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3" r:id="rId5"/>
    <p:sldId id="261" r:id="rId6"/>
    <p:sldId id="267" r:id="rId7"/>
    <p:sldId id="264" r:id="rId8"/>
    <p:sldId id="266" r:id="rId9"/>
    <p:sldId id="268" r:id="rId10"/>
    <p:sldId id="272" r:id="rId11"/>
    <p:sldId id="269" r:id="rId12"/>
    <p:sldId id="271" r:id="rId13"/>
    <p:sldId id="273" r:id="rId14"/>
    <p:sldId id="274" r:id="rId15"/>
    <p:sldId id="275" r:id="rId16"/>
    <p:sldId id="276" r:id="rId17"/>
    <p:sldId id="278" r:id="rId18"/>
    <p:sldId id="277" r:id="rId19"/>
    <p:sldId id="279" r:id="rId20"/>
    <p:sldId id="280" r:id="rId21"/>
    <p:sldId id="281" r:id="rId22"/>
    <p:sldId id="282" r:id="rId23"/>
    <p:sldId id="283" r:id="rId24"/>
    <p:sldId id="286" r:id="rId25"/>
    <p:sldId id="258" r:id="rId26"/>
    <p:sldId id="257" r:id="rId27"/>
    <p:sldId id="265" r:id="rId28"/>
    <p:sldId id="270" r:id="rId29"/>
    <p:sldId id="284" r:id="rId30"/>
    <p:sldId id="285" r:id="rId31"/>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Palatino" pitchFamily="2" charset="0"/>
      <p:regular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969284-2226-4299-BB1E-9815A88187A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199065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69284-2226-4299-BB1E-9815A88187A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302223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69284-2226-4299-BB1E-9815A88187A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419224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69284-2226-4299-BB1E-9815A88187A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271996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69284-2226-4299-BB1E-9815A88187A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387937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69284-2226-4299-BB1E-9815A88187A7}"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247714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69284-2226-4299-BB1E-9815A88187A7}"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87822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69284-2226-4299-BB1E-9815A88187A7}"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286749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69284-2226-4299-BB1E-9815A88187A7}"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361829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969284-2226-4299-BB1E-9815A88187A7}"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342927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969284-2226-4299-BB1E-9815A88187A7}"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FBDA6-50EF-4B0D-AE1C-7893A59EA0F1}" type="slidenum">
              <a:rPr lang="en-US" smtClean="0"/>
              <a:t>‹#›</a:t>
            </a:fld>
            <a:endParaRPr lang="en-US"/>
          </a:p>
        </p:txBody>
      </p:sp>
    </p:spTree>
    <p:extLst>
      <p:ext uri="{BB962C8B-B14F-4D97-AF65-F5344CB8AC3E}">
        <p14:creationId xmlns:p14="http://schemas.microsoft.com/office/powerpoint/2010/main" val="58768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69284-2226-4299-BB1E-9815A88187A7}"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FBDA6-50EF-4B0D-AE1C-7893A59EA0F1}" type="slidenum">
              <a:rPr lang="en-US" smtClean="0"/>
              <a:t>‹#›</a:t>
            </a:fld>
            <a:endParaRPr lang="en-US"/>
          </a:p>
        </p:txBody>
      </p:sp>
    </p:spTree>
    <p:extLst>
      <p:ext uri="{BB962C8B-B14F-4D97-AF65-F5344CB8AC3E}">
        <p14:creationId xmlns:p14="http://schemas.microsoft.com/office/powerpoint/2010/main" val="301993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1.png"/><Relationship Id="rId16"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2055137" cy="369332"/>
          </a:xfrm>
          <a:prstGeom prst="rect">
            <a:avLst/>
          </a:prstGeom>
          <a:noFill/>
        </p:spPr>
        <p:txBody>
          <a:bodyPr wrap="square" rtlCol="0">
            <a:spAutoFit/>
          </a:bodyPr>
          <a:lstStyle/>
          <a:p>
            <a:r>
              <a:rPr lang="en-US" dirty="0">
                <a:solidFill>
                  <a:schemeClr val="bg1"/>
                </a:solidFill>
              </a:rPr>
              <a:t>Lesson 67</a:t>
            </a:r>
          </a:p>
        </p:txBody>
      </p:sp>
      <p:sp>
        <p:nvSpPr>
          <p:cNvPr id="6" name="TextBox 5"/>
          <p:cNvSpPr txBox="1"/>
          <p:nvPr/>
        </p:nvSpPr>
        <p:spPr>
          <a:xfrm>
            <a:off x="70919" y="586966"/>
            <a:ext cx="12006404" cy="1938992"/>
          </a:xfrm>
          <a:prstGeom prst="rect">
            <a:avLst/>
          </a:prstGeom>
          <a:noFill/>
        </p:spPr>
        <p:txBody>
          <a:bodyPr wrap="square" rtlCol="0">
            <a:spAutoFit/>
          </a:bodyPr>
          <a:lstStyle/>
          <a:p>
            <a:pPr algn="ctr"/>
            <a:r>
              <a:rPr lang="en-US" sz="6000" dirty="0"/>
              <a:t>Tragedy in the Wilderness</a:t>
            </a:r>
          </a:p>
          <a:p>
            <a:pPr algn="ctr"/>
            <a:r>
              <a:rPr lang="en-US" sz="6000" dirty="0"/>
              <a:t>Numbers 15-19</a:t>
            </a:r>
          </a:p>
        </p:txBody>
      </p:sp>
      <p:sp>
        <p:nvSpPr>
          <p:cNvPr id="5" name="TextBox 4"/>
          <p:cNvSpPr txBox="1"/>
          <p:nvPr/>
        </p:nvSpPr>
        <p:spPr>
          <a:xfrm>
            <a:off x="3628890" y="2727993"/>
            <a:ext cx="5332491" cy="923330"/>
          </a:xfrm>
          <a:prstGeom prst="rect">
            <a:avLst/>
          </a:prstGeom>
          <a:noFill/>
        </p:spPr>
        <p:txBody>
          <a:bodyPr wrap="square" rtlCol="0">
            <a:spAutoFit/>
          </a:bodyPr>
          <a:lstStyle/>
          <a:p>
            <a:r>
              <a:rPr lang="en-US" dirty="0"/>
              <a:t>“…they (Israelites) were more than unusually angry, both against one another and against their leader.”</a:t>
            </a:r>
          </a:p>
          <a:p>
            <a:r>
              <a:rPr lang="en-US" dirty="0"/>
              <a:t>--Josephus</a:t>
            </a:r>
          </a:p>
        </p:txBody>
      </p:sp>
      <p:grpSp>
        <p:nvGrpSpPr>
          <p:cNvPr id="8" name="Group 7"/>
          <p:cNvGrpSpPr/>
          <p:nvPr/>
        </p:nvGrpSpPr>
        <p:grpSpPr>
          <a:xfrm>
            <a:off x="683233" y="6315130"/>
            <a:ext cx="3530851" cy="433177"/>
            <a:chOff x="6004435" y="5124422"/>
            <a:chExt cx="2755911" cy="179672"/>
          </a:xfrm>
          <a:solidFill>
            <a:schemeClr val="accent1">
              <a:lumMod val="75000"/>
            </a:schemeClr>
          </a:solidFill>
        </p:grpSpPr>
        <p:grpSp>
          <p:nvGrpSpPr>
            <p:cNvPr id="9" name="Group 8"/>
            <p:cNvGrpSpPr/>
            <p:nvPr/>
          </p:nvGrpSpPr>
          <p:grpSpPr>
            <a:xfrm>
              <a:off x="6004435" y="5124422"/>
              <a:ext cx="1415464" cy="179672"/>
              <a:chOff x="5241313" y="4637314"/>
              <a:chExt cx="4730322" cy="600444"/>
            </a:xfrm>
            <a:grpFill/>
          </p:grpSpPr>
          <p:sp>
            <p:nvSpPr>
              <p:cNvPr id="31" name="Oval 30"/>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6263924" y="4659086"/>
                <a:ext cx="490821" cy="578672"/>
                <a:chOff x="6263924" y="4659086"/>
                <a:chExt cx="490821" cy="578672"/>
              </a:xfrm>
              <a:grpFill/>
            </p:grpSpPr>
            <p:sp>
              <p:nvSpPr>
                <p:cNvPr id="52" name="Trapezoid 51"/>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7353137" y="4659086"/>
                <a:ext cx="490821" cy="578672"/>
                <a:chOff x="6263924" y="4659086"/>
                <a:chExt cx="490821" cy="578672"/>
              </a:xfrm>
              <a:grpFill/>
            </p:grpSpPr>
            <p:sp>
              <p:nvSpPr>
                <p:cNvPr id="49" name="Trapezoid 48"/>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8419290" y="4659086"/>
                <a:ext cx="490821" cy="578672"/>
                <a:chOff x="6263924" y="4659086"/>
                <a:chExt cx="490821" cy="578672"/>
              </a:xfrm>
              <a:grpFill/>
            </p:grpSpPr>
            <p:sp>
              <p:nvSpPr>
                <p:cNvPr id="46" name="Trapezoid 4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9480814" y="4659086"/>
                <a:ext cx="490821" cy="578672"/>
                <a:chOff x="6263924" y="4659086"/>
                <a:chExt cx="490821" cy="578672"/>
              </a:xfrm>
              <a:grpFill/>
            </p:grpSpPr>
            <p:sp>
              <p:nvSpPr>
                <p:cNvPr id="43" name="Trapezoid 42"/>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241313" y="4637314"/>
                <a:ext cx="490821" cy="578672"/>
                <a:chOff x="6263924" y="4659086"/>
                <a:chExt cx="490821" cy="578672"/>
              </a:xfrm>
              <a:grpFill/>
            </p:grpSpPr>
            <p:sp>
              <p:nvSpPr>
                <p:cNvPr id="40" name="Trapezoid 39"/>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7502911" y="5124422"/>
              <a:ext cx="1257435" cy="173157"/>
              <a:chOff x="5769429" y="4659086"/>
              <a:chExt cx="4202206" cy="578672"/>
            </a:xfrm>
            <a:grpFill/>
          </p:grpSpPr>
          <p:sp>
            <p:nvSpPr>
              <p:cNvPr id="11" name="Oval 10"/>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263924" y="4659086"/>
                <a:ext cx="490821" cy="578672"/>
                <a:chOff x="6263924" y="4659086"/>
                <a:chExt cx="490821" cy="578672"/>
              </a:xfrm>
              <a:grpFill/>
            </p:grpSpPr>
            <p:sp>
              <p:nvSpPr>
                <p:cNvPr id="28" name="Trapezoid 27"/>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353137" y="4659086"/>
                <a:ext cx="490821" cy="578672"/>
                <a:chOff x="6263924" y="4659086"/>
                <a:chExt cx="490821" cy="578672"/>
              </a:xfrm>
              <a:grpFill/>
            </p:grpSpPr>
            <p:sp>
              <p:nvSpPr>
                <p:cNvPr id="25" name="Trapezoid 24"/>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8419290" y="4659086"/>
                <a:ext cx="490821" cy="578672"/>
                <a:chOff x="6263924" y="4659086"/>
                <a:chExt cx="490821" cy="578672"/>
              </a:xfrm>
              <a:grpFill/>
            </p:grpSpPr>
            <p:sp>
              <p:nvSpPr>
                <p:cNvPr id="22" name="Trapezoid 21"/>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9480814" y="4659086"/>
                <a:ext cx="490821" cy="578672"/>
                <a:chOff x="6263924" y="4659086"/>
                <a:chExt cx="490821" cy="578672"/>
              </a:xfrm>
              <a:grpFill/>
            </p:grpSpPr>
            <p:sp>
              <p:nvSpPr>
                <p:cNvPr id="19" name="Trapezoid 18"/>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5" name="Group 54"/>
          <p:cNvGrpSpPr/>
          <p:nvPr/>
        </p:nvGrpSpPr>
        <p:grpSpPr>
          <a:xfrm>
            <a:off x="4360017" y="6306488"/>
            <a:ext cx="3530851" cy="433177"/>
            <a:chOff x="6004435" y="5124422"/>
            <a:chExt cx="2755911" cy="179672"/>
          </a:xfrm>
          <a:solidFill>
            <a:schemeClr val="accent1">
              <a:lumMod val="75000"/>
            </a:schemeClr>
          </a:solidFill>
        </p:grpSpPr>
        <p:grpSp>
          <p:nvGrpSpPr>
            <p:cNvPr id="56" name="Group 55"/>
            <p:cNvGrpSpPr/>
            <p:nvPr/>
          </p:nvGrpSpPr>
          <p:grpSpPr>
            <a:xfrm>
              <a:off x="6004435" y="5124422"/>
              <a:ext cx="1415464" cy="179672"/>
              <a:chOff x="5241313" y="4637314"/>
              <a:chExt cx="4730322" cy="600444"/>
            </a:xfrm>
            <a:grpFill/>
          </p:grpSpPr>
          <p:sp>
            <p:nvSpPr>
              <p:cNvPr id="78" name="Oval 77"/>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263924" y="4659086"/>
                <a:ext cx="490821" cy="578672"/>
                <a:chOff x="6263924" y="4659086"/>
                <a:chExt cx="490821" cy="578672"/>
              </a:xfrm>
              <a:grpFill/>
            </p:grpSpPr>
            <p:sp>
              <p:nvSpPr>
                <p:cNvPr id="99" name="Trapezoid 98"/>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7353137" y="4659086"/>
                <a:ext cx="490821" cy="578672"/>
                <a:chOff x="6263924" y="4659086"/>
                <a:chExt cx="490821" cy="578672"/>
              </a:xfrm>
              <a:grpFill/>
            </p:grpSpPr>
            <p:sp>
              <p:nvSpPr>
                <p:cNvPr id="96" name="Trapezoid 9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8419290" y="4659086"/>
                <a:ext cx="490821" cy="578672"/>
                <a:chOff x="6263924" y="4659086"/>
                <a:chExt cx="490821" cy="578672"/>
              </a:xfrm>
              <a:grpFill/>
            </p:grpSpPr>
            <p:sp>
              <p:nvSpPr>
                <p:cNvPr id="93" name="Trapezoid 92"/>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83"/>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9480814" y="4659086"/>
                <a:ext cx="490821" cy="578672"/>
                <a:chOff x="6263924" y="4659086"/>
                <a:chExt cx="490821" cy="578672"/>
              </a:xfrm>
              <a:grpFill/>
            </p:grpSpPr>
            <p:sp>
              <p:nvSpPr>
                <p:cNvPr id="90" name="Trapezoid 89"/>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5241313" y="4637314"/>
                <a:ext cx="490821" cy="578672"/>
                <a:chOff x="6263924" y="4659086"/>
                <a:chExt cx="490821" cy="578672"/>
              </a:xfrm>
              <a:grpFill/>
            </p:grpSpPr>
            <p:sp>
              <p:nvSpPr>
                <p:cNvPr id="87" name="Trapezoid 86"/>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p:cNvGrpSpPr/>
            <p:nvPr/>
          </p:nvGrpSpPr>
          <p:grpSpPr>
            <a:xfrm>
              <a:off x="7502911" y="5124422"/>
              <a:ext cx="1257435" cy="173157"/>
              <a:chOff x="5769429" y="4659086"/>
              <a:chExt cx="4202206" cy="578672"/>
            </a:xfrm>
            <a:grpFill/>
          </p:grpSpPr>
          <p:sp>
            <p:nvSpPr>
              <p:cNvPr id="58" name="Oval 57"/>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6263924" y="4659086"/>
                <a:ext cx="490821" cy="578672"/>
                <a:chOff x="6263924" y="4659086"/>
                <a:chExt cx="490821" cy="578672"/>
              </a:xfrm>
              <a:grpFill/>
            </p:grpSpPr>
            <p:sp>
              <p:nvSpPr>
                <p:cNvPr id="75" name="Trapezoid 74"/>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7353137" y="4659086"/>
                <a:ext cx="490821" cy="578672"/>
                <a:chOff x="6263924" y="4659086"/>
                <a:chExt cx="490821" cy="578672"/>
              </a:xfrm>
              <a:grpFill/>
            </p:grpSpPr>
            <p:sp>
              <p:nvSpPr>
                <p:cNvPr id="72" name="Trapezoid 71"/>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8419290" y="4659086"/>
                <a:ext cx="490821" cy="578672"/>
                <a:chOff x="6263924" y="4659086"/>
                <a:chExt cx="490821" cy="578672"/>
              </a:xfrm>
              <a:grpFill/>
            </p:grpSpPr>
            <p:sp>
              <p:nvSpPr>
                <p:cNvPr id="69" name="Trapezoid 68"/>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Oval 63"/>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9480814" y="4659086"/>
                <a:ext cx="490821" cy="578672"/>
                <a:chOff x="6263924" y="4659086"/>
                <a:chExt cx="490821" cy="578672"/>
              </a:xfrm>
              <a:grpFill/>
            </p:grpSpPr>
            <p:sp>
              <p:nvSpPr>
                <p:cNvPr id="66" name="Trapezoid 6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2" name="Group 101"/>
          <p:cNvGrpSpPr/>
          <p:nvPr/>
        </p:nvGrpSpPr>
        <p:grpSpPr>
          <a:xfrm>
            <a:off x="8028713" y="6290781"/>
            <a:ext cx="3530851" cy="433177"/>
            <a:chOff x="6004435" y="5124422"/>
            <a:chExt cx="2755911" cy="179672"/>
          </a:xfrm>
          <a:solidFill>
            <a:schemeClr val="accent1">
              <a:lumMod val="75000"/>
            </a:schemeClr>
          </a:solidFill>
        </p:grpSpPr>
        <p:grpSp>
          <p:nvGrpSpPr>
            <p:cNvPr id="103" name="Group 102"/>
            <p:cNvGrpSpPr/>
            <p:nvPr/>
          </p:nvGrpSpPr>
          <p:grpSpPr>
            <a:xfrm>
              <a:off x="6004435" y="5124422"/>
              <a:ext cx="1415464" cy="179672"/>
              <a:chOff x="5241313" y="4637314"/>
              <a:chExt cx="4730322" cy="600444"/>
            </a:xfrm>
            <a:grpFill/>
          </p:grpSpPr>
          <p:sp>
            <p:nvSpPr>
              <p:cNvPr id="125" name="Oval 124"/>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6263924" y="4659086"/>
                <a:ext cx="490821" cy="578672"/>
                <a:chOff x="6263924" y="4659086"/>
                <a:chExt cx="490821" cy="578672"/>
              </a:xfrm>
              <a:grpFill/>
            </p:grpSpPr>
            <p:sp>
              <p:nvSpPr>
                <p:cNvPr id="146" name="Trapezoid 14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Oval 126"/>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353137" y="4659086"/>
                <a:ext cx="490821" cy="578672"/>
                <a:chOff x="6263924" y="4659086"/>
                <a:chExt cx="490821" cy="578672"/>
              </a:xfrm>
              <a:grpFill/>
            </p:grpSpPr>
            <p:sp>
              <p:nvSpPr>
                <p:cNvPr id="143" name="Trapezoid 142"/>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Oval 128"/>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8419290" y="4659086"/>
                <a:ext cx="490821" cy="578672"/>
                <a:chOff x="6263924" y="4659086"/>
                <a:chExt cx="490821" cy="578672"/>
              </a:xfrm>
              <a:grpFill/>
            </p:grpSpPr>
            <p:sp>
              <p:nvSpPr>
                <p:cNvPr id="140" name="Trapezoid 139"/>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Oval 130"/>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9480814" y="4659086"/>
                <a:ext cx="490821" cy="578672"/>
                <a:chOff x="6263924" y="4659086"/>
                <a:chExt cx="490821" cy="578672"/>
              </a:xfrm>
              <a:grpFill/>
            </p:grpSpPr>
            <p:sp>
              <p:nvSpPr>
                <p:cNvPr id="137" name="Trapezoid 136"/>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5241313" y="4637314"/>
                <a:ext cx="490821" cy="578672"/>
                <a:chOff x="6263924" y="4659086"/>
                <a:chExt cx="490821" cy="578672"/>
              </a:xfrm>
              <a:grpFill/>
            </p:grpSpPr>
            <p:sp>
              <p:nvSpPr>
                <p:cNvPr id="134" name="Trapezoid 133"/>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 name="Group 103"/>
            <p:cNvGrpSpPr/>
            <p:nvPr/>
          </p:nvGrpSpPr>
          <p:grpSpPr>
            <a:xfrm>
              <a:off x="7502911" y="5124422"/>
              <a:ext cx="1257435" cy="173157"/>
              <a:chOff x="5769429" y="4659086"/>
              <a:chExt cx="4202206" cy="578672"/>
            </a:xfrm>
            <a:grpFill/>
          </p:grpSpPr>
          <p:sp>
            <p:nvSpPr>
              <p:cNvPr id="105" name="Oval 104"/>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6263924" y="4659086"/>
                <a:ext cx="490821" cy="578672"/>
                <a:chOff x="6263924" y="4659086"/>
                <a:chExt cx="490821" cy="578672"/>
              </a:xfrm>
              <a:grpFill/>
            </p:grpSpPr>
            <p:sp>
              <p:nvSpPr>
                <p:cNvPr id="122" name="Trapezoid 121"/>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Oval 106"/>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7353137" y="4659086"/>
                <a:ext cx="490821" cy="578672"/>
                <a:chOff x="6263924" y="4659086"/>
                <a:chExt cx="490821" cy="578672"/>
              </a:xfrm>
              <a:grpFill/>
            </p:grpSpPr>
            <p:sp>
              <p:nvSpPr>
                <p:cNvPr id="119" name="Trapezoid 118"/>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Oval 108"/>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8419290" y="4659086"/>
                <a:ext cx="490821" cy="578672"/>
                <a:chOff x="6263924" y="4659086"/>
                <a:chExt cx="490821" cy="578672"/>
              </a:xfrm>
              <a:grpFill/>
            </p:grpSpPr>
            <p:sp>
              <p:nvSpPr>
                <p:cNvPr id="116" name="Trapezoid 11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Oval 110"/>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9480814" y="4659086"/>
                <a:ext cx="490821" cy="578672"/>
                <a:chOff x="6263924" y="4659086"/>
                <a:chExt cx="490821" cy="578672"/>
              </a:xfrm>
              <a:grpFill/>
            </p:grpSpPr>
            <p:sp>
              <p:nvSpPr>
                <p:cNvPr id="113" name="Trapezoid 112"/>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9" name="Group 148"/>
          <p:cNvGrpSpPr/>
          <p:nvPr/>
        </p:nvGrpSpPr>
        <p:grpSpPr>
          <a:xfrm>
            <a:off x="9197515" y="2028505"/>
            <a:ext cx="1770901" cy="3901515"/>
            <a:chOff x="4191000" y="1313281"/>
            <a:chExt cx="1585779" cy="3511933"/>
          </a:xfrm>
        </p:grpSpPr>
        <p:sp>
          <p:nvSpPr>
            <p:cNvPr id="150" name="Cloud 149"/>
            <p:cNvSpPr/>
            <p:nvPr/>
          </p:nvSpPr>
          <p:spPr>
            <a:xfrm flipH="1">
              <a:off x="4681509" y="1690326"/>
              <a:ext cx="863238" cy="142715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a:off x="4364378" y="1575686"/>
              <a:ext cx="863238" cy="142715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9671902">
              <a:off x="5462998" y="3154422"/>
              <a:ext cx="313781"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2647766">
              <a:off x="4191000" y="3103679"/>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19352409">
              <a:off x="5068641" y="4244903"/>
              <a:ext cx="293200" cy="58031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2647766">
              <a:off x="4731569" y="4233425"/>
              <a:ext cx="291797" cy="58031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20169292">
              <a:off x="5034684" y="2507536"/>
              <a:ext cx="626173" cy="1035117"/>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1790291">
              <a:off x="4351231" y="2473621"/>
              <a:ext cx="626173" cy="1035117"/>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Trapezoid 157"/>
            <p:cNvSpPr/>
            <p:nvPr/>
          </p:nvSpPr>
          <p:spPr>
            <a:xfrm>
              <a:off x="4535440" y="2640741"/>
              <a:ext cx="934153" cy="1891292"/>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687368" y="2294280"/>
              <a:ext cx="54192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266327">
              <a:off x="4469564" y="2555035"/>
              <a:ext cx="430765" cy="198288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Trapezoid 160"/>
            <p:cNvSpPr/>
            <p:nvPr/>
          </p:nvSpPr>
          <p:spPr>
            <a:xfrm rot="21203302">
              <a:off x="5045062" y="2633262"/>
              <a:ext cx="430765" cy="1894061"/>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nvSpPr>
          <p:spPr>
            <a:xfrm>
              <a:off x="4535440" y="1651605"/>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loud 162"/>
            <p:cNvSpPr/>
            <p:nvPr/>
          </p:nvSpPr>
          <p:spPr>
            <a:xfrm>
              <a:off x="4485031" y="1485440"/>
              <a:ext cx="913647" cy="70572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4436482" y="1313281"/>
              <a:ext cx="997735" cy="646166"/>
              <a:chOff x="4289358" y="1092720"/>
              <a:chExt cx="1503201" cy="909932"/>
            </a:xfrm>
            <a:solidFill>
              <a:schemeClr val="bg2"/>
            </a:solidFill>
          </p:grpSpPr>
          <p:sp>
            <p:nvSpPr>
              <p:cNvPr id="201" name="Moon 200"/>
              <p:cNvSpPr/>
              <p:nvPr/>
            </p:nvSpPr>
            <p:spPr>
              <a:xfrm rot="5400000">
                <a:off x="4585993" y="796085"/>
                <a:ext cx="909932" cy="1503201"/>
              </a:xfrm>
              <a:prstGeom prst="moon">
                <a:avLst>
                  <a:gd name="adj" fmla="val 7404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5400000">
                <a:off x="4746964" y="925857"/>
                <a:ext cx="609601" cy="1481587"/>
              </a:xfrm>
              <a:prstGeom prst="moon">
                <a:avLst>
                  <a:gd name="adj" fmla="val 7404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rot="369666">
              <a:off x="4558210" y="2833640"/>
              <a:ext cx="212762" cy="1596902"/>
              <a:chOff x="6371743" y="2388286"/>
              <a:chExt cx="374191" cy="2367720"/>
            </a:xfrm>
          </p:grpSpPr>
          <p:grpSp>
            <p:nvGrpSpPr>
              <p:cNvPr id="189" name="Group 188"/>
              <p:cNvGrpSpPr/>
              <p:nvPr/>
            </p:nvGrpSpPr>
            <p:grpSpPr>
              <a:xfrm>
                <a:off x="6403034" y="4220773"/>
                <a:ext cx="342900" cy="535233"/>
                <a:chOff x="6403034" y="4220773"/>
                <a:chExt cx="342900" cy="535233"/>
              </a:xfrm>
            </p:grpSpPr>
            <p:sp>
              <p:nvSpPr>
                <p:cNvPr id="199" name="Frame 198"/>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iamond 199"/>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6397646" y="3617387"/>
                <a:ext cx="342900" cy="535233"/>
                <a:chOff x="6403034" y="4220773"/>
                <a:chExt cx="342900" cy="535233"/>
              </a:xfrm>
            </p:grpSpPr>
            <p:sp>
              <p:nvSpPr>
                <p:cNvPr id="197" name="Frame 196"/>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Diamond 197"/>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6389049" y="3002836"/>
                <a:ext cx="342900" cy="535233"/>
                <a:chOff x="6403034" y="4220773"/>
                <a:chExt cx="342900" cy="535233"/>
              </a:xfrm>
            </p:grpSpPr>
            <p:sp>
              <p:nvSpPr>
                <p:cNvPr id="195" name="Frame 194"/>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iamond 195"/>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6371743" y="2388286"/>
                <a:ext cx="342900" cy="535233"/>
                <a:chOff x="6403034" y="4220773"/>
                <a:chExt cx="342900" cy="535233"/>
              </a:xfrm>
            </p:grpSpPr>
            <p:sp>
              <p:nvSpPr>
                <p:cNvPr id="193" name="Frame 192"/>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Diamond 193"/>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165"/>
            <p:cNvGrpSpPr/>
            <p:nvPr/>
          </p:nvGrpSpPr>
          <p:grpSpPr>
            <a:xfrm rot="21201297">
              <a:off x="5163457" y="2837994"/>
              <a:ext cx="212762" cy="1596902"/>
              <a:chOff x="6371743" y="2388286"/>
              <a:chExt cx="374191" cy="2367720"/>
            </a:xfrm>
          </p:grpSpPr>
          <p:grpSp>
            <p:nvGrpSpPr>
              <p:cNvPr id="177" name="Group 176"/>
              <p:cNvGrpSpPr/>
              <p:nvPr/>
            </p:nvGrpSpPr>
            <p:grpSpPr>
              <a:xfrm>
                <a:off x="6403034" y="4220773"/>
                <a:ext cx="342900" cy="535233"/>
                <a:chOff x="6403034" y="4220773"/>
                <a:chExt cx="342900" cy="535233"/>
              </a:xfrm>
            </p:grpSpPr>
            <p:sp>
              <p:nvSpPr>
                <p:cNvPr id="187" name="Frame 186"/>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iamond 187"/>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6397646" y="3617387"/>
                <a:ext cx="342900" cy="535233"/>
                <a:chOff x="6403034" y="4220773"/>
                <a:chExt cx="342900" cy="535233"/>
              </a:xfrm>
            </p:grpSpPr>
            <p:sp>
              <p:nvSpPr>
                <p:cNvPr id="185" name="Frame 184"/>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Diamond 185"/>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6389049" y="3002836"/>
                <a:ext cx="342900" cy="535233"/>
                <a:chOff x="6403034" y="4220773"/>
                <a:chExt cx="342900" cy="535233"/>
              </a:xfrm>
            </p:grpSpPr>
            <p:sp>
              <p:nvSpPr>
                <p:cNvPr id="183" name="Frame 182"/>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iamond 183"/>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6371743" y="2388286"/>
                <a:ext cx="342900" cy="535233"/>
                <a:chOff x="6403034" y="4220773"/>
                <a:chExt cx="342900" cy="535233"/>
              </a:xfrm>
            </p:grpSpPr>
            <p:sp>
              <p:nvSpPr>
                <p:cNvPr id="181" name="Frame 180"/>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iamond 181"/>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166"/>
            <p:cNvGrpSpPr/>
            <p:nvPr/>
          </p:nvGrpSpPr>
          <p:grpSpPr>
            <a:xfrm rot="5400000">
              <a:off x="4879017" y="1412016"/>
              <a:ext cx="153636" cy="623155"/>
              <a:chOff x="6389049" y="3002836"/>
              <a:chExt cx="356885" cy="1753170"/>
            </a:xfrm>
          </p:grpSpPr>
          <p:grpSp>
            <p:nvGrpSpPr>
              <p:cNvPr id="168" name="Group 167"/>
              <p:cNvGrpSpPr/>
              <p:nvPr/>
            </p:nvGrpSpPr>
            <p:grpSpPr>
              <a:xfrm>
                <a:off x="6403034" y="4220773"/>
                <a:ext cx="342900" cy="535233"/>
                <a:chOff x="6403034" y="4220773"/>
                <a:chExt cx="342900" cy="535233"/>
              </a:xfrm>
            </p:grpSpPr>
            <p:sp>
              <p:nvSpPr>
                <p:cNvPr id="175" name="Frame 174"/>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iamond 175"/>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6397646" y="3617387"/>
                <a:ext cx="342900" cy="535233"/>
                <a:chOff x="6403034" y="4220773"/>
                <a:chExt cx="342900" cy="535233"/>
              </a:xfrm>
            </p:grpSpPr>
            <p:sp>
              <p:nvSpPr>
                <p:cNvPr id="173" name="Frame 172"/>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Diamond 173"/>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6389049" y="3002836"/>
                <a:ext cx="342900" cy="535233"/>
                <a:chOff x="6403034" y="4220773"/>
                <a:chExt cx="342900" cy="535233"/>
              </a:xfrm>
            </p:grpSpPr>
            <p:sp>
              <p:nvSpPr>
                <p:cNvPr id="171" name="Frame 170"/>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iamond 171"/>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3" name="Lightning Bolt 202"/>
          <p:cNvSpPr/>
          <p:nvPr/>
        </p:nvSpPr>
        <p:spPr>
          <a:xfrm>
            <a:off x="698025" y="1510408"/>
            <a:ext cx="1631372" cy="1685465"/>
          </a:xfrm>
          <a:prstGeom prst="lightningBol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rot="18879178">
            <a:off x="936598" y="3568427"/>
            <a:ext cx="2151860" cy="1837354"/>
            <a:chOff x="6592120" y="2543038"/>
            <a:chExt cx="1180280" cy="1190762"/>
          </a:xfrm>
        </p:grpSpPr>
        <p:sp>
          <p:nvSpPr>
            <p:cNvPr id="205" name="Moon 20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5290482" y="3649724"/>
            <a:ext cx="1068662" cy="2367729"/>
            <a:chOff x="2773167" y="2451394"/>
            <a:chExt cx="1068662" cy="2367729"/>
          </a:xfrm>
        </p:grpSpPr>
        <p:grpSp>
          <p:nvGrpSpPr>
            <p:cNvPr id="212" name="Group 211"/>
            <p:cNvGrpSpPr/>
            <p:nvPr/>
          </p:nvGrpSpPr>
          <p:grpSpPr>
            <a:xfrm>
              <a:off x="3042141" y="2619810"/>
              <a:ext cx="435628" cy="2199313"/>
              <a:chOff x="7175666" y="3979817"/>
              <a:chExt cx="435628" cy="2199313"/>
            </a:xfrm>
          </p:grpSpPr>
          <p:sp>
            <p:nvSpPr>
              <p:cNvPr id="213" name="Freeform 212"/>
              <p:cNvSpPr/>
              <p:nvPr/>
            </p:nvSpPr>
            <p:spPr>
              <a:xfrm>
                <a:off x="7175666" y="3979817"/>
                <a:ext cx="435628" cy="2199313"/>
              </a:xfrm>
              <a:custGeom>
                <a:avLst/>
                <a:gdLst>
                  <a:gd name="connsiteX0" fmla="*/ 165660 w 435628"/>
                  <a:gd name="connsiteY0" fmla="*/ 0 h 2199313"/>
                  <a:gd name="connsiteX1" fmla="*/ 165660 w 435628"/>
                  <a:gd name="connsiteY1" fmla="*/ 0 h 2199313"/>
                  <a:gd name="connsiteX2" fmla="*/ 156951 w 435628"/>
                  <a:gd name="connsiteY2" fmla="*/ 78377 h 2199313"/>
                  <a:gd name="connsiteX3" fmla="*/ 139534 w 435628"/>
                  <a:gd name="connsiteY3" fmla="*/ 156754 h 2199313"/>
                  <a:gd name="connsiteX4" fmla="*/ 122117 w 435628"/>
                  <a:gd name="connsiteY4" fmla="*/ 243840 h 2199313"/>
                  <a:gd name="connsiteX5" fmla="*/ 95991 w 435628"/>
                  <a:gd name="connsiteY5" fmla="*/ 235132 h 2199313"/>
                  <a:gd name="connsiteX6" fmla="*/ 61157 w 435628"/>
                  <a:gd name="connsiteY6" fmla="*/ 191589 h 2199313"/>
                  <a:gd name="connsiteX7" fmla="*/ 26323 w 435628"/>
                  <a:gd name="connsiteY7" fmla="*/ 165463 h 2199313"/>
                  <a:gd name="connsiteX8" fmla="*/ 43740 w 435628"/>
                  <a:gd name="connsiteY8" fmla="*/ 235132 h 2199313"/>
                  <a:gd name="connsiteX9" fmla="*/ 61157 w 435628"/>
                  <a:gd name="connsiteY9" fmla="*/ 269966 h 2199313"/>
                  <a:gd name="connsiteX10" fmla="*/ 87283 w 435628"/>
                  <a:gd name="connsiteY10" fmla="*/ 330926 h 2199313"/>
                  <a:gd name="connsiteX11" fmla="*/ 113408 w 435628"/>
                  <a:gd name="connsiteY11" fmla="*/ 357052 h 2199313"/>
                  <a:gd name="connsiteX12" fmla="*/ 148243 w 435628"/>
                  <a:gd name="connsiteY12" fmla="*/ 409303 h 2199313"/>
                  <a:gd name="connsiteX13" fmla="*/ 156951 w 435628"/>
                  <a:gd name="connsiteY13" fmla="*/ 435429 h 2199313"/>
                  <a:gd name="connsiteX14" fmla="*/ 139534 w 435628"/>
                  <a:gd name="connsiteY14" fmla="*/ 687977 h 2199313"/>
                  <a:gd name="connsiteX15" fmla="*/ 122117 w 435628"/>
                  <a:gd name="connsiteY15" fmla="*/ 801189 h 2199313"/>
                  <a:gd name="connsiteX16" fmla="*/ 113408 w 435628"/>
                  <a:gd name="connsiteY16" fmla="*/ 1036320 h 2199313"/>
                  <a:gd name="connsiteX17" fmla="*/ 35031 w 435628"/>
                  <a:gd name="connsiteY17" fmla="*/ 975360 h 2199313"/>
                  <a:gd name="connsiteX18" fmla="*/ 197 w 435628"/>
                  <a:gd name="connsiteY18" fmla="*/ 992777 h 2199313"/>
                  <a:gd name="connsiteX19" fmla="*/ 26323 w 435628"/>
                  <a:gd name="connsiteY19" fmla="*/ 1010194 h 2199313"/>
                  <a:gd name="connsiteX20" fmla="*/ 61157 w 435628"/>
                  <a:gd name="connsiteY20" fmla="*/ 1079863 h 2199313"/>
                  <a:gd name="connsiteX21" fmla="*/ 87283 w 435628"/>
                  <a:gd name="connsiteY21" fmla="*/ 1114697 h 2199313"/>
                  <a:gd name="connsiteX22" fmla="*/ 104700 w 435628"/>
                  <a:gd name="connsiteY22" fmla="*/ 1140823 h 2199313"/>
                  <a:gd name="connsiteX23" fmla="*/ 130825 w 435628"/>
                  <a:gd name="connsiteY23" fmla="*/ 1158240 h 2199313"/>
                  <a:gd name="connsiteX24" fmla="*/ 148243 w 435628"/>
                  <a:gd name="connsiteY24" fmla="*/ 1175657 h 2199313"/>
                  <a:gd name="connsiteX25" fmla="*/ 156951 w 435628"/>
                  <a:gd name="connsiteY25" fmla="*/ 1567543 h 2199313"/>
                  <a:gd name="connsiteX26" fmla="*/ 191785 w 435628"/>
                  <a:gd name="connsiteY26" fmla="*/ 1576252 h 2199313"/>
                  <a:gd name="connsiteX27" fmla="*/ 200494 w 435628"/>
                  <a:gd name="connsiteY27" fmla="*/ 2142309 h 2199313"/>
                  <a:gd name="connsiteX28" fmla="*/ 252745 w 435628"/>
                  <a:gd name="connsiteY28" fmla="*/ 2177143 h 2199313"/>
                  <a:gd name="connsiteX29" fmla="*/ 322414 w 435628"/>
                  <a:gd name="connsiteY29" fmla="*/ 2194560 h 2199313"/>
                  <a:gd name="connsiteX30" fmla="*/ 400791 w 435628"/>
                  <a:gd name="connsiteY30" fmla="*/ 2185852 h 2199313"/>
                  <a:gd name="connsiteX31" fmla="*/ 365957 w 435628"/>
                  <a:gd name="connsiteY31" fmla="*/ 1715589 h 2199313"/>
                  <a:gd name="connsiteX32" fmla="*/ 348540 w 435628"/>
                  <a:gd name="connsiteY32" fmla="*/ 1584960 h 2199313"/>
                  <a:gd name="connsiteX33" fmla="*/ 339831 w 435628"/>
                  <a:gd name="connsiteY33" fmla="*/ 1480457 h 2199313"/>
                  <a:gd name="connsiteX34" fmla="*/ 348540 w 435628"/>
                  <a:gd name="connsiteY34" fmla="*/ 1219200 h 2199313"/>
                  <a:gd name="connsiteX35" fmla="*/ 348540 w 435628"/>
                  <a:gd name="connsiteY35" fmla="*/ 1158240 h 2199313"/>
                  <a:gd name="connsiteX36" fmla="*/ 339831 w 435628"/>
                  <a:gd name="connsiteY36" fmla="*/ 1036320 h 2199313"/>
                  <a:gd name="connsiteX37" fmla="*/ 331123 w 435628"/>
                  <a:gd name="connsiteY37" fmla="*/ 879566 h 2199313"/>
                  <a:gd name="connsiteX38" fmla="*/ 304997 w 435628"/>
                  <a:gd name="connsiteY38" fmla="*/ 801189 h 2199313"/>
                  <a:gd name="connsiteX39" fmla="*/ 313705 w 435628"/>
                  <a:gd name="connsiteY39" fmla="*/ 357052 h 2199313"/>
                  <a:gd name="connsiteX40" fmla="*/ 322414 w 435628"/>
                  <a:gd name="connsiteY40" fmla="*/ 322217 h 2199313"/>
                  <a:gd name="connsiteX41" fmla="*/ 339831 w 435628"/>
                  <a:gd name="connsiteY41" fmla="*/ 243840 h 2199313"/>
                  <a:gd name="connsiteX42" fmla="*/ 357248 w 435628"/>
                  <a:gd name="connsiteY42" fmla="*/ 217714 h 2199313"/>
                  <a:gd name="connsiteX43" fmla="*/ 374665 w 435628"/>
                  <a:gd name="connsiteY43" fmla="*/ 182880 h 2199313"/>
                  <a:gd name="connsiteX44" fmla="*/ 357248 w 435628"/>
                  <a:gd name="connsiteY44" fmla="*/ 104503 h 2199313"/>
                  <a:gd name="connsiteX45" fmla="*/ 313705 w 435628"/>
                  <a:gd name="connsiteY45" fmla="*/ 60960 h 2199313"/>
                  <a:gd name="connsiteX46" fmla="*/ 304997 w 435628"/>
                  <a:gd name="connsiteY46" fmla="*/ 34834 h 2199313"/>
                  <a:gd name="connsiteX47" fmla="*/ 165660 w 435628"/>
                  <a:gd name="connsiteY47" fmla="*/ 0 h 219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5628" h="2199313">
                    <a:moveTo>
                      <a:pt x="165660" y="0"/>
                    </a:moveTo>
                    <a:lnTo>
                      <a:pt x="165660" y="0"/>
                    </a:lnTo>
                    <a:cubicBezTo>
                      <a:pt x="162757" y="26126"/>
                      <a:pt x="160668" y="52355"/>
                      <a:pt x="156951" y="78377"/>
                    </a:cubicBezTo>
                    <a:cubicBezTo>
                      <a:pt x="149344" y="131628"/>
                      <a:pt x="149045" y="109200"/>
                      <a:pt x="139534" y="156754"/>
                    </a:cubicBezTo>
                    <a:cubicBezTo>
                      <a:pt x="118176" y="263541"/>
                      <a:pt x="142348" y="162913"/>
                      <a:pt x="122117" y="243840"/>
                    </a:cubicBezTo>
                    <a:cubicBezTo>
                      <a:pt x="113408" y="240937"/>
                      <a:pt x="103862" y="239855"/>
                      <a:pt x="95991" y="235132"/>
                    </a:cubicBezTo>
                    <a:cubicBezTo>
                      <a:pt x="74450" y="222207"/>
                      <a:pt x="78952" y="209384"/>
                      <a:pt x="61157" y="191589"/>
                    </a:cubicBezTo>
                    <a:cubicBezTo>
                      <a:pt x="50894" y="181326"/>
                      <a:pt x="37934" y="174172"/>
                      <a:pt x="26323" y="165463"/>
                    </a:cubicBezTo>
                    <a:cubicBezTo>
                      <a:pt x="31435" y="191025"/>
                      <a:pt x="33697" y="211698"/>
                      <a:pt x="43740" y="235132"/>
                    </a:cubicBezTo>
                    <a:cubicBezTo>
                      <a:pt x="48854" y="247064"/>
                      <a:pt x="56043" y="258034"/>
                      <a:pt x="61157" y="269966"/>
                    </a:cubicBezTo>
                    <a:cubicBezTo>
                      <a:pt x="73342" y="298399"/>
                      <a:pt x="66647" y="302036"/>
                      <a:pt x="87283" y="330926"/>
                    </a:cubicBezTo>
                    <a:cubicBezTo>
                      <a:pt x="94441" y="340948"/>
                      <a:pt x="104700" y="348343"/>
                      <a:pt x="113408" y="357052"/>
                    </a:cubicBezTo>
                    <a:cubicBezTo>
                      <a:pt x="134117" y="419175"/>
                      <a:pt x="104751" y="344064"/>
                      <a:pt x="148243" y="409303"/>
                    </a:cubicBezTo>
                    <a:cubicBezTo>
                      <a:pt x="153335" y="416941"/>
                      <a:pt x="154048" y="426720"/>
                      <a:pt x="156951" y="435429"/>
                    </a:cubicBezTo>
                    <a:cubicBezTo>
                      <a:pt x="140263" y="819275"/>
                      <a:pt x="161136" y="525971"/>
                      <a:pt x="139534" y="687977"/>
                    </a:cubicBezTo>
                    <a:cubicBezTo>
                      <a:pt x="125204" y="795450"/>
                      <a:pt x="139158" y="733021"/>
                      <a:pt x="122117" y="801189"/>
                    </a:cubicBezTo>
                    <a:cubicBezTo>
                      <a:pt x="119214" y="879566"/>
                      <a:pt x="136244" y="961287"/>
                      <a:pt x="113408" y="1036320"/>
                    </a:cubicBezTo>
                    <a:cubicBezTo>
                      <a:pt x="108547" y="1052292"/>
                      <a:pt x="42047" y="982376"/>
                      <a:pt x="35031" y="975360"/>
                    </a:cubicBezTo>
                    <a:cubicBezTo>
                      <a:pt x="23420" y="981166"/>
                      <a:pt x="3345" y="980183"/>
                      <a:pt x="197" y="992777"/>
                    </a:cubicBezTo>
                    <a:cubicBezTo>
                      <a:pt x="-2341" y="1002931"/>
                      <a:pt x="20321" y="1001620"/>
                      <a:pt x="26323" y="1010194"/>
                    </a:cubicBezTo>
                    <a:cubicBezTo>
                      <a:pt x="41212" y="1031465"/>
                      <a:pt x="49546" y="1056640"/>
                      <a:pt x="61157" y="1079863"/>
                    </a:cubicBezTo>
                    <a:cubicBezTo>
                      <a:pt x="67648" y="1092845"/>
                      <a:pt x="78847" y="1102886"/>
                      <a:pt x="87283" y="1114697"/>
                    </a:cubicBezTo>
                    <a:cubicBezTo>
                      <a:pt x="93367" y="1123214"/>
                      <a:pt x="97299" y="1133422"/>
                      <a:pt x="104700" y="1140823"/>
                    </a:cubicBezTo>
                    <a:cubicBezTo>
                      <a:pt x="112101" y="1148224"/>
                      <a:pt x="122652" y="1151702"/>
                      <a:pt x="130825" y="1158240"/>
                    </a:cubicBezTo>
                    <a:cubicBezTo>
                      <a:pt x="137236" y="1163369"/>
                      <a:pt x="142437" y="1169851"/>
                      <a:pt x="148243" y="1175657"/>
                    </a:cubicBezTo>
                    <a:cubicBezTo>
                      <a:pt x="151146" y="1306286"/>
                      <a:pt x="142832" y="1437647"/>
                      <a:pt x="156951" y="1567543"/>
                    </a:cubicBezTo>
                    <a:cubicBezTo>
                      <a:pt x="158244" y="1579442"/>
                      <a:pt x="190881" y="1564317"/>
                      <a:pt x="191785" y="1576252"/>
                    </a:cubicBezTo>
                    <a:cubicBezTo>
                      <a:pt x="206040" y="1764421"/>
                      <a:pt x="181447" y="1954565"/>
                      <a:pt x="200494" y="2142309"/>
                    </a:cubicBezTo>
                    <a:cubicBezTo>
                      <a:pt x="202607" y="2163135"/>
                      <a:pt x="232437" y="2172066"/>
                      <a:pt x="252745" y="2177143"/>
                    </a:cubicBezTo>
                    <a:lnTo>
                      <a:pt x="322414" y="2194560"/>
                    </a:lnTo>
                    <a:cubicBezTo>
                      <a:pt x="348540" y="2191657"/>
                      <a:pt x="396919" y="2211852"/>
                      <a:pt x="400791" y="2185852"/>
                    </a:cubicBezTo>
                    <a:cubicBezTo>
                      <a:pt x="483188" y="1632616"/>
                      <a:pt x="397728" y="1937978"/>
                      <a:pt x="365957" y="1715589"/>
                    </a:cubicBezTo>
                    <a:cubicBezTo>
                      <a:pt x="360516" y="1677502"/>
                      <a:pt x="352294" y="1622502"/>
                      <a:pt x="348540" y="1584960"/>
                    </a:cubicBezTo>
                    <a:cubicBezTo>
                      <a:pt x="345062" y="1550178"/>
                      <a:pt x="342734" y="1515291"/>
                      <a:pt x="339831" y="1480457"/>
                    </a:cubicBezTo>
                    <a:cubicBezTo>
                      <a:pt x="342734" y="1393371"/>
                      <a:pt x="340881" y="1305997"/>
                      <a:pt x="348540" y="1219200"/>
                    </a:cubicBezTo>
                    <a:cubicBezTo>
                      <a:pt x="354567" y="1150898"/>
                      <a:pt x="386115" y="1214604"/>
                      <a:pt x="348540" y="1158240"/>
                    </a:cubicBezTo>
                    <a:cubicBezTo>
                      <a:pt x="345637" y="1117600"/>
                      <a:pt x="342372" y="1076984"/>
                      <a:pt x="339831" y="1036320"/>
                    </a:cubicBezTo>
                    <a:cubicBezTo>
                      <a:pt x="336567" y="984090"/>
                      <a:pt x="338792" y="931333"/>
                      <a:pt x="331123" y="879566"/>
                    </a:cubicBezTo>
                    <a:cubicBezTo>
                      <a:pt x="327087" y="852324"/>
                      <a:pt x="304997" y="801189"/>
                      <a:pt x="304997" y="801189"/>
                    </a:cubicBezTo>
                    <a:cubicBezTo>
                      <a:pt x="307900" y="653143"/>
                      <a:pt x="308324" y="505028"/>
                      <a:pt x="313705" y="357052"/>
                    </a:cubicBezTo>
                    <a:cubicBezTo>
                      <a:pt x="314140" y="345091"/>
                      <a:pt x="319817" y="333901"/>
                      <a:pt x="322414" y="322217"/>
                    </a:cubicBezTo>
                    <a:cubicBezTo>
                      <a:pt x="324320" y="313639"/>
                      <a:pt x="334932" y="255271"/>
                      <a:pt x="339831" y="243840"/>
                    </a:cubicBezTo>
                    <a:cubicBezTo>
                      <a:pt x="343954" y="234220"/>
                      <a:pt x="352055" y="226801"/>
                      <a:pt x="357248" y="217714"/>
                    </a:cubicBezTo>
                    <a:cubicBezTo>
                      <a:pt x="363689" y="206443"/>
                      <a:pt x="368859" y="194491"/>
                      <a:pt x="374665" y="182880"/>
                    </a:cubicBezTo>
                    <a:cubicBezTo>
                      <a:pt x="374265" y="180481"/>
                      <a:pt x="366437" y="116755"/>
                      <a:pt x="357248" y="104503"/>
                    </a:cubicBezTo>
                    <a:cubicBezTo>
                      <a:pt x="344932" y="88082"/>
                      <a:pt x="313705" y="60960"/>
                      <a:pt x="313705" y="60960"/>
                    </a:cubicBezTo>
                    <a:cubicBezTo>
                      <a:pt x="310802" y="52251"/>
                      <a:pt x="312869" y="39557"/>
                      <a:pt x="304997" y="34834"/>
                    </a:cubicBezTo>
                    <a:cubicBezTo>
                      <a:pt x="252276" y="3201"/>
                      <a:pt x="188883" y="5806"/>
                      <a:pt x="165660"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p:cNvSpPr txBox="1"/>
              <p:nvPr/>
            </p:nvSpPr>
            <p:spPr>
              <a:xfrm>
                <a:off x="7279180" y="4255451"/>
                <a:ext cx="228600" cy="1200329"/>
              </a:xfrm>
              <a:prstGeom prst="rect">
                <a:avLst/>
              </a:prstGeom>
              <a:noFill/>
            </p:spPr>
            <p:txBody>
              <a:bodyPr wrap="square" rtlCol="0">
                <a:spAutoFit/>
              </a:bodyPr>
              <a:lstStyle/>
              <a:p>
                <a:r>
                  <a:rPr lang="en-US" dirty="0">
                    <a:solidFill>
                      <a:schemeClr val="bg1"/>
                    </a:solidFill>
                  </a:rPr>
                  <a:t>Levi</a:t>
                </a:r>
              </a:p>
            </p:txBody>
          </p:sp>
        </p:grpSp>
        <p:grpSp>
          <p:nvGrpSpPr>
            <p:cNvPr id="215" name="Group 214"/>
            <p:cNvGrpSpPr/>
            <p:nvPr/>
          </p:nvGrpSpPr>
          <p:grpSpPr>
            <a:xfrm>
              <a:off x="2773167" y="2451394"/>
              <a:ext cx="1068662" cy="1365005"/>
              <a:chOff x="7461547" y="2617678"/>
              <a:chExt cx="1068662" cy="1365005"/>
            </a:xfrm>
          </p:grpSpPr>
          <p:sp>
            <p:nvSpPr>
              <p:cNvPr id="216" name="Round Diagonal Corner Rectangle 215"/>
              <p:cNvSpPr/>
              <p:nvPr/>
            </p:nvSpPr>
            <p:spPr>
              <a:xfrm rot="3308753">
                <a:off x="7501158" y="3659304"/>
                <a:ext cx="352777" cy="29398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216"/>
              <p:cNvSpPr/>
              <p:nvPr/>
            </p:nvSpPr>
            <p:spPr>
              <a:xfrm rot="515400">
                <a:off x="8065475" y="3400184"/>
                <a:ext cx="464734" cy="387278"/>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217"/>
              <p:cNvSpPr/>
              <p:nvPr/>
            </p:nvSpPr>
            <p:spPr>
              <a:xfrm rot="4621995">
                <a:off x="7422819" y="2656406"/>
                <a:ext cx="464734" cy="387278"/>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7567656" y="2834439"/>
                <a:ext cx="406092" cy="334698"/>
                <a:chOff x="7690106" y="1509269"/>
                <a:chExt cx="406092" cy="334698"/>
              </a:xfrm>
            </p:grpSpPr>
            <p:sp>
              <p:nvSpPr>
                <p:cNvPr id="228" name="Round Diagonal Corner Rectangle 227"/>
                <p:cNvSpPr/>
                <p:nvPr/>
              </p:nvSpPr>
              <p:spPr>
                <a:xfrm rot="4621995">
                  <a:off x="7672242" y="1527584"/>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 Diagonal Corner Rectangle 228"/>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 Diagonal Corner Rectangle 229"/>
                <p:cNvSpPr/>
                <p:nvPr/>
              </p:nvSpPr>
              <p:spPr>
                <a:xfrm rot="193182">
                  <a:off x="7690106" y="1660818"/>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8117839" y="3560624"/>
                <a:ext cx="406092" cy="334698"/>
                <a:chOff x="7690106" y="1509269"/>
                <a:chExt cx="406092" cy="334698"/>
              </a:xfrm>
            </p:grpSpPr>
            <p:sp>
              <p:nvSpPr>
                <p:cNvPr id="224" name="Round Diagonal Corner Rectangle 223"/>
                <p:cNvSpPr/>
                <p:nvPr/>
              </p:nvSpPr>
              <p:spPr>
                <a:xfrm rot="4621995">
                  <a:off x="7672242" y="1527584"/>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 Diagonal Corner Rectangle 224"/>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 Diagonal Corner Rectangle 225"/>
                <p:cNvSpPr/>
                <p:nvPr/>
              </p:nvSpPr>
              <p:spPr>
                <a:xfrm rot="193182">
                  <a:off x="7690106" y="1660818"/>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7647854" y="3756709"/>
                <a:ext cx="242053" cy="183149"/>
                <a:chOff x="7854145" y="1567476"/>
                <a:chExt cx="242053" cy="183149"/>
              </a:xfrm>
            </p:grpSpPr>
            <p:sp>
              <p:nvSpPr>
                <p:cNvPr id="222" name="Round Diagonal Corner Rectangle 221"/>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32" name="Footer Placeholder 14">
            <a:extLst>
              <a:ext uri="{FF2B5EF4-FFF2-40B4-BE49-F238E27FC236}">
                <a16:creationId xmlns:a16="http://schemas.microsoft.com/office/drawing/2014/main" id="{FE54F56F-FFE2-41E3-9A15-5E97B1945A93}"/>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131939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02036" y="3813131"/>
            <a:ext cx="5517164" cy="2862322"/>
          </a:xfrm>
          <a:prstGeom prst="rect">
            <a:avLst/>
          </a:prstGeom>
        </p:spPr>
        <p:txBody>
          <a:bodyPr wrap="square">
            <a:spAutoFit/>
          </a:bodyPr>
          <a:lstStyle/>
          <a:p>
            <a:r>
              <a:rPr lang="en-US" dirty="0"/>
              <a:t>“We do not call ourselves to offices in the Church. Rather we respond to the call of those who preside over us. </a:t>
            </a:r>
          </a:p>
          <a:p>
            <a:endParaRPr lang="en-US" dirty="0"/>
          </a:p>
          <a:p>
            <a:r>
              <a:rPr lang="en-US" dirty="0"/>
              <a:t>It is the responsibility of those who preside to prayerfully consult the Lord as to His will concerning a position in the Church. </a:t>
            </a:r>
          </a:p>
          <a:p>
            <a:endParaRPr lang="en-US" dirty="0"/>
          </a:p>
          <a:p>
            <a:r>
              <a:rPr lang="en-US" dirty="0"/>
              <a:t>Then the principle of revelation is at work. The call is then delivered by the presiding officer who is acting for the Lord.”</a:t>
            </a:r>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(5)</a:t>
            </a:r>
          </a:p>
        </p:txBody>
      </p:sp>
      <p:sp>
        <p:nvSpPr>
          <p:cNvPr id="7" name="Rectangle 6"/>
          <p:cNvSpPr/>
          <p:nvPr/>
        </p:nvSpPr>
        <p:spPr>
          <a:xfrm>
            <a:off x="377228" y="747500"/>
            <a:ext cx="6096000" cy="2585323"/>
          </a:xfrm>
          <a:prstGeom prst="rect">
            <a:avLst/>
          </a:prstGeom>
        </p:spPr>
        <p:txBody>
          <a:bodyPr>
            <a:spAutoFit/>
          </a:bodyPr>
          <a:lstStyle/>
          <a:p>
            <a:r>
              <a:rPr lang="en-US" dirty="0">
                <a:latin typeface="Calibri" panose="020F0502020204030204" pitchFamily="34" charset="0"/>
              </a:rPr>
              <a:t>“The priesthood is not divisible. An elder holds as much priesthood as an Apostle. </a:t>
            </a:r>
          </a:p>
          <a:p>
            <a:endParaRPr lang="en-US" dirty="0">
              <a:latin typeface="Calibri" panose="020F0502020204030204" pitchFamily="34" charset="0"/>
            </a:endParaRPr>
          </a:p>
          <a:p>
            <a:r>
              <a:rPr lang="en-US" dirty="0">
                <a:latin typeface="Calibri" panose="020F0502020204030204" pitchFamily="34" charset="0"/>
              </a:rPr>
              <a:t>When a man receives the priesthood, he receives all of it. However, there are offices within the priesthood—divisions of authority and responsibility. </a:t>
            </a:r>
          </a:p>
          <a:p>
            <a:endParaRPr lang="en-US" dirty="0">
              <a:latin typeface="Calibri" panose="020F0502020204030204" pitchFamily="34" charset="0"/>
            </a:endParaRPr>
          </a:p>
          <a:p>
            <a:r>
              <a:rPr lang="en-US" dirty="0">
                <a:latin typeface="Calibri" panose="020F0502020204030204" pitchFamily="34" charset="0"/>
              </a:rPr>
              <a:t>One may exercise his priesthood according to the rights of the office to which he is ordained or set apart.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070" y="835248"/>
            <a:ext cx="1933575" cy="2409825"/>
          </a:xfrm>
          <a:prstGeom prst="rect">
            <a:avLst/>
          </a:prstGeom>
        </p:spPr>
      </p:pic>
      <p:pic>
        <p:nvPicPr>
          <p:cNvPr id="9" name="Picture 2" descr="http://static.planetminecraft.com/files/resource_media/screenshot/1310/explore_characters_pickme_05-01-2009-10-19-37_large_4982879_l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39" y="3813131"/>
            <a:ext cx="4231898" cy="239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xit" presetSubtype="0" fill="hold" nodeType="with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Censers</a:t>
            </a:r>
          </a:p>
        </p:txBody>
      </p:sp>
      <p:sp>
        <p:nvSpPr>
          <p:cNvPr id="3" name="Rectangle 2"/>
          <p:cNvSpPr/>
          <p:nvPr/>
        </p:nvSpPr>
        <p:spPr>
          <a:xfrm>
            <a:off x="430633" y="938282"/>
            <a:ext cx="5294760" cy="369332"/>
          </a:xfrm>
          <a:prstGeom prst="rect">
            <a:avLst/>
          </a:prstGeom>
        </p:spPr>
        <p:txBody>
          <a:bodyPr wrap="square">
            <a:spAutoFit/>
          </a:bodyPr>
          <a:lstStyle/>
          <a:p>
            <a:r>
              <a:rPr lang="en-US" dirty="0"/>
              <a:t>Any type of vessel made for burning incense</a:t>
            </a:r>
          </a:p>
        </p:txBody>
      </p:sp>
      <p:sp>
        <p:nvSpPr>
          <p:cNvPr id="16" name="Rectangle 15"/>
          <p:cNvSpPr/>
          <p:nvPr/>
        </p:nvSpPr>
        <p:spPr>
          <a:xfrm>
            <a:off x="106828" y="6445804"/>
            <a:ext cx="2967479" cy="369332"/>
          </a:xfrm>
          <a:prstGeom prst="rect">
            <a:avLst/>
          </a:prstGeom>
        </p:spPr>
        <p:txBody>
          <a:bodyPr wrap="none">
            <a:spAutoFit/>
          </a:bodyPr>
          <a:lstStyle/>
          <a:p>
            <a:r>
              <a:rPr lang="en-US" b="0" i="0" dirty="0">
                <a:effectLst/>
                <a:latin typeface="Verdana" panose="020B0604030504040204" pitchFamily="34" charset="0"/>
              </a:rPr>
              <a:t>Numbers 16:5-7, 16-18</a:t>
            </a:r>
            <a:endParaRPr lang="en-US"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pic>
        <p:nvPicPr>
          <p:cNvPr id="2" name="Picture 2" descr="http://propheticverses.com/images/img01/img0103/img0103j/04num0433ithamar-the-son-of-aaron-the-priest.jpg"/>
          <p:cNvPicPr>
            <a:picLocks noChangeAspect="1" noChangeArrowheads="1"/>
          </p:cNvPicPr>
          <p:nvPr/>
        </p:nvPicPr>
        <p:blipFill rotWithShape="1">
          <a:blip r:embed="rId3">
            <a:extLst>
              <a:ext uri="{28A0092B-C50C-407E-A947-70E740481C1C}">
                <a14:useLocalDpi xmlns:a14="http://schemas.microsoft.com/office/drawing/2010/main" val="0"/>
              </a:ext>
            </a:extLst>
          </a:blip>
          <a:srcRect t="36911" r="73393" b="12721"/>
          <a:stretch/>
        </p:blipFill>
        <p:spPr bwMode="auto">
          <a:xfrm>
            <a:off x="10187065" y="1283015"/>
            <a:ext cx="1219200" cy="44775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rlv.zcache.com/priests_with_censers_6th_century_jigsaw_puzzle-r7e75a16695ed45cf972fea0a90bb3dcb_amb0f_8byvr_324.jpg"/>
          <p:cNvPicPr>
            <a:picLocks noChangeAspect="1" noChangeArrowheads="1"/>
          </p:cNvPicPr>
          <p:nvPr/>
        </p:nvPicPr>
        <p:blipFill rotWithShape="1">
          <a:blip r:embed="rId4">
            <a:extLst>
              <a:ext uri="{28A0092B-C50C-407E-A947-70E740481C1C}">
                <a14:useLocalDpi xmlns:a14="http://schemas.microsoft.com/office/drawing/2010/main" val="0"/>
              </a:ext>
            </a:extLst>
          </a:blip>
          <a:srcRect l="9974" t="14572" r="13835" b="14530"/>
          <a:stretch/>
        </p:blipFill>
        <p:spPr bwMode="auto">
          <a:xfrm>
            <a:off x="2131264" y="1584930"/>
            <a:ext cx="3393912" cy="315822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28823" y="1370878"/>
            <a:ext cx="782075" cy="2458738"/>
            <a:chOff x="5845629" y="884120"/>
            <a:chExt cx="1644450" cy="4460766"/>
          </a:xfrm>
        </p:grpSpPr>
        <p:grpSp>
          <p:nvGrpSpPr>
            <p:cNvPr id="12" name="Group 11"/>
            <p:cNvGrpSpPr/>
            <p:nvPr/>
          </p:nvGrpSpPr>
          <p:grpSpPr>
            <a:xfrm>
              <a:off x="5891997" y="1306563"/>
              <a:ext cx="633429" cy="2568751"/>
              <a:chOff x="8244903" y="1045306"/>
              <a:chExt cx="1175659" cy="4767661"/>
            </a:xfrm>
          </p:grpSpPr>
          <p:sp>
            <p:nvSpPr>
              <p:cNvPr id="34" name="Donut 33"/>
              <p:cNvSpPr/>
              <p:nvPr/>
            </p:nvSpPr>
            <p:spPr>
              <a:xfrm rot="1533019">
                <a:off x="8843619" y="1045306"/>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34"/>
              <p:cNvSpPr/>
              <p:nvPr/>
            </p:nvSpPr>
            <p:spPr>
              <a:xfrm rot="1092052">
                <a:off x="8495275" y="1894111"/>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380204">
                <a:off x="8310217" y="2786740"/>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289311">
                <a:off x="8244903" y="3646711"/>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onut 37"/>
              <p:cNvSpPr/>
              <p:nvPr/>
            </p:nvSpPr>
            <p:spPr>
              <a:xfrm>
                <a:off x="8244903" y="4441367"/>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p:cNvGrpSpPr/>
            <p:nvPr/>
          </p:nvGrpSpPr>
          <p:grpSpPr>
            <a:xfrm flipH="1">
              <a:off x="6856650" y="1294170"/>
              <a:ext cx="633429" cy="2568751"/>
              <a:chOff x="8244903" y="1045306"/>
              <a:chExt cx="1175659" cy="4767661"/>
            </a:xfrm>
          </p:grpSpPr>
          <p:sp>
            <p:nvSpPr>
              <p:cNvPr id="29" name="Donut 28"/>
              <p:cNvSpPr/>
              <p:nvPr/>
            </p:nvSpPr>
            <p:spPr>
              <a:xfrm rot="1533019">
                <a:off x="8843619" y="1045306"/>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rot="1092052">
                <a:off x="8495275" y="1894111"/>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30"/>
              <p:cNvSpPr/>
              <p:nvPr/>
            </p:nvSpPr>
            <p:spPr>
              <a:xfrm rot="380204">
                <a:off x="8310217" y="2786740"/>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31"/>
              <p:cNvSpPr/>
              <p:nvPr/>
            </p:nvSpPr>
            <p:spPr>
              <a:xfrm rot="289311">
                <a:off x="8244903" y="3646711"/>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8244903" y="4441367"/>
                <a:ext cx="576943" cy="1371600"/>
              </a:xfrm>
              <a:prstGeom prst="donut">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Snip Same Side Corner Rectangle 13"/>
            <p:cNvSpPr/>
            <p:nvPr/>
          </p:nvSpPr>
          <p:spPr>
            <a:xfrm>
              <a:off x="5994794" y="2770413"/>
              <a:ext cx="1341770" cy="1186543"/>
            </a:xfrm>
            <a:prstGeom prst="snip2SameRect">
              <a:avLst>
                <a:gd name="adj1" fmla="val 50000"/>
                <a:gd name="adj2" fmla="val 0"/>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845629" y="3907971"/>
              <a:ext cx="1585002" cy="1404258"/>
            </a:xfrm>
            <a:prstGeom prst="ellipse">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910942" y="5116287"/>
              <a:ext cx="1509474" cy="228599"/>
            </a:xfrm>
            <a:prstGeom prst="roundRect">
              <a:avLst>
                <a:gd name="adj" fmla="val 50000"/>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929887" y="3842657"/>
              <a:ext cx="1509474" cy="228599"/>
            </a:xfrm>
            <a:prstGeom prst="roundRect">
              <a:avLst>
                <a:gd name="adj" fmla="val 50000"/>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445380" y="884120"/>
              <a:ext cx="405657" cy="947057"/>
            </a:xfrm>
            <a:prstGeom prst="roundRect">
              <a:avLst>
                <a:gd name="adj" fmla="val 25862"/>
              </a:avLst>
            </a:prstGeom>
            <a:solidFill>
              <a:srgbClr val="D09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a:off x="5910942" y="4406006"/>
              <a:ext cx="171669" cy="257293"/>
            </a:xfrm>
            <a:prstGeom prst="diamond">
              <a:avLst/>
            </a:prstGeom>
            <a:solidFill>
              <a:schemeClr val="tx1"/>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6161313" y="4406006"/>
              <a:ext cx="171669" cy="2572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6444342" y="4416892"/>
              <a:ext cx="171669" cy="257293"/>
            </a:xfrm>
            <a:prstGeom prst="diamond">
              <a:avLst/>
            </a:prstGeom>
            <a:solidFill>
              <a:schemeClr val="tx1"/>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6694713" y="4416892"/>
              <a:ext cx="171669" cy="2572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6966856" y="4416891"/>
              <a:ext cx="171669" cy="257293"/>
            </a:xfrm>
            <a:prstGeom prst="diamond">
              <a:avLst/>
            </a:prstGeom>
            <a:solidFill>
              <a:schemeClr val="tx1"/>
            </a:solidFill>
            <a:ln>
              <a:solidFill>
                <a:srgbClr val="D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7217227" y="4416891"/>
              <a:ext cx="171669" cy="257293"/>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4-Point Star 25"/>
            <p:cNvSpPr/>
            <p:nvPr/>
          </p:nvSpPr>
          <p:spPr>
            <a:xfrm>
              <a:off x="6202846" y="3265714"/>
              <a:ext cx="241496" cy="424543"/>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4-Point Star 26"/>
            <p:cNvSpPr/>
            <p:nvPr/>
          </p:nvSpPr>
          <p:spPr>
            <a:xfrm>
              <a:off x="6540303" y="3265714"/>
              <a:ext cx="241496" cy="424543"/>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4-Point Star 27"/>
            <p:cNvSpPr/>
            <p:nvPr/>
          </p:nvSpPr>
          <p:spPr>
            <a:xfrm>
              <a:off x="6845104" y="3265714"/>
              <a:ext cx="241496" cy="424543"/>
            </a:xfrm>
            <a:prstGeom prst="star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6106340" y="1091478"/>
            <a:ext cx="4011954" cy="2031325"/>
          </a:xfrm>
          <a:prstGeom prst="rect">
            <a:avLst/>
          </a:prstGeom>
        </p:spPr>
        <p:txBody>
          <a:bodyPr wrap="square">
            <a:spAutoFit/>
          </a:bodyPr>
          <a:lstStyle/>
          <a:p>
            <a:r>
              <a:rPr lang="en-US" dirty="0"/>
              <a:t>Moses demanded that Aaron and all the rebellious Levites and the princes of the congregation meet him the following day before the Tabernacle. They were to bring their censers, lighted with fire, and they would see who would be accepted by the Lord.</a:t>
            </a:r>
          </a:p>
        </p:txBody>
      </p:sp>
      <p:sp>
        <p:nvSpPr>
          <p:cNvPr id="5" name="Rectangle 4"/>
          <p:cNvSpPr/>
          <p:nvPr/>
        </p:nvSpPr>
        <p:spPr>
          <a:xfrm>
            <a:off x="1892090" y="4783811"/>
            <a:ext cx="6096000" cy="1477328"/>
          </a:xfrm>
          <a:prstGeom prst="rect">
            <a:avLst/>
          </a:prstGeom>
        </p:spPr>
        <p:txBody>
          <a:bodyPr>
            <a:spAutoFit/>
          </a:bodyPr>
          <a:lstStyle/>
          <a:p>
            <a:r>
              <a:rPr lang="en-US" dirty="0">
                <a:latin typeface="Calibri" panose="020F0502020204030204" pitchFamily="34" charset="0"/>
              </a:rPr>
              <a:t>Elijah’s contest with priest of Baal: In that instance, false worshipers were asked to call upon God for a sign that Baal had power. When they failed, the Lord gave a dramatic physical witness that He was God—fire from heaven consumed not just the sacrifice but also the altar. </a:t>
            </a:r>
            <a:r>
              <a:rPr lang="en-US" sz="1200" dirty="0">
                <a:latin typeface="Calibri" panose="020F0502020204030204" pitchFamily="34" charset="0"/>
              </a:rPr>
              <a:t>(1 Kings 18:17-40)</a:t>
            </a:r>
            <a:endParaRPr lang="en-US" sz="1200" dirty="0"/>
          </a:p>
        </p:txBody>
      </p:sp>
      <p:pic>
        <p:nvPicPr>
          <p:cNvPr id="7" name="Picture 2" descr="http://imgc.allpostersimages.com/images/P-473-488-90/37/3762/Q8MZF00Z/posters/prophet-elijah-invoking-yahweh-over-baal-s-priests-on-mount-carmel.jpg"/>
          <p:cNvPicPr>
            <a:picLocks noChangeAspect="1" noChangeArrowheads="1"/>
          </p:cNvPicPr>
          <p:nvPr/>
        </p:nvPicPr>
        <p:blipFill rotWithShape="1">
          <a:blip r:embed="rId5">
            <a:extLst>
              <a:ext uri="{28A0092B-C50C-407E-A947-70E740481C1C}">
                <a14:useLocalDpi xmlns:a14="http://schemas.microsoft.com/office/drawing/2010/main" val="0"/>
              </a:ext>
            </a:extLst>
          </a:blip>
          <a:srcRect l="11419" t="9669" r="9633" b="8331"/>
          <a:stretch/>
        </p:blipFill>
        <p:spPr bwMode="auto">
          <a:xfrm>
            <a:off x="7757089" y="3122804"/>
            <a:ext cx="2183962" cy="30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5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err="1"/>
              <a:t>Dathan</a:t>
            </a:r>
            <a:r>
              <a:rPr lang="en-US" sz="6000" dirty="0"/>
              <a:t> and </a:t>
            </a:r>
            <a:r>
              <a:rPr lang="en-US" sz="6000" dirty="0" err="1"/>
              <a:t>Abiram</a:t>
            </a:r>
            <a:endParaRPr lang="en-US" sz="6000" dirty="0"/>
          </a:p>
        </p:txBody>
      </p:sp>
      <p:sp>
        <p:nvSpPr>
          <p:cNvPr id="16" name="Rectangle 15"/>
          <p:cNvSpPr/>
          <p:nvPr/>
        </p:nvSpPr>
        <p:spPr>
          <a:xfrm>
            <a:off x="0" y="6505873"/>
            <a:ext cx="2151551" cy="338554"/>
          </a:xfrm>
          <a:prstGeom prst="rect">
            <a:avLst/>
          </a:prstGeom>
        </p:spPr>
        <p:txBody>
          <a:bodyPr wrap="none">
            <a:spAutoFit/>
          </a:bodyPr>
          <a:lstStyle/>
          <a:p>
            <a:r>
              <a:rPr lang="en-US" sz="1600" b="0" i="0" dirty="0">
                <a:effectLst/>
                <a:latin typeface="Verdana" panose="020B0604030504040204" pitchFamily="34" charset="0"/>
              </a:rPr>
              <a:t>Numbers 16:12-14</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39" name="Rectangle 38"/>
          <p:cNvSpPr/>
          <p:nvPr/>
        </p:nvSpPr>
        <p:spPr>
          <a:xfrm>
            <a:off x="815270" y="1388649"/>
            <a:ext cx="5294760" cy="923330"/>
          </a:xfrm>
          <a:prstGeom prst="rect">
            <a:avLst/>
          </a:prstGeom>
        </p:spPr>
        <p:txBody>
          <a:bodyPr wrap="square">
            <a:spAutoFit/>
          </a:bodyPr>
          <a:lstStyle/>
          <a:p>
            <a:r>
              <a:rPr lang="en-US" dirty="0">
                <a:latin typeface="Calibri" panose="020F0502020204030204" pitchFamily="34" charset="0"/>
              </a:rPr>
              <a:t>Two conspirators of the tribe of Reuben were not present when Moses asked the priests to bring their censers.</a:t>
            </a:r>
          </a:p>
        </p:txBody>
      </p:sp>
      <p:sp>
        <p:nvSpPr>
          <p:cNvPr id="8" name="Rectangle 7"/>
          <p:cNvSpPr/>
          <p:nvPr/>
        </p:nvSpPr>
        <p:spPr>
          <a:xfrm>
            <a:off x="5874649" y="3917226"/>
            <a:ext cx="5294760" cy="923330"/>
          </a:xfrm>
          <a:prstGeom prst="rect">
            <a:avLst/>
          </a:prstGeom>
        </p:spPr>
        <p:txBody>
          <a:bodyPr wrap="square">
            <a:spAutoFit/>
          </a:bodyPr>
          <a:lstStyle/>
          <a:p>
            <a:r>
              <a:rPr lang="en-US" dirty="0">
                <a:latin typeface="Calibri" panose="020F0502020204030204" pitchFamily="34" charset="0"/>
              </a:rPr>
              <a:t>“They were so bitter in their denunciation of Moses that they even blamed him because Israel had not yet obtained the promised land.”</a:t>
            </a:r>
          </a:p>
        </p:txBody>
      </p:sp>
      <p:pic>
        <p:nvPicPr>
          <p:cNvPr id="2050" name="Picture 2" descr="http://2.bp.blogspot.com/_IM9Blz0yVvc/TU2sa08oIGI/AAAAAAAABA0/jlKXsRzW7Ks/s1600/110_06_0299_BiblePaintings.jpg"/>
          <p:cNvPicPr>
            <a:picLocks noChangeAspect="1" noChangeArrowheads="1"/>
          </p:cNvPicPr>
          <p:nvPr/>
        </p:nvPicPr>
        <p:blipFill rotWithShape="1">
          <a:blip r:embed="rId3">
            <a:extLst>
              <a:ext uri="{28A0092B-C50C-407E-A947-70E740481C1C}">
                <a14:useLocalDpi xmlns:a14="http://schemas.microsoft.com/office/drawing/2010/main" val="0"/>
              </a:ext>
            </a:extLst>
          </a:blip>
          <a:srcRect l="15779" t="11663" r="27429" b="10173"/>
          <a:stretch/>
        </p:blipFill>
        <p:spPr bwMode="auto">
          <a:xfrm>
            <a:off x="1308439" y="2346388"/>
            <a:ext cx="4327557" cy="40650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encrypted-tbn0.gstatic.com/images?q=tbn:ANd9GcS_FUiVR5pFFhjqpUSalXWhF6FKdRsdtXqTswbwVtKqI9zV_k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863" y="1174490"/>
            <a:ext cx="2884332" cy="2382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3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Separate Yourselves</a:t>
            </a:r>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16:19-22</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2" name="Rectangle 1"/>
          <p:cNvSpPr/>
          <p:nvPr/>
        </p:nvSpPr>
        <p:spPr>
          <a:xfrm>
            <a:off x="340719" y="942397"/>
            <a:ext cx="6096000" cy="923330"/>
          </a:xfrm>
          <a:prstGeom prst="rect">
            <a:avLst/>
          </a:prstGeom>
        </p:spPr>
        <p:txBody>
          <a:bodyPr>
            <a:spAutoFit/>
          </a:bodyPr>
          <a:lstStyle/>
          <a:p>
            <a:r>
              <a:rPr lang="en-US" i="1" dirty="0">
                <a:solidFill>
                  <a:srgbClr val="FFFF00"/>
                </a:solidFill>
                <a:latin typeface="Palatino"/>
              </a:rPr>
              <a:t>And </a:t>
            </a:r>
            <a:r>
              <a:rPr lang="en-US" i="1" dirty="0" err="1">
                <a:solidFill>
                  <a:srgbClr val="FFFF00"/>
                </a:solidFill>
                <a:latin typeface="Palatino"/>
              </a:rPr>
              <a:t>Korah</a:t>
            </a:r>
            <a:r>
              <a:rPr lang="en-US" i="1" dirty="0">
                <a:solidFill>
                  <a:srgbClr val="FFFF00"/>
                </a:solidFill>
                <a:latin typeface="Palatino"/>
              </a:rPr>
              <a:t> gathered all the congregation against them unto the door of the tabernacle of the congregation: and the glory of the </a:t>
            </a:r>
            <a:r>
              <a:rPr lang="en-US" i="1" cap="small" dirty="0">
                <a:solidFill>
                  <a:srgbClr val="FFFF00"/>
                </a:solidFill>
                <a:latin typeface="Palatino"/>
              </a:rPr>
              <a:t>Lord</a:t>
            </a:r>
            <a:r>
              <a:rPr lang="en-US" i="1" dirty="0">
                <a:solidFill>
                  <a:srgbClr val="FFFF00"/>
                </a:solidFill>
                <a:latin typeface="Palatino"/>
              </a:rPr>
              <a:t> appeared unto all the congregation.</a:t>
            </a:r>
            <a:endParaRPr lang="en-US" i="1" dirty="0">
              <a:solidFill>
                <a:srgbClr val="FFFF00"/>
              </a:solidFill>
            </a:endParaRPr>
          </a:p>
        </p:txBody>
      </p:sp>
      <p:grpSp>
        <p:nvGrpSpPr>
          <p:cNvPr id="4" name="Group 3"/>
          <p:cNvGrpSpPr/>
          <p:nvPr/>
        </p:nvGrpSpPr>
        <p:grpSpPr>
          <a:xfrm>
            <a:off x="4077581" y="1863464"/>
            <a:ext cx="4098957" cy="2501531"/>
            <a:chOff x="2129828" y="3631194"/>
            <a:chExt cx="3505068" cy="2501531"/>
          </a:xfrm>
        </p:grpSpPr>
        <p:grpSp>
          <p:nvGrpSpPr>
            <p:cNvPr id="8" name="Group 7"/>
            <p:cNvGrpSpPr/>
            <p:nvPr/>
          </p:nvGrpSpPr>
          <p:grpSpPr>
            <a:xfrm>
              <a:off x="2129828" y="3631194"/>
              <a:ext cx="3505068" cy="2501531"/>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1" name="Rectangle 1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14897" y="381000"/>
                  <a:ext cx="457200" cy="2497726"/>
                  <a:chOff x="2714897" y="457200"/>
                  <a:chExt cx="457200" cy="2497726"/>
                </a:xfrm>
              </p:grpSpPr>
              <p:sp>
                <p:nvSpPr>
                  <p:cNvPr id="14" name="Oval 1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42492" y="972693"/>
                <a:ext cx="2293346" cy="338554"/>
              </a:xfrm>
              <a:prstGeom prst="rect">
                <a:avLst/>
              </a:prstGeom>
            </p:spPr>
            <p:txBody>
              <a:bodyPr wrap="square">
                <a:spAutoFit/>
              </a:bodyPr>
              <a:lstStyle/>
              <a:p>
                <a:endParaRPr lang="en-US" sz="1600" i="1" dirty="0"/>
              </a:p>
            </p:txBody>
          </p:sp>
        </p:grpSp>
        <p:sp>
          <p:nvSpPr>
            <p:cNvPr id="3" name="Rectangle 2"/>
            <p:cNvSpPr/>
            <p:nvPr/>
          </p:nvSpPr>
          <p:spPr>
            <a:xfrm>
              <a:off x="2695537" y="4249120"/>
              <a:ext cx="2337892" cy="1477328"/>
            </a:xfrm>
            <a:prstGeom prst="rect">
              <a:avLst/>
            </a:prstGeom>
          </p:spPr>
          <p:txBody>
            <a:bodyPr wrap="square">
              <a:spAutoFit/>
            </a:bodyPr>
            <a:lstStyle/>
            <a:p>
              <a:pPr algn="ctr"/>
              <a:r>
                <a:rPr lang="en-US" b="1" dirty="0"/>
                <a:t>If we separate ourselves from evil influences, then we may avoid the Lord’s judgments that come upon the wicked</a:t>
              </a:r>
              <a:endParaRPr lang="en-US" dirty="0"/>
            </a:p>
          </p:txBody>
        </p:sp>
      </p:grpSp>
      <p:sp>
        <p:nvSpPr>
          <p:cNvPr id="5" name="Cloud 4"/>
          <p:cNvSpPr/>
          <p:nvPr/>
        </p:nvSpPr>
        <p:spPr>
          <a:xfrm>
            <a:off x="8380803" y="774620"/>
            <a:ext cx="2881976" cy="1576591"/>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Illumination of Cloud—immediate presence of God</a:t>
            </a:r>
            <a:endParaRPr lang="en-US" dirty="0"/>
          </a:p>
        </p:txBody>
      </p:sp>
      <p:grpSp>
        <p:nvGrpSpPr>
          <p:cNvPr id="23" name="Group 22"/>
          <p:cNvGrpSpPr/>
          <p:nvPr/>
        </p:nvGrpSpPr>
        <p:grpSpPr>
          <a:xfrm>
            <a:off x="325029" y="4256438"/>
            <a:ext cx="4159954" cy="2182605"/>
            <a:chOff x="325029" y="4256438"/>
            <a:chExt cx="4159954" cy="2182605"/>
          </a:xfrm>
        </p:grpSpPr>
        <p:grpSp>
          <p:nvGrpSpPr>
            <p:cNvPr id="26" name="Group 25"/>
            <p:cNvGrpSpPr/>
            <p:nvPr/>
          </p:nvGrpSpPr>
          <p:grpSpPr>
            <a:xfrm>
              <a:off x="996526" y="4256438"/>
              <a:ext cx="1076099" cy="1455070"/>
              <a:chOff x="6696052" y="1382055"/>
              <a:chExt cx="1076099" cy="1455070"/>
            </a:xfrm>
            <a:solidFill>
              <a:schemeClr val="accent1">
                <a:lumMod val="60000"/>
                <a:lumOff val="40000"/>
              </a:schemeClr>
            </a:solidFill>
          </p:grpSpPr>
          <p:sp>
            <p:nvSpPr>
              <p:cNvPr id="61" name="Oval 6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lay 6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215935" y="4256438"/>
              <a:ext cx="1076099" cy="1455070"/>
              <a:chOff x="6696052" y="1382055"/>
              <a:chExt cx="1076099" cy="1455070"/>
            </a:xfrm>
            <a:solidFill>
              <a:schemeClr val="accent1">
                <a:lumMod val="60000"/>
                <a:lumOff val="40000"/>
              </a:schemeClr>
            </a:solidFill>
          </p:grpSpPr>
          <p:sp>
            <p:nvSpPr>
              <p:cNvPr id="59" name="Oval 5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408884" y="4256438"/>
              <a:ext cx="1076099" cy="1455070"/>
              <a:chOff x="6696052" y="1382055"/>
              <a:chExt cx="1076099" cy="1455070"/>
            </a:xfrm>
            <a:solidFill>
              <a:schemeClr val="accent1">
                <a:lumMod val="60000"/>
                <a:lumOff val="40000"/>
              </a:schemeClr>
            </a:solidFill>
          </p:grpSpPr>
          <p:sp>
            <p:nvSpPr>
              <p:cNvPr id="57" name="Oval 5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elay 5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866442" y="4983973"/>
              <a:ext cx="1076099" cy="1455070"/>
              <a:chOff x="6696052" y="1382055"/>
              <a:chExt cx="1076099" cy="1455070"/>
            </a:xfrm>
            <a:solidFill>
              <a:schemeClr val="accent1">
                <a:lumMod val="60000"/>
                <a:lumOff val="40000"/>
              </a:schemeClr>
            </a:solidFill>
          </p:grpSpPr>
          <p:sp>
            <p:nvSpPr>
              <p:cNvPr id="43" name="Oval 4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629889" y="4983973"/>
              <a:ext cx="1076099" cy="1455070"/>
              <a:chOff x="6696052" y="1382055"/>
              <a:chExt cx="1076099" cy="1455070"/>
            </a:xfrm>
            <a:solidFill>
              <a:schemeClr val="accent1">
                <a:lumMod val="60000"/>
                <a:lumOff val="40000"/>
              </a:schemeClr>
            </a:solidFill>
          </p:grpSpPr>
          <p:sp>
            <p:nvSpPr>
              <p:cNvPr id="38" name="Oval 37"/>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325029" y="4962283"/>
              <a:ext cx="1076099" cy="1455070"/>
              <a:chOff x="6696052" y="1382055"/>
              <a:chExt cx="1076099" cy="1455070"/>
            </a:xfrm>
            <a:solidFill>
              <a:schemeClr val="accent1">
                <a:lumMod val="60000"/>
                <a:lumOff val="40000"/>
              </a:schemeClr>
            </a:solidFill>
          </p:grpSpPr>
          <p:sp>
            <p:nvSpPr>
              <p:cNvPr id="65" name="Oval 6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lay 6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4123448" y="4256438"/>
            <a:ext cx="4701818" cy="2215889"/>
            <a:chOff x="4123448" y="4256438"/>
            <a:chExt cx="4701818" cy="2215889"/>
          </a:xfrm>
        </p:grpSpPr>
        <p:grpSp>
          <p:nvGrpSpPr>
            <p:cNvPr id="29" name="Group 28"/>
            <p:cNvGrpSpPr/>
            <p:nvPr/>
          </p:nvGrpSpPr>
          <p:grpSpPr>
            <a:xfrm>
              <a:off x="4601833" y="4256438"/>
              <a:ext cx="1076099" cy="1455070"/>
              <a:chOff x="6696052" y="1382055"/>
              <a:chExt cx="1076099" cy="1455070"/>
            </a:xfrm>
            <a:solidFill>
              <a:schemeClr val="accent1">
                <a:lumMod val="60000"/>
                <a:lumOff val="40000"/>
              </a:schemeClr>
            </a:solidFill>
          </p:grpSpPr>
          <p:sp>
            <p:nvSpPr>
              <p:cNvPr id="55" name="Oval 5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794782" y="4256438"/>
              <a:ext cx="1076099" cy="1455070"/>
              <a:chOff x="6696052" y="1382055"/>
              <a:chExt cx="1076099" cy="1455070"/>
            </a:xfrm>
            <a:solidFill>
              <a:schemeClr val="accent1">
                <a:lumMod val="60000"/>
                <a:lumOff val="40000"/>
              </a:schemeClr>
            </a:solidFill>
          </p:grpSpPr>
          <p:sp>
            <p:nvSpPr>
              <p:cNvPr id="53" name="Oval 5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5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87731" y="4256438"/>
              <a:ext cx="1076099" cy="1455070"/>
              <a:chOff x="6696052" y="1382055"/>
              <a:chExt cx="1076099" cy="1455070"/>
            </a:xfrm>
            <a:solidFill>
              <a:schemeClr val="accent1">
                <a:lumMod val="60000"/>
                <a:lumOff val="40000"/>
              </a:schemeClr>
            </a:solidFill>
          </p:grpSpPr>
          <p:sp>
            <p:nvSpPr>
              <p:cNvPr id="51" name="Oval 5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503715" y="5017257"/>
              <a:ext cx="1076099" cy="1455070"/>
              <a:chOff x="6696052" y="1382055"/>
              <a:chExt cx="1076099" cy="1455070"/>
            </a:xfrm>
            <a:solidFill>
              <a:schemeClr val="accent1">
                <a:lumMod val="60000"/>
                <a:lumOff val="40000"/>
              </a:schemeClr>
            </a:solidFill>
          </p:grpSpPr>
          <p:sp>
            <p:nvSpPr>
              <p:cNvPr id="49" name="Oval 4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320244" y="5017257"/>
              <a:ext cx="1076099" cy="1455070"/>
              <a:chOff x="6696052" y="1382055"/>
              <a:chExt cx="1076099" cy="1455070"/>
            </a:xfrm>
            <a:solidFill>
              <a:schemeClr val="accent1">
                <a:lumMod val="60000"/>
                <a:lumOff val="40000"/>
              </a:schemeClr>
            </a:solidFill>
          </p:grpSpPr>
          <p:sp>
            <p:nvSpPr>
              <p:cNvPr id="47" name="Oval 4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123448" y="4983973"/>
              <a:ext cx="1076099" cy="1455070"/>
              <a:chOff x="6696052" y="1382055"/>
              <a:chExt cx="1076099" cy="1455070"/>
            </a:xfrm>
            <a:solidFill>
              <a:schemeClr val="accent1">
                <a:lumMod val="60000"/>
                <a:lumOff val="40000"/>
              </a:schemeClr>
            </a:solidFill>
          </p:grpSpPr>
          <p:sp>
            <p:nvSpPr>
              <p:cNvPr id="45" name="Oval 4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749167" y="4983973"/>
              <a:ext cx="1076099" cy="1455070"/>
              <a:chOff x="6696052" y="1382055"/>
              <a:chExt cx="1076099" cy="1455070"/>
            </a:xfrm>
            <a:solidFill>
              <a:schemeClr val="accent1">
                <a:lumMod val="60000"/>
                <a:lumOff val="40000"/>
              </a:schemeClr>
            </a:solidFill>
          </p:grpSpPr>
          <p:sp>
            <p:nvSpPr>
              <p:cNvPr id="41" name="Oval 4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6053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par>
                                <p:cTn id="15" presetID="63" presetClass="path" presetSubtype="0" accel="50000" decel="50000" fill="hold" nodeType="withEffect">
                                  <p:stCondLst>
                                    <p:cond delay="0"/>
                                  </p:stCondLst>
                                  <p:childTnLst>
                                    <p:animMotion origin="layout" path="M 0 0 L 0.25 0 E" pathEditMode="relative" ptsTypes="">
                                      <p:cBhvr>
                                        <p:cTn id="16"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Separate Ourselves</a:t>
            </a:r>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16:19-22</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(6)</a:t>
            </a:r>
          </a:p>
        </p:txBody>
      </p:sp>
      <p:grpSp>
        <p:nvGrpSpPr>
          <p:cNvPr id="23" name="Group 22"/>
          <p:cNvGrpSpPr/>
          <p:nvPr/>
        </p:nvGrpSpPr>
        <p:grpSpPr>
          <a:xfrm>
            <a:off x="387704" y="4256438"/>
            <a:ext cx="4159954" cy="2182605"/>
            <a:chOff x="325029" y="4256438"/>
            <a:chExt cx="4159954" cy="2182605"/>
          </a:xfrm>
        </p:grpSpPr>
        <p:grpSp>
          <p:nvGrpSpPr>
            <p:cNvPr id="26" name="Group 25"/>
            <p:cNvGrpSpPr/>
            <p:nvPr/>
          </p:nvGrpSpPr>
          <p:grpSpPr>
            <a:xfrm>
              <a:off x="996526" y="4256438"/>
              <a:ext cx="1076099" cy="1455070"/>
              <a:chOff x="6696052" y="1382055"/>
              <a:chExt cx="1076099" cy="1455070"/>
            </a:xfrm>
            <a:solidFill>
              <a:schemeClr val="accent1">
                <a:lumMod val="60000"/>
                <a:lumOff val="40000"/>
              </a:schemeClr>
            </a:solidFill>
          </p:grpSpPr>
          <p:sp>
            <p:nvSpPr>
              <p:cNvPr id="61" name="Oval 6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lay 6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2215935" y="4256438"/>
              <a:ext cx="1076099" cy="1455070"/>
              <a:chOff x="6696052" y="1382055"/>
              <a:chExt cx="1076099" cy="1455070"/>
            </a:xfrm>
            <a:solidFill>
              <a:schemeClr val="accent1">
                <a:lumMod val="60000"/>
                <a:lumOff val="40000"/>
              </a:schemeClr>
            </a:solidFill>
          </p:grpSpPr>
          <p:sp>
            <p:nvSpPr>
              <p:cNvPr id="59" name="Oval 5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lay 5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408884" y="4256438"/>
              <a:ext cx="1076099" cy="1455070"/>
              <a:chOff x="6696052" y="1382055"/>
              <a:chExt cx="1076099" cy="1455070"/>
            </a:xfrm>
            <a:solidFill>
              <a:schemeClr val="accent1">
                <a:lumMod val="60000"/>
                <a:lumOff val="40000"/>
              </a:schemeClr>
            </a:solidFill>
          </p:grpSpPr>
          <p:sp>
            <p:nvSpPr>
              <p:cNvPr id="57" name="Oval 5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Delay 5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866442" y="4983973"/>
              <a:ext cx="1076099" cy="1455070"/>
              <a:chOff x="6696052" y="1382055"/>
              <a:chExt cx="1076099" cy="1455070"/>
            </a:xfrm>
            <a:solidFill>
              <a:schemeClr val="accent1">
                <a:lumMod val="60000"/>
                <a:lumOff val="40000"/>
              </a:schemeClr>
            </a:solidFill>
          </p:grpSpPr>
          <p:sp>
            <p:nvSpPr>
              <p:cNvPr id="43" name="Oval 4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629889" y="4983973"/>
              <a:ext cx="1076099" cy="1455070"/>
              <a:chOff x="6696052" y="1382055"/>
              <a:chExt cx="1076099" cy="1455070"/>
            </a:xfrm>
            <a:solidFill>
              <a:schemeClr val="accent1">
                <a:lumMod val="60000"/>
                <a:lumOff val="40000"/>
              </a:schemeClr>
            </a:solidFill>
          </p:grpSpPr>
          <p:sp>
            <p:nvSpPr>
              <p:cNvPr id="38" name="Oval 37"/>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325029" y="4962283"/>
              <a:ext cx="1076099" cy="1455070"/>
              <a:chOff x="6696052" y="1382055"/>
              <a:chExt cx="1076099" cy="1455070"/>
            </a:xfrm>
            <a:solidFill>
              <a:schemeClr val="accent1">
                <a:lumMod val="60000"/>
                <a:lumOff val="40000"/>
              </a:schemeClr>
            </a:solidFill>
          </p:grpSpPr>
          <p:sp>
            <p:nvSpPr>
              <p:cNvPr id="65" name="Oval 6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Delay 6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p:cNvGrpSpPr/>
          <p:nvPr/>
        </p:nvGrpSpPr>
        <p:grpSpPr>
          <a:xfrm>
            <a:off x="6712311" y="4223154"/>
            <a:ext cx="4701818" cy="2215889"/>
            <a:chOff x="4123448" y="4256438"/>
            <a:chExt cx="4701818" cy="2215889"/>
          </a:xfrm>
        </p:grpSpPr>
        <p:grpSp>
          <p:nvGrpSpPr>
            <p:cNvPr id="29" name="Group 28"/>
            <p:cNvGrpSpPr/>
            <p:nvPr/>
          </p:nvGrpSpPr>
          <p:grpSpPr>
            <a:xfrm>
              <a:off x="4601833" y="4256438"/>
              <a:ext cx="1076099" cy="1455070"/>
              <a:chOff x="6696052" y="1382055"/>
              <a:chExt cx="1076099" cy="1455070"/>
            </a:xfrm>
            <a:solidFill>
              <a:schemeClr val="accent1">
                <a:lumMod val="60000"/>
                <a:lumOff val="40000"/>
              </a:schemeClr>
            </a:solidFill>
          </p:grpSpPr>
          <p:sp>
            <p:nvSpPr>
              <p:cNvPr id="55" name="Oval 5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lowchart: Delay 5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794782" y="4256438"/>
              <a:ext cx="1076099" cy="1455070"/>
              <a:chOff x="6696052" y="1382055"/>
              <a:chExt cx="1076099" cy="1455070"/>
            </a:xfrm>
            <a:solidFill>
              <a:schemeClr val="accent1">
                <a:lumMod val="60000"/>
                <a:lumOff val="40000"/>
              </a:schemeClr>
            </a:solidFill>
          </p:grpSpPr>
          <p:sp>
            <p:nvSpPr>
              <p:cNvPr id="53" name="Oval 52"/>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53"/>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987731" y="4256438"/>
              <a:ext cx="1076099" cy="1455070"/>
              <a:chOff x="6696052" y="1382055"/>
              <a:chExt cx="1076099" cy="1455070"/>
            </a:xfrm>
            <a:solidFill>
              <a:schemeClr val="accent1">
                <a:lumMod val="60000"/>
                <a:lumOff val="40000"/>
              </a:schemeClr>
            </a:solidFill>
          </p:grpSpPr>
          <p:sp>
            <p:nvSpPr>
              <p:cNvPr id="51" name="Oval 5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Delay 5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503715" y="5017257"/>
              <a:ext cx="1076099" cy="1455070"/>
              <a:chOff x="6696052" y="1382055"/>
              <a:chExt cx="1076099" cy="1455070"/>
            </a:xfrm>
            <a:solidFill>
              <a:schemeClr val="accent1">
                <a:lumMod val="60000"/>
                <a:lumOff val="40000"/>
              </a:schemeClr>
            </a:solidFill>
          </p:grpSpPr>
          <p:sp>
            <p:nvSpPr>
              <p:cNvPr id="49" name="Oval 48"/>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320244" y="5017257"/>
              <a:ext cx="1076099" cy="1455070"/>
              <a:chOff x="6696052" y="1382055"/>
              <a:chExt cx="1076099" cy="1455070"/>
            </a:xfrm>
            <a:solidFill>
              <a:schemeClr val="accent1">
                <a:lumMod val="60000"/>
                <a:lumOff val="40000"/>
              </a:schemeClr>
            </a:solidFill>
          </p:grpSpPr>
          <p:sp>
            <p:nvSpPr>
              <p:cNvPr id="47" name="Oval 46"/>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Delay 47"/>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123448" y="4983973"/>
              <a:ext cx="1076099" cy="1455070"/>
              <a:chOff x="6696052" y="1382055"/>
              <a:chExt cx="1076099" cy="1455070"/>
            </a:xfrm>
            <a:solidFill>
              <a:schemeClr val="accent1">
                <a:lumMod val="60000"/>
                <a:lumOff val="40000"/>
              </a:schemeClr>
            </a:solidFill>
          </p:grpSpPr>
          <p:sp>
            <p:nvSpPr>
              <p:cNvPr id="45" name="Oval 44"/>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Delay 45"/>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749167" y="4983973"/>
              <a:ext cx="1076099" cy="1455070"/>
              <a:chOff x="6696052" y="1382055"/>
              <a:chExt cx="1076099" cy="1455070"/>
            </a:xfrm>
            <a:solidFill>
              <a:schemeClr val="accent1">
                <a:lumMod val="60000"/>
                <a:lumOff val="40000"/>
              </a:schemeClr>
            </a:solidFill>
          </p:grpSpPr>
          <p:sp>
            <p:nvSpPr>
              <p:cNvPr id="41" name="Oval 40"/>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Delay 41"/>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23"/>
          <p:cNvSpPr/>
          <p:nvPr/>
        </p:nvSpPr>
        <p:spPr>
          <a:xfrm>
            <a:off x="2194631" y="980893"/>
            <a:ext cx="8458063" cy="369332"/>
          </a:xfrm>
          <a:prstGeom prst="rect">
            <a:avLst/>
          </a:prstGeom>
        </p:spPr>
        <p:txBody>
          <a:bodyPr wrap="square">
            <a:spAutoFit/>
          </a:bodyPr>
          <a:lstStyle/>
          <a:p>
            <a:r>
              <a:rPr lang="en-US" dirty="0">
                <a:solidFill>
                  <a:srgbClr val="333333"/>
                </a:solidFill>
                <a:latin typeface="Calibri" panose="020F0502020204030204" pitchFamily="34" charset="0"/>
              </a:rPr>
              <a:t>Separation from the evils of the world needs to be accompanied by holiness. </a:t>
            </a:r>
            <a:endParaRPr lang="en-US" dirty="0"/>
          </a:p>
        </p:txBody>
      </p:sp>
      <p:sp>
        <p:nvSpPr>
          <p:cNvPr id="25" name="Rectangle 24"/>
          <p:cNvSpPr/>
          <p:nvPr/>
        </p:nvSpPr>
        <p:spPr>
          <a:xfrm>
            <a:off x="198646" y="1594405"/>
            <a:ext cx="3698507" cy="1477328"/>
          </a:xfrm>
          <a:prstGeom prst="rect">
            <a:avLst/>
          </a:prstGeom>
        </p:spPr>
        <p:txBody>
          <a:bodyPr wrap="square">
            <a:spAutoFit/>
          </a:bodyPr>
          <a:lstStyle/>
          <a:p>
            <a:r>
              <a:rPr lang="en-US" dirty="0">
                <a:solidFill>
                  <a:srgbClr val="333333"/>
                </a:solidFill>
                <a:latin typeface="Calibri" panose="020F0502020204030204" pitchFamily="34" charset="0"/>
              </a:rPr>
              <a:t>Is the way we live consistent with what we believe, and would our friends and associates recognize </a:t>
            </a:r>
            <a:r>
              <a:rPr lang="en-US" dirty="0"/>
              <a:t>that we have separated ourselves from worldly evils?</a:t>
            </a:r>
          </a:p>
        </p:txBody>
      </p:sp>
      <p:sp>
        <p:nvSpPr>
          <p:cNvPr id="39" name="Rectangle 38"/>
          <p:cNvSpPr/>
          <p:nvPr/>
        </p:nvSpPr>
        <p:spPr>
          <a:xfrm>
            <a:off x="4168623" y="2951040"/>
            <a:ext cx="3990109" cy="1200329"/>
          </a:xfrm>
          <a:prstGeom prst="rect">
            <a:avLst/>
          </a:prstGeom>
        </p:spPr>
        <p:txBody>
          <a:bodyPr wrap="square">
            <a:spAutoFit/>
          </a:bodyPr>
          <a:lstStyle/>
          <a:p>
            <a:r>
              <a:rPr lang="en-US" dirty="0">
                <a:solidFill>
                  <a:srgbClr val="333333"/>
                </a:solidFill>
                <a:latin typeface="Calibri" panose="020F0502020204030204" pitchFamily="34" charset="0"/>
              </a:rPr>
              <a:t>Are worldly pleasures, profits, and similar pursuits distracting us from following, worshiping, and serving the Savior in our daily lives?</a:t>
            </a:r>
            <a:endParaRPr lang="en-US" dirty="0"/>
          </a:p>
        </p:txBody>
      </p:sp>
      <p:sp>
        <p:nvSpPr>
          <p:cNvPr id="67" name="Rectangle 66"/>
          <p:cNvSpPr/>
          <p:nvPr/>
        </p:nvSpPr>
        <p:spPr>
          <a:xfrm>
            <a:off x="8310742" y="1863359"/>
            <a:ext cx="3456630" cy="923330"/>
          </a:xfrm>
          <a:prstGeom prst="rect">
            <a:avLst/>
          </a:prstGeom>
        </p:spPr>
        <p:txBody>
          <a:bodyPr wrap="square">
            <a:spAutoFit/>
          </a:bodyPr>
          <a:lstStyle/>
          <a:p>
            <a:r>
              <a:rPr lang="en-US" dirty="0">
                <a:solidFill>
                  <a:srgbClr val="333333"/>
                </a:solidFill>
                <a:latin typeface="Calibri" panose="020F0502020204030204" pitchFamily="34" charset="0"/>
              </a:rPr>
              <a:t>In order to serve God and be holy, are we making sacrifices consistent with our covenants?</a:t>
            </a:r>
            <a:endParaRPr lang="en-US" dirty="0"/>
          </a:p>
        </p:txBody>
      </p:sp>
    </p:spTree>
    <p:extLst>
      <p:ext uri="{BB962C8B-B14F-4D97-AF65-F5344CB8AC3E}">
        <p14:creationId xmlns:p14="http://schemas.microsoft.com/office/powerpoint/2010/main" val="361599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9" grpId="0"/>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The Warning</a:t>
            </a:r>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16:27-30</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25" name="Rectangle 24"/>
          <p:cNvSpPr/>
          <p:nvPr/>
        </p:nvSpPr>
        <p:spPr>
          <a:xfrm>
            <a:off x="421091" y="934824"/>
            <a:ext cx="3674576" cy="1938992"/>
          </a:xfrm>
          <a:prstGeom prst="rect">
            <a:avLst/>
          </a:prstGeom>
        </p:spPr>
        <p:txBody>
          <a:bodyPr wrap="square">
            <a:spAutoFit/>
          </a:bodyPr>
          <a:lstStyle/>
          <a:p>
            <a:r>
              <a:rPr lang="en-US" sz="2400" dirty="0">
                <a:latin typeface="Calibri" panose="020F0502020204030204" pitchFamily="34" charset="0"/>
              </a:rPr>
              <a:t>“The people immediately began to gather their belongings and flee from the place where God’s wrath was about to strike.</a:t>
            </a:r>
          </a:p>
        </p:txBody>
      </p:sp>
      <p:sp>
        <p:nvSpPr>
          <p:cNvPr id="39" name="Rectangle 38"/>
          <p:cNvSpPr/>
          <p:nvPr/>
        </p:nvSpPr>
        <p:spPr>
          <a:xfrm>
            <a:off x="2302645" y="3152001"/>
            <a:ext cx="3807385" cy="1569660"/>
          </a:xfrm>
          <a:prstGeom prst="rect">
            <a:avLst/>
          </a:prstGeom>
        </p:spPr>
        <p:txBody>
          <a:bodyPr wrap="square">
            <a:spAutoFit/>
          </a:bodyPr>
          <a:lstStyle/>
          <a:p>
            <a:r>
              <a:rPr lang="en-US" sz="2400" dirty="0">
                <a:latin typeface="Calibri" panose="020F0502020204030204" pitchFamily="34" charset="0"/>
              </a:rPr>
              <a:t> ”But </a:t>
            </a:r>
            <a:r>
              <a:rPr lang="en-US" sz="2400" dirty="0" err="1">
                <a:latin typeface="Calibri" panose="020F0502020204030204" pitchFamily="34" charset="0"/>
              </a:rPr>
              <a:t>Dathan</a:t>
            </a:r>
            <a:r>
              <a:rPr lang="en-US" sz="2400" dirty="0">
                <a:latin typeface="Calibri" panose="020F0502020204030204" pitchFamily="34" charset="0"/>
              </a:rPr>
              <a:t> and </a:t>
            </a:r>
            <a:r>
              <a:rPr lang="en-US" sz="2400" dirty="0" err="1">
                <a:latin typeface="Calibri" panose="020F0502020204030204" pitchFamily="34" charset="0"/>
              </a:rPr>
              <a:t>Abiram</a:t>
            </a:r>
            <a:r>
              <a:rPr lang="en-US" sz="2400" dirty="0">
                <a:latin typeface="Calibri" panose="020F0502020204030204" pitchFamily="34" charset="0"/>
              </a:rPr>
              <a:t> stood contemptuously with their families at the door of their tents.</a:t>
            </a:r>
          </a:p>
        </p:txBody>
      </p:sp>
      <p:sp>
        <p:nvSpPr>
          <p:cNvPr id="67" name="Rectangle 66"/>
          <p:cNvSpPr/>
          <p:nvPr/>
        </p:nvSpPr>
        <p:spPr>
          <a:xfrm>
            <a:off x="5593701" y="4411176"/>
            <a:ext cx="6474450" cy="2308324"/>
          </a:xfrm>
          <a:prstGeom prst="rect">
            <a:avLst/>
          </a:prstGeom>
        </p:spPr>
        <p:txBody>
          <a:bodyPr wrap="square">
            <a:spAutoFit/>
          </a:bodyPr>
          <a:lstStyle/>
          <a:p>
            <a:r>
              <a:rPr lang="en-US" sz="2400" dirty="0">
                <a:latin typeface="Calibri" panose="020F0502020204030204" pitchFamily="34" charset="0"/>
              </a:rPr>
              <a:t>“When Moses had assembled the multitude at a safe distance, he gave the people a warning and a prophecy. He warned them that what was about to happen would be proof that he, Moses, was a true prophet…and prophesied that </a:t>
            </a:r>
            <a:r>
              <a:rPr lang="en-US" sz="2400" dirty="0" err="1">
                <a:latin typeface="Calibri" panose="020F0502020204030204" pitchFamily="34" charset="0"/>
              </a:rPr>
              <a:t>Korah</a:t>
            </a:r>
            <a:r>
              <a:rPr lang="en-US" sz="2400" dirty="0">
                <a:latin typeface="Calibri" panose="020F0502020204030204" pitchFamily="34" charset="0"/>
              </a:rPr>
              <a:t>, </a:t>
            </a:r>
            <a:r>
              <a:rPr lang="en-US" sz="2400" dirty="0" err="1">
                <a:latin typeface="Calibri" panose="020F0502020204030204" pitchFamily="34" charset="0"/>
              </a:rPr>
              <a:t>Dathan</a:t>
            </a:r>
            <a:r>
              <a:rPr lang="en-US" sz="2400" dirty="0">
                <a:latin typeface="Calibri" panose="020F0502020204030204" pitchFamily="34" charset="0"/>
              </a:rPr>
              <a:t>, and </a:t>
            </a:r>
            <a:r>
              <a:rPr lang="en-US" sz="2400" dirty="0" err="1">
                <a:latin typeface="Calibri" panose="020F0502020204030204" pitchFamily="34" charset="0"/>
              </a:rPr>
              <a:t>Abiram</a:t>
            </a:r>
            <a:r>
              <a:rPr lang="en-US" sz="2400" dirty="0">
                <a:latin typeface="Calibri" panose="020F0502020204030204" pitchFamily="34" charset="0"/>
              </a:rPr>
              <a:t> would die.</a:t>
            </a:r>
          </a:p>
        </p:txBody>
      </p:sp>
      <p:pic>
        <p:nvPicPr>
          <p:cNvPr id="115" name="Picture 2" descr="http://www.finaltrump.com/wp-content/uploads/korahs-rebell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792" y="983225"/>
            <a:ext cx="4106159" cy="307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3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The Fate of </a:t>
            </a:r>
            <a:r>
              <a:rPr lang="en-US" sz="5400" dirty="0" err="1"/>
              <a:t>Korah</a:t>
            </a:r>
            <a:r>
              <a:rPr lang="en-US" sz="5400" dirty="0"/>
              <a:t>, </a:t>
            </a:r>
            <a:r>
              <a:rPr lang="en-US" sz="5400" dirty="0" err="1"/>
              <a:t>Dathan</a:t>
            </a:r>
            <a:r>
              <a:rPr lang="en-US" sz="5400" dirty="0"/>
              <a:t>, and </a:t>
            </a:r>
            <a:r>
              <a:rPr lang="en-US" sz="5400" dirty="0" err="1"/>
              <a:t>Abiram</a:t>
            </a:r>
            <a:endParaRPr lang="en-US" sz="5400" dirty="0"/>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16:31-35</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3" name="Lightning Bolt 2"/>
          <p:cNvSpPr/>
          <p:nvPr/>
        </p:nvSpPr>
        <p:spPr>
          <a:xfrm>
            <a:off x="0" y="398643"/>
            <a:ext cx="1631372" cy="1685465"/>
          </a:xfrm>
          <a:prstGeom prst="lightningBol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descr="http://www.psalm11918.org/images/articles/parashah/38korach/110_06_0300_BiblePaint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398" y="1505403"/>
            <a:ext cx="5466877" cy="38563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25236" y="2413337"/>
            <a:ext cx="4450772" cy="2031325"/>
          </a:xfrm>
          <a:prstGeom prst="rect">
            <a:avLst/>
          </a:prstGeom>
        </p:spPr>
        <p:txBody>
          <a:bodyPr wrap="square">
            <a:spAutoFit/>
          </a:bodyPr>
          <a:lstStyle/>
          <a:p>
            <a:r>
              <a:rPr lang="en-US" dirty="0">
                <a:latin typeface="Palatino"/>
              </a:rPr>
              <a:t>In and instant a terrible earthquake shook the camp. </a:t>
            </a:r>
          </a:p>
          <a:p>
            <a:endParaRPr lang="en-US" dirty="0">
              <a:latin typeface="Palatino"/>
            </a:endParaRPr>
          </a:p>
          <a:p>
            <a:r>
              <a:rPr lang="en-US" dirty="0">
                <a:latin typeface="Palatino"/>
              </a:rPr>
              <a:t>“the earth opened her mouth, and swallowed them up, and all that were with them….that they “go down quick into the pit.”</a:t>
            </a:r>
            <a:endParaRPr lang="en-US" dirty="0"/>
          </a:p>
        </p:txBody>
      </p:sp>
    </p:spTree>
    <p:extLst>
      <p:ext uri="{BB962C8B-B14F-4D97-AF65-F5344CB8AC3E}">
        <p14:creationId xmlns:p14="http://schemas.microsoft.com/office/powerpoint/2010/main" val="347889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The Fate of the 250 </a:t>
            </a:r>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16:31-35</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2" name="Rectangle 1"/>
          <p:cNvSpPr/>
          <p:nvPr/>
        </p:nvSpPr>
        <p:spPr>
          <a:xfrm>
            <a:off x="682336" y="1550891"/>
            <a:ext cx="4450772" cy="3416320"/>
          </a:xfrm>
          <a:prstGeom prst="rect">
            <a:avLst/>
          </a:prstGeom>
        </p:spPr>
        <p:txBody>
          <a:bodyPr wrap="square">
            <a:spAutoFit/>
          </a:bodyPr>
          <a:lstStyle/>
          <a:p>
            <a:r>
              <a:rPr lang="en-US" sz="2400" dirty="0">
                <a:latin typeface="Calibri" panose="020F0502020204030204" pitchFamily="34" charset="0"/>
              </a:rPr>
              <a:t>Those who were waiting at the Tabernacle to prove their acceptance by the Lord with their censers found them selves caught in the same vortex of God’s vengeance. </a:t>
            </a:r>
          </a:p>
          <a:p>
            <a:endParaRPr lang="en-US" sz="2400" dirty="0">
              <a:latin typeface="Calibri" panose="020F0502020204030204" pitchFamily="34" charset="0"/>
            </a:endParaRPr>
          </a:p>
          <a:p>
            <a:r>
              <a:rPr lang="en-US" sz="2400" dirty="0">
                <a:latin typeface="Calibri" panose="020F0502020204030204" pitchFamily="34" charset="0"/>
              </a:rPr>
              <a:t>Their death came through a consuming of fire.</a:t>
            </a:r>
          </a:p>
        </p:txBody>
      </p:sp>
      <p:pic>
        <p:nvPicPr>
          <p:cNvPr id="3074" name="Picture 2" descr="https://encrypted-tbn1.gstatic.com/images?q=tbn:ANd9GcRKoC2bQgiUbYgYYv0itx_LG-31duhgZzSIqMjA4PiY5vsW8u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493" y="1603900"/>
            <a:ext cx="5268480" cy="393109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rot="18879178">
            <a:off x="4969894" y="4624779"/>
            <a:ext cx="1531197" cy="1307404"/>
            <a:chOff x="6592120" y="2543038"/>
            <a:chExt cx="1180280" cy="1190762"/>
          </a:xfrm>
        </p:grpSpPr>
        <p:sp>
          <p:nvSpPr>
            <p:cNvPr id="12" name="Moon 11"/>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709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err="1"/>
              <a:t>Eleazar</a:t>
            </a:r>
            <a:endParaRPr lang="en-US" sz="5400" dirty="0"/>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16:31-40</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2" name="Rectangle 1"/>
          <p:cNvSpPr/>
          <p:nvPr/>
        </p:nvSpPr>
        <p:spPr>
          <a:xfrm>
            <a:off x="5371019" y="738664"/>
            <a:ext cx="4450772" cy="369332"/>
          </a:xfrm>
          <a:prstGeom prst="rect">
            <a:avLst/>
          </a:prstGeom>
        </p:spPr>
        <p:txBody>
          <a:bodyPr wrap="square">
            <a:spAutoFit/>
          </a:bodyPr>
          <a:lstStyle/>
          <a:p>
            <a:r>
              <a:rPr lang="en-US" dirty="0">
                <a:latin typeface="Palatino"/>
              </a:rPr>
              <a:t>Son of Aaron</a:t>
            </a:r>
            <a:endParaRPr lang="en-US" dirty="0"/>
          </a:p>
        </p:txBody>
      </p:sp>
      <p:sp>
        <p:nvSpPr>
          <p:cNvPr id="4" name="Rectangle 3"/>
          <p:cNvSpPr/>
          <p:nvPr/>
        </p:nvSpPr>
        <p:spPr>
          <a:xfrm>
            <a:off x="4548405" y="1521806"/>
            <a:ext cx="6096000" cy="1200329"/>
          </a:xfrm>
          <a:prstGeom prst="rect">
            <a:avLst/>
          </a:prstGeom>
        </p:spPr>
        <p:txBody>
          <a:bodyPr>
            <a:spAutoFit/>
          </a:bodyPr>
          <a:lstStyle/>
          <a:p>
            <a:r>
              <a:rPr lang="en-US" dirty="0">
                <a:latin typeface="Calibri" panose="020F0502020204030204" pitchFamily="34" charset="0"/>
              </a:rPr>
              <a:t>The Lord commanded Moses to tell </a:t>
            </a:r>
            <a:r>
              <a:rPr lang="en-US" dirty="0" err="1">
                <a:latin typeface="Calibri" panose="020F0502020204030204" pitchFamily="34" charset="0"/>
              </a:rPr>
              <a:t>Eleazar</a:t>
            </a:r>
            <a:r>
              <a:rPr lang="en-US" dirty="0">
                <a:latin typeface="Calibri" panose="020F0502020204030204" pitchFamily="34" charset="0"/>
              </a:rPr>
              <a:t> to go out among the 250 dead princes and gather up all their bras censers, melt them into flat plates and cover the alar of sacrifice which stood before the Tabernacle</a:t>
            </a:r>
          </a:p>
        </p:txBody>
      </p:sp>
      <p:pic>
        <p:nvPicPr>
          <p:cNvPr id="10" name="Picture 2" descr="http://www.toywonders.com/new_arrivals/images/altar-for-offering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575" y="3722009"/>
            <a:ext cx="3792022" cy="257370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dw-inductionheater.com/wp-content/uploads/2015/04/gold-induction-melt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209" y="1107996"/>
            <a:ext cx="2980543" cy="29805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7882" y="4919271"/>
            <a:ext cx="4677563" cy="369332"/>
          </a:xfrm>
          <a:prstGeom prst="rect">
            <a:avLst/>
          </a:prstGeom>
        </p:spPr>
        <p:txBody>
          <a:bodyPr wrap="none">
            <a:spAutoFit/>
          </a:bodyPr>
          <a:lstStyle/>
          <a:p>
            <a:r>
              <a:rPr lang="en-US" i="1" dirty="0">
                <a:latin typeface="Palatino"/>
              </a:rPr>
              <a:t>To be</a:t>
            </a:r>
            <a:r>
              <a:rPr lang="en-US" dirty="0">
                <a:latin typeface="Palatino"/>
              </a:rPr>
              <a:t> a memorial unto the children of Israel,</a:t>
            </a:r>
            <a:endParaRPr lang="en-US" dirty="0"/>
          </a:p>
        </p:txBody>
      </p:sp>
    </p:spTree>
    <p:extLst>
      <p:ext uri="{BB962C8B-B14F-4D97-AF65-F5344CB8AC3E}">
        <p14:creationId xmlns:p14="http://schemas.microsoft.com/office/powerpoint/2010/main" val="18647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The Wrath—The Plague</a:t>
            </a:r>
          </a:p>
        </p:txBody>
      </p:sp>
      <p:sp>
        <p:nvSpPr>
          <p:cNvPr id="16" name="Rectangle 15"/>
          <p:cNvSpPr/>
          <p:nvPr/>
        </p:nvSpPr>
        <p:spPr>
          <a:xfrm>
            <a:off x="106828" y="6445804"/>
            <a:ext cx="2151551" cy="338554"/>
          </a:xfrm>
          <a:prstGeom prst="rect">
            <a:avLst/>
          </a:prstGeom>
        </p:spPr>
        <p:txBody>
          <a:bodyPr wrap="none">
            <a:spAutoFit/>
          </a:bodyPr>
          <a:lstStyle/>
          <a:p>
            <a:r>
              <a:rPr lang="en-US" sz="1600" b="0" i="0" dirty="0">
                <a:effectLst/>
                <a:latin typeface="Verdana" panose="020B0604030504040204" pitchFamily="34" charset="0"/>
              </a:rPr>
              <a:t>Numbers 16:41-50</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2" name="Rectangle 1"/>
          <p:cNvSpPr/>
          <p:nvPr/>
        </p:nvSpPr>
        <p:spPr>
          <a:xfrm>
            <a:off x="6107544" y="2661391"/>
            <a:ext cx="4450772" cy="830997"/>
          </a:xfrm>
          <a:prstGeom prst="rect">
            <a:avLst/>
          </a:prstGeom>
        </p:spPr>
        <p:txBody>
          <a:bodyPr wrap="square">
            <a:spAutoFit/>
          </a:bodyPr>
          <a:lstStyle/>
          <a:p>
            <a:r>
              <a:rPr lang="en-US" sz="2400" dirty="0">
                <a:latin typeface="Palatino"/>
              </a:rPr>
              <a:t>Aaron made an atonement for the congregation.</a:t>
            </a:r>
            <a:endParaRPr lang="en-US" sz="2400" dirty="0"/>
          </a:p>
        </p:txBody>
      </p:sp>
      <p:sp>
        <p:nvSpPr>
          <p:cNvPr id="4" name="Rectangle 3"/>
          <p:cNvSpPr/>
          <p:nvPr/>
        </p:nvSpPr>
        <p:spPr>
          <a:xfrm>
            <a:off x="314646" y="1030688"/>
            <a:ext cx="7478535" cy="830997"/>
          </a:xfrm>
          <a:prstGeom prst="rect">
            <a:avLst/>
          </a:prstGeom>
        </p:spPr>
        <p:txBody>
          <a:bodyPr wrap="square">
            <a:spAutoFit/>
          </a:bodyPr>
          <a:lstStyle/>
          <a:p>
            <a:r>
              <a:rPr lang="en-US" sz="2400" dirty="0">
                <a:latin typeface="Calibri" panose="020F0502020204030204" pitchFamily="34" charset="0"/>
              </a:rPr>
              <a:t>On the next day, the Israelites continued to murmur and speak out against Aaron and Moses.</a:t>
            </a:r>
          </a:p>
        </p:txBody>
      </p:sp>
      <p:sp>
        <p:nvSpPr>
          <p:cNvPr id="5" name="Rectangle 4"/>
          <p:cNvSpPr/>
          <p:nvPr/>
        </p:nvSpPr>
        <p:spPr>
          <a:xfrm>
            <a:off x="5590308" y="4897612"/>
            <a:ext cx="5114471" cy="1200329"/>
          </a:xfrm>
          <a:prstGeom prst="rect">
            <a:avLst/>
          </a:prstGeom>
        </p:spPr>
        <p:txBody>
          <a:bodyPr wrap="square">
            <a:spAutoFit/>
          </a:bodyPr>
          <a:lstStyle/>
          <a:p>
            <a:r>
              <a:rPr lang="en-US" sz="2400" i="1" dirty="0">
                <a:latin typeface="Palatino"/>
              </a:rPr>
              <a:t>However the plague had begun and 14,700 died beside those that died about the matter of </a:t>
            </a:r>
            <a:r>
              <a:rPr lang="en-US" sz="2400" i="1" dirty="0" err="1">
                <a:latin typeface="Palatino"/>
              </a:rPr>
              <a:t>Korah</a:t>
            </a:r>
            <a:endParaRPr lang="en-US" sz="2400" dirty="0"/>
          </a:p>
        </p:txBody>
      </p:sp>
      <p:pic>
        <p:nvPicPr>
          <p:cNvPr id="5122" name="Picture 2" descr="http://3.bp.blogspot.com/_lFsiqSfME0E/TBDyolBqgAI/AAAAAAAAA_w/udKj9prlkIE/s1600/Picture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47" y="1946663"/>
            <a:ext cx="45910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97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Wander</a:t>
            </a:r>
          </a:p>
        </p:txBody>
      </p:sp>
      <p:sp>
        <p:nvSpPr>
          <p:cNvPr id="5" name="TextBox 4"/>
          <p:cNvSpPr txBox="1"/>
          <p:nvPr/>
        </p:nvSpPr>
        <p:spPr>
          <a:xfrm>
            <a:off x="425513" y="1176950"/>
            <a:ext cx="9388443" cy="1846659"/>
          </a:xfrm>
          <a:prstGeom prst="rect">
            <a:avLst/>
          </a:prstGeom>
          <a:noFill/>
        </p:spPr>
        <p:txBody>
          <a:bodyPr wrap="square" rtlCol="0">
            <a:spAutoFit/>
          </a:bodyPr>
          <a:lstStyle/>
          <a:p>
            <a:r>
              <a:rPr lang="en-US" sz="3200" dirty="0"/>
              <a:t>“For 38 years the Israelite would wander up and down the region of the Arabah—the valley connecting the Dead Sea with the </a:t>
            </a:r>
            <a:r>
              <a:rPr lang="en-US" sz="3200" dirty="0" err="1"/>
              <a:t>Akaba</a:t>
            </a:r>
            <a:r>
              <a:rPr lang="en-US" sz="3200" dirty="0"/>
              <a:t> gulf of the Red Sea.”</a:t>
            </a:r>
          </a:p>
          <a:p>
            <a:r>
              <a:rPr lang="en-US" dirty="0"/>
              <a:t>(1)</a:t>
            </a:r>
          </a:p>
        </p:txBody>
      </p:sp>
      <p:pic>
        <p:nvPicPr>
          <p:cNvPr id="2050" name="Picture 2" descr="https://upload.wikimedia.org/wikipedia/en/3/34/Skou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0415" y="258939"/>
            <a:ext cx="1218692" cy="15289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hristianhistoryproject.org/wp-content/uploads/2012/11/josephu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1659" y="3400340"/>
            <a:ext cx="2286000" cy="3067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87924" y="3454073"/>
            <a:ext cx="5332491" cy="2339102"/>
          </a:xfrm>
          <a:prstGeom prst="rect">
            <a:avLst/>
          </a:prstGeom>
          <a:noFill/>
        </p:spPr>
        <p:txBody>
          <a:bodyPr wrap="square" rtlCol="0">
            <a:spAutoFit/>
          </a:bodyPr>
          <a:lstStyle/>
          <a:p>
            <a:r>
              <a:rPr lang="en-US" sz="3200" dirty="0"/>
              <a:t>“…they (Israelites) were more than unusually angry, both against one another and against their leader.”</a:t>
            </a:r>
          </a:p>
          <a:p>
            <a:r>
              <a:rPr lang="en-US" dirty="0"/>
              <a:t>(2)</a:t>
            </a:r>
          </a:p>
        </p:txBody>
      </p:sp>
      <p:sp>
        <p:nvSpPr>
          <p:cNvPr id="2" name="Rectangle 1"/>
          <p:cNvSpPr/>
          <p:nvPr/>
        </p:nvSpPr>
        <p:spPr>
          <a:xfrm>
            <a:off x="106828" y="6445804"/>
            <a:ext cx="1604927" cy="369332"/>
          </a:xfrm>
          <a:prstGeom prst="rect">
            <a:avLst/>
          </a:prstGeom>
        </p:spPr>
        <p:txBody>
          <a:bodyPr wrap="none">
            <a:spAutoFit/>
          </a:bodyPr>
          <a:lstStyle/>
          <a:p>
            <a:r>
              <a:rPr lang="en-US" b="0" i="0" dirty="0">
                <a:effectLst/>
                <a:latin typeface="Verdana" panose="020B0604030504040204" pitchFamily="34" charset="0"/>
              </a:rPr>
              <a:t>Numbers 14</a:t>
            </a:r>
            <a:endParaRPr lang="en-US" dirty="0"/>
          </a:p>
        </p:txBody>
      </p:sp>
    </p:spTree>
    <p:extLst>
      <p:ext uri="{BB962C8B-B14F-4D97-AF65-F5344CB8AC3E}">
        <p14:creationId xmlns:p14="http://schemas.microsoft.com/office/powerpoint/2010/main" val="140779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Miracle of the Rod</a:t>
            </a:r>
          </a:p>
        </p:txBody>
      </p:sp>
      <p:sp>
        <p:nvSpPr>
          <p:cNvPr id="16" name="Rectangle 15"/>
          <p:cNvSpPr/>
          <p:nvPr/>
        </p:nvSpPr>
        <p:spPr>
          <a:xfrm>
            <a:off x="-12054" y="6572251"/>
            <a:ext cx="1446230" cy="338554"/>
          </a:xfrm>
          <a:prstGeom prst="rect">
            <a:avLst/>
          </a:prstGeom>
        </p:spPr>
        <p:txBody>
          <a:bodyPr wrap="none">
            <a:spAutoFit/>
          </a:bodyPr>
          <a:lstStyle/>
          <a:p>
            <a:r>
              <a:rPr lang="en-US" sz="1600" b="0" i="0" dirty="0">
                <a:effectLst/>
                <a:latin typeface="Verdana" panose="020B0604030504040204" pitchFamily="34" charset="0"/>
              </a:rPr>
              <a:t>Numbers </a:t>
            </a:r>
            <a:r>
              <a:rPr lang="en-US" sz="1600" dirty="0">
                <a:latin typeface="Verdana" panose="020B0604030504040204" pitchFamily="34" charset="0"/>
              </a:rPr>
              <a:t>17</a:t>
            </a:r>
            <a:endParaRPr lang="en-US" sz="1600"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(1)</a:t>
            </a:r>
          </a:p>
        </p:txBody>
      </p:sp>
      <p:sp>
        <p:nvSpPr>
          <p:cNvPr id="4" name="Rectangle 3"/>
          <p:cNvSpPr/>
          <p:nvPr/>
        </p:nvSpPr>
        <p:spPr>
          <a:xfrm>
            <a:off x="355431" y="864036"/>
            <a:ext cx="7478535" cy="1569660"/>
          </a:xfrm>
          <a:prstGeom prst="rect">
            <a:avLst/>
          </a:prstGeom>
        </p:spPr>
        <p:txBody>
          <a:bodyPr wrap="square">
            <a:spAutoFit/>
          </a:bodyPr>
          <a:lstStyle/>
          <a:p>
            <a:r>
              <a:rPr lang="en-US" sz="2400" dirty="0">
                <a:latin typeface="Calibri" panose="020F0502020204030204" pitchFamily="34" charset="0"/>
              </a:rPr>
              <a:t>Verifying that Moses was the chosen prophet and that Aaron was the priest over the people, and that he or his sons were to minister at the altar of incense and within the veil.</a:t>
            </a:r>
          </a:p>
        </p:txBody>
      </p:sp>
      <p:sp>
        <p:nvSpPr>
          <p:cNvPr id="66" name="Rectangle 65"/>
          <p:cNvSpPr/>
          <p:nvPr/>
        </p:nvSpPr>
        <p:spPr>
          <a:xfrm>
            <a:off x="1553058" y="4908781"/>
            <a:ext cx="10147027" cy="1754326"/>
          </a:xfrm>
          <a:prstGeom prst="rect">
            <a:avLst/>
          </a:prstGeom>
        </p:spPr>
        <p:txBody>
          <a:bodyPr wrap="square">
            <a:spAutoFit/>
          </a:bodyPr>
          <a:lstStyle/>
          <a:p>
            <a:r>
              <a:rPr lang="en-US" dirty="0">
                <a:latin typeface="Calibri" panose="020F0502020204030204" pitchFamily="34" charset="0"/>
              </a:rPr>
              <a:t>“Moses had each tribe write its leader’s name upon a rod and place in the Holy of Holies before the Ark of the Covenant and they remained for a day.</a:t>
            </a:r>
          </a:p>
          <a:p>
            <a:endParaRPr lang="en-US" dirty="0">
              <a:latin typeface="Calibri" panose="020F0502020204030204" pitchFamily="34" charset="0"/>
            </a:endParaRPr>
          </a:p>
          <a:p>
            <a:r>
              <a:rPr lang="en-US" dirty="0">
                <a:latin typeface="Calibri" panose="020F0502020204030204" pitchFamily="34" charset="0"/>
              </a:rPr>
              <a:t>The following morning Moses brought forth the twelve rods. The rod of Aaron which had been inscribed with his insignia for the tribe of Levi, had burst into live growth overnight and produced bud, blossoms and matured almonds. </a:t>
            </a:r>
            <a:r>
              <a:rPr lang="en-US" b="1" dirty="0">
                <a:latin typeface="Calibri" panose="020F0502020204030204" pitchFamily="34" charset="0"/>
              </a:rPr>
              <a:t>Almonds-- Hebrew word “Awake”.</a:t>
            </a:r>
          </a:p>
        </p:txBody>
      </p:sp>
      <p:grpSp>
        <p:nvGrpSpPr>
          <p:cNvPr id="67" name="Group 66"/>
          <p:cNvGrpSpPr/>
          <p:nvPr/>
        </p:nvGrpSpPr>
        <p:grpSpPr>
          <a:xfrm>
            <a:off x="7707250" y="836444"/>
            <a:ext cx="3727131" cy="2013575"/>
            <a:chOff x="3255330" y="3319600"/>
            <a:chExt cx="6056768" cy="3272157"/>
          </a:xfrm>
        </p:grpSpPr>
        <p:sp>
          <p:nvSpPr>
            <p:cNvPr id="68" name="Rounded Rectangle 67"/>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4219996" y="4374494"/>
              <a:ext cx="4137434" cy="301780"/>
              <a:chOff x="5368705" y="2667757"/>
              <a:chExt cx="7629055" cy="700132"/>
            </a:xfrm>
          </p:grpSpPr>
          <p:grpSp>
            <p:nvGrpSpPr>
              <p:cNvPr id="172" name="Group 171"/>
              <p:cNvGrpSpPr/>
              <p:nvPr/>
            </p:nvGrpSpPr>
            <p:grpSpPr>
              <a:xfrm>
                <a:off x="5368705" y="2743200"/>
                <a:ext cx="841972" cy="624689"/>
                <a:chOff x="5368705" y="2743200"/>
                <a:chExt cx="841972" cy="624689"/>
              </a:xfrm>
            </p:grpSpPr>
            <p:sp>
              <p:nvSpPr>
                <p:cNvPr id="197" name="Hexagon 19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Hexagon 19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6209169" y="2741691"/>
                <a:ext cx="841972" cy="624689"/>
                <a:chOff x="5368705" y="2743200"/>
                <a:chExt cx="841972" cy="624689"/>
              </a:xfrm>
            </p:grpSpPr>
            <p:sp>
              <p:nvSpPr>
                <p:cNvPr id="195" name="Hexagon 194"/>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Hexagon 195"/>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73"/>
              <p:cNvGrpSpPr/>
              <p:nvPr/>
            </p:nvGrpSpPr>
            <p:grpSpPr>
              <a:xfrm>
                <a:off x="7058686" y="2731129"/>
                <a:ext cx="841972" cy="624689"/>
                <a:chOff x="5368705" y="2743200"/>
                <a:chExt cx="841972" cy="624689"/>
              </a:xfrm>
            </p:grpSpPr>
            <p:sp>
              <p:nvSpPr>
                <p:cNvPr id="193" name="Hexagon 192"/>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Hexagon 193"/>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7908203" y="2720567"/>
                <a:ext cx="841972" cy="624689"/>
                <a:chOff x="5368705" y="2743200"/>
                <a:chExt cx="841972" cy="624689"/>
              </a:xfrm>
            </p:grpSpPr>
            <p:sp>
              <p:nvSpPr>
                <p:cNvPr id="191" name="Hexagon 19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Hexagon 19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8757720" y="2710005"/>
                <a:ext cx="841972" cy="624689"/>
                <a:chOff x="5368705" y="2743200"/>
                <a:chExt cx="841972" cy="624689"/>
              </a:xfrm>
            </p:grpSpPr>
            <p:sp>
              <p:nvSpPr>
                <p:cNvPr id="189" name="Hexagon 188"/>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Hexagon 189"/>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a:off x="9607237" y="2699443"/>
                <a:ext cx="841972" cy="624689"/>
                <a:chOff x="5368705" y="2743200"/>
                <a:chExt cx="841972" cy="624689"/>
              </a:xfrm>
            </p:grpSpPr>
            <p:sp>
              <p:nvSpPr>
                <p:cNvPr id="187" name="Hexagon 186"/>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Hexagon 187"/>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10456754" y="2688881"/>
                <a:ext cx="841972" cy="624689"/>
                <a:chOff x="5368705" y="2743200"/>
                <a:chExt cx="841972" cy="624689"/>
              </a:xfrm>
            </p:grpSpPr>
            <p:sp>
              <p:nvSpPr>
                <p:cNvPr id="185" name="Hexagon 184"/>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Hexagon 185"/>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11306271" y="2678319"/>
                <a:ext cx="841972" cy="624689"/>
                <a:chOff x="5368705" y="2743200"/>
                <a:chExt cx="841972" cy="624689"/>
              </a:xfrm>
            </p:grpSpPr>
            <p:sp>
              <p:nvSpPr>
                <p:cNvPr id="183" name="Hexagon 182"/>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Hexagon 183"/>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12155788" y="2667757"/>
                <a:ext cx="841972" cy="624689"/>
                <a:chOff x="5368705" y="2743200"/>
                <a:chExt cx="841972" cy="624689"/>
              </a:xfrm>
            </p:grpSpPr>
            <p:sp>
              <p:nvSpPr>
                <p:cNvPr id="181" name="Hexagon 180"/>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Hexagon 181"/>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Rounded Rectangle 72"/>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4907854" y="4897042"/>
              <a:ext cx="2588124" cy="240958"/>
              <a:chOff x="5368705" y="2667757"/>
              <a:chExt cx="7629055" cy="700132"/>
            </a:xfrm>
            <a:solidFill>
              <a:srgbClr val="D3A77B"/>
            </a:solidFill>
          </p:grpSpPr>
          <p:grpSp>
            <p:nvGrpSpPr>
              <p:cNvPr id="145" name="Group 144"/>
              <p:cNvGrpSpPr/>
              <p:nvPr/>
            </p:nvGrpSpPr>
            <p:grpSpPr>
              <a:xfrm>
                <a:off x="5368705" y="2743200"/>
                <a:ext cx="841972" cy="624689"/>
                <a:chOff x="5368705" y="2743200"/>
                <a:chExt cx="841972" cy="624689"/>
              </a:xfrm>
              <a:grpFill/>
            </p:grpSpPr>
            <p:sp>
              <p:nvSpPr>
                <p:cNvPr id="170" name="Hexagon 16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Hexagon 17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6209169" y="2741691"/>
                <a:ext cx="841972" cy="624689"/>
                <a:chOff x="5368705" y="2743200"/>
                <a:chExt cx="841972" cy="624689"/>
              </a:xfrm>
              <a:grpFill/>
            </p:grpSpPr>
            <p:sp>
              <p:nvSpPr>
                <p:cNvPr id="168" name="Hexagon 16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Hexagon 16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7058686" y="2731129"/>
                <a:ext cx="841972" cy="624689"/>
                <a:chOff x="5368705" y="2743200"/>
                <a:chExt cx="841972" cy="624689"/>
              </a:xfrm>
              <a:grpFill/>
            </p:grpSpPr>
            <p:sp>
              <p:nvSpPr>
                <p:cNvPr id="166" name="Hexagon 16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Hexagon 16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p:cNvGrpSpPr/>
              <p:nvPr/>
            </p:nvGrpSpPr>
            <p:grpSpPr>
              <a:xfrm>
                <a:off x="7908203" y="2720567"/>
                <a:ext cx="841972" cy="624689"/>
                <a:chOff x="5368705" y="2743200"/>
                <a:chExt cx="841972" cy="624689"/>
              </a:xfrm>
              <a:grpFill/>
            </p:grpSpPr>
            <p:sp>
              <p:nvSpPr>
                <p:cNvPr id="164" name="Hexagon 16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Hexagon 16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8757720" y="2710005"/>
                <a:ext cx="841972" cy="624689"/>
                <a:chOff x="5368705" y="2743200"/>
                <a:chExt cx="841972" cy="624689"/>
              </a:xfrm>
              <a:grpFill/>
            </p:grpSpPr>
            <p:sp>
              <p:nvSpPr>
                <p:cNvPr id="162" name="Hexagon 16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Hexagon 16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49"/>
              <p:cNvGrpSpPr/>
              <p:nvPr/>
            </p:nvGrpSpPr>
            <p:grpSpPr>
              <a:xfrm>
                <a:off x="9607237" y="2699443"/>
                <a:ext cx="841972" cy="624689"/>
                <a:chOff x="5368705" y="2743200"/>
                <a:chExt cx="841972" cy="624689"/>
              </a:xfrm>
              <a:grpFill/>
            </p:grpSpPr>
            <p:sp>
              <p:nvSpPr>
                <p:cNvPr id="160" name="Hexagon 15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Hexagon 16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10456754" y="2688881"/>
                <a:ext cx="841972" cy="624689"/>
                <a:chOff x="5368705" y="2743200"/>
                <a:chExt cx="841972" cy="624689"/>
              </a:xfrm>
              <a:grpFill/>
            </p:grpSpPr>
            <p:sp>
              <p:nvSpPr>
                <p:cNvPr id="158" name="Hexagon 15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Hexagon 15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11306271" y="2678319"/>
                <a:ext cx="841972" cy="624689"/>
                <a:chOff x="5368705" y="2743200"/>
                <a:chExt cx="841972" cy="624689"/>
              </a:xfrm>
              <a:grpFill/>
            </p:grpSpPr>
            <p:sp>
              <p:nvSpPr>
                <p:cNvPr id="156" name="Hexagon 15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Hexagon 15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12155788" y="2667757"/>
                <a:ext cx="841972" cy="624689"/>
                <a:chOff x="5368705" y="2743200"/>
                <a:chExt cx="841972" cy="624689"/>
              </a:xfrm>
              <a:grpFill/>
            </p:grpSpPr>
            <p:sp>
              <p:nvSpPr>
                <p:cNvPr id="154" name="Hexagon 15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Hexagon 15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p:cNvGrpSpPr/>
            <p:nvPr/>
          </p:nvGrpSpPr>
          <p:grpSpPr>
            <a:xfrm>
              <a:off x="4907854" y="5621719"/>
              <a:ext cx="2616588" cy="240958"/>
              <a:chOff x="5368705" y="2667757"/>
              <a:chExt cx="7629055" cy="700132"/>
            </a:xfrm>
            <a:solidFill>
              <a:srgbClr val="D3A77B"/>
            </a:solidFill>
          </p:grpSpPr>
          <p:grpSp>
            <p:nvGrpSpPr>
              <p:cNvPr id="118" name="Group 117"/>
              <p:cNvGrpSpPr/>
              <p:nvPr/>
            </p:nvGrpSpPr>
            <p:grpSpPr>
              <a:xfrm>
                <a:off x="5368705" y="2743200"/>
                <a:ext cx="841972" cy="624689"/>
                <a:chOff x="5368705" y="2743200"/>
                <a:chExt cx="841972" cy="624689"/>
              </a:xfrm>
              <a:grpFill/>
            </p:grpSpPr>
            <p:sp>
              <p:nvSpPr>
                <p:cNvPr id="143" name="Hexagon 14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Hexagon 14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6209169" y="2741691"/>
                <a:ext cx="841972" cy="624689"/>
                <a:chOff x="5368705" y="2743200"/>
                <a:chExt cx="841972" cy="624689"/>
              </a:xfrm>
              <a:grpFill/>
            </p:grpSpPr>
            <p:sp>
              <p:nvSpPr>
                <p:cNvPr id="141" name="Hexagon 14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Hexagon 14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7058686" y="2731129"/>
                <a:ext cx="841972" cy="624689"/>
                <a:chOff x="5368705" y="2743200"/>
                <a:chExt cx="841972" cy="624689"/>
              </a:xfrm>
              <a:grpFill/>
            </p:grpSpPr>
            <p:sp>
              <p:nvSpPr>
                <p:cNvPr id="139" name="Hexagon 13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7908203" y="2720567"/>
                <a:ext cx="841972" cy="624689"/>
                <a:chOff x="5368705" y="2743200"/>
                <a:chExt cx="841972" cy="624689"/>
              </a:xfrm>
              <a:grpFill/>
            </p:grpSpPr>
            <p:sp>
              <p:nvSpPr>
                <p:cNvPr id="137" name="Hexagon 13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Hexagon 13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8757720" y="2710005"/>
                <a:ext cx="841972" cy="624689"/>
                <a:chOff x="5368705" y="2743200"/>
                <a:chExt cx="841972" cy="624689"/>
              </a:xfrm>
              <a:grpFill/>
            </p:grpSpPr>
            <p:sp>
              <p:nvSpPr>
                <p:cNvPr id="135" name="Hexagon 13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Hexagon 13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9607237" y="2699443"/>
                <a:ext cx="841972" cy="624689"/>
                <a:chOff x="5368705" y="2743200"/>
                <a:chExt cx="841972" cy="624689"/>
              </a:xfrm>
              <a:grpFill/>
            </p:grpSpPr>
            <p:sp>
              <p:nvSpPr>
                <p:cNvPr id="133" name="Hexagon 13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Hexagon 13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10456754" y="2688881"/>
                <a:ext cx="841972" cy="624689"/>
                <a:chOff x="5368705" y="2743200"/>
                <a:chExt cx="841972" cy="624689"/>
              </a:xfrm>
              <a:grpFill/>
            </p:grpSpPr>
            <p:sp>
              <p:nvSpPr>
                <p:cNvPr id="131" name="Hexagon 13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Hexagon 13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11306271" y="2678319"/>
                <a:ext cx="841972" cy="624689"/>
                <a:chOff x="5368705" y="2743200"/>
                <a:chExt cx="841972" cy="624689"/>
              </a:xfrm>
              <a:grpFill/>
            </p:grpSpPr>
            <p:sp>
              <p:nvSpPr>
                <p:cNvPr id="129" name="Hexagon 12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Hexagon 12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12155788" y="2667757"/>
                <a:ext cx="841972" cy="624689"/>
                <a:chOff x="5368705" y="2743200"/>
                <a:chExt cx="841972" cy="624689"/>
              </a:xfrm>
              <a:grpFill/>
            </p:grpSpPr>
            <p:sp>
              <p:nvSpPr>
                <p:cNvPr id="127" name="Hexagon 12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Hexagon 12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p:cNvGrpSpPr/>
            <p:nvPr/>
          </p:nvGrpSpPr>
          <p:grpSpPr>
            <a:xfrm rot="5400000">
              <a:off x="7072728" y="5269803"/>
              <a:ext cx="990098" cy="219148"/>
              <a:chOff x="5368705" y="2731129"/>
              <a:chExt cx="2531953" cy="636760"/>
            </a:xfrm>
            <a:solidFill>
              <a:srgbClr val="D3A77B"/>
            </a:solidFill>
          </p:grpSpPr>
          <p:grpSp>
            <p:nvGrpSpPr>
              <p:cNvPr id="109" name="Group 108"/>
              <p:cNvGrpSpPr/>
              <p:nvPr/>
            </p:nvGrpSpPr>
            <p:grpSpPr>
              <a:xfrm>
                <a:off x="5368705" y="2743200"/>
                <a:ext cx="841972" cy="624689"/>
                <a:chOff x="5368705" y="2743200"/>
                <a:chExt cx="841972" cy="624689"/>
              </a:xfrm>
              <a:grpFill/>
            </p:grpSpPr>
            <p:sp>
              <p:nvSpPr>
                <p:cNvPr id="116" name="Hexagon 11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Hexagon 11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6209169" y="2741691"/>
                <a:ext cx="841972" cy="624689"/>
                <a:chOff x="5368705" y="2743200"/>
                <a:chExt cx="841972" cy="624689"/>
              </a:xfrm>
              <a:grpFill/>
            </p:grpSpPr>
            <p:sp>
              <p:nvSpPr>
                <p:cNvPr id="114" name="Hexagon 11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1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7058686" y="2731129"/>
                <a:ext cx="841972" cy="624689"/>
                <a:chOff x="5368705" y="2743200"/>
                <a:chExt cx="841972" cy="624689"/>
              </a:xfrm>
              <a:grpFill/>
            </p:grpSpPr>
            <p:sp>
              <p:nvSpPr>
                <p:cNvPr id="112" name="Hexagon 11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Hexagon 11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rot="5400000">
              <a:off x="4372362" y="5279328"/>
              <a:ext cx="954639" cy="219148"/>
              <a:chOff x="5368705" y="2731129"/>
              <a:chExt cx="2531953" cy="636760"/>
            </a:xfrm>
            <a:solidFill>
              <a:srgbClr val="D3A77B"/>
            </a:solidFill>
          </p:grpSpPr>
          <p:grpSp>
            <p:nvGrpSpPr>
              <p:cNvPr id="100" name="Group 99"/>
              <p:cNvGrpSpPr/>
              <p:nvPr/>
            </p:nvGrpSpPr>
            <p:grpSpPr>
              <a:xfrm>
                <a:off x="5368705" y="2743200"/>
                <a:ext cx="841972" cy="624689"/>
                <a:chOff x="5368705" y="2743200"/>
                <a:chExt cx="841972" cy="624689"/>
              </a:xfrm>
              <a:grpFill/>
            </p:grpSpPr>
            <p:sp>
              <p:nvSpPr>
                <p:cNvPr id="107" name="Hexagon 10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6209169" y="2741691"/>
                <a:ext cx="841972" cy="624689"/>
                <a:chOff x="5368705" y="2743200"/>
                <a:chExt cx="841972" cy="624689"/>
              </a:xfrm>
              <a:grpFill/>
            </p:grpSpPr>
            <p:sp>
              <p:nvSpPr>
                <p:cNvPr id="105" name="Hexagon 10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Hexagon 10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7058686" y="2731129"/>
                <a:ext cx="841972" cy="624689"/>
                <a:chOff x="5368705" y="2743200"/>
                <a:chExt cx="841972" cy="624689"/>
              </a:xfrm>
              <a:grpFill/>
            </p:grpSpPr>
            <p:sp>
              <p:nvSpPr>
                <p:cNvPr id="103" name="Hexagon 10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Hexagon 10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8" name="Block Arc 77"/>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Block Arc 78"/>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0" name="Group 79"/>
            <p:cNvGrpSpPr/>
            <p:nvPr/>
          </p:nvGrpSpPr>
          <p:grpSpPr>
            <a:xfrm>
              <a:off x="6674677" y="3319600"/>
              <a:ext cx="1231541" cy="981076"/>
              <a:chOff x="3961273" y="3116141"/>
              <a:chExt cx="1231541" cy="981076"/>
            </a:xfrm>
          </p:grpSpPr>
          <p:grpSp>
            <p:nvGrpSpPr>
              <p:cNvPr id="92" name="Group 91"/>
              <p:cNvGrpSpPr/>
              <p:nvPr/>
            </p:nvGrpSpPr>
            <p:grpSpPr>
              <a:xfrm flipH="1">
                <a:off x="3961273" y="3341092"/>
                <a:ext cx="997785" cy="500555"/>
                <a:chOff x="8978237" y="1703899"/>
                <a:chExt cx="997785" cy="500555"/>
              </a:xfrm>
            </p:grpSpPr>
            <p:sp>
              <p:nvSpPr>
                <p:cNvPr id="97" name="Moon 96"/>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4472237" y="3116141"/>
                <a:ext cx="720577" cy="981076"/>
                <a:chOff x="4481465" y="3115879"/>
                <a:chExt cx="720577" cy="981076"/>
              </a:xfrm>
            </p:grpSpPr>
            <p:sp>
              <p:nvSpPr>
                <p:cNvPr id="94" name="Isosceles Triangle 93"/>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 name="Group 80"/>
            <p:cNvGrpSpPr/>
            <p:nvPr/>
          </p:nvGrpSpPr>
          <p:grpSpPr>
            <a:xfrm flipH="1">
              <a:off x="4739831" y="3341676"/>
              <a:ext cx="1231541" cy="981076"/>
              <a:chOff x="3961273" y="3116141"/>
              <a:chExt cx="1231541" cy="981076"/>
            </a:xfrm>
          </p:grpSpPr>
          <p:grpSp>
            <p:nvGrpSpPr>
              <p:cNvPr id="84" name="Group 83"/>
              <p:cNvGrpSpPr/>
              <p:nvPr/>
            </p:nvGrpSpPr>
            <p:grpSpPr>
              <a:xfrm flipH="1">
                <a:off x="3961273" y="3341092"/>
                <a:ext cx="997785" cy="500555"/>
                <a:chOff x="8978237" y="1703899"/>
                <a:chExt cx="997785" cy="500555"/>
              </a:xfrm>
            </p:grpSpPr>
            <p:sp>
              <p:nvSpPr>
                <p:cNvPr id="89" name="Moon 88"/>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4472237" y="3116141"/>
                <a:ext cx="720577" cy="981076"/>
                <a:chOff x="4481465" y="3115879"/>
                <a:chExt cx="720577" cy="981076"/>
              </a:xfrm>
            </p:grpSpPr>
            <p:sp>
              <p:nvSpPr>
                <p:cNvPr id="86" name="Isosceles Triangle 85"/>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Hexagon 81"/>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974267" y="2313613"/>
            <a:ext cx="10287627" cy="2604355"/>
            <a:chOff x="974267" y="2313613"/>
            <a:chExt cx="10287627" cy="2604355"/>
          </a:xfrm>
        </p:grpSpPr>
        <p:grpSp>
          <p:nvGrpSpPr>
            <p:cNvPr id="11" name="Group 10"/>
            <p:cNvGrpSpPr/>
            <p:nvPr/>
          </p:nvGrpSpPr>
          <p:grpSpPr>
            <a:xfrm>
              <a:off x="974267" y="2383774"/>
              <a:ext cx="341027" cy="2534194"/>
              <a:chOff x="381000" y="3866606"/>
              <a:chExt cx="341027" cy="2534194"/>
            </a:xfrm>
          </p:grpSpPr>
          <p:sp>
            <p:nvSpPr>
              <p:cNvPr id="12" name="Freeform 11"/>
              <p:cNvSpPr/>
              <p:nvPr/>
            </p:nvSpPr>
            <p:spPr>
              <a:xfrm>
                <a:off x="381000" y="3866606"/>
                <a:ext cx="341027" cy="2534194"/>
              </a:xfrm>
              <a:custGeom>
                <a:avLst/>
                <a:gdLst>
                  <a:gd name="connsiteX0" fmla="*/ 10101 w 341027"/>
                  <a:gd name="connsiteY0" fmla="*/ 52251 h 2534194"/>
                  <a:gd name="connsiteX1" fmla="*/ 10101 w 341027"/>
                  <a:gd name="connsiteY1" fmla="*/ 52251 h 2534194"/>
                  <a:gd name="connsiteX2" fmla="*/ 18810 w 341027"/>
                  <a:gd name="connsiteY2" fmla="*/ 269966 h 2534194"/>
                  <a:gd name="connsiteX3" fmla="*/ 44935 w 341027"/>
                  <a:gd name="connsiteY3" fmla="*/ 365760 h 2534194"/>
                  <a:gd name="connsiteX4" fmla="*/ 53644 w 341027"/>
                  <a:gd name="connsiteY4" fmla="*/ 400594 h 2534194"/>
                  <a:gd name="connsiteX5" fmla="*/ 62352 w 341027"/>
                  <a:gd name="connsiteY5" fmla="*/ 566057 h 2534194"/>
                  <a:gd name="connsiteX6" fmla="*/ 71061 w 341027"/>
                  <a:gd name="connsiteY6" fmla="*/ 653143 h 2534194"/>
                  <a:gd name="connsiteX7" fmla="*/ 44935 w 341027"/>
                  <a:gd name="connsiteY7" fmla="*/ 670560 h 2534194"/>
                  <a:gd name="connsiteX8" fmla="*/ 18810 w 341027"/>
                  <a:gd name="connsiteY8" fmla="*/ 661851 h 2534194"/>
                  <a:gd name="connsiteX9" fmla="*/ 1392 w 341027"/>
                  <a:gd name="connsiteY9" fmla="*/ 644434 h 2534194"/>
                  <a:gd name="connsiteX10" fmla="*/ 10101 w 341027"/>
                  <a:gd name="connsiteY10" fmla="*/ 687977 h 2534194"/>
                  <a:gd name="connsiteX11" fmla="*/ 27518 w 341027"/>
                  <a:gd name="connsiteY11" fmla="*/ 714103 h 2534194"/>
                  <a:gd name="connsiteX12" fmla="*/ 53644 w 341027"/>
                  <a:gd name="connsiteY12" fmla="*/ 766354 h 2534194"/>
                  <a:gd name="connsiteX13" fmla="*/ 71061 w 341027"/>
                  <a:gd name="connsiteY13" fmla="*/ 949234 h 2534194"/>
                  <a:gd name="connsiteX14" fmla="*/ 53644 w 341027"/>
                  <a:gd name="connsiteY14" fmla="*/ 1140823 h 2534194"/>
                  <a:gd name="connsiteX15" fmla="*/ 62352 w 341027"/>
                  <a:gd name="connsiteY15" fmla="*/ 1584960 h 2534194"/>
                  <a:gd name="connsiteX16" fmla="*/ 71061 w 341027"/>
                  <a:gd name="connsiteY16" fmla="*/ 1619794 h 2534194"/>
                  <a:gd name="connsiteX17" fmla="*/ 53644 w 341027"/>
                  <a:gd name="connsiteY17" fmla="*/ 2246811 h 2534194"/>
                  <a:gd name="connsiteX18" fmla="*/ 62352 w 341027"/>
                  <a:gd name="connsiteY18" fmla="*/ 2481943 h 2534194"/>
                  <a:gd name="connsiteX19" fmla="*/ 79770 w 341027"/>
                  <a:gd name="connsiteY19" fmla="*/ 2499360 h 2534194"/>
                  <a:gd name="connsiteX20" fmla="*/ 140730 w 341027"/>
                  <a:gd name="connsiteY20" fmla="*/ 2525486 h 2534194"/>
                  <a:gd name="connsiteX21" fmla="*/ 245232 w 341027"/>
                  <a:gd name="connsiteY21" fmla="*/ 2534194 h 2534194"/>
                  <a:gd name="connsiteX22" fmla="*/ 271358 w 341027"/>
                  <a:gd name="connsiteY22" fmla="*/ 2525486 h 2534194"/>
                  <a:gd name="connsiteX23" fmla="*/ 280067 w 341027"/>
                  <a:gd name="connsiteY23" fmla="*/ 2499360 h 2534194"/>
                  <a:gd name="connsiteX24" fmla="*/ 288775 w 341027"/>
                  <a:gd name="connsiteY24" fmla="*/ 2299063 h 2534194"/>
                  <a:gd name="connsiteX25" fmla="*/ 297484 w 341027"/>
                  <a:gd name="connsiteY25" fmla="*/ 2220686 h 2534194"/>
                  <a:gd name="connsiteX26" fmla="*/ 306192 w 341027"/>
                  <a:gd name="connsiteY26" fmla="*/ 2133600 h 2534194"/>
                  <a:gd name="connsiteX27" fmla="*/ 323610 w 341027"/>
                  <a:gd name="connsiteY27" fmla="*/ 2037806 h 2534194"/>
                  <a:gd name="connsiteX28" fmla="*/ 332318 w 341027"/>
                  <a:gd name="connsiteY28" fmla="*/ 1968137 h 2534194"/>
                  <a:gd name="connsiteX29" fmla="*/ 341027 w 341027"/>
                  <a:gd name="connsiteY29" fmla="*/ 1924594 h 2534194"/>
                  <a:gd name="connsiteX30" fmla="*/ 332318 w 341027"/>
                  <a:gd name="connsiteY30" fmla="*/ 1645920 h 2534194"/>
                  <a:gd name="connsiteX31" fmla="*/ 323610 w 341027"/>
                  <a:gd name="connsiteY31" fmla="*/ 1611086 h 2534194"/>
                  <a:gd name="connsiteX32" fmla="*/ 314901 w 341027"/>
                  <a:gd name="connsiteY32" fmla="*/ 1567543 h 2534194"/>
                  <a:gd name="connsiteX33" fmla="*/ 297484 w 341027"/>
                  <a:gd name="connsiteY33" fmla="*/ 1506583 h 2534194"/>
                  <a:gd name="connsiteX34" fmla="*/ 280067 w 341027"/>
                  <a:gd name="connsiteY34" fmla="*/ 1480457 h 2534194"/>
                  <a:gd name="connsiteX35" fmla="*/ 262650 w 341027"/>
                  <a:gd name="connsiteY35" fmla="*/ 1428206 h 2534194"/>
                  <a:gd name="connsiteX36" fmla="*/ 245232 w 341027"/>
                  <a:gd name="connsiteY36" fmla="*/ 1375954 h 2534194"/>
                  <a:gd name="connsiteX37" fmla="*/ 236524 w 341027"/>
                  <a:gd name="connsiteY37" fmla="*/ 1349829 h 2534194"/>
                  <a:gd name="connsiteX38" fmla="*/ 227815 w 341027"/>
                  <a:gd name="connsiteY38" fmla="*/ 43543 h 2534194"/>
                  <a:gd name="connsiteX39" fmla="*/ 201690 w 341027"/>
                  <a:gd name="connsiteY39" fmla="*/ 26126 h 2534194"/>
                  <a:gd name="connsiteX40" fmla="*/ 166855 w 341027"/>
                  <a:gd name="connsiteY40" fmla="*/ 0 h 2534194"/>
                  <a:gd name="connsiteX41" fmla="*/ 27518 w 341027"/>
                  <a:gd name="connsiteY41" fmla="*/ 43543 h 2534194"/>
                  <a:gd name="connsiteX42" fmla="*/ 10101 w 341027"/>
                  <a:gd name="connsiteY42" fmla="*/ 52251 h 25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027" h="2534194">
                    <a:moveTo>
                      <a:pt x="10101" y="52251"/>
                    </a:moveTo>
                    <a:lnTo>
                      <a:pt x="10101" y="52251"/>
                    </a:lnTo>
                    <a:cubicBezTo>
                      <a:pt x="13004" y="124823"/>
                      <a:pt x="13979" y="197497"/>
                      <a:pt x="18810" y="269966"/>
                    </a:cubicBezTo>
                    <a:cubicBezTo>
                      <a:pt x="21549" y="311047"/>
                      <a:pt x="34707" y="324849"/>
                      <a:pt x="44935" y="365760"/>
                    </a:cubicBezTo>
                    <a:lnTo>
                      <a:pt x="53644" y="400594"/>
                    </a:lnTo>
                    <a:cubicBezTo>
                      <a:pt x="56547" y="455748"/>
                      <a:pt x="58552" y="510957"/>
                      <a:pt x="62352" y="566057"/>
                    </a:cubicBezTo>
                    <a:cubicBezTo>
                      <a:pt x="64359" y="595161"/>
                      <a:pt x="75857" y="624366"/>
                      <a:pt x="71061" y="653143"/>
                    </a:cubicBezTo>
                    <a:cubicBezTo>
                      <a:pt x="69340" y="663467"/>
                      <a:pt x="53644" y="664754"/>
                      <a:pt x="44935" y="670560"/>
                    </a:cubicBezTo>
                    <a:cubicBezTo>
                      <a:pt x="36227" y="667657"/>
                      <a:pt x="26681" y="666574"/>
                      <a:pt x="18810" y="661851"/>
                    </a:cubicBezTo>
                    <a:cubicBezTo>
                      <a:pt x="11769" y="657627"/>
                      <a:pt x="3989" y="636645"/>
                      <a:pt x="1392" y="644434"/>
                    </a:cubicBezTo>
                    <a:cubicBezTo>
                      <a:pt x="-3289" y="658476"/>
                      <a:pt x="4904" y="674118"/>
                      <a:pt x="10101" y="687977"/>
                    </a:cubicBezTo>
                    <a:cubicBezTo>
                      <a:pt x="13776" y="697777"/>
                      <a:pt x="22837" y="704742"/>
                      <a:pt x="27518" y="714103"/>
                    </a:cubicBezTo>
                    <a:cubicBezTo>
                      <a:pt x="63570" y="786208"/>
                      <a:pt x="3734" y="691490"/>
                      <a:pt x="53644" y="766354"/>
                    </a:cubicBezTo>
                    <a:cubicBezTo>
                      <a:pt x="77283" y="837275"/>
                      <a:pt x="71061" y="810971"/>
                      <a:pt x="71061" y="949234"/>
                    </a:cubicBezTo>
                    <a:cubicBezTo>
                      <a:pt x="71061" y="1096287"/>
                      <a:pt x="78289" y="1066884"/>
                      <a:pt x="53644" y="1140823"/>
                    </a:cubicBezTo>
                    <a:cubicBezTo>
                      <a:pt x="56547" y="1288869"/>
                      <a:pt x="56971" y="1436984"/>
                      <a:pt x="62352" y="1584960"/>
                    </a:cubicBezTo>
                    <a:cubicBezTo>
                      <a:pt x="62787" y="1596921"/>
                      <a:pt x="71061" y="1607825"/>
                      <a:pt x="71061" y="1619794"/>
                    </a:cubicBezTo>
                    <a:cubicBezTo>
                      <a:pt x="71061" y="2173417"/>
                      <a:pt x="99818" y="2015930"/>
                      <a:pt x="53644" y="2246811"/>
                    </a:cubicBezTo>
                    <a:cubicBezTo>
                      <a:pt x="56547" y="2325188"/>
                      <a:pt x="54281" y="2403928"/>
                      <a:pt x="62352" y="2481943"/>
                    </a:cubicBezTo>
                    <a:cubicBezTo>
                      <a:pt x="63197" y="2490110"/>
                      <a:pt x="72938" y="2494806"/>
                      <a:pt x="79770" y="2499360"/>
                    </a:cubicBezTo>
                    <a:cubicBezTo>
                      <a:pt x="88976" y="2505497"/>
                      <a:pt x="126217" y="2523551"/>
                      <a:pt x="140730" y="2525486"/>
                    </a:cubicBezTo>
                    <a:cubicBezTo>
                      <a:pt x="175378" y="2530106"/>
                      <a:pt x="210398" y="2531291"/>
                      <a:pt x="245232" y="2534194"/>
                    </a:cubicBezTo>
                    <a:cubicBezTo>
                      <a:pt x="253941" y="2531291"/>
                      <a:pt x="264867" y="2531977"/>
                      <a:pt x="271358" y="2525486"/>
                    </a:cubicBezTo>
                    <a:cubicBezTo>
                      <a:pt x="277849" y="2518995"/>
                      <a:pt x="279363" y="2508513"/>
                      <a:pt x="280067" y="2499360"/>
                    </a:cubicBezTo>
                    <a:cubicBezTo>
                      <a:pt x="285192" y="2432728"/>
                      <a:pt x="284606" y="2365762"/>
                      <a:pt x="288775" y="2299063"/>
                    </a:cubicBezTo>
                    <a:cubicBezTo>
                      <a:pt x="290415" y="2272828"/>
                      <a:pt x="294732" y="2246828"/>
                      <a:pt x="297484" y="2220686"/>
                    </a:cubicBezTo>
                    <a:cubicBezTo>
                      <a:pt x="300538" y="2191673"/>
                      <a:pt x="302970" y="2162595"/>
                      <a:pt x="306192" y="2133600"/>
                    </a:cubicBezTo>
                    <a:cubicBezTo>
                      <a:pt x="314398" y="2059748"/>
                      <a:pt x="308144" y="2084202"/>
                      <a:pt x="323610" y="2037806"/>
                    </a:cubicBezTo>
                    <a:cubicBezTo>
                      <a:pt x="326513" y="2014583"/>
                      <a:pt x="328759" y="1991269"/>
                      <a:pt x="332318" y="1968137"/>
                    </a:cubicBezTo>
                    <a:cubicBezTo>
                      <a:pt x="334569" y="1953507"/>
                      <a:pt x="341027" y="1939396"/>
                      <a:pt x="341027" y="1924594"/>
                    </a:cubicBezTo>
                    <a:cubicBezTo>
                      <a:pt x="341027" y="1831657"/>
                      <a:pt x="337473" y="1738714"/>
                      <a:pt x="332318" y="1645920"/>
                    </a:cubicBezTo>
                    <a:cubicBezTo>
                      <a:pt x="331654" y="1633970"/>
                      <a:pt x="326206" y="1622770"/>
                      <a:pt x="323610" y="1611086"/>
                    </a:cubicBezTo>
                    <a:cubicBezTo>
                      <a:pt x="320399" y="1596637"/>
                      <a:pt x="318112" y="1581992"/>
                      <a:pt x="314901" y="1567543"/>
                    </a:cubicBezTo>
                    <a:cubicBezTo>
                      <a:pt x="312670" y="1557504"/>
                      <a:pt x="303301" y="1518216"/>
                      <a:pt x="297484" y="1506583"/>
                    </a:cubicBezTo>
                    <a:cubicBezTo>
                      <a:pt x="292803" y="1497221"/>
                      <a:pt x="284318" y="1490021"/>
                      <a:pt x="280067" y="1480457"/>
                    </a:cubicBezTo>
                    <a:cubicBezTo>
                      <a:pt x="272611" y="1463680"/>
                      <a:pt x="268456" y="1445623"/>
                      <a:pt x="262650" y="1428206"/>
                    </a:cubicBezTo>
                    <a:lnTo>
                      <a:pt x="245232" y="1375954"/>
                    </a:lnTo>
                    <a:lnTo>
                      <a:pt x="236524" y="1349829"/>
                    </a:lnTo>
                    <a:cubicBezTo>
                      <a:pt x="233621" y="914400"/>
                      <a:pt x="239270" y="478831"/>
                      <a:pt x="227815" y="43543"/>
                    </a:cubicBezTo>
                    <a:cubicBezTo>
                      <a:pt x="227540" y="33080"/>
                      <a:pt x="210207" y="32209"/>
                      <a:pt x="201690" y="26126"/>
                    </a:cubicBezTo>
                    <a:cubicBezTo>
                      <a:pt x="189879" y="17690"/>
                      <a:pt x="178467" y="8709"/>
                      <a:pt x="166855" y="0"/>
                    </a:cubicBezTo>
                    <a:cubicBezTo>
                      <a:pt x="133786" y="3307"/>
                      <a:pt x="50339" y="-2102"/>
                      <a:pt x="27518" y="43543"/>
                    </a:cubicBezTo>
                    <a:lnTo>
                      <a:pt x="10101" y="52251"/>
                    </a:lnTo>
                    <a:close/>
                  </a:path>
                </a:pathLst>
              </a:cu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1000" y="4202310"/>
                <a:ext cx="228600" cy="1754326"/>
              </a:xfrm>
              <a:prstGeom prst="rect">
                <a:avLst/>
              </a:prstGeom>
              <a:noFill/>
            </p:spPr>
            <p:txBody>
              <a:bodyPr wrap="square" rtlCol="0">
                <a:spAutoFit/>
              </a:bodyPr>
              <a:lstStyle/>
              <a:p>
                <a:r>
                  <a:rPr lang="en-US" dirty="0"/>
                  <a:t>Reuben</a:t>
                </a:r>
              </a:p>
            </p:txBody>
          </p:sp>
        </p:grpSp>
        <p:grpSp>
          <p:nvGrpSpPr>
            <p:cNvPr id="14" name="Group 13"/>
            <p:cNvGrpSpPr/>
            <p:nvPr/>
          </p:nvGrpSpPr>
          <p:grpSpPr>
            <a:xfrm>
              <a:off x="2073327" y="2565381"/>
              <a:ext cx="299554" cy="2328072"/>
              <a:chOff x="3093384" y="3988526"/>
              <a:chExt cx="299554" cy="2328072"/>
            </a:xfrm>
          </p:grpSpPr>
          <p:sp>
            <p:nvSpPr>
              <p:cNvPr id="15" name="Freeform 14"/>
              <p:cNvSpPr/>
              <p:nvPr/>
            </p:nvSpPr>
            <p:spPr>
              <a:xfrm>
                <a:off x="3096279" y="3988526"/>
                <a:ext cx="296659" cy="2328072"/>
              </a:xfrm>
              <a:custGeom>
                <a:avLst/>
                <a:gdLst>
                  <a:gd name="connsiteX0" fmla="*/ 0 w 296659"/>
                  <a:gd name="connsiteY0" fmla="*/ 26125 h 2328072"/>
                  <a:gd name="connsiteX1" fmla="*/ 0 w 296659"/>
                  <a:gd name="connsiteY1" fmla="*/ 26125 h 2328072"/>
                  <a:gd name="connsiteX2" fmla="*/ 34834 w 296659"/>
                  <a:gd name="connsiteY2" fmla="*/ 104503 h 2328072"/>
                  <a:gd name="connsiteX3" fmla="*/ 43542 w 296659"/>
                  <a:gd name="connsiteY3" fmla="*/ 200297 h 2328072"/>
                  <a:gd name="connsiteX4" fmla="*/ 52251 w 296659"/>
                  <a:gd name="connsiteY4" fmla="*/ 235131 h 2328072"/>
                  <a:gd name="connsiteX5" fmla="*/ 43542 w 296659"/>
                  <a:gd name="connsiteY5" fmla="*/ 522514 h 2328072"/>
                  <a:gd name="connsiteX6" fmla="*/ 34834 w 296659"/>
                  <a:gd name="connsiteY6" fmla="*/ 574765 h 2328072"/>
                  <a:gd name="connsiteX7" fmla="*/ 52251 w 296659"/>
                  <a:gd name="connsiteY7" fmla="*/ 1184365 h 2328072"/>
                  <a:gd name="connsiteX8" fmla="*/ 60960 w 296659"/>
                  <a:gd name="connsiteY8" fmla="*/ 1854925 h 2328072"/>
                  <a:gd name="connsiteX9" fmla="*/ 69668 w 296659"/>
                  <a:gd name="connsiteY9" fmla="*/ 2307771 h 2328072"/>
                  <a:gd name="connsiteX10" fmla="*/ 226422 w 296659"/>
                  <a:gd name="connsiteY10" fmla="*/ 2299063 h 2328072"/>
                  <a:gd name="connsiteX11" fmla="*/ 235131 w 296659"/>
                  <a:gd name="connsiteY11" fmla="*/ 2203268 h 2328072"/>
                  <a:gd name="connsiteX12" fmla="*/ 243840 w 296659"/>
                  <a:gd name="connsiteY12" fmla="*/ 2177143 h 2328072"/>
                  <a:gd name="connsiteX13" fmla="*/ 252548 w 296659"/>
                  <a:gd name="connsiteY13" fmla="*/ 1785257 h 2328072"/>
                  <a:gd name="connsiteX14" fmla="*/ 278674 w 296659"/>
                  <a:gd name="connsiteY14" fmla="*/ 1802674 h 2328072"/>
                  <a:gd name="connsiteX15" fmla="*/ 287382 w 296659"/>
                  <a:gd name="connsiteY15" fmla="*/ 1776548 h 2328072"/>
                  <a:gd name="connsiteX16" fmla="*/ 269965 w 296659"/>
                  <a:gd name="connsiteY16" fmla="*/ 1576251 h 2328072"/>
                  <a:gd name="connsiteX17" fmla="*/ 243840 w 296659"/>
                  <a:gd name="connsiteY17" fmla="*/ 1489165 h 2328072"/>
                  <a:gd name="connsiteX18" fmla="*/ 226422 w 296659"/>
                  <a:gd name="connsiteY18" fmla="*/ 1428205 h 2328072"/>
                  <a:gd name="connsiteX19" fmla="*/ 217714 w 296659"/>
                  <a:gd name="connsiteY19" fmla="*/ 1341120 h 2328072"/>
                  <a:gd name="connsiteX20" fmla="*/ 209005 w 296659"/>
                  <a:gd name="connsiteY20" fmla="*/ 1280160 h 2328072"/>
                  <a:gd name="connsiteX21" fmla="*/ 217714 w 296659"/>
                  <a:gd name="connsiteY21" fmla="*/ 1175657 h 2328072"/>
                  <a:gd name="connsiteX22" fmla="*/ 243840 w 296659"/>
                  <a:gd name="connsiteY22" fmla="*/ 1123405 h 2328072"/>
                  <a:gd name="connsiteX23" fmla="*/ 278674 w 296659"/>
                  <a:gd name="connsiteY23" fmla="*/ 1114697 h 2328072"/>
                  <a:gd name="connsiteX24" fmla="*/ 296091 w 296659"/>
                  <a:gd name="connsiteY24" fmla="*/ 1010194 h 2328072"/>
                  <a:gd name="connsiteX25" fmla="*/ 278674 w 296659"/>
                  <a:gd name="connsiteY25" fmla="*/ 844731 h 2328072"/>
                  <a:gd name="connsiteX26" fmla="*/ 269965 w 296659"/>
                  <a:gd name="connsiteY26" fmla="*/ 818605 h 2328072"/>
                  <a:gd name="connsiteX27" fmla="*/ 252548 w 296659"/>
                  <a:gd name="connsiteY27" fmla="*/ 792480 h 2328072"/>
                  <a:gd name="connsiteX28" fmla="*/ 235131 w 296659"/>
                  <a:gd name="connsiteY28" fmla="*/ 696685 h 2328072"/>
                  <a:gd name="connsiteX29" fmla="*/ 217714 w 296659"/>
                  <a:gd name="connsiteY29" fmla="*/ 644434 h 2328072"/>
                  <a:gd name="connsiteX30" fmla="*/ 209005 w 296659"/>
                  <a:gd name="connsiteY30" fmla="*/ 618308 h 2328072"/>
                  <a:gd name="connsiteX31" fmla="*/ 200297 w 296659"/>
                  <a:gd name="connsiteY31" fmla="*/ 26125 h 2328072"/>
                  <a:gd name="connsiteX32" fmla="*/ 174171 w 296659"/>
                  <a:gd name="connsiteY32" fmla="*/ 8708 h 2328072"/>
                  <a:gd name="connsiteX33" fmla="*/ 148045 w 296659"/>
                  <a:gd name="connsiteY33" fmla="*/ 0 h 2328072"/>
                  <a:gd name="connsiteX34" fmla="*/ 0 w 296659"/>
                  <a:gd name="connsiteY34" fmla="*/ 26125 h 23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659" h="2328072">
                    <a:moveTo>
                      <a:pt x="0" y="26125"/>
                    </a:moveTo>
                    <a:lnTo>
                      <a:pt x="0" y="26125"/>
                    </a:lnTo>
                    <a:cubicBezTo>
                      <a:pt x="11611" y="52251"/>
                      <a:pt x="27900" y="76767"/>
                      <a:pt x="34834" y="104503"/>
                    </a:cubicBezTo>
                    <a:cubicBezTo>
                      <a:pt x="42610" y="135609"/>
                      <a:pt x="39304" y="168515"/>
                      <a:pt x="43542" y="200297"/>
                    </a:cubicBezTo>
                    <a:cubicBezTo>
                      <a:pt x="45124" y="212161"/>
                      <a:pt x="49348" y="223520"/>
                      <a:pt x="52251" y="235131"/>
                    </a:cubicBezTo>
                    <a:cubicBezTo>
                      <a:pt x="49348" y="330925"/>
                      <a:pt x="48450" y="426801"/>
                      <a:pt x="43542" y="522514"/>
                    </a:cubicBezTo>
                    <a:cubicBezTo>
                      <a:pt x="42638" y="540148"/>
                      <a:pt x="34834" y="557108"/>
                      <a:pt x="34834" y="574765"/>
                    </a:cubicBezTo>
                    <a:cubicBezTo>
                      <a:pt x="34834" y="1125943"/>
                      <a:pt x="-2378" y="965863"/>
                      <a:pt x="52251" y="1184365"/>
                    </a:cubicBezTo>
                    <a:cubicBezTo>
                      <a:pt x="55154" y="1407885"/>
                      <a:pt x="57495" y="1631413"/>
                      <a:pt x="60960" y="1854925"/>
                    </a:cubicBezTo>
                    <a:cubicBezTo>
                      <a:pt x="63300" y="2005883"/>
                      <a:pt x="16961" y="2166293"/>
                      <a:pt x="69668" y="2307771"/>
                    </a:cubicBezTo>
                    <a:cubicBezTo>
                      <a:pt x="87937" y="2356810"/>
                      <a:pt x="174171" y="2301966"/>
                      <a:pt x="226422" y="2299063"/>
                    </a:cubicBezTo>
                    <a:cubicBezTo>
                      <a:pt x="229325" y="2267131"/>
                      <a:pt x="230596" y="2235009"/>
                      <a:pt x="235131" y="2203268"/>
                    </a:cubicBezTo>
                    <a:cubicBezTo>
                      <a:pt x="236429" y="2194181"/>
                      <a:pt x="243458" y="2186315"/>
                      <a:pt x="243840" y="2177143"/>
                    </a:cubicBezTo>
                    <a:cubicBezTo>
                      <a:pt x="249279" y="2046595"/>
                      <a:pt x="249645" y="1915886"/>
                      <a:pt x="252548" y="1785257"/>
                    </a:cubicBezTo>
                    <a:cubicBezTo>
                      <a:pt x="261257" y="1791063"/>
                      <a:pt x="268520" y="1805213"/>
                      <a:pt x="278674" y="1802674"/>
                    </a:cubicBezTo>
                    <a:cubicBezTo>
                      <a:pt x="287580" y="1800447"/>
                      <a:pt x="287735" y="1785721"/>
                      <a:pt x="287382" y="1776548"/>
                    </a:cubicBezTo>
                    <a:cubicBezTo>
                      <a:pt x="284806" y="1709580"/>
                      <a:pt x="277366" y="1642859"/>
                      <a:pt x="269965" y="1576251"/>
                    </a:cubicBezTo>
                    <a:cubicBezTo>
                      <a:pt x="267201" y="1551370"/>
                      <a:pt x="249095" y="1510182"/>
                      <a:pt x="243840" y="1489165"/>
                    </a:cubicBezTo>
                    <a:cubicBezTo>
                      <a:pt x="232904" y="1445425"/>
                      <a:pt x="238916" y="1465685"/>
                      <a:pt x="226422" y="1428205"/>
                    </a:cubicBezTo>
                    <a:cubicBezTo>
                      <a:pt x="223519" y="1399177"/>
                      <a:pt x="221123" y="1370093"/>
                      <a:pt x="217714" y="1341120"/>
                    </a:cubicBezTo>
                    <a:cubicBezTo>
                      <a:pt x="215316" y="1320734"/>
                      <a:pt x="209005" y="1300686"/>
                      <a:pt x="209005" y="1280160"/>
                    </a:cubicBezTo>
                    <a:cubicBezTo>
                      <a:pt x="209005" y="1245205"/>
                      <a:pt x="213378" y="1210342"/>
                      <a:pt x="217714" y="1175657"/>
                    </a:cubicBezTo>
                    <a:cubicBezTo>
                      <a:pt x="220192" y="1155831"/>
                      <a:pt x="223599" y="1133526"/>
                      <a:pt x="243840" y="1123405"/>
                    </a:cubicBezTo>
                    <a:cubicBezTo>
                      <a:pt x="254545" y="1118052"/>
                      <a:pt x="267063" y="1117600"/>
                      <a:pt x="278674" y="1114697"/>
                    </a:cubicBezTo>
                    <a:cubicBezTo>
                      <a:pt x="284480" y="1079863"/>
                      <a:pt x="299788" y="1045315"/>
                      <a:pt x="296091" y="1010194"/>
                    </a:cubicBezTo>
                    <a:cubicBezTo>
                      <a:pt x="290285" y="955040"/>
                      <a:pt x="286167" y="899681"/>
                      <a:pt x="278674" y="844731"/>
                    </a:cubicBezTo>
                    <a:cubicBezTo>
                      <a:pt x="277434" y="835635"/>
                      <a:pt x="274070" y="826816"/>
                      <a:pt x="269965" y="818605"/>
                    </a:cubicBezTo>
                    <a:cubicBezTo>
                      <a:pt x="265284" y="809244"/>
                      <a:pt x="258354" y="801188"/>
                      <a:pt x="252548" y="792480"/>
                    </a:cubicBezTo>
                    <a:cubicBezTo>
                      <a:pt x="246414" y="749540"/>
                      <a:pt x="246331" y="734016"/>
                      <a:pt x="235131" y="696685"/>
                    </a:cubicBezTo>
                    <a:cubicBezTo>
                      <a:pt x="229856" y="679100"/>
                      <a:pt x="223520" y="661851"/>
                      <a:pt x="217714" y="644434"/>
                    </a:cubicBezTo>
                    <a:lnTo>
                      <a:pt x="209005" y="618308"/>
                    </a:lnTo>
                    <a:cubicBezTo>
                      <a:pt x="206102" y="420914"/>
                      <a:pt x="211559" y="223219"/>
                      <a:pt x="200297" y="26125"/>
                    </a:cubicBezTo>
                    <a:cubicBezTo>
                      <a:pt x="199700" y="15676"/>
                      <a:pt x="183533" y="13389"/>
                      <a:pt x="174171" y="8708"/>
                    </a:cubicBezTo>
                    <a:cubicBezTo>
                      <a:pt x="165960" y="4603"/>
                      <a:pt x="156754" y="2903"/>
                      <a:pt x="148045" y="0"/>
                    </a:cubicBezTo>
                    <a:cubicBezTo>
                      <a:pt x="19650" y="9170"/>
                      <a:pt x="24674" y="21771"/>
                      <a:pt x="0" y="26125"/>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93384" y="4238554"/>
                <a:ext cx="228600" cy="1754326"/>
              </a:xfrm>
              <a:prstGeom prst="rect">
                <a:avLst/>
              </a:prstGeom>
              <a:noFill/>
            </p:spPr>
            <p:txBody>
              <a:bodyPr wrap="square" rtlCol="0">
                <a:spAutoFit/>
              </a:bodyPr>
              <a:lstStyle/>
              <a:p>
                <a:r>
                  <a:rPr lang="en-US" dirty="0">
                    <a:solidFill>
                      <a:schemeClr val="bg1"/>
                    </a:solidFill>
                  </a:rPr>
                  <a:t>Simeon</a:t>
                </a:r>
              </a:p>
            </p:txBody>
          </p:sp>
        </p:grpSp>
        <p:grpSp>
          <p:nvGrpSpPr>
            <p:cNvPr id="18" name="Group 17"/>
            <p:cNvGrpSpPr/>
            <p:nvPr/>
          </p:nvGrpSpPr>
          <p:grpSpPr>
            <a:xfrm>
              <a:off x="4222083" y="2366953"/>
              <a:ext cx="286647" cy="2427514"/>
              <a:chOff x="1314994" y="3918857"/>
              <a:chExt cx="286647" cy="2427514"/>
            </a:xfrm>
          </p:grpSpPr>
          <p:sp>
            <p:nvSpPr>
              <p:cNvPr id="19" name="Freeform 18"/>
              <p:cNvSpPr/>
              <p:nvPr/>
            </p:nvSpPr>
            <p:spPr>
              <a:xfrm>
                <a:off x="1314994" y="3918857"/>
                <a:ext cx="286647"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36323" y="4275399"/>
                <a:ext cx="228600" cy="1477328"/>
              </a:xfrm>
              <a:prstGeom prst="rect">
                <a:avLst/>
              </a:prstGeom>
              <a:noFill/>
            </p:spPr>
            <p:txBody>
              <a:bodyPr wrap="square" rtlCol="0">
                <a:spAutoFit/>
              </a:bodyPr>
              <a:lstStyle/>
              <a:p>
                <a:r>
                  <a:rPr lang="en-US" dirty="0">
                    <a:solidFill>
                      <a:schemeClr val="bg1"/>
                    </a:solidFill>
                  </a:rPr>
                  <a:t>Judah</a:t>
                </a:r>
              </a:p>
            </p:txBody>
          </p:sp>
        </p:grpSp>
        <p:grpSp>
          <p:nvGrpSpPr>
            <p:cNvPr id="27" name="Group 26"/>
            <p:cNvGrpSpPr/>
            <p:nvPr/>
          </p:nvGrpSpPr>
          <p:grpSpPr>
            <a:xfrm>
              <a:off x="5131820" y="2394086"/>
              <a:ext cx="329819" cy="2427514"/>
              <a:chOff x="4643765" y="3878934"/>
              <a:chExt cx="329819" cy="2427514"/>
            </a:xfrm>
          </p:grpSpPr>
          <p:sp>
            <p:nvSpPr>
              <p:cNvPr id="28" name="Freeform 27"/>
              <p:cNvSpPr/>
              <p:nvPr/>
            </p:nvSpPr>
            <p:spPr>
              <a:xfrm flipH="1">
                <a:off x="4686937" y="3878934"/>
                <a:ext cx="286647" cy="2427514"/>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643765" y="4340915"/>
                <a:ext cx="228600" cy="923330"/>
              </a:xfrm>
              <a:prstGeom prst="rect">
                <a:avLst/>
              </a:prstGeom>
              <a:noFill/>
            </p:spPr>
            <p:txBody>
              <a:bodyPr wrap="square" rtlCol="0">
                <a:spAutoFit/>
              </a:bodyPr>
              <a:lstStyle/>
              <a:p>
                <a:r>
                  <a:rPr lang="en-US" dirty="0"/>
                  <a:t>Dan</a:t>
                </a:r>
              </a:p>
            </p:txBody>
          </p:sp>
        </p:grpSp>
        <p:grpSp>
          <p:nvGrpSpPr>
            <p:cNvPr id="30" name="Group 29"/>
            <p:cNvGrpSpPr/>
            <p:nvPr/>
          </p:nvGrpSpPr>
          <p:grpSpPr>
            <a:xfrm>
              <a:off x="6707819" y="2420164"/>
              <a:ext cx="288444" cy="2427887"/>
              <a:chOff x="5300405" y="3901774"/>
              <a:chExt cx="288444" cy="2427887"/>
            </a:xfrm>
          </p:grpSpPr>
          <p:sp>
            <p:nvSpPr>
              <p:cNvPr id="31" name="Freeform 30"/>
              <p:cNvSpPr/>
              <p:nvPr/>
            </p:nvSpPr>
            <p:spPr>
              <a:xfrm flipH="1">
                <a:off x="5300405" y="3901774"/>
                <a:ext cx="288444" cy="2427887"/>
              </a:xfrm>
              <a:custGeom>
                <a:avLst/>
                <a:gdLst>
                  <a:gd name="connsiteX0" fmla="*/ 0 w 288444"/>
                  <a:gd name="connsiteY0" fmla="*/ 0 h 2427887"/>
                  <a:gd name="connsiteX1" fmla="*/ 0 w 288444"/>
                  <a:gd name="connsiteY1" fmla="*/ 0 h 2427887"/>
                  <a:gd name="connsiteX2" fmla="*/ 8708 w 288444"/>
                  <a:gd name="connsiteY2" fmla="*/ 226423 h 2427887"/>
                  <a:gd name="connsiteX3" fmla="*/ 17417 w 288444"/>
                  <a:gd name="connsiteY3" fmla="*/ 574766 h 2427887"/>
                  <a:gd name="connsiteX4" fmla="*/ 34834 w 288444"/>
                  <a:gd name="connsiteY4" fmla="*/ 714103 h 2427887"/>
                  <a:gd name="connsiteX5" fmla="*/ 43543 w 288444"/>
                  <a:gd name="connsiteY5" fmla="*/ 914400 h 2427887"/>
                  <a:gd name="connsiteX6" fmla="*/ 17417 w 288444"/>
                  <a:gd name="connsiteY6" fmla="*/ 1367246 h 2427887"/>
                  <a:gd name="connsiteX7" fmla="*/ 26125 w 288444"/>
                  <a:gd name="connsiteY7" fmla="*/ 1410789 h 2427887"/>
                  <a:gd name="connsiteX8" fmla="*/ 43543 w 288444"/>
                  <a:gd name="connsiteY8" fmla="*/ 1463040 h 2427887"/>
                  <a:gd name="connsiteX9" fmla="*/ 52251 w 288444"/>
                  <a:gd name="connsiteY9" fmla="*/ 1524000 h 2427887"/>
                  <a:gd name="connsiteX10" fmla="*/ 69668 w 288444"/>
                  <a:gd name="connsiteY10" fmla="*/ 1698172 h 2427887"/>
                  <a:gd name="connsiteX11" fmla="*/ 78377 w 288444"/>
                  <a:gd name="connsiteY11" fmla="*/ 1881052 h 2427887"/>
                  <a:gd name="connsiteX12" fmla="*/ 87085 w 288444"/>
                  <a:gd name="connsiteY12" fmla="*/ 2394857 h 2427887"/>
                  <a:gd name="connsiteX13" fmla="*/ 182880 w 288444"/>
                  <a:gd name="connsiteY13" fmla="*/ 2420983 h 2427887"/>
                  <a:gd name="connsiteX14" fmla="*/ 287383 w 288444"/>
                  <a:gd name="connsiteY14" fmla="*/ 2412274 h 2427887"/>
                  <a:gd name="connsiteX15" fmla="*/ 269965 w 288444"/>
                  <a:gd name="connsiteY15" fmla="*/ 2159726 h 2427887"/>
                  <a:gd name="connsiteX16" fmla="*/ 261257 w 288444"/>
                  <a:gd name="connsiteY16" fmla="*/ 2133600 h 2427887"/>
                  <a:gd name="connsiteX17" fmla="*/ 252548 w 288444"/>
                  <a:gd name="connsiteY17" fmla="*/ 1828800 h 2427887"/>
                  <a:gd name="connsiteX18" fmla="*/ 269965 w 288444"/>
                  <a:gd name="connsiteY18" fmla="*/ 1802674 h 2427887"/>
                  <a:gd name="connsiteX19" fmla="*/ 243840 w 288444"/>
                  <a:gd name="connsiteY19" fmla="*/ 1698172 h 2427887"/>
                  <a:gd name="connsiteX20" fmla="*/ 226423 w 288444"/>
                  <a:gd name="connsiteY20" fmla="*/ 1680754 h 2427887"/>
                  <a:gd name="connsiteX21" fmla="*/ 217714 w 288444"/>
                  <a:gd name="connsiteY21" fmla="*/ 1637212 h 2427887"/>
                  <a:gd name="connsiteX22" fmla="*/ 209005 w 288444"/>
                  <a:gd name="connsiteY22" fmla="*/ 1611086 h 2427887"/>
                  <a:gd name="connsiteX23" fmla="*/ 191588 w 288444"/>
                  <a:gd name="connsiteY23" fmla="*/ 1506583 h 2427887"/>
                  <a:gd name="connsiteX24" fmla="*/ 182880 w 288444"/>
                  <a:gd name="connsiteY24" fmla="*/ 966652 h 2427887"/>
                  <a:gd name="connsiteX25" fmla="*/ 200297 w 288444"/>
                  <a:gd name="connsiteY25" fmla="*/ 757646 h 2427887"/>
                  <a:gd name="connsiteX26" fmla="*/ 209005 w 288444"/>
                  <a:gd name="connsiteY26" fmla="*/ 609600 h 2427887"/>
                  <a:gd name="connsiteX27" fmla="*/ 217714 w 288444"/>
                  <a:gd name="connsiteY27" fmla="*/ 539932 h 2427887"/>
                  <a:gd name="connsiteX28" fmla="*/ 174171 w 288444"/>
                  <a:gd name="connsiteY28" fmla="*/ 69669 h 2427887"/>
                  <a:gd name="connsiteX29" fmla="*/ 139337 w 288444"/>
                  <a:gd name="connsiteY29" fmla="*/ 60960 h 2427887"/>
                  <a:gd name="connsiteX30" fmla="*/ 113211 w 288444"/>
                  <a:gd name="connsiteY30" fmla="*/ 52252 h 2427887"/>
                  <a:gd name="connsiteX31" fmla="*/ 60960 w 288444"/>
                  <a:gd name="connsiteY31" fmla="*/ 26126 h 2427887"/>
                  <a:gd name="connsiteX32" fmla="*/ 0 w 288444"/>
                  <a:gd name="connsiteY32" fmla="*/ 0 h 242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8444" h="2427887">
                    <a:moveTo>
                      <a:pt x="0" y="0"/>
                    </a:moveTo>
                    <a:lnTo>
                      <a:pt x="0" y="0"/>
                    </a:lnTo>
                    <a:cubicBezTo>
                      <a:pt x="2903" y="75474"/>
                      <a:pt x="6420" y="150928"/>
                      <a:pt x="8708" y="226423"/>
                    </a:cubicBezTo>
                    <a:cubicBezTo>
                      <a:pt x="12226" y="342520"/>
                      <a:pt x="12680" y="458712"/>
                      <a:pt x="17417" y="574766"/>
                    </a:cubicBezTo>
                    <a:cubicBezTo>
                      <a:pt x="18672" y="605508"/>
                      <a:pt x="29997" y="680248"/>
                      <a:pt x="34834" y="714103"/>
                    </a:cubicBezTo>
                    <a:cubicBezTo>
                      <a:pt x="37737" y="780869"/>
                      <a:pt x="43543" y="847571"/>
                      <a:pt x="43543" y="914400"/>
                    </a:cubicBezTo>
                    <a:cubicBezTo>
                      <a:pt x="43543" y="1338200"/>
                      <a:pt x="113094" y="1223728"/>
                      <a:pt x="17417" y="1367246"/>
                    </a:cubicBezTo>
                    <a:cubicBezTo>
                      <a:pt x="20320" y="1381760"/>
                      <a:pt x="22230" y="1396509"/>
                      <a:pt x="26125" y="1410789"/>
                    </a:cubicBezTo>
                    <a:cubicBezTo>
                      <a:pt x="30956" y="1428501"/>
                      <a:pt x="43543" y="1463040"/>
                      <a:pt x="43543" y="1463040"/>
                    </a:cubicBezTo>
                    <a:cubicBezTo>
                      <a:pt x="46446" y="1483360"/>
                      <a:pt x="50473" y="1503551"/>
                      <a:pt x="52251" y="1524000"/>
                    </a:cubicBezTo>
                    <a:cubicBezTo>
                      <a:pt x="67379" y="1697974"/>
                      <a:pt x="48215" y="1612354"/>
                      <a:pt x="69668" y="1698172"/>
                    </a:cubicBezTo>
                    <a:cubicBezTo>
                      <a:pt x="72571" y="1759132"/>
                      <a:pt x="76852" y="1820042"/>
                      <a:pt x="78377" y="1881052"/>
                    </a:cubicBezTo>
                    <a:cubicBezTo>
                      <a:pt x="82658" y="2052291"/>
                      <a:pt x="67557" y="2224681"/>
                      <a:pt x="87085" y="2394857"/>
                    </a:cubicBezTo>
                    <a:cubicBezTo>
                      <a:pt x="88123" y="2403903"/>
                      <a:pt x="173945" y="2419196"/>
                      <a:pt x="182880" y="2420983"/>
                    </a:cubicBezTo>
                    <a:cubicBezTo>
                      <a:pt x="217714" y="2418080"/>
                      <a:pt x="271164" y="2443238"/>
                      <a:pt x="287383" y="2412274"/>
                    </a:cubicBezTo>
                    <a:cubicBezTo>
                      <a:pt x="292433" y="2402632"/>
                      <a:pt x="278278" y="2209604"/>
                      <a:pt x="269965" y="2159726"/>
                    </a:cubicBezTo>
                    <a:cubicBezTo>
                      <a:pt x="268456" y="2150671"/>
                      <a:pt x="264160" y="2142309"/>
                      <a:pt x="261257" y="2133600"/>
                    </a:cubicBezTo>
                    <a:cubicBezTo>
                      <a:pt x="246655" y="2002183"/>
                      <a:pt x="232973" y="1959305"/>
                      <a:pt x="252548" y="1828800"/>
                    </a:cubicBezTo>
                    <a:cubicBezTo>
                      <a:pt x="254101" y="1818449"/>
                      <a:pt x="264159" y="1811383"/>
                      <a:pt x="269965" y="1802674"/>
                    </a:cubicBezTo>
                    <a:cubicBezTo>
                      <a:pt x="262693" y="1737223"/>
                      <a:pt x="274806" y="1736880"/>
                      <a:pt x="243840" y="1698172"/>
                    </a:cubicBezTo>
                    <a:cubicBezTo>
                      <a:pt x="238711" y="1691761"/>
                      <a:pt x="232229" y="1686560"/>
                      <a:pt x="226423" y="1680754"/>
                    </a:cubicBezTo>
                    <a:cubicBezTo>
                      <a:pt x="223520" y="1666240"/>
                      <a:pt x="221304" y="1651571"/>
                      <a:pt x="217714" y="1637212"/>
                    </a:cubicBezTo>
                    <a:cubicBezTo>
                      <a:pt x="215487" y="1628306"/>
                      <a:pt x="210514" y="1620141"/>
                      <a:pt x="209005" y="1611086"/>
                    </a:cubicBezTo>
                    <a:cubicBezTo>
                      <a:pt x="189561" y="1494418"/>
                      <a:pt x="212005" y="1567832"/>
                      <a:pt x="191588" y="1506583"/>
                    </a:cubicBezTo>
                    <a:cubicBezTo>
                      <a:pt x="165044" y="1214591"/>
                      <a:pt x="170054" y="1351441"/>
                      <a:pt x="182880" y="966652"/>
                    </a:cubicBezTo>
                    <a:cubicBezTo>
                      <a:pt x="188607" y="794840"/>
                      <a:pt x="178226" y="845927"/>
                      <a:pt x="200297" y="757646"/>
                    </a:cubicBezTo>
                    <a:cubicBezTo>
                      <a:pt x="203200" y="708297"/>
                      <a:pt x="205063" y="658877"/>
                      <a:pt x="209005" y="609600"/>
                    </a:cubicBezTo>
                    <a:cubicBezTo>
                      <a:pt x="210871" y="586271"/>
                      <a:pt x="217714" y="563335"/>
                      <a:pt x="217714" y="539932"/>
                    </a:cubicBezTo>
                    <a:cubicBezTo>
                      <a:pt x="217714" y="476740"/>
                      <a:pt x="326584" y="145875"/>
                      <a:pt x="174171" y="69669"/>
                    </a:cubicBezTo>
                    <a:cubicBezTo>
                      <a:pt x="163466" y="64316"/>
                      <a:pt x="150845" y="64248"/>
                      <a:pt x="139337" y="60960"/>
                    </a:cubicBezTo>
                    <a:cubicBezTo>
                      <a:pt x="130511" y="58438"/>
                      <a:pt x="121920" y="55155"/>
                      <a:pt x="113211" y="52252"/>
                    </a:cubicBezTo>
                    <a:cubicBezTo>
                      <a:pt x="85771" y="33958"/>
                      <a:pt x="91469" y="34446"/>
                      <a:pt x="60960" y="26126"/>
                    </a:cubicBezTo>
                    <a:cubicBezTo>
                      <a:pt x="37866" y="19828"/>
                      <a:pt x="10160" y="4354"/>
                      <a:pt x="0" y="0"/>
                    </a:cubicBezTo>
                    <a:close/>
                  </a:path>
                </a:pathLst>
              </a:cu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326890" y="4351801"/>
                <a:ext cx="228600" cy="923330"/>
              </a:xfrm>
              <a:prstGeom prst="rect">
                <a:avLst/>
              </a:prstGeom>
              <a:noFill/>
            </p:spPr>
            <p:txBody>
              <a:bodyPr wrap="square" rtlCol="0">
                <a:spAutoFit/>
              </a:bodyPr>
              <a:lstStyle/>
              <a:p>
                <a:r>
                  <a:rPr lang="en-US" dirty="0"/>
                  <a:t>Gad</a:t>
                </a:r>
              </a:p>
            </p:txBody>
          </p:sp>
        </p:grpSp>
        <p:grpSp>
          <p:nvGrpSpPr>
            <p:cNvPr id="33" name="Group 32"/>
            <p:cNvGrpSpPr/>
            <p:nvPr/>
          </p:nvGrpSpPr>
          <p:grpSpPr>
            <a:xfrm>
              <a:off x="5811538" y="2520235"/>
              <a:ext cx="296659" cy="2328072"/>
              <a:chOff x="6031351" y="3968578"/>
              <a:chExt cx="296659" cy="2328072"/>
            </a:xfrm>
          </p:grpSpPr>
          <p:sp>
            <p:nvSpPr>
              <p:cNvPr id="34" name="Freeform 33"/>
              <p:cNvSpPr/>
              <p:nvPr/>
            </p:nvSpPr>
            <p:spPr>
              <a:xfrm flipH="1">
                <a:off x="6031351" y="3968578"/>
                <a:ext cx="296659" cy="2328072"/>
              </a:xfrm>
              <a:custGeom>
                <a:avLst/>
                <a:gdLst>
                  <a:gd name="connsiteX0" fmla="*/ 0 w 296659"/>
                  <a:gd name="connsiteY0" fmla="*/ 26125 h 2328072"/>
                  <a:gd name="connsiteX1" fmla="*/ 0 w 296659"/>
                  <a:gd name="connsiteY1" fmla="*/ 26125 h 2328072"/>
                  <a:gd name="connsiteX2" fmla="*/ 34834 w 296659"/>
                  <a:gd name="connsiteY2" fmla="*/ 104503 h 2328072"/>
                  <a:gd name="connsiteX3" fmla="*/ 43542 w 296659"/>
                  <a:gd name="connsiteY3" fmla="*/ 200297 h 2328072"/>
                  <a:gd name="connsiteX4" fmla="*/ 52251 w 296659"/>
                  <a:gd name="connsiteY4" fmla="*/ 235131 h 2328072"/>
                  <a:gd name="connsiteX5" fmla="*/ 43542 w 296659"/>
                  <a:gd name="connsiteY5" fmla="*/ 522514 h 2328072"/>
                  <a:gd name="connsiteX6" fmla="*/ 34834 w 296659"/>
                  <a:gd name="connsiteY6" fmla="*/ 574765 h 2328072"/>
                  <a:gd name="connsiteX7" fmla="*/ 52251 w 296659"/>
                  <a:gd name="connsiteY7" fmla="*/ 1184365 h 2328072"/>
                  <a:gd name="connsiteX8" fmla="*/ 60960 w 296659"/>
                  <a:gd name="connsiteY8" fmla="*/ 1854925 h 2328072"/>
                  <a:gd name="connsiteX9" fmla="*/ 69668 w 296659"/>
                  <a:gd name="connsiteY9" fmla="*/ 2307771 h 2328072"/>
                  <a:gd name="connsiteX10" fmla="*/ 226422 w 296659"/>
                  <a:gd name="connsiteY10" fmla="*/ 2299063 h 2328072"/>
                  <a:gd name="connsiteX11" fmla="*/ 235131 w 296659"/>
                  <a:gd name="connsiteY11" fmla="*/ 2203268 h 2328072"/>
                  <a:gd name="connsiteX12" fmla="*/ 243840 w 296659"/>
                  <a:gd name="connsiteY12" fmla="*/ 2177143 h 2328072"/>
                  <a:gd name="connsiteX13" fmla="*/ 252548 w 296659"/>
                  <a:gd name="connsiteY13" fmla="*/ 1785257 h 2328072"/>
                  <a:gd name="connsiteX14" fmla="*/ 278674 w 296659"/>
                  <a:gd name="connsiteY14" fmla="*/ 1802674 h 2328072"/>
                  <a:gd name="connsiteX15" fmla="*/ 287382 w 296659"/>
                  <a:gd name="connsiteY15" fmla="*/ 1776548 h 2328072"/>
                  <a:gd name="connsiteX16" fmla="*/ 269965 w 296659"/>
                  <a:gd name="connsiteY16" fmla="*/ 1576251 h 2328072"/>
                  <a:gd name="connsiteX17" fmla="*/ 243840 w 296659"/>
                  <a:gd name="connsiteY17" fmla="*/ 1489165 h 2328072"/>
                  <a:gd name="connsiteX18" fmla="*/ 226422 w 296659"/>
                  <a:gd name="connsiteY18" fmla="*/ 1428205 h 2328072"/>
                  <a:gd name="connsiteX19" fmla="*/ 217714 w 296659"/>
                  <a:gd name="connsiteY19" fmla="*/ 1341120 h 2328072"/>
                  <a:gd name="connsiteX20" fmla="*/ 209005 w 296659"/>
                  <a:gd name="connsiteY20" fmla="*/ 1280160 h 2328072"/>
                  <a:gd name="connsiteX21" fmla="*/ 217714 w 296659"/>
                  <a:gd name="connsiteY21" fmla="*/ 1175657 h 2328072"/>
                  <a:gd name="connsiteX22" fmla="*/ 243840 w 296659"/>
                  <a:gd name="connsiteY22" fmla="*/ 1123405 h 2328072"/>
                  <a:gd name="connsiteX23" fmla="*/ 278674 w 296659"/>
                  <a:gd name="connsiteY23" fmla="*/ 1114697 h 2328072"/>
                  <a:gd name="connsiteX24" fmla="*/ 296091 w 296659"/>
                  <a:gd name="connsiteY24" fmla="*/ 1010194 h 2328072"/>
                  <a:gd name="connsiteX25" fmla="*/ 278674 w 296659"/>
                  <a:gd name="connsiteY25" fmla="*/ 844731 h 2328072"/>
                  <a:gd name="connsiteX26" fmla="*/ 269965 w 296659"/>
                  <a:gd name="connsiteY26" fmla="*/ 818605 h 2328072"/>
                  <a:gd name="connsiteX27" fmla="*/ 252548 w 296659"/>
                  <a:gd name="connsiteY27" fmla="*/ 792480 h 2328072"/>
                  <a:gd name="connsiteX28" fmla="*/ 235131 w 296659"/>
                  <a:gd name="connsiteY28" fmla="*/ 696685 h 2328072"/>
                  <a:gd name="connsiteX29" fmla="*/ 217714 w 296659"/>
                  <a:gd name="connsiteY29" fmla="*/ 644434 h 2328072"/>
                  <a:gd name="connsiteX30" fmla="*/ 209005 w 296659"/>
                  <a:gd name="connsiteY30" fmla="*/ 618308 h 2328072"/>
                  <a:gd name="connsiteX31" fmla="*/ 200297 w 296659"/>
                  <a:gd name="connsiteY31" fmla="*/ 26125 h 2328072"/>
                  <a:gd name="connsiteX32" fmla="*/ 174171 w 296659"/>
                  <a:gd name="connsiteY32" fmla="*/ 8708 h 2328072"/>
                  <a:gd name="connsiteX33" fmla="*/ 148045 w 296659"/>
                  <a:gd name="connsiteY33" fmla="*/ 0 h 2328072"/>
                  <a:gd name="connsiteX34" fmla="*/ 0 w 296659"/>
                  <a:gd name="connsiteY34" fmla="*/ 26125 h 232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6659" h="2328072">
                    <a:moveTo>
                      <a:pt x="0" y="26125"/>
                    </a:moveTo>
                    <a:lnTo>
                      <a:pt x="0" y="26125"/>
                    </a:lnTo>
                    <a:cubicBezTo>
                      <a:pt x="11611" y="52251"/>
                      <a:pt x="27900" y="76767"/>
                      <a:pt x="34834" y="104503"/>
                    </a:cubicBezTo>
                    <a:cubicBezTo>
                      <a:pt x="42610" y="135609"/>
                      <a:pt x="39304" y="168515"/>
                      <a:pt x="43542" y="200297"/>
                    </a:cubicBezTo>
                    <a:cubicBezTo>
                      <a:pt x="45124" y="212161"/>
                      <a:pt x="49348" y="223520"/>
                      <a:pt x="52251" y="235131"/>
                    </a:cubicBezTo>
                    <a:cubicBezTo>
                      <a:pt x="49348" y="330925"/>
                      <a:pt x="48450" y="426801"/>
                      <a:pt x="43542" y="522514"/>
                    </a:cubicBezTo>
                    <a:cubicBezTo>
                      <a:pt x="42638" y="540148"/>
                      <a:pt x="34834" y="557108"/>
                      <a:pt x="34834" y="574765"/>
                    </a:cubicBezTo>
                    <a:cubicBezTo>
                      <a:pt x="34834" y="1125943"/>
                      <a:pt x="-2378" y="965863"/>
                      <a:pt x="52251" y="1184365"/>
                    </a:cubicBezTo>
                    <a:cubicBezTo>
                      <a:pt x="55154" y="1407885"/>
                      <a:pt x="57495" y="1631413"/>
                      <a:pt x="60960" y="1854925"/>
                    </a:cubicBezTo>
                    <a:cubicBezTo>
                      <a:pt x="63300" y="2005883"/>
                      <a:pt x="16961" y="2166293"/>
                      <a:pt x="69668" y="2307771"/>
                    </a:cubicBezTo>
                    <a:cubicBezTo>
                      <a:pt x="87937" y="2356810"/>
                      <a:pt x="174171" y="2301966"/>
                      <a:pt x="226422" y="2299063"/>
                    </a:cubicBezTo>
                    <a:cubicBezTo>
                      <a:pt x="229325" y="2267131"/>
                      <a:pt x="230596" y="2235009"/>
                      <a:pt x="235131" y="2203268"/>
                    </a:cubicBezTo>
                    <a:cubicBezTo>
                      <a:pt x="236429" y="2194181"/>
                      <a:pt x="243458" y="2186315"/>
                      <a:pt x="243840" y="2177143"/>
                    </a:cubicBezTo>
                    <a:cubicBezTo>
                      <a:pt x="249279" y="2046595"/>
                      <a:pt x="249645" y="1915886"/>
                      <a:pt x="252548" y="1785257"/>
                    </a:cubicBezTo>
                    <a:cubicBezTo>
                      <a:pt x="261257" y="1791063"/>
                      <a:pt x="268520" y="1805213"/>
                      <a:pt x="278674" y="1802674"/>
                    </a:cubicBezTo>
                    <a:cubicBezTo>
                      <a:pt x="287580" y="1800447"/>
                      <a:pt x="287735" y="1785721"/>
                      <a:pt x="287382" y="1776548"/>
                    </a:cubicBezTo>
                    <a:cubicBezTo>
                      <a:pt x="284806" y="1709580"/>
                      <a:pt x="277366" y="1642859"/>
                      <a:pt x="269965" y="1576251"/>
                    </a:cubicBezTo>
                    <a:cubicBezTo>
                      <a:pt x="267201" y="1551370"/>
                      <a:pt x="249095" y="1510182"/>
                      <a:pt x="243840" y="1489165"/>
                    </a:cubicBezTo>
                    <a:cubicBezTo>
                      <a:pt x="232904" y="1445425"/>
                      <a:pt x="238916" y="1465685"/>
                      <a:pt x="226422" y="1428205"/>
                    </a:cubicBezTo>
                    <a:cubicBezTo>
                      <a:pt x="223519" y="1399177"/>
                      <a:pt x="221123" y="1370093"/>
                      <a:pt x="217714" y="1341120"/>
                    </a:cubicBezTo>
                    <a:cubicBezTo>
                      <a:pt x="215316" y="1320734"/>
                      <a:pt x="209005" y="1300686"/>
                      <a:pt x="209005" y="1280160"/>
                    </a:cubicBezTo>
                    <a:cubicBezTo>
                      <a:pt x="209005" y="1245205"/>
                      <a:pt x="213378" y="1210342"/>
                      <a:pt x="217714" y="1175657"/>
                    </a:cubicBezTo>
                    <a:cubicBezTo>
                      <a:pt x="220192" y="1155831"/>
                      <a:pt x="223599" y="1133526"/>
                      <a:pt x="243840" y="1123405"/>
                    </a:cubicBezTo>
                    <a:cubicBezTo>
                      <a:pt x="254545" y="1118052"/>
                      <a:pt x="267063" y="1117600"/>
                      <a:pt x="278674" y="1114697"/>
                    </a:cubicBezTo>
                    <a:cubicBezTo>
                      <a:pt x="284480" y="1079863"/>
                      <a:pt x="299788" y="1045315"/>
                      <a:pt x="296091" y="1010194"/>
                    </a:cubicBezTo>
                    <a:cubicBezTo>
                      <a:pt x="290285" y="955040"/>
                      <a:pt x="286167" y="899681"/>
                      <a:pt x="278674" y="844731"/>
                    </a:cubicBezTo>
                    <a:cubicBezTo>
                      <a:pt x="277434" y="835635"/>
                      <a:pt x="274070" y="826816"/>
                      <a:pt x="269965" y="818605"/>
                    </a:cubicBezTo>
                    <a:cubicBezTo>
                      <a:pt x="265284" y="809244"/>
                      <a:pt x="258354" y="801188"/>
                      <a:pt x="252548" y="792480"/>
                    </a:cubicBezTo>
                    <a:cubicBezTo>
                      <a:pt x="246414" y="749540"/>
                      <a:pt x="246331" y="734016"/>
                      <a:pt x="235131" y="696685"/>
                    </a:cubicBezTo>
                    <a:cubicBezTo>
                      <a:pt x="229856" y="679100"/>
                      <a:pt x="223520" y="661851"/>
                      <a:pt x="217714" y="644434"/>
                    </a:cubicBezTo>
                    <a:lnTo>
                      <a:pt x="209005" y="618308"/>
                    </a:lnTo>
                    <a:cubicBezTo>
                      <a:pt x="206102" y="420914"/>
                      <a:pt x="211559" y="223219"/>
                      <a:pt x="200297" y="26125"/>
                    </a:cubicBezTo>
                    <a:cubicBezTo>
                      <a:pt x="199700" y="15676"/>
                      <a:pt x="183533" y="13389"/>
                      <a:pt x="174171" y="8708"/>
                    </a:cubicBezTo>
                    <a:cubicBezTo>
                      <a:pt x="165960" y="4603"/>
                      <a:pt x="156754" y="2903"/>
                      <a:pt x="148045" y="0"/>
                    </a:cubicBezTo>
                    <a:cubicBezTo>
                      <a:pt x="19650" y="9170"/>
                      <a:pt x="24674" y="21771"/>
                      <a:pt x="0" y="26125"/>
                    </a:cubicBezTo>
                    <a:close/>
                  </a:path>
                </a:pathLst>
              </a:cu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058435" y="3987816"/>
                <a:ext cx="228600" cy="2308324"/>
              </a:xfrm>
              <a:prstGeom prst="rect">
                <a:avLst/>
              </a:prstGeom>
              <a:noFill/>
            </p:spPr>
            <p:txBody>
              <a:bodyPr wrap="square" rtlCol="0">
                <a:spAutoFit/>
              </a:bodyPr>
              <a:lstStyle/>
              <a:p>
                <a:r>
                  <a:rPr lang="en-US" dirty="0">
                    <a:solidFill>
                      <a:schemeClr val="bg1"/>
                    </a:solidFill>
                  </a:rPr>
                  <a:t>Naphtali</a:t>
                </a:r>
              </a:p>
            </p:txBody>
          </p:sp>
        </p:grpSp>
        <p:grpSp>
          <p:nvGrpSpPr>
            <p:cNvPr id="39" name="Group 38"/>
            <p:cNvGrpSpPr/>
            <p:nvPr/>
          </p:nvGrpSpPr>
          <p:grpSpPr>
            <a:xfrm>
              <a:off x="3042141" y="2619810"/>
              <a:ext cx="435628" cy="2199313"/>
              <a:chOff x="7175666" y="3979817"/>
              <a:chExt cx="435628" cy="2199313"/>
            </a:xfrm>
          </p:grpSpPr>
          <p:sp>
            <p:nvSpPr>
              <p:cNvPr id="40" name="Freeform 39"/>
              <p:cNvSpPr/>
              <p:nvPr/>
            </p:nvSpPr>
            <p:spPr>
              <a:xfrm>
                <a:off x="7175666" y="3979817"/>
                <a:ext cx="435628" cy="2199313"/>
              </a:xfrm>
              <a:custGeom>
                <a:avLst/>
                <a:gdLst>
                  <a:gd name="connsiteX0" fmla="*/ 165660 w 435628"/>
                  <a:gd name="connsiteY0" fmla="*/ 0 h 2199313"/>
                  <a:gd name="connsiteX1" fmla="*/ 165660 w 435628"/>
                  <a:gd name="connsiteY1" fmla="*/ 0 h 2199313"/>
                  <a:gd name="connsiteX2" fmla="*/ 156951 w 435628"/>
                  <a:gd name="connsiteY2" fmla="*/ 78377 h 2199313"/>
                  <a:gd name="connsiteX3" fmla="*/ 139534 w 435628"/>
                  <a:gd name="connsiteY3" fmla="*/ 156754 h 2199313"/>
                  <a:gd name="connsiteX4" fmla="*/ 122117 w 435628"/>
                  <a:gd name="connsiteY4" fmla="*/ 243840 h 2199313"/>
                  <a:gd name="connsiteX5" fmla="*/ 95991 w 435628"/>
                  <a:gd name="connsiteY5" fmla="*/ 235132 h 2199313"/>
                  <a:gd name="connsiteX6" fmla="*/ 61157 w 435628"/>
                  <a:gd name="connsiteY6" fmla="*/ 191589 h 2199313"/>
                  <a:gd name="connsiteX7" fmla="*/ 26323 w 435628"/>
                  <a:gd name="connsiteY7" fmla="*/ 165463 h 2199313"/>
                  <a:gd name="connsiteX8" fmla="*/ 43740 w 435628"/>
                  <a:gd name="connsiteY8" fmla="*/ 235132 h 2199313"/>
                  <a:gd name="connsiteX9" fmla="*/ 61157 w 435628"/>
                  <a:gd name="connsiteY9" fmla="*/ 269966 h 2199313"/>
                  <a:gd name="connsiteX10" fmla="*/ 87283 w 435628"/>
                  <a:gd name="connsiteY10" fmla="*/ 330926 h 2199313"/>
                  <a:gd name="connsiteX11" fmla="*/ 113408 w 435628"/>
                  <a:gd name="connsiteY11" fmla="*/ 357052 h 2199313"/>
                  <a:gd name="connsiteX12" fmla="*/ 148243 w 435628"/>
                  <a:gd name="connsiteY12" fmla="*/ 409303 h 2199313"/>
                  <a:gd name="connsiteX13" fmla="*/ 156951 w 435628"/>
                  <a:gd name="connsiteY13" fmla="*/ 435429 h 2199313"/>
                  <a:gd name="connsiteX14" fmla="*/ 139534 w 435628"/>
                  <a:gd name="connsiteY14" fmla="*/ 687977 h 2199313"/>
                  <a:gd name="connsiteX15" fmla="*/ 122117 w 435628"/>
                  <a:gd name="connsiteY15" fmla="*/ 801189 h 2199313"/>
                  <a:gd name="connsiteX16" fmla="*/ 113408 w 435628"/>
                  <a:gd name="connsiteY16" fmla="*/ 1036320 h 2199313"/>
                  <a:gd name="connsiteX17" fmla="*/ 35031 w 435628"/>
                  <a:gd name="connsiteY17" fmla="*/ 975360 h 2199313"/>
                  <a:gd name="connsiteX18" fmla="*/ 197 w 435628"/>
                  <a:gd name="connsiteY18" fmla="*/ 992777 h 2199313"/>
                  <a:gd name="connsiteX19" fmla="*/ 26323 w 435628"/>
                  <a:gd name="connsiteY19" fmla="*/ 1010194 h 2199313"/>
                  <a:gd name="connsiteX20" fmla="*/ 61157 w 435628"/>
                  <a:gd name="connsiteY20" fmla="*/ 1079863 h 2199313"/>
                  <a:gd name="connsiteX21" fmla="*/ 87283 w 435628"/>
                  <a:gd name="connsiteY21" fmla="*/ 1114697 h 2199313"/>
                  <a:gd name="connsiteX22" fmla="*/ 104700 w 435628"/>
                  <a:gd name="connsiteY22" fmla="*/ 1140823 h 2199313"/>
                  <a:gd name="connsiteX23" fmla="*/ 130825 w 435628"/>
                  <a:gd name="connsiteY23" fmla="*/ 1158240 h 2199313"/>
                  <a:gd name="connsiteX24" fmla="*/ 148243 w 435628"/>
                  <a:gd name="connsiteY24" fmla="*/ 1175657 h 2199313"/>
                  <a:gd name="connsiteX25" fmla="*/ 156951 w 435628"/>
                  <a:gd name="connsiteY25" fmla="*/ 1567543 h 2199313"/>
                  <a:gd name="connsiteX26" fmla="*/ 191785 w 435628"/>
                  <a:gd name="connsiteY26" fmla="*/ 1576252 h 2199313"/>
                  <a:gd name="connsiteX27" fmla="*/ 200494 w 435628"/>
                  <a:gd name="connsiteY27" fmla="*/ 2142309 h 2199313"/>
                  <a:gd name="connsiteX28" fmla="*/ 252745 w 435628"/>
                  <a:gd name="connsiteY28" fmla="*/ 2177143 h 2199313"/>
                  <a:gd name="connsiteX29" fmla="*/ 322414 w 435628"/>
                  <a:gd name="connsiteY29" fmla="*/ 2194560 h 2199313"/>
                  <a:gd name="connsiteX30" fmla="*/ 400791 w 435628"/>
                  <a:gd name="connsiteY30" fmla="*/ 2185852 h 2199313"/>
                  <a:gd name="connsiteX31" fmla="*/ 365957 w 435628"/>
                  <a:gd name="connsiteY31" fmla="*/ 1715589 h 2199313"/>
                  <a:gd name="connsiteX32" fmla="*/ 348540 w 435628"/>
                  <a:gd name="connsiteY32" fmla="*/ 1584960 h 2199313"/>
                  <a:gd name="connsiteX33" fmla="*/ 339831 w 435628"/>
                  <a:gd name="connsiteY33" fmla="*/ 1480457 h 2199313"/>
                  <a:gd name="connsiteX34" fmla="*/ 348540 w 435628"/>
                  <a:gd name="connsiteY34" fmla="*/ 1219200 h 2199313"/>
                  <a:gd name="connsiteX35" fmla="*/ 348540 w 435628"/>
                  <a:gd name="connsiteY35" fmla="*/ 1158240 h 2199313"/>
                  <a:gd name="connsiteX36" fmla="*/ 339831 w 435628"/>
                  <a:gd name="connsiteY36" fmla="*/ 1036320 h 2199313"/>
                  <a:gd name="connsiteX37" fmla="*/ 331123 w 435628"/>
                  <a:gd name="connsiteY37" fmla="*/ 879566 h 2199313"/>
                  <a:gd name="connsiteX38" fmla="*/ 304997 w 435628"/>
                  <a:gd name="connsiteY38" fmla="*/ 801189 h 2199313"/>
                  <a:gd name="connsiteX39" fmla="*/ 313705 w 435628"/>
                  <a:gd name="connsiteY39" fmla="*/ 357052 h 2199313"/>
                  <a:gd name="connsiteX40" fmla="*/ 322414 w 435628"/>
                  <a:gd name="connsiteY40" fmla="*/ 322217 h 2199313"/>
                  <a:gd name="connsiteX41" fmla="*/ 339831 w 435628"/>
                  <a:gd name="connsiteY41" fmla="*/ 243840 h 2199313"/>
                  <a:gd name="connsiteX42" fmla="*/ 357248 w 435628"/>
                  <a:gd name="connsiteY42" fmla="*/ 217714 h 2199313"/>
                  <a:gd name="connsiteX43" fmla="*/ 374665 w 435628"/>
                  <a:gd name="connsiteY43" fmla="*/ 182880 h 2199313"/>
                  <a:gd name="connsiteX44" fmla="*/ 357248 w 435628"/>
                  <a:gd name="connsiteY44" fmla="*/ 104503 h 2199313"/>
                  <a:gd name="connsiteX45" fmla="*/ 313705 w 435628"/>
                  <a:gd name="connsiteY45" fmla="*/ 60960 h 2199313"/>
                  <a:gd name="connsiteX46" fmla="*/ 304997 w 435628"/>
                  <a:gd name="connsiteY46" fmla="*/ 34834 h 2199313"/>
                  <a:gd name="connsiteX47" fmla="*/ 165660 w 435628"/>
                  <a:gd name="connsiteY47" fmla="*/ 0 h 219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5628" h="2199313">
                    <a:moveTo>
                      <a:pt x="165660" y="0"/>
                    </a:moveTo>
                    <a:lnTo>
                      <a:pt x="165660" y="0"/>
                    </a:lnTo>
                    <a:cubicBezTo>
                      <a:pt x="162757" y="26126"/>
                      <a:pt x="160668" y="52355"/>
                      <a:pt x="156951" y="78377"/>
                    </a:cubicBezTo>
                    <a:cubicBezTo>
                      <a:pt x="149344" y="131628"/>
                      <a:pt x="149045" y="109200"/>
                      <a:pt x="139534" y="156754"/>
                    </a:cubicBezTo>
                    <a:cubicBezTo>
                      <a:pt x="118176" y="263541"/>
                      <a:pt x="142348" y="162913"/>
                      <a:pt x="122117" y="243840"/>
                    </a:cubicBezTo>
                    <a:cubicBezTo>
                      <a:pt x="113408" y="240937"/>
                      <a:pt x="103862" y="239855"/>
                      <a:pt x="95991" y="235132"/>
                    </a:cubicBezTo>
                    <a:cubicBezTo>
                      <a:pt x="74450" y="222207"/>
                      <a:pt x="78952" y="209384"/>
                      <a:pt x="61157" y="191589"/>
                    </a:cubicBezTo>
                    <a:cubicBezTo>
                      <a:pt x="50894" y="181326"/>
                      <a:pt x="37934" y="174172"/>
                      <a:pt x="26323" y="165463"/>
                    </a:cubicBezTo>
                    <a:cubicBezTo>
                      <a:pt x="31435" y="191025"/>
                      <a:pt x="33697" y="211698"/>
                      <a:pt x="43740" y="235132"/>
                    </a:cubicBezTo>
                    <a:cubicBezTo>
                      <a:pt x="48854" y="247064"/>
                      <a:pt x="56043" y="258034"/>
                      <a:pt x="61157" y="269966"/>
                    </a:cubicBezTo>
                    <a:cubicBezTo>
                      <a:pt x="73342" y="298399"/>
                      <a:pt x="66647" y="302036"/>
                      <a:pt x="87283" y="330926"/>
                    </a:cubicBezTo>
                    <a:cubicBezTo>
                      <a:pt x="94441" y="340948"/>
                      <a:pt x="104700" y="348343"/>
                      <a:pt x="113408" y="357052"/>
                    </a:cubicBezTo>
                    <a:cubicBezTo>
                      <a:pt x="134117" y="419175"/>
                      <a:pt x="104751" y="344064"/>
                      <a:pt x="148243" y="409303"/>
                    </a:cubicBezTo>
                    <a:cubicBezTo>
                      <a:pt x="153335" y="416941"/>
                      <a:pt x="154048" y="426720"/>
                      <a:pt x="156951" y="435429"/>
                    </a:cubicBezTo>
                    <a:cubicBezTo>
                      <a:pt x="140263" y="819275"/>
                      <a:pt x="161136" y="525971"/>
                      <a:pt x="139534" y="687977"/>
                    </a:cubicBezTo>
                    <a:cubicBezTo>
                      <a:pt x="125204" y="795450"/>
                      <a:pt x="139158" y="733021"/>
                      <a:pt x="122117" y="801189"/>
                    </a:cubicBezTo>
                    <a:cubicBezTo>
                      <a:pt x="119214" y="879566"/>
                      <a:pt x="136244" y="961287"/>
                      <a:pt x="113408" y="1036320"/>
                    </a:cubicBezTo>
                    <a:cubicBezTo>
                      <a:pt x="108547" y="1052292"/>
                      <a:pt x="42047" y="982376"/>
                      <a:pt x="35031" y="975360"/>
                    </a:cubicBezTo>
                    <a:cubicBezTo>
                      <a:pt x="23420" y="981166"/>
                      <a:pt x="3345" y="980183"/>
                      <a:pt x="197" y="992777"/>
                    </a:cubicBezTo>
                    <a:cubicBezTo>
                      <a:pt x="-2341" y="1002931"/>
                      <a:pt x="20321" y="1001620"/>
                      <a:pt x="26323" y="1010194"/>
                    </a:cubicBezTo>
                    <a:cubicBezTo>
                      <a:pt x="41212" y="1031465"/>
                      <a:pt x="49546" y="1056640"/>
                      <a:pt x="61157" y="1079863"/>
                    </a:cubicBezTo>
                    <a:cubicBezTo>
                      <a:pt x="67648" y="1092845"/>
                      <a:pt x="78847" y="1102886"/>
                      <a:pt x="87283" y="1114697"/>
                    </a:cubicBezTo>
                    <a:cubicBezTo>
                      <a:pt x="93367" y="1123214"/>
                      <a:pt x="97299" y="1133422"/>
                      <a:pt x="104700" y="1140823"/>
                    </a:cubicBezTo>
                    <a:cubicBezTo>
                      <a:pt x="112101" y="1148224"/>
                      <a:pt x="122652" y="1151702"/>
                      <a:pt x="130825" y="1158240"/>
                    </a:cubicBezTo>
                    <a:cubicBezTo>
                      <a:pt x="137236" y="1163369"/>
                      <a:pt x="142437" y="1169851"/>
                      <a:pt x="148243" y="1175657"/>
                    </a:cubicBezTo>
                    <a:cubicBezTo>
                      <a:pt x="151146" y="1306286"/>
                      <a:pt x="142832" y="1437647"/>
                      <a:pt x="156951" y="1567543"/>
                    </a:cubicBezTo>
                    <a:cubicBezTo>
                      <a:pt x="158244" y="1579442"/>
                      <a:pt x="190881" y="1564317"/>
                      <a:pt x="191785" y="1576252"/>
                    </a:cubicBezTo>
                    <a:cubicBezTo>
                      <a:pt x="206040" y="1764421"/>
                      <a:pt x="181447" y="1954565"/>
                      <a:pt x="200494" y="2142309"/>
                    </a:cubicBezTo>
                    <a:cubicBezTo>
                      <a:pt x="202607" y="2163135"/>
                      <a:pt x="232437" y="2172066"/>
                      <a:pt x="252745" y="2177143"/>
                    </a:cubicBezTo>
                    <a:lnTo>
                      <a:pt x="322414" y="2194560"/>
                    </a:lnTo>
                    <a:cubicBezTo>
                      <a:pt x="348540" y="2191657"/>
                      <a:pt x="396919" y="2211852"/>
                      <a:pt x="400791" y="2185852"/>
                    </a:cubicBezTo>
                    <a:cubicBezTo>
                      <a:pt x="483188" y="1632616"/>
                      <a:pt x="397728" y="1937978"/>
                      <a:pt x="365957" y="1715589"/>
                    </a:cubicBezTo>
                    <a:cubicBezTo>
                      <a:pt x="360516" y="1677502"/>
                      <a:pt x="352294" y="1622502"/>
                      <a:pt x="348540" y="1584960"/>
                    </a:cubicBezTo>
                    <a:cubicBezTo>
                      <a:pt x="345062" y="1550178"/>
                      <a:pt x="342734" y="1515291"/>
                      <a:pt x="339831" y="1480457"/>
                    </a:cubicBezTo>
                    <a:cubicBezTo>
                      <a:pt x="342734" y="1393371"/>
                      <a:pt x="340881" y="1305997"/>
                      <a:pt x="348540" y="1219200"/>
                    </a:cubicBezTo>
                    <a:cubicBezTo>
                      <a:pt x="354567" y="1150898"/>
                      <a:pt x="386115" y="1214604"/>
                      <a:pt x="348540" y="1158240"/>
                    </a:cubicBezTo>
                    <a:cubicBezTo>
                      <a:pt x="345637" y="1117600"/>
                      <a:pt x="342372" y="1076984"/>
                      <a:pt x="339831" y="1036320"/>
                    </a:cubicBezTo>
                    <a:cubicBezTo>
                      <a:pt x="336567" y="984090"/>
                      <a:pt x="338792" y="931333"/>
                      <a:pt x="331123" y="879566"/>
                    </a:cubicBezTo>
                    <a:cubicBezTo>
                      <a:pt x="327087" y="852324"/>
                      <a:pt x="304997" y="801189"/>
                      <a:pt x="304997" y="801189"/>
                    </a:cubicBezTo>
                    <a:cubicBezTo>
                      <a:pt x="307900" y="653143"/>
                      <a:pt x="308324" y="505028"/>
                      <a:pt x="313705" y="357052"/>
                    </a:cubicBezTo>
                    <a:cubicBezTo>
                      <a:pt x="314140" y="345091"/>
                      <a:pt x="319817" y="333901"/>
                      <a:pt x="322414" y="322217"/>
                    </a:cubicBezTo>
                    <a:cubicBezTo>
                      <a:pt x="324320" y="313639"/>
                      <a:pt x="334932" y="255271"/>
                      <a:pt x="339831" y="243840"/>
                    </a:cubicBezTo>
                    <a:cubicBezTo>
                      <a:pt x="343954" y="234220"/>
                      <a:pt x="352055" y="226801"/>
                      <a:pt x="357248" y="217714"/>
                    </a:cubicBezTo>
                    <a:cubicBezTo>
                      <a:pt x="363689" y="206443"/>
                      <a:pt x="368859" y="194491"/>
                      <a:pt x="374665" y="182880"/>
                    </a:cubicBezTo>
                    <a:cubicBezTo>
                      <a:pt x="374265" y="180481"/>
                      <a:pt x="366437" y="116755"/>
                      <a:pt x="357248" y="104503"/>
                    </a:cubicBezTo>
                    <a:cubicBezTo>
                      <a:pt x="344932" y="88082"/>
                      <a:pt x="313705" y="60960"/>
                      <a:pt x="313705" y="60960"/>
                    </a:cubicBezTo>
                    <a:cubicBezTo>
                      <a:pt x="310802" y="52251"/>
                      <a:pt x="312869" y="39557"/>
                      <a:pt x="304997" y="34834"/>
                    </a:cubicBezTo>
                    <a:cubicBezTo>
                      <a:pt x="252276" y="3201"/>
                      <a:pt x="188883" y="5806"/>
                      <a:pt x="165660"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279180" y="4255451"/>
                <a:ext cx="228600" cy="1200329"/>
              </a:xfrm>
              <a:prstGeom prst="rect">
                <a:avLst/>
              </a:prstGeom>
              <a:noFill/>
            </p:spPr>
            <p:txBody>
              <a:bodyPr wrap="square" rtlCol="0">
                <a:spAutoFit/>
              </a:bodyPr>
              <a:lstStyle/>
              <a:p>
                <a:r>
                  <a:rPr lang="en-US" dirty="0">
                    <a:solidFill>
                      <a:schemeClr val="bg1"/>
                    </a:solidFill>
                  </a:rPr>
                  <a:t>Levi</a:t>
                </a:r>
              </a:p>
            </p:txBody>
          </p:sp>
        </p:grpSp>
        <p:grpSp>
          <p:nvGrpSpPr>
            <p:cNvPr id="45" name="Group 44"/>
            <p:cNvGrpSpPr/>
            <p:nvPr/>
          </p:nvGrpSpPr>
          <p:grpSpPr>
            <a:xfrm>
              <a:off x="7436255" y="2629670"/>
              <a:ext cx="334172" cy="2152789"/>
              <a:chOff x="7797460" y="3953338"/>
              <a:chExt cx="334172" cy="2152789"/>
            </a:xfrm>
          </p:grpSpPr>
          <p:sp>
            <p:nvSpPr>
              <p:cNvPr id="46" name="Freeform 45"/>
              <p:cNvSpPr/>
              <p:nvPr/>
            </p:nvSpPr>
            <p:spPr>
              <a:xfrm>
                <a:off x="7797460" y="3953338"/>
                <a:ext cx="334172" cy="2152789"/>
              </a:xfrm>
              <a:custGeom>
                <a:avLst/>
                <a:gdLst>
                  <a:gd name="connsiteX0" fmla="*/ 43543 w 334172"/>
                  <a:gd name="connsiteY0" fmla="*/ 156755 h 1871223"/>
                  <a:gd name="connsiteX1" fmla="*/ 43543 w 334172"/>
                  <a:gd name="connsiteY1" fmla="*/ 156755 h 1871223"/>
                  <a:gd name="connsiteX2" fmla="*/ 52251 w 334172"/>
                  <a:gd name="connsiteY2" fmla="*/ 235132 h 1871223"/>
                  <a:gd name="connsiteX3" fmla="*/ 69668 w 334172"/>
                  <a:gd name="connsiteY3" fmla="*/ 513806 h 1871223"/>
                  <a:gd name="connsiteX4" fmla="*/ 60960 w 334172"/>
                  <a:gd name="connsiteY4" fmla="*/ 574766 h 1871223"/>
                  <a:gd name="connsiteX5" fmla="*/ 34834 w 334172"/>
                  <a:gd name="connsiteY5" fmla="*/ 583475 h 1871223"/>
                  <a:gd name="connsiteX6" fmla="*/ 26125 w 334172"/>
                  <a:gd name="connsiteY6" fmla="*/ 609600 h 1871223"/>
                  <a:gd name="connsiteX7" fmla="*/ 52251 w 334172"/>
                  <a:gd name="connsiteY7" fmla="*/ 679269 h 1871223"/>
                  <a:gd name="connsiteX8" fmla="*/ 78377 w 334172"/>
                  <a:gd name="connsiteY8" fmla="*/ 696686 h 1871223"/>
                  <a:gd name="connsiteX9" fmla="*/ 95794 w 334172"/>
                  <a:gd name="connsiteY9" fmla="*/ 1245326 h 1871223"/>
                  <a:gd name="connsiteX10" fmla="*/ 104503 w 334172"/>
                  <a:gd name="connsiteY10" fmla="*/ 1314995 h 1871223"/>
                  <a:gd name="connsiteX11" fmla="*/ 87085 w 334172"/>
                  <a:gd name="connsiteY11" fmla="*/ 1454332 h 1871223"/>
                  <a:gd name="connsiteX12" fmla="*/ 8708 w 334172"/>
                  <a:gd name="connsiteY12" fmla="*/ 1445623 h 1871223"/>
                  <a:gd name="connsiteX13" fmla="*/ 0 w 334172"/>
                  <a:gd name="connsiteY13" fmla="*/ 1515292 h 1871223"/>
                  <a:gd name="connsiteX14" fmla="*/ 8708 w 334172"/>
                  <a:gd name="connsiteY14" fmla="*/ 1576252 h 1871223"/>
                  <a:gd name="connsiteX15" fmla="*/ 69668 w 334172"/>
                  <a:gd name="connsiteY15" fmla="*/ 1645920 h 1871223"/>
                  <a:gd name="connsiteX16" fmla="*/ 95794 w 334172"/>
                  <a:gd name="connsiteY16" fmla="*/ 1654629 h 1871223"/>
                  <a:gd name="connsiteX17" fmla="*/ 113211 w 334172"/>
                  <a:gd name="connsiteY17" fmla="*/ 1680755 h 1871223"/>
                  <a:gd name="connsiteX18" fmla="*/ 130628 w 334172"/>
                  <a:gd name="connsiteY18" fmla="*/ 1785258 h 1871223"/>
                  <a:gd name="connsiteX19" fmla="*/ 139337 w 334172"/>
                  <a:gd name="connsiteY19" fmla="*/ 1837509 h 1871223"/>
                  <a:gd name="connsiteX20" fmla="*/ 191588 w 334172"/>
                  <a:gd name="connsiteY20" fmla="*/ 1863635 h 1871223"/>
                  <a:gd name="connsiteX21" fmla="*/ 296091 w 334172"/>
                  <a:gd name="connsiteY21" fmla="*/ 1854926 h 1871223"/>
                  <a:gd name="connsiteX22" fmla="*/ 269965 w 334172"/>
                  <a:gd name="connsiteY22" fmla="*/ 1602378 h 1871223"/>
                  <a:gd name="connsiteX23" fmla="*/ 252548 w 334172"/>
                  <a:gd name="connsiteY23" fmla="*/ 1541418 h 1871223"/>
                  <a:gd name="connsiteX24" fmla="*/ 243840 w 334172"/>
                  <a:gd name="connsiteY24" fmla="*/ 1480458 h 1871223"/>
                  <a:gd name="connsiteX25" fmla="*/ 226423 w 334172"/>
                  <a:gd name="connsiteY25" fmla="*/ 1428206 h 1871223"/>
                  <a:gd name="connsiteX26" fmla="*/ 235131 w 334172"/>
                  <a:gd name="connsiteY26" fmla="*/ 957943 h 1871223"/>
                  <a:gd name="connsiteX27" fmla="*/ 252548 w 334172"/>
                  <a:gd name="connsiteY27" fmla="*/ 923109 h 1871223"/>
                  <a:gd name="connsiteX28" fmla="*/ 287383 w 334172"/>
                  <a:gd name="connsiteY28" fmla="*/ 896983 h 1871223"/>
                  <a:gd name="connsiteX29" fmla="*/ 296091 w 334172"/>
                  <a:gd name="connsiteY29" fmla="*/ 862149 h 1871223"/>
                  <a:gd name="connsiteX30" fmla="*/ 313508 w 334172"/>
                  <a:gd name="connsiteY30" fmla="*/ 836023 h 1871223"/>
                  <a:gd name="connsiteX31" fmla="*/ 296091 w 334172"/>
                  <a:gd name="connsiteY31" fmla="*/ 766355 h 1871223"/>
                  <a:gd name="connsiteX32" fmla="*/ 287383 w 334172"/>
                  <a:gd name="connsiteY32" fmla="*/ 731520 h 1871223"/>
                  <a:gd name="connsiteX33" fmla="*/ 269965 w 334172"/>
                  <a:gd name="connsiteY33" fmla="*/ 714103 h 1871223"/>
                  <a:gd name="connsiteX34" fmla="*/ 252548 w 334172"/>
                  <a:gd name="connsiteY34" fmla="*/ 374469 h 1871223"/>
                  <a:gd name="connsiteX35" fmla="*/ 235131 w 334172"/>
                  <a:gd name="connsiteY35" fmla="*/ 278675 h 1871223"/>
                  <a:gd name="connsiteX36" fmla="*/ 226423 w 334172"/>
                  <a:gd name="connsiteY36" fmla="*/ 217715 h 1871223"/>
                  <a:gd name="connsiteX37" fmla="*/ 209005 w 334172"/>
                  <a:gd name="connsiteY37" fmla="*/ 113212 h 1871223"/>
                  <a:gd name="connsiteX38" fmla="*/ 182880 w 334172"/>
                  <a:gd name="connsiteY38" fmla="*/ 8709 h 1871223"/>
                  <a:gd name="connsiteX39" fmla="*/ 156754 w 334172"/>
                  <a:gd name="connsiteY39" fmla="*/ 0 h 1871223"/>
                  <a:gd name="connsiteX40" fmla="*/ 87085 w 334172"/>
                  <a:gd name="connsiteY40" fmla="*/ 26126 h 1871223"/>
                  <a:gd name="connsiteX41" fmla="*/ 69668 w 334172"/>
                  <a:gd name="connsiteY41" fmla="*/ 78378 h 1871223"/>
                  <a:gd name="connsiteX42" fmla="*/ 43543 w 334172"/>
                  <a:gd name="connsiteY42" fmla="*/ 156755 h 187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4172" h="1871223">
                    <a:moveTo>
                      <a:pt x="43543" y="156755"/>
                    </a:moveTo>
                    <a:lnTo>
                      <a:pt x="43543" y="156755"/>
                    </a:lnTo>
                    <a:cubicBezTo>
                      <a:pt x="46446" y="182881"/>
                      <a:pt x="50869" y="208882"/>
                      <a:pt x="52251" y="235132"/>
                    </a:cubicBezTo>
                    <a:cubicBezTo>
                      <a:pt x="66916" y="513775"/>
                      <a:pt x="33710" y="405925"/>
                      <a:pt x="69668" y="513806"/>
                    </a:cubicBezTo>
                    <a:cubicBezTo>
                      <a:pt x="66765" y="534126"/>
                      <a:pt x="70140" y="556407"/>
                      <a:pt x="60960" y="574766"/>
                    </a:cubicBezTo>
                    <a:cubicBezTo>
                      <a:pt x="56855" y="582977"/>
                      <a:pt x="41325" y="576984"/>
                      <a:pt x="34834" y="583475"/>
                    </a:cubicBezTo>
                    <a:cubicBezTo>
                      <a:pt x="28343" y="589966"/>
                      <a:pt x="29028" y="600892"/>
                      <a:pt x="26125" y="609600"/>
                    </a:cubicBezTo>
                    <a:cubicBezTo>
                      <a:pt x="32356" y="640753"/>
                      <a:pt x="29827" y="656845"/>
                      <a:pt x="52251" y="679269"/>
                    </a:cubicBezTo>
                    <a:cubicBezTo>
                      <a:pt x="59652" y="686670"/>
                      <a:pt x="69668" y="690880"/>
                      <a:pt x="78377" y="696686"/>
                    </a:cubicBezTo>
                    <a:cubicBezTo>
                      <a:pt x="84183" y="879566"/>
                      <a:pt x="88070" y="1062517"/>
                      <a:pt x="95794" y="1245326"/>
                    </a:cubicBezTo>
                    <a:cubicBezTo>
                      <a:pt x="96782" y="1268709"/>
                      <a:pt x="104503" y="1291591"/>
                      <a:pt x="104503" y="1314995"/>
                    </a:cubicBezTo>
                    <a:cubicBezTo>
                      <a:pt x="104503" y="1356856"/>
                      <a:pt x="94255" y="1411311"/>
                      <a:pt x="87085" y="1454332"/>
                    </a:cubicBezTo>
                    <a:cubicBezTo>
                      <a:pt x="26125" y="1434012"/>
                      <a:pt x="52251" y="1431110"/>
                      <a:pt x="8708" y="1445623"/>
                    </a:cubicBezTo>
                    <a:cubicBezTo>
                      <a:pt x="5805" y="1468846"/>
                      <a:pt x="0" y="1491888"/>
                      <a:pt x="0" y="1515292"/>
                    </a:cubicBezTo>
                    <a:cubicBezTo>
                      <a:pt x="0" y="1535818"/>
                      <a:pt x="1339" y="1557094"/>
                      <a:pt x="8708" y="1576252"/>
                    </a:cubicBezTo>
                    <a:cubicBezTo>
                      <a:pt x="21148" y="1608596"/>
                      <a:pt x="40226" y="1631199"/>
                      <a:pt x="69668" y="1645920"/>
                    </a:cubicBezTo>
                    <a:cubicBezTo>
                      <a:pt x="77879" y="1650025"/>
                      <a:pt x="87085" y="1651726"/>
                      <a:pt x="95794" y="1654629"/>
                    </a:cubicBezTo>
                    <a:cubicBezTo>
                      <a:pt x="101600" y="1663338"/>
                      <a:pt x="108530" y="1671394"/>
                      <a:pt x="113211" y="1680755"/>
                    </a:cubicBezTo>
                    <a:cubicBezTo>
                      <a:pt x="128065" y="1710463"/>
                      <a:pt x="127115" y="1758910"/>
                      <a:pt x="130628" y="1785258"/>
                    </a:cubicBezTo>
                    <a:cubicBezTo>
                      <a:pt x="132962" y="1802760"/>
                      <a:pt x="131440" y="1821716"/>
                      <a:pt x="139337" y="1837509"/>
                    </a:cubicBezTo>
                    <a:cubicBezTo>
                      <a:pt x="146089" y="1851013"/>
                      <a:pt x="179224" y="1859513"/>
                      <a:pt x="191588" y="1863635"/>
                    </a:cubicBezTo>
                    <a:cubicBezTo>
                      <a:pt x="226422" y="1860732"/>
                      <a:pt x="283310" y="1887460"/>
                      <a:pt x="296091" y="1854926"/>
                    </a:cubicBezTo>
                    <a:cubicBezTo>
                      <a:pt x="362184" y="1686691"/>
                      <a:pt x="334981" y="1667390"/>
                      <a:pt x="269965" y="1602378"/>
                    </a:cubicBezTo>
                    <a:cubicBezTo>
                      <a:pt x="262506" y="1579999"/>
                      <a:pt x="256921" y="1565467"/>
                      <a:pt x="252548" y="1541418"/>
                    </a:cubicBezTo>
                    <a:cubicBezTo>
                      <a:pt x="248876" y="1521223"/>
                      <a:pt x="248455" y="1500459"/>
                      <a:pt x="243840" y="1480458"/>
                    </a:cubicBezTo>
                    <a:cubicBezTo>
                      <a:pt x="239712" y="1462569"/>
                      <a:pt x="226423" y="1428206"/>
                      <a:pt x="226423" y="1428206"/>
                    </a:cubicBezTo>
                    <a:cubicBezTo>
                      <a:pt x="229326" y="1271452"/>
                      <a:pt x="227033" y="1114515"/>
                      <a:pt x="235131" y="957943"/>
                    </a:cubicBezTo>
                    <a:cubicBezTo>
                      <a:pt x="235802" y="944978"/>
                      <a:pt x="244099" y="932966"/>
                      <a:pt x="252548" y="923109"/>
                    </a:cubicBezTo>
                    <a:cubicBezTo>
                      <a:pt x="261994" y="912089"/>
                      <a:pt x="275771" y="905692"/>
                      <a:pt x="287383" y="896983"/>
                    </a:cubicBezTo>
                    <a:cubicBezTo>
                      <a:pt x="290286" y="885372"/>
                      <a:pt x="291376" y="873150"/>
                      <a:pt x="296091" y="862149"/>
                    </a:cubicBezTo>
                    <a:cubicBezTo>
                      <a:pt x="300214" y="852529"/>
                      <a:pt x="312210" y="846409"/>
                      <a:pt x="313508" y="836023"/>
                    </a:cubicBezTo>
                    <a:cubicBezTo>
                      <a:pt x="315818" y="817542"/>
                      <a:pt x="301532" y="785397"/>
                      <a:pt x="296091" y="766355"/>
                    </a:cubicBezTo>
                    <a:cubicBezTo>
                      <a:pt x="292803" y="754847"/>
                      <a:pt x="292736" y="742225"/>
                      <a:pt x="287383" y="731520"/>
                    </a:cubicBezTo>
                    <a:cubicBezTo>
                      <a:pt x="283711" y="724176"/>
                      <a:pt x="275771" y="719909"/>
                      <a:pt x="269965" y="714103"/>
                    </a:cubicBezTo>
                    <a:cubicBezTo>
                      <a:pt x="227543" y="586832"/>
                      <a:pt x="268981" y="719562"/>
                      <a:pt x="252548" y="374469"/>
                    </a:cubicBezTo>
                    <a:cubicBezTo>
                      <a:pt x="251580" y="354131"/>
                      <a:pt x="238775" y="300541"/>
                      <a:pt x="235131" y="278675"/>
                    </a:cubicBezTo>
                    <a:cubicBezTo>
                      <a:pt x="231757" y="258428"/>
                      <a:pt x="229624" y="237990"/>
                      <a:pt x="226423" y="217715"/>
                    </a:cubicBezTo>
                    <a:cubicBezTo>
                      <a:pt x="220915" y="182832"/>
                      <a:pt x="214811" y="148046"/>
                      <a:pt x="209005" y="113212"/>
                    </a:cubicBezTo>
                    <a:cubicBezTo>
                      <a:pt x="204972" y="89016"/>
                      <a:pt x="197882" y="29711"/>
                      <a:pt x="182880" y="8709"/>
                    </a:cubicBezTo>
                    <a:cubicBezTo>
                      <a:pt x="177544" y="1239"/>
                      <a:pt x="165463" y="2903"/>
                      <a:pt x="156754" y="0"/>
                    </a:cubicBezTo>
                    <a:cubicBezTo>
                      <a:pt x="139192" y="3513"/>
                      <a:pt x="99898" y="5624"/>
                      <a:pt x="87085" y="26126"/>
                    </a:cubicBezTo>
                    <a:cubicBezTo>
                      <a:pt x="77355" y="41695"/>
                      <a:pt x="75474" y="60961"/>
                      <a:pt x="69668" y="78378"/>
                    </a:cubicBezTo>
                    <a:lnTo>
                      <a:pt x="43543" y="156755"/>
                    </a:lnTo>
                    <a:close/>
                  </a:path>
                </a:pathLst>
              </a:cu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822987" y="4233325"/>
                <a:ext cx="228600" cy="1477328"/>
              </a:xfrm>
              <a:prstGeom prst="rect">
                <a:avLst/>
              </a:prstGeom>
              <a:noFill/>
            </p:spPr>
            <p:txBody>
              <a:bodyPr wrap="square" rtlCol="0">
                <a:spAutoFit/>
              </a:bodyPr>
              <a:lstStyle/>
              <a:p>
                <a:r>
                  <a:rPr lang="en-US" dirty="0"/>
                  <a:t>Asher</a:t>
                </a:r>
              </a:p>
            </p:txBody>
          </p:sp>
        </p:grpSp>
        <p:grpSp>
          <p:nvGrpSpPr>
            <p:cNvPr id="21" name="Group 20"/>
            <p:cNvGrpSpPr/>
            <p:nvPr/>
          </p:nvGrpSpPr>
          <p:grpSpPr>
            <a:xfrm>
              <a:off x="8296962" y="2389881"/>
              <a:ext cx="288444" cy="2457660"/>
              <a:chOff x="2278903" y="3888711"/>
              <a:chExt cx="288444" cy="2457660"/>
            </a:xfrm>
          </p:grpSpPr>
          <p:sp>
            <p:nvSpPr>
              <p:cNvPr id="22" name="Freeform 21"/>
              <p:cNvSpPr/>
              <p:nvPr/>
            </p:nvSpPr>
            <p:spPr>
              <a:xfrm>
                <a:off x="2278903" y="3888711"/>
                <a:ext cx="288444" cy="2427887"/>
              </a:xfrm>
              <a:custGeom>
                <a:avLst/>
                <a:gdLst>
                  <a:gd name="connsiteX0" fmla="*/ 0 w 288444"/>
                  <a:gd name="connsiteY0" fmla="*/ 0 h 2427887"/>
                  <a:gd name="connsiteX1" fmla="*/ 0 w 288444"/>
                  <a:gd name="connsiteY1" fmla="*/ 0 h 2427887"/>
                  <a:gd name="connsiteX2" fmla="*/ 8708 w 288444"/>
                  <a:gd name="connsiteY2" fmla="*/ 226423 h 2427887"/>
                  <a:gd name="connsiteX3" fmla="*/ 17417 w 288444"/>
                  <a:gd name="connsiteY3" fmla="*/ 574766 h 2427887"/>
                  <a:gd name="connsiteX4" fmla="*/ 34834 w 288444"/>
                  <a:gd name="connsiteY4" fmla="*/ 714103 h 2427887"/>
                  <a:gd name="connsiteX5" fmla="*/ 43543 w 288444"/>
                  <a:gd name="connsiteY5" fmla="*/ 914400 h 2427887"/>
                  <a:gd name="connsiteX6" fmla="*/ 17417 w 288444"/>
                  <a:gd name="connsiteY6" fmla="*/ 1367246 h 2427887"/>
                  <a:gd name="connsiteX7" fmla="*/ 26125 w 288444"/>
                  <a:gd name="connsiteY7" fmla="*/ 1410789 h 2427887"/>
                  <a:gd name="connsiteX8" fmla="*/ 43543 w 288444"/>
                  <a:gd name="connsiteY8" fmla="*/ 1463040 h 2427887"/>
                  <a:gd name="connsiteX9" fmla="*/ 52251 w 288444"/>
                  <a:gd name="connsiteY9" fmla="*/ 1524000 h 2427887"/>
                  <a:gd name="connsiteX10" fmla="*/ 69668 w 288444"/>
                  <a:gd name="connsiteY10" fmla="*/ 1698172 h 2427887"/>
                  <a:gd name="connsiteX11" fmla="*/ 78377 w 288444"/>
                  <a:gd name="connsiteY11" fmla="*/ 1881052 h 2427887"/>
                  <a:gd name="connsiteX12" fmla="*/ 87085 w 288444"/>
                  <a:gd name="connsiteY12" fmla="*/ 2394857 h 2427887"/>
                  <a:gd name="connsiteX13" fmla="*/ 182880 w 288444"/>
                  <a:gd name="connsiteY13" fmla="*/ 2420983 h 2427887"/>
                  <a:gd name="connsiteX14" fmla="*/ 287383 w 288444"/>
                  <a:gd name="connsiteY14" fmla="*/ 2412274 h 2427887"/>
                  <a:gd name="connsiteX15" fmla="*/ 269965 w 288444"/>
                  <a:gd name="connsiteY15" fmla="*/ 2159726 h 2427887"/>
                  <a:gd name="connsiteX16" fmla="*/ 261257 w 288444"/>
                  <a:gd name="connsiteY16" fmla="*/ 2133600 h 2427887"/>
                  <a:gd name="connsiteX17" fmla="*/ 252548 w 288444"/>
                  <a:gd name="connsiteY17" fmla="*/ 1828800 h 2427887"/>
                  <a:gd name="connsiteX18" fmla="*/ 269965 w 288444"/>
                  <a:gd name="connsiteY18" fmla="*/ 1802674 h 2427887"/>
                  <a:gd name="connsiteX19" fmla="*/ 243840 w 288444"/>
                  <a:gd name="connsiteY19" fmla="*/ 1698172 h 2427887"/>
                  <a:gd name="connsiteX20" fmla="*/ 226423 w 288444"/>
                  <a:gd name="connsiteY20" fmla="*/ 1680754 h 2427887"/>
                  <a:gd name="connsiteX21" fmla="*/ 217714 w 288444"/>
                  <a:gd name="connsiteY21" fmla="*/ 1637212 h 2427887"/>
                  <a:gd name="connsiteX22" fmla="*/ 209005 w 288444"/>
                  <a:gd name="connsiteY22" fmla="*/ 1611086 h 2427887"/>
                  <a:gd name="connsiteX23" fmla="*/ 191588 w 288444"/>
                  <a:gd name="connsiteY23" fmla="*/ 1506583 h 2427887"/>
                  <a:gd name="connsiteX24" fmla="*/ 182880 w 288444"/>
                  <a:gd name="connsiteY24" fmla="*/ 966652 h 2427887"/>
                  <a:gd name="connsiteX25" fmla="*/ 200297 w 288444"/>
                  <a:gd name="connsiteY25" fmla="*/ 757646 h 2427887"/>
                  <a:gd name="connsiteX26" fmla="*/ 209005 w 288444"/>
                  <a:gd name="connsiteY26" fmla="*/ 609600 h 2427887"/>
                  <a:gd name="connsiteX27" fmla="*/ 217714 w 288444"/>
                  <a:gd name="connsiteY27" fmla="*/ 539932 h 2427887"/>
                  <a:gd name="connsiteX28" fmla="*/ 174171 w 288444"/>
                  <a:gd name="connsiteY28" fmla="*/ 69669 h 2427887"/>
                  <a:gd name="connsiteX29" fmla="*/ 139337 w 288444"/>
                  <a:gd name="connsiteY29" fmla="*/ 60960 h 2427887"/>
                  <a:gd name="connsiteX30" fmla="*/ 113211 w 288444"/>
                  <a:gd name="connsiteY30" fmla="*/ 52252 h 2427887"/>
                  <a:gd name="connsiteX31" fmla="*/ 60960 w 288444"/>
                  <a:gd name="connsiteY31" fmla="*/ 26126 h 2427887"/>
                  <a:gd name="connsiteX32" fmla="*/ 0 w 288444"/>
                  <a:gd name="connsiteY32" fmla="*/ 0 h 2427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8444" h="2427887">
                    <a:moveTo>
                      <a:pt x="0" y="0"/>
                    </a:moveTo>
                    <a:lnTo>
                      <a:pt x="0" y="0"/>
                    </a:lnTo>
                    <a:cubicBezTo>
                      <a:pt x="2903" y="75474"/>
                      <a:pt x="6420" y="150928"/>
                      <a:pt x="8708" y="226423"/>
                    </a:cubicBezTo>
                    <a:cubicBezTo>
                      <a:pt x="12226" y="342520"/>
                      <a:pt x="12680" y="458712"/>
                      <a:pt x="17417" y="574766"/>
                    </a:cubicBezTo>
                    <a:cubicBezTo>
                      <a:pt x="18672" y="605508"/>
                      <a:pt x="29997" y="680248"/>
                      <a:pt x="34834" y="714103"/>
                    </a:cubicBezTo>
                    <a:cubicBezTo>
                      <a:pt x="37737" y="780869"/>
                      <a:pt x="43543" y="847571"/>
                      <a:pt x="43543" y="914400"/>
                    </a:cubicBezTo>
                    <a:cubicBezTo>
                      <a:pt x="43543" y="1338200"/>
                      <a:pt x="113094" y="1223728"/>
                      <a:pt x="17417" y="1367246"/>
                    </a:cubicBezTo>
                    <a:cubicBezTo>
                      <a:pt x="20320" y="1381760"/>
                      <a:pt x="22230" y="1396509"/>
                      <a:pt x="26125" y="1410789"/>
                    </a:cubicBezTo>
                    <a:cubicBezTo>
                      <a:pt x="30956" y="1428501"/>
                      <a:pt x="43543" y="1463040"/>
                      <a:pt x="43543" y="1463040"/>
                    </a:cubicBezTo>
                    <a:cubicBezTo>
                      <a:pt x="46446" y="1483360"/>
                      <a:pt x="50473" y="1503551"/>
                      <a:pt x="52251" y="1524000"/>
                    </a:cubicBezTo>
                    <a:cubicBezTo>
                      <a:pt x="67379" y="1697974"/>
                      <a:pt x="48215" y="1612354"/>
                      <a:pt x="69668" y="1698172"/>
                    </a:cubicBezTo>
                    <a:cubicBezTo>
                      <a:pt x="72571" y="1759132"/>
                      <a:pt x="76852" y="1820042"/>
                      <a:pt x="78377" y="1881052"/>
                    </a:cubicBezTo>
                    <a:cubicBezTo>
                      <a:pt x="82658" y="2052291"/>
                      <a:pt x="67557" y="2224681"/>
                      <a:pt x="87085" y="2394857"/>
                    </a:cubicBezTo>
                    <a:cubicBezTo>
                      <a:pt x="88123" y="2403903"/>
                      <a:pt x="173945" y="2419196"/>
                      <a:pt x="182880" y="2420983"/>
                    </a:cubicBezTo>
                    <a:cubicBezTo>
                      <a:pt x="217714" y="2418080"/>
                      <a:pt x="271164" y="2443238"/>
                      <a:pt x="287383" y="2412274"/>
                    </a:cubicBezTo>
                    <a:cubicBezTo>
                      <a:pt x="292433" y="2402632"/>
                      <a:pt x="278278" y="2209604"/>
                      <a:pt x="269965" y="2159726"/>
                    </a:cubicBezTo>
                    <a:cubicBezTo>
                      <a:pt x="268456" y="2150671"/>
                      <a:pt x="264160" y="2142309"/>
                      <a:pt x="261257" y="2133600"/>
                    </a:cubicBezTo>
                    <a:cubicBezTo>
                      <a:pt x="246655" y="2002183"/>
                      <a:pt x="232973" y="1959305"/>
                      <a:pt x="252548" y="1828800"/>
                    </a:cubicBezTo>
                    <a:cubicBezTo>
                      <a:pt x="254101" y="1818449"/>
                      <a:pt x="264159" y="1811383"/>
                      <a:pt x="269965" y="1802674"/>
                    </a:cubicBezTo>
                    <a:cubicBezTo>
                      <a:pt x="262693" y="1737223"/>
                      <a:pt x="274806" y="1736880"/>
                      <a:pt x="243840" y="1698172"/>
                    </a:cubicBezTo>
                    <a:cubicBezTo>
                      <a:pt x="238711" y="1691761"/>
                      <a:pt x="232229" y="1686560"/>
                      <a:pt x="226423" y="1680754"/>
                    </a:cubicBezTo>
                    <a:cubicBezTo>
                      <a:pt x="223520" y="1666240"/>
                      <a:pt x="221304" y="1651571"/>
                      <a:pt x="217714" y="1637212"/>
                    </a:cubicBezTo>
                    <a:cubicBezTo>
                      <a:pt x="215487" y="1628306"/>
                      <a:pt x="210514" y="1620141"/>
                      <a:pt x="209005" y="1611086"/>
                    </a:cubicBezTo>
                    <a:cubicBezTo>
                      <a:pt x="189561" y="1494418"/>
                      <a:pt x="212005" y="1567832"/>
                      <a:pt x="191588" y="1506583"/>
                    </a:cubicBezTo>
                    <a:cubicBezTo>
                      <a:pt x="165044" y="1214591"/>
                      <a:pt x="170054" y="1351441"/>
                      <a:pt x="182880" y="966652"/>
                    </a:cubicBezTo>
                    <a:cubicBezTo>
                      <a:pt x="188607" y="794840"/>
                      <a:pt x="178226" y="845927"/>
                      <a:pt x="200297" y="757646"/>
                    </a:cubicBezTo>
                    <a:cubicBezTo>
                      <a:pt x="203200" y="708297"/>
                      <a:pt x="205063" y="658877"/>
                      <a:pt x="209005" y="609600"/>
                    </a:cubicBezTo>
                    <a:cubicBezTo>
                      <a:pt x="210871" y="586271"/>
                      <a:pt x="217714" y="563335"/>
                      <a:pt x="217714" y="539932"/>
                    </a:cubicBezTo>
                    <a:cubicBezTo>
                      <a:pt x="217714" y="476740"/>
                      <a:pt x="326584" y="145875"/>
                      <a:pt x="174171" y="69669"/>
                    </a:cubicBezTo>
                    <a:cubicBezTo>
                      <a:pt x="163466" y="64316"/>
                      <a:pt x="150845" y="64248"/>
                      <a:pt x="139337" y="60960"/>
                    </a:cubicBezTo>
                    <a:cubicBezTo>
                      <a:pt x="130511" y="58438"/>
                      <a:pt x="121920" y="55155"/>
                      <a:pt x="113211" y="52252"/>
                    </a:cubicBezTo>
                    <a:cubicBezTo>
                      <a:pt x="85771" y="33958"/>
                      <a:pt x="91469" y="34446"/>
                      <a:pt x="60960" y="26126"/>
                    </a:cubicBezTo>
                    <a:cubicBezTo>
                      <a:pt x="37866" y="19828"/>
                      <a:pt x="10160" y="4354"/>
                      <a:pt x="0" y="0"/>
                    </a:cubicBezTo>
                    <a:close/>
                  </a:path>
                </a:pathLst>
              </a:cu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79872" y="4038047"/>
                <a:ext cx="228600" cy="2308324"/>
              </a:xfrm>
              <a:prstGeom prst="rect">
                <a:avLst/>
              </a:prstGeom>
              <a:noFill/>
            </p:spPr>
            <p:txBody>
              <a:bodyPr wrap="square" rtlCol="0">
                <a:spAutoFit/>
              </a:bodyPr>
              <a:lstStyle/>
              <a:p>
                <a:r>
                  <a:rPr lang="en-US" dirty="0"/>
                  <a:t>Issachar</a:t>
                </a:r>
              </a:p>
            </p:txBody>
          </p:sp>
        </p:grpSp>
        <p:grpSp>
          <p:nvGrpSpPr>
            <p:cNvPr id="24" name="Group 23"/>
            <p:cNvGrpSpPr/>
            <p:nvPr/>
          </p:nvGrpSpPr>
          <p:grpSpPr>
            <a:xfrm>
              <a:off x="8965660" y="2313613"/>
              <a:ext cx="341027" cy="2534194"/>
              <a:chOff x="1706510" y="3835557"/>
              <a:chExt cx="341027" cy="2534194"/>
            </a:xfrm>
          </p:grpSpPr>
          <p:sp>
            <p:nvSpPr>
              <p:cNvPr id="25" name="Freeform 24"/>
              <p:cNvSpPr/>
              <p:nvPr/>
            </p:nvSpPr>
            <p:spPr>
              <a:xfrm flipH="1">
                <a:off x="1706510" y="3835557"/>
                <a:ext cx="341027" cy="2534194"/>
              </a:xfrm>
              <a:custGeom>
                <a:avLst/>
                <a:gdLst>
                  <a:gd name="connsiteX0" fmla="*/ 10101 w 341027"/>
                  <a:gd name="connsiteY0" fmla="*/ 52251 h 2534194"/>
                  <a:gd name="connsiteX1" fmla="*/ 10101 w 341027"/>
                  <a:gd name="connsiteY1" fmla="*/ 52251 h 2534194"/>
                  <a:gd name="connsiteX2" fmla="*/ 18810 w 341027"/>
                  <a:gd name="connsiteY2" fmla="*/ 269966 h 2534194"/>
                  <a:gd name="connsiteX3" fmla="*/ 44935 w 341027"/>
                  <a:gd name="connsiteY3" fmla="*/ 365760 h 2534194"/>
                  <a:gd name="connsiteX4" fmla="*/ 53644 w 341027"/>
                  <a:gd name="connsiteY4" fmla="*/ 400594 h 2534194"/>
                  <a:gd name="connsiteX5" fmla="*/ 62352 w 341027"/>
                  <a:gd name="connsiteY5" fmla="*/ 566057 h 2534194"/>
                  <a:gd name="connsiteX6" fmla="*/ 71061 w 341027"/>
                  <a:gd name="connsiteY6" fmla="*/ 653143 h 2534194"/>
                  <a:gd name="connsiteX7" fmla="*/ 44935 w 341027"/>
                  <a:gd name="connsiteY7" fmla="*/ 670560 h 2534194"/>
                  <a:gd name="connsiteX8" fmla="*/ 18810 w 341027"/>
                  <a:gd name="connsiteY8" fmla="*/ 661851 h 2534194"/>
                  <a:gd name="connsiteX9" fmla="*/ 1392 w 341027"/>
                  <a:gd name="connsiteY9" fmla="*/ 644434 h 2534194"/>
                  <a:gd name="connsiteX10" fmla="*/ 10101 w 341027"/>
                  <a:gd name="connsiteY10" fmla="*/ 687977 h 2534194"/>
                  <a:gd name="connsiteX11" fmla="*/ 27518 w 341027"/>
                  <a:gd name="connsiteY11" fmla="*/ 714103 h 2534194"/>
                  <a:gd name="connsiteX12" fmla="*/ 53644 w 341027"/>
                  <a:gd name="connsiteY12" fmla="*/ 766354 h 2534194"/>
                  <a:gd name="connsiteX13" fmla="*/ 71061 w 341027"/>
                  <a:gd name="connsiteY13" fmla="*/ 949234 h 2534194"/>
                  <a:gd name="connsiteX14" fmla="*/ 53644 w 341027"/>
                  <a:gd name="connsiteY14" fmla="*/ 1140823 h 2534194"/>
                  <a:gd name="connsiteX15" fmla="*/ 62352 w 341027"/>
                  <a:gd name="connsiteY15" fmla="*/ 1584960 h 2534194"/>
                  <a:gd name="connsiteX16" fmla="*/ 71061 w 341027"/>
                  <a:gd name="connsiteY16" fmla="*/ 1619794 h 2534194"/>
                  <a:gd name="connsiteX17" fmla="*/ 53644 w 341027"/>
                  <a:gd name="connsiteY17" fmla="*/ 2246811 h 2534194"/>
                  <a:gd name="connsiteX18" fmla="*/ 62352 w 341027"/>
                  <a:gd name="connsiteY18" fmla="*/ 2481943 h 2534194"/>
                  <a:gd name="connsiteX19" fmla="*/ 79770 w 341027"/>
                  <a:gd name="connsiteY19" fmla="*/ 2499360 h 2534194"/>
                  <a:gd name="connsiteX20" fmla="*/ 140730 w 341027"/>
                  <a:gd name="connsiteY20" fmla="*/ 2525486 h 2534194"/>
                  <a:gd name="connsiteX21" fmla="*/ 245232 w 341027"/>
                  <a:gd name="connsiteY21" fmla="*/ 2534194 h 2534194"/>
                  <a:gd name="connsiteX22" fmla="*/ 271358 w 341027"/>
                  <a:gd name="connsiteY22" fmla="*/ 2525486 h 2534194"/>
                  <a:gd name="connsiteX23" fmla="*/ 280067 w 341027"/>
                  <a:gd name="connsiteY23" fmla="*/ 2499360 h 2534194"/>
                  <a:gd name="connsiteX24" fmla="*/ 288775 w 341027"/>
                  <a:gd name="connsiteY24" fmla="*/ 2299063 h 2534194"/>
                  <a:gd name="connsiteX25" fmla="*/ 297484 w 341027"/>
                  <a:gd name="connsiteY25" fmla="*/ 2220686 h 2534194"/>
                  <a:gd name="connsiteX26" fmla="*/ 306192 w 341027"/>
                  <a:gd name="connsiteY26" fmla="*/ 2133600 h 2534194"/>
                  <a:gd name="connsiteX27" fmla="*/ 323610 w 341027"/>
                  <a:gd name="connsiteY27" fmla="*/ 2037806 h 2534194"/>
                  <a:gd name="connsiteX28" fmla="*/ 332318 w 341027"/>
                  <a:gd name="connsiteY28" fmla="*/ 1968137 h 2534194"/>
                  <a:gd name="connsiteX29" fmla="*/ 341027 w 341027"/>
                  <a:gd name="connsiteY29" fmla="*/ 1924594 h 2534194"/>
                  <a:gd name="connsiteX30" fmla="*/ 332318 w 341027"/>
                  <a:gd name="connsiteY30" fmla="*/ 1645920 h 2534194"/>
                  <a:gd name="connsiteX31" fmla="*/ 323610 w 341027"/>
                  <a:gd name="connsiteY31" fmla="*/ 1611086 h 2534194"/>
                  <a:gd name="connsiteX32" fmla="*/ 314901 w 341027"/>
                  <a:gd name="connsiteY32" fmla="*/ 1567543 h 2534194"/>
                  <a:gd name="connsiteX33" fmla="*/ 297484 w 341027"/>
                  <a:gd name="connsiteY33" fmla="*/ 1506583 h 2534194"/>
                  <a:gd name="connsiteX34" fmla="*/ 280067 w 341027"/>
                  <a:gd name="connsiteY34" fmla="*/ 1480457 h 2534194"/>
                  <a:gd name="connsiteX35" fmla="*/ 262650 w 341027"/>
                  <a:gd name="connsiteY35" fmla="*/ 1428206 h 2534194"/>
                  <a:gd name="connsiteX36" fmla="*/ 245232 w 341027"/>
                  <a:gd name="connsiteY36" fmla="*/ 1375954 h 2534194"/>
                  <a:gd name="connsiteX37" fmla="*/ 236524 w 341027"/>
                  <a:gd name="connsiteY37" fmla="*/ 1349829 h 2534194"/>
                  <a:gd name="connsiteX38" fmla="*/ 227815 w 341027"/>
                  <a:gd name="connsiteY38" fmla="*/ 43543 h 2534194"/>
                  <a:gd name="connsiteX39" fmla="*/ 201690 w 341027"/>
                  <a:gd name="connsiteY39" fmla="*/ 26126 h 2534194"/>
                  <a:gd name="connsiteX40" fmla="*/ 166855 w 341027"/>
                  <a:gd name="connsiteY40" fmla="*/ 0 h 2534194"/>
                  <a:gd name="connsiteX41" fmla="*/ 27518 w 341027"/>
                  <a:gd name="connsiteY41" fmla="*/ 43543 h 2534194"/>
                  <a:gd name="connsiteX42" fmla="*/ 10101 w 341027"/>
                  <a:gd name="connsiteY42" fmla="*/ 52251 h 25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027" h="2534194">
                    <a:moveTo>
                      <a:pt x="10101" y="52251"/>
                    </a:moveTo>
                    <a:lnTo>
                      <a:pt x="10101" y="52251"/>
                    </a:lnTo>
                    <a:cubicBezTo>
                      <a:pt x="13004" y="124823"/>
                      <a:pt x="13979" y="197497"/>
                      <a:pt x="18810" y="269966"/>
                    </a:cubicBezTo>
                    <a:cubicBezTo>
                      <a:pt x="21549" y="311047"/>
                      <a:pt x="34707" y="324849"/>
                      <a:pt x="44935" y="365760"/>
                    </a:cubicBezTo>
                    <a:lnTo>
                      <a:pt x="53644" y="400594"/>
                    </a:lnTo>
                    <a:cubicBezTo>
                      <a:pt x="56547" y="455748"/>
                      <a:pt x="58552" y="510957"/>
                      <a:pt x="62352" y="566057"/>
                    </a:cubicBezTo>
                    <a:cubicBezTo>
                      <a:pt x="64359" y="595161"/>
                      <a:pt x="75857" y="624366"/>
                      <a:pt x="71061" y="653143"/>
                    </a:cubicBezTo>
                    <a:cubicBezTo>
                      <a:pt x="69340" y="663467"/>
                      <a:pt x="53644" y="664754"/>
                      <a:pt x="44935" y="670560"/>
                    </a:cubicBezTo>
                    <a:cubicBezTo>
                      <a:pt x="36227" y="667657"/>
                      <a:pt x="26681" y="666574"/>
                      <a:pt x="18810" y="661851"/>
                    </a:cubicBezTo>
                    <a:cubicBezTo>
                      <a:pt x="11769" y="657627"/>
                      <a:pt x="3989" y="636645"/>
                      <a:pt x="1392" y="644434"/>
                    </a:cubicBezTo>
                    <a:cubicBezTo>
                      <a:pt x="-3289" y="658476"/>
                      <a:pt x="4904" y="674118"/>
                      <a:pt x="10101" y="687977"/>
                    </a:cubicBezTo>
                    <a:cubicBezTo>
                      <a:pt x="13776" y="697777"/>
                      <a:pt x="22837" y="704742"/>
                      <a:pt x="27518" y="714103"/>
                    </a:cubicBezTo>
                    <a:cubicBezTo>
                      <a:pt x="63570" y="786208"/>
                      <a:pt x="3734" y="691490"/>
                      <a:pt x="53644" y="766354"/>
                    </a:cubicBezTo>
                    <a:cubicBezTo>
                      <a:pt x="77283" y="837275"/>
                      <a:pt x="71061" y="810971"/>
                      <a:pt x="71061" y="949234"/>
                    </a:cubicBezTo>
                    <a:cubicBezTo>
                      <a:pt x="71061" y="1096287"/>
                      <a:pt x="78289" y="1066884"/>
                      <a:pt x="53644" y="1140823"/>
                    </a:cubicBezTo>
                    <a:cubicBezTo>
                      <a:pt x="56547" y="1288869"/>
                      <a:pt x="56971" y="1436984"/>
                      <a:pt x="62352" y="1584960"/>
                    </a:cubicBezTo>
                    <a:cubicBezTo>
                      <a:pt x="62787" y="1596921"/>
                      <a:pt x="71061" y="1607825"/>
                      <a:pt x="71061" y="1619794"/>
                    </a:cubicBezTo>
                    <a:cubicBezTo>
                      <a:pt x="71061" y="2173417"/>
                      <a:pt x="99818" y="2015930"/>
                      <a:pt x="53644" y="2246811"/>
                    </a:cubicBezTo>
                    <a:cubicBezTo>
                      <a:pt x="56547" y="2325188"/>
                      <a:pt x="54281" y="2403928"/>
                      <a:pt x="62352" y="2481943"/>
                    </a:cubicBezTo>
                    <a:cubicBezTo>
                      <a:pt x="63197" y="2490110"/>
                      <a:pt x="72938" y="2494806"/>
                      <a:pt x="79770" y="2499360"/>
                    </a:cubicBezTo>
                    <a:cubicBezTo>
                      <a:pt x="88976" y="2505497"/>
                      <a:pt x="126217" y="2523551"/>
                      <a:pt x="140730" y="2525486"/>
                    </a:cubicBezTo>
                    <a:cubicBezTo>
                      <a:pt x="175378" y="2530106"/>
                      <a:pt x="210398" y="2531291"/>
                      <a:pt x="245232" y="2534194"/>
                    </a:cubicBezTo>
                    <a:cubicBezTo>
                      <a:pt x="253941" y="2531291"/>
                      <a:pt x="264867" y="2531977"/>
                      <a:pt x="271358" y="2525486"/>
                    </a:cubicBezTo>
                    <a:cubicBezTo>
                      <a:pt x="277849" y="2518995"/>
                      <a:pt x="279363" y="2508513"/>
                      <a:pt x="280067" y="2499360"/>
                    </a:cubicBezTo>
                    <a:cubicBezTo>
                      <a:pt x="285192" y="2432728"/>
                      <a:pt x="284606" y="2365762"/>
                      <a:pt x="288775" y="2299063"/>
                    </a:cubicBezTo>
                    <a:cubicBezTo>
                      <a:pt x="290415" y="2272828"/>
                      <a:pt x="294732" y="2246828"/>
                      <a:pt x="297484" y="2220686"/>
                    </a:cubicBezTo>
                    <a:cubicBezTo>
                      <a:pt x="300538" y="2191673"/>
                      <a:pt x="302970" y="2162595"/>
                      <a:pt x="306192" y="2133600"/>
                    </a:cubicBezTo>
                    <a:cubicBezTo>
                      <a:pt x="314398" y="2059748"/>
                      <a:pt x="308144" y="2084202"/>
                      <a:pt x="323610" y="2037806"/>
                    </a:cubicBezTo>
                    <a:cubicBezTo>
                      <a:pt x="326513" y="2014583"/>
                      <a:pt x="328759" y="1991269"/>
                      <a:pt x="332318" y="1968137"/>
                    </a:cubicBezTo>
                    <a:cubicBezTo>
                      <a:pt x="334569" y="1953507"/>
                      <a:pt x="341027" y="1939396"/>
                      <a:pt x="341027" y="1924594"/>
                    </a:cubicBezTo>
                    <a:cubicBezTo>
                      <a:pt x="341027" y="1831657"/>
                      <a:pt x="337473" y="1738714"/>
                      <a:pt x="332318" y="1645920"/>
                    </a:cubicBezTo>
                    <a:cubicBezTo>
                      <a:pt x="331654" y="1633970"/>
                      <a:pt x="326206" y="1622770"/>
                      <a:pt x="323610" y="1611086"/>
                    </a:cubicBezTo>
                    <a:cubicBezTo>
                      <a:pt x="320399" y="1596637"/>
                      <a:pt x="318112" y="1581992"/>
                      <a:pt x="314901" y="1567543"/>
                    </a:cubicBezTo>
                    <a:cubicBezTo>
                      <a:pt x="312670" y="1557504"/>
                      <a:pt x="303301" y="1518216"/>
                      <a:pt x="297484" y="1506583"/>
                    </a:cubicBezTo>
                    <a:cubicBezTo>
                      <a:pt x="292803" y="1497221"/>
                      <a:pt x="284318" y="1490021"/>
                      <a:pt x="280067" y="1480457"/>
                    </a:cubicBezTo>
                    <a:cubicBezTo>
                      <a:pt x="272611" y="1463680"/>
                      <a:pt x="268456" y="1445623"/>
                      <a:pt x="262650" y="1428206"/>
                    </a:cubicBezTo>
                    <a:lnTo>
                      <a:pt x="245232" y="1375954"/>
                    </a:lnTo>
                    <a:lnTo>
                      <a:pt x="236524" y="1349829"/>
                    </a:lnTo>
                    <a:cubicBezTo>
                      <a:pt x="233621" y="914400"/>
                      <a:pt x="239270" y="478831"/>
                      <a:pt x="227815" y="43543"/>
                    </a:cubicBezTo>
                    <a:cubicBezTo>
                      <a:pt x="227540" y="33080"/>
                      <a:pt x="210207" y="32209"/>
                      <a:pt x="201690" y="26126"/>
                    </a:cubicBezTo>
                    <a:cubicBezTo>
                      <a:pt x="189879" y="17690"/>
                      <a:pt x="178467" y="8709"/>
                      <a:pt x="166855" y="0"/>
                    </a:cubicBezTo>
                    <a:cubicBezTo>
                      <a:pt x="133786" y="3307"/>
                      <a:pt x="50339" y="-2102"/>
                      <a:pt x="27518" y="43543"/>
                    </a:cubicBezTo>
                    <a:lnTo>
                      <a:pt x="10101" y="52251"/>
                    </a:lnTo>
                    <a:close/>
                  </a:path>
                </a:pathLst>
              </a:cu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745299" y="4176546"/>
                <a:ext cx="228600" cy="2031325"/>
              </a:xfrm>
              <a:prstGeom prst="rect">
                <a:avLst/>
              </a:prstGeom>
              <a:noFill/>
            </p:spPr>
            <p:txBody>
              <a:bodyPr wrap="square" rtlCol="0">
                <a:spAutoFit/>
              </a:bodyPr>
              <a:lstStyle/>
              <a:p>
                <a:r>
                  <a:rPr lang="en-US" dirty="0">
                    <a:solidFill>
                      <a:schemeClr val="bg1"/>
                    </a:solidFill>
                  </a:rPr>
                  <a:t>Zebulon</a:t>
                </a:r>
              </a:p>
            </p:txBody>
          </p:sp>
        </p:grpSp>
        <p:grpSp>
          <p:nvGrpSpPr>
            <p:cNvPr id="36" name="Group 35"/>
            <p:cNvGrpSpPr/>
            <p:nvPr/>
          </p:nvGrpSpPr>
          <p:grpSpPr>
            <a:xfrm>
              <a:off x="10243504" y="2554770"/>
              <a:ext cx="448078" cy="2300218"/>
              <a:chOff x="6531429" y="3884023"/>
              <a:chExt cx="448078" cy="2300218"/>
            </a:xfrm>
          </p:grpSpPr>
          <p:sp>
            <p:nvSpPr>
              <p:cNvPr id="37" name="Freeform 36"/>
              <p:cNvSpPr/>
              <p:nvPr/>
            </p:nvSpPr>
            <p:spPr>
              <a:xfrm>
                <a:off x="6531429" y="3884023"/>
                <a:ext cx="448078" cy="2300218"/>
              </a:xfrm>
              <a:custGeom>
                <a:avLst/>
                <a:gdLst>
                  <a:gd name="connsiteX0" fmla="*/ 0 w 448078"/>
                  <a:gd name="connsiteY0" fmla="*/ 78377 h 2300218"/>
                  <a:gd name="connsiteX1" fmla="*/ 0 w 448078"/>
                  <a:gd name="connsiteY1" fmla="*/ 78377 h 2300218"/>
                  <a:gd name="connsiteX2" fmla="*/ 52251 w 448078"/>
                  <a:gd name="connsiteY2" fmla="*/ 217714 h 2300218"/>
                  <a:gd name="connsiteX3" fmla="*/ 78377 w 448078"/>
                  <a:gd name="connsiteY3" fmla="*/ 313508 h 2300218"/>
                  <a:gd name="connsiteX4" fmla="*/ 87085 w 448078"/>
                  <a:gd name="connsiteY4" fmla="*/ 339634 h 2300218"/>
                  <a:gd name="connsiteX5" fmla="*/ 104502 w 448078"/>
                  <a:gd name="connsiteY5" fmla="*/ 409303 h 2300218"/>
                  <a:gd name="connsiteX6" fmla="*/ 113211 w 448078"/>
                  <a:gd name="connsiteY6" fmla="*/ 653143 h 2300218"/>
                  <a:gd name="connsiteX7" fmla="*/ 87085 w 448078"/>
                  <a:gd name="connsiteY7" fmla="*/ 1297577 h 2300218"/>
                  <a:gd name="connsiteX8" fmla="*/ 69668 w 448078"/>
                  <a:gd name="connsiteY8" fmla="*/ 1245326 h 2300218"/>
                  <a:gd name="connsiteX9" fmla="*/ 78377 w 448078"/>
                  <a:gd name="connsiteY9" fmla="*/ 1358537 h 2300218"/>
                  <a:gd name="connsiteX10" fmla="*/ 104502 w 448078"/>
                  <a:gd name="connsiteY10" fmla="*/ 1384663 h 2300218"/>
                  <a:gd name="connsiteX11" fmla="*/ 121920 w 448078"/>
                  <a:gd name="connsiteY11" fmla="*/ 1436914 h 2300218"/>
                  <a:gd name="connsiteX12" fmla="*/ 130628 w 448078"/>
                  <a:gd name="connsiteY12" fmla="*/ 1463040 h 2300218"/>
                  <a:gd name="connsiteX13" fmla="*/ 139337 w 448078"/>
                  <a:gd name="connsiteY13" fmla="*/ 1628503 h 2300218"/>
                  <a:gd name="connsiteX14" fmla="*/ 121920 w 448078"/>
                  <a:gd name="connsiteY14" fmla="*/ 1802674 h 2300218"/>
                  <a:gd name="connsiteX15" fmla="*/ 148045 w 448078"/>
                  <a:gd name="connsiteY15" fmla="*/ 2107474 h 2300218"/>
                  <a:gd name="connsiteX16" fmla="*/ 148045 w 448078"/>
                  <a:gd name="connsiteY16" fmla="*/ 2107474 h 2300218"/>
                  <a:gd name="connsiteX17" fmla="*/ 174171 w 448078"/>
                  <a:gd name="connsiteY17" fmla="*/ 2159726 h 2300218"/>
                  <a:gd name="connsiteX18" fmla="*/ 182880 w 448078"/>
                  <a:gd name="connsiteY18" fmla="*/ 2185851 h 2300218"/>
                  <a:gd name="connsiteX19" fmla="*/ 191588 w 448078"/>
                  <a:gd name="connsiteY19" fmla="*/ 2238103 h 2300218"/>
                  <a:gd name="connsiteX20" fmla="*/ 209005 w 448078"/>
                  <a:gd name="connsiteY20" fmla="*/ 2264228 h 2300218"/>
                  <a:gd name="connsiteX21" fmla="*/ 235131 w 448078"/>
                  <a:gd name="connsiteY21" fmla="*/ 2272937 h 2300218"/>
                  <a:gd name="connsiteX22" fmla="*/ 374468 w 448078"/>
                  <a:gd name="connsiteY22" fmla="*/ 2290354 h 2300218"/>
                  <a:gd name="connsiteX23" fmla="*/ 400594 w 448078"/>
                  <a:gd name="connsiteY23" fmla="*/ 2299063 h 2300218"/>
                  <a:gd name="connsiteX24" fmla="*/ 444137 w 448078"/>
                  <a:gd name="connsiteY24" fmla="*/ 2290354 h 2300218"/>
                  <a:gd name="connsiteX25" fmla="*/ 435428 w 448078"/>
                  <a:gd name="connsiteY25" fmla="*/ 2116183 h 2300218"/>
                  <a:gd name="connsiteX26" fmla="*/ 426720 w 448078"/>
                  <a:gd name="connsiteY26" fmla="*/ 2090057 h 2300218"/>
                  <a:gd name="connsiteX27" fmla="*/ 409302 w 448078"/>
                  <a:gd name="connsiteY27" fmla="*/ 2072640 h 2300218"/>
                  <a:gd name="connsiteX28" fmla="*/ 400594 w 448078"/>
                  <a:gd name="connsiteY28" fmla="*/ 2029097 h 2300218"/>
                  <a:gd name="connsiteX29" fmla="*/ 374468 w 448078"/>
                  <a:gd name="connsiteY29" fmla="*/ 1915886 h 2300218"/>
                  <a:gd name="connsiteX30" fmla="*/ 357051 w 448078"/>
                  <a:gd name="connsiteY30" fmla="*/ 1793966 h 2300218"/>
                  <a:gd name="connsiteX31" fmla="*/ 339634 w 448078"/>
                  <a:gd name="connsiteY31" fmla="*/ 1759131 h 2300218"/>
                  <a:gd name="connsiteX32" fmla="*/ 313508 w 448078"/>
                  <a:gd name="connsiteY32" fmla="*/ 1672046 h 2300218"/>
                  <a:gd name="connsiteX33" fmla="*/ 322217 w 448078"/>
                  <a:gd name="connsiteY33" fmla="*/ 1619794 h 2300218"/>
                  <a:gd name="connsiteX34" fmla="*/ 374468 w 448078"/>
                  <a:gd name="connsiteY34" fmla="*/ 1611086 h 2300218"/>
                  <a:gd name="connsiteX35" fmla="*/ 365760 w 448078"/>
                  <a:gd name="connsiteY35" fmla="*/ 1515291 h 2300218"/>
                  <a:gd name="connsiteX36" fmla="*/ 357051 w 448078"/>
                  <a:gd name="connsiteY36" fmla="*/ 1489166 h 2300218"/>
                  <a:gd name="connsiteX37" fmla="*/ 330925 w 448078"/>
                  <a:gd name="connsiteY37" fmla="*/ 1463040 h 2300218"/>
                  <a:gd name="connsiteX38" fmla="*/ 304800 w 448078"/>
                  <a:gd name="connsiteY38" fmla="*/ 1210491 h 2300218"/>
                  <a:gd name="connsiteX39" fmla="*/ 296091 w 448078"/>
                  <a:gd name="connsiteY39" fmla="*/ 1079863 h 2300218"/>
                  <a:gd name="connsiteX40" fmla="*/ 304800 w 448078"/>
                  <a:gd name="connsiteY40" fmla="*/ 870857 h 2300218"/>
                  <a:gd name="connsiteX41" fmla="*/ 322217 w 448078"/>
                  <a:gd name="connsiteY41" fmla="*/ 783771 h 2300218"/>
                  <a:gd name="connsiteX42" fmla="*/ 339634 w 448078"/>
                  <a:gd name="connsiteY42" fmla="*/ 757646 h 2300218"/>
                  <a:gd name="connsiteX43" fmla="*/ 348342 w 448078"/>
                  <a:gd name="connsiteY43" fmla="*/ 731520 h 2300218"/>
                  <a:gd name="connsiteX44" fmla="*/ 365760 w 448078"/>
                  <a:gd name="connsiteY44" fmla="*/ 714103 h 2300218"/>
                  <a:gd name="connsiteX45" fmla="*/ 383177 w 448078"/>
                  <a:gd name="connsiteY45" fmla="*/ 661851 h 2300218"/>
                  <a:gd name="connsiteX46" fmla="*/ 304800 w 448078"/>
                  <a:gd name="connsiteY46" fmla="*/ 653143 h 2300218"/>
                  <a:gd name="connsiteX47" fmla="*/ 296091 w 448078"/>
                  <a:gd name="connsiteY47" fmla="*/ 618308 h 2300218"/>
                  <a:gd name="connsiteX48" fmla="*/ 287382 w 448078"/>
                  <a:gd name="connsiteY48" fmla="*/ 574766 h 2300218"/>
                  <a:gd name="connsiteX49" fmla="*/ 278674 w 448078"/>
                  <a:gd name="connsiteY49" fmla="*/ 461554 h 2300218"/>
                  <a:gd name="connsiteX50" fmla="*/ 269965 w 448078"/>
                  <a:gd name="connsiteY50" fmla="*/ 418011 h 2300218"/>
                  <a:gd name="connsiteX51" fmla="*/ 243840 w 448078"/>
                  <a:gd name="connsiteY51" fmla="*/ 217714 h 2300218"/>
                  <a:gd name="connsiteX52" fmla="*/ 226422 w 448078"/>
                  <a:gd name="connsiteY52" fmla="*/ 104503 h 2300218"/>
                  <a:gd name="connsiteX53" fmla="*/ 209005 w 448078"/>
                  <a:gd name="connsiteY53" fmla="*/ 52251 h 2300218"/>
                  <a:gd name="connsiteX54" fmla="*/ 182880 w 448078"/>
                  <a:gd name="connsiteY54" fmla="*/ 34834 h 2300218"/>
                  <a:gd name="connsiteX55" fmla="*/ 174171 w 448078"/>
                  <a:gd name="connsiteY55" fmla="*/ 8708 h 2300218"/>
                  <a:gd name="connsiteX56" fmla="*/ 148045 w 448078"/>
                  <a:gd name="connsiteY56" fmla="*/ 0 h 2300218"/>
                  <a:gd name="connsiteX57" fmla="*/ 69668 w 448078"/>
                  <a:gd name="connsiteY57" fmla="*/ 8708 h 2300218"/>
                  <a:gd name="connsiteX58" fmla="*/ 17417 w 448078"/>
                  <a:gd name="connsiteY58" fmla="*/ 43543 h 2300218"/>
                  <a:gd name="connsiteX59" fmla="*/ 0 w 448078"/>
                  <a:gd name="connsiteY59" fmla="*/ 78377 h 230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48078" h="2300218">
                    <a:moveTo>
                      <a:pt x="0" y="78377"/>
                    </a:moveTo>
                    <a:lnTo>
                      <a:pt x="0" y="78377"/>
                    </a:lnTo>
                    <a:cubicBezTo>
                      <a:pt x="10656" y="105017"/>
                      <a:pt x="43149" y="181307"/>
                      <a:pt x="52251" y="217714"/>
                    </a:cubicBezTo>
                    <a:cubicBezTo>
                      <a:pt x="63154" y="261324"/>
                      <a:pt x="62849" y="261745"/>
                      <a:pt x="78377" y="313508"/>
                    </a:cubicBezTo>
                    <a:cubicBezTo>
                      <a:pt x="81015" y="322301"/>
                      <a:pt x="84859" y="330728"/>
                      <a:pt x="87085" y="339634"/>
                    </a:cubicBezTo>
                    <a:lnTo>
                      <a:pt x="104502" y="409303"/>
                    </a:lnTo>
                    <a:cubicBezTo>
                      <a:pt x="107405" y="490583"/>
                      <a:pt x="113211" y="571811"/>
                      <a:pt x="113211" y="653143"/>
                    </a:cubicBezTo>
                    <a:cubicBezTo>
                      <a:pt x="113211" y="1347436"/>
                      <a:pt x="228083" y="1509078"/>
                      <a:pt x="87085" y="1297577"/>
                    </a:cubicBezTo>
                    <a:cubicBezTo>
                      <a:pt x="81279" y="1280160"/>
                      <a:pt x="68260" y="1227021"/>
                      <a:pt x="69668" y="1245326"/>
                    </a:cubicBezTo>
                    <a:cubicBezTo>
                      <a:pt x="72571" y="1283063"/>
                      <a:pt x="69197" y="1321819"/>
                      <a:pt x="78377" y="1358537"/>
                    </a:cubicBezTo>
                    <a:cubicBezTo>
                      <a:pt x="81364" y="1370485"/>
                      <a:pt x="95794" y="1375954"/>
                      <a:pt x="104502" y="1384663"/>
                    </a:cubicBezTo>
                    <a:lnTo>
                      <a:pt x="121920" y="1436914"/>
                    </a:lnTo>
                    <a:lnTo>
                      <a:pt x="130628" y="1463040"/>
                    </a:lnTo>
                    <a:cubicBezTo>
                      <a:pt x="133531" y="1518194"/>
                      <a:pt x="140753" y="1573290"/>
                      <a:pt x="139337" y="1628503"/>
                    </a:cubicBezTo>
                    <a:cubicBezTo>
                      <a:pt x="137842" y="1686830"/>
                      <a:pt x="121920" y="1802674"/>
                      <a:pt x="121920" y="1802674"/>
                    </a:cubicBezTo>
                    <a:cubicBezTo>
                      <a:pt x="131261" y="2073571"/>
                      <a:pt x="103991" y="1975313"/>
                      <a:pt x="148045" y="2107474"/>
                    </a:cubicBezTo>
                    <a:lnTo>
                      <a:pt x="148045" y="2107474"/>
                    </a:lnTo>
                    <a:cubicBezTo>
                      <a:pt x="158745" y="2150274"/>
                      <a:pt x="148291" y="2133845"/>
                      <a:pt x="174171" y="2159726"/>
                    </a:cubicBezTo>
                    <a:cubicBezTo>
                      <a:pt x="177074" y="2168434"/>
                      <a:pt x="180889" y="2176890"/>
                      <a:pt x="182880" y="2185851"/>
                    </a:cubicBezTo>
                    <a:cubicBezTo>
                      <a:pt x="186710" y="2203088"/>
                      <a:pt x="186004" y="2221352"/>
                      <a:pt x="191588" y="2238103"/>
                    </a:cubicBezTo>
                    <a:cubicBezTo>
                      <a:pt x="194898" y="2248032"/>
                      <a:pt x="200832" y="2257690"/>
                      <a:pt x="209005" y="2264228"/>
                    </a:cubicBezTo>
                    <a:cubicBezTo>
                      <a:pt x="216173" y="2269963"/>
                      <a:pt x="226304" y="2270415"/>
                      <a:pt x="235131" y="2272937"/>
                    </a:cubicBezTo>
                    <a:cubicBezTo>
                      <a:pt x="291746" y="2289114"/>
                      <a:pt x="293464" y="2283604"/>
                      <a:pt x="374468" y="2290354"/>
                    </a:cubicBezTo>
                    <a:cubicBezTo>
                      <a:pt x="383177" y="2293257"/>
                      <a:pt x="391414" y="2299063"/>
                      <a:pt x="400594" y="2299063"/>
                    </a:cubicBezTo>
                    <a:cubicBezTo>
                      <a:pt x="415396" y="2299063"/>
                      <a:pt x="441367" y="2304894"/>
                      <a:pt x="444137" y="2290354"/>
                    </a:cubicBezTo>
                    <a:cubicBezTo>
                      <a:pt x="455014" y="2233251"/>
                      <a:pt x="440464" y="2174094"/>
                      <a:pt x="435428" y="2116183"/>
                    </a:cubicBezTo>
                    <a:cubicBezTo>
                      <a:pt x="434633" y="2107038"/>
                      <a:pt x="431443" y="2097928"/>
                      <a:pt x="426720" y="2090057"/>
                    </a:cubicBezTo>
                    <a:cubicBezTo>
                      <a:pt x="422496" y="2083016"/>
                      <a:pt x="415108" y="2078446"/>
                      <a:pt x="409302" y="2072640"/>
                    </a:cubicBezTo>
                    <a:cubicBezTo>
                      <a:pt x="406399" y="2058126"/>
                      <a:pt x="404184" y="2043457"/>
                      <a:pt x="400594" y="2029097"/>
                    </a:cubicBezTo>
                    <a:cubicBezTo>
                      <a:pt x="380472" y="1948606"/>
                      <a:pt x="400302" y="2096723"/>
                      <a:pt x="374468" y="1915886"/>
                    </a:cubicBezTo>
                    <a:cubicBezTo>
                      <a:pt x="368662" y="1875246"/>
                      <a:pt x="375410" y="1830685"/>
                      <a:pt x="357051" y="1793966"/>
                    </a:cubicBezTo>
                    <a:cubicBezTo>
                      <a:pt x="351245" y="1782354"/>
                      <a:pt x="344455" y="1771185"/>
                      <a:pt x="339634" y="1759131"/>
                    </a:cubicBezTo>
                    <a:cubicBezTo>
                      <a:pt x="325500" y="1723796"/>
                      <a:pt x="322062" y="1706261"/>
                      <a:pt x="313508" y="1672046"/>
                    </a:cubicBezTo>
                    <a:cubicBezTo>
                      <a:pt x="316411" y="1654629"/>
                      <a:pt x="309731" y="1632280"/>
                      <a:pt x="322217" y="1619794"/>
                    </a:cubicBezTo>
                    <a:cubicBezTo>
                      <a:pt x="334703" y="1607308"/>
                      <a:pt x="367677" y="1627385"/>
                      <a:pt x="374468" y="1611086"/>
                    </a:cubicBezTo>
                    <a:cubicBezTo>
                      <a:pt x="386800" y="1581489"/>
                      <a:pt x="370294" y="1547032"/>
                      <a:pt x="365760" y="1515291"/>
                    </a:cubicBezTo>
                    <a:cubicBezTo>
                      <a:pt x="364462" y="1506204"/>
                      <a:pt x="362143" y="1496804"/>
                      <a:pt x="357051" y="1489166"/>
                    </a:cubicBezTo>
                    <a:cubicBezTo>
                      <a:pt x="350219" y="1478919"/>
                      <a:pt x="339634" y="1471749"/>
                      <a:pt x="330925" y="1463040"/>
                    </a:cubicBezTo>
                    <a:cubicBezTo>
                      <a:pt x="298418" y="1365513"/>
                      <a:pt x="321789" y="1442670"/>
                      <a:pt x="304800" y="1210491"/>
                    </a:cubicBezTo>
                    <a:cubicBezTo>
                      <a:pt x="301615" y="1166968"/>
                      <a:pt x="298994" y="1123406"/>
                      <a:pt x="296091" y="1079863"/>
                    </a:cubicBezTo>
                    <a:cubicBezTo>
                      <a:pt x="298994" y="1010194"/>
                      <a:pt x="300311" y="940441"/>
                      <a:pt x="304800" y="870857"/>
                    </a:cubicBezTo>
                    <a:cubicBezTo>
                      <a:pt x="305989" y="852429"/>
                      <a:pt x="310960" y="806284"/>
                      <a:pt x="322217" y="783771"/>
                    </a:cubicBezTo>
                    <a:cubicBezTo>
                      <a:pt x="326898" y="774410"/>
                      <a:pt x="333828" y="766354"/>
                      <a:pt x="339634" y="757646"/>
                    </a:cubicBezTo>
                    <a:cubicBezTo>
                      <a:pt x="342537" y="748937"/>
                      <a:pt x="343619" y="739391"/>
                      <a:pt x="348342" y="731520"/>
                    </a:cubicBezTo>
                    <a:cubicBezTo>
                      <a:pt x="352566" y="724479"/>
                      <a:pt x="362088" y="721447"/>
                      <a:pt x="365760" y="714103"/>
                    </a:cubicBezTo>
                    <a:cubicBezTo>
                      <a:pt x="373971" y="697682"/>
                      <a:pt x="383177" y="661851"/>
                      <a:pt x="383177" y="661851"/>
                    </a:cubicBezTo>
                    <a:cubicBezTo>
                      <a:pt x="357051" y="658948"/>
                      <a:pt x="328311" y="664899"/>
                      <a:pt x="304800" y="653143"/>
                    </a:cubicBezTo>
                    <a:cubicBezTo>
                      <a:pt x="294095" y="647790"/>
                      <a:pt x="298688" y="629992"/>
                      <a:pt x="296091" y="618308"/>
                    </a:cubicBezTo>
                    <a:cubicBezTo>
                      <a:pt x="292880" y="603859"/>
                      <a:pt x="290285" y="589280"/>
                      <a:pt x="287382" y="574766"/>
                    </a:cubicBezTo>
                    <a:cubicBezTo>
                      <a:pt x="284479" y="537029"/>
                      <a:pt x="282854" y="499171"/>
                      <a:pt x="278674" y="461554"/>
                    </a:cubicBezTo>
                    <a:cubicBezTo>
                      <a:pt x="277039" y="446843"/>
                      <a:pt x="271247" y="432757"/>
                      <a:pt x="269965" y="418011"/>
                    </a:cubicBezTo>
                    <a:cubicBezTo>
                      <a:pt x="253474" y="228357"/>
                      <a:pt x="282758" y="315011"/>
                      <a:pt x="243840" y="217714"/>
                    </a:cubicBezTo>
                    <a:cubicBezTo>
                      <a:pt x="239765" y="185112"/>
                      <a:pt x="235629" y="138263"/>
                      <a:pt x="226422" y="104503"/>
                    </a:cubicBezTo>
                    <a:cubicBezTo>
                      <a:pt x="221591" y="86790"/>
                      <a:pt x="224281" y="62435"/>
                      <a:pt x="209005" y="52251"/>
                    </a:cubicBezTo>
                    <a:lnTo>
                      <a:pt x="182880" y="34834"/>
                    </a:lnTo>
                    <a:cubicBezTo>
                      <a:pt x="179977" y="26125"/>
                      <a:pt x="180662" y="15199"/>
                      <a:pt x="174171" y="8708"/>
                    </a:cubicBezTo>
                    <a:cubicBezTo>
                      <a:pt x="167680" y="2217"/>
                      <a:pt x="157225" y="0"/>
                      <a:pt x="148045" y="0"/>
                    </a:cubicBezTo>
                    <a:cubicBezTo>
                      <a:pt x="121759" y="0"/>
                      <a:pt x="95794" y="5805"/>
                      <a:pt x="69668" y="8708"/>
                    </a:cubicBezTo>
                    <a:cubicBezTo>
                      <a:pt x="42277" y="17839"/>
                      <a:pt x="36056" y="15585"/>
                      <a:pt x="17417" y="43543"/>
                    </a:cubicBezTo>
                    <a:cubicBezTo>
                      <a:pt x="12325" y="51181"/>
                      <a:pt x="2903" y="72571"/>
                      <a:pt x="0" y="78377"/>
                    </a:cubicBezTo>
                    <a:close/>
                  </a:path>
                </a:pathLst>
              </a:cu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611341" y="4182416"/>
                <a:ext cx="228600" cy="1754326"/>
              </a:xfrm>
              <a:prstGeom prst="rect">
                <a:avLst/>
              </a:prstGeom>
              <a:noFill/>
            </p:spPr>
            <p:txBody>
              <a:bodyPr wrap="square" rtlCol="0">
                <a:spAutoFit/>
              </a:bodyPr>
              <a:lstStyle/>
              <a:p>
                <a:r>
                  <a:rPr lang="en-US" dirty="0"/>
                  <a:t>Joseph</a:t>
                </a:r>
              </a:p>
            </p:txBody>
          </p:sp>
        </p:grpSp>
        <p:grpSp>
          <p:nvGrpSpPr>
            <p:cNvPr id="42" name="Group 41"/>
            <p:cNvGrpSpPr/>
            <p:nvPr/>
          </p:nvGrpSpPr>
          <p:grpSpPr>
            <a:xfrm>
              <a:off x="10964785" y="2479946"/>
              <a:ext cx="297109" cy="2308324"/>
              <a:chOff x="8385774" y="3846124"/>
              <a:chExt cx="297109" cy="2308324"/>
            </a:xfrm>
          </p:grpSpPr>
          <p:sp>
            <p:nvSpPr>
              <p:cNvPr id="43" name="Freeform 42"/>
              <p:cNvSpPr/>
              <p:nvPr/>
            </p:nvSpPr>
            <p:spPr>
              <a:xfrm>
                <a:off x="8391820" y="3931567"/>
                <a:ext cx="291063" cy="2201542"/>
              </a:xfrm>
              <a:custGeom>
                <a:avLst/>
                <a:gdLst>
                  <a:gd name="connsiteX0" fmla="*/ 73349 w 291063"/>
                  <a:gd name="connsiteY0" fmla="*/ 113211 h 2201542"/>
                  <a:gd name="connsiteX1" fmla="*/ 73349 w 291063"/>
                  <a:gd name="connsiteY1" fmla="*/ 113211 h 2201542"/>
                  <a:gd name="connsiteX2" fmla="*/ 64641 w 291063"/>
                  <a:gd name="connsiteY2" fmla="*/ 217714 h 2201542"/>
                  <a:gd name="connsiteX3" fmla="*/ 47223 w 291063"/>
                  <a:gd name="connsiteY3" fmla="*/ 322217 h 2201542"/>
                  <a:gd name="connsiteX4" fmla="*/ 38515 w 291063"/>
                  <a:gd name="connsiteY4" fmla="*/ 557348 h 2201542"/>
                  <a:gd name="connsiteX5" fmla="*/ 29806 w 291063"/>
                  <a:gd name="connsiteY5" fmla="*/ 896982 h 2201542"/>
                  <a:gd name="connsiteX6" fmla="*/ 21098 w 291063"/>
                  <a:gd name="connsiteY6" fmla="*/ 1053737 h 2201542"/>
                  <a:gd name="connsiteX7" fmla="*/ 29806 w 291063"/>
                  <a:gd name="connsiteY7" fmla="*/ 2020388 h 2201542"/>
                  <a:gd name="connsiteX8" fmla="*/ 221395 w 291063"/>
                  <a:gd name="connsiteY8" fmla="*/ 1976845 h 2201542"/>
                  <a:gd name="connsiteX9" fmla="*/ 230103 w 291063"/>
                  <a:gd name="connsiteY9" fmla="*/ 1698171 h 2201542"/>
                  <a:gd name="connsiteX10" fmla="*/ 247521 w 291063"/>
                  <a:gd name="connsiteY10" fmla="*/ 1645920 h 2201542"/>
                  <a:gd name="connsiteX11" fmla="*/ 256229 w 291063"/>
                  <a:gd name="connsiteY11" fmla="*/ 1611085 h 2201542"/>
                  <a:gd name="connsiteX12" fmla="*/ 264938 w 291063"/>
                  <a:gd name="connsiteY12" fmla="*/ 1532708 h 2201542"/>
                  <a:gd name="connsiteX13" fmla="*/ 273646 w 291063"/>
                  <a:gd name="connsiteY13" fmla="*/ 1471748 h 2201542"/>
                  <a:gd name="connsiteX14" fmla="*/ 291063 w 291063"/>
                  <a:gd name="connsiteY14" fmla="*/ 1219200 h 2201542"/>
                  <a:gd name="connsiteX15" fmla="*/ 282355 w 291063"/>
                  <a:gd name="connsiteY15" fmla="*/ 600891 h 2201542"/>
                  <a:gd name="connsiteX16" fmla="*/ 256229 w 291063"/>
                  <a:gd name="connsiteY16" fmla="*/ 583474 h 2201542"/>
                  <a:gd name="connsiteX17" fmla="*/ 264938 w 291063"/>
                  <a:gd name="connsiteY17" fmla="*/ 130628 h 2201542"/>
                  <a:gd name="connsiteX18" fmla="*/ 256229 w 291063"/>
                  <a:gd name="connsiteY18" fmla="*/ 17417 h 2201542"/>
                  <a:gd name="connsiteX19" fmla="*/ 203978 w 291063"/>
                  <a:gd name="connsiteY19" fmla="*/ 0 h 2201542"/>
                  <a:gd name="connsiteX20" fmla="*/ 99475 w 291063"/>
                  <a:gd name="connsiteY20" fmla="*/ 87085 h 2201542"/>
                  <a:gd name="connsiteX21" fmla="*/ 73349 w 291063"/>
                  <a:gd name="connsiteY21" fmla="*/ 113211 h 220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063" h="2201542">
                    <a:moveTo>
                      <a:pt x="73349" y="113211"/>
                    </a:moveTo>
                    <a:lnTo>
                      <a:pt x="73349" y="113211"/>
                    </a:lnTo>
                    <a:cubicBezTo>
                      <a:pt x="70446" y="148045"/>
                      <a:pt x="67955" y="182916"/>
                      <a:pt x="64641" y="217714"/>
                    </a:cubicBezTo>
                    <a:cubicBezTo>
                      <a:pt x="56863" y="299379"/>
                      <a:pt x="63565" y="273191"/>
                      <a:pt x="47223" y="322217"/>
                    </a:cubicBezTo>
                    <a:cubicBezTo>
                      <a:pt x="44320" y="400594"/>
                      <a:pt x="40891" y="478953"/>
                      <a:pt x="38515" y="557348"/>
                    </a:cubicBezTo>
                    <a:cubicBezTo>
                      <a:pt x="35085" y="670545"/>
                      <a:pt x="33777" y="783803"/>
                      <a:pt x="29806" y="896982"/>
                    </a:cubicBezTo>
                    <a:cubicBezTo>
                      <a:pt x="27971" y="949282"/>
                      <a:pt x="24001" y="1001485"/>
                      <a:pt x="21098" y="1053737"/>
                    </a:cubicBezTo>
                    <a:cubicBezTo>
                      <a:pt x="24001" y="1375954"/>
                      <a:pt x="-33388" y="1704415"/>
                      <a:pt x="29806" y="2020388"/>
                    </a:cubicBezTo>
                    <a:cubicBezTo>
                      <a:pt x="115367" y="2448195"/>
                      <a:pt x="219315" y="1985166"/>
                      <a:pt x="221395" y="1976845"/>
                    </a:cubicBezTo>
                    <a:cubicBezTo>
                      <a:pt x="224298" y="1883954"/>
                      <a:pt x="222789" y="1790819"/>
                      <a:pt x="230103" y="1698171"/>
                    </a:cubicBezTo>
                    <a:cubicBezTo>
                      <a:pt x="231548" y="1679869"/>
                      <a:pt x="243069" y="1663731"/>
                      <a:pt x="247521" y="1645920"/>
                    </a:cubicBezTo>
                    <a:lnTo>
                      <a:pt x="256229" y="1611085"/>
                    </a:lnTo>
                    <a:cubicBezTo>
                      <a:pt x="259132" y="1584959"/>
                      <a:pt x="261678" y="1558791"/>
                      <a:pt x="264938" y="1532708"/>
                    </a:cubicBezTo>
                    <a:cubicBezTo>
                      <a:pt x="267484" y="1512340"/>
                      <a:pt x="271941" y="1492203"/>
                      <a:pt x="273646" y="1471748"/>
                    </a:cubicBezTo>
                    <a:cubicBezTo>
                      <a:pt x="280653" y="1387657"/>
                      <a:pt x="291063" y="1219200"/>
                      <a:pt x="291063" y="1219200"/>
                    </a:cubicBezTo>
                    <a:cubicBezTo>
                      <a:pt x="288160" y="1013097"/>
                      <a:pt x="293632" y="806706"/>
                      <a:pt x="282355" y="600891"/>
                    </a:cubicBezTo>
                    <a:cubicBezTo>
                      <a:pt x="281782" y="590440"/>
                      <a:pt x="256616" y="593933"/>
                      <a:pt x="256229" y="583474"/>
                    </a:cubicBezTo>
                    <a:cubicBezTo>
                      <a:pt x="250641" y="432601"/>
                      <a:pt x="262035" y="281577"/>
                      <a:pt x="264938" y="130628"/>
                    </a:cubicBezTo>
                    <a:cubicBezTo>
                      <a:pt x="262035" y="92891"/>
                      <a:pt x="272235" y="51715"/>
                      <a:pt x="256229" y="17417"/>
                    </a:cubicBezTo>
                    <a:cubicBezTo>
                      <a:pt x="248465" y="780"/>
                      <a:pt x="203978" y="0"/>
                      <a:pt x="203978" y="0"/>
                    </a:cubicBezTo>
                    <a:cubicBezTo>
                      <a:pt x="85768" y="10746"/>
                      <a:pt x="108638" y="-22879"/>
                      <a:pt x="99475" y="87085"/>
                    </a:cubicBezTo>
                    <a:cubicBezTo>
                      <a:pt x="98752" y="95764"/>
                      <a:pt x="77703" y="108857"/>
                      <a:pt x="73349" y="113211"/>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8385774" y="3846124"/>
                <a:ext cx="228600" cy="2308324"/>
              </a:xfrm>
              <a:prstGeom prst="rect">
                <a:avLst/>
              </a:prstGeom>
              <a:noFill/>
            </p:spPr>
            <p:txBody>
              <a:bodyPr wrap="square" rtlCol="0">
                <a:spAutoFit/>
              </a:bodyPr>
              <a:lstStyle/>
              <a:p>
                <a:r>
                  <a:rPr lang="en-US" dirty="0">
                    <a:solidFill>
                      <a:schemeClr val="bg1"/>
                    </a:solidFill>
                  </a:rPr>
                  <a:t>Benjamin</a:t>
                </a:r>
              </a:p>
            </p:txBody>
          </p:sp>
        </p:grpSp>
      </p:grpSp>
      <p:grpSp>
        <p:nvGrpSpPr>
          <p:cNvPr id="48" name="Group 47"/>
          <p:cNvGrpSpPr/>
          <p:nvPr/>
        </p:nvGrpSpPr>
        <p:grpSpPr>
          <a:xfrm>
            <a:off x="2773167" y="2451394"/>
            <a:ext cx="1068662" cy="1365005"/>
            <a:chOff x="7461547" y="2617678"/>
            <a:chExt cx="1068662" cy="1365005"/>
          </a:xfrm>
        </p:grpSpPr>
        <p:sp>
          <p:nvSpPr>
            <p:cNvPr id="49" name="Round Diagonal Corner Rectangle 48"/>
            <p:cNvSpPr/>
            <p:nvPr/>
          </p:nvSpPr>
          <p:spPr>
            <a:xfrm rot="3308753">
              <a:off x="7501158" y="3659304"/>
              <a:ext cx="352777" cy="29398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rot="515400">
              <a:off x="8065475" y="3400184"/>
              <a:ext cx="464734" cy="387278"/>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rot="4621995">
              <a:off x="7422819" y="2656406"/>
              <a:ext cx="464734" cy="387278"/>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7567656" y="2834439"/>
              <a:ext cx="406092" cy="334698"/>
              <a:chOff x="7690106" y="1509269"/>
              <a:chExt cx="406092" cy="334698"/>
            </a:xfrm>
          </p:grpSpPr>
          <p:sp>
            <p:nvSpPr>
              <p:cNvPr id="61" name="Round Diagonal Corner Rectangle 60"/>
              <p:cNvSpPr/>
              <p:nvPr/>
            </p:nvSpPr>
            <p:spPr>
              <a:xfrm rot="4621995">
                <a:off x="7672242" y="1527584"/>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193182">
                <a:off x="7690106" y="1660818"/>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8117839" y="3560624"/>
              <a:ext cx="406092" cy="334698"/>
              <a:chOff x="7690106" y="1509269"/>
              <a:chExt cx="406092" cy="334698"/>
            </a:xfrm>
          </p:grpSpPr>
          <p:sp>
            <p:nvSpPr>
              <p:cNvPr id="57" name="Round Diagonal Corner Rectangle 56"/>
              <p:cNvSpPr/>
              <p:nvPr/>
            </p:nvSpPr>
            <p:spPr>
              <a:xfrm rot="4621995">
                <a:off x="7672242" y="1527584"/>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93182">
                <a:off x="7690106" y="1660818"/>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7647854" y="3756709"/>
              <a:ext cx="242053" cy="183149"/>
              <a:chOff x="7854145" y="1567476"/>
              <a:chExt cx="242053" cy="183149"/>
            </a:xfrm>
          </p:grpSpPr>
          <p:sp>
            <p:nvSpPr>
              <p:cNvPr id="55" name="Round Diagonal Corner Rectangle 54"/>
              <p:cNvSpPr/>
              <p:nvPr/>
            </p:nvSpPr>
            <p:spPr>
              <a:xfrm rot="260481">
                <a:off x="7876419" y="1567476"/>
                <a:ext cx="219779" cy="183149"/>
              </a:xfrm>
              <a:prstGeom prst="round2DiagRect">
                <a:avLst>
                  <a:gd name="adj1" fmla="val 50000"/>
                  <a:gd name="adj2" fmla="val 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854145" y="1600997"/>
                <a:ext cx="116506" cy="127636"/>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4237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animEffect transition="in" filter="fade">
                                      <p:cBhvr>
                                        <p:cTn id="9" dur="500"/>
                                        <p:tgtEl>
                                          <p:spTgt spid="67"/>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2" end="2"/>
                                            </p:txEl>
                                          </p:spTgt>
                                        </p:tgtEl>
                                        <p:attrNameLst>
                                          <p:attrName>style.visibility</p:attrName>
                                        </p:attrNameLst>
                                      </p:cBhvr>
                                      <p:to>
                                        <p:strVal val="visible"/>
                                      </p:to>
                                    </p:set>
                                  </p:childTnLst>
                                </p:cTn>
                              </p:par>
                              <p:par>
                                <p:cTn id="17" presetID="3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1000" fill="hold"/>
                                        <p:tgtEl>
                                          <p:spTgt spid="48"/>
                                        </p:tgtEl>
                                        <p:attrNameLst>
                                          <p:attrName>ppt_w</p:attrName>
                                        </p:attrNameLst>
                                      </p:cBhvr>
                                      <p:tavLst>
                                        <p:tav tm="0">
                                          <p:val>
                                            <p:fltVal val="0"/>
                                          </p:val>
                                        </p:tav>
                                        <p:tav tm="100000">
                                          <p:val>
                                            <p:strVal val="#ppt_w"/>
                                          </p:val>
                                        </p:tav>
                                      </p:tavLst>
                                    </p:anim>
                                    <p:anim calcmode="lin" valueType="num">
                                      <p:cBhvr>
                                        <p:cTn id="20" dur="1000" fill="hold"/>
                                        <p:tgtEl>
                                          <p:spTgt spid="48"/>
                                        </p:tgtEl>
                                        <p:attrNameLst>
                                          <p:attrName>ppt_h</p:attrName>
                                        </p:attrNameLst>
                                      </p:cBhvr>
                                      <p:tavLst>
                                        <p:tav tm="0">
                                          <p:val>
                                            <p:fltVal val="0"/>
                                          </p:val>
                                        </p:tav>
                                        <p:tav tm="100000">
                                          <p:val>
                                            <p:strVal val="#ppt_h"/>
                                          </p:val>
                                        </p:tav>
                                      </p:tavLst>
                                    </p:anim>
                                    <p:anim calcmode="lin" valueType="num">
                                      <p:cBhvr>
                                        <p:cTn id="21" dur="1000" fill="hold"/>
                                        <p:tgtEl>
                                          <p:spTgt spid="48"/>
                                        </p:tgtEl>
                                        <p:attrNameLst>
                                          <p:attrName>style.rotation</p:attrName>
                                        </p:attrNameLst>
                                      </p:cBhvr>
                                      <p:tavLst>
                                        <p:tav tm="0">
                                          <p:val>
                                            <p:fltVal val="90"/>
                                          </p:val>
                                        </p:tav>
                                        <p:tav tm="100000">
                                          <p:val>
                                            <p:fltVal val="0"/>
                                          </p:val>
                                        </p:tav>
                                      </p:tavLst>
                                    </p:anim>
                                    <p:animEffect transition="in" filter="fade">
                                      <p:cBhvr>
                                        <p:cTn id="22"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881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Who Will Lead?</a:t>
            </a:r>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(7)</a:t>
            </a:r>
          </a:p>
        </p:txBody>
      </p:sp>
      <p:pic>
        <p:nvPicPr>
          <p:cNvPr id="10" name="Picture 5" descr="http://www.myheritageimages.com/P/storage/site150254452/files/00/26/05/002605_901474v3gi13b0e536ic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629" y="674215"/>
            <a:ext cx="1397710" cy="1689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312603" y="2625833"/>
            <a:ext cx="3955472" cy="3693319"/>
          </a:xfrm>
          <a:prstGeom prst="rect">
            <a:avLst/>
          </a:prstGeom>
        </p:spPr>
        <p:txBody>
          <a:bodyPr wrap="square">
            <a:spAutoFit/>
          </a:bodyPr>
          <a:lstStyle/>
          <a:p>
            <a:r>
              <a:rPr lang="en-US" dirty="0">
                <a:solidFill>
                  <a:schemeClr val="bg1"/>
                </a:solidFill>
                <a:latin typeface="Calibri" panose="020F0502020204030204" pitchFamily="34" charset="0"/>
              </a:rPr>
              <a:t>Jane Snyder Richards</a:t>
            </a:r>
          </a:p>
          <a:p>
            <a:r>
              <a:rPr lang="en-US" dirty="0">
                <a:solidFill>
                  <a:schemeClr val="bg1"/>
                </a:solidFill>
                <a:latin typeface="Calibri" panose="020F0502020204030204" pitchFamily="34" charset="0"/>
              </a:rPr>
              <a:t>After his [Josephs] tragic death I attended the meeting at which President Brigham Young addressed the Saints, and saw his face illuminated and appear as the face of Joseph while the voice of Joseph seemed to address the people through the mouth of Brigham. I can never forget the divine thrill that passed through the audience on that occasion and the impression that the appearance and voice of Joseph produced upon his hearers. </a:t>
            </a:r>
          </a:p>
        </p:txBody>
      </p:sp>
      <p:grpSp>
        <p:nvGrpSpPr>
          <p:cNvPr id="12" name="Group 11"/>
          <p:cNvGrpSpPr/>
          <p:nvPr/>
        </p:nvGrpSpPr>
        <p:grpSpPr>
          <a:xfrm>
            <a:off x="8383054" y="1657485"/>
            <a:ext cx="2677885" cy="4589470"/>
            <a:chOff x="3914963" y="1958136"/>
            <a:chExt cx="2677885" cy="4589470"/>
          </a:xfrm>
        </p:grpSpPr>
        <p:sp>
          <p:nvSpPr>
            <p:cNvPr id="13" name="Rectangle 1"/>
            <p:cNvSpPr>
              <a:spLocks noChangeArrowheads="1"/>
            </p:cNvSpPr>
            <p:nvPr/>
          </p:nvSpPr>
          <p:spPr bwMode="auto">
            <a:xfrm>
              <a:off x="3914963" y="1958136"/>
              <a:ext cx="2677885"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bg1"/>
                  </a:solidFill>
                  <a:effectLst/>
                  <a:latin typeface="Calibri" panose="020F0502020204030204" pitchFamily="34" charset="0"/>
                </a:rPr>
                <a:t>Cox, Elias (age 9)</a:t>
              </a:r>
              <a:br>
                <a:rPr kumimoji="0" lang="en-US" altLang="en-US" sz="1600" i="0" u="none" strike="noStrike" cap="none" normalizeH="0" baseline="0" dirty="0">
                  <a:ln>
                    <a:noFill/>
                  </a:ln>
                  <a:solidFill>
                    <a:schemeClr val="bg1"/>
                  </a:solidFill>
                  <a:effectLst/>
                  <a:latin typeface="Calibri" panose="020F0502020204030204" pitchFamily="34" charset="0"/>
                </a:rPr>
              </a:br>
              <a:endParaRPr kumimoji="0" lang="en-US" altLang="en-US" sz="800" i="0" u="none" strike="noStrike" cap="none" normalizeH="0" baseline="0" dirty="0">
                <a:ln>
                  <a:noFill/>
                </a:ln>
                <a:solidFill>
                  <a:schemeClr val="bg1"/>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chemeClr val="bg1"/>
                  </a:solidFill>
                  <a:effectLst/>
                  <a:latin typeface="Calibri" panose="020F0502020204030204" pitchFamily="34" charset="0"/>
                </a:rPr>
                <a:t>“I heard Brother Brigham speak and that is the first time that I ever saw two men look and sound so much alike in all my life. And after he had sat down, I wondered where Joseph had gone.” </a:t>
              </a:r>
              <a:endParaRPr kumimoji="0" lang="en-US" altLang="en-US" sz="1800" i="0" u="none" strike="noStrike" cap="none" normalizeH="0" baseline="0" dirty="0">
                <a:ln>
                  <a:noFill/>
                </a:ln>
                <a:solidFill>
                  <a:schemeClr val="bg1"/>
                </a:solidFill>
                <a:effectLst/>
                <a:latin typeface="Calibri" panose="020F0502020204030204" pitchFamily="34" charset="0"/>
              </a:endParaRPr>
            </a:p>
          </p:txBody>
        </p:sp>
        <p:grpSp>
          <p:nvGrpSpPr>
            <p:cNvPr id="14" name="Group 13"/>
            <p:cNvGrpSpPr/>
            <p:nvPr/>
          </p:nvGrpSpPr>
          <p:grpSpPr>
            <a:xfrm>
              <a:off x="4275752" y="4272241"/>
              <a:ext cx="1509974" cy="2275365"/>
              <a:chOff x="4275752" y="4272241"/>
              <a:chExt cx="1509974" cy="2275365"/>
            </a:xfrm>
          </p:grpSpPr>
          <p:pic>
            <p:nvPicPr>
              <p:cNvPr id="15" name="Picture 7" descr="http://media.ldscdn.org/images/media-library/church-history/pioneer/pioneer-boy-775391-galle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338" y="4272241"/>
                <a:ext cx="1484388" cy="222658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275752" y="6285996"/>
                <a:ext cx="978153" cy="261610"/>
              </a:xfrm>
              <a:prstGeom prst="rect">
                <a:avLst/>
              </a:prstGeom>
            </p:spPr>
            <p:txBody>
              <a:bodyPr wrap="none">
                <a:spAutoFit/>
              </a:bodyPr>
              <a:lstStyle/>
              <a:p>
                <a:r>
                  <a:rPr lang="en-US" sz="1100" dirty="0">
                    <a:solidFill>
                      <a:schemeClr val="bg1"/>
                    </a:solidFill>
                  </a:rPr>
                  <a:t>Unknown boy</a:t>
                </a:r>
              </a:p>
            </p:txBody>
          </p:sp>
        </p:grpSp>
      </p:grpSp>
      <p:pic>
        <p:nvPicPr>
          <p:cNvPr id="18" name="Picture 2" descr="http://static.comicvine.com/uploads/original/4/47738/1231261-brigham_you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3313" y="1907345"/>
            <a:ext cx="1247084" cy="1822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321206" y="828494"/>
            <a:ext cx="3577648" cy="923330"/>
          </a:xfrm>
          <a:prstGeom prst="rect">
            <a:avLst/>
          </a:prstGeom>
          <a:noFill/>
        </p:spPr>
        <p:txBody>
          <a:bodyPr wrap="square" rtlCol="0">
            <a:spAutoFit/>
          </a:bodyPr>
          <a:lstStyle/>
          <a:p>
            <a:r>
              <a:rPr lang="en-US" dirty="0"/>
              <a:t>After the death of the Prophet Joseph Smith…there was a question as to who would lead the saints.</a:t>
            </a:r>
          </a:p>
        </p:txBody>
      </p:sp>
      <p:grpSp>
        <p:nvGrpSpPr>
          <p:cNvPr id="19" name="Group 18"/>
          <p:cNvGrpSpPr/>
          <p:nvPr/>
        </p:nvGrpSpPr>
        <p:grpSpPr>
          <a:xfrm>
            <a:off x="4634594" y="4539941"/>
            <a:ext cx="3381941" cy="2063947"/>
            <a:chOff x="2129828" y="3631194"/>
            <a:chExt cx="3505068" cy="2501531"/>
          </a:xfrm>
        </p:grpSpPr>
        <p:grpSp>
          <p:nvGrpSpPr>
            <p:cNvPr id="20" name="Group 19"/>
            <p:cNvGrpSpPr/>
            <p:nvPr/>
          </p:nvGrpSpPr>
          <p:grpSpPr>
            <a:xfrm>
              <a:off x="2129828" y="3631194"/>
              <a:ext cx="3505068" cy="2501531"/>
              <a:chOff x="228600" y="381000"/>
              <a:chExt cx="3505068" cy="2501531"/>
            </a:xfrm>
          </p:grpSpPr>
          <p:grpSp>
            <p:nvGrpSpPr>
              <p:cNvPr id="22" name="Group 21"/>
              <p:cNvGrpSpPr/>
              <p:nvPr/>
            </p:nvGrpSpPr>
            <p:grpSpPr>
              <a:xfrm>
                <a:off x="228600" y="381000"/>
                <a:ext cx="3505068" cy="2501531"/>
                <a:chOff x="534986" y="381000"/>
                <a:chExt cx="2637111" cy="2501531"/>
              </a:xfrm>
            </p:grpSpPr>
            <p:sp>
              <p:nvSpPr>
                <p:cNvPr id="24" name="Rectangle 2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534986" y="384805"/>
                  <a:ext cx="457200" cy="2497726"/>
                  <a:chOff x="533400" y="381000"/>
                  <a:chExt cx="457200" cy="2497726"/>
                </a:xfrm>
              </p:grpSpPr>
              <p:sp>
                <p:nvSpPr>
                  <p:cNvPr id="31" name="Oval 3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2714897" y="381000"/>
                  <a:ext cx="457200" cy="2497726"/>
                  <a:chOff x="2714897" y="457200"/>
                  <a:chExt cx="457200" cy="2497726"/>
                </a:xfrm>
              </p:grpSpPr>
              <p:sp>
                <p:nvSpPr>
                  <p:cNvPr id="27" name="Oval 2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p:cNvSpPr/>
              <p:nvPr/>
            </p:nvSpPr>
            <p:spPr>
              <a:xfrm>
                <a:off x="842492" y="972693"/>
                <a:ext cx="2293346" cy="338554"/>
              </a:xfrm>
              <a:prstGeom prst="rect">
                <a:avLst/>
              </a:prstGeom>
            </p:spPr>
            <p:txBody>
              <a:bodyPr wrap="square">
                <a:spAutoFit/>
              </a:bodyPr>
              <a:lstStyle/>
              <a:p>
                <a:endParaRPr lang="en-US" sz="1600" i="1" dirty="0"/>
              </a:p>
            </p:txBody>
          </p:sp>
        </p:grpSp>
        <p:sp>
          <p:nvSpPr>
            <p:cNvPr id="21" name="Rectangle 20"/>
            <p:cNvSpPr/>
            <p:nvPr/>
          </p:nvSpPr>
          <p:spPr>
            <a:xfrm>
              <a:off x="2695537" y="4249120"/>
              <a:ext cx="2337892" cy="923330"/>
            </a:xfrm>
            <a:prstGeom prst="rect">
              <a:avLst/>
            </a:prstGeom>
          </p:spPr>
          <p:txBody>
            <a:bodyPr wrap="square">
              <a:spAutoFit/>
            </a:bodyPr>
            <a:lstStyle/>
            <a:p>
              <a:pPr algn="ctr"/>
              <a:r>
                <a:rPr lang="en-US" b="1" dirty="0"/>
                <a:t>The Lord will help us know whom He has called to lead His people</a:t>
              </a:r>
              <a:endParaRPr lang="en-US" dirty="0"/>
            </a:p>
          </p:txBody>
        </p:sp>
      </p:gr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80678" y="1896187"/>
            <a:ext cx="1466661" cy="1844842"/>
          </a:xfrm>
          <a:prstGeom prst="rect">
            <a:avLst/>
          </a:prstGeom>
        </p:spPr>
      </p:pic>
    </p:spTree>
    <p:extLst>
      <p:ext uri="{BB962C8B-B14F-4D97-AF65-F5344CB8AC3E}">
        <p14:creationId xmlns:p14="http://schemas.microsoft.com/office/powerpoint/2010/main" val="377490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881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Aaronic and Levitical</a:t>
            </a:r>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(3)</a:t>
            </a:r>
          </a:p>
        </p:txBody>
      </p:sp>
      <p:sp>
        <p:nvSpPr>
          <p:cNvPr id="3" name="Rectangle 2"/>
          <p:cNvSpPr/>
          <p:nvPr/>
        </p:nvSpPr>
        <p:spPr>
          <a:xfrm>
            <a:off x="333385" y="1129211"/>
            <a:ext cx="4516092" cy="5078313"/>
          </a:xfrm>
          <a:prstGeom prst="rect">
            <a:avLst/>
          </a:prstGeom>
        </p:spPr>
        <p:txBody>
          <a:bodyPr wrap="square">
            <a:spAutoFit/>
          </a:bodyPr>
          <a:lstStyle/>
          <a:p>
            <a:r>
              <a:rPr lang="en-US" dirty="0"/>
              <a:t>The lesser priesthood was given to those of “the tribe of Levi”, to which Aaron and his sons belonged.</a:t>
            </a:r>
          </a:p>
          <a:p>
            <a:endParaRPr lang="en-US" dirty="0"/>
          </a:p>
          <a:p>
            <a:r>
              <a:rPr lang="en-US" dirty="0"/>
              <a:t>The Levites performed the housekeeping chores of the tabernacle, such as filling and lighting the lamps, carrying the ark of the covenant, assembling and disassembling the tabernacle, and so forth.</a:t>
            </a:r>
          </a:p>
          <a:p>
            <a:endParaRPr lang="en-US" dirty="0"/>
          </a:p>
          <a:p>
            <a:r>
              <a:rPr lang="en-US" dirty="0"/>
              <a:t>The priests, who were chosen from Aaron’s sons alone, were appointed to offer sacrifice, burn incense, instruct in the law, and so forth. Presiding over all the priests, or sons of Aaron, was a firstborn son. </a:t>
            </a:r>
          </a:p>
          <a:p>
            <a:endParaRPr lang="en-US" dirty="0"/>
          </a:p>
          <a:p>
            <a:r>
              <a:rPr lang="en-US" dirty="0"/>
              <a:t>Aaron served as high priest or president of the priests</a:t>
            </a:r>
            <a:endParaRPr lang="en-US" dirty="0">
              <a:solidFill>
                <a:schemeClr val="bg1"/>
              </a:solidFill>
              <a:latin typeface="Calibri" panose="020F0502020204030204" pitchFamily="34" charset="0"/>
            </a:endParaRPr>
          </a:p>
        </p:txBody>
      </p:sp>
      <p:sp>
        <p:nvSpPr>
          <p:cNvPr id="2" name="Rectangle 1"/>
          <p:cNvSpPr/>
          <p:nvPr/>
        </p:nvSpPr>
        <p:spPr>
          <a:xfrm>
            <a:off x="3341327" y="759879"/>
            <a:ext cx="6096000" cy="369332"/>
          </a:xfrm>
          <a:prstGeom prst="rect">
            <a:avLst/>
          </a:prstGeom>
        </p:spPr>
        <p:txBody>
          <a:bodyPr>
            <a:spAutoFit/>
          </a:bodyPr>
          <a:lstStyle/>
          <a:p>
            <a:r>
              <a:rPr lang="en-US" i="1" dirty="0"/>
              <a:t>Aaronic</a:t>
            </a:r>
            <a:r>
              <a:rPr lang="en-US" dirty="0"/>
              <a:t> and </a:t>
            </a:r>
            <a:r>
              <a:rPr lang="en-US" i="1" dirty="0"/>
              <a:t>Levitical</a:t>
            </a:r>
            <a:r>
              <a:rPr lang="en-US" dirty="0"/>
              <a:t> are sometimes used interchangeably</a:t>
            </a:r>
          </a:p>
        </p:txBody>
      </p:sp>
      <p:sp>
        <p:nvSpPr>
          <p:cNvPr id="35" name="Rectangle 34"/>
          <p:cNvSpPr/>
          <p:nvPr/>
        </p:nvSpPr>
        <p:spPr>
          <a:xfrm>
            <a:off x="-12054" y="6572251"/>
            <a:ext cx="1446230" cy="338554"/>
          </a:xfrm>
          <a:prstGeom prst="rect">
            <a:avLst/>
          </a:prstGeom>
        </p:spPr>
        <p:txBody>
          <a:bodyPr wrap="none">
            <a:spAutoFit/>
          </a:bodyPr>
          <a:lstStyle/>
          <a:p>
            <a:r>
              <a:rPr lang="en-US" sz="1600" b="0" i="0" dirty="0">
                <a:effectLst/>
                <a:latin typeface="Verdana" panose="020B0604030504040204" pitchFamily="34" charset="0"/>
              </a:rPr>
              <a:t>Numbers </a:t>
            </a:r>
            <a:r>
              <a:rPr lang="en-US" sz="1600" dirty="0">
                <a:latin typeface="Verdana" panose="020B0604030504040204" pitchFamily="34" charset="0"/>
              </a:rPr>
              <a:t>18</a:t>
            </a:r>
            <a:endParaRPr lang="en-US" sz="1600" dirty="0"/>
          </a:p>
        </p:txBody>
      </p:sp>
      <p:grpSp>
        <p:nvGrpSpPr>
          <p:cNvPr id="36" name="Group 35"/>
          <p:cNvGrpSpPr/>
          <p:nvPr/>
        </p:nvGrpSpPr>
        <p:grpSpPr>
          <a:xfrm>
            <a:off x="5054820" y="1740351"/>
            <a:ext cx="1719489" cy="4410030"/>
            <a:chOff x="8692693" y="957943"/>
            <a:chExt cx="2384188" cy="6292391"/>
          </a:xfrm>
        </p:grpSpPr>
        <p:sp>
          <p:nvSpPr>
            <p:cNvPr id="37" name="Oval 36"/>
            <p:cNvSpPr/>
            <p:nvPr/>
          </p:nvSpPr>
          <p:spPr>
            <a:xfrm rot="17675704">
              <a:off x="8601406" y="4844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5191256">
              <a:off x="10626365" y="4866307"/>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594526">
              <a:off x="9160865" y="1556305"/>
              <a:ext cx="1571724" cy="1206254"/>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806939">
              <a:off x="9330659" y="6858000"/>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2875565">
              <a:off x="9917964" y="6891105"/>
              <a:ext cx="541803" cy="3592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20906851">
              <a:off x="10316790" y="3130567"/>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1044322">
              <a:off x="8833981" y="3037416"/>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534657">
              <a:off x="8849910" y="3042930"/>
              <a:ext cx="856636" cy="1208535"/>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0906061">
              <a:off x="10145153" y="2973946"/>
              <a:ext cx="856636" cy="1326787"/>
            </a:xfrm>
            <a:prstGeom prst="trapezoid">
              <a:avLst>
                <a:gd name="adj" fmla="val 17210"/>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9057085" y="3253177"/>
              <a:ext cx="1741714" cy="3702792"/>
            </a:xfrm>
            <a:prstGeom prst="trapezoid">
              <a:avLst>
                <a:gd name="adj" fmla="val 168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9099151" y="2873795"/>
              <a:ext cx="1668217" cy="3535616"/>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9049907" y="6412815"/>
              <a:ext cx="1717461" cy="173629"/>
              <a:chOff x="6004435" y="5124422"/>
              <a:chExt cx="2755911" cy="179672"/>
            </a:xfrm>
          </p:grpSpPr>
          <p:grpSp>
            <p:nvGrpSpPr>
              <p:cNvPr id="462" name="Group 461"/>
              <p:cNvGrpSpPr/>
              <p:nvPr/>
            </p:nvGrpSpPr>
            <p:grpSpPr>
              <a:xfrm>
                <a:off x="6004435" y="5124422"/>
                <a:ext cx="1415464" cy="179672"/>
                <a:chOff x="5241313" y="4637314"/>
                <a:chExt cx="4730322" cy="600444"/>
              </a:xfrm>
            </p:grpSpPr>
            <p:sp>
              <p:nvSpPr>
                <p:cNvPr id="484" name="Oval 483"/>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5" name="Group 484"/>
                <p:cNvGrpSpPr/>
                <p:nvPr/>
              </p:nvGrpSpPr>
              <p:grpSpPr>
                <a:xfrm>
                  <a:off x="6263924" y="4659086"/>
                  <a:ext cx="490821" cy="578672"/>
                  <a:chOff x="6263924" y="4659086"/>
                  <a:chExt cx="490821" cy="578672"/>
                </a:xfrm>
              </p:grpSpPr>
              <p:sp>
                <p:nvSpPr>
                  <p:cNvPr id="505" name="Trapezoid 50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6" name="Oval 485"/>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7" name="Group 486"/>
                <p:cNvGrpSpPr/>
                <p:nvPr/>
              </p:nvGrpSpPr>
              <p:grpSpPr>
                <a:xfrm>
                  <a:off x="7353137" y="4659086"/>
                  <a:ext cx="490821" cy="578672"/>
                  <a:chOff x="6263924" y="4659086"/>
                  <a:chExt cx="490821" cy="578672"/>
                </a:xfrm>
              </p:grpSpPr>
              <p:sp>
                <p:nvSpPr>
                  <p:cNvPr id="502" name="Trapezoid 50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8" name="Oval 487"/>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9" name="Group 488"/>
                <p:cNvGrpSpPr/>
                <p:nvPr/>
              </p:nvGrpSpPr>
              <p:grpSpPr>
                <a:xfrm>
                  <a:off x="8419290" y="4659086"/>
                  <a:ext cx="490821" cy="578672"/>
                  <a:chOff x="6263924" y="4659086"/>
                  <a:chExt cx="490821" cy="578672"/>
                </a:xfrm>
              </p:grpSpPr>
              <p:sp>
                <p:nvSpPr>
                  <p:cNvPr id="499" name="Trapezoid 49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0" name="Oval 489"/>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1" name="Group 490"/>
                <p:cNvGrpSpPr/>
                <p:nvPr/>
              </p:nvGrpSpPr>
              <p:grpSpPr>
                <a:xfrm>
                  <a:off x="9480814" y="4659086"/>
                  <a:ext cx="490821" cy="578672"/>
                  <a:chOff x="6263924" y="4659086"/>
                  <a:chExt cx="490821" cy="578672"/>
                </a:xfrm>
              </p:grpSpPr>
              <p:sp>
                <p:nvSpPr>
                  <p:cNvPr id="496" name="Trapezoid 49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491"/>
                <p:cNvGrpSpPr/>
                <p:nvPr/>
              </p:nvGrpSpPr>
              <p:grpSpPr>
                <a:xfrm>
                  <a:off x="5241313" y="4637314"/>
                  <a:ext cx="490821" cy="578672"/>
                  <a:chOff x="6263924" y="4659086"/>
                  <a:chExt cx="490821" cy="578672"/>
                </a:xfrm>
              </p:grpSpPr>
              <p:sp>
                <p:nvSpPr>
                  <p:cNvPr id="493" name="Trapezoid 49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3" name="Group 462"/>
              <p:cNvGrpSpPr/>
              <p:nvPr/>
            </p:nvGrpSpPr>
            <p:grpSpPr>
              <a:xfrm>
                <a:off x="7502911" y="5124422"/>
                <a:ext cx="1257435" cy="173157"/>
                <a:chOff x="5769429" y="4659086"/>
                <a:chExt cx="4202206" cy="578672"/>
              </a:xfrm>
            </p:grpSpPr>
            <p:sp>
              <p:nvSpPr>
                <p:cNvPr id="464" name="Oval 463"/>
                <p:cNvSpPr/>
                <p:nvPr/>
              </p:nvSpPr>
              <p:spPr>
                <a:xfrm>
                  <a:off x="576942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5" name="Group 464"/>
                <p:cNvGrpSpPr/>
                <p:nvPr/>
              </p:nvGrpSpPr>
              <p:grpSpPr>
                <a:xfrm>
                  <a:off x="6263924" y="4659086"/>
                  <a:ext cx="490821" cy="578672"/>
                  <a:chOff x="6263924" y="4659086"/>
                  <a:chExt cx="490821" cy="578672"/>
                </a:xfrm>
              </p:grpSpPr>
              <p:sp>
                <p:nvSpPr>
                  <p:cNvPr id="481" name="Trapezoid 48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6" name="Oval 465"/>
                <p:cNvSpPr/>
                <p:nvPr/>
              </p:nvSpPr>
              <p:spPr>
                <a:xfrm>
                  <a:off x="6858642"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7" name="Group 466"/>
                <p:cNvGrpSpPr/>
                <p:nvPr/>
              </p:nvGrpSpPr>
              <p:grpSpPr>
                <a:xfrm>
                  <a:off x="7353137" y="4659086"/>
                  <a:ext cx="490821" cy="578672"/>
                  <a:chOff x="6263924" y="4659086"/>
                  <a:chExt cx="490821" cy="578672"/>
                </a:xfrm>
              </p:grpSpPr>
              <p:sp>
                <p:nvSpPr>
                  <p:cNvPr id="478" name="Trapezoid 47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8" name="Oval 467"/>
                <p:cNvSpPr/>
                <p:nvPr/>
              </p:nvSpPr>
              <p:spPr>
                <a:xfrm>
                  <a:off x="7924795"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9" name="Group 468"/>
                <p:cNvGrpSpPr/>
                <p:nvPr/>
              </p:nvGrpSpPr>
              <p:grpSpPr>
                <a:xfrm>
                  <a:off x="8419290" y="4659086"/>
                  <a:ext cx="490821" cy="578672"/>
                  <a:chOff x="6263924" y="4659086"/>
                  <a:chExt cx="490821" cy="578672"/>
                </a:xfrm>
              </p:grpSpPr>
              <p:sp>
                <p:nvSpPr>
                  <p:cNvPr id="475" name="Trapezoid 474"/>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0" name="Oval 469"/>
                <p:cNvSpPr/>
                <p:nvPr/>
              </p:nvSpPr>
              <p:spPr>
                <a:xfrm>
                  <a:off x="8986319" y="4659086"/>
                  <a:ext cx="413657" cy="43542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1" name="Group 470"/>
                <p:cNvGrpSpPr/>
                <p:nvPr/>
              </p:nvGrpSpPr>
              <p:grpSpPr>
                <a:xfrm>
                  <a:off x="9480814" y="4659086"/>
                  <a:ext cx="490821" cy="578672"/>
                  <a:chOff x="6263924" y="4659086"/>
                  <a:chExt cx="490821" cy="578672"/>
                </a:xfrm>
              </p:grpSpPr>
              <p:sp>
                <p:nvSpPr>
                  <p:cNvPr id="472" name="Trapezoid 47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9" name="Trapezoid 48"/>
            <p:cNvSpPr/>
            <p:nvPr/>
          </p:nvSpPr>
          <p:spPr>
            <a:xfrm rot="10800000">
              <a:off x="9687287" y="2876391"/>
              <a:ext cx="513497" cy="30515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9188009" y="4475315"/>
              <a:ext cx="1490804" cy="1784227"/>
              <a:chOff x="6147852" y="3953965"/>
              <a:chExt cx="1848129" cy="1910926"/>
            </a:xfrm>
          </p:grpSpPr>
          <p:grpSp>
            <p:nvGrpSpPr>
              <p:cNvPr id="255" name="Group 254"/>
              <p:cNvGrpSpPr/>
              <p:nvPr/>
            </p:nvGrpSpPr>
            <p:grpSpPr>
              <a:xfrm>
                <a:off x="6191837" y="3953965"/>
                <a:ext cx="1773099" cy="1675202"/>
                <a:chOff x="6683462" y="4522576"/>
                <a:chExt cx="1610846" cy="1551653"/>
              </a:xfrm>
            </p:grpSpPr>
            <p:sp>
              <p:nvSpPr>
                <p:cNvPr id="263" name="Trapezoid 262"/>
                <p:cNvSpPr/>
                <p:nvPr/>
              </p:nvSpPr>
              <p:spPr>
                <a:xfrm>
                  <a:off x="6683462" y="4522576"/>
                  <a:ext cx="1610846" cy="1546676"/>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263"/>
                <p:cNvGrpSpPr/>
                <p:nvPr/>
              </p:nvGrpSpPr>
              <p:grpSpPr>
                <a:xfrm rot="161150">
                  <a:off x="6776381" y="5203966"/>
                  <a:ext cx="842475" cy="853371"/>
                  <a:chOff x="7002362" y="-220093"/>
                  <a:chExt cx="4266989" cy="4336706"/>
                </a:xfrm>
              </p:grpSpPr>
              <p:grpSp>
                <p:nvGrpSpPr>
                  <p:cNvPr id="397" name="Group 396"/>
                  <p:cNvGrpSpPr/>
                  <p:nvPr/>
                </p:nvGrpSpPr>
                <p:grpSpPr>
                  <a:xfrm>
                    <a:off x="7002362" y="416513"/>
                    <a:ext cx="3718088" cy="3700100"/>
                    <a:chOff x="9313675" y="-862338"/>
                    <a:chExt cx="3718088" cy="3700100"/>
                  </a:xfrm>
                </p:grpSpPr>
                <p:grpSp>
                  <p:nvGrpSpPr>
                    <p:cNvPr id="414" name="Group 413"/>
                    <p:cNvGrpSpPr/>
                    <p:nvPr/>
                  </p:nvGrpSpPr>
                  <p:grpSpPr>
                    <a:xfrm rot="2472914">
                      <a:off x="9313675" y="378385"/>
                      <a:ext cx="861668" cy="893454"/>
                      <a:chOff x="9313675" y="378385"/>
                      <a:chExt cx="861668" cy="893454"/>
                    </a:xfrm>
                  </p:grpSpPr>
                  <p:sp>
                    <p:nvSpPr>
                      <p:cNvPr id="459" name="Rectangle 45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45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ame 46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5" name="Group 414"/>
                    <p:cNvGrpSpPr/>
                    <p:nvPr/>
                  </p:nvGrpSpPr>
                  <p:grpSpPr>
                    <a:xfrm rot="2472914">
                      <a:off x="9897198" y="900359"/>
                      <a:ext cx="861668" cy="893454"/>
                      <a:chOff x="9313675" y="378385"/>
                      <a:chExt cx="861668" cy="893454"/>
                    </a:xfrm>
                  </p:grpSpPr>
                  <p:sp>
                    <p:nvSpPr>
                      <p:cNvPr id="456" name="Rectangle 45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Quad Arrow 45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ame 45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6" name="Group 415"/>
                    <p:cNvGrpSpPr/>
                    <p:nvPr/>
                  </p:nvGrpSpPr>
                  <p:grpSpPr>
                    <a:xfrm rot="2472914">
                      <a:off x="10490938" y="1422334"/>
                      <a:ext cx="861668" cy="893454"/>
                      <a:chOff x="9313675" y="378385"/>
                      <a:chExt cx="861668" cy="893454"/>
                    </a:xfrm>
                  </p:grpSpPr>
                  <p:sp>
                    <p:nvSpPr>
                      <p:cNvPr id="453" name="Rectangle 45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Quad Arrow 45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ame 45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7" name="Group 416"/>
                    <p:cNvGrpSpPr/>
                    <p:nvPr/>
                  </p:nvGrpSpPr>
                  <p:grpSpPr>
                    <a:xfrm rot="2472914">
                      <a:off x="11074461" y="1944308"/>
                      <a:ext cx="861668" cy="893454"/>
                      <a:chOff x="9313675" y="378385"/>
                      <a:chExt cx="861668" cy="893454"/>
                    </a:xfrm>
                  </p:grpSpPr>
                  <p:sp>
                    <p:nvSpPr>
                      <p:cNvPr id="450" name="Rectangle 44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Quad Arrow 45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ame 45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8" name="Group 417"/>
                    <p:cNvGrpSpPr/>
                    <p:nvPr/>
                  </p:nvGrpSpPr>
                  <p:grpSpPr>
                    <a:xfrm rot="2472914">
                      <a:off x="10424166" y="-862338"/>
                      <a:ext cx="861668" cy="893454"/>
                      <a:chOff x="9313675" y="378385"/>
                      <a:chExt cx="861668" cy="893454"/>
                    </a:xfrm>
                  </p:grpSpPr>
                  <p:sp>
                    <p:nvSpPr>
                      <p:cNvPr id="447" name="Rectangle 4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Quad Arrow 44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ame 4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9" name="Group 418"/>
                    <p:cNvGrpSpPr/>
                    <p:nvPr/>
                  </p:nvGrpSpPr>
                  <p:grpSpPr>
                    <a:xfrm rot="2472914">
                      <a:off x="9865580" y="-231772"/>
                      <a:ext cx="861668" cy="893454"/>
                      <a:chOff x="9313675" y="378385"/>
                      <a:chExt cx="861668" cy="893454"/>
                    </a:xfrm>
                  </p:grpSpPr>
                  <p:sp>
                    <p:nvSpPr>
                      <p:cNvPr id="444" name="Rectangle 4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Quad Arrow 44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ame 4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0" name="Group 419"/>
                    <p:cNvGrpSpPr/>
                    <p:nvPr/>
                  </p:nvGrpSpPr>
                  <p:grpSpPr>
                    <a:xfrm rot="2472914">
                      <a:off x="10456433" y="280442"/>
                      <a:ext cx="861668" cy="893454"/>
                      <a:chOff x="9313675" y="378385"/>
                      <a:chExt cx="861668" cy="893454"/>
                    </a:xfrm>
                  </p:grpSpPr>
                  <p:sp>
                    <p:nvSpPr>
                      <p:cNvPr id="441" name="Rectangle 4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Quad Arrow 44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ame 4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1" name="Group 420"/>
                    <p:cNvGrpSpPr/>
                    <p:nvPr/>
                  </p:nvGrpSpPr>
                  <p:grpSpPr>
                    <a:xfrm rot="2472914">
                      <a:off x="11039956" y="802416"/>
                      <a:ext cx="861668" cy="893454"/>
                      <a:chOff x="9313675" y="378385"/>
                      <a:chExt cx="861668" cy="893454"/>
                    </a:xfrm>
                  </p:grpSpPr>
                  <p:sp>
                    <p:nvSpPr>
                      <p:cNvPr id="438" name="Rectangle 43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Quad Arrow 43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rame 43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2" name="Group 421"/>
                    <p:cNvGrpSpPr/>
                    <p:nvPr/>
                  </p:nvGrpSpPr>
                  <p:grpSpPr>
                    <a:xfrm rot="2472914">
                      <a:off x="11642157" y="1314285"/>
                      <a:ext cx="861668" cy="893454"/>
                      <a:chOff x="9313675" y="378385"/>
                      <a:chExt cx="861668" cy="893454"/>
                    </a:xfrm>
                  </p:grpSpPr>
                  <p:sp>
                    <p:nvSpPr>
                      <p:cNvPr id="435" name="Rectangle 43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Quad Arrow 43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ame 43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3" name="Group 422"/>
                    <p:cNvGrpSpPr/>
                    <p:nvPr/>
                  </p:nvGrpSpPr>
                  <p:grpSpPr>
                    <a:xfrm rot="2472914">
                      <a:off x="11586572" y="172393"/>
                      <a:ext cx="861668" cy="893454"/>
                      <a:chOff x="9313675" y="378385"/>
                      <a:chExt cx="861668" cy="893454"/>
                    </a:xfrm>
                  </p:grpSpPr>
                  <p:sp>
                    <p:nvSpPr>
                      <p:cNvPr id="432" name="Rectangle 43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Quad Arrow 43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ame 43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4" name="Group 423"/>
                    <p:cNvGrpSpPr/>
                    <p:nvPr/>
                  </p:nvGrpSpPr>
                  <p:grpSpPr>
                    <a:xfrm rot="2472914">
                      <a:off x="12170095" y="694367"/>
                      <a:ext cx="861668" cy="893454"/>
                      <a:chOff x="9313675" y="378385"/>
                      <a:chExt cx="861668" cy="893454"/>
                    </a:xfrm>
                  </p:grpSpPr>
                  <p:sp>
                    <p:nvSpPr>
                      <p:cNvPr id="429" name="Rectangle 42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Quad Arrow 42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ame 43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5" name="Group 424"/>
                    <p:cNvGrpSpPr/>
                    <p:nvPr/>
                  </p:nvGrpSpPr>
                  <p:grpSpPr>
                    <a:xfrm rot="2472914">
                      <a:off x="10995932" y="-351555"/>
                      <a:ext cx="861668" cy="893454"/>
                      <a:chOff x="9313675" y="378385"/>
                      <a:chExt cx="861668" cy="893454"/>
                    </a:xfrm>
                  </p:grpSpPr>
                  <p:sp>
                    <p:nvSpPr>
                      <p:cNvPr id="426" name="Rectangle 42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Quad Arrow 42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ame 42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98" name="Group 397"/>
                  <p:cNvGrpSpPr/>
                  <p:nvPr/>
                </p:nvGrpSpPr>
                <p:grpSpPr>
                  <a:xfrm rot="2472914">
                    <a:off x="9238369" y="323421"/>
                    <a:ext cx="861668" cy="893454"/>
                    <a:chOff x="9313675" y="378385"/>
                    <a:chExt cx="861668" cy="893454"/>
                  </a:xfrm>
                </p:grpSpPr>
                <p:sp>
                  <p:nvSpPr>
                    <p:cNvPr id="411" name="Rectangle 41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Quad Arrow 41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ame 41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9" name="Group 398"/>
                  <p:cNvGrpSpPr/>
                  <p:nvPr/>
                </p:nvGrpSpPr>
                <p:grpSpPr>
                  <a:xfrm rot="2472914">
                    <a:off x="9832681" y="845394"/>
                    <a:ext cx="861668" cy="893454"/>
                    <a:chOff x="9313675" y="378385"/>
                    <a:chExt cx="861668" cy="893454"/>
                  </a:xfrm>
                </p:grpSpPr>
                <p:sp>
                  <p:nvSpPr>
                    <p:cNvPr id="408" name="Rectangle 40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Quad Arrow 40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ame 40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0" name="Group 399"/>
                  <p:cNvGrpSpPr/>
                  <p:nvPr/>
                </p:nvGrpSpPr>
                <p:grpSpPr>
                  <a:xfrm rot="2472914">
                    <a:off x="10407683" y="1332004"/>
                    <a:ext cx="861668" cy="893454"/>
                    <a:chOff x="9313675" y="378385"/>
                    <a:chExt cx="861668" cy="893454"/>
                  </a:xfrm>
                </p:grpSpPr>
                <p:sp>
                  <p:nvSpPr>
                    <p:cNvPr id="405" name="Rectangle 40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Quad Arrow 40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ame 40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1" name="Group 400"/>
                  <p:cNvGrpSpPr/>
                  <p:nvPr/>
                </p:nvGrpSpPr>
                <p:grpSpPr>
                  <a:xfrm rot="2472914">
                    <a:off x="8656825" y="-220093"/>
                    <a:ext cx="861668" cy="893454"/>
                    <a:chOff x="9313675" y="378385"/>
                    <a:chExt cx="861668" cy="893454"/>
                  </a:xfrm>
                </p:grpSpPr>
                <p:sp>
                  <p:nvSpPr>
                    <p:cNvPr id="402" name="Rectangle 40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Quad Arrow 40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ame 40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5" name="Group 264"/>
                <p:cNvGrpSpPr/>
                <p:nvPr/>
              </p:nvGrpSpPr>
              <p:grpSpPr>
                <a:xfrm>
                  <a:off x="7371108" y="5220858"/>
                  <a:ext cx="842475" cy="853371"/>
                  <a:chOff x="7002362" y="-220093"/>
                  <a:chExt cx="4266989" cy="4336706"/>
                </a:xfrm>
              </p:grpSpPr>
              <p:grpSp>
                <p:nvGrpSpPr>
                  <p:cNvPr id="332" name="Group 331"/>
                  <p:cNvGrpSpPr/>
                  <p:nvPr/>
                </p:nvGrpSpPr>
                <p:grpSpPr>
                  <a:xfrm>
                    <a:off x="7002362" y="416513"/>
                    <a:ext cx="3718088" cy="3700100"/>
                    <a:chOff x="9313675" y="-862338"/>
                    <a:chExt cx="3718088" cy="3700100"/>
                  </a:xfrm>
                </p:grpSpPr>
                <p:grpSp>
                  <p:nvGrpSpPr>
                    <p:cNvPr id="349" name="Group 348"/>
                    <p:cNvGrpSpPr/>
                    <p:nvPr/>
                  </p:nvGrpSpPr>
                  <p:grpSpPr>
                    <a:xfrm rot="2472914">
                      <a:off x="9313675" y="378385"/>
                      <a:ext cx="861668" cy="893454"/>
                      <a:chOff x="9313675" y="378385"/>
                      <a:chExt cx="861668" cy="893454"/>
                    </a:xfrm>
                  </p:grpSpPr>
                  <p:sp>
                    <p:nvSpPr>
                      <p:cNvPr id="394" name="Rectangle 39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394"/>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ame 39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0" name="Group 349"/>
                    <p:cNvGrpSpPr/>
                    <p:nvPr/>
                  </p:nvGrpSpPr>
                  <p:grpSpPr>
                    <a:xfrm rot="2472914">
                      <a:off x="9897198" y="900359"/>
                      <a:ext cx="861668" cy="893454"/>
                      <a:chOff x="9313675" y="378385"/>
                      <a:chExt cx="861668" cy="893454"/>
                    </a:xfrm>
                  </p:grpSpPr>
                  <p:sp>
                    <p:nvSpPr>
                      <p:cNvPr id="391" name="Rectangle 39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39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ame 39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1" name="Group 350"/>
                    <p:cNvGrpSpPr/>
                    <p:nvPr/>
                  </p:nvGrpSpPr>
                  <p:grpSpPr>
                    <a:xfrm rot="2472914">
                      <a:off x="10490938" y="1422334"/>
                      <a:ext cx="861668" cy="893454"/>
                      <a:chOff x="9313675" y="378385"/>
                      <a:chExt cx="861668" cy="893454"/>
                    </a:xfrm>
                  </p:grpSpPr>
                  <p:sp>
                    <p:nvSpPr>
                      <p:cNvPr id="388" name="Rectangle 38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Quad Arrow 38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ame 38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2" name="Group 351"/>
                    <p:cNvGrpSpPr/>
                    <p:nvPr/>
                  </p:nvGrpSpPr>
                  <p:grpSpPr>
                    <a:xfrm rot="2472914">
                      <a:off x="11074461" y="1944308"/>
                      <a:ext cx="861668" cy="893454"/>
                      <a:chOff x="9313675" y="378385"/>
                      <a:chExt cx="861668" cy="893454"/>
                    </a:xfrm>
                  </p:grpSpPr>
                  <p:sp>
                    <p:nvSpPr>
                      <p:cNvPr id="385" name="Rectangle 38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Quad Arrow 38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ame 38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3" name="Group 352"/>
                    <p:cNvGrpSpPr/>
                    <p:nvPr/>
                  </p:nvGrpSpPr>
                  <p:grpSpPr>
                    <a:xfrm rot="2472914">
                      <a:off x="10424166" y="-862338"/>
                      <a:ext cx="861668" cy="893454"/>
                      <a:chOff x="9313675" y="378385"/>
                      <a:chExt cx="861668" cy="893454"/>
                    </a:xfrm>
                  </p:grpSpPr>
                  <p:sp>
                    <p:nvSpPr>
                      <p:cNvPr id="382" name="Rectangle 38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Quad Arrow 38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ame 38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4" name="Group 353"/>
                    <p:cNvGrpSpPr/>
                    <p:nvPr/>
                  </p:nvGrpSpPr>
                  <p:grpSpPr>
                    <a:xfrm rot="2472914">
                      <a:off x="9865580" y="-231772"/>
                      <a:ext cx="861668" cy="893454"/>
                      <a:chOff x="9313675" y="378385"/>
                      <a:chExt cx="861668" cy="893454"/>
                    </a:xfrm>
                  </p:grpSpPr>
                  <p:sp>
                    <p:nvSpPr>
                      <p:cNvPr id="379" name="Rectangle 37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37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ame 38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5" name="Group 354"/>
                    <p:cNvGrpSpPr/>
                    <p:nvPr/>
                  </p:nvGrpSpPr>
                  <p:grpSpPr>
                    <a:xfrm rot="2472914">
                      <a:off x="10456433" y="280442"/>
                      <a:ext cx="861668" cy="893454"/>
                      <a:chOff x="9313675" y="378385"/>
                      <a:chExt cx="861668" cy="893454"/>
                    </a:xfrm>
                  </p:grpSpPr>
                  <p:sp>
                    <p:nvSpPr>
                      <p:cNvPr id="376" name="Rectangle 37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ame 37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6" name="Group 355"/>
                    <p:cNvGrpSpPr/>
                    <p:nvPr/>
                  </p:nvGrpSpPr>
                  <p:grpSpPr>
                    <a:xfrm rot="2472914">
                      <a:off x="11039956" y="802416"/>
                      <a:ext cx="861668" cy="893454"/>
                      <a:chOff x="9313675" y="378385"/>
                      <a:chExt cx="861668" cy="893454"/>
                    </a:xfrm>
                  </p:grpSpPr>
                  <p:sp>
                    <p:nvSpPr>
                      <p:cNvPr id="373" name="Rectangle 37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ame 37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7" name="Group 356"/>
                    <p:cNvGrpSpPr/>
                    <p:nvPr/>
                  </p:nvGrpSpPr>
                  <p:grpSpPr>
                    <a:xfrm rot="2472914">
                      <a:off x="11642157" y="1314285"/>
                      <a:ext cx="861668" cy="893454"/>
                      <a:chOff x="9313675" y="378385"/>
                      <a:chExt cx="861668" cy="893454"/>
                    </a:xfrm>
                  </p:grpSpPr>
                  <p:sp>
                    <p:nvSpPr>
                      <p:cNvPr id="370" name="Rectangle 36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Quad Arrow 37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ame 37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8" name="Group 357"/>
                    <p:cNvGrpSpPr/>
                    <p:nvPr/>
                  </p:nvGrpSpPr>
                  <p:grpSpPr>
                    <a:xfrm rot="2472914">
                      <a:off x="11586572" y="172393"/>
                      <a:ext cx="861668" cy="893454"/>
                      <a:chOff x="9313675" y="378385"/>
                      <a:chExt cx="861668" cy="893454"/>
                    </a:xfrm>
                  </p:grpSpPr>
                  <p:sp>
                    <p:nvSpPr>
                      <p:cNvPr id="367" name="Rectangle 36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36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ame 36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9" name="Group 358"/>
                    <p:cNvGrpSpPr/>
                    <p:nvPr/>
                  </p:nvGrpSpPr>
                  <p:grpSpPr>
                    <a:xfrm rot="2472914">
                      <a:off x="12170095" y="694367"/>
                      <a:ext cx="861668" cy="893454"/>
                      <a:chOff x="9313675" y="378385"/>
                      <a:chExt cx="861668" cy="893454"/>
                    </a:xfrm>
                  </p:grpSpPr>
                  <p:sp>
                    <p:nvSpPr>
                      <p:cNvPr id="364" name="Rectangle 36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Quad Arrow 36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ame 36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0" name="Group 359"/>
                    <p:cNvGrpSpPr/>
                    <p:nvPr/>
                  </p:nvGrpSpPr>
                  <p:grpSpPr>
                    <a:xfrm rot="2472914">
                      <a:off x="10995932" y="-351555"/>
                      <a:ext cx="861668" cy="893454"/>
                      <a:chOff x="9313675" y="378385"/>
                      <a:chExt cx="861668" cy="893454"/>
                    </a:xfrm>
                  </p:grpSpPr>
                  <p:sp>
                    <p:nvSpPr>
                      <p:cNvPr id="361" name="Rectangle 36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Quad Arrow 361"/>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ame 36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33" name="Group 332"/>
                  <p:cNvGrpSpPr/>
                  <p:nvPr/>
                </p:nvGrpSpPr>
                <p:grpSpPr>
                  <a:xfrm rot="2472914">
                    <a:off x="9238369" y="323421"/>
                    <a:ext cx="861668" cy="893454"/>
                    <a:chOff x="9313675" y="378385"/>
                    <a:chExt cx="861668" cy="893454"/>
                  </a:xfrm>
                </p:grpSpPr>
                <p:sp>
                  <p:nvSpPr>
                    <p:cNvPr id="346" name="Rectangle 34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Quad Arrow 346"/>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ame 34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4" name="Group 333"/>
                  <p:cNvGrpSpPr/>
                  <p:nvPr/>
                </p:nvGrpSpPr>
                <p:grpSpPr>
                  <a:xfrm rot="2472914">
                    <a:off x="9832681" y="845394"/>
                    <a:ext cx="861668" cy="893454"/>
                    <a:chOff x="9313675" y="378385"/>
                    <a:chExt cx="861668" cy="893454"/>
                  </a:xfrm>
                </p:grpSpPr>
                <p:sp>
                  <p:nvSpPr>
                    <p:cNvPr id="343" name="Rectangle 34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343"/>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ame 34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5" name="Group 334"/>
                  <p:cNvGrpSpPr/>
                  <p:nvPr/>
                </p:nvGrpSpPr>
                <p:grpSpPr>
                  <a:xfrm rot="2472914">
                    <a:off x="10407683" y="1332004"/>
                    <a:ext cx="861668" cy="893454"/>
                    <a:chOff x="9313675" y="378385"/>
                    <a:chExt cx="861668" cy="893454"/>
                  </a:xfrm>
                </p:grpSpPr>
                <p:sp>
                  <p:nvSpPr>
                    <p:cNvPr id="340" name="Rectangle 33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Quad Arrow 34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ame 34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6" name="Group 335"/>
                  <p:cNvGrpSpPr/>
                  <p:nvPr/>
                </p:nvGrpSpPr>
                <p:grpSpPr>
                  <a:xfrm rot="2472914">
                    <a:off x="8656825" y="-220093"/>
                    <a:ext cx="861668" cy="893454"/>
                    <a:chOff x="9313675" y="378385"/>
                    <a:chExt cx="861668" cy="893454"/>
                  </a:xfrm>
                </p:grpSpPr>
                <p:sp>
                  <p:nvSpPr>
                    <p:cNvPr id="337" name="Rectangle 33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Quad Arrow 33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ame 33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6" name="Group 265"/>
                <p:cNvGrpSpPr/>
                <p:nvPr/>
              </p:nvGrpSpPr>
              <p:grpSpPr>
                <a:xfrm>
                  <a:off x="7094044" y="4551994"/>
                  <a:ext cx="842475" cy="853371"/>
                  <a:chOff x="7002362" y="-220093"/>
                  <a:chExt cx="4266989" cy="4336706"/>
                </a:xfrm>
              </p:grpSpPr>
              <p:grpSp>
                <p:nvGrpSpPr>
                  <p:cNvPr id="267" name="Group 266"/>
                  <p:cNvGrpSpPr/>
                  <p:nvPr/>
                </p:nvGrpSpPr>
                <p:grpSpPr>
                  <a:xfrm>
                    <a:off x="7002362" y="416513"/>
                    <a:ext cx="3718088" cy="3700100"/>
                    <a:chOff x="9313675" y="-862338"/>
                    <a:chExt cx="3718088" cy="3700100"/>
                  </a:xfrm>
                </p:grpSpPr>
                <p:grpSp>
                  <p:nvGrpSpPr>
                    <p:cNvPr id="284" name="Group 283"/>
                    <p:cNvGrpSpPr/>
                    <p:nvPr/>
                  </p:nvGrpSpPr>
                  <p:grpSpPr>
                    <a:xfrm rot="2472914">
                      <a:off x="9313675" y="378385"/>
                      <a:ext cx="861668" cy="893454"/>
                      <a:chOff x="9313675" y="378385"/>
                      <a:chExt cx="861668" cy="893454"/>
                    </a:xfrm>
                  </p:grpSpPr>
                  <p:sp>
                    <p:nvSpPr>
                      <p:cNvPr id="329" name="Rectangle 32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32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ame 33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5" name="Group 284"/>
                    <p:cNvGrpSpPr/>
                    <p:nvPr/>
                  </p:nvGrpSpPr>
                  <p:grpSpPr>
                    <a:xfrm rot="2472914">
                      <a:off x="9897198" y="900359"/>
                      <a:ext cx="861668" cy="893454"/>
                      <a:chOff x="9313675" y="378385"/>
                      <a:chExt cx="861668" cy="893454"/>
                    </a:xfrm>
                  </p:grpSpPr>
                  <p:sp>
                    <p:nvSpPr>
                      <p:cNvPr id="326" name="Rectangle 32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Quad Arrow 32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ame 32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6" name="Group 285"/>
                    <p:cNvGrpSpPr/>
                    <p:nvPr/>
                  </p:nvGrpSpPr>
                  <p:grpSpPr>
                    <a:xfrm rot="2472914">
                      <a:off x="10490938" y="1422334"/>
                      <a:ext cx="861668" cy="893454"/>
                      <a:chOff x="9313675" y="378385"/>
                      <a:chExt cx="861668" cy="893454"/>
                    </a:xfrm>
                  </p:grpSpPr>
                  <p:sp>
                    <p:nvSpPr>
                      <p:cNvPr id="323" name="Rectangle 32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Quad Arrow 32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ame 32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7" name="Group 286"/>
                    <p:cNvGrpSpPr/>
                    <p:nvPr/>
                  </p:nvGrpSpPr>
                  <p:grpSpPr>
                    <a:xfrm rot="2472914">
                      <a:off x="11074461" y="1944308"/>
                      <a:ext cx="861668" cy="893454"/>
                      <a:chOff x="9313675" y="378385"/>
                      <a:chExt cx="861668" cy="893454"/>
                    </a:xfrm>
                  </p:grpSpPr>
                  <p:sp>
                    <p:nvSpPr>
                      <p:cNvPr id="320" name="Rectangle 31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Quad Arrow 32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ame 32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8" name="Group 287"/>
                    <p:cNvGrpSpPr/>
                    <p:nvPr/>
                  </p:nvGrpSpPr>
                  <p:grpSpPr>
                    <a:xfrm rot="2472914">
                      <a:off x="10424166" y="-862338"/>
                      <a:ext cx="861668" cy="893454"/>
                      <a:chOff x="9313675" y="378385"/>
                      <a:chExt cx="861668" cy="893454"/>
                    </a:xfrm>
                  </p:grpSpPr>
                  <p:sp>
                    <p:nvSpPr>
                      <p:cNvPr id="317" name="Rectangle 31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Quad Arrow 31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ame 31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9" name="Group 288"/>
                    <p:cNvGrpSpPr/>
                    <p:nvPr/>
                  </p:nvGrpSpPr>
                  <p:grpSpPr>
                    <a:xfrm rot="2472914">
                      <a:off x="9865580" y="-231772"/>
                      <a:ext cx="861668" cy="893454"/>
                      <a:chOff x="9313675" y="378385"/>
                      <a:chExt cx="861668" cy="893454"/>
                    </a:xfrm>
                  </p:grpSpPr>
                  <p:sp>
                    <p:nvSpPr>
                      <p:cNvPr id="314" name="Rectangle 31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Quad Arrow 31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ame 31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0" name="Group 289"/>
                    <p:cNvGrpSpPr/>
                    <p:nvPr/>
                  </p:nvGrpSpPr>
                  <p:grpSpPr>
                    <a:xfrm rot="2472914">
                      <a:off x="10456433" y="280442"/>
                      <a:ext cx="861668" cy="893454"/>
                      <a:chOff x="9313675" y="378385"/>
                      <a:chExt cx="861668" cy="893454"/>
                    </a:xfrm>
                  </p:grpSpPr>
                  <p:sp>
                    <p:nvSpPr>
                      <p:cNvPr id="311" name="Rectangle 31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Quad Arrow 31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ame 31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1" name="Group 290"/>
                    <p:cNvGrpSpPr/>
                    <p:nvPr/>
                  </p:nvGrpSpPr>
                  <p:grpSpPr>
                    <a:xfrm rot="2472914">
                      <a:off x="11039956" y="802416"/>
                      <a:ext cx="861668" cy="893454"/>
                      <a:chOff x="9313675" y="378385"/>
                      <a:chExt cx="861668" cy="893454"/>
                    </a:xfrm>
                  </p:grpSpPr>
                  <p:sp>
                    <p:nvSpPr>
                      <p:cNvPr id="308" name="Rectangle 30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Quad Arrow 30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ame 30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2" name="Group 291"/>
                    <p:cNvGrpSpPr/>
                    <p:nvPr/>
                  </p:nvGrpSpPr>
                  <p:grpSpPr>
                    <a:xfrm rot="2472914">
                      <a:off x="11642157" y="1314285"/>
                      <a:ext cx="861668" cy="893454"/>
                      <a:chOff x="9313675" y="378385"/>
                      <a:chExt cx="861668" cy="893454"/>
                    </a:xfrm>
                  </p:grpSpPr>
                  <p:sp>
                    <p:nvSpPr>
                      <p:cNvPr id="305" name="Rectangle 30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Quad Arrow 30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ame 30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3" name="Group 292"/>
                    <p:cNvGrpSpPr/>
                    <p:nvPr/>
                  </p:nvGrpSpPr>
                  <p:grpSpPr>
                    <a:xfrm rot="2472914">
                      <a:off x="11586572" y="172393"/>
                      <a:ext cx="861668" cy="893454"/>
                      <a:chOff x="9313675" y="378385"/>
                      <a:chExt cx="861668" cy="893454"/>
                    </a:xfrm>
                  </p:grpSpPr>
                  <p:sp>
                    <p:nvSpPr>
                      <p:cNvPr id="302" name="Rectangle 30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Quad Arrow 30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ame 30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4" name="Group 293"/>
                    <p:cNvGrpSpPr/>
                    <p:nvPr/>
                  </p:nvGrpSpPr>
                  <p:grpSpPr>
                    <a:xfrm rot="2472914">
                      <a:off x="12170095" y="694367"/>
                      <a:ext cx="861668" cy="893454"/>
                      <a:chOff x="9313675" y="378385"/>
                      <a:chExt cx="861668" cy="893454"/>
                    </a:xfrm>
                  </p:grpSpPr>
                  <p:sp>
                    <p:nvSpPr>
                      <p:cNvPr id="299" name="Rectangle 29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Quad Arrow 29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ame 30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5" name="Group 294"/>
                    <p:cNvGrpSpPr/>
                    <p:nvPr/>
                  </p:nvGrpSpPr>
                  <p:grpSpPr>
                    <a:xfrm rot="2472914">
                      <a:off x="10995932" y="-351555"/>
                      <a:ext cx="861668" cy="893454"/>
                      <a:chOff x="9313675" y="378385"/>
                      <a:chExt cx="861668" cy="893454"/>
                    </a:xfrm>
                  </p:grpSpPr>
                  <p:sp>
                    <p:nvSpPr>
                      <p:cNvPr id="296" name="Rectangle 29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Quad Arrow 29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ame 29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68" name="Group 267"/>
                  <p:cNvGrpSpPr/>
                  <p:nvPr/>
                </p:nvGrpSpPr>
                <p:grpSpPr>
                  <a:xfrm rot="2472914">
                    <a:off x="9238369" y="323421"/>
                    <a:ext cx="861668" cy="893454"/>
                    <a:chOff x="9313675" y="378385"/>
                    <a:chExt cx="861668" cy="893454"/>
                  </a:xfrm>
                </p:grpSpPr>
                <p:sp>
                  <p:nvSpPr>
                    <p:cNvPr id="281" name="Rectangle 28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Quad Arrow 28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ame 28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9" name="Group 268"/>
                  <p:cNvGrpSpPr/>
                  <p:nvPr/>
                </p:nvGrpSpPr>
                <p:grpSpPr>
                  <a:xfrm rot="2472914">
                    <a:off x="9832681" y="845394"/>
                    <a:ext cx="861668" cy="893454"/>
                    <a:chOff x="9313675" y="378385"/>
                    <a:chExt cx="861668" cy="893454"/>
                  </a:xfrm>
                </p:grpSpPr>
                <p:sp>
                  <p:nvSpPr>
                    <p:cNvPr id="278" name="Rectangle 27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Quad Arrow 27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ame 27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0" name="Group 269"/>
                  <p:cNvGrpSpPr/>
                  <p:nvPr/>
                </p:nvGrpSpPr>
                <p:grpSpPr>
                  <a:xfrm rot="2472914">
                    <a:off x="10407683" y="1332004"/>
                    <a:ext cx="861668" cy="893454"/>
                    <a:chOff x="9313675" y="378385"/>
                    <a:chExt cx="861668" cy="893454"/>
                  </a:xfrm>
                </p:grpSpPr>
                <p:sp>
                  <p:nvSpPr>
                    <p:cNvPr id="275" name="Rectangle 27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Quad Arrow 27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ame 27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1" name="Group 270"/>
                  <p:cNvGrpSpPr/>
                  <p:nvPr/>
                </p:nvGrpSpPr>
                <p:grpSpPr>
                  <a:xfrm rot="2472914">
                    <a:off x="8656825" y="-220093"/>
                    <a:ext cx="861668" cy="893454"/>
                    <a:chOff x="9313675" y="378385"/>
                    <a:chExt cx="861668" cy="893454"/>
                  </a:xfrm>
                </p:grpSpPr>
                <p:sp>
                  <p:nvSpPr>
                    <p:cNvPr id="272" name="Rectangle 27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Quad Arrow 27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ame 27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56" name="Trapezoid 255"/>
              <p:cNvSpPr/>
              <p:nvPr/>
            </p:nvSpPr>
            <p:spPr>
              <a:xfrm>
                <a:off x="6147852" y="5604580"/>
                <a:ext cx="1848129" cy="250747"/>
              </a:xfrm>
              <a:prstGeom prst="trapezoid">
                <a:avLst>
                  <a:gd name="adj" fmla="val 16875"/>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6309678" y="5613865"/>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Diamond 257"/>
              <p:cNvSpPr/>
              <p:nvPr/>
            </p:nvSpPr>
            <p:spPr>
              <a:xfrm>
                <a:off x="6569705" y="5624444"/>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6829732" y="5635023"/>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259"/>
              <p:cNvSpPr/>
              <p:nvPr/>
            </p:nvSpPr>
            <p:spPr>
              <a:xfrm>
                <a:off x="7088767" y="5634052"/>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7337844" y="562367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7620460" y="5612239"/>
                <a:ext cx="155089" cy="229868"/>
              </a:xfrm>
              <a:prstGeom prst="diamond">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9748483" y="4471839"/>
              <a:ext cx="373626" cy="1416178"/>
              <a:chOff x="7071917" y="4005102"/>
              <a:chExt cx="666281" cy="2525446"/>
            </a:xfrm>
          </p:grpSpPr>
          <p:grpSp>
            <p:nvGrpSpPr>
              <p:cNvPr id="230" name="Group 229"/>
              <p:cNvGrpSpPr/>
              <p:nvPr/>
            </p:nvGrpSpPr>
            <p:grpSpPr>
              <a:xfrm>
                <a:off x="7086442" y="5986988"/>
                <a:ext cx="651755" cy="543560"/>
                <a:chOff x="7018339" y="5986988"/>
                <a:chExt cx="884428" cy="542095"/>
              </a:xfrm>
            </p:grpSpPr>
            <p:grpSp>
              <p:nvGrpSpPr>
                <p:cNvPr id="239" name="Group 238"/>
                <p:cNvGrpSpPr/>
                <p:nvPr/>
              </p:nvGrpSpPr>
              <p:grpSpPr>
                <a:xfrm>
                  <a:off x="7018339" y="5986988"/>
                  <a:ext cx="220399" cy="520324"/>
                  <a:chOff x="6263924" y="4659086"/>
                  <a:chExt cx="490821" cy="578672"/>
                </a:xfrm>
              </p:grpSpPr>
              <p:sp>
                <p:nvSpPr>
                  <p:cNvPr id="252" name="Trapezoid 251"/>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a:off x="7236054" y="5997874"/>
                  <a:ext cx="220399" cy="520324"/>
                  <a:chOff x="6263924" y="4659086"/>
                  <a:chExt cx="490821" cy="578672"/>
                </a:xfrm>
              </p:grpSpPr>
              <p:sp>
                <p:nvSpPr>
                  <p:cNvPr id="249" name="Trapezoid 248"/>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p:cNvGrpSpPr/>
                <p:nvPr/>
              </p:nvGrpSpPr>
              <p:grpSpPr>
                <a:xfrm>
                  <a:off x="7453767" y="6008759"/>
                  <a:ext cx="220399" cy="520324"/>
                  <a:chOff x="6263924" y="4659086"/>
                  <a:chExt cx="490821" cy="578672"/>
                </a:xfrm>
              </p:grpSpPr>
              <p:sp>
                <p:nvSpPr>
                  <p:cNvPr id="246" name="Trapezoid 245"/>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7682368" y="5997873"/>
                  <a:ext cx="220399" cy="520324"/>
                  <a:chOff x="6263924" y="4659086"/>
                  <a:chExt cx="490821" cy="578672"/>
                </a:xfrm>
              </p:grpSpPr>
              <p:sp>
                <p:nvSpPr>
                  <p:cNvPr id="243" name="Trapezoid 242"/>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p:cNvGrpSpPr/>
              <p:nvPr/>
            </p:nvGrpSpPr>
            <p:grpSpPr>
              <a:xfrm>
                <a:off x="7071917" y="4005102"/>
                <a:ext cx="666281" cy="2002932"/>
                <a:chOff x="7071917" y="4005102"/>
                <a:chExt cx="666281" cy="2002932"/>
              </a:xfrm>
            </p:grpSpPr>
            <p:sp>
              <p:nvSpPr>
                <p:cNvPr id="232" name="Trapezoid 231"/>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3" name="Straight Connector 232"/>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p:cNvGrpSpPr/>
            <p:nvPr/>
          </p:nvGrpSpPr>
          <p:grpSpPr>
            <a:xfrm rot="20784326">
              <a:off x="9910957" y="4485115"/>
              <a:ext cx="373626" cy="1416178"/>
              <a:chOff x="7071917" y="4005102"/>
              <a:chExt cx="666281" cy="2525446"/>
            </a:xfrm>
          </p:grpSpPr>
          <p:grpSp>
            <p:nvGrpSpPr>
              <p:cNvPr id="205" name="Group 204"/>
              <p:cNvGrpSpPr/>
              <p:nvPr/>
            </p:nvGrpSpPr>
            <p:grpSpPr>
              <a:xfrm>
                <a:off x="7086442" y="5986988"/>
                <a:ext cx="651755" cy="543560"/>
                <a:chOff x="7018339" y="5986988"/>
                <a:chExt cx="884428" cy="542095"/>
              </a:xfrm>
            </p:grpSpPr>
            <p:grpSp>
              <p:nvGrpSpPr>
                <p:cNvPr id="214" name="Group 213"/>
                <p:cNvGrpSpPr/>
                <p:nvPr/>
              </p:nvGrpSpPr>
              <p:grpSpPr>
                <a:xfrm>
                  <a:off x="7018339" y="5986988"/>
                  <a:ext cx="220399" cy="520324"/>
                  <a:chOff x="6263924" y="4659086"/>
                  <a:chExt cx="490821" cy="578672"/>
                </a:xfrm>
              </p:grpSpPr>
              <p:sp>
                <p:nvSpPr>
                  <p:cNvPr id="227" name="Trapezoid 226"/>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14"/>
                <p:cNvGrpSpPr/>
                <p:nvPr/>
              </p:nvGrpSpPr>
              <p:grpSpPr>
                <a:xfrm>
                  <a:off x="7236054" y="5997874"/>
                  <a:ext cx="220399" cy="520324"/>
                  <a:chOff x="6263924" y="4659086"/>
                  <a:chExt cx="490821" cy="578672"/>
                </a:xfrm>
              </p:grpSpPr>
              <p:sp>
                <p:nvSpPr>
                  <p:cNvPr id="224" name="Trapezoid 223"/>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7453767" y="6008759"/>
                  <a:ext cx="220399" cy="520324"/>
                  <a:chOff x="6263924" y="4659086"/>
                  <a:chExt cx="490821" cy="578672"/>
                </a:xfrm>
              </p:grpSpPr>
              <p:sp>
                <p:nvSpPr>
                  <p:cNvPr id="221" name="Trapezoid 220"/>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7682368" y="5997873"/>
                  <a:ext cx="220399" cy="520324"/>
                  <a:chOff x="6263924" y="4659086"/>
                  <a:chExt cx="490821" cy="578672"/>
                </a:xfrm>
              </p:grpSpPr>
              <p:sp>
                <p:nvSpPr>
                  <p:cNvPr id="218" name="Trapezoid 217"/>
                  <p:cNvSpPr/>
                  <p:nvPr/>
                </p:nvSpPr>
                <p:spPr>
                  <a:xfrm>
                    <a:off x="6263924" y="4821837"/>
                    <a:ext cx="490821" cy="415921"/>
                  </a:xfrm>
                  <a:prstGeom prst="trapezoid">
                    <a:avLst>
                      <a:gd name="adj" fmla="val 2236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302507" y="4659086"/>
                    <a:ext cx="413657" cy="43542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302507" y="4876800"/>
                    <a:ext cx="413657" cy="2830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6" name="Group 205"/>
              <p:cNvGrpSpPr/>
              <p:nvPr/>
            </p:nvGrpSpPr>
            <p:grpSpPr>
              <a:xfrm>
                <a:off x="7071917" y="4005102"/>
                <a:ext cx="666281" cy="2002932"/>
                <a:chOff x="7071917" y="4005102"/>
                <a:chExt cx="666281" cy="2002932"/>
              </a:xfrm>
            </p:grpSpPr>
            <p:sp>
              <p:nvSpPr>
                <p:cNvPr id="207" name="Trapezoid 206"/>
                <p:cNvSpPr/>
                <p:nvPr/>
              </p:nvSpPr>
              <p:spPr>
                <a:xfrm>
                  <a:off x="7071917" y="4005102"/>
                  <a:ext cx="666281" cy="2002932"/>
                </a:xfrm>
                <a:prstGeom prst="trapezoid">
                  <a:avLst>
                    <a:gd name="adj" fmla="val 2122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p:nvPr/>
              </p:nvCxnSpPr>
              <p:spPr>
                <a:xfrm>
                  <a:off x="7184437" y="4274198"/>
                  <a:ext cx="449238" cy="0"/>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7184437" y="4510457"/>
                  <a:ext cx="44923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155259" y="4947173"/>
                  <a:ext cx="508284" cy="5827"/>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117436" y="5288328"/>
                  <a:ext cx="556993" cy="2129"/>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7117436" y="5524587"/>
                  <a:ext cx="578764" cy="53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V="1">
                  <a:off x="7100831" y="5812971"/>
                  <a:ext cx="617140" cy="50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3" name="Group 52"/>
            <p:cNvGrpSpPr/>
            <p:nvPr/>
          </p:nvGrpSpPr>
          <p:grpSpPr>
            <a:xfrm rot="16200000">
              <a:off x="9824294" y="3802748"/>
              <a:ext cx="219144" cy="1359921"/>
              <a:chOff x="7069570" y="4005102"/>
              <a:chExt cx="694194" cy="2002932"/>
            </a:xfrm>
          </p:grpSpPr>
          <p:sp>
            <p:nvSpPr>
              <p:cNvPr id="198" name="Trapezoid 197"/>
              <p:cNvSpPr/>
              <p:nvPr/>
            </p:nvSpPr>
            <p:spPr>
              <a:xfrm>
                <a:off x="7071917" y="4005102"/>
                <a:ext cx="666281" cy="2002932"/>
              </a:xfrm>
              <a:prstGeom prst="trapezoid">
                <a:avLst>
                  <a:gd name="adj" fmla="val 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p:cNvCxnSpPr/>
              <p:nvPr/>
            </p:nvCxnSpPr>
            <p:spPr>
              <a:xfrm flipV="1">
                <a:off x="7069570" y="4276152"/>
                <a:ext cx="675350" cy="149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7071348" y="4504046"/>
                <a:ext cx="654719" cy="641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7089290" y="4934513"/>
                <a:ext cx="646202" cy="12660"/>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7089163" y="5275667"/>
                <a:ext cx="636904" cy="686"/>
              </a:xfrm>
              <a:prstGeom prst="line">
                <a:avLst/>
              </a:prstGeom>
              <a:ln w="76200">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7089164" y="5516909"/>
                <a:ext cx="636903" cy="767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7081983" y="5820768"/>
                <a:ext cx="681781" cy="9926"/>
              </a:xfrm>
              <a:prstGeom prst="line">
                <a:avLst/>
              </a:prstGeom>
              <a:ln w="762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rot="19143265">
              <a:off x="9293817" y="3211348"/>
              <a:ext cx="1273391" cy="1297676"/>
              <a:chOff x="7002362" y="-220093"/>
              <a:chExt cx="4266989" cy="4336706"/>
            </a:xfrm>
          </p:grpSpPr>
          <p:grpSp>
            <p:nvGrpSpPr>
              <p:cNvPr id="133" name="Group 132"/>
              <p:cNvGrpSpPr/>
              <p:nvPr/>
            </p:nvGrpSpPr>
            <p:grpSpPr>
              <a:xfrm>
                <a:off x="7002362" y="416513"/>
                <a:ext cx="3718088" cy="3700100"/>
                <a:chOff x="9313675" y="-862338"/>
                <a:chExt cx="3718088" cy="3700100"/>
              </a:xfrm>
            </p:grpSpPr>
            <p:grpSp>
              <p:nvGrpSpPr>
                <p:cNvPr id="150" name="Group 149"/>
                <p:cNvGrpSpPr/>
                <p:nvPr/>
              </p:nvGrpSpPr>
              <p:grpSpPr>
                <a:xfrm rot="2472914">
                  <a:off x="9313675" y="378385"/>
                  <a:ext cx="861668" cy="893454"/>
                  <a:chOff x="9313675" y="378385"/>
                  <a:chExt cx="861668" cy="893454"/>
                </a:xfrm>
              </p:grpSpPr>
              <p:sp>
                <p:nvSpPr>
                  <p:cNvPr id="195" name="Rectangle 19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Quad Arrow 195"/>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ame 19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1" name="Group 150"/>
                <p:cNvGrpSpPr/>
                <p:nvPr/>
              </p:nvGrpSpPr>
              <p:grpSpPr>
                <a:xfrm rot="2472914">
                  <a:off x="9897198" y="900359"/>
                  <a:ext cx="861668" cy="893454"/>
                  <a:chOff x="9313675" y="378385"/>
                  <a:chExt cx="861668" cy="893454"/>
                </a:xfrm>
              </p:grpSpPr>
              <p:sp>
                <p:nvSpPr>
                  <p:cNvPr id="192" name="Rectangle 19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19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ame 19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2" name="Group 151"/>
                <p:cNvGrpSpPr/>
                <p:nvPr/>
              </p:nvGrpSpPr>
              <p:grpSpPr>
                <a:xfrm rot="2472914">
                  <a:off x="10490938" y="1422334"/>
                  <a:ext cx="861668" cy="893454"/>
                  <a:chOff x="9313675" y="378385"/>
                  <a:chExt cx="861668" cy="893454"/>
                </a:xfrm>
              </p:grpSpPr>
              <p:sp>
                <p:nvSpPr>
                  <p:cNvPr id="189" name="Rectangle 18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189"/>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ame 19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3" name="Group 152"/>
                <p:cNvGrpSpPr/>
                <p:nvPr/>
              </p:nvGrpSpPr>
              <p:grpSpPr>
                <a:xfrm rot="2472914">
                  <a:off x="11074461" y="1944308"/>
                  <a:ext cx="861668" cy="893454"/>
                  <a:chOff x="9313675" y="378385"/>
                  <a:chExt cx="861668" cy="893454"/>
                </a:xfrm>
              </p:grpSpPr>
              <p:sp>
                <p:nvSpPr>
                  <p:cNvPr id="186" name="Rectangle 185"/>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186"/>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ame 187"/>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4" name="Group 153"/>
                <p:cNvGrpSpPr/>
                <p:nvPr/>
              </p:nvGrpSpPr>
              <p:grpSpPr>
                <a:xfrm rot="2472914">
                  <a:off x="10424166" y="-862338"/>
                  <a:ext cx="861668" cy="893454"/>
                  <a:chOff x="9313675" y="378385"/>
                  <a:chExt cx="861668" cy="893454"/>
                </a:xfrm>
              </p:grpSpPr>
              <p:sp>
                <p:nvSpPr>
                  <p:cNvPr id="183" name="Rectangle 182"/>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ame 184"/>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5" name="Group 154"/>
                <p:cNvGrpSpPr/>
                <p:nvPr/>
              </p:nvGrpSpPr>
              <p:grpSpPr>
                <a:xfrm rot="2472914">
                  <a:off x="9865580" y="-231772"/>
                  <a:ext cx="861668" cy="893454"/>
                  <a:chOff x="9313675" y="378385"/>
                  <a:chExt cx="861668" cy="893454"/>
                </a:xfrm>
              </p:grpSpPr>
              <p:sp>
                <p:nvSpPr>
                  <p:cNvPr id="180" name="Rectangle 17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180"/>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rame 18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6" name="Group 155"/>
                <p:cNvGrpSpPr/>
                <p:nvPr/>
              </p:nvGrpSpPr>
              <p:grpSpPr>
                <a:xfrm rot="2472914">
                  <a:off x="10456433" y="280442"/>
                  <a:ext cx="861668" cy="893454"/>
                  <a:chOff x="9313675" y="378385"/>
                  <a:chExt cx="861668" cy="893454"/>
                </a:xfrm>
              </p:grpSpPr>
              <p:sp>
                <p:nvSpPr>
                  <p:cNvPr id="177" name="Rectangle 17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17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ame 17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7" name="Group 156"/>
                <p:cNvGrpSpPr/>
                <p:nvPr/>
              </p:nvGrpSpPr>
              <p:grpSpPr>
                <a:xfrm rot="2472914">
                  <a:off x="11039956" y="802416"/>
                  <a:ext cx="861668" cy="893454"/>
                  <a:chOff x="9313675" y="378385"/>
                  <a:chExt cx="861668" cy="893454"/>
                </a:xfrm>
              </p:grpSpPr>
              <p:sp>
                <p:nvSpPr>
                  <p:cNvPr id="174" name="Rectangle 17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17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ame 17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8" name="Group 157"/>
                <p:cNvGrpSpPr/>
                <p:nvPr/>
              </p:nvGrpSpPr>
              <p:grpSpPr>
                <a:xfrm rot="2472914">
                  <a:off x="11642157" y="1314285"/>
                  <a:ext cx="861668" cy="893454"/>
                  <a:chOff x="9313675" y="378385"/>
                  <a:chExt cx="861668" cy="893454"/>
                </a:xfrm>
              </p:grpSpPr>
              <p:sp>
                <p:nvSpPr>
                  <p:cNvPr id="171" name="Rectangle 17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Quad Arrow 17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ame 17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9" name="Group 158"/>
                <p:cNvGrpSpPr/>
                <p:nvPr/>
              </p:nvGrpSpPr>
              <p:grpSpPr>
                <a:xfrm rot="2472914">
                  <a:off x="11586572" y="172393"/>
                  <a:ext cx="861668" cy="893454"/>
                  <a:chOff x="9313675" y="378385"/>
                  <a:chExt cx="861668" cy="893454"/>
                </a:xfrm>
              </p:grpSpPr>
              <p:sp>
                <p:nvSpPr>
                  <p:cNvPr id="168" name="Rectangle 16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Quad Arrow 168"/>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ame 16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0" name="Group 159"/>
                <p:cNvGrpSpPr/>
                <p:nvPr/>
              </p:nvGrpSpPr>
              <p:grpSpPr>
                <a:xfrm rot="2472914">
                  <a:off x="12170095" y="694367"/>
                  <a:ext cx="861668" cy="893454"/>
                  <a:chOff x="9313675" y="378385"/>
                  <a:chExt cx="861668" cy="893454"/>
                </a:xfrm>
              </p:grpSpPr>
              <p:sp>
                <p:nvSpPr>
                  <p:cNvPr id="165" name="Rectangle 164"/>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165"/>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ame 166"/>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1" name="Group 160"/>
                <p:cNvGrpSpPr/>
                <p:nvPr/>
              </p:nvGrpSpPr>
              <p:grpSpPr>
                <a:xfrm rot="2472914">
                  <a:off x="10995932" y="-351555"/>
                  <a:ext cx="861668" cy="893454"/>
                  <a:chOff x="9313675" y="378385"/>
                  <a:chExt cx="861668" cy="893454"/>
                </a:xfrm>
              </p:grpSpPr>
              <p:sp>
                <p:nvSpPr>
                  <p:cNvPr id="162" name="Rectangle 16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162"/>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ame 16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4" name="Group 133"/>
              <p:cNvGrpSpPr/>
              <p:nvPr/>
            </p:nvGrpSpPr>
            <p:grpSpPr>
              <a:xfrm rot="2472914">
                <a:off x="9238369" y="323421"/>
                <a:ext cx="861668" cy="893454"/>
                <a:chOff x="9313675" y="378385"/>
                <a:chExt cx="861668" cy="893454"/>
              </a:xfrm>
            </p:grpSpPr>
            <p:sp>
              <p:nvSpPr>
                <p:cNvPr id="147" name="Rectangle 14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147"/>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ame 14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5" name="Group 134"/>
              <p:cNvGrpSpPr/>
              <p:nvPr/>
            </p:nvGrpSpPr>
            <p:grpSpPr>
              <a:xfrm rot="2472914">
                <a:off x="9832681" y="845394"/>
                <a:ext cx="861668" cy="893454"/>
                <a:chOff x="9313675" y="378385"/>
                <a:chExt cx="861668" cy="893454"/>
              </a:xfrm>
            </p:grpSpPr>
            <p:sp>
              <p:nvSpPr>
                <p:cNvPr id="144" name="Rectangle 143"/>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Quad Arrow 144"/>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ame 145"/>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6" name="Group 135"/>
              <p:cNvGrpSpPr/>
              <p:nvPr/>
            </p:nvGrpSpPr>
            <p:grpSpPr>
              <a:xfrm rot="2472914">
                <a:off x="10407683" y="1332004"/>
                <a:ext cx="861668" cy="893454"/>
                <a:chOff x="9313675" y="378385"/>
                <a:chExt cx="861668" cy="893454"/>
              </a:xfrm>
            </p:grpSpPr>
            <p:sp>
              <p:nvSpPr>
                <p:cNvPr id="141" name="Rectangle 140"/>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141"/>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ame 142"/>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7" name="Group 136"/>
              <p:cNvGrpSpPr/>
              <p:nvPr/>
            </p:nvGrpSpPr>
            <p:grpSpPr>
              <a:xfrm rot="2472914">
                <a:off x="8656825" y="-220093"/>
                <a:ext cx="861668" cy="893454"/>
                <a:chOff x="9313675" y="378385"/>
                <a:chExt cx="861668" cy="893454"/>
              </a:xfrm>
            </p:grpSpPr>
            <p:sp>
              <p:nvSpPr>
                <p:cNvPr id="138" name="Rectangle 137"/>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138"/>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ame 139"/>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5" name="Group 54"/>
            <p:cNvGrpSpPr/>
            <p:nvPr/>
          </p:nvGrpSpPr>
          <p:grpSpPr>
            <a:xfrm rot="2868631">
              <a:off x="9368413" y="2964523"/>
              <a:ext cx="392760" cy="384671"/>
              <a:chOff x="6472425" y="2099733"/>
              <a:chExt cx="1445191" cy="1415428"/>
            </a:xfrm>
          </p:grpSpPr>
          <p:grpSp>
            <p:nvGrpSpPr>
              <p:cNvPr id="125" name="Group 124"/>
              <p:cNvGrpSpPr/>
              <p:nvPr/>
            </p:nvGrpSpPr>
            <p:grpSpPr>
              <a:xfrm rot="2472914">
                <a:off x="6472425" y="2099733"/>
                <a:ext cx="861668" cy="893454"/>
                <a:chOff x="9313675" y="378385"/>
                <a:chExt cx="861668" cy="893454"/>
              </a:xfrm>
            </p:grpSpPr>
            <p:sp>
              <p:nvSpPr>
                <p:cNvPr id="130" name="Rectangle 129"/>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30"/>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ame 131"/>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125"/>
              <p:cNvGrpSpPr/>
              <p:nvPr/>
            </p:nvGrpSpPr>
            <p:grpSpPr>
              <a:xfrm rot="2472914">
                <a:off x="7055948" y="2621707"/>
                <a:ext cx="861668" cy="893454"/>
                <a:chOff x="9313675" y="378385"/>
                <a:chExt cx="861668" cy="893454"/>
              </a:xfrm>
            </p:grpSpPr>
            <p:sp>
              <p:nvSpPr>
                <p:cNvPr id="127" name="Rectangle 126"/>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Quad Arrow 127"/>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ame 128"/>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6" name="Group 55"/>
            <p:cNvGrpSpPr/>
            <p:nvPr/>
          </p:nvGrpSpPr>
          <p:grpSpPr>
            <a:xfrm rot="2868631">
              <a:off x="10108536" y="2944572"/>
              <a:ext cx="392760" cy="384671"/>
              <a:chOff x="6472425" y="2099733"/>
              <a:chExt cx="1445191" cy="1415428"/>
            </a:xfrm>
          </p:grpSpPr>
          <p:grpSp>
            <p:nvGrpSpPr>
              <p:cNvPr id="117" name="Group 116"/>
              <p:cNvGrpSpPr/>
              <p:nvPr/>
            </p:nvGrpSpPr>
            <p:grpSpPr>
              <a:xfrm rot="2472914">
                <a:off x="6472425" y="2099733"/>
                <a:ext cx="861668" cy="893454"/>
                <a:chOff x="9313675" y="378385"/>
                <a:chExt cx="861668" cy="893454"/>
              </a:xfrm>
            </p:grpSpPr>
            <p:sp>
              <p:nvSpPr>
                <p:cNvPr id="122" name="Rectangle 121"/>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122"/>
                <p:cNvSpPr/>
                <p:nvPr/>
              </p:nvSpPr>
              <p:spPr>
                <a:xfrm rot="19127086">
                  <a:off x="9402553" y="433879"/>
                  <a:ext cx="679139" cy="768989"/>
                </a:xfrm>
                <a:prstGeom prst="quadArrow">
                  <a:avLst>
                    <a:gd name="adj1" fmla="val 26309"/>
                    <a:gd name="adj2" fmla="val 22500"/>
                    <a:gd name="adj3" fmla="val 20596"/>
                  </a:avLst>
                </a:prstGeom>
                <a:solidFill>
                  <a:schemeClr val="tx2">
                    <a:lumMod val="60000"/>
                    <a:lumOff val="40000"/>
                  </a:schemeClr>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ame 123"/>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8" name="Group 117"/>
              <p:cNvGrpSpPr/>
              <p:nvPr/>
            </p:nvGrpSpPr>
            <p:grpSpPr>
              <a:xfrm rot="2472914">
                <a:off x="7055948" y="2621707"/>
                <a:ext cx="861668" cy="893454"/>
                <a:chOff x="9313675" y="378385"/>
                <a:chExt cx="861668" cy="893454"/>
              </a:xfrm>
            </p:grpSpPr>
            <p:sp>
              <p:nvSpPr>
                <p:cNvPr id="119" name="Rectangle 118"/>
                <p:cNvSpPr/>
                <p:nvPr/>
              </p:nvSpPr>
              <p:spPr>
                <a:xfrm>
                  <a:off x="9379988" y="457201"/>
                  <a:ext cx="700183" cy="739486"/>
                </a:xfrm>
                <a:prstGeom prst="rect">
                  <a:avLst/>
                </a:prstGeom>
                <a:solidFill>
                  <a:schemeClr val="bg2"/>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119"/>
                <p:cNvSpPr/>
                <p:nvPr/>
              </p:nvSpPr>
              <p:spPr>
                <a:xfrm rot="19127086">
                  <a:off x="9402553" y="433879"/>
                  <a:ext cx="679139" cy="768989"/>
                </a:xfrm>
                <a:prstGeom prst="quadArrow">
                  <a:avLst>
                    <a:gd name="adj1" fmla="val 26309"/>
                    <a:gd name="adj2" fmla="val 22500"/>
                    <a:gd name="adj3" fmla="val 20596"/>
                  </a:avLst>
                </a:prstGeom>
                <a:solidFill>
                  <a:srgbClr val="C00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ame 120"/>
                <p:cNvSpPr/>
                <p:nvPr/>
              </p:nvSpPr>
              <p:spPr>
                <a:xfrm>
                  <a:off x="9313675" y="378385"/>
                  <a:ext cx="861668" cy="893454"/>
                </a:xfrm>
                <a:prstGeom prst="frame">
                  <a:avLst>
                    <a:gd name="adj1" fmla="val 7447"/>
                  </a:avLst>
                </a:prstGeom>
                <a:solidFill>
                  <a:srgbClr val="FFC000"/>
                </a:solidFill>
                <a:ln w="3175">
                  <a:solidFill>
                    <a:srgbClr val="FFE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7" name="Group 56"/>
            <p:cNvGrpSpPr/>
            <p:nvPr/>
          </p:nvGrpSpPr>
          <p:grpSpPr>
            <a:xfrm>
              <a:off x="9262303" y="2772996"/>
              <a:ext cx="1416510" cy="1564879"/>
              <a:chOff x="9130144" y="2783682"/>
              <a:chExt cx="1610688" cy="1440953"/>
            </a:xfrm>
          </p:grpSpPr>
          <p:grpSp>
            <p:nvGrpSpPr>
              <p:cNvPr id="89" name="Group 88"/>
              <p:cNvGrpSpPr/>
              <p:nvPr/>
            </p:nvGrpSpPr>
            <p:grpSpPr>
              <a:xfrm rot="1278299">
                <a:off x="9352993" y="2850915"/>
                <a:ext cx="381162" cy="747166"/>
                <a:chOff x="8808031" y="203296"/>
                <a:chExt cx="827684" cy="1622452"/>
              </a:xfrm>
            </p:grpSpPr>
            <p:sp>
              <p:nvSpPr>
                <p:cNvPr id="114" name="Donut 113"/>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114"/>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0" name="Group 89"/>
              <p:cNvGrpSpPr/>
              <p:nvPr/>
            </p:nvGrpSpPr>
            <p:grpSpPr>
              <a:xfrm rot="3904488">
                <a:off x="10108943" y="2841996"/>
                <a:ext cx="381163" cy="747168"/>
                <a:chOff x="8808031" y="203296"/>
                <a:chExt cx="827684" cy="1622452"/>
              </a:xfrm>
            </p:grpSpPr>
            <p:sp>
              <p:nvSpPr>
                <p:cNvPr id="111" name="Donut 110"/>
                <p:cNvSpPr/>
                <p:nvPr/>
              </p:nvSpPr>
              <p:spPr>
                <a:xfrm rot="19222517">
                  <a:off x="8808031" y="203296"/>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rot="19222517">
                  <a:off x="9075895" y="554344"/>
                  <a:ext cx="307576" cy="912974"/>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onut 112"/>
                <p:cNvSpPr/>
                <p:nvPr/>
              </p:nvSpPr>
              <p:spPr>
                <a:xfrm rot="19222517">
                  <a:off x="9328139" y="800955"/>
                  <a:ext cx="307576" cy="1024793"/>
                </a:xfrm>
                <a:prstGeom prst="donut">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9579710" y="3446733"/>
                <a:ext cx="707573" cy="777902"/>
                <a:chOff x="10331484" y="707415"/>
                <a:chExt cx="1860518" cy="2045443"/>
              </a:xfrm>
            </p:grpSpPr>
            <p:pic>
              <p:nvPicPr>
                <p:cNvPr id="98" name="Picture 34" descr="http://atextures.com/wp-content/uploads/2014/08/Golden-Background-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0239021" y="799878"/>
                  <a:ext cx="2045443" cy="186051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8" descr="http://www.agta.org/gemstones/images/rub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25" t="16136" r="19703" b="20436"/>
                <a:stretch/>
              </p:blipFill>
              <p:spPr bwMode="auto">
                <a:xfrm>
                  <a:off x="10437372" y="948242"/>
                  <a:ext cx="490087"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0" name="Picture 10" descr="http://www.agta.org/gemstones/images/topaz.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342" t="24145" r="25802" b="38140"/>
                <a:stretch/>
              </p:blipFill>
              <p:spPr bwMode="auto">
                <a:xfrm>
                  <a:off x="11034068" y="951182"/>
                  <a:ext cx="454903" cy="3127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1" name="Picture 12" descr="http://www.mnh.si.edu/earth/images/6_0_0_GeoGallery/specimen4015_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899" t="37532" r="29192" b="25747"/>
                <a:stretch/>
              </p:blipFill>
              <p:spPr bwMode="auto">
                <a:xfrm>
                  <a:off x="11615582" y="948242"/>
                  <a:ext cx="449807" cy="3040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 name="Picture 14" descr="http://cdn.leibish.com/media/mediabank/turquoise-stone_2398.b73c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251" t="32529" r="22368" b="26328"/>
                <a:stretch/>
              </p:blipFill>
              <p:spPr bwMode="auto">
                <a:xfrm>
                  <a:off x="10446284" y="1370229"/>
                  <a:ext cx="481175" cy="3156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 name="Picture 18" descr="http://www.rickety.us/wp-content/uploads/2011/02/Heliodor.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938" t="20873" r="60143" b="43728"/>
                <a:stretch/>
              </p:blipFill>
              <p:spPr bwMode="auto">
                <a:xfrm>
                  <a:off x="11615582" y="1351084"/>
                  <a:ext cx="464212" cy="3322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 name="Picture 20" descr="https://s3.amazonaws.com/rapgenius/Peridot%20crysta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1362" t="25508" r="14828" b="46992"/>
                <a:stretch/>
              </p:blipFill>
              <p:spPr bwMode="auto">
                <a:xfrm>
                  <a:off x="11059696" y="1367158"/>
                  <a:ext cx="463998" cy="3161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 name="Picture 12" descr="http://i.ebayimg.com/00/s/NTAwWDUwMA==/z/GOkAAOxyVLNS-r2i/$_3.JPG?set_id=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962" t="51200" r="30124" b="26171"/>
                <a:stretch/>
              </p:blipFill>
              <p:spPr bwMode="auto">
                <a:xfrm>
                  <a:off x="10480916" y="1835827"/>
                  <a:ext cx="448341" cy="31002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6" name="Picture 22" descr="http://blog.tesbihane.com/wp-content/uploads/2015/03/tesbihane-ametist-tasi-blog.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6642" t="50320" r="43671" b="24615"/>
                <a:stretch/>
              </p:blipFill>
              <p:spPr bwMode="auto">
                <a:xfrm>
                  <a:off x="11059696" y="1835827"/>
                  <a:ext cx="489857" cy="3093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7" name="Picture 26" descr="https://s-media-cache-ak0.pinimg.com/236x/6d/09/7b/6d097ba659b23ae0427f648b06532042.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4762" t="34309" r="37316" b="21119"/>
                <a:stretch/>
              </p:blipFill>
              <p:spPr bwMode="auto">
                <a:xfrm rot="16200000">
                  <a:off x="11740941" y="1762068"/>
                  <a:ext cx="294415" cy="47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8" name="Picture 28" descr="http://www.treesculptgems.com/wp-content/uploads/2015/02/Sapphire.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274" t="25914" r="27012" b="33705"/>
                <a:stretch/>
              </p:blipFill>
              <p:spPr bwMode="auto">
                <a:xfrm>
                  <a:off x="10480916" y="2294445"/>
                  <a:ext cx="459227"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 name="Picture 30" descr="http://media1.riogrande.com/Products/Images/Large/087952.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4892" t="35592" r="30823" b="30939"/>
                <a:stretch/>
              </p:blipFill>
              <p:spPr bwMode="auto">
                <a:xfrm>
                  <a:off x="11095638" y="2294444"/>
                  <a:ext cx="475686" cy="304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0" name="Picture 32" descr="http://www.hiddenitegems.com/images/gem-id/rough/jasper-banded.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5373" t="19048" r="29960" b="61334"/>
                <a:stretch/>
              </p:blipFill>
              <p:spPr bwMode="auto">
                <a:xfrm>
                  <a:off x="11680372" y="2289729"/>
                  <a:ext cx="413656" cy="27629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nvGrpSpPr>
              <p:cNvPr id="92" name="Group 91"/>
              <p:cNvGrpSpPr/>
              <p:nvPr/>
            </p:nvGrpSpPr>
            <p:grpSpPr>
              <a:xfrm>
                <a:off x="9130144" y="2783682"/>
                <a:ext cx="447125" cy="275301"/>
                <a:chOff x="4599162" y="3023801"/>
                <a:chExt cx="1281925" cy="916366"/>
              </a:xfrm>
            </p:grpSpPr>
            <p:pic>
              <p:nvPicPr>
                <p:cNvPr id="96"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7" name="Donut 96"/>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92"/>
              <p:cNvGrpSpPr/>
              <p:nvPr/>
            </p:nvGrpSpPr>
            <p:grpSpPr>
              <a:xfrm>
                <a:off x="10293707" y="2818218"/>
                <a:ext cx="447125" cy="275301"/>
                <a:chOff x="4599162" y="3023801"/>
                <a:chExt cx="1281925" cy="916366"/>
              </a:xfrm>
            </p:grpSpPr>
            <p:pic>
              <p:nvPicPr>
                <p:cNvPr id="94" name="Picture 36" descr="http://www.j3contractorservices.com/uploads/2/9/3/9/2939976/6547798_orig.jpg?211"/>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447" t="27902" r="35851" b="60697"/>
                <a:stretch/>
              </p:blipFill>
              <p:spPr bwMode="auto">
                <a:xfrm>
                  <a:off x="4757464" y="3229359"/>
                  <a:ext cx="989075" cy="5940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5" name="Donut 94"/>
                <p:cNvSpPr/>
                <p:nvPr/>
              </p:nvSpPr>
              <p:spPr>
                <a:xfrm rot="16200000">
                  <a:off x="4781942" y="2841021"/>
                  <a:ext cx="916366" cy="1281925"/>
                </a:xfrm>
                <a:prstGeom prst="donut">
                  <a:avLst>
                    <a:gd name="adj" fmla="val 13121"/>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8" name="Oval 57"/>
            <p:cNvSpPr/>
            <p:nvPr/>
          </p:nvSpPr>
          <p:spPr>
            <a:xfrm rot="16200000">
              <a:off x="9119781" y="1540765"/>
              <a:ext cx="1667676" cy="123419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rot="16200000">
              <a:off x="9780939" y="4357030"/>
              <a:ext cx="347284" cy="337457"/>
              <a:chOff x="7069570" y="4005102"/>
              <a:chExt cx="694194" cy="2002932"/>
            </a:xfrm>
          </p:grpSpPr>
          <p:sp>
            <p:nvSpPr>
              <p:cNvPr id="82" name="Trapezoid 81"/>
              <p:cNvSpPr/>
              <p:nvPr/>
            </p:nvSpPr>
            <p:spPr>
              <a:xfrm>
                <a:off x="7071917" y="4005102"/>
                <a:ext cx="666281" cy="2002932"/>
              </a:xfrm>
              <a:prstGeom prst="trapezoid">
                <a:avLst>
                  <a:gd name="adj" fmla="val 5"/>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flipV="1">
                <a:off x="7069570" y="4276152"/>
                <a:ext cx="675350" cy="149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071348" y="4504046"/>
                <a:ext cx="654719" cy="641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7089290" y="4934513"/>
                <a:ext cx="646202" cy="1266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089163" y="5275667"/>
                <a:ext cx="636904" cy="686"/>
              </a:xfrm>
              <a:prstGeom prst="line">
                <a:avLst/>
              </a:prstGeom>
              <a:ln w="28575">
                <a:solidFill>
                  <a:srgbClr val="3657E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7089164" y="5516909"/>
                <a:ext cx="636903" cy="767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81983" y="5820768"/>
                <a:ext cx="681781" cy="9926"/>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9378054" y="957943"/>
              <a:ext cx="1191975" cy="1408869"/>
              <a:chOff x="7162215" y="2186809"/>
              <a:chExt cx="1025439" cy="1320738"/>
            </a:xfrm>
          </p:grpSpPr>
          <p:sp>
            <p:nvSpPr>
              <p:cNvPr id="80" name="Chord 79"/>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Cloud 60"/>
            <p:cNvSpPr/>
            <p:nvPr/>
          </p:nvSpPr>
          <p:spPr>
            <a:xfrm rot="594526">
              <a:off x="9491015" y="2491773"/>
              <a:ext cx="860116" cy="646096"/>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90080">
              <a:off x="9795025" y="2624920"/>
              <a:ext cx="250745" cy="1662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7675704">
              <a:off x="10401166" y="1595156"/>
              <a:ext cx="290621" cy="22357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10256866" y="3061537"/>
              <a:ext cx="73054" cy="420913"/>
              <a:chOff x="6449412" y="4529706"/>
              <a:chExt cx="227402" cy="1379720"/>
            </a:xfrm>
          </p:grpSpPr>
          <p:sp>
            <p:nvSpPr>
              <p:cNvPr id="76" name="Oval 75"/>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20478843">
              <a:off x="9600475" y="3029219"/>
              <a:ext cx="68379" cy="486701"/>
              <a:chOff x="6449412" y="4529706"/>
              <a:chExt cx="227402" cy="1379720"/>
            </a:xfrm>
          </p:grpSpPr>
          <p:sp>
            <p:nvSpPr>
              <p:cNvPr id="72" name="Oval 71"/>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rot="21167713">
              <a:off x="10541944" y="1647637"/>
              <a:ext cx="84688" cy="297216"/>
              <a:chOff x="6449412" y="4529706"/>
              <a:chExt cx="227402" cy="1379720"/>
            </a:xfrm>
          </p:grpSpPr>
          <p:sp>
            <p:nvSpPr>
              <p:cNvPr id="68" name="Oval 67"/>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8" name="Group 507"/>
          <p:cNvGrpSpPr/>
          <p:nvPr/>
        </p:nvGrpSpPr>
        <p:grpSpPr>
          <a:xfrm>
            <a:off x="9704936" y="1462444"/>
            <a:ext cx="1183489" cy="3163558"/>
            <a:chOff x="3240759" y="423073"/>
            <a:chExt cx="1183489" cy="3163558"/>
          </a:xfrm>
        </p:grpSpPr>
        <p:sp>
          <p:nvSpPr>
            <p:cNvPr id="509" name="Oval 4"/>
            <p:cNvSpPr/>
            <p:nvPr/>
          </p:nvSpPr>
          <p:spPr>
            <a:xfrm flipH="1">
              <a:off x="3240759" y="2321366"/>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
            <p:cNvSpPr/>
            <p:nvPr/>
          </p:nvSpPr>
          <p:spPr>
            <a:xfrm flipH="1">
              <a:off x="4107097" y="2295430"/>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6"/>
            <p:cNvSpPr/>
            <p:nvPr/>
          </p:nvSpPr>
          <p:spPr>
            <a:xfrm rot="18724763" flipH="1">
              <a:off x="3807680" y="3230358"/>
              <a:ext cx="351251" cy="3612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7"/>
            <p:cNvSpPr/>
            <p:nvPr/>
          </p:nvSpPr>
          <p:spPr>
            <a:xfrm rot="3076064" flipH="1">
              <a:off x="3526992" y="3187298"/>
              <a:ext cx="310949" cy="408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Trapezoid 8"/>
            <p:cNvSpPr/>
            <p:nvPr/>
          </p:nvSpPr>
          <p:spPr>
            <a:xfrm rot="20366507" flipH="1">
              <a:off x="3869521" y="1657477"/>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Trapezoid 10"/>
            <p:cNvSpPr/>
            <p:nvPr/>
          </p:nvSpPr>
          <p:spPr>
            <a:xfrm rot="1129774" flipH="1">
              <a:off x="3306879" y="1639276"/>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12"/>
            <p:cNvSpPr/>
            <p:nvPr/>
          </p:nvSpPr>
          <p:spPr>
            <a:xfrm flipH="1">
              <a:off x="3472283" y="1675392"/>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Cloud 515"/>
            <p:cNvSpPr/>
            <p:nvPr/>
          </p:nvSpPr>
          <p:spPr>
            <a:xfrm rot="16488965" flipH="1">
              <a:off x="3082949" y="993642"/>
              <a:ext cx="807197" cy="321288"/>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Cloud 516"/>
            <p:cNvSpPr/>
            <p:nvPr/>
          </p:nvSpPr>
          <p:spPr>
            <a:xfrm flipH="1">
              <a:off x="4002054" y="757537"/>
              <a:ext cx="417792" cy="831235"/>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Trapezoid 517"/>
            <p:cNvSpPr/>
            <p:nvPr/>
          </p:nvSpPr>
          <p:spPr>
            <a:xfrm>
              <a:off x="3743766" y="1691821"/>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16"/>
            <p:cNvSpPr/>
            <p:nvPr/>
          </p:nvSpPr>
          <p:spPr>
            <a:xfrm flipH="1">
              <a:off x="3472284" y="778974"/>
              <a:ext cx="704683" cy="998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0" name="Group 519"/>
            <p:cNvGrpSpPr/>
            <p:nvPr/>
          </p:nvGrpSpPr>
          <p:grpSpPr>
            <a:xfrm>
              <a:off x="3554920" y="2485012"/>
              <a:ext cx="575682" cy="644855"/>
              <a:chOff x="2844053" y="4025184"/>
              <a:chExt cx="601654" cy="761301"/>
            </a:xfrm>
          </p:grpSpPr>
          <p:sp>
            <p:nvSpPr>
              <p:cNvPr id="525" name="Trapezoid 524"/>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rapezoid 525"/>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526"/>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ounded Rectangle 527"/>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1" name="Group 520"/>
            <p:cNvGrpSpPr/>
            <p:nvPr/>
          </p:nvGrpSpPr>
          <p:grpSpPr>
            <a:xfrm>
              <a:off x="3347911" y="423073"/>
              <a:ext cx="1037557" cy="1041066"/>
              <a:chOff x="3347911" y="423073"/>
              <a:chExt cx="1037557" cy="1041066"/>
            </a:xfrm>
          </p:grpSpPr>
          <p:sp>
            <p:nvSpPr>
              <p:cNvPr id="522" name="Chord 521"/>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Chord 522"/>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Moon 523"/>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9" name="Group 528"/>
          <p:cNvGrpSpPr/>
          <p:nvPr/>
        </p:nvGrpSpPr>
        <p:grpSpPr>
          <a:xfrm>
            <a:off x="7660216" y="1747437"/>
            <a:ext cx="1183487" cy="2892478"/>
            <a:chOff x="6279822" y="2694141"/>
            <a:chExt cx="1183487" cy="2892478"/>
          </a:xfrm>
        </p:grpSpPr>
        <p:grpSp>
          <p:nvGrpSpPr>
            <p:cNvPr id="530" name="Group 529"/>
            <p:cNvGrpSpPr/>
            <p:nvPr/>
          </p:nvGrpSpPr>
          <p:grpSpPr>
            <a:xfrm>
              <a:off x="6279822" y="3708687"/>
              <a:ext cx="1183487" cy="1877932"/>
              <a:chOff x="6279822" y="3708687"/>
              <a:chExt cx="1183487" cy="1877932"/>
            </a:xfrm>
          </p:grpSpPr>
          <p:sp>
            <p:nvSpPr>
              <p:cNvPr id="542" name="Oval 4"/>
              <p:cNvSpPr/>
              <p:nvPr/>
            </p:nvSpPr>
            <p:spPr>
              <a:xfrm flipH="1">
                <a:off x="6279822" y="4390777"/>
                <a:ext cx="231524"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
              <p:cNvSpPr/>
              <p:nvPr/>
            </p:nvSpPr>
            <p:spPr>
              <a:xfrm flipH="1">
                <a:off x="7217334" y="4364841"/>
                <a:ext cx="245975"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6"/>
              <p:cNvSpPr/>
              <p:nvPr/>
            </p:nvSpPr>
            <p:spPr>
              <a:xfrm rot="18724763" flipH="1">
                <a:off x="6957777" y="5314676"/>
                <a:ext cx="246841" cy="2970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7"/>
              <p:cNvSpPr/>
              <p:nvPr/>
            </p:nvSpPr>
            <p:spPr>
              <a:xfrm rot="3076064" flipH="1">
                <a:off x="6629118" y="5286971"/>
                <a:ext cx="278173" cy="3147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Trapezoid 8"/>
              <p:cNvSpPr/>
              <p:nvPr/>
            </p:nvSpPr>
            <p:spPr>
              <a:xfrm rot="20366507" flipH="1">
                <a:off x="6908584" y="372688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Trapezoid 10"/>
              <p:cNvSpPr/>
              <p:nvPr/>
            </p:nvSpPr>
            <p:spPr>
              <a:xfrm rot="1129774" flipH="1">
                <a:off x="6345942" y="370868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Trapezoid 12"/>
              <p:cNvSpPr/>
              <p:nvPr/>
            </p:nvSpPr>
            <p:spPr>
              <a:xfrm flipH="1">
                <a:off x="6511346" y="374480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Trapezoid 548"/>
              <p:cNvSpPr/>
              <p:nvPr/>
            </p:nvSpPr>
            <p:spPr>
              <a:xfrm>
                <a:off x="6782829" y="376123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0" name="Group 549"/>
              <p:cNvGrpSpPr/>
              <p:nvPr/>
            </p:nvGrpSpPr>
            <p:grpSpPr>
              <a:xfrm>
                <a:off x="6593983" y="4554423"/>
                <a:ext cx="575682" cy="644855"/>
                <a:chOff x="2844053" y="4025184"/>
                <a:chExt cx="601654" cy="761301"/>
              </a:xfrm>
            </p:grpSpPr>
            <p:sp>
              <p:nvSpPr>
                <p:cNvPr id="551" name="Trapezoid 550"/>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rapezoid 552"/>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ounded Rectangle 553"/>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1" name="Group 530"/>
            <p:cNvGrpSpPr/>
            <p:nvPr/>
          </p:nvGrpSpPr>
          <p:grpSpPr>
            <a:xfrm>
              <a:off x="6380746" y="2821754"/>
              <a:ext cx="1000530" cy="1023322"/>
              <a:chOff x="5324358" y="344575"/>
              <a:chExt cx="1000530" cy="1023322"/>
            </a:xfrm>
          </p:grpSpPr>
          <p:sp>
            <p:nvSpPr>
              <p:cNvPr id="536" name="Round Diagonal Corner Rectangle 535"/>
              <p:cNvSpPr/>
              <p:nvPr/>
            </p:nvSpPr>
            <p:spPr>
              <a:xfrm rot="19527262">
                <a:off x="5879112" y="609699"/>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 Diagonal Corner Rectangle 536"/>
              <p:cNvSpPr/>
              <p:nvPr/>
            </p:nvSpPr>
            <p:spPr>
              <a:xfrm rot="18091044">
                <a:off x="5354916" y="672353"/>
                <a:ext cx="445776" cy="50689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a:off x="5540107" y="493115"/>
                <a:ext cx="611407" cy="874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 Diagonal Corner Rectangle 538"/>
              <p:cNvSpPr/>
              <p:nvPr/>
            </p:nvSpPr>
            <p:spPr>
              <a:xfrm rot="1236535">
                <a:off x="5502785" y="344575"/>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 Diagonal Corner Rectangle 539"/>
              <p:cNvSpPr/>
              <p:nvPr/>
            </p:nvSpPr>
            <p:spPr>
              <a:xfrm rot="5076663">
                <a:off x="5820357" y="398596"/>
                <a:ext cx="350440" cy="403972"/>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5655747" y="407166"/>
                <a:ext cx="305703" cy="30570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531"/>
            <p:cNvGrpSpPr/>
            <p:nvPr/>
          </p:nvGrpSpPr>
          <p:grpSpPr>
            <a:xfrm>
              <a:off x="6438967" y="2694141"/>
              <a:ext cx="897987" cy="901024"/>
              <a:chOff x="3347911" y="423073"/>
              <a:chExt cx="1037557" cy="1041066"/>
            </a:xfrm>
          </p:grpSpPr>
          <p:sp>
            <p:nvSpPr>
              <p:cNvPr id="533" name="Chord 532"/>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Chord 533"/>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Moon 534"/>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5" name="Group 554"/>
          <p:cNvGrpSpPr/>
          <p:nvPr/>
        </p:nvGrpSpPr>
        <p:grpSpPr>
          <a:xfrm>
            <a:off x="10444830" y="3543123"/>
            <a:ext cx="1183489" cy="2956774"/>
            <a:chOff x="7551149" y="401247"/>
            <a:chExt cx="1183489" cy="2956774"/>
          </a:xfrm>
        </p:grpSpPr>
        <p:sp>
          <p:nvSpPr>
            <p:cNvPr id="556" name="Round Diagonal Corner Rectangle 555"/>
            <p:cNvSpPr/>
            <p:nvPr/>
          </p:nvSpPr>
          <p:spPr>
            <a:xfrm rot="20735453" flipH="1">
              <a:off x="8301008" y="632236"/>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ound Diagonal Corner Rectangle 556"/>
            <p:cNvSpPr/>
            <p:nvPr/>
          </p:nvSpPr>
          <p:spPr>
            <a:xfrm rot="864547">
              <a:off x="7727409" y="635939"/>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8" name="Group 557"/>
            <p:cNvGrpSpPr/>
            <p:nvPr/>
          </p:nvGrpSpPr>
          <p:grpSpPr>
            <a:xfrm>
              <a:off x="7551149" y="1466333"/>
              <a:ext cx="1183489" cy="1891688"/>
              <a:chOff x="6125564" y="3647157"/>
              <a:chExt cx="1183489" cy="1891688"/>
            </a:xfrm>
          </p:grpSpPr>
          <p:sp>
            <p:nvSpPr>
              <p:cNvPr id="564" name="Oval 4"/>
              <p:cNvSpPr/>
              <p:nvPr/>
            </p:nvSpPr>
            <p:spPr>
              <a:xfrm flipH="1">
                <a:off x="6125564" y="4329247"/>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
              <p:cNvSpPr/>
              <p:nvPr/>
            </p:nvSpPr>
            <p:spPr>
              <a:xfrm flipH="1">
                <a:off x="6991902" y="4303311"/>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6"/>
              <p:cNvSpPr/>
              <p:nvPr/>
            </p:nvSpPr>
            <p:spPr>
              <a:xfrm rot="18724763" flipH="1">
                <a:off x="6794925" y="5282941"/>
                <a:ext cx="232029"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7"/>
              <p:cNvSpPr/>
              <p:nvPr/>
            </p:nvSpPr>
            <p:spPr>
              <a:xfrm rot="3076064" flipH="1">
                <a:off x="6468576" y="5258244"/>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Trapezoid 8"/>
              <p:cNvSpPr/>
              <p:nvPr/>
            </p:nvSpPr>
            <p:spPr>
              <a:xfrm rot="20366507" flipH="1">
                <a:off x="6754326" y="366535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Trapezoid 10"/>
              <p:cNvSpPr/>
              <p:nvPr/>
            </p:nvSpPr>
            <p:spPr>
              <a:xfrm rot="1129774" flipH="1">
                <a:off x="6191684" y="364715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Trapezoid 12"/>
              <p:cNvSpPr/>
              <p:nvPr/>
            </p:nvSpPr>
            <p:spPr>
              <a:xfrm flipH="1">
                <a:off x="6357088" y="368327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Trapezoid 570"/>
              <p:cNvSpPr/>
              <p:nvPr/>
            </p:nvSpPr>
            <p:spPr>
              <a:xfrm>
                <a:off x="6628571" y="369970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2" name="Group 571"/>
              <p:cNvGrpSpPr/>
              <p:nvPr/>
            </p:nvGrpSpPr>
            <p:grpSpPr>
              <a:xfrm>
                <a:off x="6439725" y="4492893"/>
                <a:ext cx="575682" cy="644855"/>
                <a:chOff x="2844053" y="4025184"/>
                <a:chExt cx="601654" cy="761301"/>
              </a:xfrm>
            </p:grpSpPr>
            <p:sp>
              <p:nvSpPr>
                <p:cNvPr id="573" name="Trapezoid 572"/>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Trapezoid 573"/>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Trapezoid 574"/>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ed Rectangle 575"/>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9" name="Oval 558"/>
            <p:cNvSpPr/>
            <p:nvPr/>
          </p:nvSpPr>
          <p:spPr>
            <a:xfrm>
              <a:off x="7802954" y="638622"/>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0" name="Group 559"/>
            <p:cNvGrpSpPr/>
            <p:nvPr/>
          </p:nvGrpSpPr>
          <p:grpSpPr>
            <a:xfrm>
              <a:off x="7727721" y="401247"/>
              <a:ext cx="889668" cy="938900"/>
              <a:chOff x="3347911" y="423073"/>
              <a:chExt cx="1037557" cy="1041066"/>
            </a:xfrm>
          </p:grpSpPr>
          <p:sp>
            <p:nvSpPr>
              <p:cNvPr id="561" name="Chord 560"/>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Chord 561"/>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Moon 562"/>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7" name="Group 576"/>
          <p:cNvGrpSpPr/>
          <p:nvPr/>
        </p:nvGrpSpPr>
        <p:grpSpPr>
          <a:xfrm>
            <a:off x="8868171" y="3656791"/>
            <a:ext cx="1183489" cy="2996480"/>
            <a:chOff x="6184498" y="3500985"/>
            <a:chExt cx="1183489" cy="2996480"/>
          </a:xfrm>
        </p:grpSpPr>
        <p:grpSp>
          <p:nvGrpSpPr>
            <p:cNvPr id="578" name="Group 577"/>
            <p:cNvGrpSpPr/>
            <p:nvPr/>
          </p:nvGrpSpPr>
          <p:grpSpPr>
            <a:xfrm>
              <a:off x="6184498" y="4595837"/>
              <a:ext cx="1183489" cy="1901628"/>
              <a:chOff x="6125564" y="3637217"/>
              <a:chExt cx="1183489" cy="1901628"/>
            </a:xfrm>
          </p:grpSpPr>
          <p:sp>
            <p:nvSpPr>
              <p:cNvPr id="587" name="Oval 4"/>
              <p:cNvSpPr/>
              <p:nvPr/>
            </p:nvSpPr>
            <p:spPr>
              <a:xfrm flipH="1">
                <a:off x="6125564" y="4329247"/>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
              <p:cNvSpPr/>
              <p:nvPr/>
            </p:nvSpPr>
            <p:spPr>
              <a:xfrm flipH="1">
                <a:off x="6991902" y="4303311"/>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6"/>
              <p:cNvSpPr/>
              <p:nvPr/>
            </p:nvSpPr>
            <p:spPr>
              <a:xfrm rot="18724763" flipH="1">
                <a:off x="6794925" y="5282941"/>
                <a:ext cx="232029"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7"/>
              <p:cNvSpPr/>
              <p:nvPr/>
            </p:nvSpPr>
            <p:spPr>
              <a:xfrm rot="3076064" flipH="1">
                <a:off x="6468576" y="5258244"/>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Trapezoid 8"/>
              <p:cNvSpPr/>
              <p:nvPr/>
            </p:nvSpPr>
            <p:spPr>
              <a:xfrm rot="20366507" flipH="1">
                <a:off x="6754326" y="366535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Trapezoid 10"/>
              <p:cNvSpPr/>
              <p:nvPr/>
            </p:nvSpPr>
            <p:spPr>
              <a:xfrm rot="1129774" flipH="1">
                <a:off x="6191684" y="364715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Trapezoid 12"/>
              <p:cNvSpPr/>
              <p:nvPr/>
            </p:nvSpPr>
            <p:spPr>
              <a:xfrm flipH="1">
                <a:off x="6357087" y="3637217"/>
                <a:ext cx="753231" cy="173555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Trapezoid 593"/>
              <p:cNvSpPr/>
              <p:nvPr/>
            </p:nvSpPr>
            <p:spPr>
              <a:xfrm>
                <a:off x="6628571" y="369970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5" name="Group 594"/>
              <p:cNvGrpSpPr/>
              <p:nvPr/>
            </p:nvGrpSpPr>
            <p:grpSpPr>
              <a:xfrm>
                <a:off x="6439725" y="4492893"/>
                <a:ext cx="575682" cy="644855"/>
                <a:chOff x="2844053" y="4025184"/>
                <a:chExt cx="601654" cy="761301"/>
              </a:xfrm>
            </p:grpSpPr>
            <p:sp>
              <p:nvSpPr>
                <p:cNvPr id="596" name="Trapezoid 595"/>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Trapezoid 596"/>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Trapezoid 597"/>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9" name="Oval 578"/>
            <p:cNvSpPr/>
            <p:nvPr/>
          </p:nvSpPr>
          <p:spPr>
            <a:xfrm>
              <a:off x="6463098" y="3768896"/>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Cloud 579"/>
            <p:cNvSpPr/>
            <p:nvPr/>
          </p:nvSpPr>
          <p:spPr>
            <a:xfrm>
              <a:off x="6295754" y="3862526"/>
              <a:ext cx="321704" cy="71019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Cloud 580"/>
            <p:cNvSpPr/>
            <p:nvPr/>
          </p:nvSpPr>
          <p:spPr>
            <a:xfrm>
              <a:off x="6520857" y="3719772"/>
              <a:ext cx="630593" cy="43100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Cloud 581"/>
            <p:cNvSpPr/>
            <p:nvPr/>
          </p:nvSpPr>
          <p:spPr>
            <a:xfrm rot="16488619">
              <a:off x="6869228" y="4062151"/>
              <a:ext cx="630593" cy="322416"/>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3" name="Group 582"/>
            <p:cNvGrpSpPr/>
            <p:nvPr/>
          </p:nvGrpSpPr>
          <p:grpSpPr>
            <a:xfrm>
              <a:off x="6302732" y="3500985"/>
              <a:ext cx="1037557" cy="1041066"/>
              <a:chOff x="3347911" y="423073"/>
              <a:chExt cx="1037557" cy="1041066"/>
            </a:xfrm>
          </p:grpSpPr>
          <p:sp>
            <p:nvSpPr>
              <p:cNvPr id="584" name="Chord 583"/>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Chord 584"/>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585"/>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4442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29"/>
                                        </p:tgtEl>
                                        <p:attrNameLst>
                                          <p:attrName>style.visibility</p:attrName>
                                        </p:attrNameLst>
                                      </p:cBhvr>
                                      <p:to>
                                        <p:strVal val="visible"/>
                                      </p:to>
                                    </p:set>
                                    <p:animEffect transition="in" filter="wipe(down)">
                                      <p:cBhvr>
                                        <p:cTn id="9" dur="580">
                                          <p:stCondLst>
                                            <p:cond delay="0"/>
                                          </p:stCondLst>
                                        </p:cTn>
                                        <p:tgtEl>
                                          <p:spTgt spid="529"/>
                                        </p:tgtEl>
                                      </p:cBhvr>
                                    </p:animEffect>
                                    <p:anim calcmode="lin" valueType="num">
                                      <p:cBhvr>
                                        <p:cTn id="10" dur="1822" tmFilter="0,0; 0.14,0.36; 0.43,0.73; 0.71,0.91; 1.0,1.0">
                                          <p:stCondLst>
                                            <p:cond delay="0"/>
                                          </p:stCondLst>
                                        </p:cTn>
                                        <p:tgtEl>
                                          <p:spTgt spid="5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29"/>
                                        </p:tgtEl>
                                        <p:attrNameLst>
                                          <p:attrName>ppt_y</p:attrName>
                                        </p:attrNameLst>
                                      </p:cBhvr>
                                      <p:tavLst>
                                        <p:tav tm="0" fmla="#ppt_y-sin(pi*$)/81">
                                          <p:val>
                                            <p:fltVal val="0"/>
                                          </p:val>
                                        </p:tav>
                                        <p:tav tm="100000">
                                          <p:val>
                                            <p:fltVal val="1"/>
                                          </p:val>
                                        </p:tav>
                                      </p:tavLst>
                                    </p:anim>
                                    <p:animScale>
                                      <p:cBhvr>
                                        <p:cTn id="15" dur="26">
                                          <p:stCondLst>
                                            <p:cond delay="650"/>
                                          </p:stCondLst>
                                        </p:cTn>
                                        <p:tgtEl>
                                          <p:spTgt spid="529"/>
                                        </p:tgtEl>
                                      </p:cBhvr>
                                      <p:to x="100000" y="60000"/>
                                    </p:animScale>
                                    <p:animScale>
                                      <p:cBhvr>
                                        <p:cTn id="16" dur="166" decel="50000">
                                          <p:stCondLst>
                                            <p:cond delay="676"/>
                                          </p:stCondLst>
                                        </p:cTn>
                                        <p:tgtEl>
                                          <p:spTgt spid="529"/>
                                        </p:tgtEl>
                                      </p:cBhvr>
                                      <p:to x="100000" y="100000"/>
                                    </p:animScale>
                                    <p:animScale>
                                      <p:cBhvr>
                                        <p:cTn id="17" dur="26">
                                          <p:stCondLst>
                                            <p:cond delay="1312"/>
                                          </p:stCondLst>
                                        </p:cTn>
                                        <p:tgtEl>
                                          <p:spTgt spid="529"/>
                                        </p:tgtEl>
                                      </p:cBhvr>
                                      <p:to x="100000" y="80000"/>
                                    </p:animScale>
                                    <p:animScale>
                                      <p:cBhvr>
                                        <p:cTn id="18" dur="166" decel="50000">
                                          <p:stCondLst>
                                            <p:cond delay="1338"/>
                                          </p:stCondLst>
                                        </p:cTn>
                                        <p:tgtEl>
                                          <p:spTgt spid="529"/>
                                        </p:tgtEl>
                                      </p:cBhvr>
                                      <p:to x="100000" y="100000"/>
                                    </p:animScale>
                                    <p:animScale>
                                      <p:cBhvr>
                                        <p:cTn id="19" dur="26">
                                          <p:stCondLst>
                                            <p:cond delay="1642"/>
                                          </p:stCondLst>
                                        </p:cTn>
                                        <p:tgtEl>
                                          <p:spTgt spid="529"/>
                                        </p:tgtEl>
                                      </p:cBhvr>
                                      <p:to x="100000" y="90000"/>
                                    </p:animScale>
                                    <p:animScale>
                                      <p:cBhvr>
                                        <p:cTn id="20" dur="166" decel="50000">
                                          <p:stCondLst>
                                            <p:cond delay="1668"/>
                                          </p:stCondLst>
                                        </p:cTn>
                                        <p:tgtEl>
                                          <p:spTgt spid="529"/>
                                        </p:tgtEl>
                                      </p:cBhvr>
                                      <p:to x="100000" y="100000"/>
                                    </p:animScale>
                                    <p:animScale>
                                      <p:cBhvr>
                                        <p:cTn id="21" dur="26">
                                          <p:stCondLst>
                                            <p:cond delay="1808"/>
                                          </p:stCondLst>
                                        </p:cTn>
                                        <p:tgtEl>
                                          <p:spTgt spid="529"/>
                                        </p:tgtEl>
                                      </p:cBhvr>
                                      <p:to x="100000" y="95000"/>
                                    </p:animScale>
                                    <p:animScale>
                                      <p:cBhvr>
                                        <p:cTn id="22" dur="166" decel="50000">
                                          <p:stCondLst>
                                            <p:cond delay="1834"/>
                                          </p:stCondLst>
                                        </p:cTn>
                                        <p:tgtEl>
                                          <p:spTgt spid="529"/>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508"/>
                                        </p:tgtEl>
                                        <p:attrNameLst>
                                          <p:attrName>style.visibility</p:attrName>
                                        </p:attrNameLst>
                                      </p:cBhvr>
                                      <p:to>
                                        <p:strVal val="visible"/>
                                      </p:to>
                                    </p:set>
                                    <p:animEffect transition="in" filter="wipe(down)">
                                      <p:cBhvr>
                                        <p:cTn id="25" dur="580">
                                          <p:stCondLst>
                                            <p:cond delay="0"/>
                                          </p:stCondLst>
                                        </p:cTn>
                                        <p:tgtEl>
                                          <p:spTgt spid="508"/>
                                        </p:tgtEl>
                                      </p:cBhvr>
                                    </p:animEffect>
                                    <p:anim calcmode="lin" valueType="num">
                                      <p:cBhvr>
                                        <p:cTn id="26" dur="1822" tmFilter="0,0; 0.14,0.36; 0.43,0.73; 0.71,0.91; 1.0,1.0">
                                          <p:stCondLst>
                                            <p:cond delay="0"/>
                                          </p:stCondLst>
                                        </p:cTn>
                                        <p:tgtEl>
                                          <p:spTgt spid="50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0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0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0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08"/>
                                        </p:tgtEl>
                                        <p:attrNameLst>
                                          <p:attrName>ppt_y</p:attrName>
                                        </p:attrNameLst>
                                      </p:cBhvr>
                                      <p:tavLst>
                                        <p:tav tm="0" fmla="#ppt_y-sin(pi*$)/81">
                                          <p:val>
                                            <p:fltVal val="0"/>
                                          </p:val>
                                        </p:tav>
                                        <p:tav tm="100000">
                                          <p:val>
                                            <p:fltVal val="1"/>
                                          </p:val>
                                        </p:tav>
                                      </p:tavLst>
                                    </p:anim>
                                    <p:animScale>
                                      <p:cBhvr>
                                        <p:cTn id="31" dur="26">
                                          <p:stCondLst>
                                            <p:cond delay="650"/>
                                          </p:stCondLst>
                                        </p:cTn>
                                        <p:tgtEl>
                                          <p:spTgt spid="508"/>
                                        </p:tgtEl>
                                      </p:cBhvr>
                                      <p:to x="100000" y="60000"/>
                                    </p:animScale>
                                    <p:animScale>
                                      <p:cBhvr>
                                        <p:cTn id="32" dur="166" decel="50000">
                                          <p:stCondLst>
                                            <p:cond delay="676"/>
                                          </p:stCondLst>
                                        </p:cTn>
                                        <p:tgtEl>
                                          <p:spTgt spid="508"/>
                                        </p:tgtEl>
                                      </p:cBhvr>
                                      <p:to x="100000" y="100000"/>
                                    </p:animScale>
                                    <p:animScale>
                                      <p:cBhvr>
                                        <p:cTn id="33" dur="26">
                                          <p:stCondLst>
                                            <p:cond delay="1312"/>
                                          </p:stCondLst>
                                        </p:cTn>
                                        <p:tgtEl>
                                          <p:spTgt spid="508"/>
                                        </p:tgtEl>
                                      </p:cBhvr>
                                      <p:to x="100000" y="80000"/>
                                    </p:animScale>
                                    <p:animScale>
                                      <p:cBhvr>
                                        <p:cTn id="34" dur="166" decel="50000">
                                          <p:stCondLst>
                                            <p:cond delay="1338"/>
                                          </p:stCondLst>
                                        </p:cTn>
                                        <p:tgtEl>
                                          <p:spTgt spid="508"/>
                                        </p:tgtEl>
                                      </p:cBhvr>
                                      <p:to x="100000" y="100000"/>
                                    </p:animScale>
                                    <p:animScale>
                                      <p:cBhvr>
                                        <p:cTn id="35" dur="26">
                                          <p:stCondLst>
                                            <p:cond delay="1642"/>
                                          </p:stCondLst>
                                        </p:cTn>
                                        <p:tgtEl>
                                          <p:spTgt spid="508"/>
                                        </p:tgtEl>
                                      </p:cBhvr>
                                      <p:to x="100000" y="90000"/>
                                    </p:animScale>
                                    <p:animScale>
                                      <p:cBhvr>
                                        <p:cTn id="36" dur="166" decel="50000">
                                          <p:stCondLst>
                                            <p:cond delay="1668"/>
                                          </p:stCondLst>
                                        </p:cTn>
                                        <p:tgtEl>
                                          <p:spTgt spid="508"/>
                                        </p:tgtEl>
                                      </p:cBhvr>
                                      <p:to x="100000" y="100000"/>
                                    </p:animScale>
                                    <p:animScale>
                                      <p:cBhvr>
                                        <p:cTn id="37" dur="26">
                                          <p:stCondLst>
                                            <p:cond delay="1808"/>
                                          </p:stCondLst>
                                        </p:cTn>
                                        <p:tgtEl>
                                          <p:spTgt spid="508"/>
                                        </p:tgtEl>
                                      </p:cBhvr>
                                      <p:to x="100000" y="95000"/>
                                    </p:animScale>
                                    <p:animScale>
                                      <p:cBhvr>
                                        <p:cTn id="38" dur="166" decel="50000">
                                          <p:stCondLst>
                                            <p:cond delay="1834"/>
                                          </p:stCondLst>
                                        </p:cTn>
                                        <p:tgtEl>
                                          <p:spTgt spid="508"/>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577"/>
                                        </p:tgtEl>
                                        <p:attrNameLst>
                                          <p:attrName>style.visibility</p:attrName>
                                        </p:attrNameLst>
                                      </p:cBhvr>
                                      <p:to>
                                        <p:strVal val="visible"/>
                                      </p:to>
                                    </p:set>
                                    <p:animEffect transition="in" filter="wipe(down)">
                                      <p:cBhvr>
                                        <p:cTn id="41" dur="580">
                                          <p:stCondLst>
                                            <p:cond delay="0"/>
                                          </p:stCondLst>
                                        </p:cTn>
                                        <p:tgtEl>
                                          <p:spTgt spid="577"/>
                                        </p:tgtEl>
                                      </p:cBhvr>
                                    </p:animEffect>
                                    <p:anim calcmode="lin" valueType="num">
                                      <p:cBhvr>
                                        <p:cTn id="42" dur="1822" tmFilter="0,0; 0.14,0.36; 0.43,0.73; 0.71,0.91; 1.0,1.0">
                                          <p:stCondLst>
                                            <p:cond delay="0"/>
                                          </p:stCondLst>
                                        </p:cTn>
                                        <p:tgtEl>
                                          <p:spTgt spid="57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7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7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7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77"/>
                                        </p:tgtEl>
                                        <p:attrNameLst>
                                          <p:attrName>ppt_y</p:attrName>
                                        </p:attrNameLst>
                                      </p:cBhvr>
                                      <p:tavLst>
                                        <p:tav tm="0" fmla="#ppt_y-sin(pi*$)/81">
                                          <p:val>
                                            <p:fltVal val="0"/>
                                          </p:val>
                                        </p:tav>
                                        <p:tav tm="100000">
                                          <p:val>
                                            <p:fltVal val="1"/>
                                          </p:val>
                                        </p:tav>
                                      </p:tavLst>
                                    </p:anim>
                                    <p:animScale>
                                      <p:cBhvr>
                                        <p:cTn id="47" dur="26">
                                          <p:stCondLst>
                                            <p:cond delay="650"/>
                                          </p:stCondLst>
                                        </p:cTn>
                                        <p:tgtEl>
                                          <p:spTgt spid="577"/>
                                        </p:tgtEl>
                                      </p:cBhvr>
                                      <p:to x="100000" y="60000"/>
                                    </p:animScale>
                                    <p:animScale>
                                      <p:cBhvr>
                                        <p:cTn id="48" dur="166" decel="50000">
                                          <p:stCondLst>
                                            <p:cond delay="676"/>
                                          </p:stCondLst>
                                        </p:cTn>
                                        <p:tgtEl>
                                          <p:spTgt spid="577"/>
                                        </p:tgtEl>
                                      </p:cBhvr>
                                      <p:to x="100000" y="100000"/>
                                    </p:animScale>
                                    <p:animScale>
                                      <p:cBhvr>
                                        <p:cTn id="49" dur="26">
                                          <p:stCondLst>
                                            <p:cond delay="1312"/>
                                          </p:stCondLst>
                                        </p:cTn>
                                        <p:tgtEl>
                                          <p:spTgt spid="577"/>
                                        </p:tgtEl>
                                      </p:cBhvr>
                                      <p:to x="100000" y="80000"/>
                                    </p:animScale>
                                    <p:animScale>
                                      <p:cBhvr>
                                        <p:cTn id="50" dur="166" decel="50000">
                                          <p:stCondLst>
                                            <p:cond delay="1338"/>
                                          </p:stCondLst>
                                        </p:cTn>
                                        <p:tgtEl>
                                          <p:spTgt spid="577"/>
                                        </p:tgtEl>
                                      </p:cBhvr>
                                      <p:to x="100000" y="100000"/>
                                    </p:animScale>
                                    <p:animScale>
                                      <p:cBhvr>
                                        <p:cTn id="51" dur="26">
                                          <p:stCondLst>
                                            <p:cond delay="1642"/>
                                          </p:stCondLst>
                                        </p:cTn>
                                        <p:tgtEl>
                                          <p:spTgt spid="577"/>
                                        </p:tgtEl>
                                      </p:cBhvr>
                                      <p:to x="100000" y="90000"/>
                                    </p:animScale>
                                    <p:animScale>
                                      <p:cBhvr>
                                        <p:cTn id="52" dur="166" decel="50000">
                                          <p:stCondLst>
                                            <p:cond delay="1668"/>
                                          </p:stCondLst>
                                        </p:cTn>
                                        <p:tgtEl>
                                          <p:spTgt spid="577"/>
                                        </p:tgtEl>
                                      </p:cBhvr>
                                      <p:to x="100000" y="100000"/>
                                    </p:animScale>
                                    <p:animScale>
                                      <p:cBhvr>
                                        <p:cTn id="53" dur="26">
                                          <p:stCondLst>
                                            <p:cond delay="1808"/>
                                          </p:stCondLst>
                                        </p:cTn>
                                        <p:tgtEl>
                                          <p:spTgt spid="577"/>
                                        </p:tgtEl>
                                      </p:cBhvr>
                                      <p:to x="100000" y="95000"/>
                                    </p:animScale>
                                    <p:animScale>
                                      <p:cBhvr>
                                        <p:cTn id="54" dur="166" decel="50000">
                                          <p:stCondLst>
                                            <p:cond delay="1834"/>
                                          </p:stCondLst>
                                        </p:cTn>
                                        <p:tgtEl>
                                          <p:spTgt spid="577"/>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555"/>
                                        </p:tgtEl>
                                        <p:attrNameLst>
                                          <p:attrName>style.visibility</p:attrName>
                                        </p:attrNameLst>
                                      </p:cBhvr>
                                      <p:to>
                                        <p:strVal val="visible"/>
                                      </p:to>
                                    </p:set>
                                    <p:animEffect transition="in" filter="wipe(down)">
                                      <p:cBhvr>
                                        <p:cTn id="57" dur="580">
                                          <p:stCondLst>
                                            <p:cond delay="0"/>
                                          </p:stCondLst>
                                        </p:cTn>
                                        <p:tgtEl>
                                          <p:spTgt spid="555"/>
                                        </p:tgtEl>
                                      </p:cBhvr>
                                    </p:animEffect>
                                    <p:anim calcmode="lin" valueType="num">
                                      <p:cBhvr>
                                        <p:cTn id="58" dur="1822" tmFilter="0,0; 0.14,0.36; 0.43,0.73; 0.71,0.91; 1.0,1.0">
                                          <p:stCondLst>
                                            <p:cond delay="0"/>
                                          </p:stCondLst>
                                        </p:cTn>
                                        <p:tgtEl>
                                          <p:spTgt spid="555"/>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55"/>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55"/>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55"/>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55"/>
                                        </p:tgtEl>
                                        <p:attrNameLst>
                                          <p:attrName>ppt_y</p:attrName>
                                        </p:attrNameLst>
                                      </p:cBhvr>
                                      <p:tavLst>
                                        <p:tav tm="0" fmla="#ppt_y-sin(pi*$)/81">
                                          <p:val>
                                            <p:fltVal val="0"/>
                                          </p:val>
                                        </p:tav>
                                        <p:tav tm="100000">
                                          <p:val>
                                            <p:fltVal val="1"/>
                                          </p:val>
                                        </p:tav>
                                      </p:tavLst>
                                    </p:anim>
                                    <p:animScale>
                                      <p:cBhvr>
                                        <p:cTn id="63" dur="26">
                                          <p:stCondLst>
                                            <p:cond delay="650"/>
                                          </p:stCondLst>
                                        </p:cTn>
                                        <p:tgtEl>
                                          <p:spTgt spid="555"/>
                                        </p:tgtEl>
                                      </p:cBhvr>
                                      <p:to x="100000" y="60000"/>
                                    </p:animScale>
                                    <p:animScale>
                                      <p:cBhvr>
                                        <p:cTn id="64" dur="166" decel="50000">
                                          <p:stCondLst>
                                            <p:cond delay="676"/>
                                          </p:stCondLst>
                                        </p:cTn>
                                        <p:tgtEl>
                                          <p:spTgt spid="555"/>
                                        </p:tgtEl>
                                      </p:cBhvr>
                                      <p:to x="100000" y="100000"/>
                                    </p:animScale>
                                    <p:animScale>
                                      <p:cBhvr>
                                        <p:cTn id="65" dur="26">
                                          <p:stCondLst>
                                            <p:cond delay="1312"/>
                                          </p:stCondLst>
                                        </p:cTn>
                                        <p:tgtEl>
                                          <p:spTgt spid="555"/>
                                        </p:tgtEl>
                                      </p:cBhvr>
                                      <p:to x="100000" y="80000"/>
                                    </p:animScale>
                                    <p:animScale>
                                      <p:cBhvr>
                                        <p:cTn id="66" dur="166" decel="50000">
                                          <p:stCondLst>
                                            <p:cond delay="1338"/>
                                          </p:stCondLst>
                                        </p:cTn>
                                        <p:tgtEl>
                                          <p:spTgt spid="555"/>
                                        </p:tgtEl>
                                      </p:cBhvr>
                                      <p:to x="100000" y="100000"/>
                                    </p:animScale>
                                    <p:animScale>
                                      <p:cBhvr>
                                        <p:cTn id="67" dur="26">
                                          <p:stCondLst>
                                            <p:cond delay="1642"/>
                                          </p:stCondLst>
                                        </p:cTn>
                                        <p:tgtEl>
                                          <p:spTgt spid="555"/>
                                        </p:tgtEl>
                                      </p:cBhvr>
                                      <p:to x="100000" y="90000"/>
                                    </p:animScale>
                                    <p:animScale>
                                      <p:cBhvr>
                                        <p:cTn id="68" dur="166" decel="50000">
                                          <p:stCondLst>
                                            <p:cond delay="1668"/>
                                          </p:stCondLst>
                                        </p:cTn>
                                        <p:tgtEl>
                                          <p:spTgt spid="555"/>
                                        </p:tgtEl>
                                      </p:cBhvr>
                                      <p:to x="100000" y="100000"/>
                                    </p:animScale>
                                    <p:animScale>
                                      <p:cBhvr>
                                        <p:cTn id="69" dur="26">
                                          <p:stCondLst>
                                            <p:cond delay="1808"/>
                                          </p:stCondLst>
                                        </p:cTn>
                                        <p:tgtEl>
                                          <p:spTgt spid="555"/>
                                        </p:tgtEl>
                                      </p:cBhvr>
                                      <p:to x="100000" y="95000"/>
                                    </p:animScale>
                                    <p:animScale>
                                      <p:cBhvr>
                                        <p:cTn id="70" dur="166" decel="50000">
                                          <p:stCondLst>
                                            <p:cond delay="1834"/>
                                          </p:stCondLst>
                                        </p:cTn>
                                        <p:tgtEl>
                                          <p:spTgt spid="555"/>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9108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Tabernacle Defiled and Sanctified Again</a:t>
            </a:r>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(3)</a:t>
            </a:r>
          </a:p>
        </p:txBody>
      </p:sp>
      <p:sp>
        <p:nvSpPr>
          <p:cNvPr id="3" name="Rectangle 2"/>
          <p:cNvSpPr/>
          <p:nvPr/>
        </p:nvSpPr>
        <p:spPr>
          <a:xfrm>
            <a:off x="2290969" y="1526522"/>
            <a:ext cx="4516092" cy="923330"/>
          </a:xfrm>
          <a:prstGeom prst="rect">
            <a:avLst/>
          </a:prstGeom>
        </p:spPr>
        <p:txBody>
          <a:bodyPr wrap="square">
            <a:spAutoFit/>
          </a:bodyPr>
          <a:lstStyle/>
          <a:p>
            <a:r>
              <a:rPr lang="en-US" dirty="0"/>
              <a:t>Because of the death of the 250 souls of rebellion Aaron needed to dedicate the Temple again.</a:t>
            </a:r>
            <a:endParaRPr lang="en-US" dirty="0">
              <a:solidFill>
                <a:schemeClr val="bg1"/>
              </a:solidFill>
              <a:latin typeface="Calibri" panose="020F0502020204030204" pitchFamily="34" charset="0"/>
            </a:endParaRPr>
          </a:p>
        </p:txBody>
      </p:sp>
      <p:sp>
        <p:nvSpPr>
          <p:cNvPr id="35" name="Rectangle 34"/>
          <p:cNvSpPr/>
          <p:nvPr/>
        </p:nvSpPr>
        <p:spPr>
          <a:xfrm>
            <a:off x="-12054" y="6572251"/>
            <a:ext cx="1446230" cy="338554"/>
          </a:xfrm>
          <a:prstGeom prst="rect">
            <a:avLst/>
          </a:prstGeom>
        </p:spPr>
        <p:txBody>
          <a:bodyPr wrap="none">
            <a:spAutoFit/>
          </a:bodyPr>
          <a:lstStyle/>
          <a:p>
            <a:r>
              <a:rPr lang="en-US" sz="1600" b="0" i="0" dirty="0">
                <a:effectLst/>
                <a:latin typeface="Verdana" panose="020B0604030504040204" pitchFamily="34" charset="0"/>
              </a:rPr>
              <a:t>Numbers </a:t>
            </a:r>
            <a:r>
              <a:rPr lang="en-US" sz="1600" dirty="0">
                <a:latin typeface="Verdana" panose="020B0604030504040204" pitchFamily="34" charset="0"/>
              </a:rPr>
              <a:t>19</a:t>
            </a:r>
            <a:endParaRPr lang="en-US" sz="1600" dirty="0"/>
          </a:p>
        </p:txBody>
      </p:sp>
      <p:sp>
        <p:nvSpPr>
          <p:cNvPr id="600" name="Rectangle 599"/>
          <p:cNvSpPr/>
          <p:nvPr/>
        </p:nvSpPr>
        <p:spPr>
          <a:xfrm>
            <a:off x="423440" y="2584111"/>
            <a:ext cx="4516092" cy="369332"/>
          </a:xfrm>
          <a:prstGeom prst="rect">
            <a:avLst/>
          </a:prstGeom>
        </p:spPr>
        <p:txBody>
          <a:bodyPr wrap="square">
            <a:spAutoFit/>
          </a:bodyPr>
          <a:lstStyle/>
          <a:p>
            <a:r>
              <a:rPr lang="en-US" dirty="0"/>
              <a:t>The Red Heifer</a:t>
            </a:r>
            <a:endParaRPr lang="en-US" dirty="0">
              <a:solidFill>
                <a:schemeClr val="bg1"/>
              </a:solidFill>
              <a:latin typeface="Calibri" panose="020F0502020204030204" pitchFamily="34" charset="0"/>
            </a:endParaRPr>
          </a:p>
        </p:txBody>
      </p:sp>
      <p:sp>
        <p:nvSpPr>
          <p:cNvPr id="601" name="Rectangle 600"/>
          <p:cNvSpPr/>
          <p:nvPr/>
        </p:nvSpPr>
        <p:spPr>
          <a:xfrm>
            <a:off x="2992581" y="732624"/>
            <a:ext cx="5853932" cy="369332"/>
          </a:xfrm>
          <a:prstGeom prst="rect">
            <a:avLst/>
          </a:prstGeom>
        </p:spPr>
        <p:txBody>
          <a:bodyPr wrap="square">
            <a:spAutoFit/>
          </a:bodyPr>
          <a:lstStyle/>
          <a:p>
            <a:r>
              <a:rPr lang="en-US" dirty="0"/>
              <a:t>Dedication meant the cleaning of everything and a sacrifice.</a:t>
            </a:r>
            <a:endParaRPr lang="en-US" dirty="0">
              <a:solidFill>
                <a:schemeClr val="bg1"/>
              </a:solidFill>
              <a:latin typeface="Calibri" panose="020F0502020204030204" pitchFamily="34" charset="0"/>
            </a:endParaRPr>
          </a:p>
        </p:txBody>
      </p:sp>
      <p:pic>
        <p:nvPicPr>
          <p:cNvPr id="8194" name="Picture 2" descr="https://upload.wikimedia.org/wikipedia/commons/0/0c/Red_Angus_Heif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6451" y="3234876"/>
            <a:ext cx="3608520" cy="27176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1061" y="3231671"/>
            <a:ext cx="6096000" cy="2031325"/>
          </a:xfrm>
          <a:prstGeom prst="rect">
            <a:avLst/>
          </a:prstGeom>
        </p:spPr>
        <p:txBody>
          <a:bodyPr>
            <a:spAutoFit/>
          </a:bodyPr>
          <a:lstStyle/>
          <a:p>
            <a:r>
              <a:rPr lang="en-US" dirty="0">
                <a:latin typeface="Calibri" panose="020F0502020204030204" pitchFamily="34" charset="0"/>
              </a:rPr>
              <a:t> First, a red heifer was slain, burned, and the ashes laid aside. Then the ashes were placed in pure water and the mixture sprinkled upon those who had been defiled. This was known as “the water of separation,” since by it one was separated, or purified, from sin. Failure to avail oneself of the cleansing power in this way resulted in being “cut off from among the congregation”</a:t>
            </a:r>
            <a:endParaRPr lang="en-US" dirty="0"/>
          </a:p>
        </p:txBody>
      </p:sp>
    </p:spTree>
    <p:extLst>
      <p:ext uri="{BB962C8B-B14F-4D97-AF65-F5344CB8AC3E}">
        <p14:creationId xmlns:p14="http://schemas.microsoft.com/office/powerpoint/2010/main" val="6301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00"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881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923330"/>
          </a:xfrm>
          <a:prstGeom prst="rect">
            <a:avLst/>
          </a:prstGeom>
          <a:noFill/>
        </p:spPr>
        <p:txBody>
          <a:bodyPr wrap="square" rtlCol="0">
            <a:spAutoFit/>
          </a:bodyPr>
          <a:lstStyle/>
          <a:p>
            <a:pPr algn="ctr"/>
            <a:r>
              <a:rPr lang="en-US" sz="5400" dirty="0"/>
              <a:t>Symbolism</a:t>
            </a:r>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(3)</a:t>
            </a:r>
          </a:p>
        </p:txBody>
      </p:sp>
      <p:sp>
        <p:nvSpPr>
          <p:cNvPr id="35" name="Rectangle 34"/>
          <p:cNvSpPr/>
          <p:nvPr/>
        </p:nvSpPr>
        <p:spPr>
          <a:xfrm>
            <a:off x="-12054" y="6572251"/>
            <a:ext cx="1446230" cy="338554"/>
          </a:xfrm>
          <a:prstGeom prst="rect">
            <a:avLst/>
          </a:prstGeom>
        </p:spPr>
        <p:txBody>
          <a:bodyPr wrap="none">
            <a:spAutoFit/>
          </a:bodyPr>
          <a:lstStyle/>
          <a:p>
            <a:r>
              <a:rPr lang="en-US" sz="1600" b="0" i="0" dirty="0">
                <a:effectLst/>
                <a:latin typeface="Verdana" panose="020B0604030504040204" pitchFamily="34" charset="0"/>
              </a:rPr>
              <a:t>Numbers </a:t>
            </a:r>
            <a:r>
              <a:rPr lang="en-US" sz="1600" dirty="0">
                <a:latin typeface="Verdana" panose="020B0604030504040204" pitchFamily="34" charset="0"/>
              </a:rPr>
              <a:t>19</a:t>
            </a:r>
            <a:endParaRPr lang="en-US" sz="1600" dirty="0"/>
          </a:p>
        </p:txBody>
      </p:sp>
      <p:sp>
        <p:nvSpPr>
          <p:cNvPr id="5" name="Rectangle 4"/>
          <p:cNvSpPr/>
          <p:nvPr/>
        </p:nvSpPr>
        <p:spPr>
          <a:xfrm>
            <a:off x="5024075" y="1691600"/>
            <a:ext cx="6096000" cy="3416320"/>
          </a:xfrm>
          <a:prstGeom prst="rect">
            <a:avLst/>
          </a:prstGeom>
        </p:spPr>
        <p:txBody>
          <a:bodyPr>
            <a:spAutoFit/>
          </a:bodyPr>
          <a:lstStyle/>
          <a:p>
            <a:r>
              <a:rPr lang="en-US" dirty="0">
                <a:latin typeface="Calibri" panose="020F0502020204030204" pitchFamily="34" charset="0"/>
              </a:rPr>
              <a:t>Much vital symbolism can be found in this ordinance. One who defiles himself with sin undergoes a spiritual death and is cut off from God’s presence through the loss of the Holy Spirit. </a:t>
            </a:r>
          </a:p>
          <a:p>
            <a:endParaRPr lang="en-US" dirty="0">
              <a:latin typeface="Calibri" panose="020F0502020204030204" pitchFamily="34" charset="0"/>
            </a:endParaRPr>
          </a:p>
          <a:p>
            <a:r>
              <a:rPr lang="en-US" dirty="0">
                <a:latin typeface="Calibri" panose="020F0502020204030204" pitchFamily="34" charset="0"/>
              </a:rPr>
              <a:t>Recovery from spiritual death is obtained by faith in Christ’s Atonement (symbolized by the death of the red heifer), repentance from sin, baptism in water, receiving the Holy Ghost, and obedience to God’s commandments. </a:t>
            </a:r>
          </a:p>
          <a:p>
            <a:endParaRPr lang="en-US" dirty="0">
              <a:latin typeface="Calibri" panose="020F0502020204030204" pitchFamily="34" charset="0"/>
            </a:endParaRPr>
          </a:p>
          <a:p>
            <a:r>
              <a:rPr lang="en-US" dirty="0">
                <a:latin typeface="Calibri" panose="020F0502020204030204" pitchFamily="34" charset="0"/>
              </a:rPr>
              <a:t>All who thereafter commit certain serious sins and refuse to repent are likewise “cut off from among the congregation,” that is, excommunicated.</a:t>
            </a:r>
            <a:endParaRPr lang="en-US" dirty="0"/>
          </a:p>
        </p:txBody>
      </p:sp>
      <p:pic>
        <p:nvPicPr>
          <p:cNvPr id="11266" name="Picture 2" descr="http://jesus.christ.org/files/2008/11/mormon-Gethseme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564" y="1179017"/>
            <a:ext cx="3371374" cy="421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40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4801314"/>
          </a:xfrm>
          <a:prstGeom prst="rect">
            <a:avLst/>
          </a:prstGeom>
          <a:noFill/>
        </p:spPr>
        <p:txBody>
          <a:bodyPr wrap="square" rtlCol="0">
            <a:spAutoFit/>
          </a:bodyPr>
          <a:lstStyle/>
          <a:p>
            <a:r>
              <a:rPr lang="en-US" dirty="0"/>
              <a:t>Sources:</a:t>
            </a:r>
          </a:p>
          <a:p>
            <a:endParaRPr lang="en-US" dirty="0"/>
          </a:p>
          <a:p>
            <a:r>
              <a:rPr lang="en-US" dirty="0"/>
              <a:t>Suggested Hymn: #241 </a:t>
            </a:r>
            <a:r>
              <a:rPr lang="en-US" i="1" dirty="0"/>
              <a:t>Count Your Many Blessings</a:t>
            </a:r>
            <a:endParaRPr lang="en-US" dirty="0"/>
          </a:p>
          <a:p>
            <a:endParaRPr lang="en-US" dirty="0"/>
          </a:p>
          <a:p>
            <a:pPr marL="342900" indent="-342900">
              <a:buAutoNum type="arabicPeriod"/>
            </a:pPr>
            <a:r>
              <a:rPr lang="en-US" dirty="0"/>
              <a:t>W. Cleon </a:t>
            </a:r>
            <a:r>
              <a:rPr lang="en-US" dirty="0" err="1"/>
              <a:t>Skousen</a:t>
            </a:r>
            <a:r>
              <a:rPr lang="en-US" dirty="0"/>
              <a:t> </a:t>
            </a:r>
            <a:r>
              <a:rPr lang="en-US" i="1" dirty="0"/>
              <a:t>The Third Thousand Years </a:t>
            </a:r>
            <a:r>
              <a:rPr lang="en-US" dirty="0"/>
              <a:t>p. 393-407</a:t>
            </a:r>
          </a:p>
          <a:p>
            <a:pPr marL="342900" indent="-342900">
              <a:buAutoNum type="arabicPeriod"/>
            </a:pPr>
            <a:endParaRPr lang="en-US" dirty="0"/>
          </a:p>
          <a:p>
            <a:pPr marL="342900" indent="-342900">
              <a:buAutoNum type="arabicPeriod"/>
            </a:pPr>
            <a:r>
              <a:rPr lang="en-US" dirty="0"/>
              <a:t>Flavius Josephus translated by William </a:t>
            </a:r>
            <a:r>
              <a:rPr lang="en-US" dirty="0" err="1"/>
              <a:t>Whiston</a:t>
            </a:r>
            <a:r>
              <a:rPr lang="en-US" dirty="0"/>
              <a:t>, A.M. Book 4. Chapter 2. Verse 3 p.121</a:t>
            </a:r>
          </a:p>
          <a:p>
            <a:pPr marL="342900" indent="-342900">
              <a:buAutoNum type="arabicPeriod"/>
            </a:pPr>
            <a:endParaRPr lang="en-US" dirty="0"/>
          </a:p>
          <a:p>
            <a:pPr marL="342900" indent="-342900">
              <a:buAutoNum type="arabicPeriod"/>
            </a:pPr>
            <a:r>
              <a:rPr lang="en-US" dirty="0"/>
              <a:t>Old Testament Institute Manual</a:t>
            </a:r>
          </a:p>
          <a:p>
            <a:pPr marL="342900" indent="-342900">
              <a:buAutoNum type="arabicPeriod"/>
            </a:pPr>
            <a:endParaRPr lang="en-US" dirty="0"/>
          </a:p>
          <a:p>
            <a:pPr marL="342900" indent="-342900">
              <a:buAutoNum type="arabicPeriod"/>
            </a:pPr>
            <a:r>
              <a:rPr lang="en-US" dirty="0"/>
              <a:t>Who’s Who in the Old Testament by Ed J. </a:t>
            </a:r>
            <a:r>
              <a:rPr lang="en-US" dirty="0" err="1"/>
              <a:t>Pinegar</a:t>
            </a:r>
            <a:r>
              <a:rPr lang="en-US" dirty="0"/>
              <a:t> and Richard J. Allen p. 115</a:t>
            </a:r>
          </a:p>
          <a:p>
            <a:pPr marL="342900" indent="-342900">
              <a:buAutoNum type="arabicPeriod"/>
            </a:pPr>
            <a:endParaRPr lang="en-US" dirty="0"/>
          </a:p>
          <a:p>
            <a:pPr fontAlgn="base"/>
            <a:r>
              <a:rPr lang="en-US" dirty="0"/>
              <a:t>5. President Boyd K. Packer </a:t>
            </a:r>
            <a:r>
              <a:rPr lang="en-US" i="1" dirty="0"/>
              <a:t>The Honor and Order of the Priesthood </a:t>
            </a:r>
            <a:r>
              <a:rPr lang="en-US" dirty="0"/>
              <a:t>2012 June Ensign</a:t>
            </a:r>
          </a:p>
          <a:p>
            <a:pPr fontAlgn="base"/>
            <a:endParaRPr lang="en-US" dirty="0"/>
          </a:p>
          <a:p>
            <a:pPr fontAlgn="base"/>
            <a:r>
              <a:rPr lang="en-US" dirty="0"/>
              <a:t>6. Elder Quentin L. </a:t>
            </a:r>
            <a:r>
              <a:rPr lang="en-US" i="1" dirty="0"/>
              <a:t>Cook Are You a Saint? </a:t>
            </a:r>
            <a:r>
              <a:rPr lang="en-US" dirty="0"/>
              <a:t>October 2003 Gen. Conf.</a:t>
            </a:r>
          </a:p>
          <a:p>
            <a:pPr fontAlgn="base"/>
            <a:endParaRPr lang="en-US" dirty="0"/>
          </a:p>
          <a:p>
            <a:pPr fontAlgn="base"/>
            <a:r>
              <a:rPr lang="en-US" dirty="0"/>
              <a:t>7. BYU Studies</a:t>
            </a:r>
          </a:p>
        </p:txBody>
      </p:sp>
      <p:sp>
        <p:nvSpPr>
          <p:cNvPr id="5" name="Footer Placeholder 14">
            <a:extLst>
              <a:ext uri="{FF2B5EF4-FFF2-40B4-BE49-F238E27FC236}">
                <a16:creationId xmlns:a16="http://schemas.microsoft.com/office/drawing/2014/main" id="{AB3ABF2B-D96C-4601-9639-190A80D790A2}"/>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615300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09237148"/>
              </p:ext>
            </p:extLst>
          </p:nvPr>
        </p:nvGraphicFramePr>
        <p:xfrm>
          <a:off x="253495" y="583305"/>
          <a:ext cx="11816784" cy="170688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t>Chapters</a:t>
                      </a:r>
                      <a:r>
                        <a:rPr lang="en-US" sz="1600" dirty="0"/>
                        <a:t> 1-12</a:t>
                      </a:r>
                    </a:p>
                  </a:txBody>
                  <a:tcPr>
                    <a:solidFill>
                      <a:schemeClr val="bg1"/>
                    </a:solidFill>
                  </a:tcPr>
                </a:tc>
                <a:tc>
                  <a:txBody>
                    <a:bodyPr/>
                    <a:lstStyle/>
                    <a:p>
                      <a:r>
                        <a:rPr lang="en-US" sz="1600" dirty="0"/>
                        <a:t>Chapters 13-20 </a:t>
                      </a:r>
                    </a:p>
                  </a:txBody>
                  <a:tcPr>
                    <a:solidFill>
                      <a:schemeClr val="accent3">
                        <a:lumMod val="60000"/>
                        <a:lumOff val="40000"/>
                      </a:schemeClr>
                    </a:solidFill>
                  </a:tcPr>
                </a:tc>
                <a:tc>
                  <a:txBody>
                    <a:bodyPr/>
                    <a:lstStyle/>
                    <a:p>
                      <a:r>
                        <a:rPr lang="en-US" sz="1600"/>
                        <a:t>Chapter 21-36</a:t>
                      </a:r>
                      <a:endParaRPr lang="en-US" sz="1600" dirty="0"/>
                    </a:p>
                  </a:txBody>
                  <a:tcPr>
                    <a:solidFill>
                      <a:schemeClr val="bg1"/>
                    </a:solidFill>
                  </a:tcPr>
                </a:tc>
                <a:extLst>
                  <a:ext uri="{0D108BD9-81ED-4DB2-BD59-A6C34878D82A}">
                    <a16:rowId xmlns:a16="http://schemas.microsoft.com/office/drawing/2014/main" val="10000"/>
                  </a:ext>
                </a:extLst>
              </a:tr>
              <a:tr h="370840">
                <a:tc>
                  <a:txBody>
                    <a:bodyPr/>
                    <a:lstStyle/>
                    <a:p>
                      <a:r>
                        <a:rPr lang="en-US" dirty="0"/>
                        <a:t>Old Generation Organization and Preparation to leave Mt. Sinai</a:t>
                      </a:r>
                    </a:p>
                  </a:txBody>
                  <a:tcPr>
                    <a:solidFill>
                      <a:schemeClr val="bg1"/>
                    </a:solidFill>
                  </a:tcPr>
                </a:tc>
                <a:tc>
                  <a:txBody>
                    <a:bodyPr/>
                    <a:lstStyle/>
                    <a:p>
                      <a:r>
                        <a:rPr lang="en-US" dirty="0"/>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Generation</a:t>
                      </a:r>
                    </a:p>
                    <a:p>
                      <a:r>
                        <a:rPr lang="en-US" sz="1600" dirty="0"/>
                        <a:t>Move to Plains of Moab—east of Promised Land</a:t>
                      </a:r>
                    </a:p>
                    <a:p>
                      <a:r>
                        <a:rPr lang="en-US" sz="1600" dirty="0"/>
                        <a:t>Reorganization of Israel</a:t>
                      </a:r>
                    </a:p>
                    <a:p>
                      <a:r>
                        <a:rPr lang="en-US" sz="1600" dirty="0"/>
                        <a:t>Regulations (offerings and Vows) Conquest and Division of Israel</a:t>
                      </a:r>
                    </a:p>
                  </a:txBody>
                  <a:tcPr>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2969373869"/>
              </p:ext>
            </p:extLst>
          </p:nvPr>
        </p:nvGraphicFramePr>
        <p:xfrm>
          <a:off x="2082297" y="3731571"/>
          <a:ext cx="8374996" cy="2377440"/>
        </p:xfrm>
        <a:graphic>
          <a:graphicData uri="http://schemas.openxmlformats.org/drawingml/2006/table">
            <a:tbl>
              <a:tblPr firstRow="1" bandRow="1">
                <a:tableStyleId>{5940675A-B579-460E-94D1-54222C63F5DA}</a:tableStyleId>
              </a:tblPr>
              <a:tblGrid>
                <a:gridCol w="2093749">
                  <a:extLst>
                    <a:ext uri="{9D8B030D-6E8A-4147-A177-3AD203B41FA5}">
                      <a16:colId xmlns:a16="http://schemas.microsoft.com/office/drawing/2014/main" val="20000"/>
                    </a:ext>
                  </a:extLst>
                </a:gridCol>
                <a:gridCol w="2093749">
                  <a:extLst>
                    <a:ext uri="{9D8B030D-6E8A-4147-A177-3AD203B41FA5}">
                      <a16:colId xmlns:a16="http://schemas.microsoft.com/office/drawing/2014/main" val="20001"/>
                    </a:ext>
                  </a:extLst>
                </a:gridCol>
                <a:gridCol w="2093749">
                  <a:extLst>
                    <a:ext uri="{9D8B030D-6E8A-4147-A177-3AD203B41FA5}">
                      <a16:colId xmlns:a16="http://schemas.microsoft.com/office/drawing/2014/main" val="20002"/>
                    </a:ext>
                  </a:extLst>
                </a:gridCol>
                <a:gridCol w="2093749">
                  <a:extLst>
                    <a:ext uri="{9D8B030D-6E8A-4147-A177-3AD203B41FA5}">
                      <a16:colId xmlns:a16="http://schemas.microsoft.com/office/drawing/2014/main" val="20003"/>
                    </a:ext>
                  </a:extLst>
                </a:gridCol>
              </a:tblGrid>
              <a:tr h="291800">
                <a:tc>
                  <a:txBody>
                    <a:bodyPr/>
                    <a:lstStyle/>
                    <a:p>
                      <a:pPr algn="ctr"/>
                      <a:r>
                        <a:rPr lang="en-US" dirty="0"/>
                        <a:t>Numbers</a:t>
                      </a:r>
                      <a:r>
                        <a:rPr lang="en-US" baseline="0" dirty="0"/>
                        <a:t> 15-16</a:t>
                      </a:r>
                      <a:endParaRPr lang="en-US" dirty="0"/>
                    </a:p>
                  </a:txBody>
                  <a:tcPr>
                    <a:solidFill>
                      <a:schemeClr val="accent3">
                        <a:lumMod val="60000"/>
                        <a:lumOff val="40000"/>
                      </a:schemeClr>
                    </a:solidFill>
                  </a:tcPr>
                </a:tc>
                <a:tc>
                  <a:txBody>
                    <a:bodyPr/>
                    <a:lstStyle/>
                    <a:p>
                      <a:pPr algn="ctr"/>
                      <a:r>
                        <a:rPr lang="en-US" dirty="0"/>
                        <a:t>Numbers 16</a:t>
                      </a:r>
                    </a:p>
                  </a:txBody>
                  <a:tcPr>
                    <a:solidFill>
                      <a:schemeClr val="accent3">
                        <a:lumMod val="60000"/>
                        <a:lumOff val="40000"/>
                      </a:schemeClr>
                    </a:solidFill>
                  </a:tcPr>
                </a:tc>
                <a:tc>
                  <a:txBody>
                    <a:bodyPr/>
                    <a:lstStyle/>
                    <a:p>
                      <a:pPr algn="ctr"/>
                      <a:r>
                        <a:rPr lang="en-US" dirty="0"/>
                        <a:t>Numbers 17-18</a:t>
                      </a:r>
                    </a:p>
                  </a:txBody>
                  <a:tcPr>
                    <a:solidFill>
                      <a:schemeClr val="accent3">
                        <a:lumMod val="60000"/>
                        <a:lumOff val="40000"/>
                      </a:schemeClr>
                    </a:solidFill>
                  </a:tcPr>
                </a:tc>
                <a:tc>
                  <a:txBody>
                    <a:bodyPr/>
                    <a:lstStyle/>
                    <a:p>
                      <a:pPr algn="ctr"/>
                      <a:r>
                        <a:rPr lang="en-US" dirty="0"/>
                        <a:t>Numbers 19</a:t>
                      </a:r>
                    </a:p>
                  </a:txBody>
                  <a:tcPr>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Offerings</a:t>
                      </a:r>
                    </a:p>
                  </a:txBody>
                  <a:tcPr/>
                </a:tc>
                <a:tc>
                  <a:txBody>
                    <a:bodyPr/>
                    <a:lstStyle/>
                    <a:p>
                      <a:pPr algn="ctr"/>
                      <a:r>
                        <a:rPr lang="en-US" dirty="0"/>
                        <a:t>Rebellions</a:t>
                      </a:r>
                    </a:p>
                  </a:txBody>
                  <a:tcPr/>
                </a:tc>
                <a:tc>
                  <a:txBody>
                    <a:bodyPr/>
                    <a:lstStyle/>
                    <a:p>
                      <a:pPr algn="ctr"/>
                      <a:r>
                        <a:rPr lang="en-US" dirty="0"/>
                        <a:t>Role of the Priesthood</a:t>
                      </a:r>
                    </a:p>
                  </a:txBody>
                  <a:tcPr/>
                </a:tc>
                <a:tc>
                  <a:txBody>
                    <a:bodyPr/>
                    <a:lstStyle/>
                    <a:p>
                      <a:pPr algn="ctr"/>
                      <a:r>
                        <a:rPr lang="en-US" dirty="0"/>
                        <a:t>Purification</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To Thank the Lord</a:t>
                      </a:r>
                    </a:p>
                    <a:p>
                      <a:r>
                        <a:rPr lang="en-US" sz="1400" b="0" i="1" kern="1200" baseline="0" dirty="0">
                          <a:solidFill>
                            <a:schemeClr val="tx1"/>
                          </a:solidFill>
                          <a:effectLst/>
                          <a:latin typeface="+mn-lt"/>
                          <a:ea typeface="+mn-ea"/>
                          <a:cs typeface="+mn-cs"/>
                        </a:rPr>
                        <a:t>Unintentional sins (ignorant)</a:t>
                      </a:r>
                    </a:p>
                    <a:p>
                      <a:r>
                        <a:rPr lang="en-US" sz="1400" b="0" i="1" kern="1200" baseline="0" dirty="0">
                          <a:solidFill>
                            <a:schemeClr val="tx1"/>
                          </a:solidFill>
                          <a:effectLst/>
                          <a:latin typeface="+mn-lt"/>
                          <a:ea typeface="+mn-ea"/>
                          <a:cs typeface="+mn-cs"/>
                        </a:rPr>
                        <a:t>Intentional sins (willful)</a:t>
                      </a:r>
                    </a:p>
                    <a:p>
                      <a:r>
                        <a:rPr lang="en-US" sz="1400" b="0" i="1" kern="1200" baseline="0" dirty="0">
                          <a:solidFill>
                            <a:schemeClr val="tx1"/>
                          </a:solidFill>
                          <a:effectLst/>
                          <a:latin typeface="+mn-lt"/>
                          <a:ea typeface="+mn-ea"/>
                          <a:cs typeface="+mn-cs"/>
                        </a:rPr>
                        <a:t>Tassels on the garment</a:t>
                      </a:r>
                    </a:p>
                  </a:txBody>
                  <a:tcPr/>
                </a:tc>
                <a:tc>
                  <a:txBody>
                    <a:bodyPr/>
                    <a:lstStyle/>
                    <a:p>
                      <a:r>
                        <a:rPr lang="en-US" sz="1400" b="0" i="1" kern="1200" baseline="0" dirty="0">
                          <a:solidFill>
                            <a:schemeClr val="tx1"/>
                          </a:solidFill>
                          <a:effectLst/>
                          <a:latin typeface="+mn-lt"/>
                          <a:ea typeface="+mn-ea"/>
                          <a:cs typeface="+mn-cs"/>
                        </a:rPr>
                        <a:t>Rebellion of </a:t>
                      </a:r>
                      <a:r>
                        <a:rPr lang="en-US" sz="1400" b="0" i="1" kern="1200" baseline="0" dirty="0" err="1">
                          <a:solidFill>
                            <a:schemeClr val="tx1"/>
                          </a:solidFill>
                          <a:effectLst/>
                          <a:latin typeface="+mn-lt"/>
                          <a:ea typeface="+mn-ea"/>
                          <a:cs typeface="+mn-cs"/>
                        </a:rPr>
                        <a:t>Korah</a:t>
                      </a:r>
                      <a:endParaRPr lang="en-US" sz="1400" b="0" i="1" kern="1200" baseline="0" dirty="0">
                        <a:solidFill>
                          <a:schemeClr val="tx1"/>
                        </a:solidFill>
                        <a:effectLst/>
                        <a:latin typeface="+mn-lt"/>
                        <a:ea typeface="+mn-ea"/>
                        <a:cs typeface="+mn-cs"/>
                      </a:endParaRPr>
                    </a:p>
                    <a:p>
                      <a:r>
                        <a:rPr lang="en-US" sz="1400" b="0" i="1" kern="1200" baseline="0" dirty="0">
                          <a:solidFill>
                            <a:schemeClr val="tx1"/>
                          </a:solidFill>
                          <a:effectLst/>
                          <a:latin typeface="+mn-lt"/>
                          <a:ea typeface="+mn-ea"/>
                          <a:cs typeface="+mn-cs"/>
                        </a:rPr>
                        <a:t>Rebellion against Moses and Aaron</a:t>
                      </a:r>
                      <a:endParaRPr lang="en-US" sz="1400" b="0" i="1" kern="1200" dirty="0">
                        <a:solidFill>
                          <a:schemeClr val="tx1"/>
                        </a:solidFill>
                        <a:effectLst/>
                        <a:latin typeface="+mn-lt"/>
                        <a:ea typeface="+mn-ea"/>
                        <a:cs typeface="+mn-cs"/>
                      </a:endParaRPr>
                    </a:p>
                  </a:txBody>
                  <a:tcPr/>
                </a:tc>
                <a:tc>
                  <a:txBody>
                    <a:bodyPr/>
                    <a:lstStyle/>
                    <a:p>
                      <a:r>
                        <a:rPr lang="en-US" sz="1400" b="0" i="1" kern="1200" dirty="0">
                          <a:solidFill>
                            <a:schemeClr val="tx1"/>
                          </a:solidFill>
                          <a:effectLst/>
                          <a:latin typeface="+mn-lt"/>
                          <a:ea typeface="+mn-ea"/>
                          <a:cs typeface="+mn-cs"/>
                        </a:rPr>
                        <a:t>Aaron and miracle</a:t>
                      </a:r>
                      <a:r>
                        <a:rPr lang="en-US" sz="1400" b="0" i="1" kern="1200" baseline="0" dirty="0">
                          <a:solidFill>
                            <a:schemeClr val="tx1"/>
                          </a:solidFill>
                          <a:effectLst/>
                          <a:latin typeface="+mn-lt"/>
                          <a:ea typeface="+mn-ea"/>
                          <a:cs typeface="+mn-cs"/>
                        </a:rPr>
                        <a:t> of the Rod</a:t>
                      </a:r>
                    </a:p>
                    <a:p>
                      <a:r>
                        <a:rPr lang="en-US" sz="1400" b="0" i="1" kern="1200" dirty="0">
                          <a:solidFill>
                            <a:schemeClr val="tx1"/>
                          </a:solidFill>
                          <a:effectLst/>
                          <a:latin typeface="+mn-lt"/>
                          <a:ea typeface="+mn-ea"/>
                          <a:cs typeface="+mn-cs"/>
                        </a:rPr>
                        <a:t>Confirmation of Divine Call</a:t>
                      </a:r>
                    </a:p>
                    <a:p>
                      <a:r>
                        <a:rPr lang="en-US" sz="1400" b="0" i="1" kern="1200" dirty="0">
                          <a:solidFill>
                            <a:schemeClr val="tx1"/>
                          </a:solidFill>
                          <a:effectLst/>
                          <a:latin typeface="+mn-lt"/>
                          <a:ea typeface="+mn-ea"/>
                          <a:cs typeface="+mn-cs"/>
                        </a:rPr>
                        <a:t>Remuneration of the Priesthood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kern="1200" dirty="0">
                          <a:solidFill>
                            <a:schemeClr val="tx1"/>
                          </a:solidFill>
                          <a:effectLst/>
                          <a:latin typeface="+mn-lt"/>
                          <a:ea typeface="+mn-ea"/>
                          <a:cs typeface="+mn-cs"/>
                        </a:rPr>
                        <a:t>Purification of the red</a:t>
                      </a:r>
                      <a:r>
                        <a:rPr lang="en-US" sz="1400" b="0" i="1" kern="1200" baseline="0" dirty="0">
                          <a:solidFill>
                            <a:schemeClr val="tx1"/>
                          </a:solidFill>
                          <a:effectLst/>
                          <a:latin typeface="+mn-lt"/>
                          <a:ea typeface="+mn-ea"/>
                          <a:cs typeface="+mn-cs"/>
                        </a:rPr>
                        <a:t> heifer</a:t>
                      </a:r>
                      <a:endParaRPr lang="en-US" sz="1400" b="0" i="1" kern="1200" dirty="0">
                        <a:solidFill>
                          <a:schemeClr val="tx1"/>
                        </a:solidFill>
                        <a:effectLst/>
                        <a:latin typeface="+mn-lt"/>
                        <a:ea typeface="+mn-ea"/>
                        <a:cs typeface="+mn-cs"/>
                      </a:endParaRPr>
                    </a:p>
                    <a:p>
                      <a:endParaRPr lang="en-US" sz="1400" b="0" i="1" kern="1200" dirty="0">
                        <a:solidFill>
                          <a:schemeClr val="tx1"/>
                        </a:solidFill>
                        <a:effectLst/>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83019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37426" cy="2123658"/>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Cut off:</a:t>
            </a:r>
          </a:p>
          <a:p>
            <a:r>
              <a:rPr lang="en-US" sz="1200" b="0" i="0" dirty="0">
                <a:effectLst/>
                <a:latin typeface="Calibri" panose="020F0502020204030204" pitchFamily="34" charset="0"/>
              </a:rPr>
              <a:t>They were to be excommunicated from the camp of Israel (see </a:t>
            </a:r>
            <a:r>
              <a:rPr lang="en-US" sz="1200" b="0" i="0" u="none" strike="noStrike" dirty="0">
                <a:effectLst/>
                <a:latin typeface="Calibri" panose="020F0502020204030204" pitchFamily="34" charset="0"/>
              </a:rPr>
              <a:t>v. 30</a:t>
            </a:r>
            <a:r>
              <a:rPr lang="en-US" sz="1200" b="0" i="0" dirty="0">
                <a:effectLst/>
                <a:latin typeface="Calibri" panose="020F0502020204030204" pitchFamily="34" charset="0"/>
              </a:rPr>
              <a:t>). </a:t>
            </a:r>
          </a:p>
          <a:p>
            <a:endParaRPr lang="en-US" sz="1200" dirty="0">
              <a:latin typeface="Calibri" panose="020F0502020204030204" pitchFamily="34" charset="0"/>
            </a:endParaRPr>
          </a:p>
          <a:p>
            <a:r>
              <a:rPr lang="en-US" sz="1200" b="0" i="0" dirty="0">
                <a:effectLst/>
                <a:latin typeface="Calibri" panose="020F0502020204030204" pitchFamily="34" charset="0"/>
              </a:rPr>
              <a:t>In some cases the sin also required the death penalty. This extreme action was necessitated because the sinner “despised the word of the Lord” (</a:t>
            </a:r>
            <a:r>
              <a:rPr lang="en-US" sz="1200" b="0" i="0" u="none" strike="noStrike" dirty="0">
                <a:effectLst/>
                <a:latin typeface="Calibri" panose="020F0502020204030204" pitchFamily="34" charset="0"/>
              </a:rPr>
              <a:t>v. 31</a:t>
            </a:r>
            <a:r>
              <a:rPr lang="en-US" sz="1200" b="0" i="0" dirty="0">
                <a:effectLst/>
                <a:latin typeface="Calibri" panose="020F0502020204030204" pitchFamily="34" charset="0"/>
              </a:rPr>
              <a:t>). </a:t>
            </a:r>
          </a:p>
          <a:p>
            <a:endParaRPr lang="en-US" sz="1200" dirty="0">
              <a:latin typeface="Calibri" panose="020F0502020204030204" pitchFamily="34" charset="0"/>
            </a:endParaRPr>
          </a:p>
          <a:p>
            <a:r>
              <a:rPr lang="en-US" sz="1200" b="0" i="0" dirty="0">
                <a:effectLst/>
                <a:latin typeface="Calibri" panose="020F0502020204030204" pitchFamily="34" charset="0"/>
              </a:rPr>
              <a:t>It was not a sin committed in ignorance or weakness, but a deliberate refusal to obey the word of the Lord. This law thus teaches, on an individual basis, the same lesson taught Israel collectively; that is, when persons or nation despise the word of the Lord and willfully sin, they will be cut off from God and not be counted part of His covenant people. They will suffer spiritual death. </a:t>
            </a:r>
          </a:p>
          <a:p>
            <a:r>
              <a:rPr lang="en-US" sz="1200" b="0" i="0" dirty="0">
                <a:effectLst/>
                <a:latin typeface="Calibri" panose="020F0502020204030204" pitchFamily="34" charset="0"/>
              </a:rPr>
              <a:t>Old Testament Institute Manual</a:t>
            </a:r>
            <a:endParaRPr lang="en-US" sz="1200" dirty="0"/>
          </a:p>
        </p:txBody>
      </p:sp>
      <p:sp>
        <p:nvSpPr>
          <p:cNvPr id="30" name="Rectangle 29"/>
          <p:cNvSpPr/>
          <p:nvPr/>
        </p:nvSpPr>
        <p:spPr>
          <a:xfrm>
            <a:off x="17401" y="2148256"/>
            <a:ext cx="6302623" cy="4339650"/>
          </a:xfrm>
          <a:prstGeom prst="rect">
            <a:avLst/>
          </a:prstGeom>
          <a:ln>
            <a:solidFill>
              <a:schemeClr val="tx1"/>
            </a:solidFill>
          </a:ln>
        </p:spPr>
        <p:txBody>
          <a:bodyPr wrap="square">
            <a:spAutoFit/>
          </a:bodyPr>
          <a:lstStyle/>
          <a:p>
            <a:r>
              <a:rPr lang="en-US" sz="1200" b="1" dirty="0"/>
              <a:t>The Rod:</a:t>
            </a:r>
          </a:p>
          <a:p>
            <a:r>
              <a:rPr lang="en-US" sz="1200" dirty="0"/>
              <a:t>In the rebellion against the leadership of Moses and Aaron, the Lord gave two miraculous demonstrations that showed Israel without question whom He had chosen to lead His people. First, </a:t>
            </a:r>
            <a:r>
              <a:rPr lang="en-US" sz="1200" dirty="0" err="1"/>
              <a:t>Korah</a:t>
            </a:r>
            <a:r>
              <a:rPr lang="en-US" sz="1200" dirty="0"/>
              <a:t> and those who joined him in the rebellion were killed by being either swallowed in the earth or consumed by fire. Second, those who still continued to sustain his evil leadership, even after </a:t>
            </a:r>
            <a:r>
              <a:rPr lang="en-US" sz="1200" dirty="0" err="1"/>
              <a:t>Korah’s</a:t>
            </a:r>
            <a:r>
              <a:rPr lang="en-US" sz="1200" dirty="0"/>
              <a:t> death, were killed in a plague (see Numbers 16:49). The scriptures state that nearly fifteen thousand people died trying to prove that Moses and Aaron were not the ones who should lead Israel. Then the Lord offered one more miracle to further demonstrate who was chosen to hold the priesthood. Bible scholars have explained the significance of this miracle in this way:</a:t>
            </a:r>
          </a:p>
          <a:p>
            <a:r>
              <a:rPr lang="en-US" sz="1200" dirty="0"/>
              <a:t>“The miracle which God wrought here as the Creator of nature, was at the same time a significant symbol of the nature and meaning of the priesthood. The choice of the rods had also a bearing upon the object in question. A man’s rod was the sign of his position as ruler in the house and congregation; with a prince the rod becomes a </a:t>
            </a:r>
            <a:r>
              <a:rPr lang="en-US" sz="1200" dirty="0" err="1"/>
              <a:t>sceptre</a:t>
            </a:r>
            <a:r>
              <a:rPr lang="en-US" sz="1200" dirty="0"/>
              <a:t>, the insignia of rule [see Genesis 49:10]. As a severed branch, the rod could not put forth shoots and blossom in a natural way.</a:t>
            </a:r>
          </a:p>
          <a:p>
            <a:r>
              <a:rPr lang="en-US" sz="1200" dirty="0"/>
              <a:t>It was this which the Lord intended to show to the people, by causing Aaron’s rod to put forth branches, blossom, and fruit, through a miracle of His omnipotence; whereas the rods of the others heads of the tribes remained as barren as before. In this way, therefore, it was not without deep significance that Aaron’s rod not only put forth shoots, by which the divine election might be recognized, but bore even blossom and ripe fruit. </a:t>
            </a:r>
            <a:r>
              <a:rPr lang="en-US" sz="1200" b="1" dirty="0"/>
              <a:t>This showed that Aaron was not only qualified for his calling, but administered his office in the full power of the Spirit, and bore the fruit expected of him. </a:t>
            </a:r>
            <a:r>
              <a:rPr lang="en-US" sz="1200" dirty="0"/>
              <a:t>The almond rod was especially adapted to exhibit this, as an almond-tree flowers and bears fruit the earliest of all the trees, and has received its name [in Hebrew, which means] ‘awake,’ from this very fact [cf. Jeremiah 1:11].” (</a:t>
            </a:r>
            <a:r>
              <a:rPr lang="en-US" sz="1200" dirty="0" err="1"/>
              <a:t>Keil</a:t>
            </a:r>
            <a:r>
              <a:rPr lang="en-US" sz="1200" dirty="0"/>
              <a:t> and </a:t>
            </a:r>
            <a:r>
              <a:rPr lang="en-US" sz="1200" dirty="0" err="1"/>
              <a:t>Delitzsch</a:t>
            </a:r>
            <a:r>
              <a:rPr lang="en-US" sz="1200" dirty="0"/>
              <a:t>, Commentary, 1:3:114).</a:t>
            </a:r>
          </a:p>
        </p:txBody>
      </p:sp>
      <p:sp>
        <p:nvSpPr>
          <p:cNvPr id="31" name="Rectangle 30"/>
          <p:cNvSpPr/>
          <p:nvPr/>
        </p:nvSpPr>
        <p:spPr>
          <a:xfrm>
            <a:off x="6337425" y="0"/>
            <a:ext cx="5854575" cy="2492990"/>
          </a:xfrm>
          <a:prstGeom prst="rect">
            <a:avLst/>
          </a:prstGeom>
          <a:ln>
            <a:solidFill>
              <a:schemeClr val="tx1"/>
            </a:solidFill>
          </a:ln>
        </p:spPr>
        <p:txBody>
          <a:bodyPr wrap="square">
            <a:spAutoFit/>
          </a:bodyPr>
          <a:lstStyle/>
          <a:p>
            <a:r>
              <a:rPr lang="en-US" sz="1200" b="1" dirty="0">
                <a:latin typeface="Calibri" panose="020F0502020204030204" pitchFamily="34" charset="0"/>
              </a:rPr>
              <a:t>Aaronic and Levitical Priesthood:</a:t>
            </a:r>
          </a:p>
          <a:p>
            <a:r>
              <a:rPr lang="en-US" sz="1200" dirty="0">
                <a:latin typeface="Calibri" panose="020F0502020204030204" pitchFamily="34" charset="0"/>
              </a:rPr>
              <a:t>Those selected to minister in the offices of priest and Levite were to be supported from the tithes and offerings made by the children of Israel (see Numbers 18:21, 24). The Lord said to Aaron, “All the best of the oil, and all the best of the wine, and of the wheat, the first fruits of them which they shall offer unto the Lord, them have I given thee” (v. 12). These, like everything else in Israel, were to be tithed (see v. 26).</a:t>
            </a:r>
          </a:p>
          <a:p>
            <a:endParaRPr lang="en-US" sz="1200" dirty="0">
              <a:latin typeface="Calibri" panose="020F0502020204030204" pitchFamily="34" charset="0"/>
            </a:endParaRPr>
          </a:p>
          <a:p>
            <a:r>
              <a:rPr lang="en-US" sz="1200" dirty="0">
                <a:latin typeface="Calibri" panose="020F0502020204030204" pitchFamily="34" charset="0"/>
              </a:rPr>
              <a:t>In addition, the Levites had to have a place to live. They were not given land as the other tribes were because their inheritance was the priesthood instead (see v. 20). In order to scatter them among the tribes and provide homes for the Levites, Moses commanded that forty-eight “Levite cities” be established for those who ministered to Israel’s spiritual needs (see Numbers 35:1–8). This Levitical inheritance was provided when the land of Canaan was conquered under Joshua (see Joshua 21).</a:t>
            </a:r>
          </a:p>
        </p:txBody>
      </p:sp>
    </p:spTree>
    <p:extLst>
      <p:ext uri="{BB962C8B-B14F-4D97-AF65-F5344CB8AC3E}">
        <p14:creationId xmlns:p14="http://schemas.microsoft.com/office/powerpoint/2010/main" val="512413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060" t="23143" r="44574" b="29675"/>
          <a:stretch/>
        </p:blipFill>
        <p:spPr>
          <a:xfrm>
            <a:off x="217714" y="228600"/>
            <a:ext cx="2030901" cy="4741752"/>
          </a:xfrm>
          <a:prstGeom prst="rect">
            <a:avLst/>
          </a:prstGeom>
        </p:spPr>
      </p:pic>
      <p:sp>
        <p:nvSpPr>
          <p:cNvPr id="3" name="TextBox 2"/>
          <p:cNvSpPr txBox="1"/>
          <p:nvPr/>
        </p:nvSpPr>
        <p:spPr>
          <a:xfrm>
            <a:off x="2775857" y="478971"/>
            <a:ext cx="2002972" cy="2308324"/>
          </a:xfrm>
          <a:prstGeom prst="rect">
            <a:avLst/>
          </a:prstGeom>
          <a:noFill/>
        </p:spPr>
        <p:txBody>
          <a:bodyPr wrap="square" rtlCol="0">
            <a:spAutoFit/>
          </a:bodyPr>
          <a:lstStyle/>
          <a:p>
            <a:r>
              <a:rPr lang="en-US" dirty="0"/>
              <a:t>Ethiopian Censer</a:t>
            </a:r>
          </a:p>
          <a:p>
            <a:r>
              <a:rPr lang="en-US" dirty="0"/>
              <a:t>The censer is rhythmically swung from its long chains to waft the incense during religious services and processions.</a:t>
            </a:r>
          </a:p>
        </p:txBody>
      </p:sp>
      <p:pic>
        <p:nvPicPr>
          <p:cNvPr id="6" name="Picture 5"/>
          <p:cNvPicPr>
            <a:picLocks noChangeAspect="1"/>
          </p:cNvPicPr>
          <p:nvPr/>
        </p:nvPicPr>
        <p:blipFill>
          <a:blip r:embed="rId3"/>
          <a:stretch>
            <a:fillRect/>
          </a:stretch>
        </p:blipFill>
        <p:spPr>
          <a:xfrm>
            <a:off x="4944154" y="228600"/>
            <a:ext cx="2937103" cy="4436900"/>
          </a:xfrm>
          <a:prstGeom prst="rect">
            <a:avLst/>
          </a:prstGeom>
        </p:spPr>
      </p:pic>
      <p:pic>
        <p:nvPicPr>
          <p:cNvPr id="1026" name="Picture 2" descr="http://www.christies.com/lotfinderimages/d55511/a_deccani_pierced_brass_incense_burner_central_india_17th_century_d5551105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6440" y="228600"/>
            <a:ext cx="3200400" cy="32385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35154" y="2993571"/>
            <a:ext cx="2002972" cy="923330"/>
          </a:xfrm>
          <a:prstGeom prst="rect">
            <a:avLst/>
          </a:prstGeom>
          <a:noFill/>
        </p:spPr>
        <p:txBody>
          <a:bodyPr wrap="square" rtlCol="0">
            <a:spAutoFit/>
          </a:bodyPr>
          <a:lstStyle/>
          <a:p>
            <a:r>
              <a:rPr lang="en-US" dirty="0"/>
              <a:t>Islamic Censer</a:t>
            </a:r>
          </a:p>
          <a:p>
            <a:r>
              <a:rPr lang="en-US" dirty="0"/>
              <a:t>Approx. 4,000 – 8,000 Dollars</a:t>
            </a:r>
          </a:p>
        </p:txBody>
      </p:sp>
      <p:pic>
        <p:nvPicPr>
          <p:cNvPr id="1028" name="Picture 4" descr="http://scalar.usc.edu/anvc/the-art-bulletin/media/plate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4029" y="3661757"/>
            <a:ext cx="5172413" cy="31962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834560" y="4754744"/>
            <a:ext cx="2002972" cy="1477328"/>
          </a:xfrm>
          <a:prstGeom prst="rect">
            <a:avLst/>
          </a:prstGeom>
          <a:noFill/>
        </p:spPr>
        <p:txBody>
          <a:bodyPr wrap="square" rtlCol="0">
            <a:spAutoFit/>
          </a:bodyPr>
          <a:lstStyle/>
          <a:p>
            <a:r>
              <a:rPr lang="en-US" dirty="0"/>
              <a:t>Iranian incense burners</a:t>
            </a:r>
          </a:p>
          <a:p>
            <a:endParaRPr lang="en-US" dirty="0"/>
          </a:p>
          <a:p>
            <a:r>
              <a:rPr lang="en-US" dirty="0"/>
              <a:t>13</a:t>
            </a:r>
            <a:r>
              <a:rPr lang="en-US" baseline="30000" dirty="0"/>
              <a:t>th</a:t>
            </a:r>
            <a:r>
              <a:rPr lang="en-US" dirty="0"/>
              <a:t> and 14</a:t>
            </a:r>
            <a:r>
              <a:rPr lang="en-US" baseline="30000" dirty="0"/>
              <a:t>th</a:t>
            </a:r>
            <a:r>
              <a:rPr lang="en-US" dirty="0"/>
              <a:t> century</a:t>
            </a:r>
          </a:p>
        </p:txBody>
      </p:sp>
      <p:sp>
        <p:nvSpPr>
          <p:cNvPr id="4" name="Rectangle 3"/>
          <p:cNvSpPr/>
          <p:nvPr/>
        </p:nvSpPr>
        <p:spPr>
          <a:xfrm>
            <a:off x="320571" y="5131939"/>
            <a:ext cx="4059399" cy="1569660"/>
          </a:xfrm>
          <a:prstGeom prst="rect">
            <a:avLst/>
          </a:prstGeom>
          <a:ln>
            <a:solidFill>
              <a:schemeClr val="tx1"/>
            </a:solidFill>
          </a:ln>
        </p:spPr>
        <p:txBody>
          <a:bodyPr wrap="square">
            <a:spAutoFit/>
          </a:bodyPr>
          <a:lstStyle/>
          <a:p>
            <a:r>
              <a:rPr lang="en-US" sz="1200" b="1" dirty="0">
                <a:solidFill>
                  <a:srgbClr val="333333"/>
                </a:solidFill>
              </a:rPr>
              <a:t>A </a:t>
            </a:r>
            <a:r>
              <a:rPr lang="en-US" sz="1200" b="1" i="1" dirty="0">
                <a:solidFill>
                  <a:srgbClr val="333333"/>
                </a:solidFill>
              </a:rPr>
              <a:t>censer</a:t>
            </a:r>
            <a:r>
              <a:rPr lang="en-US" sz="1200" dirty="0">
                <a:solidFill>
                  <a:srgbClr val="333333"/>
                </a:solidFill>
              </a:rPr>
              <a:t> was a small metal container made to hold hot coals taken from the altar of the tabernacle. During the tabernacle service, the officiating priest was required to sprinkle incense on the burning coals on the altar of incense, which stood directly in front of the veil of the tabernacle. Other scriptures indicate that the burning of incense was a symbol of prayer </a:t>
            </a:r>
            <a:r>
              <a:rPr lang="en-US" sz="1200" dirty="0"/>
              <a:t>suggesting that God can only be approached in holy supplication.  Old Testament Institute Manual</a:t>
            </a:r>
          </a:p>
        </p:txBody>
      </p:sp>
    </p:spTree>
    <p:extLst>
      <p:ext uri="{BB962C8B-B14F-4D97-AF65-F5344CB8AC3E}">
        <p14:creationId xmlns:p14="http://schemas.microsoft.com/office/powerpoint/2010/main" val="2112520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17" y="72736"/>
            <a:ext cx="11939155" cy="6247864"/>
          </a:xfrm>
          <a:prstGeom prst="rect">
            <a:avLst/>
          </a:prstGeom>
          <a:noFill/>
        </p:spPr>
        <p:txBody>
          <a:bodyPr wrap="square" rtlCol="0">
            <a:spAutoFit/>
          </a:bodyPr>
          <a:lstStyle/>
          <a:p>
            <a:r>
              <a:rPr lang="en-US" sz="1600" b="1" dirty="0"/>
              <a:t>Summary of Work done by the Aaronic Priesthood holder in the days of ancient Israel:</a:t>
            </a:r>
          </a:p>
          <a:p>
            <a:pPr marL="342900" indent="-342900">
              <a:buAutoNum type="arabicPeriod"/>
            </a:pPr>
            <a:r>
              <a:rPr lang="en-US" sz="1600" dirty="0"/>
              <a:t>Watch over the fire on the altar of burnt offering, day and night.</a:t>
            </a:r>
          </a:p>
          <a:p>
            <a:pPr marL="342900" indent="-342900">
              <a:buAutoNum type="arabicPeriod"/>
            </a:pPr>
            <a:r>
              <a:rPr lang="en-US" sz="1600" dirty="0"/>
              <a:t>Make the morning and evening sacrifice of a lab accompanied by a Meat (meal) Offering and a Drink Offering</a:t>
            </a:r>
          </a:p>
          <a:p>
            <a:pPr marL="342900" indent="-342900">
              <a:buAutoNum type="arabicPeriod"/>
            </a:pPr>
            <a:r>
              <a:rPr lang="en-US" sz="1600" dirty="0"/>
              <a:t>Perform the ordinance of burning incense on the golden altar of the Tabernacle every night and morning.</a:t>
            </a:r>
          </a:p>
          <a:p>
            <a:pPr marL="342900" indent="-342900">
              <a:buAutoNum type="arabicPeriod"/>
            </a:pPr>
            <a:r>
              <a:rPr lang="en-US" sz="1600" dirty="0"/>
              <a:t>Keep the lamps on the golden candlestick trimmed and burning.</a:t>
            </a:r>
          </a:p>
          <a:p>
            <a:pPr marL="342900" indent="-342900">
              <a:buAutoNum type="arabicPeriod"/>
            </a:pPr>
            <a:r>
              <a:rPr lang="en-US" sz="1600" dirty="0"/>
              <a:t>Maintain the table of shew-bread in the Tabernacle.</a:t>
            </a:r>
          </a:p>
          <a:p>
            <a:pPr marL="342900" indent="-342900">
              <a:buAutoNum type="arabicPeriod"/>
            </a:pPr>
            <a:r>
              <a:rPr lang="en-US" sz="1600" dirty="0"/>
              <a:t>Slaughter and offer up sacrifices brought in by the people.</a:t>
            </a:r>
          </a:p>
          <a:p>
            <a:pPr marL="342900" indent="-342900">
              <a:buAutoNum type="arabicPeriod"/>
            </a:pPr>
            <a:r>
              <a:rPr lang="en-US" sz="1600" dirty="0"/>
              <a:t>Receive and distribute offerings brought in by the people</a:t>
            </a:r>
          </a:p>
          <a:p>
            <a:pPr marL="342900" indent="-342900">
              <a:buAutoNum type="arabicPeriod"/>
            </a:pPr>
            <a:r>
              <a:rPr lang="en-US" sz="1600" dirty="0"/>
              <a:t>Perform rites of circumcision.</a:t>
            </a:r>
          </a:p>
          <a:p>
            <a:pPr marL="342900" indent="-342900">
              <a:buAutoNum type="arabicPeriod"/>
            </a:pPr>
            <a:r>
              <a:rPr lang="en-US" sz="1600" dirty="0"/>
              <a:t>Perform baptisms</a:t>
            </a:r>
          </a:p>
          <a:p>
            <a:pPr marL="342900" indent="-342900">
              <a:buAutoNum type="arabicPeriod"/>
            </a:pPr>
            <a:r>
              <a:rPr lang="en-US" sz="1600" dirty="0"/>
              <a:t>Teach the children of Israel the statures of the Lord</a:t>
            </a:r>
          </a:p>
          <a:p>
            <a:pPr marL="342900" indent="-342900">
              <a:buAutoNum type="arabicPeriod"/>
            </a:pPr>
            <a:r>
              <a:rPr lang="en-US" sz="1600" dirty="0"/>
              <a:t>Sound the silver trumpets to give the alarm or troop signals in time of war and to announce the festivals of the Lord in times of peace.</a:t>
            </a:r>
          </a:p>
          <a:p>
            <a:pPr marL="342900" indent="-342900">
              <a:buAutoNum type="arabicPeriod"/>
            </a:pPr>
            <a:endParaRPr lang="en-US" sz="1600" dirty="0"/>
          </a:p>
          <a:p>
            <a:r>
              <a:rPr lang="en-US" sz="1600" dirty="0"/>
              <a:t>They were required to wear certain “holy garments’ designed “for glory and for beauty.”</a:t>
            </a:r>
          </a:p>
          <a:p>
            <a:endParaRPr lang="en-US" sz="1600" dirty="0"/>
          </a:p>
          <a:p>
            <a:r>
              <a:rPr lang="en-US" sz="1600" dirty="0"/>
              <a:t>The priests wore a simpler clothing than the High Priest. </a:t>
            </a:r>
          </a:p>
          <a:p>
            <a:r>
              <a:rPr lang="en-US" sz="1600" dirty="0"/>
              <a:t>This clothing was not to be worn outside the precincts of the Tabernacle or Temple. </a:t>
            </a:r>
          </a:p>
          <a:p>
            <a:endParaRPr lang="en-US" sz="1600" dirty="0"/>
          </a:p>
          <a:p>
            <a:r>
              <a:rPr lang="en-US" sz="1600" dirty="0"/>
              <a:t>The priests were forbidden to shave their heads or let their hair grow long so as to distinguish them as a separate class. </a:t>
            </a:r>
          </a:p>
          <a:p>
            <a:endParaRPr lang="en-US" sz="1600" dirty="0"/>
          </a:p>
          <a:p>
            <a:r>
              <a:rPr lang="en-US" sz="1600" dirty="0"/>
              <a:t>Each would serve at the Temple in rotation for one week. Individual assignments to members of a group were determined by lot.</a:t>
            </a:r>
          </a:p>
          <a:p>
            <a:endParaRPr lang="en-US" sz="1600" dirty="0"/>
          </a:p>
          <a:p>
            <a:r>
              <a:rPr lang="en-US" sz="1600" dirty="0"/>
              <a:t>While not at the Tabernacle, the priests were busy serving the people in their local communities. They had multiple duties of both a religious and temporal nature. They were teachers, preachers, Baptists, judges, law enforcement officials and supervisors of the Levitical Priesthood which assisted them. (1)</a:t>
            </a:r>
          </a:p>
        </p:txBody>
      </p:sp>
    </p:spTree>
    <p:extLst>
      <p:ext uri="{BB962C8B-B14F-4D97-AF65-F5344CB8AC3E}">
        <p14:creationId xmlns:p14="http://schemas.microsoft.com/office/powerpoint/2010/main" val="195709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572" y="3303107"/>
            <a:ext cx="3272828" cy="3108543"/>
          </a:xfrm>
          <a:prstGeom prst="rect">
            <a:avLst/>
          </a:prstGeom>
          <a:noFill/>
        </p:spPr>
        <p:txBody>
          <a:bodyPr wrap="square" rtlCol="0">
            <a:spAutoFit/>
          </a:bodyPr>
          <a:lstStyle/>
          <a:p>
            <a:r>
              <a:rPr lang="en-US" sz="2800" dirty="0"/>
              <a:t>Do you think the consequences for these two people should be the same or different?</a:t>
            </a:r>
          </a:p>
          <a:p>
            <a:endParaRPr lang="en-US" sz="2800" dirty="0"/>
          </a:p>
          <a:p>
            <a:r>
              <a:rPr lang="en-US" sz="2800" dirty="0"/>
              <a:t>Why?</a:t>
            </a:r>
          </a:p>
        </p:txBody>
      </p:sp>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Intentional VS Unintentional Sins</a:t>
            </a:r>
          </a:p>
        </p:txBody>
      </p:sp>
      <p:sp>
        <p:nvSpPr>
          <p:cNvPr id="5" name="TextBox 4"/>
          <p:cNvSpPr txBox="1"/>
          <p:nvPr/>
        </p:nvSpPr>
        <p:spPr>
          <a:xfrm>
            <a:off x="633743" y="1597936"/>
            <a:ext cx="5585988" cy="1200329"/>
          </a:xfrm>
          <a:prstGeom prst="rect">
            <a:avLst/>
          </a:prstGeom>
          <a:noFill/>
        </p:spPr>
        <p:txBody>
          <a:bodyPr wrap="square" rtlCol="0">
            <a:spAutoFit/>
          </a:bodyPr>
          <a:lstStyle/>
          <a:p>
            <a:r>
              <a:rPr lang="en-US" dirty="0"/>
              <a:t>A young man who is a recent convert to the Church is driving his car. He becomes upset at another driver and swears. Although he does not take the name of the Lord in vain, he feels an immediate withdrawal of the Spirit.</a:t>
            </a:r>
          </a:p>
        </p:txBody>
      </p:sp>
      <p:sp>
        <p:nvSpPr>
          <p:cNvPr id="2" name="Rectangle 1"/>
          <p:cNvSpPr/>
          <p:nvPr/>
        </p:nvSpPr>
        <p:spPr>
          <a:xfrm>
            <a:off x="7369520" y="4453065"/>
            <a:ext cx="4399983" cy="2031325"/>
          </a:xfrm>
          <a:prstGeom prst="rect">
            <a:avLst/>
          </a:prstGeom>
        </p:spPr>
        <p:txBody>
          <a:bodyPr wrap="square">
            <a:spAutoFit/>
          </a:bodyPr>
          <a:lstStyle/>
          <a:p>
            <a:r>
              <a:rPr lang="en-US" b="0" i="0" dirty="0">
                <a:effectLst/>
              </a:rPr>
              <a:t>Just before a young woman begins her application for missionary service, she decides to spend time with friends who are not making good choices. When they offer her an alcoholic drink, she willfully drinks it, believing she can always repent later if she wants to so she can still serve a mission.</a:t>
            </a:r>
            <a:endParaRPr lang="en-US" dirty="0"/>
          </a:p>
        </p:txBody>
      </p:sp>
      <p:pic>
        <p:nvPicPr>
          <p:cNvPr id="4098" name="Picture 2" descr="http://s3.amazonaws.com/media.wbur.org/wordpress/15/files/2015/06/sleepy-dr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123" y="1192417"/>
            <a:ext cx="3483581" cy="26100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11.postimg.org/t234vgmoj/none_3021.jpg"/>
          <p:cNvPicPr>
            <a:picLocks noChangeAspect="1" noChangeArrowheads="1"/>
          </p:cNvPicPr>
          <p:nvPr/>
        </p:nvPicPr>
        <p:blipFill rotWithShape="1">
          <a:blip r:embed="rId4">
            <a:extLst>
              <a:ext uri="{28A0092B-C50C-407E-A947-70E740481C1C}">
                <a14:useLocalDpi xmlns:a14="http://schemas.microsoft.com/office/drawing/2010/main" val="0"/>
              </a:ext>
            </a:extLst>
          </a:blip>
          <a:srcRect l="36804" t="30225"/>
          <a:stretch/>
        </p:blipFill>
        <p:spPr bwMode="auto">
          <a:xfrm>
            <a:off x="3514733" y="4076092"/>
            <a:ext cx="3533390" cy="255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72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17" y="72736"/>
            <a:ext cx="11939155" cy="7232749"/>
          </a:xfrm>
          <a:prstGeom prst="rect">
            <a:avLst/>
          </a:prstGeom>
          <a:noFill/>
        </p:spPr>
        <p:txBody>
          <a:bodyPr wrap="square" rtlCol="0">
            <a:spAutoFit/>
          </a:bodyPr>
          <a:lstStyle/>
          <a:p>
            <a:r>
              <a:rPr lang="en-US" sz="1600" b="1" dirty="0"/>
              <a:t>Summary of Work done by the Levitical priesthood:</a:t>
            </a:r>
            <a:endParaRPr lang="en-US" sz="1600" dirty="0"/>
          </a:p>
          <a:p>
            <a:pPr marL="342900" indent="-342900">
              <a:buAutoNum type="arabicPeriod"/>
            </a:pPr>
            <a:r>
              <a:rPr lang="en-US" sz="1600" dirty="0"/>
              <a:t>Assist in the feast days with sacrifices and offering. </a:t>
            </a:r>
          </a:p>
          <a:p>
            <a:pPr marL="342900" indent="-342900">
              <a:buAutoNum type="arabicPeriod"/>
            </a:pPr>
            <a:r>
              <a:rPr lang="en-US" sz="1600" dirty="0"/>
              <a:t>(Comparable to Deacon and Teacher of today) </a:t>
            </a:r>
          </a:p>
          <a:p>
            <a:pPr marL="342900" indent="-342900">
              <a:buAutoNum type="arabicPeriod"/>
            </a:pPr>
            <a:r>
              <a:rPr lang="en-US" sz="1600" dirty="0"/>
              <a:t>They collected, handled and delivered the various offerings</a:t>
            </a:r>
          </a:p>
          <a:p>
            <a:pPr marL="342900" indent="-342900">
              <a:buAutoNum type="arabicPeriod"/>
            </a:pPr>
            <a:r>
              <a:rPr lang="en-US" sz="1600" dirty="0"/>
              <a:t>They had charge of keeping order and seeing that everything was clean and comfortable</a:t>
            </a:r>
          </a:p>
          <a:p>
            <a:pPr marL="342900" indent="-342900">
              <a:buAutoNum type="arabicPeriod"/>
            </a:pPr>
            <a:r>
              <a:rPr lang="en-US" sz="1600" dirty="0"/>
              <a:t>They were assigned to preach, teach, exhort, visit the people, detect evil, eliminate quarreling, encourage attendance at Sabbath services, and “watch over the church always”</a:t>
            </a:r>
          </a:p>
          <a:p>
            <a:pPr marL="342900" indent="-342900">
              <a:buAutoNum type="arabicPeriod"/>
            </a:pPr>
            <a:endParaRPr lang="en-US" sz="1600" dirty="0"/>
          </a:p>
          <a:p>
            <a:r>
              <a:rPr lang="en-US" sz="1600" dirty="0"/>
              <a:t>Restrictions:</a:t>
            </a:r>
          </a:p>
          <a:p>
            <a:r>
              <a:rPr lang="en-US" sz="1600" dirty="0"/>
              <a:t>They could not perform any of the ordinances</a:t>
            </a:r>
          </a:p>
          <a:p>
            <a:endParaRPr lang="en-US" sz="1600" dirty="0"/>
          </a:p>
          <a:p>
            <a:r>
              <a:rPr lang="en-US" sz="1600" dirty="0"/>
              <a:t>They did not have to actively serve longer than age fifty</a:t>
            </a:r>
          </a:p>
          <a:p>
            <a:r>
              <a:rPr lang="en-US" sz="1600" dirty="0"/>
              <a:t>Their assignments were often extremely strenuous, particularly those involving the handling of sacrificial animals</a:t>
            </a:r>
          </a:p>
          <a:p>
            <a:r>
              <a:rPr lang="en-US" sz="1600" dirty="0"/>
              <a:t>After age fifty they merely moved among the congregation serving as </a:t>
            </a:r>
            <a:r>
              <a:rPr lang="en-US" sz="1600" dirty="0" err="1"/>
              <a:t>watchemen</a:t>
            </a:r>
            <a:r>
              <a:rPr lang="en-US" sz="1600" dirty="0"/>
              <a:t> and counsellors.</a:t>
            </a:r>
          </a:p>
          <a:p>
            <a:endParaRPr lang="en-US" sz="1600" dirty="0"/>
          </a:p>
          <a:p>
            <a:r>
              <a:rPr lang="en-US" sz="1600" dirty="0"/>
              <a:t>They would go to the Tabernacle on a </a:t>
            </a:r>
            <a:r>
              <a:rPr lang="en-US" sz="1600" dirty="0" err="1"/>
              <a:t>routating</a:t>
            </a:r>
            <a:r>
              <a:rPr lang="en-US" sz="1600" dirty="0"/>
              <a:t> basis for one week</a:t>
            </a:r>
          </a:p>
          <a:p>
            <a:endParaRPr lang="en-US" sz="1600" dirty="0"/>
          </a:p>
          <a:p>
            <a:r>
              <a:rPr lang="en-US" sz="1600" dirty="0"/>
              <a:t>When not at the Tabernacle they would assist the priests in teaching and administering to the temporal welfare of the various tribes in the area where they were assigned. </a:t>
            </a:r>
          </a:p>
          <a:p>
            <a:endParaRPr lang="en-US" sz="1600" dirty="0"/>
          </a:p>
          <a:p>
            <a:r>
              <a:rPr lang="en-US" sz="1600" dirty="0"/>
              <a:t>They were not given an inheritance, but required to </a:t>
            </a:r>
            <a:r>
              <a:rPr lang="en-US" sz="1600" dirty="0" err="1"/>
              <a:t>to</a:t>
            </a:r>
            <a:r>
              <a:rPr lang="en-US" sz="1600" dirty="0"/>
              <a:t> live in certain cities which were judiciously scattered among all the tribes.</a:t>
            </a:r>
          </a:p>
          <a:p>
            <a:endParaRPr lang="en-US" sz="1600" dirty="0"/>
          </a:p>
          <a:p>
            <a:r>
              <a:rPr lang="en-US" sz="1600" dirty="0"/>
              <a:t>The Levitical priesthood was never considered a separate or independent order. It was always looked upon as simply an “appendage” to the Aaronic Priesthood. </a:t>
            </a:r>
          </a:p>
          <a:p>
            <a:endParaRPr lang="en-US" sz="1600" dirty="0"/>
          </a:p>
          <a:p>
            <a:r>
              <a:rPr lang="en-US" sz="1600" dirty="0"/>
              <a:t>They were excused from military service but deprived of political status and they were awarded tithes, bread, meat, grain, fruits from the offerings of the Tabernacle and had to be eaten on the premises. (1)</a:t>
            </a:r>
          </a:p>
          <a:p>
            <a:endParaRPr lang="en-US" sz="1600" b="1" dirty="0"/>
          </a:p>
        </p:txBody>
      </p:sp>
    </p:spTree>
    <p:extLst>
      <p:ext uri="{BB962C8B-B14F-4D97-AF65-F5344CB8AC3E}">
        <p14:creationId xmlns:p14="http://schemas.microsoft.com/office/powerpoint/2010/main" val="341754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Ignorance</a:t>
            </a:r>
          </a:p>
        </p:txBody>
      </p:sp>
      <p:sp>
        <p:nvSpPr>
          <p:cNvPr id="5" name="TextBox 4"/>
          <p:cNvSpPr txBox="1"/>
          <p:nvPr/>
        </p:nvSpPr>
        <p:spPr>
          <a:xfrm>
            <a:off x="635252" y="2557604"/>
            <a:ext cx="5585988" cy="1200329"/>
          </a:xfrm>
          <a:prstGeom prst="rect">
            <a:avLst/>
          </a:prstGeom>
          <a:noFill/>
        </p:spPr>
        <p:txBody>
          <a:bodyPr wrap="square" rtlCol="0">
            <a:spAutoFit/>
          </a:bodyPr>
          <a:lstStyle/>
          <a:p>
            <a:r>
              <a:rPr lang="en-US" i="1" dirty="0"/>
              <a:t>Ignorant (Unintentional)</a:t>
            </a:r>
          </a:p>
          <a:p>
            <a:endParaRPr lang="en-US" i="1" dirty="0"/>
          </a:p>
          <a:p>
            <a:r>
              <a:rPr lang="en-US" dirty="0"/>
              <a:t>Sin offering of she goat (1</a:t>
            </a:r>
            <a:r>
              <a:rPr lang="en-US" baseline="30000" dirty="0"/>
              <a:t>st</a:t>
            </a:r>
            <a:r>
              <a:rPr lang="en-US" dirty="0"/>
              <a:t> year)</a:t>
            </a:r>
          </a:p>
          <a:p>
            <a:r>
              <a:rPr lang="en-US" dirty="0"/>
              <a:t>Priest makes atonement for the soul of that sinner</a:t>
            </a:r>
          </a:p>
        </p:txBody>
      </p:sp>
      <p:sp>
        <p:nvSpPr>
          <p:cNvPr id="7" name="Rectangle 6"/>
          <p:cNvSpPr/>
          <p:nvPr/>
        </p:nvSpPr>
        <p:spPr>
          <a:xfrm>
            <a:off x="3950329" y="1088368"/>
            <a:ext cx="4541822" cy="1477328"/>
          </a:xfrm>
          <a:prstGeom prst="rect">
            <a:avLst/>
          </a:prstGeom>
        </p:spPr>
        <p:txBody>
          <a:bodyPr wrap="square">
            <a:spAutoFit/>
          </a:bodyPr>
          <a:lstStyle/>
          <a:p>
            <a:r>
              <a:rPr lang="en-US" b="0" i="0" dirty="0">
                <a:effectLst/>
                <a:latin typeface="Calibri" panose="020F0502020204030204" pitchFamily="34" charset="0"/>
              </a:rPr>
              <a:t>Two different attitudes of a transgressor—one who defiantly and willfully sins versus one who sins ignorantly or makes a mistake unintentionally and feels guilty about offending God</a:t>
            </a:r>
            <a:endParaRPr lang="en-US" dirty="0"/>
          </a:p>
        </p:txBody>
      </p:sp>
      <p:pic>
        <p:nvPicPr>
          <p:cNvPr id="5122" name="Picture 2" descr="http://aztextpress.files.wordpress.com/2011/06/parker-the-wonder-goa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350" y="3979729"/>
            <a:ext cx="2846166" cy="218486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6828" y="6445804"/>
            <a:ext cx="2403222" cy="369332"/>
          </a:xfrm>
          <a:prstGeom prst="rect">
            <a:avLst/>
          </a:prstGeom>
        </p:spPr>
        <p:txBody>
          <a:bodyPr wrap="none">
            <a:spAutoFit/>
          </a:bodyPr>
          <a:lstStyle/>
          <a:p>
            <a:r>
              <a:rPr lang="en-US" b="0" i="0" dirty="0">
                <a:effectLst/>
                <a:latin typeface="Verdana" panose="020B0604030504040204" pitchFamily="34" charset="0"/>
              </a:rPr>
              <a:t>Numbers 15:22-26</a:t>
            </a:r>
            <a:endParaRPr lang="en-US" dirty="0"/>
          </a:p>
        </p:txBody>
      </p:sp>
      <p:grpSp>
        <p:nvGrpSpPr>
          <p:cNvPr id="18" name="Group 17"/>
          <p:cNvGrpSpPr/>
          <p:nvPr/>
        </p:nvGrpSpPr>
        <p:grpSpPr>
          <a:xfrm>
            <a:off x="7181039" y="3157768"/>
            <a:ext cx="3291254" cy="2381795"/>
            <a:chOff x="228600" y="381000"/>
            <a:chExt cx="3505068" cy="2501531"/>
          </a:xfrm>
        </p:grpSpPr>
        <p:grpSp>
          <p:nvGrpSpPr>
            <p:cNvPr id="19" name="Group 18"/>
            <p:cNvGrpSpPr/>
            <p:nvPr/>
          </p:nvGrpSpPr>
          <p:grpSpPr>
            <a:xfrm>
              <a:off x="228600" y="381000"/>
              <a:ext cx="3505068" cy="2501531"/>
              <a:chOff x="534986" y="381000"/>
              <a:chExt cx="2637111" cy="2501531"/>
            </a:xfrm>
          </p:grpSpPr>
          <p:sp>
            <p:nvSpPr>
              <p:cNvPr id="21" name="Rectangle 2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34986" y="384805"/>
                <a:ext cx="457200"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14897" y="381000"/>
                <a:ext cx="457200"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842492" y="972693"/>
              <a:ext cx="2293346" cy="1547972"/>
            </a:xfrm>
            <a:prstGeom prst="rect">
              <a:avLst/>
            </a:prstGeom>
          </p:spPr>
          <p:txBody>
            <a:bodyPr wrap="square">
              <a:spAutoFit/>
            </a:bodyPr>
            <a:lstStyle/>
            <a:p>
              <a:pPr algn="ctr"/>
              <a:r>
                <a:rPr lang="en-US" sz="1400" dirty="0"/>
                <a:t> </a:t>
              </a:r>
              <a:r>
                <a:rPr lang="en-US" sz="1400" b="1" dirty="0"/>
                <a:t>If we repent, we can be forgiven of our sins, including those we commit in ignorance, through the Atonement of Jesus Christ</a:t>
              </a:r>
              <a:endParaRPr lang="en-US" sz="1400" i="1" dirty="0"/>
            </a:p>
          </p:txBody>
        </p:sp>
      </p:grpSp>
    </p:spTree>
    <p:extLst>
      <p:ext uri="{BB962C8B-B14F-4D97-AF65-F5344CB8AC3E}">
        <p14:creationId xmlns:p14="http://schemas.microsoft.com/office/powerpoint/2010/main" val="43714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Presumptuously</a:t>
            </a:r>
          </a:p>
        </p:txBody>
      </p:sp>
      <p:sp>
        <p:nvSpPr>
          <p:cNvPr id="3" name="Rectangle 2"/>
          <p:cNvSpPr/>
          <p:nvPr/>
        </p:nvSpPr>
        <p:spPr>
          <a:xfrm>
            <a:off x="566729" y="1601554"/>
            <a:ext cx="3641253" cy="923330"/>
          </a:xfrm>
          <a:prstGeom prst="rect">
            <a:avLst/>
          </a:prstGeom>
        </p:spPr>
        <p:txBody>
          <a:bodyPr wrap="none">
            <a:spAutoFit/>
          </a:bodyPr>
          <a:lstStyle/>
          <a:p>
            <a:r>
              <a:rPr lang="en-US" b="0" i="1" dirty="0">
                <a:solidFill>
                  <a:srgbClr val="333333"/>
                </a:solidFill>
                <a:effectLst/>
                <a:latin typeface="Calibri" panose="020F0502020204030204" pitchFamily="34" charset="0"/>
              </a:rPr>
              <a:t>Willful (intentional)</a:t>
            </a:r>
          </a:p>
          <a:p>
            <a:endParaRPr lang="en-US" i="1"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Cut off from the Lord and the people</a:t>
            </a:r>
            <a:endParaRPr lang="en-US" dirty="0"/>
          </a:p>
        </p:txBody>
      </p:sp>
      <p:sp>
        <p:nvSpPr>
          <p:cNvPr id="8" name="Rectangle 7"/>
          <p:cNvSpPr/>
          <p:nvPr/>
        </p:nvSpPr>
        <p:spPr>
          <a:xfrm>
            <a:off x="2665896" y="886359"/>
            <a:ext cx="7417920" cy="461665"/>
          </a:xfrm>
          <a:prstGeom prst="rect">
            <a:avLst/>
          </a:prstGeom>
        </p:spPr>
        <p:txBody>
          <a:bodyPr wrap="square">
            <a:spAutoFit/>
          </a:bodyPr>
          <a:lstStyle/>
          <a:p>
            <a:r>
              <a:rPr lang="en-US" sz="2400" b="0" i="0" dirty="0">
                <a:solidFill>
                  <a:schemeClr val="bg1"/>
                </a:solidFill>
                <a:effectLst/>
                <a:latin typeface="Verdana" panose="020B0604030504040204" pitchFamily="34" charset="0"/>
              </a:rPr>
              <a:t>Readiness to </a:t>
            </a:r>
            <a:r>
              <a:rPr lang="en-US" sz="2400" b="0" i="0" u="none" strike="noStrike" dirty="0">
                <a:solidFill>
                  <a:schemeClr val="bg1"/>
                </a:solidFill>
                <a:effectLst/>
                <a:latin typeface="Verdana" panose="020B0604030504040204" pitchFamily="34" charset="0"/>
              </a:rPr>
              <a:t>presume</a:t>
            </a:r>
            <a:r>
              <a:rPr lang="en-US" sz="2400" b="0" i="0" dirty="0">
                <a:solidFill>
                  <a:schemeClr val="bg1"/>
                </a:solidFill>
                <a:effectLst/>
                <a:latin typeface="Verdana" panose="020B0604030504040204" pitchFamily="34" charset="0"/>
              </a:rPr>
              <a:t> in conduct or thought</a:t>
            </a:r>
            <a:endParaRPr lang="en-US" sz="2400" dirty="0">
              <a:solidFill>
                <a:schemeClr val="bg1"/>
              </a:solidFill>
            </a:endParaRPr>
          </a:p>
        </p:txBody>
      </p:sp>
      <p:pic>
        <p:nvPicPr>
          <p:cNvPr id="5128" name="Picture 8" descr="https://encrypted-tbn0.gstatic.com/images?q=tbn:ANd9GcSswF-ahP6H_nfoNorfh4mCdsWyUnVV0BaPYnhAnH_e8g1HuyT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06" y="3330057"/>
            <a:ext cx="4392422" cy="219621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6828" y="6445804"/>
            <a:ext cx="2403222" cy="369332"/>
          </a:xfrm>
          <a:prstGeom prst="rect">
            <a:avLst/>
          </a:prstGeom>
        </p:spPr>
        <p:txBody>
          <a:bodyPr wrap="none">
            <a:spAutoFit/>
          </a:bodyPr>
          <a:lstStyle/>
          <a:p>
            <a:r>
              <a:rPr lang="en-US" b="0" i="0" dirty="0">
                <a:effectLst/>
                <a:latin typeface="Verdana" panose="020B0604030504040204" pitchFamily="34" charset="0"/>
              </a:rPr>
              <a:t>Numbers 15:27-30</a:t>
            </a:r>
            <a:endParaRPr lang="en-US" dirty="0"/>
          </a:p>
        </p:txBody>
      </p:sp>
      <p:grpSp>
        <p:nvGrpSpPr>
          <p:cNvPr id="18" name="Group 17"/>
          <p:cNvGrpSpPr/>
          <p:nvPr/>
        </p:nvGrpSpPr>
        <p:grpSpPr>
          <a:xfrm>
            <a:off x="6110030" y="1601554"/>
            <a:ext cx="3291254" cy="2238159"/>
            <a:chOff x="228600" y="381000"/>
            <a:chExt cx="3505068" cy="2501531"/>
          </a:xfrm>
        </p:grpSpPr>
        <p:grpSp>
          <p:nvGrpSpPr>
            <p:cNvPr id="19" name="Group 18"/>
            <p:cNvGrpSpPr/>
            <p:nvPr/>
          </p:nvGrpSpPr>
          <p:grpSpPr>
            <a:xfrm>
              <a:off x="228600" y="381000"/>
              <a:ext cx="3505068" cy="2501531"/>
              <a:chOff x="534986" y="381000"/>
              <a:chExt cx="2637111" cy="2501531"/>
            </a:xfrm>
          </p:grpSpPr>
          <p:sp>
            <p:nvSpPr>
              <p:cNvPr id="21" name="Rectangle 2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34986" y="384805"/>
                <a:ext cx="457200"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14897" y="381000"/>
                <a:ext cx="457200"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832642" y="1044265"/>
              <a:ext cx="2293346" cy="1307176"/>
            </a:xfrm>
            <a:prstGeom prst="rect">
              <a:avLst/>
            </a:prstGeom>
          </p:spPr>
          <p:txBody>
            <a:bodyPr wrap="square">
              <a:spAutoFit/>
            </a:bodyPr>
            <a:lstStyle/>
            <a:p>
              <a:pPr algn="ctr"/>
              <a:r>
                <a:rPr lang="en-US" sz="1400" dirty="0"/>
                <a:t> </a:t>
              </a:r>
              <a:r>
                <a:rPr lang="en-US" sz="1400" b="1" dirty="0"/>
                <a:t>If we willfully break God’s commandments and do not repent, then we must stand accountable before God for those sins</a:t>
              </a:r>
              <a:endParaRPr lang="en-US" sz="1400" i="1" dirty="0"/>
            </a:p>
          </p:txBody>
        </p:sp>
      </p:grpSp>
      <p:sp>
        <p:nvSpPr>
          <p:cNvPr id="10" name="Rectangle 9"/>
          <p:cNvSpPr/>
          <p:nvPr/>
        </p:nvSpPr>
        <p:spPr>
          <a:xfrm>
            <a:off x="5484311" y="3928893"/>
            <a:ext cx="5751636" cy="2062103"/>
          </a:xfrm>
          <a:prstGeom prst="rect">
            <a:avLst/>
          </a:prstGeom>
        </p:spPr>
        <p:txBody>
          <a:bodyPr wrap="square">
            <a:spAutoFit/>
          </a:bodyPr>
          <a:lstStyle/>
          <a:p>
            <a:r>
              <a:rPr lang="en-US" sz="3200" dirty="0">
                <a:latin typeface="Calibri" panose="020F0502020204030204" pitchFamily="34" charset="0"/>
              </a:rPr>
              <a:t>E</a:t>
            </a:r>
            <a:r>
              <a:rPr lang="en-US" sz="3200" b="0" i="0" dirty="0">
                <a:effectLst/>
                <a:latin typeface="Calibri" panose="020F0502020204030204" pitchFamily="34" charset="0"/>
              </a:rPr>
              <a:t>ven though we are accountable for our sins, if we repent we can be cleansed through the Atonement of Jesus Christ.</a:t>
            </a:r>
            <a:endParaRPr lang="en-US" sz="3200" dirty="0"/>
          </a:p>
        </p:txBody>
      </p:sp>
    </p:spTree>
    <p:extLst>
      <p:ext uri="{BB962C8B-B14F-4D97-AF65-F5344CB8AC3E}">
        <p14:creationId xmlns:p14="http://schemas.microsoft.com/office/powerpoint/2010/main" val="93598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Violation on the Sabbath</a:t>
            </a:r>
          </a:p>
        </p:txBody>
      </p:sp>
      <p:sp>
        <p:nvSpPr>
          <p:cNvPr id="16" name="Rectangle 15"/>
          <p:cNvSpPr/>
          <p:nvPr/>
        </p:nvSpPr>
        <p:spPr>
          <a:xfrm>
            <a:off x="106828" y="6445804"/>
            <a:ext cx="2403222" cy="369332"/>
          </a:xfrm>
          <a:prstGeom prst="rect">
            <a:avLst/>
          </a:prstGeom>
        </p:spPr>
        <p:txBody>
          <a:bodyPr wrap="none">
            <a:spAutoFit/>
          </a:bodyPr>
          <a:lstStyle/>
          <a:p>
            <a:r>
              <a:rPr lang="en-US" b="0" i="0" dirty="0">
                <a:effectLst/>
                <a:latin typeface="Verdana" panose="020B0604030504040204" pitchFamily="34" charset="0"/>
              </a:rPr>
              <a:t>Numbers 15:32-36</a:t>
            </a:r>
            <a:endParaRPr lang="en-US" dirty="0"/>
          </a:p>
        </p:txBody>
      </p:sp>
      <p:sp>
        <p:nvSpPr>
          <p:cNvPr id="2" name="Rectangle 1"/>
          <p:cNvSpPr/>
          <p:nvPr/>
        </p:nvSpPr>
        <p:spPr>
          <a:xfrm>
            <a:off x="386281" y="1242743"/>
            <a:ext cx="6096000" cy="4154984"/>
          </a:xfrm>
          <a:prstGeom prst="rect">
            <a:avLst/>
          </a:prstGeom>
        </p:spPr>
        <p:txBody>
          <a:bodyPr>
            <a:spAutoFit/>
          </a:bodyPr>
          <a:lstStyle/>
          <a:p>
            <a:r>
              <a:rPr lang="en-US" b="0" i="0" dirty="0">
                <a:effectLst/>
                <a:latin typeface="Calibri" panose="020F0502020204030204" pitchFamily="34" charset="0"/>
              </a:rPr>
              <a:t>To stone a man for violation of the Sabbath seems a harsh punishment. </a:t>
            </a:r>
          </a:p>
          <a:p>
            <a:endParaRPr lang="en-US" dirty="0">
              <a:latin typeface="Calibri" panose="020F0502020204030204" pitchFamily="34" charset="0"/>
            </a:endParaRPr>
          </a:p>
          <a:p>
            <a:r>
              <a:rPr lang="en-US" b="0" i="0" dirty="0">
                <a:effectLst/>
                <a:latin typeface="Calibri" panose="020F0502020204030204" pitchFamily="34" charset="0"/>
              </a:rPr>
              <a:t>But in its historical context, two things are significant. </a:t>
            </a:r>
          </a:p>
          <a:p>
            <a:endParaRPr lang="en-US" dirty="0">
              <a:latin typeface="Calibri" panose="020F0502020204030204" pitchFamily="34" charset="0"/>
            </a:endParaRPr>
          </a:p>
          <a:p>
            <a:r>
              <a:rPr lang="en-US" b="0" i="0" dirty="0">
                <a:effectLst/>
                <a:latin typeface="Calibri" panose="020F0502020204030204" pitchFamily="34" charset="0"/>
              </a:rPr>
              <a:t>Moses had just given the law for willful rebellion against God. </a:t>
            </a:r>
          </a:p>
          <a:p>
            <a:endParaRPr lang="en-US" dirty="0">
              <a:latin typeface="Calibri" panose="020F0502020204030204" pitchFamily="34" charset="0"/>
            </a:endParaRPr>
          </a:p>
          <a:p>
            <a:r>
              <a:rPr lang="en-US" b="0" i="0" dirty="0">
                <a:effectLst/>
                <a:latin typeface="Calibri" panose="020F0502020204030204" pitchFamily="34" charset="0"/>
              </a:rPr>
              <a:t>Did this man know the law of the Sabbath? </a:t>
            </a:r>
          </a:p>
          <a:p>
            <a:endParaRPr lang="en-US" dirty="0">
              <a:latin typeface="Calibri" panose="020F0502020204030204" pitchFamily="34" charset="0"/>
            </a:endParaRPr>
          </a:p>
          <a:p>
            <a:r>
              <a:rPr lang="en-US" b="0" i="0" dirty="0">
                <a:effectLst/>
                <a:latin typeface="Calibri" panose="020F0502020204030204" pitchFamily="34" charset="0"/>
              </a:rPr>
              <a:t>Moses had clearly taught earlier that one who violated the Sabbath was to be put to death.</a:t>
            </a:r>
          </a:p>
          <a:p>
            <a:r>
              <a:rPr lang="en-US" sz="1200" b="0" i="0" dirty="0">
                <a:effectLst/>
                <a:latin typeface="Calibri" panose="020F0502020204030204" pitchFamily="34" charset="0"/>
              </a:rPr>
              <a:t>(see </a:t>
            </a:r>
            <a:r>
              <a:rPr lang="en-US" sz="1200" b="0" i="0" u="none" strike="noStrike" dirty="0">
                <a:effectLst/>
                <a:latin typeface="Calibri" panose="020F0502020204030204" pitchFamily="34" charset="0"/>
              </a:rPr>
              <a:t>Exodus 31:14–15</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35:2</a:t>
            </a:r>
            <a:r>
              <a:rPr lang="en-US" sz="1200" b="0" i="0" dirty="0">
                <a:effectLst/>
                <a:latin typeface="Calibri" panose="020F0502020204030204" pitchFamily="34" charset="0"/>
              </a:rPr>
              <a:t>). </a:t>
            </a:r>
          </a:p>
          <a:p>
            <a:endParaRPr lang="en-US" dirty="0">
              <a:latin typeface="Calibri" panose="020F0502020204030204" pitchFamily="34" charset="0"/>
            </a:endParaRPr>
          </a:p>
          <a:p>
            <a:r>
              <a:rPr lang="en-US" b="0" i="0" dirty="0">
                <a:effectLst/>
                <a:latin typeface="Calibri" panose="020F0502020204030204" pitchFamily="34" charset="0"/>
              </a:rPr>
              <a:t>Obviously, here is an example of one who “despised the word of the Lord.”</a:t>
            </a:r>
            <a:endParaRPr lang="en-US" dirty="0"/>
          </a:p>
        </p:txBody>
      </p:sp>
      <p:pic>
        <p:nvPicPr>
          <p:cNvPr id="9218" name="Picture 2" descr="http://www.tylo.com/upl/images/2706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3205" y="1702432"/>
            <a:ext cx="5115931" cy="36952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43678" y="6417542"/>
            <a:ext cx="495649" cy="369332"/>
          </a:xfrm>
          <a:prstGeom prst="rect">
            <a:avLst/>
          </a:prstGeom>
        </p:spPr>
        <p:txBody>
          <a:bodyPr wrap="none">
            <a:spAutoFit/>
          </a:bodyPr>
          <a:lstStyle/>
          <a:p>
            <a:r>
              <a:rPr lang="en-US" b="0" i="0" dirty="0">
                <a:effectLst/>
                <a:latin typeface="Calibri" panose="020F0502020204030204" pitchFamily="34" charset="0"/>
              </a:rPr>
              <a:t> (3)</a:t>
            </a:r>
            <a:endParaRPr lang="en-US" dirty="0"/>
          </a:p>
        </p:txBody>
      </p:sp>
    </p:spTree>
    <p:extLst>
      <p:ext uri="{BB962C8B-B14F-4D97-AF65-F5344CB8AC3E}">
        <p14:creationId xmlns:p14="http://schemas.microsoft.com/office/powerpoint/2010/main" val="241574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Fringes on the Borders</a:t>
            </a:r>
          </a:p>
        </p:txBody>
      </p:sp>
      <p:sp>
        <p:nvSpPr>
          <p:cNvPr id="3" name="Rectangle 2"/>
          <p:cNvSpPr/>
          <p:nvPr/>
        </p:nvSpPr>
        <p:spPr>
          <a:xfrm>
            <a:off x="1532859" y="1683992"/>
            <a:ext cx="1761316" cy="369332"/>
          </a:xfrm>
          <a:prstGeom prst="rect">
            <a:avLst/>
          </a:prstGeom>
        </p:spPr>
        <p:txBody>
          <a:bodyPr wrap="none">
            <a:spAutoFit/>
          </a:bodyPr>
          <a:lstStyle/>
          <a:p>
            <a:r>
              <a:rPr lang="en-US" b="0" i="1" dirty="0">
                <a:solidFill>
                  <a:srgbClr val="333333"/>
                </a:solidFill>
                <a:effectLst/>
                <a:latin typeface="Calibri" panose="020F0502020204030204" pitchFamily="34" charset="0"/>
              </a:rPr>
              <a:t>In Remembrance</a:t>
            </a:r>
            <a:endParaRPr lang="en-US" dirty="0">
              <a:latin typeface="Calibri" panose="020F0502020204030204" pitchFamily="34" charset="0"/>
            </a:endParaRPr>
          </a:p>
        </p:txBody>
      </p:sp>
      <p:sp>
        <p:nvSpPr>
          <p:cNvPr id="16" name="Rectangle 15"/>
          <p:cNvSpPr/>
          <p:nvPr/>
        </p:nvSpPr>
        <p:spPr>
          <a:xfrm>
            <a:off x="106828" y="6445804"/>
            <a:ext cx="2403222" cy="369332"/>
          </a:xfrm>
          <a:prstGeom prst="rect">
            <a:avLst/>
          </a:prstGeom>
        </p:spPr>
        <p:txBody>
          <a:bodyPr wrap="none">
            <a:spAutoFit/>
          </a:bodyPr>
          <a:lstStyle/>
          <a:p>
            <a:r>
              <a:rPr lang="en-US" b="0" i="0" dirty="0">
                <a:effectLst/>
                <a:latin typeface="Verdana" panose="020B0604030504040204" pitchFamily="34" charset="0"/>
              </a:rPr>
              <a:t>Numbers 15:37-41</a:t>
            </a:r>
            <a:endParaRPr lang="en-US" dirty="0"/>
          </a:p>
        </p:txBody>
      </p:sp>
      <p:sp>
        <p:nvSpPr>
          <p:cNvPr id="10" name="Rectangle 9"/>
          <p:cNvSpPr/>
          <p:nvPr/>
        </p:nvSpPr>
        <p:spPr>
          <a:xfrm>
            <a:off x="4764473" y="2640160"/>
            <a:ext cx="4081899" cy="1200329"/>
          </a:xfrm>
          <a:prstGeom prst="rect">
            <a:avLst/>
          </a:prstGeom>
        </p:spPr>
        <p:txBody>
          <a:bodyPr wrap="square">
            <a:spAutoFit/>
          </a:bodyPr>
          <a:lstStyle/>
          <a:p>
            <a:r>
              <a:rPr lang="en-US" dirty="0">
                <a:latin typeface="Calibri" panose="020F0502020204030204" pitchFamily="34" charset="0"/>
              </a:rPr>
              <a:t>Lord told the people to make fringes on the borders of their clothing to remind them to follow the commandments in order to remain holy.</a:t>
            </a:r>
          </a:p>
        </p:txBody>
      </p:sp>
      <p:grpSp>
        <p:nvGrpSpPr>
          <p:cNvPr id="32" name="Group 31"/>
          <p:cNvGrpSpPr/>
          <p:nvPr/>
        </p:nvGrpSpPr>
        <p:grpSpPr>
          <a:xfrm>
            <a:off x="3599064" y="959371"/>
            <a:ext cx="4553369" cy="690866"/>
            <a:chOff x="6004435" y="5124422"/>
            <a:chExt cx="2755911" cy="179672"/>
          </a:xfrm>
          <a:solidFill>
            <a:schemeClr val="accent1">
              <a:lumMod val="75000"/>
            </a:schemeClr>
          </a:solidFill>
        </p:grpSpPr>
        <p:grpSp>
          <p:nvGrpSpPr>
            <p:cNvPr id="33" name="Group 32"/>
            <p:cNvGrpSpPr/>
            <p:nvPr/>
          </p:nvGrpSpPr>
          <p:grpSpPr>
            <a:xfrm>
              <a:off x="6004435" y="5124422"/>
              <a:ext cx="1415464" cy="179672"/>
              <a:chOff x="5241313" y="4637314"/>
              <a:chExt cx="4730322" cy="600444"/>
            </a:xfrm>
            <a:grpFill/>
          </p:grpSpPr>
          <p:sp>
            <p:nvSpPr>
              <p:cNvPr id="55" name="Oval 54"/>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6263924" y="4659086"/>
                <a:ext cx="490821" cy="578672"/>
                <a:chOff x="6263924" y="4659086"/>
                <a:chExt cx="490821" cy="578672"/>
              </a:xfrm>
              <a:grpFill/>
            </p:grpSpPr>
            <p:sp>
              <p:nvSpPr>
                <p:cNvPr id="76" name="Trapezoid 7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Oval 56"/>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7353137" y="4659086"/>
                <a:ext cx="490821" cy="578672"/>
                <a:chOff x="6263924" y="4659086"/>
                <a:chExt cx="490821" cy="578672"/>
              </a:xfrm>
              <a:grpFill/>
            </p:grpSpPr>
            <p:sp>
              <p:nvSpPr>
                <p:cNvPr id="73" name="Trapezoid 72"/>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8419290" y="4659086"/>
                <a:ext cx="490821" cy="578672"/>
                <a:chOff x="6263924" y="4659086"/>
                <a:chExt cx="490821" cy="578672"/>
              </a:xfrm>
              <a:grpFill/>
            </p:grpSpPr>
            <p:sp>
              <p:nvSpPr>
                <p:cNvPr id="70" name="Trapezoid 69"/>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9480814" y="4659086"/>
                <a:ext cx="490821" cy="578672"/>
                <a:chOff x="6263924" y="4659086"/>
                <a:chExt cx="490821" cy="578672"/>
              </a:xfrm>
              <a:grpFill/>
            </p:grpSpPr>
            <p:sp>
              <p:nvSpPr>
                <p:cNvPr id="67" name="Trapezoid 66"/>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5241313" y="4637314"/>
                <a:ext cx="490821" cy="578672"/>
                <a:chOff x="6263924" y="4659086"/>
                <a:chExt cx="490821" cy="578672"/>
              </a:xfrm>
              <a:grpFill/>
            </p:grpSpPr>
            <p:sp>
              <p:nvSpPr>
                <p:cNvPr id="64" name="Trapezoid 63"/>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2911" y="5124422"/>
              <a:ext cx="1257435" cy="173157"/>
              <a:chOff x="5769429" y="4659086"/>
              <a:chExt cx="4202206" cy="578672"/>
            </a:xfrm>
            <a:grpFill/>
          </p:grpSpPr>
          <p:sp>
            <p:nvSpPr>
              <p:cNvPr id="35" name="Oval 34"/>
              <p:cNvSpPr/>
              <p:nvPr/>
            </p:nvSpPr>
            <p:spPr>
              <a:xfrm>
                <a:off x="576942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263924" y="4659086"/>
                <a:ext cx="490821" cy="578672"/>
                <a:chOff x="6263924" y="4659086"/>
                <a:chExt cx="490821" cy="578672"/>
              </a:xfrm>
              <a:grpFill/>
            </p:grpSpPr>
            <p:sp>
              <p:nvSpPr>
                <p:cNvPr id="52" name="Trapezoid 51"/>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6858642"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7353137" y="4659086"/>
                <a:ext cx="490821" cy="578672"/>
                <a:chOff x="6263924" y="4659086"/>
                <a:chExt cx="490821" cy="578672"/>
              </a:xfrm>
              <a:grpFill/>
            </p:grpSpPr>
            <p:sp>
              <p:nvSpPr>
                <p:cNvPr id="49" name="Trapezoid 48"/>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7924795"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8419290" y="4659086"/>
                <a:ext cx="490821" cy="578672"/>
                <a:chOff x="6263924" y="4659086"/>
                <a:chExt cx="490821" cy="578672"/>
              </a:xfrm>
              <a:grpFill/>
            </p:grpSpPr>
            <p:sp>
              <p:nvSpPr>
                <p:cNvPr id="46" name="Trapezoid 45"/>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8986319"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9480814" y="4659086"/>
                <a:ext cx="490821" cy="578672"/>
                <a:chOff x="6263924" y="4659086"/>
                <a:chExt cx="490821" cy="578672"/>
              </a:xfrm>
              <a:grpFill/>
            </p:grpSpPr>
            <p:sp>
              <p:nvSpPr>
                <p:cNvPr id="43" name="Trapezoid 42"/>
                <p:cNvSpPr/>
                <p:nvPr/>
              </p:nvSpPr>
              <p:spPr>
                <a:xfrm>
                  <a:off x="6263924" y="4821837"/>
                  <a:ext cx="490821" cy="415921"/>
                </a:xfrm>
                <a:prstGeom prst="trapezoid">
                  <a:avLst>
                    <a:gd name="adj" fmla="val 22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302507" y="4659086"/>
                  <a:ext cx="413657" cy="4354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302507" y="4876800"/>
                  <a:ext cx="413657" cy="2830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7170" name="Picture 2" descr="http://jerryandgod.files.wordpress.com/2012/06/10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09" y="2087079"/>
            <a:ext cx="3955861" cy="262405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h5.googleusercontent.com/QYQaaxl9NYmkJVyO2SZpcPftGOqMhReC3kqtW75z4eIAE3ivkPQgK0oeZ531lVNaqHjRwkAlS9wR1Z2ZqAvozidO7E-MIDGIoilV3WxwzPnl0zWNCw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509" y="4745529"/>
            <a:ext cx="1926659" cy="164447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ldsjewelry.com/resize/Shared/Images/Product/Adjustable-CTR-Ring/Adjustable-CTR-Rings.jpg?lr=t&amp;bh=2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1265" y="4528481"/>
            <a:ext cx="1814708" cy="181470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p:nvPr/>
        </p:nvSpPr>
        <p:spPr>
          <a:xfrm>
            <a:off x="6781123" y="5132464"/>
            <a:ext cx="2892069" cy="923330"/>
          </a:xfrm>
          <a:prstGeom prst="rect">
            <a:avLst/>
          </a:prstGeom>
        </p:spPr>
        <p:txBody>
          <a:bodyPr wrap="square">
            <a:spAutoFit/>
          </a:bodyPr>
          <a:lstStyle/>
          <a:p>
            <a:r>
              <a:rPr lang="en-US" dirty="0">
                <a:latin typeface="Calibri" panose="020F0502020204030204" pitchFamily="34" charset="0"/>
              </a:rPr>
              <a:t>What do we wear to remember to keep the commandments?</a:t>
            </a:r>
          </a:p>
        </p:txBody>
      </p:sp>
      <p:sp>
        <p:nvSpPr>
          <p:cNvPr id="2" name="Rectangle 1"/>
          <p:cNvSpPr/>
          <p:nvPr/>
        </p:nvSpPr>
        <p:spPr>
          <a:xfrm>
            <a:off x="8451940" y="1146631"/>
            <a:ext cx="3660059" cy="1477328"/>
          </a:xfrm>
          <a:prstGeom prst="rect">
            <a:avLst/>
          </a:prstGeom>
        </p:spPr>
        <p:txBody>
          <a:bodyPr wrap="square">
            <a:spAutoFit/>
          </a:bodyPr>
          <a:lstStyle/>
          <a:p>
            <a:r>
              <a:rPr lang="en-US" dirty="0">
                <a:latin typeface="Calibri" panose="020F0502020204030204" pitchFamily="34" charset="0"/>
              </a:rPr>
              <a:t>The ribbon of blue also symbolically suggested concepts of deep importance. Blue signifies the heavens and so symbolizes the spiritual realm or godliness (3)</a:t>
            </a:r>
            <a:endParaRPr lang="en-US" dirty="0"/>
          </a:p>
        </p:txBody>
      </p:sp>
      <p:sp>
        <p:nvSpPr>
          <p:cNvPr id="4" name="Rectangle 3"/>
          <p:cNvSpPr/>
          <p:nvPr/>
        </p:nvSpPr>
        <p:spPr>
          <a:xfrm>
            <a:off x="503409" y="379922"/>
            <a:ext cx="1448217" cy="369332"/>
          </a:xfrm>
          <a:prstGeom prst="rect">
            <a:avLst/>
          </a:prstGeom>
        </p:spPr>
        <p:txBody>
          <a:bodyPr wrap="none">
            <a:spAutoFit/>
          </a:bodyPr>
          <a:lstStyle/>
          <a:p>
            <a:r>
              <a:rPr lang="en-US" i="1" dirty="0">
                <a:solidFill>
                  <a:srgbClr val="333333"/>
                </a:solidFill>
                <a:latin typeface="Calibri" panose="020F0502020204030204" pitchFamily="34" charset="0"/>
              </a:rPr>
              <a:t>zizith</a:t>
            </a:r>
            <a:r>
              <a:rPr lang="en-US" dirty="0">
                <a:solidFill>
                  <a:srgbClr val="333333"/>
                </a:solidFill>
                <a:latin typeface="Calibri" panose="020F0502020204030204" pitchFamily="34" charset="0"/>
              </a:rPr>
              <a:t> [tassel] </a:t>
            </a:r>
            <a:endParaRPr lang="en-US" dirty="0"/>
          </a:p>
        </p:txBody>
      </p:sp>
    </p:spTree>
    <p:extLst>
      <p:ext uri="{BB962C8B-B14F-4D97-AF65-F5344CB8AC3E}">
        <p14:creationId xmlns:p14="http://schemas.microsoft.com/office/powerpoint/2010/main" val="117185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7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err="1"/>
              <a:t>Korah</a:t>
            </a:r>
            <a:endParaRPr lang="en-US" sz="6000" dirty="0"/>
          </a:p>
        </p:txBody>
      </p:sp>
      <p:sp>
        <p:nvSpPr>
          <p:cNvPr id="3" name="Rectangle 2"/>
          <p:cNvSpPr/>
          <p:nvPr/>
        </p:nvSpPr>
        <p:spPr>
          <a:xfrm>
            <a:off x="206488" y="1091294"/>
            <a:ext cx="9008816" cy="4247317"/>
          </a:xfrm>
          <a:prstGeom prst="rect">
            <a:avLst/>
          </a:prstGeom>
        </p:spPr>
        <p:txBody>
          <a:bodyPr wrap="square">
            <a:spAutoFit/>
          </a:bodyPr>
          <a:lstStyle/>
          <a:p>
            <a:r>
              <a:rPr lang="en-US" b="0" dirty="0">
                <a:solidFill>
                  <a:srgbClr val="333333"/>
                </a:solidFill>
                <a:effectLst/>
                <a:latin typeface="Calibri" panose="020F0502020204030204" pitchFamily="34" charset="0"/>
              </a:rPr>
              <a:t>He was the son of </a:t>
            </a:r>
            <a:r>
              <a:rPr lang="en-US" b="0" dirty="0" err="1">
                <a:solidFill>
                  <a:srgbClr val="333333"/>
                </a:solidFill>
                <a:effectLst/>
                <a:latin typeface="Calibri" panose="020F0502020204030204" pitchFamily="34" charset="0"/>
              </a:rPr>
              <a:t>Izhar</a:t>
            </a:r>
            <a:r>
              <a:rPr lang="en-US" b="0" dirty="0">
                <a:solidFill>
                  <a:srgbClr val="333333"/>
                </a:solidFill>
                <a:effectLst/>
                <a:latin typeface="Calibri" panose="020F0502020204030204" pitchFamily="34" charset="0"/>
              </a:rPr>
              <a:t>, grandson of Kohath, great grandson of Levi</a:t>
            </a:r>
          </a:p>
          <a:p>
            <a:endParaRPr lang="en-US" dirty="0">
              <a:solidFill>
                <a:srgbClr val="333333"/>
              </a:solidFill>
              <a:latin typeface="Calibri" panose="020F0502020204030204" pitchFamily="34" charset="0"/>
            </a:endParaRPr>
          </a:p>
          <a:p>
            <a:r>
              <a:rPr lang="en-US" b="0" dirty="0">
                <a:solidFill>
                  <a:srgbClr val="333333"/>
                </a:solidFill>
                <a:effectLst/>
                <a:latin typeface="Calibri" panose="020F0502020204030204" pitchFamily="34" charset="0"/>
              </a:rPr>
              <a:t>He was first cousin to Aaron and Moses</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He and two others, </a:t>
            </a:r>
            <a:r>
              <a:rPr lang="en-US" dirty="0" err="1">
                <a:solidFill>
                  <a:srgbClr val="333333"/>
                </a:solidFill>
                <a:latin typeface="Calibri" panose="020F0502020204030204" pitchFamily="34" charset="0"/>
              </a:rPr>
              <a:t>Dathan</a:t>
            </a:r>
            <a:r>
              <a:rPr lang="en-US" dirty="0">
                <a:solidFill>
                  <a:srgbClr val="333333"/>
                </a:solidFill>
                <a:latin typeface="Calibri" panose="020F0502020204030204" pitchFamily="34" charset="0"/>
              </a:rPr>
              <a:t> and </a:t>
            </a:r>
            <a:r>
              <a:rPr lang="en-US" dirty="0" err="1">
                <a:solidFill>
                  <a:srgbClr val="333333"/>
                </a:solidFill>
                <a:latin typeface="Calibri" panose="020F0502020204030204" pitchFamily="34" charset="0"/>
              </a:rPr>
              <a:t>Abiram</a:t>
            </a:r>
            <a:r>
              <a:rPr lang="en-US" dirty="0">
                <a:solidFill>
                  <a:srgbClr val="333333"/>
                </a:solidFill>
                <a:latin typeface="Calibri" panose="020F0502020204030204" pitchFamily="34" charset="0"/>
              </a:rPr>
              <a:t> (lineage of Reuben), combined forces with 250 princes of Israel to defy Moses and Aaron in seeking more priestly power</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Him and the others were censured by Moses and subsequently swallowed up in the earth…where the name is spelled </a:t>
            </a:r>
            <a:r>
              <a:rPr lang="en-US" i="1" dirty="0">
                <a:solidFill>
                  <a:srgbClr val="333333"/>
                </a:solidFill>
                <a:latin typeface="Calibri" panose="020F0502020204030204" pitchFamily="34" charset="0"/>
              </a:rPr>
              <a:t>Core </a:t>
            </a:r>
          </a:p>
          <a:p>
            <a:endParaRPr lang="en-US" i="1"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The later descendants of </a:t>
            </a:r>
            <a:r>
              <a:rPr lang="en-US" dirty="0" err="1">
                <a:solidFill>
                  <a:srgbClr val="333333"/>
                </a:solidFill>
                <a:latin typeface="Calibri" panose="020F0502020204030204" pitchFamily="34" charset="0"/>
              </a:rPr>
              <a:t>Korah</a:t>
            </a: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Korahites</a:t>
            </a:r>
            <a:r>
              <a:rPr lang="en-US" dirty="0">
                <a:solidFill>
                  <a:srgbClr val="333333"/>
                </a:solidFill>
                <a:latin typeface="Calibri" panose="020F0502020204030204" pitchFamily="34" charset="0"/>
              </a:rPr>
              <a:t> or </a:t>
            </a:r>
            <a:r>
              <a:rPr lang="en-US" dirty="0" err="1">
                <a:solidFill>
                  <a:srgbClr val="333333"/>
                </a:solidFill>
                <a:latin typeface="Calibri" panose="020F0502020204030204" pitchFamily="34" charset="0"/>
              </a:rPr>
              <a:t>Korathites</a:t>
            </a:r>
            <a:r>
              <a:rPr lang="en-US" dirty="0">
                <a:solidFill>
                  <a:srgbClr val="333333"/>
                </a:solidFill>
                <a:latin typeface="Calibri" panose="020F0502020204030204" pitchFamily="34" charset="0"/>
              </a:rPr>
              <a:t>) were part of a guild of performing musicians.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Others of this particular Levite lineage were appointed to serve as porters, gatekeepers, bakers, and the like. </a:t>
            </a:r>
            <a:endParaRPr lang="en-US" dirty="0"/>
          </a:p>
        </p:txBody>
      </p:sp>
      <p:sp>
        <p:nvSpPr>
          <p:cNvPr id="16" name="Rectangle 15"/>
          <p:cNvSpPr/>
          <p:nvPr/>
        </p:nvSpPr>
        <p:spPr>
          <a:xfrm>
            <a:off x="106828" y="6445804"/>
            <a:ext cx="2403222" cy="369332"/>
          </a:xfrm>
          <a:prstGeom prst="rect">
            <a:avLst/>
          </a:prstGeom>
        </p:spPr>
        <p:txBody>
          <a:bodyPr wrap="none">
            <a:spAutoFit/>
          </a:bodyPr>
          <a:lstStyle/>
          <a:p>
            <a:r>
              <a:rPr lang="en-US" b="0" i="0" dirty="0">
                <a:effectLst/>
                <a:latin typeface="Verdana" panose="020B0604030504040204" pitchFamily="34" charset="0"/>
              </a:rPr>
              <a:t>Numbers 15:27-30</a:t>
            </a:r>
            <a:endParaRPr lang="en-US" dirty="0"/>
          </a:p>
        </p:txBody>
      </p:sp>
      <p:grpSp>
        <p:nvGrpSpPr>
          <p:cNvPr id="7" name="Group 6"/>
          <p:cNvGrpSpPr/>
          <p:nvPr/>
        </p:nvGrpSpPr>
        <p:grpSpPr>
          <a:xfrm>
            <a:off x="9177732" y="1313281"/>
            <a:ext cx="2057619" cy="4556890"/>
            <a:chOff x="4191000" y="1313281"/>
            <a:chExt cx="1585779" cy="3511933"/>
          </a:xfrm>
        </p:grpSpPr>
        <p:sp>
          <p:nvSpPr>
            <p:cNvPr id="8" name="Cloud 7"/>
            <p:cNvSpPr/>
            <p:nvPr/>
          </p:nvSpPr>
          <p:spPr>
            <a:xfrm flipH="1">
              <a:off x="4681509" y="1690326"/>
              <a:ext cx="863238" cy="142715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4364378" y="1575686"/>
              <a:ext cx="863238" cy="142715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671902">
              <a:off x="5462998" y="3154422"/>
              <a:ext cx="313781"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647766">
              <a:off x="4191000" y="3103679"/>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9352409">
              <a:off x="5068641" y="4244903"/>
              <a:ext cx="293200" cy="580311"/>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47766">
              <a:off x="4731569" y="4233425"/>
              <a:ext cx="291797" cy="580311"/>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169292">
              <a:off x="5034684" y="2507536"/>
              <a:ext cx="626173" cy="1035117"/>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790291">
              <a:off x="4351231" y="2473621"/>
              <a:ext cx="626173" cy="1035117"/>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apezoid 17"/>
            <p:cNvSpPr/>
            <p:nvPr/>
          </p:nvSpPr>
          <p:spPr>
            <a:xfrm>
              <a:off x="4535440" y="2640741"/>
              <a:ext cx="934153" cy="1891292"/>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87368" y="2294280"/>
              <a:ext cx="54192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66327">
              <a:off x="4469564" y="2555035"/>
              <a:ext cx="430765" cy="198288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apezoid 20"/>
            <p:cNvSpPr/>
            <p:nvPr/>
          </p:nvSpPr>
          <p:spPr>
            <a:xfrm rot="21203302">
              <a:off x="5045062" y="2633262"/>
              <a:ext cx="430765" cy="1894061"/>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4535440" y="1651605"/>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4485031" y="1485440"/>
              <a:ext cx="913647" cy="70572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436482" y="1313281"/>
              <a:ext cx="997735" cy="646166"/>
              <a:chOff x="4289358" y="1092720"/>
              <a:chExt cx="1503201" cy="909932"/>
            </a:xfrm>
            <a:solidFill>
              <a:schemeClr val="bg2"/>
            </a:solidFill>
          </p:grpSpPr>
          <p:sp>
            <p:nvSpPr>
              <p:cNvPr id="61" name="Moon 60"/>
              <p:cNvSpPr/>
              <p:nvPr/>
            </p:nvSpPr>
            <p:spPr>
              <a:xfrm rot="5400000">
                <a:off x="4585993" y="796085"/>
                <a:ext cx="909932" cy="1503201"/>
              </a:xfrm>
              <a:prstGeom prst="moon">
                <a:avLst>
                  <a:gd name="adj" fmla="val 7404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400000">
                <a:off x="4746964" y="925857"/>
                <a:ext cx="609601" cy="1481587"/>
              </a:xfrm>
              <a:prstGeom prst="moon">
                <a:avLst>
                  <a:gd name="adj" fmla="val 7404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369666">
              <a:off x="4558210" y="2833640"/>
              <a:ext cx="212762" cy="1596902"/>
              <a:chOff x="6371743" y="2388286"/>
              <a:chExt cx="374191" cy="2367720"/>
            </a:xfrm>
          </p:grpSpPr>
          <p:grpSp>
            <p:nvGrpSpPr>
              <p:cNvPr id="49" name="Group 48"/>
              <p:cNvGrpSpPr/>
              <p:nvPr/>
            </p:nvGrpSpPr>
            <p:grpSpPr>
              <a:xfrm>
                <a:off x="6403034" y="4220773"/>
                <a:ext cx="342900" cy="535233"/>
                <a:chOff x="6403034" y="4220773"/>
                <a:chExt cx="342900" cy="535233"/>
              </a:xfrm>
            </p:grpSpPr>
            <p:sp>
              <p:nvSpPr>
                <p:cNvPr id="59" name="Frame 58"/>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iamond 59"/>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6397646" y="3617387"/>
                <a:ext cx="342900" cy="535233"/>
                <a:chOff x="6403034" y="4220773"/>
                <a:chExt cx="342900" cy="535233"/>
              </a:xfrm>
            </p:grpSpPr>
            <p:sp>
              <p:nvSpPr>
                <p:cNvPr id="57" name="Frame 56"/>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iamond 57"/>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6389049" y="3002836"/>
                <a:ext cx="342900" cy="535233"/>
                <a:chOff x="6403034" y="4220773"/>
                <a:chExt cx="342900" cy="535233"/>
              </a:xfrm>
            </p:grpSpPr>
            <p:sp>
              <p:nvSpPr>
                <p:cNvPr id="55" name="Frame 54"/>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iamond 55"/>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6371743" y="2388286"/>
                <a:ext cx="342900" cy="535233"/>
                <a:chOff x="6403034" y="4220773"/>
                <a:chExt cx="342900" cy="535233"/>
              </a:xfrm>
            </p:grpSpPr>
            <p:sp>
              <p:nvSpPr>
                <p:cNvPr id="53" name="Frame 52"/>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iamond 53"/>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rot="21201297">
              <a:off x="5163457" y="2837994"/>
              <a:ext cx="212762" cy="1596902"/>
              <a:chOff x="6371743" y="2388286"/>
              <a:chExt cx="374191" cy="2367720"/>
            </a:xfrm>
          </p:grpSpPr>
          <p:grpSp>
            <p:nvGrpSpPr>
              <p:cNvPr id="37" name="Group 36"/>
              <p:cNvGrpSpPr/>
              <p:nvPr/>
            </p:nvGrpSpPr>
            <p:grpSpPr>
              <a:xfrm>
                <a:off x="6403034" y="4220773"/>
                <a:ext cx="342900" cy="535233"/>
                <a:chOff x="6403034" y="4220773"/>
                <a:chExt cx="342900" cy="535233"/>
              </a:xfrm>
            </p:grpSpPr>
            <p:sp>
              <p:nvSpPr>
                <p:cNvPr id="47" name="Frame 46"/>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iamond 47"/>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397646" y="3617387"/>
                <a:ext cx="342900" cy="535233"/>
                <a:chOff x="6403034" y="4220773"/>
                <a:chExt cx="342900" cy="535233"/>
              </a:xfrm>
            </p:grpSpPr>
            <p:sp>
              <p:nvSpPr>
                <p:cNvPr id="45" name="Frame 44"/>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iamond 45"/>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389049" y="3002836"/>
                <a:ext cx="342900" cy="535233"/>
                <a:chOff x="6403034" y="4220773"/>
                <a:chExt cx="342900" cy="535233"/>
              </a:xfrm>
            </p:grpSpPr>
            <p:sp>
              <p:nvSpPr>
                <p:cNvPr id="43" name="Frame 42"/>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iamond 43"/>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371743" y="2388286"/>
                <a:ext cx="342900" cy="535233"/>
                <a:chOff x="6403034" y="4220773"/>
                <a:chExt cx="342900" cy="535233"/>
              </a:xfrm>
            </p:grpSpPr>
            <p:sp>
              <p:nvSpPr>
                <p:cNvPr id="41" name="Frame 40"/>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iamond 41"/>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rot="5400000">
              <a:off x="4879017" y="1412016"/>
              <a:ext cx="153636" cy="623155"/>
              <a:chOff x="6389049" y="3002836"/>
              <a:chExt cx="356885" cy="1753170"/>
            </a:xfrm>
          </p:grpSpPr>
          <p:grpSp>
            <p:nvGrpSpPr>
              <p:cNvPr id="28" name="Group 27"/>
              <p:cNvGrpSpPr/>
              <p:nvPr/>
            </p:nvGrpSpPr>
            <p:grpSpPr>
              <a:xfrm>
                <a:off x="6403034" y="4220773"/>
                <a:ext cx="342900" cy="535233"/>
                <a:chOff x="6403034" y="4220773"/>
                <a:chExt cx="342900" cy="535233"/>
              </a:xfrm>
            </p:grpSpPr>
            <p:sp>
              <p:nvSpPr>
                <p:cNvPr id="35" name="Frame 34"/>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iamond 35"/>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397646" y="3617387"/>
                <a:ext cx="342900" cy="535233"/>
                <a:chOff x="6403034" y="4220773"/>
                <a:chExt cx="342900" cy="535233"/>
              </a:xfrm>
            </p:grpSpPr>
            <p:sp>
              <p:nvSpPr>
                <p:cNvPr id="33" name="Frame 32"/>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iamond 33"/>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6389049" y="3002836"/>
                <a:ext cx="342900" cy="535233"/>
                <a:chOff x="6403034" y="4220773"/>
                <a:chExt cx="342900" cy="535233"/>
              </a:xfrm>
            </p:grpSpPr>
            <p:sp>
              <p:nvSpPr>
                <p:cNvPr id="31" name="Frame 30"/>
                <p:cNvSpPr/>
                <p:nvPr/>
              </p:nvSpPr>
              <p:spPr>
                <a:xfrm rot="16200000">
                  <a:off x="6306867" y="4316940"/>
                  <a:ext cx="535233" cy="342900"/>
                </a:xfrm>
                <a:prstGeom prst="frame">
                  <a:avLst>
                    <a:gd name="adj1" fmla="val 22659"/>
                  </a:avLst>
                </a:prstGeom>
                <a:solidFill>
                  <a:srgbClr val="E1AE47"/>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iamond 31"/>
                <p:cNvSpPr/>
                <p:nvPr/>
              </p:nvSpPr>
              <p:spPr>
                <a:xfrm>
                  <a:off x="6501813" y="4267200"/>
                  <a:ext cx="143878" cy="465418"/>
                </a:xfrm>
                <a:prstGeom prst="diamond">
                  <a:avLst/>
                </a:prstGeom>
                <a:solidFill>
                  <a:schemeClr val="accent5">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(4)</a:t>
            </a:r>
          </a:p>
        </p:txBody>
      </p:sp>
    </p:spTree>
    <p:extLst>
      <p:ext uri="{BB962C8B-B14F-4D97-AF65-F5344CB8AC3E}">
        <p14:creationId xmlns:p14="http://schemas.microsoft.com/office/powerpoint/2010/main" val="365100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sitourchina.com/FileUpload/Guide/Picture/200812121010223233.jpg"/>
          <p:cNvPicPr>
            <a:picLocks noChangeAspect="1" noChangeArrowheads="1"/>
          </p:cNvPicPr>
          <p:nvPr/>
        </p:nvPicPr>
        <p:blipFill rotWithShape="1">
          <a:blip r:embed="rId2">
            <a:extLst>
              <a:ext uri="{28A0092B-C50C-407E-A947-70E740481C1C}">
                <a14:useLocalDpi xmlns:a14="http://schemas.microsoft.com/office/drawing/2010/main" val="0"/>
              </a:ext>
            </a:extLst>
          </a:blip>
          <a:srcRect t="70463" r="6852"/>
          <a:stretch/>
        </p:blipFill>
        <p:spPr bwMode="auto">
          <a:xfrm>
            <a:off x="0" y="0"/>
            <a:ext cx="12220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828" y="0"/>
            <a:ext cx="12006404" cy="1015663"/>
          </a:xfrm>
          <a:prstGeom prst="rect">
            <a:avLst/>
          </a:prstGeom>
          <a:noFill/>
        </p:spPr>
        <p:txBody>
          <a:bodyPr wrap="square" rtlCol="0">
            <a:spAutoFit/>
          </a:bodyPr>
          <a:lstStyle/>
          <a:p>
            <a:pPr algn="ctr"/>
            <a:r>
              <a:rPr lang="en-US" sz="6000" dirty="0"/>
              <a:t>Seeking a Higher Position</a:t>
            </a:r>
          </a:p>
        </p:txBody>
      </p:sp>
      <p:sp>
        <p:nvSpPr>
          <p:cNvPr id="3" name="Rectangle 2"/>
          <p:cNvSpPr/>
          <p:nvPr/>
        </p:nvSpPr>
        <p:spPr>
          <a:xfrm>
            <a:off x="430633" y="938282"/>
            <a:ext cx="5294760" cy="2308324"/>
          </a:xfrm>
          <a:prstGeom prst="rect">
            <a:avLst/>
          </a:prstGeom>
        </p:spPr>
        <p:txBody>
          <a:bodyPr wrap="square">
            <a:spAutoFit/>
          </a:bodyPr>
          <a:lstStyle/>
          <a:p>
            <a:r>
              <a:rPr lang="en-US" b="0" dirty="0">
                <a:solidFill>
                  <a:srgbClr val="333333"/>
                </a:solidFill>
                <a:effectLst/>
                <a:latin typeface="Calibri" panose="020F0502020204030204" pitchFamily="34" charset="0"/>
              </a:rPr>
              <a:t>“Now those that conspired with Corah (</a:t>
            </a:r>
            <a:r>
              <a:rPr lang="en-US" b="0" dirty="0" err="1">
                <a:solidFill>
                  <a:srgbClr val="333333"/>
                </a:solidFill>
                <a:effectLst/>
                <a:latin typeface="Calibri" panose="020F0502020204030204" pitchFamily="34" charset="0"/>
              </a:rPr>
              <a:t>Korah</a:t>
            </a:r>
            <a:r>
              <a:rPr lang="en-US" b="0" dirty="0">
                <a:solidFill>
                  <a:srgbClr val="333333"/>
                </a:solidFill>
                <a:effectLst/>
                <a:latin typeface="Calibri" panose="020F0502020204030204" pitchFamily="34" charset="0"/>
              </a:rPr>
              <a:t>), there were two hundred and fifty, and those of the principal men also, who were eager to have the priesthood taken away from Moses’ brother, and to bring him into disgrace. Nay, the multitude themselves were provoked to be seditious, and attempted to stone Moses, and gathered themselves together after an indecent manner, with confusion and disorder.”</a:t>
            </a:r>
            <a:endParaRPr lang="en-US" dirty="0"/>
          </a:p>
        </p:txBody>
      </p:sp>
      <p:sp>
        <p:nvSpPr>
          <p:cNvPr id="16" name="Rectangle 15"/>
          <p:cNvSpPr/>
          <p:nvPr/>
        </p:nvSpPr>
        <p:spPr>
          <a:xfrm>
            <a:off x="106828" y="6445804"/>
            <a:ext cx="2108269" cy="369332"/>
          </a:xfrm>
          <a:prstGeom prst="rect">
            <a:avLst/>
          </a:prstGeom>
        </p:spPr>
        <p:txBody>
          <a:bodyPr wrap="none">
            <a:spAutoFit/>
          </a:bodyPr>
          <a:lstStyle/>
          <a:p>
            <a:r>
              <a:rPr lang="en-US" b="0" i="0" dirty="0">
                <a:effectLst/>
                <a:latin typeface="Verdana" panose="020B0604030504040204" pitchFamily="34" charset="0"/>
              </a:rPr>
              <a:t>Numbers 16:1-3</a:t>
            </a:r>
            <a:endParaRPr lang="en-US" dirty="0"/>
          </a:p>
        </p:txBody>
      </p:sp>
      <p:sp>
        <p:nvSpPr>
          <p:cNvPr id="63" name="TextBox 62"/>
          <p:cNvSpPr txBox="1"/>
          <p:nvPr/>
        </p:nvSpPr>
        <p:spPr>
          <a:xfrm>
            <a:off x="9821791" y="6392190"/>
            <a:ext cx="2246360" cy="369332"/>
          </a:xfrm>
          <a:prstGeom prst="rect">
            <a:avLst/>
          </a:prstGeom>
          <a:noFill/>
        </p:spPr>
        <p:txBody>
          <a:bodyPr wrap="square" rtlCol="0">
            <a:spAutoFit/>
          </a:bodyPr>
          <a:lstStyle/>
          <a:p>
            <a:pPr algn="r"/>
            <a:r>
              <a:rPr lang="en-US" dirty="0"/>
              <a:t>(2)</a:t>
            </a:r>
          </a:p>
        </p:txBody>
      </p:sp>
      <p:sp>
        <p:nvSpPr>
          <p:cNvPr id="64" name="Rectangle 63"/>
          <p:cNvSpPr/>
          <p:nvPr/>
        </p:nvSpPr>
        <p:spPr>
          <a:xfrm>
            <a:off x="6110030" y="4448338"/>
            <a:ext cx="5040459" cy="1477328"/>
          </a:xfrm>
          <a:prstGeom prst="rect">
            <a:avLst/>
          </a:prstGeom>
        </p:spPr>
        <p:txBody>
          <a:bodyPr wrap="square">
            <a:spAutoFit/>
          </a:bodyPr>
          <a:lstStyle/>
          <a:p>
            <a:r>
              <a:rPr lang="en-US" b="0" dirty="0" err="1">
                <a:solidFill>
                  <a:srgbClr val="333333"/>
                </a:solidFill>
                <a:effectLst/>
                <a:latin typeface="Calibri" panose="020F0502020204030204" pitchFamily="34" charset="0"/>
              </a:rPr>
              <a:t>Korah</a:t>
            </a:r>
            <a:r>
              <a:rPr lang="en-US" b="0" dirty="0">
                <a:solidFill>
                  <a:srgbClr val="333333"/>
                </a:solidFill>
                <a:effectLst/>
                <a:latin typeface="Calibri" panose="020F0502020204030204" pitchFamily="34" charset="0"/>
              </a:rPr>
              <a:t> rallied 250 “princes of the assembly”…those that were famous and renowned. They wanted to share in the same privilege of performing ordinances before the Lord in the sanctuary in the Holy of Holies.</a:t>
            </a:r>
            <a:endParaRPr lang="en-US" dirty="0"/>
          </a:p>
        </p:txBody>
      </p:sp>
      <p:pic>
        <p:nvPicPr>
          <p:cNvPr id="2" name="Picture 2" descr="http://www.newlife.org/images/blog/20120311/032212_1438_CITIZENSOF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772" y="938282"/>
            <a:ext cx="3899644" cy="30116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0633" y="4061374"/>
            <a:ext cx="6096000" cy="646331"/>
          </a:xfrm>
          <a:prstGeom prst="rect">
            <a:avLst/>
          </a:prstGeom>
        </p:spPr>
        <p:txBody>
          <a:bodyPr>
            <a:spAutoFit/>
          </a:bodyPr>
          <a:lstStyle/>
          <a:p>
            <a:r>
              <a:rPr lang="en-US" i="1" dirty="0">
                <a:solidFill>
                  <a:srgbClr val="FFFF00"/>
                </a:solidFill>
                <a:latin typeface="Palatino"/>
              </a:rPr>
              <a:t>“and seek ye the priesthood also?” </a:t>
            </a:r>
          </a:p>
          <a:p>
            <a:r>
              <a:rPr lang="en-US" i="1" dirty="0">
                <a:solidFill>
                  <a:srgbClr val="FFFF00"/>
                </a:solidFill>
                <a:latin typeface="Palatino"/>
              </a:rPr>
              <a:t>Numbers 16:10</a:t>
            </a:r>
            <a:endParaRPr lang="en-US" i="1" dirty="0">
              <a:solidFill>
                <a:srgbClr val="FFFF00"/>
              </a:solidFill>
            </a:endParaRPr>
          </a:p>
        </p:txBody>
      </p:sp>
      <p:sp>
        <p:nvSpPr>
          <p:cNvPr id="5" name="Rectangle 4"/>
          <p:cNvSpPr/>
          <p:nvPr/>
        </p:nvSpPr>
        <p:spPr>
          <a:xfrm>
            <a:off x="1340237" y="4930423"/>
            <a:ext cx="5186396" cy="646331"/>
          </a:xfrm>
          <a:prstGeom prst="rect">
            <a:avLst/>
          </a:prstGeom>
        </p:spPr>
        <p:txBody>
          <a:bodyPr wrap="square">
            <a:spAutoFit/>
          </a:bodyPr>
          <a:lstStyle/>
          <a:p>
            <a:r>
              <a:rPr lang="en-US" i="1" dirty="0">
                <a:solidFill>
                  <a:srgbClr val="FFFF00"/>
                </a:solidFill>
                <a:latin typeface="Calibri" panose="020F0502020204030204" pitchFamily="34" charset="0"/>
              </a:rPr>
              <a:t> “Seek ye the high priesthood also” </a:t>
            </a:r>
          </a:p>
          <a:p>
            <a:r>
              <a:rPr lang="en-US" i="1" dirty="0">
                <a:solidFill>
                  <a:srgbClr val="FFFF00"/>
                </a:solidFill>
                <a:latin typeface="Calibri" panose="020F0502020204030204" pitchFamily="34" charset="0"/>
              </a:rPr>
              <a:t>JST Numbers  16:10</a:t>
            </a:r>
          </a:p>
        </p:txBody>
      </p:sp>
    </p:spTree>
    <p:extLst>
      <p:ext uri="{BB962C8B-B14F-4D97-AF65-F5344CB8AC3E}">
        <p14:creationId xmlns:p14="http://schemas.microsoft.com/office/powerpoint/2010/main" val="351615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4" grpId="0"/>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3969</Words>
  <Application>Microsoft Office PowerPoint</Application>
  <PresentationFormat>Widescreen</PresentationFormat>
  <Paragraphs>316</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Palatino</vt:lpstr>
      <vt:lpstr>Calibri</vt:lpstr>
      <vt:lpstr>Arial</vt:lpstr>
      <vt:lpstr>Verdana</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45</cp:revision>
  <dcterms:created xsi:type="dcterms:W3CDTF">2015-11-04T14:22:49Z</dcterms:created>
  <dcterms:modified xsi:type="dcterms:W3CDTF">2020-11-14T03:44:11Z</dcterms:modified>
</cp:coreProperties>
</file>