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3" r:id="rId6"/>
    <p:sldId id="267" r:id="rId7"/>
    <p:sldId id="264" r:id="rId8"/>
    <p:sldId id="265"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58" r:id="rId22"/>
    <p:sldId id="257" r:id="rId23"/>
    <p:sldId id="266"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Franklin Gothic Medium" panose="020B0603020102020204" pitchFamily="34" charset="0"/>
      <p:regular r:id="rId31"/>
      <p:italic r:id="rId32"/>
    </p:embeddedFont>
    <p:embeddedFont>
      <p:font typeface="Palatino" pitchFamily="2" charset="0"/>
      <p:regular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5D0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54230A-4FFA-4F64-A62E-B2CAC743A3E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428449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4230A-4FFA-4F64-A62E-B2CAC743A3E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67000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4230A-4FFA-4F64-A62E-B2CAC743A3E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78534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4230A-4FFA-4F64-A62E-B2CAC743A3E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81141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54230A-4FFA-4F64-A62E-B2CAC743A3E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240644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54230A-4FFA-4F64-A62E-B2CAC743A3E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69802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54230A-4FFA-4F64-A62E-B2CAC743A3E8}"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96027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54230A-4FFA-4F64-A62E-B2CAC743A3E8}"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198546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4230A-4FFA-4F64-A62E-B2CAC743A3E8}"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17954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4230A-4FFA-4F64-A62E-B2CAC743A3E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29849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54230A-4FFA-4F64-A62E-B2CAC743A3E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63B94-5D1D-43B4-B2D5-896B1B472E43}" type="slidenum">
              <a:rPr lang="en-US" smtClean="0"/>
              <a:t>‹#›</a:t>
            </a:fld>
            <a:endParaRPr lang="en-US"/>
          </a:p>
        </p:txBody>
      </p:sp>
    </p:spTree>
    <p:extLst>
      <p:ext uri="{BB962C8B-B14F-4D97-AF65-F5344CB8AC3E}">
        <p14:creationId xmlns:p14="http://schemas.microsoft.com/office/powerpoint/2010/main" val="35598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4230A-4FFA-4F64-A62E-B2CAC743A3E8}"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63B94-5D1D-43B4-B2D5-896B1B472E43}" type="slidenum">
              <a:rPr lang="en-US" smtClean="0"/>
              <a:t>‹#›</a:t>
            </a:fld>
            <a:endParaRPr lang="en-US"/>
          </a:p>
        </p:txBody>
      </p:sp>
    </p:spTree>
    <p:extLst>
      <p:ext uri="{BB962C8B-B14F-4D97-AF65-F5344CB8AC3E}">
        <p14:creationId xmlns:p14="http://schemas.microsoft.com/office/powerpoint/2010/main" val="775659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588" y="0"/>
            <a:ext cx="1222218" cy="369332"/>
          </a:xfrm>
          <a:prstGeom prst="rect">
            <a:avLst/>
          </a:prstGeom>
          <a:noFill/>
        </p:spPr>
        <p:txBody>
          <a:bodyPr wrap="square" rtlCol="0">
            <a:spAutoFit/>
          </a:bodyPr>
          <a:lstStyle/>
          <a:p>
            <a:r>
              <a:rPr lang="en-US">
                <a:solidFill>
                  <a:schemeClr val="bg1"/>
                </a:solidFill>
              </a:rPr>
              <a:t>Lesson 68</a:t>
            </a:r>
            <a:endParaRPr lang="en-US" dirty="0">
              <a:solidFill>
                <a:schemeClr val="bg1"/>
              </a:solidFill>
            </a:endParaRPr>
          </a:p>
        </p:txBody>
      </p:sp>
      <p:sp>
        <p:nvSpPr>
          <p:cNvPr id="7" name="TextBox 6"/>
          <p:cNvSpPr txBox="1"/>
          <p:nvPr/>
        </p:nvSpPr>
        <p:spPr>
          <a:xfrm>
            <a:off x="0" y="555089"/>
            <a:ext cx="12092412" cy="1846659"/>
          </a:xfrm>
          <a:prstGeom prst="rect">
            <a:avLst/>
          </a:prstGeom>
          <a:noFill/>
        </p:spPr>
        <p:txBody>
          <a:bodyPr wrap="square" rtlCol="0">
            <a:spAutoFit/>
          </a:bodyPr>
          <a:lstStyle/>
          <a:p>
            <a:pPr algn="ctr"/>
            <a:r>
              <a:rPr lang="en-US" sz="6000" dirty="0">
                <a:solidFill>
                  <a:schemeClr val="bg1"/>
                </a:solidFill>
              </a:rPr>
              <a:t>Israel Must Pass Through The Land</a:t>
            </a:r>
          </a:p>
          <a:p>
            <a:pPr algn="ctr"/>
            <a:r>
              <a:rPr lang="en-US" sz="5400" dirty="0">
                <a:solidFill>
                  <a:schemeClr val="bg1"/>
                </a:solidFill>
              </a:rPr>
              <a:t>Numbers 20-21</a:t>
            </a:r>
          </a:p>
        </p:txBody>
      </p:sp>
      <p:sp>
        <p:nvSpPr>
          <p:cNvPr id="4" name="Rectangle 3"/>
          <p:cNvSpPr/>
          <p:nvPr/>
        </p:nvSpPr>
        <p:spPr>
          <a:xfrm>
            <a:off x="2957055" y="3152546"/>
            <a:ext cx="6096000" cy="1477328"/>
          </a:xfrm>
          <a:prstGeom prst="rect">
            <a:avLst/>
          </a:prstGeom>
        </p:spPr>
        <p:txBody>
          <a:bodyPr>
            <a:spAutoFit/>
          </a:bodyPr>
          <a:lstStyle/>
          <a:p>
            <a:pPr algn="ctr" fontAlgn="base"/>
            <a:r>
              <a:rPr lang="en-US" i="1" dirty="0">
                <a:solidFill>
                  <a:schemeClr val="bg1"/>
                </a:solidFill>
                <a:latin typeface="Palatino"/>
              </a:rPr>
              <a:t>And as Moses lifted up the serpent in the wilderness, even so must the Son of man be lifted up:</a:t>
            </a:r>
          </a:p>
          <a:p>
            <a:pPr algn="ctr" fontAlgn="base"/>
            <a:r>
              <a:rPr lang="en-US" i="1" dirty="0">
                <a:solidFill>
                  <a:schemeClr val="bg1"/>
                </a:solidFill>
                <a:latin typeface="Palatino"/>
              </a:rPr>
              <a:t>That whosoever believeth in him should not perish, but have eternal life.</a:t>
            </a:r>
          </a:p>
          <a:p>
            <a:pPr algn="ctr" fontAlgn="base"/>
            <a:r>
              <a:rPr lang="en-US" b="0" i="1" dirty="0">
                <a:solidFill>
                  <a:schemeClr val="bg1"/>
                </a:solidFill>
                <a:effectLst/>
                <a:latin typeface="Palatino"/>
              </a:rPr>
              <a:t>John 3:14-15</a:t>
            </a:r>
          </a:p>
        </p:txBody>
      </p:sp>
      <p:grpSp>
        <p:nvGrpSpPr>
          <p:cNvPr id="14" name="Group 13"/>
          <p:cNvGrpSpPr/>
          <p:nvPr/>
        </p:nvGrpSpPr>
        <p:grpSpPr>
          <a:xfrm>
            <a:off x="1111917" y="2159535"/>
            <a:ext cx="1799777" cy="4085402"/>
            <a:chOff x="893708" y="1400998"/>
            <a:chExt cx="1799777" cy="4085402"/>
          </a:xfrm>
        </p:grpSpPr>
        <p:sp>
          <p:nvSpPr>
            <p:cNvPr id="15" name="Freeform 14"/>
            <p:cNvSpPr/>
            <p:nvPr/>
          </p:nvSpPr>
          <p:spPr>
            <a:xfrm rot="16200000">
              <a:off x="1667875" y="626831"/>
              <a:ext cx="251444" cy="1799777"/>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219200" y="1400998"/>
              <a:ext cx="1062446" cy="4085402"/>
              <a:chOff x="1219200" y="1400998"/>
              <a:chExt cx="1062446" cy="4085402"/>
            </a:xfrm>
          </p:grpSpPr>
          <p:sp>
            <p:nvSpPr>
              <p:cNvPr id="17" name="Freeform 16"/>
              <p:cNvSpPr/>
              <p:nvPr/>
            </p:nvSpPr>
            <p:spPr>
              <a:xfrm>
                <a:off x="1676400" y="1400998"/>
                <a:ext cx="286647" cy="4085402"/>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219200" y="1438003"/>
                <a:ext cx="1062446" cy="3753394"/>
              </a:xfrm>
              <a:custGeom>
                <a:avLst/>
                <a:gdLst>
                  <a:gd name="connsiteX0" fmla="*/ 243840 w 1062446"/>
                  <a:gd name="connsiteY0" fmla="*/ 34834 h 3753394"/>
                  <a:gd name="connsiteX1" fmla="*/ 243840 w 1062446"/>
                  <a:gd name="connsiteY1" fmla="*/ 34834 h 3753394"/>
                  <a:gd name="connsiteX2" fmla="*/ 174172 w 1062446"/>
                  <a:gd name="connsiteY2" fmla="*/ 69668 h 3753394"/>
                  <a:gd name="connsiteX3" fmla="*/ 148046 w 1062446"/>
                  <a:gd name="connsiteY3" fmla="*/ 87085 h 3753394"/>
                  <a:gd name="connsiteX4" fmla="*/ 121920 w 1062446"/>
                  <a:gd name="connsiteY4" fmla="*/ 95794 h 3753394"/>
                  <a:gd name="connsiteX5" fmla="*/ 78377 w 1062446"/>
                  <a:gd name="connsiteY5" fmla="*/ 130628 h 3753394"/>
                  <a:gd name="connsiteX6" fmla="*/ 34835 w 1062446"/>
                  <a:gd name="connsiteY6" fmla="*/ 165463 h 3753394"/>
                  <a:gd name="connsiteX7" fmla="*/ 8709 w 1062446"/>
                  <a:gd name="connsiteY7" fmla="*/ 226423 h 3753394"/>
                  <a:gd name="connsiteX8" fmla="*/ 0 w 1062446"/>
                  <a:gd name="connsiteY8" fmla="*/ 252548 h 3753394"/>
                  <a:gd name="connsiteX9" fmla="*/ 156755 w 1062446"/>
                  <a:gd name="connsiteY9" fmla="*/ 278674 h 3753394"/>
                  <a:gd name="connsiteX10" fmla="*/ 87086 w 1062446"/>
                  <a:gd name="connsiteY10" fmla="*/ 296091 h 3753394"/>
                  <a:gd name="connsiteX11" fmla="*/ 60960 w 1062446"/>
                  <a:gd name="connsiteY11" fmla="*/ 313508 h 3753394"/>
                  <a:gd name="connsiteX12" fmla="*/ 60960 w 1062446"/>
                  <a:gd name="connsiteY12" fmla="*/ 374468 h 3753394"/>
                  <a:gd name="connsiteX13" fmla="*/ 113212 w 1062446"/>
                  <a:gd name="connsiteY13" fmla="*/ 391885 h 3753394"/>
                  <a:gd name="connsiteX14" fmla="*/ 182880 w 1062446"/>
                  <a:gd name="connsiteY14" fmla="*/ 409303 h 3753394"/>
                  <a:gd name="connsiteX15" fmla="*/ 313509 w 1062446"/>
                  <a:gd name="connsiteY15" fmla="*/ 400594 h 3753394"/>
                  <a:gd name="connsiteX16" fmla="*/ 339635 w 1062446"/>
                  <a:gd name="connsiteY16" fmla="*/ 383177 h 3753394"/>
                  <a:gd name="connsiteX17" fmla="*/ 365760 w 1062446"/>
                  <a:gd name="connsiteY17" fmla="*/ 296091 h 3753394"/>
                  <a:gd name="connsiteX18" fmla="*/ 374469 w 1062446"/>
                  <a:gd name="connsiteY18" fmla="*/ 269965 h 3753394"/>
                  <a:gd name="connsiteX19" fmla="*/ 400595 w 1062446"/>
                  <a:gd name="connsiteY19" fmla="*/ 261257 h 3753394"/>
                  <a:gd name="connsiteX20" fmla="*/ 513806 w 1062446"/>
                  <a:gd name="connsiteY20" fmla="*/ 269965 h 3753394"/>
                  <a:gd name="connsiteX21" fmla="*/ 531223 w 1062446"/>
                  <a:gd name="connsiteY21" fmla="*/ 287383 h 3753394"/>
                  <a:gd name="connsiteX22" fmla="*/ 566057 w 1062446"/>
                  <a:gd name="connsiteY22" fmla="*/ 296091 h 3753394"/>
                  <a:gd name="connsiteX23" fmla="*/ 583475 w 1062446"/>
                  <a:gd name="connsiteY23" fmla="*/ 322217 h 3753394"/>
                  <a:gd name="connsiteX24" fmla="*/ 609600 w 1062446"/>
                  <a:gd name="connsiteY24" fmla="*/ 339634 h 3753394"/>
                  <a:gd name="connsiteX25" fmla="*/ 653143 w 1062446"/>
                  <a:gd name="connsiteY25" fmla="*/ 391885 h 3753394"/>
                  <a:gd name="connsiteX26" fmla="*/ 661852 w 1062446"/>
                  <a:gd name="connsiteY26" fmla="*/ 418011 h 3753394"/>
                  <a:gd name="connsiteX27" fmla="*/ 687977 w 1062446"/>
                  <a:gd name="connsiteY27" fmla="*/ 513805 h 3753394"/>
                  <a:gd name="connsiteX28" fmla="*/ 696686 w 1062446"/>
                  <a:gd name="connsiteY28" fmla="*/ 539931 h 3753394"/>
                  <a:gd name="connsiteX29" fmla="*/ 687977 w 1062446"/>
                  <a:gd name="connsiteY29" fmla="*/ 748937 h 3753394"/>
                  <a:gd name="connsiteX30" fmla="*/ 653143 w 1062446"/>
                  <a:gd name="connsiteY30" fmla="*/ 801188 h 3753394"/>
                  <a:gd name="connsiteX31" fmla="*/ 635726 w 1062446"/>
                  <a:gd name="connsiteY31" fmla="*/ 853440 h 3753394"/>
                  <a:gd name="connsiteX32" fmla="*/ 618309 w 1062446"/>
                  <a:gd name="connsiteY32" fmla="*/ 879565 h 3753394"/>
                  <a:gd name="connsiteX33" fmla="*/ 609600 w 1062446"/>
                  <a:gd name="connsiteY33" fmla="*/ 905691 h 3753394"/>
                  <a:gd name="connsiteX34" fmla="*/ 566057 w 1062446"/>
                  <a:gd name="connsiteY34" fmla="*/ 957943 h 3753394"/>
                  <a:gd name="connsiteX35" fmla="*/ 531223 w 1062446"/>
                  <a:gd name="connsiteY35" fmla="*/ 1001485 h 3753394"/>
                  <a:gd name="connsiteX36" fmla="*/ 522515 w 1062446"/>
                  <a:gd name="connsiteY36" fmla="*/ 1027611 h 3753394"/>
                  <a:gd name="connsiteX37" fmla="*/ 496389 w 1062446"/>
                  <a:gd name="connsiteY37" fmla="*/ 1045028 h 3753394"/>
                  <a:gd name="connsiteX38" fmla="*/ 444137 w 1062446"/>
                  <a:gd name="connsiteY38" fmla="*/ 1088571 h 3753394"/>
                  <a:gd name="connsiteX39" fmla="*/ 426720 w 1062446"/>
                  <a:gd name="connsiteY39" fmla="*/ 1114697 h 3753394"/>
                  <a:gd name="connsiteX40" fmla="*/ 383177 w 1062446"/>
                  <a:gd name="connsiteY40" fmla="*/ 1158240 h 3753394"/>
                  <a:gd name="connsiteX41" fmla="*/ 357052 w 1062446"/>
                  <a:gd name="connsiteY41" fmla="*/ 1236617 h 3753394"/>
                  <a:gd name="connsiteX42" fmla="*/ 348343 w 1062446"/>
                  <a:gd name="connsiteY42" fmla="*/ 1262743 h 3753394"/>
                  <a:gd name="connsiteX43" fmla="*/ 357052 w 1062446"/>
                  <a:gd name="connsiteY43" fmla="*/ 1550125 h 3753394"/>
                  <a:gd name="connsiteX44" fmla="*/ 374469 w 1062446"/>
                  <a:gd name="connsiteY44" fmla="*/ 1602377 h 3753394"/>
                  <a:gd name="connsiteX45" fmla="*/ 400595 w 1062446"/>
                  <a:gd name="connsiteY45" fmla="*/ 1628503 h 3753394"/>
                  <a:gd name="connsiteX46" fmla="*/ 418012 w 1062446"/>
                  <a:gd name="connsiteY46" fmla="*/ 1663337 h 3753394"/>
                  <a:gd name="connsiteX47" fmla="*/ 435429 w 1062446"/>
                  <a:gd name="connsiteY47" fmla="*/ 1689463 h 3753394"/>
                  <a:gd name="connsiteX48" fmla="*/ 452846 w 1062446"/>
                  <a:gd name="connsiteY48" fmla="*/ 1724297 h 3753394"/>
                  <a:gd name="connsiteX49" fmla="*/ 478972 w 1062446"/>
                  <a:gd name="connsiteY49" fmla="*/ 1741714 h 3753394"/>
                  <a:gd name="connsiteX50" fmla="*/ 505097 w 1062446"/>
                  <a:gd name="connsiteY50" fmla="*/ 1776548 h 3753394"/>
                  <a:gd name="connsiteX51" fmla="*/ 522515 w 1062446"/>
                  <a:gd name="connsiteY51" fmla="*/ 1793965 h 3753394"/>
                  <a:gd name="connsiteX52" fmla="*/ 531223 w 1062446"/>
                  <a:gd name="connsiteY52" fmla="*/ 1820091 h 3753394"/>
                  <a:gd name="connsiteX53" fmla="*/ 583475 w 1062446"/>
                  <a:gd name="connsiteY53" fmla="*/ 1889760 h 3753394"/>
                  <a:gd name="connsiteX54" fmla="*/ 600892 w 1062446"/>
                  <a:gd name="connsiteY54" fmla="*/ 1924594 h 3753394"/>
                  <a:gd name="connsiteX55" fmla="*/ 627017 w 1062446"/>
                  <a:gd name="connsiteY55" fmla="*/ 1942011 h 3753394"/>
                  <a:gd name="connsiteX56" fmla="*/ 661852 w 1062446"/>
                  <a:gd name="connsiteY56" fmla="*/ 1985554 h 3753394"/>
                  <a:gd name="connsiteX57" fmla="*/ 705395 w 1062446"/>
                  <a:gd name="connsiteY57" fmla="*/ 2029097 h 3753394"/>
                  <a:gd name="connsiteX58" fmla="*/ 722812 w 1062446"/>
                  <a:gd name="connsiteY58" fmla="*/ 2055223 h 3753394"/>
                  <a:gd name="connsiteX59" fmla="*/ 748937 w 1062446"/>
                  <a:gd name="connsiteY59" fmla="*/ 2081348 h 3753394"/>
                  <a:gd name="connsiteX60" fmla="*/ 757646 w 1062446"/>
                  <a:gd name="connsiteY60" fmla="*/ 2107474 h 3753394"/>
                  <a:gd name="connsiteX61" fmla="*/ 775063 w 1062446"/>
                  <a:gd name="connsiteY61" fmla="*/ 2133600 h 3753394"/>
                  <a:gd name="connsiteX62" fmla="*/ 783772 w 1062446"/>
                  <a:gd name="connsiteY62" fmla="*/ 2203268 h 3753394"/>
                  <a:gd name="connsiteX63" fmla="*/ 783772 w 1062446"/>
                  <a:gd name="connsiteY63" fmla="*/ 2481943 h 3753394"/>
                  <a:gd name="connsiteX64" fmla="*/ 766355 w 1062446"/>
                  <a:gd name="connsiteY64" fmla="*/ 2551611 h 3753394"/>
                  <a:gd name="connsiteX65" fmla="*/ 748937 w 1062446"/>
                  <a:gd name="connsiteY65" fmla="*/ 2569028 h 3753394"/>
                  <a:gd name="connsiteX66" fmla="*/ 696686 w 1062446"/>
                  <a:gd name="connsiteY66" fmla="*/ 2673531 h 3753394"/>
                  <a:gd name="connsiteX67" fmla="*/ 644435 w 1062446"/>
                  <a:gd name="connsiteY67" fmla="*/ 2725783 h 3753394"/>
                  <a:gd name="connsiteX68" fmla="*/ 627017 w 1062446"/>
                  <a:gd name="connsiteY68" fmla="*/ 2743200 h 3753394"/>
                  <a:gd name="connsiteX69" fmla="*/ 592183 w 1062446"/>
                  <a:gd name="connsiteY69" fmla="*/ 2786743 h 3753394"/>
                  <a:gd name="connsiteX70" fmla="*/ 566057 w 1062446"/>
                  <a:gd name="connsiteY70" fmla="*/ 2804160 h 3753394"/>
                  <a:gd name="connsiteX71" fmla="*/ 557349 w 1062446"/>
                  <a:gd name="connsiteY71" fmla="*/ 2830285 h 3753394"/>
                  <a:gd name="connsiteX72" fmla="*/ 487680 w 1062446"/>
                  <a:gd name="connsiteY72" fmla="*/ 2882537 h 3753394"/>
                  <a:gd name="connsiteX73" fmla="*/ 461555 w 1062446"/>
                  <a:gd name="connsiteY73" fmla="*/ 2908663 h 3753394"/>
                  <a:gd name="connsiteX74" fmla="*/ 435429 w 1062446"/>
                  <a:gd name="connsiteY74" fmla="*/ 2917371 h 3753394"/>
                  <a:gd name="connsiteX75" fmla="*/ 383177 w 1062446"/>
                  <a:gd name="connsiteY75" fmla="*/ 2952205 h 3753394"/>
                  <a:gd name="connsiteX76" fmla="*/ 365760 w 1062446"/>
                  <a:gd name="connsiteY76" fmla="*/ 2969623 h 3753394"/>
                  <a:gd name="connsiteX77" fmla="*/ 339635 w 1062446"/>
                  <a:gd name="connsiteY77" fmla="*/ 2978331 h 3753394"/>
                  <a:gd name="connsiteX78" fmla="*/ 322217 w 1062446"/>
                  <a:gd name="connsiteY78" fmla="*/ 3004457 h 3753394"/>
                  <a:gd name="connsiteX79" fmla="*/ 296092 w 1062446"/>
                  <a:gd name="connsiteY79" fmla="*/ 3021874 h 3753394"/>
                  <a:gd name="connsiteX80" fmla="*/ 261257 w 1062446"/>
                  <a:gd name="connsiteY80" fmla="*/ 3065417 h 3753394"/>
                  <a:gd name="connsiteX81" fmla="*/ 217715 w 1062446"/>
                  <a:gd name="connsiteY81" fmla="*/ 3100251 h 3753394"/>
                  <a:gd name="connsiteX82" fmla="*/ 182880 w 1062446"/>
                  <a:gd name="connsiteY82" fmla="*/ 3178628 h 3753394"/>
                  <a:gd name="connsiteX83" fmla="*/ 174172 w 1062446"/>
                  <a:gd name="connsiteY83" fmla="*/ 3204754 h 3753394"/>
                  <a:gd name="connsiteX84" fmla="*/ 191589 w 1062446"/>
                  <a:gd name="connsiteY84" fmla="*/ 3405051 h 3753394"/>
                  <a:gd name="connsiteX85" fmla="*/ 200297 w 1062446"/>
                  <a:gd name="connsiteY85" fmla="*/ 3439885 h 3753394"/>
                  <a:gd name="connsiteX86" fmla="*/ 217715 w 1062446"/>
                  <a:gd name="connsiteY86" fmla="*/ 3466011 h 3753394"/>
                  <a:gd name="connsiteX87" fmla="*/ 226423 w 1062446"/>
                  <a:gd name="connsiteY87" fmla="*/ 3492137 h 3753394"/>
                  <a:gd name="connsiteX88" fmla="*/ 235132 w 1062446"/>
                  <a:gd name="connsiteY88" fmla="*/ 3526971 h 3753394"/>
                  <a:gd name="connsiteX89" fmla="*/ 261257 w 1062446"/>
                  <a:gd name="connsiteY89" fmla="*/ 3544388 h 3753394"/>
                  <a:gd name="connsiteX90" fmla="*/ 287383 w 1062446"/>
                  <a:gd name="connsiteY90" fmla="*/ 3605348 h 3753394"/>
                  <a:gd name="connsiteX91" fmla="*/ 313509 w 1062446"/>
                  <a:gd name="connsiteY91" fmla="*/ 3622765 h 3753394"/>
                  <a:gd name="connsiteX92" fmla="*/ 357052 w 1062446"/>
                  <a:gd name="connsiteY92" fmla="*/ 3675017 h 3753394"/>
                  <a:gd name="connsiteX93" fmla="*/ 374469 w 1062446"/>
                  <a:gd name="connsiteY93" fmla="*/ 3701143 h 3753394"/>
                  <a:gd name="connsiteX94" fmla="*/ 400595 w 1062446"/>
                  <a:gd name="connsiteY94" fmla="*/ 3718560 h 3753394"/>
                  <a:gd name="connsiteX95" fmla="*/ 513806 w 1062446"/>
                  <a:gd name="connsiteY95" fmla="*/ 3753394 h 3753394"/>
                  <a:gd name="connsiteX96" fmla="*/ 600892 w 1062446"/>
                  <a:gd name="connsiteY96" fmla="*/ 3744685 h 3753394"/>
                  <a:gd name="connsiteX97" fmla="*/ 600892 w 1062446"/>
                  <a:gd name="connsiteY97" fmla="*/ 3657600 h 3753394"/>
                  <a:gd name="connsiteX98" fmla="*/ 557349 w 1062446"/>
                  <a:gd name="connsiteY98" fmla="*/ 3622765 h 3753394"/>
                  <a:gd name="connsiteX99" fmla="*/ 522515 w 1062446"/>
                  <a:gd name="connsiteY99" fmla="*/ 3570514 h 3753394"/>
                  <a:gd name="connsiteX100" fmla="*/ 496389 w 1062446"/>
                  <a:gd name="connsiteY100" fmla="*/ 3553097 h 3753394"/>
                  <a:gd name="connsiteX101" fmla="*/ 470263 w 1062446"/>
                  <a:gd name="connsiteY101" fmla="*/ 3518263 h 3753394"/>
                  <a:gd name="connsiteX102" fmla="*/ 452846 w 1062446"/>
                  <a:gd name="connsiteY102" fmla="*/ 3500845 h 3753394"/>
                  <a:gd name="connsiteX103" fmla="*/ 426720 w 1062446"/>
                  <a:gd name="connsiteY103" fmla="*/ 3422468 h 3753394"/>
                  <a:gd name="connsiteX104" fmla="*/ 418012 w 1062446"/>
                  <a:gd name="connsiteY104" fmla="*/ 3396343 h 3753394"/>
                  <a:gd name="connsiteX105" fmla="*/ 426720 w 1062446"/>
                  <a:gd name="connsiteY105" fmla="*/ 3230880 h 3753394"/>
                  <a:gd name="connsiteX106" fmla="*/ 478972 w 1062446"/>
                  <a:gd name="connsiteY106" fmla="*/ 3169920 h 3753394"/>
                  <a:gd name="connsiteX107" fmla="*/ 496389 w 1062446"/>
                  <a:gd name="connsiteY107" fmla="*/ 3143794 h 3753394"/>
                  <a:gd name="connsiteX108" fmla="*/ 574766 w 1062446"/>
                  <a:gd name="connsiteY108" fmla="*/ 3100251 h 3753394"/>
                  <a:gd name="connsiteX109" fmla="*/ 627017 w 1062446"/>
                  <a:gd name="connsiteY109" fmla="*/ 3056708 h 3753394"/>
                  <a:gd name="connsiteX110" fmla="*/ 653143 w 1062446"/>
                  <a:gd name="connsiteY110" fmla="*/ 3048000 h 3753394"/>
                  <a:gd name="connsiteX111" fmla="*/ 679269 w 1062446"/>
                  <a:gd name="connsiteY111" fmla="*/ 3030583 h 3753394"/>
                  <a:gd name="connsiteX112" fmla="*/ 696686 w 1062446"/>
                  <a:gd name="connsiteY112" fmla="*/ 3004457 h 3753394"/>
                  <a:gd name="connsiteX113" fmla="*/ 722812 w 1062446"/>
                  <a:gd name="connsiteY113" fmla="*/ 2995748 h 3753394"/>
                  <a:gd name="connsiteX114" fmla="*/ 748937 w 1062446"/>
                  <a:gd name="connsiteY114" fmla="*/ 2969623 h 3753394"/>
                  <a:gd name="connsiteX115" fmla="*/ 775063 w 1062446"/>
                  <a:gd name="connsiteY115" fmla="*/ 2960914 h 3753394"/>
                  <a:gd name="connsiteX116" fmla="*/ 792480 w 1062446"/>
                  <a:gd name="connsiteY116" fmla="*/ 2934788 h 3753394"/>
                  <a:gd name="connsiteX117" fmla="*/ 844732 w 1062446"/>
                  <a:gd name="connsiteY117" fmla="*/ 2899954 h 3753394"/>
                  <a:gd name="connsiteX118" fmla="*/ 870857 w 1062446"/>
                  <a:gd name="connsiteY118" fmla="*/ 2882537 h 3753394"/>
                  <a:gd name="connsiteX119" fmla="*/ 888275 w 1062446"/>
                  <a:gd name="connsiteY119" fmla="*/ 2865120 h 3753394"/>
                  <a:gd name="connsiteX120" fmla="*/ 931817 w 1062446"/>
                  <a:gd name="connsiteY120" fmla="*/ 2830285 h 3753394"/>
                  <a:gd name="connsiteX121" fmla="*/ 966652 w 1062446"/>
                  <a:gd name="connsiteY121" fmla="*/ 2778034 h 3753394"/>
                  <a:gd name="connsiteX122" fmla="*/ 984069 w 1062446"/>
                  <a:gd name="connsiteY122" fmla="*/ 2751908 h 3753394"/>
                  <a:gd name="connsiteX123" fmla="*/ 1001486 w 1062446"/>
                  <a:gd name="connsiteY123" fmla="*/ 2725783 h 3753394"/>
                  <a:gd name="connsiteX124" fmla="*/ 1036320 w 1062446"/>
                  <a:gd name="connsiteY124" fmla="*/ 2664823 h 3753394"/>
                  <a:gd name="connsiteX125" fmla="*/ 1045029 w 1062446"/>
                  <a:gd name="connsiteY125" fmla="*/ 2621280 h 3753394"/>
                  <a:gd name="connsiteX126" fmla="*/ 1062446 w 1062446"/>
                  <a:gd name="connsiteY126" fmla="*/ 2542903 h 3753394"/>
                  <a:gd name="connsiteX127" fmla="*/ 1045029 w 1062446"/>
                  <a:gd name="connsiteY127" fmla="*/ 2159725 h 3753394"/>
                  <a:gd name="connsiteX128" fmla="*/ 1027612 w 1062446"/>
                  <a:gd name="connsiteY128" fmla="*/ 2116183 h 3753394"/>
                  <a:gd name="connsiteX129" fmla="*/ 992777 w 1062446"/>
                  <a:gd name="connsiteY129" fmla="*/ 2055223 h 3753394"/>
                  <a:gd name="connsiteX130" fmla="*/ 957943 w 1062446"/>
                  <a:gd name="connsiteY130" fmla="*/ 1985554 h 3753394"/>
                  <a:gd name="connsiteX131" fmla="*/ 914400 w 1062446"/>
                  <a:gd name="connsiteY131" fmla="*/ 1915885 h 3753394"/>
                  <a:gd name="connsiteX132" fmla="*/ 896983 w 1062446"/>
                  <a:gd name="connsiteY132" fmla="*/ 1889760 h 3753394"/>
                  <a:gd name="connsiteX133" fmla="*/ 862149 w 1062446"/>
                  <a:gd name="connsiteY133" fmla="*/ 1854925 h 3753394"/>
                  <a:gd name="connsiteX134" fmla="*/ 844732 w 1062446"/>
                  <a:gd name="connsiteY134" fmla="*/ 1828800 h 3753394"/>
                  <a:gd name="connsiteX135" fmla="*/ 801189 w 1062446"/>
                  <a:gd name="connsiteY135" fmla="*/ 1793965 h 3753394"/>
                  <a:gd name="connsiteX136" fmla="*/ 766355 w 1062446"/>
                  <a:gd name="connsiteY136" fmla="*/ 1750423 h 3753394"/>
                  <a:gd name="connsiteX137" fmla="*/ 722812 w 1062446"/>
                  <a:gd name="connsiteY137" fmla="*/ 1715588 h 3753394"/>
                  <a:gd name="connsiteX138" fmla="*/ 696686 w 1062446"/>
                  <a:gd name="connsiteY138" fmla="*/ 1680754 h 3753394"/>
                  <a:gd name="connsiteX139" fmla="*/ 670560 w 1062446"/>
                  <a:gd name="connsiteY139" fmla="*/ 1663337 h 3753394"/>
                  <a:gd name="connsiteX140" fmla="*/ 592183 w 1062446"/>
                  <a:gd name="connsiteY140" fmla="*/ 1576251 h 3753394"/>
                  <a:gd name="connsiteX141" fmla="*/ 583475 w 1062446"/>
                  <a:gd name="connsiteY141" fmla="*/ 1550125 h 3753394"/>
                  <a:gd name="connsiteX142" fmla="*/ 566057 w 1062446"/>
                  <a:gd name="connsiteY142" fmla="*/ 1532708 h 3753394"/>
                  <a:gd name="connsiteX143" fmla="*/ 548640 w 1062446"/>
                  <a:gd name="connsiteY143" fmla="*/ 1480457 h 3753394"/>
                  <a:gd name="connsiteX144" fmla="*/ 539932 w 1062446"/>
                  <a:gd name="connsiteY144" fmla="*/ 1419497 h 3753394"/>
                  <a:gd name="connsiteX145" fmla="*/ 531223 w 1062446"/>
                  <a:gd name="connsiteY145" fmla="*/ 1367245 h 3753394"/>
                  <a:gd name="connsiteX146" fmla="*/ 557349 w 1062446"/>
                  <a:gd name="connsiteY146" fmla="*/ 1201783 h 3753394"/>
                  <a:gd name="connsiteX147" fmla="*/ 566057 w 1062446"/>
                  <a:gd name="connsiteY147" fmla="*/ 1175657 h 3753394"/>
                  <a:gd name="connsiteX148" fmla="*/ 574766 w 1062446"/>
                  <a:gd name="connsiteY148" fmla="*/ 1088571 h 3753394"/>
                  <a:gd name="connsiteX149" fmla="*/ 592183 w 1062446"/>
                  <a:gd name="connsiteY149" fmla="*/ 1062445 h 3753394"/>
                  <a:gd name="connsiteX150" fmla="*/ 618309 w 1062446"/>
                  <a:gd name="connsiteY150" fmla="*/ 1027611 h 3753394"/>
                  <a:gd name="connsiteX151" fmla="*/ 644435 w 1062446"/>
                  <a:gd name="connsiteY151" fmla="*/ 1018903 h 3753394"/>
                  <a:gd name="connsiteX152" fmla="*/ 661852 w 1062446"/>
                  <a:gd name="connsiteY152" fmla="*/ 1001485 h 3753394"/>
                  <a:gd name="connsiteX153" fmla="*/ 670560 w 1062446"/>
                  <a:gd name="connsiteY153" fmla="*/ 975360 h 3753394"/>
                  <a:gd name="connsiteX154" fmla="*/ 696686 w 1062446"/>
                  <a:gd name="connsiteY154" fmla="*/ 957943 h 3753394"/>
                  <a:gd name="connsiteX155" fmla="*/ 731520 w 1062446"/>
                  <a:gd name="connsiteY155" fmla="*/ 905691 h 3753394"/>
                  <a:gd name="connsiteX156" fmla="*/ 740229 w 1062446"/>
                  <a:gd name="connsiteY156" fmla="*/ 879565 h 3753394"/>
                  <a:gd name="connsiteX157" fmla="*/ 775063 w 1062446"/>
                  <a:gd name="connsiteY157" fmla="*/ 827314 h 3753394"/>
                  <a:gd name="connsiteX158" fmla="*/ 792480 w 1062446"/>
                  <a:gd name="connsiteY158" fmla="*/ 775063 h 3753394"/>
                  <a:gd name="connsiteX159" fmla="*/ 827315 w 1062446"/>
                  <a:gd name="connsiteY159" fmla="*/ 722811 h 3753394"/>
                  <a:gd name="connsiteX160" fmla="*/ 844732 w 1062446"/>
                  <a:gd name="connsiteY160" fmla="*/ 696685 h 3753394"/>
                  <a:gd name="connsiteX161" fmla="*/ 870857 w 1062446"/>
                  <a:gd name="connsiteY161" fmla="*/ 670560 h 3753394"/>
                  <a:gd name="connsiteX162" fmla="*/ 888275 w 1062446"/>
                  <a:gd name="connsiteY162" fmla="*/ 618308 h 3753394"/>
                  <a:gd name="connsiteX163" fmla="*/ 905692 w 1062446"/>
                  <a:gd name="connsiteY163" fmla="*/ 557348 h 3753394"/>
                  <a:gd name="connsiteX164" fmla="*/ 896983 w 1062446"/>
                  <a:gd name="connsiteY164" fmla="*/ 243840 h 3753394"/>
                  <a:gd name="connsiteX165" fmla="*/ 888275 w 1062446"/>
                  <a:gd name="connsiteY165" fmla="*/ 217714 h 3753394"/>
                  <a:gd name="connsiteX166" fmla="*/ 818606 w 1062446"/>
                  <a:gd name="connsiteY166" fmla="*/ 130628 h 3753394"/>
                  <a:gd name="connsiteX167" fmla="*/ 757646 w 1062446"/>
                  <a:gd name="connsiteY167" fmla="*/ 78377 h 3753394"/>
                  <a:gd name="connsiteX168" fmla="*/ 722812 w 1062446"/>
                  <a:gd name="connsiteY168" fmla="*/ 60960 h 3753394"/>
                  <a:gd name="connsiteX169" fmla="*/ 618309 w 1062446"/>
                  <a:gd name="connsiteY169" fmla="*/ 8708 h 3753394"/>
                  <a:gd name="connsiteX170" fmla="*/ 548640 w 1062446"/>
                  <a:gd name="connsiteY170" fmla="*/ 0 h 3753394"/>
                  <a:gd name="connsiteX171" fmla="*/ 296092 w 1062446"/>
                  <a:gd name="connsiteY171" fmla="*/ 8708 h 3753394"/>
                  <a:gd name="connsiteX172" fmla="*/ 269966 w 1062446"/>
                  <a:gd name="connsiteY172" fmla="*/ 26125 h 3753394"/>
                  <a:gd name="connsiteX173" fmla="*/ 243840 w 1062446"/>
                  <a:gd name="connsiteY173" fmla="*/ 34834 h 375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062446" h="3753394">
                    <a:moveTo>
                      <a:pt x="243840" y="34834"/>
                    </a:moveTo>
                    <a:lnTo>
                      <a:pt x="243840" y="34834"/>
                    </a:lnTo>
                    <a:cubicBezTo>
                      <a:pt x="220617" y="46445"/>
                      <a:pt x="196965" y="57235"/>
                      <a:pt x="174172" y="69668"/>
                    </a:cubicBezTo>
                    <a:cubicBezTo>
                      <a:pt x="164984" y="74680"/>
                      <a:pt x="157407" y="82404"/>
                      <a:pt x="148046" y="87085"/>
                    </a:cubicBezTo>
                    <a:cubicBezTo>
                      <a:pt x="139835" y="91190"/>
                      <a:pt x="130131" y="91689"/>
                      <a:pt x="121920" y="95794"/>
                    </a:cubicBezTo>
                    <a:cubicBezTo>
                      <a:pt x="86187" y="113661"/>
                      <a:pt x="105374" y="109031"/>
                      <a:pt x="78377" y="130628"/>
                    </a:cubicBezTo>
                    <a:cubicBezTo>
                      <a:pt x="23460" y="174561"/>
                      <a:pt x="76880" y="123415"/>
                      <a:pt x="34835" y="165463"/>
                    </a:cubicBezTo>
                    <a:cubicBezTo>
                      <a:pt x="14411" y="226730"/>
                      <a:pt x="40993" y="151095"/>
                      <a:pt x="8709" y="226423"/>
                    </a:cubicBezTo>
                    <a:cubicBezTo>
                      <a:pt x="5093" y="234860"/>
                      <a:pt x="2903" y="243840"/>
                      <a:pt x="0" y="252548"/>
                    </a:cubicBezTo>
                    <a:cubicBezTo>
                      <a:pt x="85413" y="281019"/>
                      <a:pt x="33956" y="268440"/>
                      <a:pt x="156755" y="278674"/>
                    </a:cubicBezTo>
                    <a:cubicBezTo>
                      <a:pt x="140198" y="281985"/>
                      <a:pt x="104936" y="287167"/>
                      <a:pt x="87086" y="296091"/>
                    </a:cubicBezTo>
                    <a:cubicBezTo>
                      <a:pt x="77724" y="300772"/>
                      <a:pt x="69669" y="307702"/>
                      <a:pt x="60960" y="313508"/>
                    </a:cubicBezTo>
                    <a:cubicBezTo>
                      <a:pt x="55301" y="330487"/>
                      <a:pt x="41116" y="357459"/>
                      <a:pt x="60960" y="374468"/>
                    </a:cubicBezTo>
                    <a:cubicBezTo>
                      <a:pt x="74900" y="386416"/>
                      <a:pt x="95401" y="387432"/>
                      <a:pt x="113212" y="391885"/>
                    </a:cubicBezTo>
                    <a:lnTo>
                      <a:pt x="182880" y="409303"/>
                    </a:lnTo>
                    <a:cubicBezTo>
                      <a:pt x="226423" y="406400"/>
                      <a:pt x="270463" y="407768"/>
                      <a:pt x="313509" y="400594"/>
                    </a:cubicBezTo>
                    <a:cubicBezTo>
                      <a:pt x="323833" y="398873"/>
                      <a:pt x="334088" y="392053"/>
                      <a:pt x="339635" y="383177"/>
                    </a:cubicBezTo>
                    <a:cubicBezTo>
                      <a:pt x="350529" y="365747"/>
                      <a:pt x="359319" y="318634"/>
                      <a:pt x="365760" y="296091"/>
                    </a:cubicBezTo>
                    <a:cubicBezTo>
                      <a:pt x="368282" y="287264"/>
                      <a:pt x="367978" y="276456"/>
                      <a:pt x="374469" y="269965"/>
                    </a:cubicBezTo>
                    <a:cubicBezTo>
                      <a:pt x="380960" y="263474"/>
                      <a:pt x="391886" y="264160"/>
                      <a:pt x="400595" y="261257"/>
                    </a:cubicBezTo>
                    <a:cubicBezTo>
                      <a:pt x="438332" y="264160"/>
                      <a:pt x="476693" y="262542"/>
                      <a:pt x="513806" y="269965"/>
                    </a:cubicBezTo>
                    <a:cubicBezTo>
                      <a:pt x="521857" y="271575"/>
                      <a:pt x="523879" y="283711"/>
                      <a:pt x="531223" y="287383"/>
                    </a:cubicBezTo>
                    <a:cubicBezTo>
                      <a:pt x="541928" y="292736"/>
                      <a:pt x="554446" y="293188"/>
                      <a:pt x="566057" y="296091"/>
                    </a:cubicBezTo>
                    <a:cubicBezTo>
                      <a:pt x="571863" y="304800"/>
                      <a:pt x="576074" y="314816"/>
                      <a:pt x="583475" y="322217"/>
                    </a:cubicBezTo>
                    <a:cubicBezTo>
                      <a:pt x="590876" y="329618"/>
                      <a:pt x="601560" y="332934"/>
                      <a:pt x="609600" y="339634"/>
                    </a:cubicBezTo>
                    <a:cubicBezTo>
                      <a:pt x="626108" y="353391"/>
                      <a:pt x="643357" y="372313"/>
                      <a:pt x="653143" y="391885"/>
                    </a:cubicBezTo>
                    <a:cubicBezTo>
                      <a:pt x="657248" y="400096"/>
                      <a:pt x="659626" y="409105"/>
                      <a:pt x="661852" y="418011"/>
                    </a:cubicBezTo>
                    <a:cubicBezTo>
                      <a:pt x="686470" y="516485"/>
                      <a:pt x="650611" y="401708"/>
                      <a:pt x="687977" y="513805"/>
                    </a:cubicBezTo>
                    <a:lnTo>
                      <a:pt x="696686" y="539931"/>
                    </a:lnTo>
                    <a:cubicBezTo>
                      <a:pt x="693783" y="609600"/>
                      <a:pt x="699440" y="680157"/>
                      <a:pt x="687977" y="748937"/>
                    </a:cubicBezTo>
                    <a:cubicBezTo>
                      <a:pt x="684536" y="769585"/>
                      <a:pt x="653143" y="801188"/>
                      <a:pt x="653143" y="801188"/>
                    </a:cubicBezTo>
                    <a:cubicBezTo>
                      <a:pt x="647337" y="818605"/>
                      <a:pt x="645910" y="838164"/>
                      <a:pt x="635726" y="853440"/>
                    </a:cubicBezTo>
                    <a:cubicBezTo>
                      <a:pt x="629920" y="862148"/>
                      <a:pt x="622990" y="870204"/>
                      <a:pt x="618309" y="879565"/>
                    </a:cubicBezTo>
                    <a:cubicBezTo>
                      <a:pt x="614204" y="887776"/>
                      <a:pt x="613705" y="897480"/>
                      <a:pt x="609600" y="905691"/>
                    </a:cubicBezTo>
                    <a:cubicBezTo>
                      <a:pt x="597475" y="929941"/>
                      <a:pt x="585318" y="938682"/>
                      <a:pt x="566057" y="957943"/>
                    </a:cubicBezTo>
                    <a:cubicBezTo>
                      <a:pt x="544169" y="1023610"/>
                      <a:pt x="576241" y="945212"/>
                      <a:pt x="531223" y="1001485"/>
                    </a:cubicBezTo>
                    <a:cubicBezTo>
                      <a:pt x="525489" y="1008653"/>
                      <a:pt x="528249" y="1020443"/>
                      <a:pt x="522515" y="1027611"/>
                    </a:cubicBezTo>
                    <a:cubicBezTo>
                      <a:pt x="515977" y="1035784"/>
                      <a:pt x="504430" y="1038328"/>
                      <a:pt x="496389" y="1045028"/>
                    </a:cubicBezTo>
                    <a:cubicBezTo>
                      <a:pt x="429335" y="1100906"/>
                      <a:pt x="509003" y="1045328"/>
                      <a:pt x="444137" y="1088571"/>
                    </a:cubicBezTo>
                    <a:cubicBezTo>
                      <a:pt x="438331" y="1097280"/>
                      <a:pt x="434121" y="1107296"/>
                      <a:pt x="426720" y="1114697"/>
                    </a:cubicBezTo>
                    <a:cubicBezTo>
                      <a:pt x="368659" y="1172759"/>
                      <a:pt x="429629" y="1088565"/>
                      <a:pt x="383177" y="1158240"/>
                    </a:cubicBezTo>
                    <a:lnTo>
                      <a:pt x="357052" y="1236617"/>
                    </a:lnTo>
                    <a:lnTo>
                      <a:pt x="348343" y="1262743"/>
                    </a:lnTo>
                    <a:cubicBezTo>
                      <a:pt x="351246" y="1358537"/>
                      <a:pt x="349701" y="1454569"/>
                      <a:pt x="357052" y="1550125"/>
                    </a:cubicBezTo>
                    <a:cubicBezTo>
                      <a:pt x="358460" y="1568430"/>
                      <a:pt x="361487" y="1589395"/>
                      <a:pt x="374469" y="1602377"/>
                    </a:cubicBezTo>
                    <a:cubicBezTo>
                      <a:pt x="383178" y="1611086"/>
                      <a:pt x="393437" y="1618481"/>
                      <a:pt x="400595" y="1628503"/>
                    </a:cubicBezTo>
                    <a:cubicBezTo>
                      <a:pt x="408141" y="1639067"/>
                      <a:pt x="411571" y="1652066"/>
                      <a:pt x="418012" y="1663337"/>
                    </a:cubicBezTo>
                    <a:cubicBezTo>
                      <a:pt x="423205" y="1672424"/>
                      <a:pt x="430236" y="1680376"/>
                      <a:pt x="435429" y="1689463"/>
                    </a:cubicBezTo>
                    <a:cubicBezTo>
                      <a:pt x="441870" y="1700734"/>
                      <a:pt x="444535" y="1714324"/>
                      <a:pt x="452846" y="1724297"/>
                    </a:cubicBezTo>
                    <a:cubicBezTo>
                      <a:pt x="459547" y="1732338"/>
                      <a:pt x="470263" y="1735908"/>
                      <a:pt x="478972" y="1741714"/>
                    </a:cubicBezTo>
                    <a:cubicBezTo>
                      <a:pt x="487680" y="1753325"/>
                      <a:pt x="495805" y="1765398"/>
                      <a:pt x="505097" y="1776548"/>
                    </a:cubicBezTo>
                    <a:cubicBezTo>
                      <a:pt x="510353" y="1782856"/>
                      <a:pt x="518291" y="1786924"/>
                      <a:pt x="522515" y="1793965"/>
                    </a:cubicBezTo>
                    <a:cubicBezTo>
                      <a:pt x="527238" y="1801836"/>
                      <a:pt x="526765" y="1812066"/>
                      <a:pt x="531223" y="1820091"/>
                    </a:cubicBezTo>
                    <a:cubicBezTo>
                      <a:pt x="555842" y="1864406"/>
                      <a:pt x="557048" y="1863335"/>
                      <a:pt x="583475" y="1889760"/>
                    </a:cubicBezTo>
                    <a:cubicBezTo>
                      <a:pt x="589281" y="1901371"/>
                      <a:pt x="592581" y="1914621"/>
                      <a:pt x="600892" y="1924594"/>
                    </a:cubicBezTo>
                    <a:cubicBezTo>
                      <a:pt x="607592" y="1932634"/>
                      <a:pt x="620479" y="1933838"/>
                      <a:pt x="627017" y="1942011"/>
                    </a:cubicBezTo>
                    <a:cubicBezTo>
                      <a:pt x="675088" y="2002101"/>
                      <a:pt x="586982" y="1935642"/>
                      <a:pt x="661852" y="1985554"/>
                    </a:cubicBezTo>
                    <a:cubicBezTo>
                      <a:pt x="708297" y="2055223"/>
                      <a:pt x="647338" y="1971040"/>
                      <a:pt x="705395" y="2029097"/>
                    </a:cubicBezTo>
                    <a:cubicBezTo>
                      <a:pt x="712796" y="2036498"/>
                      <a:pt x="716112" y="2047182"/>
                      <a:pt x="722812" y="2055223"/>
                    </a:cubicBezTo>
                    <a:cubicBezTo>
                      <a:pt x="730696" y="2064684"/>
                      <a:pt x="740229" y="2072640"/>
                      <a:pt x="748937" y="2081348"/>
                    </a:cubicBezTo>
                    <a:cubicBezTo>
                      <a:pt x="751840" y="2090057"/>
                      <a:pt x="753541" y="2099263"/>
                      <a:pt x="757646" y="2107474"/>
                    </a:cubicBezTo>
                    <a:cubicBezTo>
                      <a:pt x="762327" y="2116835"/>
                      <a:pt x="772309" y="2123502"/>
                      <a:pt x="775063" y="2133600"/>
                    </a:cubicBezTo>
                    <a:cubicBezTo>
                      <a:pt x="781221" y="2156179"/>
                      <a:pt x="780869" y="2180045"/>
                      <a:pt x="783772" y="2203268"/>
                    </a:cubicBezTo>
                    <a:cubicBezTo>
                      <a:pt x="792973" y="2350487"/>
                      <a:pt x="797793" y="2334724"/>
                      <a:pt x="783772" y="2481943"/>
                    </a:cubicBezTo>
                    <a:cubicBezTo>
                      <a:pt x="783066" y="2489359"/>
                      <a:pt x="773664" y="2539430"/>
                      <a:pt x="766355" y="2551611"/>
                    </a:cubicBezTo>
                    <a:cubicBezTo>
                      <a:pt x="762131" y="2558652"/>
                      <a:pt x="754743" y="2563222"/>
                      <a:pt x="748937" y="2569028"/>
                    </a:cubicBezTo>
                    <a:cubicBezTo>
                      <a:pt x="734771" y="2611527"/>
                      <a:pt x="730450" y="2639766"/>
                      <a:pt x="696686" y="2673531"/>
                    </a:cubicBezTo>
                    <a:lnTo>
                      <a:pt x="644435" y="2725783"/>
                    </a:lnTo>
                    <a:cubicBezTo>
                      <a:pt x="638629" y="2731589"/>
                      <a:pt x="631572" y="2736368"/>
                      <a:pt x="627017" y="2743200"/>
                    </a:cubicBezTo>
                    <a:cubicBezTo>
                      <a:pt x="614087" y="2762595"/>
                      <a:pt x="609908" y="2772563"/>
                      <a:pt x="592183" y="2786743"/>
                    </a:cubicBezTo>
                    <a:cubicBezTo>
                      <a:pt x="584010" y="2793281"/>
                      <a:pt x="574766" y="2798354"/>
                      <a:pt x="566057" y="2804160"/>
                    </a:cubicBezTo>
                    <a:cubicBezTo>
                      <a:pt x="563154" y="2812868"/>
                      <a:pt x="562857" y="2822942"/>
                      <a:pt x="557349" y="2830285"/>
                    </a:cubicBezTo>
                    <a:cubicBezTo>
                      <a:pt x="523993" y="2874759"/>
                      <a:pt x="525820" y="2869823"/>
                      <a:pt x="487680" y="2882537"/>
                    </a:cubicBezTo>
                    <a:cubicBezTo>
                      <a:pt x="478972" y="2891246"/>
                      <a:pt x="471802" y="2901831"/>
                      <a:pt x="461555" y="2908663"/>
                    </a:cubicBezTo>
                    <a:cubicBezTo>
                      <a:pt x="453917" y="2913755"/>
                      <a:pt x="442597" y="2911637"/>
                      <a:pt x="435429" y="2917371"/>
                    </a:cubicBezTo>
                    <a:cubicBezTo>
                      <a:pt x="380755" y="2961110"/>
                      <a:pt x="463179" y="2932206"/>
                      <a:pt x="383177" y="2952205"/>
                    </a:cubicBezTo>
                    <a:cubicBezTo>
                      <a:pt x="377371" y="2958011"/>
                      <a:pt x="372801" y="2965399"/>
                      <a:pt x="365760" y="2969623"/>
                    </a:cubicBezTo>
                    <a:cubicBezTo>
                      <a:pt x="357889" y="2974346"/>
                      <a:pt x="346803" y="2972597"/>
                      <a:pt x="339635" y="2978331"/>
                    </a:cubicBezTo>
                    <a:cubicBezTo>
                      <a:pt x="331462" y="2984869"/>
                      <a:pt x="329618" y="2997056"/>
                      <a:pt x="322217" y="3004457"/>
                    </a:cubicBezTo>
                    <a:cubicBezTo>
                      <a:pt x="314816" y="3011858"/>
                      <a:pt x="304800" y="3016068"/>
                      <a:pt x="296092" y="3021874"/>
                    </a:cubicBezTo>
                    <a:cubicBezTo>
                      <a:pt x="279137" y="3072737"/>
                      <a:pt x="300649" y="3026025"/>
                      <a:pt x="261257" y="3065417"/>
                    </a:cubicBezTo>
                    <a:cubicBezTo>
                      <a:pt x="221866" y="3104808"/>
                      <a:pt x="268576" y="3083298"/>
                      <a:pt x="217715" y="3100251"/>
                    </a:cubicBezTo>
                    <a:cubicBezTo>
                      <a:pt x="190114" y="3141652"/>
                      <a:pt x="203606" y="3116449"/>
                      <a:pt x="182880" y="3178628"/>
                    </a:cubicBezTo>
                    <a:lnTo>
                      <a:pt x="174172" y="3204754"/>
                    </a:lnTo>
                    <a:cubicBezTo>
                      <a:pt x="179978" y="3271520"/>
                      <a:pt x="184188" y="3338443"/>
                      <a:pt x="191589" y="3405051"/>
                    </a:cubicBezTo>
                    <a:cubicBezTo>
                      <a:pt x="192911" y="3416946"/>
                      <a:pt x="195582" y="3428884"/>
                      <a:pt x="200297" y="3439885"/>
                    </a:cubicBezTo>
                    <a:cubicBezTo>
                      <a:pt x="204420" y="3449505"/>
                      <a:pt x="211909" y="3457302"/>
                      <a:pt x="217715" y="3466011"/>
                    </a:cubicBezTo>
                    <a:cubicBezTo>
                      <a:pt x="220618" y="3474720"/>
                      <a:pt x="223901" y="3483311"/>
                      <a:pt x="226423" y="3492137"/>
                    </a:cubicBezTo>
                    <a:cubicBezTo>
                      <a:pt x="229711" y="3503645"/>
                      <a:pt x="228493" y="3517012"/>
                      <a:pt x="235132" y="3526971"/>
                    </a:cubicBezTo>
                    <a:cubicBezTo>
                      <a:pt x="240938" y="3535679"/>
                      <a:pt x="252549" y="3538582"/>
                      <a:pt x="261257" y="3544388"/>
                    </a:cubicBezTo>
                    <a:cubicBezTo>
                      <a:pt x="267307" y="3562537"/>
                      <a:pt x="275427" y="3591001"/>
                      <a:pt x="287383" y="3605348"/>
                    </a:cubicBezTo>
                    <a:cubicBezTo>
                      <a:pt x="294084" y="3613389"/>
                      <a:pt x="304800" y="3616959"/>
                      <a:pt x="313509" y="3622765"/>
                    </a:cubicBezTo>
                    <a:cubicBezTo>
                      <a:pt x="356752" y="3687631"/>
                      <a:pt x="301174" y="3607963"/>
                      <a:pt x="357052" y="3675017"/>
                    </a:cubicBezTo>
                    <a:cubicBezTo>
                      <a:pt x="363752" y="3683058"/>
                      <a:pt x="367068" y="3693742"/>
                      <a:pt x="374469" y="3701143"/>
                    </a:cubicBezTo>
                    <a:cubicBezTo>
                      <a:pt x="381870" y="3708544"/>
                      <a:pt x="391031" y="3714309"/>
                      <a:pt x="400595" y="3718560"/>
                    </a:cubicBezTo>
                    <a:cubicBezTo>
                      <a:pt x="422286" y="3728200"/>
                      <a:pt x="493449" y="3747578"/>
                      <a:pt x="513806" y="3753394"/>
                    </a:cubicBezTo>
                    <a:cubicBezTo>
                      <a:pt x="542835" y="3750491"/>
                      <a:pt x="573963" y="3755906"/>
                      <a:pt x="600892" y="3744685"/>
                    </a:cubicBezTo>
                    <a:cubicBezTo>
                      <a:pt x="631196" y="3732058"/>
                      <a:pt x="615800" y="3667538"/>
                      <a:pt x="600892" y="3657600"/>
                    </a:cubicBezTo>
                    <a:cubicBezTo>
                      <a:pt x="583750" y="3646172"/>
                      <a:pt x="569760" y="3639313"/>
                      <a:pt x="557349" y="3622765"/>
                    </a:cubicBezTo>
                    <a:cubicBezTo>
                      <a:pt x="544790" y="3606019"/>
                      <a:pt x="539932" y="3582125"/>
                      <a:pt x="522515" y="3570514"/>
                    </a:cubicBezTo>
                    <a:cubicBezTo>
                      <a:pt x="513806" y="3564708"/>
                      <a:pt x="503790" y="3560498"/>
                      <a:pt x="496389" y="3553097"/>
                    </a:cubicBezTo>
                    <a:cubicBezTo>
                      <a:pt x="486126" y="3542834"/>
                      <a:pt x="479555" y="3529413"/>
                      <a:pt x="470263" y="3518263"/>
                    </a:cubicBezTo>
                    <a:cubicBezTo>
                      <a:pt x="465007" y="3511955"/>
                      <a:pt x="458652" y="3506651"/>
                      <a:pt x="452846" y="3500845"/>
                    </a:cubicBezTo>
                    <a:lnTo>
                      <a:pt x="426720" y="3422468"/>
                    </a:lnTo>
                    <a:lnTo>
                      <a:pt x="418012" y="3396343"/>
                    </a:lnTo>
                    <a:cubicBezTo>
                      <a:pt x="420915" y="3341189"/>
                      <a:pt x="417257" y="3285294"/>
                      <a:pt x="426720" y="3230880"/>
                    </a:cubicBezTo>
                    <a:cubicBezTo>
                      <a:pt x="429588" y="3214391"/>
                      <a:pt x="468587" y="3182382"/>
                      <a:pt x="478972" y="3169920"/>
                    </a:cubicBezTo>
                    <a:cubicBezTo>
                      <a:pt x="485673" y="3161879"/>
                      <a:pt x="488512" y="3150686"/>
                      <a:pt x="496389" y="3143794"/>
                    </a:cubicBezTo>
                    <a:cubicBezTo>
                      <a:pt x="569605" y="3079730"/>
                      <a:pt x="522937" y="3126165"/>
                      <a:pt x="574766" y="3100251"/>
                    </a:cubicBezTo>
                    <a:cubicBezTo>
                      <a:pt x="631759" y="3071755"/>
                      <a:pt x="569229" y="3095234"/>
                      <a:pt x="627017" y="3056708"/>
                    </a:cubicBezTo>
                    <a:cubicBezTo>
                      <a:pt x="634655" y="3051616"/>
                      <a:pt x="644434" y="3050903"/>
                      <a:pt x="653143" y="3048000"/>
                    </a:cubicBezTo>
                    <a:cubicBezTo>
                      <a:pt x="661852" y="3042194"/>
                      <a:pt x="671868" y="3037984"/>
                      <a:pt x="679269" y="3030583"/>
                    </a:cubicBezTo>
                    <a:cubicBezTo>
                      <a:pt x="686670" y="3023182"/>
                      <a:pt x="688513" y="3010995"/>
                      <a:pt x="696686" y="3004457"/>
                    </a:cubicBezTo>
                    <a:cubicBezTo>
                      <a:pt x="703854" y="2998722"/>
                      <a:pt x="714103" y="2998651"/>
                      <a:pt x="722812" y="2995748"/>
                    </a:cubicBezTo>
                    <a:cubicBezTo>
                      <a:pt x="731520" y="2987040"/>
                      <a:pt x="738690" y="2976454"/>
                      <a:pt x="748937" y="2969623"/>
                    </a:cubicBezTo>
                    <a:cubicBezTo>
                      <a:pt x="756575" y="2964531"/>
                      <a:pt x="767895" y="2966649"/>
                      <a:pt x="775063" y="2960914"/>
                    </a:cubicBezTo>
                    <a:cubicBezTo>
                      <a:pt x="783236" y="2954376"/>
                      <a:pt x="784603" y="2941680"/>
                      <a:pt x="792480" y="2934788"/>
                    </a:cubicBezTo>
                    <a:cubicBezTo>
                      <a:pt x="808234" y="2921004"/>
                      <a:pt x="827315" y="2911565"/>
                      <a:pt x="844732" y="2899954"/>
                    </a:cubicBezTo>
                    <a:cubicBezTo>
                      <a:pt x="853440" y="2894148"/>
                      <a:pt x="863456" y="2889937"/>
                      <a:pt x="870857" y="2882537"/>
                    </a:cubicBezTo>
                    <a:cubicBezTo>
                      <a:pt x="876663" y="2876731"/>
                      <a:pt x="881864" y="2870249"/>
                      <a:pt x="888275" y="2865120"/>
                    </a:cubicBezTo>
                    <a:cubicBezTo>
                      <a:pt x="909702" y="2847979"/>
                      <a:pt x="916045" y="2851314"/>
                      <a:pt x="931817" y="2830285"/>
                    </a:cubicBezTo>
                    <a:cubicBezTo>
                      <a:pt x="944377" y="2813539"/>
                      <a:pt x="955040" y="2795451"/>
                      <a:pt x="966652" y="2778034"/>
                    </a:cubicBezTo>
                    <a:lnTo>
                      <a:pt x="984069" y="2751908"/>
                    </a:lnTo>
                    <a:cubicBezTo>
                      <a:pt x="989875" y="2743200"/>
                      <a:pt x="996805" y="2735144"/>
                      <a:pt x="1001486" y="2725783"/>
                    </a:cubicBezTo>
                    <a:cubicBezTo>
                      <a:pt x="1023584" y="2681587"/>
                      <a:pt x="1011702" y="2701750"/>
                      <a:pt x="1036320" y="2664823"/>
                    </a:cubicBezTo>
                    <a:cubicBezTo>
                      <a:pt x="1039223" y="2650309"/>
                      <a:pt x="1041818" y="2635729"/>
                      <a:pt x="1045029" y="2621280"/>
                    </a:cubicBezTo>
                    <a:cubicBezTo>
                      <a:pt x="1069628" y="2510580"/>
                      <a:pt x="1036176" y="2674242"/>
                      <a:pt x="1062446" y="2542903"/>
                    </a:cubicBezTo>
                    <a:cubicBezTo>
                      <a:pt x="1056640" y="2415177"/>
                      <a:pt x="1055432" y="2287159"/>
                      <a:pt x="1045029" y="2159725"/>
                    </a:cubicBezTo>
                    <a:cubicBezTo>
                      <a:pt x="1043757" y="2144145"/>
                      <a:pt x="1033961" y="2130468"/>
                      <a:pt x="1027612" y="2116183"/>
                    </a:cubicBezTo>
                    <a:cubicBezTo>
                      <a:pt x="966538" y="1978765"/>
                      <a:pt x="1048820" y="2167306"/>
                      <a:pt x="992777" y="2055223"/>
                    </a:cubicBezTo>
                    <a:cubicBezTo>
                      <a:pt x="950161" y="1969994"/>
                      <a:pt x="998300" y="2046091"/>
                      <a:pt x="957943" y="1985554"/>
                    </a:cubicBezTo>
                    <a:cubicBezTo>
                      <a:pt x="942356" y="1938789"/>
                      <a:pt x="956998" y="1972681"/>
                      <a:pt x="914400" y="1915885"/>
                    </a:cubicBezTo>
                    <a:cubicBezTo>
                      <a:pt x="908120" y="1907512"/>
                      <a:pt x="903794" y="1897707"/>
                      <a:pt x="896983" y="1889760"/>
                    </a:cubicBezTo>
                    <a:cubicBezTo>
                      <a:pt x="886296" y="1877292"/>
                      <a:pt x="872836" y="1867393"/>
                      <a:pt x="862149" y="1854925"/>
                    </a:cubicBezTo>
                    <a:cubicBezTo>
                      <a:pt x="855338" y="1846978"/>
                      <a:pt x="852133" y="1836201"/>
                      <a:pt x="844732" y="1828800"/>
                    </a:cubicBezTo>
                    <a:cubicBezTo>
                      <a:pt x="831589" y="1815657"/>
                      <a:pt x="815703" y="1805577"/>
                      <a:pt x="801189" y="1793965"/>
                    </a:cubicBezTo>
                    <a:cubicBezTo>
                      <a:pt x="784234" y="1743105"/>
                      <a:pt x="805745" y="1789813"/>
                      <a:pt x="766355" y="1750423"/>
                    </a:cubicBezTo>
                    <a:cubicBezTo>
                      <a:pt x="726964" y="1711032"/>
                      <a:pt x="773672" y="1732543"/>
                      <a:pt x="722812" y="1715588"/>
                    </a:cubicBezTo>
                    <a:cubicBezTo>
                      <a:pt x="714103" y="1703977"/>
                      <a:pt x="706949" y="1691017"/>
                      <a:pt x="696686" y="1680754"/>
                    </a:cubicBezTo>
                    <a:cubicBezTo>
                      <a:pt x="689285" y="1673353"/>
                      <a:pt x="678340" y="1670339"/>
                      <a:pt x="670560" y="1663337"/>
                    </a:cubicBezTo>
                    <a:cubicBezTo>
                      <a:pt x="613592" y="1612066"/>
                      <a:pt x="621390" y="1620063"/>
                      <a:pt x="592183" y="1576251"/>
                    </a:cubicBezTo>
                    <a:cubicBezTo>
                      <a:pt x="589280" y="1567542"/>
                      <a:pt x="588198" y="1557996"/>
                      <a:pt x="583475" y="1550125"/>
                    </a:cubicBezTo>
                    <a:cubicBezTo>
                      <a:pt x="579251" y="1543084"/>
                      <a:pt x="569729" y="1540052"/>
                      <a:pt x="566057" y="1532708"/>
                    </a:cubicBezTo>
                    <a:cubicBezTo>
                      <a:pt x="557846" y="1516287"/>
                      <a:pt x="548640" y="1480457"/>
                      <a:pt x="548640" y="1480457"/>
                    </a:cubicBezTo>
                    <a:cubicBezTo>
                      <a:pt x="545737" y="1460137"/>
                      <a:pt x="543053" y="1439785"/>
                      <a:pt x="539932" y="1419497"/>
                    </a:cubicBezTo>
                    <a:cubicBezTo>
                      <a:pt x="537247" y="1402045"/>
                      <a:pt x="530383" y="1384883"/>
                      <a:pt x="531223" y="1367245"/>
                    </a:cubicBezTo>
                    <a:cubicBezTo>
                      <a:pt x="533536" y="1318671"/>
                      <a:pt x="542532" y="1253644"/>
                      <a:pt x="557349" y="1201783"/>
                    </a:cubicBezTo>
                    <a:cubicBezTo>
                      <a:pt x="559871" y="1192957"/>
                      <a:pt x="563154" y="1184366"/>
                      <a:pt x="566057" y="1175657"/>
                    </a:cubicBezTo>
                    <a:cubicBezTo>
                      <a:pt x="568960" y="1146628"/>
                      <a:pt x="568206" y="1116997"/>
                      <a:pt x="574766" y="1088571"/>
                    </a:cubicBezTo>
                    <a:cubicBezTo>
                      <a:pt x="577119" y="1078373"/>
                      <a:pt x="586099" y="1070962"/>
                      <a:pt x="592183" y="1062445"/>
                    </a:cubicBezTo>
                    <a:cubicBezTo>
                      <a:pt x="600619" y="1050634"/>
                      <a:pt x="607159" y="1036903"/>
                      <a:pt x="618309" y="1027611"/>
                    </a:cubicBezTo>
                    <a:cubicBezTo>
                      <a:pt x="625361" y="1021734"/>
                      <a:pt x="635726" y="1021806"/>
                      <a:pt x="644435" y="1018903"/>
                    </a:cubicBezTo>
                    <a:cubicBezTo>
                      <a:pt x="650241" y="1013097"/>
                      <a:pt x="657628" y="1008526"/>
                      <a:pt x="661852" y="1001485"/>
                    </a:cubicBezTo>
                    <a:cubicBezTo>
                      <a:pt x="666575" y="993614"/>
                      <a:pt x="664826" y="982528"/>
                      <a:pt x="670560" y="975360"/>
                    </a:cubicBezTo>
                    <a:cubicBezTo>
                      <a:pt x="677098" y="967187"/>
                      <a:pt x="687977" y="963749"/>
                      <a:pt x="696686" y="957943"/>
                    </a:cubicBezTo>
                    <a:cubicBezTo>
                      <a:pt x="717394" y="895821"/>
                      <a:pt x="688031" y="970925"/>
                      <a:pt x="731520" y="905691"/>
                    </a:cubicBezTo>
                    <a:cubicBezTo>
                      <a:pt x="736612" y="898053"/>
                      <a:pt x="735771" y="887590"/>
                      <a:pt x="740229" y="879565"/>
                    </a:cubicBezTo>
                    <a:cubicBezTo>
                      <a:pt x="750395" y="861267"/>
                      <a:pt x="768444" y="847172"/>
                      <a:pt x="775063" y="827314"/>
                    </a:cubicBezTo>
                    <a:cubicBezTo>
                      <a:pt x="780869" y="809897"/>
                      <a:pt x="782296" y="790339"/>
                      <a:pt x="792480" y="775063"/>
                    </a:cubicBezTo>
                    <a:lnTo>
                      <a:pt x="827315" y="722811"/>
                    </a:lnTo>
                    <a:cubicBezTo>
                      <a:pt x="833121" y="714102"/>
                      <a:pt x="837331" y="704086"/>
                      <a:pt x="844732" y="696685"/>
                    </a:cubicBezTo>
                    <a:lnTo>
                      <a:pt x="870857" y="670560"/>
                    </a:lnTo>
                    <a:cubicBezTo>
                      <a:pt x="876663" y="653143"/>
                      <a:pt x="883822" y="636119"/>
                      <a:pt x="888275" y="618308"/>
                    </a:cubicBezTo>
                    <a:cubicBezTo>
                      <a:pt x="899209" y="574568"/>
                      <a:pt x="893198" y="594828"/>
                      <a:pt x="905692" y="557348"/>
                    </a:cubicBezTo>
                    <a:cubicBezTo>
                      <a:pt x="902789" y="452845"/>
                      <a:pt x="902337" y="348246"/>
                      <a:pt x="896983" y="243840"/>
                    </a:cubicBezTo>
                    <a:cubicBezTo>
                      <a:pt x="896513" y="234672"/>
                      <a:pt x="891891" y="226151"/>
                      <a:pt x="888275" y="217714"/>
                    </a:cubicBezTo>
                    <a:cubicBezTo>
                      <a:pt x="866952" y="167961"/>
                      <a:pt x="866544" y="178566"/>
                      <a:pt x="818606" y="130628"/>
                    </a:cubicBezTo>
                    <a:cubicBezTo>
                      <a:pt x="794861" y="106883"/>
                      <a:pt x="787431" y="96993"/>
                      <a:pt x="757646" y="78377"/>
                    </a:cubicBezTo>
                    <a:cubicBezTo>
                      <a:pt x="746637" y="71497"/>
                      <a:pt x="733944" y="67639"/>
                      <a:pt x="722812" y="60960"/>
                    </a:cubicBezTo>
                    <a:cubicBezTo>
                      <a:pt x="668990" y="28666"/>
                      <a:pt x="678399" y="21584"/>
                      <a:pt x="618309" y="8708"/>
                    </a:cubicBezTo>
                    <a:cubicBezTo>
                      <a:pt x="595425" y="3804"/>
                      <a:pt x="571863" y="2903"/>
                      <a:pt x="548640" y="0"/>
                    </a:cubicBezTo>
                    <a:cubicBezTo>
                      <a:pt x="464457" y="2903"/>
                      <a:pt x="379957" y="846"/>
                      <a:pt x="296092" y="8708"/>
                    </a:cubicBezTo>
                    <a:cubicBezTo>
                      <a:pt x="285671" y="9685"/>
                      <a:pt x="279327" y="21444"/>
                      <a:pt x="269966" y="26125"/>
                    </a:cubicBezTo>
                    <a:cubicBezTo>
                      <a:pt x="234096" y="44060"/>
                      <a:pt x="248194" y="33383"/>
                      <a:pt x="243840" y="34834"/>
                    </a:cubicBezTo>
                    <a:close/>
                  </a:path>
                </a:pathLst>
              </a:cu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93597" y="2166258"/>
                <a:ext cx="143324" cy="3810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50423" y="4038600"/>
                <a:ext cx="154577" cy="5334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9315680" y="1786864"/>
            <a:ext cx="2054827" cy="4729845"/>
            <a:chOff x="9338360" y="2285255"/>
            <a:chExt cx="2054827" cy="4729845"/>
          </a:xfrm>
        </p:grpSpPr>
        <p:sp>
          <p:nvSpPr>
            <p:cNvPr id="2" name="Rounded Rectangle 1"/>
            <p:cNvSpPr/>
            <p:nvPr/>
          </p:nvSpPr>
          <p:spPr>
            <a:xfrm>
              <a:off x="9338360" y="2285255"/>
              <a:ext cx="2054827" cy="4729845"/>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656959" y="2472733"/>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279" y="5725391"/>
            <a:ext cx="1460057" cy="722491"/>
          </a:xfrm>
          <a:prstGeom prst="rect">
            <a:avLst/>
          </a:prstGeom>
          <a:noFill/>
          <a:extLst>
            <a:ext uri="{909E8E84-426E-40DD-AFC4-6F175D3DCCD1}">
              <a14:hiddenFill xmlns:a14="http://schemas.microsoft.com/office/drawing/2010/main">
                <a:solidFill>
                  <a:srgbClr val="FFFFFF"/>
                </a:solidFill>
              </a14:hiddenFill>
            </a:ext>
          </a:extLst>
        </p:spPr>
      </p:pic>
      <p:sp>
        <p:nvSpPr>
          <p:cNvPr id="22" name="Footer Placeholder 14">
            <a:extLst>
              <a:ext uri="{FF2B5EF4-FFF2-40B4-BE49-F238E27FC236}">
                <a16:creationId xmlns:a16="http://schemas.microsoft.com/office/drawing/2014/main" id="{B98B5F7A-D056-4A58-9D05-A69F6B33A9C2}"/>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60597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21:1</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rPr>
              <a:t>King Arad Captures Some Israelites</a:t>
            </a: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sp>
        <p:nvSpPr>
          <p:cNvPr id="18" name="Rectangle 17"/>
          <p:cNvSpPr/>
          <p:nvPr/>
        </p:nvSpPr>
        <p:spPr>
          <a:xfrm>
            <a:off x="282635" y="1635398"/>
            <a:ext cx="7410061" cy="3416320"/>
          </a:xfrm>
          <a:prstGeom prst="rect">
            <a:avLst/>
          </a:prstGeom>
        </p:spPr>
        <p:txBody>
          <a:bodyPr wrap="square">
            <a:spAutoFit/>
          </a:bodyPr>
          <a:lstStyle/>
          <a:p>
            <a:pPr fontAlgn="base"/>
            <a:r>
              <a:rPr lang="en-US" sz="2400" dirty="0">
                <a:solidFill>
                  <a:schemeClr val="bg1"/>
                </a:solidFill>
              </a:rPr>
              <a:t>The Canaanite attack:</a:t>
            </a:r>
          </a:p>
          <a:p>
            <a:pPr fontAlgn="base"/>
            <a:endParaRPr lang="en-US" sz="2400" dirty="0">
              <a:solidFill>
                <a:schemeClr val="bg1"/>
              </a:solidFill>
            </a:endParaRPr>
          </a:p>
          <a:p>
            <a:pPr fontAlgn="base"/>
            <a:r>
              <a:rPr lang="en-US" sz="2400" dirty="0">
                <a:solidFill>
                  <a:schemeClr val="bg1"/>
                </a:solidFill>
              </a:rPr>
              <a:t>A raiding party swept down out of the southern monarchy of King Arad and captured an important segment of the people of Israel. </a:t>
            </a:r>
          </a:p>
          <a:p>
            <a:pPr fontAlgn="base"/>
            <a:endParaRPr lang="en-US" sz="2400" dirty="0">
              <a:solidFill>
                <a:schemeClr val="bg1"/>
              </a:solidFill>
            </a:endParaRPr>
          </a:p>
          <a:p>
            <a:pPr fontAlgn="base"/>
            <a:r>
              <a:rPr lang="en-US" sz="2400" dirty="0">
                <a:solidFill>
                  <a:schemeClr val="bg1"/>
                </a:solidFill>
              </a:rPr>
              <a:t>They were not rescued at this time inasmuch as it would have brought Israel into a direct engagement with the powerful Canaanites at the wrong time and place. </a:t>
            </a:r>
            <a:endParaRPr lang="en-US" sz="2400" b="0" i="0" dirty="0">
              <a:solidFill>
                <a:schemeClr val="bg1"/>
              </a:solidFill>
              <a:effectLst/>
              <a:latin typeface="Calibri" panose="020F0502020204030204" pitchFamily="34" charset="0"/>
            </a:endParaRPr>
          </a:p>
        </p:txBody>
      </p:sp>
      <p:pic>
        <p:nvPicPr>
          <p:cNvPr id="8194" name="Picture 2" descr="http://people.brandonu.ca/nollk/files/2011/04/ugarit-baal-stel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547" y="1496642"/>
            <a:ext cx="2566626" cy="486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21:1-9</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Brass Serpent</a:t>
            </a:r>
          </a:p>
        </p:txBody>
      </p:sp>
      <p:sp>
        <p:nvSpPr>
          <p:cNvPr id="18" name="Rectangle 17"/>
          <p:cNvSpPr/>
          <p:nvPr/>
        </p:nvSpPr>
        <p:spPr>
          <a:xfrm>
            <a:off x="181169" y="958539"/>
            <a:ext cx="7410061" cy="369332"/>
          </a:xfrm>
          <a:prstGeom prst="rect">
            <a:avLst/>
          </a:prstGeom>
        </p:spPr>
        <p:txBody>
          <a:bodyPr wrap="square">
            <a:spAutoFit/>
          </a:bodyPr>
          <a:lstStyle/>
          <a:p>
            <a:pPr fontAlgn="base"/>
            <a:r>
              <a:rPr lang="en-US" dirty="0">
                <a:solidFill>
                  <a:schemeClr val="bg1"/>
                </a:solidFill>
              </a:rPr>
              <a:t>“Fiery serpents” afflicted them and caused the death of many. </a:t>
            </a:r>
            <a:endParaRPr lang="en-US" b="0" i="0" dirty="0">
              <a:solidFill>
                <a:schemeClr val="bg1"/>
              </a:solidFill>
              <a:effectLst/>
              <a:latin typeface="Calibri" panose="020F0502020204030204" pitchFamily="34" charset="0"/>
            </a:endParaRPr>
          </a:p>
        </p:txBody>
      </p:sp>
      <p:pic>
        <p:nvPicPr>
          <p:cNvPr id="7170" name="Picture 2" descr="https://www.lds.org/bc/content/shared/content/images/gospel-library/magazine/en2006lp.nfo:o: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863" y="1143205"/>
            <a:ext cx="3357504" cy="47005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666" y="1714345"/>
            <a:ext cx="4300169" cy="830997"/>
          </a:xfrm>
          <a:prstGeom prst="rect">
            <a:avLst/>
          </a:prstGeom>
          <a:noFill/>
        </p:spPr>
        <p:txBody>
          <a:bodyPr wrap="square" rtlCol="0">
            <a:spAutoFit/>
          </a:bodyPr>
          <a:lstStyle/>
          <a:p>
            <a:pPr algn="ctr"/>
            <a:r>
              <a:rPr lang="en-US" sz="1600" i="1" dirty="0">
                <a:solidFill>
                  <a:srgbClr val="FFFF00"/>
                </a:solidFill>
              </a:rPr>
              <a:t>The </a:t>
            </a:r>
            <a:r>
              <a:rPr lang="en-US" sz="1600" i="1" dirty="0" err="1">
                <a:solidFill>
                  <a:srgbClr val="FFFF00"/>
                </a:solidFill>
              </a:rPr>
              <a:t>Jaradites</a:t>
            </a:r>
            <a:r>
              <a:rPr lang="en-US" sz="1600" i="1" dirty="0">
                <a:solidFill>
                  <a:srgbClr val="FFFF00"/>
                </a:solidFill>
              </a:rPr>
              <a:t>: “And there came forth poisonous serpents also upon the face of the land, and did poison many people…” (Ether 9:31-33)</a:t>
            </a:r>
          </a:p>
        </p:txBody>
      </p:sp>
      <p:sp>
        <p:nvSpPr>
          <p:cNvPr id="10" name="TextBox 9"/>
          <p:cNvSpPr txBox="1"/>
          <p:nvPr/>
        </p:nvSpPr>
        <p:spPr>
          <a:xfrm>
            <a:off x="3797926" y="3212894"/>
            <a:ext cx="4300625" cy="2554545"/>
          </a:xfrm>
          <a:prstGeom prst="rect">
            <a:avLst/>
          </a:prstGeom>
          <a:noFill/>
        </p:spPr>
        <p:txBody>
          <a:bodyPr wrap="square" rtlCol="0">
            <a:spAutoFit/>
          </a:bodyPr>
          <a:lstStyle/>
          <a:p>
            <a:r>
              <a:rPr lang="en-US" sz="2000" dirty="0">
                <a:solidFill>
                  <a:schemeClr val="bg1"/>
                </a:solidFill>
              </a:rPr>
              <a:t>The Lord sent these upon the children of Israel to “straiten them,” and he prepared a way that those who were bitten might be healed by looking at the serpent of brass that Moses raised up before them, which was a symbol of the Redeemer being lifted upon the cross. (3)</a:t>
            </a:r>
          </a:p>
        </p:txBody>
      </p:sp>
      <p:pic>
        <p:nvPicPr>
          <p:cNvPr id="11" name="Picture 10" descr="582287.jpg"/>
          <p:cNvPicPr>
            <a:picLocks noChangeAspect="1"/>
          </p:cNvPicPr>
          <p:nvPr/>
        </p:nvPicPr>
        <p:blipFill>
          <a:blip r:embed="rId4" cstate="print"/>
          <a:stretch>
            <a:fillRect/>
          </a:stretch>
        </p:blipFill>
        <p:spPr>
          <a:xfrm>
            <a:off x="184463" y="3212894"/>
            <a:ext cx="3429000" cy="2743200"/>
          </a:xfrm>
          <a:prstGeom prst="rect">
            <a:avLst/>
          </a:prstGeom>
        </p:spPr>
      </p:pic>
    </p:spTree>
    <p:extLst>
      <p:ext uri="{BB962C8B-B14F-4D97-AF65-F5344CB8AC3E}">
        <p14:creationId xmlns:p14="http://schemas.microsoft.com/office/powerpoint/2010/main" val="35364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21:1-9</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Symbol of Christ</a:t>
            </a:r>
          </a:p>
        </p:txBody>
      </p:sp>
      <p:sp>
        <p:nvSpPr>
          <p:cNvPr id="12" name="TextBox 11"/>
          <p:cNvSpPr txBox="1"/>
          <p:nvPr/>
        </p:nvSpPr>
        <p:spPr>
          <a:xfrm>
            <a:off x="3569706" y="1566961"/>
            <a:ext cx="4953000" cy="1569660"/>
          </a:xfrm>
          <a:prstGeom prst="rect">
            <a:avLst/>
          </a:prstGeom>
          <a:noFill/>
        </p:spPr>
        <p:txBody>
          <a:bodyPr wrap="square" rtlCol="0">
            <a:spAutoFit/>
          </a:bodyPr>
          <a:lstStyle/>
          <a:p>
            <a:pPr algn="ctr"/>
            <a:r>
              <a:rPr lang="en-US" sz="3200" dirty="0">
                <a:solidFill>
                  <a:schemeClr val="bg1"/>
                </a:solidFill>
              </a:rPr>
              <a:t>“…and behold a type was raised up in the wilderness…” (Alma 33:19)</a:t>
            </a:r>
          </a:p>
        </p:txBody>
      </p:sp>
      <p:pic>
        <p:nvPicPr>
          <p:cNvPr id="13" name="Picture 14" descr="http://t0.gstatic.com/images?q=tbn:ANd9GcSynesPhyfL5hJiV8X7lb4GZR6M5tLME-4t6MjFM335YI7kDOxA"/>
          <p:cNvPicPr>
            <a:picLocks noChangeAspect="1" noChangeArrowheads="1"/>
          </p:cNvPicPr>
          <p:nvPr/>
        </p:nvPicPr>
        <p:blipFill>
          <a:blip r:embed="rId3" cstate="print"/>
          <a:srcRect/>
          <a:stretch>
            <a:fillRect/>
          </a:stretch>
        </p:blipFill>
        <p:spPr bwMode="auto">
          <a:xfrm>
            <a:off x="553014" y="1511633"/>
            <a:ext cx="2831791" cy="4255424"/>
          </a:xfrm>
          <a:prstGeom prst="rect">
            <a:avLst/>
          </a:prstGeom>
          <a:noFill/>
        </p:spPr>
      </p:pic>
      <p:grpSp>
        <p:nvGrpSpPr>
          <p:cNvPr id="2" name="Group 1"/>
          <p:cNvGrpSpPr/>
          <p:nvPr/>
        </p:nvGrpSpPr>
        <p:grpSpPr>
          <a:xfrm>
            <a:off x="9440499" y="502372"/>
            <a:ext cx="2073245" cy="2129177"/>
            <a:chOff x="9250376" y="4359491"/>
            <a:chExt cx="2073245" cy="2129177"/>
          </a:xfrm>
        </p:grpSpPr>
        <p:pic>
          <p:nvPicPr>
            <p:cNvPr id="14" name="Picture 4" descr="http://s3.hubimg.com/u/238814_f520.jpg"/>
            <p:cNvPicPr>
              <a:picLocks noChangeAspect="1" noChangeArrowheads="1"/>
            </p:cNvPicPr>
            <p:nvPr/>
          </p:nvPicPr>
          <p:blipFill>
            <a:blip r:embed="rId4" cstate="print"/>
            <a:srcRect/>
            <a:stretch>
              <a:fillRect/>
            </a:stretch>
          </p:blipFill>
          <p:spPr bwMode="auto">
            <a:xfrm>
              <a:off x="9493305" y="4913489"/>
              <a:ext cx="1587389" cy="1575179"/>
            </a:xfrm>
            <a:prstGeom prst="rect">
              <a:avLst/>
            </a:prstGeom>
            <a:noFill/>
          </p:spPr>
        </p:pic>
        <p:sp>
          <p:nvSpPr>
            <p:cNvPr id="15" name="Rectangle 14"/>
            <p:cNvSpPr/>
            <p:nvPr/>
          </p:nvSpPr>
          <p:spPr>
            <a:xfrm>
              <a:off x="9250376" y="4359491"/>
              <a:ext cx="2073245" cy="369332"/>
            </a:xfrm>
            <a:prstGeom prst="rect">
              <a:avLst/>
            </a:prstGeom>
          </p:spPr>
          <p:txBody>
            <a:bodyPr wrap="square">
              <a:spAutoFit/>
            </a:bodyPr>
            <a:lstStyle/>
            <a:p>
              <a:pPr fontAlgn="base"/>
              <a:r>
                <a:rPr lang="en-US" dirty="0">
                  <a:solidFill>
                    <a:schemeClr val="bg1"/>
                  </a:solidFill>
                </a:rPr>
                <a:t>Healer of Nations: </a:t>
              </a:r>
              <a:endParaRPr lang="en-US" b="0" i="0" dirty="0">
                <a:solidFill>
                  <a:schemeClr val="bg1"/>
                </a:solidFill>
                <a:effectLst/>
                <a:latin typeface="Calibri" panose="020F0502020204030204" pitchFamily="34" charset="0"/>
              </a:endParaRPr>
            </a:p>
          </p:txBody>
        </p:sp>
      </p:grpSp>
      <p:grpSp>
        <p:nvGrpSpPr>
          <p:cNvPr id="10" name="Group 9"/>
          <p:cNvGrpSpPr/>
          <p:nvPr/>
        </p:nvGrpSpPr>
        <p:grpSpPr>
          <a:xfrm>
            <a:off x="6430224" y="3692936"/>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57789" y="1140611"/>
              <a:ext cx="2293346" cy="1200329"/>
            </a:xfrm>
            <a:prstGeom prst="rect">
              <a:avLst/>
            </a:prstGeom>
          </p:spPr>
          <p:txBody>
            <a:bodyPr wrap="square">
              <a:spAutoFit/>
            </a:bodyPr>
            <a:lstStyle/>
            <a:p>
              <a:pPr algn="ctr"/>
              <a:r>
                <a:rPr lang="en-US" b="1" dirty="0"/>
                <a:t>If we look to Christ, He will heal us of our sins, pains, and sicknesses</a:t>
              </a:r>
              <a:endParaRPr lang="en-US" i="1" dirty="0"/>
            </a:p>
          </p:txBody>
        </p:sp>
      </p:grpSp>
    </p:spTree>
    <p:extLst>
      <p:ext uri="{BB962C8B-B14F-4D97-AF65-F5344CB8AC3E}">
        <p14:creationId xmlns:p14="http://schemas.microsoft.com/office/powerpoint/2010/main" val="3288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21:1-9</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Look To Be Healed</a:t>
            </a:r>
          </a:p>
        </p:txBody>
      </p:sp>
      <p:sp>
        <p:nvSpPr>
          <p:cNvPr id="12" name="TextBox 11"/>
          <p:cNvSpPr txBox="1"/>
          <p:nvPr/>
        </p:nvSpPr>
        <p:spPr>
          <a:xfrm>
            <a:off x="745025" y="1499528"/>
            <a:ext cx="4953000" cy="2031325"/>
          </a:xfrm>
          <a:prstGeom prst="rect">
            <a:avLst/>
          </a:prstGeom>
          <a:noFill/>
        </p:spPr>
        <p:txBody>
          <a:bodyPr wrap="square" rtlCol="0">
            <a:spAutoFit/>
          </a:bodyPr>
          <a:lstStyle/>
          <a:p>
            <a:r>
              <a:rPr lang="en-US" i="1" dirty="0">
                <a:solidFill>
                  <a:srgbClr val="FFFF00"/>
                </a:solidFill>
              </a:rPr>
              <a:t>O my brethren, if ye could be healed by merely casting about your eyes that ye might be healed, would ye not behold quickly, or would ye rather harden your hearts in unbelief, and be slothful, that ye would not cast about your eyes, that ye might perish? </a:t>
            </a:r>
          </a:p>
          <a:p>
            <a:r>
              <a:rPr lang="en-US" i="1" dirty="0">
                <a:solidFill>
                  <a:srgbClr val="FFFF00"/>
                </a:solidFill>
              </a:rPr>
              <a:t>Alma 33:21</a:t>
            </a:r>
          </a:p>
        </p:txBody>
      </p:sp>
      <p:sp>
        <p:nvSpPr>
          <p:cNvPr id="3" name="Rectangle 2"/>
          <p:cNvSpPr/>
          <p:nvPr/>
        </p:nvSpPr>
        <p:spPr>
          <a:xfrm>
            <a:off x="5319273" y="4984779"/>
            <a:ext cx="6096000" cy="1200329"/>
          </a:xfrm>
          <a:prstGeom prst="rect">
            <a:avLst/>
          </a:prstGeom>
        </p:spPr>
        <p:txBody>
          <a:bodyPr>
            <a:spAutoFit/>
          </a:bodyPr>
          <a:lstStyle/>
          <a:p>
            <a:r>
              <a:rPr lang="en-US" i="1" dirty="0">
                <a:solidFill>
                  <a:srgbClr val="FFFF00"/>
                </a:solidFill>
                <a:latin typeface="Palatino"/>
              </a:rPr>
              <a:t>And as many as should look upon that serpent should live, even so as many as should look upon the Son of God with faith, having a contrite spirit, might live, even unto that life which is eternal. Helaman 8:15</a:t>
            </a:r>
            <a:endParaRPr lang="en-US" i="1" dirty="0">
              <a:solidFill>
                <a:srgbClr val="FFFF00"/>
              </a:solidFill>
            </a:endParaRPr>
          </a:p>
        </p:txBody>
      </p:sp>
      <p:pic>
        <p:nvPicPr>
          <p:cNvPr id="1026" name="Picture 2" descr="https://s-media-cache-ak0.pinimg.com/236x/7c/50/e9/7c50e94139c4e58d0a5bd6ac4a241b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575" y="3475067"/>
            <a:ext cx="22479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onmounthoreb.com/wp-content/uploads/2014/11/cross-and-serpen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222" y="1217786"/>
            <a:ext cx="2774102" cy="337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9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1920"/>
            <a:ext cx="12092412" cy="1107996"/>
          </a:xfrm>
          <a:prstGeom prst="rect">
            <a:avLst/>
          </a:prstGeom>
          <a:noFill/>
        </p:spPr>
        <p:txBody>
          <a:bodyPr wrap="square" rtlCol="0">
            <a:spAutoFit/>
          </a:bodyPr>
          <a:lstStyle/>
          <a:p>
            <a:pPr algn="ctr"/>
            <a:endParaRPr lang="en-US" sz="6600" dirty="0">
              <a:solidFill>
                <a:srgbClr val="92D050"/>
              </a:solidFill>
            </a:endParaRPr>
          </a:p>
        </p:txBody>
      </p:sp>
      <p:sp>
        <p:nvSpPr>
          <p:cNvPr id="12" name="TextBox 11"/>
          <p:cNvSpPr txBox="1"/>
          <p:nvPr/>
        </p:nvSpPr>
        <p:spPr>
          <a:xfrm>
            <a:off x="319513" y="458379"/>
            <a:ext cx="6072234" cy="2308324"/>
          </a:xfrm>
          <a:prstGeom prst="rect">
            <a:avLst/>
          </a:prstGeom>
          <a:noFill/>
        </p:spPr>
        <p:txBody>
          <a:bodyPr wrap="square" rtlCol="0">
            <a:spAutoFit/>
          </a:bodyPr>
          <a:lstStyle/>
          <a:p>
            <a:pPr fontAlgn="base"/>
            <a:r>
              <a:rPr lang="en-US" sz="2400" dirty="0">
                <a:solidFill>
                  <a:schemeClr val="bg1"/>
                </a:solidFill>
              </a:rPr>
              <a:t>“Jesus Christ has prescribed a very clear method for us to repent and find healing in our lives. </a:t>
            </a:r>
          </a:p>
          <a:p>
            <a:pPr fontAlgn="base"/>
            <a:endParaRPr lang="en-US" sz="2400" dirty="0">
              <a:solidFill>
                <a:schemeClr val="bg1"/>
              </a:solidFill>
            </a:endParaRPr>
          </a:p>
          <a:p>
            <a:pPr fontAlgn="base"/>
            <a:r>
              <a:rPr lang="en-US" sz="2400" dirty="0">
                <a:solidFill>
                  <a:schemeClr val="bg1"/>
                </a:solidFill>
              </a:rPr>
              <a:t>The cure for most mistakes can be found by seeking forgiveness through personal prayer. </a:t>
            </a:r>
          </a:p>
        </p:txBody>
      </p:sp>
      <p:sp>
        <p:nvSpPr>
          <p:cNvPr id="8" name="TextBox 7"/>
          <p:cNvSpPr txBox="1"/>
          <p:nvPr/>
        </p:nvSpPr>
        <p:spPr>
          <a:xfrm>
            <a:off x="5909085" y="4025391"/>
            <a:ext cx="6072234" cy="1938992"/>
          </a:xfrm>
          <a:prstGeom prst="rect">
            <a:avLst/>
          </a:prstGeom>
          <a:noFill/>
        </p:spPr>
        <p:txBody>
          <a:bodyPr wrap="square" rtlCol="0">
            <a:spAutoFit/>
          </a:bodyPr>
          <a:lstStyle/>
          <a:p>
            <a:pPr fontAlgn="base"/>
            <a:r>
              <a:rPr lang="en-US" sz="2400" dirty="0">
                <a:solidFill>
                  <a:schemeClr val="bg1"/>
                </a:solidFill>
              </a:rPr>
              <a:t>However, there are certain spiritual illnesses, particularly those dealing with violations of the moral law, which absolutely require the assistance and treatment of a qualified spiritual physician. …</a:t>
            </a:r>
          </a:p>
        </p:txBody>
      </p:sp>
      <p:grpSp>
        <p:nvGrpSpPr>
          <p:cNvPr id="4" name="Group 3"/>
          <p:cNvGrpSpPr/>
          <p:nvPr/>
        </p:nvGrpSpPr>
        <p:grpSpPr>
          <a:xfrm>
            <a:off x="464840" y="3158187"/>
            <a:ext cx="4929612" cy="3308328"/>
            <a:chOff x="325361" y="2645927"/>
            <a:chExt cx="4929612" cy="3308328"/>
          </a:xfrm>
        </p:grpSpPr>
        <p:pic>
          <p:nvPicPr>
            <p:cNvPr id="2052" name="Picture 4" descr="http://images.fineartamerica.com/images-medium-large-5/jesus-christ-a-sacrifice-of-atonement-acropolis-de-versail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61" y="2645927"/>
              <a:ext cx="4929612" cy="3286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48134" y="5708034"/>
              <a:ext cx="1499128" cy="246221"/>
            </a:xfrm>
            <a:prstGeom prst="rect">
              <a:avLst/>
            </a:prstGeom>
          </p:spPr>
          <p:txBody>
            <a:bodyPr wrap="none">
              <a:spAutoFit/>
            </a:bodyPr>
            <a:lstStyle/>
            <a:p>
              <a:r>
                <a:rPr lang="en-US" sz="1000" dirty="0">
                  <a:solidFill>
                    <a:schemeClr val="bg1">
                      <a:lumMod val="65000"/>
                    </a:schemeClr>
                  </a:solidFill>
                  <a:latin typeface="arial" panose="020B0604020202020204" pitchFamily="34" charset="0"/>
                </a:rPr>
                <a:t>Acropolis De Versailles</a:t>
              </a:r>
              <a:endParaRPr lang="en-US" sz="1000" dirty="0">
                <a:solidFill>
                  <a:schemeClr val="bg1">
                    <a:lumMod val="65000"/>
                  </a:schemeClr>
                </a:solidFill>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169" y="884682"/>
            <a:ext cx="1933575" cy="2409825"/>
          </a:xfrm>
          <a:prstGeom prst="rect">
            <a:avLst/>
          </a:prstGeom>
        </p:spPr>
      </p:pic>
      <p:sp>
        <p:nvSpPr>
          <p:cNvPr id="13" name="TextBox 12"/>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rPr>
              <a:t>(4)</a:t>
            </a:r>
          </a:p>
        </p:txBody>
      </p:sp>
    </p:spTree>
    <p:extLst>
      <p:ext uri="{BB962C8B-B14F-4D97-AF65-F5344CB8AC3E}">
        <p14:creationId xmlns:p14="http://schemas.microsoft.com/office/powerpoint/2010/main" val="29615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1920"/>
            <a:ext cx="12092412" cy="1107996"/>
          </a:xfrm>
          <a:prstGeom prst="rect">
            <a:avLst/>
          </a:prstGeom>
          <a:noFill/>
        </p:spPr>
        <p:txBody>
          <a:bodyPr wrap="square" rtlCol="0">
            <a:spAutoFit/>
          </a:bodyPr>
          <a:lstStyle/>
          <a:p>
            <a:pPr algn="ctr"/>
            <a:endParaRPr lang="en-US" sz="6600" dirty="0">
              <a:solidFill>
                <a:srgbClr val="92D050"/>
              </a:solidFill>
            </a:endParaRPr>
          </a:p>
        </p:txBody>
      </p:sp>
      <p:sp>
        <p:nvSpPr>
          <p:cNvPr id="8" name="TextBox 7"/>
          <p:cNvSpPr txBox="1"/>
          <p:nvPr/>
        </p:nvSpPr>
        <p:spPr>
          <a:xfrm>
            <a:off x="513219" y="1399886"/>
            <a:ext cx="6072234" cy="2862322"/>
          </a:xfrm>
          <a:prstGeom prst="rect">
            <a:avLst/>
          </a:prstGeom>
          <a:noFill/>
        </p:spPr>
        <p:txBody>
          <a:bodyPr wrap="square" rtlCol="0">
            <a:spAutoFit/>
          </a:bodyPr>
          <a:lstStyle/>
          <a:p>
            <a:pPr fontAlgn="base"/>
            <a:r>
              <a:rPr lang="en-US" sz="3600" dirty="0">
                <a:solidFill>
                  <a:schemeClr val="bg1"/>
                </a:solidFill>
              </a:rPr>
              <a:t>“If you … wish to return to full spiritual health, see your bishop. He holds the keys and can help you along the pathway of repentance” </a:t>
            </a:r>
          </a:p>
        </p:txBody>
      </p:sp>
      <p:sp>
        <p:nvSpPr>
          <p:cNvPr id="11" name="TextBox 10"/>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rPr>
              <a:t>(4)</a:t>
            </a:r>
          </a:p>
        </p:txBody>
      </p:sp>
      <p:pic>
        <p:nvPicPr>
          <p:cNvPr id="3074" name="Picture 2" descr="https://media.licdn.com/mpr/mpr/p/2/005/06d/32e/123fb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404" y="1086076"/>
            <a:ext cx="37528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84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21:10-20</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The Journey Continued…</a:t>
            </a:r>
          </a:p>
        </p:txBody>
      </p:sp>
      <p:sp>
        <p:nvSpPr>
          <p:cNvPr id="12" name="TextBox 11"/>
          <p:cNvSpPr txBox="1"/>
          <p:nvPr/>
        </p:nvSpPr>
        <p:spPr>
          <a:xfrm>
            <a:off x="240106" y="1107996"/>
            <a:ext cx="4953000" cy="923330"/>
          </a:xfrm>
          <a:prstGeom prst="rect">
            <a:avLst/>
          </a:prstGeom>
          <a:noFill/>
        </p:spPr>
        <p:txBody>
          <a:bodyPr wrap="square" rtlCol="0">
            <a:spAutoFit/>
          </a:bodyPr>
          <a:lstStyle/>
          <a:p>
            <a:r>
              <a:rPr lang="en-US" dirty="0">
                <a:solidFill>
                  <a:schemeClr val="bg1"/>
                </a:solidFill>
              </a:rPr>
              <a:t>The children of Israel were healed by looking to Christ, they defeated the Amorites and the people of Bashan who fought against them.</a:t>
            </a:r>
            <a:endParaRPr lang="en-US" i="1" dirty="0">
              <a:solidFill>
                <a:schemeClr val="bg1"/>
              </a:solidFill>
            </a:endParaRPr>
          </a:p>
        </p:txBody>
      </p:sp>
      <p:pic>
        <p:nvPicPr>
          <p:cNvPr id="8" name="Picture 2" descr="https://nelsonkraybill.files.wordpress.com/2014/07/img_1600.jpg"/>
          <p:cNvPicPr>
            <a:picLocks noChangeAspect="1" noChangeArrowheads="1"/>
          </p:cNvPicPr>
          <p:nvPr/>
        </p:nvPicPr>
        <p:blipFill rotWithShape="1">
          <a:blip r:embed="rId3">
            <a:extLst>
              <a:ext uri="{28A0092B-C50C-407E-A947-70E740481C1C}">
                <a14:useLocalDpi xmlns:a14="http://schemas.microsoft.com/office/drawing/2010/main" val="0"/>
              </a:ext>
            </a:extLst>
          </a:blip>
          <a:srcRect r="3059" b="22818"/>
          <a:stretch/>
        </p:blipFill>
        <p:spPr bwMode="auto">
          <a:xfrm>
            <a:off x="425512" y="2146465"/>
            <a:ext cx="3503692" cy="1352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4842" y="4778677"/>
            <a:ext cx="2821942" cy="923330"/>
          </a:xfrm>
          <a:prstGeom prst="rect">
            <a:avLst/>
          </a:prstGeom>
        </p:spPr>
        <p:txBody>
          <a:bodyPr wrap="square">
            <a:spAutoFit/>
          </a:bodyPr>
          <a:lstStyle/>
          <a:p>
            <a:r>
              <a:rPr lang="en-US" dirty="0">
                <a:solidFill>
                  <a:schemeClr val="bg1"/>
                </a:solidFill>
                <a:latin typeface="Calibri" panose="020F0502020204030204" pitchFamily="34" charset="0"/>
              </a:rPr>
              <a:t>The locales mentioned as stopping places are not definitely known today.</a:t>
            </a:r>
            <a:endParaRPr lang="en-US" dirty="0">
              <a:solidFill>
                <a:schemeClr val="bg1"/>
              </a:solidFill>
            </a:endParaRPr>
          </a:p>
        </p:txBody>
      </p:sp>
      <p:grpSp>
        <p:nvGrpSpPr>
          <p:cNvPr id="9" name="Group 8"/>
          <p:cNvGrpSpPr/>
          <p:nvPr/>
        </p:nvGrpSpPr>
        <p:grpSpPr>
          <a:xfrm>
            <a:off x="4751560" y="1707198"/>
            <a:ext cx="6858000" cy="4966136"/>
            <a:chOff x="4606705" y="1825885"/>
            <a:chExt cx="6858000" cy="4966136"/>
          </a:xfrm>
        </p:grpSpPr>
        <p:pic>
          <p:nvPicPr>
            <p:cNvPr id="4098" name="Picture 2" descr="http://i0.wp.com/www.rozannehakalablog.com/wp-content/uploads/2015/04/Sego-Canyon-1.jpg?resize=720%2C4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05" y="1825885"/>
              <a:ext cx="6858000" cy="4966135"/>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5483006" y="1825886"/>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97068" y="6143923"/>
              <a:ext cx="796704" cy="369332"/>
            </a:xfrm>
            <a:prstGeom prst="rect">
              <a:avLst/>
            </a:prstGeom>
            <a:noFill/>
          </p:spPr>
          <p:txBody>
            <a:bodyPr wrap="square" rtlCol="0">
              <a:spAutoFit/>
            </a:bodyPr>
            <a:lstStyle/>
            <a:p>
              <a:r>
                <a:rPr lang="en-US" dirty="0" err="1">
                  <a:solidFill>
                    <a:schemeClr val="bg1"/>
                  </a:solidFill>
                </a:rPr>
                <a:t>Obath</a:t>
              </a:r>
              <a:endParaRPr lang="en-US" dirty="0">
                <a:solidFill>
                  <a:schemeClr val="bg1"/>
                </a:solidFill>
              </a:endParaRPr>
            </a:p>
          </p:txBody>
        </p:sp>
        <p:sp>
          <p:nvSpPr>
            <p:cNvPr id="11" name="TextBox 10"/>
            <p:cNvSpPr txBox="1"/>
            <p:nvPr/>
          </p:nvSpPr>
          <p:spPr>
            <a:xfrm>
              <a:off x="5595420" y="5814308"/>
              <a:ext cx="3095907" cy="369332"/>
            </a:xfrm>
            <a:prstGeom prst="rect">
              <a:avLst/>
            </a:prstGeom>
            <a:noFill/>
          </p:spPr>
          <p:txBody>
            <a:bodyPr wrap="square" rtlCol="0">
              <a:spAutoFit/>
            </a:bodyPr>
            <a:lstStyle/>
            <a:p>
              <a:r>
                <a:rPr lang="en-US" dirty="0" err="1">
                  <a:solidFill>
                    <a:schemeClr val="bg1"/>
                  </a:solidFill>
                </a:rPr>
                <a:t>Ijeabarim</a:t>
              </a:r>
              <a:r>
                <a:rPr lang="en-US" dirty="0">
                  <a:solidFill>
                    <a:schemeClr val="bg1"/>
                  </a:solidFill>
                </a:rPr>
                <a:t> (before Moab)</a:t>
              </a:r>
            </a:p>
          </p:txBody>
        </p:sp>
        <p:sp>
          <p:nvSpPr>
            <p:cNvPr id="13" name="TextBox 12"/>
            <p:cNvSpPr txBox="1"/>
            <p:nvPr/>
          </p:nvSpPr>
          <p:spPr>
            <a:xfrm>
              <a:off x="6100716" y="5468804"/>
              <a:ext cx="3095907" cy="369332"/>
            </a:xfrm>
            <a:prstGeom prst="rect">
              <a:avLst/>
            </a:prstGeom>
            <a:noFill/>
          </p:spPr>
          <p:txBody>
            <a:bodyPr wrap="square" rtlCol="0">
              <a:spAutoFit/>
            </a:bodyPr>
            <a:lstStyle/>
            <a:p>
              <a:r>
                <a:rPr lang="en-US" dirty="0">
                  <a:solidFill>
                    <a:schemeClr val="bg1"/>
                  </a:solidFill>
                </a:rPr>
                <a:t>Valley of </a:t>
              </a:r>
              <a:r>
                <a:rPr lang="en-US" dirty="0" err="1">
                  <a:solidFill>
                    <a:schemeClr val="bg1"/>
                  </a:solidFill>
                </a:rPr>
                <a:t>Zared</a:t>
              </a:r>
              <a:endParaRPr lang="en-US" dirty="0">
                <a:solidFill>
                  <a:schemeClr val="bg1"/>
                </a:solidFill>
              </a:endParaRPr>
            </a:p>
          </p:txBody>
        </p:sp>
        <p:sp>
          <p:nvSpPr>
            <p:cNvPr id="14" name="TextBox 13"/>
            <p:cNvSpPr txBox="1"/>
            <p:nvPr/>
          </p:nvSpPr>
          <p:spPr>
            <a:xfrm>
              <a:off x="6642432" y="4989697"/>
              <a:ext cx="3095907" cy="369332"/>
            </a:xfrm>
            <a:prstGeom prst="rect">
              <a:avLst/>
            </a:prstGeom>
            <a:noFill/>
          </p:spPr>
          <p:txBody>
            <a:bodyPr wrap="square" rtlCol="0">
              <a:spAutoFit/>
            </a:bodyPr>
            <a:lstStyle/>
            <a:p>
              <a:r>
                <a:rPr lang="en-US" dirty="0">
                  <a:solidFill>
                    <a:schemeClr val="bg1"/>
                  </a:solidFill>
                </a:rPr>
                <a:t>Side of </a:t>
              </a:r>
              <a:r>
                <a:rPr lang="en-US" dirty="0" err="1">
                  <a:solidFill>
                    <a:schemeClr val="bg1"/>
                  </a:solidFill>
                </a:rPr>
                <a:t>Arnon</a:t>
              </a:r>
              <a:r>
                <a:rPr lang="en-US" dirty="0">
                  <a:solidFill>
                    <a:schemeClr val="bg1"/>
                  </a:solidFill>
                </a:rPr>
                <a:t>(border of Moab)</a:t>
              </a:r>
            </a:p>
          </p:txBody>
        </p:sp>
        <p:sp>
          <p:nvSpPr>
            <p:cNvPr id="15" name="TextBox 14"/>
            <p:cNvSpPr txBox="1"/>
            <p:nvPr/>
          </p:nvSpPr>
          <p:spPr>
            <a:xfrm>
              <a:off x="7238660" y="4497711"/>
              <a:ext cx="3095907" cy="369332"/>
            </a:xfrm>
            <a:prstGeom prst="rect">
              <a:avLst/>
            </a:prstGeom>
            <a:noFill/>
          </p:spPr>
          <p:txBody>
            <a:bodyPr wrap="square" rtlCol="0">
              <a:spAutoFit/>
            </a:bodyPr>
            <a:lstStyle/>
            <a:p>
              <a:r>
                <a:rPr lang="en-US" dirty="0">
                  <a:solidFill>
                    <a:schemeClr val="bg1"/>
                  </a:solidFill>
                </a:rPr>
                <a:t>Beer (well dug by princes)</a:t>
              </a:r>
            </a:p>
          </p:txBody>
        </p:sp>
        <p:sp>
          <p:nvSpPr>
            <p:cNvPr id="16" name="TextBox 15"/>
            <p:cNvSpPr txBox="1"/>
            <p:nvPr/>
          </p:nvSpPr>
          <p:spPr>
            <a:xfrm>
              <a:off x="6808140" y="4096057"/>
              <a:ext cx="3095907" cy="369332"/>
            </a:xfrm>
            <a:prstGeom prst="rect">
              <a:avLst/>
            </a:prstGeom>
            <a:noFill/>
          </p:spPr>
          <p:txBody>
            <a:bodyPr wrap="square" rtlCol="0">
              <a:spAutoFit/>
            </a:bodyPr>
            <a:lstStyle/>
            <a:p>
              <a:r>
                <a:rPr lang="en-US" dirty="0" err="1">
                  <a:solidFill>
                    <a:schemeClr val="bg1"/>
                  </a:solidFill>
                </a:rPr>
                <a:t>Mattanah</a:t>
              </a:r>
              <a:endParaRPr lang="en-US" dirty="0">
                <a:solidFill>
                  <a:schemeClr val="bg1"/>
                </a:solidFill>
              </a:endParaRPr>
            </a:p>
          </p:txBody>
        </p:sp>
        <p:sp>
          <p:nvSpPr>
            <p:cNvPr id="17" name="TextBox 16"/>
            <p:cNvSpPr txBox="1"/>
            <p:nvPr/>
          </p:nvSpPr>
          <p:spPr>
            <a:xfrm>
              <a:off x="6487751" y="3787372"/>
              <a:ext cx="3095907" cy="369332"/>
            </a:xfrm>
            <a:prstGeom prst="rect">
              <a:avLst/>
            </a:prstGeom>
            <a:noFill/>
          </p:spPr>
          <p:txBody>
            <a:bodyPr wrap="square" rtlCol="0">
              <a:spAutoFit/>
            </a:bodyPr>
            <a:lstStyle/>
            <a:p>
              <a:r>
                <a:rPr lang="en-US" dirty="0" err="1">
                  <a:solidFill>
                    <a:schemeClr val="bg1"/>
                  </a:solidFill>
                </a:rPr>
                <a:t>Nahaliel</a:t>
              </a:r>
              <a:endParaRPr lang="en-US" dirty="0">
                <a:solidFill>
                  <a:schemeClr val="bg1"/>
                </a:solidFill>
              </a:endParaRPr>
            </a:p>
          </p:txBody>
        </p:sp>
        <p:sp>
          <p:nvSpPr>
            <p:cNvPr id="18" name="TextBox 17"/>
            <p:cNvSpPr txBox="1"/>
            <p:nvPr/>
          </p:nvSpPr>
          <p:spPr>
            <a:xfrm>
              <a:off x="6262410" y="3433279"/>
              <a:ext cx="3095907" cy="369332"/>
            </a:xfrm>
            <a:prstGeom prst="rect">
              <a:avLst/>
            </a:prstGeom>
            <a:noFill/>
          </p:spPr>
          <p:txBody>
            <a:bodyPr wrap="square" rtlCol="0">
              <a:spAutoFit/>
            </a:bodyPr>
            <a:lstStyle/>
            <a:p>
              <a:r>
                <a:rPr lang="en-US" dirty="0" err="1">
                  <a:solidFill>
                    <a:schemeClr val="bg1"/>
                  </a:solidFill>
                </a:rPr>
                <a:t>Bamoth</a:t>
              </a:r>
              <a:endParaRPr lang="en-US" dirty="0">
                <a:solidFill>
                  <a:schemeClr val="bg1"/>
                </a:solidFill>
              </a:endParaRPr>
            </a:p>
          </p:txBody>
        </p:sp>
        <p:sp>
          <p:nvSpPr>
            <p:cNvPr id="19" name="TextBox 18"/>
            <p:cNvSpPr txBox="1"/>
            <p:nvPr/>
          </p:nvSpPr>
          <p:spPr>
            <a:xfrm>
              <a:off x="6046206" y="3046157"/>
              <a:ext cx="4288361" cy="369332"/>
            </a:xfrm>
            <a:prstGeom prst="rect">
              <a:avLst/>
            </a:prstGeom>
            <a:noFill/>
          </p:spPr>
          <p:txBody>
            <a:bodyPr wrap="square" rtlCol="0">
              <a:spAutoFit/>
            </a:bodyPr>
            <a:lstStyle/>
            <a:p>
              <a:r>
                <a:rPr lang="en-US" dirty="0">
                  <a:solidFill>
                    <a:schemeClr val="bg1"/>
                  </a:solidFill>
                </a:rPr>
                <a:t>Top of Pisgah (looked toward </a:t>
              </a:r>
              <a:r>
                <a:rPr lang="en-US" dirty="0" err="1">
                  <a:solidFill>
                    <a:schemeClr val="bg1"/>
                  </a:solidFill>
                </a:rPr>
                <a:t>Jeshimon</a:t>
              </a:r>
              <a:r>
                <a:rPr lang="en-US" dirty="0">
                  <a:solidFill>
                    <a:schemeClr val="bg1"/>
                  </a:solidFill>
                </a:rPr>
                <a:t>)</a:t>
              </a:r>
            </a:p>
          </p:txBody>
        </p:sp>
        <p:sp>
          <p:nvSpPr>
            <p:cNvPr id="20" name="TextBox 19"/>
            <p:cNvSpPr txBox="1"/>
            <p:nvPr/>
          </p:nvSpPr>
          <p:spPr>
            <a:xfrm>
              <a:off x="4698559" y="6422689"/>
              <a:ext cx="1347647" cy="369332"/>
            </a:xfrm>
            <a:prstGeom prst="rect">
              <a:avLst/>
            </a:prstGeom>
            <a:noFill/>
          </p:spPr>
          <p:txBody>
            <a:bodyPr wrap="square" rtlCol="0">
              <a:spAutoFit/>
            </a:bodyPr>
            <a:lstStyle/>
            <a:p>
              <a:r>
                <a:rPr lang="en-US" dirty="0">
                  <a:solidFill>
                    <a:schemeClr val="bg1"/>
                  </a:solidFill>
                </a:rPr>
                <a:t>Mt. </a:t>
              </a:r>
              <a:r>
                <a:rPr lang="en-US" dirty="0" err="1">
                  <a:solidFill>
                    <a:schemeClr val="bg1"/>
                  </a:solidFill>
                </a:rPr>
                <a:t>Hor</a:t>
              </a:r>
              <a:endParaRPr lang="en-US" dirty="0">
                <a:solidFill>
                  <a:schemeClr val="bg1"/>
                </a:solidFill>
              </a:endParaRPr>
            </a:p>
          </p:txBody>
        </p:sp>
      </p:grpSp>
    </p:spTree>
    <p:extLst>
      <p:ext uri="{BB962C8B-B14F-4D97-AF65-F5344CB8AC3E}">
        <p14:creationId xmlns:p14="http://schemas.microsoft.com/office/powerpoint/2010/main" val="25850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21:16-18</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a:solidFill>
                  <a:srgbClr val="92D050"/>
                </a:solidFill>
              </a:rPr>
              <a:t>“Spring Up, Oh Well; Sing Ye Unto It”</a:t>
            </a:r>
          </a:p>
        </p:txBody>
      </p:sp>
      <p:sp>
        <p:nvSpPr>
          <p:cNvPr id="12" name="TextBox 11"/>
          <p:cNvSpPr txBox="1"/>
          <p:nvPr/>
        </p:nvSpPr>
        <p:spPr>
          <a:xfrm>
            <a:off x="240106" y="1107996"/>
            <a:ext cx="4953000" cy="646331"/>
          </a:xfrm>
          <a:prstGeom prst="rect">
            <a:avLst/>
          </a:prstGeom>
          <a:noFill/>
        </p:spPr>
        <p:txBody>
          <a:bodyPr wrap="square" rtlCol="0">
            <a:spAutoFit/>
          </a:bodyPr>
          <a:lstStyle/>
          <a:p>
            <a:r>
              <a:rPr lang="en-US" dirty="0">
                <a:solidFill>
                  <a:schemeClr val="bg1"/>
                </a:solidFill>
              </a:rPr>
              <a:t>The princes (leaders of the tribes) dug a well with their staves</a:t>
            </a:r>
            <a:endParaRPr lang="en-US" i="1" dirty="0">
              <a:solidFill>
                <a:schemeClr val="bg1"/>
              </a:solidFill>
            </a:endParaRPr>
          </a:p>
        </p:txBody>
      </p:sp>
      <p:sp>
        <p:nvSpPr>
          <p:cNvPr id="3" name="Rectangle 2"/>
          <p:cNvSpPr/>
          <p:nvPr/>
        </p:nvSpPr>
        <p:spPr>
          <a:xfrm>
            <a:off x="3114724" y="2000956"/>
            <a:ext cx="3684760" cy="923330"/>
          </a:xfrm>
          <a:prstGeom prst="rect">
            <a:avLst/>
          </a:prstGeom>
        </p:spPr>
        <p:txBody>
          <a:bodyPr wrap="square">
            <a:spAutoFit/>
          </a:bodyPr>
          <a:lstStyle/>
          <a:p>
            <a:r>
              <a:rPr lang="en-US" i="1" dirty="0">
                <a:solidFill>
                  <a:srgbClr val="FFFF00"/>
                </a:solidFill>
                <a:latin typeface="Palatino"/>
              </a:rPr>
              <a:t>Therefore with joy shall ye draw water out of the wells of salvation. Isaiah 12:3</a:t>
            </a:r>
            <a:endParaRPr lang="en-US" i="1" dirty="0">
              <a:solidFill>
                <a:srgbClr val="FFFF00"/>
              </a:solidFill>
            </a:endParaRPr>
          </a:p>
        </p:txBody>
      </p:sp>
      <p:sp>
        <p:nvSpPr>
          <p:cNvPr id="10" name="Rectangle 9"/>
          <p:cNvSpPr/>
          <p:nvPr/>
        </p:nvSpPr>
        <p:spPr>
          <a:xfrm>
            <a:off x="452391" y="3252891"/>
            <a:ext cx="6096000" cy="1200329"/>
          </a:xfrm>
          <a:prstGeom prst="rect">
            <a:avLst/>
          </a:prstGeom>
        </p:spPr>
        <p:txBody>
          <a:bodyPr>
            <a:spAutoFit/>
          </a:bodyPr>
          <a:lstStyle/>
          <a:p>
            <a:r>
              <a:rPr lang="en-US" i="1" dirty="0">
                <a:solidFill>
                  <a:srgbClr val="FFFF00"/>
                </a:solidFill>
                <a:latin typeface="Palatino"/>
              </a:rPr>
              <a:t>But whosoever </a:t>
            </a:r>
            <a:r>
              <a:rPr lang="en-US" i="1" dirty="0" err="1">
                <a:solidFill>
                  <a:srgbClr val="FFFF00"/>
                </a:solidFill>
                <a:latin typeface="Palatino"/>
              </a:rPr>
              <a:t>drinketh</a:t>
            </a:r>
            <a:r>
              <a:rPr lang="en-US" i="1" dirty="0">
                <a:solidFill>
                  <a:srgbClr val="FFFF00"/>
                </a:solidFill>
                <a:latin typeface="Palatino"/>
              </a:rPr>
              <a:t> of the water that I shall give him shall never thirst; but the water that I shall give him shall be in him a well of water springing up into everlasting life. John 4:14</a:t>
            </a:r>
            <a:endParaRPr lang="en-US" i="1" dirty="0">
              <a:solidFill>
                <a:srgbClr val="FFFF00"/>
              </a:solidFill>
            </a:endParaRPr>
          </a:p>
        </p:txBody>
      </p:sp>
      <p:sp>
        <p:nvSpPr>
          <p:cNvPr id="21" name="Rectangle 20"/>
          <p:cNvSpPr/>
          <p:nvPr/>
        </p:nvSpPr>
        <p:spPr>
          <a:xfrm>
            <a:off x="3572819" y="5297092"/>
            <a:ext cx="6642225" cy="1200329"/>
          </a:xfrm>
          <a:prstGeom prst="rect">
            <a:avLst/>
          </a:prstGeom>
        </p:spPr>
        <p:txBody>
          <a:bodyPr wrap="square">
            <a:spAutoFit/>
          </a:bodyPr>
          <a:lstStyle/>
          <a:p>
            <a:r>
              <a:rPr lang="en-US" sz="2400" dirty="0">
                <a:solidFill>
                  <a:schemeClr val="bg1"/>
                </a:solidFill>
                <a:latin typeface="Calibri" panose="020F0502020204030204" pitchFamily="34" charset="0"/>
              </a:rPr>
              <a:t>As water is essential to sustain physical life, the Savior and his teachings (living water) are essential for eternal life. </a:t>
            </a:r>
            <a:r>
              <a:rPr lang="en-US" dirty="0">
                <a:solidFill>
                  <a:schemeClr val="bg1"/>
                </a:solidFill>
                <a:latin typeface="Calibri" panose="020F0502020204030204" pitchFamily="34" charset="0"/>
              </a:rPr>
              <a:t>(3)</a:t>
            </a:r>
            <a:endParaRPr lang="en-US" dirty="0">
              <a:solidFill>
                <a:schemeClr val="bg1"/>
              </a:solidFill>
            </a:endParaRPr>
          </a:p>
        </p:txBody>
      </p:sp>
      <p:pic>
        <p:nvPicPr>
          <p:cNvPr id="5122" name="Picture 2" descr="http://teachthem.files.wordpress.com/2012/06/woman-at-the-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576" y="1665033"/>
            <a:ext cx="4427019" cy="356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5608623" cy="369332"/>
          </a:xfrm>
          <a:prstGeom prst="rect">
            <a:avLst/>
          </a:prstGeom>
          <a:noFill/>
        </p:spPr>
        <p:txBody>
          <a:bodyPr wrap="square" rtlCol="0">
            <a:spAutoFit/>
          </a:bodyPr>
          <a:lstStyle/>
          <a:p>
            <a:r>
              <a:rPr lang="en-US" dirty="0">
                <a:solidFill>
                  <a:schemeClr val="bg1"/>
                </a:solidFill>
              </a:rPr>
              <a:t>Numbers 21:21-32; Deuteronomy 2:31-37</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err="1">
                <a:solidFill>
                  <a:srgbClr val="92D050"/>
                </a:solidFill>
              </a:rPr>
              <a:t>Sihon</a:t>
            </a:r>
            <a:endParaRPr lang="en-US" sz="6000" dirty="0">
              <a:solidFill>
                <a:srgbClr val="92D050"/>
              </a:solidFill>
            </a:endParaRPr>
          </a:p>
        </p:txBody>
      </p:sp>
      <p:sp>
        <p:nvSpPr>
          <p:cNvPr id="12" name="TextBox 11"/>
          <p:cNvSpPr txBox="1"/>
          <p:nvPr/>
        </p:nvSpPr>
        <p:spPr>
          <a:xfrm>
            <a:off x="4957104" y="830997"/>
            <a:ext cx="2258508" cy="369332"/>
          </a:xfrm>
          <a:prstGeom prst="rect">
            <a:avLst/>
          </a:prstGeom>
          <a:noFill/>
        </p:spPr>
        <p:txBody>
          <a:bodyPr wrap="square" rtlCol="0">
            <a:spAutoFit/>
          </a:bodyPr>
          <a:lstStyle/>
          <a:p>
            <a:r>
              <a:rPr lang="en-US" dirty="0">
                <a:solidFill>
                  <a:schemeClr val="bg1"/>
                </a:solidFill>
              </a:rPr>
              <a:t>King of the Amorites</a:t>
            </a:r>
            <a:endParaRPr lang="en-US" i="1" dirty="0">
              <a:solidFill>
                <a:schemeClr val="bg1"/>
              </a:solidFill>
            </a:endParaRPr>
          </a:p>
        </p:txBody>
      </p:sp>
      <p:sp>
        <p:nvSpPr>
          <p:cNvPr id="3" name="Rectangle 2"/>
          <p:cNvSpPr/>
          <p:nvPr/>
        </p:nvSpPr>
        <p:spPr>
          <a:xfrm>
            <a:off x="63374" y="1545409"/>
            <a:ext cx="3684760" cy="2308324"/>
          </a:xfrm>
          <a:prstGeom prst="rect">
            <a:avLst/>
          </a:prstGeom>
        </p:spPr>
        <p:txBody>
          <a:bodyPr wrap="square">
            <a:spAutoFit/>
          </a:bodyPr>
          <a:lstStyle/>
          <a:p>
            <a:r>
              <a:rPr lang="en-US" dirty="0">
                <a:solidFill>
                  <a:schemeClr val="bg1"/>
                </a:solidFill>
              </a:rPr>
              <a:t>Amorites is used in the Bible to refer to certain highland mountaineers who inhabited the land of Canaan, described in Genesis 10:16 as descendants of Canaan, son of Ham.</a:t>
            </a:r>
          </a:p>
          <a:p>
            <a:r>
              <a:rPr lang="en-US" dirty="0">
                <a:solidFill>
                  <a:schemeClr val="bg1"/>
                </a:solidFill>
              </a:rPr>
              <a:t>Nave's Topical Bible to refer to the Amorites as "giants.“ </a:t>
            </a:r>
            <a:r>
              <a:rPr lang="en-US" sz="1000" dirty="0">
                <a:solidFill>
                  <a:schemeClr val="bg1"/>
                </a:solidFill>
              </a:rPr>
              <a:t>Wikipedia</a:t>
            </a:r>
            <a:endParaRPr lang="en-US" sz="1000" i="1" dirty="0">
              <a:solidFill>
                <a:schemeClr val="bg1"/>
              </a:solidFill>
            </a:endParaRPr>
          </a:p>
        </p:txBody>
      </p:sp>
      <p:sp>
        <p:nvSpPr>
          <p:cNvPr id="2" name="Rectangle 1"/>
          <p:cNvSpPr/>
          <p:nvPr/>
        </p:nvSpPr>
        <p:spPr>
          <a:xfrm>
            <a:off x="2997029" y="1048841"/>
            <a:ext cx="7707517" cy="369332"/>
          </a:xfrm>
          <a:prstGeom prst="rect">
            <a:avLst/>
          </a:prstGeom>
        </p:spPr>
        <p:txBody>
          <a:bodyPr wrap="square">
            <a:spAutoFit/>
          </a:bodyPr>
          <a:lstStyle/>
          <a:p>
            <a:r>
              <a:rPr lang="en-US" i="1" dirty="0">
                <a:solidFill>
                  <a:srgbClr val="FFFF00"/>
                </a:solidFill>
                <a:latin typeface="Palatino"/>
              </a:rPr>
              <a:t>And </a:t>
            </a:r>
            <a:r>
              <a:rPr lang="en-US" i="1" dirty="0" err="1">
                <a:solidFill>
                  <a:srgbClr val="FFFF00"/>
                </a:solidFill>
                <a:latin typeface="Palatino"/>
              </a:rPr>
              <a:t>Sihon</a:t>
            </a:r>
            <a:r>
              <a:rPr lang="en-US" i="1" dirty="0">
                <a:solidFill>
                  <a:srgbClr val="FFFF00"/>
                </a:solidFill>
                <a:latin typeface="Palatino"/>
              </a:rPr>
              <a:t> would not suffer Israel to pass through his border:</a:t>
            </a:r>
            <a:endParaRPr lang="en-US" i="1" dirty="0">
              <a:solidFill>
                <a:srgbClr val="FFFF00"/>
              </a:solidFill>
            </a:endParaRPr>
          </a:p>
        </p:txBody>
      </p:sp>
      <p:sp>
        <p:nvSpPr>
          <p:cNvPr id="11" name="Rectangle 10"/>
          <p:cNvSpPr/>
          <p:nvPr/>
        </p:nvSpPr>
        <p:spPr>
          <a:xfrm>
            <a:off x="7543359" y="1617556"/>
            <a:ext cx="3684760" cy="1200329"/>
          </a:xfrm>
          <a:prstGeom prst="rect">
            <a:avLst/>
          </a:prstGeom>
        </p:spPr>
        <p:txBody>
          <a:bodyPr wrap="square">
            <a:spAutoFit/>
          </a:bodyPr>
          <a:lstStyle/>
          <a:p>
            <a:r>
              <a:rPr lang="en-US" dirty="0" err="1">
                <a:solidFill>
                  <a:schemeClr val="bg1"/>
                </a:solidFill>
              </a:rPr>
              <a:t>Sihon</a:t>
            </a:r>
            <a:r>
              <a:rPr lang="en-US" dirty="0">
                <a:solidFill>
                  <a:schemeClr val="bg1"/>
                </a:solidFill>
              </a:rPr>
              <a:t> was defiant. He would not negotiate…and mobilized his armies and came upon the children of Israel.</a:t>
            </a:r>
            <a:endParaRPr lang="en-US" i="1" dirty="0">
              <a:solidFill>
                <a:schemeClr val="bg1"/>
              </a:solidFill>
            </a:endParaRPr>
          </a:p>
        </p:txBody>
      </p:sp>
      <p:sp>
        <p:nvSpPr>
          <p:cNvPr id="13" name="Rectangle 12"/>
          <p:cNvSpPr/>
          <p:nvPr/>
        </p:nvSpPr>
        <p:spPr>
          <a:xfrm>
            <a:off x="265131" y="4215522"/>
            <a:ext cx="3684760" cy="1477328"/>
          </a:xfrm>
          <a:prstGeom prst="rect">
            <a:avLst/>
          </a:prstGeom>
        </p:spPr>
        <p:txBody>
          <a:bodyPr wrap="square">
            <a:spAutoFit/>
          </a:bodyPr>
          <a:lstStyle/>
          <a:p>
            <a:r>
              <a:rPr lang="en-US" dirty="0">
                <a:solidFill>
                  <a:schemeClr val="bg1"/>
                </a:solidFill>
              </a:rPr>
              <a:t>“The first battle was fought at </a:t>
            </a:r>
            <a:r>
              <a:rPr lang="en-US" dirty="0" err="1">
                <a:solidFill>
                  <a:schemeClr val="bg1"/>
                </a:solidFill>
              </a:rPr>
              <a:t>Jahaz</a:t>
            </a:r>
            <a:r>
              <a:rPr lang="en-US" dirty="0">
                <a:solidFill>
                  <a:schemeClr val="bg1"/>
                </a:solidFill>
              </a:rPr>
              <a:t>, and then the war spread from the River </a:t>
            </a:r>
            <a:r>
              <a:rPr lang="en-US" dirty="0" err="1">
                <a:solidFill>
                  <a:schemeClr val="bg1"/>
                </a:solidFill>
              </a:rPr>
              <a:t>Arnon</a:t>
            </a:r>
            <a:r>
              <a:rPr lang="en-US" dirty="0">
                <a:solidFill>
                  <a:schemeClr val="bg1"/>
                </a:solidFill>
              </a:rPr>
              <a:t> to every section where </a:t>
            </a:r>
            <a:r>
              <a:rPr lang="en-US" dirty="0" err="1">
                <a:solidFill>
                  <a:schemeClr val="bg1"/>
                </a:solidFill>
              </a:rPr>
              <a:t>Sihon</a:t>
            </a:r>
            <a:r>
              <a:rPr lang="en-US" dirty="0">
                <a:solidFill>
                  <a:schemeClr val="bg1"/>
                </a:solidFill>
              </a:rPr>
              <a:t> had built his strongholds…” </a:t>
            </a:r>
            <a:endParaRPr lang="en-US" i="1" dirty="0">
              <a:solidFill>
                <a:schemeClr val="bg1"/>
              </a:solidFill>
            </a:endParaRPr>
          </a:p>
        </p:txBody>
      </p:sp>
      <p:sp>
        <p:nvSpPr>
          <p:cNvPr id="14" name="Rectangle 13"/>
          <p:cNvSpPr/>
          <p:nvPr/>
        </p:nvSpPr>
        <p:spPr>
          <a:xfrm>
            <a:off x="7592242" y="3545281"/>
            <a:ext cx="4191753" cy="2862322"/>
          </a:xfrm>
          <a:prstGeom prst="rect">
            <a:avLst/>
          </a:prstGeom>
        </p:spPr>
        <p:txBody>
          <a:bodyPr wrap="square">
            <a:spAutoFit/>
          </a:bodyPr>
          <a:lstStyle/>
          <a:p>
            <a:r>
              <a:rPr lang="en-US" dirty="0">
                <a:solidFill>
                  <a:schemeClr val="bg1"/>
                </a:solidFill>
              </a:rPr>
              <a:t>“…now Israel brought the war to them. As the Israelites overran their walls and pulled down their gates they brought about their complete destruction. Nothing came out alive except the cattle which were taken as spoil. They also stripped each city of the wealth which </a:t>
            </a:r>
            <a:r>
              <a:rPr lang="en-US" dirty="0" err="1">
                <a:solidFill>
                  <a:schemeClr val="bg1"/>
                </a:solidFill>
              </a:rPr>
              <a:t>Sihon’s</a:t>
            </a:r>
            <a:r>
              <a:rPr lang="en-US" dirty="0">
                <a:solidFill>
                  <a:schemeClr val="bg1"/>
                </a:solidFill>
              </a:rPr>
              <a:t> people had stolen from those who had previously inhabited these towns and cities.” (5)</a:t>
            </a:r>
            <a:endParaRPr lang="en-US" i="1" dirty="0">
              <a:solidFill>
                <a:schemeClr val="bg1"/>
              </a:solidFill>
            </a:endParaRPr>
          </a:p>
        </p:txBody>
      </p:sp>
      <p:grpSp>
        <p:nvGrpSpPr>
          <p:cNvPr id="6" name="Group 5"/>
          <p:cNvGrpSpPr/>
          <p:nvPr/>
        </p:nvGrpSpPr>
        <p:grpSpPr>
          <a:xfrm>
            <a:off x="3927589" y="1824740"/>
            <a:ext cx="3516038" cy="4336904"/>
            <a:chOff x="4264816" y="2160282"/>
            <a:chExt cx="3112524" cy="3794178"/>
          </a:xfrm>
        </p:grpSpPr>
        <p:pic>
          <p:nvPicPr>
            <p:cNvPr id="7170" name="Picture 2" descr="https://upload.wikimedia.org/wikipedia/commons/thumb/c/c7/Gustave_Dor%C3%A9_-_Destruction_of_the_Army_of_the_Amorites.jpg/800px-Gustave_Dor%C3%A9_-_Destruction_of_the_Army_of_the_Amor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816" y="2160282"/>
              <a:ext cx="3040870" cy="3759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23846" y="5692850"/>
              <a:ext cx="1053494" cy="261610"/>
            </a:xfrm>
            <a:prstGeom prst="rect">
              <a:avLst/>
            </a:prstGeom>
          </p:spPr>
          <p:txBody>
            <a:bodyPr wrap="none">
              <a:spAutoFit/>
            </a:bodyPr>
            <a:lstStyle/>
            <a:p>
              <a:r>
                <a:rPr lang="en-US" sz="1100" dirty="0">
                  <a:solidFill>
                    <a:schemeClr val="bg1"/>
                  </a:solidFill>
                  <a:latin typeface="Arial" panose="020B0604020202020204" pitchFamily="34" charset="0"/>
                </a:rPr>
                <a:t>Gustave </a:t>
              </a:r>
              <a:r>
                <a:rPr lang="en-US" sz="1100" dirty="0" err="1">
                  <a:solidFill>
                    <a:schemeClr val="bg1"/>
                  </a:solidFill>
                  <a:latin typeface="Arial" panose="020B0604020202020204" pitchFamily="34" charset="0"/>
                </a:rPr>
                <a:t>Doré</a:t>
              </a:r>
              <a:endParaRPr lang="en-US" sz="1100" dirty="0">
                <a:solidFill>
                  <a:schemeClr val="bg1"/>
                </a:solidFill>
              </a:endParaRPr>
            </a:p>
          </p:txBody>
        </p:sp>
      </p:grpSp>
    </p:spTree>
    <p:extLst>
      <p:ext uri="{BB962C8B-B14F-4D97-AF65-F5344CB8AC3E}">
        <p14:creationId xmlns:p14="http://schemas.microsoft.com/office/powerpoint/2010/main" val="21174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5608623" cy="369332"/>
          </a:xfrm>
          <a:prstGeom prst="rect">
            <a:avLst/>
          </a:prstGeom>
          <a:noFill/>
        </p:spPr>
        <p:txBody>
          <a:bodyPr wrap="square" rtlCol="0">
            <a:spAutoFit/>
          </a:bodyPr>
          <a:lstStyle/>
          <a:p>
            <a:r>
              <a:rPr lang="en-US" dirty="0">
                <a:solidFill>
                  <a:schemeClr val="bg1"/>
                </a:solidFill>
              </a:rPr>
              <a:t>Numbers 21:33-35; Deuteronomy 3:2-13</a:t>
            </a:r>
          </a:p>
        </p:txBody>
      </p:sp>
      <p:sp>
        <p:nvSpPr>
          <p:cNvPr id="7" name="TextBox 6"/>
          <p:cNvSpPr txBox="1"/>
          <p:nvPr/>
        </p:nvSpPr>
        <p:spPr>
          <a:xfrm>
            <a:off x="0" y="-21920"/>
            <a:ext cx="12092412" cy="1015663"/>
          </a:xfrm>
          <a:prstGeom prst="rect">
            <a:avLst/>
          </a:prstGeom>
          <a:noFill/>
        </p:spPr>
        <p:txBody>
          <a:bodyPr wrap="square" rtlCol="0">
            <a:spAutoFit/>
          </a:bodyPr>
          <a:lstStyle/>
          <a:p>
            <a:pPr algn="ctr"/>
            <a:r>
              <a:rPr lang="en-US" sz="6000" dirty="0" err="1">
                <a:solidFill>
                  <a:srgbClr val="92D050"/>
                </a:solidFill>
              </a:rPr>
              <a:t>Og</a:t>
            </a:r>
            <a:endParaRPr lang="en-US" sz="6000" dirty="0">
              <a:solidFill>
                <a:srgbClr val="92D050"/>
              </a:solidFill>
            </a:endParaRPr>
          </a:p>
        </p:txBody>
      </p:sp>
      <p:sp>
        <p:nvSpPr>
          <p:cNvPr id="12" name="TextBox 11"/>
          <p:cNvSpPr txBox="1"/>
          <p:nvPr/>
        </p:nvSpPr>
        <p:spPr>
          <a:xfrm>
            <a:off x="4142001" y="893278"/>
            <a:ext cx="4223110" cy="369332"/>
          </a:xfrm>
          <a:prstGeom prst="rect">
            <a:avLst/>
          </a:prstGeom>
          <a:noFill/>
        </p:spPr>
        <p:txBody>
          <a:bodyPr wrap="square" rtlCol="0">
            <a:spAutoFit/>
          </a:bodyPr>
          <a:lstStyle/>
          <a:p>
            <a:r>
              <a:rPr lang="en-US" dirty="0">
                <a:solidFill>
                  <a:schemeClr val="bg1"/>
                </a:solidFill>
              </a:rPr>
              <a:t>Another Amorite King; King  of Bashan</a:t>
            </a:r>
            <a:endParaRPr lang="en-US" i="1" dirty="0">
              <a:solidFill>
                <a:schemeClr val="bg1"/>
              </a:solidFill>
            </a:endParaRPr>
          </a:p>
        </p:txBody>
      </p:sp>
      <p:sp>
        <p:nvSpPr>
          <p:cNvPr id="3" name="Rectangle 2"/>
          <p:cNvSpPr/>
          <p:nvPr/>
        </p:nvSpPr>
        <p:spPr>
          <a:xfrm>
            <a:off x="252121" y="1577660"/>
            <a:ext cx="4866197" cy="1477328"/>
          </a:xfrm>
          <a:prstGeom prst="rect">
            <a:avLst/>
          </a:prstGeom>
        </p:spPr>
        <p:txBody>
          <a:bodyPr wrap="square">
            <a:spAutoFit/>
          </a:bodyPr>
          <a:lstStyle/>
          <a:p>
            <a:r>
              <a:rPr lang="en-US" dirty="0" err="1">
                <a:solidFill>
                  <a:schemeClr val="bg1"/>
                </a:solidFill>
              </a:rPr>
              <a:t>Og</a:t>
            </a:r>
            <a:r>
              <a:rPr lang="en-US" dirty="0">
                <a:solidFill>
                  <a:schemeClr val="bg1"/>
                </a:solidFill>
              </a:rPr>
              <a:t> ruled everything west of Jordan from the River </a:t>
            </a:r>
            <a:r>
              <a:rPr lang="en-US" dirty="0" err="1">
                <a:solidFill>
                  <a:schemeClr val="bg1"/>
                </a:solidFill>
              </a:rPr>
              <a:t>Jabbock</a:t>
            </a:r>
            <a:r>
              <a:rPr lang="en-US" dirty="0">
                <a:solidFill>
                  <a:schemeClr val="bg1"/>
                </a:solidFill>
              </a:rPr>
              <a:t> to Mount Hermon. This territory was called “the land of giants” and King </a:t>
            </a:r>
            <a:r>
              <a:rPr lang="en-US" dirty="0" err="1">
                <a:solidFill>
                  <a:schemeClr val="bg1"/>
                </a:solidFill>
              </a:rPr>
              <a:t>Og</a:t>
            </a:r>
            <a:r>
              <a:rPr lang="en-US" dirty="0">
                <a:solidFill>
                  <a:schemeClr val="bg1"/>
                </a:solidFill>
              </a:rPr>
              <a:t> is referred to by Moses as the only king left of the “remnant of giants.”</a:t>
            </a:r>
            <a:endParaRPr lang="en-US" sz="1000" i="1" dirty="0">
              <a:solidFill>
                <a:schemeClr val="bg1"/>
              </a:solidFill>
            </a:endParaRPr>
          </a:p>
        </p:txBody>
      </p:sp>
      <p:sp>
        <p:nvSpPr>
          <p:cNvPr id="2" name="Rectangle 1"/>
          <p:cNvSpPr/>
          <p:nvPr/>
        </p:nvSpPr>
        <p:spPr>
          <a:xfrm>
            <a:off x="5215127" y="1208328"/>
            <a:ext cx="2462211" cy="369332"/>
          </a:xfrm>
          <a:prstGeom prst="rect">
            <a:avLst/>
          </a:prstGeom>
        </p:spPr>
        <p:txBody>
          <a:bodyPr wrap="square">
            <a:spAutoFit/>
          </a:bodyPr>
          <a:lstStyle/>
          <a:p>
            <a:r>
              <a:rPr lang="en-US" i="1" dirty="0">
                <a:solidFill>
                  <a:srgbClr val="FFFF00"/>
                </a:solidFill>
                <a:latin typeface="Palatino"/>
              </a:rPr>
              <a:t>Battle at </a:t>
            </a:r>
            <a:r>
              <a:rPr lang="en-US" i="1" dirty="0" err="1">
                <a:solidFill>
                  <a:srgbClr val="FFFF00"/>
                </a:solidFill>
                <a:latin typeface="Palatino"/>
              </a:rPr>
              <a:t>Edrei</a:t>
            </a:r>
            <a:endParaRPr lang="en-US" i="1" dirty="0">
              <a:solidFill>
                <a:srgbClr val="FFFF00"/>
              </a:solidFill>
            </a:endParaRPr>
          </a:p>
        </p:txBody>
      </p:sp>
      <p:sp>
        <p:nvSpPr>
          <p:cNvPr id="11" name="Rectangle 10"/>
          <p:cNvSpPr/>
          <p:nvPr/>
        </p:nvSpPr>
        <p:spPr>
          <a:xfrm>
            <a:off x="7209713" y="1510042"/>
            <a:ext cx="4584713" cy="923330"/>
          </a:xfrm>
          <a:prstGeom prst="rect">
            <a:avLst/>
          </a:prstGeom>
        </p:spPr>
        <p:txBody>
          <a:bodyPr wrap="square">
            <a:spAutoFit/>
          </a:bodyPr>
          <a:lstStyle/>
          <a:p>
            <a:r>
              <a:rPr lang="en-US" dirty="0">
                <a:solidFill>
                  <a:schemeClr val="bg1"/>
                </a:solidFill>
              </a:rPr>
              <a:t>“</a:t>
            </a:r>
            <a:r>
              <a:rPr lang="en-US" dirty="0" err="1">
                <a:solidFill>
                  <a:schemeClr val="bg1"/>
                </a:solidFill>
              </a:rPr>
              <a:t>Og</a:t>
            </a:r>
            <a:r>
              <a:rPr lang="en-US" dirty="0">
                <a:solidFill>
                  <a:schemeClr val="bg1"/>
                </a:solidFill>
              </a:rPr>
              <a:t> was killed and the whole city devastated. Then the armies of Israel swept through the land of Bashan cleansing it as they went.”</a:t>
            </a:r>
            <a:endParaRPr lang="en-US" i="1" dirty="0">
              <a:solidFill>
                <a:schemeClr val="bg1"/>
              </a:solidFill>
            </a:endParaRPr>
          </a:p>
        </p:txBody>
      </p:sp>
      <p:sp>
        <p:nvSpPr>
          <p:cNvPr id="13" name="Rectangle 12"/>
          <p:cNvSpPr/>
          <p:nvPr/>
        </p:nvSpPr>
        <p:spPr>
          <a:xfrm>
            <a:off x="100234" y="3429000"/>
            <a:ext cx="3684760" cy="2585323"/>
          </a:xfrm>
          <a:prstGeom prst="rect">
            <a:avLst/>
          </a:prstGeom>
        </p:spPr>
        <p:txBody>
          <a:bodyPr wrap="square">
            <a:spAutoFit/>
          </a:bodyPr>
          <a:lstStyle/>
          <a:p>
            <a:r>
              <a:rPr lang="en-US" dirty="0">
                <a:solidFill>
                  <a:schemeClr val="bg1"/>
                </a:solidFill>
              </a:rPr>
              <a:t>"bedstead" (translated in some texts as "sarcophagus") of iron is "nine cubits in length and four cubits in width", which is 13.5 </a:t>
            </a:r>
            <a:r>
              <a:rPr lang="en-US" dirty="0" err="1">
                <a:solidFill>
                  <a:schemeClr val="bg1"/>
                </a:solidFill>
              </a:rPr>
              <a:t>ft</a:t>
            </a:r>
            <a:r>
              <a:rPr lang="en-US" dirty="0">
                <a:solidFill>
                  <a:schemeClr val="bg1"/>
                </a:solidFill>
              </a:rPr>
              <a:t> by 6 </a:t>
            </a:r>
            <a:r>
              <a:rPr lang="en-US" dirty="0" err="1">
                <a:solidFill>
                  <a:schemeClr val="bg1"/>
                </a:solidFill>
              </a:rPr>
              <a:t>ft</a:t>
            </a:r>
            <a:r>
              <a:rPr lang="en-US" dirty="0">
                <a:solidFill>
                  <a:schemeClr val="bg1"/>
                </a:solidFill>
              </a:rPr>
              <a:t> according to the standard cubit of a man.</a:t>
            </a:r>
          </a:p>
          <a:p>
            <a:endParaRPr lang="en-US" dirty="0">
              <a:solidFill>
                <a:schemeClr val="bg1"/>
              </a:solidFill>
            </a:endParaRPr>
          </a:p>
          <a:p>
            <a:r>
              <a:rPr lang="en-US" dirty="0" err="1">
                <a:solidFill>
                  <a:schemeClr val="bg1"/>
                </a:solidFill>
              </a:rPr>
              <a:t>Og</a:t>
            </a:r>
            <a:r>
              <a:rPr lang="en-US" dirty="0">
                <a:solidFill>
                  <a:schemeClr val="bg1"/>
                </a:solidFill>
              </a:rPr>
              <a:t> may have been around 9 feet 13 inches tall. </a:t>
            </a:r>
            <a:r>
              <a:rPr lang="en-US" sz="1200" dirty="0">
                <a:solidFill>
                  <a:schemeClr val="bg1"/>
                </a:solidFill>
              </a:rPr>
              <a:t>Wikipedia</a:t>
            </a:r>
            <a:endParaRPr lang="en-US" sz="1200" i="1" dirty="0">
              <a:solidFill>
                <a:schemeClr val="bg1"/>
              </a:solidFill>
            </a:endParaRPr>
          </a:p>
        </p:txBody>
      </p:sp>
      <p:sp>
        <p:nvSpPr>
          <p:cNvPr id="14" name="Rectangle 13"/>
          <p:cNvSpPr/>
          <p:nvPr/>
        </p:nvSpPr>
        <p:spPr>
          <a:xfrm>
            <a:off x="7741145" y="5200222"/>
            <a:ext cx="4191753" cy="1477328"/>
          </a:xfrm>
          <a:prstGeom prst="rect">
            <a:avLst/>
          </a:prstGeom>
        </p:spPr>
        <p:txBody>
          <a:bodyPr wrap="square">
            <a:spAutoFit/>
          </a:bodyPr>
          <a:lstStyle/>
          <a:p>
            <a:r>
              <a:rPr lang="en-US" i="1" dirty="0">
                <a:solidFill>
                  <a:srgbClr val="FFFF00"/>
                </a:solidFill>
              </a:rPr>
              <a:t>And we took at that time out of the hand of the two kings of the Amorites the land that was on this side Jordan, from the river of </a:t>
            </a:r>
            <a:r>
              <a:rPr lang="en-US" i="1" dirty="0" err="1">
                <a:solidFill>
                  <a:srgbClr val="FFFF00"/>
                </a:solidFill>
              </a:rPr>
              <a:t>Arnon</a:t>
            </a:r>
            <a:r>
              <a:rPr lang="en-US" i="1" dirty="0">
                <a:solidFill>
                  <a:srgbClr val="FFFF00"/>
                </a:solidFill>
              </a:rPr>
              <a:t> unto mount Hermon; Deuteronomy 3:8</a:t>
            </a:r>
          </a:p>
        </p:txBody>
      </p:sp>
      <p:pic>
        <p:nvPicPr>
          <p:cNvPr id="8196" name="Picture 4" descr="http://i2.wp.com/jwdoctrine.com/wp-content/uploads/2014/10/king-o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724" y="2691958"/>
            <a:ext cx="3178112" cy="250826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members.bib-arch.org/bswb_graphics/BSBR/06/02/BSBR060201602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72" y="3518132"/>
            <a:ext cx="3880766" cy="23090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rPr>
              <a:t>(5)</a:t>
            </a:r>
          </a:p>
        </p:txBody>
      </p:sp>
    </p:spTree>
    <p:extLst>
      <p:ext uri="{BB962C8B-B14F-4D97-AF65-F5344CB8AC3E}">
        <p14:creationId xmlns:p14="http://schemas.microsoft.com/office/powerpoint/2010/main" val="7282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794" y="4736854"/>
            <a:ext cx="12092412" cy="1107996"/>
          </a:xfrm>
          <a:prstGeom prst="rect">
            <a:avLst/>
          </a:prstGeom>
          <a:noFill/>
        </p:spPr>
        <p:txBody>
          <a:bodyPr wrap="square" rtlCol="0">
            <a:spAutoFit/>
          </a:bodyPr>
          <a:lstStyle/>
          <a:p>
            <a:pPr algn="ctr"/>
            <a:r>
              <a:rPr lang="en-US" sz="6600" dirty="0">
                <a:solidFill>
                  <a:srgbClr val="92D050"/>
                </a:solidFill>
              </a:rPr>
              <a:t>How Do You Respond to Praise?</a:t>
            </a:r>
          </a:p>
        </p:txBody>
      </p:sp>
      <p:sp>
        <p:nvSpPr>
          <p:cNvPr id="2" name="Rectangle 1"/>
          <p:cNvSpPr/>
          <p:nvPr/>
        </p:nvSpPr>
        <p:spPr>
          <a:xfrm>
            <a:off x="362138" y="415626"/>
            <a:ext cx="6096000" cy="1754326"/>
          </a:xfrm>
          <a:prstGeom prst="rect">
            <a:avLst/>
          </a:prstGeom>
        </p:spPr>
        <p:txBody>
          <a:bodyPr>
            <a:spAutoFit/>
          </a:bodyPr>
          <a:lstStyle/>
          <a:p>
            <a:pPr fontAlgn="base"/>
            <a:r>
              <a:rPr lang="en-US" b="0" i="0" dirty="0">
                <a:solidFill>
                  <a:schemeClr val="bg1"/>
                </a:solidFill>
                <a:effectLst/>
                <a:latin typeface="Calibri" panose="020F0502020204030204" pitchFamily="34" charset="0"/>
              </a:rPr>
              <a:t>While preparing a talk for </a:t>
            </a:r>
            <a:r>
              <a:rPr lang="en-US" b="0" i="0" u="none" strike="noStrike" dirty="0">
                <a:solidFill>
                  <a:schemeClr val="bg1"/>
                </a:solidFill>
                <a:effectLst/>
                <a:latin typeface="Calibri" panose="020F0502020204030204" pitchFamily="34" charset="0"/>
              </a:rPr>
              <a:t>sacrament</a:t>
            </a:r>
            <a:r>
              <a:rPr lang="en-US" dirty="0">
                <a:solidFill>
                  <a:schemeClr val="bg1"/>
                </a:solidFill>
                <a:latin typeface="Calibri" panose="020F0502020204030204" pitchFamily="34" charset="0"/>
              </a:rPr>
              <a:t> </a:t>
            </a:r>
            <a:r>
              <a:rPr lang="en-US" b="0" i="0" dirty="0">
                <a:solidFill>
                  <a:schemeClr val="bg1"/>
                </a:solidFill>
                <a:effectLst/>
                <a:latin typeface="Calibri" panose="020F0502020204030204" pitchFamily="34" charset="0"/>
              </a:rPr>
              <a:t>meeting, you receive impressions about what you should say. After you give the talk, a member of your ward approaches you and says, “Thank you so much for what you said today. You are an amazing speaker, and your words were exactly what I needed to hear. I am so grateful for you.”</a:t>
            </a:r>
          </a:p>
        </p:txBody>
      </p:sp>
      <p:sp>
        <p:nvSpPr>
          <p:cNvPr id="3" name="Rectangle 2"/>
          <p:cNvSpPr/>
          <p:nvPr/>
        </p:nvSpPr>
        <p:spPr>
          <a:xfrm>
            <a:off x="5673504" y="3280147"/>
            <a:ext cx="6096000" cy="923330"/>
          </a:xfrm>
          <a:prstGeom prst="rect">
            <a:avLst/>
          </a:prstGeom>
        </p:spPr>
        <p:txBody>
          <a:bodyPr>
            <a:spAutoFit/>
          </a:bodyPr>
          <a:lstStyle/>
          <a:p>
            <a:pPr fontAlgn="base"/>
            <a:r>
              <a:rPr lang="en-US" b="0" i="0" dirty="0">
                <a:solidFill>
                  <a:schemeClr val="bg1"/>
                </a:solidFill>
                <a:effectLst/>
                <a:latin typeface="Calibri" panose="020F0502020204030204" pitchFamily="34" charset="0"/>
              </a:rPr>
              <a:t> A friend who accepted the gospel because of your example says, “You changed my life. Because of you, I am happy and have direction and peace in my life.”</a:t>
            </a:r>
          </a:p>
        </p:txBody>
      </p:sp>
      <p:pic>
        <p:nvPicPr>
          <p:cNvPr id="2050" name="Picture 2" descr="https://www.lds.org/youth/bc/youth/article/speaking-in-sacrament-meeting/images/Speaking-Sac-Mtg-517x268-2011-0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445" y="363724"/>
            <a:ext cx="49244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dsmediatalk.com/wp-content/uploads/2011/09/youth-share-gosp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89" y="2331361"/>
            <a:ext cx="3666655" cy="24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9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21920"/>
            <a:ext cx="12092412" cy="1107996"/>
          </a:xfrm>
          <a:prstGeom prst="rect">
            <a:avLst/>
          </a:prstGeom>
          <a:noFill/>
        </p:spPr>
        <p:txBody>
          <a:bodyPr wrap="square" rtlCol="0">
            <a:spAutoFit/>
          </a:bodyPr>
          <a:lstStyle/>
          <a:p>
            <a:pPr algn="ctr"/>
            <a:endParaRPr lang="en-US" sz="6600" dirty="0">
              <a:solidFill>
                <a:srgbClr val="92D050"/>
              </a:solidFill>
            </a:endParaRPr>
          </a:p>
        </p:txBody>
      </p:sp>
      <p:sp>
        <p:nvSpPr>
          <p:cNvPr id="11" name="TextBox 10"/>
          <p:cNvSpPr txBox="1"/>
          <p:nvPr/>
        </p:nvSpPr>
        <p:spPr>
          <a:xfrm>
            <a:off x="8443865" y="6488668"/>
            <a:ext cx="3698341" cy="369332"/>
          </a:xfrm>
          <a:prstGeom prst="rect">
            <a:avLst/>
          </a:prstGeom>
          <a:noFill/>
        </p:spPr>
        <p:txBody>
          <a:bodyPr wrap="square" rtlCol="0">
            <a:spAutoFit/>
          </a:bodyPr>
          <a:lstStyle/>
          <a:p>
            <a:pPr algn="r"/>
            <a:r>
              <a:rPr lang="en-US" dirty="0">
                <a:solidFill>
                  <a:schemeClr val="bg1"/>
                </a:solidFill>
              </a:rPr>
              <a:t>(4)</a:t>
            </a:r>
          </a:p>
        </p:txBody>
      </p:sp>
      <p:sp>
        <p:nvSpPr>
          <p:cNvPr id="9" name="TextBox 8"/>
          <p:cNvSpPr txBox="1"/>
          <p:nvPr/>
        </p:nvSpPr>
        <p:spPr>
          <a:xfrm>
            <a:off x="925905" y="1220685"/>
            <a:ext cx="10088458" cy="4247317"/>
          </a:xfrm>
          <a:prstGeom prst="rect">
            <a:avLst/>
          </a:prstGeom>
          <a:noFill/>
        </p:spPr>
        <p:txBody>
          <a:bodyPr wrap="square" rtlCol="0">
            <a:spAutoFit/>
          </a:bodyPr>
          <a:lstStyle/>
          <a:p>
            <a:pPr algn="ctr"/>
            <a:r>
              <a:rPr lang="en-US" sz="5400" dirty="0">
                <a:solidFill>
                  <a:schemeClr val="bg1"/>
                </a:solidFill>
              </a:rPr>
              <a:t>The children of Israel were healed by looking to Christ, therefore they defeated the Amorites and the people of Bashan who fought against them.</a:t>
            </a:r>
            <a:endParaRPr lang="en-US" sz="5400" i="1" dirty="0">
              <a:solidFill>
                <a:schemeClr val="bg1"/>
              </a:solidFill>
            </a:endParaRPr>
          </a:p>
        </p:txBody>
      </p:sp>
    </p:spTree>
    <p:extLst>
      <p:ext uri="{BB962C8B-B14F-4D97-AF65-F5344CB8AC3E}">
        <p14:creationId xmlns:p14="http://schemas.microsoft.com/office/powerpoint/2010/main" val="3329085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587" y="0"/>
            <a:ext cx="11932467"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#25 </a:t>
            </a:r>
            <a:r>
              <a:rPr lang="en-US" i="1" dirty="0">
                <a:solidFill>
                  <a:schemeClr val="bg1"/>
                </a:solidFill>
              </a:rPr>
              <a:t>Now We’ll Sing With One Accord</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Edward J. Brandt </a:t>
            </a:r>
            <a:r>
              <a:rPr lang="en-US" i="1" dirty="0">
                <a:solidFill>
                  <a:schemeClr val="bg1"/>
                </a:solidFill>
              </a:rPr>
              <a:t>Journeys in the Events of the Life of Moses </a:t>
            </a:r>
            <a:r>
              <a:rPr lang="en-US" dirty="0">
                <a:solidFill>
                  <a:schemeClr val="bg1"/>
                </a:solidFill>
              </a:rPr>
              <a:t>Oct. 1975 Ensign </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 (</a:t>
            </a:r>
            <a:r>
              <a:rPr lang="en-US" dirty="0" err="1">
                <a:solidFill>
                  <a:schemeClr val="bg1"/>
                </a:solidFill>
              </a:rPr>
              <a:t>Keil</a:t>
            </a:r>
            <a:r>
              <a:rPr lang="en-US" dirty="0">
                <a:solidFill>
                  <a:schemeClr val="bg1"/>
                </a:solidFill>
              </a:rPr>
              <a:t> and </a:t>
            </a:r>
            <a:r>
              <a:rPr lang="en-US" dirty="0" err="1">
                <a:solidFill>
                  <a:schemeClr val="bg1"/>
                </a:solidFill>
              </a:rPr>
              <a:t>Delitzsch</a:t>
            </a:r>
            <a:r>
              <a:rPr lang="en-US" dirty="0">
                <a:solidFill>
                  <a:schemeClr val="bg1"/>
                </a:solidFill>
              </a:rPr>
              <a:t>, Commentary, 1:3:134).</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 Bible Dictionary</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rPr>
              <a:t>Elder Boyd K. Packer (“The Key to Spiritual Protection,”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2013, 28).</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W. Cleon </a:t>
            </a:r>
            <a:r>
              <a:rPr lang="en-US" dirty="0" err="1">
                <a:solidFill>
                  <a:schemeClr val="bg1"/>
                </a:solidFill>
              </a:rPr>
              <a:t>Skousen</a:t>
            </a:r>
            <a:r>
              <a:rPr lang="en-US" dirty="0">
                <a:solidFill>
                  <a:schemeClr val="bg1"/>
                </a:solidFill>
              </a:rPr>
              <a:t> </a:t>
            </a:r>
            <a:r>
              <a:rPr lang="en-US" i="1" dirty="0">
                <a:solidFill>
                  <a:schemeClr val="bg1"/>
                </a:solidFill>
              </a:rPr>
              <a:t>The Third Thousand Years </a:t>
            </a:r>
            <a:r>
              <a:rPr lang="en-US" dirty="0">
                <a:solidFill>
                  <a:schemeClr val="bg1"/>
                </a:solidFill>
              </a:rPr>
              <a:t>p. 424</a:t>
            </a:r>
          </a:p>
          <a:p>
            <a:pPr marL="342900" indent="-342900">
              <a:buFontTx/>
              <a:buAutoNum type="arabicPeriod"/>
            </a:pP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endParaRPr>
          </a:p>
        </p:txBody>
      </p:sp>
      <p:sp>
        <p:nvSpPr>
          <p:cNvPr id="4" name="Footer Placeholder 14">
            <a:extLst>
              <a:ext uri="{FF2B5EF4-FFF2-40B4-BE49-F238E27FC236}">
                <a16:creationId xmlns:a16="http://schemas.microsoft.com/office/drawing/2014/main" id="{5467D953-0C9C-47D1-9542-1A66054B3B62}"/>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19837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28156742"/>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accent4">
                        <a:lumMod val="60000"/>
                        <a:lumOff val="40000"/>
                      </a:schemeClr>
                    </a:solidFill>
                  </a:tcPr>
                </a:tc>
                <a:tc>
                  <a:txBody>
                    <a:bodyPr/>
                    <a:lstStyle/>
                    <a:p>
                      <a:r>
                        <a:rPr lang="en-US" sz="1600"/>
                        <a:t>Chapter 21-36</a:t>
                      </a:r>
                      <a:endParaRPr lang="en-US" sz="1600" dirty="0"/>
                    </a:p>
                  </a:txBody>
                  <a:tcPr>
                    <a:solidFill>
                      <a:schemeClr val="accent4">
                        <a:lumMod val="60000"/>
                        <a:lumOff val="40000"/>
                      </a:schemeClr>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182853348"/>
              </p:ext>
            </p:extLst>
          </p:nvPr>
        </p:nvGraphicFramePr>
        <p:xfrm>
          <a:off x="3123446" y="3342272"/>
          <a:ext cx="6536602" cy="2534920"/>
        </p:xfrm>
        <a:graphic>
          <a:graphicData uri="http://schemas.openxmlformats.org/drawingml/2006/table">
            <a:tbl>
              <a:tblPr firstRow="1" bandRow="1">
                <a:tableStyleId>{5940675A-B579-460E-94D1-54222C63F5DA}</a:tableStyleId>
              </a:tblPr>
              <a:tblGrid>
                <a:gridCol w="3292820">
                  <a:extLst>
                    <a:ext uri="{9D8B030D-6E8A-4147-A177-3AD203B41FA5}">
                      <a16:colId xmlns:a16="http://schemas.microsoft.com/office/drawing/2014/main" val="20000"/>
                    </a:ext>
                  </a:extLst>
                </a:gridCol>
                <a:gridCol w="3243782">
                  <a:extLst>
                    <a:ext uri="{9D8B030D-6E8A-4147-A177-3AD203B41FA5}">
                      <a16:colId xmlns:a16="http://schemas.microsoft.com/office/drawing/2014/main" val="20001"/>
                    </a:ext>
                  </a:extLst>
                </a:gridCol>
              </a:tblGrid>
              <a:tr h="351541">
                <a:tc>
                  <a:txBody>
                    <a:bodyPr/>
                    <a:lstStyle/>
                    <a:p>
                      <a:pPr algn="ctr"/>
                      <a:r>
                        <a:rPr lang="en-US" dirty="0"/>
                        <a:t>Numbers</a:t>
                      </a:r>
                      <a:r>
                        <a:rPr lang="en-US" baseline="0" dirty="0"/>
                        <a:t> 20</a:t>
                      </a:r>
                      <a:endParaRPr lang="en-US" dirty="0"/>
                    </a:p>
                  </a:txBody>
                  <a:tcPr>
                    <a:solidFill>
                      <a:schemeClr val="accent4">
                        <a:lumMod val="60000"/>
                        <a:lumOff val="40000"/>
                      </a:schemeClr>
                    </a:solidFill>
                  </a:tcPr>
                </a:tc>
                <a:tc>
                  <a:txBody>
                    <a:bodyPr/>
                    <a:lstStyle/>
                    <a:p>
                      <a:pPr algn="ctr"/>
                      <a:r>
                        <a:rPr lang="en-US" dirty="0"/>
                        <a:t>Numbers 21</a:t>
                      </a:r>
                    </a:p>
                  </a:txBody>
                  <a:tcPr>
                    <a:solidFill>
                      <a:schemeClr val="accent4">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err="1"/>
                        <a:t>En</a:t>
                      </a:r>
                      <a:r>
                        <a:rPr lang="en-US" dirty="0"/>
                        <a:t> Route to Moab</a:t>
                      </a:r>
                    </a:p>
                  </a:txBody>
                  <a:tcPr/>
                </a:tc>
                <a:tc>
                  <a:txBody>
                    <a:bodyPr/>
                    <a:lstStyle/>
                    <a:p>
                      <a:pPr algn="ctr"/>
                      <a:r>
                        <a:rPr lang="en-US" dirty="0"/>
                        <a:t>The Healing and the Strength</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Death of Miriam</a:t>
                      </a:r>
                    </a:p>
                    <a:p>
                      <a:r>
                        <a:rPr lang="en-US" sz="1400" b="0" i="1" kern="1200" dirty="0">
                          <a:solidFill>
                            <a:schemeClr val="tx1"/>
                          </a:solidFill>
                          <a:effectLst/>
                          <a:latin typeface="+mn-lt"/>
                          <a:ea typeface="+mn-ea"/>
                          <a:cs typeface="+mn-cs"/>
                        </a:rPr>
                        <a:t>Moses smites a rock at </a:t>
                      </a:r>
                      <a:r>
                        <a:rPr lang="en-US" sz="1400" b="0" i="1" kern="1200" dirty="0" err="1">
                          <a:solidFill>
                            <a:schemeClr val="tx1"/>
                          </a:solidFill>
                          <a:effectLst/>
                          <a:latin typeface="+mn-lt"/>
                          <a:ea typeface="+mn-ea"/>
                          <a:cs typeface="+mn-cs"/>
                        </a:rPr>
                        <a:t>Meribah</a:t>
                      </a:r>
                      <a:r>
                        <a:rPr lang="en-US" sz="1400" b="0" i="1" kern="1200" dirty="0">
                          <a:solidFill>
                            <a:schemeClr val="tx1"/>
                          </a:solidFill>
                          <a:effectLst/>
                          <a:latin typeface="+mn-lt"/>
                          <a:ea typeface="+mn-ea"/>
                          <a:cs typeface="+mn-cs"/>
                        </a:rPr>
                        <a:t> and brings forth water</a:t>
                      </a:r>
                    </a:p>
                    <a:p>
                      <a:r>
                        <a:rPr lang="en-US" sz="1400" b="0" i="1" kern="1200" dirty="0">
                          <a:solidFill>
                            <a:schemeClr val="tx1"/>
                          </a:solidFill>
                          <a:effectLst/>
                          <a:latin typeface="+mn-lt"/>
                          <a:ea typeface="+mn-ea"/>
                          <a:cs typeface="+mn-cs"/>
                        </a:rPr>
                        <a:t>The king of Edom refuses to let Israel pass peacefully through his land</a:t>
                      </a:r>
                    </a:p>
                    <a:p>
                      <a:r>
                        <a:rPr lang="en-US" sz="1400" b="0" i="1" kern="1200" dirty="0">
                          <a:solidFill>
                            <a:schemeClr val="tx1"/>
                          </a:solidFill>
                          <a:effectLst/>
                          <a:latin typeface="+mn-lt"/>
                          <a:ea typeface="+mn-ea"/>
                          <a:cs typeface="+mn-cs"/>
                        </a:rPr>
                        <a:t>Aaron dies, and </a:t>
                      </a:r>
                      <a:r>
                        <a:rPr lang="en-US" sz="1400" b="0" i="1" kern="1200" dirty="0" err="1">
                          <a:solidFill>
                            <a:schemeClr val="tx1"/>
                          </a:solidFill>
                          <a:effectLst/>
                          <a:latin typeface="+mn-lt"/>
                          <a:ea typeface="+mn-ea"/>
                          <a:cs typeface="+mn-cs"/>
                        </a:rPr>
                        <a:t>Eleazar</a:t>
                      </a:r>
                      <a:r>
                        <a:rPr lang="en-US" sz="1400" b="0" i="1" kern="1200" dirty="0">
                          <a:solidFill>
                            <a:schemeClr val="tx1"/>
                          </a:solidFill>
                          <a:effectLst/>
                          <a:latin typeface="+mn-lt"/>
                          <a:ea typeface="+mn-ea"/>
                          <a:cs typeface="+mn-cs"/>
                        </a:rPr>
                        <a:t> becomes the high priest</a:t>
                      </a:r>
                      <a:endParaRPr lang="en-US" sz="1400" b="0" i="1" kern="1200" baseline="0" dirty="0">
                        <a:solidFill>
                          <a:schemeClr val="tx1"/>
                        </a:solidFill>
                        <a:effectLst/>
                        <a:latin typeface="+mn-lt"/>
                        <a:ea typeface="+mn-ea"/>
                        <a:cs typeface="+mn-cs"/>
                      </a:endParaRPr>
                    </a:p>
                    <a:p>
                      <a:endParaRPr lang="en-US" sz="1400" b="0" i="1" kern="1200" baseline="0" dirty="0">
                        <a:solidFill>
                          <a:schemeClr val="tx1"/>
                        </a:solidFill>
                        <a:effectLst/>
                        <a:latin typeface="+mn-lt"/>
                        <a:ea typeface="+mn-ea"/>
                        <a:cs typeface="+mn-cs"/>
                      </a:endParaRPr>
                    </a:p>
                  </a:txBody>
                  <a:tcPr/>
                </a:tc>
                <a:tc>
                  <a:txBody>
                    <a:bodyPr/>
                    <a:lstStyle/>
                    <a:p>
                      <a:r>
                        <a:rPr lang="en-US" sz="1400" b="0" i="1" kern="1200" dirty="0">
                          <a:solidFill>
                            <a:schemeClr val="tx1"/>
                          </a:solidFill>
                          <a:effectLst/>
                          <a:latin typeface="+mn-lt"/>
                          <a:ea typeface="+mn-ea"/>
                          <a:cs typeface="+mn-cs"/>
                        </a:rPr>
                        <a:t>Victory over Canaanites.</a:t>
                      </a:r>
                    </a:p>
                    <a:p>
                      <a:r>
                        <a:rPr lang="en-US" sz="1400" b="0" i="1" kern="1200" dirty="0">
                          <a:solidFill>
                            <a:schemeClr val="tx1"/>
                          </a:solidFill>
                          <a:effectLst/>
                          <a:latin typeface="+mn-lt"/>
                          <a:ea typeface="+mn-ea"/>
                          <a:cs typeface="+mn-cs"/>
                        </a:rPr>
                        <a:t>Israelites are plagued with fiery serpents</a:t>
                      </a:r>
                    </a:p>
                    <a:p>
                      <a:r>
                        <a:rPr lang="en-US" sz="1400" b="0" i="1" kern="1200" dirty="0">
                          <a:solidFill>
                            <a:schemeClr val="tx1"/>
                          </a:solidFill>
                          <a:effectLst/>
                          <a:latin typeface="+mn-lt"/>
                          <a:ea typeface="+mn-ea"/>
                          <a:cs typeface="+mn-cs"/>
                        </a:rPr>
                        <a:t>Moses lifts up a serpent of brass to save those who look thereon</a:t>
                      </a:r>
                    </a:p>
                    <a:p>
                      <a:r>
                        <a:rPr lang="en-US" sz="1400" b="0" i="1" kern="1200" dirty="0">
                          <a:solidFill>
                            <a:schemeClr val="tx1"/>
                          </a:solidFill>
                          <a:effectLst/>
                          <a:latin typeface="+mn-lt"/>
                          <a:ea typeface="+mn-ea"/>
                          <a:cs typeface="+mn-cs"/>
                        </a:rPr>
                        <a:t>Israel defeats the Amorites, destroys the people of Bashan, and occupies their lands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850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38" y="134933"/>
            <a:ext cx="5616166" cy="3970318"/>
          </a:xfrm>
          <a:prstGeom prst="rect">
            <a:avLst/>
          </a:prstGeom>
          <a:ln>
            <a:solidFill>
              <a:schemeClr val="tx1"/>
            </a:solidFill>
          </a:ln>
        </p:spPr>
        <p:txBody>
          <a:bodyPr wrap="square">
            <a:spAutoFit/>
          </a:bodyPr>
          <a:lstStyle/>
          <a:p>
            <a:r>
              <a:rPr lang="en-US" sz="1200" b="1" dirty="0">
                <a:latin typeface="Verdana" panose="020B0604030504040204" pitchFamily="34" charset="0"/>
              </a:rPr>
              <a:t>WHO-DOMITES? Who Are The </a:t>
            </a:r>
            <a:r>
              <a:rPr lang="en-US" sz="1200" b="1" dirty="0" err="1">
                <a:latin typeface="Verdana" panose="020B0604030504040204" pitchFamily="34" charset="0"/>
              </a:rPr>
              <a:t>Edomites</a:t>
            </a:r>
            <a:r>
              <a:rPr lang="en-US" sz="1200" b="1" dirty="0">
                <a:latin typeface="Verdana" panose="020B0604030504040204" pitchFamily="34" charset="0"/>
              </a:rPr>
              <a:t> Today?</a:t>
            </a:r>
            <a:r>
              <a:rPr lang="en-US" sz="1200" dirty="0">
                <a:latin typeface="Verdana" panose="020B0604030504040204" pitchFamily="34" charset="0"/>
              </a:rPr>
              <a:t> Simply put they are the descendants of Esau, the twin brother of the infamous Jacob of the Old Testament. In Genesis 32:28 God changes Jacobs name to Israel and his twelve sons and their descendants became the nation of Israel. Likewise the descendants of Esau formed the nation of Edom from which comes the term </a:t>
            </a:r>
            <a:r>
              <a:rPr lang="en-US" sz="1200" dirty="0" err="1">
                <a:latin typeface="Verdana" panose="020B0604030504040204" pitchFamily="34" charset="0"/>
              </a:rPr>
              <a:t>Edomites</a:t>
            </a:r>
            <a:r>
              <a:rPr lang="en-US" sz="1200" dirty="0">
                <a:latin typeface="Verdana" panose="020B0604030504040204" pitchFamily="34" charset="0"/>
              </a:rPr>
              <a:t>. (Genesis 36:1, 9)</a:t>
            </a:r>
            <a:br>
              <a:rPr lang="en-US" sz="1200" dirty="0"/>
            </a:br>
            <a:br>
              <a:rPr lang="en-US" sz="1200" dirty="0"/>
            </a:br>
            <a:r>
              <a:rPr lang="en-US" sz="1200" dirty="0">
                <a:latin typeface="Verdana" panose="020B0604030504040204" pitchFamily="34" charset="0"/>
              </a:rPr>
              <a:t>The </a:t>
            </a:r>
            <a:r>
              <a:rPr lang="en-US" sz="1200" dirty="0" err="1">
                <a:latin typeface="Verdana" panose="020B0604030504040204" pitchFamily="34" charset="0"/>
              </a:rPr>
              <a:t>Edomites</a:t>
            </a:r>
            <a:r>
              <a:rPr lang="en-US" sz="1200" dirty="0">
                <a:latin typeface="Verdana" panose="020B0604030504040204" pitchFamily="34" charset="0"/>
              </a:rPr>
              <a:t> were spawned in Edom, which is today Southern Jordan. Although a remnant of </a:t>
            </a:r>
            <a:r>
              <a:rPr lang="en-US" sz="1200" dirty="0" err="1">
                <a:latin typeface="Verdana" panose="020B0604030504040204" pitchFamily="34" charset="0"/>
              </a:rPr>
              <a:t>Edomites</a:t>
            </a:r>
            <a:r>
              <a:rPr lang="en-US" sz="1200" dirty="0">
                <a:latin typeface="Verdana" panose="020B0604030504040204" pitchFamily="34" charset="0"/>
              </a:rPr>
              <a:t> still reside in Southern Jordan, most </a:t>
            </a:r>
            <a:r>
              <a:rPr lang="en-US" sz="1200" dirty="0" err="1">
                <a:latin typeface="Verdana" panose="020B0604030504040204" pitchFamily="34" charset="0"/>
              </a:rPr>
              <a:t>Edomites</a:t>
            </a:r>
            <a:r>
              <a:rPr lang="en-US" sz="1200" dirty="0">
                <a:latin typeface="Verdana" panose="020B0604030504040204" pitchFamily="34" charset="0"/>
              </a:rPr>
              <a:t> migrated in several waves centuries ago into Israel proper and made Hebron their central city. Hebron still exists today in the West Bank and is predominately inhabited by the Palestinians.</a:t>
            </a:r>
            <a:br>
              <a:rPr lang="en-US" sz="1200" dirty="0"/>
            </a:br>
            <a:br>
              <a:rPr lang="en-US" sz="1200" dirty="0"/>
            </a:br>
            <a:r>
              <a:rPr lang="en-US" sz="1200" dirty="0">
                <a:latin typeface="Verdana" panose="020B0604030504040204" pitchFamily="34" charset="0"/>
              </a:rPr>
              <a:t>Around the time of “Alexander the Great”, (born 356 BC), the </a:t>
            </a:r>
            <a:r>
              <a:rPr lang="en-US" sz="1200" dirty="0" err="1">
                <a:latin typeface="Verdana" panose="020B0604030504040204" pitchFamily="34" charset="0"/>
              </a:rPr>
              <a:t>Edomites</a:t>
            </a:r>
            <a:r>
              <a:rPr lang="en-US" sz="1200" dirty="0">
                <a:latin typeface="Verdana" panose="020B0604030504040204" pitchFamily="34" charset="0"/>
              </a:rPr>
              <a:t> became known in the Greek language as the </a:t>
            </a:r>
            <a:r>
              <a:rPr lang="en-US" sz="1200" dirty="0" err="1">
                <a:latin typeface="Verdana" panose="020B0604030504040204" pitchFamily="34" charset="0"/>
              </a:rPr>
              <a:t>Idumeans</a:t>
            </a:r>
            <a:r>
              <a:rPr lang="en-US" sz="1200" dirty="0">
                <a:latin typeface="Verdana" panose="020B0604030504040204" pitchFamily="34" charset="0"/>
              </a:rPr>
              <a:t>. Presently Edomite descent can be traced into the Palestinian ethnicity as follows: (</a:t>
            </a:r>
            <a:r>
              <a:rPr lang="en-US" sz="1200" dirty="0" err="1">
                <a:latin typeface="Verdana" panose="020B0604030504040204" pitchFamily="34" charset="0"/>
              </a:rPr>
              <a:t>Edomites</a:t>
            </a:r>
            <a:r>
              <a:rPr lang="en-US" sz="1200" dirty="0">
                <a:latin typeface="Verdana" panose="020B0604030504040204" pitchFamily="34" charset="0"/>
              </a:rPr>
              <a:t>-</a:t>
            </a:r>
            <a:r>
              <a:rPr lang="en-US" sz="1200" dirty="0" err="1">
                <a:latin typeface="Verdana" panose="020B0604030504040204" pitchFamily="34" charset="0"/>
              </a:rPr>
              <a:t>Idumeans</a:t>
            </a:r>
            <a:r>
              <a:rPr lang="en-US" sz="1200" dirty="0">
                <a:latin typeface="Verdana" panose="020B0604030504040204" pitchFamily="34" charset="0"/>
              </a:rPr>
              <a:t>-Palestinians). Although the Palestinians are made up of a mish mash of ethnicities, many of them are Esau’s Edomite descendants.</a:t>
            </a:r>
          </a:p>
          <a:p>
            <a:r>
              <a:rPr lang="en-US" sz="1200" b="1" dirty="0"/>
              <a:t>Bill </a:t>
            </a:r>
            <a:r>
              <a:rPr lang="en-US" sz="1200" b="1" dirty="0" err="1"/>
              <a:t>Salus</a:t>
            </a:r>
            <a:r>
              <a:rPr lang="en-US" sz="1200" b="1" dirty="0"/>
              <a:t> </a:t>
            </a:r>
            <a:r>
              <a:rPr lang="en-US" sz="1200" b="1" i="1" dirty="0"/>
              <a:t>Two End Times Judgments upon Edom blog</a:t>
            </a:r>
            <a:endParaRPr lang="en-US" sz="1200" dirty="0"/>
          </a:p>
        </p:txBody>
      </p:sp>
      <p:sp>
        <p:nvSpPr>
          <p:cNvPr id="3" name="Rectangle 2"/>
          <p:cNvSpPr/>
          <p:nvPr/>
        </p:nvSpPr>
        <p:spPr>
          <a:xfrm>
            <a:off x="141838" y="4105251"/>
            <a:ext cx="5616166" cy="249299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Stripped of his garments: </a:t>
            </a:r>
          </a:p>
          <a:p>
            <a:pPr fontAlgn="base"/>
            <a:r>
              <a:rPr lang="en-US" sz="1200" dirty="0">
                <a:latin typeface="Calibri" panose="020F0502020204030204" pitchFamily="34" charset="0"/>
              </a:rPr>
              <a:t>This was, in effect, depriving him of his office; and putting the clothes on his son </a:t>
            </a:r>
            <a:r>
              <a:rPr lang="en-US" sz="1200" dirty="0" err="1">
                <a:latin typeface="Calibri" panose="020F0502020204030204" pitchFamily="34" charset="0"/>
              </a:rPr>
              <a:t>Eleazar</a:t>
            </a:r>
            <a:r>
              <a:rPr lang="en-US" sz="1200" dirty="0">
                <a:latin typeface="Calibri" panose="020F0502020204030204" pitchFamily="34" charset="0"/>
              </a:rPr>
              <a:t> implied a transfer of that office to him. A transfer of office, from this circumstance of </a:t>
            </a:r>
            <a:r>
              <a:rPr lang="en-US" sz="1200" i="1" dirty="0">
                <a:latin typeface="Calibri" panose="020F0502020204030204" pitchFamily="34" charset="0"/>
              </a:rPr>
              <a:t>putting the clothes</a:t>
            </a:r>
            <a:r>
              <a:rPr lang="en-US" sz="1200" dirty="0">
                <a:latin typeface="Calibri" panose="020F0502020204030204" pitchFamily="34" charset="0"/>
              </a:rPr>
              <a:t> of the late possessor on the person intended to succeed him, was called </a:t>
            </a:r>
            <a:r>
              <a:rPr lang="en-US" sz="1200" i="1" dirty="0">
                <a:latin typeface="Calibri" panose="020F0502020204030204" pitchFamily="34" charset="0"/>
              </a:rPr>
              <a:t>investing</a:t>
            </a:r>
            <a:r>
              <a:rPr lang="en-US" sz="1200" dirty="0">
                <a:latin typeface="Calibri" panose="020F0502020204030204" pitchFamily="34" charset="0"/>
              </a:rPr>
              <a:t> or </a:t>
            </a:r>
            <a:r>
              <a:rPr lang="en-US" sz="1200" i="1" dirty="0">
                <a:latin typeface="Calibri" panose="020F0502020204030204" pitchFamily="34" charset="0"/>
              </a:rPr>
              <a:t>investment,</a:t>
            </a:r>
            <a:r>
              <a:rPr lang="en-US" sz="1200" dirty="0">
                <a:latin typeface="Calibri" panose="020F0502020204030204" pitchFamily="34" charset="0"/>
              </a:rPr>
              <a:t> (</a:t>
            </a:r>
            <a:r>
              <a:rPr lang="en-US" sz="1200" i="1" dirty="0">
                <a:latin typeface="Calibri" panose="020F0502020204030204" pitchFamily="34" charset="0"/>
              </a:rPr>
              <a:t>clothing;</a:t>
            </a:r>
            <a:r>
              <a:rPr lang="en-US" sz="1200" dirty="0">
                <a:latin typeface="Calibri" panose="020F0502020204030204" pitchFamily="34" charset="0"/>
              </a:rPr>
              <a:t>) as removing a person from an office was termed </a:t>
            </a:r>
            <a:r>
              <a:rPr lang="en-US" sz="1200" i="1" dirty="0">
                <a:latin typeface="Calibri" panose="020F0502020204030204" pitchFamily="34" charset="0"/>
              </a:rPr>
              <a:t>divesting</a:t>
            </a:r>
            <a:r>
              <a:rPr lang="en-US" sz="1200" dirty="0">
                <a:latin typeface="Calibri" panose="020F0502020204030204" pitchFamily="34" charset="0"/>
              </a:rPr>
              <a:t> or </a:t>
            </a:r>
            <a:r>
              <a:rPr lang="en-US" sz="1200" i="1" dirty="0">
                <a:latin typeface="Calibri" panose="020F0502020204030204" pitchFamily="34" charset="0"/>
              </a:rPr>
              <a:t>unclothing.”</a:t>
            </a:r>
            <a:r>
              <a:rPr lang="en-US" sz="1200" dirty="0">
                <a:latin typeface="Calibri" panose="020F0502020204030204" pitchFamily="34" charset="0"/>
              </a:rPr>
              <a:t>(Clarke, Bible Commentary, 1:682.)</a:t>
            </a:r>
          </a:p>
          <a:p>
            <a:pPr fontAlgn="base"/>
            <a:r>
              <a:rPr lang="en-US" sz="1200" dirty="0">
                <a:latin typeface="Calibri" panose="020F0502020204030204" pitchFamily="34" charset="0"/>
              </a:rPr>
              <a:t>The same custom continues to this day in some institutions. When an officer is installed or removed from office, ceremonial clothing is either put on or taken off, symbolizing a transfer of authority. When one departs in dishonor, he is literally stripped of his gown or robes. In the military, the cutting off of one’s epaulets or insignia of rank is the same thing.</a:t>
            </a:r>
          </a:p>
          <a:p>
            <a:pPr fontAlgn="base"/>
            <a:r>
              <a:rPr lang="en-US" sz="1200" dirty="0">
                <a:latin typeface="Calibri" panose="020F0502020204030204" pitchFamily="34" charset="0"/>
              </a:rPr>
              <a:t>Aaron, however, was not retiring in dishonor or disgrace. His death was imminent (see v. 28), and it was time for new and younger leadership.</a:t>
            </a:r>
            <a:endParaRPr lang="en-US" sz="1200" b="0" i="0" dirty="0">
              <a:effectLst/>
              <a:latin typeface="Calibri" panose="020F0502020204030204" pitchFamily="34" charset="0"/>
            </a:endParaRPr>
          </a:p>
        </p:txBody>
      </p:sp>
      <p:sp>
        <p:nvSpPr>
          <p:cNvPr id="4" name="Rectangle 3"/>
          <p:cNvSpPr/>
          <p:nvPr/>
        </p:nvSpPr>
        <p:spPr>
          <a:xfrm>
            <a:off x="5758004" y="134933"/>
            <a:ext cx="6355533" cy="341632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Mistakes:</a:t>
            </a:r>
          </a:p>
          <a:p>
            <a:pPr fontAlgn="base"/>
            <a:r>
              <a:rPr lang="en-US" sz="1200" dirty="0">
                <a:latin typeface="Calibri" panose="020F0502020204030204" pitchFamily="34" charset="0"/>
              </a:rPr>
              <a:t>“There have been times when members or leaders in the Church have simply made mistakes. There may have been things said or done that were not in harmony with our values, principles, or doctrine.</a:t>
            </a:r>
          </a:p>
          <a:p>
            <a:pPr fontAlgn="base"/>
            <a:r>
              <a:rPr lang="en-US" sz="1200" dirty="0">
                <a:latin typeface="Calibri" panose="020F0502020204030204" pitchFamily="34" charset="0"/>
              </a:rPr>
              <a:t>“I suppose the Church would be perfect only if it were run by perfect beings. God is perfect, and His doctrine is pure. But He works through us—His imperfect children—and imperfect people make mistakes. …</a:t>
            </a:r>
          </a:p>
          <a:p>
            <a:pPr fontAlgn="base"/>
            <a:r>
              <a:rPr lang="en-US" sz="1200" dirty="0">
                <a:latin typeface="Calibri" panose="020F0502020204030204" pitchFamily="34" charset="0"/>
              </a:rPr>
              <a:t>“It is unfortunate that some have stumbled because of mistakes made by men. But in spite of this, the eternal truth of the restored gospel found in The Church of Jesus Christ of Latter-day Saints is not tarnished, diminished, or destroyed” President Dieter F. Uchtdorf (“Come, Join with Us,”</a:t>
            </a:r>
            <a:r>
              <a:rPr lang="en-US" sz="1200" i="1" dirty="0">
                <a:latin typeface="Calibri" panose="020F0502020204030204" pitchFamily="34" charset="0"/>
              </a:rPr>
              <a:t> Ensign</a:t>
            </a:r>
            <a:r>
              <a:rPr lang="en-US" sz="1200" dirty="0">
                <a:latin typeface="Calibri" panose="020F0502020204030204" pitchFamily="34" charset="0"/>
              </a:rPr>
              <a:t> or </a:t>
            </a:r>
            <a:r>
              <a:rPr lang="en-US" sz="1200" i="1" dirty="0">
                <a:latin typeface="Calibri" panose="020F0502020204030204" pitchFamily="34" charset="0"/>
              </a:rPr>
              <a:t>Liahona,</a:t>
            </a:r>
            <a:r>
              <a:rPr lang="en-US" sz="1200" dirty="0">
                <a:latin typeface="Calibri" panose="020F0502020204030204" pitchFamily="34" charset="0"/>
              </a:rPr>
              <a:t> Nov. 2013, 22).</a:t>
            </a:r>
          </a:p>
          <a:p>
            <a:pPr fontAlgn="base"/>
            <a:endParaRPr lang="en-US" sz="1200" dirty="0">
              <a:latin typeface="Calibri" panose="020F0502020204030204" pitchFamily="34" charset="0"/>
            </a:endParaRP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Even though the Church is led by imperfect people who can make mistakes, the Lord’s prophet will never lead us astray. President Wilford Woodruff explained:</a:t>
            </a:r>
          </a:p>
          <a:p>
            <a:pPr fontAlgn="base"/>
            <a:r>
              <a:rPr lang="en-US" sz="1200" dirty="0">
                <a:latin typeface="Calibri" panose="020F0502020204030204" pitchFamily="34" charset="0"/>
              </a:rPr>
              <a:t>“The Lord will never permit me or any other man who stands as President of this Church to lead you astray. It is not in the program. It is not in the mind of God” (Official Declaration 1, “Excerpts from Three Addresses by President Wilford Woodruff Regarding the Manifesto”).</a:t>
            </a:r>
            <a:endParaRPr lang="en-US" sz="1200" b="0" i="0" dirty="0">
              <a:effectLst/>
              <a:latin typeface="Calibri" panose="020F0502020204030204" pitchFamily="34" charset="0"/>
            </a:endParaRPr>
          </a:p>
        </p:txBody>
      </p:sp>
      <p:sp>
        <p:nvSpPr>
          <p:cNvPr id="5" name="Rectangle 4"/>
          <p:cNvSpPr/>
          <p:nvPr/>
        </p:nvSpPr>
        <p:spPr>
          <a:xfrm>
            <a:off x="5758003" y="3551253"/>
            <a:ext cx="6355533" cy="3139321"/>
          </a:xfrm>
          <a:prstGeom prst="rect">
            <a:avLst/>
          </a:prstGeom>
          <a:ln>
            <a:solidFill>
              <a:schemeClr val="tx1"/>
            </a:solidFill>
          </a:ln>
        </p:spPr>
        <p:txBody>
          <a:bodyPr wrap="square">
            <a:spAutoFit/>
          </a:bodyPr>
          <a:lstStyle/>
          <a:p>
            <a:r>
              <a:rPr lang="en-US" sz="1100" b="1" dirty="0">
                <a:latin typeface="Arial" panose="020B0604020202020204" pitchFamily="34" charset="0"/>
              </a:rPr>
              <a:t>The Amorite king</a:t>
            </a:r>
            <a:r>
              <a:rPr lang="en-US" sz="1100" dirty="0">
                <a:latin typeface="Arial" panose="020B0604020202020204" pitchFamily="34" charset="0"/>
              </a:rPr>
              <a:t>, </a:t>
            </a:r>
            <a:r>
              <a:rPr lang="en-US" sz="1100" dirty="0" err="1">
                <a:latin typeface="Arial" panose="020B0604020202020204" pitchFamily="34" charset="0"/>
              </a:rPr>
              <a:t>Og</a:t>
            </a:r>
            <a:r>
              <a:rPr lang="en-US" sz="1100" dirty="0">
                <a:latin typeface="Arial" panose="020B0604020202020204" pitchFamily="34" charset="0"/>
              </a:rPr>
              <a:t>, was described as the last "of the remnant of the </a:t>
            </a:r>
            <a:r>
              <a:rPr lang="en-US" sz="1100" dirty="0" err="1">
                <a:latin typeface="Arial" panose="020B0604020202020204" pitchFamily="34" charset="0"/>
              </a:rPr>
              <a:t>Rephaim</a:t>
            </a:r>
            <a:r>
              <a:rPr lang="en-US" sz="1100" dirty="0">
                <a:latin typeface="Arial" panose="020B0604020202020204" pitchFamily="34" charset="0"/>
              </a:rPr>
              <a:t>" (</a:t>
            </a:r>
            <a:r>
              <a:rPr lang="en-US" sz="1100" dirty="0" err="1">
                <a:latin typeface="Arial" panose="020B0604020202020204" pitchFamily="34" charset="0"/>
              </a:rPr>
              <a:t>Deu</a:t>
            </a:r>
            <a:r>
              <a:rPr lang="en-US" sz="1100" dirty="0">
                <a:latin typeface="Arial" panose="020B0604020202020204" pitchFamily="34" charset="0"/>
              </a:rPr>
              <a:t>. 3:11). The terms Amorite and Canaanite seem to be used more or less interchangeably, Canaan being more general and Amorite a specific component among the Canaanites who inhabited the land.</a:t>
            </a:r>
          </a:p>
          <a:p>
            <a:endParaRPr lang="en-US" sz="1100" dirty="0">
              <a:latin typeface="Arial" panose="020B0604020202020204" pitchFamily="34" charset="0"/>
            </a:endParaRPr>
          </a:p>
          <a:p>
            <a:r>
              <a:rPr lang="en-US" sz="1100" dirty="0">
                <a:latin typeface="Arial" panose="020B0604020202020204" pitchFamily="34" charset="0"/>
              </a:rPr>
              <a:t>The Biblical Amorites seem to have originally occupied the region stretching from the heights west of the Dead Sea (Gen. 14:7) to Hebron (13:8; Deut. 3:8; 4:46–48), embracing "all Gilead and all Bashan" (Deut. 3:10), with the Jordan valley on the east of the river (4:49), the land of the "two kings of the Amorites," </a:t>
            </a:r>
            <a:r>
              <a:rPr lang="en-US" sz="1100" dirty="0" err="1">
                <a:latin typeface="Arial" panose="020B0604020202020204" pitchFamily="34" charset="0"/>
              </a:rPr>
              <a:t>Sihon</a:t>
            </a:r>
            <a:r>
              <a:rPr lang="en-US" sz="1100" dirty="0">
                <a:latin typeface="Arial" panose="020B0604020202020204" pitchFamily="34" charset="0"/>
              </a:rPr>
              <a:t> and </a:t>
            </a:r>
            <a:r>
              <a:rPr lang="en-US" sz="1100" dirty="0" err="1">
                <a:latin typeface="Arial" panose="020B0604020202020204" pitchFamily="34" charset="0"/>
              </a:rPr>
              <a:t>Og</a:t>
            </a:r>
            <a:r>
              <a:rPr lang="en-US" sz="1100" dirty="0">
                <a:latin typeface="Arial" panose="020B0604020202020204" pitchFamily="34" charset="0"/>
              </a:rPr>
              <a:t> (Deut. 31:4; Jo. 2:10; 9:10). Both </a:t>
            </a:r>
            <a:r>
              <a:rPr lang="en-US" sz="1100" dirty="0" err="1">
                <a:latin typeface="Arial" panose="020B0604020202020204" pitchFamily="34" charset="0"/>
              </a:rPr>
              <a:t>Sihon</a:t>
            </a:r>
            <a:r>
              <a:rPr lang="en-US" sz="1100" dirty="0">
                <a:latin typeface="Arial" panose="020B0604020202020204" pitchFamily="34" charset="0"/>
              </a:rPr>
              <a:t> and </a:t>
            </a:r>
            <a:r>
              <a:rPr lang="en-US" sz="1100" dirty="0" err="1">
                <a:latin typeface="Arial" panose="020B0604020202020204" pitchFamily="34" charset="0"/>
              </a:rPr>
              <a:t>Og</a:t>
            </a:r>
            <a:r>
              <a:rPr lang="en-US" sz="1100" dirty="0">
                <a:latin typeface="Arial" panose="020B0604020202020204" pitchFamily="34" charset="0"/>
              </a:rPr>
              <a:t> were independent kings. These Amorites seem to have been linked to the Jerusalem region, and the </a:t>
            </a:r>
            <a:r>
              <a:rPr lang="en-US" sz="1100" dirty="0" err="1">
                <a:latin typeface="Arial" panose="020B0604020202020204" pitchFamily="34" charset="0"/>
              </a:rPr>
              <a:t>Jebusites</a:t>
            </a:r>
            <a:r>
              <a:rPr lang="en-US" sz="1100" dirty="0">
                <a:latin typeface="Arial" panose="020B0604020202020204" pitchFamily="34" charset="0"/>
              </a:rPr>
              <a:t> may have been a subgroup of them (Ezek. 16:3). The southern slopes of the mountains of Judea are called the "mount of the Amorites" (Deut. 1:7, 19, 20).</a:t>
            </a:r>
          </a:p>
          <a:p>
            <a:endParaRPr lang="en-US" sz="1100" dirty="0">
              <a:latin typeface="Arial" panose="020B0604020202020204" pitchFamily="34" charset="0"/>
            </a:endParaRPr>
          </a:p>
          <a:p>
            <a:r>
              <a:rPr lang="en-US" sz="1100" dirty="0">
                <a:latin typeface="Arial" panose="020B0604020202020204" pitchFamily="34" charset="0"/>
              </a:rPr>
              <a:t>Five kings of the Amorites were first defeated with great slaughter by Joshua (10:10). Then more Amorite kings were defeated at the waters of </a:t>
            </a:r>
            <a:r>
              <a:rPr lang="en-US" sz="1100" dirty="0" err="1">
                <a:latin typeface="Arial" panose="020B0604020202020204" pitchFamily="34" charset="0"/>
              </a:rPr>
              <a:t>Merom</a:t>
            </a:r>
            <a:r>
              <a:rPr lang="en-US" sz="1100" dirty="0">
                <a:latin typeface="Arial" panose="020B0604020202020204" pitchFamily="34" charset="0"/>
              </a:rPr>
              <a:t> by Joshua (Josh. 11:8). It is mentioned that in the days of Samuel, there was peace between them and the Israelites (1 Sam. 7:14). The </a:t>
            </a:r>
            <a:r>
              <a:rPr lang="en-US" sz="1100" dirty="0" err="1">
                <a:latin typeface="Arial" panose="020B0604020202020204" pitchFamily="34" charset="0"/>
              </a:rPr>
              <a:t>Gibeonites</a:t>
            </a:r>
            <a:r>
              <a:rPr lang="en-US" sz="1100" dirty="0">
                <a:latin typeface="Arial" panose="020B0604020202020204" pitchFamily="34" charset="0"/>
              </a:rPr>
              <a:t> were said to be their descendants, being an offshoot of the Amorites who made a covenant with the Hebrews; when Saul later broke that vow and killed some of the </a:t>
            </a:r>
            <a:r>
              <a:rPr lang="en-US" sz="1100" dirty="0" err="1">
                <a:latin typeface="Arial" panose="020B0604020202020204" pitchFamily="34" charset="0"/>
              </a:rPr>
              <a:t>Gibeonites</a:t>
            </a:r>
            <a:r>
              <a:rPr lang="en-US" sz="1100" dirty="0">
                <a:latin typeface="Arial" panose="020B0604020202020204" pitchFamily="34" charset="0"/>
              </a:rPr>
              <a:t>, God sent a famine to </a:t>
            </a:r>
            <a:r>
              <a:rPr lang="en-US" sz="1100" dirty="0" err="1">
                <a:latin typeface="Arial" panose="020B0604020202020204" pitchFamily="34" charset="0"/>
              </a:rPr>
              <a:t>Israel.Wikipedia</a:t>
            </a:r>
            <a:endParaRPr lang="en-US" sz="1100" b="0" i="0" dirty="0">
              <a:effectLst/>
              <a:latin typeface="Arial" panose="020B0604020202020204" pitchFamily="34" charset="0"/>
            </a:endParaRPr>
          </a:p>
        </p:txBody>
      </p:sp>
    </p:spTree>
    <p:extLst>
      <p:ext uri="{BB962C8B-B14F-4D97-AF65-F5344CB8AC3E}">
        <p14:creationId xmlns:p14="http://schemas.microsoft.com/office/powerpoint/2010/main" val="361809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The Wilderness of Zin</a:t>
            </a:r>
          </a:p>
        </p:txBody>
      </p:sp>
      <p:sp>
        <p:nvSpPr>
          <p:cNvPr id="3" name="Rectangle 2"/>
          <p:cNvSpPr/>
          <p:nvPr/>
        </p:nvSpPr>
        <p:spPr>
          <a:xfrm>
            <a:off x="4170628" y="1189926"/>
            <a:ext cx="6096000" cy="923330"/>
          </a:xfrm>
          <a:prstGeom prst="rect">
            <a:avLst/>
          </a:prstGeom>
        </p:spPr>
        <p:txBody>
          <a:bodyPr>
            <a:spAutoFit/>
          </a:bodyPr>
          <a:lstStyle/>
          <a:p>
            <a:pPr fontAlgn="base"/>
            <a:r>
              <a:rPr lang="en-US" dirty="0">
                <a:solidFill>
                  <a:schemeClr val="bg1"/>
                </a:solidFill>
              </a:rPr>
              <a:t>The children of Israel lived as a desert people in the area around Kadesh-</a:t>
            </a:r>
            <a:r>
              <a:rPr lang="en-US" dirty="0" err="1">
                <a:solidFill>
                  <a:schemeClr val="bg1"/>
                </a:solidFill>
              </a:rPr>
              <a:t>barnea</a:t>
            </a:r>
            <a:r>
              <a:rPr lang="en-US" dirty="0">
                <a:solidFill>
                  <a:schemeClr val="bg1"/>
                </a:solidFill>
              </a:rPr>
              <a:t>, until forty years from the time of their departure from Egypt had passed. </a:t>
            </a:r>
            <a:endParaRPr lang="en-US" b="0" i="0" dirty="0">
              <a:solidFill>
                <a:schemeClr val="bg1"/>
              </a:solidFill>
              <a:effectLst/>
              <a:latin typeface="Calibri" panose="020F0502020204030204" pitchFamily="34" charset="0"/>
            </a:endParaRPr>
          </a:p>
        </p:txBody>
      </p:sp>
      <p:sp>
        <p:nvSpPr>
          <p:cNvPr id="11" name="Rectangle 10"/>
          <p:cNvSpPr/>
          <p:nvPr/>
        </p:nvSpPr>
        <p:spPr>
          <a:xfrm>
            <a:off x="3881767" y="3007924"/>
            <a:ext cx="6096000" cy="2308324"/>
          </a:xfrm>
          <a:prstGeom prst="rect">
            <a:avLst/>
          </a:prstGeom>
        </p:spPr>
        <p:txBody>
          <a:bodyPr>
            <a:spAutoFit/>
          </a:bodyPr>
          <a:lstStyle/>
          <a:p>
            <a:pPr fontAlgn="base"/>
            <a:r>
              <a:rPr lang="en-US" dirty="0">
                <a:solidFill>
                  <a:schemeClr val="bg1"/>
                </a:solidFill>
                <a:latin typeface="Calibri" panose="020F0502020204030204" pitchFamily="34" charset="0"/>
              </a:rPr>
              <a:t>Only 3 events are recorded during this time:</a:t>
            </a:r>
          </a:p>
          <a:p>
            <a:pPr fontAlgn="base"/>
            <a:endParaRPr lang="en-US" b="0" i="0" dirty="0">
              <a:solidFill>
                <a:schemeClr val="bg1"/>
              </a:solidFill>
              <a:effectLst/>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The stoning of the Sabbath breaker </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The leading by </a:t>
            </a:r>
            <a:r>
              <a:rPr lang="en-US" dirty="0" err="1">
                <a:solidFill>
                  <a:schemeClr val="bg1"/>
                </a:solidFill>
                <a:latin typeface="Calibri" panose="020F0502020204030204" pitchFamily="34" charset="0"/>
              </a:rPr>
              <a:t>Korah</a:t>
            </a:r>
            <a:r>
              <a:rPr lang="en-US" dirty="0">
                <a:solidFill>
                  <a:schemeClr val="bg1"/>
                </a:solidFill>
                <a:latin typeface="Calibri" panose="020F0502020204030204" pitchFamily="34" charset="0"/>
              </a:rPr>
              <a:t>, a Levite and priest officiating at the tabernacle, of a rebellion against Moses </a:t>
            </a:r>
          </a:p>
          <a:p>
            <a:pPr marL="342900" indent="-342900" fontAlgn="base">
              <a:buAutoNum type="arabicPeriod"/>
            </a:pPr>
            <a:endParaRPr lang="en-US" dirty="0">
              <a:solidFill>
                <a:schemeClr val="bg1"/>
              </a:solidFill>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The miracle of the budding of Aaron’s rod </a:t>
            </a:r>
            <a:endParaRPr lang="en-US" b="0" i="0" dirty="0">
              <a:solidFill>
                <a:schemeClr val="bg1"/>
              </a:solidFill>
              <a:effectLst/>
              <a:latin typeface="Calibri" panose="020F0502020204030204" pitchFamily="34" charset="0"/>
            </a:endParaRPr>
          </a:p>
        </p:txBody>
      </p:sp>
      <p:grpSp>
        <p:nvGrpSpPr>
          <p:cNvPr id="6" name="Group 5"/>
          <p:cNvGrpSpPr/>
          <p:nvPr/>
        </p:nvGrpSpPr>
        <p:grpSpPr>
          <a:xfrm rot="5140601">
            <a:off x="8190775" y="4509844"/>
            <a:ext cx="1068662" cy="2431680"/>
            <a:chOff x="7461547" y="2617678"/>
            <a:chExt cx="1068662" cy="2431680"/>
          </a:xfrm>
        </p:grpSpPr>
        <p:grpSp>
          <p:nvGrpSpPr>
            <p:cNvPr id="12" name="Group 11"/>
            <p:cNvGrpSpPr/>
            <p:nvPr/>
          </p:nvGrpSpPr>
          <p:grpSpPr>
            <a:xfrm>
              <a:off x="7770702" y="2850045"/>
              <a:ext cx="435628" cy="2199313"/>
              <a:chOff x="7175666" y="3979817"/>
              <a:chExt cx="435628" cy="2199313"/>
            </a:xfrm>
          </p:grpSpPr>
          <p:sp>
            <p:nvSpPr>
              <p:cNvPr id="13" name="Freeform 12"/>
              <p:cNvSpPr/>
              <p:nvPr/>
            </p:nvSpPr>
            <p:spPr>
              <a:xfrm>
                <a:off x="7175666" y="3979817"/>
                <a:ext cx="435628" cy="2199313"/>
              </a:xfrm>
              <a:custGeom>
                <a:avLst/>
                <a:gdLst>
                  <a:gd name="connsiteX0" fmla="*/ 165660 w 435628"/>
                  <a:gd name="connsiteY0" fmla="*/ 0 h 2199313"/>
                  <a:gd name="connsiteX1" fmla="*/ 165660 w 435628"/>
                  <a:gd name="connsiteY1" fmla="*/ 0 h 2199313"/>
                  <a:gd name="connsiteX2" fmla="*/ 156951 w 435628"/>
                  <a:gd name="connsiteY2" fmla="*/ 78377 h 2199313"/>
                  <a:gd name="connsiteX3" fmla="*/ 139534 w 435628"/>
                  <a:gd name="connsiteY3" fmla="*/ 156754 h 2199313"/>
                  <a:gd name="connsiteX4" fmla="*/ 122117 w 435628"/>
                  <a:gd name="connsiteY4" fmla="*/ 243840 h 2199313"/>
                  <a:gd name="connsiteX5" fmla="*/ 95991 w 435628"/>
                  <a:gd name="connsiteY5" fmla="*/ 235132 h 2199313"/>
                  <a:gd name="connsiteX6" fmla="*/ 61157 w 435628"/>
                  <a:gd name="connsiteY6" fmla="*/ 191589 h 2199313"/>
                  <a:gd name="connsiteX7" fmla="*/ 26323 w 435628"/>
                  <a:gd name="connsiteY7" fmla="*/ 165463 h 2199313"/>
                  <a:gd name="connsiteX8" fmla="*/ 43740 w 435628"/>
                  <a:gd name="connsiteY8" fmla="*/ 235132 h 2199313"/>
                  <a:gd name="connsiteX9" fmla="*/ 61157 w 435628"/>
                  <a:gd name="connsiteY9" fmla="*/ 269966 h 2199313"/>
                  <a:gd name="connsiteX10" fmla="*/ 87283 w 435628"/>
                  <a:gd name="connsiteY10" fmla="*/ 330926 h 2199313"/>
                  <a:gd name="connsiteX11" fmla="*/ 113408 w 435628"/>
                  <a:gd name="connsiteY11" fmla="*/ 357052 h 2199313"/>
                  <a:gd name="connsiteX12" fmla="*/ 148243 w 435628"/>
                  <a:gd name="connsiteY12" fmla="*/ 409303 h 2199313"/>
                  <a:gd name="connsiteX13" fmla="*/ 156951 w 435628"/>
                  <a:gd name="connsiteY13" fmla="*/ 435429 h 2199313"/>
                  <a:gd name="connsiteX14" fmla="*/ 139534 w 435628"/>
                  <a:gd name="connsiteY14" fmla="*/ 687977 h 2199313"/>
                  <a:gd name="connsiteX15" fmla="*/ 122117 w 435628"/>
                  <a:gd name="connsiteY15" fmla="*/ 801189 h 2199313"/>
                  <a:gd name="connsiteX16" fmla="*/ 113408 w 435628"/>
                  <a:gd name="connsiteY16" fmla="*/ 1036320 h 2199313"/>
                  <a:gd name="connsiteX17" fmla="*/ 35031 w 435628"/>
                  <a:gd name="connsiteY17" fmla="*/ 975360 h 2199313"/>
                  <a:gd name="connsiteX18" fmla="*/ 197 w 435628"/>
                  <a:gd name="connsiteY18" fmla="*/ 992777 h 2199313"/>
                  <a:gd name="connsiteX19" fmla="*/ 26323 w 435628"/>
                  <a:gd name="connsiteY19" fmla="*/ 1010194 h 2199313"/>
                  <a:gd name="connsiteX20" fmla="*/ 61157 w 435628"/>
                  <a:gd name="connsiteY20" fmla="*/ 1079863 h 2199313"/>
                  <a:gd name="connsiteX21" fmla="*/ 87283 w 435628"/>
                  <a:gd name="connsiteY21" fmla="*/ 1114697 h 2199313"/>
                  <a:gd name="connsiteX22" fmla="*/ 104700 w 435628"/>
                  <a:gd name="connsiteY22" fmla="*/ 1140823 h 2199313"/>
                  <a:gd name="connsiteX23" fmla="*/ 130825 w 435628"/>
                  <a:gd name="connsiteY23" fmla="*/ 1158240 h 2199313"/>
                  <a:gd name="connsiteX24" fmla="*/ 148243 w 435628"/>
                  <a:gd name="connsiteY24" fmla="*/ 1175657 h 2199313"/>
                  <a:gd name="connsiteX25" fmla="*/ 156951 w 435628"/>
                  <a:gd name="connsiteY25" fmla="*/ 1567543 h 2199313"/>
                  <a:gd name="connsiteX26" fmla="*/ 191785 w 435628"/>
                  <a:gd name="connsiteY26" fmla="*/ 1576252 h 2199313"/>
                  <a:gd name="connsiteX27" fmla="*/ 200494 w 435628"/>
                  <a:gd name="connsiteY27" fmla="*/ 2142309 h 2199313"/>
                  <a:gd name="connsiteX28" fmla="*/ 252745 w 435628"/>
                  <a:gd name="connsiteY28" fmla="*/ 2177143 h 2199313"/>
                  <a:gd name="connsiteX29" fmla="*/ 322414 w 435628"/>
                  <a:gd name="connsiteY29" fmla="*/ 2194560 h 2199313"/>
                  <a:gd name="connsiteX30" fmla="*/ 400791 w 435628"/>
                  <a:gd name="connsiteY30" fmla="*/ 2185852 h 2199313"/>
                  <a:gd name="connsiteX31" fmla="*/ 365957 w 435628"/>
                  <a:gd name="connsiteY31" fmla="*/ 1715589 h 2199313"/>
                  <a:gd name="connsiteX32" fmla="*/ 348540 w 435628"/>
                  <a:gd name="connsiteY32" fmla="*/ 1584960 h 2199313"/>
                  <a:gd name="connsiteX33" fmla="*/ 339831 w 435628"/>
                  <a:gd name="connsiteY33" fmla="*/ 1480457 h 2199313"/>
                  <a:gd name="connsiteX34" fmla="*/ 348540 w 435628"/>
                  <a:gd name="connsiteY34" fmla="*/ 1219200 h 2199313"/>
                  <a:gd name="connsiteX35" fmla="*/ 348540 w 435628"/>
                  <a:gd name="connsiteY35" fmla="*/ 1158240 h 2199313"/>
                  <a:gd name="connsiteX36" fmla="*/ 339831 w 435628"/>
                  <a:gd name="connsiteY36" fmla="*/ 1036320 h 2199313"/>
                  <a:gd name="connsiteX37" fmla="*/ 331123 w 435628"/>
                  <a:gd name="connsiteY37" fmla="*/ 879566 h 2199313"/>
                  <a:gd name="connsiteX38" fmla="*/ 304997 w 435628"/>
                  <a:gd name="connsiteY38" fmla="*/ 801189 h 2199313"/>
                  <a:gd name="connsiteX39" fmla="*/ 313705 w 435628"/>
                  <a:gd name="connsiteY39" fmla="*/ 357052 h 2199313"/>
                  <a:gd name="connsiteX40" fmla="*/ 322414 w 435628"/>
                  <a:gd name="connsiteY40" fmla="*/ 322217 h 2199313"/>
                  <a:gd name="connsiteX41" fmla="*/ 339831 w 435628"/>
                  <a:gd name="connsiteY41" fmla="*/ 243840 h 2199313"/>
                  <a:gd name="connsiteX42" fmla="*/ 357248 w 435628"/>
                  <a:gd name="connsiteY42" fmla="*/ 217714 h 2199313"/>
                  <a:gd name="connsiteX43" fmla="*/ 374665 w 435628"/>
                  <a:gd name="connsiteY43" fmla="*/ 182880 h 2199313"/>
                  <a:gd name="connsiteX44" fmla="*/ 357248 w 435628"/>
                  <a:gd name="connsiteY44" fmla="*/ 104503 h 2199313"/>
                  <a:gd name="connsiteX45" fmla="*/ 313705 w 435628"/>
                  <a:gd name="connsiteY45" fmla="*/ 60960 h 2199313"/>
                  <a:gd name="connsiteX46" fmla="*/ 304997 w 435628"/>
                  <a:gd name="connsiteY46" fmla="*/ 34834 h 2199313"/>
                  <a:gd name="connsiteX47" fmla="*/ 165660 w 435628"/>
                  <a:gd name="connsiteY47" fmla="*/ 0 h 21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5628" h="2199313">
                    <a:moveTo>
                      <a:pt x="165660" y="0"/>
                    </a:moveTo>
                    <a:lnTo>
                      <a:pt x="165660" y="0"/>
                    </a:lnTo>
                    <a:cubicBezTo>
                      <a:pt x="162757" y="26126"/>
                      <a:pt x="160668" y="52355"/>
                      <a:pt x="156951" y="78377"/>
                    </a:cubicBezTo>
                    <a:cubicBezTo>
                      <a:pt x="149344" y="131628"/>
                      <a:pt x="149045" y="109200"/>
                      <a:pt x="139534" y="156754"/>
                    </a:cubicBezTo>
                    <a:cubicBezTo>
                      <a:pt x="118176" y="263541"/>
                      <a:pt x="142348" y="162913"/>
                      <a:pt x="122117" y="243840"/>
                    </a:cubicBezTo>
                    <a:cubicBezTo>
                      <a:pt x="113408" y="240937"/>
                      <a:pt x="103862" y="239855"/>
                      <a:pt x="95991" y="235132"/>
                    </a:cubicBezTo>
                    <a:cubicBezTo>
                      <a:pt x="74450" y="222207"/>
                      <a:pt x="78952" y="209384"/>
                      <a:pt x="61157" y="191589"/>
                    </a:cubicBezTo>
                    <a:cubicBezTo>
                      <a:pt x="50894" y="181326"/>
                      <a:pt x="37934" y="174172"/>
                      <a:pt x="26323" y="165463"/>
                    </a:cubicBezTo>
                    <a:cubicBezTo>
                      <a:pt x="31435" y="191025"/>
                      <a:pt x="33697" y="211698"/>
                      <a:pt x="43740" y="235132"/>
                    </a:cubicBezTo>
                    <a:cubicBezTo>
                      <a:pt x="48854" y="247064"/>
                      <a:pt x="56043" y="258034"/>
                      <a:pt x="61157" y="269966"/>
                    </a:cubicBezTo>
                    <a:cubicBezTo>
                      <a:pt x="73342" y="298399"/>
                      <a:pt x="66647" y="302036"/>
                      <a:pt x="87283" y="330926"/>
                    </a:cubicBezTo>
                    <a:cubicBezTo>
                      <a:pt x="94441" y="340948"/>
                      <a:pt x="104700" y="348343"/>
                      <a:pt x="113408" y="357052"/>
                    </a:cubicBezTo>
                    <a:cubicBezTo>
                      <a:pt x="134117" y="419175"/>
                      <a:pt x="104751" y="344064"/>
                      <a:pt x="148243" y="409303"/>
                    </a:cubicBezTo>
                    <a:cubicBezTo>
                      <a:pt x="153335" y="416941"/>
                      <a:pt x="154048" y="426720"/>
                      <a:pt x="156951" y="435429"/>
                    </a:cubicBezTo>
                    <a:cubicBezTo>
                      <a:pt x="140263" y="819275"/>
                      <a:pt x="161136" y="525971"/>
                      <a:pt x="139534" y="687977"/>
                    </a:cubicBezTo>
                    <a:cubicBezTo>
                      <a:pt x="125204" y="795450"/>
                      <a:pt x="139158" y="733021"/>
                      <a:pt x="122117" y="801189"/>
                    </a:cubicBezTo>
                    <a:cubicBezTo>
                      <a:pt x="119214" y="879566"/>
                      <a:pt x="136244" y="961287"/>
                      <a:pt x="113408" y="1036320"/>
                    </a:cubicBezTo>
                    <a:cubicBezTo>
                      <a:pt x="108547" y="1052292"/>
                      <a:pt x="42047" y="982376"/>
                      <a:pt x="35031" y="975360"/>
                    </a:cubicBezTo>
                    <a:cubicBezTo>
                      <a:pt x="23420" y="981166"/>
                      <a:pt x="3345" y="980183"/>
                      <a:pt x="197" y="992777"/>
                    </a:cubicBezTo>
                    <a:cubicBezTo>
                      <a:pt x="-2341" y="1002931"/>
                      <a:pt x="20321" y="1001620"/>
                      <a:pt x="26323" y="1010194"/>
                    </a:cubicBezTo>
                    <a:cubicBezTo>
                      <a:pt x="41212" y="1031465"/>
                      <a:pt x="49546" y="1056640"/>
                      <a:pt x="61157" y="1079863"/>
                    </a:cubicBezTo>
                    <a:cubicBezTo>
                      <a:pt x="67648" y="1092845"/>
                      <a:pt x="78847" y="1102886"/>
                      <a:pt x="87283" y="1114697"/>
                    </a:cubicBezTo>
                    <a:cubicBezTo>
                      <a:pt x="93367" y="1123214"/>
                      <a:pt x="97299" y="1133422"/>
                      <a:pt x="104700" y="1140823"/>
                    </a:cubicBezTo>
                    <a:cubicBezTo>
                      <a:pt x="112101" y="1148224"/>
                      <a:pt x="122652" y="1151702"/>
                      <a:pt x="130825" y="1158240"/>
                    </a:cubicBezTo>
                    <a:cubicBezTo>
                      <a:pt x="137236" y="1163369"/>
                      <a:pt x="142437" y="1169851"/>
                      <a:pt x="148243" y="1175657"/>
                    </a:cubicBezTo>
                    <a:cubicBezTo>
                      <a:pt x="151146" y="1306286"/>
                      <a:pt x="142832" y="1437647"/>
                      <a:pt x="156951" y="1567543"/>
                    </a:cubicBezTo>
                    <a:cubicBezTo>
                      <a:pt x="158244" y="1579442"/>
                      <a:pt x="190881" y="1564317"/>
                      <a:pt x="191785" y="1576252"/>
                    </a:cubicBezTo>
                    <a:cubicBezTo>
                      <a:pt x="206040" y="1764421"/>
                      <a:pt x="181447" y="1954565"/>
                      <a:pt x="200494" y="2142309"/>
                    </a:cubicBezTo>
                    <a:cubicBezTo>
                      <a:pt x="202607" y="2163135"/>
                      <a:pt x="232437" y="2172066"/>
                      <a:pt x="252745" y="2177143"/>
                    </a:cubicBezTo>
                    <a:lnTo>
                      <a:pt x="322414" y="2194560"/>
                    </a:lnTo>
                    <a:cubicBezTo>
                      <a:pt x="348540" y="2191657"/>
                      <a:pt x="396919" y="2211852"/>
                      <a:pt x="400791" y="2185852"/>
                    </a:cubicBezTo>
                    <a:cubicBezTo>
                      <a:pt x="483188" y="1632616"/>
                      <a:pt x="397728" y="1937978"/>
                      <a:pt x="365957" y="1715589"/>
                    </a:cubicBezTo>
                    <a:cubicBezTo>
                      <a:pt x="360516" y="1677502"/>
                      <a:pt x="352294" y="1622502"/>
                      <a:pt x="348540" y="1584960"/>
                    </a:cubicBezTo>
                    <a:cubicBezTo>
                      <a:pt x="345062" y="1550178"/>
                      <a:pt x="342734" y="1515291"/>
                      <a:pt x="339831" y="1480457"/>
                    </a:cubicBezTo>
                    <a:cubicBezTo>
                      <a:pt x="342734" y="1393371"/>
                      <a:pt x="340881" y="1305997"/>
                      <a:pt x="348540" y="1219200"/>
                    </a:cubicBezTo>
                    <a:cubicBezTo>
                      <a:pt x="354567" y="1150898"/>
                      <a:pt x="386115" y="1214604"/>
                      <a:pt x="348540" y="1158240"/>
                    </a:cubicBezTo>
                    <a:cubicBezTo>
                      <a:pt x="345637" y="1117600"/>
                      <a:pt x="342372" y="1076984"/>
                      <a:pt x="339831" y="1036320"/>
                    </a:cubicBezTo>
                    <a:cubicBezTo>
                      <a:pt x="336567" y="984090"/>
                      <a:pt x="338792" y="931333"/>
                      <a:pt x="331123" y="879566"/>
                    </a:cubicBezTo>
                    <a:cubicBezTo>
                      <a:pt x="327087" y="852324"/>
                      <a:pt x="304997" y="801189"/>
                      <a:pt x="304997" y="801189"/>
                    </a:cubicBezTo>
                    <a:cubicBezTo>
                      <a:pt x="307900" y="653143"/>
                      <a:pt x="308324" y="505028"/>
                      <a:pt x="313705" y="357052"/>
                    </a:cubicBezTo>
                    <a:cubicBezTo>
                      <a:pt x="314140" y="345091"/>
                      <a:pt x="319817" y="333901"/>
                      <a:pt x="322414" y="322217"/>
                    </a:cubicBezTo>
                    <a:cubicBezTo>
                      <a:pt x="324320" y="313639"/>
                      <a:pt x="334932" y="255271"/>
                      <a:pt x="339831" y="243840"/>
                    </a:cubicBezTo>
                    <a:cubicBezTo>
                      <a:pt x="343954" y="234220"/>
                      <a:pt x="352055" y="226801"/>
                      <a:pt x="357248" y="217714"/>
                    </a:cubicBezTo>
                    <a:cubicBezTo>
                      <a:pt x="363689" y="206443"/>
                      <a:pt x="368859" y="194491"/>
                      <a:pt x="374665" y="182880"/>
                    </a:cubicBezTo>
                    <a:cubicBezTo>
                      <a:pt x="374265" y="180481"/>
                      <a:pt x="366437" y="116755"/>
                      <a:pt x="357248" y="104503"/>
                    </a:cubicBezTo>
                    <a:cubicBezTo>
                      <a:pt x="344932" y="88082"/>
                      <a:pt x="313705" y="60960"/>
                      <a:pt x="313705" y="60960"/>
                    </a:cubicBezTo>
                    <a:cubicBezTo>
                      <a:pt x="310802" y="52251"/>
                      <a:pt x="312869" y="39557"/>
                      <a:pt x="304997" y="34834"/>
                    </a:cubicBezTo>
                    <a:cubicBezTo>
                      <a:pt x="252276" y="3201"/>
                      <a:pt x="188883" y="5806"/>
                      <a:pt x="165660"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79179" y="4393951"/>
                <a:ext cx="228600" cy="1200329"/>
              </a:xfrm>
              <a:prstGeom prst="rect">
                <a:avLst/>
              </a:prstGeom>
              <a:noFill/>
            </p:spPr>
            <p:txBody>
              <a:bodyPr wrap="square" rtlCol="0">
                <a:spAutoFit/>
              </a:bodyPr>
              <a:lstStyle/>
              <a:p>
                <a:r>
                  <a:rPr lang="en-US" dirty="0"/>
                  <a:t>Levi</a:t>
                </a:r>
              </a:p>
            </p:txBody>
          </p:sp>
        </p:grpSp>
        <p:grpSp>
          <p:nvGrpSpPr>
            <p:cNvPr id="15" name="Group 14"/>
            <p:cNvGrpSpPr/>
            <p:nvPr/>
          </p:nvGrpSpPr>
          <p:grpSpPr>
            <a:xfrm>
              <a:off x="7461547" y="2617678"/>
              <a:ext cx="1068662" cy="1365005"/>
              <a:chOff x="7461547" y="2617678"/>
              <a:chExt cx="1068662" cy="1365005"/>
            </a:xfrm>
          </p:grpSpPr>
          <p:sp>
            <p:nvSpPr>
              <p:cNvPr id="16" name="Round Diagonal Corner Rectangle 15"/>
              <p:cNvSpPr/>
              <p:nvPr/>
            </p:nvSpPr>
            <p:spPr>
              <a:xfrm rot="3308753">
                <a:off x="7501158" y="3659304"/>
                <a:ext cx="352777" cy="2939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515400">
                <a:off x="8065475" y="3400184"/>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4621995">
                <a:off x="7422819" y="2656406"/>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7567656" y="2834439"/>
                <a:ext cx="406092" cy="334698"/>
                <a:chOff x="7690106" y="1509269"/>
                <a:chExt cx="406092" cy="334698"/>
              </a:xfrm>
            </p:grpSpPr>
            <p:sp>
              <p:nvSpPr>
                <p:cNvPr id="28" name="Round Diagonal Corner Rectangle 27"/>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117839" y="3560624"/>
                <a:ext cx="406092" cy="334698"/>
                <a:chOff x="7690106" y="1509269"/>
                <a:chExt cx="406092" cy="334698"/>
              </a:xfrm>
            </p:grpSpPr>
            <p:sp>
              <p:nvSpPr>
                <p:cNvPr id="24" name="Round Diagonal Corner Rectangle 23"/>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7854" y="3756709"/>
                <a:ext cx="242053" cy="183149"/>
                <a:chOff x="7854145" y="1567476"/>
                <a:chExt cx="242053" cy="183149"/>
              </a:xfrm>
            </p:grpSpPr>
            <p:sp>
              <p:nvSpPr>
                <p:cNvPr id="22" name="Round Diagonal Corner Rectangle 21"/>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 name="Freeform 7"/>
          <p:cNvSpPr/>
          <p:nvPr/>
        </p:nvSpPr>
        <p:spPr>
          <a:xfrm>
            <a:off x="8051409" y="3550780"/>
            <a:ext cx="569159" cy="388791"/>
          </a:xfrm>
          <a:custGeom>
            <a:avLst/>
            <a:gdLst>
              <a:gd name="connsiteX0" fmla="*/ 360902 w 569159"/>
              <a:gd name="connsiteY0" fmla="*/ 8545 h 388791"/>
              <a:gd name="connsiteX1" fmla="*/ 360902 w 569159"/>
              <a:gd name="connsiteY1" fmla="*/ 8545 h 388791"/>
              <a:gd name="connsiteX2" fmla="*/ 270368 w 569159"/>
              <a:gd name="connsiteY2" fmla="*/ 26652 h 388791"/>
              <a:gd name="connsiteX3" fmla="*/ 170780 w 569159"/>
              <a:gd name="connsiteY3" fmla="*/ 53813 h 388791"/>
              <a:gd name="connsiteX4" fmla="*/ 107405 w 569159"/>
              <a:gd name="connsiteY4" fmla="*/ 62866 h 388791"/>
              <a:gd name="connsiteX5" fmla="*/ 25924 w 569159"/>
              <a:gd name="connsiteY5" fmla="*/ 126240 h 388791"/>
              <a:gd name="connsiteX6" fmla="*/ 16871 w 569159"/>
              <a:gd name="connsiteY6" fmla="*/ 307310 h 388791"/>
              <a:gd name="connsiteX7" fmla="*/ 71192 w 569159"/>
              <a:gd name="connsiteY7" fmla="*/ 343523 h 388791"/>
              <a:gd name="connsiteX8" fmla="*/ 107405 w 569159"/>
              <a:gd name="connsiteY8" fmla="*/ 370684 h 388791"/>
              <a:gd name="connsiteX9" fmla="*/ 197940 w 569159"/>
              <a:gd name="connsiteY9" fmla="*/ 388791 h 388791"/>
              <a:gd name="connsiteX10" fmla="*/ 406170 w 569159"/>
              <a:gd name="connsiteY10" fmla="*/ 379737 h 388791"/>
              <a:gd name="connsiteX11" fmla="*/ 469544 w 569159"/>
              <a:gd name="connsiteY11" fmla="*/ 361630 h 388791"/>
              <a:gd name="connsiteX12" fmla="*/ 496704 w 569159"/>
              <a:gd name="connsiteY12" fmla="*/ 334470 h 388791"/>
              <a:gd name="connsiteX13" fmla="*/ 523865 w 569159"/>
              <a:gd name="connsiteY13" fmla="*/ 316363 h 388791"/>
              <a:gd name="connsiteX14" fmla="*/ 560079 w 569159"/>
              <a:gd name="connsiteY14" fmla="*/ 262042 h 388791"/>
              <a:gd name="connsiteX15" fmla="*/ 569132 w 569159"/>
              <a:gd name="connsiteY15" fmla="*/ 234882 h 388791"/>
              <a:gd name="connsiteX16" fmla="*/ 523865 w 569159"/>
              <a:gd name="connsiteY16" fmla="*/ 62866 h 388791"/>
              <a:gd name="connsiteX17" fmla="*/ 496704 w 569159"/>
              <a:gd name="connsiteY17" fmla="*/ 53813 h 388791"/>
              <a:gd name="connsiteX18" fmla="*/ 469544 w 569159"/>
              <a:gd name="connsiteY18" fmla="*/ 26652 h 388791"/>
              <a:gd name="connsiteX19" fmla="*/ 406170 w 569159"/>
              <a:gd name="connsiteY19" fmla="*/ 8545 h 388791"/>
              <a:gd name="connsiteX20" fmla="*/ 360902 w 569159"/>
              <a:gd name="connsiteY20" fmla="*/ 8545 h 38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9159" h="388791">
                <a:moveTo>
                  <a:pt x="360902" y="8545"/>
                </a:moveTo>
                <a:lnTo>
                  <a:pt x="360902" y="8545"/>
                </a:lnTo>
                <a:cubicBezTo>
                  <a:pt x="330724" y="14581"/>
                  <a:pt x="300355" y="19732"/>
                  <a:pt x="270368" y="26652"/>
                </a:cubicBezTo>
                <a:cubicBezTo>
                  <a:pt x="198550" y="43226"/>
                  <a:pt x="307351" y="34304"/>
                  <a:pt x="170780" y="53813"/>
                </a:cubicBezTo>
                <a:lnTo>
                  <a:pt x="107405" y="62866"/>
                </a:lnTo>
                <a:cubicBezTo>
                  <a:pt x="42432" y="106182"/>
                  <a:pt x="68473" y="83692"/>
                  <a:pt x="25924" y="126240"/>
                </a:cubicBezTo>
                <a:cubicBezTo>
                  <a:pt x="4048" y="191869"/>
                  <a:pt x="-14904" y="225605"/>
                  <a:pt x="16871" y="307310"/>
                </a:cubicBezTo>
                <a:cubicBezTo>
                  <a:pt x="24759" y="327592"/>
                  <a:pt x="53783" y="330466"/>
                  <a:pt x="71192" y="343523"/>
                </a:cubicBezTo>
                <a:cubicBezTo>
                  <a:pt x="83263" y="352577"/>
                  <a:pt x="94304" y="363198"/>
                  <a:pt x="107405" y="370684"/>
                </a:cubicBezTo>
                <a:cubicBezTo>
                  <a:pt x="128471" y="382722"/>
                  <a:pt x="184015" y="386802"/>
                  <a:pt x="197940" y="388791"/>
                </a:cubicBezTo>
                <a:cubicBezTo>
                  <a:pt x="267350" y="385773"/>
                  <a:pt x="336884" y="384869"/>
                  <a:pt x="406170" y="379737"/>
                </a:cubicBezTo>
                <a:cubicBezTo>
                  <a:pt x="420791" y="378654"/>
                  <a:pt x="454241" y="366731"/>
                  <a:pt x="469544" y="361630"/>
                </a:cubicBezTo>
                <a:cubicBezTo>
                  <a:pt x="478597" y="352577"/>
                  <a:pt x="486868" y="342666"/>
                  <a:pt x="496704" y="334470"/>
                </a:cubicBezTo>
                <a:cubicBezTo>
                  <a:pt x="505063" y="327504"/>
                  <a:pt x="516700" y="324552"/>
                  <a:pt x="523865" y="316363"/>
                </a:cubicBezTo>
                <a:cubicBezTo>
                  <a:pt x="538195" y="299986"/>
                  <a:pt x="560079" y="262042"/>
                  <a:pt x="560079" y="262042"/>
                </a:cubicBezTo>
                <a:cubicBezTo>
                  <a:pt x="563097" y="252989"/>
                  <a:pt x="569634" y="244412"/>
                  <a:pt x="569132" y="234882"/>
                </a:cubicBezTo>
                <a:cubicBezTo>
                  <a:pt x="565509" y="166040"/>
                  <a:pt x="581205" y="101092"/>
                  <a:pt x="523865" y="62866"/>
                </a:cubicBezTo>
                <a:cubicBezTo>
                  <a:pt x="515924" y="57572"/>
                  <a:pt x="505758" y="56831"/>
                  <a:pt x="496704" y="53813"/>
                </a:cubicBezTo>
                <a:cubicBezTo>
                  <a:pt x="487651" y="44759"/>
                  <a:pt x="480197" y="33754"/>
                  <a:pt x="469544" y="26652"/>
                </a:cubicBezTo>
                <a:cubicBezTo>
                  <a:pt x="460828" y="20842"/>
                  <a:pt x="412201" y="10555"/>
                  <a:pt x="406170" y="8545"/>
                </a:cubicBezTo>
                <a:cubicBezTo>
                  <a:pt x="348488" y="-10683"/>
                  <a:pt x="368447" y="8545"/>
                  <a:pt x="360902" y="8545"/>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p:cNvSpPr/>
          <p:nvPr/>
        </p:nvSpPr>
        <p:spPr>
          <a:xfrm rot="4706268">
            <a:off x="9595473" y="3856177"/>
            <a:ext cx="855793" cy="942996"/>
          </a:xfrm>
          <a:prstGeom prst="lightningBol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8" name="Group 2047"/>
          <p:cNvGrpSpPr/>
          <p:nvPr/>
        </p:nvGrpSpPr>
        <p:grpSpPr>
          <a:xfrm>
            <a:off x="260571" y="1416112"/>
            <a:ext cx="3288388" cy="4973424"/>
            <a:chOff x="260571" y="1416112"/>
            <a:chExt cx="3288388" cy="4973424"/>
          </a:xfrm>
        </p:grpSpPr>
        <p:pic>
          <p:nvPicPr>
            <p:cNvPr id="4098" name="Picture 2" descr="the Site of Schech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85" y="1416112"/>
              <a:ext cx="2811574" cy="4461341"/>
            </a:xfrm>
            <a:prstGeom prst="rect">
              <a:avLst/>
            </a:prstGeom>
            <a:noFill/>
            <a:extLst>
              <a:ext uri="{909E8E84-426E-40DD-AFC4-6F175D3DCCD1}">
                <a14:hiddenFill xmlns:a14="http://schemas.microsoft.com/office/drawing/2010/main">
                  <a:solidFill>
                    <a:srgbClr val="FFFFFF"/>
                  </a:solidFill>
                </a14:hiddenFill>
              </a:ext>
            </a:extLst>
          </p:spPr>
        </p:pic>
        <p:sp>
          <p:nvSpPr>
            <p:cNvPr id="4" name="Donut 3"/>
            <p:cNvSpPr/>
            <p:nvPr/>
          </p:nvSpPr>
          <p:spPr>
            <a:xfrm>
              <a:off x="260571" y="4841393"/>
              <a:ext cx="2272420" cy="1548143"/>
            </a:xfrm>
            <a:prstGeom prst="donut">
              <a:avLst>
                <a:gd name="adj" fmla="val 49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421952" y="5622374"/>
              <a:ext cx="1968032" cy="276999"/>
            </a:xfrm>
            <a:prstGeom prst="rect">
              <a:avLst/>
            </a:prstGeom>
            <a:noFill/>
          </p:spPr>
          <p:txBody>
            <a:bodyPr wrap="square" rtlCol="0">
              <a:spAutoFit/>
            </a:bodyPr>
            <a:lstStyle/>
            <a:p>
              <a:r>
                <a:rPr lang="en-US" sz="1200" dirty="0">
                  <a:solidFill>
                    <a:schemeClr val="bg1"/>
                  </a:solidFill>
                </a:rPr>
                <a:t>Kadesh-</a:t>
              </a:r>
              <a:r>
                <a:rPr lang="en-US" sz="1200" dirty="0" err="1">
                  <a:solidFill>
                    <a:schemeClr val="bg1"/>
                  </a:solidFill>
                </a:rPr>
                <a:t>barnea</a:t>
              </a:r>
              <a:endParaRPr lang="en-US" sz="1200" dirty="0">
                <a:solidFill>
                  <a:schemeClr val="bg1"/>
                </a:solidFill>
              </a:endParaRPr>
            </a:p>
          </p:txBody>
        </p:sp>
      </p:grpSp>
    </p:spTree>
    <p:extLst>
      <p:ext uri="{BB962C8B-B14F-4D97-AF65-F5344CB8AC3E}">
        <p14:creationId xmlns:p14="http://schemas.microsoft.com/office/powerpoint/2010/main" val="21655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par>
                                <p:cTn id="18" presetID="45"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20:1-5</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Near Kadesh</a:t>
            </a:r>
          </a:p>
        </p:txBody>
      </p:sp>
      <p:sp>
        <p:nvSpPr>
          <p:cNvPr id="3" name="Rectangle 2"/>
          <p:cNvSpPr/>
          <p:nvPr/>
        </p:nvSpPr>
        <p:spPr>
          <a:xfrm>
            <a:off x="474169" y="1887060"/>
            <a:ext cx="1593318" cy="369332"/>
          </a:xfrm>
          <a:prstGeom prst="rect">
            <a:avLst/>
          </a:prstGeom>
        </p:spPr>
        <p:txBody>
          <a:bodyPr wrap="square">
            <a:spAutoFit/>
          </a:bodyPr>
          <a:lstStyle/>
          <a:p>
            <a:pPr fontAlgn="base"/>
            <a:r>
              <a:rPr lang="en-US" dirty="0">
                <a:solidFill>
                  <a:schemeClr val="bg1"/>
                </a:solidFill>
              </a:rPr>
              <a:t>Miriam Died</a:t>
            </a:r>
            <a:endParaRPr lang="en-US" b="0" i="0" dirty="0">
              <a:solidFill>
                <a:schemeClr val="bg1"/>
              </a:solidFill>
              <a:effectLst/>
              <a:latin typeface="Calibri" panose="020F0502020204030204" pitchFamily="34" charset="0"/>
            </a:endParaRPr>
          </a:p>
        </p:txBody>
      </p:sp>
      <p:sp>
        <p:nvSpPr>
          <p:cNvPr id="11" name="Rectangle 10"/>
          <p:cNvSpPr/>
          <p:nvPr/>
        </p:nvSpPr>
        <p:spPr>
          <a:xfrm>
            <a:off x="3531956" y="860811"/>
            <a:ext cx="6096000" cy="369332"/>
          </a:xfrm>
          <a:prstGeom prst="rect">
            <a:avLst/>
          </a:prstGeom>
        </p:spPr>
        <p:txBody>
          <a:bodyPr>
            <a:spAutoFit/>
          </a:bodyPr>
          <a:lstStyle/>
          <a:p>
            <a:pPr fontAlgn="base"/>
            <a:r>
              <a:rPr lang="en-US" dirty="0">
                <a:solidFill>
                  <a:schemeClr val="bg1"/>
                </a:solidFill>
                <a:latin typeface="Calibri" panose="020F0502020204030204" pitchFamily="34" charset="0"/>
              </a:rPr>
              <a:t>“The whole region is inhospitable and uninviting.”</a:t>
            </a:r>
            <a:endParaRPr lang="en-US" b="0" i="0" dirty="0">
              <a:solidFill>
                <a:schemeClr val="bg1"/>
              </a:solidFill>
              <a:effectLst/>
              <a:latin typeface="Calibri" panose="020F0502020204030204" pitchFamily="34" charset="0"/>
            </a:endParaRPr>
          </a:p>
        </p:txBody>
      </p:sp>
      <p:grpSp>
        <p:nvGrpSpPr>
          <p:cNvPr id="2" name="Group 1"/>
          <p:cNvGrpSpPr/>
          <p:nvPr/>
        </p:nvGrpSpPr>
        <p:grpSpPr>
          <a:xfrm>
            <a:off x="2067487" y="1640942"/>
            <a:ext cx="3684647" cy="2396921"/>
            <a:chOff x="2205935" y="943808"/>
            <a:chExt cx="3620128" cy="2396921"/>
          </a:xfrm>
        </p:grpSpPr>
        <p:pic>
          <p:nvPicPr>
            <p:cNvPr id="6146" name="Picture 2" descr="https://c1.staticflickr.com/3/2014/2112163003_c793b44a44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935" y="943808"/>
              <a:ext cx="3620128" cy="239692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205935" y="3079119"/>
              <a:ext cx="2492722" cy="261610"/>
            </a:xfrm>
            <a:prstGeom prst="rect">
              <a:avLst/>
            </a:prstGeom>
          </p:spPr>
          <p:txBody>
            <a:bodyPr wrap="square">
              <a:spAutoFit/>
            </a:bodyPr>
            <a:lstStyle/>
            <a:p>
              <a:pPr fontAlgn="base"/>
              <a:r>
                <a:rPr lang="en-US" sz="1100" dirty="0">
                  <a:solidFill>
                    <a:schemeClr val="bg1"/>
                  </a:solidFill>
                </a:rPr>
                <a:t>Wilderness of Zin</a:t>
              </a:r>
              <a:endParaRPr lang="en-US" sz="1100" b="0" i="0" dirty="0">
                <a:solidFill>
                  <a:schemeClr val="bg1"/>
                </a:solidFill>
                <a:effectLst/>
                <a:latin typeface="Calibri" panose="020F0502020204030204" pitchFamily="34" charset="0"/>
              </a:endParaRPr>
            </a:p>
          </p:txBody>
        </p:sp>
      </p:grpSp>
      <p:grpSp>
        <p:nvGrpSpPr>
          <p:cNvPr id="2050" name="Group 2049"/>
          <p:cNvGrpSpPr/>
          <p:nvPr/>
        </p:nvGrpSpPr>
        <p:grpSpPr>
          <a:xfrm>
            <a:off x="7432294" y="1402466"/>
            <a:ext cx="4123570" cy="3007403"/>
            <a:chOff x="6929767" y="695214"/>
            <a:chExt cx="4762500" cy="3445761"/>
          </a:xfrm>
        </p:grpSpPr>
        <p:pic>
          <p:nvPicPr>
            <p:cNvPr id="6148" name="Picture 4" descr="Wadi Zin. Photo by Ferrell Jenk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767" y="695214"/>
              <a:ext cx="4762500" cy="3190876"/>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2048"/>
            <p:cNvSpPr/>
            <p:nvPr/>
          </p:nvSpPr>
          <p:spPr>
            <a:xfrm>
              <a:off x="6978327" y="3841233"/>
              <a:ext cx="2436789" cy="299742"/>
            </a:xfrm>
            <a:prstGeom prst="rect">
              <a:avLst/>
            </a:prstGeom>
          </p:spPr>
          <p:txBody>
            <a:bodyPr wrap="none">
              <a:spAutoFit/>
            </a:bodyPr>
            <a:lstStyle/>
            <a:p>
              <a:r>
                <a:rPr lang="en-US" sz="1100" b="0" i="0" dirty="0" err="1">
                  <a:solidFill>
                    <a:schemeClr val="bg1"/>
                  </a:solidFill>
                  <a:effectLst/>
                  <a:latin typeface="Calibri" panose="020F0502020204030204" pitchFamily="34" charset="0"/>
                </a:rPr>
                <a:t>Wadi</a:t>
              </a:r>
              <a:r>
                <a:rPr lang="en-US" sz="1100" b="0" i="0" dirty="0">
                  <a:solidFill>
                    <a:schemeClr val="bg1"/>
                  </a:solidFill>
                  <a:effectLst/>
                  <a:latin typeface="Calibri" panose="020F0502020204030204" pitchFamily="34" charset="0"/>
                </a:rPr>
                <a:t> Zin. Photo by Ferrell Jenkins</a:t>
              </a:r>
              <a:endParaRPr lang="en-US" sz="1100" dirty="0">
                <a:solidFill>
                  <a:schemeClr val="bg1"/>
                </a:solidFill>
              </a:endParaRPr>
            </a:p>
          </p:txBody>
        </p:sp>
      </p:grpSp>
      <p:sp>
        <p:nvSpPr>
          <p:cNvPr id="2051" name="Rectangle 2050"/>
          <p:cNvSpPr/>
          <p:nvPr/>
        </p:nvSpPr>
        <p:spPr>
          <a:xfrm>
            <a:off x="1270828" y="4548911"/>
            <a:ext cx="10670033" cy="954107"/>
          </a:xfrm>
          <a:prstGeom prst="rect">
            <a:avLst/>
          </a:prstGeom>
        </p:spPr>
        <p:txBody>
          <a:bodyPr wrap="square">
            <a:spAutoFit/>
          </a:bodyPr>
          <a:lstStyle/>
          <a:p>
            <a:r>
              <a:rPr lang="en-US" sz="2800" b="0" i="0" dirty="0">
                <a:solidFill>
                  <a:schemeClr val="bg1"/>
                </a:solidFill>
                <a:effectLst/>
                <a:latin typeface="Calibri" panose="020F0502020204030204" pitchFamily="34" charset="0"/>
              </a:rPr>
              <a:t>Israelites once again rebelled against Moses and Aaron and complained that there was no water</a:t>
            </a:r>
            <a:endParaRPr lang="en-US" sz="2800" dirty="0">
              <a:solidFill>
                <a:schemeClr val="bg1"/>
              </a:solidFill>
            </a:endParaRPr>
          </a:p>
        </p:txBody>
      </p:sp>
      <p:sp>
        <p:nvSpPr>
          <p:cNvPr id="2052" name="Rectangle 2051"/>
          <p:cNvSpPr/>
          <p:nvPr/>
        </p:nvSpPr>
        <p:spPr>
          <a:xfrm>
            <a:off x="7543893" y="5613015"/>
            <a:ext cx="4396968" cy="923330"/>
          </a:xfrm>
          <a:prstGeom prst="rect">
            <a:avLst/>
          </a:prstGeom>
        </p:spPr>
        <p:txBody>
          <a:bodyPr wrap="square">
            <a:spAutoFit/>
          </a:bodyPr>
          <a:lstStyle/>
          <a:p>
            <a:r>
              <a:rPr lang="en-US" dirty="0" err="1">
                <a:solidFill>
                  <a:schemeClr val="bg1"/>
                </a:solidFill>
                <a:latin typeface="Calibri" panose="020F0502020204030204" pitchFamily="34" charset="0"/>
              </a:rPr>
              <a:t>Chode</a:t>
            </a:r>
            <a:r>
              <a:rPr lang="en-US" dirty="0">
                <a:solidFill>
                  <a:schemeClr val="bg1"/>
                </a:solidFill>
                <a:latin typeface="Calibri" panose="020F0502020204030204" pitchFamily="34" charset="0"/>
              </a:rPr>
              <a:t>—past tense of Chide– Scold, berate, reprimand, rebuke, give someone a piece of one’s mind</a:t>
            </a:r>
            <a:endParaRPr lang="en-US" dirty="0">
              <a:solidFill>
                <a:schemeClr val="bg1"/>
              </a:solidFill>
            </a:endParaRPr>
          </a:p>
        </p:txBody>
      </p:sp>
      <p:sp>
        <p:nvSpPr>
          <p:cNvPr id="43" name="TextBox 42"/>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27880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20:6-12</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Take The Rod</a:t>
            </a:r>
          </a:p>
        </p:txBody>
      </p:sp>
      <p:sp>
        <p:nvSpPr>
          <p:cNvPr id="3" name="Rectangle 2"/>
          <p:cNvSpPr/>
          <p:nvPr/>
        </p:nvSpPr>
        <p:spPr>
          <a:xfrm>
            <a:off x="485866" y="1543011"/>
            <a:ext cx="6806887" cy="3539430"/>
          </a:xfrm>
          <a:prstGeom prst="rect">
            <a:avLst/>
          </a:prstGeom>
        </p:spPr>
        <p:txBody>
          <a:bodyPr wrap="square">
            <a:spAutoFit/>
          </a:bodyPr>
          <a:lstStyle/>
          <a:p>
            <a:pPr fontAlgn="base"/>
            <a:r>
              <a:rPr lang="en-US" sz="2800" dirty="0">
                <a:solidFill>
                  <a:schemeClr val="bg1"/>
                </a:solidFill>
              </a:rPr>
              <a:t>A water crisis arose and was resolved by the miracle of striking a rock, called </a:t>
            </a:r>
            <a:r>
              <a:rPr lang="en-US" sz="2800" dirty="0" err="1">
                <a:solidFill>
                  <a:schemeClr val="bg1"/>
                </a:solidFill>
              </a:rPr>
              <a:t>Meribah</a:t>
            </a:r>
            <a:r>
              <a:rPr lang="en-US" sz="2800" dirty="0">
                <a:solidFill>
                  <a:schemeClr val="bg1"/>
                </a:solidFill>
              </a:rPr>
              <a:t>, Moses “smote the rock twice” and water gushed forth.</a:t>
            </a:r>
          </a:p>
          <a:p>
            <a:pPr fontAlgn="base"/>
            <a:endParaRPr lang="en-US" sz="2800" dirty="0">
              <a:solidFill>
                <a:schemeClr val="bg1"/>
              </a:solidFill>
            </a:endParaRPr>
          </a:p>
          <a:p>
            <a:pPr fontAlgn="base"/>
            <a:r>
              <a:rPr lang="en-US" sz="2800" dirty="0">
                <a:solidFill>
                  <a:schemeClr val="bg1"/>
                </a:solidFill>
              </a:rPr>
              <a:t>Moses and Aaron did not glorify the Lord for this blessing and consequently were denied the privilege of entering the Promised Land.</a:t>
            </a:r>
            <a:endParaRPr lang="en-US" sz="2800" b="0" i="0" dirty="0">
              <a:solidFill>
                <a:schemeClr val="bg1"/>
              </a:solidFill>
              <a:effectLst/>
              <a:latin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pic>
        <p:nvPicPr>
          <p:cNvPr id="7172" name="Picture 4" descr="http://bibleencyclopedia.com/picturesjpeg/Mos_Smites_Rock_117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384" y="985612"/>
            <a:ext cx="3039984" cy="4886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1473" y="5277941"/>
            <a:ext cx="6096000" cy="1200329"/>
          </a:xfrm>
          <a:prstGeom prst="rect">
            <a:avLst/>
          </a:prstGeom>
        </p:spPr>
        <p:txBody>
          <a:bodyPr>
            <a:spAutoFit/>
          </a:bodyPr>
          <a:lstStyle/>
          <a:p>
            <a:r>
              <a:rPr lang="en-US" i="1" dirty="0">
                <a:solidFill>
                  <a:srgbClr val="FFFF00"/>
                </a:solidFill>
                <a:latin typeface="Palatino"/>
              </a:rPr>
              <a:t>And the </a:t>
            </a:r>
            <a:r>
              <a:rPr lang="en-US" i="1" cap="small" dirty="0">
                <a:solidFill>
                  <a:srgbClr val="FFFF00"/>
                </a:solidFill>
                <a:latin typeface="Palatino"/>
              </a:rPr>
              <a:t>Lord</a:t>
            </a:r>
            <a:r>
              <a:rPr lang="en-US" i="1" dirty="0">
                <a:solidFill>
                  <a:srgbClr val="FFFF00"/>
                </a:solidFill>
                <a:latin typeface="Palatino"/>
              </a:rPr>
              <a:t> </a:t>
            </a:r>
            <a:r>
              <a:rPr lang="en-US" i="1" dirty="0" err="1">
                <a:solidFill>
                  <a:srgbClr val="FFFF00"/>
                </a:solidFill>
                <a:latin typeface="Palatino"/>
              </a:rPr>
              <a:t>spake</a:t>
            </a:r>
            <a:r>
              <a:rPr lang="en-US" i="1" dirty="0">
                <a:solidFill>
                  <a:srgbClr val="FFFF00"/>
                </a:solidFill>
                <a:latin typeface="Palatino"/>
              </a:rPr>
              <a:t> unto Moses and Aaron, Because ye believed me not, to sanctify me in the eyes of the children of Israel, therefore ye shall not bring this congregation into the land which I have given them.</a:t>
            </a:r>
            <a:endParaRPr lang="en-US" i="1" dirty="0">
              <a:solidFill>
                <a:srgbClr val="FFFF00"/>
              </a:solidFill>
            </a:endParaRPr>
          </a:p>
        </p:txBody>
      </p:sp>
      <p:sp>
        <p:nvSpPr>
          <p:cNvPr id="4" name="TextBox 3"/>
          <p:cNvSpPr txBox="1"/>
          <p:nvPr/>
        </p:nvSpPr>
        <p:spPr>
          <a:xfrm>
            <a:off x="3714938" y="901410"/>
            <a:ext cx="4662535" cy="369332"/>
          </a:xfrm>
          <a:prstGeom prst="rect">
            <a:avLst/>
          </a:prstGeom>
          <a:noFill/>
        </p:spPr>
        <p:txBody>
          <a:bodyPr wrap="square" rtlCol="0">
            <a:spAutoFit/>
          </a:bodyPr>
          <a:lstStyle/>
          <a:p>
            <a:r>
              <a:rPr lang="en-US" dirty="0">
                <a:solidFill>
                  <a:schemeClr val="bg1"/>
                </a:solidFill>
              </a:rPr>
              <a:t>Aaron’s rod is kept in  the Ark of the Covenant</a:t>
            </a:r>
          </a:p>
        </p:txBody>
      </p:sp>
    </p:spTree>
    <p:extLst>
      <p:ext uri="{BB962C8B-B14F-4D97-AF65-F5344CB8AC3E}">
        <p14:creationId xmlns:p14="http://schemas.microsoft.com/office/powerpoint/2010/main" val="410626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20:17</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The King’s Highway</a:t>
            </a:r>
          </a:p>
        </p:txBody>
      </p:sp>
      <p:sp>
        <p:nvSpPr>
          <p:cNvPr id="3" name="Rectangle 2"/>
          <p:cNvSpPr/>
          <p:nvPr/>
        </p:nvSpPr>
        <p:spPr>
          <a:xfrm>
            <a:off x="552731" y="1828169"/>
            <a:ext cx="5136336" cy="4401205"/>
          </a:xfrm>
          <a:prstGeom prst="rect">
            <a:avLst/>
          </a:prstGeom>
        </p:spPr>
        <p:txBody>
          <a:bodyPr wrap="square">
            <a:spAutoFit/>
          </a:bodyPr>
          <a:lstStyle/>
          <a:p>
            <a:pPr fontAlgn="base"/>
            <a:r>
              <a:rPr lang="en-US" sz="2800" dirty="0">
                <a:solidFill>
                  <a:schemeClr val="bg1"/>
                </a:solidFill>
              </a:rPr>
              <a:t>“The ‘king’s way’ is the public high road, which was probably made at the cost of the state, and kept up for the king and his armies to travel upon, and is synonymous with the ‘sultan-road’ (</a:t>
            </a:r>
            <a:r>
              <a:rPr lang="en-US" sz="2800" i="1" dirty="0" err="1">
                <a:solidFill>
                  <a:schemeClr val="bg1"/>
                </a:solidFill>
              </a:rPr>
              <a:t>Derb</a:t>
            </a:r>
            <a:r>
              <a:rPr lang="en-US" sz="2800" i="1" dirty="0">
                <a:solidFill>
                  <a:schemeClr val="bg1"/>
                </a:solidFill>
              </a:rPr>
              <a:t> </a:t>
            </a:r>
            <a:r>
              <a:rPr lang="en-US" sz="2800" i="1" dirty="0" err="1">
                <a:solidFill>
                  <a:schemeClr val="bg1"/>
                </a:solidFill>
              </a:rPr>
              <a:t>es</a:t>
            </a:r>
            <a:r>
              <a:rPr lang="en-US" sz="2800" i="1" dirty="0">
                <a:solidFill>
                  <a:schemeClr val="bg1"/>
                </a:solidFill>
              </a:rPr>
              <a:t> Sultan</a:t>
            </a:r>
            <a:r>
              <a:rPr lang="en-US" sz="2800" dirty="0">
                <a:solidFill>
                  <a:schemeClr val="bg1"/>
                </a:solidFill>
              </a:rPr>
              <a:t>) or ‘emperor road,’ as the open, broad, old military roads are still called in the East” (2)</a:t>
            </a:r>
            <a:endParaRPr lang="en-US" sz="2800" b="0" i="0" dirty="0">
              <a:solidFill>
                <a:schemeClr val="bg1"/>
              </a:solidFill>
              <a:effectLst/>
              <a:latin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grpSp>
        <p:nvGrpSpPr>
          <p:cNvPr id="9" name="Group 8"/>
          <p:cNvGrpSpPr/>
          <p:nvPr/>
        </p:nvGrpSpPr>
        <p:grpSpPr>
          <a:xfrm>
            <a:off x="5941527" y="1315928"/>
            <a:ext cx="5800818" cy="4251630"/>
            <a:chOff x="1051868" y="-717401"/>
            <a:chExt cx="5238750" cy="3532940"/>
          </a:xfrm>
        </p:grpSpPr>
        <p:pic>
          <p:nvPicPr>
            <p:cNvPr id="10" name="Picture 2" descr="http://media-cdn.tripadvisor.com/media/photo-s/03/0a/d3/b4/king-s-high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868" y="-717401"/>
              <a:ext cx="5238750" cy="35147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2699" y="2538540"/>
              <a:ext cx="4568025" cy="276999"/>
            </a:xfrm>
            <a:prstGeom prst="rect">
              <a:avLst/>
            </a:prstGeom>
          </p:spPr>
          <p:txBody>
            <a:bodyPr wrap="square">
              <a:spAutoFit/>
            </a:bodyPr>
            <a:lstStyle/>
            <a:p>
              <a:r>
                <a:rPr lang="en-US" sz="1200" dirty="0">
                  <a:latin typeface="Palatino"/>
                </a:rPr>
                <a:t>King’s Highway today</a:t>
              </a:r>
              <a:endParaRPr lang="en-US" sz="1200" dirty="0"/>
            </a:p>
          </p:txBody>
        </p:sp>
      </p:grpSp>
      <p:sp>
        <p:nvSpPr>
          <p:cNvPr id="4" name="Rectangle 3"/>
          <p:cNvSpPr/>
          <p:nvPr/>
        </p:nvSpPr>
        <p:spPr>
          <a:xfrm>
            <a:off x="6046206" y="5651204"/>
            <a:ext cx="6096000" cy="923330"/>
          </a:xfrm>
          <a:prstGeom prst="rect">
            <a:avLst/>
          </a:prstGeom>
        </p:spPr>
        <p:txBody>
          <a:bodyPr>
            <a:spAutoFit/>
          </a:bodyPr>
          <a:lstStyle/>
          <a:p>
            <a:r>
              <a:rPr lang="en-US" dirty="0">
                <a:solidFill>
                  <a:srgbClr val="00B0F0"/>
                </a:solidFill>
                <a:latin typeface="Calibri" panose="020F0502020204030204" pitchFamily="34" charset="0"/>
              </a:rPr>
              <a:t>The highway ran along the highlands of present-day Jordan from the Red Sea up into Syria. On the east it paralleled the Dead Sea and the River Jordan.</a:t>
            </a:r>
            <a:endParaRPr lang="en-US" dirty="0">
              <a:solidFill>
                <a:srgbClr val="00B0F0"/>
              </a:solidFill>
            </a:endParaRPr>
          </a:p>
        </p:txBody>
      </p:sp>
      <p:sp>
        <p:nvSpPr>
          <p:cNvPr id="13" name="Rectangle 12"/>
          <p:cNvSpPr/>
          <p:nvPr/>
        </p:nvSpPr>
        <p:spPr>
          <a:xfrm>
            <a:off x="458710" y="992762"/>
            <a:ext cx="4113290" cy="646331"/>
          </a:xfrm>
          <a:prstGeom prst="rect">
            <a:avLst/>
          </a:prstGeom>
        </p:spPr>
        <p:txBody>
          <a:bodyPr wrap="square">
            <a:spAutoFit/>
          </a:bodyPr>
          <a:lstStyle/>
          <a:p>
            <a:r>
              <a:rPr lang="en-US" dirty="0">
                <a:solidFill>
                  <a:srgbClr val="FF0000"/>
                </a:solidFill>
                <a:latin typeface="Calibri" panose="020F0502020204030204" pitchFamily="34" charset="0"/>
              </a:rPr>
              <a:t>Taking the high way would have been the easiest route for the Israelites.</a:t>
            </a:r>
            <a:endParaRPr lang="en-US" dirty="0">
              <a:solidFill>
                <a:srgbClr val="FF0000"/>
              </a:solidFill>
            </a:endParaRPr>
          </a:p>
        </p:txBody>
      </p:sp>
    </p:spTree>
    <p:extLst>
      <p:ext uri="{BB962C8B-B14F-4D97-AF65-F5344CB8AC3E}">
        <p14:creationId xmlns:p14="http://schemas.microsoft.com/office/powerpoint/2010/main" val="5794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20:14-21</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Messengers to Edom</a:t>
            </a:r>
          </a:p>
        </p:txBody>
      </p:sp>
      <p:sp>
        <p:nvSpPr>
          <p:cNvPr id="3" name="Rectangle 2"/>
          <p:cNvSpPr/>
          <p:nvPr/>
        </p:nvSpPr>
        <p:spPr>
          <a:xfrm>
            <a:off x="422492" y="1235233"/>
            <a:ext cx="6806887" cy="1477328"/>
          </a:xfrm>
          <a:prstGeom prst="rect">
            <a:avLst/>
          </a:prstGeom>
        </p:spPr>
        <p:txBody>
          <a:bodyPr wrap="square">
            <a:spAutoFit/>
          </a:bodyPr>
          <a:lstStyle/>
          <a:p>
            <a:pPr fontAlgn="base"/>
            <a:r>
              <a:rPr lang="en-US" dirty="0">
                <a:solidFill>
                  <a:schemeClr val="bg1"/>
                </a:solidFill>
              </a:rPr>
              <a:t>They were travel from Kadesh to the land of Canaan on the east side of the Dead Sea through several well populated areas.</a:t>
            </a:r>
          </a:p>
          <a:p>
            <a:pPr fontAlgn="base"/>
            <a:endParaRPr lang="en-US" dirty="0">
              <a:solidFill>
                <a:schemeClr val="bg1"/>
              </a:solidFill>
            </a:endParaRPr>
          </a:p>
          <a:p>
            <a:pPr fontAlgn="base"/>
            <a:r>
              <a:rPr lang="en-US" dirty="0">
                <a:solidFill>
                  <a:schemeClr val="bg1"/>
                </a:solidFill>
                <a:latin typeface="Calibri" panose="020F0502020204030204" pitchFamily="34" charset="0"/>
              </a:rPr>
              <a:t>The </a:t>
            </a:r>
            <a:r>
              <a:rPr lang="en-US" dirty="0" err="1">
                <a:solidFill>
                  <a:schemeClr val="bg1"/>
                </a:solidFill>
                <a:latin typeface="Calibri" panose="020F0502020204030204" pitchFamily="34" charset="0"/>
              </a:rPr>
              <a:t>Edomites</a:t>
            </a:r>
            <a:r>
              <a:rPr lang="en-US" dirty="0">
                <a:solidFill>
                  <a:schemeClr val="bg1"/>
                </a:solidFill>
                <a:latin typeface="Calibri" panose="020F0502020204030204" pitchFamily="34" charset="0"/>
              </a:rPr>
              <a:t> lived in a mountainous area also called Mount </a:t>
            </a:r>
            <a:r>
              <a:rPr lang="en-US" dirty="0" err="1">
                <a:solidFill>
                  <a:schemeClr val="bg1"/>
                </a:solidFill>
                <a:latin typeface="Calibri" panose="020F0502020204030204" pitchFamily="34" charset="0"/>
              </a:rPr>
              <a:t>Seir</a:t>
            </a:r>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sp>
        <p:nvSpPr>
          <p:cNvPr id="16" name="Rectangle 15"/>
          <p:cNvSpPr/>
          <p:nvPr/>
        </p:nvSpPr>
        <p:spPr>
          <a:xfrm>
            <a:off x="5366990" y="3395351"/>
            <a:ext cx="2362954" cy="1200329"/>
          </a:xfrm>
          <a:prstGeom prst="rect">
            <a:avLst/>
          </a:prstGeom>
        </p:spPr>
        <p:txBody>
          <a:bodyPr wrap="square">
            <a:spAutoFit/>
          </a:bodyPr>
          <a:lstStyle/>
          <a:p>
            <a:pPr fontAlgn="base"/>
            <a:r>
              <a:rPr lang="en-US" dirty="0">
                <a:solidFill>
                  <a:schemeClr val="bg1"/>
                </a:solidFill>
              </a:rPr>
              <a:t>They would be passing in areas that were occupied with distant relatives</a:t>
            </a:r>
            <a:endParaRPr lang="en-US" b="0" i="0" dirty="0">
              <a:solidFill>
                <a:schemeClr val="bg1"/>
              </a:solidFill>
              <a:effectLst/>
              <a:latin typeface="Calibri" panose="020F0502020204030204" pitchFamily="34" charset="0"/>
            </a:endParaRPr>
          </a:p>
        </p:txBody>
      </p:sp>
      <p:sp>
        <p:nvSpPr>
          <p:cNvPr id="13" name="Rectangle 12"/>
          <p:cNvSpPr/>
          <p:nvPr/>
        </p:nvSpPr>
        <p:spPr>
          <a:xfrm>
            <a:off x="2265662" y="5162731"/>
            <a:ext cx="6096000" cy="1477328"/>
          </a:xfrm>
          <a:prstGeom prst="rect">
            <a:avLst/>
          </a:prstGeom>
        </p:spPr>
        <p:txBody>
          <a:bodyPr>
            <a:spAutoFit/>
          </a:bodyPr>
          <a:lstStyle/>
          <a:p>
            <a:r>
              <a:rPr lang="en-US" i="1" dirty="0">
                <a:solidFill>
                  <a:srgbClr val="FFFF00"/>
                </a:solidFill>
                <a:latin typeface="Palatino"/>
              </a:rPr>
              <a:t>Let us pass, I pray thee, through thy country: we will not pass through the fields, or through the vineyards, neither will we drink of the water of the wells: we will go by the king’s high way, we will not turn to the right hand nor to the left, until we have passed thy borders.</a:t>
            </a:r>
            <a:endParaRPr lang="en-US" i="1" dirty="0">
              <a:solidFill>
                <a:srgbClr val="FFFF00"/>
              </a:solidFill>
            </a:endParaRPr>
          </a:p>
        </p:txBody>
      </p:sp>
      <p:pic>
        <p:nvPicPr>
          <p:cNvPr id="14" name="Picture 4" descr="http://www.generationword.com/devotions/photos-diagrams/pics-images/feb-photos/Moses-transjordan-1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3625" y="1063134"/>
            <a:ext cx="3827092" cy="456189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22492" y="2861718"/>
            <a:ext cx="3557213" cy="1654890"/>
            <a:chOff x="142447" y="3212831"/>
            <a:chExt cx="3557213" cy="1654890"/>
          </a:xfrm>
        </p:grpSpPr>
        <p:sp>
          <p:nvSpPr>
            <p:cNvPr id="17" name="Rectangle 16"/>
            <p:cNvSpPr/>
            <p:nvPr/>
          </p:nvSpPr>
          <p:spPr>
            <a:xfrm>
              <a:off x="432397" y="38914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Esau</a:t>
              </a:r>
            </a:p>
          </p:txBody>
        </p:sp>
        <p:sp>
          <p:nvSpPr>
            <p:cNvPr id="18" name="Rectangle 17"/>
            <p:cNvSpPr/>
            <p:nvPr/>
          </p:nvSpPr>
          <p:spPr>
            <a:xfrm>
              <a:off x="142447" y="4533277"/>
              <a:ext cx="1649659" cy="334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Edomites</a:t>
              </a:r>
              <a:endParaRPr lang="en-US" dirty="0"/>
            </a:p>
          </p:txBody>
        </p:sp>
        <p:sp>
          <p:nvSpPr>
            <p:cNvPr id="19" name="Rectangle 18"/>
            <p:cNvSpPr/>
            <p:nvPr/>
          </p:nvSpPr>
          <p:spPr>
            <a:xfrm>
              <a:off x="2295855" y="389140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20" name="Rectangle 19"/>
            <p:cNvSpPr/>
            <p:nvPr/>
          </p:nvSpPr>
          <p:spPr>
            <a:xfrm>
              <a:off x="2050001" y="4527739"/>
              <a:ext cx="1649659" cy="33444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Israelites</a:t>
              </a:r>
            </a:p>
          </p:txBody>
        </p:sp>
        <p:sp>
          <p:nvSpPr>
            <p:cNvPr id="8" name="Down Arrow 7"/>
            <p:cNvSpPr/>
            <p:nvPr/>
          </p:nvSpPr>
          <p:spPr>
            <a:xfrm>
              <a:off x="859466" y="4247773"/>
              <a:ext cx="215617" cy="28550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2709296" y="4247773"/>
              <a:ext cx="215617" cy="28550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6200000" flipH="1">
              <a:off x="2003511" y="2964450"/>
              <a:ext cx="148674" cy="87345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1522" y="3228129"/>
              <a:ext cx="1069757" cy="3344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sp>
          <p:nvSpPr>
            <p:cNvPr id="24" name="Rectangle 23"/>
            <p:cNvSpPr/>
            <p:nvPr/>
          </p:nvSpPr>
          <p:spPr>
            <a:xfrm>
              <a:off x="2174417" y="3212831"/>
              <a:ext cx="1069757" cy="334444"/>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cxnSp>
          <p:nvCxnSpPr>
            <p:cNvPr id="26" name="Straight Connector 25"/>
            <p:cNvCxnSpPr/>
            <p:nvPr/>
          </p:nvCxnSpPr>
          <p:spPr>
            <a:xfrm>
              <a:off x="1081746" y="3644054"/>
              <a:ext cx="19365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068309" y="3644322"/>
              <a:ext cx="13437" cy="1400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005750" y="3634973"/>
              <a:ext cx="579" cy="1674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063766" y="3427708"/>
              <a:ext cx="5964" cy="2053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82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20:14-21, 22</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Response of Edom</a:t>
            </a:r>
          </a:p>
        </p:txBody>
      </p:sp>
      <p:sp>
        <p:nvSpPr>
          <p:cNvPr id="3" name="Rectangle 2"/>
          <p:cNvSpPr/>
          <p:nvPr/>
        </p:nvSpPr>
        <p:spPr>
          <a:xfrm>
            <a:off x="422492" y="1105728"/>
            <a:ext cx="6806887" cy="646331"/>
          </a:xfrm>
          <a:prstGeom prst="rect">
            <a:avLst/>
          </a:prstGeom>
        </p:spPr>
        <p:txBody>
          <a:bodyPr wrap="square">
            <a:spAutoFit/>
          </a:bodyPr>
          <a:lstStyle/>
          <a:p>
            <a:pPr fontAlgn="base"/>
            <a:r>
              <a:rPr lang="en-US" dirty="0">
                <a:solidFill>
                  <a:schemeClr val="bg1"/>
                </a:solidFill>
              </a:rPr>
              <a:t>They refused the passage to the Israelites and he sent an army to ensure that they did not pass through.</a:t>
            </a:r>
            <a:endParaRPr lang="en-US" b="0" i="0" dirty="0">
              <a:solidFill>
                <a:schemeClr val="bg1"/>
              </a:solidFill>
              <a:effectLst/>
              <a:latin typeface="Calibri" panose="020F0502020204030204" pitchFamily="34" charset="0"/>
            </a:endParaRP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pic>
        <p:nvPicPr>
          <p:cNvPr id="14" name="Picture 4" descr="http://www.generationword.com/devotions/photos-diagrams/pics-images/feb-photos/Moses-transjordan-1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380" y="1832678"/>
            <a:ext cx="3827092" cy="45618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4.bp.blogspot.com/_ozlsCwnTla4/S8O0FC3qNbI/AAAAAAAABQY/gKF4Qct9Mqw/s320/image+5+refugees19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456" y="1930380"/>
            <a:ext cx="29527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98963" y="5184967"/>
            <a:ext cx="6096000" cy="923330"/>
          </a:xfrm>
          <a:prstGeom prst="rect">
            <a:avLst/>
          </a:prstGeom>
        </p:spPr>
        <p:txBody>
          <a:bodyPr>
            <a:spAutoFit/>
          </a:bodyPr>
          <a:lstStyle/>
          <a:p>
            <a:r>
              <a:rPr lang="en-US" dirty="0">
                <a:solidFill>
                  <a:schemeClr val="bg1"/>
                </a:solidFill>
                <a:latin typeface="Calibri" panose="020F0502020204030204" pitchFamily="34" charset="0"/>
              </a:rPr>
              <a:t>This new generation of Israelites left Kadesh and transported themselves to a place on the border of Edom that they called Mount </a:t>
            </a:r>
            <a:r>
              <a:rPr lang="en-US" dirty="0" err="1">
                <a:solidFill>
                  <a:schemeClr val="bg1"/>
                </a:solidFill>
                <a:latin typeface="Calibri" panose="020F0502020204030204" pitchFamily="34" charset="0"/>
              </a:rPr>
              <a:t>Hor</a:t>
            </a:r>
            <a:endParaRPr lang="en-US" dirty="0">
              <a:solidFill>
                <a:schemeClr val="bg1"/>
              </a:solidFill>
            </a:endParaRPr>
          </a:p>
        </p:txBody>
      </p:sp>
    </p:spTree>
    <p:extLst>
      <p:ext uri="{BB962C8B-B14F-4D97-AF65-F5344CB8AC3E}">
        <p14:creationId xmlns:p14="http://schemas.microsoft.com/office/powerpoint/2010/main" val="281726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2d00szk9na1qq.cloudfront.net/Product/6eb35b02-dd71-4823-a2fc-6baf68233727/Images/Large_0293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93" y="6488668"/>
            <a:ext cx="3698341" cy="369332"/>
          </a:xfrm>
          <a:prstGeom prst="rect">
            <a:avLst/>
          </a:prstGeom>
          <a:noFill/>
        </p:spPr>
        <p:txBody>
          <a:bodyPr wrap="square" rtlCol="0">
            <a:spAutoFit/>
          </a:bodyPr>
          <a:lstStyle/>
          <a:p>
            <a:r>
              <a:rPr lang="en-US" dirty="0">
                <a:solidFill>
                  <a:schemeClr val="bg1"/>
                </a:solidFill>
              </a:rPr>
              <a:t>Numbers 20:22-29</a:t>
            </a:r>
          </a:p>
        </p:txBody>
      </p:sp>
      <p:sp>
        <p:nvSpPr>
          <p:cNvPr id="7" name="TextBox 6"/>
          <p:cNvSpPr txBox="1"/>
          <p:nvPr/>
        </p:nvSpPr>
        <p:spPr>
          <a:xfrm>
            <a:off x="0" y="-21920"/>
            <a:ext cx="12092412" cy="1107996"/>
          </a:xfrm>
          <a:prstGeom prst="rect">
            <a:avLst/>
          </a:prstGeom>
          <a:noFill/>
        </p:spPr>
        <p:txBody>
          <a:bodyPr wrap="square" rtlCol="0">
            <a:spAutoFit/>
          </a:bodyPr>
          <a:lstStyle/>
          <a:p>
            <a:pPr algn="ctr"/>
            <a:r>
              <a:rPr lang="en-US" sz="6600" dirty="0">
                <a:solidFill>
                  <a:srgbClr val="92D050"/>
                </a:solidFill>
              </a:rPr>
              <a:t>Aaron Confers Priesthood to Son</a:t>
            </a:r>
          </a:p>
        </p:txBody>
      </p:sp>
      <p:sp>
        <p:nvSpPr>
          <p:cNvPr id="3" name="Rectangle 2"/>
          <p:cNvSpPr/>
          <p:nvPr/>
        </p:nvSpPr>
        <p:spPr>
          <a:xfrm>
            <a:off x="3597712" y="5611042"/>
            <a:ext cx="7410061" cy="923330"/>
          </a:xfrm>
          <a:prstGeom prst="rect">
            <a:avLst/>
          </a:prstGeom>
        </p:spPr>
        <p:txBody>
          <a:bodyPr wrap="square">
            <a:spAutoFit/>
          </a:bodyPr>
          <a:lstStyle/>
          <a:p>
            <a:pPr fontAlgn="base"/>
            <a:r>
              <a:rPr lang="en-US" dirty="0">
                <a:solidFill>
                  <a:schemeClr val="bg1"/>
                </a:solidFill>
              </a:rPr>
              <a:t>Upon this mount, </a:t>
            </a:r>
            <a:r>
              <a:rPr lang="en-US" dirty="0" err="1">
                <a:solidFill>
                  <a:schemeClr val="bg1"/>
                </a:solidFill>
              </a:rPr>
              <a:t>Eleazar</a:t>
            </a:r>
            <a:r>
              <a:rPr lang="en-US" dirty="0">
                <a:solidFill>
                  <a:schemeClr val="bg1"/>
                </a:solidFill>
              </a:rPr>
              <a:t>, the son of Aaron, was given the presidency of the Levitical Priesthood in his father’s stead; and here Aaron died. </a:t>
            </a:r>
          </a:p>
          <a:p>
            <a:pPr fontAlgn="base"/>
            <a:r>
              <a:rPr lang="en-US" b="0" i="0" dirty="0">
                <a:solidFill>
                  <a:schemeClr val="bg1"/>
                </a:solidFill>
                <a:effectLst/>
                <a:latin typeface="Calibri" panose="020F0502020204030204" pitchFamily="34" charset="0"/>
              </a:rPr>
              <a:t>The people mourned for 30 days.</a:t>
            </a:r>
          </a:p>
        </p:txBody>
      </p:sp>
      <p:sp>
        <p:nvSpPr>
          <p:cNvPr id="15" name="TextBox 14"/>
          <p:cNvSpPr txBox="1"/>
          <p:nvPr/>
        </p:nvSpPr>
        <p:spPr>
          <a:xfrm>
            <a:off x="8493659" y="6488668"/>
            <a:ext cx="3698341" cy="369332"/>
          </a:xfrm>
          <a:prstGeom prst="rect">
            <a:avLst/>
          </a:prstGeom>
          <a:noFill/>
        </p:spPr>
        <p:txBody>
          <a:bodyPr wrap="square" rtlCol="0">
            <a:spAutoFit/>
          </a:bodyPr>
          <a:lstStyle/>
          <a:p>
            <a:pPr algn="r"/>
            <a:r>
              <a:rPr lang="en-US" dirty="0">
                <a:solidFill>
                  <a:schemeClr val="bg1"/>
                </a:solidFill>
              </a:rPr>
              <a:t>(1)</a:t>
            </a:r>
          </a:p>
        </p:txBody>
      </p:sp>
      <p:sp>
        <p:nvSpPr>
          <p:cNvPr id="2" name="Rectangle 1"/>
          <p:cNvSpPr/>
          <p:nvPr/>
        </p:nvSpPr>
        <p:spPr>
          <a:xfrm>
            <a:off x="287701" y="801146"/>
            <a:ext cx="6096000" cy="923330"/>
          </a:xfrm>
          <a:prstGeom prst="rect">
            <a:avLst/>
          </a:prstGeom>
        </p:spPr>
        <p:txBody>
          <a:bodyPr>
            <a:spAutoFit/>
          </a:bodyPr>
          <a:lstStyle/>
          <a:p>
            <a:r>
              <a:rPr lang="en-US" dirty="0">
                <a:solidFill>
                  <a:schemeClr val="bg1"/>
                </a:solidFill>
                <a:latin typeface="Calibri" panose="020F0502020204030204" pitchFamily="34" charset="0"/>
              </a:rPr>
              <a:t>This new generation of Israelites left Kadesh and transported themselves to a place on the border of Edom that they called Mount </a:t>
            </a:r>
            <a:r>
              <a:rPr lang="en-US" dirty="0" err="1">
                <a:solidFill>
                  <a:schemeClr val="bg1"/>
                </a:solidFill>
                <a:latin typeface="Calibri" panose="020F0502020204030204" pitchFamily="34" charset="0"/>
              </a:rPr>
              <a:t>Hor</a:t>
            </a:r>
            <a:endParaRPr lang="en-US" dirty="0">
              <a:solidFill>
                <a:schemeClr val="bg1"/>
              </a:solidFill>
            </a:endParaRPr>
          </a:p>
        </p:txBody>
      </p:sp>
      <p:pic>
        <p:nvPicPr>
          <p:cNvPr id="5124" name="Picture 4" descr="http://www.visiongallery.com/images/VINTAGE/Francis%20Frith/Mount%20Hor%20,Jor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33" y="1825716"/>
            <a:ext cx="3058668"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98802" y="1456384"/>
            <a:ext cx="8444728" cy="3434202"/>
            <a:chOff x="3498802" y="1456384"/>
            <a:chExt cx="8444728" cy="3434202"/>
          </a:xfrm>
        </p:grpSpPr>
        <p:pic>
          <p:nvPicPr>
            <p:cNvPr id="5122" name="Picture 2" descr="http://footage.framepool.com/shotimg/qf/705129167-mount-hor-tomb-building-jordan-country-blea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8802" y="2362877"/>
              <a:ext cx="3911648" cy="2200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aron's Tomb on the Summit of Mount H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157" y="1854779"/>
              <a:ext cx="4042373" cy="30358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5937566" y="1854779"/>
              <a:ext cx="660902" cy="768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17664" y="1456384"/>
              <a:ext cx="1633302" cy="369332"/>
            </a:xfrm>
            <a:prstGeom prst="rect">
              <a:avLst/>
            </a:prstGeom>
          </p:spPr>
          <p:txBody>
            <a:bodyPr wrap="square">
              <a:spAutoFit/>
            </a:bodyPr>
            <a:lstStyle/>
            <a:p>
              <a:r>
                <a:rPr lang="en-US" dirty="0">
                  <a:solidFill>
                    <a:schemeClr val="bg1"/>
                  </a:solidFill>
                  <a:latin typeface="Calibri" panose="020F0502020204030204" pitchFamily="34" charset="0"/>
                </a:rPr>
                <a:t>Aaron’s Tomb</a:t>
              </a:r>
              <a:endParaRPr lang="en-US" dirty="0">
                <a:solidFill>
                  <a:schemeClr val="bg1"/>
                </a:solidFill>
              </a:endParaRPr>
            </a:p>
          </p:txBody>
        </p:sp>
        <p:cxnSp>
          <p:nvCxnSpPr>
            <p:cNvPr id="17" name="Straight Arrow Connector 16"/>
            <p:cNvCxnSpPr/>
            <p:nvPr/>
          </p:nvCxnSpPr>
          <p:spPr>
            <a:xfrm>
              <a:off x="6598468" y="1854779"/>
              <a:ext cx="2297062" cy="647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481811" y="4930860"/>
            <a:ext cx="7410061" cy="369332"/>
          </a:xfrm>
          <a:prstGeom prst="rect">
            <a:avLst/>
          </a:prstGeom>
        </p:spPr>
        <p:txBody>
          <a:bodyPr wrap="square">
            <a:spAutoFit/>
          </a:bodyPr>
          <a:lstStyle/>
          <a:p>
            <a:pPr fontAlgn="base"/>
            <a:r>
              <a:rPr lang="en-US" dirty="0">
                <a:solidFill>
                  <a:schemeClr val="bg1"/>
                </a:solidFill>
              </a:rPr>
              <a:t>Stripped of His Garments=turning the office over to Aaron’s son </a:t>
            </a:r>
            <a:endParaRPr lang="en-US" b="0" i="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3385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3007</Words>
  <Application>Microsoft Office PowerPoint</Application>
  <PresentationFormat>Widescreen</PresentationFormat>
  <Paragraphs>204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Franklin Gothic Book</vt:lpstr>
      <vt:lpstr>Palatino</vt:lpstr>
      <vt:lpstr>arial</vt:lpstr>
      <vt:lpstr>Calibri</vt:lpstr>
      <vt:lpstr>arial</vt:lpstr>
      <vt:lpstr>Verdana</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2015-11-06T14:48:14Z</dcterms:created>
  <dcterms:modified xsi:type="dcterms:W3CDTF">2020-11-14T03:45:23Z</dcterms:modified>
</cp:coreProperties>
</file>