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4" r:id="rId4"/>
    <p:sldId id="262" r:id="rId5"/>
    <p:sldId id="263" r:id="rId6"/>
    <p:sldId id="266" r:id="rId7"/>
    <p:sldId id="268" r:id="rId8"/>
    <p:sldId id="265" r:id="rId9"/>
    <p:sldId id="267" r:id="rId10"/>
    <p:sldId id="270" r:id="rId11"/>
    <p:sldId id="269" r:id="rId12"/>
    <p:sldId id="276" r:id="rId13"/>
    <p:sldId id="277" r:id="rId14"/>
    <p:sldId id="271" r:id="rId15"/>
    <p:sldId id="272" r:id="rId16"/>
    <p:sldId id="273" r:id="rId17"/>
    <p:sldId id="274" r:id="rId18"/>
    <p:sldId id="278" r:id="rId19"/>
    <p:sldId id="279" r:id="rId20"/>
    <p:sldId id="275" r:id="rId21"/>
    <p:sldId id="259" r:id="rId22"/>
    <p:sldId id="257" r:id="rId23"/>
    <p:sldId id="261" r:id="rId24"/>
  </p:sldIdLst>
  <p:sldSz cx="12192000" cy="6858000"/>
  <p:notesSz cx="6858000" cy="9144000"/>
  <p:embeddedFontLst>
    <p:embeddedFont>
      <p:font typeface="Agency FB" panose="020B0503020202020204" pitchFamily="34" charset="0"/>
      <p:regular r:id="rId25"/>
      <p:bold r:id="rId26"/>
    </p:embeddedFont>
    <p:embeddedFont>
      <p:font typeface="AR ESSENCE"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arrington" panose="04040505050A02020702" pitchFamily="82" charset="0"/>
      <p:regular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A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59" d="100"/>
          <a:sy n="59" d="100"/>
        </p:scale>
        <p:origin x="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60739C-E514-47A1-BB1D-58FDA8CDD0C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25124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0739C-E514-47A1-BB1D-58FDA8CDD0C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337935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0739C-E514-47A1-BB1D-58FDA8CDD0C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30715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0739C-E514-47A1-BB1D-58FDA8CDD0C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57287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0739C-E514-47A1-BB1D-58FDA8CDD0C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44758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60739C-E514-47A1-BB1D-58FDA8CDD0CE}"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298969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60739C-E514-47A1-BB1D-58FDA8CDD0CE}"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49188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60739C-E514-47A1-BB1D-58FDA8CDD0CE}"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107576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0739C-E514-47A1-BB1D-58FDA8CDD0CE}"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102334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0739C-E514-47A1-BB1D-58FDA8CDD0CE}"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93760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0739C-E514-47A1-BB1D-58FDA8CDD0CE}"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43560-59F6-40B3-B95A-02687AA4F28B}" type="slidenum">
              <a:rPr lang="en-US" smtClean="0"/>
              <a:t>‹#›</a:t>
            </a:fld>
            <a:endParaRPr lang="en-US"/>
          </a:p>
        </p:txBody>
      </p:sp>
    </p:spTree>
    <p:extLst>
      <p:ext uri="{BB962C8B-B14F-4D97-AF65-F5344CB8AC3E}">
        <p14:creationId xmlns:p14="http://schemas.microsoft.com/office/powerpoint/2010/main" val="287519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0739C-E514-47A1-BB1D-58FDA8CDD0CE}" type="datetimeFigureOut">
              <a:rPr lang="en-US" smtClean="0"/>
              <a:t>11/14/2020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43560-59F6-40B3-B95A-02687AA4F28B}" type="slidenum">
              <a:rPr lang="en-US" smtClean="0"/>
              <a:t>‹#›</a:t>
            </a:fld>
            <a:endParaRPr lang="en-US"/>
          </a:p>
        </p:txBody>
      </p:sp>
    </p:spTree>
    <p:extLst>
      <p:ext uri="{BB962C8B-B14F-4D97-AF65-F5344CB8AC3E}">
        <p14:creationId xmlns:p14="http://schemas.microsoft.com/office/powerpoint/2010/main" val="322614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 name="Footer Placeholder 14">
            <a:extLst>
              <a:ext uri="{FF2B5EF4-FFF2-40B4-BE49-F238E27FC236}">
                <a16:creationId xmlns:a16="http://schemas.microsoft.com/office/drawing/2014/main" id="{08937147-AB78-428B-8004-761DD6FA8E67}"/>
              </a:ext>
            </a:extLst>
          </p:cNvPr>
          <p:cNvSpPr>
            <a:spLocks noGrp="1"/>
          </p:cNvSpPr>
          <p:nvPr/>
        </p:nvSpPr>
        <p:spPr>
          <a:xfrm>
            <a:off x="67818"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4" name="Group 326">
            <a:extLst>
              <a:ext uri="{FF2B5EF4-FFF2-40B4-BE49-F238E27FC236}">
                <a16:creationId xmlns:a16="http://schemas.microsoft.com/office/drawing/2014/main" id="{929D4704-B59B-4153-BBEC-3F55F7F57C39}"/>
              </a:ext>
            </a:extLst>
          </p:cNvPr>
          <p:cNvGrpSpPr/>
          <p:nvPr/>
        </p:nvGrpSpPr>
        <p:grpSpPr>
          <a:xfrm>
            <a:off x="2154765" y="2797354"/>
            <a:ext cx="1295400" cy="2590800"/>
            <a:chOff x="3937483" y="513080"/>
            <a:chExt cx="681026" cy="1754293"/>
          </a:xfrm>
        </p:grpSpPr>
        <p:sp>
          <p:nvSpPr>
            <p:cNvPr id="5" name="Oval 28">
              <a:extLst>
                <a:ext uri="{FF2B5EF4-FFF2-40B4-BE49-F238E27FC236}">
                  <a16:creationId xmlns:a16="http://schemas.microsoft.com/office/drawing/2014/main" id="{09EECA58-6C1A-4A75-97C9-C87DFC13180E}"/>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9">
              <a:extLst>
                <a:ext uri="{FF2B5EF4-FFF2-40B4-BE49-F238E27FC236}">
                  <a16:creationId xmlns:a16="http://schemas.microsoft.com/office/drawing/2014/main" id="{B998E9A8-46F4-4182-B982-9226BC6A4828}"/>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0">
              <a:extLst>
                <a:ext uri="{FF2B5EF4-FFF2-40B4-BE49-F238E27FC236}">
                  <a16:creationId xmlns:a16="http://schemas.microsoft.com/office/drawing/2014/main" id="{DB047E1B-3261-46A8-93B6-503068FD9A0C}"/>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31">
              <a:extLst>
                <a:ext uri="{FF2B5EF4-FFF2-40B4-BE49-F238E27FC236}">
                  <a16:creationId xmlns:a16="http://schemas.microsoft.com/office/drawing/2014/main" id="{A7412C3E-4BDE-4700-B414-AFB599A7C68A}"/>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32">
              <a:extLst>
                <a:ext uri="{FF2B5EF4-FFF2-40B4-BE49-F238E27FC236}">
                  <a16:creationId xmlns:a16="http://schemas.microsoft.com/office/drawing/2014/main" id="{5D38D23D-4D35-4B55-AC3C-B812098C1DA6}"/>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33">
              <a:extLst>
                <a:ext uri="{FF2B5EF4-FFF2-40B4-BE49-F238E27FC236}">
                  <a16:creationId xmlns:a16="http://schemas.microsoft.com/office/drawing/2014/main" id="{71EE906A-2BCD-466F-A333-8FA24BD18B49}"/>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34">
              <a:extLst>
                <a:ext uri="{FF2B5EF4-FFF2-40B4-BE49-F238E27FC236}">
                  <a16:creationId xmlns:a16="http://schemas.microsoft.com/office/drawing/2014/main" id="{09D13327-C266-4C2D-90C9-4F19864F2A4A}"/>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5">
              <a:extLst>
                <a:ext uri="{FF2B5EF4-FFF2-40B4-BE49-F238E27FC236}">
                  <a16:creationId xmlns:a16="http://schemas.microsoft.com/office/drawing/2014/main" id="{87C21A02-E0DD-4D2D-BD9A-D4897F274B73}"/>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36">
              <a:extLst>
                <a:ext uri="{FF2B5EF4-FFF2-40B4-BE49-F238E27FC236}">
                  <a16:creationId xmlns:a16="http://schemas.microsoft.com/office/drawing/2014/main" id="{7819769F-4534-47C5-B8C9-B4D434EA0BF3}"/>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37">
              <a:extLst>
                <a:ext uri="{FF2B5EF4-FFF2-40B4-BE49-F238E27FC236}">
                  <a16:creationId xmlns:a16="http://schemas.microsoft.com/office/drawing/2014/main" id="{65CD89F4-CBC3-4A9A-9EBB-AB2F7FF367E3}"/>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8">
              <a:extLst>
                <a:ext uri="{FF2B5EF4-FFF2-40B4-BE49-F238E27FC236}">
                  <a16:creationId xmlns:a16="http://schemas.microsoft.com/office/drawing/2014/main" id="{A5E3B738-4A2F-4AAF-82CC-2093C6AB8443}"/>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9">
              <a:extLst>
                <a:ext uri="{FF2B5EF4-FFF2-40B4-BE49-F238E27FC236}">
                  <a16:creationId xmlns:a16="http://schemas.microsoft.com/office/drawing/2014/main" id="{E55204DB-1D30-4EAE-83D7-C9EED95A9264}"/>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5">
              <a:extLst>
                <a:ext uri="{FF2B5EF4-FFF2-40B4-BE49-F238E27FC236}">
                  <a16:creationId xmlns:a16="http://schemas.microsoft.com/office/drawing/2014/main" id="{3F0CC76C-CFF8-417A-958E-3965156346D4}"/>
                </a:ext>
              </a:extLst>
            </p:cNvPr>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48">
              <a:extLst>
                <a:ext uri="{FF2B5EF4-FFF2-40B4-BE49-F238E27FC236}">
                  <a16:creationId xmlns:a16="http://schemas.microsoft.com/office/drawing/2014/main" id="{385F47B7-F517-4684-87DC-DFA2FF563919}"/>
                </a:ext>
              </a:extLst>
            </p:cNvPr>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49">
              <a:extLst>
                <a:ext uri="{FF2B5EF4-FFF2-40B4-BE49-F238E27FC236}">
                  <a16:creationId xmlns:a16="http://schemas.microsoft.com/office/drawing/2014/main" id="{7A8A65EF-692A-4226-A145-BB4BF86A96F1}"/>
                </a:ext>
              </a:extLst>
            </p:cNvPr>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4">
              <a:extLst>
                <a:ext uri="{FF2B5EF4-FFF2-40B4-BE49-F238E27FC236}">
                  <a16:creationId xmlns:a16="http://schemas.microsoft.com/office/drawing/2014/main" id="{66512272-FB7A-4C8F-8432-74E080421753}"/>
                </a:ext>
              </a:extLst>
            </p:cNvPr>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3">
              <a:extLst>
                <a:ext uri="{FF2B5EF4-FFF2-40B4-BE49-F238E27FC236}">
                  <a16:creationId xmlns:a16="http://schemas.microsoft.com/office/drawing/2014/main" id="{49F7BA61-2875-47BC-A489-AEE45AAEC421}"/>
                </a:ext>
              </a:extLst>
            </p:cNvPr>
            <p:cNvGrpSpPr/>
            <p:nvPr/>
          </p:nvGrpSpPr>
          <p:grpSpPr>
            <a:xfrm>
              <a:off x="4342580" y="1037026"/>
              <a:ext cx="275929" cy="637681"/>
              <a:chOff x="4755948" y="2903312"/>
              <a:chExt cx="1111452" cy="2049688"/>
            </a:xfrm>
          </p:grpSpPr>
          <p:sp>
            <p:nvSpPr>
              <p:cNvPr id="24" name="Oval 44">
                <a:extLst>
                  <a:ext uri="{FF2B5EF4-FFF2-40B4-BE49-F238E27FC236}">
                    <a16:creationId xmlns:a16="http://schemas.microsoft.com/office/drawing/2014/main" id="{DBD6C419-FECE-4E46-8A95-BF6D3EBD55A7}"/>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45">
                <a:extLst>
                  <a:ext uri="{FF2B5EF4-FFF2-40B4-BE49-F238E27FC236}">
                    <a16:creationId xmlns:a16="http://schemas.microsoft.com/office/drawing/2014/main" id="{7778C604-E398-40F0-B699-A6E7131376F0}"/>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46">
                <a:extLst>
                  <a:ext uri="{FF2B5EF4-FFF2-40B4-BE49-F238E27FC236}">
                    <a16:creationId xmlns:a16="http://schemas.microsoft.com/office/drawing/2014/main" id="{92254CC2-47FA-4B14-8906-5E63CCF63F3B}"/>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loud 42">
              <a:extLst>
                <a:ext uri="{FF2B5EF4-FFF2-40B4-BE49-F238E27FC236}">
                  <a16:creationId xmlns:a16="http://schemas.microsoft.com/office/drawing/2014/main" id="{3D88B312-9244-4F19-A1FC-10689A1C0805}"/>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43">
              <a:extLst>
                <a:ext uri="{FF2B5EF4-FFF2-40B4-BE49-F238E27FC236}">
                  <a16:creationId xmlns:a16="http://schemas.microsoft.com/office/drawing/2014/main" id="{67E499FB-32C0-4EC6-942D-A6C34249C5BD}"/>
                </a:ext>
              </a:extLst>
            </p:cNvPr>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4D559107-6376-4852-9CD2-2CC77FA2407C}"/>
              </a:ext>
            </a:extLst>
          </p:cNvPr>
          <p:cNvSpPr/>
          <p:nvPr/>
        </p:nvSpPr>
        <p:spPr>
          <a:xfrm>
            <a:off x="63093" y="35461"/>
            <a:ext cx="1160895" cy="369332"/>
          </a:xfrm>
          <a:prstGeom prst="rect">
            <a:avLst/>
          </a:prstGeom>
        </p:spPr>
        <p:txBody>
          <a:bodyPr wrap="none">
            <a:spAutoFit/>
          </a:bodyPr>
          <a:lstStyle/>
          <a:p>
            <a:r>
              <a:rPr lang="en-US" dirty="0">
                <a:solidFill>
                  <a:srgbClr val="333333"/>
                </a:solidFill>
                <a:latin typeface="Calibri" panose="020F0502020204030204" pitchFamily="34" charset="0"/>
              </a:rPr>
              <a:t>Lesson 71 </a:t>
            </a:r>
            <a:endParaRPr lang="en-US" dirty="0"/>
          </a:p>
        </p:txBody>
      </p:sp>
      <p:sp>
        <p:nvSpPr>
          <p:cNvPr id="28" name="TextBox 27">
            <a:extLst>
              <a:ext uri="{FF2B5EF4-FFF2-40B4-BE49-F238E27FC236}">
                <a16:creationId xmlns:a16="http://schemas.microsoft.com/office/drawing/2014/main" id="{AAEA49EC-0E84-4D68-950A-A6534A5C46A9}"/>
              </a:ext>
            </a:extLst>
          </p:cNvPr>
          <p:cNvSpPr txBox="1"/>
          <p:nvPr/>
        </p:nvSpPr>
        <p:spPr>
          <a:xfrm>
            <a:off x="404366" y="1123093"/>
            <a:ext cx="12192000" cy="1446550"/>
          </a:xfrm>
          <a:prstGeom prst="rect">
            <a:avLst/>
          </a:prstGeom>
          <a:noFill/>
        </p:spPr>
        <p:txBody>
          <a:bodyPr wrap="square" rtlCol="0">
            <a:spAutoFit/>
          </a:bodyPr>
          <a:lstStyle/>
          <a:p>
            <a:pPr algn="ctr"/>
            <a:r>
              <a:rPr lang="en-US" sz="4400" dirty="0">
                <a:latin typeface="AR ESSENCE" panose="02000000000000000000" pitchFamily="2" charset="0"/>
              </a:rPr>
              <a:t>Preparing Israel to Enter Into the Promised Land</a:t>
            </a:r>
          </a:p>
          <a:p>
            <a:pPr algn="ctr"/>
            <a:r>
              <a:rPr lang="en-US" sz="4400" dirty="0">
                <a:latin typeface="AR ESSENCE" panose="02000000000000000000" pitchFamily="2" charset="0"/>
              </a:rPr>
              <a:t>Deuteronomy 1-13</a:t>
            </a:r>
          </a:p>
        </p:txBody>
      </p:sp>
      <p:grpSp>
        <p:nvGrpSpPr>
          <p:cNvPr id="29" name="Group 28">
            <a:extLst>
              <a:ext uri="{FF2B5EF4-FFF2-40B4-BE49-F238E27FC236}">
                <a16:creationId xmlns:a16="http://schemas.microsoft.com/office/drawing/2014/main" id="{B3E08B51-5BD8-4F25-B39D-A12FA78D43D3}"/>
              </a:ext>
            </a:extLst>
          </p:cNvPr>
          <p:cNvGrpSpPr/>
          <p:nvPr/>
        </p:nvGrpSpPr>
        <p:grpSpPr>
          <a:xfrm>
            <a:off x="5640911" y="3034004"/>
            <a:ext cx="3505068" cy="2501531"/>
            <a:chOff x="228600" y="381000"/>
            <a:chExt cx="3505068" cy="2501531"/>
          </a:xfrm>
        </p:grpSpPr>
        <p:grpSp>
          <p:nvGrpSpPr>
            <p:cNvPr id="30" name="Group 29">
              <a:extLst>
                <a:ext uri="{FF2B5EF4-FFF2-40B4-BE49-F238E27FC236}">
                  <a16:creationId xmlns:a16="http://schemas.microsoft.com/office/drawing/2014/main" id="{8C743DC2-2FEC-40EC-ABFB-190450BA6520}"/>
                </a:ext>
              </a:extLst>
            </p:cNvPr>
            <p:cNvGrpSpPr/>
            <p:nvPr/>
          </p:nvGrpSpPr>
          <p:grpSpPr>
            <a:xfrm>
              <a:off x="228600" y="381000"/>
              <a:ext cx="3505068" cy="2501531"/>
              <a:chOff x="534986" y="381000"/>
              <a:chExt cx="2637111" cy="2501531"/>
            </a:xfrm>
          </p:grpSpPr>
          <p:sp>
            <p:nvSpPr>
              <p:cNvPr id="32" name="Rectangle 31">
                <a:extLst>
                  <a:ext uri="{FF2B5EF4-FFF2-40B4-BE49-F238E27FC236}">
                    <a16:creationId xmlns:a16="http://schemas.microsoft.com/office/drawing/2014/main" id="{3F3E7205-3B32-408A-974F-C58C0041CD76}"/>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7ED1F24-D773-4FAA-B228-F62A735CE041}"/>
                  </a:ext>
                </a:extLst>
              </p:cNvPr>
              <p:cNvGrpSpPr/>
              <p:nvPr/>
            </p:nvGrpSpPr>
            <p:grpSpPr>
              <a:xfrm>
                <a:off x="534986" y="384805"/>
                <a:ext cx="457200" cy="2497726"/>
                <a:chOff x="533400" y="381000"/>
                <a:chExt cx="457200" cy="2497726"/>
              </a:xfrm>
            </p:grpSpPr>
            <p:sp>
              <p:nvSpPr>
                <p:cNvPr id="40" name="Oval 39">
                  <a:extLst>
                    <a:ext uri="{FF2B5EF4-FFF2-40B4-BE49-F238E27FC236}">
                      <a16:creationId xmlns:a16="http://schemas.microsoft.com/office/drawing/2014/main" id="{95CF1E39-441E-42EE-8AAC-4571181F7B45}"/>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90">
                  <a:extLst>
                    <a:ext uri="{FF2B5EF4-FFF2-40B4-BE49-F238E27FC236}">
                      <a16:creationId xmlns:a16="http://schemas.microsoft.com/office/drawing/2014/main" id="{7D22BA1A-F666-4D25-AAC5-4837F6AE98F2}"/>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3525AE0-504B-46FA-AA55-4A51FB617E5D}"/>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E80F6AD-F42C-4CA4-93FA-131563FDC49C}"/>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0A4BC9B-27C5-4AAC-93AA-1E4D07F2E4A2}"/>
                  </a:ext>
                </a:extLst>
              </p:cNvPr>
              <p:cNvGrpSpPr/>
              <p:nvPr/>
            </p:nvGrpSpPr>
            <p:grpSpPr>
              <a:xfrm>
                <a:off x="2714897" y="381000"/>
                <a:ext cx="457200" cy="2497726"/>
                <a:chOff x="2714897" y="457200"/>
                <a:chExt cx="457200" cy="2497726"/>
              </a:xfrm>
            </p:grpSpPr>
            <p:sp>
              <p:nvSpPr>
                <p:cNvPr id="35" name="Oval 34">
                  <a:extLst>
                    <a:ext uri="{FF2B5EF4-FFF2-40B4-BE49-F238E27FC236}">
                      <a16:creationId xmlns:a16="http://schemas.microsoft.com/office/drawing/2014/main" id="{0E7EB463-4FE3-44F2-BADB-6581089B7F05}"/>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86">
                  <a:extLst>
                    <a:ext uri="{FF2B5EF4-FFF2-40B4-BE49-F238E27FC236}">
                      <a16:creationId xmlns:a16="http://schemas.microsoft.com/office/drawing/2014/main" id="{DB892F67-6831-4CCE-A407-6FBD1D38C615}"/>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4A48011-72A2-4F66-ADC4-A17F02C7B2B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35A3E5F-C431-49C9-B5AC-AB9B618402D8}"/>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ectangle 30">
              <a:extLst>
                <a:ext uri="{FF2B5EF4-FFF2-40B4-BE49-F238E27FC236}">
                  <a16:creationId xmlns:a16="http://schemas.microsoft.com/office/drawing/2014/main" id="{D42E4E50-184C-4272-89D4-3B21348B89A2}"/>
                </a:ext>
              </a:extLst>
            </p:cNvPr>
            <p:cNvSpPr/>
            <p:nvPr/>
          </p:nvSpPr>
          <p:spPr>
            <a:xfrm>
              <a:off x="842492" y="1014555"/>
              <a:ext cx="2293346" cy="1384995"/>
            </a:xfrm>
            <a:prstGeom prst="rect">
              <a:avLst/>
            </a:prstGeom>
          </p:spPr>
          <p:txBody>
            <a:bodyPr wrap="square">
              <a:spAutoFit/>
            </a:bodyPr>
            <a:lstStyle/>
            <a:p>
              <a:pPr algn="ctr"/>
              <a:r>
                <a:rPr lang="en-US" sz="1400" i="1" dirty="0"/>
                <a:t>Jesus said unto him, Thou shalt love the Lord thy God with all thy heart, and with all thy soul, and with all thy mind.</a:t>
              </a:r>
            </a:p>
            <a:p>
              <a:pPr algn="ctr"/>
              <a:r>
                <a:rPr lang="en-US" sz="1400" i="1" dirty="0"/>
                <a:t>Matthew 22:37</a:t>
              </a:r>
            </a:p>
          </p:txBody>
        </p:sp>
      </p:grpSp>
    </p:spTree>
    <p:extLst>
      <p:ext uri="{BB962C8B-B14F-4D97-AF65-F5344CB8AC3E}">
        <p14:creationId xmlns:p14="http://schemas.microsoft.com/office/powerpoint/2010/main" val="3885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outVertic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Shema, Mezuzah, and </a:t>
            </a:r>
            <a:r>
              <a:rPr lang="en-US" sz="6600" dirty="0" err="1">
                <a:latin typeface="AR ESSENCE" panose="02000000000000000000" pitchFamily="2" charset="0"/>
              </a:rPr>
              <a:t>Tefillin</a:t>
            </a:r>
            <a:endParaRPr lang="en-US" sz="6600" dirty="0">
              <a:latin typeface="AR ESSENCE" panose="02000000000000000000" pitchFamily="2" charset="0"/>
            </a:endParaRPr>
          </a:p>
        </p:txBody>
      </p:sp>
      <p:sp>
        <p:nvSpPr>
          <p:cNvPr id="3" name="Rectangle 2"/>
          <p:cNvSpPr/>
          <p:nvPr/>
        </p:nvSpPr>
        <p:spPr>
          <a:xfrm>
            <a:off x="47122" y="6463339"/>
            <a:ext cx="2017604" cy="369332"/>
          </a:xfrm>
          <a:prstGeom prst="rect">
            <a:avLst/>
          </a:prstGeom>
        </p:spPr>
        <p:txBody>
          <a:bodyPr wrap="none">
            <a:spAutoFit/>
          </a:bodyPr>
          <a:lstStyle/>
          <a:p>
            <a:r>
              <a:rPr lang="en-US" dirty="0"/>
              <a:t>Deuteronomy 6:4-9</a:t>
            </a:r>
          </a:p>
        </p:txBody>
      </p:sp>
      <p:sp>
        <p:nvSpPr>
          <p:cNvPr id="7" name="Rectangle 6"/>
          <p:cNvSpPr/>
          <p:nvPr/>
        </p:nvSpPr>
        <p:spPr>
          <a:xfrm>
            <a:off x="318052" y="1454500"/>
            <a:ext cx="6096000" cy="3416320"/>
          </a:xfrm>
          <a:prstGeom prst="rect">
            <a:avLst/>
          </a:prstGeom>
        </p:spPr>
        <p:txBody>
          <a:bodyPr>
            <a:spAutoFit/>
          </a:bodyPr>
          <a:lstStyle/>
          <a:p>
            <a:r>
              <a:rPr lang="en-US" dirty="0">
                <a:latin typeface="Calibri" panose="020F0502020204030204" pitchFamily="34" charset="0"/>
              </a:rPr>
              <a:t>The </a:t>
            </a:r>
            <a:r>
              <a:rPr lang="en-US" i="1" dirty="0">
                <a:latin typeface="Calibri" panose="020F0502020204030204" pitchFamily="34" charset="0"/>
              </a:rPr>
              <a:t>Shema</a:t>
            </a:r>
            <a:r>
              <a:rPr lang="en-US" dirty="0">
                <a:latin typeface="Calibri" panose="020F0502020204030204" pitchFamily="34" charset="0"/>
              </a:rPr>
              <a:t> refers to several scripture passages, including Deuteronomy 6:4–9, that are recited daily by devout Jews.</a:t>
            </a:r>
          </a:p>
          <a:p>
            <a:endParaRPr lang="en-US" dirty="0">
              <a:latin typeface="Calibri" panose="020F0502020204030204" pitchFamily="34" charset="0"/>
            </a:endParaRPr>
          </a:p>
          <a:p>
            <a:r>
              <a:rPr lang="en-US" dirty="0">
                <a:latin typeface="Calibri" panose="020F0502020204030204" pitchFamily="34" charset="0"/>
              </a:rPr>
              <a:t>Many Jews write these same passages on a small piece of parchment and place the parchment in a small container called a </a:t>
            </a:r>
            <a:r>
              <a:rPr lang="en-US" i="1" dirty="0">
                <a:latin typeface="Calibri" panose="020F0502020204030204" pitchFamily="34" charset="0"/>
              </a:rPr>
              <a:t>mezuzah</a:t>
            </a:r>
            <a:r>
              <a:rPr lang="en-US" dirty="0">
                <a:latin typeface="Calibri" panose="020F0502020204030204" pitchFamily="34" charset="0"/>
              </a:rPr>
              <a:t> (the Hebrew word for doorpost), which is then placed on the right side of the doorframe of their homes. </a:t>
            </a:r>
          </a:p>
          <a:p>
            <a:endParaRPr lang="en-US" i="1" dirty="0">
              <a:latin typeface="Calibri" panose="020F0502020204030204" pitchFamily="34" charset="0"/>
            </a:endParaRPr>
          </a:p>
          <a:p>
            <a:r>
              <a:rPr lang="en-US" i="1" dirty="0" err="1">
                <a:latin typeface="Calibri" panose="020F0502020204030204" pitchFamily="34" charset="0"/>
              </a:rPr>
              <a:t>Tefillin</a:t>
            </a:r>
            <a:r>
              <a:rPr lang="en-US" dirty="0">
                <a:latin typeface="Calibri" panose="020F0502020204030204" pitchFamily="34" charset="0"/>
              </a:rPr>
              <a:t> are small, square leather boxes worn over the forehead and on the inside of the biceps of the non-dominant arm. These boxes contain pieces of parchment with scriptures from the Shema.</a:t>
            </a:r>
            <a:endParaRPr lang="en-US" dirty="0"/>
          </a:p>
        </p:txBody>
      </p:sp>
      <p:pic>
        <p:nvPicPr>
          <p:cNvPr id="4098" name="Picture 2" descr="http://www.llewellyn.com/blog/wp-content/uploads/2012/04/450px-Old_Jerusalem_Yochanan_ben_Zakai_Synagogue_Mezuz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783" y="1127706"/>
            <a:ext cx="2586520" cy="34486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judaica-guide.com/images/Tefilli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645" y="4836136"/>
            <a:ext cx="2857500" cy="17621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223714" y="4893679"/>
            <a:ext cx="3458817" cy="1754326"/>
          </a:xfrm>
          <a:prstGeom prst="rect">
            <a:avLst/>
          </a:prstGeom>
        </p:spPr>
        <p:txBody>
          <a:bodyPr wrap="square">
            <a:spAutoFit/>
          </a:bodyPr>
          <a:lstStyle/>
          <a:p>
            <a:r>
              <a:rPr lang="en-US" dirty="0">
                <a:solidFill>
                  <a:srgbClr val="333333"/>
                </a:solidFill>
                <a:latin typeface="Calibri" panose="020F0502020204030204" pitchFamily="34" charset="0"/>
              </a:rPr>
              <a:t>While we do not wear </a:t>
            </a:r>
            <a:r>
              <a:rPr lang="en-US" dirty="0" err="1">
                <a:solidFill>
                  <a:srgbClr val="333333"/>
                </a:solidFill>
                <a:latin typeface="Calibri" panose="020F0502020204030204" pitchFamily="34" charset="0"/>
              </a:rPr>
              <a:t>tefillin</a:t>
            </a:r>
            <a:r>
              <a:rPr lang="en-US" dirty="0">
                <a:solidFill>
                  <a:srgbClr val="333333"/>
                </a:solidFill>
                <a:latin typeface="Calibri" panose="020F0502020204030204" pitchFamily="34" charset="0"/>
              </a:rPr>
              <a:t> or place mezuzahs on the doorframes of our homes, what can we do to remind ourselves of the Lord’s commandments and to have them in our hearts?</a:t>
            </a:r>
            <a:endParaRPr lang="en-US" dirty="0"/>
          </a:p>
        </p:txBody>
      </p:sp>
    </p:spTree>
    <p:extLst>
      <p:ext uri="{BB962C8B-B14F-4D97-AF65-F5344CB8AC3E}">
        <p14:creationId xmlns:p14="http://schemas.microsoft.com/office/powerpoint/2010/main" val="32195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Commandments For Our Good</a:t>
            </a:r>
          </a:p>
        </p:txBody>
      </p:sp>
      <p:sp>
        <p:nvSpPr>
          <p:cNvPr id="3" name="Rectangle 2"/>
          <p:cNvSpPr/>
          <p:nvPr/>
        </p:nvSpPr>
        <p:spPr>
          <a:xfrm>
            <a:off x="47122" y="6463339"/>
            <a:ext cx="1947071" cy="369332"/>
          </a:xfrm>
          <a:prstGeom prst="rect">
            <a:avLst/>
          </a:prstGeom>
        </p:spPr>
        <p:txBody>
          <a:bodyPr wrap="none">
            <a:spAutoFit/>
          </a:bodyPr>
          <a:lstStyle/>
          <a:p>
            <a:r>
              <a:rPr lang="en-US" dirty="0"/>
              <a:t>Deuteronomy 6:24</a:t>
            </a:r>
          </a:p>
        </p:txBody>
      </p:sp>
      <p:grpSp>
        <p:nvGrpSpPr>
          <p:cNvPr id="10" name="Group 9"/>
          <p:cNvGrpSpPr/>
          <p:nvPr/>
        </p:nvGrpSpPr>
        <p:grpSpPr>
          <a:xfrm>
            <a:off x="4021393" y="1107996"/>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27909" y="1261602"/>
              <a:ext cx="2293346" cy="923330"/>
            </a:xfrm>
            <a:prstGeom prst="rect">
              <a:avLst/>
            </a:prstGeom>
          </p:spPr>
          <p:txBody>
            <a:bodyPr wrap="square">
              <a:spAutoFit/>
            </a:bodyPr>
            <a:lstStyle/>
            <a:p>
              <a:pPr algn="ctr"/>
              <a:r>
                <a:rPr lang="en-US" b="1" dirty="0"/>
                <a:t>The commandments God gives us are always for our good</a:t>
              </a:r>
              <a:endParaRPr lang="en-US" i="1" dirty="0"/>
            </a:p>
          </p:txBody>
        </p:sp>
      </p:grpSp>
      <p:sp>
        <p:nvSpPr>
          <p:cNvPr id="7" name="Rectangle 6"/>
          <p:cNvSpPr/>
          <p:nvPr/>
        </p:nvSpPr>
        <p:spPr>
          <a:xfrm>
            <a:off x="450574" y="4295318"/>
            <a:ext cx="6096000" cy="923330"/>
          </a:xfrm>
          <a:prstGeom prst="rect">
            <a:avLst/>
          </a:prstGeom>
        </p:spPr>
        <p:txBody>
          <a:bodyPr>
            <a:spAutoFit/>
          </a:bodyPr>
          <a:lstStyle/>
          <a:p>
            <a:r>
              <a:rPr lang="en-US" i="1" dirty="0">
                <a:solidFill>
                  <a:srgbClr val="333333"/>
                </a:solidFill>
                <a:latin typeface="Palatino"/>
              </a:rPr>
              <a:t>And the </a:t>
            </a:r>
            <a:r>
              <a:rPr lang="en-US" i="1" cap="small" dirty="0">
                <a:solidFill>
                  <a:srgbClr val="333333"/>
                </a:solidFill>
                <a:latin typeface="Palatino"/>
              </a:rPr>
              <a:t>Lord</a:t>
            </a:r>
            <a:r>
              <a:rPr lang="en-US" i="1" dirty="0">
                <a:solidFill>
                  <a:srgbClr val="333333"/>
                </a:solidFill>
                <a:latin typeface="Palatino"/>
              </a:rPr>
              <a:t> commanded us to do all these statutes, to fear the </a:t>
            </a:r>
            <a:r>
              <a:rPr lang="en-US" i="1" cap="small" dirty="0">
                <a:solidFill>
                  <a:srgbClr val="333333"/>
                </a:solidFill>
                <a:latin typeface="Palatino"/>
              </a:rPr>
              <a:t>Lord</a:t>
            </a:r>
            <a:r>
              <a:rPr lang="en-US" i="1" dirty="0">
                <a:solidFill>
                  <a:srgbClr val="333333"/>
                </a:solidFill>
                <a:latin typeface="Palatino"/>
              </a:rPr>
              <a:t> our God, for our good always, that he might preserve us alive, as it is at this day.</a:t>
            </a:r>
            <a:endParaRPr lang="en-US" i="1" dirty="0"/>
          </a:p>
        </p:txBody>
      </p:sp>
      <p:sp>
        <p:nvSpPr>
          <p:cNvPr id="8" name="Rectangle 7"/>
          <p:cNvSpPr/>
          <p:nvPr/>
        </p:nvSpPr>
        <p:spPr>
          <a:xfrm>
            <a:off x="5605669" y="5512459"/>
            <a:ext cx="6096000" cy="923330"/>
          </a:xfrm>
          <a:prstGeom prst="rect">
            <a:avLst/>
          </a:prstGeom>
        </p:spPr>
        <p:txBody>
          <a:bodyPr>
            <a:spAutoFit/>
          </a:bodyPr>
          <a:lstStyle/>
          <a:p>
            <a:r>
              <a:rPr lang="en-US" dirty="0">
                <a:solidFill>
                  <a:srgbClr val="333333"/>
                </a:solidFill>
                <a:latin typeface="Calibri" panose="020F0502020204030204" pitchFamily="34" charset="0"/>
              </a:rPr>
              <a:t>“Take advantage of this great opportunity in your life to live it well, to be good, to have good works, and to influence other people for good.” (5)</a:t>
            </a:r>
            <a:endParaRPr lang="en-US" dirty="0"/>
          </a:p>
        </p:txBody>
      </p:sp>
      <p:pic>
        <p:nvPicPr>
          <p:cNvPr id="5122" name="Picture 2" descr="http://www.gapages.com/haighd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547" y="3218736"/>
            <a:ext cx="1422211" cy="18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Those In Canaan</a:t>
            </a:r>
          </a:p>
        </p:txBody>
      </p:sp>
      <p:sp>
        <p:nvSpPr>
          <p:cNvPr id="3" name="Rectangle 2"/>
          <p:cNvSpPr/>
          <p:nvPr/>
        </p:nvSpPr>
        <p:spPr>
          <a:xfrm>
            <a:off x="47122" y="6463339"/>
            <a:ext cx="2017604" cy="369332"/>
          </a:xfrm>
          <a:prstGeom prst="rect">
            <a:avLst/>
          </a:prstGeom>
        </p:spPr>
        <p:txBody>
          <a:bodyPr wrap="none">
            <a:spAutoFit/>
          </a:bodyPr>
          <a:lstStyle/>
          <a:p>
            <a:r>
              <a:rPr lang="en-US" dirty="0">
                <a:latin typeface="Calibri" panose="020F0502020204030204" pitchFamily="34" charset="0"/>
              </a:rPr>
              <a:t>Deuteronomy 7:1-5</a:t>
            </a:r>
          </a:p>
        </p:txBody>
      </p:sp>
      <p:sp>
        <p:nvSpPr>
          <p:cNvPr id="2" name="Rectangle 1"/>
          <p:cNvSpPr/>
          <p:nvPr/>
        </p:nvSpPr>
        <p:spPr>
          <a:xfrm>
            <a:off x="360541" y="1052020"/>
            <a:ext cx="6676426" cy="5078313"/>
          </a:xfrm>
          <a:prstGeom prst="rect">
            <a:avLst/>
          </a:prstGeom>
        </p:spPr>
        <p:txBody>
          <a:bodyPr wrap="square">
            <a:spAutoFit/>
          </a:bodyPr>
          <a:lstStyle/>
          <a:p>
            <a:r>
              <a:rPr lang="en-US" dirty="0"/>
              <a:t>The Hittites, </a:t>
            </a:r>
            <a:r>
              <a:rPr lang="en-US" dirty="0" err="1"/>
              <a:t>Hivites</a:t>
            </a:r>
            <a:r>
              <a:rPr lang="en-US" dirty="0"/>
              <a:t>, and </a:t>
            </a:r>
            <a:r>
              <a:rPr lang="en-US" dirty="0" err="1"/>
              <a:t>Jebusites</a:t>
            </a:r>
            <a:r>
              <a:rPr lang="en-US" dirty="0"/>
              <a:t> were direct descendants of Canaan, son of Ham, and were therefore Canaanites. </a:t>
            </a:r>
          </a:p>
          <a:p>
            <a:endParaRPr lang="en-US" dirty="0"/>
          </a:p>
          <a:p>
            <a:r>
              <a:rPr lang="en-US" dirty="0"/>
              <a:t>The </a:t>
            </a:r>
            <a:r>
              <a:rPr lang="en-US" dirty="0" err="1"/>
              <a:t>Girgashites</a:t>
            </a:r>
            <a:r>
              <a:rPr lang="en-US" dirty="0"/>
              <a:t>, Amorites, and </a:t>
            </a:r>
            <a:r>
              <a:rPr lang="en-US" dirty="0" err="1"/>
              <a:t>Perizites</a:t>
            </a:r>
            <a:r>
              <a:rPr lang="en-US" dirty="0"/>
              <a:t> were inhabitants of Canaan. (</a:t>
            </a:r>
            <a:r>
              <a:rPr lang="en-US" i="1" dirty="0"/>
              <a:t>Canaanite</a:t>
            </a:r>
            <a:r>
              <a:rPr lang="en-US" dirty="0"/>
              <a:t> also refers to one who lived in the land of Canaan, irrespective of descent.) </a:t>
            </a:r>
          </a:p>
          <a:p>
            <a:endParaRPr lang="en-US" dirty="0"/>
          </a:p>
          <a:p>
            <a:r>
              <a:rPr lang="en-US" dirty="0"/>
              <a:t>Undoubtedly these groups had intermarried. </a:t>
            </a:r>
          </a:p>
          <a:p>
            <a:endParaRPr lang="en-US" dirty="0"/>
          </a:p>
          <a:p>
            <a:r>
              <a:rPr lang="en-US" dirty="0"/>
              <a:t>By the time Israel approached the promised land, these Canaanites had become an extremely wicked and idolatrous people. </a:t>
            </a:r>
          </a:p>
          <a:p>
            <a:endParaRPr lang="en-US" dirty="0"/>
          </a:p>
          <a:p>
            <a:r>
              <a:rPr lang="en-US" dirty="0"/>
              <a:t>When Abraham was told that his seed would inherit the land of Canaan, the Lord also told him that Israel would first be taken into captivity in Egypt because “the iniquity of the Amorites is not yet full” (Genesis 15:16). </a:t>
            </a:r>
          </a:p>
          <a:p>
            <a:endParaRPr lang="en-US" dirty="0"/>
          </a:p>
          <a:p>
            <a:r>
              <a:rPr lang="en-US" dirty="0"/>
              <a:t>Now, several hundred years later, that </a:t>
            </a:r>
            <a:r>
              <a:rPr lang="en-US" dirty="0" err="1"/>
              <a:t>fulness</a:t>
            </a:r>
            <a:r>
              <a:rPr lang="en-US" dirty="0"/>
              <a:t> of iniquity had come.</a:t>
            </a:r>
          </a:p>
        </p:txBody>
      </p:sp>
      <p:grpSp>
        <p:nvGrpSpPr>
          <p:cNvPr id="27" name="Group 26"/>
          <p:cNvGrpSpPr/>
          <p:nvPr/>
        </p:nvGrpSpPr>
        <p:grpSpPr>
          <a:xfrm>
            <a:off x="7532824" y="1228562"/>
            <a:ext cx="1304349" cy="2754436"/>
            <a:chOff x="5277135" y="463770"/>
            <a:chExt cx="2807401" cy="4625677"/>
          </a:xfrm>
        </p:grpSpPr>
        <p:sp>
          <p:nvSpPr>
            <p:cNvPr id="28" name="Oval 27"/>
            <p:cNvSpPr/>
            <p:nvPr/>
          </p:nvSpPr>
          <p:spPr>
            <a:xfrm>
              <a:off x="5754639" y="463770"/>
              <a:ext cx="1816929" cy="200749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10954493">
              <a:off x="6206286" y="704007"/>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5754640" y="613469"/>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750594">
              <a:off x="5162148" y="3354321"/>
              <a:ext cx="711713" cy="4817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3837370">
              <a:off x="7496905" y="3288937"/>
              <a:ext cx="721265" cy="4539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039060">
              <a:off x="5974332" y="4683694"/>
              <a:ext cx="711713" cy="4057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560940" flipH="1">
              <a:off x="6672323" y="4683696"/>
              <a:ext cx="711713" cy="4057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566905" y="2366269"/>
              <a:ext cx="221029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906957">
              <a:off x="7126084" y="1894192"/>
              <a:ext cx="81431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389622">
              <a:off x="5411919" y="2012656"/>
              <a:ext cx="814319"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5683237" y="1928070"/>
              <a:ext cx="1977632"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32231" y="613471"/>
              <a:ext cx="1279644"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400000">
              <a:off x="6422515" y="-91345"/>
              <a:ext cx="475648" cy="1585878"/>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5915899" y="1410296"/>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401076" y="1646598"/>
              <a:ext cx="493252"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629898" y="4222850"/>
              <a:ext cx="2084307" cy="496264"/>
              <a:chOff x="5867400" y="3429000"/>
              <a:chExt cx="3200400" cy="762000"/>
            </a:xfrm>
          </p:grpSpPr>
          <p:grpSp>
            <p:nvGrpSpPr>
              <p:cNvPr id="44" name="Group 43"/>
              <p:cNvGrpSpPr/>
              <p:nvPr/>
            </p:nvGrpSpPr>
            <p:grpSpPr>
              <a:xfrm>
                <a:off x="5867400" y="3429000"/>
                <a:ext cx="762000" cy="762000"/>
                <a:chOff x="5867400" y="3429000"/>
                <a:chExt cx="762000" cy="762000"/>
              </a:xfrm>
            </p:grpSpPr>
            <p:sp>
              <p:nvSpPr>
                <p:cNvPr id="57" name="Left-Right Arrow Callout 56"/>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477000" y="3429000"/>
                <a:ext cx="762000" cy="762000"/>
                <a:chOff x="5867400" y="3429000"/>
                <a:chExt cx="762000" cy="762000"/>
              </a:xfrm>
            </p:grpSpPr>
            <p:sp>
              <p:nvSpPr>
                <p:cNvPr id="55" name="Left-Right Arrow Callout 54"/>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086600" y="3429000"/>
                <a:ext cx="762000" cy="762000"/>
                <a:chOff x="5867400" y="3429000"/>
                <a:chExt cx="762000" cy="762000"/>
              </a:xfrm>
            </p:grpSpPr>
            <p:sp>
              <p:nvSpPr>
                <p:cNvPr id="53" name="Left-Right Arrow Callout 52"/>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696200" y="3429000"/>
                <a:ext cx="762000" cy="762000"/>
                <a:chOff x="5867400" y="3429000"/>
                <a:chExt cx="762000" cy="762000"/>
              </a:xfrm>
            </p:grpSpPr>
            <p:sp>
              <p:nvSpPr>
                <p:cNvPr id="51" name="Left-Right Arrow Callout 50"/>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8305800" y="3429000"/>
                <a:ext cx="762000" cy="762000"/>
                <a:chOff x="5867400" y="3429000"/>
                <a:chExt cx="762000" cy="762000"/>
              </a:xfrm>
            </p:grpSpPr>
            <p:sp>
              <p:nvSpPr>
                <p:cNvPr id="49" name="Left-Right Arrow Callout 48"/>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10130444" y="2482722"/>
            <a:ext cx="1493576" cy="2826882"/>
            <a:chOff x="3810000" y="553998"/>
            <a:chExt cx="1839832" cy="3482238"/>
          </a:xfrm>
        </p:grpSpPr>
        <p:sp>
          <p:nvSpPr>
            <p:cNvPr id="60" name="Cloud 59"/>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Operation 63"/>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67"/>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Extract 68"/>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220061" y="818482"/>
              <a:ext cx="938018" cy="300171"/>
              <a:chOff x="1756756" y="4876800"/>
              <a:chExt cx="4088873" cy="1308463"/>
            </a:xfrm>
          </p:grpSpPr>
          <p:grpSp>
            <p:nvGrpSpPr>
              <p:cNvPr id="107" name="Group 106"/>
              <p:cNvGrpSpPr/>
              <p:nvPr/>
            </p:nvGrpSpPr>
            <p:grpSpPr>
              <a:xfrm>
                <a:off x="1756756" y="4876800"/>
                <a:ext cx="1367444" cy="1295400"/>
                <a:chOff x="1756756" y="4876800"/>
                <a:chExt cx="1367444" cy="1295400"/>
              </a:xfrm>
            </p:grpSpPr>
            <p:sp>
              <p:nvSpPr>
                <p:cNvPr id="118" name="Quad Arrow Callout 1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3119647" y="4889863"/>
                <a:ext cx="1367444" cy="1295400"/>
                <a:chOff x="1756756" y="4876800"/>
                <a:chExt cx="1367444" cy="1295400"/>
              </a:xfrm>
            </p:grpSpPr>
            <p:sp>
              <p:nvSpPr>
                <p:cNvPr id="115" name="Quad Arrow Callout 11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4478185" y="4889863"/>
                <a:ext cx="1367444" cy="1295400"/>
                <a:chOff x="1756756" y="4876800"/>
                <a:chExt cx="1367444" cy="1295400"/>
              </a:xfrm>
            </p:grpSpPr>
            <p:sp>
              <p:nvSpPr>
                <p:cNvPr id="112" name="Quad Arrow Callout 11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Quad Arrow Callout 10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17531393">
              <a:off x="4356564" y="2143638"/>
              <a:ext cx="938018" cy="300171"/>
              <a:chOff x="1756756" y="4876800"/>
              <a:chExt cx="4088873" cy="1308463"/>
            </a:xfrm>
          </p:grpSpPr>
          <p:grpSp>
            <p:nvGrpSpPr>
              <p:cNvPr id="93" name="Group 92"/>
              <p:cNvGrpSpPr/>
              <p:nvPr/>
            </p:nvGrpSpPr>
            <p:grpSpPr>
              <a:xfrm>
                <a:off x="1756756" y="4876800"/>
                <a:ext cx="1367444" cy="1295400"/>
                <a:chOff x="1756756" y="4876800"/>
                <a:chExt cx="1367444" cy="1295400"/>
              </a:xfrm>
            </p:grpSpPr>
            <p:sp>
              <p:nvSpPr>
                <p:cNvPr id="104" name="Quad Arrow Callout 1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3119647" y="4889863"/>
                <a:ext cx="1367444" cy="1295400"/>
                <a:chOff x="1756756" y="4876800"/>
                <a:chExt cx="1367444" cy="1295400"/>
              </a:xfrm>
            </p:grpSpPr>
            <p:sp>
              <p:nvSpPr>
                <p:cNvPr id="101" name="Quad Arrow Callout 1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478185" y="4889863"/>
                <a:ext cx="1367444" cy="1295400"/>
                <a:chOff x="1756756" y="4876800"/>
                <a:chExt cx="1367444" cy="1295400"/>
              </a:xfrm>
            </p:grpSpPr>
            <p:sp>
              <p:nvSpPr>
                <p:cNvPr id="98" name="Quad Arrow Callout 9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Quad Arrow Callout 9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17531393">
              <a:off x="3995156" y="3097226"/>
              <a:ext cx="938018" cy="300171"/>
              <a:chOff x="1756756" y="4876800"/>
              <a:chExt cx="4088873" cy="1308463"/>
            </a:xfrm>
          </p:grpSpPr>
          <p:grpSp>
            <p:nvGrpSpPr>
              <p:cNvPr id="79" name="Group 78"/>
              <p:cNvGrpSpPr/>
              <p:nvPr/>
            </p:nvGrpSpPr>
            <p:grpSpPr>
              <a:xfrm>
                <a:off x="1756756" y="4876800"/>
                <a:ext cx="1367444" cy="1295400"/>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119647" y="4889863"/>
                <a:ext cx="1367444" cy="1295400"/>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4478185" y="4889863"/>
                <a:ext cx="1367444" cy="1295400"/>
                <a:chOff x="1756756" y="4876800"/>
                <a:chExt cx="1367444" cy="1295400"/>
              </a:xfrm>
            </p:grpSpPr>
            <p:sp>
              <p:nvSpPr>
                <p:cNvPr id="84" name="Quad Arrow Callout 8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Quad Arrow Callout 8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Cloud 76"/>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4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down)">
                                      <p:cBhvr>
                                        <p:cTn id="9" dur="580">
                                          <p:stCondLst>
                                            <p:cond delay="0"/>
                                          </p:stCondLst>
                                        </p:cTn>
                                        <p:tgtEl>
                                          <p:spTgt spid="27"/>
                                        </p:tgtEl>
                                      </p:cBhvr>
                                    </p:animEffect>
                                    <p:anim calcmode="lin" valueType="num">
                                      <p:cBhvr>
                                        <p:cTn id="1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5" dur="26">
                                          <p:stCondLst>
                                            <p:cond delay="650"/>
                                          </p:stCondLst>
                                        </p:cTn>
                                        <p:tgtEl>
                                          <p:spTgt spid="27"/>
                                        </p:tgtEl>
                                      </p:cBhvr>
                                      <p:to x="100000" y="60000"/>
                                    </p:animScale>
                                    <p:animScale>
                                      <p:cBhvr>
                                        <p:cTn id="16" dur="166" decel="50000">
                                          <p:stCondLst>
                                            <p:cond delay="676"/>
                                          </p:stCondLst>
                                        </p:cTn>
                                        <p:tgtEl>
                                          <p:spTgt spid="27"/>
                                        </p:tgtEl>
                                      </p:cBhvr>
                                      <p:to x="100000" y="100000"/>
                                    </p:animScale>
                                    <p:animScale>
                                      <p:cBhvr>
                                        <p:cTn id="17" dur="26">
                                          <p:stCondLst>
                                            <p:cond delay="1312"/>
                                          </p:stCondLst>
                                        </p:cTn>
                                        <p:tgtEl>
                                          <p:spTgt spid="27"/>
                                        </p:tgtEl>
                                      </p:cBhvr>
                                      <p:to x="100000" y="80000"/>
                                    </p:animScale>
                                    <p:animScale>
                                      <p:cBhvr>
                                        <p:cTn id="18" dur="166" decel="50000">
                                          <p:stCondLst>
                                            <p:cond delay="1338"/>
                                          </p:stCondLst>
                                        </p:cTn>
                                        <p:tgtEl>
                                          <p:spTgt spid="27"/>
                                        </p:tgtEl>
                                      </p:cBhvr>
                                      <p:to x="100000" y="100000"/>
                                    </p:animScale>
                                    <p:animScale>
                                      <p:cBhvr>
                                        <p:cTn id="19" dur="26">
                                          <p:stCondLst>
                                            <p:cond delay="1642"/>
                                          </p:stCondLst>
                                        </p:cTn>
                                        <p:tgtEl>
                                          <p:spTgt spid="27"/>
                                        </p:tgtEl>
                                      </p:cBhvr>
                                      <p:to x="100000" y="90000"/>
                                    </p:animScale>
                                    <p:animScale>
                                      <p:cBhvr>
                                        <p:cTn id="20" dur="166" decel="50000">
                                          <p:stCondLst>
                                            <p:cond delay="1668"/>
                                          </p:stCondLst>
                                        </p:cTn>
                                        <p:tgtEl>
                                          <p:spTgt spid="27"/>
                                        </p:tgtEl>
                                      </p:cBhvr>
                                      <p:to x="100000" y="100000"/>
                                    </p:animScale>
                                    <p:animScale>
                                      <p:cBhvr>
                                        <p:cTn id="21" dur="26">
                                          <p:stCondLst>
                                            <p:cond delay="1808"/>
                                          </p:stCondLst>
                                        </p:cTn>
                                        <p:tgtEl>
                                          <p:spTgt spid="27"/>
                                        </p:tgtEl>
                                      </p:cBhvr>
                                      <p:to x="100000" y="95000"/>
                                    </p:animScale>
                                    <p:animScale>
                                      <p:cBhvr>
                                        <p:cTn id="22" dur="166" decel="50000">
                                          <p:stCondLst>
                                            <p:cond delay="1834"/>
                                          </p:stCondLst>
                                        </p:cTn>
                                        <p:tgtEl>
                                          <p:spTgt spid="2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26"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down)">
                                      <p:cBhvr>
                                        <p:cTn id="41" dur="580">
                                          <p:stCondLst>
                                            <p:cond delay="0"/>
                                          </p:stCondLst>
                                        </p:cTn>
                                        <p:tgtEl>
                                          <p:spTgt spid="59"/>
                                        </p:tgtEl>
                                      </p:cBhvr>
                                    </p:animEffect>
                                    <p:anim calcmode="lin" valueType="num">
                                      <p:cBhvr>
                                        <p:cTn id="42"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47" dur="26">
                                          <p:stCondLst>
                                            <p:cond delay="650"/>
                                          </p:stCondLst>
                                        </p:cTn>
                                        <p:tgtEl>
                                          <p:spTgt spid="59"/>
                                        </p:tgtEl>
                                      </p:cBhvr>
                                      <p:to x="100000" y="60000"/>
                                    </p:animScale>
                                    <p:animScale>
                                      <p:cBhvr>
                                        <p:cTn id="48" dur="166" decel="50000">
                                          <p:stCondLst>
                                            <p:cond delay="676"/>
                                          </p:stCondLst>
                                        </p:cTn>
                                        <p:tgtEl>
                                          <p:spTgt spid="59"/>
                                        </p:tgtEl>
                                      </p:cBhvr>
                                      <p:to x="100000" y="100000"/>
                                    </p:animScale>
                                    <p:animScale>
                                      <p:cBhvr>
                                        <p:cTn id="49" dur="26">
                                          <p:stCondLst>
                                            <p:cond delay="1312"/>
                                          </p:stCondLst>
                                        </p:cTn>
                                        <p:tgtEl>
                                          <p:spTgt spid="59"/>
                                        </p:tgtEl>
                                      </p:cBhvr>
                                      <p:to x="100000" y="80000"/>
                                    </p:animScale>
                                    <p:animScale>
                                      <p:cBhvr>
                                        <p:cTn id="50" dur="166" decel="50000">
                                          <p:stCondLst>
                                            <p:cond delay="1338"/>
                                          </p:stCondLst>
                                        </p:cTn>
                                        <p:tgtEl>
                                          <p:spTgt spid="59"/>
                                        </p:tgtEl>
                                      </p:cBhvr>
                                      <p:to x="100000" y="100000"/>
                                    </p:animScale>
                                    <p:animScale>
                                      <p:cBhvr>
                                        <p:cTn id="51" dur="26">
                                          <p:stCondLst>
                                            <p:cond delay="1642"/>
                                          </p:stCondLst>
                                        </p:cTn>
                                        <p:tgtEl>
                                          <p:spTgt spid="59"/>
                                        </p:tgtEl>
                                      </p:cBhvr>
                                      <p:to x="100000" y="90000"/>
                                    </p:animScale>
                                    <p:animScale>
                                      <p:cBhvr>
                                        <p:cTn id="52" dur="166" decel="50000">
                                          <p:stCondLst>
                                            <p:cond delay="1668"/>
                                          </p:stCondLst>
                                        </p:cTn>
                                        <p:tgtEl>
                                          <p:spTgt spid="59"/>
                                        </p:tgtEl>
                                      </p:cBhvr>
                                      <p:to x="100000" y="100000"/>
                                    </p:animScale>
                                    <p:animScale>
                                      <p:cBhvr>
                                        <p:cTn id="53" dur="26">
                                          <p:stCondLst>
                                            <p:cond delay="1808"/>
                                          </p:stCondLst>
                                        </p:cTn>
                                        <p:tgtEl>
                                          <p:spTgt spid="59"/>
                                        </p:tgtEl>
                                      </p:cBhvr>
                                      <p:to x="100000" y="95000"/>
                                    </p:animScale>
                                    <p:animScale>
                                      <p:cBhvr>
                                        <p:cTn id="54" dur="166" decel="50000">
                                          <p:stCondLst>
                                            <p:cond delay="1834"/>
                                          </p:stCondLst>
                                        </p:cTn>
                                        <p:tgtEl>
                                          <p:spTgt spid="5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To Utterly Destroy</a:t>
            </a:r>
          </a:p>
        </p:txBody>
      </p:sp>
      <p:sp>
        <p:nvSpPr>
          <p:cNvPr id="3" name="Rectangle 2"/>
          <p:cNvSpPr/>
          <p:nvPr/>
        </p:nvSpPr>
        <p:spPr>
          <a:xfrm>
            <a:off x="47122" y="6463339"/>
            <a:ext cx="2429576" cy="369332"/>
          </a:xfrm>
          <a:prstGeom prst="rect">
            <a:avLst/>
          </a:prstGeom>
        </p:spPr>
        <p:txBody>
          <a:bodyPr wrap="none">
            <a:spAutoFit/>
          </a:bodyPr>
          <a:lstStyle/>
          <a:p>
            <a:r>
              <a:rPr lang="en-US" dirty="0">
                <a:latin typeface="Calibri" panose="020F0502020204030204" pitchFamily="34" charset="0"/>
              </a:rPr>
              <a:t>Deuteronomy 7:1-5; 9:5</a:t>
            </a:r>
          </a:p>
        </p:txBody>
      </p:sp>
      <p:sp>
        <p:nvSpPr>
          <p:cNvPr id="2" name="Rectangle 1"/>
          <p:cNvSpPr/>
          <p:nvPr/>
        </p:nvSpPr>
        <p:spPr>
          <a:xfrm>
            <a:off x="232950" y="1003350"/>
            <a:ext cx="6096000" cy="923330"/>
          </a:xfrm>
          <a:prstGeom prst="rect">
            <a:avLst/>
          </a:prstGeom>
        </p:spPr>
        <p:txBody>
          <a:bodyPr>
            <a:spAutoFit/>
          </a:bodyPr>
          <a:lstStyle/>
          <a:p>
            <a:r>
              <a:rPr lang="en-US" dirty="0"/>
              <a:t>Certain acts are so evil and so destructive to the order of the society that the only just reparation is the death of the guilty parties (see Exodus 21:12–17). </a:t>
            </a:r>
          </a:p>
        </p:txBody>
      </p:sp>
      <p:sp>
        <p:nvSpPr>
          <p:cNvPr id="5" name="Rectangle 4"/>
          <p:cNvSpPr/>
          <p:nvPr/>
        </p:nvSpPr>
        <p:spPr>
          <a:xfrm>
            <a:off x="5675175" y="2188876"/>
            <a:ext cx="6096000" cy="1200329"/>
          </a:xfrm>
          <a:prstGeom prst="rect">
            <a:avLst/>
          </a:prstGeom>
        </p:spPr>
        <p:txBody>
          <a:bodyPr>
            <a:spAutoFit/>
          </a:bodyPr>
          <a:lstStyle/>
          <a:p>
            <a:r>
              <a:rPr lang="en-US" dirty="0">
                <a:solidFill>
                  <a:srgbClr val="333333"/>
                </a:solidFill>
                <a:latin typeface="Calibri" panose="020F0502020204030204" pitchFamily="34" charset="0"/>
              </a:rPr>
              <a:t>Likewise, the kinds of evil of which the Canaanites were guilty were so infectious, so contaminating, that to have shown mercy and let them survive would have proven to be the spiritual downfall of Israel. </a:t>
            </a:r>
          </a:p>
        </p:txBody>
      </p:sp>
      <p:sp>
        <p:nvSpPr>
          <p:cNvPr id="7" name="TextBox 6"/>
          <p:cNvSpPr txBox="1"/>
          <p:nvPr/>
        </p:nvSpPr>
        <p:spPr>
          <a:xfrm>
            <a:off x="11494276" y="6488668"/>
            <a:ext cx="685046" cy="369332"/>
          </a:xfrm>
          <a:prstGeom prst="rect">
            <a:avLst/>
          </a:prstGeom>
          <a:noFill/>
        </p:spPr>
        <p:txBody>
          <a:bodyPr wrap="square" rtlCol="0">
            <a:spAutoFit/>
          </a:bodyPr>
          <a:lstStyle/>
          <a:p>
            <a:pPr algn="r"/>
            <a:r>
              <a:rPr lang="en-US" dirty="0"/>
              <a:t>(1)</a:t>
            </a:r>
          </a:p>
        </p:txBody>
      </p:sp>
      <p:sp>
        <p:nvSpPr>
          <p:cNvPr id="6" name="Rectangle 5"/>
          <p:cNvSpPr/>
          <p:nvPr/>
        </p:nvSpPr>
        <p:spPr>
          <a:xfrm>
            <a:off x="4818368" y="3830941"/>
            <a:ext cx="6096000" cy="2585323"/>
          </a:xfrm>
          <a:prstGeom prst="rect">
            <a:avLst/>
          </a:prstGeom>
        </p:spPr>
        <p:txBody>
          <a:bodyPr>
            <a:spAutoFit/>
          </a:bodyPr>
          <a:lstStyle/>
          <a:p>
            <a:r>
              <a:rPr lang="en-US" i="1" dirty="0">
                <a:solidFill>
                  <a:srgbClr val="333333"/>
                </a:solidFill>
                <a:latin typeface="Palatino"/>
              </a:rPr>
              <a:t>Nephi said of this people:</a:t>
            </a:r>
          </a:p>
          <a:p>
            <a:r>
              <a:rPr lang="en-US" i="1" dirty="0">
                <a:solidFill>
                  <a:srgbClr val="333333"/>
                </a:solidFill>
                <a:latin typeface="Palatino"/>
              </a:rPr>
              <a:t>Behold, the Lord </a:t>
            </a:r>
            <a:r>
              <a:rPr lang="en-US" i="1" dirty="0" err="1">
                <a:solidFill>
                  <a:srgbClr val="333333"/>
                </a:solidFill>
                <a:latin typeface="Palatino"/>
              </a:rPr>
              <a:t>esteemeth</a:t>
            </a:r>
            <a:r>
              <a:rPr lang="en-US" i="1" dirty="0">
                <a:solidFill>
                  <a:srgbClr val="333333"/>
                </a:solidFill>
                <a:latin typeface="Palatino"/>
              </a:rPr>
              <a:t> all flesh in one; he that </a:t>
            </a:r>
            <a:r>
              <a:rPr lang="en-US" i="1" dirty="0" err="1">
                <a:solidFill>
                  <a:srgbClr val="333333"/>
                </a:solidFill>
                <a:latin typeface="Palatino"/>
              </a:rPr>
              <a:t>isrighteous</a:t>
            </a:r>
            <a:r>
              <a:rPr lang="en-US" i="1" dirty="0">
                <a:solidFill>
                  <a:srgbClr val="333333"/>
                </a:solidFill>
                <a:latin typeface="Palatino"/>
              </a:rPr>
              <a:t> is favored of God. But behold, this people had rejected every word of God, and they were ripe in iniquity; and the </a:t>
            </a:r>
            <a:r>
              <a:rPr lang="en-US" i="1" dirty="0" err="1">
                <a:solidFill>
                  <a:srgbClr val="333333"/>
                </a:solidFill>
                <a:latin typeface="Palatino"/>
              </a:rPr>
              <a:t>fulness</a:t>
            </a:r>
            <a:r>
              <a:rPr lang="en-US" i="1" dirty="0">
                <a:solidFill>
                  <a:srgbClr val="333333"/>
                </a:solidFill>
                <a:latin typeface="Palatino"/>
              </a:rPr>
              <a:t> of the wrath of God was upon them; and the Lord did curse the land against them, and bless it unto our fathers; yea, he did curse it against them unto their destruction, and he did bless it unto our fathers unto their obtaining power over it. (1 Nephi 17:35)</a:t>
            </a:r>
            <a:endParaRPr lang="en-US" i="1" dirty="0"/>
          </a:p>
        </p:txBody>
      </p:sp>
      <p:grpSp>
        <p:nvGrpSpPr>
          <p:cNvPr id="9" name="Group 8"/>
          <p:cNvGrpSpPr/>
          <p:nvPr/>
        </p:nvGrpSpPr>
        <p:grpSpPr>
          <a:xfrm>
            <a:off x="2995575" y="3001665"/>
            <a:ext cx="1412840" cy="3276600"/>
            <a:chOff x="2153401" y="1656736"/>
            <a:chExt cx="1236052" cy="2412190"/>
          </a:xfrm>
        </p:grpSpPr>
        <p:sp>
          <p:nvSpPr>
            <p:cNvPr id="10" name="Oval 9"/>
            <p:cNvSpPr/>
            <p:nvPr/>
          </p:nvSpPr>
          <p:spPr>
            <a:xfrm rot="18799130">
              <a:off x="2091286" y="3021846"/>
              <a:ext cx="359734" cy="2355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793511">
              <a:off x="3091835" y="3007021"/>
              <a:ext cx="359734" cy="2355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66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The Snare</a:t>
            </a:r>
          </a:p>
        </p:txBody>
      </p:sp>
      <p:sp>
        <p:nvSpPr>
          <p:cNvPr id="3" name="Rectangle 2"/>
          <p:cNvSpPr/>
          <p:nvPr/>
        </p:nvSpPr>
        <p:spPr>
          <a:xfrm>
            <a:off x="47122" y="6463339"/>
            <a:ext cx="1650516" cy="369332"/>
          </a:xfrm>
          <a:prstGeom prst="rect">
            <a:avLst/>
          </a:prstGeom>
        </p:spPr>
        <p:txBody>
          <a:bodyPr wrap="none">
            <a:spAutoFit/>
          </a:bodyPr>
          <a:lstStyle/>
          <a:p>
            <a:r>
              <a:rPr lang="en-US" dirty="0"/>
              <a:t>Deuteronomy 7</a:t>
            </a:r>
          </a:p>
        </p:txBody>
      </p:sp>
      <p:sp>
        <p:nvSpPr>
          <p:cNvPr id="7" name="Rectangle 6"/>
          <p:cNvSpPr/>
          <p:nvPr/>
        </p:nvSpPr>
        <p:spPr>
          <a:xfrm>
            <a:off x="811763" y="1313265"/>
            <a:ext cx="4988361" cy="923330"/>
          </a:xfrm>
          <a:prstGeom prst="rect">
            <a:avLst/>
          </a:prstGeom>
        </p:spPr>
        <p:txBody>
          <a:bodyPr wrap="square">
            <a:spAutoFit/>
          </a:bodyPr>
          <a:lstStyle/>
          <a:p>
            <a:r>
              <a:rPr lang="en-US" dirty="0"/>
              <a:t>A snare is created by making a noose out of rope or other line and positioning it so animals will be caught as they step into it.</a:t>
            </a:r>
            <a:endParaRPr lang="en-US" i="1" dirty="0"/>
          </a:p>
        </p:txBody>
      </p:sp>
      <p:pic>
        <p:nvPicPr>
          <p:cNvPr id="1028" name="Picture 4" descr="http://www.trbimg.com/img-5245e7df/turbine/la-me-ln-la-ban-snare-traps-20130927-001/599/599x3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5" y="2656585"/>
            <a:ext cx="5705475" cy="37814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257785" y="1097036"/>
            <a:ext cx="4547525" cy="2071396"/>
            <a:chOff x="6257785" y="1097036"/>
            <a:chExt cx="4547525" cy="2071396"/>
          </a:xfrm>
        </p:grpSpPr>
        <p:sp>
          <p:nvSpPr>
            <p:cNvPr id="5" name="Rounded Rectangle 4"/>
            <p:cNvSpPr/>
            <p:nvPr/>
          </p:nvSpPr>
          <p:spPr>
            <a:xfrm>
              <a:off x="6257785" y="1097036"/>
              <a:ext cx="4547525" cy="2071396"/>
            </a:xfrm>
            <a:prstGeom prst="roundRect">
              <a:avLst>
                <a:gd name="adj" fmla="val 0"/>
              </a:avLst>
            </a:prstGeom>
            <a:solidFill>
              <a:srgbClr val="7CA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ope sn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422" y="1204763"/>
              <a:ext cx="4286250" cy="18669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6737154" y="3881735"/>
            <a:ext cx="3937518" cy="1477328"/>
          </a:xfrm>
          <a:prstGeom prst="rect">
            <a:avLst/>
          </a:prstGeom>
        </p:spPr>
        <p:txBody>
          <a:bodyPr wrap="square">
            <a:spAutoFit/>
          </a:bodyPr>
          <a:lstStyle/>
          <a:p>
            <a:r>
              <a:rPr lang="en-US" dirty="0">
                <a:solidFill>
                  <a:srgbClr val="333333"/>
                </a:solidFill>
                <a:latin typeface="Calibri" panose="020F0502020204030204" pitchFamily="34" charset="0"/>
              </a:rPr>
              <a:t>Moses taught the Israelites what they must do to overcome snares, or sources of temptation that could lead to being trapped in sin, that existed in the promised land.</a:t>
            </a:r>
            <a:endParaRPr lang="en-US" dirty="0"/>
          </a:p>
        </p:txBody>
      </p:sp>
    </p:spTree>
    <p:extLst>
      <p:ext uri="{BB962C8B-B14F-4D97-AF65-F5344CB8AC3E}">
        <p14:creationId xmlns:p14="http://schemas.microsoft.com/office/powerpoint/2010/main" val="27245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Trapped by the Adversary</a:t>
            </a:r>
          </a:p>
        </p:txBody>
      </p:sp>
      <p:sp>
        <p:nvSpPr>
          <p:cNvPr id="8" name="Rectangle 7"/>
          <p:cNvSpPr/>
          <p:nvPr/>
        </p:nvSpPr>
        <p:spPr>
          <a:xfrm>
            <a:off x="2425960" y="1107996"/>
            <a:ext cx="8537510" cy="369332"/>
          </a:xfrm>
          <a:prstGeom prst="rect">
            <a:avLst/>
          </a:prstGeom>
        </p:spPr>
        <p:txBody>
          <a:bodyPr wrap="square">
            <a:spAutoFit/>
          </a:bodyPr>
          <a:lstStyle/>
          <a:p>
            <a:r>
              <a:rPr lang="en-US" dirty="0">
                <a:solidFill>
                  <a:srgbClr val="333333"/>
                </a:solidFill>
                <a:latin typeface="Calibri" panose="020F0502020204030204" pitchFamily="34" charset="0"/>
              </a:rPr>
              <a:t>Beckoned by something that entices us or ignoring consequences</a:t>
            </a:r>
            <a:endParaRPr lang="en-US" dirty="0"/>
          </a:p>
        </p:txBody>
      </p:sp>
      <p:sp>
        <p:nvSpPr>
          <p:cNvPr id="10" name="Rectangle 9"/>
          <p:cNvSpPr/>
          <p:nvPr/>
        </p:nvSpPr>
        <p:spPr>
          <a:xfrm>
            <a:off x="230155" y="1859340"/>
            <a:ext cx="6096000" cy="2308324"/>
          </a:xfrm>
          <a:prstGeom prst="rect">
            <a:avLst/>
          </a:prstGeom>
        </p:spPr>
        <p:txBody>
          <a:bodyPr>
            <a:spAutoFit/>
          </a:bodyPr>
          <a:lstStyle/>
          <a:p>
            <a:r>
              <a:rPr lang="en-US" dirty="0">
                <a:latin typeface="Calibri" panose="020F0502020204030204" pitchFamily="34" charset="0"/>
              </a:rPr>
              <a:t>“To prevail over the devil’s strategies and temptations, we are counseled to pray sincerely, to remember what we have been taught, and to “lay hold upon the word of God”.</a:t>
            </a:r>
          </a:p>
          <a:p>
            <a:endParaRPr lang="en-US" dirty="0">
              <a:latin typeface="Calibri" panose="020F0502020204030204" pitchFamily="34" charset="0"/>
            </a:endParaRPr>
          </a:p>
          <a:p>
            <a:r>
              <a:rPr lang="en-US" dirty="0">
                <a:latin typeface="Calibri" panose="020F0502020204030204" pitchFamily="34" charset="0"/>
              </a:rPr>
              <a:t>Doing this, we can “divide asunder all the cunning and the snares and the wiles of the devil” and stay above “that everlasting gulf of misery which is prepared to engulf the wicked” (Hel. 3:29).</a:t>
            </a:r>
            <a:endParaRPr lang="en-US" dirty="0"/>
          </a:p>
        </p:txBody>
      </p:sp>
      <p:sp>
        <p:nvSpPr>
          <p:cNvPr id="11" name="Rectangle 10"/>
          <p:cNvSpPr/>
          <p:nvPr/>
        </p:nvSpPr>
        <p:spPr>
          <a:xfrm>
            <a:off x="3508022" y="5344905"/>
            <a:ext cx="6530670" cy="1200329"/>
          </a:xfrm>
          <a:prstGeom prst="rect">
            <a:avLst/>
          </a:prstGeom>
        </p:spPr>
        <p:txBody>
          <a:bodyPr wrap="square">
            <a:spAutoFit/>
          </a:bodyPr>
          <a:lstStyle/>
          <a:p>
            <a:r>
              <a:rPr lang="en-US" sz="2400" dirty="0">
                <a:solidFill>
                  <a:srgbClr val="333333"/>
                </a:solidFill>
                <a:latin typeface="Calibri" panose="020F0502020204030204" pitchFamily="34" charset="0"/>
              </a:rPr>
              <a:t>“Through the grace of God, the devil’s strategies to defeat us will fail as we commit to the Savior and follow His gospel.”</a:t>
            </a:r>
            <a:endParaRPr lang="en-US" sz="2400" dirty="0"/>
          </a:p>
        </p:txBody>
      </p:sp>
      <p:sp>
        <p:nvSpPr>
          <p:cNvPr id="12" name="Rectangle 11"/>
          <p:cNvSpPr/>
          <p:nvPr/>
        </p:nvSpPr>
        <p:spPr>
          <a:xfrm>
            <a:off x="11725206" y="6488668"/>
            <a:ext cx="442750" cy="369332"/>
          </a:xfrm>
          <a:prstGeom prst="rect">
            <a:avLst/>
          </a:prstGeom>
        </p:spPr>
        <p:txBody>
          <a:bodyPr wrap="none">
            <a:spAutoFit/>
          </a:bodyPr>
          <a:lstStyle/>
          <a:p>
            <a:r>
              <a:rPr lang="en-US" dirty="0">
                <a:solidFill>
                  <a:srgbClr val="333333"/>
                </a:solidFill>
                <a:latin typeface="Calibri" panose="020F0502020204030204" pitchFamily="34" charset="0"/>
              </a:rPr>
              <a:t>(6)</a:t>
            </a:r>
            <a:endParaRPr lang="en-US" dirty="0"/>
          </a:p>
        </p:txBody>
      </p:sp>
      <p:pic>
        <p:nvPicPr>
          <p:cNvPr id="2050" name="Picture 2" descr="http://www.sidekicksolutions.us/begenuine/wp-content/uploads/2010/12/tra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855" y="2215992"/>
            <a:ext cx="3860916" cy="257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Snares of Today</a:t>
            </a:r>
          </a:p>
        </p:txBody>
      </p:sp>
      <p:sp>
        <p:nvSpPr>
          <p:cNvPr id="3" name="Rectangle 2"/>
          <p:cNvSpPr/>
          <p:nvPr/>
        </p:nvSpPr>
        <p:spPr>
          <a:xfrm>
            <a:off x="291671" y="6140173"/>
            <a:ext cx="9905212" cy="646331"/>
          </a:xfrm>
          <a:prstGeom prst="rect">
            <a:avLst/>
          </a:prstGeom>
        </p:spPr>
        <p:txBody>
          <a:bodyPr wrap="none">
            <a:spAutoFit/>
          </a:bodyPr>
          <a:lstStyle/>
          <a:p>
            <a:r>
              <a:rPr lang="en-US" sz="3600" dirty="0">
                <a:latin typeface="Calibri" panose="020F0502020204030204" pitchFamily="34" charset="0"/>
              </a:rPr>
              <a:t>What happens when we get caught in these snares?</a:t>
            </a:r>
          </a:p>
        </p:txBody>
      </p:sp>
      <p:pic>
        <p:nvPicPr>
          <p:cNvPr id="3076" name="Picture 4" descr="http://www.addiva.net/wp-content/uploads/2014/06/iStock_000008380033Small-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14" y="1178320"/>
            <a:ext cx="3734871" cy="24774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2-b.examiner.com/sites/default/files/styles/image_content_width/hash/52/39/5239e2775e9e139dc7d776fde3fa35d2.jpg?itok=M72sUK5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612" y="1256583"/>
            <a:ext cx="3470817" cy="23138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danafashion.files.wordpress.com/2013/07/magazine-collage-womens-magazines-4768830-424-3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278" y="3943045"/>
            <a:ext cx="2945238" cy="223671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01.deviantart.net/6d8b/i/2010/304/7/e/boy_likes_girl_by_juststoptalking-d31vsp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2230" y="3915549"/>
            <a:ext cx="3239409" cy="23575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831639" y="4567899"/>
            <a:ext cx="3066585" cy="646331"/>
          </a:xfrm>
          <a:prstGeom prst="rect">
            <a:avLst/>
          </a:prstGeom>
        </p:spPr>
        <p:txBody>
          <a:bodyPr wrap="square">
            <a:spAutoFit/>
          </a:bodyPr>
          <a:lstStyle/>
          <a:p>
            <a:pPr algn="ctr"/>
            <a:r>
              <a:rPr lang="en-US" dirty="0">
                <a:latin typeface="Calibri" panose="020F0502020204030204" pitchFamily="34" charset="0"/>
              </a:rPr>
              <a:t>We may turn away from our covenants. </a:t>
            </a:r>
          </a:p>
        </p:txBody>
      </p:sp>
      <p:pic>
        <p:nvPicPr>
          <p:cNvPr id="3084" name="Picture 12" descr="http://www.bluestonechiropractic.com/wp-content/uploads/man-holding-bag-of-marijua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057" y="1380003"/>
            <a:ext cx="2551877" cy="216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3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transition="in" filter="fade">
                                      <p:cBhvr>
                                        <p:cTn id="10" dur="500"/>
                                        <p:tgtEl>
                                          <p:spTgt spid="3084"/>
                                        </p:tgtEl>
                                      </p:cBhvr>
                                    </p:animEffec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par>
                                <p:cTn id="14" presetID="10" presetClass="entr" presetSubtype="0" fill="hold" nodeType="with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500"/>
                                        <p:tgtEl>
                                          <p:spTgt spid="3080"/>
                                        </p:tgtEl>
                                      </p:cBhvr>
                                    </p:animEffect>
                                  </p:childTnLst>
                                </p:cTn>
                              </p:par>
                              <p:par>
                                <p:cTn id="17" presetID="10" presetClass="entr" presetSubtype="0" fill="hold" nodeType="withEffect">
                                  <p:stCondLst>
                                    <p:cond delay="0"/>
                                  </p:stCondLst>
                                  <p:childTnLst>
                                    <p:set>
                                      <p:cBhvr>
                                        <p:cTn id="18" dur="1" fill="hold">
                                          <p:stCondLst>
                                            <p:cond delay="0"/>
                                          </p:stCondLst>
                                        </p:cTn>
                                        <p:tgtEl>
                                          <p:spTgt spid="3082"/>
                                        </p:tgtEl>
                                        <p:attrNameLst>
                                          <p:attrName>style.visibility</p:attrName>
                                        </p:attrNameLst>
                                      </p:cBhvr>
                                      <p:to>
                                        <p:strVal val="visible"/>
                                      </p:to>
                                    </p:set>
                                    <p:animEffect transition="in" filter="fade">
                                      <p:cBhvr>
                                        <p:cTn id="19" dur="500"/>
                                        <p:tgtEl>
                                          <p:spTgt spid="308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A Holy People</a:t>
            </a:r>
          </a:p>
        </p:txBody>
      </p:sp>
      <p:sp>
        <p:nvSpPr>
          <p:cNvPr id="3" name="Rectangle 2"/>
          <p:cNvSpPr/>
          <p:nvPr/>
        </p:nvSpPr>
        <p:spPr>
          <a:xfrm>
            <a:off x="47122" y="6463339"/>
            <a:ext cx="1830053" cy="369332"/>
          </a:xfrm>
          <a:prstGeom prst="rect">
            <a:avLst/>
          </a:prstGeom>
        </p:spPr>
        <p:txBody>
          <a:bodyPr wrap="none">
            <a:spAutoFit/>
          </a:bodyPr>
          <a:lstStyle/>
          <a:p>
            <a:r>
              <a:rPr lang="en-US" dirty="0">
                <a:latin typeface="Calibri" panose="020F0502020204030204" pitchFamily="34" charset="0"/>
              </a:rPr>
              <a:t>Deuteronomy 7:6</a:t>
            </a:r>
          </a:p>
        </p:txBody>
      </p:sp>
      <p:sp>
        <p:nvSpPr>
          <p:cNvPr id="2" name="Rectangle 1"/>
          <p:cNvSpPr/>
          <p:nvPr/>
        </p:nvSpPr>
        <p:spPr>
          <a:xfrm>
            <a:off x="360541" y="1052020"/>
            <a:ext cx="6096000" cy="1477328"/>
          </a:xfrm>
          <a:prstGeom prst="rect">
            <a:avLst/>
          </a:prstGeom>
        </p:spPr>
        <p:txBody>
          <a:bodyPr>
            <a:spAutoFit/>
          </a:bodyPr>
          <a:lstStyle/>
          <a:p>
            <a:r>
              <a:rPr lang="en-US" i="1" dirty="0">
                <a:solidFill>
                  <a:srgbClr val="333333"/>
                </a:solidFill>
                <a:latin typeface="Calibri" panose="020F0502020204030204" pitchFamily="34" charset="0"/>
              </a:rPr>
              <a:t>Holy</a:t>
            </a:r>
            <a:r>
              <a:rPr lang="en-US" dirty="0">
                <a:solidFill>
                  <a:srgbClr val="333333"/>
                </a:solidFill>
                <a:latin typeface="Calibri" panose="020F0502020204030204" pitchFamily="34" charset="0"/>
              </a:rPr>
              <a:t> is to be set aside for sacred purposes.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term </a:t>
            </a:r>
            <a:r>
              <a:rPr lang="en-US" i="1" dirty="0">
                <a:solidFill>
                  <a:srgbClr val="333333"/>
                </a:solidFill>
                <a:latin typeface="Calibri" panose="020F0502020204030204" pitchFamily="34" charset="0"/>
              </a:rPr>
              <a:t>holy people</a:t>
            </a:r>
            <a:r>
              <a:rPr lang="en-US" dirty="0">
                <a:solidFill>
                  <a:srgbClr val="333333"/>
                </a:solidFill>
                <a:latin typeface="Calibri" panose="020F0502020204030204" pitchFamily="34" charset="0"/>
              </a:rPr>
              <a:t> refers to those who are set aside or chosen to serve God in accomplishing His purposes for the salvation of His children.</a:t>
            </a:r>
            <a:endParaRPr lang="en-US" dirty="0"/>
          </a:p>
        </p:txBody>
      </p:sp>
      <p:grpSp>
        <p:nvGrpSpPr>
          <p:cNvPr id="12" name="Group 11"/>
          <p:cNvGrpSpPr/>
          <p:nvPr/>
        </p:nvGrpSpPr>
        <p:grpSpPr>
          <a:xfrm>
            <a:off x="7162933" y="984406"/>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27960" y="1214769"/>
              <a:ext cx="2293346" cy="1077218"/>
            </a:xfrm>
            <a:prstGeom prst="rect">
              <a:avLst/>
            </a:prstGeom>
          </p:spPr>
          <p:txBody>
            <a:bodyPr wrap="square">
              <a:spAutoFit/>
            </a:bodyPr>
            <a:lstStyle/>
            <a:p>
              <a:pPr algn="ctr"/>
              <a:r>
                <a:rPr lang="en-US" sz="1600" b="1" dirty="0"/>
                <a:t>To be the Lord’s people, we must remove and avoid influences that can lead us to sin</a:t>
              </a:r>
              <a:endParaRPr lang="en-US" sz="1600" i="1" dirty="0"/>
            </a:p>
          </p:txBody>
        </p:sp>
      </p:grpSp>
      <p:sp>
        <p:nvSpPr>
          <p:cNvPr id="5" name="Rectangle 4"/>
          <p:cNvSpPr/>
          <p:nvPr/>
        </p:nvSpPr>
        <p:spPr>
          <a:xfrm>
            <a:off x="7162933" y="4081863"/>
            <a:ext cx="4103649" cy="2031325"/>
          </a:xfrm>
          <a:prstGeom prst="rect">
            <a:avLst/>
          </a:prstGeom>
        </p:spPr>
        <p:txBody>
          <a:bodyPr wrap="square">
            <a:spAutoFit/>
          </a:bodyPr>
          <a:lstStyle/>
          <a:p>
            <a:r>
              <a:rPr lang="en-US" dirty="0">
                <a:solidFill>
                  <a:srgbClr val="333333"/>
                </a:solidFill>
                <a:latin typeface="Calibri" panose="020F0502020204030204" pitchFamily="34" charset="0"/>
              </a:rPr>
              <a:t>Although we may not be able to remove every source of temptation from our lives, the Lord will bless us as we seek to remove whatever evil we can from our immediate surroundings and develop self-discipline to avoid other influences that can lead us to sin.</a:t>
            </a:r>
            <a:endParaRPr lang="en-US" dirty="0"/>
          </a:p>
        </p:txBody>
      </p:sp>
      <p:pic>
        <p:nvPicPr>
          <p:cNvPr id="4110" name="Picture 14" descr="http://i.imgur.com/yOkbWxI.gif?noredirec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4260" y="3113181"/>
            <a:ext cx="4922820" cy="276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Thy Raiment Waxed Not Old</a:t>
            </a:r>
          </a:p>
        </p:txBody>
      </p:sp>
      <p:sp>
        <p:nvSpPr>
          <p:cNvPr id="3" name="Rectangle 2"/>
          <p:cNvSpPr/>
          <p:nvPr/>
        </p:nvSpPr>
        <p:spPr>
          <a:xfrm>
            <a:off x="47122" y="6463339"/>
            <a:ext cx="1830053" cy="369332"/>
          </a:xfrm>
          <a:prstGeom prst="rect">
            <a:avLst/>
          </a:prstGeom>
        </p:spPr>
        <p:txBody>
          <a:bodyPr wrap="none">
            <a:spAutoFit/>
          </a:bodyPr>
          <a:lstStyle/>
          <a:p>
            <a:r>
              <a:rPr lang="en-US" dirty="0">
                <a:latin typeface="Calibri" panose="020F0502020204030204" pitchFamily="34" charset="0"/>
              </a:rPr>
              <a:t>Deuteronomy 8:4</a:t>
            </a:r>
          </a:p>
        </p:txBody>
      </p:sp>
      <p:sp>
        <p:nvSpPr>
          <p:cNvPr id="2" name="Rectangle 1"/>
          <p:cNvSpPr/>
          <p:nvPr/>
        </p:nvSpPr>
        <p:spPr>
          <a:xfrm>
            <a:off x="360541" y="1052020"/>
            <a:ext cx="6096000" cy="369332"/>
          </a:xfrm>
          <a:prstGeom prst="rect">
            <a:avLst/>
          </a:prstGeom>
        </p:spPr>
        <p:txBody>
          <a:bodyPr>
            <a:spAutoFit/>
          </a:bodyPr>
          <a:lstStyle/>
          <a:p>
            <a:pPr fontAlgn="base"/>
            <a:r>
              <a:rPr lang="en-US" dirty="0"/>
              <a:t>Raiment--Clothes</a:t>
            </a:r>
          </a:p>
        </p:txBody>
      </p:sp>
      <p:sp>
        <p:nvSpPr>
          <p:cNvPr id="6" name="Rectangle 5"/>
          <p:cNvSpPr/>
          <p:nvPr/>
        </p:nvSpPr>
        <p:spPr>
          <a:xfrm>
            <a:off x="5251959" y="1634739"/>
            <a:ext cx="6096000" cy="2862322"/>
          </a:xfrm>
          <a:prstGeom prst="rect">
            <a:avLst/>
          </a:prstGeom>
        </p:spPr>
        <p:txBody>
          <a:bodyPr>
            <a:spAutoFit/>
          </a:bodyPr>
          <a:lstStyle/>
          <a:p>
            <a:r>
              <a:rPr lang="en-US" dirty="0">
                <a:solidFill>
                  <a:srgbClr val="333333"/>
                </a:solidFill>
                <a:latin typeface="Calibri" panose="020F0502020204030204" pitchFamily="34" charset="0"/>
              </a:rPr>
              <a:t>The words used by Moses affirm the idea that the clothes of the Israelites did not wear out because God gave them a miraculous durability.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Some early rabbis and Christian theologians interpreted this passage to mean that the clothes of the younger generation grew upon their backs like the shells of snails.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Israel did, however, have limited means for producing some items of clothing.</a:t>
            </a:r>
            <a:endParaRPr lang="en-US" dirty="0"/>
          </a:p>
        </p:txBody>
      </p:sp>
      <p:pic>
        <p:nvPicPr>
          <p:cNvPr id="2050" name="Picture 2" descr="http://hebrewisraeliteculture.com/wp-content/uploads/2010/01/3Black_Obelisk-Israelites-bringing-trib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7" y="1722475"/>
            <a:ext cx="4323386" cy="2686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53301" y="5310497"/>
            <a:ext cx="6096000" cy="646331"/>
          </a:xfrm>
          <a:prstGeom prst="rect">
            <a:avLst/>
          </a:prstGeom>
        </p:spPr>
        <p:txBody>
          <a:bodyPr>
            <a:spAutoFit/>
          </a:bodyPr>
          <a:lstStyle/>
          <a:p>
            <a:r>
              <a:rPr lang="en-US" dirty="0">
                <a:latin typeface="Calibri" panose="020F0502020204030204" pitchFamily="34" charset="0"/>
              </a:rPr>
              <a:t>The clothing of the people in Biblical times was made from wool, linen, animal skins, and perhaps silk. </a:t>
            </a:r>
            <a:r>
              <a:rPr lang="en-US" sz="1200" dirty="0" err="1">
                <a:latin typeface="Calibri" panose="020F0502020204030204" pitchFamily="34" charset="0"/>
              </a:rPr>
              <a:t>Wikiwand</a:t>
            </a:r>
            <a:endParaRPr lang="en-US" sz="1200" dirty="0"/>
          </a:p>
        </p:txBody>
      </p:sp>
      <p:sp>
        <p:nvSpPr>
          <p:cNvPr id="27" name="Rectangle 26"/>
          <p:cNvSpPr/>
          <p:nvPr/>
        </p:nvSpPr>
        <p:spPr>
          <a:xfrm>
            <a:off x="11749251" y="6460680"/>
            <a:ext cx="442749" cy="369332"/>
          </a:xfrm>
          <a:prstGeom prst="rect">
            <a:avLst/>
          </a:prstGeom>
        </p:spPr>
        <p:txBody>
          <a:bodyPr wrap="none">
            <a:spAutoFit/>
          </a:bodyPr>
          <a:lstStyle/>
          <a:p>
            <a:pPr algn="r"/>
            <a:r>
              <a:rPr lang="en-US" dirty="0">
                <a:latin typeface="Calibri" panose="020F0502020204030204" pitchFamily="34" charset="0"/>
              </a:rPr>
              <a:t>(1)</a:t>
            </a:r>
          </a:p>
        </p:txBody>
      </p:sp>
    </p:spTree>
    <p:extLst>
      <p:ext uri="{BB962C8B-B14F-4D97-AF65-F5344CB8AC3E}">
        <p14:creationId xmlns:p14="http://schemas.microsoft.com/office/powerpoint/2010/main" val="14658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878"/>
          <a:stretch/>
        </p:blipFill>
        <p:spPr bwMode="auto">
          <a:xfrm>
            <a:off x="0" y="-72428"/>
            <a:ext cx="12192000" cy="6930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Mount </a:t>
            </a:r>
            <a:r>
              <a:rPr lang="en-US" sz="6600" dirty="0" err="1">
                <a:latin typeface="AR ESSENCE" panose="02000000000000000000" pitchFamily="2" charset="0"/>
              </a:rPr>
              <a:t>Ebal</a:t>
            </a:r>
            <a:r>
              <a:rPr lang="en-US" sz="6600" dirty="0">
                <a:latin typeface="AR ESSENCE" panose="02000000000000000000" pitchFamily="2" charset="0"/>
              </a:rPr>
              <a:t> and Mount Gerizim</a:t>
            </a:r>
          </a:p>
        </p:txBody>
      </p:sp>
      <p:sp>
        <p:nvSpPr>
          <p:cNvPr id="3" name="Rectangle 2"/>
          <p:cNvSpPr/>
          <p:nvPr/>
        </p:nvSpPr>
        <p:spPr>
          <a:xfrm>
            <a:off x="47122" y="6463339"/>
            <a:ext cx="2368662" cy="369332"/>
          </a:xfrm>
          <a:prstGeom prst="rect">
            <a:avLst/>
          </a:prstGeom>
        </p:spPr>
        <p:txBody>
          <a:bodyPr wrap="none">
            <a:spAutoFit/>
          </a:bodyPr>
          <a:lstStyle/>
          <a:p>
            <a:r>
              <a:rPr lang="en-US" dirty="0">
                <a:solidFill>
                  <a:schemeClr val="bg1"/>
                </a:solidFill>
                <a:latin typeface="Calibri" panose="020F0502020204030204" pitchFamily="34" charset="0"/>
              </a:rPr>
              <a:t>Deuteronomy 11:26-32</a:t>
            </a:r>
          </a:p>
        </p:txBody>
      </p:sp>
      <p:sp>
        <p:nvSpPr>
          <p:cNvPr id="6" name="Rectangle 5"/>
          <p:cNvSpPr/>
          <p:nvPr/>
        </p:nvSpPr>
        <p:spPr>
          <a:xfrm>
            <a:off x="4263131" y="1107996"/>
            <a:ext cx="6096000" cy="369332"/>
          </a:xfrm>
          <a:prstGeom prst="rect">
            <a:avLst/>
          </a:prstGeom>
        </p:spPr>
        <p:txBody>
          <a:bodyPr>
            <a:spAutoFit/>
          </a:bodyPr>
          <a:lstStyle/>
          <a:p>
            <a:pPr fontAlgn="base"/>
            <a:r>
              <a:rPr lang="en-US" dirty="0"/>
              <a:t>Symbolism of Blessing and  A Cursing</a:t>
            </a:r>
          </a:p>
        </p:txBody>
      </p:sp>
      <p:sp>
        <p:nvSpPr>
          <p:cNvPr id="5" name="Rectangle 4"/>
          <p:cNvSpPr/>
          <p:nvPr/>
        </p:nvSpPr>
        <p:spPr>
          <a:xfrm>
            <a:off x="230372" y="1754327"/>
            <a:ext cx="6914707" cy="923330"/>
          </a:xfrm>
          <a:prstGeom prst="rect">
            <a:avLst/>
          </a:prstGeom>
        </p:spPr>
        <p:txBody>
          <a:bodyPr wrap="square">
            <a:spAutoFit/>
          </a:bodyPr>
          <a:lstStyle/>
          <a:p>
            <a:r>
              <a:rPr lang="en-US" dirty="0">
                <a:solidFill>
                  <a:srgbClr val="333333"/>
                </a:solidFill>
                <a:latin typeface="Calibri" panose="020F0502020204030204" pitchFamily="34" charset="0"/>
              </a:rPr>
              <a:t>Moses selected two of the most prominent hills in central Canaan to use as object lessons. Mount Gerizim was appointed to be the mount of blessing, and Mount </a:t>
            </a:r>
            <a:r>
              <a:rPr lang="en-US" dirty="0" err="1">
                <a:solidFill>
                  <a:srgbClr val="333333"/>
                </a:solidFill>
                <a:latin typeface="Calibri" panose="020F0502020204030204" pitchFamily="34" charset="0"/>
              </a:rPr>
              <a:t>Ebal</a:t>
            </a:r>
            <a:r>
              <a:rPr lang="en-US" dirty="0">
                <a:solidFill>
                  <a:srgbClr val="333333"/>
                </a:solidFill>
                <a:latin typeface="Calibri" panose="020F0502020204030204" pitchFamily="34" charset="0"/>
              </a:rPr>
              <a:t> the mount of cursing.</a:t>
            </a:r>
            <a:endParaRPr lang="en-US" dirty="0"/>
          </a:p>
        </p:txBody>
      </p:sp>
      <p:sp>
        <p:nvSpPr>
          <p:cNvPr id="12" name="Rectangle 11"/>
          <p:cNvSpPr/>
          <p:nvPr/>
        </p:nvSpPr>
        <p:spPr>
          <a:xfrm>
            <a:off x="7515342" y="2407935"/>
            <a:ext cx="1927512" cy="584775"/>
          </a:xfrm>
          <a:prstGeom prst="rect">
            <a:avLst/>
          </a:prstGeom>
        </p:spPr>
        <p:txBody>
          <a:bodyPr wrap="square">
            <a:spAutoFit/>
          </a:bodyPr>
          <a:lstStyle/>
          <a:p>
            <a:pPr algn="ctr" fontAlgn="base"/>
            <a:r>
              <a:rPr lang="en-US" sz="3200" dirty="0">
                <a:solidFill>
                  <a:schemeClr val="bg1"/>
                </a:solidFill>
              </a:rPr>
              <a:t>Today</a:t>
            </a:r>
          </a:p>
        </p:txBody>
      </p:sp>
      <p:pic>
        <p:nvPicPr>
          <p:cNvPr id="4104" name="Picture 8" descr="http://www.waynestiles.com/wp-content/uploads/2012/07/Mount-Gerizim-Shechem-M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832" y="2992710"/>
            <a:ext cx="5945868" cy="2910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6096000" y="5965537"/>
            <a:ext cx="5587971" cy="646331"/>
          </a:xfrm>
          <a:prstGeom prst="rect">
            <a:avLst/>
          </a:prstGeom>
        </p:spPr>
        <p:txBody>
          <a:bodyPr wrap="square">
            <a:spAutoFit/>
          </a:bodyPr>
          <a:lstStyle/>
          <a:p>
            <a:pPr algn="ctr" fontAlgn="base"/>
            <a:r>
              <a:rPr lang="en-US" b="1" dirty="0">
                <a:solidFill>
                  <a:schemeClr val="bg1"/>
                </a:solidFill>
              </a:rPr>
              <a:t>Looking west into the pass at </a:t>
            </a:r>
            <a:r>
              <a:rPr lang="en-US" b="1" dirty="0" err="1">
                <a:solidFill>
                  <a:schemeClr val="bg1"/>
                </a:solidFill>
              </a:rPr>
              <a:t>Shechem</a:t>
            </a:r>
            <a:endParaRPr lang="en-US" b="1" dirty="0">
              <a:solidFill>
                <a:schemeClr val="bg1"/>
              </a:solidFill>
            </a:endParaRPr>
          </a:p>
          <a:p>
            <a:pPr algn="ctr" fontAlgn="base"/>
            <a:r>
              <a:rPr lang="en-US" b="1" dirty="0">
                <a:solidFill>
                  <a:schemeClr val="bg1"/>
                </a:solidFill>
              </a:rPr>
              <a:t>Mount Gerizim (left) and Mount </a:t>
            </a:r>
            <a:r>
              <a:rPr lang="en-US" b="1" dirty="0" err="1">
                <a:solidFill>
                  <a:schemeClr val="bg1"/>
                </a:solidFill>
              </a:rPr>
              <a:t>Ebal</a:t>
            </a:r>
            <a:r>
              <a:rPr lang="en-US" b="1" dirty="0">
                <a:solidFill>
                  <a:schemeClr val="bg1"/>
                </a:solidFill>
              </a:rPr>
              <a:t> (right)</a:t>
            </a:r>
          </a:p>
        </p:txBody>
      </p:sp>
    </p:spTree>
    <p:extLst>
      <p:ext uri="{BB962C8B-B14F-4D97-AF65-F5344CB8AC3E}">
        <p14:creationId xmlns:p14="http://schemas.microsoft.com/office/powerpoint/2010/main" val="19325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animEffect transition="in" filter="fade">
                                      <p:cBhvr>
                                        <p:cTn id="11" dur="500"/>
                                        <p:tgtEl>
                                          <p:spTgt spid="410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4238" y="1965484"/>
            <a:ext cx="2812919" cy="1754326"/>
          </a:xfrm>
          <a:prstGeom prst="rect">
            <a:avLst/>
          </a:prstGeom>
          <a:noFill/>
        </p:spPr>
        <p:txBody>
          <a:bodyPr wrap="square" rtlCol="0">
            <a:spAutoFit/>
          </a:bodyPr>
          <a:lstStyle/>
          <a:p>
            <a:r>
              <a:rPr lang="en-US" dirty="0"/>
              <a:t>The book of Deuteronomy contains Moses’s final words to the children of Israel before they entered the land of Canaan with Joshua as their leader. </a:t>
            </a:r>
          </a:p>
        </p:txBody>
      </p:sp>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Deuteronomy</a:t>
            </a:r>
          </a:p>
        </p:txBody>
      </p:sp>
      <p:grpSp>
        <p:nvGrpSpPr>
          <p:cNvPr id="5" name="Group 4"/>
          <p:cNvGrpSpPr/>
          <p:nvPr/>
        </p:nvGrpSpPr>
        <p:grpSpPr>
          <a:xfrm>
            <a:off x="4585511" y="1461322"/>
            <a:ext cx="3020978" cy="2521676"/>
            <a:chOff x="457200" y="457200"/>
            <a:chExt cx="3020978" cy="2521676"/>
          </a:xfrm>
        </p:grpSpPr>
        <p:grpSp>
          <p:nvGrpSpPr>
            <p:cNvPr id="6" name="Group 5"/>
            <p:cNvGrpSpPr/>
            <p:nvPr/>
          </p:nvGrpSpPr>
          <p:grpSpPr>
            <a:xfrm>
              <a:off x="457200" y="457200"/>
              <a:ext cx="1215358" cy="2497726"/>
              <a:chOff x="5410200" y="1299205"/>
              <a:chExt cx="1215358" cy="2497726"/>
            </a:xfrm>
          </p:grpSpPr>
          <p:grpSp>
            <p:nvGrpSpPr>
              <p:cNvPr id="28" name="Group 27"/>
              <p:cNvGrpSpPr/>
              <p:nvPr/>
            </p:nvGrpSpPr>
            <p:grpSpPr>
              <a:xfrm>
                <a:off x="5410200" y="1299205"/>
                <a:ext cx="607679"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017879" y="1299205"/>
                <a:ext cx="607679"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655141" y="459377"/>
              <a:ext cx="1215358" cy="2497726"/>
              <a:chOff x="5410200" y="1299205"/>
              <a:chExt cx="1215358" cy="2497726"/>
            </a:xfrm>
          </p:grpSpPr>
          <p:grpSp>
            <p:nvGrpSpPr>
              <p:cNvPr id="18" name="Group 17"/>
              <p:cNvGrpSpPr/>
              <p:nvPr/>
            </p:nvGrpSpPr>
            <p:grpSpPr>
              <a:xfrm>
                <a:off x="5410200" y="1299205"/>
                <a:ext cx="607679"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017879" y="1299205"/>
                <a:ext cx="607679"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2870499" y="481150"/>
              <a:ext cx="607679" cy="2497726"/>
              <a:chOff x="533400" y="381000"/>
              <a:chExt cx="457200" cy="2497726"/>
            </a:xfrm>
          </p:grpSpPr>
          <p:sp>
            <p:nvSpPr>
              <p:cNvPr id="14" name="Oval 1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rot="16200000">
              <a:off x="172742" y="1579450"/>
              <a:ext cx="1141131" cy="400110"/>
            </a:xfrm>
            <a:prstGeom prst="rect">
              <a:avLst/>
            </a:prstGeom>
            <a:noFill/>
          </p:spPr>
          <p:txBody>
            <a:bodyPr wrap="square" rtlCol="0">
              <a:spAutoFit/>
            </a:bodyPr>
            <a:lstStyle/>
            <a:p>
              <a:r>
                <a:rPr lang="en-US" sz="2000" dirty="0">
                  <a:latin typeface="Harrington" panose="04040505050A02020702" pitchFamily="82" charset="0"/>
                </a:rPr>
                <a:t>Genesis</a:t>
              </a:r>
            </a:p>
          </p:txBody>
        </p:sp>
        <p:sp>
          <p:nvSpPr>
            <p:cNvPr id="10" name="TextBox 9"/>
            <p:cNvSpPr txBox="1"/>
            <p:nvPr/>
          </p:nvSpPr>
          <p:spPr>
            <a:xfrm rot="16200000">
              <a:off x="756116" y="1554023"/>
              <a:ext cx="1141131" cy="400110"/>
            </a:xfrm>
            <a:prstGeom prst="rect">
              <a:avLst/>
            </a:prstGeom>
            <a:noFill/>
          </p:spPr>
          <p:txBody>
            <a:bodyPr wrap="square" rtlCol="0">
              <a:spAutoFit/>
            </a:bodyPr>
            <a:lstStyle/>
            <a:p>
              <a:r>
                <a:rPr lang="en-US" sz="2000" dirty="0">
                  <a:latin typeface="Harrington" panose="04040505050A02020702" pitchFamily="82" charset="0"/>
                </a:rPr>
                <a:t>Exodus</a:t>
              </a:r>
            </a:p>
          </p:txBody>
        </p:sp>
        <p:sp>
          <p:nvSpPr>
            <p:cNvPr id="11" name="TextBox 10"/>
            <p:cNvSpPr txBox="1"/>
            <p:nvPr/>
          </p:nvSpPr>
          <p:spPr>
            <a:xfrm rot="16200000">
              <a:off x="1359568" y="1583960"/>
              <a:ext cx="1216243" cy="400110"/>
            </a:xfrm>
            <a:prstGeom prst="rect">
              <a:avLst/>
            </a:prstGeom>
            <a:noFill/>
          </p:spPr>
          <p:txBody>
            <a:bodyPr wrap="square" rtlCol="0">
              <a:spAutoFit/>
            </a:bodyPr>
            <a:lstStyle/>
            <a:p>
              <a:r>
                <a:rPr lang="en-US" sz="2000" dirty="0">
                  <a:latin typeface="Harrington" panose="04040505050A02020702" pitchFamily="82" charset="0"/>
                </a:rPr>
                <a:t>Leviticus</a:t>
              </a:r>
            </a:p>
          </p:txBody>
        </p:sp>
        <p:sp>
          <p:nvSpPr>
            <p:cNvPr id="12" name="TextBox 11"/>
            <p:cNvSpPr txBox="1"/>
            <p:nvPr/>
          </p:nvSpPr>
          <p:spPr>
            <a:xfrm rot="16200000">
              <a:off x="1977761" y="1598461"/>
              <a:ext cx="1187242" cy="400110"/>
            </a:xfrm>
            <a:prstGeom prst="rect">
              <a:avLst/>
            </a:prstGeom>
            <a:noFill/>
          </p:spPr>
          <p:txBody>
            <a:bodyPr wrap="square" rtlCol="0">
              <a:spAutoFit/>
            </a:bodyPr>
            <a:lstStyle/>
            <a:p>
              <a:r>
                <a:rPr lang="en-US" sz="2000" dirty="0">
                  <a:latin typeface="Harrington" panose="04040505050A02020702" pitchFamily="82" charset="0"/>
                </a:rPr>
                <a:t>Numbers</a:t>
              </a:r>
            </a:p>
          </p:txBody>
        </p:sp>
        <p:sp>
          <p:nvSpPr>
            <p:cNvPr id="13" name="TextBox 12"/>
            <p:cNvSpPr txBox="1"/>
            <p:nvPr/>
          </p:nvSpPr>
          <p:spPr>
            <a:xfrm rot="16200000">
              <a:off x="2366815" y="1596238"/>
              <a:ext cx="1600200" cy="369332"/>
            </a:xfrm>
            <a:prstGeom prst="rect">
              <a:avLst/>
            </a:prstGeom>
            <a:noFill/>
          </p:spPr>
          <p:txBody>
            <a:bodyPr wrap="square" rtlCol="0">
              <a:spAutoFit/>
            </a:bodyPr>
            <a:lstStyle/>
            <a:p>
              <a:r>
                <a:rPr lang="en-US" dirty="0">
                  <a:latin typeface="Harrington" panose="04040505050A02020702" pitchFamily="82" charset="0"/>
                </a:rPr>
                <a:t>Deuteronomy</a:t>
              </a:r>
            </a:p>
          </p:txBody>
        </p:sp>
      </p:grpSp>
      <p:sp>
        <p:nvSpPr>
          <p:cNvPr id="3" name="Rectangle 2"/>
          <p:cNvSpPr/>
          <p:nvPr/>
        </p:nvSpPr>
        <p:spPr>
          <a:xfrm>
            <a:off x="5046895" y="864693"/>
            <a:ext cx="2299284" cy="369332"/>
          </a:xfrm>
          <a:prstGeom prst="rect">
            <a:avLst/>
          </a:prstGeom>
        </p:spPr>
        <p:txBody>
          <a:bodyPr wrap="none">
            <a:spAutoFit/>
          </a:bodyPr>
          <a:lstStyle/>
          <a:p>
            <a:r>
              <a:rPr lang="en-US" dirty="0"/>
              <a:t>5</a:t>
            </a:r>
            <a:r>
              <a:rPr lang="en-US" baseline="30000" dirty="0"/>
              <a:t>th</a:t>
            </a:r>
            <a:r>
              <a:rPr lang="en-US" dirty="0"/>
              <a:t> book in Pentateuch</a:t>
            </a:r>
          </a:p>
        </p:txBody>
      </p:sp>
      <p:sp>
        <p:nvSpPr>
          <p:cNvPr id="38" name="Rectangle 37"/>
          <p:cNvSpPr/>
          <p:nvPr/>
        </p:nvSpPr>
        <p:spPr>
          <a:xfrm>
            <a:off x="7885989" y="1414795"/>
            <a:ext cx="3950810" cy="646331"/>
          </a:xfrm>
          <a:prstGeom prst="rect">
            <a:avLst/>
          </a:prstGeom>
        </p:spPr>
        <p:txBody>
          <a:bodyPr wrap="square">
            <a:spAutoFit/>
          </a:bodyPr>
          <a:lstStyle/>
          <a:p>
            <a:r>
              <a:rPr lang="en-US" dirty="0">
                <a:solidFill>
                  <a:srgbClr val="333333"/>
                </a:solidFill>
                <a:latin typeface="Calibri" panose="020F0502020204030204" pitchFamily="34" charset="0"/>
              </a:rPr>
              <a:t>The book’s title means “second law” or “repetition of the law”</a:t>
            </a:r>
            <a:endParaRPr lang="en-US" dirty="0"/>
          </a:p>
        </p:txBody>
      </p:sp>
      <p:sp>
        <p:nvSpPr>
          <p:cNvPr id="39" name="Rectangle 38"/>
          <p:cNvSpPr/>
          <p:nvPr/>
        </p:nvSpPr>
        <p:spPr>
          <a:xfrm>
            <a:off x="401369" y="4145304"/>
            <a:ext cx="4080096" cy="1754326"/>
          </a:xfrm>
          <a:prstGeom prst="rect">
            <a:avLst/>
          </a:prstGeom>
        </p:spPr>
        <p:txBody>
          <a:bodyPr wrap="square">
            <a:spAutoFit/>
          </a:bodyPr>
          <a:lstStyle/>
          <a:p>
            <a:r>
              <a:rPr lang="en-US" dirty="0">
                <a:solidFill>
                  <a:srgbClr val="333333"/>
                </a:solidFill>
                <a:latin typeface="Calibri" panose="020F0502020204030204" pitchFamily="34" charset="0"/>
              </a:rPr>
              <a:t>Moses repeated to the Israelites many of the laws and commandments, exhorted them to remember and keep covenants and the consequences of either obeying or disobeying the Lord’s laws and commandments.</a:t>
            </a:r>
            <a:endParaRPr lang="en-US" dirty="0"/>
          </a:p>
        </p:txBody>
      </p:sp>
      <p:sp>
        <p:nvSpPr>
          <p:cNvPr id="40" name="Rectangle 39"/>
          <p:cNvSpPr/>
          <p:nvPr/>
        </p:nvSpPr>
        <p:spPr>
          <a:xfrm>
            <a:off x="202651" y="340464"/>
            <a:ext cx="3688061" cy="646331"/>
          </a:xfrm>
          <a:prstGeom prst="rect">
            <a:avLst/>
          </a:prstGeom>
        </p:spPr>
        <p:txBody>
          <a:bodyPr wrap="none">
            <a:spAutoFit/>
          </a:bodyPr>
          <a:lstStyle/>
          <a:p>
            <a:r>
              <a:rPr lang="en-US" dirty="0">
                <a:solidFill>
                  <a:srgbClr val="333333"/>
                </a:solidFill>
                <a:latin typeface="Calibri" panose="020F0502020204030204" pitchFamily="34" charset="0"/>
              </a:rPr>
              <a:t>Moses is the author of Deuteronomy.</a:t>
            </a:r>
          </a:p>
          <a:p>
            <a:r>
              <a:rPr lang="en-US" dirty="0">
                <a:solidFill>
                  <a:srgbClr val="333333"/>
                </a:solidFill>
                <a:latin typeface="Calibri" panose="020F0502020204030204" pitchFamily="34" charset="0"/>
              </a:rPr>
              <a:t>He is known as “the great law-giver”. </a:t>
            </a:r>
            <a:endParaRPr lang="en-US" dirty="0"/>
          </a:p>
        </p:txBody>
      </p:sp>
      <p:sp>
        <p:nvSpPr>
          <p:cNvPr id="41" name="Rectangle 40"/>
          <p:cNvSpPr/>
          <p:nvPr/>
        </p:nvSpPr>
        <p:spPr>
          <a:xfrm>
            <a:off x="3083904" y="6303559"/>
            <a:ext cx="5650393" cy="369332"/>
          </a:xfrm>
          <a:prstGeom prst="rect">
            <a:avLst/>
          </a:prstGeom>
        </p:spPr>
        <p:txBody>
          <a:bodyPr wrap="none">
            <a:spAutoFit/>
          </a:bodyPr>
          <a:lstStyle/>
          <a:p>
            <a:r>
              <a:rPr lang="en-US" dirty="0">
                <a:solidFill>
                  <a:srgbClr val="333333"/>
                </a:solidFill>
                <a:latin typeface="Calibri" panose="020F0502020204030204" pitchFamily="34" charset="0"/>
              </a:rPr>
              <a:t>Moses was also a prototype of the Messiah, </a:t>
            </a:r>
            <a:r>
              <a:rPr lang="en-US" dirty="0">
                <a:solidFill>
                  <a:srgbClr val="2F393A"/>
                </a:solidFill>
                <a:latin typeface="Calibri" panose="020F0502020204030204" pitchFamily="34" charset="0"/>
              </a:rPr>
              <a:t>Jesus Christ </a:t>
            </a:r>
            <a:endParaRPr lang="en-US" dirty="0"/>
          </a:p>
        </p:txBody>
      </p:sp>
      <p:sp>
        <p:nvSpPr>
          <p:cNvPr id="42" name="Rectangle 41"/>
          <p:cNvSpPr/>
          <p:nvPr/>
        </p:nvSpPr>
        <p:spPr>
          <a:xfrm>
            <a:off x="7885989" y="3785669"/>
            <a:ext cx="4292207" cy="1754326"/>
          </a:xfrm>
          <a:prstGeom prst="rect">
            <a:avLst/>
          </a:prstGeom>
        </p:spPr>
        <p:txBody>
          <a:bodyPr wrap="square">
            <a:spAutoFit/>
          </a:bodyPr>
          <a:lstStyle/>
          <a:p>
            <a:r>
              <a:rPr lang="en-US" dirty="0">
                <a:solidFill>
                  <a:srgbClr val="333333"/>
                </a:solidFill>
                <a:latin typeface="Calibri" panose="020F0502020204030204" pitchFamily="34" charset="0"/>
              </a:rPr>
              <a:t>One of the most notable features of the book of Deuteronomy is the frequency with which it is quoted in other scripture. Of the five books of Moses, Deuteronomy is the one most often quoted by the Old Testament prophets</a:t>
            </a:r>
            <a:endParaRPr lang="en-US" dirty="0"/>
          </a:p>
        </p:txBody>
      </p:sp>
      <p:grpSp>
        <p:nvGrpSpPr>
          <p:cNvPr id="44" name="Group 326"/>
          <p:cNvGrpSpPr/>
          <p:nvPr/>
        </p:nvGrpSpPr>
        <p:grpSpPr>
          <a:xfrm>
            <a:off x="260434" y="1234025"/>
            <a:ext cx="1295400" cy="2590800"/>
            <a:chOff x="3937483" y="513080"/>
            <a:chExt cx="681026" cy="1754293"/>
          </a:xfrm>
        </p:grpSpPr>
        <p:sp>
          <p:nvSpPr>
            <p:cNvPr id="45"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3"/>
            <p:cNvGrpSpPr/>
            <p:nvPr/>
          </p:nvGrpSpPr>
          <p:grpSpPr>
            <a:xfrm>
              <a:off x="4342580" y="1037026"/>
              <a:ext cx="275929" cy="637681"/>
              <a:chOff x="4755948" y="2903312"/>
              <a:chExt cx="1111452" cy="2049688"/>
            </a:xfrm>
          </p:grpSpPr>
          <p:sp>
            <p:nvSpPr>
              <p:cNvPr id="64"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1494276" y="6488668"/>
            <a:ext cx="685046" cy="369332"/>
          </a:xfrm>
          <a:prstGeom prst="rect">
            <a:avLst/>
          </a:prstGeom>
          <a:noFill/>
        </p:spPr>
        <p:txBody>
          <a:bodyPr wrap="square" rtlCol="0">
            <a:spAutoFit/>
          </a:bodyPr>
          <a:lstStyle/>
          <a:p>
            <a:pPr algn="r"/>
            <a:r>
              <a:rPr lang="en-US" dirty="0"/>
              <a:t>(1)</a:t>
            </a:r>
          </a:p>
        </p:txBody>
      </p:sp>
    </p:spTree>
    <p:extLst>
      <p:ext uri="{BB962C8B-B14F-4D97-AF65-F5344CB8AC3E}">
        <p14:creationId xmlns:p14="http://schemas.microsoft.com/office/powerpoint/2010/main" val="25508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878"/>
          <a:stretch/>
        </p:blipFill>
        <p:spPr bwMode="auto">
          <a:xfrm>
            <a:off x="0" y="-72428"/>
            <a:ext cx="12192000" cy="6930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Warnings in Chapters 8-13</a:t>
            </a:r>
          </a:p>
        </p:txBody>
      </p:sp>
      <p:sp>
        <p:nvSpPr>
          <p:cNvPr id="10" name="Rectangle 9"/>
          <p:cNvSpPr/>
          <p:nvPr/>
        </p:nvSpPr>
        <p:spPr>
          <a:xfrm>
            <a:off x="214654" y="1107996"/>
            <a:ext cx="5005056" cy="2308324"/>
          </a:xfrm>
          <a:prstGeom prst="rect">
            <a:avLst/>
          </a:prstGeom>
        </p:spPr>
        <p:txBody>
          <a:bodyPr wrap="square">
            <a:spAutoFit/>
          </a:bodyPr>
          <a:lstStyle/>
          <a:p>
            <a:pPr fontAlgn="base"/>
            <a:r>
              <a:rPr lang="en-US" dirty="0">
                <a:latin typeface="Calibri" panose="020F0502020204030204" pitchFamily="34" charset="0"/>
              </a:rPr>
              <a:t>Moses taught the Israelites that Canaan was a land where they would “not lack any thing” (Deuteronomy 8:9) and where they would prosper. </a:t>
            </a:r>
          </a:p>
          <a:p>
            <a:pPr fontAlgn="base"/>
            <a:endParaRPr lang="en-US" dirty="0">
              <a:latin typeface="Calibri" panose="020F0502020204030204" pitchFamily="34" charset="0"/>
            </a:endParaRPr>
          </a:p>
          <a:p>
            <a:pPr fontAlgn="base"/>
            <a:r>
              <a:rPr lang="en-US" dirty="0">
                <a:latin typeface="Calibri" panose="020F0502020204030204" pitchFamily="34" charset="0"/>
              </a:rPr>
              <a:t>However, he warned that if the Israelites forgot the Lord in their prosperity, they would perish. He also warned against the temptation to attribute their success to themselves rather than to God.</a:t>
            </a:r>
          </a:p>
        </p:txBody>
      </p:sp>
      <p:sp>
        <p:nvSpPr>
          <p:cNvPr id="2" name="Rectangle 1"/>
          <p:cNvSpPr/>
          <p:nvPr/>
        </p:nvSpPr>
        <p:spPr>
          <a:xfrm>
            <a:off x="5434363" y="3429000"/>
            <a:ext cx="6096000" cy="3139321"/>
          </a:xfrm>
          <a:prstGeom prst="rect">
            <a:avLst/>
          </a:prstGeom>
        </p:spPr>
        <p:txBody>
          <a:bodyPr>
            <a:spAutoFit/>
          </a:bodyPr>
          <a:lstStyle/>
          <a:p>
            <a:pPr fontAlgn="base"/>
            <a:r>
              <a:rPr lang="en-US" b="1" dirty="0">
                <a:solidFill>
                  <a:schemeClr val="bg1"/>
                </a:solidFill>
                <a:latin typeface="Calibri" panose="020F0502020204030204" pitchFamily="34" charset="0"/>
              </a:rPr>
              <a:t>“The love of work is an attitude that members of the Church must develop. In some ways, we have gone through a period of great prosperity which may, when history is written, prove to be as devastating as the Great Depression in its effect upon the attitudes of the people. </a:t>
            </a:r>
          </a:p>
          <a:p>
            <a:pPr fontAlgn="base"/>
            <a:endParaRPr lang="en-US" b="1" dirty="0">
              <a:solidFill>
                <a:schemeClr val="bg1"/>
              </a:solidFill>
              <a:latin typeface="Calibri" panose="020F0502020204030204" pitchFamily="34" charset="0"/>
            </a:endParaRPr>
          </a:p>
          <a:p>
            <a:pPr fontAlgn="base"/>
            <a:r>
              <a:rPr lang="en-US" b="1" dirty="0">
                <a:solidFill>
                  <a:schemeClr val="bg1"/>
                </a:solidFill>
                <a:latin typeface="Calibri" panose="020F0502020204030204" pitchFamily="34" charset="0"/>
              </a:rPr>
              <a:t>President Harold B. Lee said, ‘Today we are being tested and tried by another kind of test that I might call the “test of gold”—the test of plenty, affluence, ease—more than perhaps the youth of any generation have passed through, at least in this Church.’” (7)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31" y="1430657"/>
            <a:ext cx="1506986" cy="1886566"/>
          </a:xfrm>
          <a:prstGeom prst="rect">
            <a:avLst/>
          </a:prstGeom>
        </p:spPr>
      </p:pic>
      <p:pic>
        <p:nvPicPr>
          <p:cNvPr id="6146" name="Picture 2" descr="http://media.ldscdn.org/images/media-library/gospel-art/latter-day-prophets/harold-b-lee-82955-wallpap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273" y="1430657"/>
            <a:ext cx="1502178" cy="18865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orebinternational.com/wp-content/uploads/2012/07/Moses-leading-Israeli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16" y="4118015"/>
            <a:ext cx="40481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680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91999" cy="5355312"/>
          </a:xfrm>
          <a:prstGeom prst="rect">
            <a:avLst/>
          </a:prstGeom>
          <a:noFill/>
        </p:spPr>
        <p:txBody>
          <a:bodyPr wrap="square" rtlCol="0">
            <a:spAutoFit/>
          </a:bodyPr>
          <a:lstStyle/>
          <a:p>
            <a:r>
              <a:rPr lang="en-US" dirty="0"/>
              <a:t>Sources:</a:t>
            </a:r>
          </a:p>
          <a:p>
            <a:endParaRPr lang="en-US" dirty="0"/>
          </a:p>
          <a:p>
            <a:r>
              <a:rPr lang="en-US" dirty="0"/>
              <a:t>Suggested Hymn: 161 </a:t>
            </a:r>
            <a:r>
              <a:rPr lang="en-US" i="1" dirty="0"/>
              <a:t>The Lord Be With Us</a:t>
            </a:r>
            <a:endParaRPr lang="en-US" dirty="0"/>
          </a:p>
          <a:p>
            <a:pPr marL="342900" indent="-342900">
              <a:buAutoNum type="arabicPeriod"/>
            </a:pPr>
            <a:endParaRPr lang="en-US" dirty="0"/>
          </a:p>
          <a:p>
            <a:pPr marL="342900" indent="-342900">
              <a:buFontTx/>
              <a:buAutoNum type="arabicPeriod"/>
            </a:pPr>
            <a:r>
              <a:rPr lang="en-US" dirty="0"/>
              <a:t>Old Testament Institute Manual</a:t>
            </a:r>
          </a:p>
          <a:p>
            <a:pPr marL="342900" indent="-342900">
              <a:buFontTx/>
              <a:buAutoNum type="arabicPeriod"/>
            </a:pPr>
            <a:endParaRPr lang="en-US" dirty="0"/>
          </a:p>
          <a:p>
            <a:pPr marL="342900" indent="-342900">
              <a:buFontTx/>
              <a:buAutoNum type="arabicPeriod"/>
            </a:pPr>
            <a:r>
              <a:rPr lang="en-US" dirty="0"/>
              <a:t>Bible Dictionary</a:t>
            </a:r>
          </a:p>
          <a:p>
            <a:pPr marL="342900" indent="-342900">
              <a:buFontTx/>
              <a:buAutoNum type="arabicPeriod"/>
            </a:pPr>
            <a:endParaRPr lang="en-US" dirty="0"/>
          </a:p>
          <a:p>
            <a:pPr marL="342900" indent="-342900">
              <a:buFontTx/>
              <a:buAutoNum type="arabicPeriod"/>
            </a:pPr>
            <a:r>
              <a:rPr lang="en-US" dirty="0"/>
              <a:t>Excerpts from </a:t>
            </a:r>
            <a:r>
              <a:rPr lang="en-US" i="1" dirty="0"/>
              <a:t>Talk Through the Bible </a:t>
            </a:r>
            <a:r>
              <a:rPr lang="en-US" dirty="0"/>
              <a:t>by Bruce </a:t>
            </a:r>
            <a:r>
              <a:rPr lang="en-US" dirty="0" err="1"/>
              <a:t>Eilkinson</a:t>
            </a:r>
            <a:r>
              <a:rPr lang="en-US" dirty="0"/>
              <a:t> and Kenneth Boa p. 39</a:t>
            </a:r>
          </a:p>
          <a:p>
            <a:pPr marL="342900" indent="-342900">
              <a:buFontTx/>
              <a:buAutoNum type="arabicPeriod"/>
            </a:pPr>
            <a:endParaRPr lang="en-US" dirty="0"/>
          </a:p>
          <a:p>
            <a:pPr fontAlgn="base"/>
            <a:r>
              <a:rPr lang="en-US" dirty="0"/>
              <a:t>4. Robert M. Wilkes </a:t>
            </a:r>
            <a:r>
              <a:rPr lang="en-US" i="1" dirty="0"/>
              <a:t>Some Thoughts about Personal Freedom </a:t>
            </a:r>
            <a:r>
              <a:rPr lang="en-US" dirty="0"/>
              <a:t>July 1985 Ensign </a:t>
            </a:r>
          </a:p>
          <a:p>
            <a:pPr fontAlgn="base"/>
            <a:endParaRPr lang="en-US" dirty="0"/>
          </a:p>
          <a:p>
            <a:pPr marL="342900" indent="-342900" fontAlgn="base">
              <a:buAutoNum type="arabicPeriod" startAt="5"/>
            </a:pPr>
            <a:r>
              <a:rPr lang="en-US" dirty="0"/>
              <a:t>Elder David B. Haight </a:t>
            </a:r>
            <a:r>
              <a:rPr lang="en-US" i="1" dirty="0"/>
              <a:t>Live the Commandments </a:t>
            </a:r>
            <a:r>
              <a:rPr lang="en-US" dirty="0"/>
              <a:t> April 1998 Ensign</a:t>
            </a:r>
          </a:p>
          <a:p>
            <a:pPr marL="342900" indent="-342900" fontAlgn="base">
              <a:buAutoNum type="arabicPeriod" startAt="5"/>
            </a:pPr>
            <a:endParaRPr lang="en-US" dirty="0"/>
          </a:p>
          <a:p>
            <a:pPr marL="342900" indent="-342900" fontAlgn="base">
              <a:buAutoNum type="arabicPeriod" startAt="6"/>
            </a:pPr>
            <a:r>
              <a:rPr lang="en-US" dirty="0"/>
              <a:t>Elder Joseph T. Hicken Book of Mormon Principles: Shunning Satan’s Snares Sept. 2004 Ensign</a:t>
            </a:r>
          </a:p>
          <a:p>
            <a:pPr marL="342900" indent="-342900" fontAlgn="base">
              <a:buAutoNum type="arabicPeriod" startAt="6"/>
            </a:pPr>
            <a:endParaRPr lang="en-US" dirty="0"/>
          </a:p>
          <a:p>
            <a:pPr marL="342900" indent="-342900" fontAlgn="base">
              <a:buFontTx/>
              <a:buAutoNum type="arabicPeriod" startAt="6"/>
            </a:pPr>
            <a:r>
              <a:rPr lang="en-US" dirty="0"/>
              <a:t>Elder M. Russell Ballard (</a:t>
            </a:r>
            <a:r>
              <a:rPr lang="en-US" i="1" dirty="0"/>
              <a:t>Sweet are the Uses of Adversity … ,</a:t>
            </a:r>
            <a:r>
              <a:rPr lang="en-US" dirty="0"/>
              <a:t>Brigham Young University Speeches of the Year, Provo, 7 Feb. 1962, p. 3.)” (“Providing for Our Needs,” </a:t>
            </a:r>
            <a:r>
              <a:rPr lang="en-US" i="1" dirty="0"/>
              <a:t> Ensign,</a:t>
            </a:r>
            <a:r>
              <a:rPr lang="en-US" dirty="0"/>
              <a:t> May 1981, 86).</a:t>
            </a:r>
          </a:p>
          <a:p>
            <a:pPr marL="342900" indent="-342900" fontAlgn="base">
              <a:buAutoNum type="arabicPeriod" startAt="6"/>
            </a:pPr>
            <a:endParaRPr lang="en-US" dirty="0"/>
          </a:p>
        </p:txBody>
      </p:sp>
      <p:sp>
        <p:nvSpPr>
          <p:cNvPr id="4" name="Footer Placeholder 14">
            <a:extLst>
              <a:ext uri="{FF2B5EF4-FFF2-40B4-BE49-F238E27FC236}">
                <a16:creationId xmlns:a16="http://schemas.microsoft.com/office/drawing/2014/main" id="{551C7360-A707-4445-9A56-8F7CC8A91EBD}"/>
              </a:ext>
            </a:extLst>
          </p:cNvPr>
          <p:cNvSpPr>
            <a:spLocks noGrp="1"/>
          </p:cNvSpPr>
          <p:nvPr/>
        </p:nvSpPr>
        <p:spPr>
          <a:xfrm>
            <a:off x="67818"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48616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50" y="901236"/>
          <a:ext cx="8991500" cy="1826976"/>
        </p:xfrm>
        <a:graphic>
          <a:graphicData uri="http://schemas.openxmlformats.org/drawingml/2006/table">
            <a:tbl>
              <a:tblPr firstRow="1" bandRow="1">
                <a:tableStyleId>{5940675A-B579-460E-94D1-54222C63F5DA}</a:tableStyleId>
              </a:tblPr>
              <a:tblGrid>
                <a:gridCol w="2247875">
                  <a:extLst>
                    <a:ext uri="{9D8B030D-6E8A-4147-A177-3AD203B41FA5}">
                      <a16:colId xmlns:a16="http://schemas.microsoft.com/office/drawing/2014/main" val="20000"/>
                    </a:ext>
                  </a:extLst>
                </a:gridCol>
                <a:gridCol w="2247875">
                  <a:extLst>
                    <a:ext uri="{9D8B030D-6E8A-4147-A177-3AD203B41FA5}">
                      <a16:colId xmlns:a16="http://schemas.microsoft.com/office/drawing/2014/main" val="20001"/>
                    </a:ext>
                  </a:extLst>
                </a:gridCol>
                <a:gridCol w="2247875">
                  <a:extLst>
                    <a:ext uri="{9D8B030D-6E8A-4147-A177-3AD203B41FA5}">
                      <a16:colId xmlns:a16="http://schemas.microsoft.com/office/drawing/2014/main" val="20002"/>
                    </a:ext>
                  </a:extLst>
                </a:gridCol>
                <a:gridCol w="2247875">
                  <a:extLst>
                    <a:ext uri="{9D8B030D-6E8A-4147-A177-3AD203B41FA5}">
                      <a16:colId xmlns:a16="http://schemas.microsoft.com/office/drawing/2014/main" val="20003"/>
                    </a:ext>
                  </a:extLst>
                </a:gridCol>
              </a:tblGrid>
              <a:tr h="638256">
                <a:tc>
                  <a:txBody>
                    <a:bodyPr/>
                    <a:lstStyle/>
                    <a:p>
                      <a:pPr algn="ctr"/>
                      <a:r>
                        <a:rPr lang="en-US" dirty="0"/>
                        <a:t>Deuteronomy 1-13</a:t>
                      </a:r>
                      <a:endParaRPr lang="en-US" dirty="0">
                        <a:solidFill>
                          <a:schemeClr val="tx1"/>
                        </a:solidFill>
                      </a:endParaRPr>
                    </a:p>
                  </a:txBody>
                  <a:tcPr>
                    <a:solidFill>
                      <a:schemeClr val="accent5">
                        <a:lumMod val="60000"/>
                        <a:lumOff val="40000"/>
                      </a:schemeClr>
                    </a:solidFill>
                  </a:tcPr>
                </a:tc>
                <a:tc>
                  <a:txBody>
                    <a:bodyPr/>
                    <a:lstStyle/>
                    <a:p>
                      <a:pPr algn="ctr"/>
                      <a:r>
                        <a:rPr lang="en-US" dirty="0"/>
                        <a:t>Deuteronomy 14-19</a:t>
                      </a:r>
                    </a:p>
                  </a:txBody>
                  <a:tcPr/>
                </a:tc>
                <a:tc>
                  <a:txBody>
                    <a:bodyPr/>
                    <a:lstStyle/>
                    <a:p>
                      <a:pPr algn="ctr"/>
                      <a:r>
                        <a:rPr lang="en-US" dirty="0"/>
                        <a:t>Deuteronomy</a:t>
                      </a:r>
                      <a:r>
                        <a:rPr lang="en-US" baseline="0" dirty="0"/>
                        <a:t> 20-26</a:t>
                      </a:r>
                      <a:endParaRPr lang="en-US" dirty="0"/>
                    </a:p>
                  </a:txBody>
                  <a:tcPr/>
                </a:tc>
                <a:tc>
                  <a:txBody>
                    <a:bodyPr/>
                    <a:lstStyle/>
                    <a:p>
                      <a:pPr algn="ctr"/>
                      <a:r>
                        <a:rPr lang="en-US" dirty="0"/>
                        <a:t>Deuteronomy 27-34</a:t>
                      </a:r>
                    </a:p>
                  </a:txBody>
                  <a:tcPr/>
                </a:tc>
                <a:extLst>
                  <a:ext uri="{0D108BD9-81ED-4DB2-BD59-A6C34878D82A}">
                    <a16:rowId xmlns:a16="http://schemas.microsoft.com/office/drawing/2014/main" val="10000"/>
                  </a:ext>
                </a:extLst>
              </a:tr>
              <a:tr h="647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Preparing Israel to enter the Promised Land</a:t>
                      </a:r>
                    </a:p>
                    <a:p>
                      <a:pPr algn="ctr"/>
                      <a:endParaRPr lang="en-US" dirty="0"/>
                    </a:p>
                  </a:txBody>
                  <a:tcPr>
                    <a:solidFill>
                      <a:schemeClr val="accent5">
                        <a:lumMod val="20000"/>
                        <a:lumOff val="80000"/>
                      </a:schemeClr>
                    </a:solidFill>
                  </a:tcPr>
                </a:tc>
                <a:tc>
                  <a:txBody>
                    <a:bodyPr/>
                    <a:lstStyle/>
                    <a:p>
                      <a:pPr algn="ctr"/>
                      <a:r>
                        <a:rPr lang="en-US" dirty="0"/>
                        <a:t>The</a:t>
                      </a:r>
                      <a:r>
                        <a:rPr lang="en-US" baseline="0" dirty="0"/>
                        <a:t> Lord’s Laws and Feasts</a:t>
                      </a:r>
                      <a:endParaRPr lang="en-US" dirty="0"/>
                    </a:p>
                  </a:txBody>
                  <a:tcPr/>
                </a:tc>
                <a:tc>
                  <a:txBody>
                    <a:bodyPr/>
                    <a:lstStyle/>
                    <a:p>
                      <a:pPr algn="ctr"/>
                      <a:r>
                        <a:rPr lang="en-US" dirty="0"/>
                        <a:t>War and Punishments</a:t>
                      </a:r>
                    </a:p>
                  </a:txBody>
                  <a:tcPr/>
                </a:tc>
                <a:tc>
                  <a:txBody>
                    <a:bodyPr/>
                    <a:lstStyle/>
                    <a:p>
                      <a:pPr algn="ctr"/>
                      <a:r>
                        <a:rPr lang="en-US" dirty="0"/>
                        <a:t>Obedience and Disobedience</a:t>
                      </a:r>
                    </a:p>
                    <a:p>
                      <a:pPr algn="ctr"/>
                      <a:r>
                        <a:rPr lang="en-US" dirty="0"/>
                        <a:t>Moses’ Final Sermon</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1129922" y="2990578"/>
          <a:ext cx="9932155" cy="1742440"/>
        </p:xfrm>
        <a:graphic>
          <a:graphicData uri="http://schemas.openxmlformats.org/drawingml/2006/table">
            <a:tbl>
              <a:tblPr firstRow="1" bandRow="1">
                <a:tableStyleId>{5940675A-B579-460E-94D1-54222C63F5DA}</a:tableStyleId>
              </a:tblPr>
              <a:tblGrid>
                <a:gridCol w="1986431">
                  <a:extLst>
                    <a:ext uri="{9D8B030D-6E8A-4147-A177-3AD203B41FA5}">
                      <a16:colId xmlns:a16="http://schemas.microsoft.com/office/drawing/2014/main" val="20000"/>
                    </a:ext>
                  </a:extLst>
                </a:gridCol>
                <a:gridCol w="1986431">
                  <a:extLst>
                    <a:ext uri="{9D8B030D-6E8A-4147-A177-3AD203B41FA5}">
                      <a16:colId xmlns:a16="http://schemas.microsoft.com/office/drawing/2014/main" val="20001"/>
                    </a:ext>
                  </a:extLst>
                </a:gridCol>
                <a:gridCol w="1986431">
                  <a:extLst>
                    <a:ext uri="{9D8B030D-6E8A-4147-A177-3AD203B41FA5}">
                      <a16:colId xmlns:a16="http://schemas.microsoft.com/office/drawing/2014/main" val="20002"/>
                    </a:ext>
                  </a:extLst>
                </a:gridCol>
                <a:gridCol w="1986431">
                  <a:extLst>
                    <a:ext uri="{9D8B030D-6E8A-4147-A177-3AD203B41FA5}">
                      <a16:colId xmlns:a16="http://schemas.microsoft.com/office/drawing/2014/main" val="20003"/>
                    </a:ext>
                  </a:extLst>
                </a:gridCol>
                <a:gridCol w="1986431">
                  <a:extLst>
                    <a:ext uri="{9D8B030D-6E8A-4147-A177-3AD203B41FA5}">
                      <a16:colId xmlns:a16="http://schemas.microsoft.com/office/drawing/2014/main" val="20004"/>
                    </a:ext>
                  </a:extLst>
                </a:gridCol>
              </a:tblGrid>
              <a:tr h="370840">
                <a:tc>
                  <a:txBody>
                    <a:bodyPr/>
                    <a:lstStyle/>
                    <a:p>
                      <a:r>
                        <a:rPr lang="en-US" dirty="0"/>
                        <a:t>Deuteronomy 1-2</a:t>
                      </a:r>
                    </a:p>
                  </a:txBody>
                  <a:tcPr>
                    <a:solidFill>
                      <a:schemeClr val="accent5">
                        <a:lumMod val="60000"/>
                        <a:lumOff val="40000"/>
                      </a:schemeClr>
                    </a:solidFill>
                  </a:tcPr>
                </a:tc>
                <a:tc>
                  <a:txBody>
                    <a:bodyPr/>
                    <a:lstStyle/>
                    <a:p>
                      <a:r>
                        <a:rPr lang="en-US" dirty="0"/>
                        <a:t>Deuteronomy 3</a:t>
                      </a:r>
                    </a:p>
                  </a:txBody>
                  <a:tcPr>
                    <a:solidFill>
                      <a:schemeClr val="accent5">
                        <a:lumMod val="60000"/>
                        <a:lumOff val="40000"/>
                      </a:schemeClr>
                    </a:solidFill>
                  </a:tcPr>
                </a:tc>
                <a:tc>
                  <a:txBody>
                    <a:bodyPr/>
                    <a:lstStyle/>
                    <a:p>
                      <a:r>
                        <a:rPr lang="en-US" dirty="0"/>
                        <a:t>Deuteronomy 4</a:t>
                      </a:r>
                    </a:p>
                  </a:txBody>
                  <a:tcPr>
                    <a:solidFill>
                      <a:schemeClr val="accent5">
                        <a:lumMod val="60000"/>
                        <a:lumOff val="40000"/>
                      </a:schemeClr>
                    </a:solidFill>
                  </a:tcPr>
                </a:tc>
                <a:tc>
                  <a:txBody>
                    <a:bodyPr/>
                    <a:lstStyle/>
                    <a:p>
                      <a:r>
                        <a:rPr lang="en-US" dirty="0"/>
                        <a:t>Deuteronomy 5</a:t>
                      </a:r>
                    </a:p>
                  </a:txBody>
                  <a:tcPr>
                    <a:solidFill>
                      <a:schemeClr val="accent5">
                        <a:lumMod val="60000"/>
                        <a:lumOff val="40000"/>
                      </a:schemeClr>
                    </a:solidFill>
                  </a:tcPr>
                </a:tc>
                <a:tc>
                  <a:txBody>
                    <a:bodyPr/>
                    <a:lstStyle/>
                    <a:p>
                      <a:r>
                        <a:rPr lang="en-US" dirty="0"/>
                        <a:t>Deuteronomy 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sz="1200" b="0" i="1" kern="1200" dirty="0">
                          <a:solidFill>
                            <a:schemeClr val="tx1"/>
                          </a:solidFill>
                          <a:effectLst/>
                          <a:latin typeface="+mn-lt"/>
                          <a:ea typeface="+mn-ea"/>
                          <a:cs typeface="+mn-cs"/>
                        </a:rPr>
                        <a:t>Recitation of 40 years</a:t>
                      </a:r>
                    </a:p>
                    <a:p>
                      <a:r>
                        <a:rPr lang="en-US" sz="1200" b="0" i="1" kern="1200" dirty="0">
                          <a:solidFill>
                            <a:schemeClr val="tx1"/>
                          </a:solidFill>
                          <a:effectLst/>
                          <a:latin typeface="+mn-lt"/>
                          <a:ea typeface="+mn-ea"/>
                          <a:cs typeface="+mn-cs"/>
                        </a:rPr>
                        <a:t>Commanded to posses Canaan</a:t>
                      </a:r>
                    </a:p>
                    <a:p>
                      <a:r>
                        <a:rPr lang="en-US" sz="1200" b="0" i="1" kern="1200" dirty="0">
                          <a:solidFill>
                            <a:schemeClr val="tx1"/>
                          </a:solidFill>
                          <a:effectLst/>
                          <a:latin typeface="+mn-lt"/>
                          <a:ea typeface="+mn-ea"/>
                          <a:cs typeface="+mn-cs"/>
                        </a:rPr>
                        <a:t>Judges</a:t>
                      </a:r>
                      <a:r>
                        <a:rPr lang="en-US" sz="1200" b="0" i="1" kern="1200" baseline="0" dirty="0">
                          <a:solidFill>
                            <a:schemeClr val="tx1"/>
                          </a:solidFill>
                          <a:effectLst/>
                          <a:latin typeface="+mn-lt"/>
                          <a:ea typeface="+mn-ea"/>
                          <a:cs typeface="+mn-cs"/>
                        </a:rPr>
                        <a:t> and rulers chosen</a:t>
                      </a:r>
                    </a:p>
                    <a:p>
                      <a:r>
                        <a:rPr lang="en-US" sz="1200" b="0" i="1" kern="1200" baseline="0" dirty="0">
                          <a:solidFill>
                            <a:schemeClr val="tx1"/>
                          </a:solidFill>
                          <a:effectLst/>
                          <a:latin typeface="+mn-lt"/>
                          <a:ea typeface="+mn-ea"/>
                          <a:cs typeface="+mn-cs"/>
                        </a:rPr>
                        <a:t>Report of spies</a:t>
                      </a:r>
                    </a:p>
                    <a:p>
                      <a:r>
                        <a:rPr lang="en-US" sz="1200" b="0" i="1" kern="1200" baseline="0" dirty="0">
                          <a:solidFill>
                            <a:schemeClr val="tx1"/>
                          </a:solidFill>
                          <a:effectLst/>
                          <a:latin typeface="+mn-lt"/>
                          <a:ea typeface="+mn-ea"/>
                          <a:cs typeface="+mn-cs"/>
                        </a:rPr>
                        <a:t>Defeat of Amorites</a:t>
                      </a:r>
                      <a:endParaRPr lang="en-US" sz="1200" dirty="0"/>
                    </a:p>
                  </a:txBody>
                  <a:tcPr/>
                </a:tc>
                <a:tc>
                  <a:txBody>
                    <a:bodyPr/>
                    <a:lstStyle/>
                    <a:p>
                      <a:r>
                        <a:rPr lang="en-US" sz="1200" b="0" i="1" kern="1200" dirty="0">
                          <a:solidFill>
                            <a:schemeClr val="tx1"/>
                          </a:solidFill>
                          <a:effectLst/>
                          <a:latin typeface="+mn-lt"/>
                          <a:ea typeface="+mn-ea"/>
                          <a:cs typeface="+mn-cs"/>
                        </a:rPr>
                        <a:t>Destruction</a:t>
                      </a:r>
                      <a:r>
                        <a:rPr lang="en-US" sz="1200" b="0" i="1" kern="1200" baseline="0" dirty="0">
                          <a:solidFill>
                            <a:schemeClr val="tx1"/>
                          </a:solidFill>
                          <a:effectLst/>
                          <a:latin typeface="+mn-lt"/>
                          <a:ea typeface="+mn-ea"/>
                          <a:cs typeface="+mn-cs"/>
                        </a:rPr>
                        <a:t> of Bashan</a:t>
                      </a:r>
                    </a:p>
                    <a:p>
                      <a:r>
                        <a:rPr lang="en-US" sz="1200" b="0" i="1" kern="1200" baseline="0" dirty="0">
                          <a:solidFill>
                            <a:schemeClr val="tx1"/>
                          </a:solidFill>
                          <a:effectLst/>
                          <a:latin typeface="+mn-lt"/>
                          <a:ea typeface="+mn-ea"/>
                          <a:cs typeface="+mn-cs"/>
                        </a:rPr>
                        <a:t>Two and a half tribes given land east of Jordon</a:t>
                      </a:r>
                    </a:p>
                    <a:p>
                      <a:r>
                        <a:rPr lang="en-US" sz="1200" b="0" i="1" kern="1200" baseline="0" dirty="0">
                          <a:solidFill>
                            <a:schemeClr val="tx1"/>
                          </a:solidFill>
                          <a:effectLst/>
                          <a:latin typeface="+mn-lt"/>
                          <a:ea typeface="+mn-ea"/>
                          <a:cs typeface="+mn-cs"/>
                        </a:rPr>
                        <a:t>Moses denied entrance to Canaan</a:t>
                      </a:r>
                    </a:p>
                    <a:p>
                      <a:r>
                        <a:rPr lang="en-US" sz="1200" b="0" i="1" kern="1200" baseline="0" dirty="0">
                          <a:solidFill>
                            <a:schemeClr val="tx1"/>
                          </a:solidFill>
                          <a:effectLst/>
                          <a:latin typeface="+mn-lt"/>
                          <a:ea typeface="+mn-ea"/>
                          <a:cs typeface="+mn-cs"/>
                        </a:rPr>
                        <a:t>Transition of leadership to Joshua</a:t>
                      </a:r>
                      <a:endParaRPr lang="en-US" sz="1200" dirty="0"/>
                    </a:p>
                  </a:txBody>
                  <a:tcPr/>
                </a:tc>
                <a:tc>
                  <a:txBody>
                    <a:bodyPr/>
                    <a:lstStyle/>
                    <a:p>
                      <a:r>
                        <a:rPr lang="en-US" sz="1200" i="1" dirty="0"/>
                        <a:t>Keep</a:t>
                      </a:r>
                      <a:r>
                        <a:rPr lang="en-US" sz="1200" i="1" baseline="0" dirty="0"/>
                        <a:t> commandments and summary of the covenants</a:t>
                      </a:r>
                    </a:p>
                    <a:p>
                      <a:r>
                        <a:rPr lang="en-US" sz="1200" i="1" baseline="0" dirty="0"/>
                        <a:t>Mercy and Goodness of the Lord</a:t>
                      </a:r>
                      <a:endParaRPr lang="en-US" sz="1200" i="1" dirty="0"/>
                    </a:p>
                  </a:txBody>
                  <a:tcPr/>
                </a:tc>
                <a:tc>
                  <a:txBody>
                    <a:bodyPr/>
                    <a:lstStyle/>
                    <a:p>
                      <a:r>
                        <a:rPr lang="en-US" sz="1200" i="1" dirty="0"/>
                        <a:t>The Lord’s Covenant with Israel</a:t>
                      </a:r>
                    </a:p>
                    <a:p>
                      <a:r>
                        <a:rPr lang="en-US" sz="1200" i="1" dirty="0"/>
                        <a:t>Sabbath Day observance</a:t>
                      </a:r>
                    </a:p>
                    <a:p>
                      <a:r>
                        <a:rPr lang="en-US" sz="1200" i="1" dirty="0"/>
                        <a:t>Obedience</a:t>
                      </a:r>
                    </a:p>
                  </a:txBody>
                  <a:tcPr/>
                </a:tc>
                <a:tc>
                  <a:txBody>
                    <a:bodyPr/>
                    <a:lstStyle/>
                    <a:p>
                      <a:r>
                        <a:rPr lang="en-US" sz="1200" i="1" dirty="0"/>
                        <a:t>Teach</a:t>
                      </a:r>
                      <a:r>
                        <a:rPr lang="en-US" sz="1200" i="1" baseline="0" dirty="0"/>
                        <a:t> your children the commandments</a:t>
                      </a:r>
                      <a:endParaRPr lang="en-US" sz="1200" i="1"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latin typeface="Agency FB" panose="020B0503020202020204" pitchFamily="34" charset="0"/>
              </a:rPr>
              <a:t>Deuteronomy</a:t>
            </a:r>
          </a:p>
        </p:txBody>
      </p:sp>
      <p:graphicFrame>
        <p:nvGraphicFramePr>
          <p:cNvPr id="7" name="Table 6"/>
          <p:cNvGraphicFramePr>
            <a:graphicFrameLocks noGrp="1"/>
          </p:cNvGraphicFramePr>
          <p:nvPr/>
        </p:nvGraphicFramePr>
        <p:xfrm>
          <a:off x="1825679" y="4995384"/>
          <a:ext cx="8540640" cy="1383605"/>
        </p:xfrm>
        <a:graphic>
          <a:graphicData uri="http://schemas.openxmlformats.org/drawingml/2006/table">
            <a:tbl>
              <a:tblPr firstRow="1" bandRow="1">
                <a:tableStyleId>{5940675A-B579-460E-94D1-54222C63F5DA}</a:tableStyleId>
              </a:tblPr>
              <a:tblGrid>
                <a:gridCol w="2135160">
                  <a:extLst>
                    <a:ext uri="{9D8B030D-6E8A-4147-A177-3AD203B41FA5}">
                      <a16:colId xmlns:a16="http://schemas.microsoft.com/office/drawing/2014/main" val="20000"/>
                    </a:ext>
                  </a:extLst>
                </a:gridCol>
                <a:gridCol w="2135160">
                  <a:extLst>
                    <a:ext uri="{9D8B030D-6E8A-4147-A177-3AD203B41FA5}">
                      <a16:colId xmlns:a16="http://schemas.microsoft.com/office/drawing/2014/main" val="20001"/>
                    </a:ext>
                  </a:extLst>
                </a:gridCol>
                <a:gridCol w="2135160">
                  <a:extLst>
                    <a:ext uri="{9D8B030D-6E8A-4147-A177-3AD203B41FA5}">
                      <a16:colId xmlns:a16="http://schemas.microsoft.com/office/drawing/2014/main" val="20002"/>
                    </a:ext>
                  </a:extLst>
                </a:gridCol>
                <a:gridCol w="2135160">
                  <a:extLst>
                    <a:ext uri="{9D8B030D-6E8A-4147-A177-3AD203B41FA5}">
                      <a16:colId xmlns:a16="http://schemas.microsoft.com/office/drawing/2014/main" val="20003"/>
                    </a:ext>
                  </a:extLst>
                </a:gridCol>
              </a:tblGrid>
              <a:tr h="377765">
                <a:tc>
                  <a:txBody>
                    <a:bodyPr/>
                    <a:lstStyle/>
                    <a:p>
                      <a:r>
                        <a:rPr lang="en-US" dirty="0"/>
                        <a:t>Deuteronomy 7</a:t>
                      </a:r>
                    </a:p>
                  </a:txBody>
                  <a:tcPr>
                    <a:solidFill>
                      <a:schemeClr val="accent5">
                        <a:lumMod val="60000"/>
                        <a:lumOff val="40000"/>
                      </a:schemeClr>
                    </a:solidFill>
                  </a:tcPr>
                </a:tc>
                <a:tc>
                  <a:txBody>
                    <a:bodyPr/>
                    <a:lstStyle/>
                    <a:p>
                      <a:r>
                        <a:rPr lang="en-US" dirty="0"/>
                        <a:t>Deuteronomy 8-9</a:t>
                      </a:r>
                    </a:p>
                  </a:txBody>
                  <a:tcPr>
                    <a:solidFill>
                      <a:schemeClr val="accent5">
                        <a:lumMod val="60000"/>
                        <a:lumOff val="40000"/>
                      </a:schemeClr>
                    </a:solidFill>
                  </a:tcPr>
                </a:tc>
                <a:tc>
                  <a:txBody>
                    <a:bodyPr/>
                    <a:lstStyle/>
                    <a:p>
                      <a:r>
                        <a:rPr lang="en-US" dirty="0"/>
                        <a:t>Deuteronomy 10-11</a:t>
                      </a:r>
                    </a:p>
                  </a:txBody>
                  <a:tcPr>
                    <a:solidFill>
                      <a:schemeClr val="accent5">
                        <a:lumMod val="60000"/>
                        <a:lumOff val="40000"/>
                      </a:schemeClr>
                    </a:solidFill>
                  </a:tcPr>
                </a:tc>
                <a:tc>
                  <a:txBody>
                    <a:bodyPr/>
                    <a:lstStyle/>
                    <a:p>
                      <a:r>
                        <a:rPr lang="en-US" dirty="0"/>
                        <a:t>Deuteronomy 12-13</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sz="1200" b="0" i="1" kern="1200" dirty="0">
                          <a:solidFill>
                            <a:schemeClr val="tx1"/>
                          </a:solidFill>
                          <a:effectLst/>
                          <a:latin typeface="+mn-lt"/>
                          <a:ea typeface="+mn-ea"/>
                          <a:cs typeface="+mn-cs"/>
                        </a:rPr>
                        <a:t>Conquer Canaan (7 Nations)</a:t>
                      </a:r>
                    </a:p>
                    <a:p>
                      <a:r>
                        <a:rPr lang="en-US" sz="1200" b="0" i="1" kern="1200" dirty="0">
                          <a:solidFill>
                            <a:schemeClr val="tx1"/>
                          </a:solidFill>
                          <a:effectLst/>
                          <a:latin typeface="+mn-lt"/>
                          <a:ea typeface="+mn-ea"/>
                          <a:cs typeface="+mn-cs"/>
                        </a:rPr>
                        <a:t>Marriage Laws</a:t>
                      </a:r>
                    </a:p>
                    <a:p>
                      <a:r>
                        <a:rPr lang="en-US" sz="1200" b="0" i="1" kern="1200" dirty="0">
                          <a:solidFill>
                            <a:schemeClr val="tx1"/>
                          </a:solidFill>
                          <a:effectLst/>
                          <a:latin typeface="+mn-lt"/>
                          <a:ea typeface="+mn-ea"/>
                          <a:cs typeface="+mn-cs"/>
                        </a:rPr>
                        <a:t>Removal  of sickness if obedient</a:t>
                      </a:r>
                      <a:endParaRPr lang="en-US" sz="1200" dirty="0"/>
                    </a:p>
                  </a:txBody>
                  <a:tcPr/>
                </a:tc>
                <a:tc>
                  <a:txBody>
                    <a:bodyPr/>
                    <a:lstStyle/>
                    <a:p>
                      <a:r>
                        <a:rPr lang="en-US" sz="1200" b="0" i="1" kern="1200" dirty="0">
                          <a:solidFill>
                            <a:schemeClr val="tx1"/>
                          </a:solidFill>
                          <a:effectLst/>
                          <a:latin typeface="+mn-lt"/>
                          <a:ea typeface="+mn-ea"/>
                          <a:cs typeface="+mn-cs"/>
                        </a:rPr>
                        <a:t>Remembrance of 40 years</a:t>
                      </a:r>
                    </a:p>
                    <a:p>
                      <a:r>
                        <a:rPr lang="en-US" sz="1200" b="0" i="1" kern="1200" dirty="0">
                          <a:solidFill>
                            <a:schemeClr val="tx1"/>
                          </a:solidFill>
                          <a:effectLst/>
                          <a:latin typeface="+mn-lt"/>
                          <a:ea typeface="+mn-ea"/>
                          <a:cs typeface="+mn-cs"/>
                        </a:rPr>
                        <a:t>Rebellion of Israel</a:t>
                      </a:r>
                      <a:endParaRPr lang="en-US" sz="1200" dirty="0"/>
                    </a:p>
                  </a:txBody>
                  <a:tcPr/>
                </a:tc>
                <a:tc>
                  <a:txBody>
                    <a:bodyPr/>
                    <a:lstStyle/>
                    <a:p>
                      <a:r>
                        <a:rPr lang="en-US" sz="1200" i="1" dirty="0"/>
                        <a:t>Ten Commandments</a:t>
                      </a:r>
                      <a:r>
                        <a:rPr lang="en-US" sz="1200" i="1" baseline="0" dirty="0"/>
                        <a:t> placed in Ark of the Covenant</a:t>
                      </a:r>
                    </a:p>
                    <a:p>
                      <a:r>
                        <a:rPr lang="en-US" sz="1200" i="1" baseline="0" dirty="0"/>
                        <a:t>The Lord’s mercy, blessings and  </a:t>
                      </a:r>
                      <a:r>
                        <a:rPr lang="en-US" sz="1200" i="1" baseline="0" dirty="0" err="1"/>
                        <a:t>cursings</a:t>
                      </a:r>
                      <a:endParaRPr lang="en-US" sz="1200" i="1" baseline="0" dirty="0"/>
                    </a:p>
                    <a:p>
                      <a:r>
                        <a:rPr lang="en-US" sz="1200" i="1" baseline="0" dirty="0"/>
                        <a:t>Victory of the Obedient</a:t>
                      </a:r>
                      <a:endParaRPr lang="en-US" sz="1200" i="1" dirty="0"/>
                    </a:p>
                  </a:txBody>
                  <a:tcPr/>
                </a:tc>
                <a:tc>
                  <a:txBody>
                    <a:bodyPr/>
                    <a:lstStyle/>
                    <a:p>
                      <a:r>
                        <a:rPr lang="en-US" sz="1200" i="1" dirty="0"/>
                        <a:t>Israel is to destroy Canaan and idols</a:t>
                      </a:r>
                    </a:p>
                    <a:p>
                      <a:r>
                        <a:rPr lang="en-US" sz="1200" i="1" dirty="0"/>
                        <a:t>Additional Laws </a:t>
                      </a:r>
                    </a:p>
                    <a:p>
                      <a:r>
                        <a:rPr lang="en-US" sz="1200" i="1" dirty="0"/>
                        <a:t>Law</a:t>
                      </a:r>
                      <a:r>
                        <a:rPr lang="en-US" sz="1200" i="1" baseline="0" dirty="0"/>
                        <a:t> </a:t>
                      </a:r>
                      <a:r>
                        <a:rPr lang="en-US" sz="1200" i="1" dirty="0"/>
                        <a:t>of Idolatry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418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24" y="114719"/>
            <a:ext cx="6096000" cy="2123658"/>
          </a:xfrm>
          <a:prstGeom prst="rect">
            <a:avLst/>
          </a:prstGeom>
          <a:ln>
            <a:solidFill>
              <a:schemeClr val="tx1"/>
            </a:solidFill>
          </a:ln>
        </p:spPr>
        <p:txBody>
          <a:bodyPr>
            <a:spAutoFit/>
          </a:bodyPr>
          <a:lstStyle/>
          <a:p>
            <a:r>
              <a:rPr lang="en-US" sz="1200" b="1" dirty="0">
                <a:latin typeface="Calibri" panose="020F0502020204030204" pitchFamily="34" charset="0"/>
              </a:rPr>
              <a:t>Moses’ Three Great Sermons:</a:t>
            </a:r>
          </a:p>
          <a:p>
            <a:r>
              <a:rPr lang="en-US" sz="1200" dirty="0">
                <a:latin typeface="Calibri" panose="020F0502020204030204" pitchFamily="34" charset="0"/>
              </a:rPr>
              <a:t>The book of Deuteronomy contains Moses’s three great final sermons to the children of Israel. “The first discourse is found in Deut. 1–4 and is introductory. The second discourse (Deut. 5–26) consists of two parts: (1) 5–11, the Ten Commandments and a practical exposition of them, (2) 12–26, a code of laws, which forms the nucleus of the whole book. … The third discourse (Deut. 27–30) contains a solemn renewal of the covenant [between God and Israel] and an announcement of the blessings of obedience and the curses upon disobedience” </a:t>
            </a:r>
          </a:p>
          <a:p>
            <a:r>
              <a:rPr lang="en-US" sz="1200" dirty="0"/>
              <a:t> These sermons contain Moses’s heartfelt pleas for the Israelites to remember the Lord and live His laws in the promised land. The instructions recorded in Deuteronomy were specifically directed to a new generation whose parents had died in the wilderness following their rebellion (see Numbers 14:26–33; 26:63–65).</a:t>
            </a:r>
          </a:p>
        </p:txBody>
      </p:sp>
      <p:sp>
        <p:nvSpPr>
          <p:cNvPr id="3" name="Rectangle 2"/>
          <p:cNvSpPr/>
          <p:nvPr/>
        </p:nvSpPr>
        <p:spPr>
          <a:xfrm>
            <a:off x="122643" y="2274838"/>
            <a:ext cx="6078981" cy="2308324"/>
          </a:xfrm>
          <a:prstGeom prst="rect">
            <a:avLst/>
          </a:prstGeom>
          <a:ln>
            <a:solidFill>
              <a:schemeClr val="tx1"/>
            </a:solidFill>
          </a:ln>
        </p:spPr>
        <p:txBody>
          <a:bodyPr wrap="square">
            <a:spAutoFit/>
          </a:bodyPr>
          <a:lstStyle/>
          <a:p>
            <a:r>
              <a:rPr lang="en-US" sz="1200" b="1" dirty="0">
                <a:latin typeface="Calibri" panose="020F0502020204030204" pitchFamily="34" charset="0"/>
              </a:rPr>
              <a:t>Repetitive:</a:t>
            </a:r>
          </a:p>
          <a:p>
            <a:r>
              <a:rPr lang="en-US" sz="1200" dirty="0">
                <a:latin typeface="Calibri" panose="020F0502020204030204" pitchFamily="34" charset="0"/>
              </a:rPr>
              <a:t>Jesus’ “thorough knowledge of the scriptures is evidenced by the fact that He repeatedly cited them. When the devil tempted Him to turn the stones into bread, He countered by quoting from Deuteronomy: ‘… It is written, Man shall not live by bread alone, but by every word that </a:t>
            </a:r>
            <a:r>
              <a:rPr lang="en-US" sz="1200" dirty="0" err="1">
                <a:latin typeface="Calibri" panose="020F0502020204030204" pitchFamily="34" charset="0"/>
              </a:rPr>
              <a:t>proceedeth</a:t>
            </a:r>
            <a:r>
              <a:rPr lang="en-US" sz="1200" dirty="0">
                <a:latin typeface="Calibri" panose="020F0502020204030204" pitchFamily="34" charset="0"/>
              </a:rPr>
              <a:t> out of the mouth of God.’ (Matthew 4:4; see Deuteronomy 8:3.) When the tempter challenged Him to cast Himself down from the pinnacle of the temple, He responded by quoting from the same book: ‘It is written again, Thou shalt not tempt the Lord thy God.’ (Matthew 4:7; see Deuteronomy 6:16.) For the third time He quoted from Deuteronomy (6:13) when Satan offered Him the kingdoms of the world, saying: ‘Get thee hence, Satan: for it is written, Thou shalt worship the Lord thy God, and him only shalt thou serve.’ (Matthew 4:10.)” Elder Marion G. Romney (Jesus Christ, Man’s Great Exemplar, Brigham Young University Speeches of the Year, Provo, Utah, 9 May 1967, p. 9.)</a:t>
            </a:r>
            <a:endParaRPr lang="en-US" sz="1200" dirty="0"/>
          </a:p>
        </p:txBody>
      </p:sp>
      <p:sp>
        <p:nvSpPr>
          <p:cNvPr id="4" name="Rectangle 3"/>
          <p:cNvSpPr/>
          <p:nvPr/>
        </p:nvSpPr>
        <p:spPr>
          <a:xfrm>
            <a:off x="6201624" y="114719"/>
            <a:ext cx="5855697" cy="5632311"/>
          </a:xfrm>
          <a:prstGeom prst="rect">
            <a:avLst/>
          </a:prstGeom>
          <a:ln>
            <a:solidFill>
              <a:schemeClr val="tx1"/>
            </a:solidFill>
          </a:ln>
        </p:spPr>
        <p:txBody>
          <a:bodyPr wrap="square">
            <a:spAutoFit/>
          </a:bodyPr>
          <a:lstStyle/>
          <a:p>
            <a:r>
              <a:rPr lang="en-US" sz="1200" b="1" dirty="0">
                <a:latin typeface="Calibri" panose="020F0502020204030204" pitchFamily="34" charset="0"/>
              </a:rPr>
              <a:t>Utterly Destroying Canaanites</a:t>
            </a:r>
            <a:r>
              <a:rPr lang="en-US" sz="1200" dirty="0">
                <a:latin typeface="Calibri" panose="020F0502020204030204" pitchFamily="34" charset="0"/>
              </a:rPr>
              <a:t>:</a:t>
            </a:r>
          </a:p>
          <a:p>
            <a:r>
              <a:rPr lang="en-US" sz="1200" dirty="0">
                <a:latin typeface="Calibri" panose="020F0502020204030204" pitchFamily="34" charset="0"/>
              </a:rPr>
              <a:t>Israel was not commanded to treat all her enemies in this manner. One commentator explained why the Canaanites were different: “The second commandment prohibits graven images in worship; it </a:t>
            </a:r>
            <a:r>
              <a:rPr lang="en-US" sz="1200" i="1" dirty="0">
                <a:latin typeface="Calibri" panose="020F0502020204030204" pitchFamily="34" charset="0"/>
              </a:rPr>
              <a:t>requires</a:t>
            </a:r>
            <a:r>
              <a:rPr lang="en-US" sz="1200" dirty="0">
                <a:latin typeface="Calibri" panose="020F0502020204030204" pitchFamily="34" charset="0"/>
              </a:rPr>
              <a:t> the destruction of all such forms of worship: ‘Thou shalt not bow down to their gods, nor serve them, nor do after their works; but thou shalt utterly overthrow them, and quite break down their images’ (Ex. 23:24). In Deuteronomy 12:1–14, the contrast is drawn clearly: obedience means on the one hand destroying all places of idolatrous worship, and, on the other hand, bringing offerings to God in the prescribed manner and to the prescribed place. The commandment to destroy idolatrous places and images is restated in Deuteronomy 7:5; 16:21, 22; Numbers 33:52; and Exodus 34:13, 14. But, in certain instances, the destruction of graven images required also the destruction of the people of the images (Deut. 7:1–5); not only are covenants with the Canaanites forbidden, but inter-marriage also. The Canaanites were ‘devoted’ or set apart, ‘sanctified’ unto death by God’s order. This is an important point and needs careful attention. The law specifically forbad reprisals against Egyptians or any other foreigner; instead of vengeance, they should remember their oppression in Egypt as a means of greater dedication to justice for all under God’s law (Lev. 19:33–37). </a:t>
            </a:r>
          </a:p>
          <a:p>
            <a:r>
              <a:rPr lang="en-US" sz="1200" dirty="0"/>
              <a:t>Having suffered injustice at foreign hands, they should themselves be careful to avoid being like the Egyptians, themselves the instruments of injustice. Egypt sought to exterminate all Hebrews (Ex. 1:15–22), but Israel was required to render justice to all Egyptians in terms of their individual obedience or disobedience to the law. But all Canaanites were devoted to death. The criterion was not enmity to Israel but the law of God. Egypt was an enemy of God as was Canaan, but the iniquity of the Canaanites was ‘full’ or total in God’s sight (Gen. 15:16; Lev. 18:24–28, etc.). Prostitution and homosexuality had become religious practices to the point where the people were entrenched in depravity and proud of it. Their iniquity was ‘full’ or total. Accordingly, God sentenced them to death and made Israel the executioner. … The Canaanites as a whole were deserving of death; God’s patience allowed them a few centuries from Abraham’s day to Joshua’s and then His judgment was ordered executed. The failure of Israel to execute it fully became finally their own judgment.” (</a:t>
            </a:r>
            <a:r>
              <a:rPr lang="en-US" sz="1200" dirty="0" err="1"/>
              <a:t>Rushdoony</a:t>
            </a:r>
            <a:r>
              <a:rPr lang="en-US" sz="1200" dirty="0"/>
              <a:t>, Institutes of Biblical Law, pp. 92–93.)</a:t>
            </a:r>
          </a:p>
        </p:txBody>
      </p:sp>
      <p:sp>
        <p:nvSpPr>
          <p:cNvPr id="5" name="Rectangle 4"/>
          <p:cNvSpPr/>
          <p:nvPr/>
        </p:nvSpPr>
        <p:spPr>
          <a:xfrm>
            <a:off x="134679" y="4619623"/>
            <a:ext cx="6078981" cy="1754326"/>
          </a:xfrm>
          <a:prstGeom prst="rect">
            <a:avLst/>
          </a:prstGeom>
          <a:ln>
            <a:solidFill>
              <a:schemeClr val="tx1"/>
            </a:solidFill>
          </a:ln>
        </p:spPr>
        <p:txBody>
          <a:bodyPr wrap="square">
            <a:spAutoFit/>
          </a:bodyPr>
          <a:lstStyle/>
          <a:p>
            <a:r>
              <a:rPr lang="en-US" sz="1200" b="1" dirty="0">
                <a:latin typeface="Calibri" panose="020F0502020204030204" pitchFamily="34" charset="0"/>
              </a:rPr>
              <a:t>Mount </a:t>
            </a:r>
            <a:r>
              <a:rPr lang="en-US" sz="1200" b="1" dirty="0" err="1">
                <a:latin typeface="Calibri" panose="020F0502020204030204" pitchFamily="34" charset="0"/>
              </a:rPr>
              <a:t>Ebal</a:t>
            </a:r>
            <a:r>
              <a:rPr lang="en-US" sz="1200" b="1" dirty="0">
                <a:latin typeface="Calibri" panose="020F0502020204030204" pitchFamily="34" charset="0"/>
              </a:rPr>
              <a:t> and Mount Gerizim:</a:t>
            </a:r>
          </a:p>
          <a:p>
            <a:r>
              <a:rPr lang="en-US" sz="1200" dirty="0">
                <a:latin typeface="Calibri" panose="020F0502020204030204" pitchFamily="34" charset="0"/>
              </a:rPr>
              <a:t>“The two mountains mentioned were selected for this act, no doubt because they were opposite to one another, and stood, each about 2500 feet high, in the very </a:t>
            </a:r>
            <a:r>
              <a:rPr lang="en-US" sz="1200" dirty="0" err="1">
                <a:latin typeface="Calibri" panose="020F0502020204030204" pitchFamily="34" charset="0"/>
              </a:rPr>
              <a:t>centre</a:t>
            </a:r>
            <a:r>
              <a:rPr lang="en-US" sz="1200" dirty="0">
                <a:latin typeface="Calibri" panose="020F0502020204030204" pitchFamily="34" charset="0"/>
              </a:rPr>
              <a:t> of the land not only from west to east, but also from north to south. </a:t>
            </a:r>
            <a:r>
              <a:rPr lang="en-US" sz="1200" dirty="0" err="1">
                <a:latin typeface="Calibri" panose="020F0502020204030204" pitchFamily="34" charset="0"/>
              </a:rPr>
              <a:t>Ebal</a:t>
            </a:r>
            <a:r>
              <a:rPr lang="en-US" sz="1200" dirty="0">
                <a:latin typeface="Calibri" panose="020F0502020204030204" pitchFamily="34" charset="0"/>
              </a:rPr>
              <a:t> stands upon the north side, Gerizim upon the south; between the two is </a:t>
            </a:r>
            <a:r>
              <a:rPr lang="en-US" sz="1200" i="1" dirty="0" err="1">
                <a:latin typeface="Calibri" panose="020F0502020204030204" pitchFamily="34" charset="0"/>
              </a:rPr>
              <a:t>Sichem</a:t>
            </a:r>
            <a:r>
              <a:rPr lang="en-US" sz="1200" i="1" dirty="0">
                <a:latin typeface="Calibri" panose="020F0502020204030204" pitchFamily="34" charset="0"/>
              </a:rPr>
              <a:t>,</a:t>
            </a:r>
            <a:r>
              <a:rPr lang="en-US" sz="1200" dirty="0">
                <a:latin typeface="Calibri" panose="020F0502020204030204" pitchFamily="34" charset="0"/>
              </a:rPr>
              <a:t> the present </a:t>
            </a:r>
            <a:r>
              <a:rPr lang="en-US" sz="1200" i="1" dirty="0">
                <a:latin typeface="Calibri" panose="020F0502020204030204" pitchFamily="34" charset="0"/>
              </a:rPr>
              <a:t>Nabulus,</a:t>
            </a:r>
            <a:r>
              <a:rPr lang="en-US" sz="1200" dirty="0">
                <a:latin typeface="Calibri" panose="020F0502020204030204" pitchFamily="34" charset="0"/>
              </a:rPr>
              <a:t> in a tolerably elevated valley, fertile, attractive, and watered by many springs, which runs from the south-east to the north-west from the foot of Gerizim to that of </a:t>
            </a:r>
            <a:r>
              <a:rPr lang="en-US" sz="1200" dirty="0" err="1">
                <a:latin typeface="Calibri" panose="020F0502020204030204" pitchFamily="34" charset="0"/>
              </a:rPr>
              <a:t>Ebal</a:t>
            </a:r>
            <a:r>
              <a:rPr lang="en-US" sz="1200" dirty="0">
                <a:latin typeface="Calibri" panose="020F0502020204030204" pitchFamily="34" charset="0"/>
              </a:rPr>
              <a:t>, and is about 1600 feet in breadth. The blessing was to be uttered upon Gerizim, and the curse upon </a:t>
            </a:r>
            <a:r>
              <a:rPr lang="en-US" sz="1200" dirty="0" err="1">
                <a:latin typeface="Calibri" panose="020F0502020204030204" pitchFamily="34" charset="0"/>
              </a:rPr>
              <a:t>Ebal</a:t>
            </a:r>
            <a:r>
              <a:rPr lang="en-US" sz="1200" dirty="0">
                <a:latin typeface="Calibri" panose="020F0502020204030204" pitchFamily="34" charset="0"/>
              </a:rPr>
              <a:t>.”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1:3:349–50.)</a:t>
            </a:r>
            <a:endParaRPr lang="en-US" sz="1200" dirty="0"/>
          </a:p>
        </p:txBody>
      </p:sp>
    </p:spTree>
    <p:extLst>
      <p:ext uri="{BB962C8B-B14F-4D97-AF65-F5344CB8AC3E}">
        <p14:creationId xmlns:p14="http://schemas.microsoft.com/office/powerpoint/2010/main" val="224985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Moses’ Final Words</a:t>
            </a:r>
          </a:p>
        </p:txBody>
      </p:sp>
      <p:sp>
        <p:nvSpPr>
          <p:cNvPr id="40" name="Rectangle 39"/>
          <p:cNvSpPr/>
          <p:nvPr/>
        </p:nvSpPr>
        <p:spPr>
          <a:xfrm>
            <a:off x="2267371" y="1483694"/>
            <a:ext cx="3284343" cy="1477328"/>
          </a:xfrm>
          <a:prstGeom prst="rect">
            <a:avLst/>
          </a:prstGeom>
        </p:spPr>
        <p:txBody>
          <a:bodyPr wrap="square">
            <a:spAutoFit/>
          </a:bodyPr>
          <a:lstStyle/>
          <a:p>
            <a:r>
              <a:rPr lang="en-US" dirty="0">
                <a:solidFill>
                  <a:srgbClr val="333333"/>
                </a:solidFill>
                <a:latin typeface="Calibri" panose="020F0502020204030204" pitchFamily="34" charset="0"/>
              </a:rPr>
              <a:t>While Moses was camped on the east side of Jordan, in Moab, he </a:t>
            </a:r>
            <a:r>
              <a:rPr lang="en-US" dirty="0"/>
              <a:t>summarized the Mosaic code in three final discourses he gave to Israel before leaving them</a:t>
            </a:r>
            <a:r>
              <a:rPr lang="en-US" dirty="0">
                <a:solidFill>
                  <a:srgbClr val="333333"/>
                </a:solidFill>
                <a:latin typeface="Calibri" panose="020F0502020204030204" pitchFamily="34" charset="0"/>
              </a:rPr>
              <a:t> </a:t>
            </a:r>
            <a:endParaRPr lang="en-US" dirty="0"/>
          </a:p>
        </p:txBody>
      </p:sp>
      <p:grpSp>
        <p:nvGrpSpPr>
          <p:cNvPr id="44" name="Group 326"/>
          <p:cNvGrpSpPr/>
          <p:nvPr/>
        </p:nvGrpSpPr>
        <p:grpSpPr>
          <a:xfrm>
            <a:off x="848262" y="1392198"/>
            <a:ext cx="1295400" cy="2590800"/>
            <a:chOff x="3937483" y="513080"/>
            <a:chExt cx="681026" cy="1754293"/>
          </a:xfrm>
        </p:grpSpPr>
        <p:sp>
          <p:nvSpPr>
            <p:cNvPr id="45"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3"/>
            <p:cNvGrpSpPr/>
            <p:nvPr/>
          </p:nvGrpSpPr>
          <p:grpSpPr>
            <a:xfrm>
              <a:off x="4342580" y="1037026"/>
              <a:ext cx="275929" cy="637681"/>
              <a:chOff x="4755948" y="2903312"/>
              <a:chExt cx="1111452" cy="2049688"/>
            </a:xfrm>
          </p:grpSpPr>
          <p:sp>
            <p:nvSpPr>
              <p:cNvPr id="64"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1494276" y="6488668"/>
            <a:ext cx="685046" cy="369332"/>
          </a:xfrm>
          <a:prstGeom prst="rect">
            <a:avLst/>
          </a:prstGeom>
          <a:noFill/>
        </p:spPr>
        <p:txBody>
          <a:bodyPr wrap="square" rtlCol="0">
            <a:spAutoFit/>
          </a:bodyPr>
          <a:lstStyle/>
          <a:p>
            <a:pPr algn="r"/>
            <a:r>
              <a:rPr lang="en-US" dirty="0"/>
              <a:t>(1)</a:t>
            </a:r>
          </a:p>
        </p:txBody>
      </p:sp>
      <p:sp>
        <p:nvSpPr>
          <p:cNvPr id="67" name="Rectangle 66"/>
          <p:cNvSpPr/>
          <p:nvPr/>
        </p:nvSpPr>
        <p:spPr>
          <a:xfrm>
            <a:off x="6772940" y="1770793"/>
            <a:ext cx="4545104" cy="646331"/>
          </a:xfrm>
          <a:prstGeom prst="rect">
            <a:avLst/>
          </a:prstGeom>
        </p:spPr>
        <p:txBody>
          <a:bodyPr wrap="square">
            <a:spAutoFit/>
          </a:bodyPr>
          <a:lstStyle/>
          <a:p>
            <a:r>
              <a:rPr lang="en-US" dirty="0">
                <a:solidFill>
                  <a:srgbClr val="333333"/>
                </a:solidFill>
                <a:latin typeface="Calibri" panose="020F0502020204030204" pitchFamily="34" charset="0"/>
              </a:rPr>
              <a:t>He did not give them new laws, but repeated what had already been given.</a:t>
            </a:r>
            <a:endParaRPr lang="en-US" dirty="0"/>
          </a:p>
        </p:txBody>
      </p:sp>
      <p:sp>
        <p:nvSpPr>
          <p:cNvPr id="68" name="Rectangle 67"/>
          <p:cNvSpPr/>
          <p:nvPr/>
        </p:nvSpPr>
        <p:spPr>
          <a:xfrm>
            <a:off x="5272211" y="2159564"/>
            <a:ext cx="6096000" cy="369332"/>
          </a:xfrm>
          <a:prstGeom prst="rect">
            <a:avLst/>
          </a:prstGeom>
        </p:spPr>
        <p:txBody>
          <a:bodyPr>
            <a:spAutoFit/>
          </a:bodyPr>
          <a:lstStyle/>
          <a:p>
            <a:pPr fontAlgn="base"/>
            <a:endParaRPr lang="en-US" b="0" i="0" dirty="0">
              <a:solidFill>
                <a:srgbClr val="333333"/>
              </a:solidFill>
              <a:effectLst/>
              <a:latin typeface="Calibri" panose="020F0502020204030204" pitchFamily="34" charset="0"/>
            </a:endParaRPr>
          </a:p>
        </p:txBody>
      </p:sp>
      <p:sp>
        <p:nvSpPr>
          <p:cNvPr id="70" name="Rectangle 69"/>
          <p:cNvSpPr/>
          <p:nvPr/>
        </p:nvSpPr>
        <p:spPr>
          <a:xfrm>
            <a:off x="601679" y="4829897"/>
            <a:ext cx="3231501" cy="1477328"/>
          </a:xfrm>
          <a:prstGeom prst="rect">
            <a:avLst/>
          </a:prstGeom>
          <a:solidFill>
            <a:schemeClr val="accent2">
              <a:lumMod val="40000"/>
              <a:lumOff val="60000"/>
            </a:schemeClr>
          </a:solidFill>
          <a:ln>
            <a:solidFill>
              <a:schemeClr val="tx1"/>
            </a:solidFill>
          </a:ln>
        </p:spPr>
        <p:txBody>
          <a:bodyPr wrap="square">
            <a:spAutoFit/>
          </a:bodyPr>
          <a:lstStyle/>
          <a:p>
            <a:r>
              <a:rPr lang="en-US" dirty="0">
                <a:solidFill>
                  <a:srgbClr val="333333"/>
                </a:solidFill>
                <a:latin typeface="Calibri" panose="020F0502020204030204" pitchFamily="34" charset="0"/>
              </a:rPr>
              <a:t>Deuteronomy 1:6-4: 40</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wanderings in the wilderness and the laws given at Sinai</a:t>
            </a:r>
            <a:endParaRPr lang="en-US" dirty="0"/>
          </a:p>
        </p:txBody>
      </p:sp>
      <p:sp>
        <p:nvSpPr>
          <p:cNvPr id="71" name="Rectangle 70"/>
          <p:cNvSpPr/>
          <p:nvPr/>
        </p:nvSpPr>
        <p:spPr>
          <a:xfrm>
            <a:off x="4253364" y="4289588"/>
            <a:ext cx="3231501" cy="2031325"/>
          </a:xfrm>
          <a:prstGeom prst="rect">
            <a:avLst/>
          </a:prstGeom>
          <a:solidFill>
            <a:schemeClr val="accent3">
              <a:lumMod val="40000"/>
              <a:lumOff val="60000"/>
            </a:schemeClr>
          </a:solidFill>
          <a:ln>
            <a:solidFill>
              <a:schemeClr val="tx1"/>
            </a:solidFill>
          </a:ln>
        </p:spPr>
        <p:txBody>
          <a:bodyPr wrap="square">
            <a:spAutoFit/>
          </a:bodyPr>
          <a:lstStyle/>
          <a:p>
            <a:r>
              <a:rPr lang="en-US" dirty="0">
                <a:solidFill>
                  <a:srgbClr val="333333"/>
                </a:solidFill>
                <a:latin typeface="Calibri" panose="020F0502020204030204" pitchFamily="34" charset="0"/>
              </a:rPr>
              <a:t>Deuteronomy 5-26</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A review of the law including the Ten Commandments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Also explanation and enforcement of the laws</a:t>
            </a:r>
            <a:endParaRPr lang="en-US" dirty="0"/>
          </a:p>
        </p:txBody>
      </p:sp>
      <p:sp>
        <p:nvSpPr>
          <p:cNvPr id="72" name="Rectangle 71"/>
          <p:cNvSpPr/>
          <p:nvPr/>
        </p:nvSpPr>
        <p:spPr>
          <a:xfrm>
            <a:off x="8086543" y="4037574"/>
            <a:ext cx="3231501" cy="2031325"/>
          </a:xfrm>
          <a:prstGeom prst="rect">
            <a:avLst/>
          </a:prstGeom>
          <a:solidFill>
            <a:schemeClr val="accent6">
              <a:lumMod val="40000"/>
              <a:lumOff val="60000"/>
            </a:schemeClr>
          </a:solidFill>
          <a:ln>
            <a:solidFill>
              <a:schemeClr val="tx1"/>
            </a:solidFill>
          </a:ln>
        </p:spPr>
        <p:txBody>
          <a:bodyPr wrap="square">
            <a:spAutoFit/>
          </a:bodyPr>
          <a:lstStyle/>
          <a:p>
            <a:r>
              <a:rPr lang="en-US" dirty="0">
                <a:solidFill>
                  <a:srgbClr val="333333"/>
                </a:solidFill>
                <a:latin typeface="Calibri" panose="020F0502020204030204" pitchFamily="34" charset="0"/>
              </a:rPr>
              <a:t>Deuteronomy 27-30</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Renewal of Covenants and Warnings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Reviewed the Lord’s mercy and all that He had done for them</a:t>
            </a:r>
            <a:endParaRPr lang="en-US" dirty="0"/>
          </a:p>
        </p:txBody>
      </p:sp>
      <p:sp>
        <p:nvSpPr>
          <p:cNvPr id="73" name="Rectangle 72"/>
          <p:cNvSpPr/>
          <p:nvPr/>
        </p:nvSpPr>
        <p:spPr>
          <a:xfrm>
            <a:off x="1833298" y="3952600"/>
            <a:ext cx="53572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a:t>
            </a:r>
          </a:p>
        </p:txBody>
      </p:sp>
      <p:sp>
        <p:nvSpPr>
          <p:cNvPr id="75" name="Rectangle 74"/>
          <p:cNvSpPr/>
          <p:nvPr/>
        </p:nvSpPr>
        <p:spPr>
          <a:xfrm>
            <a:off x="5501468" y="3490935"/>
            <a:ext cx="535724"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p>
        </p:txBody>
      </p:sp>
      <p:sp>
        <p:nvSpPr>
          <p:cNvPr id="76" name="Rectangle 75"/>
          <p:cNvSpPr/>
          <p:nvPr/>
        </p:nvSpPr>
        <p:spPr>
          <a:xfrm>
            <a:off x="9442594" y="3238020"/>
            <a:ext cx="5357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6">
                    <a:lumMod val="40000"/>
                    <a:lumOff val="60000"/>
                  </a:schemeClr>
                </a:solidFill>
              </a:rPr>
              <a:t>3</a:t>
            </a:r>
          </a:p>
        </p:txBody>
      </p:sp>
    </p:spTree>
    <p:extLst>
      <p:ext uri="{BB962C8B-B14F-4D97-AF65-F5344CB8AC3E}">
        <p14:creationId xmlns:p14="http://schemas.microsoft.com/office/powerpoint/2010/main" val="6305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1000"/>
                                        <p:tgtEl>
                                          <p:spTgt spid="72"/>
                                        </p:tgtEl>
                                      </p:cBhvr>
                                    </p:animEffect>
                                    <p:anim calcmode="lin" valueType="num">
                                      <p:cBhvr>
                                        <p:cTn id="47" dur="1000" fill="hold"/>
                                        <p:tgtEl>
                                          <p:spTgt spid="72"/>
                                        </p:tgtEl>
                                        <p:attrNameLst>
                                          <p:attrName>ppt_x</p:attrName>
                                        </p:attrNameLst>
                                      </p:cBhvr>
                                      <p:tavLst>
                                        <p:tav tm="0">
                                          <p:val>
                                            <p:strVal val="#ppt_x"/>
                                          </p:val>
                                        </p:tav>
                                        <p:tav tm="100000">
                                          <p:val>
                                            <p:strVal val="#ppt_x"/>
                                          </p:val>
                                        </p:tav>
                                      </p:tavLst>
                                    </p:anim>
                                    <p:anim calcmode="lin" valueType="num">
                                      <p:cBhvr>
                                        <p:cTn id="4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7" grpId="0"/>
      <p:bldP spid="70" grpId="0" animBg="1"/>
      <p:bldP spid="71" grpId="0" animBg="1"/>
      <p:bldP spid="72" grpId="0" animBg="1"/>
      <p:bldP spid="73"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377" y="6526346"/>
            <a:ext cx="5732628" cy="369332"/>
          </a:xfrm>
          <a:prstGeom prst="rect">
            <a:avLst/>
          </a:prstGeom>
          <a:noFill/>
        </p:spPr>
        <p:txBody>
          <a:bodyPr wrap="square" rtlCol="0">
            <a:spAutoFit/>
          </a:bodyPr>
          <a:lstStyle/>
          <a:p>
            <a:r>
              <a:rPr lang="en-US" dirty="0"/>
              <a:t>Events are recorded also in Exodus and Numbers</a:t>
            </a:r>
          </a:p>
        </p:txBody>
      </p:sp>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Recollection</a:t>
            </a:r>
          </a:p>
        </p:txBody>
      </p:sp>
      <p:sp>
        <p:nvSpPr>
          <p:cNvPr id="3" name="Rounded Rectangle 2"/>
          <p:cNvSpPr/>
          <p:nvPr/>
        </p:nvSpPr>
        <p:spPr>
          <a:xfrm>
            <a:off x="104142" y="1266168"/>
            <a:ext cx="116552" cy="509841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1932952" y="1349835"/>
            <a:ext cx="116552" cy="509841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70507" y="963141"/>
            <a:ext cx="11850986" cy="1363600"/>
            <a:chOff x="36354" y="858629"/>
            <a:chExt cx="10190947" cy="1701351"/>
          </a:xfrm>
        </p:grpSpPr>
        <p:grpSp>
          <p:nvGrpSpPr>
            <p:cNvPr id="6" name="Group 48"/>
            <p:cNvGrpSpPr/>
            <p:nvPr/>
          </p:nvGrpSpPr>
          <p:grpSpPr>
            <a:xfrm rot="21364714">
              <a:off x="36354" y="879944"/>
              <a:ext cx="5392180" cy="1534051"/>
              <a:chOff x="36354" y="879944"/>
              <a:chExt cx="5392180" cy="1534051"/>
            </a:xfrm>
          </p:grpSpPr>
          <p:grpSp>
            <p:nvGrpSpPr>
              <p:cNvPr id="20" name="Group 15"/>
              <p:cNvGrpSpPr/>
              <p:nvPr/>
            </p:nvGrpSpPr>
            <p:grpSpPr>
              <a:xfrm rot="21312912">
                <a:off x="36354" y="879944"/>
                <a:ext cx="2863164" cy="991252"/>
                <a:chOff x="489405" y="1245820"/>
                <a:chExt cx="6691361" cy="2022565"/>
              </a:xfrm>
            </p:grpSpPr>
            <p:sp>
              <p:nvSpPr>
                <p:cNvPr id="27"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2"/>
              <p:cNvGrpSpPr/>
              <p:nvPr/>
            </p:nvGrpSpPr>
            <p:grpSpPr>
              <a:xfrm rot="21312912">
                <a:off x="2572394" y="1553773"/>
                <a:ext cx="2856140" cy="860222"/>
                <a:chOff x="539805" y="1377992"/>
                <a:chExt cx="6674948" cy="1755208"/>
              </a:xfrm>
            </p:grpSpPr>
            <p:sp>
              <p:nvSpPr>
                <p:cNvPr id="22" name="Flowchart: Summing Junction 21"/>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umming Junction 23"/>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49"/>
            <p:cNvGrpSpPr/>
            <p:nvPr/>
          </p:nvGrpSpPr>
          <p:grpSpPr>
            <a:xfrm rot="387251" flipH="1">
              <a:off x="5025886" y="858629"/>
              <a:ext cx="5201415" cy="1701351"/>
              <a:chOff x="150023" y="771899"/>
              <a:chExt cx="5201415" cy="1701351"/>
            </a:xfrm>
          </p:grpSpPr>
          <p:grpSp>
            <p:nvGrpSpPr>
              <p:cNvPr id="8" name="Group 15"/>
              <p:cNvGrpSpPr/>
              <p:nvPr/>
            </p:nvGrpSpPr>
            <p:grpSpPr>
              <a:xfrm rot="21312912">
                <a:off x="150023" y="771899"/>
                <a:ext cx="2744981" cy="1094547"/>
                <a:chOff x="765606" y="1035054"/>
                <a:chExt cx="6415160" cy="2233331"/>
              </a:xfrm>
            </p:grpSpPr>
            <p:sp>
              <p:nvSpPr>
                <p:cNvPr id="15"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2"/>
              <p:cNvGrpSpPr/>
              <p:nvPr/>
            </p:nvGrpSpPr>
            <p:grpSpPr>
              <a:xfrm rot="21312912">
                <a:off x="2574870" y="1556994"/>
                <a:ext cx="2776568" cy="916256"/>
                <a:chOff x="539805" y="1377992"/>
                <a:chExt cx="6488985" cy="1869541"/>
              </a:xfrm>
            </p:grpSpPr>
            <p:sp>
              <p:nvSpPr>
                <p:cNvPr id="10" name="Flowchart: Summing Junction 9"/>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umming Junction 10"/>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6" name="Group 75"/>
          <p:cNvGrpSpPr/>
          <p:nvPr/>
        </p:nvGrpSpPr>
        <p:grpSpPr>
          <a:xfrm>
            <a:off x="975429" y="547032"/>
            <a:ext cx="1739678" cy="2618499"/>
            <a:chOff x="154355" y="458417"/>
            <a:chExt cx="1739678" cy="2618499"/>
          </a:xfrm>
        </p:grpSpPr>
        <p:grpSp>
          <p:nvGrpSpPr>
            <p:cNvPr id="32" name="Group 4"/>
            <p:cNvGrpSpPr/>
            <p:nvPr/>
          </p:nvGrpSpPr>
          <p:grpSpPr>
            <a:xfrm>
              <a:off x="171942" y="458417"/>
              <a:ext cx="1712729" cy="2618499"/>
              <a:chOff x="-1093111" y="3124200"/>
              <a:chExt cx="3754872" cy="6116926"/>
            </a:xfrm>
          </p:grpSpPr>
          <p:grpSp>
            <p:nvGrpSpPr>
              <p:cNvPr id="33" name="Group 28"/>
              <p:cNvGrpSpPr/>
              <p:nvPr/>
            </p:nvGrpSpPr>
            <p:grpSpPr>
              <a:xfrm rot="179812">
                <a:off x="823735" y="3199273"/>
                <a:ext cx="381000" cy="2371574"/>
                <a:chOff x="1066800" y="3124199"/>
                <a:chExt cx="381000" cy="2438401"/>
              </a:xfrm>
            </p:grpSpPr>
            <p:sp>
              <p:nvSpPr>
                <p:cNvPr id="45" name="Rectangle 4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Wave 33"/>
              <p:cNvSpPr/>
              <p:nvPr/>
            </p:nvSpPr>
            <p:spPr>
              <a:xfrm rot="5400000">
                <a:off x="-1228284" y="5351082"/>
                <a:ext cx="4025217" cy="3754872"/>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9"/>
              <p:cNvGrpSpPr/>
              <p:nvPr/>
            </p:nvGrpSpPr>
            <p:grpSpPr>
              <a:xfrm>
                <a:off x="533400" y="3124200"/>
                <a:ext cx="506505" cy="2438400"/>
                <a:chOff x="533400" y="3124200"/>
                <a:chExt cx="506505" cy="2438400"/>
              </a:xfrm>
            </p:grpSpPr>
            <p:sp>
              <p:nvSpPr>
                <p:cNvPr id="43" name="Rectangle 4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8"/>
              <p:cNvGrpSpPr/>
              <p:nvPr/>
            </p:nvGrpSpPr>
            <p:grpSpPr>
              <a:xfrm>
                <a:off x="533400" y="4038600"/>
                <a:ext cx="533400" cy="457200"/>
                <a:chOff x="1676400" y="4267200"/>
                <a:chExt cx="1447800" cy="1143000"/>
              </a:xfrm>
            </p:grpSpPr>
            <p:grpSp>
              <p:nvGrpSpPr>
                <p:cNvPr id="38" name="Group 36"/>
                <p:cNvGrpSpPr/>
                <p:nvPr/>
              </p:nvGrpSpPr>
              <p:grpSpPr>
                <a:xfrm>
                  <a:off x="1676400" y="4267200"/>
                  <a:ext cx="1447800" cy="1143000"/>
                  <a:chOff x="1770529" y="2122655"/>
                  <a:chExt cx="1963271" cy="1524000"/>
                </a:xfrm>
              </p:grpSpPr>
              <p:sp>
                <p:nvSpPr>
                  <p:cNvPr id="40" name="Rounded Rectangle 3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Rectangle 46"/>
            <p:cNvSpPr/>
            <p:nvPr/>
          </p:nvSpPr>
          <p:spPr>
            <a:xfrm>
              <a:off x="154355" y="1458242"/>
              <a:ext cx="1739678" cy="1323439"/>
            </a:xfrm>
            <a:prstGeom prst="rect">
              <a:avLst/>
            </a:prstGeom>
          </p:spPr>
          <p:txBody>
            <a:bodyPr wrap="square">
              <a:spAutoFit/>
            </a:bodyPr>
            <a:lstStyle/>
            <a:p>
              <a:pPr algn="ctr"/>
              <a:r>
                <a:rPr lang="en-US" sz="1600" dirty="0">
                  <a:solidFill>
                    <a:srgbClr val="333333"/>
                  </a:solidFill>
                  <a:latin typeface="Calibri" panose="020F0502020204030204" pitchFamily="34" charset="0"/>
                </a:rPr>
                <a:t>The Lord miraculously delivers the Israelites from Egypt </a:t>
              </a:r>
              <a:endParaRPr lang="en-US" sz="1600" dirty="0"/>
            </a:p>
          </p:txBody>
        </p:sp>
      </p:grpSp>
      <p:grpSp>
        <p:nvGrpSpPr>
          <p:cNvPr id="75" name="Group 74"/>
          <p:cNvGrpSpPr/>
          <p:nvPr/>
        </p:nvGrpSpPr>
        <p:grpSpPr>
          <a:xfrm>
            <a:off x="3653158" y="883256"/>
            <a:ext cx="1913950" cy="2786462"/>
            <a:chOff x="1917383" y="553998"/>
            <a:chExt cx="1913950" cy="2618499"/>
          </a:xfrm>
        </p:grpSpPr>
        <p:grpSp>
          <p:nvGrpSpPr>
            <p:cNvPr id="50" name="Group 4"/>
            <p:cNvGrpSpPr/>
            <p:nvPr/>
          </p:nvGrpSpPr>
          <p:grpSpPr>
            <a:xfrm>
              <a:off x="1917383" y="553998"/>
              <a:ext cx="1913950" cy="2618499"/>
              <a:chOff x="-1093115" y="3124200"/>
              <a:chExt cx="4196016" cy="6116928"/>
            </a:xfrm>
          </p:grpSpPr>
          <p:grpSp>
            <p:nvGrpSpPr>
              <p:cNvPr id="51" name="Group 28"/>
              <p:cNvGrpSpPr/>
              <p:nvPr/>
            </p:nvGrpSpPr>
            <p:grpSpPr>
              <a:xfrm rot="179812">
                <a:off x="823735" y="3199273"/>
                <a:ext cx="381000" cy="2371574"/>
                <a:chOff x="1066800" y="3124199"/>
                <a:chExt cx="381000" cy="2438401"/>
              </a:xfrm>
            </p:grpSpPr>
            <p:sp>
              <p:nvSpPr>
                <p:cNvPr id="63" name="Rectangle 62"/>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Wave 51"/>
              <p:cNvSpPr/>
              <p:nvPr/>
            </p:nvSpPr>
            <p:spPr>
              <a:xfrm rot="5400000">
                <a:off x="-1007716" y="5130512"/>
                <a:ext cx="4025217" cy="4196016"/>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p:cNvGrpSpPr/>
              <p:nvPr/>
            </p:nvGrpSpPr>
            <p:grpSpPr>
              <a:xfrm>
                <a:off x="533400" y="3124200"/>
                <a:ext cx="506505" cy="2438400"/>
                <a:chOff x="533400" y="3124200"/>
                <a:chExt cx="506505" cy="2438400"/>
              </a:xfrm>
            </p:grpSpPr>
            <p:sp>
              <p:nvSpPr>
                <p:cNvPr id="61" name="Rectangle 60"/>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38"/>
              <p:cNvGrpSpPr/>
              <p:nvPr/>
            </p:nvGrpSpPr>
            <p:grpSpPr>
              <a:xfrm>
                <a:off x="533400" y="4038600"/>
                <a:ext cx="533400" cy="457200"/>
                <a:chOff x="1676400" y="4267200"/>
                <a:chExt cx="1447800" cy="1143000"/>
              </a:xfrm>
            </p:grpSpPr>
            <p:grpSp>
              <p:nvGrpSpPr>
                <p:cNvPr id="56" name="Group 36"/>
                <p:cNvGrpSpPr/>
                <p:nvPr/>
              </p:nvGrpSpPr>
              <p:grpSpPr>
                <a:xfrm>
                  <a:off x="1676400" y="4267200"/>
                  <a:ext cx="1447800" cy="1143000"/>
                  <a:chOff x="1770529" y="2122655"/>
                  <a:chExt cx="1963271" cy="1524000"/>
                </a:xfrm>
              </p:grpSpPr>
              <p:sp>
                <p:nvSpPr>
                  <p:cNvPr id="58" name="Rounded Rectangle 57"/>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Rectangle 68"/>
            <p:cNvSpPr/>
            <p:nvPr/>
          </p:nvSpPr>
          <p:spPr>
            <a:xfrm>
              <a:off x="2033325" y="1559923"/>
              <a:ext cx="1726486" cy="1475044"/>
            </a:xfrm>
            <a:prstGeom prst="rect">
              <a:avLst/>
            </a:prstGeom>
          </p:spPr>
          <p:txBody>
            <a:bodyPr wrap="square">
              <a:spAutoFit/>
            </a:bodyPr>
            <a:lstStyle/>
            <a:p>
              <a:pPr algn="ctr"/>
              <a:r>
                <a:rPr lang="en-US" sz="1600" dirty="0">
                  <a:solidFill>
                    <a:srgbClr val="333333"/>
                  </a:solidFill>
                  <a:latin typeface="Calibri" panose="020F0502020204030204" pitchFamily="34" charset="0"/>
                </a:rPr>
                <a:t>Israel hears the Lord declare the </a:t>
              </a:r>
              <a:r>
                <a:rPr lang="en-US" sz="1600" dirty="0">
                  <a:solidFill>
                    <a:srgbClr val="2F393A"/>
                  </a:solidFill>
                  <a:latin typeface="Calibri" panose="020F0502020204030204" pitchFamily="34" charset="0"/>
                </a:rPr>
                <a:t>Ten </a:t>
              </a:r>
              <a:r>
                <a:rPr lang="en-US" sz="1400" dirty="0">
                  <a:solidFill>
                    <a:srgbClr val="2F393A"/>
                  </a:solidFill>
                  <a:latin typeface="Calibri" panose="020F0502020204030204" pitchFamily="34" charset="0"/>
                </a:rPr>
                <a:t>Commandments</a:t>
              </a:r>
              <a:r>
                <a:rPr lang="en-US" sz="1600" dirty="0">
                  <a:solidFill>
                    <a:srgbClr val="2F393A"/>
                  </a:solidFill>
                  <a:latin typeface="Calibri" panose="020F0502020204030204" pitchFamily="34" charset="0"/>
                </a:rPr>
                <a:t> </a:t>
              </a:r>
              <a:r>
                <a:rPr lang="en-US" sz="1600" dirty="0">
                  <a:solidFill>
                    <a:srgbClr val="333333"/>
                  </a:solidFill>
                  <a:latin typeface="Calibri" panose="020F0502020204030204" pitchFamily="34" charset="0"/>
                </a:rPr>
                <a:t>from Mount </a:t>
              </a:r>
              <a:r>
                <a:rPr lang="en-US" sz="1600" dirty="0" err="1">
                  <a:solidFill>
                    <a:srgbClr val="333333"/>
                  </a:solidFill>
                  <a:latin typeface="Calibri" panose="020F0502020204030204" pitchFamily="34" charset="0"/>
                </a:rPr>
                <a:t>Horeb</a:t>
              </a:r>
              <a:r>
                <a:rPr lang="en-US" sz="1600" dirty="0">
                  <a:solidFill>
                    <a:srgbClr val="333333"/>
                  </a:solidFill>
                  <a:latin typeface="Calibri" panose="020F0502020204030204" pitchFamily="34" charset="0"/>
                </a:rPr>
                <a:t> (Sinai) </a:t>
              </a:r>
              <a:endParaRPr lang="en-US" sz="1600" dirty="0"/>
            </a:p>
          </p:txBody>
        </p:sp>
      </p:grpSp>
      <p:grpSp>
        <p:nvGrpSpPr>
          <p:cNvPr id="77" name="Group 76"/>
          <p:cNvGrpSpPr/>
          <p:nvPr/>
        </p:nvGrpSpPr>
        <p:grpSpPr>
          <a:xfrm>
            <a:off x="9418826" y="666955"/>
            <a:ext cx="1712729" cy="2868296"/>
            <a:chOff x="1918533" y="553998"/>
            <a:chExt cx="1712729" cy="2868296"/>
          </a:xfrm>
        </p:grpSpPr>
        <p:grpSp>
          <p:nvGrpSpPr>
            <p:cNvPr id="78" name="Group 4"/>
            <p:cNvGrpSpPr/>
            <p:nvPr/>
          </p:nvGrpSpPr>
          <p:grpSpPr>
            <a:xfrm>
              <a:off x="1918533" y="553998"/>
              <a:ext cx="1712729" cy="2868296"/>
              <a:chOff x="-1090594" y="3124200"/>
              <a:chExt cx="3754872" cy="6700464"/>
            </a:xfrm>
          </p:grpSpPr>
          <p:grpSp>
            <p:nvGrpSpPr>
              <p:cNvPr id="80" name="Group 28"/>
              <p:cNvGrpSpPr/>
              <p:nvPr/>
            </p:nvGrpSpPr>
            <p:grpSpPr>
              <a:xfrm rot="179812">
                <a:off x="823735" y="3199273"/>
                <a:ext cx="381000" cy="2371574"/>
                <a:chOff x="1066800" y="3124199"/>
                <a:chExt cx="381000" cy="2438401"/>
              </a:xfrm>
            </p:grpSpPr>
            <p:sp>
              <p:nvSpPr>
                <p:cNvPr id="92" name="Rectangle 91"/>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Delay 92"/>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Wave 80"/>
              <p:cNvSpPr/>
              <p:nvPr/>
            </p:nvSpPr>
            <p:spPr>
              <a:xfrm rot="5400000">
                <a:off x="-1503158" y="5657229"/>
                <a:ext cx="4579999" cy="3754872"/>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29"/>
              <p:cNvGrpSpPr/>
              <p:nvPr/>
            </p:nvGrpSpPr>
            <p:grpSpPr>
              <a:xfrm>
                <a:off x="533400" y="3124200"/>
                <a:ext cx="506505" cy="2438400"/>
                <a:chOff x="533400" y="3124200"/>
                <a:chExt cx="506505" cy="2438400"/>
              </a:xfrm>
            </p:grpSpPr>
            <p:sp>
              <p:nvSpPr>
                <p:cNvPr id="90" name="Rectangle 89"/>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Delay 90"/>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38"/>
              <p:cNvGrpSpPr/>
              <p:nvPr/>
            </p:nvGrpSpPr>
            <p:grpSpPr>
              <a:xfrm>
                <a:off x="533400" y="4038600"/>
                <a:ext cx="533400" cy="457200"/>
                <a:chOff x="1676400" y="4267200"/>
                <a:chExt cx="1447800" cy="1143000"/>
              </a:xfrm>
            </p:grpSpPr>
            <p:grpSp>
              <p:nvGrpSpPr>
                <p:cNvPr id="85" name="Group 36"/>
                <p:cNvGrpSpPr/>
                <p:nvPr/>
              </p:nvGrpSpPr>
              <p:grpSpPr>
                <a:xfrm>
                  <a:off x="1676400" y="4267200"/>
                  <a:ext cx="1447800" cy="1143000"/>
                  <a:chOff x="1770529" y="2122655"/>
                  <a:chExt cx="1963271" cy="1524000"/>
                </a:xfrm>
              </p:grpSpPr>
              <p:sp>
                <p:nvSpPr>
                  <p:cNvPr id="87" name="Rounded Rectangle 86"/>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ectangle 78"/>
            <p:cNvSpPr/>
            <p:nvPr/>
          </p:nvSpPr>
          <p:spPr>
            <a:xfrm>
              <a:off x="2066116" y="1608912"/>
              <a:ext cx="1467542" cy="1754326"/>
            </a:xfrm>
            <a:prstGeom prst="rect">
              <a:avLst/>
            </a:prstGeom>
          </p:spPr>
          <p:txBody>
            <a:bodyPr wrap="square">
              <a:spAutoFit/>
            </a:bodyPr>
            <a:lstStyle/>
            <a:p>
              <a:pPr algn="ctr"/>
              <a:r>
                <a:rPr lang="en-US" dirty="0"/>
                <a:t>Israel rebels against the Lord by making and worshipping a golden calf</a:t>
              </a:r>
              <a:r>
                <a:rPr lang="en-US" dirty="0">
                  <a:solidFill>
                    <a:srgbClr val="333333"/>
                  </a:solidFill>
                  <a:latin typeface="Calibri" panose="020F0502020204030204" pitchFamily="34" charset="0"/>
                </a:rPr>
                <a:t> </a:t>
              </a:r>
              <a:endParaRPr lang="en-US" dirty="0">
                <a:latin typeface="Calibri" panose="020F0502020204030204" pitchFamily="34" charset="0"/>
              </a:endParaRPr>
            </a:p>
          </p:txBody>
        </p:sp>
      </p:grpSp>
      <p:grpSp>
        <p:nvGrpSpPr>
          <p:cNvPr id="100" name="Group 99"/>
          <p:cNvGrpSpPr/>
          <p:nvPr/>
        </p:nvGrpSpPr>
        <p:grpSpPr>
          <a:xfrm>
            <a:off x="6498157" y="826462"/>
            <a:ext cx="1712729" cy="2618499"/>
            <a:chOff x="1917384" y="553998"/>
            <a:chExt cx="1712729" cy="2618499"/>
          </a:xfrm>
        </p:grpSpPr>
        <p:grpSp>
          <p:nvGrpSpPr>
            <p:cNvPr id="101" name="Group 4"/>
            <p:cNvGrpSpPr/>
            <p:nvPr/>
          </p:nvGrpSpPr>
          <p:grpSpPr>
            <a:xfrm>
              <a:off x="1917384" y="553998"/>
              <a:ext cx="1712729" cy="2618499"/>
              <a:chOff x="-1093111" y="3124200"/>
              <a:chExt cx="3754872" cy="6116926"/>
            </a:xfrm>
          </p:grpSpPr>
          <p:grpSp>
            <p:nvGrpSpPr>
              <p:cNvPr id="103" name="Group 28"/>
              <p:cNvGrpSpPr/>
              <p:nvPr/>
            </p:nvGrpSpPr>
            <p:grpSpPr>
              <a:xfrm rot="179812">
                <a:off x="823735" y="3199273"/>
                <a:ext cx="381000" cy="2371574"/>
                <a:chOff x="1066800" y="3124199"/>
                <a:chExt cx="381000" cy="2438401"/>
              </a:xfrm>
            </p:grpSpPr>
            <p:sp>
              <p:nvSpPr>
                <p:cNvPr id="115" name="Rectangle 11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elay 11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Wave 103"/>
              <p:cNvSpPr/>
              <p:nvPr/>
            </p:nvSpPr>
            <p:spPr>
              <a:xfrm rot="5400000">
                <a:off x="-1228284" y="5351082"/>
                <a:ext cx="4025217" cy="3754872"/>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9"/>
              <p:cNvGrpSpPr/>
              <p:nvPr/>
            </p:nvGrpSpPr>
            <p:grpSpPr>
              <a:xfrm>
                <a:off x="533400" y="3124200"/>
                <a:ext cx="506505" cy="2438400"/>
                <a:chOff x="533400" y="3124200"/>
                <a:chExt cx="506505" cy="2438400"/>
              </a:xfrm>
            </p:grpSpPr>
            <p:sp>
              <p:nvSpPr>
                <p:cNvPr id="113" name="Rectangle 11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11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38"/>
              <p:cNvGrpSpPr/>
              <p:nvPr/>
            </p:nvGrpSpPr>
            <p:grpSpPr>
              <a:xfrm>
                <a:off x="533400" y="4038600"/>
                <a:ext cx="533400" cy="457200"/>
                <a:chOff x="1676400" y="4267200"/>
                <a:chExt cx="1447800" cy="1143000"/>
              </a:xfrm>
            </p:grpSpPr>
            <p:grpSp>
              <p:nvGrpSpPr>
                <p:cNvPr id="108" name="Group 36"/>
                <p:cNvGrpSpPr/>
                <p:nvPr/>
              </p:nvGrpSpPr>
              <p:grpSpPr>
                <a:xfrm>
                  <a:off x="1676400" y="4267200"/>
                  <a:ext cx="1447800" cy="1143000"/>
                  <a:chOff x="1770529" y="2122655"/>
                  <a:chExt cx="1963271" cy="1524000"/>
                </a:xfrm>
              </p:grpSpPr>
              <p:sp>
                <p:nvSpPr>
                  <p:cNvPr id="110" name="Rounded Rectangle 10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101"/>
            <p:cNvSpPr/>
            <p:nvPr/>
          </p:nvSpPr>
          <p:spPr>
            <a:xfrm>
              <a:off x="2107500" y="1674425"/>
              <a:ext cx="1467542" cy="923330"/>
            </a:xfrm>
            <a:prstGeom prst="rect">
              <a:avLst/>
            </a:prstGeom>
          </p:spPr>
          <p:txBody>
            <a:bodyPr wrap="square">
              <a:spAutoFit/>
            </a:bodyPr>
            <a:lstStyle/>
            <a:p>
              <a:pPr algn="ctr"/>
              <a:r>
                <a:rPr lang="en-US" dirty="0">
                  <a:latin typeface="Calibri" panose="020F0502020204030204" pitchFamily="34" charset="0"/>
                </a:rPr>
                <a:t>Israel is fed manna in the wilderness</a:t>
              </a:r>
              <a:r>
                <a:rPr lang="en-US" dirty="0">
                  <a:solidFill>
                    <a:srgbClr val="333333"/>
                  </a:solidFill>
                  <a:latin typeface="Calibri" panose="020F0502020204030204" pitchFamily="34" charset="0"/>
                </a:rPr>
                <a:t> </a:t>
              </a:r>
              <a:endParaRPr lang="en-US" dirty="0">
                <a:latin typeface="Calibri" panose="020F0502020204030204" pitchFamily="34" charset="0"/>
              </a:endParaRPr>
            </a:p>
          </p:txBody>
        </p:sp>
      </p:grpSp>
      <p:grpSp>
        <p:nvGrpSpPr>
          <p:cNvPr id="122" name="Group 121"/>
          <p:cNvGrpSpPr/>
          <p:nvPr/>
        </p:nvGrpSpPr>
        <p:grpSpPr>
          <a:xfrm>
            <a:off x="1110597" y="2537132"/>
            <a:ext cx="1209204" cy="1654308"/>
            <a:chOff x="1110597" y="2537132"/>
            <a:chExt cx="1209204" cy="1654308"/>
          </a:xfrm>
        </p:grpSpPr>
        <p:grpSp>
          <p:nvGrpSpPr>
            <p:cNvPr id="68" name="Group 67"/>
            <p:cNvGrpSpPr/>
            <p:nvPr/>
          </p:nvGrpSpPr>
          <p:grpSpPr>
            <a:xfrm>
              <a:off x="1110597" y="2537132"/>
              <a:ext cx="1209204" cy="1654308"/>
              <a:chOff x="289523" y="2448517"/>
              <a:chExt cx="1209204" cy="1654308"/>
            </a:xfrm>
          </p:grpSpPr>
          <p:pic>
            <p:nvPicPr>
              <p:cNvPr id="65" name="Picture 4" descr="http://www.endlessicons.com/wp-content/uploads/2012/12/paper-clip-icon-614x4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45989">
                <a:off x="323656" y="2609768"/>
                <a:ext cx="1285824" cy="96332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289523" y="3216553"/>
                <a:ext cx="1209204" cy="886272"/>
                <a:chOff x="289523" y="3216553"/>
                <a:chExt cx="1209204" cy="886272"/>
              </a:xfrm>
            </p:grpSpPr>
            <p:sp>
              <p:nvSpPr>
                <p:cNvPr id="49" name="Rectangle 48"/>
                <p:cNvSpPr/>
                <p:nvPr/>
              </p:nvSpPr>
              <p:spPr>
                <a:xfrm>
                  <a:off x="398951" y="3216553"/>
                  <a:ext cx="1029800" cy="88627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89523" y="3242703"/>
                  <a:ext cx="1209204" cy="830997"/>
                </a:xfrm>
                <a:prstGeom prst="rect">
                  <a:avLst/>
                </a:prstGeom>
              </p:spPr>
              <p:txBody>
                <a:bodyPr wrap="square">
                  <a:spAutoFit/>
                </a:bodyPr>
                <a:lstStyle/>
                <a:p>
                  <a:pPr algn="ctr"/>
                  <a:r>
                    <a:rPr lang="en-US" sz="1200" dirty="0">
                      <a:latin typeface="Calibri" panose="020F0502020204030204" pitchFamily="34" charset="0"/>
                    </a:rPr>
                    <a:t> Deuteronomy 4:34;</a:t>
                  </a:r>
                </a:p>
                <a:p>
                  <a:pPr algn="ctr"/>
                  <a:r>
                    <a:rPr lang="en-US" sz="1200" dirty="0">
                      <a:latin typeface="Calibri" panose="020F0502020204030204" pitchFamily="34" charset="0"/>
                    </a:rPr>
                    <a:t>6:21–23; </a:t>
                  </a:r>
                </a:p>
                <a:p>
                  <a:pPr algn="ctr"/>
                  <a:r>
                    <a:rPr lang="en-US" sz="1200" dirty="0">
                      <a:latin typeface="Calibri" panose="020F0502020204030204" pitchFamily="34" charset="0"/>
                    </a:rPr>
                    <a:t>7:17–19</a:t>
                  </a:r>
                  <a:endParaRPr lang="en-US" sz="1200" dirty="0"/>
                </a:p>
              </p:txBody>
            </p:sp>
          </p:grpSp>
        </p:grpSp>
        <p:sp>
          <p:nvSpPr>
            <p:cNvPr id="99" name="Rectangle 98"/>
            <p:cNvSpPr/>
            <p:nvPr/>
          </p:nvSpPr>
          <p:spPr>
            <a:xfrm>
              <a:off x="1891985" y="3004690"/>
              <a:ext cx="220090" cy="15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3877360" y="3058051"/>
            <a:ext cx="1209204" cy="1440517"/>
            <a:chOff x="3877360" y="3058051"/>
            <a:chExt cx="1209204" cy="1440517"/>
          </a:xfrm>
        </p:grpSpPr>
        <p:grpSp>
          <p:nvGrpSpPr>
            <p:cNvPr id="70" name="Group 69"/>
            <p:cNvGrpSpPr/>
            <p:nvPr/>
          </p:nvGrpSpPr>
          <p:grpSpPr>
            <a:xfrm>
              <a:off x="3877360" y="3058051"/>
              <a:ext cx="1209204" cy="1440517"/>
              <a:chOff x="289523" y="2448517"/>
              <a:chExt cx="1209204" cy="1440517"/>
            </a:xfrm>
          </p:grpSpPr>
          <p:pic>
            <p:nvPicPr>
              <p:cNvPr id="71" name="Picture 4" descr="http://www.endlessicons.com/wp-content/uploads/2012/12/paper-clip-icon-614x4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45989">
                <a:off x="323656" y="2609768"/>
                <a:ext cx="1285824" cy="963321"/>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289523" y="3216553"/>
                <a:ext cx="1209204" cy="672481"/>
                <a:chOff x="289523" y="3216553"/>
                <a:chExt cx="1209204" cy="672481"/>
              </a:xfrm>
            </p:grpSpPr>
            <p:sp>
              <p:nvSpPr>
                <p:cNvPr id="73" name="Rectangle 72"/>
                <p:cNvSpPr/>
                <p:nvPr/>
              </p:nvSpPr>
              <p:spPr>
                <a:xfrm>
                  <a:off x="398951" y="3216553"/>
                  <a:ext cx="1029800" cy="67125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89523" y="3242703"/>
                  <a:ext cx="1209204" cy="646331"/>
                </a:xfrm>
                <a:prstGeom prst="rect">
                  <a:avLst/>
                </a:prstGeom>
              </p:spPr>
              <p:txBody>
                <a:bodyPr wrap="square">
                  <a:spAutoFit/>
                </a:bodyPr>
                <a:lstStyle/>
                <a:p>
                  <a:pPr algn="ctr"/>
                  <a:r>
                    <a:rPr lang="en-US" sz="1200" dirty="0">
                      <a:latin typeface="Calibri" panose="020F0502020204030204" pitchFamily="34" charset="0"/>
                    </a:rPr>
                    <a:t> Deuteronomy 4:10-13, 33</a:t>
                  </a:r>
                </a:p>
                <a:p>
                  <a:pPr algn="ctr"/>
                  <a:r>
                    <a:rPr lang="en-US" sz="1200" dirty="0">
                      <a:latin typeface="Calibri" panose="020F0502020204030204" pitchFamily="34" charset="0"/>
                    </a:rPr>
                    <a:t>5;4-22</a:t>
                  </a:r>
                  <a:endParaRPr lang="en-US" sz="1200" dirty="0"/>
                </a:p>
              </p:txBody>
            </p:sp>
          </p:grpSp>
        </p:grpSp>
        <p:sp>
          <p:nvSpPr>
            <p:cNvPr id="124" name="Rectangle 123"/>
            <p:cNvSpPr/>
            <p:nvPr/>
          </p:nvSpPr>
          <p:spPr>
            <a:xfrm>
              <a:off x="4651955" y="3508325"/>
              <a:ext cx="220090" cy="15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6698324" y="2816365"/>
            <a:ext cx="1209204" cy="1344337"/>
            <a:chOff x="6698324" y="2816365"/>
            <a:chExt cx="1209204" cy="1344337"/>
          </a:xfrm>
        </p:grpSpPr>
        <p:grpSp>
          <p:nvGrpSpPr>
            <p:cNvPr id="94" name="Group 93"/>
            <p:cNvGrpSpPr/>
            <p:nvPr/>
          </p:nvGrpSpPr>
          <p:grpSpPr>
            <a:xfrm>
              <a:off x="6698324" y="2816365"/>
              <a:ext cx="1209204" cy="1344337"/>
              <a:chOff x="289523" y="2448517"/>
              <a:chExt cx="1209204" cy="1344337"/>
            </a:xfrm>
          </p:grpSpPr>
          <p:pic>
            <p:nvPicPr>
              <p:cNvPr id="95" name="Picture 4" descr="http://www.endlessicons.com/wp-content/uploads/2012/12/paper-clip-icon-614x4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45989">
                <a:off x="323656" y="2609768"/>
                <a:ext cx="1285824" cy="963321"/>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p:cNvGrpSpPr/>
              <p:nvPr/>
            </p:nvGrpSpPr>
            <p:grpSpPr>
              <a:xfrm>
                <a:off x="289523" y="3216553"/>
                <a:ext cx="1209204" cy="576301"/>
                <a:chOff x="289523" y="3216553"/>
                <a:chExt cx="1209204" cy="576301"/>
              </a:xfrm>
            </p:grpSpPr>
            <p:sp>
              <p:nvSpPr>
                <p:cNvPr id="97" name="Rectangle 96"/>
                <p:cNvSpPr/>
                <p:nvPr/>
              </p:nvSpPr>
              <p:spPr>
                <a:xfrm>
                  <a:off x="398951" y="3216553"/>
                  <a:ext cx="1029800" cy="576301"/>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89523" y="3242703"/>
                  <a:ext cx="1209204" cy="461665"/>
                </a:xfrm>
                <a:prstGeom prst="rect">
                  <a:avLst/>
                </a:prstGeom>
              </p:spPr>
              <p:txBody>
                <a:bodyPr wrap="square">
                  <a:spAutoFit/>
                </a:bodyPr>
                <a:lstStyle/>
                <a:p>
                  <a:pPr algn="ctr"/>
                  <a:r>
                    <a:rPr lang="en-US" sz="1200" dirty="0">
                      <a:latin typeface="Calibri" panose="020F0502020204030204" pitchFamily="34" charset="0"/>
                    </a:rPr>
                    <a:t> Deuteronomy 8:3, 16</a:t>
                  </a:r>
                  <a:endParaRPr lang="en-US" sz="1200" dirty="0"/>
                </a:p>
              </p:txBody>
            </p:sp>
          </p:grpSp>
        </p:grpSp>
        <p:sp>
          <p:nvSpPr>
            <p:cNvPr id="126" name="Rectangle 125"/>
            <p:cNvSpPr/>
            <p:nvPr/>
          </p:nvSpPr>
          <p:spPr>
            <a:xfrm>
              <a:off x="7469203" y="3269661"/>
              <a:ext cx="220090" cy="15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9659156" y="2966748"/>
            <a:ext cx="1212885" cy="1421251"/>
            <a:chOff x="9659156" y="2966748"/>
            <a:chExt cx="1212885" cy="1421251"/>
          </a:xfrm>
        </p:grpSpPr>
        <p:grpSp>
          <p:nvGrpSpPr>
            <p:cNvPr id="117" name="Group 116"/>
            <p:cNvGrpSpPr/>
            <p:nvPr/>
          </p:nvGrpSpPr>
          <p:grpSpPr>
            <a:xfrm>
              <a:off x="9659156" y="2966748"/>
              <a:ext cx="1212885" cy="1421251"/>
              <a:chOff x="285842" y="2448517"/>
              <a:chExt cx="1212885" cy="1421251"/>
            </a:xfrm>
          </p:grpSpPr>
          <p:pic>
            <p:nvPicPr>
              <p:cNvPr id="118" name="Picture 4" descr="http://www.endlessicons.com/wp-content/uploads/2012/12/paper-clip-icon-614x4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45989">
                <a:off x="323656" y="2609768"/>
                <a:ext cx="1285824" cy="963321"/>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p:cNvGrpSpPr/>
              <p:nvPr/>
            </p:nvGrpSpPr>
            <p:grpSpPr>
              <a:xfrm>
                <a:off x="285842" y="3129863"/>
                <a:ext cx="1212885" cy="739905"/>
                <a:chOff x="285842" y="3129863"/>
                <a:chExt cx="1212885" cy="739905"/>
              </a:xfrm>
            </p:grpSpPr>
            <p:sp>
              <p:nvSpPr>
                <p:cNvPr id="120" name="Rectangle 119"/>
                <p:cNvSpPr/>
                <p:nvPr/>
              </p:nvSpPr>
              <p:spPr>
                <a:xfrm>
                  <a:off x="285842" y="3129863"/>
                  <a:ext cx="1190271" cy="73990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89523" y="3242703"/>
                  <a:ext cx="1209204" cy="461665"/>
                </a:xfrm>
                <a:prstGeom prst="rect">
                  <a:avLst/>
                </a:prstGeom>
              </p:spPr>
              <p:txBody>
                <a:bodyPr wrap="square">
                  <a:spAutoFit/>
                </a:bodyPr>
                <a:lstStyle/>
                <a:p>
                  <a:pPr algn="ctr"/>
                  <a:r>
                    <a:rPr lang="en-US" sz="1200" dirty="0">
                      <a:latin typeface="Calibri" panose="020F0502020204030204" pitchFamily="34" charset="0"/>
                    </a:rPr>
                    <a:t> Deuteronomy 9:11-12, 16, 21</a:t>
                  </a:r>
                  <a:endParaRPr lang="en-US" sz="1200" dirty="0"/>
                </a:p>
              </p:txBody>
            </p:sp>
          </p:grpSp>
        </p:grpSp>
        <p:sp>
          <p:nvSpPr>
            <p:cNvPr id="128" name="Rectangle 127"/>
            <p:cNvSpPr/>
            <p:nvPr/>
          </p:nvSpPr>
          <p:spPr>
            <a:xfrm>
              <a:off x="10441551" y="3380465"/>
              <a:ext cx="220090" cy="15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1024"/>
          <p:cNvGrpSpPr/>
          <p:nvPr/>
        </p:nvGrpSpPr>
        <p:grpSpPr>
          <a:xfrm>
            <a:off x="1573780" y="4289233"/>
            <a:ext cx="1614564" cy="2390446"/>
            <a:chOff x="1573780" y="4289233"/>
            <a:chExt cx="1614564" cy="2390446"/>
          </a:xfrm>
        </p:grpSpPr>
        <p:grpSp>
          <p:nvGrpSpPr>
            <p:cNvPr id="130" name="Group 13"/>
            <p:cNvGrpSpPr/>
            <p:nvPr/>
          </p:nvGrpSpPr>
          <p:grpSpPr>
            <a:xfrm>
              <a:off x="1573780" y="4289233"/>
              <a:ext cx="1614564" cy="2390446"/>
              <a:chOff x="4572000" y="1778032"/>
              <a:chExt cx="2438400" cy="3606769"/>
            </a:xfrm>
          </p:grpSpPr>
          <p:sp>
            <p:nvSpPr>
              <p:cNvPr id="131" name="Rectangle 130"/>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ame 134"/>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4" name="Group 153"/>
            <p:cNvGrpSpPr/>
            <p:nvPr/>
          </p:nvGrpSpPr>
          <p:grpSpPr>
            <a:xfrm rot="21216873">
              <a:off x="1780026" y="4692062"/>
              <a:ext cx="1015303" cy="921687"/>
              <a:chOff x="2460874" y="4945713"/>
              <a:chExt cx="1015303" cy="921687"/>
            </a:xfrm>
          </p:grpSpPr>
          <p:sp>
            <p:nvSpPr>
              <p:cNvPr id="155" name="Isosceles Triangle 154"/>
              <p:cNvSpPr/>
              <p:nvPr/>
            </p:nvSpPr>
            <p:spPr>
              <a:xfrm>
                <a:off x="2693486" y="5029200"/>
                <a:ext cx="782691" cy="838200"/>
              </a:xfrm>
              <a:prstGeom prst="triangl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2025122">
                <a:off x="2460874" y="4945713"/>
                <a:ext cx="782691" cy="838200"/>
              </a:xfrm>
              <a:prstGeom prst="triangle">
                <a:avLst/>
              </a:prstGeom>
              <a:solidFill>
                <a:srgbClr val="DEA900"/>
              </a:solidFill>
              <a:ln>
                <a:solidFill>
                  <a:schemeClr val="tx1"/>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9" name="Group 1028"/>
          <p:cNvGrpSpPr/>
          <p:nvPr/>
        </p:nvGrpSpPr>
        <p:grpSpPr>
          <a:xfrm>
            <a:off x="10254019" y="4180746"/>
            <a:ext cx="1614564" cy="2390446"/>
            <a:chOff x="10254019" y="4180746"/>
            <a:chExt cx="1614564" cy="2390446"/>
          </a:xfrm>
        </p:grpSpPr>
        <p:grpSp>
          <p:nvGrpSpPr>
            <p:cNvPr id="148" name="Group 13"/>
            <p:cNvGrpSpPr/>
            <p:nvPr/>
          </p:nvGrpSpPr>
          <p:grpSpPr>
            <a:xfrm>
              <a:off x="10254019" y="4180746"/>
              <a:ext cx="1614564" cy="2390446"/>
              <a:chOff x="4572000" y="1778032"/>
              <a:chExt cx="2438400" cy="3606769"/>
            </a:xfrm>
          </p:grpSpPr>
          <p:sp>
            <p:nvSpPr>
              <p:cNvPr id="149" name="Rectangle 148"/>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ame 152"/>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156"/>
            <p:cNvGrpSpPr/>
            <p:nvPr/>
          </p:nvGrpSpPr>
          <p:grpSpPr>
            <a:xfrm flipH="1">
              <a:off x="10497302" y="4696486"/>
              <a:ext cx="1243637" cy="779563"/>
              <a:chOff x="5186898" y="2949277"/>
              <a:chExt cx="1243637" cy="869539"/>
            </a:xfrm>
          </p:grpSpPr>
          <p:sp>
            <p:nvSpPr>
              <p:cNvPr id="158" name="Oval 157"/>
              <p:cNvSpPr/>
              <p:nvPr/>
            </p:nvSpPr>
            <p:spPr>
              <a:xfrm>
                <a:off x="5255174" y="3278714"/>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7" name="Group 1026"/>
          <p:cNvGrpSpPr/>
          <p:nvPr/>
        </p:nvGrpSpPr>
        <p:grpSpPr>
          <a:xfrm>
            <a:off x="4462199" y="4297640"/>
            <a:ext cx="1614564" cy="2390446"/>
            <a:chOff x="4462199" y="4297640"/>
            <a:chExt cx="1614564" cy="2390446"/>
          </a:xfrm>
        </p:grpSpPr>
        <p:grpSp>
          <p:nvGrpSpPr>
            <p:cNvPr id="136" name="Group 13"/>
            <p:cNvGrpSpPr/>
            <p:nvPr/>
          </p:nvGrpSpPr>
          <p:grpSpPr>
            <a:xfrm>
              <a:off x="4462199" y="4297640"/>
              <a:ext cx="1614564" cy="2390446"/>
              <a:chOff x="4572000" y="1778032"/>
              <a:chExt cx="2438400" cy="3606769"/>
            </a:xfrm>
          </p:grpSpPr>
          <p:sp>
            <p:nvSpPr>
              <p:cNvPr id="137" name="Rectangle 136"/>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ame 140"/>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6" name="Group 230"/>
            <p:cNvGrpSpPr/>
            <p:nvPr/>
          </p:nvGrpSpPr>
          <p:grpSpPr>
            <a:xfrm rot="20339976">
              <a:off x="4859195" y="4694618"/>
              <a:ext cx="800336" cy="1032075"/>
              <a:chOff x="2361510" y="2345161"/>
              <a:chExt cx="1278204" cy="1940859"/>
            </a:xfrm>
          </p:grpSpPr>
          <p:sp>
            <p:nvSpPr>
              <p:cNvPr id="168" name="Flowchart: Delay 167"/>
              <p:cNvSpPr/>
              <p:nvPr/>
            </p:nvSpPr>
            <p:spPr>
              <a:xfrm rot="15822776">
                <a:off x="1942778" y="2768375"/>
                <a:ext cx="1752600" cy="915135"/>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Delay 168"/>
              <p:cNvSpPr/>
              <p:nvPr/>
            </p:nvSpPr>
            <p:spPr>
              <a:xfrm rot="15822776">
                <a:off x="2054836" y="2763893"/>
                <a:ext cx="1752600" cy="915135"/>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Delay 169"/>
              <p:cNvSpPr/>
              <p:nvPr/>
            </p:nvSpPr>
            <p:spPr>
              <a:xfrm rot="16861767">
                <a:off x="2207236" y="2916293"/>
                <a:ext cx="1752600" cy="915135"/>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Delay 170"/>
              <p:cNvSpPr/>
              <p:nvPr/>
            </p:nvSpPr>
            <p:spPr>
              <a:xfrm rot="16861767">
                <a:off x="2305847" y="2952152"/>
                <a:ext cx="1752600" cy="915135"/>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8" name="Group 1027"/>
          <p:cNvGrpSpPr/>
          <p:nvPr/>
        </p:nvGrpSpPr>
        <p:grpSpPr>
          <a:xfrm>
            <a:off x="7224747" y="4172339"/>
            <a:ext cx="1614564" cy="2390446"/>
            <a:chOff x="7224747" y="4172339"/>
            <a:chExt cx="1614564" cy="2390446"/>
          </a:xfrm>
        </p:grpSpPr>
        <p:grpSp>
          <p:nvGrpSpPr>
            <p:cNvPr id="142" name="Group 13"/>
            <p:cNvGrpSpPr/>
            <p:nvPr/>
          </p:nvGrpSpPr>
          <p:grpSpPr>
            <a:xfrm>
              <a:off x="7224747" y="4172339"/>
              <a:ext cx="1614564" cy="2390446"/>
              <a:chOff x="4572000" y="1778032"/>
              <a:chExt cx="2438400" cy="3606769"/>
            </a:xfrm>
          </p:grpSpPr>
          <p:sp>
            <p:nvSpPr>
              <p:cNvPr id="143" name="Rectangle 142"/>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ame 146"/>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4" name="Oval 1023"/>
            <p:cNvSpPr/>
            <p:nvPr/>
          </p:nvSpPr>
          <p:spPr>
            <a:xfrm>
              <a:off x="7439552" y="5059785"/>
              <a:ext cx="355378" cy="184219"/>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996468" y="4950860"/>
              <a:ext cx="204061" cy="10578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943639" y="5215086"/>
              <a:ext cx="204061" cy="10578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065000" y="5059785"/>
              <a:ext cx="287929" cy="14925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703389" y="4838659"/>
              <a:ext cx="355378" cy="184219"/>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8260305" y="4729734"/>
              <a:ext cx="204061" cy="10578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207476" y="4993960"/>
              <a:ext cx="204061" cy="10578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328837" y="4838659"/>
              <a:ext cx="287929" cy="14925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TextBox 179"/>
          <p:cNvSpPr txBox="1"/>
          <p:nvPr/>
        </p:nvSpPr>
        <p:spPr>
          <a:xfrm>
            <a:off x="6319738" y="6512901"/>
            <a:ext cx="5732628" cy="369332"/>
          </a:xfrm>
          <a:prstGeom prst="rect">
            <a:avLst/>
          </a:prstGeom>
          <a:noFill/>
        </p:spPr>
        <p:txBody>
          <a:bodyPr wrap="square" rtlCol="0">
            <a:spAutoFit/>
          </a:bodyPr>
          <a:lstStyle/>
          <a:p>
            <a:r>
              <a:rPr lang="en-US" dirty="0"/>
              <a:t>Deuteronomy means “Repetition of the law”</a:t>
            </a:r>
          </a:p>
        </p:txBody>
      </p:sp>
    </p:spTree>
    <p:extLst>
      <p:ext uri="{BB962C8B-B14F-4D97-AF65-F5344CB8AC3E}">
        <p14:creationId xmlns:p14="http://schemas.microsoft.com/office/powerpoint/2010/main" val="22673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diamond(out)">
                                      <p:cBhvr>
                                        <p:cTn id="13" dur="2000"/>
                                        <p:tgtEl>
                                          <p:spTgt spid="10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out)">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circle(out)">
                                      <p:cBhvr>
                                        <p:cTn id="35" dur="20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8" presetClass="entr" presetSubtype="32"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diamond(out)">
                                      <p:cBhvr>
                                        <p:cTn id="46"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Do Not Forget</a:t>
            </a:r>
          </a:p>
        </p:txBody>
      </p:sp>
      <p:sp>
        <p:nvSpPr>
          <p:cNvPr id="3" name="Rectangle 2"/>
          <p:cNvSpPr/>
          <p:nvPr/>
        </p:nvSpPr>
        <p:spPr>
          <a:xfrm>
            <a:off x="47122" y="6463339"/>
            <a:ext cx="1830053" cy="369332"/>
          </a:xfrm>
          <a:prstGeom prst="rect">
            <a:avLst/>
          </a:prstGeom>
        </p:spPr>
        <p:txBody>
          <a:bodyPr wrap="none">
            <a:spAutoFit/>
          </a:bodyPr>
          <a:lstStyle/>
          <a:p>
            <a:r>
              <a:rPr lang="en-US" dirty="0"/>
              <a:t>Deuteronomy 4:9</a:t>
            </a:r>
          </a:p>
        </p:txBody>
      </p:sp>
      <p:sp>
        <p:nvSpPr>
          <p:cNvPr id="40" name="Rectangle 39"/>
          <p:cNvSpPr/>
          <p:nvPr/>
        </p:nvSpPr>
        <p:spPr>
          <a:xfrm>
            <a:off x="2351263" y="1207857"/>
            <a:ext cx="8092263" cy="1815882"/>
          </a:xfrm>
          <a:prstGeom prst="rect">
            <a:avLst/>
          </a:prstGeom>
        </p:spPr>
        <p:txBody>
          <a:bodyPr wrap="square">
            <a:spAutoFit/>
          </a:bodyPr>
          <a:lstStyle/>
          <a:p>
            <a:r>
              <a:rPr lang="en-US" sz="2800" i="1" dirty="0"/>
              <a:t>Only take heed to thyself, and keep thy soul diligently, lest thou forget the things which thine eyes have seen, and lest they depart from thy heart all the days of thy life: but teach them thy sons, and thy sons’ sons;</a:t>
            </a:r>
            <a:r>
              <a:rPr lang="en-US" sz="2800" i="1" dirty="0">
                <a:solidFill>
                  <a:srgbClr val="333333"/>
                </a:solidFill>
                <a:latin typeface="Calibri" panose="020F0502020204030204" pitchFamily="34" charset="0"/>
              </a:rPr>
              <a:t> </a:t>
            </a:r>
            <a:endParaRPr lang="en-US" sz="2800" i="1" dirty="0"/>
          </a:p>
        </p:txBody>
      </p:sp>
      <p:grpSp>
        <p:nvGrpSpPr>
          <p:cNvPr id="44" name="Group 326"/>
          <p:cNvGrpSpPr/>
          <p:nvPr/>
        </p:nvGrpSpPr>
        <p:grpSpPr>
          <a:xfrm>
            <a:off x="836930" y="1392198"/>
            <a:ext cx="1295400" cy="2590800"/>
            <a:chOff x="3937483" y="513080"/>
            <a:chExt cx="681026" cy="1754293"/>
          </a:xfrm>
        </p:grpSpPr>
        <p:sp>
          <p:nvSpPr>
            <p:cNvPr id="45"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3"/>
            <p:cNvGrpSpPr/>
            <p:nvPr/>
          </p:nvGrpSpPr>
          <p:grpSpPr>
            <a:xfrm>
              <a:off x="4342580" y="1037026"/>
              <a:ext cx="275929" cy="637681"/>
              <a:chOff x="4755948" y="2903312"/>
              <a:chExt cx="1111452" cy="2049688"/>
            </a:xfrm>
          </p:grpSpPr>
          <p:sp>
            <p:nvSpPr>
              <p:cNvPr id="64"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1494276" y="6488668"/>
            <a:ext cx="685046" cy="369332"/>
          </a:xfrm>
          <a:prstGeom prst="rect">
            <a:avLst/>
          </a:prstGeom>
          <a:noFill/>
        </p:spPr>
        <p:txBody>
          <a:bodyPr wrap="square" rtlCol="0">
            <a:spAutoFit/>
          </a:bodyPr>
          <a:lstStyle/>
          <a:p>
            <a:pPr algn="r"/>
            <a:r>
              <a:rPr lang="en-US" dirty="0"/>
              <a:t>(2)</a:t>
            </a:r>
          </a:p>
        </p:txBody>
      </p:sp>
      <p:grpSp>
        <p:nvGrpSpPr>
          <p:cNvPr id="69" name="Group 68"/>
          <p:cNvGrpSpPr/>
          <p:nvPr/>
        </p:nvGrpSpPr>
        <p:grpSpPr>
          <a:xfrm>
            <a:off x="8139755" y="3223479"/>
            <a:ext cx="1998152" cy="2595004"/>
            <a:chOff x="8095458" y="2950179"/>
            <a:chExt cx="1998152" cy="2595004"/>
          </a:xfrm>
        </p:grpSpPr>
        <p:pic>
          <p:nvPicPr>
            <p:cNvPr id="68" name="Picture 4" descr="http://www.clker.com/cliparts/k/o/y/2/l/s/pointing-finger-without-shade-md.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095458" y="2950179"/>
              <a:ext cx="1998152" cy="259500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p:cNvGrpSpPr/>
            <p:nvPr/>
          </p:nvGrpSpPr>
          <p:grpSpPr>
            <a:xfrm>
              <a:off x="8621486" y="3997256"/>
              <a:ext cx="1077644" cy="848326"/>
              <a:chOff x="3249562" y="3350986"/>
              <a:chExt cx="2684264" cy="2113065"/>
            </a:xfrm>
          </p:grpSpPr>
          <p:grpSp>
            <p:nvGrpSpPr>
              <p:cNvPr id="71" name="Group 70"/>
              <p:cNvGrpSpPr/>
              <p:nvPr/>
            </p:nvGrpSpPr>
            <p:grpSpPr>
              <a:xfrm>
                <a:off x="3249562" y="3350986"/>
                <a:ext cx="2684264" cy="2113065"/>
                <a:chOff x="3249562" y="3350986"/>
                <a:chExt cx="2684264" cy="2113065"/>
              </a:xfrm>
            </p:grpSpPr>
            <p:sp>
              <p:nvSpPr>
                <p:cNvPr id="74" name="Donut 73"/>
                <p:cNvSpPr/>
                <p:nvPr/>
              </p:nvSpPr>
              <p:spPr>
                <a:xfrm rot="16517837">
                  <a:off x="3666460" y="2977638"/>
                  <a:ext cx="572818" cy="1406614"/>
                </a:xfrm>
                <a:prstGeom prst="donut">
                  <a:avLst>
                    <a:gd name="adj" fmla="val 1674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rot="15705467">
                  <a:off x="4944110" y="2934088"/>
                  <a:ext cx="572818" cy="1406614"/>
                </a:xfrm>
                <a:prstGeom prst="donut">
                  <a:avLst>
                    <a:gd name="adj" fmla="val 1674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iagonal Stripe 75"/>
                <p:cNvSpPr/>
                <p:nvPr/>
              </p:nvSpPr>
              <p:spPr>
                <a:xfrm rot="290230">
                  <a:off x="4325412" y="3786581"/>
                  <a:ext cx="204894" cy="1674221"/>
                </a:xfrm>
                <a:prstGeom prst="diagStrip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gonal Stripe 76"/>
                <p:cNvSpPr/>
                <p:nvPr/>
              </p:nvSpPr>
              <p:spPr>
                <a:xfrm rot="21399064" flipH="1">
                  <a:off x="4618853" y="3789830"/>
                  <a:ext cx="204894" cy="1674221"/>
                </a:xfrm>
                <a:prstGeom prst="diagStrip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4396734" y="3536462"/>
                  <a:ext cx="321318" cy="2901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p:cNvSpPr/>
              <p:nvPr/>
            </p:nvSpPr>
            <p:spPr>
              <a:xfrm>
                <a:off x="4404731" y="3595395"/>
                <a:ext cx="240801" cy="1605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04731" y="3654328"/>
                <a:ext cx="306069" cy="17225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3239515" y="3614126"/>
            <a:ext cx="3505068" cy="2501531"/>
            <a:chOff x="228600" y="381000"/>
            <a:chExt cx="3505068" cy="2501531"/>
          </a:xfrm>
        </p:grpSpPr>
        <p:grpSp>
          <p:nvGrpSpPr>
            <p:cNvPr id="81" name="Group 80"/>
            <p:cNvGrpSpPr/>
            <p:nvPr/>
          </p:nvGrpSpPr>
          <p:grpSpPr>
            <a:xfrm>
              <a:off x="228600" y="381000"/>
              <a:ext cx="3505068" cy="2501531"/>
              <a:chOff x="534986" y="381000"/>
              <a:chExt cx="2637111" cy="2501531"/>
            </a:xfrm>
          </p:grpSpPr>
          <p:sp>
            <p:nvSpPr>
              <p:cNvPr id="83" name="Rectangle 8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534986" y="384805"/>
                <a:ext cx="457200" cy="2497726"/>
                <a:chOff x="533400" y="381000"/>
                <a:chExt cx="457200" cy="2497726"/>
              </a:xfrm>
            </p:grpSpPr>
            <p:sp>
              <p:nvSpPr>
                <p:cNvPr id="90" name="Oval 8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2714897" y="381000"/>
                <a:ext cx="457200" cy="2497726"/>
                <a:chOff x="2714897" y="457200"/>
                <a:chExt cx="457200" cy="2497726"/>
              </a:xfrm>
            </p:grpSpPr>
            <p:sp>
              <p:nvSpPr>
                <p:cNvPr id="86" name="Oval 8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81"/>
            <p:cNvSpPr/>
            <p:nvPr/>
          </p:nvSpPr>
          <p:spPr>
            <a:xfrm>
              <a:off x="842492" y="1014555"/>
              <a:ext cx="2293346" cy="1323439"/>
            </a:xfrm>
            <a:prstGeom prst="rect">
              <a:avLst/>
            </a:prstGeom>
          </p:spPr>
          <p:txBody>
            <a:bodyPr wrap="square">
              <a:spAutoFit/>
            </a:bodyPr>
            <a:lstStyle/>
            <a:p>
              <a:pPr algn="ctr"/>
              <a:r>
                <a:rPr lang="en-US" sz="1600" dirty="0"/>
                <a:t> </a:t>
              </a:r>
              <a:r>
                <a:rPr lang="en-US" sz="1600" b="1" dirty="0"/>
                <a:t>If we are not diligent, then we may forget times when we have seen the Lord’s influence in our lives</a:t>
              </a:r>
              <a:endParaRPr lang="en-US" sz="1600" i="1" dirty="0"/>
            </a:p>
          </p:txBody>
        </p:sp>
      </p:grpSp>
    </p:spTree>
    <p:extLst>
      <p:ext uri="{BB962C8B-B14F-4D97-AF65-F5344CB8AC3E}">
        <p14:creationId xmlns:p14="http://schemas.microsoft.com/office/powerpoint/2010/main" val="16100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Vertical)">
                                      <p:cBhvr>
                                        <p:cTn id="7" dur="500"/>
                                        <p:tgtEl>
                                          <p:spTgt spid="80"/>
                                        </p:tgtEl>
                                      </p:cBhvr>
                                    </p:animEffect>
                                  </p:childTnLst>
                                </p:cTn>
                              </p:par>
                              <p:par>
                                <p:cTn id="8" presetID="1"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Remembering</a:t>
            </a:r>
          </a:p>
        </p:txBody>
      </p:sp>
      <p:sp>
        <p:nvSpPr>
          <p:cNvPr id="2" name="Rectangle 1"/>
          <p:cNvSpPr/>
          <p:nvPr/>
        </p:nvSpPr>
        <p:spPr>
          <a:xfrm>
            <a:off x="510074" y="1261293"/>
            <a:ext cx="6096000" cy="1569660"/>
          </a:xfrm>
          <a:prstGeom prst="rect">
            <a:avLst/>
          </a:prstGeom>
        </p:spPr>
        <p:txBody>
          <a:bodyPr>
            <a:spAutoFit/>
          </a:bodyPr>
          <a:lstStyle/>
          <a:p>
            <a:pPr fontAlgn="base"/>
            <a:r>
              <a:rPr lang="en-US" sz="3200" dirty="0">
                <a:solidFill>
                  <a:srgbClr val="333333"/>
                </a:solidFill>
                <a:latin typeface="Calibri" panose="020F0502020204030204" pitchFamily="34" charset="0"/>
              </a:rPr>
              <a:t>When have you seen the Lord’s influence in your life or in the life of someone you know?</a:t>
            </a:r>
            <a:endParaRPr lang="en-US" sz="3200" b="0" i="0" dirty="0">
              <a:solidFill>
                <a:srgbClr val="333333"/>
              </a:solidFill>
              <a:effectLst/>
              <a:latin typeface="Calibri" panose="020F0502020204030204" pitchFamily="34" charset="0"/>
            </a:endParaRPr>
          </a:p>
        </p:txBody>
      </p:sp>
      <p:sp>
        <p:nvSpPr>
          <p:cNvPr id="57" name="Rectangle 56"/>
          <p:cNvSpPr/>
          <p:nvPr/>
        </p:nvSpPr>
        <p:spPr>
          <a:xfrm>
            <a:off x="4674638" y="4059646"/>
            <a:ext cx="6096000" cy="1569660"/>
          </a:xfrm>
          <a:prstGeom prst="rect">
            <a:avLst/>
          </a:prstGeom>
        </p:spPr>
        <p:txBody>
          <a:bodyPr>
            <a:spAutoFit/>
          </a:bodyPr>
          <a:lstStyle/>
          <a:p>
            <a:pPr fontAlgn="base"/>
            <a:r>
              <a:rPr lang="en-US" sz="3200" dirty="0">
                <a:solidFill>
                  <a:srgbClr val="333333"/>
                </a:solidFill>
                <a:latin typeface="Calibri" panose="020F0502020204030204" pitchFamily="34" charset="0"/>
              </a:rPr>
              <a:t>How can always remembering this experience help you remain faithful to the Lord?</a:t>
            </a:r>
            <a:endParaRPr lang="en-US" sz="3200" b="0" i="0" dirty="0">
              <a:solidFill>
                <a:srgbClr val="333333"/>
              </a:solidFill>
              <a:effectLst/>
              <a:latin typeface="Calibri" panose="020F0502020204030204" pitchFamily="34" charset="0"/>
            </a:endParaRPr>
          </a:p>
        </p:txBody>
      </p:sp>
      <p:pic>
        <p:nvPicPr>
          <p:cNvPr id="58"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6132" y="553998"/>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wildwolfwomen.com/story/images/mirr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828" y="2984250"/>
            <a:ext cx="1895475" cy="3486151"/>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1870902" y="3332335"/>
            <a:ext cx="1301326" cy="1301326"/>
            <a:chOff x="2726659" y="4091768"/>
            <a:chExt cx="2667000" cy="2667000"/>
          </a:xfrm>
        </p:grpSpPr>
        <p:sp>
          <p:nvSpPr>
            <p:cNvPr id="60" name="Oval 59"/>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3092812" y="4636216"/>
              <a:ext cx="762000" cy="762000"/>
              <a:chOff x="1226056" y="2773679"/>
              <a:chExt cx="762000" cy="762000"/>
            </a:xfrm>
          </p:grpSpPr>
          <p:sp>
            <p:nvSpPr>
              <p:cNvPr id="101" name="Oval 100"/>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flipH="1">
              <a:off x="4133970" y="4637947"/>
              <a:ext cx="762000" cy="762000"/>
              <a:chOff x="1226056" y="2773679"/>
              <a:chExt cx="762000" cy="762000"/>
            </a:xfrm>
          </p:grpSpPr>
          <p:sp>
            <p:nvSpPr>
              <p:cNvPr id="97" name="Oval 9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Moon 94"/>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Moon 95"/>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558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nodeType="withEffect">
                                  <p:stCondLst>
                                    <p:cond delay="0"/>
                                  </p:stCondLst>
                                  <p:childTnLst>
                                    <p:animEffect transition="out" filter="fade">
                                      <p:cBhvr>
                                        <p:cTn id="9" dur="1500" tmFilter="0, 0; .2, .5; .8, .5; 1, 0"/>
                                        <p:tgtEl>
                                          <p:spTgt spid="59"/>
                                        </p:tgtEl>
                                      </p:cBhvr>
                                    </p:animEffect>
                                    <p:animScale>
                                      <p:cBhvr>
                                        <p:cTn id="10" dur="750" autoRev="1" fill="hold"/>
                                        <p:tgtEl>
                                          <p:spTgt spid="5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Limited Freedom?</a:t>
            </a:r>
          </a:p>
        </p:txBody>
      </p:sp>
      <p:sp>
        <p:nvSpPr>
          <p:cNvPr id="2" name="Rectangle 1"/>
          <p:cNvSpPr/>
          <p:nvPr/>
        </p:nvSpPr>
        <p:spPr>
          <a:xfrm>
            <a:off x="133457" y="918413"/>
            <a:ext cx="8283052" cy="707886"/>
          </a:xfrm>
          <a:prstGeom prst="rect">
            <a:avLst/>
          </a:prstGeom>
        </p:spPr>
        <p:txBody>
          <a:bodyPr wrap="square">
            <a:spAutoFit/>
          </a:bodyPr>
          <a:lstStyle/>
          <a:p>
            <a:pPr fontAlgn="base"/>
            <a:r>
              <a:rPr lang="en-US" sz="2000" dirty="0"/>
              <a:t>Have you ever known someone who felt that the Lord’s commandments and standards limited their freedom or their ability to have fun?</a:t>
            </a:r>
            <a:endParaRPr lang="en-US" sz="2000" b="0" i="0" dirty="0">
              <a:solidFill>
                <a:srgbClr val="333333"/>
              </a:solidFill>
              <a:effectLst/>
              <a:latin typeface="Calibri" panose="020F0502020204030204" pitchFamily="34" charset="0"/>
            </a:endParaRPr>
          </a:p>
        </p:txBody>
      </p:sp>
      <p:grpSp>
        <p:nvGrpSpPr>
          <p:cNvPr id="3" name="Group 2"/>
          <p:cNvGrpSpPr/>
          <p:nvPr/>
        </p:nvGrpSpPr>
        <p:grpSpPr>
          <a:xfrm>
            <a:off x="630292" y="2940553"/>
            <a:ext cx="1895475" cy="3486151"/>
            <a:chOff x="190410" y="2776427"/>
            <a:chExt cx="1895475" cy="3486151"/>
          </a:xfrm>
        </p:grpSpPr>
        <p:pic>
          <p:nvPicPr>
            <p:cNvPr id="23" name="Picture 2" descr="http://www.wildwolfwomen.com/story/images/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10" y="2776427"/>
              <a:ext cx="189547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5.favim.com/mini/140708/boy-couple-cute-girl-Favim.com-1897277.jpg"/>
            <p:cNvPicPr>
              <a:picLocks noChangeAspect="1" noChangeArrowheads="1"/>
            </p:cNvPicPr>
            <p:nvPr/>
          </p:nvPicPr>
          <p:blipFill rotWithShape="1">
            <a:blip r:embed="rId4">
              <a:extLst>
                <a:ext uri="{28A0092B-C50C-407E-A947-70E740481C1C}">
                  <a14:useLocalDpi xmlns:a14="http://schemas.microsoft.com/office/drawing/2010/main" val="0"/>
                </a:ext>
              </a:extLst>
            </a:blip>
            <a:srcRect l="27659" t="17468" r="24194" b="33126"/>
            <a:stretch/>
          </p:blipFill>
          <p:spPr bwMode="auto">
            <a:xfrm>
              <a:off x="425302" y="3079229"/>
              <a:ext cx="1425692" cy="1258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521602" y="2940553"/>
            <a:ext cx="1895475" cy="3486151"/>
            <a:chOff x="2227782" y="2776426"/>
            <a:chExt cx="1895475" cy="3486151"/>
          </a:xfrm>
        </p:grpSpPr>
        <p:pic>
          <p:nvPicPr>
            <p:cNvPr id="27" name="Picture 2" descr="http://www.wildwolfwomen.com/story/images/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782" y="2776426"/>
              <a:ext cx="189547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media-cache-ak0.pinimg.com/236x/39/a0/dc/39a0dcf0c1b8fd136ca7cc14001a236e.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9" t="541" r="15998" b="46687"/>
            <a:stretch/>
          </p:blipFill>
          <p:spPr bwMode="auto">
            <a:xfrm>
              <a:off x="2466753" y="2984348"/>
              <a:ext cx="1446028" cy="16026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703663" y="1053949"/>
            <a:ext cx="1895475" cy="3486151"/>
            <a:chOff x="4200525" y="2843879"/>
            <a:chExt cx="1895475" cy="3486151"/>
          </a:xfrm>
        </p:grpSpPr>
        <p:pic>
          <p:nvPicPr>
            <p:cNvPr id="33" name="Picture 2" descr="http://www.wildwolfwomen.com/story/images/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2843879"/>
              <a:ext cx="189547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b/ba/LDS_stake_center_in_West_Valley_City,_Utah_(cropped).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699" t="1333" r="23545"/>
            <a:stretch/>
          </p:blipFill>
          <p:spPr bwMode="auto">
            <a:xfrm>
              <a:off x="4362228" y="3021943"/>
              <a:ext cx="1560048" cy="15650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9783079" y="1016059"/>
            <a:ext cx="1895475" cy="3486151"/>
            <a:chOff x="6672055" y="2843879"/>
            <a:chExt cx="1895475" cy="3486151"/>
          </a:xfrm>
        </p:grpSpPr>
        <p:pic>
          <p:nvPicPr>
            <p:cNvPr id="38" name="Picture 2" descr="http://www.wildwolfwomen.com/story/images/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55" y="2843879"/>
              <a:ext cx="1895475" cy="348615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953691" y="3318504"/>
              <a:ext cx="1332202" cy="934293"/>
              <a:chOff x="7739270" y="4041913"/>
              <a:chExt cx="3975652" cy="2788181"/>
            </a:xfrm>
          </p:grpSpPr>
          <p:pic>
            <p:nvPicPr>
              <p:cNvPr id="2058" name="Picture 10" descr="http://pisces.bbystatic.com/image2/BestBuy_US/en_US/images/abn/2015/tvv/fo/nav/tv-ht-fo1.jpg;canvasHeight=288;canvasWidth=52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101" t="-1640" r="9632" b="1"/>
              <a:stretch/>
            </p:blipFill>
            <p:spPr bwMode="auto">
              <a:xfrm>
                <a:off x="7739270" y="4041913"/>
                <a:ext cx="3975652" cy="27881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2.parentstv.org/blog/wp-content/uploads/2015/03/Rmovies.jpe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88" t="9498" b="21143"/>
              <a:stretch/>
            </p:blipFill>
            <p:spPr bwMode="auto">
              <a:xfrm>
                <a:off x="8453766" y="4619887"/>
                <a:ext cx="2517913" cy="991686"/>
              </a:xfrm>
              <a:prstGeom prst="rect">
                <a:avLst/>
              </a:prstGeom>
              <a:noFill/>
              <a:extLst>
                <a:ext uri="{909E8E84-426E-40DD-AFC4-6F175D3DCCD1}">
                  <a14:hiddenFill xmlns:a14="http://schemas.microsoft.com/office/drawing/2010/main">
                    <a:solidFill>
                      <a:srgbClr val="FFFFFF"/>
                    </a:solidFill>
                  </a14:hiddenFill>
                </a:ext>
              </a:extLst>
            </p:spPr>
          </p:pic>
          <p:sp>
            <p:nvSpPr>
              <p:cNvPr id="8" name="Cross 7"/>
              <p:cNvSpPr/>
              <p:nvPr/>
            </p:nvSpPr>
            <p:spPr>
              <a:xfrm rot="2720037">
                <a:off x="8824347" y="4305171"/>
                <a:ext cx="1681610" cy="1621117"/>
              </a:xfrm>
              <a:prstGeom prst="plus">
                <a:avLst>
                  <a:gd name="adj" fmla="val 405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340149" y="1740223"/>
            <a:ext cx="3627116" cy="923330"/>
          </a:xfrm>
          <a:prstGeom prst="rect">
            <a:avLst/>
          </a:prstGeom>
        </p:spPr>
        <p:txBody>
          <a:bodyPr wrap="square">
            <a:spAutoFit/>
          </a:bodyPr>
          <a:lstStyle/>
          <a:p>
            <a:r>
              <a:rPr lang="en-US" dirty="0">
                <a:solidFill>
                  <a:srgbClr val="333333"/>
                </a:solidFill>
                <a:latin typeface="Calibri" panose="020F0502020204030204" pitchFamily="34" charset="0"/>
              </a:rPr>
              <a:t>Freedom for some may mean largely doing what they want to do without restraint and interference.</a:t>
            </a:r>
            <a:endParaRPr lang="en-US" dirty="0"/>
          </a:p>
        </p:txBody>
      </p:sp>
      <p:sp>
        <p:nvSpPr>
          <p:cNvPr id="12" name="Rectangle 11"/>
          <p:cNvSpPr/>
          <p:nvPr/>
        </p:nvSpPr>
        <p:spPr>
          <a:xfrm>
            <a:off x="3655239" y="1949455"/>
            <a:ext cx="4129275" cy="923330"/>
          </a:xfrm>
          <a:prstGeom prst="rect">
            <a:avLst/>
          </a:prstGeom>
        </p:spPr>
        <p:txBody>
          <a:bodyPr wrap="square">
            <a:spAutoFit/>
          </a:bodyPr>
          <a:lstStyle/>
          <a:p>
            <a:r>
              <a:rPr lang="en-US" dirty="0">
                <a:solidFill>
                  <a:srgbClr val="333333"/>
                </a:solidFill>
                <a:latin typeface="Calibri" panose="020F0502020204030204" pitchFamily="34" charset="0"/>
              </a:rPr>
              <a:t>Misunderstanding the principle of freedom, we lead lives of limited capacity and, thus, diminished choice.</a:t>
            </a:r>
            <a:endParaRPr lang="en-US" dirty="0"/>
          </a:p>
        </p:txBody>
      </p:sp>
      <p:sp>
        <p:nvSpPr>
          <p:cNvPr id="13" name="Rectangle 12"/>
          <p:cNvSpPr/>
          <p:nvPr/>
        </p:nvSpPr>
        <p:spPr>
          <a:xfrm>
            <a:off x="5332176" y="4425672"/>
            <a:ext cx="4651514" cy="1477328"/>
          </a:xfrm>
          <a:prstGeom prst="rect">
            <a:avLst/>
          </a:prstGeom>
        </p:spPr>
        <p:txBody>
          <a:bodyPr wrap="square">
            <a:spAutoFit/>
          </a:bodyPr>
          <a:lstStyle/>
          <a:p>
            <a:r>
              <a:rPr lang="en-US" dirty="0">
                <a:solidFill>
                  <a:srgbClr val="333333"/>
                </a:solidFill>
                <a:latin typeface="Calibri" panose="020F0502020204030204" pitchFamily="34" charset="0"/>
              </a:rPr>
              <a:t>Freedom is not just freedom </a:t>
            </a:r>
            <a:r>
              <a:rPr lang="en-US" i="1" dirty="0">
                <a:solidFill>
                  <a:srgbClr val="333333"/>
                </a:solidFill>
                <a:latin typeface="Calibri" panose="020F0502020204030204" pitchFamily="34" charset="0"/>
              </a:rPr>
              <a:t>from</a:t>
            </a:r>
            <a:r>
              <a:rPr lang="en-US" dirty="0">
                <a:solidFill>
                  <a:srgbClr val="333333"/>
                </a:solidFill>
                <a:latin typeface="Calibri" panose="020F0502020204030204" pitchFamily="34" charset="0"/>
              </a:rPr>
              <a:t>—freedom from interference, restraint, responsibility—although there certainly are things we want to be free from. But the greatest freedom, the freedom of God, is the freedom to </a:t>
            </a:r>
            <a:r>
              <a:rPr lang="en-US" i="1" dirty="0">
                <a:solidFill>
                  <a:srgbClr val="333333"/>
                </a:solidFill>
                <a:latin typeface="Calibri" panose="020F0502020204030204" pitchFamily="34" charset="0"/>
              </a:rPr>
              <a:t>do.</a:t>
            </a:r>
            <a:endParaRPr lang="en-US" dirty="0"/>
          </a:p>
        </p:txBody>
      </p:sp>
      <p:sp>
        <p:nvSpPr>
          <p:cNvPr id="14" name="Rectangle 13"/>
          <p:cNvSpPr/>
          <p:nvPr/>
        </p:nvSpPr>
        <p:spPr>
          <a:xfrm>
            <a:off x="5597390" y="6130858"/>
            <a:ext cx="6096000" cy="646331"/>
          </a:xfrm>
          <a:prstGeom prst="rect">
            <a:avLst/>
          </a:prstGeom>
        </p:spPr>
        <p:txBody>
          <a:bodyPr>
            <a:spAutoFit/>
          </a:bodyPr>
          <a:lstStyle/>
          <a:p>
            <a:r>
              <a:rPr lang="en-US" i="1" dirty="0">
                <a:latin typeface="Calibri" panose="020F0502020204030204" pitchFamily="34" charset="0"/>
              </a:rPr>
              <a:t>“Ye shall know the truth, and the truth shall make you free.” (John 8:32.)</a:t>
            </a:r>
            <a:endParaRPr lang="en-US" i="1" dirty="0"/>
          </a:p>
        </p:txBody>
      </p:sp>
      <p:sp>
        <p:nvSpPr>
          <p:cNvPr id="49" name="TextBox 48"/>
          <p:cNvSpPr txBox="1"/>
          <p:nvPr/>
        </p:nvSpPr>
        <p:spPr>
          <a:xfrm>
            <a:off x="11494276" y="6488668"/>
            <a:ext cx="685046" cy="369332"/>
          </a:xfrm>
          <a:prstGeom prst="rect">
            <a:avLst/>
          </a:prstGeom>
          <a:noFill/>
        </p:spPr>
        <p:txBody>
          <a:bodyPr wrap="square" rtlCol="0">
            <a:spAutoFit/>
          </a:bodyPr>
          <a:lstStyle/>
          <a:p>
            <a:pPr algn="r"/>
            <a:r>
              <a:rPr lang="en-US" dirty="0"/>
              <a:t>(4)</a:t>
            </a:r>
          </a:p>
        </p:txBody>
      </p:sp>
    </p:spTree>
    <p:extLst>
      <p:ext uri="{BB962C8B-B14F-4D97-AF65-F5344CB8AC3E}">
        <p14:creationId xmlns:p14="http://schemas.microsoft.com/office/powerpoint/2010/main" val="41556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Christ in Deuteronomy</a:t>
            </a:r>
          </a:p>
        </p:txBody>
      </p:sp>
      <p:sp>
        <p:nvSpPr>
          <p:cNvPr id="3" name="Rectangle 2"/>
          <p:cNvSpPr/>
          <p:nvPr/>
        </p:nvSpPr>
        <p:spPr>
          <a:xfrm>
            <a:off x="47122" y="6463339"/>
            <a:ext cx="184731" cy="369332"/>
          </a:xfrm>
          <a:prstGeom prst="rect">
            <a:avLst/>
          </a:prstGeom>
        </p:spPr>
        <p:txBody>
          <a:bodyPr wrap="none">
            <a:spAutoFit/>
          </a:bodyPr>
          <a:lstStyle/>
          <a:p>
            <a:endParaRPr lang="en-US" dirty="0"/>
          </a:p>
        </p:txBody>
      </p:sp>
      <p:sp>
        <p:nvSpPr>
          <p:cNvPr id="40" name="Rectangle 39"/>
          <p:cNvSpPr/>
          <p:nvPr/>
        </p:nvSpPr>
        <p:spPr>
          <a:xfrm>
            <a:off x="4293704" y="2129554"/>
            <a:ext cx="6724346" cy="923330"/>
          </a:xfrm>
          <a:prstGeom prst="rect">
            <a:avLst/>
          </a:prstGeom>
        </p:spPr>
        <p:txBody>
          <a:bodyPr wrap="square">
            <a:spAutoFit/>
          </a:bodyPr>
          <a:lstStyle/>
          <a:p>
            <a:pPr fontAlgn="base"/>
            <a:r>
              <a:rPr lang="en-US" i="1" dirty="0"/>
              <a:t>I will raise them up a Prophet from among their brethren, like unto thee, and will put my words in his mouth; and he shall speak unto them all that I shall command him. Deut. 18:18</a:t>
            </a:r>
          </a:p>
        </p:txBody>
      </p:sp>
      <p:sp>
        <p:nvSpPr>
          <p:cNvPr id="43" name="TextBox 42"/>
          <p:cNvSpPr txBox="1"/>
          <p:nvPr/>
        </p:nvSpPr>
        <p:spPr>
          <a:xfrm>
            <a:off x="11494276" y="6488668"/>
            <a:ext cx="685046" cy="369332"/>
          </a:xfrm>
          <a:prstGeom prst="rect">
            <a:avLst/>
          </a:prstGeom>
          <a:noFill/>
        </p:spPr>
        <p:txBody>
          <a:bodyPr wrap="square" rtlCol="0">
            <a:spAutoFit/>
          </a:bodyPr>
          <a:lstStyle/>
          <a:p>
            <a:pPr algn="r"/>
            <a:r>
              <a:rPr lang="en-US" dirty="0"/>
              <a:t>(3)</a:t>
            </a:r>
          </a:p>
        </p:txBody>
      </p:sp>
      <p:sp>
        <p:nvSpPr>
          <p:cNvPr id="2" name="Rectangle 1"/>
          <p:cNvSpPr/>
          <p:nvPr/>
        </p:nvSpPr>
        <p:spPr>
          <a:xfrm>
            <a:off x="5804452" y="3429000"/>
            <a:ext cx="6096000" cy="923330"/>
          </a:xfrm>
          <a:prstGeom prst="rect">
            <a:avLst/>
          </a:prstGeom>
        </p:spPr>
        <p:txBody>
          <a:bodyPr>
            <a:spAutoFit/>
          </a:bodyPr>
          <a:lstStyle/>
          <a:p>
            <a:r>
              <a:rPr lang="en-US" i="1" dirty="0">
                <a:solidFill>
                  <a:srgbClr val="333333"/>
                </a:solidFill>
                <a:latin typeface="Palatino"/>
              </a:rPr>
              <a:t>This is that Moses, which said unto the children of Israel, A prophet shall the Lord your God raise up unto you of your brethren, like unto me; him shall ye hear. Acts 7:37</a:t>
            </a:r>
            <a:endParaRPr lang="en-US" i="1" dirty="0"/>
          </a:p>
        </p:txBody>
      </p:sp>
      <p:sp>
        <p:nvSpPr>
          <p:cNvPr id="57" name="Rectangle 56"/>
          <p:cNvSpPr/>
          <p:nvPr/>
        </p:nvSpPr>
        <p:spPr>
          <a:xfrm>
            <a:off x="4416844" y="4598916"/>
            <a:ext cx="4232519" cy="2031325"/>
          </a:xfrm>
          <a:prstGeom prst="rect">
            <a:avLst/>
          </a:prstGeom>
        </p:spPr>
        <p:txBody>
          <a:bodyPr wrap="square">
            <a:spAutoFit/>
          </a:bodyPr>
          <a:lstStyle/>
          <a:p>
            <a:r>
              <a:rPr lang="en-US" dirty="0"/>
              <a:t>Moses is the only biblical figure other than Christ to fill the three offices of Prophet, priest, and king (although Moses was not king, he functioned as ruler of Israel)</a:t>
            </a:r>
          </a:p>
          <a:p>
            <a:r>
              <a:rPr lang="en-US" dirty="0"/>
              <a:t>Deut. 34:10-12</a:t>
            </a:r>
          </a:p>
          <a:p>
            <a:r>
              <a:rPr lang="en-US" dirty="0"/>
              <a:t>Exodus 32:31-35/ D&amp;C 84:6</a:t>
            </a:r>
          </a:p>
          <a:p>
            <a:r>
              <a:rPr lang="en-US" dirty="0"/>
              <a:t>Deut. 33:4-5</a:t>
            </a:r>
          </a:p>
        </p:txBody>
      </p:sp>
      <p:sp>
        <p:nvSpPr>
          <p:cNvPr id="58" name="Rectangle 57"/>
          <p:cNvSpPr/>
          <p:nvPr/>
        </p:nvSpPr>
        <p:spPr>
          <a:xfrm>
            <a:off x="231853" y="1070797"/>
            <a:ext cx="4232519" cy="1200329"/>
          </a:xfrm>
          <a:prstGeom prst="rect">
            <a:avLst/>
          </a:prstGeom>
        </p:spPr>
        <p:txBody>
          <a:bodyPr wrap="square">
            <a:spAutoFit/>
          </a:bodyPr>
          <a:lstStyle/>
          <a:p>
            <a:r>
              <a:rPr lang="en-US" dirty="0"/>
              <a:t>Both Christ and Moses were in danger of death during childhood; both are saviors (Moses—deliverance of Israelites), both are rejected by their brethren. </a:t>
            </a:r>
          </a:p>
        </p:txBody>
      </p:sp>
      <p:sp>
        <p:nvSpPr>
          <p:cNvPr id="59" name="Rectangle 58"/>
          <p:cNvSpPr/>
          <p:nvPr/>
        </p:nvSpPr>
        <p:spPr>
          <a:xfrm>
            <a:off x="47122" y="6463339"/>
            <a:ext cx="5757330" cy="369332"/>
          </a:xfrm>
          <a:prstGeom prst="rect">
            <a:avLst/>
          </a:prstGeom>
        </p:spPr>
        <p:txBody>
          <a:bodyPr wrap="square">
            <a:spAutoFit/>
          </a:bodyPr>
          <a:lstStyle/>
          <a:p>
            <a:r>
              <a:rPr lang="en-US" dirty="0"/>
              <a:t>Deuteronomy 5:6-7 </a:t>
            </a:r>
          </a:p>
        </p:txBody>
      </p:sp>
      <p:sp>
        <p:nvSpPr>
          <p:cNvPr id="5" name="Rectangle 4"/>
          <p:cNvSpPr/>
          <p:nvPr/>
        </p:nvSpPr>
        <p:spPr>
          <a:xfrm>
            <a:off x="4180960" y="868367"/>
            <a:ext cx="4468403" cy="369332"/>
          </a:xfrm>
          <a:prstGeom prst="rect">
            <a:avLst/>
          </a:prstGeom>
        </p:spPr>
        <p:txBody>
          <a:bodyPr wrap="none">
            <a:spAutoFit/>
          </a:bodyPr>
          <a:lstStyle/>
          <a:p>
            <a:r>
              <a:rPr lang="en-US" dirty="0"/>
              <a:t>(First Great Commandment—Matthew 22:38)</a:t>
            </a:r>
          </a:p>
        </p:txBody>
      </p:sp>
      <p:pic>
        <p:nvPicPr>
          <p:cNvPr id="6" name="Picture 2" descr="https://s-media-cache-ak0.pinimg.com/originals/4c/34/9c/4c349cbf5203a76df8d037271f0748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06" y="2591219"/>
            <a:ext cx="31146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c8dAcIXmR_tMeTI-nGbM7kfvvnEoT08fQwEbRQ48Ejk4mt4"/>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2233" r="2020" b="629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107996"/>
          </a:xfrm>
          <a:prstGeom prst="rect">
            <a:avLst/>
          </a:prstGeom>
          <a:noFill/>
        </p:spPr>
        <p:txBody>
          <a:bodyPr wrap="square" rtlCol="0">
            <a:spAutoFit/>
          </a:bodyPr>
          <a:lstStyle/>
          <a:p>
            <a:pPr algn="ctr"/>
            <a:r>
              <a:rPr lang="en-US" sz="6600" dirty="0">
                <a:latin typeface="AR ESSENCE" panose="02000000000000000000" pitchFamily="2" charset="0"/>
              </a:rPr>
              <a:t>Teach Your Children</a:t>
            </a:r>
          </a:p>
        </p:txBody>
      </p:sp>
      <p:sp>
        <p:nvSpPr>
          <p:cNvPr id="3" name="Rectangle 2"/>
          <p:cNvSpPr/>
          <p:nvPr/>
        </p:nvSpPr>
        <p:spPr>
          <a:xfrm>
            <a:off x="47122" y="6463339"/>
            <a:ext cx="2017604" cy="369332"/>
          </a:xfrm>
          <a:prstGeom prst="rect">
            <a:avLst/>
          </a:prstGeom>
        </p:spPr>
        <p:txBody>
          <a:bodyPr wrap="none">
            <a:spAutoFit/>
          </a:bodyPr>
          <a:lstStyle/>
          <a:p>
            <a:r>
              <a:rPr lang="en-US" dirty="0"/>
              <a:t>Deuteronomy 6:6-9</a:t>
            </a:r>
          </a:p>
        </p:txBody>
      </p:sp>
      <p:sp>
        <p:nvSpPr>
          <p:cNvPr id="2" name="Rectangle 1"/>
          <p:cNvSpPr/>
          <p:nvPr/>
        </p:nvSpPr>
        <p:spPr>
          <a:xfrm>
            <a:off x="344557" y="1107996"/>
            <a:ext cx="6096000" cy="1200329"/>
          </a:xfrm>
          <a:prstGeom prst="rect">
            <a:avLst/>
          </a:prstGeom>
        </p:spPr>
        <p:txBody>
          <a:bodyPr>
            <a:spAutoFit/>
          </a:bodyPr>
          <a:lstStyle/>
          <a:p>
            <a:r>
              <a:rPr lang="en-US" i="1" dirty="0">
                <a:solidFill>
                  <a:srgbClr val="333333"/>
                </a:solidFill>
                <a:latin typeface="Palatino"/>
              </a:rPr>
              <a:t>And thou shalt teach them diligently unto thy children, and shalt talk of them when thou </a:t>
            </a:r>
            <a:r>
              <a:rPr lang="en-US" i="1" dirty="0" err="1">
                <a:solidFill>
                  <a:srgbClr val="333333"/>
                </a:solidFill>
                <a:latin typeface="Palatino"/>
              </a:rPr>
              <a:t>sittest</a:t>
            </a:r>
            <a:r>
              <a:rPr lang="en-US" i="1" dirty="0">
                <a:solidFill>
                  <a:srgbClr val="333333"/>
                </a:solidFill>
                <a:latin typeface="Palatino"/>
              </a:rPr>
              <a:t> in thine house, and when thou </a:t>
            </a:r>
            <a:r>
              <a:rPr lang="en-US" i="1" dirty="0" err="1">
                <a:solidFill>
                  <a:srgbClr val="333333"/>
                </a:solidFill>
                <a:latin typeface="Palatino"/>
              </a:rPr>
              <a:t>walkest</a:t>
            </a:r>
            <a:r>
              <a:rPr lang="en-US" i="1" dirty="0">
                <a:solidFill>
                  <a:srgbClr val="333333"/>
                </a:solidFill>
                <a:latin typeface="Palatino"/>
              </a:rPr>
              <a:t> by the way, and when thou </a:t>
            </a:r>
            <a:r>
              <a:rPr lang="en-US" i="1" dirty="0" err="1">
                <a:solidFill>
                  <a:srgbClr val="333333"/>
                </a:solidFill>
                <a:latin typeface="Palatino"/>
              </a:rPr>
              <a:t>liest</a:t>
            </a:r>
            <a:r>
              <a:rPr lang="en-US" i="1" dirty="0">
                <a:solidFill>
                  <a:srgbClr val="333333"/>
                </a:solidFill>
                <a:latin typeface="Palatino"/>
              </a:rPr>
              <a:t> down, and when thou </a:t>
            </a:r>
            <a:r>
              <a:rPr lang="en-US" i="1" dirty="0" err="1">
                <a:solidFill>
                  <a:srgbClr val="333333"/>
                </a:solidFill>
                <a:latin typeface="Palatino"/>
              </a:rPr>
              <a:t>risest</a:t>
            </a:r>
            <a:r>
              <a:rPr lang="en-US" i="1" dirty="0">
                <a:solidFill>
                  <a:srgbClr val="333333"/>
                </a:solidFill>
                <a:latin typeface="Palatino"/>
              </a:rPr>
              <a:t> up.</a:t>
            </a:r>
            <a:endParaRPr lang="en-US" i="1" dirty="0"/>
          </a:p>
        </p:txBody>
      </p:sp>
      <p:sp>
        <p:nvSpPr>
          <p:cNvPr id="5" name="Rectangle 4"/>
          <p:cNvSpPr/>
          <p:nvPr/>
        </p:nvSpPr>
        <p:spPr>
          <a:xfrm>
            <a:off x="1734309" y="4863548"/>
            <a:ext cx="2398643" cy="923330"/>
          </a:xfrm>
          <a:prstGeom prst="rect">
            <a:avLst/>
          </a:prstGeom>
        </p:spPr>
        <p:txBody>
          <a:bodyPr wrap="square">
            <a:spAutoFit/>
          </a:bodyPr>
          <a:lstStyle/>
          <a:p>
            <a:r>
              <a:rPr lang="en-US" dirty="0">
                <a:solidFill>
                  <a:srgbClr val="333333"/>
                </a:solidFill>
                <a:latin typeface="Calibri" panose="020F0502020204030204" pitchFamily="34" charset="0"/>
              </a:rPr>
              <a:t>A man wearing the traditional </a:t>
            </a:r>
            <a:r>
              <a:rPr lang="en-US" dirty="0" err="1">
                <a:solidFill>
                  <a:srgbClr val="333333"/>
                </a:solidFill>
                <a:latin typeface="Calibri" panose="020F0502020204030204" pitchFamily="34" charset="0"/>
              </a:rPr>
              <a:t>tefillin</a:t>
            </a:r>
            <a:r>
              <a:rPr lang="en-US" dirty="0">
                <a:solidFill>
                  <a:srgbClr val="333333"/>
                </a:solidFill>
                <a:latin typeface="Calibri" panose="020F0502020204030204" pitchFamily="34" charset="0"/>
              </a:rPr>
              <a:t> (or a phylactery).</a:t>
            </a:r>
            <a:endParaRPr lang="en-US" dirty="0"/>
          </a:p>
        </p:txBody>
      </p:sp>
      <p:sp>
        <p:nvSpPr>
          <p:cNvPr id="6" name="Rectangle 5"/>
          <p:cNvSpPr/>
          <p:nvPr/>
        </p:nvSpPr>
        <p:spPr>
          <a:xfrm>
            <a:off x="5740799" y="5897697"/>
            <a:ext cx="6096000" cy="646331"/>
          </a:xfrm>
          <a:prstGeom prst="rect">
            <a:avLst/>
          </a:prstGeom>
        </p:spPr>
        <p:txBody>
          <a:bodyPr>
            <a:spAutoFit/>
          </a:bodyPr>
          <a:lstStyle/>
          <a:p>
            <a:r>
              <a:rPr lang="en-US" dirty="0">
                <a:solidFill>
                  <a:srgbClr val="333333"/>
                </a:solidFill>
                <a:latin typeface="Calibri" panose="020F0502020204030204" pitchFamily="34" charset="0"/>
              </a:rPr>
              <a:t>Hebrew scriptures from the Shema are written on parchment that is rolled up and placed inside a mezuzah.</a:t>
            </a:r>
            <a:endParaRPr lang="en-US" dirty="0"/>
          </a:p>
        </p:txBody>
      </p:sp>
      <p:pic>
        <p:nvPicPr>
          <p:cNvPr id="3074" name="Picture 2" descr="http://www.fbmanpowerministry.info/Images/ManPhylactery1.jpg"/>
          <p:cNvPicPr>
            <a:picLocks noChangeAspect="1" noChangeArrowheads="1"/>
          </p:cNvPicPr>
          <p:nvPr/>
        </p:nvPicPr>
        <p:blipFill rotWithShape="1">
          <a:blip r:embed="rId3">
            <a:extLst>
              <a:ext uri="{28A0092B-C50C-407E-A947-70E740481C1C}">
                <a14:useLocalDpi xmlns:a14="http://schemas.microsoft.com/office/drawing/2010/main" val="0"/>
              </a:ext>
            </a:extLst>
          </a:blip>
          <a:srcRect r="5730" b="17316"/>
          <a:stretch/>
        </p:blipFill>
        <p:spPr bwMode="auto">
          <a:xfrm>
            <a:off x="1865106" y="2469333"/>
            <a:ext cx="2137051" cy="2394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ytimg.com/vi/o7PX-O_Xi2Y/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97" t="1580" r="29175" b="540"/>
          <a:stretch/>
        </p:blipFill>
        <p:spPr bwMode="auto">
          <a:xfrm>
            <a:off x="7427750" y="1355034"/>
            <a:ext cx="3505294" cy="414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3425</Words>
  <Application>Microsoft Office PowerPoint</Application>
  <PresentationFormat>Widescreen</PresentationFormat>
  <Paragraphs>237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 Light</vt:lpstr>
      <vt:lpstr>Calibri</vt:lpstr>
      <vt:lpstr>Arial</vt:lpstr>
      <vt:lpstr>Agency FB</vt:lpstr>
      <vt:lpstr>AR ESSENCE</vt:lpstr>
      <vt:lpstr>Harrington</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45</cp:revision>
  <dcterms:created xsi:type="dcterms:W3CDTF">2015-11-14T15:01:47Z</dcterms:created>
  <dcterms:modified xsi:type="dcterms:W3CDTF">2020-11-14T15:39:08Z</dcterms:modified>
</cp:coreProperties>
</file>