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3" r:id="rId6"/>
    <p:sldId id="264" r:id="rId7"/>
    <p:sldId id="265" r:id="rId8"/>
    <p:sldId id="266" r:id="rId9"/>
    <p:sldId id="267" r:id="rId10"/>
    <p:sldId id="268" r:id="rId11"/>
    <p:sldId id="269" r:id="rId12"/>
    <p:sldId id="270" r:id="rId13"/>
    <p:sldId id="271" r:id="rId14"/>
    <p:sldId id="273" r:id="rId15"/>
    <p:sldId id="276" r:id="rId16"/>
    <p:sldId id="277" r:id="rId17"/>
    <p:sldId id="256" r:id="rId18"/>
    <p:sldId id="257" r:id="rId19"/>
    <p:sldId id="274" r:id="rId20"/>
    <p:sldId id="275" r:id="rId21"/>
    <p:sldId id="278" r:id="rId22"/>
  </p:sldIdLst>
  <p:sldSz cx="12192000" cy="6858000"/>
  <p:notesSz cx="6858000" cy="9144000"/>
  <p:embeddedFontLst>
    <p:embeddedFont>
      <p:font typeface="Agency FB" panose="020B0503020202020204" pitchFamily="34" charset="0"/>
      <p:regular r:id="rId23"/>
      <p:bold r:id="rId24"/>
    </p:embeddedFont>
    <p:embeddedFont>
      <p:font typeface="AR BLANC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lonna MT" panose="04020805060202030203" pitchFamily="82" charset="0"/>
      <p:regular r:id="rId32"/>
    </p:embeddedFont>
    <p:embeddedFont>
      <p:font typeface="Comic Sans MS" panose="030F0702030302020204" pitchFamily="66"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DB6F04-935A-4309-8D9F-4DDD63AA5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10225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44052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66782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315240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B6F04-935A-4309-8D9F-4DDD63AA5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30832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DB6F04-935A-4309-8D9F-4DDD63AA5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59990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DB6F04-935A-4309-8D9F-4DDD63AA59FD}"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73495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DB6F04-935A-4309-8D9F-4DDD63AA59FD}"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53871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B6F04-935A-4309-8D9F-4DDD63AA59FD}"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97032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6F04-935A-4309-8D9F-4DDD63AA5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90674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6F04-935A-4309-8D9F-4DDD63AA5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3115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B6F04-935A-4309-8D9F-4DDD63AA59FD}" type="datetimeFigureOut">
              <a:rPr lang="en-US" smtClean="0"/>
              <a:t>11/14/2020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9E178-0D1D-4C57-8364-EC00B4E9CAC3}" type="slidenum">
              <a:rPr lang="en-US" smtClean="0"/>
              <a:t>‹#›</a:t>
            </a:fld>
            <a:endParaRPr lang="en-US"/>
          </a:p>
        </p:txBody>
      </p:sp>
    </p:spTree>
    <p:extLst>
      <p:ext uri="{BB962C8B-B14F-4D97-AF65-F5344CB8AC3E}">
        <p14:creationId xmlns:p14="http://schemas.microsoft.com/office/powerpoint/2010/main" val="344234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4C8DE2-6A7D-4910-8A19-6CE6ABEE3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035" t="4950" r="23859" b="3991"/>
          <a:stretch/>
        </p:blipFill>
        <p:spPr>
          <a:xfrm>
            <a:off x="8260773" y="3479000"/>
            <a:ext cx="2964392" cy="3049807"/>
          </a:xfrm>
          <a:prstGeom prst="ellipse">
            <a:avLst/>
          </a:prstGeom>
          <a:ln>
            <a:noFill/>
          </a:ln>
          <a:effectLst>
            <a:softEdge rad="112500"/>
          </a:effectLst>
        </p:spPr>
      </p:pic>
      <p:sp>
        <p:nvSpPr>
          <p:cNvPr id="6" name="TextBox 5"/>
          <p:cNvSpPr txBox="1"/>
          <p:nvPr/>
        </p:nvSpPr>
        <p:spPr>
          <a:xfrm>
            <a:off x="0" y="0"/>
            <a:ext cx="2011680" cy="369332"/>
          </a:xfrm>
          <a:prstGeom prst="rect">
            <a:avLst/>
          </a:prstGeom>
          <a:noFill/>
        </p:spPr>
        <p:txBody>
          <a:bodyPr wrap="square" rtlCol="0">
            <a:spAutoFit/>
          </a:bodyPr>
          <a:lstStyle/>
          <a:p>
            <a:r>
              <a:rPr lang="en-US" dirty="0">
                <a:solidFill>
                  <a:schemeClr val="bg1"/>
                </a:solidFill>
              </a:rPr>
              <a:t>Lesson 72 Part 1</a:t>
            </a:r>
          </a:p>
        </p:txBody>
      </p:sp>
      <p:sp>
        <p:nvSpPr>
          <p:cNvPr id="7" name="TextBox 6"/>
          <p:cNvSpPr txBox="1"/>
          <p:nvPr/>
        </p:nvSpPr>
        <p:spPr>
          <a:xfrm>
            <a:off x="70919" y="369332"/>
            <a:ext cx="12033564" cy="1938992"/>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 Peculiar People</a:t>
            </a:r>
          </a:p>
          <a:p>
            <a:pPr algn="ctr"/>
            <a:r>
              <a:rPr lang="en-US" sz="5400" dirty="0">
                <a:solidFill>
                  <a:schemeClr val="bg1"/>
                </a:solidFill>
                <a:latin typeface="AR BLANCA" panose="02000000000000000000" pitchFamily="2" charset="0"/>
              </a:rPr>
              <a:t>Deuteronomy 14-19</a:t>
            </a:r>
          </a:p>
        </p:txBody>
      </p:sp>
      <p:sp>
        <p:nvSpPr>
          <p:cNvPr id="2" name="Rectangle 1"/>
          <p:cNvSpPr/>
          <p:nvPr/>
        </p:nvSpPr>
        <p:spPr>
          <a:xfrm>
            <a:off x="3048000" y="2690336"/>
            <a:ext cx="6096000" cy="1477328"/>
          </a:xfrm>
          <a:prstGeom prst="rect">
            <a:avLst/>
          </a:prstGeom>
        </p:spPr>
        <p:txBody>
          <a:bodyPr>
            <a:spAutoFit/>
          </a:bodyPr>
          <a:lstStyle/>
          <a:p>
            <a:r>
              <a:rPr lang="en-US" i="1" dirty="0">
                <a:solidFill>
                  <a:schemeClr val="bg1"/>
                </a:solidFill>
                <a:latin typeface="Palatino"/>
              </a:rPr>
              <a:t>And again, I say unto the poor, ye who have not and yet have sufficient, that ye remain from day to day; I mean all you who deny the beggar, because ye have not; I would that ye say in your hearts that: I give not because I </a:t>
            </a:r>
            <a:r>
              <a:rPr lang="en-US" i="1" dirty="0" err="1">
                <a:solidFill>
                  <a:schemeClr val="bg1"/>
                </a:solidFill>
                <a:latin typeface="Palatino"/>
              </a:rPr>
              <a:t>havenot</a:t>
            </a:r>
            <a:r>
              <a:rPr lang="en-US" i="1" dirty="0">
                <a:solidFill>
                  <a:schemeClr val="bg1"/>
                </a:solidFill>
                <a:latin typeface="Palatino"/>
              </a:rPr>
              <a:t>, but if I had I would give. Mosiah 4:24</a:t>
            </a:r>
            <a:endParaRPr lang="en-US" i="1" dirty="0">
              <a:solidFill>
                <a:schemeClr val="bg1"/>
              </a:solidFill>
            </a:endParaRPr>
          </a:p>
        </p:txBody>
      </p:sp>
    </p:spTree>
    <p:extLst>
      <p:ext uri="{BB962C8B-B14F-4D97-AF65-F5344CB8AC3E}">
        <p14:creationId xmlns:p14="http://schemas.microsoft.com/office/powerpoint/2010/main" val="91799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14:28-29</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Reasons For Tithing</a:t>
            </a:r>
            <a:endParaRPr lang="en-US" sz="5400" dirty="0">
              <a:solidFill>
                <a:schemeClr val="bg1"/>
              </a:solidFill>
              <a:latin typeface="AR BLANCA" panose="02000000000000000000" pitchFamily="2" charset="0"/>
            </a:endParaRPr>
          </a:p>
        </p:txBody>
      </p:sp>
      <p:sp>
        <p:nvSpPr>
          <p:cNvPr id="4" name="Rectangle 3"/>
          <p:cNvSpPr/>
          <p:nvPr/>
        </p:nvSpPr>
        <p:spPr>
          <a:xfrm>
            <a:off x="192479" y="899720"/>
            <a:ext cx="6096000" cy="923330"/>
          </a:xfrm>
          <a:prstGeom prst="rect">
            <a:avLst/>
          </a:prstGeom>
        </p:spPr>
        <p:txBody>
          <a:bodyPr>
            <a:spAutoFit/>
          </a:bodyPr>
          <a:lstStyle/>
          <a:p>
            <a:r>
              <a:rPr lang="en-US" dirty="0">
                <a:solidFill>
                  <a:schemeClr val="bg1"/>
                </a:solidFill>
                <a:latin typeface="Calibri" panose="020F0502020204030204" pitchFamily="34" charset="0"/>
              </a:rPr>
              <a:t>To care for the Levite priests, strangers, the fatherless, and widows. Tithing also allowed the Lord to bless the tithe payer’s life</a:t>
            </a:r>
            <a:endParaRPr lang="en-US" dirty="0">
              <a:solidFill>
                <a:schemeClr val="bg1"/>
              </a:solidFill>
            </a:endParaRPr>
          </a:p>
        </p:txBody>
      </p:sp>
      <p:pic>
        <p:nvPicPr>
          <p:cNvPr id="12" name="Picture 4" descr="http://www.biblebelievers.org.au/images/tith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76" y="1871153"/>
            <a:ext cx="3126432" cy="44551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56156" y="3826363"/>
            <a:ext cx="7693184" cy="2585323"/>
          </a:xfrm>
          <a:prstGeom prst="rect">
            <a:avLst/>
          </a:prstGeom>
        </p:spPr>
        <p:txBody>
          <a:bodyPr wrap="square">
            <a:spAutoFit/>
          </a:bodyPr>
          <a:lstStyle/>
          <a:p>
            <a:r>
              <a:rPr lang="en-US" dirty="0">
                <a:solidFill>
                  <a:schemeClr val="bg1"/>
                </a:solidFill>
                <a:latin typeface="Calibri" panose="020F0502020204030204" pitchFamily="34" charset="0"/>
              </a:rPr>
              <a:t>“As stated in the revelation, the Lord has prepared all earthly blessings for his children; he has given them the law of tithing, and he has made known the great rewards incident to its payment, and still he gave men their agency. In the exercise of that agency, men themselves decide whether to pay or not to pay tithing—this is their option.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there is an option they do not have and that is to receive the promised blessings for tithing and also to refuse to pay tithing. If they do not pay tithing, they are not entitled to these blessings and they will never receive them.” (3)</a:t>
            </a:r>
            <a:endParaRPr lang="en-US" dirty="0">
              <a:solidFill>
                <a:schemeClr val="bg1"/>
              </a:solidFill>
            </a:endParaRPr>
          </a:p>
        </p:txBody>
      </p:sp>
      <p:sp>
        <p:nvSpPr>
          <p:cNvPr id="27" name="Rectangle 26"/>
          <p:cNvSpPr/>
          <p:nvPr/>
        </p:nvSpPr>
        <p:spPr>
          <a:xfrm>
            <a:off x="4409005" y="1820785"/>
            <a:ext cx="6096000" cy="1200329"/>
          </a:xfrm>
          <a:prstGeom prst="rect">
            <a:avLst/>
          </a:prstGeom>
        </p:spPr>
        <p:txBody>
          <a:bodyPr>
            <a:spAutoFit/>
          </a:bodyPr>
          <a:lstStyle/>
          <a:p>
            <a:r>
              <a:rPr lang="en-US" i="1" dirty="0">
                <a:solidFill>
                  <a:srgbClr val="FFFF00"/>
                </a:solidFill>
                <a:latin typeface="Palatino"/>
              </a:rPr>
              <a:t>And after that, those who have thus been tithed shall pay one-tenth of all their interest annually; and this shall be a standing law unto them forever, for my holy priesthood, </a:t>
            </a:r>
            <a:r>
              <a:rPr lang="en-US" i="1" dirty="0" err="1">
                <a:solidFill>
                  <a:srgbClr val="FFFF00"/>
                </a:solidFill>
                <a:latin typeface="Palatino"/>
              </a:rPr>
              <a:t>saith</a:t>
            </a:r>
            <a:r>
              <a:rPr lang="en-US" i="1" dirty="0">
                <a:solidFill>
                  <a:srgbClr val="FFFF00"/>
                </a:solidFill>
                <a:latin typeface="Palatino"/>
              </a:rPr>
              <a:t> the Lord. D&amp;C 119:4</a:t>
            </a:r>
            <a:endParaRPr lang="en-US" i="1" dirty="0">
              <a:solidFill>
                <a:srgbClr val="FFFF00"/>
              </a:solidFill>
            </a:endParaRPr>
          </a:p>
        </p:txBody>
      </p:sp>
      <p:pic>
        <p:nvPicPr>
          <p:cNvPr id="6146" name="Picture 2" descr="https://www.lds.org/bc/content/shared/content/images/gospel-library/manual/10590/marion-g-romney-portrait_1136728_t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634" y="2326899"/>
            <a:ext cx="1076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15:1-6</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Every 7 Years—Debts Cancelled</a:t>
            </a:r>
            <a:endParaRPr lang="en-US" sz="5400" dirty="0">
              <a:solidFill>
                <a:schemeClr val="bg1"/>
              </a:solidFill>
              <a:latin typeface="AR BLANCA" panose="02000000000000000000" pitchFamily="2" charset="0"/>
            </a:endParaRPr>
          </a:p>
        </p:txBody>
      </p:sp>
      <p:sp>
        <p:nvSpPr>
          <p:cNvPr id="4" name="Rectangle 3"/>
          <p:cNvSpPr/>
          <p:nvPr/>
        </p:nvSpPr>
        <p:spPr>
          <a:xfrm>
            <a:off x="326572" y="952832"/>
            <a:ext cx="10602686" cy="1200329"/>
          </a:xfrm>
          <a:prstGeom prst="rect">
            <a:avLst/>
          </a:prstGeom>
        </p:spPr>
        <p:txBody>
          <a:bodyPr wrap="square">
            <a:spAutoFit/>
          </a:bodyPr>
          <a:lstStyle/>
          <a:p>
            <a:pPr fontAlgn="base"/>
            <a:r>
              <a:rPr lang="en-US" i="1" dirty="0">
                <a:solidFill>
                  <a:srgbClr val="FFFF00"/>
                </a:solidFill>
              </a:rPr>
              <a:t>At the end of every seven years thou shalt make are lease.</a:t>
            </a:r>
          </a:p>
          <a:p>
            <a:pPr fontAlgn="base"/>
            <a:endParaRPr lang="en-US" i="1" dirty="0">
              <a:solidFill>
                <a:srgbClr val="FFFF00"/>
              </a:solidFill>
            </a:endParaRPr>
          </a:p>
          <a:p>
            <a:pPr fontAlgn="base"/>
            <a:r>
              <a:rPr lang="en-US" i="1" dirty="0">
                <a:solidFill>
                  <a:srgbClr val="FFFF00"/>
                </a:solidFill>
              </a:rPr>
              <a:t>And this is the manner of the release: Every creditor that </a:t>
            </a:r>
            <a:r>
              <a:rPr lang="en-US" i="1" dirty="0" err="1">
                <a:solidFill>
                  <a:srgbClr val="FFFF00"/>
                </a:solidFill>
              </a:rPr>
              <a:t>lendeth</a:t>
            </a:r>
            <a:r>
              <a:rPr lang="en-US" i="1" dirty="0">
                <a:solidFill>
                  <a:srgbClr val="FFFF00"/>
                </a:solidFill>
              </a:rPr>
              <a:t> ought unto his </a:t>
            </a:r>
            <a:r>
              <a:rPr lang="en-US" i="1" dirty="0" err="1">
                <a:solidFill>
                  <a:srgbClr val="FFFF00"/>
                </a:solidFill>
              </a:rPr>
              <a:t>neighbour</a:t>
            </a:r>
            <a:r>
              <a:rPr lang="en-US" i="1" dirty="0">
                <a:solidFill>
                  <a:srgbClr val="FFFF00"/>
                </a:solidFill>
              </a:rPr>
              <a:t> shall release it; he shall not exact it of his </a:t>
            </a:r>
            <a:r>
              <a:rPr lang="en-US" i="1" dirty="0" err="1">
                <a:solidFill>
                  <a:srgbClr val="FFFF00"/>
                </a:solidFill>
              </a:rPr>
              <a:t>neighbour</a:t>
            </a:r>
            <a:r>
              <a:rPr lang="en-US" i="1" dirty="0">
                <a:solidFill>
                  <a:srgbClr val="FFFF00"/>
                </a:solidFill>
              </a:rPr>
              <a:t>, or of his brother; because it is called the </a:t>
            </a:r>
            <a:r>
              <a:rPr lang="en-US" i="1" cap="small" dirty="0">
                <a:solidFill>
                  <a:srgbClr val="FFFF00"/>
                </a:solidFill>
              </a:rPr>
              <a:t>Lord</a:t>
            </a:r>
            <a:r>
              <a:rPr lang="en-US" i="1" dirty="0">
                <a:solidFill>
                  <a:srgbClr val="FFFF00"/>
                </a:solidFill>
              </a:rPr>
              <a:t>’s release.</a:t>
            </a:r>
          </a:p>
        </p:txBody>
      </p:sp>
      <p:sp>
        <p:nvSpPr>
          <p:cNvPr id="2" name="Rectangle 1"/>
          <p:cNvSpPr/>
          <p:nvPr/>
        </p:nvSpPr>
        <p:spPr>
          <a:xfrm>
            <a:off x="3124200" y="2276262"/>
            <a:ext cx="6096000" cy="369332"/>
          </a:xfrm>
          <a:prstGeom prst="rect">
            <a:avLst/>
          </a:prstGeom>
        </p:spPr>
        <p:txBody>
          <a:bodyPr>
            <a:spAutoFit/>
          </a:bodyPr>
          <a:lstStyle/>
          <a:p>
            <a:r>
              <a:rPr lang="en-US" i="1" dirty="0">
                <a:solidFill>
                  <a:schemeClr val="bg1"/>
                </a:solidFill>
                <a:latin typeface="Calibri" panose="020F0502020204030204" pitchFamily="34" charset="0"/>
              </a:rPr>
              <a:t>Release</a:t>
            </a:r>
            <a:r>
              <a:rPr lang="en-US" dirty="0">
                <a:solidFill>
                  <a:schemeClr val="bg1"/>
                </a:solidFill>
                <a:latin typeface="Calibri" panose="020F0502020204030204" pitchFamily="34" charset="0"/>
              </a:rPr>
              <a:t>= the “pardoning or cancellation of debts”</a:t>
            </a:r>
            <a:endParaRPr lang="en-US" dirty="0">
              <a:solidFill>
                <a:schemeClr val="bg1"/>
              </a:solidFill>
            </a:endParaRPr>
          </a:p>
        </p:txBody>
      </p:sp>
      <p:sp>
        <p:nvSpPr>
          <p:cNvPr id="3" name="Rectangle 2"/>
          <p:cNvSpPr/>
          <p:nvPr/>
        </p:nvSpPr>
        <p:spPr>
          <a:xfrm>
            <a:off x="976567" y="3248526"/>
            <a:ext cx="4826962" cy="369332"/>
          </a:xfrm>
          <a:prstGeom prst="rect">
            <a:avLst/>
          </a:prstGeom>
        </p:spPr>
        <p:txBody>
          <a:bodyPr wrap="none">
            <a:spAutoFit/>
          </a:bodyPr>
          <a:lstStyle/>
          <a:p>
            <a:r>
              <a:rPr lang="en-US" i="1" dirty="0">
                <a:solidFill>
                  <a:srgbClr val="FFFF00"/>
                </a:solidFill>
                <a:latin typeface="Palatino"/>
              </a:rPr>
              <a:t>Save when there shall be no poor among you</a:t>
            </a:r>
            <a:endParaRPr lang="en-US" i="1" dirty="0">
              <a:solidFill>
                <a:srgbClr val="FFFF00"/>
              </a:solidFill>
            </a:endParaRPr>
          </a:p>
        </p:txBody>
      </p:sp>
      <p:sp>
        <p:nvSpPr>
          <p:cNvPr id="13" name="Rectangle 12"/>
          <p:cNvSpPr/>
          <p:nvPr/>
        </p:nvSpPr>
        <p:spPr>
          <a:xfrm>
            <a:off x="5803529" y="3248526"/>
            <a:ext cx="6096000" cy="369332"/>
          </a:xfrm>
          <a:prstGeom prst="rect">
            <a:avLst/>
          </a:prstGeom>
        </p:spPr>
        <p:txBody>
          <a:bodyPr>
            <a:spAutoFit/>
          </a:bodyPr>
          <a:lstStyle/>
          <a:p>
            <a:r>
              <a:rPr lang="en-US" i="1" dirty="0">
                <a:solidFill>
                  <a:schemeClr val="bg1"/>
                </a:solidFill>
                <a:latin typeface="Calibri" panose="020F0502020204030204" pitchFamily="34" charset="0"/>
              </a:rPr>
              <a:t>To the end that there may be no needy</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23423925"/>
              </p:ext>
            </p:extLst>
          </p:nvPr>
        </p:nvGraphicFramePr>
        <p:xfrm>
          <a:off x="1934026" y="4026443"/>
          <a:ext cx="8128001" cy="1590586"/>
        </p:xfrm>
        <a:graphic>
          <a:graphicData uri="http://schemas.openxmlformats.org/drawingml/2006/table">
            <a:tbl>
              <a:tblPr firstRow="1" bandRow="1">
                <a:tableStyleId>{F5AB1C69-6EDB-4FF4-983F-18BD219EF322}</a:tableStyleId>
              </a:tblPr>
              <a:tblGrid>
                <a:gridCol w="1161143">
                  <a:extLst>
                    <a:ext uri="{9D8B030D-6E8A-4147-A177-3AD203B41FA5}">
                      <a16:colId xmlns:a16="http://schemas.microsoft.com/office/drawing/2014/main" val="20000"/>
                    </a:ext>
                  </a:extLst>
                </a:gridCol>
                <a:gridCol w="1161143">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gridCol w="1161143">
                  <a:extLst>
                    <a:ext uri="{9D8B030D-6E8A-4147-A177-3AD203B41FA5}">
                      <a16:colId xmlns:a16="http://schemas.microsoft.com/office/drawing/2014/main" val="20006"/>
                    </a:ext>
                  </a:extLst>
                </a:gridCol>
              </a:tblGrid>
              <a:tr h="582349">
                <a:tc>
                  <a:txBody>
                    <a:bodyPr/>
                    <a:lstStyle/>
                    <a:p>
                      <a:r>
                        <a:rPr lang="en-US" dirty="0"/>
                        <a:t>Year 1</a:t>
                      </a:r>
                    </a:p>
                  </a:txBody>
                  <a:tcPr/>
                </a:tc>
                <a:tc>
                  <a:txBody>
                    <a:bodyPr/>
                    <a:lstStyle/>
                    <a:p>
                      <a:r>
                        <a:rPr lang="en-US" dirty="0"/>
                        <a:t>Year 2</a:t>
                      </a:r>
                    </a:p>
                  </a:txBody>
                  <a:tcPr/>
                </a:tc>
                <a:tc>
                  <a:txBody>
                    <a:bodyPr/>
                    <a:lstStyle/>
                    <a:p>
                      <a:r>
                        <a:rPr lang="en-US" dirty="0"/>
                        <a:t>Year 3</a:t>
                      </a:r>
                    </a:p>
                  </a:txBody>
                  <a:tcPr/>
                </a:tc>
                <a:tc>
                  <a:txBody>
                    <a:bodyPr/>
                    <a:lstStyle/>
                    <a:p>
                      <a:r>
                        <a:rPr lang="en-US" dirty="0"/>
                        <a:t>Year 4</a:t>
                      </a:r>
                    </a:p>
                  </a:txBody>
                  <a:tcPr/>
                </a:tc>
                <a:tc>
                  <a:txBody>
                    <a:bodyPr/>
                    <a:lstStyle/>
                    <a:p>
                      <a:r>
                        <a:rPr lang="en-US" dirty="0"/>
                        <a:t>Year 5</a:t>
                      </a:r>
                    </a:p>
                  </a:txBody>
                  <a:tcPr/>
                </a:tc>
                <a:tc>
                  <a:txBody>
                    <a:bodyPr/>
                    <a:lstStyle/>
                    <a:p>
                      <a:r>
                        <a:rPr lang="en-US" dirty="0"/>
                        <a:t>Year 6</a:t>
                      </a:r>
                    </a:p>
                  </a:txBody>
                  <a:tcPr/>
                </a:tc>
                <a:tc>
                  <a:txBody>
                    <a:bodyPr/>
                    <a:lstStyle/>
                    <a:p>
                      <a:r>
                        <a:rPr lang="en-US" dirty="0"/>
                        <a:t>Year 7</a:t>
                      </a:r>
                    </a:p>
                  </a:txBody>
                  <a:tcPr/>
                </a:tc>
                <a:extLst>
                  <a:ext uri="{0D108BD9-81ED-4DB2-BD59-A6C34878D82A}">
                    <a16:rowId xmlns:a16="http://schemas.microsoft.com/office/drawing/2014/main" val="10000"/>
                  </a:ext>
                </a:extLst>
              </a:tr>
              <a:tr h="100823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1288141" y="2821773"/>
            <a:ext cx="8773886" cy="461665"/>
          </a:xfrm>
          <a:prstGeom prst="rect">
            <a:avLst/>
          </a:prstGeom>
        </p:spPr>
        <p:txBody>
          <a:bodyPr wrap="square">
            <a:spAutoFit/>
          </a:bodyPr>
          <a:lstStyle/>
          <a:p>
            <a:r>
              <a:rPr lang="en-US" sz="2400" dirty="0">
                <a:solidFill>
                  <a:schemeClr val="bg1"/>
                </a:solidFill>
                <a:latin typeface="Calibri" panose="020F0502020204030204" pitchFamily="34" charset="0"/>
              </a:rPr>
              <a:t>What was the purpose of forgiving debts every seven years? </a:t>
            </a:r>
            <a:endParaRPr lang="en-US" sz="2400" dirty="0">
              <a:solidFill>
                <a:schemeClr val="bg1"/>
              </a:solidFill>
            </a:endParaRPr>
          </a:p>
        </p:txBody>
      </p:sp>
      <p:grpSp>
        <p:nvGrpSpPr>
          <p:cNvPr id="16" name="Group 15"/>
          <p:cNvGrpSpPr/>
          <p:nvPr/>
        </p:nvGrpSpPr>
        <p:grpSpPr>
          <a:xfrm>
            <a:off x="2254145" y="4679406"/>
            <a:ext cx="353549" cy="880638"/>
            <a:chOff x="5891782" y="1905000"/>
            <a:chExt cx="1271017" cy="3165915"/>
          </a:xfrm>
          <a:solidFill>
            <a:schemeClr val="accent6">
              <a:lumMod val="75000"/>
            </a:schemeClr>
          </a:solidFill>
        </p:grpSpPr>
        <p:sp>
          <p:nvSpPr>
            <p:cNvPr id="48"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9346922" y="4611270"/>
            <a:ext cx="403782" cy="1005760"/>
            <a:chOff x="5891782" y="1905000"/>
            <a:chExt cx="1271017" cy="3165915"/>
          </a:xfrm>
          <a:solidFill>
            <a:schemeClr val="tx2">
              <a:lumMod val="60000"/>
              <a:lumOff val="40000"/>
            </a:schemeClr>
          </a:solidFill>
        </p:grpSpPr>
        <p:sp>
          <p:nvSpPr>
            <p:cNvPr id="38" name="Oval 3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847416" y="5711562"/>
            <a:ext cx="3516086" cy="923330"/>
          </a:xfrm>
          <a:prstGeom prst="rect">
            <a:avLst/>
          </a:prstGeom>
        </p:spPr>
        <p:txBody>
          <a:bodyPr wrap="square">
            <a:spAutoFit/>
          </a:bodyPr>
          <a:lstStyle/>
          <a:p>
            <a:r>
              <a:rPr lang="en-US" dirty="0">
                <a:solidFill>
                  <a:schemeClr val="bg1"/>
                </a:solidFill>
                <a:latin typeface="Calibri" panose="020F0502020204030204" pitchFamily="34" charset="0"/>
              </a:rPr>
              <a:t>Why might it have been harder for an Israelite to lend to a neighbor in the seventh year?</a:t>
            </a:r>
            <a:endParaRPr lang="en-US" dirty="0">
              <a:solidFill>
                <a:schemeClr val="bg1"/>
              </a:solidFill>
            </a:endParaRPr>
          </a:p>
        </p:txBody>
      </p:sp>
    </p:spTree>
    <p:extLst>
      <p:ext uri="{BB962C8B-B14F-4D97-AF65-F5344CB8AC3E}">
        <p14:creationId xmlns:p14="http://schemas.microsoft.com/office/powerpoint/2010/main" val="39094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13"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15:9-10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Helping Others in Need</a:t>
            </a:r>
            <a:endParaRPr lang="en-US" sz="5400" dirty="0">
              <a:solidFill>
                <a:schemeClr val="bg1"/>
              </a:solidFill>
              <a:latin typeface="AR BLANCA" panose="02000000000000000000" pitchFamily="2" charset="0"/>
            </a:endParaRPr>
          </a:p>
        </p:txBody>
      </p:sp>
      <p:grpSp>
        <p:nvGrpSpPr>
          <p:cNvPr id="18" name="Group 15"/>
          <p:cNvGrpSpPr/>
          <p:nvPr/>
        </p:nvGrpSpPr>
        <p:grpSpPr>
          <a:xfrm>
            <a:off x="391905" y="712701"/>
            <a:ext cx="961849" cy="2395821"/>
            <a:chOff x="5891782" y="1905000"/>
            <a:chExt cx="1271017" cy="3165915"/>
          </a:xfrm>
          <a:solidFill>
            <a:schemeClr val="tx2">
              <a:lumMod val="60000"/>
              <a:lumOff val="40000"/>
            </a:schemeClr>
          </a:solidFill>
        </p:grpSpPr>
        <p:sp>
          <p:nvSpPr>
            <p:cNvPr id="38" name="Oval 3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584414" y="895393"/>
            <a:ext cx="3254978" cy="2126579"/>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743983" y="1072278"/>
              <a:ext cx="2454504" cy="830997"/>
            </a:xfrm>
            <a:prstGeom prst="rect">
              <a:avLst/>
            </a:prstGeom>
          </p:spPr>
          <p:txBody>
            <a:bodyPr wrap="square">
              <a:spAutoFit/>
            </a:bodyPr>
            <a:lstStyle/>
            <a:p>
              <a:pPr algn="ctr"/>
              <a:r>
                <a:rPr lang="en-US" sz="1600" b="1" i="1" dirty="0"/>
                <a:t>We sin by refusing to help others in need when we are able to give</a:t>
              </a:r>
              <a:endParaRPr lang="en-US" sz="1600" i="1" dirty="0"/>
            </a:p>
          </p:txBody>
        </p:sp>
      </p:grpSp>
      <p:sp>
        <p:nvSpPr>
          <p:cNvPr id="5" name="Rectangle 4"/>
          <p:cNvSpPr/>
          <p:nvPr/>
        </p:nvSpPr>
        <p:spPr>
          <a:xfrm>
            <a:off x="6029608" y="994985"/>
            <a:ext cx="4877008" cy="923330"/>
          </a:xfrm>
          <a:prstGeom prst="rect">
            <a:avLst/>
          </a:prstGeom>
        </p:spPr>
        <p:txBody>
          <a:bodyPr wrap="square">
            <a:spAutoFit/>
          </a:bodyPr>
          <a:lstStyle/>
          <a:p>
            <a:r>
              <a:rPr lang="en-US" dirty="0">
                <a:solidFill>
                  <a:schemeClr val="bg1"/>
                </a:solidFill>
                <a:latin typeface="Calibri" panose="020F0502020204030204" pitchFamily="34" charset="0"/>
              </a:rPr>
              <a:t>Even if we are not always able to meet others’ needs, we should be able to say in our hearts that we would help if we could</a:t>
            </a:r>
            <a:endParaRPr lang="en-US" dirty="0">
              <a:solidFill>
                <a:schemeClr val="bg1"/>
              </a:solidFill>
            </a:endParaRPr>
          </a:p>
        </p:txBody>
      </p:sp>
      <p:sp>
        <p:nvSpPr>
          <p:cNvPr id="2" name="Rectangle 1"/>
          <p:cNvSpPr/>
          <p:nvPr/>
        </p:nvSpPr>
        <p:spPr>
          <a:xfrm>
            <a:off x="2734411" y="3495533"/>
            <a:ext cx="4291451" cy="1754326"/>
          </a:xfrm>
          <a:prstGeom prst="rect">
            <a:avLst/>
          </a:prstGeom>
        </p:spPr>
        <p:txBody>
          <a:bodyPr wrap="square">
            <a:spAutoFit/>
          </a:bodyPr>
          <a:lstStyle/>
          <a:p>
            <a:r>
              <a:rPr lang="en-US" dirty="0">
                <a:solidFill>
                  <a:schemeClr val="bg1"/>
                </a:solidFill>
                <a:latin typeface="Calibri" panose="020F0502020204030204" pitchFamily="34" charset="0"/>
              </a:rPr>
              <a:t>Through His Church, the Lord has provided a way for us to care for those in need. He has asked us to give generously according to what we have received from Him. “The Lord’s way of caring for the needy is different from the world’s way.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75" y="3495533"/>
            <a:ext cx="1517904" cy="1895856"/>
          </a:xfrm>
          <a:prstGeom prst="rect">
            <a:avLst/>
          </a:prstGeom>
        </p:spPr>
      </p:pic>
      <p:pic>
        <p:nvPicPr>
          <p:cNvPr id="1026" name="Picture 2" descr="http://lds.net/wp-content/uploads/2015/06/52_jesus-heals-a-lame-man-on-the-sabbath_1800x1200_300dpi_2-700x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964" y="2009750"/>
            <a:ext cx="3814708" cy="253405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937508" y="4533879"/>
            <a:ext cx="3254978" cy="2126579"/>
            <a:chOff x="228600" y="381000"/>
            <a:chExt cx="3505068" cy="2501531"/>
          </a:xfrm>
        </p:grpSpPr>
        <p:grpSp>
          <p:nvGrpSpPr>
            <p:cNvPr id="44" name="Group 43"/>
            <p:cNvGrpSpPr/>
            <p:nvPr/>
          </p:nvGrpSpPr>
          <p:grpSpPr>
            <a:xfrm>
              <a:off x="228600" y="381000"/>
              <a:ext cx="3505068" cy="2501531"/>
              <a:chOff x="534986" y="381000"/>
              <a:chExt cx="2637111" cy="2501531"/>
            </a:xfrm>
          </p:grpSpPr>
          <p:sp>
            <p:nvSpPr>
              <p:cNvPr id="46" name="Rectangle 4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534986" y="384805"/>
                <a:ext cx="457200" cy="2497726"/>
                <a:chOff x="533400" y="381000"/>
                <a:chExt cx="457200" cy="2497726"/>
              </a:xfrm>
            </p:grpSpPr>
            <p:sp>
              <p:nvSpPr>
                <p:cNvPr id="53" name="Oval 5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714897" y="381000"/>
                <a:ext cx="457200" cy="2497726"/>
                <a:chOff x="2714897" y="457200"/>
                <a:chExt cx="457200" cy="2497726"/>
              </a:xfrm>
            </p:grpSpPr>
            <p:sp>
              <p:nvSpPr>
                <p:cNvPr id="49" name="Oval 4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Rectangle 44"/>
            <p:cNvSpPr/>
            <p:nvPr/>
          </p:nvSpPr>
          <p:spPr>
            <a:xfrm>
              <a:off x="984656" y="1129400"/>
              <a:ext cx="2090037" cy="1267150"/>
            </a:xfrm>
            <a:prstGeom prst="rect">
              <a:avLst/>
            </a:prstGeom>
          </p:spPr>
          <p:txBody>
            <a:bodyPr wrap="square">
              <a:spAutoFit/>
            </a:bodyPr>
            <a:lstStyle/>
            <a:p>
              <a:pPr algn="ctr"/>
              <a:r>
                <a:rPr lang="en-US" sz="1600" b="1" dirty="0"/>
                <a:t>If we willingly help those in need, then we will be blessed in all our works</a:t>
              </a:r>
              <a:endParaRPr lang="en-US" sz="1600" i="1" dirty="0"/>
            </a:p>
          </p:txBody>
        </p:sp>
      </p:grpSp>
    </p:spTree>
    <p:extLst>
      <p:ext uri="{BB962C8B-B14F-4D97-AF65-F5344CB8AC3E}">
        <p14:creationId xmlns:p14="http://schemas.microsoft.com/office/powerpoint/2010/main" val="36643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16</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Feasts</a:t>
            </a:r>
            <a:endParaRPr lang="en-US" sz="5400" dirty="0">
              <a:solidFill>
                <a:schemeClr val="bg1"/>
              </a:solidFill>
              <a:latin typeface="AR BLANCA" panose="02000000000000000000" pitchFamily="2" charset="0"/>
            </a:endParaRPr>
          </a:p>
        </p:txBody>
      </p:sp>
      <p:sp>
        <p:nvSpPr>
          <p:cNvPr id="2" name="Rectangle 1"/>
          <p:cNvSpPr/>
          <p:nvPr/>
        </p:nvSpPr>
        <p:spPr>
          <a:xfrm>
            <a:off x="368878" y="1099612"/>
            <a:ext cx="4291451" cy="1754326"/>
          </a:xfrm>
          <a:prstGeom prst="rect">
            <a:avLst/>
          </a:prstGeom>
        </p:spPr>
        <p:txBody>
          <a:bodyPr wrap="square">
            <a:spAutoFit/>
          </a:bodyPr>
          <a:lstStyle/>
          <a:p>
            <a:r>
              <a:rPr lang="en-US" dirty="0">
                <a:solidFill>
                  <a:schemeClr val="bg1"/>
                </a:solidFill>
              </a:rPr>
              <a:t>The law commanded that three times a year all the males of the covenant people were to appear before the Lord in the place that He should choose; that is, in the Feast of Unleavened Bread, in the Feast of Weeks, and in the Feast of Tabernacles</a:t>
            </a:r>
            <a:endParaRPr lang="en-US" dirty="0">
              <a:solidFill>
                <a:schemeClr val="bg1"/>
              </a:solidFill>
              <a:latin typeface="Calibri" panose="020F0502020204030204" pitchFamily="34" charset="0"/>
            </a:endParaRPr>
          </a:p>
        </p:txBody>
      </p:sp>
      <p:sp>
        <p:nvSpPr>
          <p:cNvPr id="4" name="Rectangle 3"/>
          <p:cNvSpPr/>
          <p:nvPr/>
        </p:nvSpPr>
        <p:spPr>
          <a:xfrm>
            <a:off x="6980222" y="1238111"/>
            <a:ext cx="4934900" cy="1477328"/>
          </a:xfrm>
          <a:prstGeom prst="rect">
            <a:avLst/>
          </a:prstGeom>
        </p:spPr>
        <p:txBody>
          <a:bodyPr wrap="square">
            <a:spAutoFit/>
          </a:bodyPr>
          <a:lstStyle/>
          <a:p>
            <a:r>
              <a:rPr lang="en-US" dirty="0">
                <a:solidFill>
                  <a:schemeClr val="bg1"/>
                </a:solidFill>
                <a:latin typeface="Calibri" panose="020F0502020204030204" pitchFamily="34" charset="0"/>
              </a:rPr>
              <a:t>The Feast of the Passover was instituted to commemorate the passing over the houses of the children of Israel in Egypt when God smote the firstborn of the Egyptians, and more generally the redemption from Egypt. (5)</a:t>
            </a:r>
            <a:endParaRPr lang="en-US"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93" y="2913794"/>
            <a:ext cx="4470149" cy="3497892"/>
          </a:xfrm>
          <a:prstGeom prst="rect">
            <a:avLst/>
          </a:prstGeom>
        </p:spPr>
      </p:pic>
      <p:sp>
        <p:nvSpPr>
          <p:cNvPr id="10" name="Rectangle 9"/>
          <p:cNvSpPr/>
          <p:nvPr/>
        </p:nvSpPr>
        <p:spPr>
          <a:xfrm>
            <a:off x="167867" y="3652457"/>
            <a:ext cx="3860926" cy="2031325"/>
          </a:xfrm>
          <a:prstGeom prst="rect">
            <a:avLst/>
          </a:prstGeom>
        </p:spPr>
        <p:txBody>
          <a:bodyPr wrap="square">
            <a:spAutoFit/>
          </a:bodyPr>
          <a:lstStyle/>
          <a:p>
            <a:r>
              <a:rPr lang="en-US" dirty="0">
                <a:solidFill>
                  <a:schemeClr val="bg1"/>
                </a:solidFill>
                <a:latin typeface="Calibri" panose="020F0502020204030204" pitchFamily="34" charset="0"/>
              </a:rPr>
              <a:t>The Feast of Tabernacles or Ingathering.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events celebrated were the sojourning of the children of Israel in the wilderness and the gathering-in of all the fruits of the year. (5)</a:t>
            </a:r>
            <a:endParaRPr lang="en-US" dirty="0">
              <a:solidFill>
                <a:schemeClr val="bg1"/>
              </a:solidFill>
            </a:endParaRPr>
          </a:p>
        </p:txBody>
      </p:sp>
      <p:sp>
        <p:nvSpPr>
          <p:cNvPr id="12" name="Rectangle 11"/>
          <p:cNvSpPr/>
          <p:nvPr/>
        </p:nvSpPr>
        <p:spPr>
          <a:xfrm>
            <a:off x="8727541" y="3364698"/>
            <a:ext cx="3187581" cy="3139321"/>
          </a:xfrm>
          <a:prstGeom prst="rect">
            <a:avLst/>
          </a:prstGeom>
        </p:spPr>
        <p:txBody>
          <a:bodyPr wrap="square">
            <a:spAutoFit/>
          </a:bodyPr>
          <a:lstStyle/>
          <a:p>
            <a:r>
              <a:rPr lang="en-US" b="1" i="1" dirty="0">
                <a:solidFill>
                  <a:schemeClr val="bg1"/>
                </a:solidFill>
                <a:latin typeface="Calibri" panose="020F0502020204030204" pitchFamily="34" charset="0"/>
              </a:rPr>
              <a:t>Shavuot--</a:t>
            </a:r>
            <a:r>
              <a:rPr lang="en-US" dirty="0">
                <a:solidFill>
                  <a:schemeClr val="bg1"/>
                </a:solidFill>
                <a:latin typeface="Calibri" panose="020F0502020204030204" pitchFamily="34" charset="0"/>
              </a:rPr>
              <a:t>known as the Feast of Weeks </a:t>
            </a:r>
          </a:p>
          <a:p>
            <a:r>
              <a:rPr lang="en-US" dirty="0">
                <a:solidFill>
                  <a:schemeClr val="bg1"/>
                </a:solidFill>
                <a:latin typeface="Calibri" panose="020F0502020204030204" pitchFamily="34" charset="0"/>
              </a:rPr>
              <a:t>marks the all-important wheat harvest in the Land of Israel--the grain harvest lasted seven weeks and was a season of gladness. </a:t>
            </a:r>
          </a:p>
          <a:p>
            <a:r>
              <a:rPr lang="en-US" dirty="0">
                <a:solidFill>
                  <a:schemeClr val="bg1"/>
                </a:solidFill>
                <a:latin typeface="Calibri" panose="020F0502020204030204" pitchFamily="34" charset="0"/>
              </a:rPr>
              <a:t>It began with the harvesting of the barley during Passover and ended with the harvesting of the wheat at Shavuot.   </a:t>
            </a:r>
            <a:r>
              <a:rPr lang="en-US" sz="1100" dirty="0" err="1">
                <a:solidFill>
                  <a:schemeClr val="bg1"/>
                </a:solidFill>
                <a:latin typeface="Calibri" panose="020F0502020204030204" pitchFamily="34" charset="0"/>
              </a:rPr>
              <a:t>wikipedia</a:t>
            </a:r>
            <a:r>
              <a:rPr lang="en-US"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35525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17:1-13</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Consequences of Disobedience</a:t>
            </a:r>
            <a:endParaRPr lang="en-US" sz="5400" dirty="0">
              <a:solidFill>
                <a:schemeClr val="bg1"/>
              </a:solidFill>
              <a:latin typeface="AR BLANCA" panose="02000000000000000000" pitchFamily="2" charset="0"/>
            </a:endParaRPr>
          </a:p>
        </p:txBody>
      </p:sp>
      <p:sp>
        <p:nvSpPr>
          <p:cNvPr id="3" name="Rectangle 2"/>
          <p:cNvSpPr/>
          <p:nvPr/>
        </p:nvSpPr>
        <p:spPr>
          <a:xfrm>
            <a:off x="268587" y="967254"/>
            <a:ext cx="6096000" cy="923330"/>
          </a:xfrm>
          <a:prstGeom prst="rect">
            <a:avLst/>
          </a:prstGeom>
        </p:spPr>
        <p:txBody>
          <a:bodyPr>
            <a:spAutoFit/>
          </a:bodyPr>
          <a:lstStyle/>
          <a:p>
            <a:r>
              <a:rPr lang="en-US" dirty="0">
                <a:solidFill>
                  <a:schemeClr val="bg1"/>
                </a:solidFill>
                <a:latin typeface="Arial" panose="020B0604020202020204" pitchFamily="34" charset="0"/>
              </a:rPr>
              <a:t>The Mosaic Law specified that, before anyone could be put to death by stoning, there had to be a trial, and at least two witnesses had to testify:</a:t>
            </a:r>
            <a:endParaRPr lang="en-US" dirty="0">
              <a:solidFill>
                <a:schemeClr val="bg1"/>
              </a:solidFill>
            </a:endParaRPr>
          </a:p>
        </p:txBody>
      </p:sp>
      <p:sp>
        <p:nvSpPr>
          <p:cNvPr id="5" name="Rectangle 4"/>
          <p:cNvSpPr/>
          <p:nvPr/>
        </p:nvSpPr>
        <p:spPr>
          <a:xfrm>
            <a:off x="7039534" y="881967"/>
            <a:ext cx="4562945" cy="923330"/>
          </a:xfrm>
          <a:prstGeom prst="rect">
            <a:avLst/>
          </a:prstGeom>
        </p:spPr>
        <p:txBody>
          <a:bodyPr wrap="square">
            <a:spAutoFit/>
          </a:bodyPr>
          <a:lstStyle/>
          <a:p>
            <a:r>
              <a:rPr lang="en-US" dirty="0">
                <a:solidFill>
                  <a:schemeClr val="bg1"/>
                </a:solidFill>
                <a:latin typeface="Arial" panose="020B0604020202020204" pitchFamily="34" charset="0"/>
              </a:rPr>
              <a:t>Those who testified against the condemned person in court had to cast the first stone. (Verse 7)</a:t>
            </a:r>
            <a:endParaRPr lang="en-US" dirty="0">
              <a:solidFill>
                <a:schemeClr val="bg1"/>
              </a:solidFill>
            </a:endParaRPr>
          </a:p>
        </p:txBody>
      </p:sp>
      <p:sp>
        <p:nvSpPr>
          <p:cNvPr id="11" name="Rectangle 10"/>
          <p:cNvSpPr/>
          <p:nvPr/>
        </p:nvSpPr>
        <p:spPr>
          <a:xfrm>
            <a:off x="5491114" y="4809589"/>
            <a:ext cx="6608276" cy="1754326"/>
          </a:xfrm>
          <a:prstGeom prst="rect">
            <a:avLst/>
          </a:prstGeom>
        </p:spPr>
        <p:txBody>
          <a:bodyPr wrap="square">
            <a:spAutoFit/>
          </a:bodyPr>
          <a:lstStyle/>
          <a:p>
            <a:r>
              <a:rPr lang="en-US" dirty="0">
                <a:solidFill>
                  <a:schemeClr val="bg1"/>
                </a:solidFill>
                <a:latin typeface="Calibri" panose="020F0502020204030204" pitchFamily="34" charset="0"/>
              </a:rPr>
              <a:t>The strict punishment for sin during the time of the Law helped deter people from adopting the impure practices of their pagan neighbors and rebelling against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was given a stern commandment to stay pure: “You must purge the evil from among you” (Deuteronomy 17:7). (6)</a:t>
            </a:r>
          </a:p>
        </p:txBody>
      </p:sp>
      <p:sp>
        <p:nvSpPr>
          <p:cNvPr id="14" name="Rectangle 13"/>
          <p:cNvSpPr/>
          <p:nvPr/>
        </p:nvSpPr>
        <p:spPr>
          <a:xfrm>
            <a:off x="426645" y="2197966"/>
            <a:ext cx="6096000" cy="3231654"/>
          </a:xfrm>
          <a:prstGeom prst="rect">
            <a:avLst/>
          </a:prstGeom>
        </p:spPr>
        <p:txBody>
          <a:bodyPr>
            <a:spAutoFit/>
          </a:bodyPr>
          <a:lstStyle/>
          <a:p>
            <a:r>
              <a:rPr lang="en-US" sz="2400" dirty="0">
                <a:solidFill>
                  <a:srgbClr val="FFFF00"/>
                </a:solidFill>
                <a:latin typeface="Calibri" panose="020F0502020204030204" pitchFamily="34" charset="0"/>
              </a:rPr>
              <a:t>Old Testament Stoning For:</a:t>
            </a:r>
          </a:p>
          <a:p>
            <a:r>
              <a:rPr lang="en-US" dirty="0">
                <a:solidFill>
                  <a:schemeClr val="bg1"/>
                </a:solidFill>
                <a:latin typeface="Arial" panose="020B0604020202020204" pitchFamily="34" charset="0"/>
              </a:rPr>
              <a:t>Idolatry (Deut. 13:10, Deut. 17:5)</a:t>
            </a:r>
          </a:p>
          <a:p>
            <a:r>
              <a:rPr lang="en-US" dirty="0">
                <a:solidFill>
                  <a:schemeClr val="bg1"/>
                </a:solidFill>
                <a:latin typeface="Arial" panose="020B0604020202020204" pitchFamily="34" charset="0"/>
              </a:rPr>
              <a:t>Adultery (Ezekiel 23:47)</a:t>
            </a:r>
          </a:p>
          <a:p>
            <a:r>
              <a:rPr lang="en-US" dirty="0">
                <a:solidFill>
                  <a:schemeClr val="bg1"/>
                </a:solidFill>
                <a:latin typeface="Arial" panose="020B0604020202020204" pitchFamily="34" charset="0"/>
              </a:rPr>
              <a:t>Blasphemy (Lev. 24:16)</a:t>
            </a:r>
          </a:p>
          <a:p>
            <a:r>
              <a:rPr lang="en-US" dirty="0">
                <a:solidFill>
                  <a:schemeClr val="bg1"/>
                </a:solidFill>
                <a:latin typeface="Arial" panose="020B0604020202020204" pitchFamily="34" charset="0"/>
              </a:rPr>
              <a:t>Breaking the Sabbath (Numbers 15:36)</a:t>
            </a:r>
          </a:p>
          <a:p>
            <a:r>
              <a:rPr lang="en-US" dirty="0">
                <a:solidFill>
                  <a:schemeClr val="bg1"/>
                </a:solidFill>
                <a:latin typeface="Arial" panose="020B0604020202020204" pitchFamily="34" charset="0"/>
              </a:rPr>
              <a:t>A son’s rebellion (Deut. 21:18-23)</a:t>
            </a:r>
          </a:p>
          <a:p>
            <a:r>
              <a:rPr lang="en-US" dirty="0">
                <a:solidFill>
                  <a:schemeClr val="bg1"/>
                </a:solidFill>
                <a:latin typeface="Arial" panose="020B0604020202020204" pitchFamily="34" charset="0"/>
              </a:rPr>
              <a:t>Taking the spoils of war (</a:t>
            </a:r>
            <a:r>
              <a:rPr lang="en-US" dirty="0" err="1">
                <a:solidFill>
                  <a:schemeClr val="bg1"/>
                </a:solidFill>
                <a:latin typeface="Arial" panose="020B0604020202020204" pitchFamily="34" charset="0"/>
              </a:rPr>
              <a:t>Achan</a:t>
            </a:r>
            <a:r>
              <a:rPr lang="en-US" dirty="0">
                <a:solidFill>
                  <a:schemeClr val="bg1"/>
                </a:solidFill>
                <a:latin typeface="Arial" panose="020B0604020202020204" pitchFamily="34" charset="0"/>
              </a:rPr>
              <a:t>—Joshua 7:22, 25)</a:t>
            </a:r>
          </a:p>
          <a:p>
            <a:r>
              <a:rPr lang="en-US" dirty="0">
                <a:solidFill>
                  <a:schemeClr val="bg1"/>
                </a:solidFill>
                <a:latin typeface="Arial" panose="020B0604020202020204" pitchFamily="34" charset="0"/>
              </a:rPr>
              <a:t>Wizardry (Lev. 20:27)</a:t>
            </a:r>
          </a:p>
          <a:p>
            <a:r>
              <a:rPr lang="en-US" dirty="0">
                <a:solidFill>
                  <a:schemeClr val="bg1"/>
                </a:solidFill>
                <a:latin typeface="Arial" panose="020B0604020202020204" pitchFamily="34" charset="0"/>
              </a:rPr>
              <a:t>Whoring (Deut. 22:21) </a:t>
            </a:r>
          </a:p>
          <a:p>
            <a:r>
              <a:rPr lang="en-US" dirty="0">
                <a:solidFill>
                  <a:schemeClr val="bg1"/>
                </a:solidFill>
                <a:latin typeface="Arial" panose="020B0604020202020204" pitchFamily="34" charset="0"/>
              </a:rPr>
              <a:t>Murder (Put to Death…Exodus 21:12)</a:t>
            </a:r>
          </a:p>
          <a:p>
            <a:endParaRPr lang="en-US" dirty="0">
              <a:solidFill>
                <a:schemeClr val="bg1"/>
              </a:solidFill>
              <a:latin typeface="Arial" panose="020B0604020202020204" pitchFamily="34" charset="0"/>
            </a:endParaRPr>
          </a:p>
        </p:txBody>
      </p:sp>
      <p:pic>
        <p:nvPicPr>
          <p:cNvPr id="2050" name="Picture 2" descr="http://i1.tribune.com.pk/wp-content/uploads/2015/01/830173-STONING-14226328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1943676"/>
            <a:ext cx="4187399" cy="27275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50784" y="5275337"/>
            <a:ext cx="3847722" cy="1200329"/>
          </a:xfrm>
          <a:prstGeom prst="rect">
            <a:avLst/>
          </a:prstGeom>
        </p:spPr>
        <p:txBody>
          <a:bodyPr wrap="square">
            <a:spAutoFit/>
          </a:bodyPr>
          <a:lstStyle/>
          <a:p>
            <a:r>
              <a:rPr lang="en-US" b="1" i="1" dirty="0">
                <a:solidFill>
                  <a:srgbClr val="FFFF00"/>
                </a:solidFill>
                <a:latin typeface="Palatino"/>
              </a:rPr>
              <a:t>For the wages of sin is death; but the gift of God is eternal life through Jesus Christ our Lord. Romans 6:23</a:t>
            </a:r>
            <a:endParaRPr lang="en-US" b="1" i="1" dirty="0">
              <a:solidFill>
                <a:srgbClr val="FFFF00"/>
              </a:solidFill>
            </a:endParaRPr>
          </a:p>
        </p:txBody>
      </p:sp>
    </p:spTree>
    <p:extLst>
      <p:ext uri="{BB962C8B-B14F-4D97-AF65-F5344CB8AC3E}">
        <p14:creationId xmlns:p14="http://schemas.microsoft.com/office/powerpoint/2010/main" val="3793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17:14-20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Israel’s Future Kings</a:t>
            </a:r>
            <a:endParaRPr lang="en-US" sz="5400" dirty="0">
              <a:solidFill>
                <a:schemeClr val="bg1"/>
              </a:solidFill>
              <a:latin typeface="AR BLANCA" panose="02000000000000000000" pitchFamily="2" charset="0"/>
            </a:endParaRPr>
          </a:p>
        </p:txBody>
      </p:sp>
      <p:grpSp>
        <p:nvGrpSpPr>
          <p:cNvPr id="2" name="Group 1"/>
          <p:cNvGrpSpPr/>
          <p:nvPr/>
        </p:nvGrpSpPr>
        <p:grpSpPr>
          <a:xfrm>
            <a:off x="322283" y="798608"/>
            <a:ext cx="9670267" cy="721459"/>
            <a:chOff x="291110" y="1351204"/>
            <a:chExt cx="9670267" cy="721459"/>
          </a:xfrm>
        </p:grpSpPr>
        <p:sp>
          <p:nvSpPr>
            <p:cNvPr id="3" name="Rectangle 2"/>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have to be chosen “Whom the Lord God shall choose” and an Israelite</a:t>
              </a:r>
            </a:p>
          </p:txBody>
        </p:sp>
        <p:grpSp>
          <p:nvGrpSpPr>
            <p:cNvPr id="12" name="Group 11"/>
            <p:cNvGrpSpPr/>
            <p:nvPr/>
          </p:nvGrpSpPr>
          <p:grpSpPr>
            <a:xfrm>
              <a:off x="291110" y="1351204"/>
              <a:ext cx="1004455" cy="721459"/>
              <a:chOff x="5181600" y="4484386"/>
              <a:chExt cx="1828800" cy="1459316"/>
            </a:xfrm>
          </p:grpSpPr>
          <p:sp>
            <p:nvSpPr>
              <p:cNvPr id="13" name="Isosceles Triangle 12"/>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eparation 18"/>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eparation 19"/>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paration 20"/>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3248702" y="1346700"/>
            <a:ext cx="7985764" cy="721459"/>
            <a:chOff x="291110" y="1351204"/>
            <a:chExt cx="9670267" cy="721459"/>
          </a:xfrm>
        </p:grpSpPr>
        <p:sp>
          <p:nvSpPr>
            <p:cNvPr id="25" name="Rectangle 24"/>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multiply (increase) in horses </a:t>
              </a:r>
              <a:r>
                <a:rPr lang="en-US" sz="1200" dirty="0">
                  <a:solidFill>
                    <a:schemeClr val="bg1"/>
                  </a:solidFill>
                  <a:latin typeface="Calibri" panose="020F0502020204030204" pitchFamily="34" charset="0"/>
                </a:rPr>
                <a:t>(warfare—see comment, To be a King)</a:t>
              </a:r>
            </a:p>
          </p:txBody>
        </p:sp>
        <p:grpSp>
          <p:nvGrpSpPr>
            <p:cNvPr id="26" name="Group 25"/>
            <p:cNvGrpSpPr/>
            <p:nvPr/>
          </p:nvGrpSpPr>
          <p:grpSpPr>
            <a:xfrm>
              <a:off x="291110" y="1351204"/>
              <a:ext cx="1004455" cy="721459"/>
              <a:chOff x="5181600" y="4484386"/>
              <a:chExt cx="1828800" cy="1459316"/>
            </a:xfrm>
          </p:grpSpPr>
          <p:sp>
            <p:nvSpPr>
              <p:cNvPr id="27" name="Isosceles Triangle 2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eparation 3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paration 3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eparation 3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1504558" y="1978065"/>
            <a:ext cx="9670267" cy="721459"/>
            <a:chOff x="291110" y="1351204"/>
            <a:chExt cx="9670267" cy="721459"/>
          </a:xfrm>
        </p:grpSpPr>
        <p:sp>
          <p:nvSpPr>
            <p:cNvPr id="37" name="Rectangle 36"/>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let the people return to the false beliefs of the Egyptian ways</a:t>
              </a:r>
            </a:p>
          </p:txBody>
        </p:sp>
        <p:grpSp>
          <p:nvGrpSpPr>
            <p:cNvPr id="38" name="Group 37"/>
            <p:cNvGrpSpPr/>
            <p:nvPr/>
          </p:nvGrpSpPr>
          <p:grpSpPr>
            <a:xfrm>
              <a:off x="291110" y="1351204"/>
              <a:ext cx="1004455" cy="721459"/>
              <a:chOff x="5181600" y="4484386"/>
              <a:chExt cx="1828800" cy="1459316"/>
            </a:xfrm>
          </p:grpSpPr>
          <p:sp>
            <p:nvSpPr>
              <p:cNvPr id="39" name="Isosceles Triangle 3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Preparation 4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eparation 4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p:cNvGrpSpPr/>
          <p:nvPr/>
        </p:nvGrpSpPr>
        <p:grpSpPr>
          <a:xfrm>
            <a:off x="2949630" y="2777004"/>
            <a:ext cx="9670267" cy="721459"/>
            <a:chOff x="291110" y="1351204"/>
            <a:chExt cx="9670267" cy="721459"/>
          </a:xfrm>
        </p:grpSpPr>
        <p:sp>
          <p:nvSpPr>
            <p:cNvPr id="49" name="Rectangle 48"/>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multiply (increase) in wives, or expand their wealth </a:t>
              </a:r>
              <a:r>
                <a:rPr lang="en-US" sz="1200" dirty="0">
                  <a:solidFill>
                    <a:schemeClr val="bg1"/>
                  </a:solidFill>
                  <a:latin typeface="Calibri" panose="020F0502020204030204" pitchFamily="34" charset="0"/>
                </a:rPr>
                <a:t>(heavy taxes)</a:t>
              </a:r>
            </a:p>
          </p:txBody>
        </p:sp>
        <p:grpSp>
          <p:nvGrpSpPr>
            <p:cNvPr id="50" name="Group 49"/>
            <p:cNvGrpSpPr/>
            <p:nvPr/>
          </p:nvGrpSpPr>
          <p:grpSpPr>
            <a:xfrm>
              <a:off x="291110" y="1351204"/>
              <a:ext cx="1004455" cy="721459"/>
              <a:chOff x="5181600" y="4484386"/>
              <a:chExt cx="1828800" cy="1459316"/>
            </a:xfrm>
          </p:grpSpPr>
          <p:sp>
            <p:nvSpPr>
              <p:cNvPr id="51" name="Isosceles Triangle 50"/>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eparation 54"/>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Preparation 55"/>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Preparation 56"/>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376127" y="3400914"/>
            <a:ext cx="9670267" cy="927293"/>
            <a:chOff x="291110" y="1351204"/>
            <a:chExt cx="9670267" cy="927293"/>
          </a:xfrm>
        </p:grpSpPr>
        <p:sp>
          <p:nvSpPr>
            <p:cNvPr id="61" name="Rectangle 60"/>
            <p:cNvSpPr/>
            <p:nvPr/>
          </p:nvSpPr>
          <p:spPr>
            <a:xfrm>
              <a:off x="1335836" y="1632166"/>
              <a:ext cx="8625541" cy="646331"/>
            </a:xfrm>
            <a:prstGeom prst="rect">
              <a:avLst/>
            </a:prstGeom>
          </p:spPr>
          <p:txBody>
            <a:bodyPr wrap="square">
              <a:spAutoFit/>
            </a:bodyPr>
            <a:lstStyle/>
            <a:p>
              <a:r>
                <a:rPr lang="en-US" dirty="0">
                  <a:solidFill>
                    <a:schemeClr val="bg1"/>
                  </a:solidFill>
                  <a:latin typeface="Calibri" panose="020F0502020204030204" pitchFamily="34" charset="0"/>
                </a:rPr>
                <a:t>They need to read the scriptures that are in the possession of the Levites and be familiar with all the laws and commandments</a:t>
              </a:r>
            </a:p>
          </p:txBody>
        </p:sp>
        <p:grpSp>
          <p:nvGrpSpPr>
            <p:cNvPr id="62" name="Group 61"/>
            <p:cNvGrpSpPr/>
            <p:nvPr/>
          </p:nvGrpSpPr>
          <p:grpSpPr>
            <a:xfrm>
              <a:off x="291110" y="1351204"/>
              <a:ext cx="1004455" cy="721459"/>
              <a:chOff x="5181600" y="4484386"/>
              <a:chExt cx="1828800" cy="1459316"/>
            </a:xfrm>
          </p:grpSpPr>
          <p:sp>
            <p:nvSpPr>
              <p:cNvPr id="63" name="Isosceles Triangle 62"/>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Preparation 66"/>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Preparation 67"/>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Preparation 68"/>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2006785" y="4334471"/>
            <a:ext cx="9670267" cy="721459"/>
            <a:chOff x="291110" y="1351204"/>
            <a:chExt cx="9670267" cy="721459"/>
          </a:xfrm>
        </p:grpSpPr>
        <p:sp>
          <p:nvSpPr>
            <p:cNvPr id="73" name="Rectangle 72"/>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need to keep all the commandments and laws</a:t>
              </a:r>
            </a:p>
          </p:txBody>
        </p:sp>
        <p:grpSp>
          <p:nvGrpSpPr>
            <p:cNvPr id="74" name="Group 73"/>
            <p:cNvGrpSpPr/>
            <p:nvPr/>
          </p:nvGrpSpPr>
          <p:grpSpPr>
            <a:xfrm>
              <a:off x="291110" y="1351204"/>
              <a:ext cx="1004455" cy="721459"/>
              <a:chOff x="5181600" y="4484386"/>
              <a:chExt cx="1828800" cy="1459316"/>
            </a:xfrm>
          </p:grpSpPr>
          <p:sp>
            <p:nvSpPr>
              <p:cNvPr id="75" name="Isosceles Triangle 74"/>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Preparation 78"/>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Preparation 79"/>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Preparation 80"/>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782110" y="5265989"/>
            <a:ext cx="9670267" cy="721459"/>
            <a:chOff x="291110" y="1351204"/>
            <a:chExt cx="9670267" cy="721459"/>
          </a:xfrm>
        </p:grpSpPr>
        <p:sp>
          <p:nvSpPr>
            <p:cNvPr id="85" name="Rectangle 84"/>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need to not become prideful</a:t>
              </a:r>
            </a:p>
          </p:txBody>
        </p:sp>
        <p:grpSp>
          <p:nvGrpSpPr>
            <p:cNvPr id="86" name="Group 85"/>
            <p:cNvGrpSpPr/>
            <p:nvPr/>
          </p:nvGrpSpPr>
          <p:grpSpPr>
            <a:xfrm>
              <a:off x="291110" y="1351204"/>
              <a:ext cx="1004455" cy="721459"/>
              <a:chOff x="5181600" y="4484386"/>
              <a:chExt cx="1828800" cy="1459316"/>
            </a:xfrm>
          </p:grpSpPr>
          <p:sp>
            <p:nvSpPr>
              <p:cNvPr id="87" name="Isosceles Triangle 8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Preparation 9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Preparation 9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Preparation 9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p:cNvGrpSpPr/>
          <p:nvPr/>
        </p:nvGrpSpPr>
        <p:grpSpPr>
          <a:xfrm>
            <a:off x="8655102" y="4513666"/>
            <a:ext cx="3097968" cy="1971597"/>
            <a:chOff x="228600" y="381000"/>
            <a:chExt cx="3505068" cy="2501531"/>
          </a:xfrm>
        </p:grpSpPr>
        <p:grpSp>
          <p:nvGrpSpPr>
            <p:cNvPr id="97" name="Group 96"/>
            <p:cNvGrpSpPr/>
            <p:nvPr/>
          </p:nvGrpSpPr>
          <p:grpSpPr>
            <a:xfrm>
              <a:off x="228600" y="381000"/>
              <a:ext cx="3505068" cy="2501531"/>
              <a:chOff x="534986" y="381000"/>
              <a:chExt cx="2637111" cy="2501531"/>
            </a:xfrm>
          </p:grpSpPr>
          <p:sp>
            <p:nvSpPr>
              <p:cNvPr id="99" name="Rectangle 9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34986" y="384805"/>
                <a:ext cx="457200" cy="2497726"/>
                <a:chOff x="533400" y="381000"/>
                <a:chExt cx="457200" cy="2497726"/>
              </a:xfrm>
            </p:grpSpPr>
            <p:sp>
              <p:nvSpPr>
                <p:cNvPr id="106" name="Oval 10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ounded Rectangle 10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2714897" y="381000"/>
                <a:ext cx="457200" cy="2497726"/>
                <a:chOff x="2714897" y="457200"/>
                <a:chExt cx="457200" cy="2497726"/>
              </a:xfrm>
            </p:grpSpPr>
            <p:sp>
              <p:nvSpPr>
                <p:cNvPr id="102" name="Oval 10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97"/>
            <p:cNvSpPr/>
            <p:nvPr/>
          </p:nvSpPr>
          <p:spPr>
            <a:xfrm>
              <a:off x="755244" y="925116"/>
              <a:ext cx="2360621" cy="1955961"/>
            </a:xfrm>
            <a:prstGeom prst="rect">
              <a:avLst/>
            </a:prstGeom>
          </p:spPr>
          <p:txBody>
            <a:bodyPr wrap="square">
              <a:spAutoFit/>
            </a:bodyPr>
            <a:lstStyle/>
            <a:p>
              <a:pPr algn="ctr"/>
              <a:r>
                <a:rPr lang="en-US" sz="1400" b="1" dirty="0"/>
                <a:t>If we study the scriptures daily, they will help us to be humble and live according to God’s commandments</a:t>
              </a:r>
              <a:endParaRPr lang="en-US" sz="1400" i="1" dirty="0"/>
            </a:p>
          </p:txBody>
        </p:sp>
      </p:grpSp>
    </p:spTree>
    <p:extLst>
      <p:ext uri="{BB962C8B-B14F-4D97-AF65-F5344CB8AC3E}">
        <p14:creationId xmlns:p14="http://schemas.microsoft.com/office/powerpoint/2010/main" val="3302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1000"/>
                                        <p:tgtEl>
                                          <p:spTgt spid="84"/>
                                        </p:tgtEl>
                                      </p:cBhvr>
                                    </p:animEffect>
                                    <p:anim calcmode="lin" valueType="num">
                                      <p:cBhvr>
                                        <p:cTn id="50" dur="1000" fill="hold"/>
                                        <p:tgtEl>
                                          <p:spTgt spid="84"/>
                                        </p:tgtEl>
                                        <p:attrNameLst>
                                          <p:attrName>ppt_x</p:attrName>
                                        </p:attrNameLst>
                                      </p:cBhvr>
                                      <p:tavLst>
                                        <p:tav tm="0">
                                          <p:val>
                                            <p:strVal val="#ppt_x"/>
                                          </p:val>
                                        </p:tav>
                                        <p:tav tm="100000">
                                          <p:val>
                                            <p:strVal val="#ppt_x"/>
                                          </p:val>
                                        </p:tav>
                                      </p:tavLst>
                                    </p:anim>
                                    <p:anim calcmode="lin" valueType="num">
                                      <p:cBhvr>
                                        <p:cTn id="5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barn(outVertical)">
                                      <p:cBhvr>
                                        <p:cTn id="5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18-19</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Review</a:t>
            </a:r>
            <a:endParaRPr lang="en-US" sz="5400" dirty="0">
              <a:solidFill>
                <a:schemeClr val="bg1"/>
              </a:solidFill>
              <a:latin typeface="AR BLANCA" panose="02000000000000000000" pitchFamily="2" charset="0"/>
            </a:endParaRPr>
          </a:p>
        </p:txBody>
      </p:sp>
      <p:sp>
        <p:nvSpPr>
          <p:cNvPr id="10" name="Rectangle 9"/>
          <p:cNvSpPr/>
          <p:nvPr/>
        </p:nvSpPr>
        <p:spPr>
          <a:xfrm>
            <a:off x="4063202" y="1580826"/>
            <a:ext cx="7088807" cy="1384995"/>
          </a:xfrm>
          <a:prstGeom prst="rect">
            <a:avLst/>
          </a:prstGeom>
        </p:spPr>
        <p:txBody>
          <a:bodyPr wrap="square">
            <a:spAutoFit/>
          </a:bodyPr>
          <a:lstStyle/>
          <a:p>
            <a:r>
              <a:rPr lang="en-US" sz="2800" dirty="0">
                <a:solidFill>
                  <a:schemeClr val="bg1"/>
                </a:solidFill>
              </a:rPr>
              <a:t>Moses reviewed how to sustain the Levite priests and warned the Israelites to stay away from sorcery…</a:t>
            </a:r>
          </a:p>
        </p:txBody>
      </p:sp>
      <p:pic>
        <p:nvPicPr>
          <p:cNvPr id="4098" name="Picture 2" descr="http://f1.pepst.com/c/E1C918/133657/ssc3/home/090/papa.smurfs.place/alphabet_of_sorcery.gif_480_480_0_64000_0_1_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768" y="1161733"/>
            <a:ext cx="3361869" cy="2353309"/>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p:cNvSpPr/>
          <p:nvPr/>
        </p:nvSpPr>
        <p:spPr>
          <a:xfrm rot="2626899">
            <a:off x="1002711" y="1226561"/>
            <a:ext cx="2239984" cy="2223655"/>
          </a:xfrm>
          <a:prstGeom prst="plus">
            <a:avLst>
              <a:gd name="adj" fmla="val 394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aviewfromtheright.com/wp-content/uploads/2011/12/jesus-mary-jose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886" y="3780848"/>
            <a:ext cx="3544123" cy="25264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63247" y="3996256"/>
            <a:ext cx="7088807" cy="1815882"/>
          </a:xfrm>
          <a:prstGeom prst="rect">
            <a:avLst/>
          </a:prstGeom>
        </p:spPr>
        <p:txBody>
          <a:bodyPr wrap="square">
            <a:spAutoFit/>
          </a:bodyPr>
          <a:lstStyle/>
          <a:p>
            <a:r>
              <a:rPr lang="en-US" sz="2800" dirty="0">
                <a:solidFill>
                  <a:schemeClr val="bg1"/>
                </a:solidFill>
              </a:rPr>
              <a:t>…And he prophesied of the coming of Jesus Christ and described the legal processes for those who had killed another person, either accidentally or intentionally.</a:t>
            </a:r>
          </a:p>
        </p:txBody>
      </p:sp>
    </p:spTree>
    <p:extLst>
      <p:ext uri="{BB962C8B-B14F-4D97-AF65-F5344CB8AC3E}">
        <p14:creationId xmlns:p14="http://schemas.microsoft.com/office/powerpoint/2010/main" val="37569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098"/>
                                        </p:tgtEl>
                                      </p:cBhvr>
                                    </p:animEffect>
                                    <p:set>
                                      <p:cBhvr>
                                        <p:cTn id="27"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animBg="1"/>
      <p:bldP spid="3" grpId="1"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093" r="56749" b="78745"/>
          <a:stretch/>
        </p:blipFill>
        <p:spPr>
          <a:xfrm>
            <a:off x="0" y="0"/>
            <a:ext cx="12192000" cy="6866384"/>
          </a:xfrm>
          <a:prstGeom prst="rect">
            <a:avLst/>
          </a:prstGeom>
        </p:spPr>
      </p:pic>
      <p:sp>
        <p:nvSpPr>
          <p:cNvPr id="6" name="TextBox 5"/>
          <p:cNvSpPr txBox="1"/>
          <p:nvPr/>
        </p:nvSpPr>
        <p:spPr>
          <a:xfrm>
            <a:off x="72427" y="72428"/>
            <a:ext cx="11995842"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rPr>
              <a:t>Suggested Hymn: #145 </a:t>
            </a:r>
            <a:r>
              <a:rPr lang="en-US" i="1" dirty="0">
                <a:solidFill>
                  <a:schemeClr val="bg1"/>
                </a:solidFill>
              </a:rPr>
              <a:t> Prayer is the Soul’s Sincere Desire</a:t>
            </a:r>
            <a:endParaRPr lang="en-US" dirty="0">
              <a:solidFill>
                <a:schemeClr val="bg1"/>
              </a:solidFill>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Study Tools—dictionary</a:t>
            </a:r>
          </a:p>
          <a:p>
            <a:pPr marL="342900" indent="-342900">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Old Testament Institute Manual</a:t>
            </a:r>
          </a:p>
          <a:p>
            <a:r>
              <a:rPr lang="en-US" dirty="0">
                <a:solidFill>
                  <a:schemeClr val="bg1"/>
                </a:solidFill>
                <a:latin typeface="Calibri" panose="020F0502020204030204" pitchFamily="34" charset="0"/>
              </a:rPr>
              <a:t>	(Rasmussen, Introduction to the Old Testament, 1:131.)</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3. President Marion G. Romney </a:t>
            </a:r>
            <a:r>
              <a:rPr lang="en-US" i="1" dirty="0">
                <a:solidFill>
                  <a:schemeClr val="bg1"/>
                </a:solidFill>
                <a:latin typeface="Calibri" panose="020F0502020204030204" pitchFamily="34" charset="0"/>
              </a:rPr>
              <a:t>The Blessings of an Honest Tithe </a:t>
            </a:r>
            <a:r>
              <a:rPr lang="en-US" dirty="0">
                <a:solidFill>
                  <a:schemeClr val="bg1"/>
                </a:solidFill>
                <a:latin typeface="Calibri" panose="020F0502020204030204" pitchFamily="34" charset="0"/>
              </a:rPr>
              <a:t>Jan. 1982 Ensign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4. Dieter F. Uchtdorf, “Providing in the Lord’s Way,”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2011, 54.</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Bible Dictionary</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6. gotquestions.org</a:t>
            </a:r>
          </a:p>
          <a:p>
            <a:pPr fontAlgn="base"/>
            <a:endParaRPr lang="en-US" dirty="0">
              <a:solidFill>
                <a:schemeClr val="bg1"/>
              </a:solidFill>
              <a:latin typeface="Calibri" panose="020F0502020204030204" pitchFamily="34" charset="0"/>
            </a:endParaRPr>
          </a:p>
        </p:txBody>
      </p:sp>
      <p:pic>
        <p:nvPicPr>
          <p:cNvPr id="3074" name="Picture 2" descr="http://3.bp.blogspot.com/--W9q47Udk1Q/ULQ4gx4lh-I/AAAAAAAAIeo/gpsm66yJLD0/s1600/StayAwake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235" y="3587196"/>
            <a:ext cx="4545240" cy="301421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4">
            <a:extLst>
              <a:ext uri="{FF2B5EF4-FFF2-40B4-BE49-F238E27FC236}">
                <a16:creationId xmlns:a16="http://schemas.microsoft.com/office/drawing/2014/main" id="{E0114455-712A-4C9D-A34D-E00F056A09A9}"/>
              </a:ext>
            </a:extLst>
          </p:cNvPr>
          <p:cNvSpPr>
            <a:spLocks noGrp="1"/>
          </p:cNvSpPr>
          <p:nvPr/>
        </p:nvSpPr>
        <p:spPr>
          <a:xfrm>
            <a:off x="6781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03074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50" y="901236"/>
          <a:ext cx="8991500" cy="1826976"/>
        </p:xfrm>
        <a:graphic>
          <a:graphicData uri="http://schemas.openxmlformats.org/drawingml/2006/table">
            <a:tbl>
              <a:tblPr firstRow="1" bandRow="1">
                <a:tableStyleId>{5940675A-B579-460E-94D1-54222C63F5DA}</a:tableStyleId>
              </a:tblPr>
              <a:tblGrid>
                <a:gridCol w="2247875">
                  <a:extLst>
                    <a:ext uri="{9D8B030D-6E8A-4147-A177-3AD203B41FA5}">
                      <a16:colId xmlns:a16="http://schemas.microsoft.com/office/drawing/2014/main" val="20000"/>
                    </a:ext>
                  </a:extLst>
                </a:gridCol>
                <a:gridCol w="2247875">
                  <a:extLst>
                    <a:ext uri="{9D8B030D-6E8A-4147-A177-3AD203B41FA5}">
                      <a16:colId xmlns:a16="http://schemas.microsoft.com/office/drawing/2014/main" val="20001"/>
                    </a:ext>
                  </a:extLst>
                </a:gridCol>
                <a:gridCol w="2247875">
                  <a:extLst>
                    <a:ext uri="{9D8B030D-6E8A-4147-A177-3AD203B41FA5}">
                      <a16:colId xmlns:a16="http://schemas.microsoft.com/office/drawing/2014/main" val="20002"/>
                    </a:ext>
                  </a:extLst>
                </a:gridCol>
                <a:gridCol w="2247875">
                  <a:extLst>
                    <a:ext uri="{9D8B030D-6E8A-4147-A177-3AD203B41FA5}">
                      <a16:colId xmlns:a16="http://schemas.microsoft.com/office/drawing/2014/main" val="20003"/>
                    </a:ext>
                  </a:extLst>
                </a:gridCol>
              </a:tblGrid>
              <a:tr h="638256">
                <a:tc>
                  <a:txBody>
                    <a:bodyPr/>
                    <a:lstStyle/>
                    <a:p>
                      <a:pPr algn="ctr"/>
                      <a:r>
                        <a:rPr lang="en-US" dirty="0"/>
                        <a:t>Deuteronomy 1-13</a:t>
                      </a:r>
                      <a:endParaRPr lang="en-US" dirty="0">
                        <a:solidFill>
                          <a:schemeClr val="tx1"/>
                        </a:solidFill>
                      </a:endParaRPr>
                    </a:p>
                  </a:txBody>
                  <a:tcPr>
                    <a:solidFill>
                      <a:schemeClr val="bg1"/>
                    </a:solidFill>
                  </a:tcPr>
                </a:tc>
                <a:tc>
                  <a:txBody>
                    <a:bodyPr/>
                    <a:lstStyle/>
                    <a:p>
                      <a:pPr algn="ctr"/>
                      <a:r>
                        <a:rPr lang="en-US" dirty="0"/>
                        <a:t>Deuteronomy 14-19</a:t>
                      </a:r>
                    </a:p>
                  </a:txBody>
                  <a:tcPr>
                    <a:solidFill>
                      <a:schemeClr val="accent5">
                        <a:lumMod val="60000"/>
                        <a:lumOff val="40000"/>
                      </a:schemeClr>
                    </a:solidFill>
                  </a:tcPr>
                </a:tc>
                <a:tc>
                  <a:txBody>
                    <a:bodyPr/>
                    <a:lstStyle/>
                    <a:p>
                      <a:pPr algn="ctr"/>
                      <a:r>
                        <a:rPr lang="en-US" dirty="0"/>
                        <a:t>Deuteronomy</a:t>
                      </a:r>
                      <a:r>
                        <a:rPr lang="en-US" baseline="0" dirty="0"/>
                        <a:t> 20-26</a:t>
                      </a:r>
                      <a:endParaRPr lang="en-US" dirty="0"/>
                    </a:p>
                  </a:txBody>
                  <a:tcPr/>
                </a:tc>
                <a:tc>
                  <a:txBody>
                    <a:bodyPr/>
                    <a:lstStyle/>
                    <a:p>
                      <a:pPr algn="ctr"/>
                      <a:r>
                        <a:rPr lang="en-US" dirty="0"/>
                        <a:t>Deuteronomy 27-34</a:t>
                      </a:r>
                    </a:p>
                  </a:txBody>
                  <a:tcPr/>
                </a:tc>
                <a:extLst>
                  <a:ext uri="{0D108BD9-81ED-4DB2-BD59-A6C34878D82A}">
                    <a16:rowId xmlns:a16="http://schemas.microsoft.com/office/drawing/2014/main" val="10000"/>
                  </a:ext>
                </a:extLst>
              </a:tr>
              <a:tr h="64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Preparing Israel to enter the Promised Land</a:t>
                      </a:r>
                    </a:p>
                    <a:p>
                      <a:pPr algn="ctr"/>
                      <a:endParaRPr lang="en-US" dirty="0"/>
                    </a:p>
                  </a:txBody>
                  <a:tcPr>
                    <a:solidFill>
                      <a:schemeClr val="bg1"/>
                    </a:solidFill>
                  </a:tcPr>
                </a:tc>
                <a:tc>
                  <a:txBody>
                    <a:bodyPr/>
                    <a:lstStyle/>
                    <a:p>
                      <a:pPr algn="ctr"/>
                      <a:r>
                        <a:rPr lang="en-US" dirty="0"/>
                        <a:t>The</a:t>
                      </a:r>
                      <a:r>
                        <a:rPr lang="en-US" baseline="0" dirty="0"/>
                        <a:t> Lord’s Laws and Feasts</a:t>
                      </a:r>
                      <a:endParaRPr lang="en-US" dirty="0"/>
                    </a:p>
                  </a:txBody>
                  <a:tcPr>
                    <a:solidFill>
                      <a:schemeClr val="accent5">
                        <a:lumMod val="20000"/>
                        <a:lumOff val="80000"/>
                      </a:schemeClr>
                    </a:solidFill>
                  </a:tcPr>
                </a:tc>
                <a:tc>
                  <a:txBody>
                    <a:bodyPr/>
                    <a:lstStyle/>
                    <a:p>
                      <a:pPr algn="ctr"/>
                      <a:r>
                        <a:rPr lang="en-US" dirty="0"/>
                        <a:t>War and Punishments</a:t>
                      </a:r>
                    </a:p>
                  </a:txBody>
                  <a:tcPr/>
                </a:tc>
                <a:tc>
                  <a:txBody>
                    <a:bodyPr/>
                    <a:lstStyle/>
                    <a:p>
                      <a:pPr algn="ctr"/>
                      <a:r>
                        <a:rPr lang="en-US" dirty="0"/>
                        <a:t>Obedience and Disobedience</a:t>
                      </a:r>
                    </a:p>
                    <a:p>
                      <a:pPr algn="ctr"/>
                      <a:r>
                        <a:rPr lang="en-US" dirty="0"/>
                        <a:t>Moses’ Final Sermon</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1899466" y="3081113"/>
          <a:ext cx="8566338" cy="1193800"/>
        </p:xfrm>
        <a:graphic>
          <a:graphicData uri="http://schemas.openxmlformats.org/drawingml/2006/table">
            <a:tbl>
              <a:tblPr firstRow="1" bandRow="1">
                <a:tableStyleId>{5940675A-B579-460E-94D1-54222C63F5DA}</a:tableStyleId>
              </a:tblPr>
              <a:tblGrid>
                <a:gridCol w="2855446">
                  <a:extLst>
                    <a:ext uri="{9D8B030D-6E8A-4147-A177-3AD203B41FA5}">
                      <a16:colId xmlns:a16="http://schemas.microsoft.com/office/drawing/2014/main" val="20000"/>
                    </a:ext>
                  </a:extLst>
                </a:gridCol>
                <a:gridCol w="2855446">
                  <a:extLst>
                    <a:ext uri="{9D8B030D-6E8A-4147-A177-3AD203B41FA5}">
                      <a16:colId xmlns:a16="http://schemas.microsoft.com/office/drawing/2014/main" val="20001"/>
                    </a:ext>
                  </a:extLst>
                </a:gridCol>
                <a:gridCol w="2855446">
                  <a:extLst>
                    <a:ext uri="{9D8B030D-6E8A-4147-A177-3AD203B41FA5}">
                      <a16:colId xmlns:a16="http://schemas.microsoft.com/office/drawing/2014/main" val="20002"/>
                    </a:ext>
                  </a:extLst>
                </a:gridCol>
              </a:tblGrid>
              <a:tr h="370840">
                <a:tc>
                  <a:txBody>
                    <a:bodyPr/>
                    <a:lstStyle/>
                    <a:p>
                      <a:r>
                        <a:rPr lang="en-US" dirty="0"/>
                        <a:t>Deuteronomy 14-15</a:t>
                      </a:r>
                    </a:p>
                  </a:txBody>
                  <a:tcPr>
                    <a:solidFill>
                      <a:schemeClr val="accent5">
                        <a:lumMod val="60000"/>
                        <a:lumOff val="40000"/>
                      </a:schemeClr>
                    </a:solidFill>
                  </a:tcPr>
                </a:tc>
                <a:tc>
                  <a:txBody>
                    <a:bodyPr/>
                    <a:lstStyle/>
                    <a:p>
                      <a:r>
                        <a:rPr lang="en-US" dirty="0"/>
                        <a:t>Deuteronomy 16-18</a:t>
                      </a:r>
                    </a:p>
                  </a:txBody>
                  <a:tcPr>
                    <a:solidFill>
                      <a:schemeClr val="accent5">
                        <a:lumMod val="60000"/>
                        <a:lumOff val="40000"/>
                      </a:schemeClr>
                    </a:solidFill>
                  </a:tcPr>
                </a:tc>
                <a:tc>
                  <a:txBody>
                    <a:bodyPr/>
                    <a:lstStyle/>
                    <a:p>
                      <a:r>
                        <a:rPr lang="en-US" dirty="0"/>
                        <a:t>Deuteronomy 19</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The Israelites are children of the Lord Jehovah</a:t>
                      </a:r>
                    </a:p>
                    <a:p>
                      <a:r>
                        <a:rPr lang="en-US" sz="1200" b="0" i="1" kern="1200" dirty="0">
                          <a:solidFill>
                            <a:schemeClr val="tx1"/>
                          </a:solidFill>
                          <a:effectLst/>
                          <a:latin typeface="+mn-lt"/>
                          <a:ea typeface="+mn-ea"/>
                          <a:cs typeface="+mn-cs"/>
                        </a:rPr>
                        <a:t>Laws</a:t>
                      </a:r>
                      <a:r>
                        <a:rPr lang="en-US" sz="1200" b="0" i="1" kern="1200" baseline="0" dirty="0">
                          <a:solidFill>
                            <a:schemeClr val="tx1"/>
                          </a:solidFill>
                          <a:effectLst/>
                          <a:latin typeface="+mn-lt"/>
                          <a:ea typeface="+mn-ea"/>
                          <a:cs typeface="+mn-cs"/>
                        </a:rPr>
                        <a:t> on Food, tithes, debts,</a:t>
                      </a:r>
                    </a:p>
                    <a:p>
                      <a:r>
                        <a:rPr lang="en-US" sz="1200" b="0" i="1" kern="1200" baseline="0" dirty="0">
                          <a:solidFill>
                            <a:schemeClr val="tx1"/>
                          </a:solidFill>
                          <a:effectLst/>
                          <a:latin typeface="+mn-lt"/>
                          <a:ea typeface="+mn-ea"/>
                          <a:cs typeface="+mn-cs"/>
                        </a:rPr>
                        <a:t>Slaves, and firstborn</a:t>
                      </a:r>
                      <a:endParaRPr lang="en-US" sz="1200" dirty="0"/>
                    </a:p>
                  </a:txBody>
                  <a:tcPr/>
                </a:tc>
                <a:tc>
                  <a:txBody>
                    <a:bodyPr/>
                    <a:lstStyle/>
                    <a:p>
                      <a:r>
                        <a:rPr lang="en-US" sz="1200" b="0" i="1" kern="1200" dirty="0">
                          <a:solidFill>
                            <a:schemeClr val="tx1"/>
                          </a:solidFill>
                          <a:effectLst/>
                          <a:latin typeface="+mn-lt"/>
                          <a:ea typeface="+mn-ea"/>
                          <a:cs typeface="+mn-cs"/>
                        </a:rPr>
                        <a:t>Laws</a:t>
                      </a:r>
                      <a:r>
                        <a:rPr lang="en-US" sz="1200" b="0" i="1" kern="1200" baseline="0" dirty="0">
                          <a:solidFill>
                            <a:schemeClr val="tx1"/>
                          </a:solidFill>
                          <a:effectLst/>
                          <a:latin typeface="+mn-lt"/>
                          <a:ea typeface="+mn-ea"/>
                          <a:cs typeface="+mn-cs"/>
                        </a:rPr>
                        <a:t> of Feasts</a:t>
                      </a:r>
                    </a:p>
                    <a:p>
                      <a:r>
                        <a:rPr lang="en-US" sz="1200" b="0" i="1" kern="1200" baseline="0" dirty="0">
                          <a:solidFill>
                            <a:schemeClr val="tx1"/>
                          </a:solidFill>
                          <a:effectLst/>
                          <a:latin typeface="+mn-lt"/>
                          <a:ea typeface="+mn-ea"/>
                          <a:cs typeface="+mn-cs"/>
                        </a:rPr>
                        <a:t>Civil Laws: judges, kings, priests and prophets</a:t>
                      </a:r>
                      <a:endParaRPr lang="en-US" sz="1200" dirty="0"/>
                    </a:p>
                  </a:txBody>
                  <a:tcPr/>
                </a:tc>
                <a:tc>
                  <a:txBody>
                    <a:bodyPr/>
                    <a:lstStyle/>
                    <a:p>
                      <a:r>
                        <a:rPr lang="en-US" sz="1200" i="1" dirty="0"/>
                        <a:t>Cities of Refuge</a:t>
                      </a:r>
                    </a:p>
                    <a:p>
                      <a:r>
                        <a:rPr lang="en-US" sz="1200" i="1" dirty="0"/>
                        <a:t>Law of Witnesses</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latin typeface="Agency FB" panose="020B0503020202020204" pitchFamily="34" charset="0"/>
              </a:rPr>
              <a:t>Deuteronomy</a:t>
            </a:r>
          </a:p>
        </p:txBody>
      </p:sp>
    </p:spTree>
    <p:extLst>
      <p:ext uri="{BB962C8B-B14F-4D97-AF65-F5344CB8AC3E}">
        <p14:creationId xmlns:p14="http://schemas.microsoft.com/office/powerpoint/2010/main" val="150624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259510"/>
            <a:ext cx="11654827" cy="6186309"/>
          </a:xfrm>
          <a:prstGeom prst="rect">
            <a:avLst/>
          </a:prstGeom>
        </p:spPr>
        <p:txBody>
          <a:bodyPr wrap="square">
            <a:spAutoFit/>
          </a:bodyPr>
          <a:lstStyle/>
          <a:p>
            <a:pPr algn="ctr"/>
            <a:r>
              <a:rPr lang="en-US" sz="1200" b="1" dirty="0">
                <a:solidFill>
                  <a:srgbClr val="272E34"/>
                </a:solidFill>
                <a:latin typeface="Arial" panose="020B0604020202020204" pitchFamily="34" charset="0"/>
              </a:rPr>
              <a:t>Laws of the Old Testament which demand the death penalty</a:t>
            </a:r>
            <a:br>
              <a:rPr lang="en-US" sz="1200" b="1" dirty="0">
                <a:solidFill>
                  <a:srgbClr val="272E34"/>
                </a:solidFill>
                <a:latin typeface="Arial" panose="020B0604020202020204" pitchFamily="34" charset="0"/>
              </a:rPr>
            </a:br>
            <a:endParaRPr lang="en-US" sz="1200" b="1" dirty="0">
              <a:solidFill>
                <a:srgbClr val="272E34"/>
              </a:solidFill>
              <a:latin typeface="Arial" panose="020B0604020202020204" pitchFamily="34" charset="0"/>
            </a:endParaRPr>
          </a:p>
          <a:p>
            <a:pPr>
              <a:buFont typeface="Arial" panose="020B0604020202020204" pitchFamily="34" charset="0"/>
              <a:buChar char="•"/>
            </a:pPr>
            <a:r>
              <a:rPr lang="en-US" sz="1200" dirty="0">
                <a:solidFill>
                  <a:srgbClr val="626262"/>
                </a:solidFill>
                <a:latin typeface="Arial" panose="020B0604020202020204" pitchFamily="34" charset="0"/>
              </a:rPr>
              <a:t>The Old Testament, includes a surprising number of crimes which merit the death penalty as punishment. These laws were believed to form an integral part of the overall "Covenant" between those who worship Yahweh. </a:t>
            </a:r>
            <a:br>
              <a:rPr lang="en-US" sz="1200" dirty="0">
                <a:solidFill>
                  <a:srgbClr val="626262"/>
                </a:solidFill>
                <a:latin typeface="Arial" panose="020B0604020202020204" pitchFamily="34" charset="0"/>
              </a:rPr>
            </a:br>
            <a:r>
              <a:rPr lang="en-US" sz="1200" dirty="0">
                <a:solidFill>
                  <a:srgbClr val="626262"/>
                </a:solidFill>
                <a:latin typeface="Arial" panose="020B0604020202020204" pitchFamily="34" charset="0"/>
              </a:rPr>
              <a:t>A couple of these demand that the "sinners" be burnt to death rather than stoned — which was the more usual form of capital punishment. One can wonder why these crimes in particular merit this especially horrible fate.</a:t>
            </a:r>
            <a:br>
              <a:rPr lang="en-US" sz="1200" dirty="0">
                <a:solidFill>
                  <a:srgbClr val="626262"/>
                </a:solidFill>
                <a:latin typeface="Arial" panose="020B0604020202020204" pitchFamily="34" charset="0"/>
              </a:rPr>
            </a:br>
            <a:r>
              <a:rPr lang="en-US" sz="1200" dirty="0">
                <a:solidFill>
                  <a:srgbClr val="626262"/>
                </a:solidFill>
                <a:latin typeface="Arial" panose="020B0604020202020204" pitchFamily="34" charset="0"/>
              </a:rPr>
              <a:t>Adultery (Lev 20:10-12, (man and woman).</a:t>
            </a:r>
          </a:p>
          <a:p>
            <a:pPr>
              <a:buFont typeface="Arial" panose="020B0604020202020204" pitchFamily="34" charset="0"/>
              <a:buChar char="•"/>
            </a:pPr>
            <a:r>
              <a:rPr lang="en-US" sz="1200" dirty="0">
                <a:solidFill>
                  <a:srgbClr val="626262"/>
                </a:solidFill>
                <a:latin typeface="Arial" panose="020B0604020202020204" pitchFamily="34" charset="0"/>
              </a:rPr>
              <a:t>Lying about virginity. Applies to girls who are still in their fathers' homes, who lie about their virginity, and are presented to their husband as a virgin. The accused is guilty until proved innocent.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22:20-21).</a:t>
            </a:r>
          </a:p>
          <a:p>
            <a:pPr>
              <a:buFont typeface="Arial" panose="020B0604020202020204" pitchFamily="34" charset="0"/>
              <a:buChar char="•"/>
            </a:pPr>
            <a:r>
              <a:rPr lang="en-US" sz="1200" dirty="0">
                <a:solidFill>
                  <a:srgbClr val="626262"/>
                </a:solidFill>
                <a:latin typeface="Arial" panose="020B0604020202020204" pitchFamily="34" charset="0"/>
              </a:rPr>
              <a:t>Making love to a virgin pledged to be married to another. Applies to man who deflowers virgin pledged to be married, and to the virgin if she does not call for help.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22:23-24).</a:t>
            </a:r>
          </a:p>
          <a:p>
            <a:pPr>
              <a:buFont typeface="Arial" panose="020B0604020202020204" pitchFamily="34" charset="0"/>
              <a:buChar char="•"/>
            </a:pPr>
            <a:r>
              <a:rPr lang="en-US" sz="1200" dirty="0">
                <a:solidFill>
                  <a:srgbClr val="626262"/>
                </a:solidFill>
                <a:latin typeface="Arial" panose="020B0604020202020204" pitchFamily="34" charset="0"/>
              </a:rPr>
              <a:t>The daughter of a priest practicing prostitution (death by fire) (Lev 21:9).</a:t>
            </a:r>
          </a:p>
          <a:p>
            <a:pPr>
              <a:buFont typeface="Arial" panose="020B0604020202020204" pitchFamily="34" charset="0"/>
              <a:buChar char="•"/>
            </a:pPr>
            <a:r>
              <a:rPr lang="en-US" sz="1200" dirty="0">
                <a:solidFill>
                  <a:srgbClr val="626262"/>
                </a:solidFill>
                <a:latin typeface="Arial" panose="020B0604020202020204" pitchFamily="34" charset="0"/>
              </a:rPr>
              <a:t>Rape of someone who is engaged. If she is not engaged you only have to marry her and give her father 50 shekels. No mention is made of the girl’s opinion.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22:25).</a:t>
            </a:r>
          </a:p>
          <a:p>
            <a:pPr>
              <a:buFont typeface="Arial" panose="020B0604020202020204" pitchFamily="34" charset="0"/>
              <a:buChar char="•"/>
            </a:pPr>
            <a:r>
              <a:rPr lang="en-US" sz="1200" dirty="0">
                <a:solidFill>
                  <a:srgbClr val="626262"/>
                </a:solidFill>
                <a:latin typeface="Arial" panose="020B0604020202020204" pitchFamily="34" charset="0"/>
              </a:rPr>
              <a:t>Men practicing bestiality. (Both man and animal die). (Lev 20:15)</a:t>
            </a:r>
          </a:p>
          <a:p>
            <a:pPr>
              <a:buFont typeface="Arial" panose="020B0604020202020204" pitchFamily="34" charset="0"/>
              <a:buChar char="•"/>
            </a:pPr>
            <a:r>
              <a:rPr lang="en-US" sz="1200" dirty="0">
                <a:solidFill>
                  <a:srgbClr val="626262"/>
                </a:solidFill>
                <a:latin typeface="Arial" panose="020B0604020202020204" pitchFamily="34" charset="0"/>
              </a:rPr>
              <a:t>Women practicing bestiality (Both woman and animal die). (Lev 20:16)</a:t>
            </a:r>
          </a:p>
          <a:p>
            <a:pPr>
              <a:buFont typeface="Arial" panose="020B0604020202020204" pitchFamily="34" charset="0"/>
              <a:buChar char="•"/>
            </a:pPr>
            <a:r>
              <a:rPr lang="en-US" sz="1200" dirty="0">
                <a:solidFill>
                  <a:srgbClr val="626262"/>
                </a:solidFill>
                <a:latin typeface="Arial" panose="020B0604020202020204" pitchFamily="34" charset="0"/>
              </a:rPr>
              <a:t>Having sex with your father’s wife, as distinct from "your mother", as it was common practice for men at the time to have several wives. (both die). (Lev 20:20).</a:t>
            </a:r>
          </a:p>
          <a:p>
            <a:pPr>
              <a:buFont typeface="Arial" panose="020B0604020202020204" pitchFamily="34" charset="0"/>
              <a:buChar char="•"/>
            </a:pPr>
            <a:r>
              <a:rPr lang="en-US" sz="1200" dirty="0">
                <a:solidFill>
                  <a:srgbClr val="626262"/>
                </a:solidFill>
                <a:latin typeface="Arial" panose="020B0604020202020204" pitchFamily="34" charset="0"/>
              </a:rPr>
              <a:t>Having sex with your daughter in law. (Lev 20:30)</a:t>
            </a:r>
          </a:p>
          <a:p>
            <a:pPr>
              <a:buFont typeface="Arial" panose="020B0604020202020204" pitchFamily="34" charset="0"/>
              <a:buChar char="•"/>
            </a:pPr>
            <a:r>
              <a:rPr lang="en-US" sz="1200" dirty="0">
                <a:solidFill>
                  <a:srgbClr val="626262"/>
                </a:solidFill>
                <a:latin typeface="Arial" panose="020B0604020202020204" pitchFamily="34" charset="0"/>
              </a:rPr>
              <a:t>Incest. (Lev 20:17)</a:t>
            </a:r>
          </a:p>
          <a:p>
            <a:pPr>
              <a:buFont typeface="Arial" panose="020B0604020202020204" pitchFamily="34" charset="0"/>
              <a:buChar char="•"/>
            </a:pPr>
            <a:r>
              <a:rPr lang="en-US" sz="1200" dirty="0">
                <a:solidFill>
                  <a:srgbClr val="626262"/>
                </a:solidFill>
                <a:latin typeface="Arial" panose="020B0604020202020204" pitchFamily="34" charset="0"/>
              </a:rPr>
              <a:t>Male homosexuality. The girls seem to get a free .. </a:t>
            </a:r>
            <a:r>
              <a:rPr lang="en-US" sz="1200" dirty="0" err="1">
                <a:solidFill>
                  <a:srgbClr val="626262"/>
                </a:solidFill>
                <a:latin typeface="Arial" panose="020B0604020202020204" pitchFamily="34" charset="0"/>
              </a:rPr>
              <a:t>errrr</a:t>
            </a:r>
            <a:r>
              <a:rPr lang="en-US" sz="1200" dirty="0">
                <a:solidFill>
                  <a:srgbClr val="626262"/>
                </a:solidFill>
                <a:latin typeface="Arial" panose="020B0604020202020204" pitchFamily="34" charset="0"/>
              </a:rPr>
              <a:t> ...ride on this one. (Lev 20:13).</a:t>
            </a:r>
          </a:p>
          <a:p>
            <a:pPr>
              <a:buFont typeface="Arial" panose="020B0604020202020204" pitchFamily="34" charset="0"/>
              <a:buChar char="•"/>
            </a:pPr>
            <a:r>
              <a:rPr lang="en-US" sz="1200" dirty="0">
                <a:solidFill>
                  <a:srgbClr val="626262"/>
                </a:solidFill>
                <a:latin typeface="Arial" panose="020B0604020202020204" pitchFamily="34" charset="0"/>
              </a:rPr>
              <a:t>Marrying a woman and her daughter. They are all burnt to death (Lev 20:14)</a:t>
            </a:r>
          </a:p>
          <a:p>
            <a:pPr>
              <a:buFont typeface="Arial" panose="020B0604020202020204" pitchFamily="34" charset="0"/>
              <a:buChar char="•"/>
            </a:pPr>
            <a:r>
              <a:rPr lang="en-US" sz="1200" dirty="0">
                <a:solidFill>
                  <a:srgbClr val="626262"/>
                </a:solidFill>
                <a:latin typeface="Arial" panose="020B0604020202020204" pitchFamily="34" charset="0"/>
              </a:rPr>
              <a:t>Worshiping idols (Ex 22:20, Lev 20:1-5,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17:2-7).</a:t>
            </a:r>
          </a:p>
          <a:p>
            <a:pPr>
              <a:buFont typeface="Arial" panose="020B0604020202020204" pitchFamily="34" charset="0"/>
              <a:buChar char="•"/>
            </a:pPr>
            <a:r>
              <a:rPr lang="en-US" sz="1200" dirty="0">
                <a:solidFill>
                  <a:srgbClr val="626262"/>
                </a:solidFill>
                <a:latin typeface="Arial" panose="020B0604020202020204" pitchFamily="34" charset="0"/>
              </a:rPr>
              <a:t>Blasphemy (Lev 24:14-16,23).</a:t>
            </a:r>
          </a:p>
          <a:p>
            <a:pPr>
              <a:buFont typeface="Arial" panose="020B0604020202020204" pitchFamily="34" charset="0"/>
              <a:buChar char="•"/>
            </a:pPr>
            <a:r>
              <a:rPr lang="en-US" sz="1200" dirty="0">
                <a:solidFill>
                  <a:srgbClr val="626262"/>
                </a:solidFill>
                <a:latin typeface="Arial" panose="020B0604020202020204" pitchFamily="34" charset="0"/>
              </a:rPr>
              <a:t>Breaking the Sabbath (Ex 31:14, Numb 15:32-36).</a:t>
            </a:r>
          </a:p>
          <a:p>
            <a:pPr>
              <a:buFont typeface="Arial" panose="020B0604020202020204" pitchFamily="34" charset="0"/>
              <a:buChar char="•"/>
            </a:pPr>
            <a:r>
              <a:rPr lang="en-US" sz="1200" dirty="0">
                <a:solidFill>
                  <a:srgbClr val="626262"/>
                </a:solidFill>
                <a:latin typeface="Arial" panose="020B0604020202020204" pitchFamily="34" charset="0"/>
              </a:rPr>
              <a:t>Practicing magic (Ex 22:18).</a:t>
            </a:r>
          </a:p>
          <a:p>
            <a:pPr>
              <a:buFont typeface="Arial" panose="020B0604020202020204" pitchFamily="34" charset="0"/>
              <a:buChar char="•"/>
            </a:pPr>
            <a:r>
              <a:rPr lang="en-US" sz="1200" dirty="0">
                <a:solidFill>
                  <a:srgbClr val="626262"/>
                </a:solidFill>
                <a:latin typeface="Arial" panose="020B0604020202020204" pitchFamily="34" charset="0"/>
              </a:rPr>
              <a:t>Being a medium or spiritualist. (stoning) (Lev 20:27).</a:t>
            </a:r>
          </a:p>
          <a:p>
            <a:pPr>
              <a:buFont typeface="Arial" panose="020B0604020202020204" pitchFamily="34" charset="0"/>
              <a:buChar char="•"/>
            </a:pPr>
            <a:r>
              <a:rPr lang="en-US" sz="1200" dirty="0">
                <a:solidFill>
                  <a:srgbClr val="626262"/>
                </a:solidFill>
                <a:latin typeface="Arial" panose="020B0604020202020204" pitchFamily="34" charset="0"/>
              </a:rPr>
              <a:t>Trying to convert people to another religion. (stoning)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13:1-11, 18:20).</a:t>
            </a:r>
          </a:p>
          <a:p>
            <a:pPr>
              <a:buFont typeface="Arial" panose="020B0604020202020204" pitchFamily="34" charset="0"/>
              <a:buChar char="•"/>
            </a:pPr>
            <a:r>
              <a:rPr lang="en-US" sz="1200" dirty="0">
                <a:solidFill>
                  <a:srgbClr val="626262"/>
                </a:solidFill>
                <a:latin typeface="Arial" panose="020B0604020202020204" pitchFamily="34" charset="0"/>
              </a:rPr>
              <a:t>Apostasy - If most people in a town come to believe in a different god. (Kill everybody, including animals, and burn the town.)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13:12-15)</a:t>
            </a:r>
          </a:p>
          <a:p>
            <a:pPr>
              <a:buFont typeface="Arial" panose="020B0604020202020204" pitchFamily="34" charset="0"/>
              <a:buChar char="•"/>
            </a:pPr>
            <a:r>
              <a:rPr lang="en-US" sz="1200" dirty="0">
                <a:solidFill>
                  <a:srgbClr val="626262"/>
                </a:solidFill>
                <a:latin typeface="Arial" panose="020B0604020202020204" pitchFamily="34" charset="0"/>
              </a:rPr>
              <a:t>Giving one of your descents to </a:t>
            </a:r>
            <a:r>
              <a:rPr lang="en-US" sz="1200" dirty="0" err="1">
                <a:solidFill>
                  <a:srgbClr val="626262"/>
                </a:solidFill>
                <a:latin typeface="Arial" panose="020B0604020202020204" pitchFamily="34" charset="0"/>
              </a:rPr>
              <a:t>Molech</a:t>
            </a:r>
            <a:r>
              <a:rPr lang="en-US" sz="1200" dirty="0">
                <a:solidFill>
                  <a:srgbClr val="626262"/>
                </a:solidFill>
                <a:latin typeface="Arial" panose="020B0604020202020204" pitchFamily="34" charset="0"/>
              </a:rPr>
              <a:t>. Probably refers to human sacrifice and is not now commonly practiced in the west. (Lev 20:2)</a:t>
            </a:r>
          </a:p>
          <a:p>
            <a:pPr>
              <a:buFont typeface="Arial" panose="020B0604020202020204" pitchFamily="34" charset="0"/>
              <a:buChar char="•"/>
            </a:pPr>
            <a:r>
              <a:rPr lang="en-US" sz="1200" dirty="0">
                <a:solidFill>
                  <a:srgbClr val="626262"/>
                </a:solidFill>
                <a:latin typeface="Arial" panose="020B0604020202020204" pitchFamily="34" charset="0"/>
              </a:rPr>
              <a:t>Non-priests going near the tabernacle when it is being moved. (Numb 1:51)</a:t>
            </a:r>
          </a:p>
          <a:p>
            <a:pPr>
              <a:buFont typeface="Arial" panose="020B0604020202020204" pitchFamily="34" charset="0"/>
              <a:buChar char="•"/>
            </a:pPr>
            <a:r>
              <a:rPr lang="en-US" sz="1200" dirty="0">
                <a:solidFill>
                  <a:srgbClr val="626262"/>
                </a:solidFill>
                <a:latin typeface="Arial" panose="020B0604020202020204" pitchFamily="34" charset="0"/>
              </a:rPr>
              <a:t>Being a false prophet.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132:5,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18:20, </a:t>
            </a:r>
            <a:r>
              <a:rPr lang="en-US" sz="1200" dirty="0" err="1">
                <a:solidFill>
                  <a:srgbClr val="626262"/>
                </a:solidFill>
                <a:latin typeface="Arial" panose="020B0604020202020204" pitchFamily="34" charset="0"/>
              </a:rPr>
              <a:t>Zech</a:t>
            </a:r>
            <a:r>
              <a:rPr lang="en-US" sz="1200" dirty="0">
                <a:solidFill>
                  <a:srgbClr val="626262"/>
                </a:solidFill>
                <a:latin typeface="Arial" panose="020B0604020202020204" pitchFamily="34" charset="0"/>
              </a:rPr>
              <a:t> 13:2-3)</a:t>
            </a:r>
          </a:p>
          <a:p>
            <a:pPr>
              <a:buFont typeface="Arial" panose="020B0604020202020204" pitchFamily="34" charset="0"/>
              <a:buChar char="•"/>
            </a:pPr>
            <a:r>
              <a:rPr lang="en-US" sz="1200" dirty="0">
                <a:solidFill>
                  <a:srgbClr val="626262"/>
                </a:solidFill>
                <a:latin typeface="Arial" panose="020B0604020202020204" pitchFamily="34" charset="0"/>
              </a:rPr>
              <a:t>Striking your parents (Ex 21:15).</a:t>
            </a:r>
          </a:p>
          <a:p>
            <a:pPr>
              <a:buFont typeface="Arial" panose="020B0604020202020204" pitchFamily="34" charset="0"/>
              <a:buChar char="•"/>
            </a:pPr>
            <a:r>
              <a:rPr lang="en-US" sz="1200" dirty="0">
                <a:solidFill>
                  <a:srgbClr val="626262"/>
                </a:solidFill>
                <a:latin typeface="Arial" panose="020B0604020202020204" pitchFamily="34" charset="0"/>
              </a:rPr>
              <a:t>Cursing your parents (Ex 21:17, Lev 20:9).</a:t>
            </a:r>
            <a:endParaRPr lang="en-US" sz="1200" dirty="0"/>
          </a:p>
        </p:txBody>
      </p:sp>
    </p:spTree>
    <p:extLst>
      <p:ext uri="{BB962C8B-B14F-4D97-AF65-F5344CB8AC3E}">
        <p14:creationId xmlns:p14="http://schemas.microsoft.com/office/powerpoint/2010/main" val="130276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pic>
        <p:nvPicPr>
          <p:cNvPr id="1026" name="Picture 2" descr="Mormonad, Stand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38" y="337567"/>
            <a:ext cx="23812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se of roses with one dai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029" y="402298"/>
            <a:ext cx="238125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box.com/app/wp-content/uploads/2013/06/73224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7686" y="1088572"/>
            <a:ext cx="5041623" cy="3361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1948" y="4992149"/>
            <a:ext cx="6628101" cy="1569660"/>
          </a:xfrm>
          <a:prstGeom prst="rect">
            <a:avLst/>
          </a:prstGeom>
        </p:spPr>
        <p:txBody>
          <a:bodyPr wrap="square">
            <a:spAutoFit/>
          </a:bodyPr>
          <a:lstStyle/>
          <a:p>
            <a:pPr algn="ctr"/>
            <a:r>
              <a:rPr lang="en-US" sz="2400" dirty="0">
                <a:solidFill>
                  <a:schemeClr val="bg1"/>
                </a:solidFill>
                <a:latin typeface="Calibri" panose="020F0502020204030204" pitchFamily="34" charset="0"/>
              </a:rPr>
              <a:t>Think about a time when you have either felt approval and joy or felt alone, uncomfortable, or embarrassed because your beliefs made you different from others</a:t>
            </a:r>
            <a:endParaRPr lang="en-US" sz="2400" dirty="0">
              <a:solidFill>
                <a:schemeClr val="bg1"/>
              </a:solidFill>
            </a:endParaRPr>
          </a:p>
        </p:txBody>
      </p:sp>
    </p:spTree>
    <p:extLst>
      <p:ext uri="{BB962C8B-B14F-4D97-AF65-F5344CB8AC3E}">
        <p14:creationId xmlns:p14="http://schemas.microsoft.com/office/powerpoint/2010/main" val="147855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16" y="419621"/>
            <a:ext cx="9144000" cy="5447645"/>
          </a:xfrm>
          <a:prstGeom prst="rect">
            <a:avLst/>
          </a:prstGeom>
        </p:spPr>
        <p:txBody>
          <a:bodyPr wrap="square">
            <a:spAutoFit/>
          </a:bodyPr>
          <a:lstStyle/>
          <a:p>
            <a:pPr>
              <a:buFont typeface="Arial" panose="020B0604020202020204" pitchFamily="34" charset="0"/>
              <a:buChar char="•"/>
            </a:pPr>
            <a:endParaRPr lang="en-US" sz="1200" dirty="0">
              <a:solidFill>
                <a:srgbClr val="626262"/>
              </a:solidFill>
              <a:latin typeface="Arial" panose="020B0604020202020204" pitchFamily="34" charset="0"/>
            </a:endParaRPr>
          </a:p>
          <a:p>
            <a:pPr>
              <a:buFont typeface="Arial" panose="020B0604020202020204" pitchFamily="34" charset="0"/>
              <a:buChar char="•"/>
            </a:pPr>
            <a:r>
              <a:rPr lang="en-US" sz="1200" dirty="0">
                <a:solidFill>
                  <a:srgbClr val="626262"/>
                </a:solidFill>
                <a:latin typeface="Arial" panose="020B0604020202020204" pitchFamily="34" charset="0"/>
              </a:rPr>
              <a:t>Being a stubborn and rebellious son. And being a profligate and a drunkard. (stoning) (Quite a few of us might have a problem with this one)(</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21:18-21)</a:t>
            </a:r>
          </a:p>
          <a:p>
            <a:pPr>
              <a:buFont typeface="Arial" panose="020B0604020202020204" pitchFamily="34" charset="0"/>
              <a:buChar char="•"/>
            </a:pPr>
            <a:r>
              <a:rPr lang="en-US" sz="1200" dirty="0">
                <a:solidFill>
                  <a:srgbClr val="626262"/>
                </a:solidFill>
                <a:latin typeface="Arial" panose="020B0604020202020204" pitchFamily="34" charset="0"/>
              </a:rPr>
              <a:t>Murder. However if a slave is beaten to death the owner is “punished” — not necessarily killed. If the slave survives the beating then there is no punishment. (Gen 9:6, Ex 21:12, Numb 35:16-21). This is part of a wide range of slavery laws in the Old and New Testament.</a:t>
            </a:r>
          </a:p>
          <a:p>
            <a:pPr>
              <a:buFont typeface="Arial" panose="020B0604020202020204" pitchFamily="34" charset="0"/>
              <a:buChar char="•"/>
            </a:pPr>
            <a:r>
              <a:rPr lang="en-US" sz="1200" dirty="0">
                <a:solidFill>
                  <a:srgbClr val="626262"/>
                </a:solidFill>
                <a:latin typeface="Arial" panose="020B0604020202020204" pitchFamily="34" charset="0"/>
              </a:rPr>
              <a:t>Kidnapping and selling a man. This is really a law against making an Israelite a slave against his will. (Ex 21:16).</a:t>
            </a:r>
          </a:p>
          <a:p>
            <a:pPr>
              <a:buFont typeface="Arial" panose="020B0604020202020204" pitchFamily="34" charset="0"/>
              <a:buChar char="•"/>
            </a:pPr>
            <a:r>
              <a:rPr lang="en-US" sz="1200" dirty="0">
                <a:solidFill>
                  <a:srgbClr val="626262"/>
                </a:solidFill>
                <a:latin typeface="Arial" panose="020B0604020202020204" pitchFamily="34" charset="0"/>
              </a:rPr>
              <a:t>Perjury (in certain cases)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19:15 - 21).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19:20 explicitly identifies that the purpose of this is deterrence. "The rest of the people will hear of this and be afraid, and never again will such an evil thing (malicious and false testimony by one man against another) be done among you." Presumably all the other death penalties are assumed to be for deterrence as well.</a:t>
            </a:r>
          </a:p>
          <a:p>
            <a:pPr>
              <a:buFont typeface="Arial" panose="020B0604020202020204" pitchFamily="34" charset="0"/>
              <a:buChar char="•"/>
            </a:pPr>
            <a:r>
              <a:rPr lang="en-US" sz="1200" dirty="0">
                <a:solidFill>
                  <a:srgbClr val="626262"/>
                </a:solidFill>
                <a:latin typeface="Arial" panose="020B0604020202020204" pitchFamily="34" charset="0"/>
              </a:rPr>
              <a:t>Ignoring the verdict of a judge – (or a priest!)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17:8-13).</a:t>
            </a:r>
          </a:p>
          <a:p>
            <a:pPr>
              <a:buFont typeface="Arial" panose="020B0604020202020204" pitchFamily="34" charset="0"/>
              <a:buChar char="•"/>
            </a:pPr>
            <a:r>
              <a:rPr lang="en-US" sz="1200" dirty="0">
                <a:solidFill>
                  <a:srgbClr val="626262"/>
                </a:solidFill>
                <a:latin typeface="Arial" panose="020B0604020202020204" pitchFamily="34" charset="0"/>
              </a:rPr>
              <a:t>Not penning up a known dangerous bull, if the bull subsequently kills a man or a woman. (Ex 21:29) Both the animal and the reckless owner of the dangerous bull are to be put to death.</a:t>
            </a:r>
          </a:p>
          <a:p>
            <a:pPr>
              <a:buFont typeface="Arial" panose="020B0604020202020204" pitchFamily="34" charset="0"/>
              <a:buChar char="•"/>
            </a:pPr>
            <a:r>
              <a:rPr lang="en-US" sz="1200" dirty="0">
                <a:solidFill>
                  <a:srgbClr val="626262"/>
                </a:solidFill>
                <a:latin typeface="Arial" panose="020B0604020202020204" pitchFamily="34" charset="0"/>
              </a:rPr>
              <a:t>Living in a city that failed to surrender to the Israelites. (Kill all the men, make the women and children slaves.)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20:12-14.</a:t>
            </a:r>
          </a:p>
          <a:p>
            <a:pPr>
              <a:buFont typeface="Arial" panose="020B0604020202020204" pitchFamily="34" charset="0"/>
              <a:buChar char="•"/>
            </a:pPr>
            <a:r>
              <a:rPr lang="en-US" sz="1200" dirty="0">
                <a:solidFill>
                  <a:srgbClr val="626262"/>
                </a:solidFill>
                <a:latin typeface="Arial" panose="020B0604020202020204" pitchFamily="34" charset="0"/>
              </a:rPr>
              <a:t>The following carry the punishment of being "cut off from his people". Some people seem to feel that this is the same as the death penalty.</a:t>
            </a:r>
          </a:p>
          <a:p>
            <a:pPr>
              <a:buFont typeface="Arial" panose="020B0604020202020204" pitchFamily="34" charset="0"/>
              <a:buChar char="•"/>
            </a:pPr>
            <a:r>
              <a:rPr lang="en-US" sz="1200" dirty="0">
                <a:solidFill>
                  <a:srgbClr val="626262"/>
                </a:solidFill>
                <a:latin typeface="Arial" panose="020B0604020202020204" pitchFamily="34" charset="0"/>
              </a:rPr>
              <a:t>A male who is not circumcised. Genesis 17:14</a:t>
            </a:r>
          </a:p>
          <a:p>
            <a:pPr>
              <a:buFont typeface="Arial" panose="020B0604020202020204" pitchFamily="34" charset="0"/>
              <a:buChar char="•"/>
            </a:pPr>
            <a:r>
              <a:rPr lang="en-US" sz="1200" dirty="0">
                <a:solidFill>
                  <a:srgbClr val="626262"/>
                </a:solidFill>
                <a:latin typeface="Arial" panose="020B0604020202020204" pitchFamily="34" charset="0"/>
              </a:rPr>
              <a:t>Eating leavened bread during the Feast of Unleavened Bread. Exodus 12:15</a:t>
            </a:r>
          </a:p>
          <a:p>
            <a:pPr>
              <a:buFont typeface="Arial" panose="020B0604020202020204" pitchFamily="34" charset="0"/>
              <a:buChar char="•"/>
            </a:pPr>
            <a:r>
              <a:rPr lang="en-US" sz="1200" dirty="0">
                <a:solidFill>
                  <a:srgbClr val="626262"/>
                </a:solidFill>
                <a:latin typeface="Arial" panose="020B0604020202020204" pitchFamily="34" charset="0"/>
              </a:rPr>
              <a:t>Manufacturing anointing oil. Exodus 30:33</a:t>
            </a:r>
          </a:p>
          <a:p>
            <a:pPr>
              <a:buFont typeface="Arial" panose="020B0604020202020204" pitchFamily="34" charset="0"/>
              <a:buChar char="•"/>
            </a:pPr>
            <a:r>
              <a:rPr lang="en-US" sz="1200" dirty="0">
                <a:solidFill>
                  <a:srgbClr val="626262"/>
                </a:solidFill>
                <a:latin typeface="Arial" panose="020B0604020202020204" pitchFamily="34" charset="0"/>
              </a:rPr>
              <a:t>Engaging in ritual animal sacrifices other than at the temple. Leviticus 17:1-9</a:t>
            </a:r>
          </a:p>
          <a:p>
            <a:pPr>
              <a:buFont typeface="Arial" panose="020B0604020202020204" pitchFamily="34" charset="0"/>
              <a:buChar char="•"/>
            </a:pPr>
            <a:r>
              <a:rPr lang="en-US" sz="1200" dirty="0">
                <a:solidFill>
                  <a:srgbClr val="626262"/>
                </a:solidFill>
                <a:latin typeface="Arial" panose="020B0604020202020204" pitchFamily="34" charset="0"/>
              </a:rPr>
              <a:t>Sexual activity with a woman who is menstruating: Leviticus 20:18</a:t>
            </a:r>
          </a:p>
          <a:p>
            <a:pPr>
              <a:buFont typeface="Arial" panose="020B0604020202020204" pitchFamily="34" charset="0"/>
              <a:buChar char="•"/>
            </a:pPr>
            <a:r>
              <a:rPr lang="en-US" sz="1200" dirty="0">
                <a:solidFill>
                  <a:srgbClr val="626262"/>
                </a:solidFill>
                <a:latin typeface="Arial" panose="020B0604020202020204" pitchFamily="34" charset="0"/>
              </a:rPr>
              <a:t>Consuming blood: This would presumably include eating rare meat and black pudding. Also see above. Leviticus 17:10.</a:t>
            </a:r>
          </a:p>
          <a:p>
            <a:pPr>
              <a:buFont typeface="Arial" panose="020B0604020202020204" pitchFamily="34" charset="0"/>
              <a:buChar char="•"/>
            </a:pPr>
            <a:r>
              <a:rPr lang="en-US" sz="1200" dirty="0">
                <a:solidFill>
                  <a:srgbClr val="626262"/>
                </a:solidFill>
                <a:latin typeface="Arial" panose="020B0604020202020204" pitchFamily="34" charset="0"/>
              </a:rPr>
              <a:t>Eating peace offerings while ritually unclean: Leviticus 7:20</a:t>
            </a:r>
          </a:p>
          <a:p>
            <a:pPr>
              <a:buFont typeface="Arial" panose="020B0604020202020204" pitchFamily="34" charset="0"/>
              <a:buChar char="•"/>
            </a:pPr>
            <a:r>
              <a:rPr lang="en-US" sz="1200" dirty="0">
                <a:solidFill>
                  <a:srgbClr val="626262"/>
                </a:solidFill>
                <a:latin typeface="Arial" panose="020B0604020202020204" pitchFamily="34" charset="0"/>
              </a:rPr>
              <a:t>Waiting too long before consuming sacrifices: Leviticus 19:5-8</a:t>
            </a:r>
          </a:p>
          <a:p>
            <a:pPr>
              <a:buFont typeface="Arial" panose="020B0604020202020204" pitchFamily="34" charset="0"/>
              <a:buChar char="•"/>
            </a:pPr>
            <a:r>
              <a:rPr lang="en-US" sz="1200" dirty="0">
                <a:solidFill>
                  <a:srgbClr val="626262"/>
                </a:solidFill>
                <a:latin typeface="Arial" panose="020B0604020202020204" pitchFamily="34" charset="0"/>
              </a:rPr>
              <a:t>Going to the temple in an unclean state: Numbers 19:13</a:t>
            </a:r>
          </a:p>
          <a:p>
            <a:pPr>
              <a:buFont typeface="Arial" panose="020B0604020202020204" pitchFamily="34" charset="0"/>
              <a:buChar char="•"/>
            </a:pPr>
            <a:endParaRPr lang="en-US" sz="1200" dirty="0">
              <a:solidFill>
                <a:srgbClr val="626262"/>
              </a:solidFill>
              <a:latin typeface="Arial" panose="020B0604020202020204" pitchFamily="34" charset="0"/>
            </a:endParaRPr>
          </a:p>
          <a:p>
            <a:r>
              <a:rPr lang="en-US" sz="1200" dirty="0">
                <a:solidFill>
                  <a:srgbClr val="626262"/>
                </a:solidFill>
                <a:latin typeface="Arial" panose="020B0604020202020204" pitchFamily="34" charset="0"/>
              </a:rPr>
              <a:t>http://gphhawkinsrationalistsociety.weebly.com/laws-of-the-old-testament-which-demand-the-death-penalty.html</a:t>
            </a:r>
          </a:p>
          <a:p>
            <a:br>
              <a:rPr lang="en-US" sz="1200" dirty="0"/>
            </a:br>
            <a:endParaRPr lang="en-US" sz="1200" dirty="0"/>
          </a:p>
        </p:txBody>
      </p:sp>
      <p:sp>
        <p:nvSpPr>
          <p:cNvPr id="3" name="Rectangle 2"/>
          <p:cNvSpPr/>
          <p:nvPr/>
        </p:nvSpPr>
        <p:spPr>
          <a:xfrm>
            <a:off x="1155825" y="93758"/>
            <a:ext cx="6096000" cy="461665"/>
          </a:xfrm>
          <a:prstGeom prst="rect">
            <a:avLst/>
          </a:prstGeom>
        </p:spPr>
        <p:txBody>
          <a:bodyPr>
            <a:spAutoFit/>
          </a:bodyPr>
          <a:lstStyle/>
          <a:p>
            <a:pPr algn="ctr"/>
            <a:r>
              <a:rPr lang="en-US" sz="1200" b="1" dirty="0">
                <a:solidFill>
                  <a:srgbClr val="272E34"/>
                </a:solidFill>
                <a:latin typeface="Arial" panose="020B0604020202020204" pitchFamily="34" charset="0"/>
              </a:rPr>
              <a:t>Laws of the Old Testament which demand the death penalty--continued</a:t>
            </a:r>
            <a:br>
              <a:rPr lang="en-US" sz="1200" b="1" dirty="0">
                <a:solidFill>
                  <a:srgbClr val="272E34"/>
                </a:solidFill>
                <a:latin typeface="Arial" panose="020B0604020202020204" pitchFamily="34" charset="0"/>
              </a:rPr>
            </a:br>
            <a:endParaRPr lang="en-US" sz="1200" b="1" dirty="0">
              <a:solidFill>
                <a:srgbClr val="272E34"/>
              </a:solidFill>
              <a:latin typeface="Arial" panose="020B0604020202020204" pitchFamily="34" charset="0"/>
            </a:endParaRPr>
          </a:p>
        </p:txBody>
      </p:sp>
    </p:spTree>
    <p:extLst>
      <p:ext uri="{BB962C8B-B14F-4D97-AF65-F5344CB8AC3E}">
        <p14:creationId xmlns:p14="http://schemas.microsoft.com/office/powerpoint/2010/main" val="400918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853" y="558463"/>
            <a:ext cx="9813958" cy="6001643"/>
          </a:xfrm>
          <a:prstGeom prst="rect">
            <a:avLst/>
          </a:prstGeom>
          <a:ln>
            <a:solidFill>
              <a:schemeClr val="tx1"/>
            </a:solidFill>
          </a:ln>
        </p:spPr>
        <p:txBody>
          <a:bodyPr wrap="square">
            <a:spAutoFit/>
          </a:bodyPr>
          <a:lstStyle/>
          <a:p>
            <a:pPr fontAlgn="base">
              <a:buFont typeface="+mj-lt"/>
              <a:buAutoNum type="arabicPeriod"/>
            </a:pPr>
            <a:r>
              <a:rPr lang="en-US" sz="1600" dirty="0"/>
              <a:t>He should be a man selected by the Lord (see Deuteronomy 17:15).</a:t>
            </a:r>
          </a:p>
          <a:p>
            <a:pPr fontAlgn="base">
              <a:buFont typeface="+mj-lt"/>
              <a:buAutoNum type="arabicPeriod"/>
            </a:pPr>
            <a:endParaRPr lang="en-US" sz="1600" dirty="0"/>
          </a:p>
          <a:p>
            <a:pPr fontAlgn="base">
              <a:buFont typeface="+mj-lt"/>
              <a:buAutoNum type="arabicPeriod"/>
            </a:pPr>
            <a:r>
              <a:rPr lang="en-US" sz="1600" dirty="0"/>
              <a:t> He had to be an Israelite (see v. 15).</a:t>
            </a:r>
          </a:p>
          <a:p>
            <a:pPr fontAlgn="base">
              <a:buFont typeface="+mj-lt"/>
              <a:buAutoNum type="arabicPeriod"/>
            </a:pPr>
            <a:endParaRPr lang="en-US" sz="1600" dirty="0"/>
          </a:p>
          <a:p>
            <a:pPr fontAlgn="base">
              <a:buFont typeface="+mj-lt"/>
              <a:buAutoNum type="arabicPeriod"/>
            </a:pPr>
            <a:r>
              <a:rPr lang="en-US" sz="1600" dirty="0"/>
              <a:t> He should not “multiply horses” (v. 16). In the ancient Middle East, horses were used primarily in warfare. One Bible scholar believed this use was forbidden “lest the people might depend on a well-appointed </a:t>
            </a:r>
            <a:r>
              <a:rPr lang="en-US" sz="1600" i="1" dirty="0"/>
              <a:t>cavalry</a:t>
            </a:r>
            <a:r>
              <a:rPr lang="en-US" sz="1600" dirty="0"/>
              <a:t> as a means of security, and so cease from trusting in the strength and protection of God. And … that they might not be tempted to extend their </a:t>
            </a:r>
            <a:r>
              <a:rPr lang="en-US" sz="1600" i="1" dirty="0"/>
              <a:t>dominion</a:t>
            </a:r>
            <a:r>
              <a:rPr lang="en-US" sz="1600" dirty="0"/>
              <a:t> by means of cavalry, and so get scattered among the surrounding idolatrous nations, and thus cease, in process of time, to be that distinct and separate people which God intended they should be.” (Clarke, Bible Commentary 1:783.)</a:t>
            </a:r>
          </a:p>
          <a:p>
            <a:pPr fontAlgn="base">
              <a:buFont typeface="+mj-lt"/>
              <a:buAutoNum type="arabicPeriod"/>
            </a:pPr>
            <a:endParaRPr lang="en-US" sz="1600" dirty="0"/>
          </a:p>
          <a:p>
            <a:pPr fontAlgn="base">
              <a:buFont typeface="+mj-lt"/>
              <a:buAutoNum type="arabicPeriod"/>
            </a:pPr>
            <a:r>
              <a:rPr lang="en-US" sz="1600" dirty="0"/>
              <a:t> He should not “multiply wives” (v. 17), for usually a king had multiple wives for political as well as personal reasons. Foreign wives would represent an enticement to false gods; thus, they were forbidden, </a:t>
            </a:r>
          </a:p>
          <a:p>
            <a:pPr fontAlgn="base"/>
            <a:r>
              <a:rPr lang="en-US" sz="1600" dirty="0"/>
              <a:t>“that his heart turn not away” (v. 17). This situation later led to Solomon’s fall from God’s favor (see 1 Kings 11:4).</a:t>
            </a:r>
          </a:p>
          <a:p>
            <a:pPr fontAlgn="base"/>
            <a:endParaRPr lang="en-US" sz="1600" dirty="0"/>
          </a:p>
          <a:p>
            <a:pPr fontAlgn="base"/>
            <a:r>
              <a:rPr lang="en-US" sz="1600" dirty="0"/>
              <a:t>5. He should not seek to expand his wealth (see v. 17), for this goal often led to oppression and unjust taxation of the people.</a:t>
            </a:r>
          </a:p>
          <a:p>
            <a:pPr fontAlgn="base"/>
            <a:endParaRPr lang="en-US" sz="1600" dirty="0"/>
          </a:p>
          <a:p>
            <a:pPr fontAlgn="base"/>
            <a:r>
              <a:rPr lang="en-US" sz="1600" dirty="0"/>
              <a:t>6. His basis for rule was to be the law of God (see vv. 18–19). David gave similar words of counsel to Solomon in 1 Kings 2:2–4.</a:t>
            </a:r>
          </a:p>
          <a:p>
            <a:pPr fontAlgn="base"/>
            <a:endParaRPr lang="en-US" sz="1600" dirty="0"/>
          </a:p>
          <a:p>
            <a:pPr fontAlgn="base"/>
            <a:r>
              <a:rPr lang="en-US" sz="1600" dirty="0"/>
              <a:t>7. He was not to be “lifted up” in pride (</a:t>
            </a:r>
            <a:r>
              <a:rPr lang="en-US" sz="1600" u="sng" dirty="0"/>
              <a:t>v. 20</a:t>
            </a:r>
            <a:r>
              <a:rPr lang="en-US" sz="1600" dirty="0"/>
              <a:t>).</a:t>
            </a:r>
          </a:p>
          <a:p>
            <a:pPr fontAlgn="base"/>
            <a:r>
              <a:rPr lang="en-US" sz="1600" dirty="0"/>
              <a:t>Old Testament Institute Manual</a:t>
            </a:r>
          </a:p>
          <a:p>
            <a:pPr fontAlgn="base">
              <a:buFont typeface="+mj-lt"/>
              <a:buAutoNum type="arabicPeriod"/>
            </a:pPr>
            <a:endParaRPr lang="en-US" sz="1600" b="0" i="0" dirty="0">
              <a:effectLst/>
            </a:endParaRPr>
          </a:p>
        </p:txBody>
      </p:sp>
      <p:sp>
        <p:nvSpPr>
          <p:cNvPr id="3" name="TextBox 2"/>
          <p:cNvSpPr txBox="1"/>
          <p:nvPr/>
        </p:nvSpPr>
        <p:spPr>
          <a:xfrm>
            <a:off x="325926" y="373797"/>
            <a:ext cx="1439501" cy="369332"/>
          </a:xfrm>
          <a:prstGeom prst="rect">
            <a:avLst/>
          </a:prstGeom>
          <a:noFill/>
        </p:spPr>
        <p:txBody>
          <a:bodyPr wrap="square" rtlCol="0">
            <a:spAutoFit/>
          </a:bodyPr>
          <a:lstStyle/>
          <a:p>
            <a:r>
              <a:rPr lang="en-US" dirty="0"/>
              <a:t>To Be a King</a:t>
            </a:r>
          </a:p>
        </p:txBody>
      </p:sp>
    </p:spTree>
    <p:extLst>
      <p:ext uri="{BB962C8B-B14F-4D97-AF65-F5344CB8AC3E}">
        <p14:creationId xmlns:p14="http://schemas.microsoft.com/office/powerpoint/2010/main" val="381977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7" name="TextBox 6"/>
          <p:cNvSpPr txBox="1"/>
          <p:nvPr/>
        </p:nvSpPr>
        <p:spPr>
          <a:xfrm>
            <a:off x="70919" y="0"/>
            <a:ext cx="12033564" cy="830997"/>
          </a:xfrm>
          <a:prstGeom prst="rect">
            <a:avLst/>
          </a:prstGeom>
          <a:noFill/>
        </p:spPr>
        <p:txBody>
          <a:bodyPr wrap="square" rtlCol="0">
            <a:spAutoFit/>
          </a:bodyPr>
          <a:lstStyle/>
          <a:p>
            <a:pPr algn="ctr"/>
            <a:r>
              <a:rPr lang="en-US" sz="4800" dirty="0">
                <a:solidFill>
                  <a:schemeClr val="bg1"/>
                </a:solidFill>
                <a:latin typeface="AR BLANCA" panose="02000000000000000000" pitchFamily="2" charset="0"/>
              </a:rPr>
              <a:t>How Do Distinguish Yourselves from Others?</a:t>
            </a:r>
          </a:p>
        </p:txBody>
      </p:sp>
      <p:grpSp>
        <p:nvGrpSpPr>
          <p:cNvPr id="3" name="Group 2"/>
          <p:cNvGrpSpPr/>
          <p:nvPr/>
        </p:nvGrpSpPr>
        <p:grpSpPr>
          <a:xfrm>
            <a:off x="471779" y="1008123"/>
            <a:ext cx="2389252" cy="3209899"/>
            <a:chOff x="471779" y="1008123"/>
            <a:chExt cx="2389252" cy="3209899"/>
          </a:xfrm>
        </p:grpSpPr>
        <p:sp>
          <p:nvSpPr>
            <p:cNvPr id="9" name="TextBox 8"/>
            <p:cNvSpPr txBox="1"/>
            <p:nvPr/>
          </p:nvSpPr>
          <p:spPr>
            <a:xfrm>
              <a:off x="471779" y="3848690"/>
              <a:ext cx="2389252" cy="369332"/>
            </a:xfrm>
            <a:prstGeom prst="rect">
              <a:avLst/>
            </a:prstGeom>
            <a:noFill/>
          </p:spPr>
          <p:txBody>
            <a:bodyPr wrap="square" rtlCol="0">
              <a:spAutoFit/>
            </a:bodyPr>
            <a:lstStyle/>
            <a:p>
              <a:r>
                <a:rPr lang="en-US" dirty="0">
                  <a:solidFill>
                    <a:schemeClr val="bg1"/>
                  </a:solidFill>
                  <a:latin typeface="Calibri" panose="020F0502020204030204" pitchFamily="34" charset="0"/>
                </a:rPr>
                <a:t>Family togetherness</a:t>
              </a:r>
            </a:p>
          </p:txBody>
        </p:sp>
        <p:pic>
          <p:nvPicPr>
            <p:cNvPr id="2050" name="Picture 2" descr="http://ldsblogs.com/files/2010/08/pray-family-morm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93" y="1008123"/>
              <a:ext cx="2130425" cy="28405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503322" y="1168681"/>
            <a:ext cx="6007131" cy="2864675"/>
            <a:chOff x="3594069" y="1383624"/>
            <a:chExt cx="6007131" cy="2864675"/>
          </a:xfrm>
        </p:grpSpPr>
        <p:pic>
          <p:nvPicPr>
            <p:cNvPr id="2052" name="Picture 4" descr="https://www.lds.org/youth/bc/youth/article/what-is-a-true-friend/images/What-is-a-True-Friend-517x268-AV121105_cah0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069" y="1383624"/>
              <a:ext cx="4924425" cy="2552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81896" y="3878967"/>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Dressing and Acting appropriately</a:t>
              </a:r>
            </a:p>
          </p:txBody>
        </p:sp>
      </p:grpSp>
      <p:grpSp>
        <p:nvGrpSpPr>
          <p:cNvPr id="8" name="Group 7"/>
          <p:cNvGrpSpPr/>
          <p:nvPr/>
        </p:nvGrpSpPr>
        <p:grpSpPr>
          <a:xfrm>
            <a:off x="8609448" y="966126"/>
            <a:ext cx="5419304" cy="2737736"/>
            <a:chOff x="8609448" y="966126"/>
            <a:chExt cx="5419304" cy="2737736"/>
          </a:xfrm>
        </p:grpSpPr>
        <p:pic>
          <p:nvPicPr>
            <p:cNvPr id="2056" name="Picture 8" descr="http://seminary.lds.org/bc/content/seminary/Seminary%20Alarm.GIF"/>
            <p:cNvPicPr>
              <a:picLocks noChangeAspect="1" noChangeArrowheads="1"/>
            </p:cNvPicPr>
            <p:nvPr/>
          </p:nvPicPr>
          <p:blipFill rotWithShape="1">
            <a:blip r:embed="rId5">
              <a:extLst>
                <a:ext uri="{28A0092B-C50C-407E-A947-70E740481C1C}">
                  <a14:useLocalDpi xmlns:a14="http://schemas.microsoft.com/office/drawing/2010/main" val="0"/>
                </a:ext>
              </a:extLst>
            </a:blip>
            <a:srcRect t="800" r="4793"/>
            <a:stretch/>
          </p:blipFill>
          <p:spPr bwMode="auto">
            <a:xfrm>
              <a:off x="8969828" y="966126"/>
              <a:ext cx="2536373" cy="2302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609448" y="3334530"/>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Early Morning Religious Classes</a:t>
              </a:r>
            </a:p>
          </p:txBody>
        </p:sp>
      </p:grpSp>
      <p:grpSp>
        <p:nvGrpSpPr>
          <p:cNvPr id="10" name="Group 9"/>
          <p:cNvGrpSpPr/>
          <p:nvPr/>
        </p:nvGrpSpPr>
        <p:grpSpPr>
          <a:xfrm>
            <a:off x="1666405" y="4470839"/>
            <a:ext cx="4680858" cy="2180142"/>
            <a:chOff x="1666405" y="4470839"/>
            <a:chExt cx="4680858" cy="2180142"/>
          </a:xfrm>
        </p:grpSpPr>
        <p:pic>
          <p:nvPicPr>
            <p:cNvPr id="2060" name="Picture 12" descr="https://rfclipart.com/image/big/65-e5-ab/movie-ticket-stub-Download-Royalty-free-Vector-File-EPS-163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364" r="1443" b="24212"/>
            <a:stretch/>
          </p:blipFill>
          <p:spPr bwMode="auto">
            <a:xfrm>
              <a:off x="1959956" y="4470839"/>
              <a:ext cx="3450772" cy="18005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66405" y="6281649"/>
              <a:ext cx="4680858" cy="369332"/>
            </a:xfrm>
            <a:prstGeom prst="rect">
              <a:avLst/>
            </a:prstGeom>
            <a:noFill/>
          </p:spPr>
          <p:txBody>
            <a:bodyPr wrap="square" rtlCol="0">
              <a:spAutoFit/>
            </a:bodyPr>
            <a:lstStyle/>
            <a:p>
              <a:r>
                <a:rPr lang="en-US" dirty="0">
                  <a:solidFill>
                    <a:schemeClr val="bg1"/>
                  </a:solidFill>
                  <a:latin typeface="Calibri" panose="020F0502020204030204" pitchFamily="34" charset="0"/>
                </a:rPr>
                <a:t>Avoiding inappropriate entertainment</a:t>
              </a:r>
            </a:p>
          </p:txBody>
        </p:sp>
      </p:grpSp>
      <p:grpSp>
        <p:nvGrpSpPr>
          <p:cNvPr id="11" name="Group 10"/>
          <p:cNvGrpSpPr/>
          <p:nvPr/>
        </p:nvGrpSpPr>
        <p:grpSpPr>
          <a:xfrm>
            <a:off x="7924964" y="4053013"/>
            <a:ext cx="5605493" cy="2718243"/>
            <a:chOff x="8003291" y="4180906"/>
            <a:chExt cx="5605493" cy="2718243"/>
          </a:xfrm>
        </p:grpSpPr>
        <p:pic>
          <p:nvPicPr>
            <p:cNvPr id="2054" name="Picture 6" descr="http://ldsliving.com/images/stories/large/11369.jpg?13717507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3291" y="4180906"/>
              <a:ext cx="3658483" cy="24408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189480" y="6529817"/>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Continual service to one another</a:t>
              </a:r>
            </a:p>
          </p:txBody>
        </p:sp>
      </p:grpSp>
    </p:spTree>
    <p:extLst>
      <p:ext uri="{BB962C8B-B14F-4D97-AF65-F5344CB8AC3E}">
        <p14:creationId xmlns:p14="http://schemas.microsoft.com/office/powerpoint/2010/main" val="4889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14:1-2</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Israel Is To Stand Out</a:t>
            </a:r>
            <a:endParaRPr lang="en-US" sz="5400" dirty="0">
              <a:solidFill>
                <a:schemeClr val="bg1"/>
              </a:solidFill>
              <a:latin typeface="AR BLANCA" panose="02000000000000000000" pitchFamily="2" charset="0"/>
            </a:endParaRPr>
          </a:p>
        </p:txBody>
      </p:sp>
      <p:sp>
        <p:nvSpPr>
          <p:cNvPr id="2" name="Rectangle 1"/>
          <p:cNvSpPr/>
          <p:nvPr/>
        </p:nvSpPr>
        <p:spPr>
          <a:xfrm>
            <a:off x="283029" y="1234857"/>
            <a:ext cx="3548742" cy="1200329"/>
          </a:xfrm>
          <a:prstGeom prst="rect">
            <a:avLst/>
          </a:prstGeom>
        </p:spPr>
        <p:txBody>
          <a:bodyPr wrap="square">
            <a:spAutoFit/>
          </a:bodyPr>
          <a:lstStyle/>
          <a:p>
            <a:r>
              <a:rPr lang="en-US" i="1" dirty="0">
                <a:solidFill>
                  <a:srgbClr val="FFFF00"/>
                </a:solidFill>
              </a:rPr>
              <a:t>Ye are the children of the </a:t>
            </a:r>
            <a:r>
              <a:rPr lang="en-US" i="1" cap="small" dirty="0">
                <a:solidFill>
                  <a:srgbClr val="FFFF00"/>
                </a:solidFill>
              </a:rPr>
              <a:t>Lord</a:t>
            </a:r>
            <a:r>
              <a:rPr lang="en-US" i="1" dirty="0">
                <a:solidFill>
                  <a:srgbClr val="FFFF00"/>
                </a:solidFill>
              </a:rPr>
              <a:t> your God: ye shall not cut yourselves, nor make any baldness between your eyes for the dead.</a:t>
            </a:r>
          </a:p>
        </p:txBody>
      </p:sp>
      <p:sp>
        <p:nvSpPr>
          <p:cNvPr id="3" name="Rectangle 2"/>
          <p:cNvSpPr/>
          <p:nvPr/>
        </p:nvSpPr>
        <p:spPr>
          <a:xfrm>
            <a:off x="5159828" y="1320577"/>
            <a:ext cx="6096000" cy="923330"/>
          </a:xfrm>
          <a:prstGeom prst="rect">
            <a:avLst/>
          </a:prstGeom>
        </p:spPr>
        <p:txBody>
          <a:bodyPr>
            <a:spAutoFit/>
          </a:bodyPr>
          <a:lstStyle/>
          <a:p>
            <a:r>
              <a:rPr lang="en-US" dirty="0">
                <a:solidFill>
                  <a:schemeClr val="bg1"/>
                </a:solidFill>
                <a:latin typeface="Calibri" panose="020F0502020204030204" pitchFamily="34" charset="0"/>
              </a:rPr>
              <a:t>Cutting and shaving their foreheads including eyebrows were practices of idolaters during the mourning of a loved one. (1 Kings 18:28 and Jeremiah 16:6)</a:t>
            </a:r>
            <a:endParaRPr lang="en-US" dirty="0">
              <a:solidFill>
                <a:schemeClr val="bg1"/>
              </a:solidFill>
            </a:endParaRPr>
          </a:p>
        </p:txBody>
      </p:sp>
      <p:sp>
        <p:nvSpPr>
          <p:cNvPr id="9" name="Rectangle 8"/>
          <p:cNvSpPr/>
          <p:nvPr/>
        </p:nvSpPr>
        <p:spPr>
          <a:xfrm>
            <a:off x="394855" y="3356366"/>
            <a:ext cx="5965041" cy="1200329"/>
          </a:xfrm>
          <a:prstGeom prst="rect">
            <a:avLst/>
          </a:prstGeom>
        </p:spPr>
        <p:txBody>
          <a:bodyPr wrap="square">
            <a:spAutoFit/>
          </a:bodyPr>
          <a:lstStyle/>
          <a:p>
            <a:r>
              <a:rPr lang="en-US" dirty="0">
                <a:solidFill>
                  <a:schemeClr val="bg1"/>
                </a:solidFill>
                <a:latin typeface="Calibri" panose="020F0502020204030204" pitchFamily="34" charset="0"/>
              </a:rPr>
              <a:t>God placed limits of philosophical inquiry upon his people, indicating that they were not to seek the method of pagan worship because of associated evil practices. </a:t>
            </a:r>
          </a:p>
          <a:p>
            <a:r>
              <a:rPr lang="en-US" dirty="0">
                <a:solidFill>
                  <a:schemeClr val="bg1"/>
                </a:solidFill>
                <a:latin typeface="Calibri" panose="020F0502020204030204" pitchFamily="34" charset="0"/>
              </a:rPr>
              <a:t>(Deut. 12:30-31) (1)</a:t>
            </a:r>
            <a:endParaRPr lang="en-US" dirty="0">
              <a:solidFill>
                <a:schemeClr val="bg1"/>
              </a:solidFill>
            </a:endParaRPr>
          </a:p>
        </p:txBody>
      </p:sp>
      <p:pic>
        <p:nvPicPr>
          <p:cNvPr id="4098" name="Picture 2" descr="http://graphics8.nytimes.com/images/2014/06/15/t-magazine/15culture-look-eyebrows/15culture-look-eyebrows-blog480.jpg"/>
          <p:cNvPicPr>
            <a:picLocks noChangeAspect="1" noChangeArrowheads="1"/>
          </p:cNvPicPr>
          <p:nvPr/>
        </p:nvPicPr>
        <p:blipFill rotWithShape="1">
          <a:blip r:embed="rId3">
            <a:extLst>
              <a:ext uri="{28A0092B-C50C-407E-A947-70E740481C1C}">
                <a14:useLocalDpi xmlns:a14="http://schemas.microsoft.com/office/drawing/2010/main" val="0"/>
              </a:ext>
            </a:extLst>
          </a:blip>
          <a:srcRect l="26429" t="36000" r="33095" b="52381"/>
          <a:stretch/>
        </p:blipFill>
        <p:spPr bwMode="auto">
          <a:xfrm>
            <a:off x="2481943" y="2365669"/>
            <a:ext cx="2480418" cy="8900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60571" y="4189964"/>
            <a:ext cx="6096000" cy="923330"/>
          </a:xfrm>
          <a:prstGeom prst="rect">
            <a:avLst/>
          </a:prstGeom>
        </p:spPr>
        <p:txBody>
          <a:bodyPr>
            <a:spAutoFit/>
          </a:bodyPr>
          <a:lstStyle/>
          <a:p>
            <a:r>
              <a:rPr lang="en-US" i="1">
                <a:solidFill>
                  <a:srgbClr val="FFFF00"/>
                </a:solidFill>
                <a:latin typeface="Palatino"/>
              </a:rPr>
              <a:t>For thou art an holy people unto the </a:t>
            </a:r>
            <a:r>
              <a:rPr lang="en-US" i="1" cap="small">
                <a:solidFill>
                  <a:srgbClr val="FFFF00"/>
                </a:solidFill>
                <a:latin typeface="Palatino"/>
              </a:rPr>
              <a:t>Lord</a:t>
            </a:r>
            <a:r>
              <a:rPr lang="en-US" i="1">
                <a:solidFill>
                  <a:srgbClr val="FFFF00"/>
                </a:solidFill>
                <a:latin typeface="Palatino"/>
              </a:rPr>
              <a:t> thy God, and the </a:t>
            </a:r>
            <a:r>
              <a:rPr lang="en-US" i="1" cap="small">
                <a:solidFill>
                  <a:srgbClr val="FFFF00"/>
                </a:solidFill>
                <a:latin typeface="Palatino"/>
              </a:rPr>
              <a:t>Lord</a:t>
            </a:r>
            <a:r>
              <a:rPr lang="en-US" i="1">
                <a:solidFill>
                  <a:srgbClr val="FFFF00"/>
                </a:solidFill>
                <a:latin typeface="Palatino"/>
              </a:rPr>
              <a:t> hath chosen thee to be a peculiar people unto himself, above all the nations that are upon the earth.</a:t>
            </a:r>
            <a:endParaRPr lang="en-US" i="1" dirty="0">
              <a:solidFill>
                <a:srgbClr val="FFFF00"/>
              </a:solidFill>
            </a:endParaRPr>
          </a:p>
        </p:txBody>
      </p:sp>
      <p:pic>
        <p:nvPicPr>
          <p:cNvPr id="4104" name="Picture 8" descr="http://www.israelvisit.co.il/beged-ivri/catalogue/Dress1-b.jpg"/>
          <p:cNvPicPr>
            <a:picLocks noChangeAspect="1" noChangeArrowheads="1"/>
          </p:cNvPicPr>
          <p:nvPr/>
        </p:nvPicPr>
        <p:blipFill rotWithShape="1">
          <a:blip r:embed="rId4">
            <a:extLst>
              <a:ext uri="{28A0092B-C50C-407E-A947-70E740481C1C}">
                <a14:useLocalDpi xmlns:a14="http://schemas.microsoft.com/office/drawing/2010/main" val="0"/>
              </a:ext>
            </a:extLst>
          </a:blip>
          <a:srcRect l="25750" t="13519" r="27897" b="71279"/>
          <a:stretch/>
        </p:blipFill>
        <p:spPr bwMode="auto">
          <a:xfrm>
            <a:off x="6856047" y="2480162"/>
            <a:ext cx="2703561" cy="13051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102429" y="5731386"/>
            <a:ext cx="8494761" cy="369332"/>
          </a:xfrm>
          <a:prstGeom prst="rect">
            <a:avLst/>
          </a:prstGeom>
        </p:spPr>
        <p:txBody>
          <a:bodyPr wrap="square">
            <a:spAutoFit/>
          </a:bodyPr>
          <a:lstStyle/>
          <a:p>
            <a:r>
              <a:rPr lang="en-US" dirty="0">
                <a:solidFill>
                  <a:schemeClr val="bg1"/>
                </a:solidFill>
                <a:latin typeface="Calibri" panose="020F0502020204030204" pitchFamily="34" charset="0"/>
              </a:rPr>
              <a:t> Peculiar=“exclusive, or special” and can refer to a special possession or property </a:t>
            </a:r>
          </a:p>
        </p:txBody>
      </p:sp>
      <p:sp>
        <p:nvSpPr>
          <p:cNvPr id="16" name="Rectangle 15"/>
          <p:cNvSpPr/>
          <p:nvPr/>
        </p:nvSpPr>
        <p:spPr>
          <a:xfrm>
            <a:off x="4449240" y="5301673"/>
            <a:ext cx="7663542" cy="369332"/>
          </a:xfrm>
          <a:prstGeom prst="rect">
            <a:avLst/>
          </a:prstGeom>
        </p:spPr>
        <p:txBody>
          <a:bodyPr wrap="square">
            <a:spAutoFit/>
          </a:bodyPr>
          <a:lstStyle/>
          <a:p>
            <a:r>
              <a:rPr lang="en-US" i="1" dirty="0">
                <a:solidFill>
                  <a:schemeClr val="bg1"/>
                </a:solidFill>
                <a:latin typeface="Calibri" panose="020F0502020204030204" pitchFamily="34" charset="0"/>
              </a:rPr>
              <a:t>Holy</a:t>
            </a:r>
            <a:r>
              <a:rPr lang="en-US" dirty="0">
                <a:solidFill>
                  <a:schemeClr val="bg1"/>
                </a:solidFill>
                <a:latin typeface="Calibri" panose="020F0502020204030204" pitchFamily="34" charset="0"/>
              </a:rPr>
              <a:t>= sacred and devoted to God</a:t>
            </a:r>
          </a:p>
        </p:txBody>
      </p:sp>
    </p:spTree>
    <p:extLst>
      <p:ext uri="{BB962C8B-B14F-4D97-AF65-F5344CB8AC3E}">
        <p14:creationId xmlns:p14="http://schemas.microsoft.com/office/powerpoint/2010/main" val="24935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14:1-2</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 Reminder of Doctrinal Mastery</a:t>
            </a:r>
            <a:endParaRPr lang="en-US" sz="5400" dirty="0">
              <a:solidFill>
                <a:schemeClr val="bg1"/>
              </a:solidFill>
              <a:latin typeface="AR BLANCA" panose="02000000000000000000" pitchFamily="2" charset="0"/>
            </a:endParaRPr>
          </a:p>
        </p:txBody>
      </p:sp>
      <p:sp>
        <p:nvSpPr>
          <p:cNvPr id="5" name="Rectangle 4"/>
          <p:cNvSpPr/>
          <p:nvPr/>
        </p:nvSpPr>
        <p:spPr>
          <a:xfrm>
            <a:off x="5706025" y="1333373"/>
            <a:ext cx="5883818" cy="5262979"/>
          </a:xfrm>
          <a:prstGeom prst="rect">
            <a:avLst/>
          </a:prstGeom>
        </p:spPr>
        <p:txBody>
          <a:bodyPr wrap="square">
            <a:spAutoFit/>
          </a:bodyPr>
          <a:lstStyle/>
          <a:p>
            <a:pPr fontAlgn="base"/>
            <a:r>
              <a:rPr lang="en-US" sz="2800" dirty="0">
                <a:solidFill>
                  <a:schemeClr val="bg1"/>
                </a:solidFill>
                <a:latin typeface="Palatino"/>
              </a:rPr>
              <a:t>Now therefore, if ye will obey my voice indeed, and keep my covenant, then ye shall be a peculiar treasure unto me above all people: for all the earth </a:t>
            </a:r>
            <a:r>
              <a:rPr lang="en-US" sz="2800" i="1" dirty="0">
                <a:solidFill>
                  <a:schemeClr val="bg1"/>
                </a:solidFill>
                <a:latin typeface="Palatino"/>
              </a:rPr>
              <a:t>is</a:t>
            </a:r>
            <a:r>
              <a:rPr lang="en-US" sz="2800" dirty="0">
                <a:solidFill>
                  <a:schemeClr val="bg1"/>
                </a:solidFill>
                <a:latin typeface="Palatino"/>
              </a:rPr>
              <a:t> mine:</a:t>
            </a:r>
          </a:p>
          <a:p>
            <a:pPr fontAlgn="base"/>
            <a:endParaRPr lang="en-US" sz="2800" dirty="0">
              <a:solidFill>
                <a:schemeClr val="bg1"/>
              </a:solidFill>
              <a:latin typeface="Palatino"/>
            </a:endParaRPr>
          </a:p>
          <a:p>
            <a:pPr fontAlgn="base"/>
            <a:endParaRPr lang="en-US" sz="2800" dirty="0">
              <a:solidFill>
                <a:schemeClr val="bg1"/>
              </a:solidFill>
              <a:latin typeface="Palatino"/>
            </a:endParaRPr>
          </a:p>
          <a:p>
            <a:pPr fontAlgn="base"/>
            <a:r>
              <a:rPr lang="en-US" sz="2800" dirty="0">
                <a:solidFill>
                  <a:schemeClr val="bg1"/>
                </a:solidFill>
                <a:latin typeface="Palatino"/>
              </a:rPr>
              <a:t>And ye shall be unto me a kingdom of priests, and </a:t>
            </a:r>
            <a:r>
              <a:rPr lang="en-US" sz="2800" dirty="0" err="1">
                <a:solidFill>
                  <a:schemeClr val="bg1"/>
                </a:solidFill>
                <a:latin typeface="Palatino"/>
              </a:rPr>
              <a:t>anholy</a:t>
            </a:r>
            <a:r>
              <a:rPr lang="en-US" sz="2800" dirty="0">
                <a:solidFill>
                  <a:schemeClr val="bg1"/>
                </a:solidFill>
                <a:latin typeface="Palatino"/>
              </a:rPr>
              <a:t> nation. These </a:t>
            </a:r>
            <a:r>
              <a:rPr lang="en-US" sz="2800" i="1" dirty="0">
                <a:solidFill>
                  <a:schemeClr val="bg1"/>
                </a:solidFill>
                <a:latin typeface="Palatino"/>
              </a:rPr>
              <a:t>are</a:t>
            </a:r>
            <a:r>
              <a:rPr lang="en-US" sz="2800" dirty="0">
                <a:solidFill>
                  <a:schemeClr val="bg1"/>
                </a:solidFill>
                <a:latin typeface="Palatino"/>
              </a:rPr>
              <a:t> the words which thou shalt speak unto the children of Israel.</a:t>
            </a:r>
            <a:endParaRPr lang="en-US" sz="2800" b="0" i="0" dirty="0">
              <a:solidFill>
                <a:schemeClr val="bg1"/>
              </a:solidFill>
              <a:effectLst/>
              <a:latin typeface="Palatino"/>
            </a:endParaRPr>
          </a:p>
        </p:txBody>
      </p:sp>
      <p:grpSp>
        <p:nvGrpSpPr>
          <p:cNvPr id="13" name="Group 12"/>
          <p:cNvGrpSpPr/>
          <p:nvPr/>
        </p:nvGrpSpPr>
        <p:grpSpPr>
          <a:xfrm>
            <a:off x="634178" y="1841942"/>
            <a:ext cx="2979879" cy="3770972"/>
            <a:chOff x="2819400" y="3657600"/>
            <a:chExt cx="1447800" cy="2121932"/>
          </a:xfrm>
        </p:grpSpPr>
        <p:sp>
          <p:nvSpPr>
            <p:cNvPr id="14" name="TextBox 13"/>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5" name="Rectangle 14"/>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Exodus 19:5-6</a:t>
              </a:r>
            </a:p>
          </p:txBody>
        </p:sp>
        <p:sp>
          <p:nvSpPr>
            <p:cNvPr id="18" name="Rectangle 17"/>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Arrow 10"/>
          <p:cNvSpPr/>
          <p:nvPr/>
        </p:nvSpPr>
        <p:spPr>
          <a:xfrm>
            <a:off x="3858119" y="3395170"/>
            <a:ext cx="1534235" cy="58782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750" fill="hold"/>
                                        <p:tgtEl>
                                          <p:spTgt spid="13"/>
                                        </p:tgtEl>
                                        <p:attrNameLst>
                                          <p:attrName>ppt_x</p:attrName>
                                        </p:attrNameLst>
                                      </p:cBhvr>
                                      <p:tavLst>
                                        <p:tav tm="0">
                                          <p:val>
                                            <p:strVal val="0-#ppt_w/2"/>
                                          </p:val>
                                        </p:tav>
                                        <p:tav tm="100000">
                                          <p:val>
                                            <p:strVal val="#ppt_x"/>
                                          </p:val>
                                        </p:tav>
                                      </p:tavLst>
                                    </p:anim>
                                    <p:anim calcmode="lin" valueType="num">
                                      <p:cBhvr additive="base">
                                        <p:cTn id="8" dur="1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750" fill="hold"/>
                                        <p:tgtEl>
                                          <p:spTgt spid="11"/>
                                        </p:tgtEl>
                                        <p:attrNameLst>
                                          <p:attrName>ppt_x</p:attrName>
                                        </p:attrNameLst>
                                      </p:cBhvr>
                                      <p:tavLst>
                                        <p:tav tm="0">
                                          <p:val>
                                            <p:strVal val="0-#ppt_w/2"/>
                                          </p:val>
                                        </p:tav>
                                        <p:tav tm="100000">
                                          <p:val>
                                            <p:strVal val="#ppt_x"/>
                                          </p:val>
                                        </p:tav>
                                      </p:tavLst>
                                    </p:anim>
                                    <p:anim calcmode="lin" valueType="num">
                                      <p:cBhvr additive="base">
                                        <p:cTn id="12" dur="1750" fill="hold"/>
                                        <p:tgtEl>
                                          <p:spTgt spid="11"/>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14:3-20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Word of Wisdom Old Testament</a:t>
            </a:r>
            <a:endParaRPr lang="en-US" sz="5400" dirty="0">
              <a:solidFill>
                <a:schemeClr val="bg1"/>
              </a:solidFill>
              <a:latin typeface="AR BLANCA" panose="02000000000000000000" pitchFamily="2" charset="0"/>
            </a:endParaRPr>
          </a:p>
        </p:txBody>
      </p:sp>
      <p:grpSp>
        <p:nvGrpSpPr>
          <p:cNvPr id="4" name="Group 3"/>
          <p:cNvGrpSpPr/>
          <p:nvPr/>
        </p:nvGrpSpPr>
        <p:grpSpPr>
          <a:xfrm>
            <a:off x="177365" y="1187207"/>
            <a:ext cx="5524623" cy="5870810"/>
            <a:chOff x="177365" y="1187207"/>
            <a:chExt cx="5524623" cy="5870810"/>
          </a:xfrm>
        </p:grpSpPr>
        <p:sp>
          <p:nvSpPr>
            <p:cNvPr id="2" name="Rectangle 1"/>
            <p:cNvSpPr/>
            <p:nvPr/>
          </p:nvSpPr>
          <p:spPr>
            <a:xfrm>
              <a:off x="206829" y="2601487"/>
              <a:ext cx="3135991" cy="2031325"/>
            </a:xfrm>
            <a:prstGeom prst="rect">
              <a:avLst/>
            </a:prstGeom>
          </p:spPr>
          <p:txBody>
            <a:bodyPr wrap="square" numCol="1">
              <a:spAutoFit/>
            </a:bodyPr>
            <a:lstStyle/>
            <a:p>
              <a:r>
                <a:rPr lang="en-US" dirty="0">
                  <a:solidFill>
                    <a:schemeClr val="bg2"/>
                  </a:solidFill>
                  <a:latin typeface="Palatino"/>
                </a:rPr>
                <a:t>Camel</a:t>
              </a:r>
            </a:p>
            <a:p>
              <a:r>
                <a:rPr lang="en-US" dirty="0">
                  <a:solidFill>
                    <a:schemeClr val="bg2"/>
                  </a:solidFill>
                  <a:latin typeface="Palatino"/>
                </a:rPr>
                <a:t>Hare</a:t>
              </a:r>
            </a:p>
            <a:p>
              <a:r>
                <a:rPr lang="en-US" dirty="0">
                  <a:solidFill>
                    <a:schemeClr val="bg2"/>
                  </a:solidFill>
                  <a:latin typeface="Palatino"/>
                </a:rPr>
                <a:t>Coney</a:t>
              </a:r>
            </a:p>
            <a:p>
              <a:r>
                <a:rPr lang="en-US" dirty="0">
                  <a:solidFill>
                    <a:schemeClr val="bg2"/>
                  </a:solidFill>
                  <a:latin typeface="Palatino"/>
                </a:rPr>
                <a:t>Swine</a:t>
              </a:r>
            </a:p>
            <a:p>
              <a:r>
                <a:rPr lang="en-US" dirty="0">
                  <a:solidFill>
                    <a:schemeClr val="bg2"/>
                  </a:solidFill>
                  <a:latin typeface="Palatino"/>
                </a:rPr>
                <a:t>Fish with shells</a:t>
              </a:r>
            </a:p>
            <a:p>
              <a:endParaRPr lang="en-US" dirty="0">
                <a:solidFill>
                  <a:schemeClr val="bg2"/>
                </a:solidFill>
                <a:latin typeface="Palatino"/>
              </a:endParaRPr>
            </a:p>
            <a:p>
              <a:endParaRPr lang="en-US" dirty="0">
                <a:solidFill>
                  <a:schemeClr val="bg2"/>
                </a:solidFill>
              </a:endParaRPr>
            </a:p>
          </p:txBody>
        </p:sp>
        <p:sp>
          <p:nvSpPr>
            <p:cNvPr id="12" name="Rectangle 11"/>
            <p:cNvSpPr/>
            <p:nvPr/>
          </p:nvSpPr>
          <p:spPr>
            <a:xfrm>
              <a:off x="686706" y="1187207"/>
              <a:ext cx="4288353" cy="369332"/>
            </a:xfrm>
            <a:prstGeom prst="rect">
              <a:avLst/>
            </a:prstGeom>
          </p:spPr>
          <p:txBody>
            <a:bodyPr wrap="none">
              <a:spAutoFit/>
            </a:bodyPr>
            <a:lstStyle/>
            <a:p>
              <a:r>
                <a:rPr lang="en-US" dirty="0">
                  <a:solidFill>
                    <a:schemeClr val="bg2"/>
                  </a:solidFill>
                  <a:latin typeface="Palatino"/>
                </a:rPr>
                <a:t>Thou shalt not eat any abominable thing</a:t>
              </a:r>
            </a:p>
          </p:txBody>
        </p:sp>
        <p:sp>
          <p:nvSpPr>
            <p:cNvPr id="19" name="Rectangle 18"/>
            <p:cNvSpPr/>
            <p:nvPr/>
          </p:nvSpPr>
          <p:spPr>
            <a:xfrm>
              <a:off x="2515362" y="1702705"/>
              <a:ext cx="1927059" cy="5355312"/>
            </a:xfrm>
            <a:prstGeom prst="rect">
              <a:avLst/>
            </a:prstGeom>
          </p:spPr>
          <p:txBody>
            <a:bodyPr wrap="square">
              <a:spAutoFit/>
            </a:bodyPr>
            <a:lstStyle/>
            <a:p>
              <a:r>
                <a:rPr lang="en-US" dirty="0">
                  <a:solidFill>
                    <a:schemeClr val="bg2"/>
                  </a:solidFill>
                  <a:latin typeface="Palatino"/>
                </a:rPr>
                <a:t>Eagle</a:t>
              </a:r>
            </a:p>
            <a:p>
              <a:r>
                <a:rPr lang="en-US" dirty="0" err="1">
                  <a:solidFill>
                    <a:schemeClr val="bg2"/>
                  </a:solidFill>
                  <a:latin typeface="Palatino"/>
                </a:rPr>
                <a:t>Ossifrage</a:t>
              </a:r>
              <a:endParaRPr lang="en-US" dirty="0">
                <a:solidFill>
                  <a:schemeClr val="bg2"/>
                </a:solidFill>
                <a:latin typeface="Palatino"/>
              </a:endParaRPr>
            </a:p>
            <a:p>
              <a:r>
                <a:rPr lang="en-US" dirty="0" err="1">
                  <a:solidFill>
                    <a:schemeClr val="bg2"/>
                  </a:solidFill>
                  <a:latin typeface="Palatino"/>
                </a:rPr>
                <a:t>Ospray</a:t>
              </a:r>
              <a:endParaRPr lang="en-US" dirty="0">
                <a:solidFill>
                  <a:schemeClr val="bg2"/>
                </a:solidFill>
                <a:latin typeface="Palatino"/>
              </a:endParaRPr>
            </a:p>
            <a:p>
              <a:r>
                <a:rPr lang="en-US" dirty="0" err="1">
                  <a:solidFill>
                    <a:schemeClr val="bg2"/>
                  </a:solidFill>
                  <a:latin typeface="Palatino"/>
                </a:rPr>
                <a:t>Glede</a:t>
              </a:r>
              <a:endParaRPr lang="en-US" dirty="0">
                <a:solidFill>
                  <a:schemeClr val="bg2"/>
                </a:solidFill>
                <a:latin typeface="Palatino"/>
              </a:endParaRPr>
            </a:p>
            <a:p>
              <a:r>
                <a:rPr lang="en-US" dirty="0">
                  <a:solidFill>
                    <a:schemeClr val="bg2"/>
                  </a:solidFill>
                  <a:latin typeface="Palatino"/>
                </a:rPr>
                <a:t>Kite</a:t>
              </a:r>
            </a:p>
            <a:p>
              <a:r>
                <a:rPr lang="en-US" dirty="0">
                  <a:solidFill>
                    <a:schemeClr val="bg2"/>
                  </a:solidFill>
                  <a:latin typeface="Palatino"/>
                </a:rPr>
                <a:t>Vulture</a:t>
              </a:r>
            </a:p>
            <a:p>
              <a:r>
                <a:rPr lang="en-US" dirty="0">
                  <a:solidFill>
                    <a:schemeClr val="bg2"/>
                  </a:solidFill>
                  <a:latin typeface="Palatino"/>
                </a:rPr>
                <a:t>Raven</a:t>
              </a:r>
            </a:p>
            <a:p>
              <a:r>
                <a:rPr lang="en-US" dirty="0">
                  <a:solidFill>
                    <a:schemeClr val="bg2"/>
                  </a:solidFill>
                  <a:latin typeface="Palatino"/>
                </a:rPr>
                <a:t>Owl</a:t>
              </a:r>
            </a:p>
            <a:p>
              <a:r>
                <a:rPr lang="en-US" dirty="0">
                  <a:solidFill>
                    <a:schemeClr val="bg2"/>
                  </a:solidFill>
                  <a:latin typeface="Palatino"/>
                </a:rPr>
                <a:t>Night hawk</a:t>
              </a:r>
            </a:p>
            <a:p>
              <a:r>
                <a:rPr lang="en-US" dirty="0" err="1">
                  <a:solidFill>
                    <a:schemeClr val="bg2"/>
                  </a:solidFill>
                  <a:latin typeface="Palatino"/>
                </a:rPr>
                <a:t>Cuckow</a:t>
              </a:r>
              <a:endParaRPr lang="en-US" dirty="0">
                <a:solidFill>
                  <a:schemeClr val="bg2"/>
                </a:solidFill>
                <a:latin typeface="Palatino"/>
              </a:endParaRPr>
            </a:p>
            <a:p>
              <a:r>
                <a:rPr lang="en-US" dirty="0">
                  <a:solidFill>
                    <a:schemeClr val="bg2"/>
                  </a:solidFill>
                  <a:latin typeface="Palatino"/>
                </a:rPr>
                <a:t>Swan</a:t>
              </a:r>
            </a:p>
            <a:p>
              <a:r>
                <a:rPr lang="en-US" dirty="0">
                  <a:solidFill>
                    <a:schemeClr val="bg2"/>
                  </a:solidFill>
                  <a:latin typeface="Palatino"/>
                </a:rPr>
                <a:t>Pelican</a:t>
              </a:r>
            </a:p>
            <a:p>
              <a:r>
                <a:rPr lang="en-US" dirty="0">
                  <a:solidFill>
                    <a:schemeClr val="bg2"/>
                  </a:solidFill>
                  <a:latin typeface="Palatino"/>
                </a:rPr>
                <a:t>Stork</a:t>
              </a:r>
            </a:p>
            <a:p>
              <a:r>
                <a:rPr lang="en-US" dirty="0">
                  <a:solidFill>
                    <a:schemeClr val="bg2"/>
                  </a:solidFill>
                  <a:latin typeface="Palatino"/>
                </a:rPr>
                <a:t>Heron</a:t>
              </a:r>
            </a:p>
            <a:p>
              <a:r>
                <a:rPr lang="en-US" dirty="0" err="1">
                  <a:solidFill>
                    <a:schemeClr val="bg2"/>
                  </a:solidFill>
                  <a:latin typeface="Palatino"/>
                </a:rPr>
                <a:t>Lapwin</a:t>
              </a:r>
              <a:endParaRPr lang="en-US" dirty="0">
                <a:solidFill>
                  <a:schemeClr val="bg2"/>
                </a:solidFill>
                <a:latin typeface="Palatino"/>
              </a:endParaRPr>
            </a:p>
            <a:p>
              <a:r>
                <a:rPr lang="en-US" dirty="0">
                  <a:solidFill>
                    <a:schemeClr val="bg2"/>
                  </a:solidFill>
                  <a:latin typeface="Palatino"/>
                </a:rPr>
                <a:t>Bat</a:t>
              </a:r>
            </a:p>
            <a:p>
              <a:r>
                <a:rPr lang="en-US" dirty="0">
                  <a:solidFill>
                    <a:schemeClr val="bg2"/>
                  </a:solidFill>
                  <a:latin typeface="Palatino"/>
                </a:rPr>
                <a:t>Birds of Prey</a:t>
              </a:r>
            </a:p>
            <a:p>
              <a:endParaRPr lang="en-US" dirty="0">
                <a:solidFill>
                  <a:schemeClr val="bg2"/>
                </a:solidFill>
                <a:latin typeface="Palatino"/>
              </a:endParaRPr>
            </a:p>
            <a:p>
              <a:endParaRPr lang="en-US" dirty="0">
                <a:solidFill>
                  <a:schemeClr val="bg2"/>
                </a:solidFill>
              </a:endParaRPr>
            </a:p>
          </p:txBody>
        </p:sp>
        <p:grpSp>
          <p:nvGrpSpPr>
            <p:cNvPr id="23" name="Group 22"/>
            <p:cNvGrpSpPr/>
            <p:nvPr/>
          </p:nvGrpSpPr>
          <p:grpSpPr>
            <a:xfrm>
              <a:off x="177365" y="4276445"/>
              <a:ext cx="2111828" cy="1706555"/>
              <a:chOff x="177365" y="4276445"/>
              <a:chExt cx="2111828" cy="1706555"/>
            </a:xfrm>
          </p:grpSpPr>
          <p:pic>
            <p:nvPicPr>
              <p:cNvPr id="5124" name="Picture 4" descr="http://www.bibleplaces.com/images12/Hyrax,-rock-badger,-coney-at-En-Gedi,-tb010812277-biblepla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9344" t="17058" r="15227" b="16418"/>
              <a:stretch/>
            </p:blipFill>
            <p:spPr bwMode="auto">
              <a:xfrm>
                <a:off x="177365" y="4276445"/>
                <a:ext cx="2111828" cy="16981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374714" y="5613668"/>
                <a:ext cx="800219" cy="369332"/>
              </a:xfrm>
              <a:prstGeom prst="rect">
                <a:avLst/>
              </a:prstGeom>
            </p:spPr>
            <p:txBody>
              <a:bodyPr wrap="none">
                <a:spAutoFit/>
              </a:bodyPr>
              <a:lstStyle/>
              <a:p>
                <a:r>
                  <a:rPr lang="en-US" dirty="0" err="1">
                    <a:solidFill>
                      <a:srgbClr val="333333"/>
                    </a:solidFill>
                    <a:latin typeface="Palatino"/>
                  </a:rPr>
                  <a:t>coney</a:t>
                </a:r>
                <a:endParaRPr lang="en-US" dirty="0"/>
              </a:p>
            </p:txBody>
          </p:sp>
        </p:grpSp>
        <p:grpSp>
          <p:nvGrpSpPr>
            <p:cNvPr id="27" name="Group 26"/>
            <p:cNvGrpSpPr/>
            <p:nvPr/>
          </p:nvGrpSpPr>
          <p:grpSpPr>
            <a:xfrm>
              <a:off x="3874942" y="1610035"/>
              <a:ext cx="1827046" cy="1839212"/>
              <a:chOff x="3874942" y="1610035"/>
              <a:chExt cx="1827046" cy="1839212"/>
            </a:xfrm>
          </p:grpSpPr>
          <p:pic>
            <p:nvPicPr>
              <p:cNvPr id="5128" name="Picture 8" descr="http://www.rspb.org.uk/community/cfs-file.ashx/__key/communityserver-discussions-components-files/902/5224.IMG_5F00_09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3762" y="1610035"/>
                <a:ext cx="1788226" cy="17882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874942" y="3079915"/>
                <a:ext cx="582211" cy="369332"/>
              </a:xfrm>
              <a:prstGeom prst="rect">
                <a:avLst/>
              </a:prstGeom>
            </p:spPr>
            <p:txBody>
              <a:bodyPr wrap="none">
                <a:spAutoFit/>
              </a:bodyPr>
              <a:lstStyle/>
              <a:p>
                <a:r>
                  <a:rPr lang="en-US" dirty="0">
                    <a:solidFill>
                      <a:srgbClr val="333333"/>
                    </a:solidFill>
                    <a:latin typeface="Palatino"/>
                  </a:rPr>
                  <a:t>Kite</a:t>
                </a:r>
                <a:endParaRPr lang="en-US" dirty="0"/>
              </a:p>
            </p:txBody>
          </p:sp>
        </p:grpSp>
      </p:grpSp>
      <p:grpSp>
        <p:nvGrpSpPr>
          <p:cNvPr id="5" name="Group 4"/>
          <p:cNvGrpSpPr/>
          <p:nvPr/>
        </p:nvGrpSpPr>
        <p:grpSpPr>
          <a:xfrm>
            <a:off x="5858182" y="1139476"/>
            <a:ext cx="6096000" cy="5272210"/>
            <a:chOff x="5858182" y="1139476"/>
            <a:chExt cx="6096000" cy="5272210"/>
          </a:xfrm>
        </p:grpSpPr>
        <p:sp>
          <p:nvSpPr>
            <p:cNvPr id="3" name="Rectangle 2"/>
            <p:cNvSpPr/>
            <p:nvPr/>
          </p:nvSpPr>
          <p:spPr>
            <a:xfrm>
              <a:off x="5858182" y="2718367"/>
              <a:ext cx="6096000" cy="3693319"/>
            </a:xfrm>
            <a:prstGeom prst="rect">
              <a:avLst/>
            </a:prstGeom>
          </p:spPr>
          <p:txBody>
            <a:bodyPr>
              <a:spAutoFit/>
            </a:bodyPr>
            <a:lstStyle/>
            <a:p>
              <a:pPr algn="ctr" fontAlgn="base"/>
              <a:r>
                <a:rPr lang="en-US" dirty="0">
                  <a:solidFill>
                    <a:schemeClr val="bg2"/>
                  </a:solidFill>
                  <a:latin typeface="Calibri" panose="020F0502020204030204" pitchFamily="34" charset="0"/>
                </a:rPr>
                <a:t>These </a:t>
              </a:r>
              <a:r>
                <a:rPr lang="en-US" i="1" dirty="0">
                  <a:solidFill>
                    <a:schemeClr val="bg2"/>
                  </a:solidFill>
                  <a:latin typeface="Calibri" panose="020F0502020204030204" pitchFamily="34" charset="0"/>
                </a:rPr>
                <a:t>are</a:t>
              </a:r>
              <a:r>
                <a:rPr lang="en-US" dirty="0">
                  <a:solidFill>
                    <a:schemeClr val="bg2"/>
                  </a:solidFill>
                  <a:latin typeface="Calibri" panose="020F0502020204030204" pitchFamily="34" charset="0"/>
                </a:rPr>
                <a:t> the beasts which ye shall eat: </a:t>
              </a:r>
            </a:p>
            <a:p>
              <a:pPr algn="ctr" fontAlgn="base"/>
              <a:r>
                <a:rPr lang="en-US" dirty="0">
                  <a:solidFill>
                    <a:schemeClr val="bg2"/>
                  </a:solidFill>
                  <a:latin typeface="Calibri" panose="020F0502020204030204" pitchFamily="34" charset="0"/>
                </a:rPr>
                <a:t>Ox</a:t>
              </a:r>
            </a:p>
            <a:p>
              <a:pPr algn="ctr" fontAlgn="base"/>
              <a:r>
                <a:rPr lang="en-US" dirty="0">
                  <a:solidFill>
                    <a:schemeClr val="bg2"/>
                  </a:solidFill>
                  <a:latin typeface="Calibri" panose="020F0502020204030204" pitchFamily="34" charset="0"/>
                </a:rPr>
                <a:t>Sheep</a:t>
              </a:r>
            </a:p>
            <a:p>
              <a:pPr algn="ctr" fontAlgn="base"/>
              <a:r>
                <a:rPr lang="en-US" dirty="0">
                  <a:solidFill>
                    <a:schemeClr val="bg2"/>
                  </a:solidFill>
                  <a:latin typeface="Calibri" panose="020F0502020204030204" pitchFamily="34" charset="0"/>
                </a:rPr>
                <a:t>Goat</a:t>
              </a:r>
            </a:p>
            <a:p>
              <a:pPr algn="ctr" fontAlgn="base"/>
              <a:r>
                <a:rPr lang="en-US" dirty="0">
                  <a:solidFill>
                    <a:schemeClr val="bg2"/>
                  </a:solidFill>
                  <a:latin typeface="Calibri" panose="020F0502020204030204" pitchFamily="34" charset="0"/>
                </a:rPr>
                <a:t>Hart</a:t>
              </a:r>
            </a:p>
            <a:p>
              <a:pPr algn="ctr" fontAlgn="base"/>
              <a:r>
                <a:rPr lang="en-US" dirty="0">
                  <a:solidFill>
                    <a:schemeClr val="bg2"/>
                  </a:solidFill>
                  <a:latin typeface="Calibri" panose="020F0502020204030204" pitchFamily="34" charset="0"/>
                </a:rPr>
                <a:t>Roebuck</a:t>
              </a:r>
            </a:p>
            <a:p>
              <a:pPr algn="ctr" fontAlgn="base"/>
              <a:r>
                <a:rPr lang="en-US" dirty="0">
                  <a:solidFill>
                    <a:schemeClr val="bg2"/>
                  </a:solidFill>
                  <a:latin typeface="Calibri" panose="020F0502020204030204" pitchFamily="34" charset="0"/>
                </a:rPr>
                <a:t>Fallow deer</a:t>
              </a:r>
            </a:p>
            <a:p>
              <a:pPr algn="ctr" fontAlgn="base"/>
              <a:r>
                <a:rPr lang="en-US" dirty="0">
                  <a:solidFill>
                    <a:schemeClr val="bg2"/>
                  </a:solidFill>
                  <a:latin typeface="Calibri" panose="020F0502020204030204" pitchFamily="34" charset="0"/>
                </a:rPr>
                <a:t>Wild goat</a:t>
              </a:r>
            </a:p>
            <a:p>
              <a:pPr algn="ctr" fontAlgn="base"/>
              <a:r>
                <a:rPr lang="en-US" dirty="0" err="1">
                  <a:solidFill>
                    <a:schemeClr val="bg2"/>
                  </a:solidFill>
                  <a:latin typeface="Calibri" panose="020F0502020204030204" pitchFamily="34" charset="0"/>
                </a:rPr>
                <a:t>Pygarg</a:t>
              </a:r>
              <a:endParaRPr lang="en-US" dirty="0">
                <a:solidFill>
                  <a:schemeClr val="bg2"/>
                </a:solidFill>
                <a:latin typeface="Calibri" panose="020F0502020204030204" pitchFamily="34" charset="0"/>
              </a:endParaRPr>
            </a:p>
            <a:p>
              <a:pPr algn="ctr" fontAlgn="base"/>
              <a:r>
                <a:rPr lang="en-US" dirty="0">
                  <a:solidFill>
                    <a:schemeClr val="bg2"/>
                  </a:solidFill>
                  <a:latin typeface="Calibri" panose="020F0502020204030204" pitchFamily="34" charset="0"/>
                </a:rPr>
                <a:t>Wild ox</a:t>
              </a:r>
            </a:p>
            <a:p>
              <a:pPr algn="ctr" fontAlgn="base"/>
              <a:r>
                <a:rPr lang="en-US" dirty="0">
                  <a:solidFill>
                    <a:schemeClr val="bg2"/>
                  </a:solidFill>
                  <a:latin typeface="Calibri" panose="020F0502020204030204" pitchFamily="34" charset="0"/>
                </a:rPr>
                <a:t>Chamois</a:t>
              </a:r>
            </a:p>
            <a:p>
              <a:pPr algn="ctr" fontAlgn="base"/>
              <a:r>
                <a:rPr lang="en-US" b="0" i="0" dirty="0">
                  <a:solidFill>
                    <a:schemeClr val="bg2"/>
                  </a:solidFill>
                  <a:effectLst/>
                  <a:latin typeface="Calibri" panose="020F0502020204030204" pitchFamily="34" charset="0"/>
                </a:rPr>
                <a:t>Fish that have fins and scales</a:t>
              </a:r>
            </a:p>
            <a:p>
              <a:pPr algn="ctr" fontAlgn="base"/>
              <a:r>
                <a:rPr lang="en-US" dirty="0">
                  <a:solidFill>
                    <a:schemeClr val="bg2"/>
                  </a:solidFill>
                  <a:latin typeface="Calibri" panose="020F0502020204030204" pitchFamily="34" charset="0"/>
                </a:rPr>
                <a:t>clean fowls—those that don’t eat other animals</a:t>
              </a:r>
              <a:endParaRPr lang="en-US" b="0" i="0" dirty="0">
                <a:solidFill>
                  <a:schemeClr val="bg2"/>
                </a:solidFill>
                <a:effectLst/>
                <a:latin typeface="Calibri" panose="020F0502020204030204" pitchFamily="34" charset="0"/>
              </a:endParaRPr>
            </a:p>
          </p:txBody>
        </p:sp>
        <p:grpSp>
          <p:nvGrpSpPr>
            <p:cNvPr id="21" name="Group 20"/>
            <p:cNvGrpSpPr/>
            <p:nvPr/>
          </p:nvGrpSpPr>
          <p:grpSpPr>
            <a:xfrm>
              <a:off x="5990045" y="3264581"/>
              <a:ext cx="2220686" cy="2425013"/>
              <a:chOff x="4354286" y="3003147"/>
              <a:chExt cx="2220686" cy="2425013"/>
            </a:xfrm>
          </p:grpSpPr>
          <p:pic>
            <p:nvPicPr>
              <p:cNvPr id="5122" name="Picture 2" descr="http://www.huntingpleasure.com/14-785-orig/hungary-roebuck-spr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20674" t="6127" r="41231" b="7869"/>
              <a:stretch/>
            </p:blipFill>
            <p:spPr bwMode="auto">
              <a:xfrm>
                <a:off x="4354286" y="3003147"/>
                <a:ext cx="2220686" cy="241662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4286" y="5058828"/>
                <a:ext cx="1095172" cy="369332"/>
              </a:xfrm>
              <a:prstGeom prst="rect">
                <a:avLst/>
              </a:prstGeom>
            </p:spPr>
            <p:txBody>
              <a:bodyPr wrap="none">
                <a:spAutoFit/>
              </a:bodyPr>
              <a:lstStyle/>
              <a:p>
                <a:r>
                  <a:rPr lang="en-US" dirty="0">
                    <a:solidFill>
                      <a:srgbClr val="333333"/>
                    </a:solidFill>
                    <a:latin typeface="Palatino"/>
                  </a:rPr>
                  <a:t>Roebuck</a:t>
                </a:r>
                <a:endParaRPr lang="en-US" dirty="0"/>
              </a:p>
            </p:txBody>
          </p:sp>
        </p:grpSp>
        <p:grpSp>
          <p:nvGrpSpPr>
            <p:cNvPr id="25" name="Group 24"/>
            <p:cNvGrpSpPr/>
            <p:nvPr/>
          </p:nvGrpSpPr>
          <p:grpSpPr>
            <a:xfrm>
              <a:off x="9626492" y="3187130"/>
              <a:ext cx="1513114" cy="2317798"/>
              <a:chOff x="10178142" y="3138887"/>
              <a:chExt cx="1513114" cy="2317798"/>
            </a:xfrm>
          </p:grpSpPr>
          <p:pic>
            <p:nvPicPr>
              <p:cNvPr id="5126" name="Picture 6" descr="http://www.summitpost.org/images/original/81388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994" t="1043" r="28151" b="47122"/>
              <a:stretch/>
            </p:blipFill>
            <p:spPr bwMode="auto">
              <a:xfrm>
                <a:off x="10178142" y="3138887"/>
                <a:ext cx="1513114" cy="22751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596084" y="5087353"/>
                <a:ext cx="1095172" cy="369332"/>
              </a:xfrm>
              <a:prstGeom prst="rect">
                <a:avLst/>
              </a:prstGeom>
            </p:spPr>
            <p:txBody>
              <a:bodyPr wrap="none">
                <a:spAutoFit/>
              </a:bodyPr>
              <a:lstStyle/>
              <a:p>
                <a:r>
                  <a:rPr lang="en-US" dirty="0">
                    <a:solidFill>
                      <a:srgbClr val="333333"/>
                    </a:solidFill>
                    <a:latin typeface="Palatino"/>
                  </a:rPr>
                  <a:t>Chamois</a:t>
                </a:r>
                <a:endParaRPr lang="en-US" dirty="0"/>
              </a:p>
            </p:txBody>
          </p:sp>
        </p:grpSp>
        <p:pic>
          <p:nvPicPr>
            <p:cNvPr id="5130" name="Picture 10" descr="http://stylecupid.typepad.com/.a/6a0120a8e1932a970b01538fde6aad970b-320w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895" y="1139476"/>
              <a:ext cx="2093851" cy="15703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60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14:21</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Animals That Die On Their Own</a:t>
            </a:r>
            <a:endParaRPr lang="en-US" sz="5400" dirty="0">
              <a:solidFill>
                <a:schemeClr val="bg1"/>
              </a:solidFill>
              <a:latin typeface="AR BLANCA" panose="02000000000000000000" pitchFamily="2" charset="0"/>
            </a:endParaRPr>
          </a:p>
        </p:txBody>
      </p:sp>
      <p:sp>
        <p:nvSpPr>
          <p:cNvPr id="2" name="Rectangle 1"/>
          <p:cNvSpPr/>
          <p:nvPr/>
        </p:nvSpPr>
        <p:spPr>
          <a:xfrm>
            <a:off x="1688771" y="1099612"/>
            <a:ext cx="6096000" cy="1477328"/>
          </a:xfrm>
          <a:prstGeom prst="rect">
            <a:avLst/>
          </a:prstGeom>
        </p:spPr>
        <p:txBody>
          <a:bodyPr>
            <a:spAutoFit/>
          </a:bodyPr>
          <a:lstStyle/>
          <a:p>
            <a:r>
              <a:rPr lang="en-US" i="1" dirty="0">
                <a:solidFill>
                  <a:srgbClr val="FFFF00"/>
                </a:solidFill>
                <a:latin typeface="Palatino"/>
              </a:rPr>
              <a:t>Ye shall not eat of any thing that </a:t>
            </a:r>
            <a:r>
              <a:rPr lang="en-US" i="1" dirty="0" err="1">
                <a:solidFill>
                  <a:srgbClr val="FFFF00"/>
                </a:solidFill>
                <a:latin typeface="Palatino"/>
              </a:rPr>
              <a:t>dieth</a:t>
            </a:r>
            <a:r>
              <a:rPr lang="en-US" i="1" dirty="0">
                <a:solidFill>
                  <a:srgbClr val="FFFF00"/>
                </a:solidFill>
                <a:latin typeface="Palatino"/>
              </a:rPr>
              <a:t> of itself: thou shalt give it unto the stranger that is in thy gates, that he may eat it; or thou </a:t>
            </a:r>
            <a:r>
              <a:rPr lang="en-US" i="1" dirty="0" err="1">
                <a:solidFill>
                  <a:srgbClr val="FFFF00"/>
                </a:solidFill>
                <a:latin typeface="Palatino"/>
              </a:rPr>
              <a:t>mayest</a:t>
            </a:r>
            <a:r>
              <a:rPr lang="en-US" i="1" dirty="0">
                <a:solidFill>
                  <a:srgbClr val="FFFF00"/>
                </a:solidFill>
                <a:latin typeface="Palatino"/>
              </a:rPr>
              <a:t> sell it unto an alien: for thou art an holy people unto the </a:t>
            </a:r>
            <a:r>
              <a:rPr lang="en-US" i="1" cap="small" dirty="0">
                <a:solidFill>
                  <a:srgbClr val="FFFF00"/>
                </a:solidFill>
                <a:latin typeface="Palatino"/>
              </a:rPr>
              <a:t>Lord</a:t>
            </a:r>
            <a:r>
              <a:rPr lang="en-US" i="1" dirty="0">
                <a:solidFill>
                  <a:srgbClr val="FFFF00"/>
                </a:solidFill>
                <a:latin typeface="Palatino"/>
              </a:rPr>
              <a:t> thy God. Thou shalt not see the a kid in his mother’s milk.</a:t>
            </a:r>
            <a:endParaRPr lang="en-US" i="1" dirty="0">
              <a:solidFill>
                <a:srgbClr val="FFFF00"/>
              </a:solidFill>
            </a:endParaRPr>
          </a:p>
        </p:txBody>
      </p:sp>
      <p:sp>
        <p:nvSpPr>
          <p:cNvPr id="19" name="Rectangle 18"/>
          <p:cNvSpPr/>
          <p:nvPr/>
        </p:nvSpPr>
        <p:spPr>
          <a:xfrm>
            <a:off x="5841773" y="3587944"/>
            <a:ext cx="6096000" cy="1754326"/>
          </a:xfrm>
          <a:prstGeom prst="rect">
            <a:avLst/>
          </a:prstGeom>
        </p:spPr>
        <p:txBody>
          <a:bodyPr>
            <a:spAutoFit/>
          </a:bodyPr>
          <a:lstStyle/>
          <a:p>
            <a:r>
              <a:rPr lang="en-US" dirty="0">
                <a:solidFill>
                  <a:schemeClr val="bg1"/>
                </a:solidFill>
                <a:latin typeface="Palatino"/>
              </a:rPr>
              <a:t>JST—That they not give it to a stranger or sell it. It would be contaminated. </a:t>
            </a:r>
          </a:p>
          <a:p>
            <a:endParaRPr lang="en-US" dirty="0">
              <a:solidFill>
                <a:schemeClr val="bg1"/>
              </a:solidFill>
              <a:latin typeface="Palatino"/>
            </a:endParaRPr>
          </a:p>
          <a:p>
            <a:r>
              <a:rPr lang="en-US" i="1" dirty="0">
                <a:solidFill>
                  <a:schemeClr val="bg1"/>
                </a:solidFill>
                <a:latin typeface="Palatino"/>
              </a:rPr>
              <a:t>Thou shalt </a:t>
            </a:r>
            <a:r>
              <a:rPr lang="en-US" b="1" i="1" dirty="0">
                <a:solidFill>
                  <a:schemeClr val="bg1"/>
                </a:solidFill>
                <a:latin typeface="Palatino"/>
              </a:rPr>
              <a:t>not give </a:t>
            </a:r>
            <a:r>
              <a:rPr lang="en-US" i="1" dirty="0">
                <a:solidFill>
                  <a:schemeClr val="bg1"/>
                </a:solidFill>
                <a:latin typeface="Palatino"/>
              </a:rPr>
              <a:t>it unto the stranger</a:t>
            </a:r>
          </a:p>
          <a:p>
            <a:endParaRPr lang="en-US" i="1" dirty="0">
              <a:solidFill>
                <a:schemeClr val="bg1"/>
              </a:solidFill>
              <a:latin typeface="Palatino"/>
            </a:endParaRPr>
          </a:p>
          <a:p>
            <a:r>
              <a:rPr lang="en-US" i="1" dirty="0">
                <a:solidFill>
                  <a:schemeClr val="bg1"/>
                </a:solidFill>
                <a:latin typeface="Palatino"/>
              </a:rPr>
              <a:t>Thou </a:t>
            </a:r>
            <a:r>
              <a:rPr lang="en-US" i="1" dirty="0" err="1">
                <a:solidFill>
                  <a:schemeClr val="bg1"/>
                </a:solidFill>
                <a:latin typeface="Palatino"/>
              </a:rPr>
              <a:t>mayest</a:t>
            </a:r>
            <a:r>
              <a:rPr lang="en-US" i="1" dirty="0">
                <a:solidFill>
                  <a:schemeClr val="bg1"/>
                </a:solidFill>
                <a:latin typeface="Palatino"/>
              </a:rPr>
              <a:t> </a:t>
            </a:r>
            <a:r>
              <a:rPr lang="en-US" b="1" i="1" dirty="0">
                <a:solidFill>
                  <a:schemeClr val="bg1"/>
                </a:solidFill>
                <a:latin typeface="Palatino"/>
              </a:rPr>
              <a:t>not sell </a:t>
            </a:r>
            <a:r>
              <a:rPr lang="en-US" i="1" dirty="0">
                <a:solidFill>
                  <a:schemeClr val="bg1"/>
                </a:solidFill>
                <a:latin typeface="Palatino"/>
              </a:rPr>
              <a:t>it unto an alien</a:t>
            </a:r>
            <a:endParaRPr lang="en-US" i="1" dirty="0">
              <a:solidFill>
                <a:schemeClr val="bg1"/>
              </a:solidFill>
            </a:endParaRPr>
          </a:p>
        </p:txBody>
      </p:sp>
      <p:sp>
        <p:nvSpPr>
          <p:cNvPr id="3" name="Rectangle 2"/>
          <p:cNvSpPr/>
          <p:nvPr/>
        </p:nvSpPr>
        <p:spPr>
          <a:xfrm>
            <a:off x="4572000" y="2817716"/>
            <a:ext cx="4131516" cy="369332"/>
          </a:xfrm>
          <a:prstGeom prst="rect">
            <a:avLst/>
          </a:prstGeom>
        </p:spPr>
        <p:txBody>
          <a:bodyPr wrap="none">
            <a:spAutoFit/>
          </a:bodyPr>
          <a:lstStyle/>
          <a:p>
            <a:r>
              <a:rPr lang="en-US" dirty="0">
                <a:solidFill>
                  <a:schemeClr val="bg1"/>
                </a:solidFill>
                <a:latin typeface="Calibri" panose="020F0502020204030204" pitchFamily="34" charset="0"/>
              </a:rPr>
              <a:t>Do not eat anything you find already dead</a:t>
            </a:r>
            <a:endParaRPr lang="en-US" dirty="0">
              <a:solidFill>
                <a:schemeClr val="bg1"/>
              </a:solidFill>
            </a:endParaRPr>
          </a:p>
        </p:txBody>
      </p:sp>
      <p:pic>
        <p:nvPicPr>
          <p:cNvPr id="7170" name="Picture 2" descr="http://balanceofnature.net/wp-content/uploads/2010/12/deer-carcass-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8" y="3315559"/>
            <a:ext cx="5348061" cy="301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1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14:21-25</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Tithe</a:t>
            </a:r>
            <a:endParaRPr lang="en-US" sz="5400" dirty="0">
              <a:solidFill>
                <a:schemeClr val="bg1"/>
              </a:solidFill>
              <a:latin typeface="AR BLANCA" panose="02000000000000000000" pitchFamily="2" charset="0"/>
            </a:endParaRPr>
          </a:p>
        </p:txBody>
      </p:sp>
      <p:sp>
        <p:nvSpPr>
          <p:cNvPr id="4" name="Rectangle 3"/>
          <p:cNvSpPr/>
          <p:nvPr/>
        </p:nvSpPr>
        <p:spPr>
          <a:xfrm>
            <a:off x="310242" y="957295"/>
            <a:ext cx="6096000" cy="2862322"/>
          </a:xfrm>
          <a:prstGeom prst="rect">
            <a:avLst/>
          </a:prstGeom>
        </p:spPr>
        <p:txBody>
          <a:bodyPr>
            <a:spAutoFit/>
          </a:bodyPr>
          <a:lstStyle/>
          <a:p>
            <a:r>
              <a:rPr lang="en-US" dirty="0">
                <a:solidFill>
                  <a:schemeClr val="bg1"/>
                </a:solidFill>
                <a:latin typeface="Calibri" panose="020F0502020204030204" pitchFamily="34" charset="0"/>
              </a:rPr>
              <a:t>“The tithe, or tenth of all increase, was ordinarily contributed ‘in kind’; but if the contributor lived too far from the central place for making the contribution, he could sell the material and carry the money instead, where he could convert it back into whatever kinds of goods he desired to make his contribution and to make the thanksgiving feast which accompanied tithe paying.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goods would be used by the Levites (who produced none of their own) and by the poor (D&amp;C 119:3–6). (2)</a:t>
            </a:r>
            <a:endParaRPr lang="en-US" dirty="0">
              <a:solidFill>
                <a:schemeClr val="bg1"/>
              </a:solidFill>
            </a:endParaRPr>
          </a:p>
        </p:txBody>
      </p:sp>
      <p:pic>
        <p:nvPicPr>
          <p:cNvPr id="8194" name="Picture 2" descr="http://media.ldscdn.org/images/media-library/gospel-art/old-testament/melchizedek-keeper-storehouse-450320-gallery-notice.jpg"/>
          <p:cNvPicPr>
            <a:picLocks noChangeAspect="1" noChangeArrowheads="1"/>
          </p:cNvPicPr>
          <p:nvPr/>
        </p:nvPicPr>
        <p:blipFill rotWithShape="1">
          <a:blip r:embed="rId3">
            <a:extLst>
              <a:ext uri="{28A0092B-C50C-407E-A947-70E740481C1C}">
                <a14:useLocalDpi xmlns:a14="http://schemas.microsoft.com/office/drawing/2010/main" val="0"/>
              </a:ext>
            </a:extLst>
          </a:blip>
          <a:srcRect l="7077" t="11480"/>
          <a:stretch/>
        </p:blipFill>
        <p:spPr bwMode="auto">
          <a:xfrm>
            <a:off x="6716484" y="2122715"/>
            <a:ext cx="4606471" cy="33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14:26</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My Own Perspective on Deut. 14:26</a:t>
            </a:r>
            <a:endParaRPr lang="en-US" sz="5400" dirty="0">
              <a:solidFill>
                <a:schemeClr val="bg1"/>
              </a:solidFill>
              <a:latin typeface="AR BLANCA" panose="02000000000000000000" pitchFamily="2" charset="0"/>
            </a:endParaRPr>
          </a:p>
        </p:txBody>
      </p:sp>
      <p:sp>
        <p:nvSpPr>
          <p:cNvPr id="2" name="Rectangle 1"/>
          <p:cNvSpPr/>
          <p:nvPr/>
        </p:nvSpPr>
        <p:spPr>
          <a:xfrm>
            <a:off x="239486" y="1099612"/>
            <a:ext cx="6096000" cy="1477328"/>
          </a:xfrm>
          <a:prstGeom prst="rect">
            <a:avLst/>
          </a:prstGeom>
        </p:spPr>
        <p:txBody>
          <a:bodyPr>
            <a:spAutoFit/>
          </a:bodyPr>
          <a:lstStyle/>
          <a:p>
            <a:r>
              <a:rPr lang="en-US" i="1" dirty="0">
                <a:solidFill>
                  <a:srgbClr val="FFFF00"/>
                </a:solidFill>
                <a:latin typeface="Palatino"/>
              </a:rPr>
              <a:t>And thou shalt bestow that money for whatsoever thy soul </a:t>
            </a:r>
            <a:r>
              <a:rPr lang="en-US" i="1" dirty="0" err="1">
                <a:solidFill>
                  <a:srgbClr val="FFFF00"/>
                </a:solidFill>
                <a:latin typeface="Palatino"/>
              </a:rPr>
              <a:t>lusteth</a:t>
            </a:r>
            <a:r>
              <a:rPr lang="en-US" i="1" dirty="0">
                <a:solidFill>
                  <a:srgbClr val="FFFF00"/>
                </a:solidFill>
                <a:latin typeface="Palatino"/>
              </a:rPr>
              <a:t> after, for oxen, or for sheep, or for wine, or for strong drink, or for whatsoever thy soul </a:t>
            </a:r>
            <a:r>
              <a:rPr lang="en-US" i="1" dirty="0" err="1">
                <a:solidFill>
                  <a:srgbClr val="FFFF00"/>
                </a:solidFill>
                <a:latin typeface="Palatino"/>
              </a:rPr>
              <a:t>desireth</a:t>
            </a:r>
            <a:r>
              <a:rPr lang="en-US" i="1" dirty="0">
                <a:solidFill>
                  <a:srgbClr val="FFFF00"/>
                </a:solidFill>
                <a:latin typeface="Palatino"/>
              </a:rPr>
              <a:t>: and thou shalt eat there before the </a:t>
            </a:r>
            <a:r>
              <a:rPr lang="en-US" i="1" cap="small" dirty="0">
                <a:solidFill>
                  <a:srgbClr val="FFFF00"/>
                </a:solidFill>
                <a:latin typeface="Palatino"/>
              </a:rPr>
              <a:t>Lord</a:t>
            </a:r>
            <a:r>
              <a:rPr lang="en-US" i="1" dirty="0">
                <a:solidFill>
                  <a:srgbClr val="FFFF00"/>
                </a:solidFill>
                <a:latin typeface="Palatino"/>
              </a:rPr>
              <a:t> thy God, and thou shalt rejoice, thou, and thine household,</a:t>
            </a:r>
            <a:endParaRPr lang="en-US" i="1" dirty="0">
              <a:solidFill>
                <a:srgbClr val="FFFF00"/>
              </a:solidFill>
            </a:endParaRPr>
          </a:p>
        </p:txBody>
      </p:sp>
      <p:sp>
        <p:nvSpPr>
          <p:cNvPr id="9" name="Rectangle 8"/>
          <p:cNvSpPr/>
          <p:nvPr/>
        </p:nvSpPr>
        <p:spPr>
          <a:xfrm>
            <a:off x="1074669" y="3076387"/>
            <a:ext cx="5421085" cy="1200329"/>
          </a:xfrm>
          <a:prstGeom prst="rect">
            <a:avLst/>
          </a:prstGeom>
        </p:spPr>
        <p:txBody>
          <a:bodyPr wrap="square">
            <a:spAutoFit/>
          </a:bodyPr>
          <a:lstStyle/>
          <a:p>
            <a:r>
              <a:rPr lang="en-US" dirty="0">
                <a:solidFill>
                  <a:schemeClr val="bg1"/>
                </a:solidFill>
                <a:latin typeface="Calibri" panose="020F0502020204030204" pitchFamily="34" charset="0"/>
              </a:rPr>
              <a:t>Just think about it as if I wanted a candy bar.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What if I took the money I would spend for a candy bar and gave it to the bishop as a fast offering?</a:t>
            </a:r>
          </a:p>
        </p:txBody>
      </p:sp>
      <p:pic>
        <p:nvPicPr>
          <p:cNvPr id="9218" name="Picture 2" descr="http://www.valdosta.edu/~amjames/candy%20b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754" y="1447800"/>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42238" y="2651845"/>
            <a:ext cx="2806987" cy="369332"/>
          </a:xfrm>
          <a:prstGeom prst="rect">
            <a:avLst/>
          </a:prstGeom>
        </p:spPr>
        <p:txBody>
          <a:bodyPr wrap="none">
            <a:spAutoFit/>
          </a:bodyPr>
          <a:lstStyle/>
          <a:p>
            <a:r>
              <a:rPr lang="en-US" dirty="0" err="1">
                <a:solidFill>
                  <a:schemeClr val="bg1"/>
                </a:solidFill>
                <a:latin typeface="Calibri" panose="020F0502020204030204" pitchFamily="34" charset="0"/>
              </a:rPr>
              <a:t>Lusteth</a:t>
            </a:r>
            <a:r>
              <a:rPr lang="en-US" dirty="0">
                <a:solidFill>
                  <a:schemeClr val="bg1"/>
                </a:solidFill>
                <a:latin typeface="Calibri" panose="020F0502020204030204" pitchFamily="34" charset="0"/>
              </a:rPr>
              <a:t>=to long or yearn for</a:t>
            </a:r>
            <a:endParaRPr lang="en-US" dirty="0">
              <a:solidFill>
                <a:schemeClr val="bg1"/>
              </a:solidFill>
            </a:endParaRPr>
          </a:p>
        </p:txBody>
      </p:sp>
      <p:sp>
        <p:nvSpPr>
          <p:cNvPr id="5" name="Rectangle 4"/>
          <p:cNvSpPr/>
          <p:nvPr/>
        </p:nvSpPr>
        <p:spPr>
          <a:xfrm>
            <a:off x="3668485" y="4808984"/>
            <a:ext cx="7957457" cy="1754326"/>
          </a:xfrm>
          <a:prstGeom prst="rect">
            <a:avLst/>
          </a:prstGeom>
        </p:spPr>
        <p:txBody>
          <a:bodyPr wrap="square">
            <a:spAutoFit/>
          </a:bodyPr>
          <a:lstStyle/>
          <a:p>
            <a:r>
              <a:rPr lang="en-US" dirty="0">
                <a:solidFill>
                  <a:schemeClr val="bg1"/>
                </a:solidFill>
                <a:latin typeface="Calibri" panose="020F0502020204030204" pitchFamily="34" charset="0"/>
              </a:rPr>
              <a:t>Also the use of wine and other fermented fluids (here called ‘strong drink’) may surprise us because we do not use them for any purpose; however, they were then commonly used in ceremonial meals.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Fermented drinks were forbidden to Priests in service, to Nazarites and to some others, according to Leviticus 10 and Numbers 3.)” (2)</a:t>
            </a:r>
            <a:endParaRPr lang="en-US" dirty="0">
              <a:solidFill>
                <a:schemeClr val="bg1"/>
              </a:solidFill>
            </a:endParaRPr>
          </a:p>
        </p:txBody>
      </p:sp>
      <p:pic>
        <p:nvPicPr>
          <p:cNvPr id="9220" name="Picture 4" descr="http://173.83.136.222/images/wine_gra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282" y="4285100"/>
            <a:ext cx="1625146" cy="203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500"/>
                                        <p:tgtEl>
                                          <p:spTgt spid="92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3314</Words>
  <Application>Microsoft Office PowerPoint</Application>
  <PresentationFormat>Widescreen</PresentationFormat>
  <Paragraphs>265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 Light</vt:lpstr>
      <vt:lpstr>Calibri</vt:lpstr>
      <vt:lpstr>Agency FB</vt:lpstr>
      <vt:lpstr>Arial</vt:lpstr>
      <vt:lpstr>AR BLANCA</vt:lpstr>
      <vt:lpstr>Comic Sans MS</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2015-11-14T15:04:38Z</dcterms:created>
  <dcterms:modified xsi:type="dcterms:W3CDTF">2020-11-14T15:41:58Z</dcterms:modified>
</cp:coreProperties>
</file>