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59" r:id="rId5"/>
    <p:sldId id="261" r:id="rId6"/>
    <p:sldId id="264" r:id="rId7"/>
    <p:sldId id="263" r:id="rId8"/>
    <p:sldId id="272" r:id="rId9"/>
    <p:sldId id="265" r:id="rId10"/>
    <p:sldId id="266" r:id="rId11"/>
    <p:sldId id="267" r:id="rId12"/>
    <p:sldId id="268" r:id="rId13"/>
    <p:sldId id="269" r:id="rId14"/>
    <p:sldId id="257" r:id="rId15"/>
    <p:sldId id="271" r:id="rId16"/>
    <p:sldId id="270" r:id="rId17"/>
  </p:sldIdLst>
  <p:sldSz cx="12192000" cy="6858000"/>
  <p:notesSz cx="6858000" cy="9144000"/>
  <p:embeddedFontLst>
    <p:embeddedFont>
      <p:font typeface="Bodoni MT Black" panose="02070A03080606020203" pitchFamily="18" charset="0"/>
      <p:bold r:id="rId18"/>
      <p:boldItalic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olonna MT" panose="04020805060202030203" pitchFamily="82" charset="0"/>
      <p:regular r:id="rId26"/>
    </p:embeddedFont>
    <p:embeddedFont>
      <p:font typeface="Palatino" pitchFamily="2"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4D454C-41F5-4B69-9888-4F1E7E81957D}"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1968861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D454C-41F5-4B69-9888-4F1E7E81957D}"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193017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D454C-41F5-4B69-9888-4F1E7E81957D}"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412072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D454C-41F5-4B69-9888-4F1E7E81957D}"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20690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D454C-41F5-4B69-9888-4F1E7E81957D}"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182806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D454C-41F5-4B69-9888-4F1E7E81957D}"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265839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4D454C-41F5-4B69-9888-4F1E7E81957D}"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266436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4D454C-41F5-4B69-9888-4F1E7E81957D}" type="datetimeFigureOut">
              <a:rPr lang="en-US" smtClean="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82750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D454C-41F5-4B69-9888-4F1E7E81957D}" type="datetimeFigureOut">
              <a:rPr lang="en-US" smtClean="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326255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4D454C-41F5-4B69-9888-4F1E7E81957D}"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334399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4D454C-41F5-4B69-9888-4F1E7E81957D}"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2BB6B-962A-43C3-8BC0-2BC92EABB81A}" type="slidenum">
              <a:rPr lang="en-US" smtClean="0"/>
              <a:t>‹#›</a:t>
            </a:fld>
            <a:endParaRPr lang="en-US"/>
          </a:p>
        </p:txBody>
      </p:sp>
    </p:spTree>
    <p:extLst>
      <p:ext uri="{BB962C8B-B14F-4D97-AF65-F5344CB8AC3E}">
        <p14:creationId xmlns:p14="http://schemas.microsoft.com/office/powerpoint/2010/main" val="1586148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D454C-41F5-4B69-9888-4F1E7E81957D}" type="datetimeFigureOut">
              <a:rPr lang="en-US" smtClean="0"/>
              <a:t>11/15/2020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2BB6B-962A-43C3-8BC0-2BC92EABB81A}" type="slidenum">
              <a:rPr lang="en-US" smtClean="0"/>
              <a:t>‹#›</a:t>
            </a:fld>
            <a:endParaRPr lang="en-US"/>
          </a:p>
        </p:txBody>
      </p:sp>
    </p:spTree>
    <p:extLst>
      <p:ext uri="{BB962C8B-B14F-4D97-AF65-F5344CB8AC3E}">
        <p14:creationId xmlns:p14="http://schemas.microsoft.com/office/powerpoint/2010/main" val="159764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51ECC8-3CB4-47D3-8AD5-97CF3F064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 y="921945"/>
            <a:ext cx="12086377" cy="1938992"/>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The Great Campaign</a:t>
            </a:r>
          </a:p>
          <a:p>
            <a:pPr algn="ctr"/>
            <a:r>
              <a:rPr lang="en-US" sz="6000" dirty="0">
                <a:solidFill>
                  <a:schemeClr val="bg1"/>
                </a:solidFill>
                <a:latin typeface="Bodoni MT Black" panose="02070A03080606020203" pitchFamily="18" charset="0"/>
              </a:rPr>
              <a:t>Joshua 11-24</a:t>
            </a:r>
          </a:p>
        </p:txBody>
      </p:sp>
      <p:sp>
        <p:nvSpPr>
          <p:cNvPr id="10" name="TextBox 9"/>
          <p:cNvSpPr txBox="1"/>
          <p:nvPr/>
        </p:nvSpPr>
        <p:spPr>
          <a:xfrm>
            <a:off x="64080" y="0"/>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Lesson 77</a:t>
            </a:r>
          </a:p>
        </p:txBody>
      </p:sp>
      <p:sp>
        <p:nvSpPr>
          <p:cNvPr id="11" name="Rectangle 10"/>
          <p:cNvSpPr/>
          <p:nvPr/>
        </p:nvSpPr>
        <p:spPr>
          <a:xfrm>
            <a:off x="3048000" y="3105835"/>
            <a:ext cx="6096000" cy="923330"/>
          </a:xfrm>
          <a:prstGeom prst="rect">
            <a:avLst/>
          </a:prstGeom>
        </p:spPr>
        <p:txBody>
          <a:bodyPr>
            <a:spAutoFit/>
          </a:bodyPr>
          <a:lstStyle/>
          <a:p>
            <a:r>
              <a:rPr lang="en-US" b="0" i="1" dirty="0">
                <a:solidFill>
                  <a:schemeClr val="bg1"/>
                </a:solidFill>
                <a:effectLst/>
                <a:latin typeface="Palatino"/>
              </a:rPr>
              <a:t>And all these kings and their land did Joshua take at one time, because the </a:t>
            </a:r>
            <a:r>
              <a:rPr lang="en-US" b="0" i="1" cap="small" dirty="0">
                <a:solidFill>
                  <a:schemeClr val="bg1"/>
                </a:solidFill>
                <a:effectLst/>
                <a:latin typeface="Palatino"/>
              </a:rPr>
              <a:t>Lord</a:t>
            </a:r>
            <a:r>
              <a:rPr lang="en-US" b="0" i="1" dirty="0">
                <a:solidFill>
                  <a:schemeClr val="bg1"/>
                </a:solidFill>
                <a:effectLst/>
                <a:latin typeface="Palatino"/>
              </a:rPr>
              <a:t> God of Israel fought for Israel.</a:t>
            </a:r>
          </a:p>
          <a:p>
            <a:r>
              <a:rPr lang="en-US" i="1" dirty="0">
                <a:solidFill>
                  <a:schemeClr val="bg1"/>
                </a:solidFill>
                <a:latin typeface="Palatino"/>
              </a:rPr>
              <a:t>Joshua 10:42</a:t>
            </a:r>
            <a:endParaRPr lang="en-US" i="1" dirty="0">
              <a:solidFill>
                <a:schemeClr val="bg1"/>
              </a:solidFill>
            </a:endParaRPr>
          </a:p>
        </p:txBody>
      </p:sp>
      <p:grpSp>
        <p:nvGrpSpPr>
          <p:cNvPr id="12" name="Group 11"/>
          <p:cNvGrpSpPr/>
          <p:nvPr/>
        </p:nvGrpSpPr>
        <p:grpSpPr>
          <a:xfrm>
            <a:off x="1317064" y="2968993"/>
            <a:ext cx="1565444" cy="3232630"/>
            <a:chOff x="320681" y="685800"/>
            <a:chExt cx="2398555" cy="4953000"/>
          </a:xfrm>
        </p:grpSpPr>
        <p:grpSp>
          <p:nvGrpSpPr>
            <p:cNvPr id="13" name="Group 12"/>
            <p:cNvGrpSpPr/>
            <p:nvPr/>
          </p:nvGrpSpPr>
          <p:grpSpPr>
            <a:xfrm>
              <a:off x="320681" y="685800"/>
              <a:ext cx="2398555" cy="4953000"/>
              <a:chOff x="3521081" y="381000"/>
              <a:chExt cx="2398555" cy="4953000"/>
            </a:xfrm>
          </p:grpSpPr>
          <p:sp>
            <p:nvSpPr>
              <p:cNvPr id="31" name="Rounded Rectangle 30"/>
              <p:cNvSpPr/>
              <p:nvPr/>
            </p:nvSpPr>
            <p:spPr>
              <a:xfrm>
                <a:off x="3886200" y="762000"/>
                <a:ext cx="1828800" cy="16764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6"/>
              <p:cNvGrpSpPr/>
              <p:nvPr/>
            </p:nvGrpSpPr>
            <p:grpSpPr>
              <a:xfrm>
                <a:off x="3657600" y="381000"/>
                <a:ext cx="2193567" cy="1008603"/>
                <a:chOff x="518540" y="1084217"/>
                <a:chExt cx="2193567" cy="1008603"/>
              </a:xfrm>
            </p:grpSpPr>
            <p:sp>
              <p:nvSpPr>
                <p:cNvPr id="68" name="Moon 67"/>
                <p:cNvSpPr/>
                <p:nvPr/>
              </p:nvSpPr>
              <p:spPr>
                <a:xfrm rot="11330407" flipH="1">
                  <a:off x="1256173" y="1163792"/>
                  <a:ext cx="427636" cy="799712"/>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0269593">
                  <a:off x="1478527" y="1236244"/>
                  <a:ext cx="427636" cy="799712"/>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7949056">
                  <a:off x="1504138" y="942187"/>
                  <a:ext cx="476935" cy="1156867"/>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951385">
                  <a:off x="1415446" y="972167"/>
                  <a:ext cx="476935" cy="1156867"/>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5057621">
                  <a:off x="1239664" y="485246"/>
                  <a:ext cx="721072" cy="1919014"/>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6757078">
                  <a:off x="1392064" y="637646"/>
                  <a:ext cx="721072" cy="1919014"/>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3854531">
                  <a:off x="1117511" y="772777"/>
                  <a:ext cx="721072" cy="1919014"/>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993098" y="1147996"/>
                  <a:ext cx="1219200" cy="6096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ounded Rectangle 45"/>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53"/>
              <p:cNvGrpSpPr/>
              <p:nvPr/>
            </p:nvGrpSpPr>
            <p:grpSpPr>
              <a:xfrm>
                <a:off x="4212236" y="3367790"/>
                <a:ext cx="1064302" cy="484682"/>
                <a:chOff x="6477000" y="762000"/>
                <a:chExt cx="1905000" cy="914400"/>
              </a:xfrm>
            </p:grpSpPr>
            <p:sp>
              <p:nvSpPr>
                <p:cNvPr id="62" name="Rounded Rectangle 61"/>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49"/>
                <p:cNvGrpSpPr/>
                <p:nvPr/>
              </p:nvGrpSpPr>
              <p:grpSpPr>
                <a:xfrm>
                  <a:off x="7696200" y="762000"/>
                  <a:ext cx="685800" cy="914400"/>
                  <a:chOff x="7696200" y="762000"/>
                  <a:chExt cx="685800" cy="914400"/>
                </a:xfrm>
              </p:grpSpPr>
              <p:sp>
                <p:nvSpPr>
                  <p:cNvPr id="66" name="6-Point Star 65"/>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6-Point Star 63"/>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54"/>
              <p:cNvGrpSpPr/>
              <p:nvPr/>
            </p:nvGrpSpPr>
            <p:grpSpPr>
              <a:xfrm>
                <a:off x="4298430" y="2920584"/>
                <a:ext cx="920646" cy="379751"/>
                <a:chOff x="6477000" y="762000"/>
                <a:chExt cx="1905000" cy="914400"/>
              </a:xfrm>
            </p:grpSpPr>
            <p:sp>
              <p:nvSpPr>
                <p:cNvPr id="56" name="Rounded Rectangle 55"/>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49"/>
                <p:cNvGrpSpPr/>
                <p:nvPr/>
              </p:nvGrpSpPr>
              <p:grpSpPr>
                <a:xfrm>
                  <a:off x="7696200" y="762000"/>
                  <a:ext cx="685800" cy="914400"/>
                  <a:chOff x="7696200" y="762000"/>
                  <a:chExt cx="685800" cy="914400"/>
                </a:xfrm>
              </p:grpSpPr>
              <p:sp>
                <p:nvSpPr>
                  <p:cNvPr id="60" name="6-Point Star 59"/>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6-Point Star 57"/>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61"/>
              <p:cNvGrpSpPr/>
              <p:nvPr/>
            </p:nvGrpSpPr>
            <p:grpSpPr>
              <a:xfrm>
                <a:off x="4313420" y="2365947"/>
                <a:ext cx="858187" cy="467194"/>
                <a:chOff x="6477000" y="762000"/>
                <a:chExt cx="1905000" cy="914400"/>
              </a:xfrm>
            </p:grpSpPr>
            <p:sp>
              <p:nvSpPr>
                <p:cNvPr id="50" name="Rounded Rectangle 49"/>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49"/>
                <p:cNvGrpSpPr/>
                <p:nvPr/>
              </p:nvGrpSpPr>
              <p:grpSpPr>
                <a:xfrm>
                  <a:off x="7696200" y="762000"/>
                  <a:ext cx="685800" cy="914400"/>
                  <a:chOff x="7696200" y="762000"/>
                  <a:chExt cx="685800" cy="914400"/>
                </a:xfrm>
              </p:grpSpPr>
              <p:sp>
                <p:nvSpPr>
                  <p:cNvPr id="54" name="6-Point Star 53"/>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6-Point Star 51"/>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819005" y="993433"/>
              <a:ext cx="308947" cy="467194"/>
              <a:chOff x="819005" y="993433"/>
              <a:chExt cx="308947" cy="467194"/>
            </a:xfrm>
          </p:grpSpPr>
          <p:sp>
            <p:nvSpPr>
              <p:cNvPr id="29" name="6-Point Star 28"/>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154409" y="996380"/>
              <a:ext cx="308947" cy="467194"/>
              <a:chOff x="819005" y="993433"/>
              <a:chExt cx="308947" cy="467194"/>
            </a:xfrm>
          </p:grpSpPr>
          <p:sp>
            <p:nvSpPr>
              <p:cNvPr id="27" name="6-Point Star 26"/>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467149" y="989151"/>
              <a:ext cx="308947" cy="467194"/>
              <a:chOff x="819005" y="993433"/>
              <a:chExt cx="308947" cy="467194"/>
            </a:xfrm>
          </p:grpSpPr>
          <p:sp>
            <p:nvSpPr>
              <p:cNvPr id="25" name="6-Point Star 24"/>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790183" y="998352"/>
              <a:ext cx="308947" cy="467194"/>
              <a:chOff x="819005" y="993433"/>
              <a:chExt cx="308947" cy="467194"/>
            </a:xfrm>
          </p:grpSpPr>
          <p:sp>
            <p:nvSpPr>
              <p:cNvPr id="23" name="6-Point Star 22"/>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112072" y="1008483"/>
              <a:ext cx="308947" cy="467194"/>
              <a:chOff x="819005" y="993433"/>
              <a:chExt cx="308947" cy="467194"/>
            </a:xfrm>
          </p:grpSpPr>
          <p:sp>
            <p:nvSpPr>
              <p:cNvPr id="21" name="6-Point Star 20"/>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685800" y="1552989"/>
              <a:ext cx="296779" cy="65681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207647" y="1482844"/>
              <a:ext cx="297928" cy="45613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362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Doctrinal Mastery</a:t>
            </a:r>
          </a:p>
        </p:txBody>
      </p:sp>
      <p:sp>
        <p:nvSpPr>
          <p:cNvPr id="142" name="Rectangle 141"/>
          <p:cNvSpPr/>
          <p:nvPr/>
        </p:nvSpPr>
        <p:spPr>
          <a:xfrm>
            <a:off x="6934139" y="1490008"/>
            <a:ext cx="3838754" cy="4524315"/>
          </a:xfrm>
          <a:prstGeom prst="rect">
            <a:avLst/>
          </a:prstGeom>
        </p:spPr>
        <p:txBody>
          <a:bodyPr wrap="square">
            <a:spAutoFit/>
          </a:bodyPr>
          <a:lstStyle/>
          <a:p>
            <a:r>
              <a:rPr lang="en-US" sz="2400" dirty="0">
                <a:solidFill>
                  <a:schemeClr val="bg1"/>
                </a:solidFill>
                <a:latin typeface="Calibri" panose="020F0502020204030204" pitchFamily="34" charset="0"/>
              </a:rPr>
              <a:t>And if it seem evil unto you to serve the </a:t>
            </a:r>
            <a:r>
              <a:rPr lang="en-US" sz="2400" cap="small" dirty="0">
                <a:solidFill>
                  <a:schemeClr val="bg1"/>
                </a:solidFill>
                <a:latin typeface="Calibri" panose="020F0502020204030204" pitchFamily="34" charset="0"/>
              </a:rPr>
              <a:t>Lord</a:t>
            </a:r>
            <a:r>
              <a:rPr lang="en-US" sz="2400" dirty="0">
                <a:solidFill>
                  <a:schemeClr val="bg1"/>
                </a:solidFill>
                <a:latin typeface="Calibri" panose="020F0502020204030204" pitchFamily="34" charset="0"/>
              </a:rPr>
              <a:t>, choose you this day whom ye will serve; whether the gods which your fathers served that </a:t>
            </a:r>
            <a:r>
              <a:rPr lang="en-US" sz="2400" i="1" dirty="0">
                <a:solidFill>
                  <a:schemeClr val="bg1"/>
                </a:solidFill>
                <a:latin typeface="Calibri" panose="020F0502020204030204" pitchFamily="34" charset="0"/>
              </a:rPr>
              <a:t>were</a:t>
            </a:r>
            <a:r>
              <a:rPr lang="en-US" sz="2400" dirty="0">
                <a:solidFill>
                  <a:schemeClr val="bg1"/>
                </a:solidFill>
                <a:latin typeface="Calibri" panose="020F0502020204030204" pitchFamily="34" charset="0"/>
              </a:rPr>
              <a:t> on the other side of the flood, or the gods of the Amorites, in whose land ye dwell: but as for me and my house, we will serve the </a:t>
            </a:r>
            <a:r>
              <a:rPr lang="en-US" sz="2400" cap="small" dirty="0">
                <a:solidFill>
                  <a:schemeClr val="bg1"/>
                </a:solidFill>
                <a:latin typeface="Calibri" panose="020F0502020204030204" pitchFamily="34" charset="0"/>
              </a:rPr>
              <a:t>Lord</a:t>
            </a:r>
            <a:r>
              <a:rPr lang="en-US" sz="2400" dirty="0">
                <a:solidFill>
                  <a:schemeClr val="bg1"/>
                </a:solidFill>
                <a:latin typeface="Calibri" panose="020F0502020204030204" pitchFamily="34" charset="0"/>
              </a:rPr>
              <a:t>.</a:t>
            </a:r>
          </a:p>
          <a:p>
            <a:endParaRPr lang="en-US" sz="2400" dirty="0">
              <a:solidFill>
                <a:schemeClr val="bg1"/>
              </a:solidFill>
              <a:latin typeface="Calibri" panose="020F0502020204030204" pitchFamily="34" charset="0"/>
            </a:endParaRPr>
          </a:p>
        </p:txBody>
      </p:sp>
      <p:grpSp>
        <p:nvGrpSpPr>
          <p:cNvPr id="157" name="Group 156"/>
          <p:cNvGrpSpPr/>
          <p:nvPr/>
        </p:nvGrpSpPr>
        <p:grpSpPr>
          <a:xfrm>
            <a:off x="1795393" y="1649957"/>
            <a:ext cx="2979879" cy="3640939"/>
            <a:chOff x="2819400" y="3657600"/>
            <a:chExt cx="1447800" cy="2048762"/>
          </a:xfrm>
        </p:grpSpPr>
        <p:sp>
          <p:nvSpPr>
            <p:cNvPr id="158" name="TextBox 157"/>
            <p:cNvSpPr txBox="1"/>
            <p:nvPr/>
          </p:nvSpPr>
          <p:spPr>
            <a:xfrm>
              <a:off x="3917110" y="5410200"/>
              <a:ext cx="89753" cy="207824"/>
            </a:xfrm>
            <a:prstGeom prst="rect">
              <a:avLst/>
            </a:prstGeom>
            <a:noFill/>
          </p:spPr>
          <p:txBody>
            <a:bodyPr wrap="none" rtlCol="0">
              <a:spAutoFit/>
            </a:bodyPr>
            <a:lstStyle/>
            <a:p>
              <a:pPr algn="ctr"/>
              <a:endParaRPr lang="en-US" dirty="0">
                <a:latin typeface="Calibri" panose="020F0502020204030204" pitchFamily="34" charset="0"/>
              </a:endParaRPr>
            </a:p>
          </p:txBody>
        </p:sp>
        <p:sp>
          <p:nvSpPr>
            <p:cNvPr id="159" name="Rectangle 158"/>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Joshua 24:15</a:t>
              </a:r>
            </a:p>
          </p:txBody>
        </p:sp>
        <p:sp>
          <p:nvSpPr>
            <p:cNvPr id="162" name="Rectangle 161"/>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ight Arrow 1"/>
          <p:cNvSpPr/>
          <p:nvPr/>
        </p:nvSpPr>
        <p:spPr>
          <a:xfrm>
            <a:off x="4970352" y="3096285"/>
            <a:ext cx="1403288" cy="7514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742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1000" fill="hold"/>
                                        <p:tgtEl>
                                          <p:spTgt spid="157"/>
                                        </p:tgtEl>
                                        <p:attrNameLst>
                                          <p:attrName>ppt_x</p:attrName>
                                        </p:attrNameLst>
                                      </p:cBhvr>
                                      <p:tavLst>
                                        <p:tav tm="0">
                                          <p:val>
                                            <p:strVal val="0-#ppt_w/2"/>
                                          </p:val>
                                        </p:tav>
                                        <p:tav tm="100000">
                                          <p:val>
                                            <p:strVal val="#ppt_x"/>
                                          </p:val>
                                        </p:tav>
                                      </p:tavLst>
                                    </p:anim>
                                    <p:anim calcmode="lin" valueType="num">
                                      <p:cBhvr additive="base">
                                        <p:cTn id="8" dur="1000" fill="hold"/>
                                        <p:tgtEl>
                                          <p:spTgt spid="15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2"/>
                                        </p:tgtEl>
                                        <p:attrNameLst>
                                          <p:attrName>style.visibility</p:attrName>
                                        </p:attrNameLst>
                                      </p:cBhvr>
                                      <p:to>
                                        <p:strVal val="visible"/>
                                      </p:to>
                                    </p:set>
                                    <p:anim calcmode="lin" valueType="num">
                                      <p:cBhvr additive="base">
                                        <p:cTn id="15" dur="500" fill="hold"/>
                                        <p:tgtEl>
                                          <p:spTgt spid="142"/>
                                        </p:tgtEl>
                                        <p:attrNameLst>
                                          <p:attrName>ppt_x</p:attrName>
                                        </p:attrNameLst>
                                      </p:cBhvr>
                                      <p:tavLst>
                                        <p:tav tm="0">
                                          <p:val>
                                            <p:strVal val="0-#ppt_w/2"/>
                                          </p:val>
                                        </p:tav>
                                        <p:tav tm="100000">
                                          <p:val>
                                            <p:strVal val="#ppt_x"/>
                                          </p:val>
                                        </p:tav>
                                      </p:tavLst>
                                    </p:anim>
                                    <p:anim calcmode="lin" valueType="num">
                                      <p:cBhvr additive="base">
                                        <p:cTn id="16" dur="5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42" name="Rectangle 141"/>
          <p:cNvSpPr/>
          <p:nvPr/>
        </p:nvSpPr>
        <p:spPr>
          <a:xfrm>
            <a:off x="1213164" y="548448"/>
            <a:ext cx="6708618" cy="5632311"/>
          </a:xfrm>
          <a:prstGeom prst="rect">
            <a:avLst/>
          </a:prstGeom>
        </p:spPr>
        <p:txBody>
          <a:bodyPr wrap="square">
            <a:spAutoFit/>
          </a:bodyPr>
          <a:lstStyle/>
          <a:p>
            <a:pPr fontAlgn="base"/>
            <a:r>
              <a:rPr lang="en-US" sz="2400" dirty="0">
                <a:solidFill>
                  <a:schemeClr val="bg1"/>
                </a:solidFill>
              </a:rPr>
              <a:t>“After Israel had rested from the wars with their enemies, Joshua, who was now very old, called all Israel together. </a:t>
            </a:r>
          </a:p>
          <a:p>
            <a:pPr fontAlgn="base"/>
            <a:endParaRPr lang="en-US" sz="2400" dirty="0">
              <a:solidFill>
                <a:schemeClr val="bg1"/>
              </a:solidFill>
            </a:endParaRPr>
          </a:p>
          <a:p>
            <a:pPr fontAlgn="base"/>
            <a:r>
              <a:rPr lang="en-US" sz="2400" dirty="0">
                <a:solidFill>
                  <a:schemeClr val="bg1"/>
                </a:solidFill>
              </a:rPr>
              <a:t>In his farewell address he reminded them they had been victorious because God had fought for them, but if they now ceased to serve the Lord and keep his law they would be destroyed. …</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“This great military and spiritual leader then urged a commitment, and made one himself and for his family: ‘Choose you this day whom ye will serve; … but as for me and my house, we will serve the Lord.’ </a:t>
            </a:r>
            <a:r>
              <a:rPr lang="en-US" sz="1200" dirty="0">
                <a:solidFill>
                  <a:schemeClr val="bg1"/>
                </a:solidFill>
              </a:rPr>
              <a:t>(Josh. 24:15)</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682" y="1890383"/>
            <a:ext cx="2574419" cy="3348837"/>
          </a:xfrm>
          <a:prstGeom prst="rect">
            <a:avLst/>
          </a:prstGeom>
        </p:spPr>
      </p:pic>
    </p:spTree>
    <p:extLst>
      <p:ext uri="{BB962C8B-B14F-4D97-AF65-F5344CB8AC3E}">
        <p14:creationId xmlns:p14="http://schemas.microsoft.com/office/powerpoint/2010/main" val="33000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42" name="Rectangle 141"/>
          <p:cNvSpPr/>
          <p:nvPr/>
        </p:nvSpPr>
        <p:spPr>
          <a:xfrm>
            <a:off x="887240" y="458956"/>
            <a:ext cx="7487215" cy="5940088"/>
          </a:xfrm>
          <a:prstGeom prst="rect">
            <a:avLst/>
          </a:prstGeom>
        </p:spPr>
        <p:txBody>
          <a:bodyPr wrap="square">
            <a:spAutoFit/>
          </a:bodyPr>
          <a:lstStyle/>
          <a:p>
            <a:pPr fontAlgn="base"/>
            <a:r>
              <a:rPr lang="en-US" sz="2000" dirty="0">
                <a:solidFill>
                  <a:schemeClr val="bg1"/>
                </a:solidFill>
              </a:rPr>
              <a:t>“Here was a great statement of full commitment of a man to God. … </a:t>
            </a:r>
          </a:p>
          <a:p>
            <a:pPr fontAlgn="base"/>
            <a:endParaRPr lang="en-US" sz="2000" dirty="0">
              <a:solidFill>
                <a:schemeClr val="bg1"/>
              </a:solidFill>
            </a:endParaRPr>
          </a:p>
          <a:p>
            <a:pPr fontAlgn="base"/>
            <a:r>
              <a:rPr lang="en-US" sz="2000" dirty="0">
                <a:solidFill>
                  <a:schemeClr val="bg1"/>
                </a:solidFill>
              </a:rPr>
              <a:t>He was telling the Israelites that regardless of how they decided, he would do what he knew was right. </a:t>
            </a:r>
          </a:p>
          <a:p>
            <a:pPr fontAlgn="base"/>
            <a:endParaRPr lang="en-US" sz="2000" dirty="0">
              <a:solidFill>
                <a:schemeClr val="bg1"/>
              </a:solidFill>
            </a:endParaRPr>
          </a:p>
          <a:p>
            <a:pPr fontAlgn="base"/>
            <a:r>
              <a:rPr lang="en-US" sz="2000" dirty="0">
                <a:solidFill>
                  <a:schemeClr val="bg1"/>
                </a:solidFill>
              </a:rPr>
              <a:t>He was saying that his decision to serve the Lord was independent of whatever they decided; that their actions would not affect his; that his commitment to do the Lord’s will would not be altered by anything they or anyone else would do. </a:t>
            </a:r>
          </a:p>
          <a:p>
            <a:pPr fontAlgn="base"/>
            <a:endParaRPr lang="en-US" sz="2000" dirty="0">
              <a:solidFill>
                <a:schemeClr val="bg1"/>
              </a:solidFill>
            </a:endParaRPr>
          </a:p>
          <a:p>
            <a:pPr fontAlgn="base"/>
            <a:r>
              <a:rPr lang="en-US" sz="2000" dirty="0">
                <a:solidFill>
                  <a:schemeClr val="bg1"/>
                </a:solidFill>
              </a:rPr>
              <a:t>Joshua was firmly in control of his actions and had his eyes fixed on the commandments of the Lord. He was committed to obedience.</a:t>
            </a:r>
          </a:p>
          <a:p>
            <a:pPr fontAlgn="base"/>
            <a:endParaRPr lang="en-US" sz="2000" dirty="0">
              <a:solidFill>
                <a:schemeClr val="bg1"/>
              </a:solidFill>
            </a:endParaRPr>
          </a:p>
          <a:p>
            <a:pPr fontAlgn="base"/>
            <a:r>
              <a:rPr lang="en-US" sz="2000" dirty="0">
                <a:solidFill>
                  <a:schemeClr val="bg1"/>
                </a:solidFill>
              </a:rPr>
              <a:t>“Surely the Lord loves, more than anything else, an unwavering determination to obey his counsel. </a:t>
            </a:r>
          </a:p>
          <a:p>
            <a:pPr fontAlgn="base"/>
            <a:endParaRPr lang="en-US" sz="2000" dirty="0">
              <a:solidFill>
                <a:schemeClr val="bg1"/>
              </a:solidFill>
            </a:endParaRPr>
          </a:p>
          <a:p>
            <a:pPr fontAlgn="base"/>
            <a:r>
              <a:rPr lang="en-US" sz="2000" dirty="0">
                <a:solidFill>
                  <a:schemeClr val="bg1"/>
                </a:solidFill>
              </a:rPr>
              <a:t>Surely the experiences of the great prophets of the Old Testament have been recorded to help us understand the importance of choosing the path of strict obedience.” (2)</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682" y="1890383"/>
            <a:ext cx="2574419" cy="3348837"/>
          </a:xfrm>
          <a:prstGeom prst="rect">
            <a:avLst/>
          </a:prstGeom>
        </p:spPr>
      </p:pic>
    </p:spTree>
    <p:extLst>
      <p:ext uri="{BB962C8B-B14F-4D97-AF65-F5344CB8AC3E}">
        <p14:creationId xmlns:p14="http://schemas.microsoft.com/office/powerpoint/2010/main" val="73879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42" name="Rectangle 141"/>
          <p:cNvSpPr/>
          <p:nvPr/>
        </p:nvSpPr>
        <p:spPr>
          <a:xfrm>
            <a:off x="2172832" y="458956"/>
            <a:ext cx="6201623" cy="5940088"/>
          </a:xfrm>
          <a:prstGeom prst="rect">
            <a:avLst/>
          </a:prstGeom>
        </p:spPr>
        <p:txBody>
          <a:bodyPr wrap="square">
            <a:spAutoFit/>
          </a:bodyPr>
          <a:lstStyle/>
          <a:p>
            <a:pPr fontAlgn="base"/>
            <a:r>
              <a:rPr lang="en-US" sz="2000" dirty="0">
                <a:solidFill>
                  <a:schemeClr val="bg1"/>
                </a:solidFill>
              </a:rPr>
              <a:t>“Joshua of old declared, ‘Choose you this day whom ye will serve; … but as for me and my house, we will serve the Lord’ [Joshua 24:15]. …</a:t>
            </a:r>
          </a:p>
          <a:p>
            <a:pPr fontAlgn="base"/>
            <a:endParaRPr lang="en-US" sz="2000" dirty="0">
              <a:solidFill>
                <a:schemeClr val="bg1"/>
              </a:solidFill>
            </a:endParaRPr>
          </a:p>
          <a:p>
            <a:pPr fontAlgn="base"/>
            <a:r>
              <a:rPr lang="en-US" sz="2000" dirty="0">
                <a:solidFill>
                  <a:schemeClr val="bg1"/>
                </a:solidFill>
              </a:rPr>
              <a:t>“… Positioned on the wall of my office, directly opposite my desk, is a lovely print of the Savior, painted by Heinrich Hofmann. </a:t>
            </a:r>
          </a:p>
          <a:p>
            <a:pPr fontAlgn="base"/>
            <a:endParaRPr lang="en-US" sz="2000" dirty="0">
              <a:solidFill>
                <a:schemeClr val="bg1"/>
              </a:solidFill>
            </a:endParaRPr>
          </a:p>
          <a:p>
            <a:pPr fontAlgn="base"/>
            <a:r>
              <a:rPr lang="en-US" sz="2000" dirty="0">
                <a:solidFill>
                  <a:schemeClr val="bg1"/>
                </a:solidFill>
              </a:rPr>
              <a:t>I love the painting, which I have had since I was a 22-year-old bishop and which I have taken with me wherever I have been assigned to labor. I have tried to pattern my life after the Master. </a:t>
            </a:r>
          </a:p>
          <a:p>
            <a:pPr fontAlgn="base"/>
            <a:endParaRPr lang="en-US" sz="2000" dirty="0">
              <a:solidFill>
                <a:schemeClr val="bg1"/>
              </a:solidFill>
            </a:endParaRPr>
          </a:p>
          <a:p>
            <a:pPr fontAlgn="base"/>
            <a:r>
              <a:rPr lang="en-US" sz="2000" dirty="0">
                <a:solidFill>
                  <a:schemeClr val="bg1"/>
                </a:solidFill>
              </a:rPr>
              <a:t>Whenever I have a difficult decision to make, I have looked at that picture and asked myself, ‘What would He do?’ Then I try to do it. </a:t>
            </a:r>
          </a:p>
          <a:p>
            <a:pPr fontAlgn="base"/>
            <a:endParaRPr lang="en-US" sz="2000" dirty="0">
              <a:solidFill>
                <a:schemeClr val="bg1"/>
              </a:solidFill>
            </a:endParaRPr>
          </a:p>
          <a:p>
            <a:pPr fontAlgn="base"/>
            <a:r>
              <a:rPr lang="en-US" sz="2000" dirty="0">
                <a:solidFill>
                  <a:schemeClr val="bg1"/>
                </a:solidFill>
              </a:rPr>
              <a:t>We can never go wrong when we choose to follow the Savior.” (3, 4)</a:t>
            </a:r>
          </a:p>
        </p:txBody>
      </p:sp>
      <p:pic>
        <p:nvPicPr>
          <p:cNvPr id="5122" name="Picture 2" descr="Jesus Chr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8364" y="1425072"/>
            <a:ext cx="3116247" cy="41508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633" y="248545"/>
            <a:ext cx="1295261" cy="1716057"/>
          </a:xfrm>
          <a:prstGeom prst="rect">
            <a:avLst/>
          </a:prstGeom>
        </p:spPr>
      </p:pic>
    </p:spTree>
    <p:extLst>
      <p:ext uri="{BB962C8B-B14F-4D97-AF65-F5344CB8AC3E}">
        <p14:creationId xmlns:p14="http://schemas.microsoft.com/office/powerpoint/2010/main" val="321246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2">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64080" y="0"/>
            <a:ext cx="11533409" cy="3970318"/>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#7 </a:t>
            </a:r>
            <a:r>
              <a:rPr lang="en-US" i="1" dirty="0">
                <a:solidFill>
                  <a:schemeClr val="bg1"/>
                </a:solidFill>
                <a:latin typeface="Calibri" panose="020F0502020204030204" pitchFamily="34" charset="0"/>
              </a:rPr>
              <a:t>Israel, Israel, God is Calling</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Old Testament Institute Manual</a:t>
            </a:r>
          </a:p>
          <a:p>
            <a:pPr marL="342900" indent="-342900">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rPr>
              <a:t>President Howard W. Hunter (“Commitment to God,”</a:t>
            </a:r>
            <a:r>
              <a:rPr lang="en-US" i="1" dirty="0">
                <a:solidFill>
                  <a:schemeClr val="bg1"/>
                </a:solidFill>
              </a:rPr>
              <a:t> Ensign,</a:t>
            </a:r>
            <a:r>
              <a:rPr lang="en-US" dirty="0">
                <a:solidFill>
                  <a:schemeClr val="bg1"/>
                </a:solidFill>
              </a:rPr>
              <a:t> Nov. 1982, 58; see also Spencer W. Kimball, “The False Gods We Worship,”</a:t>
            </a:r>
            <a:r>
              <a:rPr lang="en-US" i="1" dirty="0">
                <a:solidFill>
                  <a:schemeClr val="bg1"/>
                </a:solidFill>
              </a:rPr>
              <a:t> Ensign, </a:t>
            </a:r>
            <a:r>
              <a:rPr lang="en-US" dirty="0">
                <a:solidFill>
                  <a:schemeClr val="bg1"/>
                </a:solidFill>
              </a:rPr>
              <a:t>June 1976, 2–6).</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President Thomas S. Monson (“Choose You This Day,”</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2004, 67).</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[see Jesus Christ, </a:t>
            </a:r>
            <a:r>
              <a:rPr lang="en-US" i="1" dirty="0">
                <a:solidFill>
                  <a:schemeClr val="bg1"/>
                </a:solidFill>
              </a:rPr>
              <a:t>Gospel Art Book</a:t>
            </a:r>
            <a:r>
              <a:rPr lang="en-US" dirty="0">
                <a:solidFill>
                  <a:schemeClr val="bg1"/>
                </a:solidFill>
              </a:rPr>
              <a:t> [2009], no. 1]. Picture of Jesus</a:t>
            </a: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latin typeface="Calibri" panose="020F0502020204030204" pitchFamily="34" charset="0"/>
            </a:endParaRPr>
          </a:p>
        </p:txBody>
      </p:sp>
      <p:sp>
        <p:nvSpPr>
          <p:cNvPr id="9" name="Footer Placeholder 14">
            <a:extLst>
              <a:ext uri="{FF2B5EF4-FFF2-40B4-BE49-F238E27FC236}">
                <a16:creationId xmlns:a16="http://schemas.microsoft.com/office/drawing/2014/main" id="{80CD12DD-264F-4876-A008-0C875FF61F6C}"/>
              </a:ext>
            </a:extLst>
          </p:cNvPr>
          <p:cNvSpPr>
            <a:spLocks noGrp="1"/>
          </p:cNvSpPr>
          <p:nvPr/>
        </p:nvSpPr>
        <p:spPr>
          <a:xfrm>
            <a:off x="0" y="655787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700240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5613601"/>
              </p:ext>
            </p:extLst>
          </p:nvPr>
        </p:nvGraphicFramePr>
        <p:xfrm>
          <a:off x="228602" y="792593"/>
          <a:ext cx="11450781" cy="5694680"/>
        </p:xfrm>
        <a:graphic>
          <a:graphicData uri="http://schemas.openxmlformats.org/drawingml/2006/table">
            <a:tbl>
              <a:tblPr firstRow="1" bandRow="1">
                <a:tableStyleId>{5940675A-B579-460E-94D1-54222C63F5DA}</a:tableStyleId>
              </a:tblPr>
              <a:tblGrid>
                <a:gridCol w="3816927">
                  <a:extLst>
                    <a:ext uri="{9D8B030D-6E8A-4147-A177-3AD203B41FA5}">
                      <a16:colId xmlns:a16="http://schemas.microsoft.com/office/drawing/2014/main" val="20000"/>
                    </a:ext>
                  </a:extLst>
                </a:gridCol>
                <a:gridCol w="3816927">
                  <a:extLst>
                    <a:ext uri="{9D8B030D-6E8A-4147-A177-3AD203B41FA5}">
                      <a16:colId xmlns:a16="http://schemas.microsoft.com/office/drawing/2014/main" val="20001"/>
                    </a:ext>
                  </a:extLst>
                </a:gridCol>
                <a:gridCol w="3816927">
                  <a:extLst>
                    <a:ext uri="{9D8B030D-6E8A-4147-A177-3AD203B41FA5}">
                      <a16:colId xmlns:a16="http://schemas.microsoft.com/office/drawing/2014/main" val="20002"/>
                    </a:ext>
                  </a:extLst>
                </a:gridCol>
              </a:tblGrid>
              <a:tr h="370840">
                <a:tc>
                  <a:txBody>
                    <a:bodyPr/>
                    <a:lstStyle/>
                    <a:p>
                      <a:pPr algn="ctr"/>
                      <a:r>
                        <a:rPr lang="en-US" dirty="0"/>
                        <a:t>Tribe</a:t>
                      </a:r>
                    </a:p>
                  </a:txBody>
                  <a:tcPr/>
                </a:tc>
                <a:tc>
                  <a:txBody>
                    <a:bodyPr/>
                    <a:lstStyle/>
                    <a:p>
                      <a:pPr algn="ctr"/>
                      <a:r>
                        <a:rPr lang="en-US" dirty="0"/>
                        <a:t>Location</a:t>
                      </a:r>
                    </a:p>
                  </a:txBody>
                  <a:tcPr/>
                </a:tc>
                <a:tc>
                  <a:txBody>
                    <a:bodyPr/>
                    <a:lstStyle/>
                    <a:p>
                      <a:pPr algn="ctr"/>
                      <a:r>
                        <a:rPr lang="en-US" dirty="0"/>
                        <a:t>Number of Cities</a:t>
                      </a:r>
                    </a:p>
                  </a:txBody>
                  <a:tcPr/>
                </a:tc>
                <a:extLst>
                  <a:ext uri="{0D108BD9-81ED-4DB2-BD59-A6C34878D82A}">
                    <a16:rowId xmlns:a16="http://schemas.microsoft.com/office/drawing/2014/main" val="10000"/>
                  </a:ext>
                </a:extLst>
              </a:tr>
              <a:tr h="370840">
                <a:tc>
                  <a:txBody>
                    <a:bodyPr/>
                    <a:lstStyle/>
                    <a:p>
                      <a:r>
                        <a:rPr lang="en-US" dirty="0"/>
                        <a:t>Simeon</a:t>
                      </a:r>
                    </a:p>
                  </a:txBody>
                  <a:tcPr/>
                </a:tc>
                <a:tc>
                  <a:txBody>
                    <a:bodyPr/>
                    <a:lstStyle/>
                    <a:p>
                      <a:r>
                        <a:rPr lang="en-US" dirty="0"/>
                        <a:t>Extreme south (</a:t>
                      </a:r>
                      <a:r>
                        <a:rPr lang="en-US" dirty="0" err="1"/>
                        <a:t>Negeb</a:t>
                      </a:r>
                      <a:r>
                        <a:rPr lang="en-US" dirty="0"/>
                        <a:t>)</a:t>
                      </a:r>
                    </a:p>
                  </a:txBody>
                  <a:tcPr/>
                </a:tc>
                <a:tc>
                  <a:txBody>
                    <a:bodyPr/>
                    <a:lstStyle/>
                    <a:p>
                      <a:r>
                        <a:rPr lang="en-US" dirty="0"/>
                        <a:t>17</a:t>
                      </a:r>
                    </a:p>
                  </a:txBody>
                  <a:tcPr/>
                </a:tc>
                <a:extLst>
                  <a:ext uri="{0D108BD9-81ED-4DB2-BD59-A6C34878D82A}">
                    <a16:rowId xmlns:a16="http://schemas.microsoft.com/office/drawing/2014/main" val="10001"/>
                  </a:ext>
                </a:extLst>
              </a:tr>
              <a:tr h="370840">
                <a:tc>
                  <a:txBody>
                    <a:bodyPr/>
                    <a:lstStyle/>
                    <a:p>
                      <a:r>
                        <a:rPr lang="en-US" dirty="0"/>
                        <a:t>Judah</a:t>
                      </a:r>
                    </a:p>
                  </a:txBody>
                  <a:tcPr/>
                </a:tc>
                <a:tc>
                  <a:txBody>
                    <a:bodyPr/>
                    <a:lstStyle/>
                    <a:p>
                      <a:r>
                        <a:rPr lang="en-US" dirty="0"/>
                        <a:t>Between Dead Sea and Mediterranean Sea</a:t>
                      </a:r>
                    </a:p>
                  </a:txBody>
                  <a:tcPr/>
                </a:tc>
                <a:tc>
                  <a:txBody>
                    <a:bodyPr/>
                    <a:lstStyle/>
                    <a:p>
                      <a:r>
                        <a:rPr lang="en-US" dirty="0"/>
                        <a:t>Not given</a:t>
                      </a:r>
                    </a:p>
                  </a:txBody>
                  <a:tcPr/>
                </a:tc>
                <a:extLst>
                  <a:ext uri="{0D108BD9-81ED-4DB2-BD59-A6C34878D82A}">
                    <a16:rowId xmlns:a16="http://schemas.microsoft.com/office/drawing/2014/main" val="10002"/>
                  </a:ext>
                </a:extLst>
              </a:tr>
              <a:tr h="370840">
                <a:tc>
                  <a:txBody>
                    <a:bodyPr/>
                    <a:lstStyle/>
                    <a:p>
                      <a:r>
                        <a:rPr lang="en-US" dirty="0"/>
                        <a:t>Benjamin</a:t>
                      </a:r>
                    </a:p>
                  </a:txBody>
                  <a:tcPr/>
                </a:tc>
                <a:tc>
                  <a:txBody>
                    <a:bodyPr/>
                    <a:lstStyle/>
                    <a:p>
                      <a:r>
                        <a:rPr lang="en-US" dirty="0"/>
                        <a:t>Jordan River, half-way to the Mediterranean Sea</a:t>
                      </a:r>
                    </a:p>
                  </a:txBody>
                  <a:tcPr/>
                </a:tc>
                <a:tc>
                  <a:txBody>
                    <a:bodyPr/>
                    <a:lstStyle/>
                    <a:p>
                      <a:r>
                        <a:rPr lang="en-US" dirty="0"/>
                        <a:t>26</a:t>
                      </a:r>
                    </a:p>
                  </a:txBody>
                  <a:tcPr/>
                </a:tc>
                <a:extLst>
                  <a:ext uri="{0D108BD9-81ED-4DB2-BD59-A6C34878D82A}">
                    <a16:rowId xmlns:a16="http://schemas.microsoft.com/office/drawing/2014/main" val="10003"/>
                  </a:ext>
                </a:extLst>
              </a:tr>
              <a:tr h="370840">
                <a:tc>
                  <a:txBody>
                    <a:bodyPr/>
                    <a:lstStyle/>
                    <a:p>
                      <a:r>
                        <a:rPr lang="en-US" dirty="0"/>
                        <a:t>Dan</a:t>
                      </a:r>
                    </a:p>
                  </a:txBody>
                  <a:tcPr/>
                </a:tc>
                <a:tc>
                  <a:txBody>
                    <a:bodyPr/>
                    <a:lstStyle/>
                    <a:p>
                      <a:r>
                        <a:rPr lang="en-US" dirty="0"/>
                        <a:t>From Benjamin to Mediterranean Sea</a:t>
                      </a:r>
                    </a:p>
                  </a:txBody>
                  <a:tcPr/>
                </a:tc>
                <a:tc>
                  <a:txBody>
                    <a:bodyPr/>
                    <a:lstStyle/>
                    <a:p>
                      <a:r>
                        <a:rPr lang="en-US" dirty="0"/>
                        <a:t>17</a:t>
                      </a:r>
                    </a:p>
                  </a:txBody>
                  <a:tcPr/>
                </a:tc>
                <a:extLst>
                  <a:ext uri="{0D108BD9-81ED-4DB2-BD59-A6C34878D82A}">
                    <a16:rowId xmlns:a16="http://schemas.microsoft.com/office/drawing/2014/main" val="10004"/>
                  </a:ext>
                </a:extLst>
              </a:tr>
              <a:tr h="370840">
                <a:tc>
                  <a:txBody>
                    <a:bodyPr/>
                    <a:lstStyle/>
                    <a:p>
                      <a:r>
                        <a:rPr lang="en-US" dirty="0"/>
                        <a:t>Ephraim</a:t>
                      </a:r>
                    </a:p>
                  </a:txBody>
                  <a:tcPr/>
                </a:tc>
                <a:tc>
                  <a:txBody>
                    <a:bodyPr/>
                    <a:lstStyle/>
                    <a:p>
                      <a:r>
                        <a:rPr lang="en-US" dirty="0"/>
                        <a:t>Samaria-from Jordan River</a:t>
                      </a:r>
                      <a:r>
                        <a:rPr lang="en-US" baseline="0" dirty="0"/>
                        <a:t> to Mediterranean Sea</a:t>
                      </a:r>
                      <a:endParaRPr lang="en-US" dirty="0"/>
                    </a:p>
                  </a:txBody>
                  <a:tcPr/>
                </a:tc>
                <a:tc>
                  <a:txBody>
                    <a:bodyPr/>
                    <a:lstStyle/>
                    <a:p>
                      <a:r>
                        <a:rPr lang="en-US" dirty="0"/>
                        <a:t>Not given</a:t>
                      </a:r>
                    </a:p>
                  </a:txBody>
                  <a:tcPr/>
                </a:tc>
                <a:extLst>
                  <a:ext uri="{0D108BD9-81ED-4DB2-BD59-A6C34878D82A}">
                    <a16:rowId xmlns:a16="http://schemas.microsoft.com/office/drawing/2014/main" val="10005"/>
                  </a:ext>
                </a:extLst>
              </a:tr>
              <a:tr h="370840">
                <a:tc>
                  <a:txBody>
                    <a:bodyPr/>
                    <a:lstStyle/>
                    <a:p>
                      <a:r>
                        <a:rPr lang="en-US" dirty="0"/>
                        <a:t>Manasseh</a:t>
                      </a:r>
                    </a:p>
                  </a:txBody>
                  <a:tcPr/>
                </a:tc>
                <a:tc>
                  <a:txBody>
                    <a:bodyPr/>
                    <a:lstStyle/>
                    <a:p>
                      <a:r>
                        <a:rPr lang="en-US" dirty="0"/>
                        <a:t>Above Ephraim from Jordan River to Mediterranean Sea</a:t>
                      </a:r>
                    </a:p>
                  </a:txBody>
                  <a:tcPr/>
                </a:tc>
                <a:tc>
                  <a:txBody>
                    <a:bodyPr/>
                    <a:lstStyle/>
                    <a:p>
                      <a:r>
                        <a:rPr lang="en-US" dirty="0"/>
                        <a:t>Not given</a:t>
                      </a:r>
                    </a:p>
                  </a:txBody>
                  <a:tcPr/>
                </a:tc>
                <a:extLst>
                  <a:ext uri="{0D108BD9-81ED-4DB2-BD59-A6C34878D82A}">
                    <a16:rowId xmlns:a16="http://schemas.microsoft.com/office/drawing/2014/main" val="10006"/>
                  </a:ext>
                </a:extLst>
              </a:tr>
              <a:tr h="370840">
                <a:tc>
                  <a:txBody>
                    <a:bodyPr/>
                    <a:lstStyle/>
                    <a:p>
                      <a:r>
                        <a:rPr lang="en-US" dirty="0"/>
                        <a:t>Issachar</a:t>
                      </a:r>
                    </a:p>
                  </a:txBody>
                  <a:tcPr/>
                </a:tc>
                <a:tc>
                  <a:txBody>
                    <a:bodyPr/>
                    <a:lstStyle/>
                    <a:p>
                      <a:r>
                        <a:rPr lang="en-US" dirty="0"/>
                        <a:t>From Jordan River half-way to Mediterranean Sea</a:t>
                      </a:r>
                    </a:p>
                  </a:txBody>
                  <a:tcPr/>
                </a:tc>
                <a:tc>
                  <a:txBody>
                    <a:bodyPr/>
                    <a:lstStyle/>
                    <a:p>
                      <a:r>
                        <a:rPr lang="en-US" dirty="0"/>
                        <a:t>16</a:t>
                      </a:r>
                    </a:p>
                  </a:txBody>
                  <a:tcPr/>
                </a:tc>
                <a:extLst>
                  <a:ext uri="{0D108BD9-81ED-4DB2-BD59-A6C34878D82A}">
                    <a16:rowId xmlns:a16="http://schemas.microsoft.com/office/drawing/2014/main" val="10007"/>
                  </a:ext>
                </a:extLst>
              </a:tr>
              <a:tr h="370840">
                <a:tc>
                  <a:txBody>
                    <a:bodyPr/>
                    <a:lstStyle/>
                    <a:p>
                      <a:r>
                        <a:rPr lang="en-US" dirty="0"/>
                        <a:t>Zebulon</a:t>
                      </a:r>
                    </a:p>
                  </a:txBody>
                  <a:tcPr/>
                </a:tc>
                <a:tc>
                  <a:txBody>
                    <a:bodyPr/>
                    <a:lstStyle/>
                    <a:p>
                      <a:r>
                        <a:rPr lang="en-US" dirty="0"/>
                        <a:t>Landlocked area half-way between Galilee and Mediterranean Sea</a:t>
                      </a:r>
                    </a:p>
                  </a:txBody>
                  <a:tcPr/>
                </a:tc>
                <a:tc>
                  <a:txBody>
                    <a:bodyPr/>
                    <a:lstStyle/>
                    <a:p>
                      <a:r>
                        <a:rPr lang="en-US" dirty="0"/>
                        <a:t>12</a:t>
                      </a:r>
                    </a:p>
                  </a:txBody>
                  <a:tcPr/>
                </a:tc>
                <a:extLst>
                  <a:ext uri="{0D108BD9-81ED-4DB2-BD59-A6C34878D82A}">
                    <a16:rowId xmlns:a16="http://schemas.microsoft.com/office/drawing/2014/main" val="10008"/>
                  </a:ext>
                </a:extLst>
              </a:tr>
              <a:tr h="370840">
                <a:tc>
                  <a:txBody>
                    <a:bodyPr/>
                    <a:lstStyle/>
                    <a:p>
                      <a:r>
                        <a:rPr lang="en-US" dirty="0"/>
                        <a:t>Asher</a:t>
                      </a:r>
                    </a:p>
                  </a:txBody>
                  <a:tcPr/>
                </a:tc>
                <a:tc>
                  <a:txBody>
                    <a:bodyPr/>
                    <a:lstStyle/>
                    <a:p>
                      <a:r>
                        <a:rPr lang="en-US" dirty="0"/>
                        <a:t>Mt. Carmel north to Mt. Lebanon</a:t>
                      </a:r>
                    </a:p>
                  </a:txBody>
                  <a:tcPr/>
                </a:tc>
                <a:tc>
                  <a:txBody>
                    <a:bodyPr/>
                    <a:lstStyle/>
                    <a:p>
                      <a:r>
                        <a:rPr lang="en-US" dirty="0"/>
                        <a:t>22</a:t>
                      </a:r>
                    </a:p>
                  </a:txBody>
                  <a:tcPr/>
                </a:tc>
                <a:extLst>
                  <a:ext uri="{0D108BD9-81ED-4DB2-BD59-A6C34878D82A}">
                    <a16:rowId xmlns:a16="http://schemas.microsoft.com/office/drawing/2014/main" val="10009"/>
                  </a:ext>
                </a:extLst>
              </a:tr>
              <a:tr h="370840">
                <a:tc>
                  <a:txBody>
                    <a:bodyPr/>
                    <a:lstStyle/>
                    <a:p>
                      <a:r>
                        <a:rPr lang="en-US" dirty="0"/>
                        <a:t>Naphtali</a:t>
                      </a:r>
                    </a:p>
                  </a:txBody>
                  <a:tcPr/>
                </a:tc>
                <a:tc>
                  <a:txBody>
                    <a:bodyPr/>
                    <a:lstStyle/>
                    <a:p>
                      <a:r>
                        <a:rPr lang="en-US" dirty="0"/>
                        <a:t>Galilee to Mount Hermon</a:t>
                      </a:r>
                    </a:p>
                  </a:txBody>
                  <a:tcPr/>
                </a:tc>
                <a:tc>
                  <a:txBody>
                    <a:bodyPr/>
                    <a:lstStyle/>
                    <a:p>
                      <a:r>
                        <a:rPr lang="en-US" dirty="0"/>
                        <a:t>19</a:t>
                      </a: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2930237" y="207818"/>
            <a:ext cx="7190510" cy="584775"/>
          </a:xfrm>
          <a:prstGeom prst="rect">
            <a:avLst/>
          </a:prstGeom>
          <a:noFill/>
        </p:spPr>
        <p:txBody>
          <a:bodyPr wrap="square" rtlCol="0">
            <a:spAutoFit/>
          </a:bodyPr>
          <a:lstStyle/>
          <a:p>
            <a:r>
              <a:rPr lang="en-US" sz="3200" dirty="0"/>
              <a:t>9 ½ Remaining Tribal Inheritances</a:t>
            </a:r>
          </a:p>
        </p:txBody>
      </p:sp>
      <p:sp>
        <p:nvSpPr>
          <p:cNvPr id="4" name="Rectangle 3"/>
          <p:cNvSpPr/>
          <p:nvPr/>
        </p:nvSpPr>
        <p:spPr>
          <a:xfrm>
            <a:off x="8931258" y="6501010"/>
            <a:ext cx="3070649" cy="276999"/>
          </a:xfrm>
          <a:prstGeom prst="rect">
            <a:avLst/>
          </a:prstGeom>
        </p:spPr>
        <p:txBody>
          <a:bodyPr wrap="none">
            <a:spAutoFit/>
          </a:bodyPr>
          <a:lstStyle/>
          <a:p>
            <a:pPr fontAlgn="base"/>
            <a:r>
              <a:rPr lang="en-US" sz="1200" dirty="0"/>
              <a:t>W. Cleon </a:t>
            </a:r>
            <a:r>
              <a:rPr lang="en-US" sz="1200" dirty="0" err="1"/>
              <a:t>Skousen</a:t>
            </a:r>
            <a:r>
              <a:rPr lang="en-US" sz="1200" dirty="0"/>
              <a:t> </a:t>
            </a:r>
            <a:r>
              <a:rPr lang="en-US" sz="1200" i="1" dirty="0"/>
              <a:t>Third Thousand Years p</a:t>
            </a:r>
            <a:r>
              <a:rPr lang="en-US" sz="1200" dirty="0"/>
              <a:t>.517 </a:t>
            </a:r>
          </a:p>
        </p:txBody>
      </p:sp>
    </p:spTree>
    <p:extLst>
      <p:ext uri="{BB962C8B-B14F-4D97-AF65-F5344CB8AC3E}">
        <p14:creationId xmlns:p14="http://schemas.microsoft.com/office/powerpoint/2010/main" val="16915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90" y="213882"/>
            <a:ext cx="9545783" cy="6924973"/>
          </a:xfrm>
          <a:prstGeom prst="rect">
            <a:avLst/>
          </a:prstGeom>
        </p:spPr>
        <p:txBody>
          <a:bodyPr wrap="square">
            <a:spAutoFit/>
          </a:bodyPr>
          <a:lstStyle/>
          <a:p>
            <a:r>
              <a:rPr lang="en-US" sz="1200" b="1" dirty="0">
                <a:latin typeface="Arial" panose="020B0604020202020204" pitchFamily="34" charset="0"/>
              </a:rPr>
              <a:t>Johann Michael Ferdinand Heinrich Hofmann</a:t>
            </a:r>
            <a:r>
              <a:rPr lang="en-US" sz="1200" dirty="0">
                <a:latin typeface="Arial" panose="020B0604020202020204" pitchFamily="34" charset="0"/>
              </a:rPr>
              <a:t> (March 19, 1824 - June 23, 1911) was a German painter of the late 19th to early 20th century. He was the uncle of the German painter Ludwig von Hofmann. He was born in Darmstadt and died in Dresden. He is best known for his many paintings depicting the life of Jesus Christ.</a:t>
            </a:r>
          </a:p>
          <a:p>
            <a:r>
              <a:rPr lang="en-US" sz="1200" dirty="0"/>
              <a:t>Heinrich Hofmann grew up in a family that harbored a deep interest in art. His father, advocate Heinrich Karl Hofmann (1795–1845) painted in watercolors, his mother Sophie Hofmann, née </a:t>
            </a:r>
            <a:r>
              <a:rPr lang="en-US" sz="1200" dirty="0" err="1"/>
              <a:t>Volhard</a:t>
            </a:r>
            <a:r>
              <a:rPr lang="en-US" sz="1200" dirty="0"/>
              <a:t> (1798–1854) gave lessons in art before she married, and his four brothers all showed artistic talent. Heinrich, however, was the only one for whom art was not only a profession but the center of his life.</a:t>
            </a:r>
          </a:p>
          <a:p>
            <a:r>
              <a:rPr lang="en-US" sz="1200" dirty="0"/>
              <a:t>Hofmann received his first lessons in art from the copper engraver Ernst Rauch in Darmstadt. Then, in 1842, he entered the Academy of Art in Düsseldorf and attended the classes given in painting by Theodor Hildebrandt. Later, he was accepted into the studio of Wilhelm von </a:t>
            </a:r>
            <a:r>
              <a:rPr lang="en-US" sz="1200" dirty="0" err="1"/>
              <a:t>Schadow</a:t>
            </a:r>
            <a:r>
              <a:rPr lang="en-US" sz="1200" dirty="0"/>
              <a:t> and there he created his first large painting: A scene from the life of Alboin, King of the </a:t>
            </a:r>
            <a:r>
              <a:rPr lang="en-US" sz="1200" dirty="0" err="1"/>
              <a:t>Langobards</a:t>
            </a:r>
            <a:r>
              <a:rPr lang="en-US" sz="1200" dirty="0"/>
              <a:t>.</a:t>
            </a:r>
          </a:p>
          <a:p>
            <a:r>
              <a:rPr lang="en-US" sz="1200" dirty="0"/>
              <a:t>Thereafter, he traveled to the Netherlands and France to intensify his studies of art. In 1846, Hofmann visited the Academy of Art in Antwerp. After passing a longer period of time in Munich he returned to Darmstadt in 1848, and at that time, he began an intensive phase of painting portraits. The young artist found that the political activities of his family opened many doors to influential persons of the time. This afforded him the opportunity to create two portraits of Heinrich von </a:t>
            </a:r>
            <a:r>
              <a:rPr lang="en-US" sz="1200" dirty="0" err="1"/>
              <a:t>Gagern</a:t>
            </a:r>
            <a:r>
              <a:rPr lang="en-US" sz="1200" dirty="0"/>
              <a:t> and one of Justus von Liebig (this portrait is now in the possession of Queen of the United Kingdom). In 1851, Hofmann went to Dresden to visit the art gallery there. In 1853, he traveled to Prague to paint the portrait of Dr. Beer, Great Grand Master of the Brotherhood of the Knights of the Cross.</a:t>
            </a:r>
          </a:p>
          <a:p>
            <a:r>
              <a:rPr lang="en-US" sz="1200" dirty="0"/>
              <a:t>In 1853, Hofmann returned to Darmstadt, and in the beginning of 1854, his beloved mother died. He was deeply moved by her death and it inspired him to paint his first large religious work: Burial of Christ.</a:t>
            </a:r>
          </a:p>
          <a:p>
            <a:r>
              <a:rPr lang="en-US" sz="1200" dirty="0"/>
              <a:t>In fall of 1854, he started on a journey to Italy. His first longer stop was in Venice and he used the time there to study Giorgione, Bellini and Giotto (in nearby Padua). After having proceeded to Florence – where Hofmann stayed for two months – he then went to Rome in January 1855. The comprehensive correspondence with his family and his detailed diary reports convey an impression of his way of painting at that time. He was deeply impressed by artwork of Antiquity, Christianity and the Renaissance.</a:t>
            </a:r>
          </a:p>
          <a:p>
            <a:r>
              <a:rPr lang="en-US" sz="1200" dirty="0"/>
              <a:t>Not long after his arrival in Rome, he was introduced to Peter von Cornelius (1783–1867) and frequently paid him a visit. When he began his masterpiece </a:t>
            </a:r>
            <a:r>
              <a:rPr lang="en-US" sz="1200" i="1" dirty="0"/>
              <a:t>The Arrest of Jesus</a:t>
            </a:r>
            <a:r>
              <a:rPr lang="en-US" sz="1200" dirty="0"/>
              <a:t> in 1854, this work awakened the interest of Cornelius and for 4 years he accompanied Hofmann with his counsel and his constructive criticism. In 1858 the painting was finished and acquired by the Grand Duchy Art Gallery in Darmstadt. (It is still there – not on exhibition but in the archives of the </a:t>
            </a:r>
            <a:r>
              <a:rPr lang="en-US" sz="1200" dirty="0" err="1"/>
              <a:t>Hessisches</a:t>
            </a:r>
            <a:r>
              <a:rPr lang="en-US" sz="1200" dirty="0"/>
              <a:t> </a:t>
            </a:r>
            <a:r>
              <a:rPr lang="en-US" sz="1200" dirty="0" err="1"/>
              <a:t>Landesmuseum</a:t>
            </a:r>
            <a:r>
              <a:rPr lang="en-US" sz="1200" dirty="0"/>
              <a:t>.)</a:t>
            </a:r>
          </a:p>
          <a:p>
            <a:r>
              <a:rPr lang="en-US" sz="1200" dirty="0"/>
              <a:t>In 1858, Hofmann returned to Darmstadt and in the following year he married Elisabeth Werner. The couple had no children.</a:t>
            </a:r>
          </a:p>
          <a:p>
            <a:r>
              <a:rPr lang="en-US" sz="1200" dirty="0"/>
              <a:t>Now another period of painting portraits began. In addition Hofmann created a large altarpiece for the church in </a:t>
            </a:r>
            <a:r>
              <a:rPr lang="en-US" sz="1200" dirty="0" err="1"/>
              <a:t>Obermörlen</a:t>
            </a:r>
            <a:r>
              <a:rPr lang="en-US" sz="1200" dirty="0"/>
              <a:t> (Hesse): “Madonna with Christ Child and apostles Paul and Peter”. Some time later an altarpiece for </a:t>
            </a:r>
            <a:r>
              <a:rPr lang="en-US" sz="1200" dirty="0" err="1"/>
              <a:t>Væggerløse</a:t>
            </a:r>
            <a:r>
              <a:rPr lang="en-US" sz="1200" dirty="0"/>
              <a:t> Church (Denmark) was painted: “The Resurrected Christ”.</a:t>
            </a:r>
          </a:p>
          <a:p>
            <a:r>
              <a:rPr lang="en-US" sz="1200" dirty="0"/>
              <a:t>In 1862, Hofmann and his wife moved to Dresden. More and more he devoted himself to the genre of religious paintings. In 1870, Heinrich Hofmann was appointed successor of Professor Johann Carl </a:t>
            </a:r>
            <a:r>
              <a:rPr lang="en-US" sz="1200" dirty="0" err="1"/>
              <a:t>Baehr</a:t>
            </a:r>
            <a:r>
              <a:rPr lang="en-US" sz="1200" dirty="0"/>
              <a:t> of the Academy of Art in Dresden whose honorable member he already was. In 1872, King Johann bestowed on him the Great Golden Medal and later he received the Albrecht-Medal from King Albert. In 1891, Hofmann’s wife died and soon after that he withdrew from the Academy of Art in Dresden. Even though he stopped working for the Academy it is obvious from his letters that in private life he continued to create many works of art until his death on June 23, 1911.</a:t>
            </a:r>
          </a:p>
          <a:p>
            <a:r>
              <a:rPr lang="en-US" sz="1200" dirty="0"/>
              <a:t>Wikipedia</a:t>
            </a:r>
          </a:p>
          <a:p>
            <a:endParaRPr lang="en-US" sz="1200" dirty="0"/>
          </a:p>
          <a:p>
            <a:endParaRPr lang="en-US" sz="1200" dirty="0"/>
          </a:p>
          <a:p>
            <a:endParaRPr lang="en-US" sz="1200" dirty="0"/>
          </a:p>
        </p:txBody>
      </p:sp>
      <p:pic>
        <p:nvPicPr>
          <p:cNvPr id="1026" name="Picture 2" descr="Heinrich Hofman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1075" y="213882"/>
            <a:ext cx="2095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8/8e/Hoffman-ChristAndTheRichYoungRuler.jpg/250px-Hoffman-ChristAndTheRichYoungRu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0" y="3039629"/>
            <a:ext cx="238125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6/68/Christ_in_Gethsemane.jpg/200px-Christ_in_Gethsema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7793" y="5112901"/>
            <a:ext cx="1235156" cy="172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06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Previously…</a:t>
            </a:r>
          </a:p>
        </p:txBody>
      </p:sp>
      <p:sp>
        <p:nvSpPr>
          <p:cNvPr id="10" name="TextBox 9"/>
          <p:cNvSpPr txBox="1"/>
          <p:nvPr/>
        </p:nvSpPr>
        <p:spPr>
          <a:xfrm>
            <a:off x="797410" y="889844"/>
            <a:ext cx="4933433" cy="2031325"/>
          </a:xfrm>
          <a:prstGeom prst="rect">
            <a:avLst/>
          </a:prstGeom>
          <a:noFill/>
        </p:spPr>
        <p:txBody>
          <a:bodyPr wrap="square" rtlCol="0">
            <a:spAutoFit/>
          </a:bodyPr>
          <a:lstStyle/>
          <a:p>
            <a:r>
              <a:rPr lang="en-US" dirty="0">
                <a:solidFill>
                  <a:schemeClr val="bg1"/>
                </a:solidFill>
                <a:latin typeface="Calibri" panose="020F0502020204030204" pitchFamily="34" charset="0"/>
              </a:rPr>
              <a:t>The </a:t>
            </a:r>
            <a:r>
              <a:rPr lang="en-US" dirty="0" err="1">
                <a:solidFill>
                  <a:schemeClr val="bg1"/>
                </a:solidFill>
                <a:latin typeface="Calibri" panose="020F0502020204030204" pitchFamily="34" charset="0"/>
              </a:rPr>
              <a:t>Gibeonites</a:t>
            </a:r>
            <a:r>
              <a:rPr lang="en-US" dirty="0">
                <a:solidFill>
                  <a:schemeClr val="bg1"/>
                </a:solidFill>
                <a:latin typeface="Calibri" panose="020F0502020204030204" pitchFamily="34" charset="0"/>
              </a:rPr>
              <a:t> deceived Israel by telling them that they were not Canaanites and wanted to make peace with the Israelites…Upon a promise of </a:t>
            </a:r>
            <a:r>
              <a:rPr lang="en-US" dirty="0" err="1">
                <a:solidFill>
                  <a:schemeClr val="bg1"/>
                </a:solidFill>
                <a:latin typeface="Calibri" panose="020F0502020204030204" pitchFamily="34" charset="0"/>
              </a:rPr>
              <a:t>Eleazar</a:t>
            </a:r>
            <a:r>
              <a:rPr lang="en-US" dirty="0">
                <a:solidFill>
                  <a:schemeClr val="bg1"/>
                </a:solidFill>
                <a:latin typeface="Calibri" panose="020F0502020204030204" pitchFamily="34" charset="0"/>
              </a:rPr>
              <a:t>, the high priest, they were spared…however, when Israel found out that they were really Canaanites they were put into servitude unto the Israelites. </a:t>
            </a:r>
          </a:p>
        </p:txBody>
      </p:sp>
      <p:sp>
        <p:nvSpPr>
          <p:cNvPr id="11" name="TextBox 10"/>
          <p:cNvSpPr txBox="1"/>
          <p:nvPr/>
        </p:nvSpPr>
        <p:spPr>
          <a:xfrm>
            <a:off x="7395877" y="1401779"/>
            <a:ext cx="4317027" cy="4247317"/>
          </a:xfrm>
          <a:prstGeom prst="rect">
            <a:avLst/>
          </a:prstGeom>
          <a:noFill/>
        </p:spPr>
        <p:txBody>
          <a:bodyPr wrap="square" rtlCol="0">
            <a:spAutoFit/>
          </a:bodyPr>
          <a:lstStyle/>
          <a:p>
            <a:r>
              <a:rPr lang="en-US" dirty="0">
                <a:solidFill>
                  <a:schemeClr val="bg1"/>
                </a:solidFill>
                <a:latin typeface="Calibri" panose="020F0502020204030204" pitchFamily="34" charset="0"/>
              </a:rPr>
              <a:t>The five kings of the surrounding area found out about the </a:t>
            </a:r>
            <a:r>
              <a:rPr lang="en-US" dirty="0" err="1">
                <a:solidFill>
                  <a:schemeClr val="bg1"/>
                </a:solidFill>
                <a:latin typeface="Calibri" panose="020F0502020204030204" pitchFamily="34" charset="0"/>
              </a:rPr>
              <a:t>Gibeonites</a:t>
            </a:r>
            <a:r>
              <a:rPr lang="en-US" dirty="0">
                <a:solidFill>
                  <a:schemeClr val="bg1"/>
                </a:solidFill>
                <a:latin typeface="Calibri" panose="020F0502020204030204" pitchFamily="34" charset="0"/>
              </a:rPr>
              <a:t> making peace with the Israelites sought out to “make an example” of them and went to battle against them.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Israelites, duty bound to spare them, went to Gibeon to defend them. They battled and killed many but those who fled were caught in a hailstorm and died. The five kings fled and hid in a cave near </a:t>
            </a:r>
            <a:r>
              <a:rPr lang="en-US" dirty="0" err="1">
                <a:solidFill>
                  <a:schemeClr val="bg1"/>
                </a:solidFill>
                <a:latin typeface="Calibri" panose="020F0502020204030204" pitchFamily="34" charset="0"/>
              </a:rPr>
              <a:t>Makkedah</a:t>
            </a:r>
            <a:r>
              <a:rPr lang="en-US" dirty="0">
                <a:solidFill>
                  <a:schemeClr val="bg1"/>
                </a:solidFill>
                <a:latin typeface="Calibri" panose="020F0502020204030204" pitchFamily="34" charset="0"/>
              </a:rPr>
              <a:t>. Joshua captured them, killed them, hung them on a tree, then entombed them in the cave by placing large boulders over the entrance to seal it up.  </a:t>
            </a:r>
          </a:p>
        </p:txBody>
      </p:sp>
      <p:sp>
        <p:nvSpPr>
          <p:cNvPr id="12" name="TextBox 11"/>
          <p:cNvSpPr txBox="1"/>
          <p:nvPr/>
        </p:nvSpPr>
        <p:spPr>
          <a:xfrm>
            <a:off x="790955" y="5405883"/>
            <a:ext cx="4812403" cy="923330"/>
          </a:xfrm>
          <a:prstGeom prst="rect">
            <a:avLst/>
          </a:prstGeom>
          <a:noFill/>
        </p:spPr>
        <p:txBody>
          <a:bodyPr wrap="square" rtlCol="0">
            <a:spAutoFit/>
          </a:bodyPr>
          <a:lstStyle/>
          <a:p>
            <a:r>
              <a:rPr lang="en-US" dirty="0">
                <a:solidFill>
                  <a:schemeClr val="bg1"/>
                </a:solidFill>
                <a:latin typeface="Calibri" panose="020F0502020204030204" pitchFamily="34" charset="0"/>
              </a:rPr>
              <a:t>Joshua declared that the sun should stand still… the extra hours permitted Joshua to completely consumed the Amorites at Gibeon</a:t>
            </a:r>
          </a:p>
        </p:txBody>
      </p:sp>
      <p:pic>
        <p:nvPicPr>
          <p:cNvPr id="1026" name="Picture 2" descr="http://www.eborg2.com/BibleOT/11-1Kings/600-FiveKingsInCav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82" t="2563"/>
          <a:stretch/>
        </p:blipFill>
        <p:spPr bwMode="auto">
          <a:xfrm>
            <a:off x="2847109" y="3013364"/>
            <a:ext cx="4290005" cy="214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01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With The Lord’s Help</a:t>
            </a:r>
          </a:p>
        </p:txBody>
      </p:sp>
      <p:sp>
        <p:nvSpPr>
          <p:cNvPr id="10" name="TextBox 9"/>
          <p:cNvSpPr txBox="1"/>
          <p:nvPr/>
        </p:nvSpPr>
        <p:spPr>
          <a:xfrm>
            <a:off x="797410" y="889844"/>
            <a:ext cx="4933433" cy="369332"/>
          </a:xfrm>
          <a:prstGeom prst="rect">
            <a:avLst/>
          </a:prstGeom>
          <a:noFill/>
        </p:spPr>
        <p:txBody>
          <a:bodyPr wrap="square" rtlCol="0">
            <a:spAutoFit/>
          </a:bodyPr>
          <a:lstStyle/>
          <a:p>
            <a:r>
              <a:rPr lang="en-US" dirty="0">
                <a:solidFill>
                  <a:schemeClr val="bg1"/>
                </a:solidFill>
                <a:latin typeface="Calibri" panose="020F0502020204030204" pitchFamily="34" charset="0"/>
              </a:rPr>
              <a:t>All these places were destroyed</a:t>
            </a:r>
          </a:p>
        </p:txBody>
      </p:sp>
      <p:sp>
        <p:nvSpPr>
          <p:cNvPr id="12" name="TextBox 11"/>
          <p:cNvSpPr txBox="1"/>
          <p:nvPr/>
        </p:nvSpPr>
        <p:spPr>
          <a:xfrm>
            <a:off x="1492397" y="2142078"/>
            <a:ext cx="4317027" cy="3139321"/>
          </a:xfrm>
          <a:prstGeom prst="rect">
            <a:avLst/>
          </a:prstGeom>
          <a:noFill/>
        </p:spPr>
        <p:txBody>
          <a:bodyPr wrap="square" rtlCol="0">
            <a:spAutoFit/>
          </a:bodyPr>
          <a:lstStyle/>
          <a:p>
            <a:r>
              <a:rPr lang="en-US" dirty="0" err="1">
                <a:solidFill>
                  <a:schemeClr val="bg1"/>
                </a:solidFill>
                <a:latin typeface="Calibri" panose="020F0502020204030204" pitchFamily="34" charset="0"/>
              </a:rPr>
              <a:t>Makkedah</a:t>
            </a:r>
            <a:r>
              <a:rPr lang="en-US" dirty="0">
                <a:solidFill>
                  <a:schemeClr val="bg1"/>
                </a:solidFill>
                <a:latin typeface="Calibri" panose="020F0502020204030204" pitchFamily="34" charset="0"/>
              </a:rPr>
              <a:t>– was the first</a:t>
            </a:r>
          </a:p>
          <a:p>
            <a:r>
              <a:rPr lang="en-US" dirty="0" err="1">
                <a:solidFill>
                  <a:schemeClr val="bg1"/>
                </a:solidFill>
                <a:latin typeface="Calibri" panose="020F0502020204030204" pitchFamily="34" charset="0"/>
              </a:rPr>
              <a:t>Libnah</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Bachis</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Gezer</a:t>
            </a:r>
          </a:p>
          <a:p>
            <a:r>
              <a:rPr lang="en-US" dirty="0" err="1">
                <a:solidFill>
                  <a:schemeClr val="bg1"/>
                </a:solidFill>
                <a:latin typeface="Calibri" panose="020F0502020204030204" pitchFamily="34" charset="0"/>
              </a:rPr>
              <a:t>Eglon</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Hebron</a:t>
            </a:r>
          </a:p>
          <a:p>
            <a:r>
              <a:rPr lang="en-US" dirty="0" err="1">
                <a:solidFill>
                  <a:schemeClr val="bg1"/>
                </a:solidFill>
                <a:latin typeface="Calibri" panose="020F0502020204030204" pitchFamily="34" charset="0"/>
              </a:rPr>
              <a:t>Debir</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Kadesh-</a:t>
            </a:r>
            <a:r>
              <a:rPr lang="en-US" dirty="0" err="1">
                <a:solidFill>
                  <a:schemeClr val="bg1"/>
                </a:solidFill>
                <a:latin typeface="Calibri" panose="020F0502020204030204" pitchFamily="34" charset="0"/>
              </a:rPr>
              <a:t>barnea</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Gaze</a:t>
            </a:r>
          </a:p>
          <a:p>
            <a:r>
              <a:rPr lang="en-US" dirty="0">
                <a:solidFill>
                  <a:schemeClr val="bg1"/>
                </a:solidFill>
                <a:latin typeface="Calibri" panose="020F0502020204030204" pitchFamily="34" charset="0"/>
              </a:rPr>
              <a:t>Goshen </a:t>
            </a:r>
          </a:p>
          <a:p>
            <a:r>
              <a:rPr lang="en-US" dirty="0">
                <a:solidFill>
                  <a:schemeClr val="bg1"/>
                </a:solidFill>
                <a:latin typeface="Calibri" panose="020F0502020204030204" pitchFamily="34" charset="0"/>
              </a:rPr>
              <a:t>Joshua 10:28-41</a:t>
            </a:r>
          </a:p>
        </p:txBody>
      </p:sp>
      <p:pic>
        <p:nvPicPr>
          <p:cNvPr id="2050" name="Picture 2" descr="http://bibleatlas.org/thumbnails/makked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172" y="1160767"/>
            <a:ext cx="1976505" cy="19765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oundationsforfreedom.net/References/OT/Historical/Joshua/_res/Joshua10/Southern_Campaig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611" y="3409444"/>
            <a:ext cx="4857750" cy="30861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336325" y="2205264"/>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Gilgal was the Israelite home base</a:t>
            </a:r>
          </a:p>
        </p:txBody>
      </p:sp>
    </p:spTree>
    <p:extLst>
      <p:ext uri="{BB962C8B-B14F-4D97-AF65-F5344CB8AC3E}">
        <p14:creationId xmlns:p14="http://schemas.microsoft.com/office/powerpoint/2010/main" val="298444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Gathering of the Kings</a:t>
            </a:r>
          </a:p>
        </p:txBody>
      </p:sp>
      <p:sp>
        <p:nvSpPr>
          <p:cNvPr id="10" name="TextBox 9"/>
          <p:cNvSpPr txBox="1"/>
          <p:nvPr/>
        </p:nvSpPr>
        <p:spPr>
          <a:xfrm>
            <a:off x="815518" y="1153781"/>
            <a:ext cx="4317027" cy="2031325"/>
          </a:xfrm>
          <a:prstGeom prst="rect">
            <a:avLst/>
          </a:prstGeom>
          <a:noFill/>
        </p:spPr>
        <p:txBody>
          <a:bodyPr wrap="square" rtlCol="0">
            <a:spAutoFit/>
          </a:bodyPr>
          <a:lstStyle/>
          <a:p>
            <a:r>
              <a:rPr lang="en-US" dirty="0">
                <a:solidFill>
                  <a:schemeClr val="bg1"/>
                </a:solidFill>
                <a:latin typeface="Calibri" panose="020F0502020204030204" pitchFamily="34" charset="0"/>
              </a:rPr>
              <a:t>Gathering of the Kings:</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Jaban</a:t>
            </a:r>
            <a:r>
              <a:rPr lang="en-US" dirty="0">
                <a:solidFill>
                  <a:schemeClr val="bg1"/>
                </a:solidFill>
                <a:latin typeface="Calibri" panose="020F0502020204030204" pitchFamily="34" charset="0"/>
              </a:rPr>
              <a:t> King of </a:t>
            </a:r>
            <a:r>
              <a:rPr lang="en-US" dirty="0" err="1">
                <a:solidFill>
                  <a:schemeClr val="bg1"/>
                </a:solidFill>
                <a:latin typeface="Calibri" panose="020F0502020204030204" pitchFamily="34" charset="0"/>
              </a:rPr>
              <a:t>Hazor</a:t>
            </a:r>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Jobab</a:t>
            </a:r>
            <a:r>
              <a:rPr lang="en-US" dirty="0">
                <a:solidFill>
                  <a:schemeClr val="bg1"/>
                </a:solidFill>
                <a:latin typeface="Calibri" panose="020F0502020204030204" pitchFamily="34" charset="0"/>
              </a:rPr>
              <a:t> king of Madan</a:t>
            </a:r>
          </a:p>
          <a:p>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Shimron</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King of </a:t>
            </a:r>
            <a:r>
              <a:rPr lang="en-US" dirty="0" err="1">
                <a:solidFill>
                  <a:schemeClr val="bg1"/>
                </a:solidFill>
                <a:latin typeface="Calibri" panose="020F0502020204030204" pitchFamily="34" charset="0"/>
              </a:rPr>
              <a:t>Achshaph</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All the Kings North, east and west</a:t>
            </a:r>
          </a:p>
        </p:txBody>
      </p:sp>
      <p:sp>
        <p:nvSpPr>
          <p:cNvPr id="11" name="TextBox 10"/>
          <p:cNvSpPr txBox="1"/>
          <p:nvPr/>
        </p:nvSpPr>
        <p:spPr>
          <a:xfrm>
            <a:off x="7468306" y="2365436"/>
            <a:ext cx="4317027" cy="923330"/>
          </a:xfrm>
          <a:prstGeom prst="rect">
            <a:avLst/>
          </a:prstGeom>
          <a:noFill/>
        </p:spPr>
        <p:txBody>
          <a:bodyPr wrap="square" rtlCol="0">
            <a:spAutoFit/>
          </a:bodyPr>
          <a:lstStyle/>
          <a:p>
            <a:r>
              <a:rPr lang="en-US" dirty="0">
                <a:solidFill>
                  <a:schemeClr val="bg1"/>
                </a:solidFill>
                <a:latin typeface="Calibri" panose="020F0502020204030204" pitchFamily="34" charset="0"/>
              </a:rPr>
              <a:t>Amorites, Hittites, </a:t>
            </a:r>
            <a:r>
              <a:rPr lang="en-US" dirty="0" err="1">
                <a:solidFill>
                  <a:schemeClr val="bg1"/>
                </a:solidFill>
                <a:latin typeface="Calibri" panose="020F0502020204030204" pitchFamily="34" charset="0"/>
              </a:rPr>
              <a:t>Perizzrite</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Jebusites</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Hivites</a:t>
            </a:r>
            <a:r>
              <a:rPr lang="en-US" dirty="0">
                <a:solidFill>
                  <a:schemeClr val="bg1"/>
                </a:solidFill>
                <a:latin typeface="Calibri" panose="020F0502020204030204" pitchFamily="34" charset="0"/>
              </a:rPr>
              <a:t>…joined the kings by the waters of </a:t>
            </a:r>
            <a:r>
              <a:rPr lang="en-US" dirty="0" err="1">
                <a:solidFill>
                  <a:schemeClr val="bg1"/>
                </a:solidFill>
                <a:latin typeface="Calibri" panose="020F0502020204030204" pitchFamily="34" charset="0"/>
              </a:rPr>
              <a:t>Merom</a:t>
            </a:r>
            <a:r>
              <a:rPr lang="en-US" dirty="0">
                <a:solidFill>
                  <a:schemeClr val="bg1"/>
                </a:solidFill>
                <a:latin typeface="Calibri" panose="020F0502020204030204" pitchFamily="34" charset="0"/>
              </a:rPr>
              <a:t> to battle against the Israelites</a:t>
            </a:r>
          </a:p>
        </p:txBody>
      </p:sp>
      <p:pic>
        <p:nvPicPr>
          <p:cNvPr id="3080" name="Picture 8" descr="http://4.bp.blogspot.com/-4SQib7c1qeI/UpxVsi-l9hI/AAAAAAAAIyM/kOWTgMqu1Io/s400/6battl1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246" y="1015663"/>
            <a:ext cx="2190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96716" y="6233209"/>
            <a:ext cx="8577989" cy="523220"/>
          </a:xfrm>
          <a:prstGeom prst="rect">
            <a:avLst/>
          </a:prstGeom>
        </p:spPr>
        <p:txBody>
          <a:bodyPr wrap="none">
            <a:spAutoFit/>
          </a:bodyPr>
          <a:lstStyle/>
          <a:p>
            <a:r>
              <a:rPr lang="en-US" sz="2800" b="0" i="1" dirty="0">
                <a:solidFill>
                  <a:srgbClr val="FFFF00"/>
                </a:solidFill>
                <a:effectLst/>
                <a:latin typeface="Palatino"/>
              </a:rPr>
              <a:t>And the </a:t>
            </a:r>
            <a:r>
              <a:rPr lang="en-US" sz="2800" b="0" i="1" cap="small" dirty="0">
                <a:solidFill>
                  <a:srgbClr val="FFFF00"/>
                </a:solidFill>
                <a:effectLst/>
                <a:latin typeface="Palatino"/>
              </a:rPr>
              <a:t>Lord</a:t>
            </a:r>
            <a:r>
              <a:rPr lang="en-US" sz="2800" b="0" i="1" dirty="0">
                <a:solidFill>
                  <a:srgbClr val="FFFF00"/>
                </a:solidFill>
                <a:effectLst/>
                <a:latin typeface="Palatino"/>
              </a:rPr>
              <a:t> delivered them into the hand of Israel, </a:t>
            </a:r>
            <a:endParaRPr lang="en-US" sz="2800" i="1" dirty="0">
              <a:solidFill>
                <a:srgbClr val="FFFF00"/>
              </a:solidFill>
            </a:endParaRPr>
          </a:p>
        </p:txBody>
      </p:sp>
      <p:sp>
        <p:nvSpPr>
          <p:cNvPr id="13" name="TextBox 12"/>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11</a:t>
            </a:r>
          </a:p>
        </p:txBody>
      </p:sp>
      <p:sp>
        <p:nvSpPr>
          <p:cNvPr id="12" name="Rectangle 11"/>
          <p:cNvSpPr/>
          <p:nvPr/>
        </p:nvSpPr>
        <p:spPr>
          <a:xfrm>
            <a:off x="1944985" y="4377312"/>
            <a:ext cx="8881450" cy="1754326"/>
          </a:xfrm>
          <a:prstGeom prst="rect">
            <a:avLst/>
          </a:prstGeom>
        </p:spPr>
        <p:txBody>
          <a:bodyPr wrap="square">
            <a:spAutoFit/>
          </a:bodyPr>
          <a:lstStyle/>
          <a:p>
            <a:r>
              <a:rPr lang="en-US" dirty="0">
                <a:solidFill>
                  <a:schemeClr val="bg1"/>
                </a:solidFill>
                <a:latin typeface="Calibri" panose="020F0502020204030204" pitchFamily="34" charset="0"/>
              </a:rPr>
              <a:t>To </a:t>
            </a:r>
            <a:r>
              <a:rPr lang="en-US" dirty="0" err="1">
                <a:solidFill>
                  <a:schemeClr val="bg1"/>
                </a:solidFill>
                <a:latin typeface="Calibri" panose="020F0502020204030204" pitchFamily="34" charset="0"/>
              </a:rPr>
              <a:t>hough</a:t>
            </a:r>
            <a:r>
              <a:rPr lang="en-US" dirty="0">
                <a:solidFill>
                  <a:schemeClr val="bg1"/>
                </a:solidFill>
                <a:latin typeface="Calibri" panose="020F0502020204030204" pitchFamily="34" charset="0"/>
              </a:rPr>
              <a:t> a horse is to cut the leg tendons above and behind the tarsal joint or ankle, thus rendering the horse useless.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Israelites were foot soldiers rather than charioteers. The fear seems to have been that should the horses and chariots be used as vehicles of war, Israel would turn from faith in God and trust in the arm of flesh. (1)</a:t>
            </a:r>
            <a:endParaRPr lang="en-US" dirty="0">
              <a:solidFill>
                <a:schemeClr val="bg1"/>
              </a:solidFill>
            </a:endParaRPr>
          </a:p>
        </p:txBody>
      </p:sp>
    </p:spTree>
    <p:extLst>
      <p:ext uri="{BB962C8B-B14F-4D97-AF65-F5344CB8AC3E}">
        <p14:creationId xmlns:p14="http://schemas.microsoft.com/office/powerpoint/2010/main" val="78540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080"/>
                                        </p:tgtEl>
                                      </p:cBhvr>
                                    </p:animEffect>
                                    <p:set>
                                      <p:cBhvr>
                                        <p:cTn id="30" dur="1" fill="hold">
                                          <p:stCondLst>
                                            <p:cond delay="499"/>
                                          </p:stCondLst>
                                        </p:cTn>
                                        <p:tgtEl>
                                          <p:spTgt spid="308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2">
                                            <p:txEl>
                                              <p:pRg st="0" end="0"/>
                                            </p:txEl>
                                          </p:spTgt>
                                        </p:tgtEl>
                                      </p:cBhvr>
                                    </p:animEffect>
                                    <p:set>
                                      <p:cBhvr>
                                        <p:cTn id="36" dur="1" fill="hold">
                                          <p:stCondLst>
                                            <p:cond delay="499"/>
                                          </p:stCondLst>
                                        </p:cTn>
                                        <p:tgtEl>
                                          <p:spTgt spid="12">
                                            <p:txEl>
                                              <p:pRg st="0" end="0"/>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2">
                                            <p:txEl>
                                              <p:pRg st="2" end="2"/>
                                            </p:txEl>
                                          </p:spTgt>
                                        </p:tgtEl>
                                      </p:cBhvr>
                                    </p:animEffect>
                                    <p:set>
                                      <p:cBhvr>
                                        <p:cTn id="39" dur="1" fill="hold">
                                          <p:stCondLst>
                                            <p:cond delay="499"/>
                                          </p:stCondLst>
                                        </p:cTn>
                                        <p:tgtEl>
                                          <p:spTgt spid="1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2" grpId="0"/>
      <p:bldP spid="1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Kings That Were Destroyed</a:t>
            </a:r>
          </a:p>
        </p:txBody>
      </p:sp>
      <p:sp>
        <p:nvSpPr>
          <p:cNvPr id="13" name="TextBox 12"/>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12</a:t>
            </a:r>
          </a:p>
        </p:txBody>
      </p:sp>
      <p:sp>
        <p:nvSpPr>
          <p:cNvPr id="2" name="Rectangle 1"/>
          <p:cNvSpPr/>
          <p:nvPr/>
        </p:nvSpPr>
        <p:spPr>
          <a:xfrm>
            <a:off x="3247177" y="797510"/>
            <a:ext cx="6096000" cy="646331"/>
          </a:xfrm>
          <a:prstGeom prst="rect">
            <a:avLst/>
          </a:prstGeom>
        </p:spPr>
        <p:txBody>
          <a:bodyPr>
            <a:spAutoFit/>
          </a:bodyPr>
          <a:lstStyle/>
          <a:p>
            <a:r>
              <a:rPr lang="en-US" dirty="0">
                <a:solidFill>
                  <a:schemeClr val="bg1"/>
                </a:solidFill>
                <a:latin typeface="Calibri" panose="020F0502020204030204" pitchFamily="34" charset="0"/>
              </a:rPr>
              <a:t>2 kings on the east side of Jordan River and 31 kings on the west of the river were destroyed= 33 kings</a:t>
            </a:r>
            <a:endParaRPr lang="en-US" dirty="0">
              <a:solidFill>
                <a:schemeClr val="bg1"/>
              </a:solidFill>
            </a:endParaRPr>
          </a:p>
        </p:txBody>
      </p:sp>
      <p:sp>
        <p:nvSpPr>
          <p:cNvPr id="3" name="Rectangle 2"/>
          <p:cNvSpPr/>
          <p:nvPr/>
        </p:nvSpPr>
        <p:spPr>
          <a:xfrm>
            <a:off x="1186004" y="1074509"/>
            <a:ext cx="2198483" cy="5355312"/>
          </a:xfrm>
          <a:prstGeom prst="rect">
            <a:avLst/>
          </a:prstGeom>
        </p:spPr>
        <p:txBody>
          <a:bodyPr wrap="square" numCol="1">
            <a:spAutoFit/>
          </a:bodyPr>
          <a:lstStyle/>
          <a:p>
            <a:pPr fontAlgn="base"/>
            <a:r>
              <a:rPr lang="en-US" dirty="0">
                <a:solidFill>
                  <a:schemeClr val="bg1"/>
                </a:solidFill>
                <a:latin typeface="Palatino"/>
              </a:rPr>
              <a:t>King of Jericho</a:t>
            </a:r>
          </a:p>
          <a:p>
            <a:pPr fontAlgn="base"/>
            <a:r>
              <a:rPr lang="en-US" dirty="0">
                <a:solidFill>
                  <a:schemeClr val="bg1"/>
                </a:solidFill>
                <a:latin typeface="Palatino"/>
              </a:rPr>
              <a:t>King of Ai</a:t>
            </a:r>
          </a:p>
          <a:p>
            <a:pPr fontAlgn="base"/>
            <a:r>
              <a:rPr lang="en-US" dirty="0">
                <a:solidFill>
                  <a:schemeClr val="bg1"/>
                </a:solidFill>
                <a:latin typeface="Palatino"/>
              </a:rPr>
              <a:t>King of Jerusalem</a:t>
            </a:r>
          </a:p>
          <a:p>
            <a:pPr fontAlgn="base"/>
            <a:r>
              <a:rPr lang="en-US" dirty="0">
                <a:solidFill>
                  <a:schemeClr val="bg1"/>
                </a:solidFill>
                <a:latin typeface="Palatino"/>
              </a:rPr>
              <a:t>King of Hebron</a:t>
            </a:r>
          </a:p>
          <a:p>
            <a:pPr fontAlgn="base"/>
            <a:r>
              <a:rPr lang="en-US" dirty="0">
                <a:solidFill>
                  <a:schemeClr val="bg1"/>
                </a:solidFill>
                <a:latin typeface="Palatino"/>
              </a:rPr>
              <a:t>King of </a:t>
            </a:r>
            <a:r>
              <a:rPr lang="en-US" dirty="0" err="1">
                <a:solidFill>
                  <a:schemeClr val="bg1"/>
                </a:solidFill>
                <a:latin typeface="Palatino"/>
              </a:rPr>
              <a:t>Jarmuth</a:t>
            </a:r>
            <a:endParaRPr lang="en-US" dirty="0">
              <a:solidFill>
                <a:schemeClr val="bg1"/>
              </a:solidFill>
              <a:latin typeface="Palatino"/>
            </a:endParaRPr>
          </a:p>
          <a:p>
            <a:pPr fontAlgn="base"/>
            <a:r>
              <a:rPr lang="en-US" dirty="0">
                <a:solidFill>
                  <a:schemeClr val="bg1"/>
                </a:solidFill>
                <a:latin typeface="Palatino"/>
              </a:rPr>
              <a:t>King of Lachish</a:t>
            </a:r>
          </a:p>
          <a:p>
            <a:pPr fontAlgn="base"/>
            <a:r>
              <a:rPr lang="en-US" dirty="0">
                <a:solidFill>
                  <a:schemeClr val="bg1"/>
                </a:solidFill>
                <a:latin typeface="Palatino"/>
              </a:rPr>
              <a:t>King of </a:t>
            </a:r>
            <a:r>
              <a:rPr lang="en-US" dirty="0" err="1">
                <a:solidFill>
                  <a:schemeClr val="bg1"/>
                </a:solidFill>
                <a:latin typeface="Palatino"/>
              </a:rPr>
              <a:t>Eglon</a:t>
            </a:r>
            <a:endParaRPr lang="en-US" dirty="0">
              <a:solidFill>
                <a:schemeClr val="bg1"/>
              </a:solidFill>
              <a:latin typeface="Palatino"/>
            </a:endParaRPr>
          </a:p>
          <a:p>
            <a:pPr fontAlgn="base"/>
            <a:r>
              <a:rPr lang="en-US" dirty="0">
                <a:solidFill>
                  <a:schemeClr val="bg1"/>
                </a:solidFill>
                <a:latin typeface="Palatino"/>
              </a:rPr>
              <a:t>King of Gezer</a:t>
            </a:r>
          </a:p>
          <a:p>
            <a:pPr fontAlgn="base"/>
            <a:r>
              <a:rPr lang="en-US" dirty="0">
                <a:solidFill>
                  <a:schemeClr val="bg1"/>
                </a:solidFill>
                <a:latin typeface="Palatino"/>
              </a:rPr>
              <a:t>King of </a:t>
            </a:r>
            <a:r>
              <a:rPr lang="en-US" dirty="0" err="1">
                <a:solidFill>
                  <a:schemeClr val="bg1"/>
                </a:solidFill>
                <a:latin typeface="Palatino"/>
              </a:rPr>
              <a:t>Debir</a:t>
            </a:r>
            <a:endParaRPr lang="en-US" dirty="0">
              <a:solidFill>
                <a:schemeClr val="bg1"/>
              </a:solidFill>
              <a:latin typeface="Palatino"/>
            </a:endParaRPr>
          </a:p>
          <a:p>
            <a:pPr fontAlgn="base"/>
            <a:r>
              <a:rPr lang="en-US" dirty="0">
                <a:solidFill>
                  <a:schemeClr val="bg1"/>
                </a:solidFill>
                <a:latin typeface="Palatino"/>
              </a:rPr>
              <a:t>King of </a:t>
            </a:r>
            <a:r>
              <a:rPr lang="en-US" dirty="0" err="1">
                <a:solidFill>
                  <a:schemeClr val="bg1"/>
                </a:solidFill>
                <a:latin typeface="Palatino"/>
              </a:rPr>
              <a:t>Geder</a:t>
            </a:r>
            <a:endParaRPr lang="en-US" dirty="0">
              <a:solidFill>
                <a:schemeClr val="bg1"/>
              </a:solidFill>
              <a:latin typeface="Palatino"/>
            </a:endParaRPr>
          </a:p>
          <a:p>
            <a:pPr fontAlgn="base"/>
            <a:r>
              <a:rPr lang="en-US" dirty="0">
                <a:solidFill>
                  <a:schemeClr val="bg1"/>
                </a:solidFill>
                <a:latin typeface="Palatino"/>
              </a:rPr>
              <a:t>King of </a:t>
            </a:r>
            <a:r>
              <a:rPr lang="en-US" dirty="0" err="1">
                <a:solidFill>
                  <a:schemeClr val="bg1"/>
                </a:solidFill>
                <a:latin typeface="Palatino"/>
              </a:rPr>
              <a:t>Hormah</a:t>
            </a:r>
            <a:endParaRPr lang="en-US" dirty="0">
              <a:solidFill>
                <a:schemeClr val="bg1"/>
              </a:solidFill>
              <a:latin typeface="Palatino"/>
            </a:endParaRPr>
          </a:p>
          <a:p>
            <a:pPr fontAlgn="base"/>
            <a:r>
              <a:rPr lang="en-US" dirty="0">
                <a:solidFill>
                  <a:schemeClr val="bg1"/>
                </a:solidFill>
                <a:latin typeface="Palatino"/>
              </a:rPr>
              <a:t>King of Arad</a:t>
            </a:r>
          </a:p>
          <a:p>
            <a:pPr fontAlgn="base"/>
            <a:r>
              <a:rPr lang="en-US" dirty="0">
                <a:solidFill>
                  <a:schemeClr val="bg1"/>
                </a:solidFill>
                <a:latin typeface="Palatino"/>
              </a:rPr>
              <a:t>King of </a:t>
            </a:r>
            <a:r>
              <a:rPr lang="en-US" dirty="0" err="1">
                <a:solidFill>
                  <a:schemeClr val="bg1"/>
                </a:solidFill>
                <a:latin typeface="Palatino"/>
              </a:rPr>
              <a:t>Libnah</a:t>
            </a:r>
            <a:endParaRPr lang="en-US" dirty="0">
              <a:solidFill>
                <a:schemeClr val="bg1"/>
              </a:solidFill>
              <a:latin typeface="Palatino"/>
            </a:endParaRPr>
          </a:p>
          <a:p>
            <a:pPr fontAlgn="base"/>
            <a:r>
              <a:rPr lang="en-US" dirty="0">
                <a:solidFill>
                  <a:schemeClr val="bg1"/>
                </a:solidFill>
                <a:latin typeface="Palatino"/>
              </a:rPr>
              <a:t>King of </a:t>
            </a:r>
            <a:r>
              <a:rPr lang="en-US" dirty="0" err="1">
                <a:solidFill>
                  <a:schemeClr val="bg1"/>
                </a:solidFill>
                <a:latin typeface="Palatino"/>
              </a:rPr>
              <a:t>Adullam</a:t>
            </a:r>
            <a:endParaRPr lang="en-US" dirty="0">
              <a:solidFill>
                <a:schemeClr val="bg1"/>
              </a:solidFill>
              <a:latin typeface="Palatino"/>
            </a:endParaRPr>
          </a:p>
          <a:p>
            <a:pPr fontAlgn="base"/>
            <a:r>
              <a:rPr lang="en-US" dirty="0">
                <a:solidFill>
                  <a:schemeClr val="bg1"/>
                </a:solidFill>
                <a:latin typeface="Palatino"/>
              </a:rPr>
              <a:t>King of </a:t>
            </a:r>
            <a:r>
              <a:rPr lang="en-US" dirty="0" err="1">
                <a:solidFill>
                  <a:schemeClr val="bg1"/>
                </a:solidFill>
                <a:latin typeface="Palatino"/>
              </a:rPr>
              <a:t>Makkeda</a:t>
            </a:r>
            <a:endParaRPr lang="en-US" dirty="0">
              <a:solidFill>
                <a:schemeClr val="bg1"/>
              </a:solidFill>
              <a:latin typeface="Palatino"/>
            </a:endParaRPr>
          </a:p>
          <a:p>
            <a:pPr fontAlgn="base"/>
            <a:r>
              <a:rPr lang="en-US" dirty="0">
                <a:solidFill>
                  <a:schemeClr val="bg1"/>
                </a:solidFill>
                <a:latin typeface="Palatino"/>
              </a:rPr>
              <a:t>King of Beth-el</a:t>
            </a:r>
          </a:p>
          <a:p>
            <a:pPr fontAlgn="base"/>
            <a:r>
              <a:rPr lang="en-US" dirty="0">
                <a:solidFill>
                  <a:schemeClr val="bg1"/>
                </a:solidFill>
                <a:latin typeface="Palatino"/>
              </a:rPr>
              <a:t>King of </a:t>
            </a:r>
            <a:r>
              <a:rPr lang="en-US" dirty="0" err="1">
                <a:solidFill>
                  <a:schemeClr val="bg1"/>
                </a:solidFill>
                <a:latin typeface="Palatino"/>
              </a:rPr>
              <a:t>Tappuah</a:t>
            </a:r>
            <a:endParaRPr lang="en-US" dirty="0">
              <a:solidFill>
                <a:schemeClr val="bg1"/>
              </a:solidFill>
              <a:latin typeface="Palatino"/>
            </a:endParaRPr>
          </a:p>
          <a:p>
            <a:pPr fontAlgn="base"/>
            <a:r>
              <a:rPr lang="en-US" dirty="0">
                <a:solidFill>
                  <a:schemeClr val="bg1"/>
                </a:solidFill>
                <a:latin typeface="Palatino"/>
              </a:rPr>
              <a:t>King of </a:t>
            </a:r>
            <a:r>
              <a:rPr lang="en-US" dirty="0" err="1">
                <a:solidFill>
                  <a:schemeClr val="bg1"/>
                </a:solidFill>
                <a:latin typeface="Palatino"/>
              </a:rPr>
              <a:t>Hepher</a:t>
            </a:r>
            <a:endParaRPr lang="en-US" dirty="0">
              <a:solidFill>
                <a:schemeClr val="bg1"/>
              </a:solidFill>
              <a:latin typeface="Palatino"/>
            </a:endParaRPr>
          </a:p>
          <a:p>
            <a:pPr fontAlgn="base"/>
            <a:r>
              <a:rPr lang="en-US" dirty="0">
                <a:solidFill>
                  <a:schemeClr val="bg1"/>
                </a:solidFill>
                <a:latin typeface="Palatino"/>
              </a:rPr>
              <a:t>King of </a:t>
            </a:r>
            <a:r>
              <a:rPr lang="en-US" dirty="0" err="1">
                <a:solidFill>
                  <a:schemeClr val="bg1"/>
                </a:solidFill>
                <a:latin typeface="Palatino"/>
              </a:rPr>
              <a:t>Aphek</a:t>
            </a:r>
            <a:endParaRPr lang="en-US" b="0" i="0" dirty="0">
              <a:solidFill>
                <a:schemeClr val="bg1"/>
              </a:solidFill>
              <a:effectLst/>
              <a:latin typeface="Palatino"/>
            </a:endParaRPr>
          </a:p>
        </p:txBody>
      </p:sp>
      <p:sp>
        <p:nvSpPr>
          <p:cNvPr id="11" name="Rectangle 10"/>
          <p:cNvSpPr/>
          <p:nvPr/>
        </p:nvSpPr>
        <p:spPr>
          <a:xfrm>
            <a:off x="3390524" y="2041059"/>
            <a:ext cx="2705476" cy="3693319"/>
          </a:xfrm>
          <a:prstGeom prst="rect">
            <a:avLst/>
          </a:prstGeom>
        </p:spPr>
        <p:txBody>
          <a:bodyPr wrap="square" numCol="1">
            <a:spAutoFit/>
          </a:bodyPr>
          <a:lstStyle/>
          <a:p>
            <a:pPr fontAlgn="base"/>
            <a:r>
              <a:rPr lang="en-US" dirty="0">
                <a:solidFill>
                  <a:schemeClr val="bg1"/>
                </a:solidFill>
                <a:latin typeface="Palatino"/>
              </a:rPr>
              <a:t>King of </a:t>
            </a:r>
            <a:r>
              <a:rPr lang="en-US" dirty="0" err="1">
                <a:solidFill>
                  <a:schemeClr val="bg1"/>
                </a:solidFill>
                <a:latin typeface="Palatino"/>
              </a:rPr>
              <a:t>Aphek</a:t>
            </a:r>
            <a:endParaRPr lang="en-US" dirty="0">
              <a:solidFill>
                <a:schemeClr val="bg1"/>
              </a:solidFill>
              <a:latin typeface="Palatino"/>
            </a:endParaRPr>
          </a:p>
          <a:p>
            <a:pPr fontAlgn="base"/>
            <a:r>
              <a:rPr lang="en-US" dirty="0">
                <a:solidFill>
                  <a:schemeClr val="bg1"/>
                </a:solidFill>
                <a:latin typeface="Palatino"/>
              </a:rPr>
              <a:t>King of </a:t>
            </a:r>
            <a:r>
              <a:rPr lang="en-US" dirty="0" err="1">
                <a:solidFill>
                  <a:schemeClr val="bg1"/>
                </a:solidFill>
                <a:latin typeface="Palatino"/>
              </a:rPr>
              <a:t>Lasharon</a:t>
            </a:r>
            <a:endParaRPr lang="en-US" dirty="0">
              <a:solidFill>
                <a:schemeClr val="bg1"/>
              </a:solidFill>
              <a:latin typeface="Palatino"/>
            </a:endParaRPr>
          </a:p>
          <a:p>
            <a:pPr fontAlgn="base"/>
            <a:r>
              <a:rPr lang="en-US" dirty="0">
                <a:solidFill>
                  <a:schemeClr val="bg1"/>
                </a:solidFill>
                <a:latin typeface="Palatino"/>
              </a:rPr>
              <a:t>King of </a:t>
            </a:r>
            <a:r>
              <a:rPr lang="en-US" dirty="0" err="1">
                <a:solidFill>
                  <a:schemeClr val="bg1"/>
                </a:solidFill>
                <a:latin typeface="Palatino"/>
              </a:rPr>
              <a:t>Madon</a:t>
            </a:r>
            <a:endParaRPr lang="en-US" dirty="0">
              <a:solidFill>
                <a:schemeClr val="bg1"/>
              </a:solidFill>
              <a:latin typeface="Palatino"/>
            </a:endParaRPr>
          </a:p>
          <a:p>
            <a:pPr fontAlgn="base"/>
            <a:r>
              <a:rPr lang="en-US" dirty="0">
                <a:solidFill>
                  <a:schemeClr val="bg1"/>
                </a:solidFill>
                <a:latin typeface="Palatino"/>
              </a:rPr>
              <a:t>King of </a:t>
            </a:r>
            <a:r>
              <a:rPr lang="en-US" dirty="0" err="1">
                <a:solidFill>
                  <a:schemeClr val="bg1"/>
                </a:solidFill>
                <a:latin typeface="Palatino"/>
              </a:rPr>
              <a:t>Hazor</a:t>
            </a:r>
            <a:endParaRPr lang="en-US" dirty="0">
              <a:solidFill>
                <a:schemeClr val="bg1"/>
              </a:solidFill>
              <a:latin typeface="Palatino"/>
            </a:endParaRPr>
          </a:p>
          <a:p>
            <a:pPr fontAlgn="base"/>
            <a:r>
              <a:rPr lang="en-US" dirty="0">
                <a:solidFill>
                  <a:schemeClr val="bg1"/>
                </a:solidFill>
                <a:latin typeface="Palatino"/>
              </a:rPr>
              <a:t>King of </a:t>
            </a:r>
            <a:r>
              <a:rPr lang="en-US" dirty="0" err="1">
                <a:solidFill>
                  <a:schemeClr val="bg1"/>
                </a:solidFill>
                <a:latin typeface="Palatino"/>
              </a:rPr>
              <a:t>Shimron-meron</a:t>
            </a:r>
            <a:endParaRPr lang="en-US" dirty="0">
              <a:solidFill>
                <a:schemeClr val="bg1"/>
              </a:solidFill>
              <a:latin typeface="Palatino"/>
            </a:endParaRPr>
          </a:p>
          <a:p>
            <a:pPr fontAlgn="base"/>
            <a:r>
              <a:rPr lang="en-US" dirty="0">
                <a:solidFill>
                  <a:schemeClr val="bg1"/>
                </a:solidFill>
                <a:latin typeface="Palatino"/>
              </a:rPr>
              <a:t>King of </a:t>
            </a:r>
            <a:r>
              <a:rPr lang="en-US" dirty="0" err="1">
                <a:solidFill>
                  <a:schemeClr val="bg1"/>
                </a:solidFill>
                <a:latin typeface="Palatino"/>
              </a:rPr>
              <a:t>Achshaph</a:t>
            </a:r>
            <a:endParaRPr lang="en-US" dirty="0">
              <a:solidFill>
                <a:schemeClr val="bg1"/>
              </a:solidFill>
              <a:latin typeface="Palatino"/>
            </a:endParaRPr>
          </a:p>
          <a:p>
            <a:pPr fontAlgn="base"/>
            <a:r>
              <a:rPr lang="en-US" dirty="0">
                <a:solidFill>
                  <a:schemeClr val="bg1"/>
                </a:solidFill>
                <a:latin typeface="Palatino"/>
              </a:rPr>
              <a:t>King of </a:t>
            </a:r>
            <a:r>
              <a:rPr lang="en-US" dirty="0" err="1">
                <a:solidFill>
                  <a:schemeClr val="bg1"/>
                </a:solidFill>
                <a:latin typeface="Palatino"/>
              </a:rPr>
              <a:t>Taanach</a:t>
            </a:r>
            <a:endParaRPr lang="en-US" dirty="0">
              <a:solidFill>
                <a:schemeClr val="bg1"/>
              </a:solidFill>
              <a:latin typeface="Palatino"/>
            </a:endParaRPr>
          </a:p>
          <a:p>
            <a:pPr fontAlgn="base"/>
            <a:r>
              <a:rPr lang="en-US" dirty="0">
                <a:solidFill>
                  <a:schemeClr val="bg1"/>
                </a:solidFill>
                <a:latin typeface="Palatino"/>
              </a:rPr>
              <a:t>King of Megiddo</a:t>
            </a:r>
          </a:p>
          <a:p>
            <a:pPr fontAlgn="base"/>
            <a:r>
              <a:rPr lang="en-US" dirty="0">
                <a:solidFill>
                  <a:schemeClr val="bg1"/>
                </a:solidFill>
                <a:latin typeface="Palatino"/>
              </a:rPr>
              <a:t>King of </a:t>
            </a:r>
            <a:r>
              <a:rPr lang="en-US" dirty="0" err="1">
                <a:solidFill>
                  <a:schemeClr val="bg1"/>
                </a:solidFill>
                <a:latin typeface="Palatino"/>
              </a:rPr>
              <a:t>Kedesh</a:t>
            </a:r>
            <a:endParaRPr lang="en-US" dirty="0">
              <a:solidFill>
                <a:schemeClr val="bg1"/>
              </a:solidFill>
              <a:latin typeface="Palatino"/>
            </a:endParaRPr>
          </a:p>
          <a:p>
            <a:pPr fontAlgn="base"/>
            <a:r>
              <a:rPr lang="en-US" dirty="0">
                <a:solidFill>
                  <a:schemeClr val="bg1"/>
                </a:solidFill>
                <a:latin typeface="Palatino"/>
              </a:rPr>
              <a:t>King of </a:t>
            </a:r>
            <a:r>
              <a:rPr lang="en-US" dirty="0" err="1">
                <a:solidFill>
                  <a:schemeClr val="bg1"/>
                </a:solidFill>
                <a:latin typeface="Palatino"/>
              </a:rPr>
              <a:t>Jokneam</a:t>
            </a:r>
            <a:endParaRPr lang="en-US" dirty="0">
              <a:solidFill>
                <a:schemeClr val="bg1"/>
              </a:solidFill>
              <a:latin typeface="Palatino"/>
            </a:endParaRPr>
          </a:p>
          <a:p>
            <a:pPr fontAlgn="base"/>
            <a:r>
              <a:rPr lang="en-US" dirty="0">
                <a:solidFill>
                  <a:schemeClr val="bg1"/>
                </a:solidFill>
                <a:latin typeface="Palatino"/>
              </a:rPr>
              <a:t>King of </a:t>
            </a:r>
            <a:r>
              <a:rPr lang="en-US" dirty="0" err="1">
                <a:solidFill>
                  <a:schemeClr val="bg1"/>
                </a:solidFill>
                <a:latin typeface="Palatino"/>
              </a:rPr>
              <a:t>Dor</a:t>
            </a:r>
            <a:endParaRPr lang="en-US" dirty="0">
              <a:solidFill>
                <a:schemeClr val="bg1"/>
              </a:solidFill>
              <a:latin typeface="Palatino"/>
            </a:endParaRPr>
          </a:p>
          <a:p>
            <a:pPr fontAlgn="base"/>
            <a:r>
              <a:rPr lang="en-US" dirty="0">
                <a:solidFill>
                  <a:schemeClr val="bg1"/>
                </a:solidFill>
                <a:latin typeface="Palatino"/>
              </a:rPr>
              <a:t>King of Tirzah-- all the kings thirty and one.</a:t>
            </a:r>
            <a:endParaRPr lang="en-US" b="0" i="0" dirty="0">
              <a:solidFill>
                <a:schemeClr val="bg1"/>
              </a:solidFill>
              <a:effectLst/>
              <a:latin typeface="Palatino"/>
            </a:endParaRPr>
          </a:p>
        </p:txBody>
      </p:sp>
      <p:sp>
        <p:nvSpPr>
          <p:cNvPr id="12" name="Rectangle 11"/>
          <p:cNvSpPr/>
          <p:nvPr/>
        </p:nvSpPr>
        <p:spPr>
          <a:xfrm>
            <a:off x="7614696" y="2041059"/>
            <a:ext cx="3620654" cy="2031325"/>
          </a:xfrm>
          <a:prstGeom prst="rect">
            <a:avLst/>
          </a:prstGeom>
        </p:spPr>
        <p:txBody>
          <a:bodyPr wrap="square" numCol="1">
            <a:spAutoFit/>
          </a:bodyPr>
          <a:lstStyle/>
          <a:p>
            <a:pPr fontAlgn="base"/>
            <a:r>
              <a:rPr lang="en-US" dirty="0" err="1">
                <a:solidFill>
                  <a:schemeClr val="bg1"/>
                </a:solidFill>
                <a:latin typeface="Calibri" panose="020F0502020204030204" pitchFamily="34" charset="0"/>
              </a:rPr>
              <a:t>Sihon</a:t>
            </a:r>
            <a:r>
              <a:rPr lang="en-US" dirty="0">
                <a:solidFill>
                  <a:schemeClr val="bg1"/>
                </a:solidFill>
                <a:latin typeface="Calibri" panose="020F0502020204030204" pitchFamily="34" charset="0"/>
              </a:rPr>
              <a:t> king of the Amorites, who dwelt in </a:t>
            </a:r>
            <a:r>
              <a:rPr lang="en-US" dirty="0" err="1">
                <a:solidFill>
                  <a:schemeClr val="bg1"/>
                </a:solidFill>
                <a:latin typeface="Calibri" panose="020F0502020204030204" pitchFamily="34" charset="0"/>
              </a:rPr>
              <a:t>Heshbon</a:t>
            </a:r>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and </a:t>
            </a:r>
            <a:r>
              <a:rPr lang="en-US" dirty="0">
                <a:solidFill>
                  <a:schemeClr val="bg1"/>
                </a:solidFill>
                <a:latin typeface="Calibri" panose="020F0502020204030204" pitchFamily="34" charset="0"/>
              </a:rPr>
              <a:t>ruled from </a:t>
            </a:r>
            <a:r>
              <a:rPr lang="en-US" dirty="0" err="1">
                <a:solidFill>
                  <a:schemeClr val="bg1"/>
                </a:solidFill>
                <a:latin typeface="Calibri" panose="020F0502020204030204" pitchFamily="34" charset="0"/>
              </a:rPr>
              <a:t>Aroer</a:t>
            </a:r>
            <a:endParaRPr lang="en-US" dirty="0">
              <a:solidFill>
                <a:schemeClr val="bg1"/>
              </a:solidFill>
              <a:latin typeface="Calibri" panose="020F0502020204030204" pitchFamily="34" charset="0"/>
            </a:endParaRPr>
          </a:p>
          <a:p>
            <a:pPr fontAlgn="base"/>
            <a:endParaRPr lang="en-US" b="0" i="0" dirty="0">
              <a:solidFill>
                <a:schemeClr val="bg1"/>
              </a:solidFill>
              <a:effectLst/>
              <a:latin typeface="Calibri" panose="020F0502020204030204" pitchFamily="34" charset="0"/>
            </a:endParaRPr>
          </a:p>
          <a:p>
            <a:pPr fontAlgn="base"/>
            <a:r>
              <a:rPr lang="en-US" dirty="0" err="1">
                <a:solidFill>
                  <a:schemeClr val="bg1"/>
                </a:solidFill>
              </a:rPr>
              <a:t>Og</a:t>
            </a:r>
            <a:r>
              <a:rPr lang="en-US" dirty="0">
                <a:solidFill>
                  <a:schemeClr val="bg1"/>
                </a:solidFill>
              </a:rPr>
              <a:t> king of Bashan, </a:t>
            </a:r>
            <a:r>
              <a:rPr lang="en-US" i="1" dirty="0">
                <a:solidFill>
                  <a:schemeClr val="bg1"/>
                </a:solidFill>
              </a:rPr>
              <a:t>which was</a:t>
            </a:r>
            <a:r>
              <a:rPr lang="en-US" dirty="0">
                <a:solidFill>
                  <a:schemeClr val="bg1"/>
                </a:solidFill>
              </a:rPr>
              <a:t> of the remnant of the giants, that dwelt at </a:t>
            </a:r>
            <a:r>
              <a:rPr lang="en-US" dirty="0" err="1">
                <a:solidFill>
                  <a:schemeClr val="bg1"/>
                </a:solidFill>
              </a:rPr>
              <a:t>Ashtaroth</a:t>
            </a:r>
            <a:r>
              <a:rPr lang="en-US" dirty="0">
                <a:solidFill>
                  <a:schemeClr val="bg1"/>
                </a:solidFill>
              </a:rPr>
              <a:t> and at </a:t>
            </a:r>
            <a:r>
              <a:rPr lang="en-US" dirty="0" err="1">
                <a:solidFill>
                  <a:schemeClr val="bg1"/>
                </a:solidFill>
              </a:rPr>
              <a:t>Edrei</a:t>
            </a:r>
            <a:r>
              <a:rPr lang="en-US" dirty="0">
                <a:solidFill>
                  <a:schemeClr val="bg1"/>
                </a:solidFill>
              </a:rPr>
              <a:t>,</a:t>
            </a:r>
            <a:endParaRPr lang="en-US" b="0" i="0" dirty="0">
              <a:solidFill>
                <a:schemeClr val="bg1"/>
              </a:solidFill>
              <a:effectLst/>
              <a:latin typeface="Calibri" panose="020F0502020204030204" pitchFamily="34" charset="0"/>
            </a:endParaRPr>
          </a:p>
        </p:txBody>
      </p:sp>
      <p:sp>
        <p:nvSpPr>
          <p:cNvPr id="14" name="Freeform 13"/>
          <p:cNvSpPr/>
          <p:nvPr/>
        </p:nvSpPr>
        <p:spPr>
          <a:xfrm>
            <a:off x="5987567" y="1687353"/>
            <a:ext cx="567857" cy="4805324"/>
          </a:xfrm>
          <a:custGeom>
            <a:avLst/>
            <a:gdLst>
              <a:gd name="connsiteX0" fmla="*/ 307818 w 489504"/>
              <a:gd name="connsiteY0" fmla="*/ 0 h 3458634"/>
              <a:gd name="connsiteX1" fmla="*/ 307818 w 489504"/>
              <a:gd name="connsiteY1" fmla="*/ 0 h 3458634"/>
              <a:gd name="connsiteX2" fmla="*/ 316871 w 489504"/>
              <a:gd name="connsiteY2" fmla="*/ 90535 h 3458634"/>
              <a:gd name="connsiteX3" fmla="*/ 325925 w 489504"/>
              <a:gd name="connsiteY3" fmla="*/ 117695 h 3458634"/>
              <a:gd name="connsiteX4" fmla="*/ 334978 w 489504"/>
              <a:gd name="connsiteY4" fmla="*/ 190123 h 3458634"/>
              <a:gd name="connsiteX5" fmla="*/ 344031 w 489504"/>
              <a:gd name="connsiteY5" fmla="*/ 443620 h 3458634"/>
              <a:gd name="connsiteX6" fmla="*/ 362138 w 489504"/>
              <a:gd name="connsiteY6" fmla="*/ 878186 h 3458634"/>
              <a:gd name="connsiteX7" fmla="*/ 353085 w 489504"/>
              <a:gd name="connsiteY7" fmla="*/ 1176951 h 3458634"/>
              <a:gd name="connsiteX8" fmla="*/ 316871 w 489504"/>
              <a:gd name="connsiteY8" fmla="*/ 1231272 h 3458634"/>
              <a:gd name="connsiteX9" fmla="*/ 280657 w 489504"/>
              <a:gd name="connsiteY9" fmla="*/ 1321806 h 3458634"/>
              <a:gd name="connsiteX10" fmla="*/ 271604 w 489504"/>
              <a:gd name="connsiteY10" fmla="*/ 1348967 h 3458634"/>
              <a:gd name="connsiteX11" fmla="*/ 253497 w 489504"/>
              <a:gd name="connsiteY11" fmla="*/ 1385180 h 3458634"/>
              <a:gd name="connsiteX12" fmla="*/ 244443 w 489504"/>
              <a:gd name="connsiteY12" fmla="*/ 1412341 h 3458634"/>
              <a:gd name="connsiteX13" fmla="*/ 226336 w 489504"/>
              <a:gd name="connsiteY13" fmla="*/ 1439501 h 3458634"/>
              <a:gd name="connsiteX14" fmla="*/ 199176 w 489504"/>
              <a:gd name="connsiteY14" fmla="*/ 1502876 h 3458634"/>
              <a:gd name="connsiteX15" fmla="*/ 181069 w 489504"/>
              <a:gd name="connsiteY15" fmla="*/ 1557196 h 3458634"/>
              <a:gd name="connsiteX16" fmla="*/ 172016 w 489504"/>
              <a:gd name="connsiteY16" fmla="*/ 1584357 h 3458634"/>
              <a:gd name="connsiteX17" fmla="*/ 153909 w 489504"/>
              <a:gd name="connsiteY17" fmla="*/ 1611517 h 3458634"/>
              <a:gd name="connsiteX18" fmla="*/ 144855 w 489504"/>
              <a:gd name="connsiteY18" fmla="*/ 1638677 h 3458634"/>
              <a:gd name="connsiteX19" fmla="*/ 117695 w 489504"/>
              <a:gd name="connsiteY19" fmla="*/ 1665838 h 3458634"/>
              <a:gd name="connsiteX20" fmla="*/ 90534 w 489504"/>
              <a:gd name="connsiteY20" fmla="*/ 1756373 h 3458634"/>
              <a:gd name="connsiteX21" fmla="*/ 72428 w 489504"/>
              <a:gd name="connsiteY21" fmla="*/ 1810693 h 3458634"/>
              <a:gd name="connsiteX22" fmla="*/ 54321 w 489504"/>
              <a:gd name="connsiteY22" fmla="*/ 1874068 h 3458634"/>
              <a:gd name="connsiteX23" fmla="*/ 36214 w 489504"/>
              <a:gd name="connsiteY23" fmla="*/ 1901228 h 3458634"/>
              <a:gd name="connsiteX24" fmla="*/ 18107 w 489504"/>
              <a:gd name="connsiteY24" fmla="*/ 2308634 h 3458634"/>
              <a:gd name="connsiteX25" fmla="*/ 9053 w 489504"/>
              <a:gd name="connsiteY25" fmla="*/ 2381062 h 3458634"/>
              <a:gd name="connsiteX26" fmla="*/ 0 w 489504"/>
              <a:gd name="connsiteY26" fmla="*/ 2498757 h 3458634"/>
              <a:gd name="connsiteX27" fmla="*/ 9053 w 489504"/>
              <a:gd name="connsiteY27" fmla="*/ 2906163 h 3458634"/>
              <a:gd name="connsiteX28" fmla="*/ 36214 w 489504"/>
              <a:gd name="connsiteY28" fmla="*/ 2987644 h 3458634"/>
              <a:gd name="connsiteX29" fmla="*/ 45267 w 489504"/>
              <a:gd name="connsiteY29" fmla="*/ 3041965 h 3458634"/>
              <a:gd name="connsiteX30" fmla="*/ 63374 w 489504"/>
              <a:gd name="connsiteY30" fmla="*/ 3096285 h 3458634"/>
              <a:gd name="connsiteX31" fmla="*/ 72428 w 489504"/>
              <a:gd name="connsiteY31" fmla="*/ 3132499 h 3458634"/>
              <a:gd name="connsiteX32" fmla="*/ 81481 w 489504"/>
              <a:gd name="connsiteY32" fmla="*/ 3159660 h 3458634"/>
              <a:gd name="connsiteX33" fmla="*/ 99588 w 489504"/>
              <a:gd name="connsiteY33" fmla="*/ 3241141 h 3458634"/>
              <a:gd name="connsiteX34" fmla="*/ 135802 w 489504"/>
              <a:gd name="connsiteY34" fmla="*/ 3295462 h 3458634"/>
              <a:gd name="connsiteX35" fmla="*/ 153909 w 489504"/>
              <a:gd name="connsiteY35" fmla="*/ 3322622 h 3458634"/>
              <a:gd name="connsiteX36" fmla="*/ 199176 w 489504"/>
              <a:gd name="connsiteY36" fmla="*/ 3404103 h 3458634"/>
              <a:gd name="connsiteX37" fmla="*/ 226336 w 489504"/>
              <a:gd name="connsiteY37" fmla="*/ 3413157 h 3458634"/>
              <a:gd name="connsiteX38" fmla="*/ 271604 w 489504"/>
              <a:gd name="connsiteY38" fmla="*/ 3458424 h 3458634"/>
              <a:gd name="connsiteX39" fmla="*/ 298764 w 489504"/>
              <a:gd name="connsiteY39" fmla="*/ 3449371 h 3458634"/>
              <a:gd name="connsiteX40" fmla="*/ 353085 w 489504"/>
              <a:gd name="connsiteY40" fmla="*/ 3404103 h 3458634"/>
              <a:gd name="connsiteX41" fmla="*/ 371192 w 489504"/>
              <a:gd name="connsiteY41" fmla="*/ 3340729 h 3458634"/>
              <a:gd name="connsiteX42" fmla="*/ 389299 w 489504"/>
              <a:gd name="connsiteY42" fmla="*/ 3286408 h 3458634"/>
              <a:gd name="connsiteX43" fmla="*/ 398352 w 489504"/>
              <a:gd name="connsiteY43" fmla="*/ 3060072 h 3458634"/>
              <a:gd name="connsiteX44" fmla="*/ 407406 w 489504"/>
              <a:gd name="connsiteY44" fmla="*/ 2888056 h 3458634"/>
              <a:gd name="connsiteX45" fmla="*/ 398352 w 489504"/>
              <a:gd name="connsiteY45" fmla="*/ 2507810 h 3458634"/>
              <a:gd name="connsiteX46" fmla="*/ 407406 w 489504"/>
              <a:gd name="connsiteY46" fmla="*/ 2154725 h 3458634"/>
              <a:gd name="connsiteX47" fmla="*/ 425513 w 489504"/>
              <a:gd name="connsiteY47" fmla="*/ 1946495 h 3458634"/>
              <a:gd name="connsiteX48" fmla="*/ 434566 w 489504"/>
              <a:gd name="connsiteY48" fmla="*/ 1892175 h 3458634"/>
              <a:gd name="connsiteX49" fmla="*/ 443620 w 489504"/>
              <a:gd name="connsiteY49" fmla="*/ 1756373 h 3458634"/>
              <a:gd name="connsiteX50" fmla="*/ 452673 w 489504"/>
              <a:gd name="connsiteY50" fmla="*/ 1530036 h 3458634"/>
              <a:gd name="connsiteX51" fmla="*/ 461727 w 489504"/>
              <a:gd name="connsiteY51" fmla="*/ 1493822 h 3458634"/>
              <a:gd name="connsiteX52" fmla="*/ 479833 w 489504"/>
              <a:gd name="connsiteY52" fmla="*/ 1412341 h 3458634"/>
              <a:gd name="connsiteX53" fmla="*/ 479833 w 489504"/>
              <a:gd name="connsiteY53" fmla="*/ 1113577 h 3458634"/>
              <a:gd name="connsiteX54" fmla="*/ 470780 w 489504"/>
              <a:gd name="connsiteY54" fmla="*/ 1059256 h 3458634"/>
              <a:gd name="connsiteX55" fmla="*/ 452673 w 489504"/>
              <a:gd name="connsiteY55" fmla="*/ 1004935 h 3458634"/>
              <a:gd name="connsiteX56" fmla="*/ 443620 w 489504"/>
              <a:gd name="connsiteY56" fmla="*/ 941561 h 3458634"/>
              <a:gd name="connsiteX57" fmla="*/ 434566 w 489504"/>
              <a:gd name="connsiteY57" fmla="*/ 914400 h 3458634"/>
              <a:gd name="connsiteX58" fmla="*/ 425513 w 489504"/>
              <a:gd name="connsiteY58" fmla="*/ 851026 h 3458634"/>
              <a:gd name="connsiteX59" fmla="*/ 407406 w 489504"/>
              <a:gd name="connsiteY59" fmla="*/ 588476 h 3458634"/>
              <a:gd name="connsiteX60" fmla="*/ 389299 w 489504"/>
              <a:gd name="connsiteY60" fmla="*/ 280658 h 3458634"/>
              <a:gd name="connsiteX61" fmla="*/ 362138 w 489504"/>
              <a:gd name="connsiteY61" fmla="*/ 81481 h 3458634"/>
              <a:gd name="connsiteX62" fmla="*/ 344031 w 489504"/>
              <a:gd name="connsiteY62" fmla="*/ 54321 h 3458634"/>
              <a:gd name="connsiteX63" fmla="*/ 307818 w 489504"/>
              <a:gd name="connsiteY63" fmla="*/ 0 h 34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9504" h="3458634">
                <a:moveTo>
                  <a:pt x="307818" y="0"/>
                </a:moveTo>
                <a:lnTo>
                  <a:pt x="307818" y="0"/>
                </a:lnTo>
                <a:cubicBezTo>
                  <a:pt x="310836" y="30178"/>
                  <a:pt x="312259" y="60559"/>
                  <a:pt x="316871" y="90535"/>
                </a:cubicBezTo>
                <a:cubicBezTo>
                  <a:pt x="318322" y="99967"/>
                  <a:pt x="324218" y="108306"/>
                  <a:pt x="325925" y="117695"/>
                </a:cubicBezTo>
                <a:cubicBezTo>
                  <a:pt x="330277" y="141633"/>
                  <a:pt x="331960" y="165980"/>
                  <a:pt x="334978" y="190123"/>
                </a:cubicBezTo>
                <a:cubicBezTo>
                  <a:pt x="337996" y="274622"/>
                  <a:pt x="341431" y="359107"/>
                  <a:pt x="344031" y="443620"/>
                </a:cubicBezTo>
                <a:cubicBezTo>
                  <a:pt x="356068" y="834829"/>
                  <a:pt x="342351" y="660520"/>
                  <a:pt x="362138" y="878186"/>
                </a:cubicBezTo>
                <a:cubicBezTo>
                  <a:pt x="359120" y="977774"/>
                  <a:pt x="365755" y="1078126"/>
                  <a:pt x="353085" y="1176951"/>
                </a:cubicBezTo>
                <a:cubicBezTo>
                  <a:pt x="350318" y="1198536"/>
                  <a:pt x="316871" y="1231272"/>
                  <a:pt x="316871" y="1231272"/>
                </a:cubicBezTo>
                <a:cubicBezTo>
                  <a:pt x="275650" y="1354931"/>
                  <a:pt x="320626" y="1228543"/>
                  <a:pt x="280657" y="1321806"/>
                </a:cubicBezTo>
                <a:cubicBezTo>
                  <a:pt x="276898" y="1330578"/>
                  <a:pt x="275363" y="1340195"/>
                  <a:pt x="271604" y="1348967"/>
                </a:cubicBezTo>
                <a:cubicBezTo>
                  <a:pt x="266288" y="1361372"/>
                  <a:pt x="258813" y="1372775"/>
                  <a:pt x="253497" y="1385180"/>
                </a:cubicBezTo>
                <a:cubicBezTo>
                  <a:pt x="249738" y="1393952"/>
                  <a:pt x="248711" y="1403805"/>
                  <a:pt x="244443" y="1412341"/>
                </a:cubicBezTo>
                <a:cubicBezTo>
                  <a:pt x="239577" y="1422073"/>
                  <a:pt x="232372" y="1430448"/>
                  <a:pt x="226336" y="1439501"/>
                </a:cubicBezTo>
                <a:cubicBezTo>
                  <a:pt x="197203" y="1526908"/>
                  <a:pt x="243913" y="1391034"/>
                  <a:pt x="199176" y="1502876"/>
                </a:cubicBezTo>
                <a:cubicBezTo>
                  <a:pt x="192088" y="1520597"/>
                  <a:pt x="187105" y="1539089"/>
                  <a:pt x="181069" y="1557196"/>
                </a:cubicBezTo>
                <a:cubicBezTo>
                  <a:pt x="178051" y="1566250"/>
                  <a:pt x="177310" y="1576417"/>
                  <a:pt x="172016" y="1584357"/>
                </a:cubicBezTo>
                <a:cubicBezTo>
                  <a:pt x="165980" y="1593410"/>
                  <a:pt x="158775" y="1601785"/>
                  <a:pt x="153909" y="1611517"/>
                </a:cubicBezTo>
                <a:cubicBezTo>
                  <a:pt x="149641" y="1620053"/>
                  <a:pt x="150149" y="1630737"/>
                  <a:pt x="144855" y="1638677"/>
                </a:cubicBezTo>
                <a:cubicBezTo>
                  <a:pt x="137753" y="1649330"/>
                  <a:pt x="126748" y="1656784"/>
                  <a:pt x="117695" y="1665838"/>
                </a:cubicBezTo>
                <a:cubicBezTo>
                  <a:pt x="79102" y="1762319"/>
                  <a:pt x="116762" y="1660204"/>
                  <a:pt x="90534" y="1756373"/>
                </a:cubicBezTo>
                <a:cubicBezTo>
                  <a:pt x="85512" y="1774787"/>
                  <a:pt x="77057" y="1792177"/>
                  <a:pt x="72428" y="1810693"/>
                </a:cubicBezTo>
                <a:cubicBezTo>
                  <a:pt x="69529" y="1822290"/>
                  <a:pt x="60813" y="1861084"/>
                  <a:pt x="54321" y="1874068"/>
                </a:cubicBezTo>
                <a:cubicBezTo>
                  <a:pt x="49455" y="1883800"/>
                  <a:pt x="42250" y="1892175"/>
                  <a:pt x="36214" y="1901228"/>
                </a:cubicBezTo>
                <a:cubicBezTo>
                  <a:pt x="12571" y="2208572"/>
                  <a:pt x="46016" y="1750458"/>
                  <a:pt x="18107" y="2308634"/>
                </a:cubicBezTo>
                <a:cubicBezTo>
                  <a:pt x="16892" y="2332934"/>
                  <a:pt x="11360" y="2356841"/>
                  <a:pt x="9053" y="2381062"/>
                </a:cubicBezTo>
                <a:cubicBezTo>
                  <a:pt x="5322" y="2420232"/>
                  <a:pt x="3018" y="2459525"/>
                  <a:pt x="0" y="2498757"/>
                </a:cubicBezTo>
                <a:cubicBezTo>
                  <a:pt x="3018" y="2634559"/>
                  <a:pt x="-981" y="2770699"/>
                  <a:pt x="9053" y="2906163"/>
                </a:cubicBezTo>
                <a:cubicBezTo>
                  <a:pt x="11168" y="2934714"/>
                  <a:pt x="36214" y="2987644"/>
                  <a:pt x="36214" y="2987644"/>
                </a:cubicBezTo>
                <a:cubicBezTo>
                  <a:pt x="39232" y="3005751"/>
                  <a:pt x="40815" y="3024156"/>
                  <a:pt x="45267" y="3041965"/>
                </a:cubicBezTo>
                <a:cubicBezTo>
                  <a:pt x="49896" y="3060481"/>
                  <a:pt x="58745" y="3077769"/>
                  <a:pt x="63374" y="3096285"/>
                </a:cubicBezTo>
                <a:cubicBezTo>
                  <a:pt x="66392" y="3108356"/>
                  <a:pt x="69010" y="3120535"/>
                  <a:pt x="72428" y="3132499"/>
                </a:cubicBezTo>
                <a:cubicBezTo>
                  <a:pt x="75050" y="3141675"/>
                  <a:pt x="79167" y="3150402"/>
                  <a:pt x="81481" y="3159660"/>
                </a:cubicBezTo>
                <a:cubicBezTo>
                  <a:pt x="82911" y="3165381"/>
                  <a:pt x="94939" y="3231843"/>
                  <a:pt x="99588" y="3241141"/>
                </a:cubicBezTo>
                <a:cubicBezTo>
                  <a:pt x="109320" y="3260605"/>
                  <a:pt x="123731" y="3277355"/>
                  <a:pt x="135802" y="3295462"/>
                </a:cubicBezTo>
                <a:lnTo>
                  <a:pt x="153909" y="3322622"/>
                </a:lnTo>
                <a:cubicBezTo>
                  <a:pt x="161881" y="3346538"/>
                  <a:pt x="175827" y="3396319"/>
                  <a:pt x="199176" y="3404103"/>
                </a:cubicBezTo>
                <a:lnTo>
                  <a:pt x="226336" y="3413157"/>
                </a:lnTo>
                <a:cubicBezTo>
                  <a:pt x="236899" y="3429001"/>
                  <a:pt x="248970" y="3454651"/>
                  <a:pt x="271604" y="3458424"/>
                </a:cubicBezTo>
                <a:cubicBezTo>
                  <a:pt x="281017" y="3459993"/>
                  <a:pt x="289711" y="3452389"/>
                  <a:pt x="298764" y="3449371"/>
                </a:cubicBezTo>
                <a:cubicBezTo>
                  <a:pt x="318807" y="3436009"/>
                  <a:pt x="339142" y="3425018"/>
                  <a:pt x="353085" y="3404103"/>
                </a:cubicBezTo>
                <a:cubicBezTo>
                  <a:pt x="358615" y="3395807"/>
                  <a:pt x="369547" y="3346213"/>
                  <a:pt x="371192" y="3340729"/>
                </a:cubicBezTo>
                <a:cubicBezTo>
                  <a:pt x="376677" y="3322448"/>
                  <a:pt x="389299" y="3286408"/>
                  <a:pt x="389299" y="3286408"/>
                </a:cubicBezTo>
                <a:cubicBezTo>
                  <a:pt x="392317" y="3210963"/>
                  <a:pt x="394923" y="3135500"/>
                  <a:pt x="398352" y="3060072"/>
                </a:cubicBezTo>
                <a:cubicBezTo>
                  <a:pt x="400959" y="3002713"/>
                  <a:pt x="407406" y="2945474"/>
                  <a:pt x="407406" y="2888056"/>
                </a:cubicBezTo>
                <a:cubicBezTo>
                  <a:pt x="407406" y="2761271"/>
                  <a:pt x="401370" y="2634559"/>
                  <a:pt x="398352" y="2507810"/>
                </a:cubicBezTo>
                <a:cubicBezTo>
                  <a:pt x="401370" y="2390115"/>
                  <a:pt x="402881" y="2272372"/>
                  <a:pt x="407406" y="2154725"/>
                </a:cubicBezTo>
                <a:cubicBezTo>
                  <a:pt x="408698" y="2121128"/>
                  <a:pt x="420318" y="1988051"/>
                  <a:pt x="425513" y="1946495"/>
                </a:cubicBezTo>
                <a:cubicBezTo>
                  <a:pt x="427790" y="1928280"/>
                  <a:pt x="431548" y="1910282"/>
                  <a:pt x="434566" y="1892175"/>
                </a:cubicBezTo>
                <a:cubicBezTo>
                  <a:pt x="437584" y="1846908"/>
                  <a:pt x="441354" y="1801684"/>
                  <a:pt x="443620" y="1756373"/>
                </a:cubicBezTo>
                <a:cubicBezTo>
                  <a:pt x="447391" y="1680961"/>
                  <a:pt x="447478" y="1605363"/>
                  <a:pt x="452673" y="1530036"/>
                </a:cubicBezTo>
                <a:cubicBezTo>
                  <a:pt x="453529" y="1517623"/>
                  <a:pt x="458929" y="1505946"/>
                  <a:pt x="461727" y="1493822"/>
                </a:cubicBezTo>
                <a:cubicBezTo>
                  <a:pt x="467983" y="1466712"/>
                  <a:pt x="473798" y="1439501"/>
                  <a:pt x="479833" y="1412341"/>
                </a:cubicBezTo>
                <a:cubicBezTo>
                  <a:pt x="491591" y="1259498"/>
                  <a:pt x="493818" y="1295385"/>
                  <a:pt x="479833" y="1113577"/>
                </a:cubicBezTo>
                <a:cubicBezTo>
                  <a:pt x="478425" y="1095274"/>
                  <a:pt x="475232" y="1077065"/>
                  <a:pt x="470780" y="1059256"/>
                </a:cubicBezTo>
                <a:cubicBezTo>
                  <a:pt x="466151" y="1040739"/>
                  <a:pt x="452673" y="1004935"/>
                  <a:pt x="452673" y="1004935"/>
                </a:cubicBezTo>
                <a:cubicBezTo>
                  <a:pt x="449655" y="983810"/>
                  <a:pt x="447805" y="962486"/>
                  <a:pt x="443620" y="941561"/>
                </a:cubicBezTo>
                <a:cubicBezTo>
                  <a:pt x="441748" y="932203"/>
                  <a:pt x="436438" y="923758"/>
                  <a:pt x="434566" y="914400"/>
                </a:cubicBezTo>
                <a:cubicBezTo>
                  <a:pt x="430381" y="893475"/>
                  <a:pt x="428531" y="872151"/>
                  <a:pt x="425513" y="851026"/>
                </a:cubicBezTo>
                <a:cubicBezTo>
                  <a:pt x="404113" y="444458"/>
                  <a:pt x="427851" y="844037"/>
                  <a:pt x="407406" y="588476"/>
                </a:cubicBezTo>
                <a:cubicBezTo>
                  <a:pt x="398254" y="474078"/>
                  <a:pt x="396026" y="398381"/>
                  <a:pt x="389299" y="280658"/>
                </a:cubicBezTo>
                <a:cubicBezTo>
                  <a:pt x="387954" y="257118"/>
                  <a:pt x="392033" y="126323"/>
                  <a:pt x="362138" y="81481"/>
                </a:cubicBezTo>
                <a:lnTo>
                  <a:pt x="344031" y="54321"/>
                </a:lnTo>
                <a:cubicBezTo>
                  <a:pt x="333628" y="23112"/>
                  <a:pt x="313854" y="9054"/>
                  <a:pt x="307818" y="0"/>
                </a:cubicBezTo>
                <a:close/>
              </a:path>
            </a:pathLst>
          </a:cu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57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Division of the Land</a:t>
            </a:r>
          </a:p>
        </p:txBody>
      </p:sp>
      <p:sp>
        <p:nvSpPr>
          <p:cNvPr id="13" name="TextBox 12"/>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13-21</a:t>
            </a:r>
          </a:p>
        </p:txBody>
      </p:sp>
      <p:pic>
        <p:nvPicPr>
          <p:cNvPr id="15" name="Picture 2" descr="Bible map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830" y="1169030"/>
            <a:ext cx="3404940" cy="49963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17385" y="1585922"/>
            <a:ext cx="3113045" cy="1477328"/>
          </a:xfrm>
          <a:prstGeom prst="rect">
            <a:avLst/>
          </a:prstGeom>
        </p:spPr>
        <p:txBody>
          <a:bodyPr wrap="square">
            <a:spAutoFit/>
          </a:bodyPr>
          <a:lstStyle/>
          <a:p>
            <a:r>
              <a:rPr lang="en-US" dirty="0">
                <a:solidFill>
                  <a:schemeClr val="bg1"/>
                </a:solidFill>
                <a:latin typeface="Calibri" panose="020F0502020204030204" pitchFamily="34" charset="0"/>
              </a:rPr>
              <a:t>Joshua gave each tribe an inheritance in the promised land and that the tabernacle was set up at a place called Shiloh</a:t>
            </a:r>
            <a:endParaRPr lang="en-US" dirty="0">
              <a:solidFill>
                <a:schemeClr val="bg1"/>
              </a:solidFill>
            </a:endParaRPr>
          </a:p>
        </p:txBody>
      </p:sp>
      <p:cxnSp>
        <p:nvCxnSpPr>
          <p:cNvPr id="10" name="Straight Arrow Connector 9"/>
          <p:cNvCxnSpPr/>
          <p:nvPr/>
        </p:nvCxnSpPr>
        <p:spPr>
          <a:xfrm flipH="1">
            <a:off x="2952300" y="3041325"/>
            <a:ext cx="2491131" cy="83241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696715" y="4629911"/>
            <a:ext cx="6096000" cy="1200329"/>
          </a:xfrm>
          <a:prstGeom prst="rect">
            <a:avLst/>
          </a:prstGeom>
        </p:spPr>
        <p:txBody>
          <a:bodyPr>
            <a:spAutoFit/>
          </a:bodyPr>
          <a:lstStyle/>
          <a:p>
            <a:r>
              <a:rPr lang="en-US" dirty="0">
                <a:solidFill>
                  <a:schemeClr val="bg1"/>
                </a:solidFill>
                <a:latin typeface="Calibri" panose="020F0502020204030204" pitchFamily="34" charset="0"/>
              </a:rPr>
              <a:t>The Levites were not given a specific piece of land but were given 48 cities among each of the other tribes’ inheritances. This would allow the Levites to continue their priesthood service among the Israelites.</a:t>
            </a:r>
            <a:endParaRPr lang="en-US" dirty="0">
              <a:solidFill>
                <a:schemeClr val="bg1"/>
              </a:solidFill>
            </a:endParaRPr>
          </a:p>
        </p:txBody>
      </p:sp>
      <p:sp>
        <p:nvSpPr>
          <p:cNvPr id="18" name="Rectangle 17"/>
          <p:cNvSpPr/>
          <p:nvPr/>
        </p:nvSpPr>
        <p:spPr>
          <a:xfrm>
            <a:off x="7013011" y="3333161"/>
            <a:ext cx="2334547" cy="1200329"/>
          </a:xfrm>
          <a:prstGeom prst="rect">
            <a:avLst/>
          </a:prstGeom>
        </p:spPr>
        <p:txBody>
          <a:bodyPr wrap="square">
            <a:spAutoFit/>
          </a:bodyPr>
          <a:lstStyle/>
          <a:p>
            <a:r>
              <a:rPr lang="en-US" i="1" dirty="0">
                <a:solidFill>
                  <a:schemeClr val="bg1"/>
                </a:solidFill>
                <a:latin typeface="Palatino"/>
              </a:rPr>
              <a:t>Caleb inherits Hebron </a:t>
            </a:r>
            <a:r>
              <a:rPr lang="en-US" i="1" dirty="0">
                <a:solidFill>
                  <a:schemeClr val="bg1"/>
                </a:solidFill>
              </a:rPr>
              <a:t>as a special reward for his faithfulness</a:t>
            </a:r>
            <a:endParaRPr lang="en-US" dirty="0">
              <a:solidFill>
                <a:schemeClr val="bg1"/>
              </a:solidFill>
            </a:endParaRPr>
          </a:p>
        </p:txBody>
      </p:sp>
      <p:cxnSp>
        <p:nvCxnSpPr>
          <p:cNvPr id="20" name="Straight Arrow Connector 19"/>
          <p:cNvCxnSpPr/>
          <p:nvPr/>
        </p:nvCxnSpPr>
        <p:spPr>
          <a:xfrm flipH="1">
            <a:off x="2794711" y="3972950"/>
            <a:ext cx="4135541" cy="7501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8989105" y="2120954"/>
            <a:ext cx="1135557" cy="2567384"/>
            <a:chOff x="1645511" y="770929"/>
            <a:chExt cx="2527751" cy="5715000"/>
          </a:xfrm>
        </p:grpSpPr>
        <p:sp>
          <p:nvSpPr>
            <p:cNvPr id="23" name="Cloud 22"/>
            <p:cNvSpPr/>
            <p:nvPr/>
          </p:nvSpPr>
          <p:spPr>
            <a:xfrm rot="18013353">
              <a:off x="1664662" y="1239926"/>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5400000">
              <a:off x="2349113" y="1087295"/>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9671902">
              <a:off x="3495826" y="3561470"/>
              <a:ext cx="545683"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647766">
              <a:off x="1733511" y="3518972"/>
              <a:ext cx="463241"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9352409">
              <a:off x="3024696" y="5489095"/>
              <a:ext cx="432965"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2647766">
              <a:off x="2526946" y="5469378"/>
              <a:ext cx="430892"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20169292">
              <a:off x="2974551" y="2504718"/>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790291">
              <a:off x="1965307" y="2446460"/>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237326" y="1034433"/>
              <a:ext cx="1314784" cy="18629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a:off x="2260048" y="770929"/>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rot="1833560">
              <a:off x="1645511" y="3818001"/>
              <a:ext cx="847301" cy="270418"/>
              <a:chOff x="4431208" y="4615200"/>
              <a:chExt cx="3565332" cy="1137883"/>
            </a:xfrm>
          </p:grpSpPr>
          <p:grpSp>
            <p:nvGrpSpPr>
              <p:cNvPr id="64" name="Group 63"/>
              <p:cNvGrpSpPr/>
              <p:nvPr/>
            </p:nvGrpSpPr>
            <p:grpSpPr>
              <a:xfrm>
                <a:off x="4431208" y="4620283"/>
                <a:ext cx="1188559" cy="1132800"/>
                <a:chOff x="4431208" y="4620283"/>
                <a:chExt cx="1188559" cy="1132800"/>
              </a:xfrm>
            </p:grpSpPr>
            <p:sp>
              <p:nvSpPr>
                <p:cNvPr id="73" name="Quad Arrow 7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4-Point Star 7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5619652" y="4615200"/>
                <a:ext cx="1188559" cy="1132800"/>
                <a:chOff x="4431208" y="4620283"/>
                <a:chExt cx="1188559" cy="1132800"/>
              </a:xfrm>
            </p:grpSpPr>
            <p:sp>
              <p:nvSpPr>
                <p:cNvPr id="70" name="Quad Arrow 69"/>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4-Point Star 71"/>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6807981" y="4617742"/>
                <a:ext cx="1188559" cy="1132800"/>
                <a:chOff x="4431208" y="4620283"/>
                <a:chExt cx="1188559" cy="1132800"/>
              </a:xfrm>
            </p:grpSpPr>
            <p:sp>
              <p:nvSpPr>
                <p:cNvPr id="67" name="Quad Arrow 66"/>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4-Point Star 68"/>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rot="19923716">
              <a:off x="3325961" y="3916300"/>
              <a:ext cx="847301" cy="270418"/>
              <a:chOff x="4431208" y="4615200"/>
              <a:chExt cx="3565332" cy="1137883"/>
            </a:xfrm>
          </p:grpSpPr>
          <p:grpSp>
            <p:nvGrpSpPr>
              <p:cNvPr id="52" name="Group 51"/>
              <p:cNvGrpSpPr/>
              <p:nvPr/>
            </p:nvGrpSpPr>
            <p:grpSpPr>
              <a:xfrm>
                <a:off x="4431208" y="4620283"/>
                <a:ext cx="1188559" cy="1132800"/>
                <a:chOff x="4431208" y="4620283"/>
                <a:chExt cx="1188559" cy="1132800"/>
              </a:xfrm>
            </p:grpSpPr>
            <p:sp>
              <p:nvSpPr>
                <p:cNvPr id="61" name="Quad Arrow 60"/>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4-Point Star 62"/>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5619652" y="4615200"/>
                <a:ext cx="1188559" cy="1132800"/>
                <a:chOff x="4431208" y="4620283"/>
                <a:chExt cx="1188559" cy="1132800"/>
              </a:xfrm>
            </p:grpSpPr>
            <p:sp>
              <p:nvSpPr>
                <p:cNvPr id="58" name="Quad Arrow 57"/>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4-Point Star 59"/>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7981" y="4617742"/>
                <a:ext cx="1188559" cy="1132800"/>
                <a:chOff x="4431208" y="4620283"/>
                <a:chExt cx="1188559" cy="1132800"/>
              </a:xfrm>
            </p:grpSpPr>
            <p:sp>
              <p:nvSpPr>
                <p:cNvPr id="55" name="Quad Arrow 54"/>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4-Point Star 56"/>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Trapezoid 34"/>
            <p:cNvSpPr/>
            <p:nvPr/>
          </p:nvSpPr>
          <p:spPr>
            <a:xfrm>
              <a:off x="2238244" y="2717348"/>
              <a:ext cx="1379447" cy="3248784"/>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273300" y="5492766"/>
              <a:ext cx="1335669" cy="463534"/>
              <a:chOff x="4431208" y="4615200"/>
              <a:chExt cx="3565332" cy="1137883"/>
            </a:xfrm>
          </p:grpSpPr>
          <p:grpSp>
            <p:nvGrpSpPr>
              <p:cNvPr id="40" name="Group 39"/>
              <p:cNvGrpSpPr/>
              <p:nvPr/>
            </p:nvGrpSpPr>
            <p:grpSpPr>
              <a:xfrm>
                <a:off x="4431208" y="4620283"/>
                <a:ext cx="1188559" cy="1132800"/>
                <a:chOff x="4431208" y="4620283"/>
                <a:chExt cx="1188559" cy="1132800"/>
              </a:xfrm>
            </p:grpSpPr>
            <p:sp>
              <p:nvSpPr>
                <p:cNvPr id="49" name="Quad Arrow 48"/>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4-Point Star 50"/>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5619652" y="4615200"/>
                <a:ext cx="1188559" cy="1132800"/>
                <a:chOff x="4431208" y="4620283"/>
                <a:chExt cx="1188559" cy="1132800"/>
              </a:xfrm>
            </p:grpSpPr>
            <p:sp>
              <p:nvSpPr>
                <p:cNvPr id="46" name="Quad Arrow 45"/>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46"/>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47"/>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807981" y="4617742"/>
                <a:ext cx="1188559" cy="1132800"/>
                <a:chOff x="4431208" y="4620283"/>
                <a:chExt cx="1188559" cy="1132800"/>
              </a:xfrm>
            </p:grpSpPr>
            <p:sp>
              <p:nvSpPr>
                <p:cNvPr id="43" name="Quad Arrow 4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4-Point Star 4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 name="Oval 36"/>
            <p:cNvSpPr/>
            <p:nvPr/>
          </p:nvSpPr>
          <p:spPr>
            <a:xfrm>
              <a:off x="2674412" y="2563972"/>
              <a:ext cx="464760" cy="6766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2386840" y="2210140"/>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653117" y="2363301"/>
              <a:ext cx="499128" cy="2776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4966513" y="1353183"/>
            <a:ext cx="860261" cy="1776433"/>
            <a:chOff x="320681" y="685800"/>
            <a:chExt cx="2398555" cy="4953000"/>
          </a:xfrm>
        </p:grpSpPr>
        <p:grpSp>
          <p:nvGrpSpPr>
            <p:cNvPr id="78" name="Group 77"/>
            <p:cNvGrpSpPr/>
            <p:nvPr/>
          </p:nvGrpSpPr>
          <p:grpSpPr>
            <a:xfrm>
              <a:off x="320681" y="685800"/>
              <a:ext cx="2398555" cy="4953000"/>
              <a:chOff x="3521081" y="381000"/>
              <a:chExt cx="2398555" cy="4953000"/>
            </a:xfrm>
          </p:grpSpPr>
          <p:sp>
            <p:nvSpPr>
              <p:cNvPr id="96" name="Rounded Rectangle 95"/>
              <p:cNvSpPr/>
              <p:nvPr/>
            </p:nvSpPr>
            <p:spPr>
              <a:xfrm>
                <a:off x="3886200" y="762000"/>
                <a:ext cx="1828800" cy="16764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46"/>
              <p:cNvGrpSpPr/>
              <p:nvPr/>
            </p:nvGrpSpPr>
            <p:grpSpPr>
              <a:xfrm>
                <a:off x="3657600" y="381000"/>
                <a:ext cx="2193567" cy="1008603"/>
                <a:chOff x="518540" y="1084217"/>
                <a:chExt cx="2193567" cy="1008603"/>
              </a:xfrm>
            </p:grpSpPr>
            <p:sp>
              <p:nvSpPr>
                <p:cNvPr id="133" name="Moon 132"/>
                <p:cNvSpPr/>
                <p:nvPr/>
              </p:nvSpPr>
              <p:spPr>
                <a:xfrm rot="11330407" flipH="1">
                  <a:off x="1256173" y="1163792"/>
                  <a:ext cx="427636" cy="799712"/>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10269593">
                  <a:off x="1478527" y="1236244"/>
                  <a:ext cx="427636" cy="799712"/>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7949056">
                  <a:off x="1504138" y="942187"/>
                  <a:ext cx="476935" cy="1156867"/>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951385">
                  <a:off x="1415446" y="972167"/>
                  <a:ext cx="476935" cy="1156867"/>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5057621">
                  <a:off x="1239664" y="485246"/>
                  <a:ext cx="721072" cy="1919014"/>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6757078">
                  <a:off x="1392064" y="637646"/>
                  <a:ext cx="721072" cy="1919014"/>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3854531">
                  <a:off x="1117511" y="772777"/>
                  <a:ext cx="721072" cy="1919014"/>
                </a:xfrm>
                <a:prstGeom prst="moon">
                  <a:avLst>
                    <a:gd name="adj" fmla="val 4796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993098" y="1147996"/>
                  <a:ext cx="1219200" cy="6096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ounded Rectangle 110"/>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53"/>
              <p:cNvGrpSpPr/>
              <p:nvPr/>
            </p:nvGrpSpPr>
            <p:grpSpPr>
              <a:xfrm>
                <a:off x="4212236" y="3367790"/>
                <a:ext cx="1064302" cy="484682"/>
                <a:chOff x="6477000" y="762000"/>
                <a:chExt cx="1905000" cy="914400"/>
              </a:xfrm>
            </p:grpSpPr>
            <p:sp>
              <p:nvSpPr>
                <p:cNvPr id="127" name="Rounded Rectangle 126"/>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49"/>
                <p:cNvGrpSpPr/>
                <p:nvPr/>
              </p:nvGrpSpPr>
              <p:grpSpPr>
                <a:xfrm>
                  <a:off x="7696200" y="762000"/>
                  <a:ext cx="685800" cy="914400"/>
                  <a:chOff x="7696200" y="762000"/>
                  <a:chExt cx="685800" cy="914400"/>
                </a:xfrm>
              </p:grpSpPr>
              <p:sp>
                <p:nvSpPr>
                  <p:cNvPr id="131" name="6-Point Star 130"/>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6-Point Star 128"/>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54"/>
              <p:cNvGrpSpPr/>
              <p:nvPr/>
            </p:nvGrpSpPr>
            <p:grpSpPr>
              <a:xfrm>
                <a:off x="4298430" y="2920584"/>
                <a:ext cx="920646" cy="379751"/>
                <a:chOff x="6477000" y="762000"/>
                <a:chExt cx="1905000" cy="914400"/>
              </a:xfrm>
            </p:grpSpPr>
            <p:sp>
              <p:nvSpPr>
                <p:cNvPr id="121" name="Rounded Rectangle 120"/>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49"/>
                <p:cNvGrpSpPr/>
                <p:nvPr/>
              </p:nvGrpSpPr>
              <p:grpSpPr>
                <a:xfrm>
                  <a:off x="7696200" y="762000"/>
                  <a:ext cx="685800" cy="914400"/>
                  <a:chOff x="7696200" y="762000"/>
                  <a:chExt cx="685800" cy="914400"/>
                </a:xfrm>
              </p:grpSpPr>
              <p:sp>
                <p:nvSpPr>
                  <p:cNvPr id="125" name="6-Point Star 124"/>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6-Point Star 122"/>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61"/>
              <p:cNvGrpSpPr/>
              <p:nvPr/>
            </p:nvGrpSpPr>
            <p:grpSpPr>
              <a:xfrm>
                <a:off x="4313420" y="2365947"/>
                <a:ext cx="858187" cy="467194"/>
                <a:chOff x="6477000" y="762000"/>
                <a:chExt cx="1905000" cy="914400"/>
              </a:xfrm>
            </p:grpSpPr>
            <p:sp>
              <p:nvSpPr>
                <p:cNvPr id="115" name="Rounded Rectangle 114"/>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49"/>
                <p:cNvGrpSpPr/>
                <p:nvPr/>
              </p:nvGrpSpPr>
              <p:grpSpPr>
                <a:xfrm>
                  <a:off x="7696200" y="762000"/>
                  <a:ext cx="685800" cy="914400"/>
                  <a:chOff x="7696200" y="762000"/>
                  <a:chExt cx="685800" cy="914400"/>
                </a:xfrm>
              </p:grpSpPr>
              <p:sp>
                <p:nvSpPr>
                  <p:cNvPr id="119" name="6-Point Star 118"/>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6-Point Star 116"/>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78"/>
            <p:cNvGrpSpPr/>
            <p:nvPr/>
          </p:nvGrpSpPr>
          <p:grpSpPr>
            <a:xfrm>
              <a:off x="819005" y="993433"/>
              <a:ext cx="308947" cy="467194"/>
              <a:chOff x="819005" y="993433"/>
              <a:chExt cx="308947" cy="467194"/>
            </a:xfrm>
          </p:grpSpPr>
          <p:sp>
            <p:nvSpPr>
              <p:cNvPr id="94" name="6-Point Star 9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154409" y="996380"/>
              <a:ext cx="308947" cy="467194"/>
              <a:chOff x="819005" y="993433"/>
              <a:chExt cx="308947" cy="467194"/>
            </a:xfrm>
          </p:grpSpPr>
          <p:sp>
            <p:nvSpPr>
              <p:cNvPr id="92" name="6-Point Star 91"/>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467149" y="989151"/>
              <a:ext cx="308947" cy="467194"/>
              <a:chOff x="819005" y="993433"/>
              <a:chExt cx="308947" cy="467194"/>
            </a:xfrm>
          </p:grpSpPr>
          <p:sp>
            <p:nvSpPr>
              <p:cNvPr id="90" name="6-Point Star 89"/>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1790183" y="998352"/>
              <a:ext cx="308947" cy="467194"/>
              <a:chOff x="819005" y="993433"/>
              <a:chExt cx="308947" cy="467194"/>
            </a:xfrm>
          </p:grpSpPr>
          <p:sp>
            <p:nvSpPr>
              <p:cNvPr id="88" name="6-Point Star 87"/>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2112072" y="1008483"/>
              <a:ext cx="308947" cy="467194"/>
              <a:chOff x="819005" y="993433"/>
              <a:chExt cx="308947" cy="467194"/>
            </a:xfrm>
          </p:grpSpPr>
          <p:sp>
            <p:nvSpPr>
              <p:cNvPr id="86" name="6-Point Star 85"/>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Oval 83"/>
            <p:cNvSpPr/>
            <p:nvPr/>
          </p:nvSpPr>
          <p:spPr>
            <a:xfrm>
              <a:off x="685800" y="1552989"/>
              <a:ext cx="296779" cy="65681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2207647" y="1482844"/>
              <a:ext cx="297928" cy="45613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509135" y="6302248"/>
            <a:ext cx="7968741" cy="369332"/>
          </a:xfrm>
          <a:prstGeom prst="rect">
            <a:avLst/>
          </a:prstGeom>
        </p:spPr>
        <p:txBody>
          <a:bodyPr wrap="square">
            <a:spAutoFit/>
          </a:bodyPr>
          <a:lstStyle/>
          <a:p>
            <a:r>
              <a:rPr lang="en-US" dirty="0">
                <a:solidFill>
                  <a:schemeClr val="bg1"/>
                </a:solidFill>
                <a:latin typeface="Palatino"/>
              </a:rPr>
              <a:t>The </a:t>
            </a:r>
            <a:r>
              <a:rPr lang="en-US" dirty="0" err="1">
                <a:solidFill>
                  <a:schemeClr val="bg1"/>
                </a:solidFill>
                <a:latin typeface="Palatino"/>
              </a:rPr>
              <a:t>Jebusites</a:t>
            </a:r>
            <a:r>
              <a:rPr lang="en-US" dirty="0">
                <a:solidFill>
                  <a:schemeClr val="bg1"/>
                </a:solidFill>
                <a:latin typeface="Palatino"/>
              </a:rPr>
              <a:t> were not driven out but dwelt with the tribe of Judah </a:t>
            </a:r>
            <a:r>
              <a:rPr lang="en-US" sz="1200" dirty="0">
                <a:solidFill>
                  <a:schemeClr val="bg1"/>
                </a:solidFill>
                <a:latin typeface="Palatino"/>
              </a:rPr>
              <a:t>(Josh. 15:36)</a:t>
            </a:r>
            <a:endParaRPr lang="en-US" sz="1200" dirty="0">
              <a:solidFill>
                <a:schemeClr val="bg1"/>
              </a:solidFill>
            </a:endParaRPr>
          </a:p>
        </p:txBody>
      </p:sp>
    </p:spTree>
    <p:extLst>
      <p:ext uri="{BB962C8B-B14F-4D97-AF65-F5344CB8AC3E}">
        <p14:creationId xmlns:p14="http://schemas.microsoft.com/office/powerpoint/2010/main" val="232256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6 Cities of Refuge</a:t>
            </a:r>
          </a:p>
        </p:txBody>
      </p:sp>
      <p:sp>
        <p:nvSpPr>
          <p:cNvPr id="13" name="TextBox 12"/>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13-20</a:t>
            </a:r>
          </a:p>
        </p:txBody>
      </p:sp>
      <p:sp>
        <p:nvSpPr>
          <p:cNvPr id="4" name="Rectangle 3"/>
          <p:cNvSpPr/>
          <p:nvPr/>
        </p:nvSpPr>
        <p:spPr>
          <a:xfrm>
            <a:off x="735774" y="2766921"/>
            <a:ext cx="3113045" cy="2585323"/>
          </a:xfrm>
          <a:prstGeom prst="rect">
            <a:avLst/>
          </a:prstGeom>
        </p:spPr>
        <p:txBody>
          <a:bodyPr wrap="square">
            <a:spAutoFit/>
          </a:bodyPr>
          <a:lstStyle/>
          <a:p>
            <a:r>
              <a:rPr lang="en-US" dirty="0">
                <a:solidFill>
                  <a:schemeClr val="bg1"/>
                </a:solidFill>
                <a:latin typeface="Calibri" panose="020F0502020204030204" pitchFamily="34" charset="0"/>
              </a:rPr>
              <a:t>And they appointed </a:t>
            </a:r>
            <a:r>
              <a:rPr lang="en-US" dirty="0" err="1">
                <a:solidFill>
                  <a:schemeClr val="bg1"/>
                </a:solidFill>
                <a:latin typeface="Calibri" panose="020F0502020204030204" pitchFamily="34" charset="0"/>
              </a:rPr>
              <a:t>Kedesh</a:t>
            </a:r>
            <a:r>
              <a:rPr lang="en-US" dirty="0">
                <a:solidFill>
                  <a:schemeClr val="bg1"/>
                </a:solidFill>
                <a:latin typeface="Calibri" panose="020F0502020204030204" pitchFamily="34" charset="0"/>
              </a:rPr>
              <a:t> in Galilee in mount Naphtali</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and </a:t>
            </a:r>
            <a:r>
              <a:rPr lang="en-US" dirty="0" err="1">
                <a:solidFill>
                  <a:schemeClr val="bg1"/>
                </a:solidFill>
                <a:latin typeface="Calibri" panose="020F0502020204030204" pitchFamily="34" charset="0"/>
              </a:rPr>
              <a:t>Shechem</a:t>
            </a:r>
            <a:r>
              <a:rPr lang="en-US" dirty="0">
                <a:solidFill>
                  <a:schemeClr val="bg1"/>
                </a:solidFill>
                <a:latin typeface="Calibri" panose="020F0502020204030204" pitchFamily="34" charset="0"/>
              </a:rPr>
              <a:t> in mount Ephraim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and </a:t>
            </a:r>
            <a:r>
              <a:rPr lang="en-US" dirty="0" err="1">
                <a:solidFill>
                  <a:schemeClr val="bg1"/>
                </a:solidFill>
                <a:latin typeface="Calibri" panose="020F0502020204030204" pitchFamily="34" charset="0"/>
              </a:rPr>
              <a:t>Kirjath-arba</a:t>
            </a:r>
            <a:r>
              <a:rPr lang="en-US" dirty="0">
                <a:solidFill>
                  <a:schemeClr val="bg1"/>
                </a:solidFill>
                <a:latin typeface="Calibri" panose="020F0502020204030204" pitchFamily="34" charset="0"/>
              </a:rPr>
              <a:t>, which </a:t>
            </a:r>
            <a:r>
              <a:rPr lang="en-US" i="1" dirty="0">
                <a:solidFill>
                  <a:schemeClr val="bg1"/>
                </a:solidFill>
                <a:latin typeface="Calibri" panose="020F0502020204030204" pitchFamily="34" charset="0"/>
              </a:rPr>
              <a:t>is</a:t>
            </a:r>
            <a:r>
              <a:rPr lang="en-US" dirty="0">
                <a:solidFill>
                  <a:schemeClr val="bg1"/>
                </a:solidFill>
                <a:latin typeface="Calibri" panose="020F0502020204030204" pitchFamily="34" charset="0"/>
              </a:rPr>
              <a:t> Hebron, in the mountain of Judah.</a:t>
            </a:r>
          </a:p>
        </p:txBody>
      </p:sp>
      <p:sp>
        <p:nvSpPr>
          <p:cNvPr id="17" name="Rectangle 16"/>
          <p:cNvSpPr/>
          <p:nvPr/>
        </p:nvSpPr>
        <p:spPr>
          <a:xfrm>
            <a:off x="8402319" y="2967335"/>
            <a:ext cx="3545998" cy="646331"/>
          </a:xfrm>
          <a:prstGeom prst="rect">
            <a:avLst/>
          </a:prstGeom>
        </p:spPr>
        <p:txBody>
          <a:bodyPr wrap="square">
            <a:spAutoFit/>
          </a:bodyPr>
          <a:lstStyle/>
          <a:p>
            <a:r>
              <a:rPr lang="en-US" dirty="0" err="1">
                <a:solidFill>
                  <a:schemeClr val="bg1"/>
                </a:solidFill>
                <a:latin typeface="Calibri" panose="020F0502020204030204" pitchFamily="34" charset="0"/>
              </a:rPr>
              <a:t>Ramoth</a:t>
            </a:r>
            <a:r>
              <a:rPr lang="en-US" dirty="0">
                <a:solidFill>
                  <a:schemeClr val="bg1"/>
                </a:solidFill>
                <a:latin typeface="Calibri" panose="020F0502020204030204" pitchFamily="34" charset="0"/>
              </a:rPr>
              <a:t> in Gilead out of the tribe of Gad</a:t>
            </a:r>
          </a:p>
        </p:txBody>
      </p:sp>
      <p:pic>
        <p:nvPicPr>
          <p:cNvPr id="143" name="Picture 2" descr="Bible map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136" y="1015663"/>
            <a:ext cx="3608173" cy="5294602"/>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Arrow Connector 144"/>
          <p:cNvCxnSpPr/>
          <p:nvPr/>
        </p:nvCxnSpPr>
        <p:spPr>
          <a:xfrm flipV="1">
            <a:off x="3748136" y="2381061"/>
            <a:ext cx="2082296" cy="7152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V="1">
            <a:off x="3367889" y="3451154"/>
            <a:ext cx="1883121" cy="33142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2835747" y="4564847"/>
            <a:ext cx="2523904" cy="2333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a:off x="6668217" y="1892799"/>
            <a:ext cx="1734102" cy="4882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a:off x="6329468" y="3258197"/>
            <a:ext cx="2072851" cy="4828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a:off x="8321091" y="4132319"/>
            <a:ext cx="3545998" cy="646331"/>
          </a:xfrm>
          <a:prstGeom prst="rect">
            <a:avLst/>
          </a:prstGeom>
        </p:spPr>
        <p:txBody>
          <a:bodyPr wrap="square">
            <a:spAutoFit/>
          </a:bodyPr>
          <a:lstStyle/>
          <a:p>
            <a:r>
              <a:rPr lang="en-US" dirty="0" err="1">
                <a:solidFill>
                  <a:schemeClr val="bg1"/>
                </a:solidFill>
                <a:latin typeface="Calibri" panose="020F0502020204030204" pitchFamily="34" charset="0"/>
              </a:rPr>
              <a:t>Bezer</a:t>
            </a:r>
            <a:r>
              <a:rPr lang="en-US" dirty="0">
                <a:solidFill>
                  <a:schemeClr val="bg1"/>
                </a:solidFill>
                <a:latin typeface="Calibri" panose="020F0502020204030204" pitchFamily="34" charset="0"/>
              </a:rPr>
              <a:t> in the wilderness upon the plain out of the tribe of Reuben</a:t>
            </a:r>
          </a:p>
        </p:txBody>
      </p:sp>
      <p:sp>
        <p:nvSpPr>
          <p:cNvPr id="163" name="Rectangle 162"/>
          <p:cNvSpPr/>
          <p:nvPr/>
        </p:nvSpPr>
        <p:spPr>
          <a:xfrm>
            <a:off x="8285849" y="1485018"/>
            <a:ext cx="3545998" cy="646331"/>
          </a:xfrm>
          <a:prstGeom prst="rect">
            <a:avLst/>
          </a:prstGeom>
        </p:spPr>
        <p:txBody>
          <a:bodyPr wrap="square">
            <a:spAutoFit/>
          </a:bodyPr>
          <a:lstStyle/>
          <a:p>
            <a:r>
              <a:rPr lang="en-US" dirty="0">
                <a:solidFill>
                  <a:schemeClr val="bg1"/>
                </a:solidFill>
                <a:latin typeface="Calibri" panose="020F0502020204030204" pitchFamily="34" charset="0"/>
              </a:rPr>
              <a:t>Golan in Bashan out of the tribe of Manasseh.</a:t>
            </a:r>
          </a:p>
        </p:txBody>
      </p:sp>
      <p:cxnSp>
        <p:nvCxnSpPr>
          <p:cNvPr id="166" name="Straight Arrow Connector 165"/>
          <p:cNvCxnSpPr/>
          <p:nvPr/>
        </p:nvCxnSpPr>
        <p:spPr>
          <a:xfrm flipH="1">
            <a:off x="6418907" y="4409408"/>
            <a:ext cx="1866942" cy="1897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273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Cleave</a:t>
            </a:r>
          </a:p>
        </p:txBody>
      </p:sp>
      <p:sp>
        <p:nvSpPr>
          <p:cNvPr id="3" name="Rectangle 2">
            <a:extLst>
              <a:ext uri="{FF2B5EF4-FFF2-40B4-BE49-F238E27FC236}">
                <a16:creationId xmlns:a16="http://schemas.microsoft.com/office/drawing/2014/main" id="{36A3F839-9CA6-453D-B38E-1296093220EB}"/>
              </a:ext>
            </a:extLst>
          </p:cNvPr>
          <p:cNvSpPr/>
          <p:nvPr/>
        </p:nvSpPr>
        <p:spPr>
          <a:xfrm>
            <a:off x="3558166" y="830997"/>
            <a:ext cx="5268173" cy="369332"/>
          </a:xfrm>
          <a:prstGeom prst="rect">
            <a:avLst/>
          </a:prstGeom>
        </p:spPr>
        <p:txBody>
          <a:bodyPr wrap="none">
            <a:spAutoFit/>
          </a:bodyPr>
          <a:lstStyle/>
          <a:p>
            <a:r>
              <a:rPr lang="en-US" dirty="0">
                <a:solidFill>
                  <a:schemeClr val="bg1"/>
                </a:solidFill>
                <a:latin typeface="Calibri" panose="020F0502020204030204" pitchFamily="34" charset="0"/>
              </a:rPr>
              <a:t>To cling, adhere, or be loyal to something or someone.</a:t>
            </a:r>
            <a:endParaRPr lang="en-US" dirty="0">
              <a:solidFill>
                <a:schemeClr val="bg1"/>
              </a:solidFill>
            </a:endParaRPr>
          </a:p>
        </p:txBody>
      </p:sp>
      <p:pic>
        <p:nvPicPr>
          <p:cNvPr id="17" name="Picture 16">
            <a:extLst>
              <a:ext uri="{FF2B5EF4-FFF2-40B4-BE49-F238E27FC236}">
                <a16:creationId xmlns:a16="http://schemas.microsoft.com/office/drawing/2014/main" id="{83E20BEE-0B6D-4871-B1B8-9FCBC4AB9EBA}"/>
              </a:ext>
            </a:extLst>
          </p:cNvPr>
          <p:cNvPicPr>
            <a:picLocks noChangeAspect="1"/>
          </p:cNvPicPr>
          <p:nvPr/>
        </p:nvPicPr>
        <p:blipFill rotWithShape="1">
          <a:blip r:embed="rId4"/>
          <a:srcRect l="44145" t="36655" r="29960" b="22643"/>
          <a:stretch/>
        </p:blipFill>
        <p:spPr>
          <a:xfrm>
            <a:off x="3819625" y="1831851"/>
            <a:ext cx="4552749" cy="4025295"/>
          </a:xfrm>
          <a:prstGeom prst="rect">
            <a:avLst/>
          </a:prstGeom>
        </p:spPr>
      </p:pic>
      <p:grpSp>
        <p:nvGrpSpPr>
          <p:cNvPr id="18" name="Group 17">
            <a:extLst>
              <a:ext uri="{FF2B5EF4-FFF2-40B4-BE49-F238E27FC236}">
                <a16:creationId xmlns:a16="http://schemas.microsoft.com/office/drawing/2014/main" id="{BD19D455-313B-4EAC-8CAD-A5331B1ADD88}"/>
              </a:ext>
            </a:extLst>
          </p:cNvPr>
          <p:cNvGrpSpPr/>
          <p:nvPr/>
        </p:nvGrpSpPr>
        <p:grpSpPr>
          <a:xfrm>
            <a:off x="263136" y="2351333"/>
            <a:ext cx="3019987" cy="2155334"/>
            <a:chOff x="228600" y="381000"/>
            <a:chExt cx="3505068" cy="2501531"/>
          </a:xfrm>
        </p:grpSpPr>
        <p:grpSp>
          <p:nvGrpSpPr>
            <p:cNvPr id="19" name="Group 18">
              <a:extLst>
                <a:ext uri="{FF2B5EF4-FFF2-40B4-BE49-F238E27FC236}">
                  <a16:creationId xmlns:a16="http://schemas.microsoft.com/office/drawing/2014/main" id="{C9AA5299-559A-48E9-A8B9-557DB2073AA5}"/>
                </a:ext>
              </a:extLst>
            </p:cNvPr>
            <p:cNvGrpSpPr/>
            <p:nvPr/>
          </p:nvGrpSpPr>
          <p:grpSpPr>
            <a:xfrm>
              <a:off x="228600" y="381000"/>
              <a:ext cx="3505068" cy="2501531"/>
              <a:chOff x="534986" y="381000"/>
              <a:chExt cx="2637111" cy="2501531"/>
            </a:xfrm>
          </p:grpSpPr>
          <p:sp>
            <p:nvSpPr>
              <p:cNvPr id="21" name="Rectangle 20">
                <a:extLst>
                  <a:ext uri="{FF2B5EF4-FFF2-40B4-BE49-F238E27FC236}">
                    <a16:creationId xmlns:a16="http://schemas.microsoft.com/office/drawing/2014/main" id="{251D6F10-3AD2-45DA-8777-B5B1D7EF3E56}"/>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7E985E0-2168-4F5D-83FE-97AC5DE179A4}"/>
                  </a:ext>
                </a:extLst>
              </p:cNvPr>
              <p:cNvGrpSpPr/>
              <p:nvPr/>
            </p:nvGrpSpPr>
            <p:grpSpPr>
              <a:xfrm>
                <a:off x="534986" y="384805"/>
                <a:ext cx="457200" cy="2497726"/>
                <a:chOff x="533400" y="381000"/>
                <a:chExt cx="457200" cy="2497726"/>
              </a:xfrm>
            </p:grpSpPr>
            <p:sp>
              <p:nvSpPr>
                <p:cNvPr id="28" name="Oval 27">
                  <a:extLst>
                    <a:ext uri="{FF2B5EF4-FFF2-40B4-BE49-F238E27FC236}">
                      <a16:creationId xmlns:a16="http://schemas.microsoft.com/office/drawing/2014/main" id="{34E7B206-D5B1-4C8C-9D57-DA18D08A9D8D}"/>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153">
                  <a:extLst>
                    <a:ext uri="{FF2B5EF4-FFF2-40B4-BE49-F238E27FC236}">
                      <a16:creationId xmlns:a16="http://schemas.microsoft.com/office/drawing/2014/main" id="{E727E973-AAB7-4360-8760-C8F9890B4AE4}"/>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41C8450-A842-48AC-B3B7-54966818FA9B}"/>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E019490-25D3-45B6-AAD0-E6113F9B6D48}"/>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87F503C-2B2E-4BBB-8E45-028097ADDFFD}"/>
                  </a:ext>
                </a:extLst>
              </p:cNvPr>
              <p:cNvGrpSpPr/>
              <p:nvPr/>
            </p:nvGrpSpPr>
            <p:grpSpPr>
              <a:xfrm>
                <a:off x="2714897" y="381000"/>
                <a:ext cx="457200" cy="2497726"/>
                <a:chOff x="2714897" y="457200"/>
                <a:chExt cx="457200" cy="2497726"/>
              </a:xfrm>
            </p:grpSpPr>
            <p:sp>
              <p:nvSpPr>
                <p:cNvPr id="24" name="Oval 23">
                  <a:extLst>
                    <a:ext uri="{FF2B5EF4-FFF2-40B4-BE49-F238E27FC236}">
                      <a16:creationId xmlns:a16="http://schemas.microsoft.com/office/drawing/2014/main" id="{2AFC7D2F-54B8-432D-B0BB-E4187F1B0CCE}"/>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49">
                  <a:extLst>
                    <a:ext uri="{FF2B5EF4-FFF2-40B4-BE49-F238E27FC236}">
                      <a16:creationId xmlns:a16="http://schemas.microsoft.com/office/drawing/2014/main" id="{DF19AF3D-1F62-4496-8E0A-D454EC017A5B}"/>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BBE1F94-C916-41A2-9D19-5055B060D378}"/>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1F42C84-F271-402A-97D1-332D03A0EBD4}"/>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a:extLst>
                <a:ext uri="{FF2B5EF4-FFF2-40B4-BE49-F238E27FC236}">
                  <a16:creationId xmlns:a16="http://schemas.microsoft.com/office/drawing/2014/main" id="{DA73949C-38E4-464C-9D3B-90132BBE8D28}"/>
                </a:ext>
              </a:extLst>
            </p:cNvPr>
            <p:cNvSpPr/>
            <p:nvPr/>
          </p:nvSpPr>
          <p:spPr>
            <a:xfrm>
              <a:off x="832643" y="980041"/>
              <a:ext cx="2293346" cy="1250244"/>
            </a:xfrm>
            <a:prstGeom prst="rect">
              <a:avLst/>
            </a:prstGeom>
          </p:spPr>
          <p:txBody>
            <a:bodyPr wrap="square">
              <a:spAutoFit/>
            </a:bodyPr>
            <a:lstStyle/>
            <a:p>
              <a:pPr algn="ctr"/>
              <a:r>
                <a:rPr lang="en-US" sz="1600" b="1" dirty="0"/>
                <a:t>If we cleave unto the Lord and obey Him, then He will be with us and strengthen us</a:t>
              </a:r>
              <a:endParaRPr lang="en-US" sz="1600" i="1" dirty="0"/>
            </a:p>
          </p:txBody>
        </p:sp>
      </p:grpSp>
      <p:grpSp>
        <p:nvGrpSpPr>
          <p:cNvPr id="32" name="Group 31">
            <a:extLst>
              <a:ext uri="{FF2B5EF4-FFF2-40B4-BE49-F238E27FC236}">
                <a16:creationId xmlns:a16="http://schemas.microsoft.com/office/drawing/2014/main" id="{3B4AE914-E26E-47FE-A4E7-38C32A7846A0}"/>
              </a:ext>
            </a:extLst>
          </p:cNvPr>
          <p:cNvGrpSpPr/>
          <p:nvPr/>
        </p:nvGrpSpPr>
        <p:grpSpPr>
          <a:xfrm>
            <a:off x="8704492" y="2508106"/>
            <a:ext cx="3019987" cy="2155334"/>
            <a:chOff x="228600" y="381000"/>
            <a:chExt cx="3505068" cy="2501531"/>
          </a:xfrm>
        </p:grpSpPr>
        <p:grpSp>
          <p:nvGrpSpPr>
            <p:cNvPr id="33" name="Group 32">
              <a:extLst>
                <a:ext uri="{FF2B5EF4-FFF2-40B4-BE49-F238E27FC236}">
                  <a16:creationId xmlns:a16="http://schemas.microsoft.com/office/drawing/2014/main" id="{58A5412B-B246-46D7-AB45-685B8F2A6419}"/>
                </a:ext>
              </a:extLst>
            </p:cNvPr>
            <p:cNvGrpSpPr/>
            <p:nvPr/>
          </p:nvGrpSpPr>
          <p:grpSpPr>
            <a:xfrm>
              <a:off x="228600" y="381000"/>
              <a:ext cx="3505068" cy="2501531"/>
              <a:chOff x="534986" y="381000"/>
              <a:chExt cx="2637111" cy="2501531"/>
            </a:xfrm>
          </p:grpSpPr>
          <p:sp>
            <p:nvSpPr>
              <p:cNvPr id="35" name="Rectangle 34">
                <a:extLst>
                  <a:ext uri="{FF2B5EF4-FFF2-40B4-BE49-F238E27FC236}">
                    <a16:creationId xmlns:a16="http://schemas.microsoft.com/office/drawing/2014/main" id="{1D9CBAA6-03D0-4E42-B49A-92D7BCA81B28}"/>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69A3F9FD-8FB2-4B13-9223-35922A55BAA0}"/>
                  </a:ext>
                </a:extLst>
              </p:cNvPr>
              <p:cNvGrpSpPr/>
              <p:nvPr/>
            </p:nvGrpSpPr>
            <p:grpSpPr>
              <a:xfrm>
                <a:off x="534986" y="384805"/>
                <a:ext cx="457200" cy="2497726"/>
                <a:chOff x="533400" y="381000"/>
                <a:chExt cx="457200" cy="2497726"/>
              </a:xfrm>
            </p:grpSpPr>
            <p:sp>
              <p:nvSpPr>
                <p:cNvPr id="42" name="Oval 41">
                  <a:extLst>
                    <a:ext uri="{FF2B5EF4-FFF2-40B4-BE49-F238E27FC236}">
                      <a16:creationId xmlns:a16="http://schemas.microsoft.com/office/drawing/2014/main" id="{9E249BF5-32CE-4BB5-B126-C817BA4A0003}"/>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153">
                  <a:extLst>
                    <a:ext uri="{FF2B5EF4-FFF2-40B4-BE49-F238E27FC236}">
                      <a16:creationId xmlns:a16="http://schemas.microsoft.com/office/drawing/2014/main" id="{C679FBC3-A76C-46F7-8961-ADAC97C5A9CC}"/>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47CEF12-1B02-4D21-8BF0-E832E05B48D2}"/>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AC4626C-E9CD-4484-AD71-B56D9A87C7B4}"/>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1CCDFF2-3E2D-4045-9E16-8715F51241B3}"/>
                  </a:ext>
                </a:extLst>
              </p:cNvPr>
              <p:cNvGrpSpPr/>
              <p:nvPr/>
            </p:nvGrpSpPr>
            <p:grpSpPr>
              <a:xfrm>
                <a:off x="2714897" y="381000"/>
                <a:ext cx="457200" cy="2497726"/>
                <a:chOff x="2714897" y="457200"/>
                <a:chExt cx="457200" cy="2497726"/>
              </a:xfrm>
            </p:grpSpPr>
            <p:sp>
              <p:nvSpPr>
                <p:cNvPr id="38" name="Oval 37">
                  <a:extLst>
                    <a:ext uri="{FF2B5EF4-FFF2-40B4-BE49-F238E27FC236}">
                      <a16:creationId xmlns:a16="http://schemas.microsoft.com/office/drawing/2014/main" id="{4793C515-ADB6-45C4-94F5-7446A26A1C7C}"/>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49">
                  <a:extLst>
                    <a:ext uri="{FF2B5EF4-FFF2-40B4-BE49-F238E27FC236}">
                      <a16:creationId xmlns:a16="http://schemas.microsoft.com/office/drawing/2014/main" id="{9E0C74CA-F232-4807-96A6-5C2E06F3A833}"/>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AC819E5-5DFE-4160-B6DD-2EB11432219E}"/>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509B6DB-6466-48FF-B263-60C9414B7BAD}"/>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Rectangle 33">
              <a:extLst>
                <a:ext uri="{FF2B5EF4-FFF2-40B4-BE49-F238E27FC236}">
                  <a16:creationId xmlns:a16="http://schemas.microsoft.com/office/drawing/2014/main" id="{A48D4D25-723A-4FE8-BB8D-E5442C7630CC}"/>
                </a:ext>
              </a:extLst>
            </p:cNvPr>
            <p:cNvSpPr/>
            <p:nvPr/>
          </p:nvSpPr>
          <p:spPr>
            <a:xfrm>
              <a:off x="832642" y="980041"/>
              <a:ext cx="2408288" cy="1357408"/>
            </a:xfrm>
            <a:prstGeom prst="rect">
              <a:avLst/>
            </a:prstGeom>
          </p:spPr>
          <p:txBody>
            <a:bodyPr wrap="square">
              <a:spAutoFit/>
            </a:bodyPr>
            <a:lstStyle/>
            <a:p>
              <a:pPr algn="ctr"/>
              <a:r>
                <a:rPr lang="en-US" sz="1400" b="1" dirty="0"/>
                <a:t>If we cleave to other gods, we will bring negative consequences upon ourselves and lose the blessings of the Lord</a:t>
              </a:r>
              <a:endParaRPr lang="en-US" sz="1400" i="1" dirty="0"/>
            </a:p>
          </p:txBody>
        </p:sp>
      </p:grpSp>
    </p:spTree>
    <p:extLst>
      <p:ext uri="{BB962C8B-B14F-4D97-AF65-F5344CB8AC3E}">
        <p14:creationId xmlns:p14="http://schemas.microsoft.com/office/powerpoint/2010/main" val="198936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out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outVertical)">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Parting Advice</a:t>
            </a:r>
          </a:p>
        </p:txBody>
      </p:sp>
      <p:sp>
        <p:nvSpPr>
          <p:cNvPr id="13" name="TextBox 12"/>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23</a:t>
            </a:r>
          </a:p>
        </p:txBody>
      </p:sp>
      <p:sp>
        <p:nvSpPr>
          <p:cNvPr id="4" name="Rectangle 3"/>
          <p:cNvSpPr/>
          <p:nvPr/>
        </p:nvSpPr>
        <p:spPr>
          <a:xfrm>
            <a:off x="1401076" y="986557"/>
            <a:ext cx="3889875" cy="3970318"/>
          </a:xfrm>
          <a:prstGeom prst="rect">
            <a:avLst/>
          </a:prstGeom>
        </p:spPr>
        <p:txBody>
          <a:bodyPr wrap="square">
            <a:spAutoFit/>
          </a:bodyPr>
          <a:lstStyle/>
          <a:p>
            <a:r>
              <a:rPr lang="en-US" dirty="0">
                <a:solidFill>
                  <a:schemeClr val="bg1"/>
                </a:solidFill>
                <a:latin typeface="Calibri" panose="020F0502020204030204" pitchFamily="34" charset="0"/>
              </a:rPr>
              <a:t>What God has done for them:</a:t>
            </a:r>
          </a:p>
          <a:p>
            <a:endParaRPr lang="en-US" dirty="0">
              <a:solidFill>
                <a:schemeClr val="bg1"/>
              </a:solidFill>
              <a:latin typeface="Calibri" panose="020F0502020204030204" pitchFamily="34" charset="0"/>
            </a:endParaRPr>
          </a:p>
          <a:p>
            <a:pPr fontAlgn="base"/>
            <a:r>
              <a:rPr lang="en-US" dirty="0">
                <a:solidFill>
                  <a:schemeClr val="bg1"/>
                </a:solidFill>
              </a:rPr>
              <a:t>He fought and will continue to fight for Israel (verses 3, 5, 10)</a:t>
            </a:r>
          </a:p>
          <a:p>
            <a:pPr fontAlgn="base"/>
            <a:endParaRPr lang="en-US" dirty="0">
              <a:solidFill>
                <a:schemeClr val="bg1"/>
              </a:solidFill>
            </a:endParaRPr>
          </a:p>
          <a:p>
            <a:pPr fontAlgn="base"/>
            <a:r>
              <a:rPr lang="en-US" dirty="0">
                <a:solidFill>
                  <a:schemeClr val="bg1"/>
                </a:solidFill>
              </a:rPr>
              <a:t>He gave Israel land for an inheritance (verse 4)</a:t>
            </a:r>
          </a:p>
          <a:p>
            <a:pPr fontAlgn="base"/>
            <a:endParaRPr lang="en-US" dirty="0">
              <a:solidFill>
                <a:schemeClr val="bg1"/>
              </a:solidFill>
            </a:endParaRPr>
          </a:p>
          <a:p>
            <a:pPr fontAlgn="base"/>
            <a:r>
              <a:rPr lang="en-US" dirty="0">
                <a:solidFill>
                  <a:schemeClr val="bg1"/>
                </a:solidFill>
              </a:rPr>
              <a:t>He will expel the other nations from the land (verse 5)</a:t>
            </a:r>
          </a:p>
          <a:p>
            <a:pPr fontAlgn="base"/>
            <a:endParaRPr lang="en-US" dirty="0">
              <a:solidFill>
                <a:schemeClr val="bg1"/>
              </a:solidFill>
            </a:endParaRPr>
          </a:p>
          <a:p>
            <a:pPr fontAlgn="base"/>
            <a:r>
              <a:rPr lang="en-US" dirty="0">
                <a:solidFill>
                  <a:schemeClr val="bg1"/>
                </a:solidFill>
              </a:rPr>
              <a:t>He has kept and will continue to keep His promises to Israel (verses 5, 10)</a:t>
            </a:r>
          </a:p>
          <a:p>
            <a:endParaRPr lang="en-US" dirty="0">
              <a:solidFill>
                <a:schemeClr val="bg1"/>
              </a:solidFill>
            </a:endParaRPr>
          </a:p>
        </p:txBody>
      </p:sp>
      <p:grpSp>
        <p:nvGrpSpPr>
          <p:cNvPr id="77" name="Group 76"/>
          <p:cNvGrpSpPr/>
          <p:nvPr/>
        </p:nvGrpSpPr>
        <p:grpSpPr>
          <a:xfrm>
            <a:off x="254866" y="150885"/>
            <a:ext cx="860261" cy="1776433"/>
            <a:chOff x="320681" y="685800"/>
            <a:chExt cx="2398555" cy="4953000"/>
          </a:xfrm>
        </p:grpSpPr>
        <p:grpSp>
          <p:nvGrpSpPr>
            <p:cNvPr id="78" name="Group 77"/>
            <p:cNvGrpSpPr/>
            <p:nvPr/>
          </p:nvGrpSpPr>
          <p:grpSpPr>
            <a:xfrm>
              <a:off x="320681" y="685800"/>
              <a:ext cx="2398555" cy="4953000"/>
              <a:chOff x="3521081" y="381000"/>
              <a:chExt cx="2398555" cy="4953000"/>
            </a:xfrm>
          </p:grpSpPr>
          <p:sp>
            <p:nvSpPr>
              <p:cNvPr id="96" name="Rounded Rectangle 95"/>
              <p:cNvSpPr/>
              <p:nvPr/>
            </p:nvSpPr>
            <p:spPr>
              <a:xfrm>
                <a:off x="3886200" y="762000"/>
                <a:ext cx="1828800" cy="16764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46"/>
              <p:cNvGrpSpPr/>
              <p:nvPr/>
            </p:nvGrpSpPr>
            <p:grpSpPr>
              <a:xfrm>
                <a:off x="3657600" y="381000"/>
                <a:ext cx="2193567" cy="1008603"/>
                <a:chOff x="518540" y="1084217"/>
                <a:chExt cx="2193567" cy="1008603"/>
              </a:xfrm>
            </p:grpSpPr>
            <p:sp>
              <p:nvSpPr>
                <p:cNvPr id="133" name="Moon 132"/>
                <p:cNvSpPr/>
                <p:nvPr/>
              </p:nvSpPr>
              <p:spPr>
                <a:xfrm rot="11330407" flipH="1">
                  <a:off x="1256173" y="1163792"/>
                  <a:ext cx="427636" cy="799712"/>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10269593">
                  <a:off x="1478527" y="1236244"/>
                  <a:ext cx="427636" cy="799712"/>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7949056">
                  <a:off x="1504138" y="942187"/>
                  <a:ext cx="476935" cy="1156867"/>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951385">
                  <a:off x="1415446" y="972167"/>
                  <a:ext cx="476935" cy="1156867"/>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5057621">
                  <a:off x="1239664" y="485246"/>
                  <a:ext cx="721072" cy="1919014"/>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6757078">
                  <a:off x="1392064" y="637646"/>
                  <a:ext cx="721072" cy="1919014"/>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3854531">
                  <a:off x="1117511" y="772777"/>
                  <a:ext cx="721072" cy="1919014"/>
                </a:xfrm>
                <a:prstGeom prst="moon">
                  <a:avLst>
                    <a:gd name="adj" fmla="val 4796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993098" y="1147996"/>
                  <a:ext cx="1219200" cy="6096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ounded Rectangle 110"/>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53"/>
              <p:cNvGrpSpPr/>
              <p:nvPr/>
            </p:nvGrpSpPr>
            <p:grpSpPr>
              <a:xfrm>
                <a:off x="4212236" y="3367790"/>
                <a:ext cx="1064302" cy="484682"/>
                <a:chOff x="6477000" y="762000"/>
                <a:chExt cx="1905000" cy="914400"/>
              </a:xfrm>
            </p:grpSpPr>
            <p:sp>
              <p:nvSpPr>
                <p:cNvPr id="127" name="Rounded Rectangle 126"/>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49"/>
                <p:cNvGrpSpPr/>
                <p:nvPr/>
              </p:nvGrpSpPr>
              <p:grpSpPr>
                <a:xfrm>
                  <a:off x="7696200" y="762000"/>
                  <a:ext cx="685800" cy="914400"/>
                  <a:chOff x="7696200" y="762000"/>
                  <a:chExt cx="685800" cy="914400"/>
                </a:xfrm>
              </p:grpSpPr>
              <p:sp>
                <p:nvSpPr>
                  <p:cNvPr id="131" name="6-Point Star 130"/>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6-Point Star 128"/>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54"/>
              <p:cNvGrpSpPr/>
              <p:nvPr/>
            </p:nvGrpSpPr>
            <p:grpSpPr>
              <a:xfrm>
                <a:off x="4298430" y="2920584"/>
                <a:ext cx="920646" cy="379751"/>
                <a:chOff x="6477000" y="762000"/>
                <a:chExt cx="1905000" cy="914400"/>
              </a:xfrm>
            </p:grpSpPr>
            <p:sp>
              <p:nvSpPr>
                <p:cNvPr id="121" name="Rounded Rectangle 120"/>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49"/>
                <p:cNvGrpSpPr/>
                <p:nvPr/>
              </p:nvGrpSpPr>
              <p:grpSpPr>
                <a:xfrm>
                  <a:off x="7696200" y="762000"/>
                  <a:ext cx="685800" cy="914400"/>
                  <a:chOff x="7696200" y="762000"/>
                  <a:chExt cx="685800" cy="914400"/>
                </a:xfrm>
              </p:grpSpPr>
              <p:sp>
                <p:nvSpPr>
                  <p:cNvPr id="125" name="6-Point Star 124"/>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6-Point Star 122"/>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61"/>
              <p:cNvGrpSpPr/>
              <p:nvPr/>
            </p:nvGrpSpPr>
            <p:grpSpPr>
              <a:xfrm>
                <a:off x="4313420" y="2365947"/>
                <a:ext cx="858187" cy="467194"/>
                <a:chOff x="6477000" y="762000"/>
                <a:chExt cx="1905000" cy="914400"/>
              </a:xfrm>
            </p:grpSpPr>
            <p:sp>
              <p:nvSpPr>
                <p:cNvPr id="115" name="Rounded Rectangle 114"/>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49"/>
                <p:cNvGrpSpPr/>
                <p:nvPr/>
              </p:nvGrpSpPr>
              <p:grpSpPr>
                <a:xfrm>
                  <a:off x="7696200" y="762000"/>
                  <a:ext cx="685800" cy="914400"/>
                  <a:chOff x="7696200" y="762000"/>
                  <a:chExt cx="685800" cy="914400"/>
                </a:xfrm>
              </p:grpSpPr>
              <p:sp>
                <p:nvSpPr>
                  <p:cNvPr id="119" name="6-Point Star 118"/>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6-Point Star 116"/>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78"/>
            <p:cNvGrpSpPr/>
            <p:nvPr/>
          </p:nvGrpSpPr>
          <p:grpSpPr>
            <a:xfrm>
              <a:off x="819005" y="993433"/>
              <a:ext cx="308947" cy="467194"/>
              <a:chOff x="819005" y="993433"/>
              <a:chExt cx="308947" cy="467194"/>
            </a:xfrm>
          </p:grpSpPr>
          <p:sp>
            <p:nvSpPr>
              <p:cNvPr id="94" name="6-Point Star 9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154409" y="996380"/>
              <a:ext cx="308947" cy="467194"/>
              <a:chOff x="819005" y="993433"/>
              <a:chExt cx="308947" cy="467194"/>
            </a:xfrm>
          </p:grpSpPr>
          <p:sp>
            <p:nvSpPr>
              <p:cNvPr id="92" name="6-Point Star 91"/>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467149" y="989151"/>
              <a:ext cx="308947" cy="467194"/>
              <a:chOff x="819005" y="993433"/>
              <a:chExt cx="308947" cy="467194"/>
            </a:xfrm>
          </p:grpSpPr>
          <p:sp>
            <p:nvSpPr>
              <p:cNvPr id="90" name="6-Point Star 89"/>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1790183" y="998352"/>
              <a:ext cx="308947" cy="467194"/>
              <a:chOff x="819005" y="993433"/>
              <a:chExt cx="308947" cy="467194"/>
            </a:xfrm>
          </p:grpSpPr>
          <p:sp>
            <p:nvSpPr>
              <p:cNvPr id="88" name="6-Point Star 87"/>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2112072" y="1008483"/>
              <a:ext cx="308947" cy="467194"/>
              <a:chOff x="819005" y="993433"/>
              <a:chExt cx="308947" cy="467194"/>
            </a:xfrm>
          </p:grpSpPr>
          <p:sp>
            <p:nvSpPr>
              <p:cNvPr id="86" name="6-Point Star 85"/>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Oval 83"/>
            <p:cNvSpPr/>
            <p:nvPr/>
          </p:nvSpPr>
          <p:spPr>
            <a:xfrm>
              <a:off x="685800" y="1552989"/>
              <a:ext cx="296779" cy="65681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2207647" y="1482844"/>
              <a:ext cx="297928" cy="45613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p:cNvSpPr/>
          <p:nvPr/>
        </p:nvSpPr>
        <p:spPr>
          <a:xfrm>
            <a:off x="6689695" y="1039256"/>
            <a:ext cx="3838754" cy="3970318"/>
          </a:xfrm>
          <a:prstGeom prst="rect">
            <a:avLst/>
          </a:prstGeom>
        </p:spPr>
        <p:txBody>
          <a:bodyPr wrap="square">
            <a:spAutoFit/>
          </a:bodyPr>
          <a:lstStyle/>
          <a:p>
            <a:r>
              <a:rPr lang="en-US" dirty="0">
                <a:solidFill>
                  <a:schemeClr val="bg1"/>
                </a:solidFill>
                <a:latin typeface="Calibri" panose="020F0502020204030204" pitchFamily="34" charset="0"/>
              </a:rPr>
              <a:t>What Israel is to do:</a:t>
            </a:r>
          </a:p>
          <a:p>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Be very courageous (verse 6)</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Keep the law of Moses (verse 6)</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Don’t serve or worship other gods (verse 7)</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Cleave (be loyal) unto the Lord (verse 8)</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Love the Lord (verse 11)</a:t>
            </a:r>
          </a:p>
          <a:p>
            <a:endParaRPr lang="en-US" dirty="0">
              <a:solidFill>
                <a:schemeClr val="bg1"/>
              </a:solidFill>
              <a:latin typeface="Calibri" panose="020F0502020204030204" pitchFamily="34" charset="0"/>
            </a:endParaRPr>
          </a:p>
        </p:txBody>
      </p:sp>
      <p:grpSp>
        <p:nvGrpSpPr>
          <p:cNvPr id="143" name="Group 142"/>
          <p:cNvGrpSpPr/>
          <p:nvPr/>
        </p:nvGrpSpPr>
        <p:grpSpPr>
          <a:xfrm>
            <a:off x="4392374" y="4702666"/>
            <a:ext cx="3019987" cy="2155334"/>
            <a:chOff x="228600" y="381000"/>
            <a:chExt cx="3505068" cy="2501531"/>
          </a:xfrm>
        </p:grpSpPr>
        <p:grpSp>
          <p:nvGrpSpPr>
            <p:cNvPr id="144" name="Group 143"/>
            <p:cNvGrpSpPr/>
            <p:nvPr/>
          </p:nvGrpSpPr>
          <p:grpSpPr>
            <a:xfrm>
              <a:off x="228600" y="381000"/>
              <a:ext cx="3505068" cy="2501531"/>
              <a:chOff x="534986" y="381000"/>
              <a:chExt cx="2637111" cy="2501531"/>
            </a:xfrm>
          </p:grpSpPr>
          <p:sp>
            <p:nvSpPr>
              <p:cNvPr id="146" name="Rectangle 14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p:cNvGrpSpPr/>
              <p:nvPr/>
            </p:nvGrpSpPr>
            <p:grpSpPr>
              <a:xfrm>
                <a:off x="534986" y="384805"/>
                <a:ext cx="457200" cy="2497726"/>
                <a:chOff x="533400" y="381000"/>
                <a:chExt cx="457200" cy="2497726"/>
              </a:xfrm>
            </p:grpSpPr>
            <p:sp>
              <p:nvSpPr>
                <p:cNvPr id="153" name="Oval 15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ounded Rectangle 15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2714897" y="381000"/>
                <a:ext cx="457200" cy="2497726"/>
                <a:chOff x="2714897" y="457200"/>
                <a:chExt cx="457200" cy="2497726"/>
              </a:xfrm>
            </p:grpSpPr>
            <p:sp>
              <p:nvSpPr>
                <p:cNvPr id="149" name="Oval 14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5" name="Rectangle 144"/>
            <p:cNvSpPr/>
            <p:nvPr/>
          </p:nvSpPr>
          <p:spPr>
            <a:xfrm>
              <a:off x="832643" y="980041"/>
              <a:ext cx="2293346" cy="1536015"/>
            </a:xfrm>
            <a:prstGeom prst="rect">
              <a:avLst/>
            </a:prstGeom>
          </p:spPr>
          <p:txBody>
            <a:bodyPr wrap="square">
              <a:spAutoFit/>
            </a:bodyPr>
            <a:lstStyle/>
            <a:p>
              <a:pPr algn="ctr"/>
              <a:r>
                <a:rPr lang="en-US" sz="1600" b="1" dirty="0"/>
                <a:t>Remembering what God has done for us strengthens our resolve to love and serve Him</a:t>
              </a:r>
              <a:endParaRPr lang="en-US" sz="1600" i="1" dirty="0"/>
            </a:p>
          </p:txBody>
        </p:sp>
      </p:grpSp>
    </p:spTree>
    <p:extLst>
      <p:ext uri="{BB962C8B-B14F-4D97-AF65-F5344CB8AC3E}">
        <p14:creationId xmlns:p14="http://schemas.microsoft.com/office/powerpoint/2010/main" val="149586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barn(outVertical)">
                                      <p:cBhvr>
                                        <p:cTn id="15"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2432</Words>
  <Application>Microsoft Office PowerPoint</Application>
  <PresentationFormat>Widescreen</PresentationFormat>
  <Paragraphs>207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Bodoni MT Black</vt:lpstr>
      <vt:lpstr>Calibri Light</vt:lpstr>
      <vt:lpstr>Calibri</vt:lpstr>
      <vt:lpstr>Arial</vt:lpstr>
      <vt:lpstr>Colonna MT</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26</cp:revision>
  <dcterms:created xsi:type="dcterms:W3CDTF">2015-11-24T14:44:24Z</dcterms:created>
  <dcterms:modified xsi:type="dcterms:W3CDTF">2020-11-15T14:25:52Z</dcterms:modified>
</cp:coreProperties>
</file>