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58" r:id="rId17"/>
  </p:sldIdLst>
  <p:sldSz cx="12192000" cy="6858000"/>
  <p:notesSz cx="6858000" cy="9144000"/>
  <p:embeddedFontLst>
    <p:embeddedFont>
      <p:font typeface="Britannic Bold" panose="020B0903060703020204" pitchFamily="34"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olonna MT" panose="04020805060202030203" pitchFamily="82"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p:cViewPr varScale="1">
        <p:scale>
          <a:sx n="61" d="100"/>
          <a:sy n="61" d="100"/>
        </p:scale>
        <p:origin x="72"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67E9-80F5-4D9B-972E-05B0A2F67B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284B70-BF4E-43D4-B2AE-6F91E848C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060459-9127-4E6F-9155-F5527794C5DC}"/>
              </a:ext>
            </a:extLst>
          </p:cNvPr>
          <p:cNvSpPr>
            <a:spLocks noGrp="1"/>
          </p:cNvSpPr>
          <p:nvPr>
            <p:ph type="dt" sz="half" idx="10"/>
          </p:nvPr>
        </p:nvSpPr>
        <p:spPr/>
        <p:txBody>
          <a:bodyPr/>
          <a:lstStyle/>
          <a:p>
            <a:fld id="{FCA478CB-B4A3-4242-B7CB-415E1F6FECA6}" type="datetimeFigureOut">
              <a:rPr lang="en-US" smtClean="0"/>
              <a:t>11/15/2020</a:t>
            </a:fld>
            <a:endParaRPr lang="en-US"/>
          </a:p>
        </p:txBody>
      </p:sp>
      <p:sp>
        <p:nvSpPr>
          <p:cNvPr id="5" name="Footer Placeholder 4">
            <a:extLst>
              <a:ext uri="{FF2B5EF4-FFF2-40B4-BE49-F238E27FC236}">
                <a16:creationId xmlns:a16="http://schemas.microsoft.com/office/drawing/2014/main" id="{8F3A3F55-9A3A-4EAB-A170-669EF3C16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97ADC-5220-42B3-9E79-F4261C185253}"/>
              </a:ext>
            </a:extLst>
          </p:cNvPr>
          <p:cNvSpPr>
            <a:spLocks noGrp="1"/>
          </p:cNvSpPr>
          <p:nvPr>
            <p:ph type="sldNum" sz="quarter" idx="12"/>
          </p:nvPr>
        </p:nvSpPr>
        <p:spPr/>
        <p:txBody>
          <a:bodyPr/>
          <a:lstStyle/>
          <a:p>
            <a:fld id="{D0980A0F-3FF6-45C3-8F27-AD9D21021A3C}" type="slidenum">
              <a:rPr lang="en-US" smtClean="0"/>
              <a:t>‹#›</a:t>
            </a:fld>
            <a:endParaRPr lang="en-US"/>
          </a:p>
        </p:txBody>
      </p:sp>
    </p:spTree>
    <p:extLst>
      <p:ext uri="{BB962C8B-B14F-4D97-AF65-F5344CB8AC3E}">
        <p14:creationId xmlns:p14="http://schemas.microsoft.com/office/powerpoint/2010/main" val="64911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440D0-F3AD-4AEB-93B5-9569B3C32F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F1149C-674E-48DD-8B6A-2CEC2758C4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A4172-6A53-4CD4-883F-107707BDA69A}"/>
              </a:ext>
            </a:extLst>
          </p:cNvPr>
          <p:cNvSpPr>
            <a:spLocks noGrp="1"/>
          </p:cNvSpPr>
          <p:nvPr>
            <p:ph type="dt" sz="half" idx="10"/>
          </p:nvPr>
        </p:nvSpPr>
        <p:spPr/>
        <p:txBody>
          <a:bodyPr/>
          <a:lstStyle/>
          <a:p>
            <a:fld id="{FCA478CB-B4A3-4242-B7CB-415E1F6FECA6}" type="datetimeFigureOut">
              <a:rPr lang="en-US" smtClean="0"/>
              <a:t>11/15/2020</a:t>
            </a:fld>
            <a:endParaRPr lang="en-US"/>
          </a:p>
        </p:txBody>
      </p:sp>
      <p:sp>
        <p:nvSpPr>
          <p:cNvPr id="5" name="Footer Placeholder 4">
            <a:extLst>
              <a:ext uri="{FF2B5EF4-FFF2-40B4-BE49-F238E27FC236}">
                <a16:creationId xmlns:a16="http://schemas.microsoft.com/office/drawing/2014/main" id="{2BEE7535-CB8E-4FB3-9625-1860C6729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28BDF-690B-45D9-A578-6AC768586A8E}"/>
              </a:ext>
            </a:extLst>
          </p:cNvPr>
          <p:cNvSpPr>
            <a:spLocks noGrp="1"/>
          </p:cNvSpPr>
          <p:nvPr>
            <p:ph type="sldNum" sz="quarter" idx="12"/>
          </p:nvPr>
        </p:nvSpPr>
        <p:spPr/>
        <p:txBody>
          <a:bodyPr/>
          <a:lstStyle/>
          <a:p>
            <a:fld id="{D0980A0F-3FF6-45C3-8F27-AD9D21021A3C}" type="slidenum">
              <a:rPr lang="en-US" smtClean="0"/>
              <a:t>‹#›</a:t>
            </a:fld>
            <a:endParaRPr lang="en-US"/>
          </a:p>
        </p:txBody>
      </p:sp>
    </p:spTree>
    <p:extLst>
      <p:ext uri="{BB962C8B-B14F-4D97-AF65-F5344CB8AC3E}">
        <p14:creationId xmlns:p14="http://schemas.microsoft.com/office/powerpoint/2010/main" val="407868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A8F537-BF13-489F-9B3E-BCB4AE3547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3AA7E5-A6B2-4F09-86C6-006AEE32FC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D3C8D-6DDC-4283-A6A8-4EB389E4183C}"/>
              </a:ext>
            </a:extLst>
          </p:cNvPr>
          <p:cNvSpPr>
            <a:spLocks noGrp="1"/>
          </p:cNvSpPr>
          <p:nvPr>
            <p:ph type="dt" sz="half" idx="10"/>
          </p:nvPr>
        </p:nvSpPr>
        <p:spPr/>
        <p:txBody>
          <a:bodyPr/>
          <a:lstStyle/>
          <a:p>
            <a:fld id="{FCA478CB-B4A3-4242-B7CB-415E1F6FECA6}" type="datetimeFigureOut">
              <a:rPr lang="en-US" smtClean="0"/>
              <a:t>11/15/2020</a:t>
            </a:fld>
            <a:endParaRPr lang="en-US"/>
          </a:p>
        </p:txBody>
      </p:sp>
      <p:sp>
        <p:nvSpPr>
          <p:cNvPr id="5" name="Footer Placeholder 4">
            <a:extLst>
              <a:ext uri="{FF2B5EF4-FFF2-40B4-BE49-F238E27FC236}">
                <a16:creationId xmlns:a16="http://schemas.microsoft.com/office/drawing/2014/main" id="{357FB36C-EB96-422A-A685-73C471387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BAC75-8026-470F-BFC7-5FE22B912C4A}"/>
              </a:ext>
            </a:extLst>
          </p:cNvPr>
          <p:cNvSpPr>
            <a:spLocks noGrp="1"/>
          </p:cNvSpPr>
          <p:nvPr>
            <p:ph type="sldNum" sz="quarter" idx="12"/>
          </p:nvPr>
        </p:nvSpPr>
        <p:spPr/>
        <p:txBody>
          <a:bodyPr/>
          <a:lstStyle/>
          <a:p>
            <a:fld id="{D0980A0F-3FF6-45C3-8F27-AD9D21021A3C}" type="slidenum">
              <a:rPr lang="en-US" smtClean="0"/>
              <a:t>‹#›</a:t>
            </a:fld>
            <a:endParaRPr lang="en-US"/>
          </a:p>
        </p:txBody>
      </p:sp>
    </p:spTree>
    <p:extLst>
      <p:ext uri="{BB962C8B-B14F-4D97-AF65-F5344CB8AC3E}">
        <p14:creationId xmlns:p14="http://schemas.microsoft.com/office/powerpoint/2010/main" val="46741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CEF1-EA3F-4444-A380-A2540D5B0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8CB2CA-BAA6-4DFC-A898-86683634E7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D142E-6788-43C0-9084-38E675C4FDB3}"/>
              </a:ext>
            </a:extLst>
          </p:cNvPr>
          <p:cNvSpPr>
            <a:spLocks noGrp="1"/>
          </p:cNvSpPr>
          <p:nvPr>
            <p:ph type="dt" sz="half" idx="10"/>
          </p:nvPr>
        </p:nvSpPr>
        <p:spPr/>
        <p:txBody>
          <a:bodyPr/>
          <a:lstStyle/>
          <a:p>
            <a:fld id="{FCA478CB-B4A3-4242-B7CB-415E1F6FECA6}" type="datetimeFigureOut">
              <a:rPr lang="en-US" smtClean="0"/>
              <a:t>11/15/2020</a:t>
            </a:fld>
            <a:endParaRPr lang="en-US"/>
          </a:p>
        </p:txBody>
      </p:sp>
      <p:sp>
        <p:nvSpPr>
          <p:cNvPr id="5" name="Footer Placeholder 4">
            <a:extLst>
              <a:ext uri="{FF2B5EF4-FFF2-40B4-BE49-F238E27FC236}">
                <a16:creationId xmlns:a16="http://schemas.microsoft.com/office/drawing/2014/main" id="{67C71628-3554-48A4-849D-4B58FCD0B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FFA82-58BC-438E-9308-F8F0B390EFEF}"/>
              </a:ext>
            </a:extLst>
          </p:cNvPr>
          <p:cNvSpPr>
            <a:spLocks noGrp="1"/>
          </p:cNvSpPr>
          <p:nvPr>
            <p:ph type="sldNum" sz="quarter" idx="12"/>
          </p:nvPr>
        </p:nvSpPr>
        <p:spPr/>
        <p:txBody>
          <a:bodyPr/>
          <a:lstStyle/>
          <a:p>
            <a:fld id="{D0980A0F-3FF6-45C3-8F27-AD9D21021A3C}" type="slidenum">
              <a:rPr lang="en-US" smtClean="0"/>
              <a:t>‹#›</a:t>
            </a:fld>
            <a:endParaRPr lang="en-US"/>
          </a:p>
        </p:txBody>
      </p:sp>
    </p:spTree>
    <p:extLst>
      <p:ext uri="{BB962C8B-B14F-4D97-AF65-F5344CB8AC3E}">
        <p14:creationId xmlns:p14="http://schemas.microsoft.com/office/powerpoint/2010/main" val="146394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B7772-69C8-4BFC-9042-3D98B3BFD4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D5894-02A9-4C1A-9E5A-C2817BC329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112ADB-7923-4120-8EE6-E2FB36D38437}"/>
              </a:ext>
            </a:extLst>
          </p:cNvPr>
          <p:cNvSpPr>
            <a:spLocks noGrp="1"/>
          </p:cNvSpPr>
          <p:nvPr>
            <p:ph type="dt" sz="half" idx="10"/>
          </p:nvPr>
        </p:nvSpPr>
        <p:spPr/>
        <p:txBody>
          <a:bodyPr/>
          <a:lstStyle/>
          <a:p>
            <a:fld id="{FCA478CB-B4A3-4242-B7CB-415E1F6FECA6}" type="datetimeFigureOut">
              <a:rPr lang="en-US" smtClean="0"/>
              <a:t>11/15/2020</a:t>
            </a:fld>
            <a:endParaRPr lang="en-US"/>
          </a:p>
        </p:txBody>
      </p:sp>
      <p:sp>
        <p:nvSpPr>
          <p:cNvPr id="5" name="Footer Placeholder 4">
            <a:extLst>
              <a:ext uri="{FF2B5EF4-FFF2-40B4-BE49-F238E27FC236}">
                <a16:creationId xmlns:a16="http://schemas.microsoft.com/office/drawing/2014/main" id="{6C2EF657-94E5-4A9F-8937-31F7E31CB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2102C-2B10-47EA-A347-C403BC7005ED}"/>
              </a:ext>
            </a:extLst>
          </p:cNvPr>
          <p:cNvSpPr>
            <a:spLocks noGrp="1"/>
          </p:cNvSpPr>
          <p:nvPr>
            <p:ph type="sldNum" sz="quarter" idx="12"/>
          </p:nvPr>
        </p:nvSpPr>
        <p:spPr/>
        <p:txBody>
          <a:bodyPr/>
          <a:lstStyle/>
          <a:p>
            <a:fld id="{D0980A0F-3FF6-45C3-8F27-AD9D21021A3C}" type="slidenum">
              <a:rPr lang="en-US" smtClean="0"/>
              <a:t>‹#›</a:t>
            </a:fld>
            <a:endParaRPr lang="en-US"/>
          </a:p>
        </p:txBody>
      </p:sp>
    </p:spTree>
    <p:extLst>
      <p:ext uri="{BB962C8B-B14F-4D97-AF65-F5344CB8AC3E}">
        <p14:creationId xmlns:p14="http://schemas.microsoft.com/office/powerpoint/2010/main" val="222694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A0F9-EA56-4128-B92F-110BE1E3E3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AEC152-CBB7-4C6B-95E6-58A5D2289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98953A-E8F2-40EF-B3BA-734921EA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9E17FA-1287-4685-B2C8-710173AE7767}"/>
              </a:ext>
            </a:extLst>
          </p:cNvPr>
          <p:cNvSpPr>
            <a:spLocks noGrp="1"/>
          </p:cNvSpPr>
          <p:nvPr>
            <p:ph type="dt" sz="half" idx="10"/>
          </p:nvPr>
        </p:nvSpPr>
        <p:spPr/>
        <p:txBody>
          <a:bodyPr/>
          <a:lstStyle/>
          <a:p>
            <a:fld id="{FCA478CB-B4A3-4242-B7CB-415E1F6FECA6}" type="datetimeFigureOut">
              <a:rPr lang="en-US" smtClean="0"/>
              <a:t>11/15/2020</a:t>
            </a:fld>
            <a:endParaRPr lang="en-US"/>
          </a:p>
        </p:txBody>
      </p:sp>
      <p:sp>
        <p:nvSpPr>
          <p:cNvPr id="6" name="Footer Placeholder 5">
            <a:extLst>
              <a:ext uri="{FF2B5EF4-FFF2-40B4-BE49-F238E27FC236}">
                <a16:creationId xmlns:a16="http://schemas.microsoft.com/office/drawing/2014/main" id="{77ECE005-BEE9-43AF-B7A4-9605B5B54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441000-E888-476A-8636-9D68B0353B72}"/>
              </a:ext>
            </a:extLst>
          </p:cNvPr>
          <p:cNvSpPr>
            <a:spLocks noGrp="1"/>
          </p:cNvSpPr>
          <p:nvPr>
            <p:ph type="sldNum" sz="quarter" idx="12"/>
          </p:nvPr>
        </p:nvSpPr>
        <p:spPr/>
        <p:txBody>
          <a:bodyPr/>
          <a:lstStyle/>
          <a:p>
            <a:fld id="{D0980A0F-3FF6-45C3-8F27-AD9D21021A3C}" type="slidenum">
              <a:rPr lang="en-US" smtClean="0"/>
              <a:t>‹#›</a:t>
            </a:fld>
            <a:endParaRPr lang="en-US"/>
          </a:p>
        </p:txBody>
      </p:sp>
    </p:spTree>
    <p:extLst>
      <p:ext uri="{BB962C8B-B14F-4D97-AF65-F5344CB8AC3E}">
        <p14:creationId xmlns:p14="http://schemas.microsoft.com/office/powerpoint/2010/main" val="266463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A12C-F430-4873-BAB2-CC753EA5FF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EF0C29-3002-4572-9DCD-550238485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C73F17-0554-4623-914B-25CD56598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62C0A3-7309-4CFF-80C2-BF5242A7BC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291203-27A0-4AA5-92FB-C6D334D69F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85FB8A-2BFC-4C16-B3F2-C6BB16D58E4B}"/>
              </a:ext>
            </a:extLst>
          </p:cNvPr>
          <p:cNvSpPr>
            <a:spLocks noGrp="1"/>
          </p:cNvSpPr>
          <p:nvPr>
            <p:ph type="dt" sz="half" idx="10"/>
          </p:nvPr>
        </p:nvSpPr>
        <p:spPr/>
        <p:txBody>
          <a:bodyPr/>
          <a:lstStyle/>
          <a:p>
            <a:fld id="{FCA478CB-B4A3-4242-B7CB-415E1F6FECA6}" type="datetimeFigureOut">
              <a:rPr lang="en-US" smtClean="0"/>
              <a:t>11/15/2020</a:t>
            </a:fld>
            <a:endParaRPr lang="en-US"/>
          </a:p>
        </p:txBody>
      </p:sp>
      <p:sp>
        <p:nvSpPr>
          <p:cNvPr id="8" name="Footer Placeholder 7">
            <a:extLst>
              <a:ext uri="{FF2B5EF4-FFF2-40B4-BE49-F238E27FC236}">
                <a16:creationId xmlns:a16="http://schemas.microsoft.com/office/drawing/2014/main" id="{12592139-274B-4378-92D1-B6C0C2951A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0D60CD-D9CB-4C3F-BE61-7EE0026B5EE5}"/>
              </a:ext>
            </a:extLst>
          </p:cNvPr>
          <p:cNvSpPr>
            <a:spLocks noGrp="1"/>
          </p:cNvSpPr>
          <p:nvPr>
            <p:ph type="sldNum" sz="quarter" idx="12"/>
          </p:nvPr>
        </p:nvSpPr>
        <p:spPr/>
        <p:txBody>
          <a:bodyPr/>
          <a:lstStyle/>
          <a:p>
            <a:fld id="{D0980A0F-3FF6-45C3-8F27-AD9D21021A3C}" type="slidenum">
              <a:rPr lang="en-US" smtClean="0"/>
              <a:t>‹#›</a:t>
            </a:fld>
            <a:endParaRPr lang="en-US"/>
          </a:p>
        </p:txBody>
      </p:sp>
    </p:spTree>
    <p:extLst>
      <p:ext uri="{BB962C8B-B14F-4D97-AF65-F5344CB8AC3E}">
        <p14:creationId xmlns:p14="http://schemas.microsoft.com/office/powerpoint/2010/main" val="18968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914F-1321-4A4D-ABDC-AA65806E64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ABFB67-468B-4DEF-B4D0-801AF9581295}"/>
              </a:ext>
            </a:extLst>
          </p:cNvPr>
          <p:cNvSpPr>
            <a:spLocks noGrp="1"/>
          </p:cNvSpPr>
          <p:nvPr>
            <p:ph type="dt" sz="half" idx="10"/>
          </p:nvPr>
        </p:nvSpPr>
        <p:spPr/>
        <p:txBody>
          <a:bodyPr/>
          <a:lstStyle/>
          <a:p>
            <a:fld id="{FCA478CB-B4A3-4242-B7CB-415E1F6FECA6}" type="datetimeFigureOut">
              <a:rPr lang="en-US" smtClean="0"/>
              <a:t>11/15/2020</a:t>
            </a:fld>
            <a:endParaRPr lang="en-US"/>
          </a:p>
        </p:txBody>
      </p:sp>
      <p:sp>
        <p:nvSpPr>
          <p:cNvPr id="4" name="Footer Placeholder 3">
            <a:extLst>
              <a:ext uri="{FF2B5EF4-FFF2-40B4-BE49-F238E27FC236}">
                <a16:creationId xmlns:a16="http://schemas.microsoft.com/office/drawing/2014/main" id="{8656C435-A3B4-461C-879C-BE74AE671F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D5FFA-50BC-4688-B1C2-D4490B7E1CA0}"/>
              </a:ext>
            </a:extLst>
          </p:cNvPr>
          <p:cNvSpPr>
            <a:spLocks noGrp="1"/>
          </p:cNvSpPr>
          <p:nvPr>
            <p:ph type="sldNum" sz="quarter" idx="12"/>
          </p:nvPr>
        </p:nvSpPr>
        <p:spPr/>
        <p:txBody>
          <a:bodyPr/>
          <a:lstStyle/>
          <a:p>
            <a:fld id="{D0980A0F-3FF6-45C3-8F27-AD9D21021A3C}" type="slidenum">
              <a:rPr lang="en-US" smtClean="0"/>
              <a:t>‹#›</a:t>
            </a:fld>
            <a:endParaRPr lang="en-US"/>
          </a:p>
        </p:txBody>
      </p:sp>
    </p:spTree>
    <p:extLst>
      <p:ext uri="{BB962C8B-B14F-4D97-AF65-F5344CB8AC3E}">
        <p14:creationId xmlns:p14="http://schemas.microsoft.com/office/powerpoint/2010/main" val="4233509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5DE86-0D88-4901-99DB-992928E17251}"/>
              </a:ext>
            </a:extLst>
          </p:cNvPr>
          <p:cNvSpPr>
            <a:spLocks noGrp="1"/>
          </p:cNvSpPr>
          <p:nvPr>
            <p:ph type="dt" sz="half" idx="10"/>
          </p:nvPr>
        </p:nvSpPr>
        <p:spPr/>
        <p:txBody>
          <a:bodyPr/>
          <a:lstStyle/>
          <a:p>
            <a:fld id="{FCA478CB-B4A3-4242-B7CB-415E1F6FECA6}" type="datetimeFigureOut">
              <a:rPr lang="en-US" smtClean="0"/>
              <a:t>11/15/2020</a:t>
            </a:fld>
            <a:endParaRPr lang="en-US"/>
          </a:p>
        </p:txBody>
      </p:sp>
      <p:sp>
        <p:nvSpPr>
          <p:cNvPr id="3" name="Footer Placeholder 2">
            <a:extLst>
              <a:ext uri="{FF2B5EF4-FFF2-40B4-BE49-F238E27FC236}">
                <a16:creationId xmlns:a16="http://schemas.microsoft.com/office/drawing/2014/main" id="{6C380176-268B-4B52-89A4-9781F86604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3DFE3B-E6C2-4819-B1B5-75D894FB431C}"/>
              </a:ext>
            </a:extLst>
          </p:cNvPr>
          <p:cNvSpPr>
            <a:spLocks noGrp="1"/>
          </p:cNvSpPr>
          <p:nvPr>
            <p:ph type="sldNum" sz="quarter" idx="12"/>
          </p:nvPr>
        </p:nvSpPr>
        <p:spPr/>
        <p:txBody>
          <a:bodyPr/>
          <a:lstStyle/>
          <a:p>
            <a:fld id="{D0980A0F-3FF6-45C3-8F27-AD9D21021A3C}" type="slidenum">
              <a:rPr lang="en-US" smtClean="0"/>
              <a:t>‹#›</a:t>
            </a:fld>
            <a:endParaRPr lang="en-US"/>
          </a:p>
        </p:txBody>
      </p:sp>
    </p:spTree>
    <p:extLst>
      <p:ext uri="{BB962C8B-B14F-4D97-AF65-F5344CB8AC3E}">
        <p14:creationId xmlns:p14="http://schemas.microsoft.com/office/powerpoint/2010/main" val="70496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5F303-46CB-46CE-BF28-5F6A47728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4D9B9B-8291-4E02-95FD-06C7AA02D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57FC75-668A-429D-BC36-C432D0A86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F24515-D15E-4AD2-A810-7DF8063D58F8}"/>
              </a:ext>
            </a:extLst>
          </p:cNvPr>
          <p:cNvSpPr>
            <a:spLocks noGrp="1"/>
          </p:cNvSpPr>
          <p:nvPr>
            <p:ph type="dt" sz="half" idx="10"/>
          </p:nvPr>
        </p:nvSpPr>
        <p:spPr/>
        <p:txBody>
          <a:bodyPr/>
          <a:lstStyle/>
          <a:p>
            <a:fld id="{FCA478CB-B4A3-4242-B7CB-415E1F6FECA6}" type="datetimeFigureOut">
              <a:rPr lang="en-US" smtClean="0"/>
              <a:t>11/15/2020</a:t>
            </a:fld>
            <a:endParaRPr lang="en-US"/>
          </a:p>
        </p:txBody>
      </p:sp>
      <p:sp>
        <p:nvSpPr>
          <p:cNvPr id="6" name="Footer Placeholder 5">
            <a:extLst>
              <a:ext uri="{FF2B5EF4-FFF2-40B4-BE49-F238E27FC236}">
                <a16:creationId xmlns:a16="http://schemas.microsoft.com/office/drawing/2014/main" id="{9D47CF71-731B-433B-ABD5-086A54BDD5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4D280-A20C-4DF0-BC72-6D71CCD94378}"/>
              </a:ext>
            </a:extLst>
          </p:cNvPr>
          <p:cNvSpPr>
            <a:spLocks noGrp="1"/>
          </p:cNvSpPr>
          <p:nvPr>
            <p:ph type="sldNum" sz="quarter" idx="12"/>
          </p:nvPr>
        </p:nvSpPr>
        <p:spPr/>
        <p:txBody>
          <a:bodyPr/>
          <a:lstStyle/>
          <a:p>
            <a:fld id="{D0980A0F-3FF6-45C3-8F27-AD9D21021A3C}" type="slidenum">
              <a:rPr lang="en-US" smtClean="0"/>
              <a:t>‹#›</a:t>
            </a:fld>
            <a:endParaRPr lang="en-US"/>
          </a:p>
        </p:txBody>
      </p:sp>
    </p:spTree>
    <p:extLst>
      <p:ext uri="{BB962C8B-B14F-4D97-AF65-F5344CB8AC3E}">
        <p14:creationId xmlns:p14="http://schemas.microsoft.com/office/powerpoint/2010/main" val="207007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F003-7E26-4BFF-B796-B1DDBE768A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4FD3D3-7CDC-4CD3-B3F3-BCEE3CB4FC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EDAFF8-5A3A-42E4-8A74-06DFC1E11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6162B0-9C65-42C1-8FED-0AD67907D099}"/>
              </a:ext>
            </a:extLst>
          </p:cNvPr>
          <p:cNvSpPr>
            <a:spLocks noGrp="1"/>
          </p:cNvSpPr>
          <p:nvPr>
            <p:ph type="dt" sz="half" idx="10"/>
          </p:nvPr>
        </p:nvSpPr>
        <p:spPr/>
        <p:txBody>
          <a:bodyPr/>
          <a:lstStyle/>
          <a:p>
            <a:fld id="{FCA478CB-B4A3-4242-B7CB-415E1F6FECA6}" type="datetimeFigureOut">
              <a:rPr lang="en-US" smtClean="0"/>
              <a:t>11/15/2020</a:t>
            </a:fld>
            <a:endParaRPr lang="en-US"/>
          </a:p>
        </p:txBody>
      </p:sp>
      <p:sp>
        <p:nvSpPr>
          <p:cNvPr id="6" name="Footer Placeholder 5">
            <a:extLst>
              <a:ext uri="{FF2B5EF4-FFF2-40B4-BE49-F238E27FC236}">
                <a16:creationId xmlns:a16="http://schemas.microsoft.com/office/drawing/2014/main" id="{90F695BA-B36B-49E2-B95A-CF062CB216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79A2F4-603E-4E67-B078-57146C4D5118}"/>
              </a:ext>
            </a:extLst>
          </p:cNvPr>
          <p:cNvSpPr>
            <a:spLocks noGrp="1"/>
          </p:cNvSpPr>
          <p:nvPr>
            <p:ph type="sldNum" sz="quarter" idx="12"/>
          </p:nvPr>
        </p:nvSpPr>
        <p:spPr/>
        <p:txBody>
          <a:bodyPr/>
          <a:lstStyle/>
          <a:p>
            <a:fld id="{D0980A0F-3FF6-45C3-8F27-AD9D21021A3C}" type="slidenum">
              <a:rPr lang="en-US" smtClean="0"/>
              <a:t>‹#›</a:t>
            </a:fld>
            <a:endParaRPr lang="en-US"/>
          </a:p>
        </p:txBody>
      </p:sp>
    </p:spTree>
    <p:extLst>
      <p:ext uri="{BB962C8B-B14F-4D97-AF65-F5344CB8AC3E}">
        <p14:creationId xmlns:p14="http://schemas.microsoft.com/office/powerpoint/2010/main" val="429000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246A37-3625-4CD2-9C61-5B8AF192FC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3FFC35-1010-45E2-84A1-862BDC012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352B8-904D-4476-96EA-BB0DCCDB20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478CB-B4A3-4242-B7CB-415E1F6FECA6}" type="datetimeFigureOut">
              <a:rPr lang="en-US" smtClean="0"/>
              <a:t>11/15/2020</a:t>
            </a:fld>
            <a:endParaRPr lang="en-US"/>
          </a:p>
        </p:txBody>
      </p:sp>
      <p:sp>
        <p:nvSpPr>
          <p:cNvPr id="5" name="Footer Placeholder 4">
            <a:extLst>
              <a:ext uri="{FF2B5EF4-FFF2-40B4-BE49-F238E27FC236}">
                <a16:creationId xmlns:a16="http://schemas.microsoft.com/office/drawing/2014/main" id="{8626D50A-D6F9-4640-A43E-16C7C33E5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8D5454-53DD-428C-9E43-6CFA5576A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80A0F-3FF6-45C3-8F27-AD9D21021A3C}" type="slidenum">
              <a:rPr lang="en-US" smtClean="0"/>
              <a:t>‹#›</a:t>
            </a:fld>
            <a:endParaRPr lang="en-US"/>
          </a:p>
        </p:txBody>
      </p:sp>
    </p:spTree>
    <p:extLst>
      <p:ext uri="{BB962C8B-B14F-4D97-AF65-F5344CB8AC3E}">
        <p14:creationId xmlns:p14="http://schemas.microsoft.com/office/powerpoint/2010/main" val="150712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churchofjesuschrist.org/study/manual/teachings-joseph-smith/chapter-44?lang=eng&amp;para=p15#p15"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8223-D211-4493-A986-5BF649394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04203E2-7640-4B8F-AB99-176637B157D9}"/>
              </a:ext>
            </a:extLst>
          </p:cNvPr>
          <p:cNvSpPr txBox="1"/>
          <p:nvPr/>
        </p:nvSpPr>
        <p:spPr>
          <a:xfrm>
            <a:off x="0" y="0"/>
            <a:ext cx="1114425" cy="369332"/>
          </a:xfrm>
          <a:prstGeom prst="rect">
            <a:avLst/>
          </a:prstGeom>
          <a:noFill/>
        </p:spPr>
        <p:txBody>
          <a:bodyPr wrap="square" rtlCol="0">
            <a:spAutoFit/>
          </a:bodyPr>
          <a:lstStyle/>
          <a:p>
            <a:r>
              <a:rPr lang="en-US" dirty="0">
                <a:solidFill>
                  <a:schemeClr val="bg1"/>
                </a:solidFill>
              </a:rPr>
              <a:t>Lesson 79</a:t>
            </a:r>
          </a:p>
        </p:txBody>
      </p:sp>
      <p:sp>
        <p:nvSpPr>
          <p:cNvPr id="7" name="TextBox 6">
            <a:extLst>
              <a:ext uri="{FF2B5EF4-FFF2-40B4-BE49-F238E27FC236}">
                <a16:creationId xmlns:a16="http://schemas.microsoft.com/office/drawing/2014/main" id="{5536C0EA-F606-4001-A0F4-EB4608B66BD6}"/>
              </a:ext>
            </a:extLst>
          </p:cNvPr>
          <p:cNvSpPr txBox="1"/>
          <p:nvPr/>
        </p:nvSpPr>
        <p:spPr>
          <a:xfrm>
            <a:off x="3348037" y="1228725"/>
            <a:ext cx="5495925" cy="258532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5400" dirty="0">
                <a:solidFill>
                  <a:schemeClr val="bg1"/>
                </a:solidFill>
                <a:latin typeface="Britannic Bold" panose="020B0903060703020204" pitchFamily="34" charset="0"/>
              </a:rPr>
              <a:t>Prophets and Revelation </a:t>
            </a:r>
          </a:p>
          <a:p>
            <a:pPr algn="ctr"/>
            <a:r>
              <a:rPr lang="en-US" sz="5400" dirty="0">
                <a:solidFill>
                  <a:schemeClr val="bg1"/>
                </a:solidFill>
                <a:latin typeface="Britannic Bold" panose="020B0903060703020204" pitchFamily="34" charset="0"/>
              </a:rPr>
              <a:t>Part 1</a:t>
            </a:r>
          </a:p>
        </p:txBody>
      </p:sp>
    </p:spTree>
    <p:extLst>
      <p:ext uri="{BB962C8B-B14F-4D97-AF65-F5344CB8AC3E}">
        <p14:creationId xmlns:p14="http://schemas.microsoft.com/office/powerpoint/2010/main" val="604364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8223-D211-4493-A986-5BF649394BE4}"/>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sp>
        <p:nvSpPr>
          <p:cNvPr id="7" name="TextBox 6">
            <a:extLst>
              <a:ext uri="{FF2B5EF4-FFF2-40B4-BE49-F238E27FC236}">
                <a16:creationId xmlns:a16="http://schemas.microsoft.com/office/drawing/2014/main" id="{5536C0EA-F606-4001-A0F4-EB4608B66BD6}"/>
              </a:ext>
            </a:extLst>
          </p:cNvPr>
          <p:cNvSpPr txBox="1"/>
          <p:nvPr/>
        </p:nvSpPr>
        <p:spPr>
          <a:xfrm>
            <a:off x="1066800" y="215503"/>
            <a:ext cx="101917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latin typeface="Britannic Bold" panose="020B0903060703020204" pitchFamily="34" charset="0"/>
              </a:rPr>
              <a:t>Called of God</a:t>
            </a:r>
          </a:p>
        </p:txBody>
      </p:sp>
      <p:sp>
        <p:nvSpPr>
          <p:cNvPr id="2" name="Rectangle 1">
            <a:extLst>
              <a:ext uri="{FF2B5EF4-FFF2-40B4-BE49-F238E27FC236}">
                <a16:creationId xmlns:a16="http://schemas.microsoft.com/office/drawing/2014/main" id="{38899C43-1611-4218-BB03-B7BF986E503E}"/>
              </a:ext>
            </a:extLst>
          </p:cNvPr>
          <p:cNvSpPr/>
          <p:nvPr/>
        </p:nvSpPr>
        <p:spPr>
          <a:xfrm>
            <a:off x="1876425" y="951637"/>
            <a:ext cx="9382125" cy="461665"/>
          </a:xfrm>
          <a:prstGeom prst="rect">
            <a:avLst/>
          </a:prstGeom>
        </p:spPr>
        <p:txBody>
          <a:bodyPr wrap="square">
            <a:spAutoFit/>
          </a:bodyPr>
          <a:lstStyle/>
          <a:p>
            <a:pPr fontAlgn="base"/>
            <a:r>
              <a:rPr lang="en-US" sz="2400" b="1" dirty="0">
                <a:solidFill>
                  <a:schemeClr val="bg1"/>
                </a:solidFill>
              </a:rPr>
              <a:t>A prophet is a person who has been called by God to speak for Him</a:t>
            </a:r>
            <a:endParaRPr lang="en-US" sz="2400" b="0" i="0" dirty="0">
              <a:solidFill>
                <a:schemeClr val="bg1"/>
              </a:solidFill>
              <a:effectLst/>
              <a:latin typeface="Calibri" panose="020F0502020204030204" pitchFamily="34" charset="0"/>
            </a:endParaRPr>
          </a:p>
        </p:txBody>
      </p:sp>
      <p:sp>
        <p:nvSpPr>
          <p:cNvPr id="3" name="Rectangle 2">
            <a:extLst>
              <a:ext uri="{FF2B5EF4-FFF2-40B4-BE49-F238E27FC236}">
                <a16:creationId xmlns:a16="http://schemas.microsoft.com/office/drawing/2014/main" id="{C3048D09-9F6A-4855-96FC-0C5BCB82744E}"/>
              </a:ext>
            </a:extLst>
          </p:cNvPr>
          <p:cNvSpPr/>
          <p:nvPr/>
        </p:nvSpPr>
        <p:spPr>
          <a:xfrm>
            <a:off x="813197" y="1834902"/>
            <a:ext cx="4339828" cy="4524315"/>
          </a:xfrm>
          <a:prstGeom prst="rect">
            <a:avLst/>
          </a:prstGeom>
        </p:spPr>
        <p:txBody>
          <a:bodyPr wrap="square">
            <a:spAutoFit/>
          </a:bodyPr>
          <a:lstStyle/>
          <a:p>
            <a:pPr fontAlgn="base"/>
            <a:r>
              <a:rPr lang="en-US" dirty="0">
                <a:solidFill>
                  <a:schemeClr val="bg1"/>
                </a:solidFill>
              </a:rPr>
              <a:t>“All leaders in the Lord’s Church are called by proper authority. </a:t>
            </a:r>
          </a:p>
          <a:p>
            <a:pPr fontAlgn="base"/>
            <a:endParaRPr lang="en-US" dirty="0">
              <a:solidFill>
                <a:schemeClr val="bg1"/>
              </a:solidFill>
            </a:endParaRPr>
          </a:p>
          <a:p>
            <a:pPr fontAlgn="base"/>
            <a:r>
              <a:rPr lang="en-US" dirty="0">
                <a:solidFill>
                  <a:schemeClr val="bg1"/>
                </a:solidFill>
              </a:rPr>
              <a:t>No prophet or any other leader in this Church, for that matter, has ever called himself or herself. </a:t>
            </a:r>
          </a:p>
          <a:p>
            <a:pPr fontAlgn="base"/>
            <a:endParaRPr lang="en-US" dirty="0">
              <a:solidFill>
                <a:schemeClr val="bg1"/>
              </a:solidFill>
            </a:endParaRPr>
          </a:p>
          <a:p>
            <a:pPr fontAlgn="base"/>
            <a:r>
              <a:rPr lang="en-US" dirty="0">
                <a:solidFill>
                  <a:schemeClr val="bg1"/>
                </a:solidFill>
              </a:rPr>
              <a:t>No prophet has ever been elected.</a:t>
            </a:r>
          </a:p>
          <a:p>
            <a:pPr fontAlgn="base"/>
            <a:endParaRPr lang="en-US" dirty="0">
              <a:solidFill>
                <a:schemeClr val="bg1"/>
              </a:solidFill>
            </a:endParaRPr>
          </a:p>
          <a:p>
            <a:pPr fontAlgn="base"/>
            <a:r>
              <a:rPr lang="en-US" dirty="0">
                <a:solidFill>
                  <a:schemeClr val="bg1"/>
                </a:solidFill>
              </a:rPr>
              <a:t>The Lord made that clear when He said, ‘</a:t>
            </a:r>
            <a:r>
              <a:rPr lang="en-US" i="1" dirty="0">
                <a:solidFill>
                  <a:srgbClr val="FFFF00"/>
                </a:solidFill>
              </a:rPr>
              <a:t>Ye have not chosen me, but I have chosen you, and ordained you’ [John 15:16]</a:t>
            </a:r>
            <a:endParaRPr lang="en-US" i="1" dirty="0">
              <a:solidFill>
                <a:schemeClr val="bg1"/>
              </a:solidFill>
            </a:endParaRPr>
          </a:p>
          <a:p>
            <a:pPr fontAlgn="base"/>
            <a:endParaRPr lang="en-US" i="1" dirty="0">
              <a:solidFill>
                <a:schemeClr val="bg1"/>
              </a:solidFill>
            </a:endParaRPr>
          </a:p>
          <a:p>
            <a:pPr fontAlgn="base"/>
            <a:r>
              <a:rPr lang="en-US" dirty="0">
                <a:solidFill>
                  <a:schemeClr val="bg1"/>
                </a:solidFill>
              </a:rPr>
              <a:t>You and I do not ‘vote’ on Church leaders at any level. We do, though, have the privilege of sustaining them.”</a:t>
            </a:r>
            <a:endParaRPr lang="en-US" sz="2000" b="0" i="0" dirty="0">
              <a:solidFill>
                <a:schemeClr val="bg1"/>
              </a:solidFill>
              <a:effectLst/>
              <a:latin typeface="Calibri" panose="020F0502020204030204" pitchFamily="34" charset="0"/>
            </a:endParaRPr>
          </a:p>
        </p:txBody>
      </p:sp>
      <p:sp>
        <p:nvSpPr>
          <p:cNvPr id="4" name="Rectangle 3">
            <a:extLst>
              <a:ext uri="{FF2B5EF4-FFF2-40B4-BE49-F238E27FC236}">
                <a16:creationId xmlns:a16="http://schemas.microsoft.com/office/drawing/2014/main" id="{0F50F82C-89A2-4A30-890B-876B679F3450}"/>
              </a:ext>
            </a:extLst>
          </p:cNvPr>
          <p:cNvSpPr/>
          <p:nvPr/>
        </p:nvSpPr>
        <p:spPr>
          <a:xfrm>
            <a:off x="11582225" y="6368534"/>
            <a:ext cx="495649" cy="369332"/>
          </a:xfrm>
          <a:prstGeom prst="rect">
            <a:avLst/>
          </a:prstGeom>
        </p:spPr>
        <p:txBody>
          <a:bodyPr wrap="none">
            <a:spAutoFit/>
          </a:bodyPr>
          <a:lstStyle/>
          <a:p>
            <a:r>
              <a:rPr lang="en-US" dirty="0">
                <a:solidFill>
                  <a:schemeClr val="bg1"/>
                </a:solidFill>
              </a:rPr>
              <a:t> (2)</a:t>
            </a:r>
            <a:endParaRPr lang="en-US" dirty="0"/>
          </a:p>
        </p:txBody>
      </p:sp>
      <p:grpSp>
        <p:nvGrpSpPr>
          <p:cNvPr id="9" name="Group 8">
            <a:extLst>
              <a:ext uri="{FF2B5EF4-FFF2-40B4-BE49-F238E27FC236}">
                <a16:creationId xmlns:a16="http://schemas.microsoft.com/office/drawing/2014/main" id="{1A124078-F6C2-462A-8FC7-037D36813DD7}"/>
              </a:ext>
            </a:extLst>
          </p:cNvPr>
          <p:cNvGrpSpPr/>
          <p:nvPr/>
        </p:nvGrpSpPr>
        <p:grpSpPr>
          <a:xfrm>
            <a:off x="5669756" y="2149436"/>
            <a:ext cx="5150644" cy="4098964"/>
            <a:chOff x="5669756" y="2149436"/>
            <a:chExt cx="5150644" cy="4098964"/>
          </a:xfrm>
        </p:grpSpPr>
        <p:pic>
          <p:nvPicPr>
            <p:cNvPr id="7170" name="Picture 2" descr="Image result for president russell m nelson">
              <a:extLst>
                <a:ext uri="{FF2B5EF4-FFF2-40B4-BE49-F238E27FC236}">
                  <a16:creationId xmlns:a16="http://schemas.microsoft.com/office/drawing/2014/main" id="{07D7604F-1415-44AB-8A74-A310AED4E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756" y="2149436"/>
              <a:ext cx="5150644" cy="35196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9CE3DF0-8557-4B8F-AACC-4C6EFC6DB50F}"/>
                </a:ext>
              </a:extLst>
            </p:cNvPr>
            <p:cNvSpPr/>
            <p:nvPr/>
          </p:nvSpPr>
          <p:spPr>
            <a:xfrm>
              <a:off x="5734049" y="5725180"/>
              <a:ext cx="5086351" cy="523220"/>
            </a:xfrm>
            <a:prstGeom prst="rect">
              <a:avLst/>
            </a:prstGeom>
          </p:spPr>
          <p:txBody>
            <a:bodyPr wrap="square">
              <a:spAutoFit/>
            </a:bodyPr>
            <a:lstStyle/>
            <a:p>
              <a:r>
                <a:rPr lang="en-US" sz="1400" b="0" i="0" dirty="0">
                  <a:solidFill>
                    <a:schemeClr val="bg1"/>
                  </a:solidFill>
                  <a:effectLst/>
                  <a:latin typeface="Calibri" panose="020F0502020204030204" pitchFamily="34" charset="0"/>
                </a:rPr>
                <a:t>President Nelson stood next to the statue portraying the apostle Peter, first in line to the marble statues of Jesus’s other apostles.</a:t>
              </a:r>
              <a:endParaRPr lang="en-US" sz="1400" dirty="0">
                <a:solidFill>
                  <a:schemeClr val="bg1"/>
                </a:solidFill>
              </a:endParaRPr>
            </a:p>
          </p:txBody>
        </p:sp>
      </p:grpSp>
    </p:spTree>
    <p:extLst>
      <p:ext uri="{BB962C8B-B14F-4D97-AF65-F5344CB8AC3E}">
        <p14:creationId xmlns:p14="http://schemas.microsoft.com/office/powerpoint/2010/main" val="27620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8223-D211-4493-A986-5BF649394BE4}"/>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3048D09-9F6A-4855-96FC-0C5BCB82744E}"/>
              </a:ext>
            </a:extLst>
          </p:cNvPr>
          <p:cNvSpPr/>
          <p:nvPr/>
        </p:nvSpPr>
        <p:spPr>
          <a:xfrm>
            <a:off x="3337321" y="1615827"/>
            <a:ext cx="8311753" cy="3970318"/>
          </a:xfrm>
          <a:prstGeom prst="rect">
            <a:avLst/>
          </a:prstGeom>
        </p:spPr>
        <p:txBody>
          <a:bodyPr wrap="square">
            <a:spAutoFit/>
          </a:bodyPr>
          <a:lstStyle/>
          <a:p>
            <a:pPr fontAlgn="base"/>
            <a:r>
              <a:rPr lang="en-US" dirty="0">
                <a:solidFill>
                  <a:schemeClr val="bg1"/>
                </a:solidFill>
              </a:rPr>
              <a:t>“President Monson described that acting on the will of the Lord, he was extending a call to the Quorum of the Twelve to me. He asked me if I would accept this call, to which, following what I am sure was a very undignified audible gasp, in complete shock, I responded affirmatively. </a:t>
            </a:r>
          </a:p>
          <a:p>
            <a:pPr fontAlgn="base"/>
            <a:endParaRPr lang="en-US" dirty="0">
              <a:solidFill>
                <a:schemeClr val="bg1"/>
              </a:solidFill>
            </a:endParaRPr>
          </a:p>
          <a:p>
            <a:pPr fontAlgn="base"/>
            <a:r>
              <a:rPr lang="en-US" dirty="0">
                <a:solidFill>
                  <a:schemeClr val="bg1"/>
                </a:solidFill>
              </a:rPr>
              <a:t>And then, before I could even verbalize a tsunami of indescribable emotion, most of which were feelings of inadequacy, President Monson kindly reached out to me, describing how he was called many years ago as an Apostle by President David O. McKay, at which time he too felt inadequate. </a:t>
            </a:r>
          </a:p>
          <a:p>
            <a:pPr fontAlgn="base"/>
            <a:endParaRPr lang="en-US" dirty="0">
              <a:solidFill>
                <a:schemeClr val="bg1"/>
              </a:solidFill>
            </a:endParaRPr>
          </a:p>
          <a:p>
            <a:pPr fontAlgn="base"/>
            <a:r>
              <a:rPr lang="en-US" dirty="0">
                <a:solidFill>
                  <a:schemeClr val="bg1"/>
                </a:solidFill>
              </a:rPr>
              <a:t>He calmly instructed me, ‘Bishop Stevenson, the Lord will qualify those whom He calls.’ These soothing words of a prophet have been a source of peace, a calm in a storm of painful self-examination and tender feelings in the ensuing agonizing hours which have passed day and night since then.”</a:t>
            </a:r>
            <a:endParaRPr lang="en-US" sz="2000" b="0" i="0" dirty="0">
              <a:solidFill>
                <a:schemeClr val="bg1"/>
              </a:solidFill>
              <a:effectLst/>
              <a:latin typeface="Calibri" panose="020F0502020204030204" pitchFamily="34" charset="0"/>
            </a:endParaRPr>
          </a:p>
        </p:txBody>
      </p:sp>
      <p:sp>
        <p:nvSpPr>
          <p:cNvPr id="4" name="Rectangle 3">
            <a:extLst>
              <a:ext uri="{FF2B5EF4-FFF2-40B4-BE49-F238E27FC236}">
                <a16:creationId xmlns:a16="http://schemas.microsoft.com/office/drawing/2014/main" id="{0F50F82C-89A2-4A30-890B-876B679F3450}"/>
              </a:ext>
            </a:extLst>
          </p:cNvPr>
          <p:cNvSpPr/>
          <p:nvPr/>
        </p:nvSpPr>
        <p:spPr>
          <a:xfrm>
            <a:off x="11582225" y="6368534"/>
            <a:ext cx="495649" cy="369332"/>
          </a:xfrm>
          <a:prstGeom prst="rect">
            <a:avLst/>
          </a:prstGeom>
        </p:spPr>
        <p:txBody>
          <a:bodyPr wrap="none">
            <a:spAutoFit/>
          </a:bodyPr>
          <a:lstStyle/>
          <a:p>
            <a:r>
              <a:rPr lang="en-US" dirty="0">
                <a:solidFill>
                  <a:schemeClr val="bg1"/>
                </a:solidFill>
              </a:rPr>
              <a:t> (3)</a:t>
            </a:r>
            <a:endParaRPr lang="en-US" dirty="0"/>
          </a:p>
        </p:txBody>
      </p:sp>
      <p:pic>
        <p:nvPicPr>
          <p:cNvPr id="10" name="Picture 9">
            <a:extLst>
              <a:ext uri="{FF2B5EF4-FFF2-40B4-BE49-F238E27FC236}">
                <a16:creationId xmlns:a16="http://schemas.microsoft.com/office/drawing/2014/main" id="{B37964F7-7D73-4A11-9E4F-45AC2F0A9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750" y="2095500"/>
            <a:ext cx="1701800" cy="2667000"/>
          </a:xfrm>
          <a:prstGeom prst="rect">
            <a:avLst/>
          </a:prstGeom>
        </p:spPr>
      </p:pic>
    </p:spTree>
    <p:extLst>
      <p:ext uri="{BB962C8B-B14F-4D97-AF65-F5344CB8AC3E}">
        <p14:creationId xmlns:p14="http://schemas.microsoft.com/office/powerpoint/2010/main" val="2226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8223-D211-4493-A986-5BF649394BE4}"/>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3048D09-9F6A-4855-96FC-0C5BCB82744E}"/>
              </a:ext>
            </a:extLst>
          </p:cNvPr>
          <p:cNvSpPr/>
          <p:nvPr/>
        </p:nvSpPr>
        <p:spPr>
          <a:xfrm>
            <a:off x="5286375" y="1958727"/>
            <a:ext cx="6543674" cy="3539430"/>
          </a:xfrm>
          <a:prstGeom prst="rect">
            <a:avLst/>
          </a:prstGeom>
        </p:spPr>
        <p:txBody>
          <a:bodyPr wrap="square">
            <a:spAutoFit/>
          </a:bodyPr>
          <a:lstStyle/>
          <a:p>
            <a:pPr fontAlgn="base"/>
            <a:r>
              <a:rPr lang="en-US" sz="2800" dirty="0">
                <a:solidFill>
                  <a:schemeClr val="bg1"/>
                </a:solidFill>
              </a:rPr>
              <a:t>Then the word of the Lord came unto me, saying,</a:t>
            </a:r>
          </a:p>
          <a:p>
            <a:pPr fontAlgn="base"/>
            <a:endParaRPr lang="en-US" sz="2800" b="1" dirty="0">
              <a:solidFill>
                <a:schemeClr val="bg1"/>
              </a:solidFill>
            </a:endParaRPr>
          </a:p>
          <a:p>
            <a:pPr fontAlgn="base"/>
            <a:r>
              <a:rPr lang="en-US" sz="2800" dirty="0">
                <a:solidFill>
                  <a:schemeClr val="bg1"/>
                </a:solidFill>
              </a:rPr>
              <a:t>Before I formed thee in the belly I knew thee; and before thou </a:t>
            </a:r>
            <a:r>
              <a:rPr lang="en-US" sz="2800" dirty="0" err="1">
                <a:solidFill>
                  <a:schemeClr val="bg1"/>
                </a:solidFill>
              </a:rPr>
              <a:t>camest</a:t>
            </a:r>
            <a:r>
              <a:rPr lang="en-US" sz="2800" dirty="0">
                <a:solidFill>
                  <a:schemeClr val="bg1"/>
                </a:solidFill>
              </a:rPr>
              <a:t> forth out of the womb I sanctified thee, and I ordained thee a prophet unto the nations.</a:t>
            </a:r>
          </a:p>
        </p:txBody>
      </p:sp>
      <p:sp>
        <p:nvSpPr>
          <p:cNvPr id="6" name="TextBox 5">
            <a:extLst>
              <a:ext uri="{FF2B5EF4-FFF2-40B4-BE49-F238E27FC236}">
                <a16:creationId xmlns:a16="http://schemas.microsoft.com/office/drawing/2014/main" id="{AE89E094-743D-48F0-A5C8-0FA6FD17534B}"/>
              </a:ext>
            </a:extLst>
          </p:cNvPr>
          <p:cNvSpPr txBox="1"/>
          <p:nvPr/>
        </p:nvSpPr>
        <p:spPr>
          <a:xfrm>
            <a:off x="1066800" y="215503"/>
            <a:ext cx="101917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latin typeface="Britannic Bold" panose="020B0903060703020204" pitchFamily="34" charset="0"/>
              </a:rPr>
              <a:t>Doctrinal Mastery</a:t>
            </a:r>
          </a:p>
        </p:txBody>
      </p:sp>
      <p:grpSp>
        <p:nvGrpSpPr>
          <p:cNvPr id="7" name="Group 6">
            <a:extLst>
              <a:ext uri="{FF2B5EF4-FFF2-40B4-BE49-F238E27FC236}">
                <a16:creationId xmlns:a16="http://schemas.microsoft.com/office/drawing/2014/main" id="{A820734C-5442-45F0-AF74-A10F8D0149F1}"/>
              </a:ext>
            </a:extLst>
          </p:cNvPr>
          <p:cNvGrpSpPr/>
          <p:nvPr/>
        </p:nvGrpSpPr>
        <p:grpSpPr>
          <a:xfrm>
            <a:off x="443166" y="2071780"/>
            <a:ext cx="2979879" cy="3640939"/>
            <a:chOff x="2819400" y="3657600"/>
            <a:chExt cx="1447800" cy="2048762"/>
          </a:xfrm>
        </p:grpSpPr>
        <p:sp>
          <p:nvSpPr>
            <p:cNvPr id="8" name="Rectangle 7">
              <a:extLst>
                <a:ext uri="{FF2B5EF4-FFF2-40B4-BE49-F238E27FC236}">
                  <a16:creationId xmlns:a16="http://schemas.microsoft.com/office/drawing/2014/main" id="{83497F43-184C-4983-B644-9A50411A02E8}"/>
                </a:ext>
              </a:extLst>
            </p:cNvPr>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945EF0-D69A-4D21-9C05-2AB35A693BAC}"/>
                </a:ext>
              </a:extLst>
            </p:cNvPr>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F46841-CCD6-46EC-BE87-F0500D8F2D8A}"/>
                </a:ext>
              </a:extLst>
            </p:cNvPr>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Jeremiah 1:4-5</a:t>
              </a:r>
            </a:p>
          </p:txBody>
        </p:sp>
        <p:sp>
          <p:nvSpPr>
            <p:cNvPr id="12" name="Rectangle 11">
              <a:extLst>
                <a:ext uri="{FF2B5EF4-FFF2-40B4-BE49-F238E27FC236}">
                  <a16:creationId xmlns:a16="http://schemas.microsoft.com/office/drawing/2014/main" id="{C7B6B35F-9E3B-4014-9CDF-EA8309DE4AAF}"/>
                </a:ext>
              </a:extLst>
            </p:cNvPr>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Arrow: Right 1">
            <a:extLst>
              <a:ext uri="{FF2B5EF4-FFF2-40B4-BE49-F238E27FC236}">
                <a16:creationId xmlns:a16="http://schemas.microsoft.com/office/drawing/2014/main" id="{CF667D01-6D15-4EDF-BFA3-6B32E6CCF4D3}"/>
              </a:ext>
            </a:extLst>
          </p:cNvPr>
          <p:cNvSpPr/>
          <p:nvPr/>
        </p:nvSpPr>
        <p:spPr>
          <a:xfrm>
            <a:off x="3695700" y="3114675"/>
            <a:ext cx="1257300" cy="9525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28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250" fill="hold"/>
                                        <p:tgtEl>
                                          <p:spTgt spid="3"/>
                                        </p:tgtEl>
                                        <p:attrNameLst>
                                          <p:attrName>ppt_x</p:attrName>
                                        </p:attrNameLst>
                                      </p:cBhvr>
                                      <p:tavLst>
                                        <p:tav tm="0">
                                          <p:val>
                                            <p:strVal val="0-#ppt_w/2"/>
                                          </p:val>
                                        </p:tav>
                                        <p:tav tm="100000">
                                          <p:val>
                                            <p:strVal val="#ppt_x"/>
                                          </p:val>
                                        </p:tav>
                                      </p:tavLst>
                                    </p:anim>
                                    <p:anim calcmode="lin" valueType="num">
                                      <p:cBhvr additive="base">
                                        <p:cTn id="16"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8223-D211-4493-A986-5BF649394BE4}"/>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sp>
        <p:nvSpPr>
          <p:cNvPr id="6" name="TextBox 5">
            <a:extLst>
              <a:ext uri="{FF2B5EF4-FFF2-40B4-BE49-F238E27FC236}">
                <a16:creationId xmlns:a16="http://schemas.microsoft.com/office/drawing/2014/main" id="{AE89E094-743D-48F0-A5C8-0FA6FD17534B}"/>
              </a:ext>
            </a:extLst>
          </p:cNvPr>
          <p:cNvSpPr txBox="1"/>
          <p:nvPr/>
        </p:nvSpPr>
        <p:spPr>
          <a:xfrm>
            <a:off x="1065566" y="25885"/>
            <a:ext cx="101917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latin typeface="Britannic Bold" panose="020B0903060703020204" pitchFamily="34" charset="0"/>
              </a:rPr>
              <a:t>Jeremiah</a:t>
            </a:r>
          </a:p>
        </p:txBody>
      </p:sp>
      <p:sp>
        <p:nvSpPr>
          <p:cNvPr id="13" name="TextBox 12">
            <a:extLst>
              <a:ext uri="{FF2B5EF4-FFF2-40B4-BE49-F238E27FC236}">
                <a16:creationId xmlns:a16="http://schemas.microsoft.com/office/drawing/2014/main" id="{942734A7-E881-4528-95F6-E0AF2E10D9EF}"/>
              </a:ext>
            </a:extLst>
          </p:cNvPr>
          <p:cNvSpPr txBox="1"/>
          <p:nvPr/>
        </p:nvSpPr>
        <p:spPr>
          <a:xfrm>
            <a:off x="239521" y="909722"/>
            <a:ext cx="9090035" cy="5632311"/>
          </a:xfrm>
          <a:prstGeom prst="rect">
            <a:avLst/>
          </a:prstGeom>
          <a:noFill/>
        </p:spPr>
        <p:txBody>
          <a:bodyPr wrap="square" rtlCol="0">
            <a:spAutoFit/>
          </a:bodyPr>
          <a:lstStyle/>
          <a:p>
            <a:r>
              <a:rPr lang="en-US" dirty="0">
                <a:solidFill>
                  <a:schemeClr val="bg1"/>
                </a:solidFill>
              </a:rPr>
              <a:t>He was born of a priestly family in </a:t>
            </a:r>
            <a:r>
              <a:rPr lang="en-US" dirty="0" err="1">
                <a:solidFill>
                  <a:schemeClr val="bg1"/>
                </a:solidFill>
              </a:rPr>
              <a:t>Anathoth</a:t>
            </a:r>
            <a:r>
              <a:rPr lang="en-US" dirty="0">
                <a:solidFill>
                  <a:schemeClr val="bg1"/>
                </a:solidFill>
              </a:rPr>
              <a:t>, son of </a:t>
            </a:r>
            <a:r>
              <a:rPr lang="en-US" dirty="0" err="1">
                <a:solidFill>
                  <a:schemeClr val="bg1"/>
                </a:solidFill>
              </a:rPr>
              <a:t>Hilkiah</a:t>
            </a:r>
            <a:endParaRPr lang="en-US" dirty="0">
              <a:solidFill>
                <a:schemeClr val="bg1"/>
              </a:solidFill>
            </a:endParaRPr>
          </a:p>
          <a:p>
            <a:endParaRPr lang="en-US" dirty="0">
              <a:solidFill>
                <a:schemeClr val="bg1"/>
              </a:solidFill>
            </a:endParaRPr>
          </a:p>
          <a:p>
            <a:r>
              <a:rPr lang="en-US" dirty="0">
                <a:solidFill>
                  <a:schemeClr val="bg1"/>
                </a:solidFill>
              </a:rPr>
              <a:t>He was a </a:t>
            </a:r>
            <a:r>
              <a:rPr lang="en-US" b="1" dirty="0">
                <a:solidFill>
                  <a:schemeClr val="bg1"/>
                </a:solidFill>
              </a:rPr>
              <a:t>prophet and ordained </a:t>
            </a:r>
            <a:r>
              <a:rPr lang="en-US" dirty="0">
                <a:solidFill>
                  <a:schemeClr val="bg1"/>
                </a:solidFill>
              </a:rPr>
              <a:t>of the Lord during the days of Lehi and Daniel</a:t>
            </a:r>
          </a:p>
          <a:p>
            <a:endParaRPr lang="en-US" dirty="0">
              <a:solidFill>
                <a:schemeClr val="bg1"/>
              </a:solidFill>
            </a:endParaRPr>
          </a:p>
          <a:p>
            <a:r>
              <a:rPr lang="en-US" dirty="0">
                <a:solidFill>
                  <a:schemeClr val="bg1"/>
                </a:solidFill>
              </a:rPr>
              <a:t>He prophesied during a 40 year periods, from around 626 to 585 BC, including the 70 year captivity of Judah</a:t>
            </a:r>
          </a:p>
          <a:p>
            <a:endParaRPr lang="en-US" dirty="0">
              <a:solidFill>
                <a:schemeClr val="bg1"/>
              </a:solidFill>
            </a:endParaRPr>
          </a:p>
          <a:p>
            <a:r>
              <a:rPr lang="en-US" dirty="0">
                <a:solidFill>
                  <a:schemeClr val="bg1"/>
                </a:solidFill>
              </a:rPr>
              <a:t>He declared with power and authority the central governing principles of the gospel—that peace and happiness depend on obedience and honoring the covenants of the Lord</a:t>
            </a:r>
          </a:p>
          <a:p>
            <a:endParaRPr lang="en-US" dirty="0">
              <a:solidFill>
                <a:schemeClr val="bg1"/>
              </a:solidFill>
            </a:endParaRPr>
          </a:p>
          <a:p>
            <a:r>
              <a:rPr lang="en-US" dirty="0">
                <a:solidFill>
                  <a:schemeClr val="bg1"/>
                </a:solidFill>
              </a:rPr>
              <a:t>He witnessed the fall of Jerusalem</a:t>
            </a:r>
          </a:p>
          <a:p>
            <a:endParaRPr lang="en-US" dirty="0">
              <a:solidFill>
                <a:schemeClr val="bg1"/>
              </a:solidFill>
            </a:endParaRPr>
          </a:p>
          <a:p>
            <a:r>
              <a:rPr lang="en-US" dirty="0">
                <a:solidFill>
                  <a:schemeClr val="bg1"/>
                </a:solidFill>
              </a:rPr>
              <a:t>His writings are included in the brass plates of Laban (1 Nephi 5:10-13) and also mentioned two other times in the Book of Mormon (1 Ne. 7:14; Hel. 8:20)</a:t>
            </a:r>
          </a:p>
          <a:p>
            <a:endParaRPr lang="en-US" dirty="0">
              <a:solidFill>
                <a:schemeClr val="bg1"/>
              </a:solidFill>
            </a:endParaRPr>
          </a:p>
          <a:p>
            <a:r>
              <a:rPr lang="en-US" dirty="0">
                <a:solidFill>
                  <a:schemeClr val="bg1"/>
                </a:solidFill>
              </a:rPr>
              <a:t>He prophesied of a ‘new and everlasting covenant’ that would be fulfilled in the return of the kingdom of God to earth prior to the Second Coming (Jeremiah 31:31-34)</a:t>
            </a:r>
          </a:p>
          <a:p>
            <a:endParaRPr lang="en-US" dirty="0">
              <a:solidFill>
                <a:schemeClr val="bg1"/>
              </a:solidFill>
            </a:endParaRPr>
          </a:p>
          <a:p>
            <a:r>
              <a:rPr lang="en-US" dirty="0">
                <a:solidFill>
                  <a:schemeClr val="bg1"/>
                </a:solidFill>
              </a:rPr>
              <a:t>After the fall of Jerusalem the Jews who escaped into Egypt took Jeremiah with them as a kind of fetish (Jeremiah 43:6), and at last, according to tradition, stoned him to death</a:t>
            </a:r>
          </a:p>
        </p:txBody>
      </p:sp>
      <p:grpSp>
        <p:nvGrpSpPr>
          <p:cNvPr id="15" name="Group 14">
            <a:extLst>
              <a:ext uri="{FF2B5EF4-FFF2-40B4-BE49-F238E27FC236}">
                <a16:creationId xmlns:a16="http://schemas.microsoft.com/office/drawing/2014/main" id="{B1C337A0-8ED2-4DCD-84A2-BEBEF9A4534F}"/>
              </a:ext>
            </a:extLst>
          </p:cNvPr>
          <p:cNvGrpSpPr/>
          <p:nvPr/>
        </p:nvGrpSpPr>
        <p:grpSpPr>
          <a:xfrm>
            <a:off x="9705255" y="1467816"/>
            <a:ext cx="2094907" cy="4500142"/>
            <a:chOff x="6523258" y="1056356"/>
            <a:chExt cx="1727835" cy="3565259"/>
          </a:xfrm>
        </p:grpSpPr>
        <p:sp>
          <p:nvSpPr>
            <p:cNvPr id="16" name="Oval 15">
              <a:extLst>
                <a:ext uri="{FF2B5EF4-FFF2-40B4-BE49-F238E27FC236}">
                  <a16:creationId xmlns:a16="http://schemas.microsoft.com/office/drawing/2014/main" id="{8EFBC9F7-4069-49DE-A171-670A1656BA7D}"/>
                </a:ext>
              </a:extLst>
            </p:cNvPr>
            <p:cNvSpPr/>
            <p:nvPr/>
          </p:nvSpPr>
          <p:spPr>
            <a:xfrm rot="2451945">
              <a:off x="7959751" y="3177572"/>
              <a:ext cx="291342" cy="318072"/>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1F5F538-ED75-4EE3-96E8-3B88712F5DB5}"/>
                </a:ext>
              </a:extLst>
            </p:cNvPr>
            <p:cNvSpPr/>
            <p:nvPr/>
          </p:nvSpPr>
          <p:spPr>
            <a:xfrm rot="19586780">
              <a:off x="6523258" y="3207933"/>
              <a:ext cx="296538" cy="306083"/>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67D37137-6F0D-4CEE-AB4D-22C109ADD78C}"/>
                </a:ext>
              </a:extLst>
            </p:cNvPr>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BEC86D24-8954-4D59-BA09-ADB00C2869A2}"/>
                </a:ext>
              </a:extLst>
            </p:cNvPr>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9C1A8DB-8721-4309-91BF-186CA498209E}"/>
                </a:ext>
              </a:extLst>
            </p:cNvPr>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D6D32299-4388-456D-B272-908580344B65}"/>
                </a:ext>
              </a:extLst>
            </p:cNvPr>
            <p:cNvSpPr/>
            <p:nvPr/>
          </p:nvSpPr>
          <p:spPr>
            <a:xfrm>
              <a:off x="7083312" y="2128360"/>
              <a:ext cx="581783" cy="260054"/>
            </a:xfrm>
            <a:prstGeom prst="trapezoid">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3113E7C-30F1-4545-B1C2-47DA1F3D1ADB}"/>
                </a:ext>
              </a:extLst>
            </p:cNvPr>
            <p:cNvGrpSpPr/>
            <p:nvPr/>
          </p:nvGrpSpPr>
          <p:grpSpPr>
            <a:xfrm>
              <a:off x="6833658" y="4171244"/>
              <a:ext cx="1048088" cy="450371"/>
              <a:chOff x="2553716" y="4097121"/>
              <a:chExt cx="1072559" cy="580393"/>
            </a:xfrm>
          </p:grpSpPr>
          <p:grpSp>
            <p:nvGrpSpPr>
              <p:cNvPr id="52" name="Group 3">
                <a:extLst>
                  <a:ext uri="{FF2B5EF4-FFF2-40B4-BE49-F238E27FC236}">
                    <a16:creationId xmlns:a16="http://schemas.microsoft.com/office/drawing/2014/main" id="{5C921A6F-194D-4284-A95D-72AC37E12E4E}"/>
                  </a:ext>
                </a:extLst>
              </p:cNvPr>
              <p:cNvGrpSpPr/>
              <p:nvPr/>
            </p:nvGrpSpPr>
            <p:grpSpPr>
              <a:xfrm rot="2754858">
                <a:off x="2662540" y="4014465"/>
                <a:ext cx="362746" cy="580393"/>
                <a:chOff x="1676400" y="2133600"/>
                <a:chExt cx="1447800" cy="2088845"/>
              </a:xfrm>
            </p:grpSpPr>
            <p:sp>
              <p:nvSpPr>
                <p:cNvPr id="57" name="Oval 56">
                  <a:extLst>
                    <a:ext uri="{FF2B5EF4-FFF2-40B4-BE49-F238E27FC236}">
                      <a16:creationId xmlns:a16="http://schemas.microsoft.com/office/drawing/2014/main" id="{788B3923-AF9C-4DF3-A099-7A7B10E8F25C}"/>
                    </a:ext>
                  </a:extLst>
                </p:cNvPr>
                <p:cNvSpPr/>
                <p:nvPr/>
              </p:nvSpPr>
              <p:spPr>
                <a:xfrm>
                  <a:off x="1676400" y="2133600"/>
                  <a:ext cx="1447800" cy="2057400"/>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a:extLst>
                    <a:ext uri="{FF2B5EF4-FFF2-40B4-BE49-F238E27FC236}">
                      <a16:creationId xmlns:a16="http://schemas.microsoft.com/office/drawing/2014/main" id="{D94F9E81-E316-45C8-BF69-5FB9D7349D64}"/>
                    </a:ext>
                  </a:extLst>
                </p:cNvPr>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a:extLst>
                    <a:ext uri="{FF2B5EF4-FFF2-40B4-BE49-F238E27FC236}">
                      <a16:creationId xmlns:a16="http://schemas.microsoft.com/office/drawing/2014/main" id="{D41815B1-E66E-4233-84A9-6FEFB7F4DB9F}"/>
                    </a:ext>
                  </a:extLst>
                </p:cNvPr>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8">
                <a:extLst>
                  <a:ext uri="{FF2B5EF4-FFF2-40B4-BE49-F238E27FC236}">
                    <a16:creationId xmlns:a16="http://schemas.microsoft.com/office/drawing/2014/main" id="{94280B40-1627-4A1E-AA27-3DF8B4DAEE42}"/>
                  </a:ext>
                </a:extLst>
              </p:cNvPr>
              <p:cNvGrpSpPr/>
              <p:nvPr/>
            </p:nvGrpSpPr>
            <p:grpSpPr>
              <a:xfrm rot="19182012">
                <a:off x="3263529" y="4097121"/>
                <a:ext cx="362746" cy="580393"/>
                <a:chOff x="1676400" y="2133600"/>
                <a:chExt cx="1447800" cy="2088845"/>
              </a:xfrm>
            </p:grpSpPr>
            <p:sp>
              <p:nvSpPr>
                <p:cNvPr id="54" name="Oval 53">
                  <a:extLst>
                    <a:ext uri="{FF2B5EF4-FFF2-40B4-BE49-F238E27FC236}">
                      <a16:creationId xmlns:a16="http://schemas.microsoft.com/office/drawing/2014/main" id="{B540B448-3D05-448F-B45F-7F4C94D11C3B}"/>
                    </a:ext>
                  </a:extLst>
                </p:cNvPr>
                <p:cNvSpPr/>
                <p:nvPr/>
              </p:nvSpPr>
              <p:spPr>
                <a:xfrm>
                  <a:off x="1676400" y="2133600"/>
                  <a:ext cx="1447800" cy="2057400"/>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a:extLst>
                    <a:ext uri="{FF2B5EF4-FFF2-40B4-BE49-F238E27FC236}">
                      <a16:creationId xmlns:a16="http://schemas.microsoft.com/office/drawing/2014/main" id="{7CAA748D-14E9-457D-9250-36631266DCED}"/>
                    </a:ext>
                  </a:extLst>
                </p:cNvPr>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a:extLst>
                    <a:ext uri="{FF2B5EF4-FFF2-40B4-BE49-F238E27FC236}">
                      <a16:creationId xmlns:a16="http://schemas.microsoft.com/office/drawing/2014/main" id="{0A28A8A3-CFD0-40BA-AC8F-4FE33A593952}"/>
                    </a:ext>
                  </a:extLst>
                </p:cNvPr>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rapezoid 22">
              <a:extLst>
                <a:ext uri="{FF2B5EF4-FFF2-40B4-BE49-F238E27FC236}">
                  <a16:creationId xmlns:a16="http://schemas.microsoft.com/office/drawing/2014/main" id="{E7D52755-6B1C-403D-83D3-39A9458ABA23}"/>
                </a:ext>
              </a:extLst>
            </p:cNvPr>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0E30061-70B6-40FF-A8CB-DFF218D812F8}"/>
                </a:ext>
              </a:extLst>
            </p:cNvPr>
            <p:cNvSpPr/>
            <p:nvPr/>
          </p:nvSpPr>
          <p:spPr>
            <a:xfrm>
              <a:off x="6873690" y="1199200"/>
              <a:ext cx="1037808" cy="1047883"/>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70">
              <a:extLst>
                <a:ext uri="{FF2B5EF4-FFF2-40B4-BE49-F238E27FC236}">
                  <a16:creationId xmlns:a16="http://schemas.microsoft.com/office/drawing/2014/main" id="{3185FE73-8D35-4AF1-86CE-994FD9947414}"/>
                </a:ext>
              </a:extLst>
            </p:cNvPr>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71">
              <a:extLst>
                <a:ext uri="{FF2B5EF4-FFF2-40B4-BE49-F238E27FC236}">
                  <a16:creationId xmlns:a16="http://schemas.microsoft.com/office/drawing/2014/main" id="{9DAD5BA3-E9DD-4B70-954F-F47ABE920D22}"/>
                </a:ext>
              </a:extLst>
            </p:cNvPr>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72">
              <a:extLst>
                <a:ext uri="{FF2B5EF4-FFF2-40B4-BE49-F238E27FC236}">
                  <a16:creationId xmlns:a16="http://schemas.microsoft.com/office/drawing/2014/main" id="{6506A9E8-0920-478F-8FF6-AECC822EAF18}"/>
                </a:ext>
              </a:extLst>
            </p:cNvPr>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73">
              <a:extLst>
                <a:ext uri="{FF2B5EF4-FFF2-40B4-BE49-F238E27FC236}">
                  <a16:creationId xmlns:a16="http://schemas.microsoft.com/office/drawing/2014/main" id="{599238F7-2985-4237-91C1-CE5FBC16184B}"/>
                </a:ext>
              </a:extLst>
            </p:cNvPr>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E34E52F-231A-4445-BFD0-8C3CA175F69A}"/>
                </a:ext>
              </a:extLst>
            </p:cNvPr>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91AC18B-B4C5-439F-AED6-FFCDEC9208BD}"/>
                </a:ext>
              </a:extLst>
            </p:cNvPr>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9727266-727D-4ED1-89A8-E0938CB5F159}"/>
                </a:ext>
              </a:extLst>
            </p:cNvPr>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4CAA503B-E574-4A1F-BDE6-E087A5252F6B}"/>
                </a:ext>
              </a:extLst>
            </p:cNvPr>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78">
              <a:extLst>
                <a:ext uri="{FF2B5EF4-FFF2-40B4-BE49-F238E27FC236}">
                  <a16:creationId xmlns:a16="http://schemas.microsoft.com/office/drawing/2014/main" id="{BB879F37-E5C5-41F9-BF16-5F9C47AF7043}"/>
                </a:ext>
              </a:extLst>
            </p:cNvPr>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A068AEA-DA22-49C8-B0CB-5564349F1A76}"/>
                </a:ext>
              </a:extLst>
            </p:cNvPr>
            <p:cNvGrpSpPr/>
            <p:nvPr/>
          </p:nvGrpSpPr>
          <p:grpSpPr>
            <a:xfrm>
              <a:off x="6952896" y="2202573"/>
              <a:ext cx="636861" cy="2098903"/>
              <a:chOff x="6959643" y="2218714"/>
              <a:chExt cx="645186" cy="2113891"/>
            </a:xfrm>
          </p:grpSpPr>
          <p:sp>
            <p:nvSpPr>
              <p:cNvPr id="49" name="Trapezoid 48">
                <a:extLst>
                  <a:ext uri="{FF2B5EF4-FFF2-40B4-BE49-F238E27FC236}">
                    <a16:creationId xmlns:a16="http://schemas.microsoft.com/office/drawing/2014/main" id="{3E739B71-2AFC-46BD-A4DD-DD8A3A780CA0}"/>
                  </a:ext>
                </a:extLst>
              </p:cNvPr>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a:extLst>
                  <a:ext uri="{FF2B5EF4-FFF2-40B4-BE49-F238E27FC236}">
                    <a16:creationId xmlns:a16="http://schemas.microsoft.com/office/drawing/2014/main" id="{88221916-1D5A-4E1A-B1A1-730503EDE417}"/>
                  </a:ext>
                </a:extLst>
              </p:cNvPr>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a:extLst>
                  <a:ext uri="{FF2B5EF4-FFF2-40B4-BE49-F238E27FC236}">
                    <a16:creationId xmlns:a16="http://schemas.microsoft.com/office/drawing/2014/main" id="{9AEF775F-2EE5-45B1-A9BC-2A82809B60EA}"/>
                  </a:ext>
                </a:extLst>
              </p:cNvPr>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2FE28F03-4770-47E4-BDA9-7E65CC40830B}"/>
                </a:ext>
              </a:extLst>
            </p:cNvPr>
            <p:cNvGrpSpPr/>
            <p:nvPr/>
          </p:nvGrpSpPr>
          <p:grpSpPr>
            <a:xfrm>
              <a:off x="6753934" y="1458100"/>
              <a:ext cx="1286562" cy="216177"/>
              <a:chOff x="6753934" y="1458100"/>
              <a:chExt cx="1286562" cy="216177"/>
            </a:xfrm>
          </p:grpSpPr>
          <p:sp>
            <p:nvSpPr>
              <p:cNvPr id="44" name="Rounded Rectangle 89">
                <a:extLst>
                  <a:ext uri="{FF2B5EF4-FFF2-40B4-BE49-F238E27FC236}">
                    <a16:creationId xmlns:a16="http://schemas.microsoft.com/office/drawing/2014/main" id="{017EBB57-C7D8-4191-9A66-DEF825BB04F1}"/>
                  </a:ext>
                </a:extLst>
              </p:cNvPr>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90">
                <a:extLst>
                  <a:ext uri="{FF2B5EF4-FFF2-40B4-BE49-F238E27FC236}">
                    <a16:creationId xmlns:a16="http://schemas.microsoft.com/office/drawing/2014/main" id="{9EA5AF60-C525-48C9-9809-AF1A99046D37}"/>
                  </a:ext>
                </a:extLst>
              </p:cNvPr>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91">
                <a:extLst>
                  <a:ext uri="{FF2B5EF4-FFF2-40B4-BE49-F238E27FC236}">
                    <a16:creationId xmlns:a16="http://schemas.microsoft.com/office/drawing/2014/main" id="{0FB88819-8859-43C0-AF66-0C287854FEF4}"/>
                  </a:ext>
                </a:extLst>
              </p:cNvPr>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92">
                <a:extLst>
                  <a:ext uri="{FF2B5EF4-FFF2-40B4-BE49-F238E27FC236}">
                    <a16:creationId xmlns:a16="http://schemas.microsoft.com/office/drawing/2014/main" id="{CF5A49B4-AC7A-4874-9E6C-0515FCF44FE9}"/>
                  </a:ext>
                </a:extLst>
              </p:cNvPr>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93">
                <a:extLst>
                  <a:ext uri="{FF2B5EF4-FFF2-40B4-BE49-F238E27FC236}">
                    <a16:creationId xmlns:a16="http://schemas.microsoft.com/office/drawing/2014/main" id="{CE6EC22D-CEE6-410C-87D4-7891E119C78F}"/>
                  </a:ext>
                </a:extLst>
              </p:cNvPr>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Quad Arrow 81">
              <a:extLst>
                <a:ext uri="{FF2B5EF4-FFF2-40B4-BE49-F238E27FC236}">
                  <a16:creationId xmlns:a16="http://schemas.microsoft.com/office/drawing/2014/main" id="{B0D5254B-5A17-4EB3-9CD8-44872C70CBAA}"/>
                </a:ext>
              </a:extLst>
            </p:cNvPr>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82">
              <a:extLst>
                <a:ext uri="{FF2B5EF4-FFF2-40B4-BE49-F238E27FC236}">
                  <a16:creationId xmlns:a16="http://schemas.microsoft.com/office/drawing/2014/main" id="{6DEB80FD-8CA6-468B-9CAA-D9536F758208}"/>
                </a:ext>
              </a:extLst>
            </p:cNvPr>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C72266C-1176-46FA-B69F-53A134DF7679}"/>
                </a:ext>
              </a:extLst>
            </p:cNvPr>
            <p:cNvGrpSpPr/>
            <p:nvPr/>
          </p:nvGrpSpPr>
          <p:grpSpPr>
            <a:xfrm>
              <a:off x="7125206" y="2246482"/>
              <a:ext cx="511959" cy="211463"/>
              <a:chOff x="6753934" y="1458100"/>
              <a:chExt cx="1286562" cy="216177"/>
            </a:xfrm>
          </p:grpSpPr>
          <p:sp>
            <p:nvSpPr>
              <p:cNvPr id="39" name="Rounded Rectangle 84">
                <a:extLst>
                  <a:ext uri="{FF2B5EF4-FFF2-40B4-BE49-F238E27FC236}">
                    <a16:creationId xmlns:a16="http://schemas.microsoft.com/office/drawing/2014/main" id="{4D3D57A3-CFC2-4342-999E-E308E49B7456}"/>
                  </a:ext>
                </a:extLst>
              </p:cNvPr>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85">
                <a:extLst>
                  <a:ext uri="{FF2B5EF4-FFF2-40B4-BE49-F238E27FC236}">
                    <a16:creationId xmlns:a16="http://schemas.microsoft.com/office/drawing/2014/main" id="{70DE1C55-033A-4F5E-90EB-54F967BC2483}"/>
                  </a:ext>
                </a:extLst>
              </p:cNvPr>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86">
                <a:extLst>
                  <a:ext uri="{FF2B5EF4-FFF2-40B4-BE49-F238E27FC236}">
                    <a16:creationId xmlns:a16="http://schemas.microsoft.com/office/drawing/2014/main" id="{A5F37BBF-BAB7-4C21-8C5D-4DC7BDFE491C}"/>
                  </a:ext>
                </a:extLst>
              </p:cNvPr>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87">
                <a:extLst>
                  <a:ext uri="{FF2B5EF4-FFF2-40B4-BE49-F238E27FC236}">
                    <a16:creationId xmlns:a16="http://schemas.microsoft.com/office/drawing/2014/main" id="{2DBD92AD-1BA5-4CA7-8AE4-AAD25FCF857B}"/>
                  </a:ext>
                </a:extLst>
              </p:cNvPr>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88">
                <a:extLst>
                  <a:ext uri="{FF2B5EF4-FFF2-40B4-BE49-F238E27FC236}">
                    <a16:creationId xmlns:a16="http://schemas.microsoft.com/office/drawing/2014/main" id="{E3334B91-F953-4219-AB52-BD4B9A28EA1F}"/>
                  </a:ext>
                </a:extLst>
              </p:cNvPr>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Rectangle 59">
            <a:extLst>
              <a:ext uri="{FF2B5EF4-FFF2-40B4-BE49-F238E27FC236}">
                <a16:creationId xmlns:a16="http://schemas.microsoft.com/office/drawing/2014/main" id="{EF670C1C-5A08-4ED4-B1D4-8A88031D3751}"/>
              </a:ext>
            </a:extLst>
          </p:cNvPr>
          <p:cNvSpPr/>
          <p:nvPr/>
        </p:nvSpPr>
        <p:spPr>
          <a:xfrm>
            <a:off x="11582225" y="6368534"/>
            <a:ext cx="495649" cy="369332"/>
          </a:xfrm>
          <a:prstGeom prst="rect">
            <a:avLst/>
          </a:prstGeom>
        </p:spPr>
        <p:txBody>
          <a:bodyPr wrap="none">
            <a:spAutoFit/>
          </a:bodyPr>
          <a:lstStyle/>
          <a:p>
            <a:r>
              <a:rPr lang="en-US" dirty="0">
                <a:solidFill>
                  <a:schemeClr val="bg1"/>
                </a:solidFill>
              </a:rPr>
              <a:t> (3)</a:t>
            </a:r>
            <a:endParaRPr lang="en-US" dirty="0"/>
          </a:p>
        </p:txBody>
      </p:sp>
    </p:spTree>
    <p:extLst>
      <p:ext uri="{BB962C8B-B14F-4D97-AF65-F5344CB8AC3E}">
        <p14:creationId xmlns:p14="http://schemas.microsoft.com/office/powerpoint/2010/main" val="82482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down)">
                                      <p:cBhvr>
                                        <p:cTn id="9" dur="580">
                                          <p:stCondLst>
                                            <p:cond delay="0"/>
                                          </p:stCondLst>
                                        </p:cTn>
                                        <p:tgtEl>
                                          <p:spTgt spid="15"/>
                                        </p:tgtEl>
                                      </p:cBhvr>
                                    </p:animEffect>
                                    <p:anim calcmode="lin" valueType="num">
                                      <p:cBhvr>
                                        <p:cTn id="1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5" dur="26">
                                          <p:stCondLst>
                                            <p:cond delay="650"/>
                                          </p:stCondLst>
                                        </p:cTn>
                                        <p:tgtEl>
                                          <p:spTgt spid="15"/>
                                        </p:tgtEl>
                                      </p:cBhvr>
                                      <p:to x="100000" y="60000"/>
                                    </p:animScale>
                                    <p:animScale>
                                      <p:cBhvr>
                                        <p:cTn id="16" dur="166" decel="50000">
                                          <p:stCondLst>
                                            <p:cond delay="676"/>
                                          </p:stCondLst>
                                        </p:cTn>
                                        <p:tgtEl>
                                          <p:spTgt spid="15"/>
                                        </p:tgtEl>
                                      </p:cBhvr>
                                      <p:to x="100000" y="100000"/>
                                    </p:animScale>
                                    <p:animScale>
                                      <p:cBhvr>
                                        <p:cTn id="17" dur="26">
                                          <p:stCondLst>
                                            <p:cond delay="1312"/>
                                          </p:stCondLst>
                                        </p:cTn>
                                        <p:tgtEl>
                                          <p:spTgt spid="15"/>
                                        </p:tgtEl>
                                      </p:cBhvr>
                                      <p:to x="100000" y="80000"/>
                                    </p:animScale>
                                    <p:animScale>
                                      <p:cBhvr>
                                        <p:cTn id="18" dur="166" decel="50000">
                                          <p:stCondLst>
                                            <p:cond delay="1338"/>
                                          </p:stCondLst>
                                        </p:cTn>
                                        <p:tgtEl>
                                          <p:spTgt spid="15"/>
                                        </p:tgtEl>
                                      </p:cBhvr>
                                      <p:to x="100000" y="100000"/>
                                    </p:animScale>
                                    <p:animScale>
                                      <p:cBhvr>
                                        <p:cTn id="19" dur="26">
                                          <p:stCondLst>
                                            <p:cond delay="1642"/>
                                          </p:stCondLst>
                                        </p:cTn>
                                        <p:tgtEl>
                                          <p:spTgt spid="15"/>
                                        </p:tgtEl>
                                      </p:cBhvr>
                                      <p:to x="100000" y="90000"/>
                                    </p:animScale>
                                    <p:animScale>
                                      <p:cBhvr>
                                        <p:cTn id="20" dur="166" decel="50000">
                                          <p:stCondLst>
                                            <p:cond delay="1668"/>
                                          </p:stCondLst>
                                        </p:cTn>
                                        <p:tgtEl>
                                          <p:spTgt spid="15"/>
                                        </p:tgtEl>
                                      </p:cBhvr>
                                      <p:to x="100000" y="100000"/>
                                    </p:animScale>
                                    <p:animScale>
                                      <p:cBhvr>
                                        <p:cTn id="21" dur="26">
                                          <p:stCondLst>
                                            <p:cond delay="1808"/>
                                          </p:stCondLst>
                                        </p:cTn>
                                        <p:tgtEl>
                                          <p:spTgt spid="15"/>
                                        </p:tgtEl>
                                      </p:cBhvr>
                                      <p:to x="100000" y="95000"/>
                                    </p:animScale>
                                    <p:animScale>
                                      <p:cBhvr>
                                        <p:cTn id="22" dur="166" decel="50000">
                                          <p:stCondLst>
                                            <p:cond delay="1834"/>
                                          </p:stCondLst>
                                        </p:cTn>
                                        <p:tgtEl>
                                          <p:spTgt spid="1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8223-D211-4493-A986-5BF649394BE4}"/>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sp>
        <p:nvSpPr>
          <p:cNvPr id="6" name="TextBox 5">
            <a:extLst>
              <a:ext uri="{FF2B5EF4-FFF2-40B4-BE49-F238E27FC236}">
                <a16:creationId xmlns:a16="http://schemas.microsoft.com/office/drawing/2014/main" id="{AE89E094-743D-48F0-A5C8-0FA6FD17534B}"/>
              </a:ext>
            </a:extLst>
          </p:cNvPr>
          <p:cNvSpPr txBox="1"/>
          <p:nvPr/>
        </p:nvSpPr>
        <p:spPr>
          <a:xfrm>
            <a:off x="1065566" y="25885"/>
            <a:ext cx="101917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latin typeface="Britannic Bold" panose="020B0903060703020204" pitchFamily="34" charset="0"/>
              </a:rPr>
              <a:t>Foreordained=Ordained</a:t>
            </a:r>
          </a:p>
        </p:txBody>
      </p:sp>
      <p:sp>
        <p:nvSpPr>
          <p:cNvPr id="13" name="TextBox 12">
            <a:extLst>
              <a:ext uri="{FF2B5EF4-FFF2-40B4-BE49-F238E27FC236}">
                <a16:creationId xmlns:a16="http://schemas.microsoft.com/office/drawing/2014/main" id="{942734A7-E881-4528-95F6-E0AF2E10D9EF}"/>
              </a:ext>
            </a:extLst>
          </p:cNvPr>
          <p:cNvSpPr txBox="1"/>
          <p:nvPr/>
        </p:nvSpPr>
        <p:spPr>
          <a:xfrm>
            <a:off x="544322" y="1598315"/>
            <a:ext cx="3999104" cy="923330"/>
          </a:xfrm>
          <a:prstGeom prst="rect">
            <a:avLst/>
          </a:prstGeom>
          <a:noFill/>
        </p:spPr>
        <p:txBody>
          <a:bodyPr wrap="square" rtlCol="0">
            <a:spAutoFit/>
          </a:bodyPr>
          <a:lstStyle/>
          <a:p>
            <a:r>
              <a:rPr lang="en-US" dirty="0">
                <a:solidFill>
                  <a:schemeClr val="bg1"/>
                </a:solidFill>
              </a:rPr>
              <a:t>“God’s premortal ordination of His valiant spirit children to fulfill certain missions during their mortal lives” (5)</a:t>
            </a:r>
          </a:p>
        </p:txBody>
      </p:sp>
      <p:sp>
        <p:nvSpPr>
          <p:cNvPr id="2" name="Rectangle 1">
            <a:extLst>
              <a:ext uri="{FF2B5EF4-FFF2-40B4-BE49-F238E27FC236}">
                <a16:creationId xmlns:a16="http://schemas.microsoft.com/office/drawing/2014/main" id="{DC4914C7-F7A0-4F2A-A859-F889F3EED420}"/>
              </a:ext>
            </a:extLst>
          </p:cNvPr>
          <p:cNvSpPr/>
          <p:nvPr/>
        </p:nvSpPr>
        <p:spPr>
          <a:xfrm>
            <a:off x="4393067" y="4336355"/>
            <a:ext cx="5293858" cy="1477328"/>
          </a:xfrm>
          <a:prstGeom prst="rect">
            <a:avLst/>
          </a:prstGeom>
        </p:spPr>
        <p:txBody>
          <a:bodyPr wrap="square">
            <a:spAutoFit/>
          </a:bodyPr>
          <a:lstStyle/>
          <a:p>
            <a:r>
              <a:rPr lang="en-US" b="0" i="0" dirty="0">
                <a:solidFill>
                  <a:schemeClr val="bg1"/>
                </a:solidFill>
                <a:effectLst/>
                <a:latin typeface="Calibri" panose="020F0502020204030204" pitchFamily="34" charset="0"/>
              </a:rPr>
              <a:t>“Every [one] who has a calling to minister to the inhabitants of the world was ordained to that very purpose in the Grand Council of heaven before this world was. I suppose that I was ordained to this very office in that Grand Council” (</a:t>
            </a:r>
            <a:r>
              <a:rPr lang="en-US" b="0" i="1" dirty="0">
                <a:solidFill>
                  <a:schemeClr val="bg1"/>
                </a:solidFill>
                <a:effectLst/>
                <a:latin typeface="Calibri" panose="020F0502020204030204" pitchFamily="34" charset="0"/>
              </a:rPr>
              <a:t>6</a:t>
            </a:r>
            <a:r>
              <a:rPr lang="en-US" b="0" i="0" dirty="0">
                <a:solidFill>
                  <a:schemeClr val="bg1"/>
                </a:solidFill>
                <a:effectLst/>
                <a:latin typeface="Calibri" panose="020F0502020204030204" pitchFamily="34" charset="0"/>
              </a:rPr>
              <a:t>).</a:t>
            </a:r>
            <a:endParaRPr lang="en-US" dirty="0">
              <a:solidFill>
                <a:schemeClr val="bg1"/>
              </a:solidFill>
            </a:endParaRPr>
          </a:p>
        </p:txBody>
      </p:sp>
      <p:pic>
        <p:nvPicPr>
          <p:cNvPr id="4" name="Picture 3">
            <a:extLst>
              <a:ext uri="{FF2B5EF4-FFF2-40B4-BE49-F238E27FC236}">
                <a16:creationId xmlns:a16="http://schemas.microsoft.com/office/drawing/2014/main" id="{5E738DC3-FB1B-4900-97A5-95001F488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2625" y="3429000"/>
            <a:ext cx="2190750" cy="3095625"/>
          </a:xfrm>
          <a:prstGeom prst="rect">
            <a:avLst/>
          </a:prstGeom>
        </p:spPr>
      </p:pic>
      <p:pic>
        <p:nvPicPr>
          <p:cNvPr id="10242" name="Picture 2" descr="Image result for jeremiah bible">
            <a:extLst>
              <a:ext uri="{FF2B5EF4-FFF2-40B4-BE49-F238E27FC236}">
                <a16:creationId xmlns:a16="http://schemas.microsoft.com/office/drawing/2014/main" id="{863E36D5-137A-4947-B2D8-50CD76CDC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6" y="1091852"/>
            <a:ext cx="20955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86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8223-D211-4493-A986-5BF649394BE4}"/>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sp>
        <p:nvSpPr>
          <p:cNvPr id="6" name="TextBox 5">
            <a:extLst>
              <a:ext uri="{FF2B5EF4-FFF2-40B4-BE49-F238E27FC236}">
                <a16:creationId xmlns:a16="http://schemas.microsoft.com/office/drawing/2014/main" id="{AE89E094-743D-48F0-A5C8-0FA6FD17534B}"/>
              </a:ext>
            </a:extLst>
          </p:cNvPr>
          <p:cNvSpPr txBox="1"/>
          <p:nvPr/>
        </p:nvSpPr>
        <p:spPr>
          <a:xfrm>
            <a:off x="1065566" y="25885"/>
            <a:ext cx="101917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latin typeface="Britannic Bold" panose="020B0903060703020204" pitchFamily="34" charset="0"/>
              </a:rPr>
              <a:t>Speak for Him</a:t>
            </a:r>
          </a:p>
        </p:txBody>
      </p:sp>
      <p:sp>
        <p:nvSpPr>
          <p:cNvPr id="13" name="TextBox 12">
            <a:extLst>
              <a:ext uri="{FF2B5EF4-FFF2-40B4-BE49-F238E27FC236}">
                <a16:creationId xmlns:a16="http://schemas.microsoft.com/office/drawing/2014/main" id="{942734A7-E881-4528-95F6-E0AF2E10D9EF}"/>
              </a:ext>
            </a:extLst>
          </p:cNvPr>
          <p:cNvSpPr txBox="1"/>
          <p:nvPr/>
        </p:nvSpPr>
        <p:spPr>
          <a:xfrm>
            <a:off x="544322" y="1598315"/>
            <a:ext cx="3999104" cy="1200329"/>
          </a:xfrm>
          <a:prstGeom prst="rect">
            <a:avLst/>
          </a:prstGeom>
          <a:noFill/>
        </p:spPr>
        <p:txBody>
          <a:bodyPr wrap="square" rtlCol="0">
            <a:spAutoFit/>
          </a:bodyPr>
          <a:lstStyle/>
          <a:p>
            <a:r>
              <a:rPr lang="en-US" i="1" dirty="0">
                <a:solidFill>
                  <a:srgbClr val="FFFF00"/>
                </a:solidFill>
              </a:rPr>
              <a:t>Surely the Lord God will do nothing, but he </a:t>
            </a:r>
            <a:r>
              <a:rPr lang="en-US" i="1" dirty="0" err="1">
                <a:solidFill>
                  <a:srgbClr val="FFFF00"/>
                </a:solidFill>
              </a:rPr>
              <a:t>revealeth</a:t>
            </a:r>
            <a:r>
              <a:rPr lang="en-US" i="1" dirty="0">
                <a:solidFill>
                  <a:srgbClr val="FFFF00"/>
                </a:solidFill>
              </a:rPr>
              <a:t> his secret unto his servants the prophets</a:t>
            </a:r>
          </a:p>
          <a:p>
            <a:r>
              <a:rPr lang="en-US" i="1" dirty="0">
                <a:solidFill>
                  <a:srgbClr val="FFFF00"/>
                </a:solidFill>
              </a:rPr>
              <a:t>Amos 3:7</a:t>
            </a:r>
          </a:p>
        </p:txBody>
      </p:sp>
      <p:sp>
        <p:nvSpPr>
          <p:cNvPr id="2" name="Rectangle 1">
            <a:extLst>
              <a:ext uri="{FF2B5EF4-FFF2-40B4-BE49-F238E27FC236}">
                <a16:creationId xmlns:a16="http://schemas.microsoft.com/office/drawing/2014/main" id="{DC4914C7-F7A0-4F2A-A859-F889F3EED420}"/>
              </a:ext>
            </a:extLst>
          </p:cNvPr>
          <p:cNvSpPr/>
          <p:nvPr/>
        </p:nvSpPr>
        <p:spPr>
          <a:xfrm>
            <a:off x="411617" y="3249393"/>
            <a:ext cx="5293858" cy="2031325"/>
          </a:xfrm>
          <a:prstGeom prst="rect">
            <a:avLst/>
          </a:prstGeom>
        </p:spPr>
        <p:txBody>
          <a:bodyPr wrap="square">
            <a:spAutoFit/>
          </a:bodyPr>
          <a:lstStyle/>
          <a:p>
            <a:r>
              <a:rPr lang="en-US" dirty="0">
                <a:solidFill>
                  <a:schemeClr val="bg1"/>
                </a:solidFill>
              </a:rPr>
              <a:t>The people of Israel and the nations nearby were very wicked and had rejected many prophets during the prophet Amos’s lifetime.</a:t>
            </a:r>
          </a:p>
          <a:p>
            <a:endParaRPr lang="en-US" dirty="0">
              <a:solidFill>
                <a:schemeClr val="bg1"/>
              </a:solidFill>
            </a:endParaRPr>
          </a:p>
          <a:p>
            <a:r>
              <a:rPr lang="en-US" dirty="0">
                <a:solidFill>
                  <a:schemeClr val="bg1"/>
                </a:solidFill>
              </a:rPr>
              <a:t>God called Amos as a prophet and commanded him to warn the Israelites to repent or else they would be destroyed.</a:t>
            </a:r>
          </a:p>
        </p:txBody>
      </p:sp>
      <p:sp>
        <p:nvSpPr>
          <p:cNvPr id="3" name="Rectangle 2">
            <a:extLst>
              <a:ext uri="{FF2B5EF4-FFF2-40B4-BE49-F238E27FC236}">
                <a16:creationId xmlns:a16="http://schemas.microsoft.com/office/drawing/2014/main" id="{22FD1BA1-E383-40C3-854E-8462479EC9D2}"/>
              </a:ext>
            </a:extLst>
          </p:cNvPr>
          <p:cNvSpPr/>
          <p:nvPr/>
        </p:nvSpPr>
        <p:spPr>
          <a:xfrm>
            <a:off x="101982" y="6301859"/>
            <a:ext cx="1529586" cy="369332"/>
          </a:xfrm>
          <a:prstGeom prst="rect">
            <a:avLst/>
          </a:prstGeom>
        </p:spPr>
        <p:txBody>
          <a:bodyPr wrap="none">
            <a:spAutoFit/>
          </a:bodyPr>
          <a:lstStyle/>
          <a:p>
            <a:r>
              <a:rPr lang="en-US" dirty="0">
                <a:solidFill>
                  <a:schemeClr val="bg1"/>
                </a:solidFill>
              </a:rPr>
              <a:t>Amos 7:14–15</a:t>
            </a:r>
            <a:endParaRPr lang="en-US" dirty="0"/>
          </a:p>
        </p:txBody>
      </p:sp>
      <p:pic>
        <p:nvPicPr>
          <p:cNvPr id="14338" name="Picture 2" descr="Image result for amos bible">
            <a:extLst>
              <a:ext uri="{FF2B5EF4-FFF2-40B4-BE49-F238E27FC236}">
                <a16:creationId xmlns:a16="http://schemas.microsoft.com/office/drawing/2014/main" id="{4BA0A541-01ED-4F51-96F4-7DE2850F2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262" y="1193363"/>
            <a:ext cx="2857500" cy="36290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1269B9E-1E04-4855-975C-C6A6BB92B00C}"/>
              </a:ext>
            </a:extLst>
          </p:cNvPr>
          <p:cNvSpPr/>
          <p:nvPr/>
        </p:nvSpPr>
        <p:spPr>
          <a:xfrm>
            <a:off x="5076825" y="5193863"/>
            <a:ext cx="6781800" cy="1292662"/>
          </a:xfrm>
          <a:prstGeom prst="rect">
            <a:avLst/>
          </a:prstGeom>
        </p:spPr>
        <p:txBody>
          <a:bodyPr wrap="square">
            <a:spAutoFit/>
          </a:bodyPr>
          <a:lstStyle/>
          <a:p>
            <a:r>
              <a:rPr lang="en-US" sz="2400" b="0" i="0" dirty="0">
                <a:solidFill>
                  <a:srgbClr val="FFFF00"/>
                </a:solidFill>
                <a:effectLst/>
                <a:latin typeface="Calibri" panose="020F0502020204030204" pitchFamily="34" charset="0"/>
              </a:rPr>
              <a:t>“</a:t>
            </a:r>
            <a:r>
              <a:rPr lang="en-US" sz="2400" b="0" i="0" dirty="0" err="1">
                <a:solidFill>
                  <a:srgbClr val="FFFF00"/>
                </a:solidFill>
                <a:effectLst/>
                <a:latin typeface="Calibri" panose="020F0502020204030204" pitchFamily="34" charset="0"/>
              </a:rPr>
              <a:t>revealeth</a:t>
            </a:r>
            <a:r>
              <a:rPr lang="en-US" sz="2400" b="0" i="0" dirty="0">
                <a:solidFill>
                  <a:srgbClr val="FFFF00"/>
                </a:solidFill>
                <a:effectLst/>
                <a:latin typeface="Calibri" panose="020F0502020204030204" pitchFamily="34" charset="0"/>
              </a:rPr>
              <a:t> his secret unto his servants the prophets”</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Through revelation, prophets are able to speak on behalf of God and reveal truths that would otherwise be unknown.</a:t>
            </a:r>
            <a:endParaRPr lang="en-US" dirty="0">
              <a:solidFill>
                <a:schemeClr val="bg1"/>
              </a:solidFill>
            </a:endParaRPr>
          </a:p>
        </p:txBody>
      </p:sp>
    </p:spTree>
    <p:extLst>
      <p:ext uri="{BB962C8B-B14F-4D97-AF65-F5344CB8AC3E}">
        <p14:creationId xmlns:p14="http://schemas.microsoft.com/office/powerpoint/2010/main" val="106124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8223-D211-4493-A986-5BF649394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04203E2-7640-4B8F-AB99-176637B157D9}"/>
              </a:ext>
            </a:extLst>
          </p:cNvPr>
          <p:cNvSpPr txBox="1"/>
          <p:nvPr/>
        </p:nvSpPr>
        <p:spPr>
          <a:xfrm>
            <a:off x="0" y="0"/>
            <a:ext cx="12011025"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#19 We Thank Thee, O God, for a Prophet</a:t>
            </a:r>
          </a:p>
          <a:p>
            <a:endParaRPr lang="en-US" dirty="0">
              <a:solidFill>
                <a:schemeClr val="bg1"/>
              </a:solidFill>
            </a:endParaRPr>
          </a:p>
          <a:p>
            <a:endParaRPr lang="en-US" dirty="0">
              <a:solidFill>
                <a:schemeClr val="bg1"/>
              </a:solidFill>
            </a:endParaRPr>
          </a:p>
          <a:p>
            <a:r>
              <a:rPr lang="en-US" dirty="0">
                <a:solidFill>
                  <a:schemeClr val="bg1"/>
                </a:solidFill>
              </a:rPr>
              <a:t>Video: “Why Do We Have Prophets” (1:36)</a:t>
            </a:r>
          </a:p>
          <a:p>
            <a:endParaRPr lang="en-US" dirty="0">
              <a:solidFill>
                <a:schemeClr val="bg1"/>
              </a:solidFill>
            </a:endParaRPr>
          </a:p>
          <a:p>
            <a:pPr marL="342900" indent="-342900">
              <a:buAutoNum type="arabicPeriod"/>
            </a:pPr>
            <a:r>
              <a:rPr lang="en-US" dirty="0">
                <a:solidFill>
                  <a:schemeClr val="bg1"/>
                </a:solidFill>
              </a:rPr>
              <a:t>Gospel Topics “Prophets”</a:t>
            </a:r>
          </a:p>
          <a:p>
            <a:pPr marL="342900" indent="-342900">
              <a:buAutoNum type="arabicPeriod"/>
            </a:pPr>
            <a:r>
              <a:rPr lang="en-US" dirty="0">
                <a:solidFill>
                  <a:schemeClr val="bg1"/>
                </a:solidFill>
              </a:rPr>
              <a:t>Russell M. Nelson, “Sustaining the Prophets,”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2014, 74–75).</a:t>
            </a:r>
          </a:p>
          <a:p>
            <a:pPr marL="342900" indent="-342900">
              <a:buAutoNum type="arabicPeriod"/>
            </a:pPr>
            <a:r>
              <a:rPr lang="en-US" dirty="0">
                <a:solidFill>
                  <a:schemeClr val="bg1"/>
                </a:solidFill>
              </a:rPr>
              <a:t>Gary E. Stevenson, “Plain and Precious Truths,”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2015, 91</a:t>
            </a:r>
          </a:p>
          <a:p>
            <a:pPr marL="342900" indent="-342900">
              <a:buAutoNum type="arabicPeriod"/>
            </a:pPr>
            <a:r>
              <a:rPr lang="en-US" i="1" dirty="0">
                <a:solidFill>
                  <a:schemeClr val="bg1"/>
                </a:solidFill>
              </a:rPr>
              <a:t>Who’s Who in the Old Testament </a:t>
            </a:r>
            <a:r>
              <a:rPr lang="en-US" dirty="0">
                <a:solidFill>
                  <a:schemeClr val="bg1"/>
                </a:solidFill>
              </a:rPr>
              <a:t> by Ed J. </a:t>
            </a:r>
            <a:r>
              <a:rPr lang="en-US" dirty="0" err="1">
                <a:solidFill>
                  <a:schemeClr val="bg1"/>
                </a:solidFill>
              </a:rPr>
              <a:t>Pinegar</a:t>
            </a:r>
            <a:r>
              <a:rPr lang="en-US" dirty="0">
                <a:solidFill>
                  <a:schemeClr val="bg1"/>
                </a:solidFill>
              </a:rPr>
              <a:t> and Richard J. Allen pp. 57-58 and Bible Dictionary</a:t>
            </a:r>
          </a:p>
          <a:p>
            <a:pPr marL="342900" indent="-342900">
              <a:buAutoNum type="arabicPeriod" startAt="5"/>
            </a:pPr>
            <a:r>
              <a:rPr lang="en-US" dirty="0">
                <a:solidFill>
                  <a:schemeClr val="bg1"/>
                </a:solidFill>
              </a:rPr>
              <a:t>“Foreordination” Guide to the Scriptures</a:t>
            </a:r>
          </a:p>
          <a:p>
            <a:pPr marL="342900" indent="-342900">
              <a:buAutoNum type="arabicPeriod" startAt="5"/>
            </a:pPr>
            <a:r>
              <a:rPr lang="en-US" b="0" i="1" dirty="0">
                <a:solidFill>
                  <a:schemeClr val="bg1"/>
                </a:solidFill>
                <a:effectLst/>
                <a:latin typeface="Calibri" panose="020F0502020204030204" pitchFamily="34" charset="0"/>
              </a:rPr>
              <a:t>Teachings of Presidents of the Church: Joseph Smith</a:t>
            </a:r>
            <a:r>
              <a:rPr lang="en-US" b="0" i="0" dirty="0">
                <a:solidFill>
                  <a:schemeClr val="bg1"/>
                </a:solidFill>
                <a:effectLst/>
                <a:latin typeface="Calibri" panose="020F0502020204030204" pitchFamily="34" charset="0"/>
              </a:rPr>
              <a:t> [2007], </a:t>
            </a:r>
            <a:r>
              <a:rPr lang="en-US" b="0" i="0" u="none" strike="noStrike" dirty="0">
                <a:solidFill>
                  <a:schemeClr val="bg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511</a:t>
            </a:r>
            <a:endParaRPr lang="en-US" dirty="0">
              <a:solidFill>
                <a:schemeClr val="bg1"/>
              </a:solidFill>
            </a:endParaRPr>
          </a:p>
          <a:p>
            <a:pPr marL="342900" indent="-342900">
              <a:buAutoNum type="arabicPeriod"/>
            </a:pPr>
            <a:endParaRPr lang="en-US" dirty="0">
              <a:solidFill>
                <a:schemeClr val="bg1"/>
              </a:solidFill>
            </a:endParaRPr>
          </a:p>
          <a:p>
            <a:pPr marL="342900" indent="-342900">
              <a:buAutoNum type="arabicPeriod"/>
            </a:pPr>
            <a:endParaRPr lang="en-US" dirty="0">
              <a:solidFill>
                <a:schemeClr val="bg1"/>
              </a:solidFill>
            </a:endParaRPr>
          </a:p>
        </p:txBody>
      </p:sp>
      <p:grpSp>
        <p:nvGrpSpPr>
          <p:cNvPr id="8" name="Group 7">
            <a:extLst>
              <a:ext uri="{FF2B5EF4-FFF2-40B4-BE49-F238E27FC236}">
                <a16:creationId xmlns:a16="http://schemas.microsoft.com/office/drawing/2014/main" id="{C57A7BF8-F7D9-4018-BE95-F70D9B7DB5CC}"/>
              </a:ext>
            </a:extLst>
          </p:cNvPr>
          <p:cNvGrpSpPr/>
          <p:nvPr/>
        </p:nvGrpSpPr>
        <p:grpSpPr>
          <a:xfrm>
            <a:off x="4248150" y="971551"/>
            <a:ext cx="914400" cy="828528"/>
            <a:chOff x="5305110" y="533400"/>
            <a:chExt cx="1705290" cy="1545145"/>
          </a:xfrm>
        </p:grpSpPr>
        <p:sp>
          <p:nvSpPr>
            <p:cNvPr id="9" name="Right Arrow Callout 6">
              <a:extLst>
                <a:ext uri="{FF2B5EF4-FFF2-40B4-BE49-F238E27FC236}">
                  <a16:creationId xmlns:a16="http://schemas.microsoft.com/office/drawing/2014/main" id="{074F743D-8DFE-4A2D-92FE-4AAD486BB946}"/>
                </a:ext>
              </a:extLst>
            </p:cNvPr>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
              <a:extLst>
                <a:ext uri="{FF2B5EF4-FFF2-40B4-BE49-F238E27FC236}">
                  <a16:creationId xmlns:a16="http://schemas.microsoft.com/office/drawing/2014/main" id="{82BE5326-5B9A-4C1A-BCFD-9CCAC75395E1}"/>
                </a:ext>
              </a:extLst>
            </p:cNvPr>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613AB0C-CFC9-41AD-A1E3-486A9536288D}"/>
                </a:ext>
              </a:extLst>
            </p:cNvPr>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7D2B1202-19DF-46DD-9F4E-75ADB5DBC47B}"/>
                </a:ext>
              </a:extLst>
            </p:cNvPr>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846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8223-D211-4493-A986-5BF649394BE4}"/>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sp>
        <p:nvSpPr>
          <p:cNvPr id="6" name="TextBox 5">
            <a:extLst>
              <a:ext uri="{FF2B5EF4-FFF2-40B4-BE49-F238E27FC236}">
                <a16:creationId xmlns:a16="http://schemas.microsoft.com/office/drawing/2014/main" id="{A04203E2-7640-4B8F-AB99-176637B157D9}"/>
              </a:ext>
            </a:extLst>
          </p:cNvPr>
          <p:cNvSpPr txBox="1"/>
          <p:nvPr/>
        </p:nvSpPr>
        <p:spPr>
          <a:xfrm>
            <a:off x="11558588" y="6324600"/>
            <a:ext cx="519112" cy="369332"/>
          </a:xfrm>
          <a:prstGeom prst="rect">
            <a:avLst/>
          </a:prstGeom>
          <a:noFill/>
        </p:spPr>
        <p:txBody>
          <a:bodyPr wrap="square" rtlCol="0">
            <a:spAutoFit/>
          </a:bodyPr>
          <a:lstStyle/>
          <a:p>
            <a:r>
              <a:rPr lang="en-US" dirty="0">
                <a:solidFill>
                  <a:schemeClr val="bg1"/>
                </a:solidFill>
              </a:rPr>
              <a:t>(1)</a:t>
            </a:r>
          </a:p>
        </p:txBody>
      </p:sp>
      <p:sp>
        <p:nvSpPr>
          <p:cNvPr id="7" name="TextBox 6">
            <a:extLst>
              <a:ext uri="{FF2B5EF4-FFF2-40B4-BE49-F238E27FC236}">
                <a16:creationId xmlns:a16="http://schemas.microsoft.com/office/drawing/2014/main" id="{5536C0EA-F606-4001-A0F4-EB4608B66BD6}"/>
              </a:ext>
            </a:extLst>
          </p:cNvPr>
          <p:cNvSpPr txBox="1"/>
          <p:nvPr/>
        </p:nvSpPr>
        <p:spPr>
          <a:xfrm>
            <a:off x="1095375" y="257175"/>
            <a:ext cx="101917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rPr>
              <a:t>God’s Authorized Servants</a:t>
            </a:r>
            <a:endParaRPr lang="en-US" sz="4800" dirty="0">
              <a:solidFill>
                <a:schemeClr val="bg1"/>
              </a:solidFill>
              <a:latin typeface="Britannic Bold" panose="020B0903060703020204" pitchFamily="34" charset="0"/>
            </a:endParaRPr>
          </a:p>
        </p:txBody>
      </p:sp>
      <p:sp>
        <p:nvSpPr>
          <p:cNvPr id="2" name="Rectangle 1">
            <a:extLst>
              <a:ext uri="{FF2B5EF4-FFF2-40B4-BE49-F238E27FC236}">
                <a16:creationId xmlns:a16="http://schemas.microsoft.com/office/drawing/2014/main" id="{28E8FD94-02B6-49B6-A5F7-1E54557E67FF}"/>
              </a:ext>
            </a:extLst>
          </p:cNvPr>
          <p:cNvSpPr/>
          <p:nvPr/>
        </p:nvSpPr>
        <p:spPr>
          <a:xfrm>
            <a:off x="3238500" y="1418451"/>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We sustain the President of the Church as prophet, seer, and revelator—the only person on the earth who receives revelation to guide the entire Church.</a:t>
            </a:r>
            <a:endParaRPr lang="en-US" dirty="0">
              <a:solidFill>
                <a:schemeClr val="bg1"/>
              </a:solidFill>
            </a:endParaRPr>
          </a:p>
        </p:txBody>
      </p:sp>
      <p:sp>
        <p:nvSpPr>
          <p:cNvPr id="3" name="Rectangle 2">
            <a:extLst>
              <a:ext uri="{FF2B5EF4-FFF2-40B4-BE49-F238E27FC236}">
                <a16:creationId xmlns:a16="http://schemas.microsoft.com/office/drawing/2014/main" id="{424AFB25-C8F2-47C4-A949-6BCFA96924DB}"/>
              </a:ext>
            </a:extLst>
          </p:cNvPr>
          <p:cNvSpPr/>
          <p:nvPr/>
        </p:nvSpPr>
        <p:spPr>
          <a:xfrm>
            <a:off x="381000" y="3138785"/>
            <a:ext cx="5081588" cy="923330"/>
          </a:xfrm>
          <a:prstGeom prst="rect">
            <a:avLst/>
          </a:prstGeom>
        </p:spPr>
        <p:txBody>
          <a:bodyPr wrap="square">
            <a:spAutoFit/>
          </a:bodyPr>
          <a:lstStyle/>
          <a:p>
            <a:r>
              <a:rPr lang="en-US" b="0" i="0" dirty="0">
                <a:solidFill>
                  <a:schemeClr val="bg1"/>
                </a:solidFill>
                <a:effectLst/>
                <a:latin typeface="Calibri" panose="020F0502020204030204" pitchFamily="34" charset="0"/>
              </a:rPr>
              <a:t>We also sustain the counselors in the First Presidency and the members of the Quorum of the Twelve Apostles as prophets, seers, and revelators.</a:t>
            </a:r>
            <a:endParaRPr lang="en-US" dirty="0">
              <a:solidFill>
                <a:schemeClr val="bg1"/>
              </a:solidFill>
            </a:endParaRPr>
          </a:p>
        </p:txBody>
      </p:sp>
      <p:sp>
        <p:nvSpPr>
          <p:cNvPr id="4" name="Rectangle 3">
            <a:extLst>
              <a:ext uri="{FF2B5EF4-FFF2-40B4-BE49-F238E27FC236}">
                <a16:creationId xmlns:a16="http://schemas.microsoft.com/office/drawing/2014/main" id="{EAF028F1-9889-423E-AC11-9E4DBA162BBF}"/>
              </a:ext>
            </a:extLst>
          </p:cNvPr>
          <p:cNvSpPr/>
          <p:nvPr/>
        </p:nvSpPr>
        <p:spPr>
          <a:xfrm>
            <a:off x="5462588" y="542619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Like the prophets of old, prophets today testify of Jesus Christ and teach His gospel</a:t>
            </a:r>
            <a:endParaRPr lang="en-US" dirty="0">
              <a:solidFill>
                <a:schemeClr val="bg1"/>
              </a:solidFill>
            </a:endParaRPr>
          </a:p>
        </p:txBody>
      </p:sp>
      <p:pic>
        <p:nvPicPr>
          <p:cNvPr id="1026" name="Picture 2" descr="Image result for sustaining lds">
            <a:extLst>
              <a:ext uri="{FF2B5EF4-FFF2-40B4-BE49-F238E27FC236}">
                <a16:creationId xmlns:a16="http://schemas.microsoft.com/office/drawing/2014/main" id="{26DA5321-0849-4AA0-AE01-C20CB96F8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88172"/>
            <a:ext cx="2773710" cy="18491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ustaining lds">
            <a:extLst>
              <a:ext uri="{FF2B5EF4-FFF2-40B4-BE49-F238E27FC236}">
                <a16:creationId xmlns:a16="http://schemas.microsoft.com/office/drawing/2014/main" id="{F4D23305-A54B-4930-A00C-462E75284A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59" t="1528" r="53594" b="15705"/>
          <a:stretch/>
        </p:blipFill>
        <p:spPr bwMode="auto">
          <a:xfrm>
            <a:off x="9464821" y="1064667"/>
            <a:ext cx="1674019" cy="21925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ds quorum of twelve">
            <a:extLst>
              <a:ext uri="{FF2B5EF4-FFF2-40B4-BE49-F238E27FC236}">
                <a16:creationId xmlns:a16="http://schemas.microsoft.com/office/drawing/2014/main" id="{82608FB0-6293-4189-B2D9-C95EE91EFB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445" y="2341781"/>
            <a:ext cx="3447806" cy="27619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rophets in old testament">
            <a:extLst>
              <a:ext uri="{FF2B5EF4-FFF2-40B4-BE49-F238E27FC236}">
                <a16:creationId xmlns:a16="http://schemas.microsoft.com/office/drawing/2014/main" id="{7ABA2CF0-FBB7-43E6-A764-C5EE4B3BA2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706" y="4346912"/>
            <a:ext cx="4065588" cy="238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40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8223-D211-4493-A986-5BF649394BE4}"/>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sp>
        <p:nvSpPr>
          <p:cNvPr id="7" name="TextBox 6">
            <a:extLst>
              <a:ext uri="{FF2B5EF4-FFF2-40B4-BE49-F238E27FC236}">
                <a16:creationId xmlns:a16="http://schemas.microsoft.com/office/drawing/2014/main" id="{5536C0EA-F606-4001-A0F4-EB4608B66BD6}"/>
              </a:ext>
            </a:extLst>
          </p:cNvPr>
          <p:cNvSpPr txBox="1"/>
          <p:nvPr/>
        </p:nvSpPr>
        <p:spPr>
          <a:xfrm>
            <a:off x="1066800" y="215503"/>
            <a:ext cx="101917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rPr>
              <a:t>What Do Prophets Do?</a:t>
            </a:r>
            <a:endParaRPr lang="en-US" sz="4800" dirty="0">
              <a:solidFill>
                <a:schemeClr val="bg1"/>
              </a:solidFill>
              <a:latin typeface="Britannic Bold" panose="020B0903060703020204" pitchFamily="34" charset="0"/>
            </a:endParaRPr>
          </a:p>
        </p:txBody>
      </p:sp>
      <p:sp>
        <p:nvSpPr>
          <p:cNvPr id="2" name="Rectangle 1">
            <a:extLst>
              <a:ext uri="{FF2B5EF4-FFF2-40B4-BE49-F238E27FC236}">
                <a16:creationId xmlns:a16="http://schemas.microsoft.com/office/drawing/2014/main" id="{28E8FD94-02B6-49B6-A5F7-1E54557E67FF}"/>
              </a:ext>
            </a:extLst>
          </p:cNvPr>
          <p:cNvSpPr/>
          <p:nvPr/>
        </p:nvSpPr>
        <p:spPr>
          <a:xfrm>
            <a:off x="428625" y="1770876"/>
            <a:ext cx="6096000" cy="2677656"/>
          </a:xfrm>
          <a:prstGeom prst="rect">
            <a:avLst/>
          </a:prstGeom>
        </p:spPr>
        <p:txBody>
          <a:bodyPr>
            <a:spAutoFit/>
          </a:bodyPr>
          <a:lstStyle/>
          <a:p>
            <a:r>
              <a:rPr lang="en-US" sz="2400" dirty="0">
                <a:solidFill>
                  <a:schemeClr val="bg1"/>
                </a:solidFill>
              </a:rPr>
              <a:t>They make known God’s will and true character. </a:t>
            </a:r>
          </a:p>
          <a:p>
            <a:endParaRPr lang="en-US" sz="2400" dirty="0">
              <a:solidFill>
                <a:schemeClr val="bg1"/>
              </a:solidFill>
            </a:endParaRPr>
          </a:p>
          <a:p>
            <a:r>
              <a:rPr lang="en-US" sz="2400" dirty="0">
                <a:solidFill>
                  <a:schemeClr val="bg1"/>
                </a:solidFill>
              </a:rPr>
              <a:t>They speak boldly and clearly, denouncing sin and warning of its consequences.</a:t>
            </a:r>
          </a:p>
          <a:p>
            <a:endParaRPr lang="en-US" sz="2400" dirty="0">
              <a:solidFill>
                <a:schemeClr val="bg1"/>
              </a:solidFill>
            </a:endParaRPr>
          </a:p>
          <a:p>
            <a:r>
              <a:rPr lang="en-US" sz="2400" dirty="0">
                <a:solidFill>
                  <a:schemeClr val="bg1"/>
                </a:solidFill>
              </a:rPr>
              <a:t>At times, they may be inspired to prophesy of future events for our benefit.</a:t>
            </a:r>
          </a:p>
        </p:txBody>
      </p:sp>
      <p:sp>
        <p:nvSpPr>
          <p:cNvPr id="12" name="TextBox 11">
            <a:extLst>
              <a:ext uri="{FF2B5EF4-FFF2-40B4-BE49-F238E27FC236}">
                <a16:creationId xmlns:a16="http://schemas.microsoft.com/office/drawing/2014/main" id="{29CF1F2E-39C1-4939-9E83-2AAAFCE0FD58}"/>
              </a:ext>
            </a:extLst>
          </p:cNvPr>
          <p:cNvSpPr txBox="1"/>
          <p:nvPr/>
        </p:nvSpPr>
        <p:spPr>
          <a:xfrm>
            <a:off x="11558588" y="6324600"/>
            <a:ext cx="519112" cy="369332"/>
          </a:xfrm>
          <a:prstGeom prst="rect">
            <a:avLst/>
          </a:prstGeom>
          <a:noFill/>
        </p:spPr>
        <p:txBody>
          <a:bodyPr wrap="square" rtlCol="0">
            <a:spAutoFit/>
          </a:bodyPr>
          <a:lstStyle/>
          <a:p>
            <a:r>
              <a:rPr lang="en-US" dirty="0">
                <a:solidFill>
                  <a:schemeClr val="bg1"/>
                </a:solidFill>
              </a:rPr>
              <a:t>(1)</a:t>
            </a:r>
          </a:p>
        </p:txBody>
      </p:sp>
      <p:sp>
        <p:nvSpPr>
          <p:cNvPr id="8" name="Rectangle 7">
            <a:extLst>
              <a:ext uri="{FF2B5EF4-FFF2-40B4-BE49-F238E27FC236}">
                <a16:creationId xmlns:a16="http://schemas.microsoft.com/office/drawing/2014/main" id="{146B45A4-C3C3-4ADD-A32A-1157D3A3C7FC}"/>
              </a:ext>
            </a:extLst>
          </p:cNvPr>
          <p:cNvSpPr/>
          <p:nvPr/>
        </p:nvSpPr>
        <p:spPr>
          <a:xfrm>
            <a:off x="5876925" y="4683204"/>
            <a:ext cx="6096000" cy="1477328"/>
          </a:xfrm>
          <a:prstGeom prst="rect">
            <a:avLst/>
          </a:prstGeom>
        </p:spPr>
        <p:txBody>
          <a:bodyPr>
            <a:spAutoFit/>
          </a:bodyPr>
          <a:lstStyle/>
          <a:p>
            <a:r>
              <a:rPr lang="en-US" b="0" i="1" dirty="0">
                <a:solidFill>
                  <a:srgbClr val="FFFF00"/>
                </a:solidFill>
                <a:effectLst/>
                <a:latin typeface="Calibri" panose="020F0502020204030204" pitchFamily="34" charset="0"/>
              </a:rPr>
              <a:t> “What I the Lord have spoken, I have spoken, and I excuse not myself; and though the heavens and the earth pass away, my word shall not pass away, but shall all be fulfilled, whether by mine own voice or by the voice of my servants, it is the same” D&amp;C 1:38</a:t>
            </a:r>
            <a:endParaRPr lang="en-US" i="1" dirty="0">
              <a:solidFill>
                <a:srgbClr val="FFFF00"/>
              </a:solidFill>
            </a:endParaRPr>
          </a:p>
        </p:txBody>
      </p:sp>
      <p:sp>
        <p:nvSpPr>
          <p:cNvPr id="9" name="Rectangle 8">
            <a:extLst>
              <a:ext uri="{FF2B5EF4-FFF2-40B4-BE49-F238E27FC236}">
                <a16:creationId xmlns:a16="http://schemas.microsoft.com/office/drawing/2014/main" id="{6D966BC5-2453-4D19-B8E4-6279F1D86675}"/>
              </a:ext>
            </a:extLst>
          </p:cNvPr>
          <p:cNvSpPr/>
          <p:nvPr/>
        </p:nvSpPr>
        <p:spPr>
          <a:xfrm>
            <a:off x="3939351" y="998429"/>
            <a:ext cx="3994042" cy="461665"/>
          </a:xfrm>
          <a:prstGeom prst="rect">
            <a:avLst/>
          </a:prstGeom>
        </p:spPr>
        <p:txBody>
          <a:bodyPr wrap="none">
            <a:spAutoFit/>
          </a:bodyPr>
          <a:lstStyle/>
          <a:p>
            <a:r>
              <a:rPr lang="en-US" sz="2400" dirty="0">
                <a:solidFill>
                  <a:srgbClr val="FFFF00"/>
                </a:solidFill>
                <a:latin typeface="Calibri" panose="020F0502020204030204" pitchFamily="34" charset="0"/>
              </a:rPr>
              <a:t>Prophets </a:t>
            </a:r>
            <a:r>
              <a:rPr lang="en-US" sz="2400" b="0" i="0" dirty="0">
                <a:solidFill>
                  <a:srgbClr val="FFFF00"/>
                </a:solidFill>
                <a:effectLst/>
                <a:latin typeface="Calibri" panose="020F0502020204030204" pitchFamily="34" charset="0"/>
              </a:rPr>
              <a:t>testify of Jesus Christ</a:t>
            </a:r>
            <a:endParaRPr lang="en-US" sz="2400" dirty="0">
              <a:solidFill>
                <a:srgbClr val="FFFF00"/>
              </a:solidFill>
            </a:endParaRPr>
          </a:p>
        </p:txBody>
      </p:sp>
      <p:pic>
        <p:nvPicPr>
          <p:cNvPr id="2050" name="Picture 2" descr="Image result for lds conference prophets">
            <a:extLst>
              <a:ext uri="{FF2B5EF4-FFF2-40B4-BE49-F238E27FC236}">
                <a16:creationId xmlns:a16="http://schemas.microsoft.com/office/drawing/2014/main" id="{F4905FF0-ADF2-4081-A4AF-5065E730B2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406" t="4167" b="15741"/>
          <a:stretch/>
        </p:blipFill>
        <p:spPr bwMode="auto">
          <a:xfrm>
            <a:off x="8534400" y="1311443"/>
            <a:ext cx="2205801" cy="29581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resident hinckley">
            <a:extLst>
              <a:ext uri="{FF2B5EF4-FFF2-40B4-BE49-F238E27FC236}">
                <a16:creationId xmlns:a16="http://schemas.microsoft.com/office/drawing/2014/main" id="{F5F4A952-8C8F-4045-874F-D95494025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9617" y="4463774"/>
            <a:ext cx="3026258" cy="227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14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8223-D211-4493-A986-5BF649394BE4}"/>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sp>
        <p:nvSpPr>
          <p:cNvPr id="7" name="TextBox 6">
            <a:extLst>
              <a:ext uri="{FF2B5EF4-FFF2-40B4-BE49-F238E27FC236}">
                <a16:creationId xmlns:a16="http://schemas.microsoft.com/office/drawing/2014/main" id="{5536C0EA-F606-4001-A0F4-EB4608B66BD6}"/>
              </a:ext>
            </a:extLst>
          </p:cNvPr>
          <p:cNvSpPr txBox="1"/>
          <p:nvPr/>
        </p:nvSpPr>
        <p:spPr>
          <a:xfrm>
            <a:off x="1066800" y="215503"/>
            <a:ext cx="101917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rPr>
              <a:t>Jesus</a:t>
            </a:r>
            <a:endParaRPr lang="en-US" sz="4800" dirty="0">
              <a:solidFill>
                <a:schemeClr val="bg1"/>
              </a:solidFill>
              <a:latin typeface="Britannic Bold" panose="020B0903060703020204" pitchFamily="34" charset="0"/>
            </a:endParaRPr>
          </a:p>
        </p:txBody>
      </p:sp>
      <p:sp>
        <p:nvSpPr>
          <p:cNvPr id="2" name="Rectangle 1">
            <a:extLst>
              <a:ext uri="{FF2B5EF4-FFF2-40B4-BE49-F238E27FC236}">
                <a16:creationId xmlns:a16="http://schemas.microsoft.com/office/drawing/2014/main" id="{28E8FD94-02B6-49B6-A5F7-1E54557E67FF}"/>
              </a:ext>
            </a:extLst>
          </p:cNvPr>
          <p:cNvSpPr/>
          <p:nvPr/>
        </p:nvSpPr>
        <p:spPr>
          <a:xfrm>
            <a:off x="951985" y="2539881"/>
            <a:ext cx="3672568" cy="1938992"/>
          </a:xfrm>
          <a:prstGeom prst="rect">
            <a:avLst/>
          </a:prstGeom>
        </p:spPr>
        <p:txBody>
          <a:bodyPr wrap="square">
            <a:spAutoFit/>
          </a:bodyPr>
          <a:lstStyle/>
          <a:p>
            <a:r>
              <a:rPr lang="en-US" sz="2400" dirty="0">
                <a:solidFill>
                  <a:schemeClr val="bg1"/>
                </a:solidFill>
              </a:rPr>
              <a:t>During His mortal ministry and again in our day, the Lord organized His Church on the foundation of prophets and apostles</a:t>
            </a:r>
          </a:p>
        </p:txBody>
      </p:sp>
      <p:sp>
        <p:nvSpPr>
          <p:cNvPr id="12" name="TextBox 11">
            <a:extLst>
              <a:ext uri="{FF2B5EF4-FFF2-40B4-BE49-F238E27FC236}">
                <a16:creationId xmlns:a16="http://schemas.microsoft.com/office/drawing/2014/main" id="{29CF1F2E-39C1-4939-9E83-2AAAFCE0FD58}"/>
              </a:ext>
            </a:extLst>
          </p:cNvPr>
          <p:cNvSpPr txBox="1"/>
          <p:nvPr/>
        </p:nvSpPr>
        <p:spPr>
          <a:xfrm>
            <a:off x="11558588" y="6324600"/>
            <a:ext cx="519112" cy="369332"/>
          </a:xfrm>
          <a:prstGeom prst="rect">
            <a:avLst/>
          </a:prstGeom>
          <a:noFill/>
        </p:spPr>
        <p:txBody>
          <a:bodyPr wrap="square" rtlCol="0">
            <a:spAutoFit/>
          </a:bodyPr>
          <a:lstStyle/>
          <a:p>
            <a:r>
              <a:rPr lang="en-US" dirty="0">
                <a:solidFill>
                  <a:schemeClr val="bg1"/>
                </a:solidFill>
              </a:rPr>
              <a:t>(1)</a:t>
            </a:r>
          </a:p>
        </p:txBody>
      </p:sp>
      <p:pic>
        <p:nvPicPr>
          <p:cNvPr id="4" name="Picture 3">
            <a:extLst>
              <a:ext uri="{FF2B5EF4-FFF2-40B4-BE49-F238E27FC236}">
                <a16:creationId xmlns:a16="http://schemas.microsoft.com/office/drawing/2014/main" id="{C870997B-D48E-424C-8DF9-748DC81CCB9D}"/>
              </a:ext>
            </a:extLst>
          </p:cNvPr>
          <p:cNvPicPr>
            <a:picLocks noChangeAspect="1"/>
          </p:cNvPicPr>
          <p:nvPr/>
        </p:nvPicPr>
        <p:blipFill rotWithShape="1">
          <a:blip r:embed="rId3">
            <a:extLst>
              <a:ext uri="{28A0092B-C50C-407E-A947-70E740481C1C}">
                <a14:useLocalDpi xmlns:a14="http://schemas.microsoft.com/office/drawing/2010/main" val="0"/>
              </a:ext>
            </a:extLst>
          </a:blip>
          <a:srcRect b="1266"/>
          <a:stretch/>
        </p:blipFill>
        <p:spPr>
          <a:xfrm>
            <a:off x="4889564" y="1410462"/>
            <a:ext cx="6669024" cy="4399788"/>
          </a:xfrm>
          <a:prstGeom prst="rect">
            <a:avLst/>
          </a:prstGeom>
        </p:spPr>
      </p:pic>
    </p:spTree>
    <p:extLst>
      <p:ext uri="{BB962C8B-B14F-4D97-AF65-F5344CB8AC3E}">
        <p14:creationId xmlns:p14="http://schemas.microsoft.com/office/powerpoint/2010/main" val="28119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8223-D211-4493-A986-5BF649394BE4}"/>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sp>
        <p:nvSpPr>
          <p:cNvPr id="7" name="TextBox 6">
            <a:extLst>
              <a:ext uri="{FF2B5EF4-FFF2-40B4-BE49-F238E27FC236}">
                <a16:creationId xmlns:a16="http://schemas.microsoft.com/office/drawing/2014/main" id="{5536C0EA-F606-4001-A0F4-EB4608B66BD6}"/>
              </a:ext>
            </a:extLst>
          </p:cNvPr>
          <p:cNvSpPr txBox="1"/>
          <p:nvPr/>
        </p:nvSpPr>
        <p:spPr>
          <a:xfrm>
            <a:off x="1066800" y="215503"/>
            <a:ext cx="101917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rPr>
              <a:t>Today</a:t>
            </a:r>
            <a:endParaRPr lang="en-US" sz="4800" dirty="0">
              <a:solidFill>
                <a:schemeClr val="bg1"/>
              </a:solidFill>
              <a:latin typeface="Britannic Bold" panose="020B0903060703020204" pitchFamily="34" charset="0"/>
            </a:endParaRPr>
          </a:p>
        </p:txBody>
      </p:sp>
      <p:sp>
        <p:nvSpPr>
          <p:cNvPr id="2" name="Rectangle 1">
            <a:extLst>
              <a:ext uri="{FF2B5EF4-FFF2-40B4-BE49-F238E27FC236}">
                <a16:creationId xmlns:a16="http://schemas.microsoft.com/office/drawing/2014/main" id="{28E8FD94-02B6-49B6-A5F7-1E54557E67FF}"/>
              </a:ext>
            </a:extLst>
          </p:cNvPr>
          <p:cNvSpPr/>
          <p:nvPr/>
        </p:nvSpPr>
        <p:spPr>
          <a:xfrm>
            <a:off x="615982" y="1696426"/>
            <a:ext cx="4622768" cy="923330"/>
          </a:xfrm>
          <a:prstGeom prst="rect">
            <a:avLst/>
          </a:prstGeom>
        </p:spPr>
        <p:txBody>
          <a:bodyPr wrap="square">
            <a:spAutoFit/>
          </a:bodyPr>
          <a:lstStyle/>
          <a:p>
            <a:r>
              <a:rPr lang="en-US" dirty="0">
                <a:solidFill>
                  <a:schemeClr val="bg1"/>
                </a:solidFill>
              </a:rPr>
              <a:t>The President of The Church of Jesus Christ of Latter-day Saints is God’s prophet to all the people of the earth today. </a:t>
            </a:r>
            <a:endParaRPr lang="en-US" sz="2400" dirty="0">
              <a:solidFill>
                <a:schemeClr val="bg1"/>
              </a:solidFill>
            </a:endParaRPr>
          </a:p>
        </p:txBody>
      </p:sp>
      <p:pic>
        <p:nvPicPr>
          <p:cNvPr id="8" name="Picture 4" descr="Image result for sustaining lds">
            <a:extLst>
              <a:ext uri="{FF2B5EF4-FFF2-40B4-BE49-F238E27FC236}">
                <a16:creationId xmlns:a16="http://schemas.microsoft.com/office/drawing/2014/main" id="{E65B347D-04B8-4E0C-A687-013507D7B5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59" t="1528" r="53594" b="15705"/>
          <a:stretch/>
        </p:blipFill>
        <p:spPr bwMode="auto">
          <a:xfrm>
            <a:off x="7010402" y="971322"/>
            <a:ext cx="1674019" cy="21925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F8EFB54-5568-42EC-839B-AF426F0D4C06}"/>
              </a:ext>
            </a:extLst>
          </p:cNvPr>
          <p:cNvSpPr/>
          <p:nvPr/>
        </p:nvSpPr>
        <p:spPr>
          <a:xfrm>
            <a:off x="3048000" y="3214718"/>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We sustain the President of the Church as a prophet, seer, and revelator and as the only person on the earth who receives revelation to guide the entire Church.</a:t>
            </a:r>
            <a:endParaRPr lang="en-US" dirty="0">
              <a:solidFill>
                <a:schemeClr val="bg1"/>
              </a:solidFill>
            </a:endParaRPr>
          </a:p>
        </p:txBody>
      </p:sp>
      <p:sp>
        <p:nvSpPr>
          <p:cNvPr id="6" name="Rectangle 5">
            <a:extLst>
              <a:ext uri="{FF2B5EF4-FFF2-40B4-BE49-F238E27FC236}">
                <a16:creationId xmlns:a16="http://schemas.microsoft.com/office/drawing/2014/main" id="{CAFB93AB-2444-4832-94EA-35B51E602DE7}"/>
              </a:ext>
            </a:extLst>
          </p:cNvPr>
          <p:cNvSpPr/>
          <p:nvPr/>
        </p:nvSpPr>
        <p:spPr>
          <a:xfrm>
            <a:off x="3905250" y="4874619"/>
            <a:ext cx="2952750" cy="1477328"/>
          </a:xfrm>
          <a:prstGeom prst="rect">
            <a:avLst/>
          </a:prstGeom>
        </p:spPr>
        <p:txBody>
          <a:bodyPr wrap="square">
            <a:spAutoFit/>
          </a:bodyPr>
          <a:lstStyle/>
          <a:p>
            <a:r>
              <a:rPr lang="en-US" b="0" i="0" dirty="0">
                <a:solidFill>
                  <a:schemeClr val="bg1"/>
                </a:solidFill>
                <a:effectLst/>
                <a:latin typeface="Calibri" panose="020F0502020204030204" pitchFamily="34" charset="0"/>
              </a:rPr>
              <a:t>If we faithfully receive and obey the teachings of the President of the Church, God will bless us to overcome deception and evil. </a:t>
            </a:r>
            <a:endParaRPr lang="en-US" dirty="0">
              <a:solidFill>
                <a:schemeClr val="bg1"/>
              </a:solidFill>
            </a:endParaRPr>
          </a:p>
        </p:txBody>
      </p:sp>
      <p:pic>
        <p:nvPicPr>
          <p:cNvPr id="3074" name="Picture 2" descr="Image result for faithful lds">
            <a:extLst>
              <a:ext uri="{FF2B5EF4-FFF2-40B4-BE49-F238E27FC236}">
                <a16:creationId xmlns:a16="http://schemas.microsoft.com/office/drawing/2014/main" id="{697AAA06-8E38-4C5D-B509-FE0C4ADED5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501"/>
          <a:stretch/>
        </p:blipFill>
        <p:spPr bwMode="auto">
          <a:xfrm>
            <a:off x="7515225" y="4061147"/>
            <a:ext cx="2190201" cy="25418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6998A02-CEB9-4E93-8B99-D5103B8792A4}"/>
              </a:ext>
            </a:extLst>
          </p:cNvPr>
          <p:cNvSpPr/>
          <p:nvPr/>
        </p:nvSpPr>
        <p:spPr>
          <a:xfrm>
            <a:off x="550680" y="5039668"/>
            <a:ext cx="3025957" cy="584775"/>
          </a:xfrm>
          <a:prstGeom prst="rect">
            <a:avLst/>
          </a:prstGeom>
        </p:spPr>
        <p:txBody>
          <a:bodyPr wrap="none">
            <a:spAutoFit/>
          </a:bodyPr>
          <a:lstStyle/>
          <a:p>
            <a:r>
              <a:rPr lang="en-US" sz="3200" b="0" i="0" dirty="0">
                <a:solidFill>
                  <a:srgbClr val="FF0000"/>
                </a:solidFill>
                <a:effectLst>
                  <a:glow rad="139700">
                    <a:schemeClr val="accent2">
                      <a:satMod val="175000"/>
                      <a:alpha val="40000"/>
                    </a:schemeClr>
                  </a:glow>
                </a:effectLst>
                <a:latin typeface="Calibri" panose="020F0502020204030204" pitchFamily="34" charset="0"/>
              </a:rPr>
              <a:t>Read D&amp;C 21:4-6</a:t>
            </a:r>
            <a:endParaRPr lang="en-US" sz="3200" dirty="0">
              <a:solidFill>
                <a:srgbClr val="FF0000"/>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312602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8223-D211-4493-A986-5BF649394BE4}"/>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sp>
        <p:nvSpPr>
          <p:cNvPr id="7" name="TextBox 6">
            <a:extLst>
              <a:ext uri="{FF2B5EF4-FFF2-40B4-BE49-F238E27FC236}">
                <a16:creationId xmlns:a16="http://schemas.microsoft.com/office/drawing/2014/main" id="{5536C0EA-F606-4001-A0F4-EB4608B66BD6}"/>
              </a:ext>
            </a:extLst>
          </p:cNvPr>
          <p:cNvSpPr txBox="1"/>
          <p:nvPr/>
        </p:nvSpPr>
        <p:spPr>
          <a:xfrm>
            <a:off x="1066800" y="215503"/>
            <a:ext cx="101917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latin typeface="Britannic Bold" panose="020B0903060703020204" pitchFamily="34" charset="0"/>
              </a:rPr>
              <a:t>By Revelation</a:t>
            </a:r>
          </a:p>
        </p:txBody>
      </p:sp>
      <p:sp>
        <p:nvSpPr>
          <p:cNvPr id="2" name="Rectangle 1">
            <a:extLst>
              <a:ext uri="{FF2B5EF4-FFF2-40B4-BE49-F238E27FC236}">
                <a16:creationId xmlns:a16="http://schemas.microsoft.com/office/drawing/2014/main" id="{28E8FD94-02B6-49B6-A5F7-1E54557E67FF}"/>
              </a:ext>
            </a:extLst>
          </p:cNvPr>
          <p:cNvSpPr/>
          <p:nvPr/>
        </p:nvSpPr>
        <p:spPr>
          <a:xfrm>
            <a:off x="644557" y="1385106"/>
            <a:ext cx="2565368" cy="923330"/>
          </a:xfrm>
          <a:prstGeom prst="rect">
            <a:avLst/>
          </a:prstGeom>
        </p:spPr>
        <p:txBody>
          <a:bodyPr wrap="square">
            <a:spAutoFit/>
          </a:bodyPr>
          <a:lstStyle/>
          <a:p>
            <a:r>
              <a:rPr lang="en-US" dirty="0">
                <a:solidFill>
                  <a:schemeClr val="bg1"/>
                </a:solidFill>
              </a:rPr>
              <a:t>Revelation is communication from God to His children.</a:t>
            </a:r>
          </a:p>
        </p:txBody>
      </p:sp>
      <p:pic>
        <p:nvPicPr>
          <p:cNvPr id="5122" name="Picture 2" descr="Image result for revelation">
            <a:extLst>
              <a:ext uri="{FF2B5EF4-FFF2-40B4-BE49-F238E27FC236}">
                <a16:creationId xmlns:a16="http://schemas.microsoft.com/office/drawing/2014/main" id="{C5BE48D8-1586-4279-B603-1B1612697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925" y="1242321"/>
            <a:ext cx="3075812" cy="23083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C176A98-EE6D-42ED-BC77-A4C6D1A90DD9}"/>
              </a:ext>
            </a:extLst>
          </p:cNvPr>
          <p:cNvSpPr/>
          <p:nvPr/>
        </p:nvSpPr>
        <p:spPr>
          <a:xfrm>
            <a:off x="999599" y="4380294"/>
            <a:ext cx="3075812" cy="1200329"/>
          </a:xfrm>
          <a:prstGeom prst="rect">
            <a:avLst/>
          </a:prstGeom>
        </p:spPr>
        <p:txBody>
          <a:bodyPr wrap="square">
            <a:spAutoFit/>
          </a:bodyPr>
          <a:lstStyle/>
          <a:p>
            <a:r>
              <a:rPr lang="en-US" dirty="0">
                <a:solidFill>
                  <a:schemeClr val="bg1"/>
                </a:solidFill>
              </a:rPr>
              <a:t>Most revelation comes through impressions, thoughts, and feelings from the Holy Ghost.</a:t>
            </a:r>
          </a:p>
        </p:txBody>
      </p:sp>
      <p:sp>
        <p:nvSpPr>
          <p:cNvPr id="10" name="Rectangle 9">
            <a:extLst>
              <a:ext uri="{FF2B5EF4-FFF2-40B4-BE49-F238E27FC236}">
                <a16:creationId xmlns:a16="http://schemas.microsoft.com/office/drawing/2014/main" id="{23022667-AD75-4A75-A1CE-19C9BB351CEB}"/>
              </a:ext>
            </a:extLst>
          </p:cNvPr>
          <p:cNvSpPr/>
          <p:nvPr/>
        </p:nvSpPr>
        <p:spPr>
          <a:xfrm>
            <a:off x="7548561" y="3629084"/>
            <a:ext cx="4133850" cy="646331"/>
          </a:xfrm>
          <a:prstGeom prst="rect">
            <a:avLst/>
          </a:prstGeom>
        </p:spPr>
        <p:txBody>
          <a:bodyPr wrap="square">
            <a:spAutoFit/>
          </a:bodyPr>
          <a:lstStyle/>
          <a:p>
            <a:r>
              <a:rPr lang="en-US" dirty="0">
                <a:solidFill>
                  <a:schemeClr val="bg1"/>
                </a:solidFill>
              </a:rPr>
              <a:t>Revelation can also come through visions, dreams, and visitations by angels. </a:t>
            </a:r>
            <a:endParaRPr lang="en-US" sz="2400" dirty="0">
              <a:solidFill>
                <a:schemeClr val="bg1"/>
              </a:solidFill>
            </a:endParaRPr>
          </a:p>
        </p:txBody>
      </p:sp>
      <p:grpSp>
        <p:nvGrpSpPr>
          <p:cNvPr id="12" name="Group 11">
            <a:extLst>
              <a:ext uri="{FF2B5EF4-FFF2-40B4-BE49-F238E27FC236}">
                <a16:creationId xmlns:a16="http://schemas.microsoft.com/office/drawing/2014/main" id="{FE015642-F3BB-40D7-83E4-94C9EA49DC70}"/>
              </a:ext>
            </a:extLst>
          </p:cNvPr>
          <p:cNvGrpSpPr/>
          <p:nvPr/>
        </p:nvGrpSpPr>
        <p:grpSpPr>
          <a:xfrm>
            <a:off x="3821906" y="3924300"/>
            <a:ext cx="1851850" cy="2316795"/>
            <a:chOff x="4307395" y="3276600"/>
            <a:chExt cx="2392680" cy="2993411"/>
          </a:xfrm>
        </p:grpSpPr>
        <p:pic>
          <p:nvPicPr>
            <p:cNvPr id="5126" name="Picture 6" descr="Related image">
              <a:extLst>
                <a:ext uri="{FF2B5EF4-FFF2-40B4-BE49-F238E27FC236}">
                  <a16:creationId xmlns:a16="http://schemas.microsoft.com/office/drawing/2014/main" id="{54A57F42-71DF-4EF2-AB8D-A32270389B6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07395" y="3279161"/>
              <a:ext cx="2392680" cy="2990850"/>
            </a:xfrm>
            <a:prstGeom prst="rect">
              <a:avLst/>
            </a:prstGeom>
            <a:noFill/>
            <a:extLst>
              <a:ext uri="{909E8E84-426E-40DD-AFC4-6F175D3DCCD1}">
                <a14:hiddenFill xmlns:a14="http://schemas.microsoft.com/office/drawing/2010/main">
                  <a:solidFill>
                    <a:srgbClr val="FFFFFF"/>
                  </a:solidFill>
                </a14:hiddenFill>
              </a:ext>
            </a:extLst>
          </p:spPr>
        </p:pic>
        <p:sp>
          <p:nvSpPr>
            <p:cNvPr id="11" name="Frame 10">
              <a:extLst>
                <a:ext uri="{FF2B5EF4-FFF2-40B4-BE49-F238E27FC236}">
                  <a16:creationId xmlns:a16="http://schemas.microsoft.com/office/drawing/2014/main" id="{7171CC9F-0B33-4A09-B83A-016F4D629E70}"/>
                </a:ext>
              </a:extLst>
            </p:cNvPr>
            <p:cNvSpPr/>
            <p:nvPr/>
          </p:nvSpPr>
          <p:spPr>
            <a:xfrm>
              <a:off x="4324351" y="3276600"/>
              <a:ext cx="2355436" cy="2971800"/>
            </a:xfrm>
            <a:prstGeom prst="frame">
              <a:avLst>
                <a:gd name="adj1" fmla="val 441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128" name="Picture 8" descr="Image result for joseph smith visions">
            <a:extLst>
              <a:ext uri="{FF2B5EF4-FFF2-40B4-BE49-F238E27FC236}">
                <a16:creationId xmlns:a16="http://schemas.microsoft.com/office/drawing/2014/main" id="{2A3DFD88-9EE8-43F5-A73F-BB122A126D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399" y="4461272"/>
            <a:ext cx="2524125"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66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8223-D211-4493-A986-5BF649394BE4}"/>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sp>
        <p:nvSpPr>
          <p:cNvPr id="7" name="TextBox 6">
            <a:extLst>
              <a:ext uri="{FF2B5EF4-FFF2-40B4-BE49-F238E27FC236}">
                <a16:creationId xmlns:a16="http://schemas.microsoft.com/office/drawing/2014/main" id="{5536C0EA-F606-4001-A0F4-EB4608B66BD6}"/>
              </a:ext>
            </a:extLst>
          </p:cNvPr>
          <p:cNvSpPr txBox="1"/>
          <p:nvPr/>
        </p:nvSpPr>
        <p:spPr>
          <a:xfrm>
            <a:off x="1066800" y="215503"/>
            <a:ext cx="101917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latin typeface="Britannic Bold" panose="020B0903060703020204" pitchFamily="34" charset="0"/>
              </a:rPr>
              <a:t>Revelation Through Scriptures</a:t>
            </a:r>
          </a:p>
        </p:txBody>
      </p:sp>
      <p:sp>
        <p:nvSpPr>
          <p:cNvPr id="2" name="Rectangle 1">
            <a:extLst>
              <a:ext uri="{FF2B5EF4-FFF2-40B4-BE49-F238E27FC236}">
                <a16:creationId xmlns:a16="http://schemas.microsoft.com/office/drawing/2014/main" id="{28E8FD94-02B6-49B6-A5F7-1E54557E67FF}"/>
              </a:ext>
            </a:extLst>
          </p:cNvPr>
          <p:cNvSpPr/>
          <p:nvPr/>
        </p:nvSpPr>
        <p:spPr>
          <a:xfrm>
            <a:off x="644557" y="1385106"/>
            <a:ext cx="2565368" cy="2031325"/>
          </a:xfrm>
          <a:prstGeom prst="rect">
            <a:avLst/>
          </a:prstGeom>
        </p:spPr>
        <p:txBody>
          <a:bodyPr wrap="square">
            <a:spAutoFit/>
          </a:bodyPr>
          <a:lstStyle/>
          <a:p>
            <a:r>
              <a:rPr lang="en-US" dirty="0">
                <a:solidFill>
                  <a:schemeClr val="bg1"/>
                </a:solidFill>
              </a:rPr>
              <a:t>The Bible, Book of Mormon, Doctrine and Covenants, and Pearl of Great Price﻿—contain revelations given through ancient and latter-day prophets.</a:t>
            </a:r>
          </a:p>
        </p:txBody>
      </p:sp>
      <p:pic>
        <p:nvPicPr>
          <p:cNvPr id="6148" name="Picture 4" descr="Image result for bible book of mormon">
            <a:extLst>
              <a:ext uri="{FF2B5EF4-FFF2-40B4-BE49-F238E27FC236}">
                <a16:creationId xmlns:a16="http://schemas.microsoft.com/office/drawing/2014/main" id="{8E1B60EA-EF23-485A-8740-618B72616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510665"/>
            <a:ext cx="76200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bible book of mormon">
            <a:extLst>
              <a:ext uri="{FF2B5EF4-FFF2-40B4-BE49-F238E27FC236}">
                <a16:creationId xmlns:a16="http://schemas.microsoft.com/office/drawing/2014/main" id="{B304B95A-031F-444A-BA32-2012F6FC70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33" t="5801" r="13677"/>
          <a:stretch/>
        </p:blipFill>
        <p:spPr bwMode="auto">
          <a:xfrm>
            <a:off x="855678" y="3670034"/>
            <a:ext cx="2143126" cy="29519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09B2411-C2CE-4465-83CB-3E3CA3183D02}"/>
              </a:ext>
            </a:extLst>
          </p:cNvPr>
          <p:cNvSpPr/>
          <p:nvPr/>
        </p:nvSpPr>
        <p:spPr>
          <a:xfrm>
            <a:off x="3638550" y="6273165"/>
            <a:ext cx="8259746" cy="369332"/>
          </a:xfrm>
          <a:prstGeom prst="rect">
            <a:avLst/>
          </a:prstGeom>
        </p:spPr>
        <p:txBody>
          <a:bodyPr wrap="square">
            <a:spAutoFit/>
          </a:bodyPr>
          <a:lstStyle/>
          <a:p>
            <a:r>
              <a:rPr lang="en-US" b="0" i="0" dirty="0">
                <a:solidFill>
                  <a:schemeClr val="bg1"/>
                </a:solidFill>
                <a:effectLst/>
                <a:latin typeface="Calibri" panose="020F0502020204030204" pitchFamily="34" charset="0"/>
              </a:rPr>
              <a:t>As we study the words of prophets, we can learn truth and receive guidance.</a:t>
            </a:r>
            <a:endParaRPr lang="en-US" dirty="0">
              <a:solidFill>
                <a:schemeClr val="bg1"/>
              </a:solidFill>
            </a:endParaRPr>
          </a:p>
        </p:txBody>
      </p:sp>
    </p:spTree>
    <p:extLst>
      <p:ext uri="{BB962C8B-B14F-4D97-AF65-F5344CB8AC3E}">
        <p14:creationId xmlns:p14="http://schemas.microsoft.com/office/powerpoint/2010/main" val="360034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8223-D211-4493-A986-5BF649394BE4}"/>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sp>
        <p:nvSpPr>
          <p:cNvPr id="7" name="TextBox 6">
            <a:extLst>
              <a:ext uri="{FF2B5EF4-FFF2-40B4-BE49-F238E27FC236}">
                <a16:creationId xmlns:a16="http://schemas.microsoft.com/office/drawing/2014/main" id="{5536C0EA-F606-4001-A0F4-EB4608B66BD6}"/>
              </a:ext>
            </a:extLst>
          </p:cNvPr>
          <p:cNvSpPr txBox="1"/>
          <p:nvPr/>
        </p:nvSpPr>
        <p:spPr>
          <a:xfrm>
            <a:off x="1066800" y="215503"/>
            <a:ext cx="101917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latin typeface="Britannic Bold" panose="020B0903060703020204" pitchFamily="34" charset="0"/>
              </a:rPr>
              <a:t>Individual Revelation</a:t>
            </a:r>
          </a:p>
        </p:txBody>
      </p:sp>
      <p:sp>
        <p:nvSpPr>
          <p:cNvPr id="4" name="Rectangle 3">
            <a:extLst>
              <a:ext uri="{FF2B5EF4-FFF2-40B4-BE49-F238E27FC236}">
                <a16:creationId xmlns:a16="http://schemas.microsoft.com/office/drawing/2014/main" id="{76817B59-F696-407E-A7E7-91B0EA58196C}"/>
              </a:ext>
            </a:extLst>
          </p:cNvPr>
          <p:cNvSpPr/>
          <p:nvPr/>
        </p:nvSpPr>
        <p:spPr>
          <a:xfrm>
            <a:off x="552450" y="1704886"/>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While God gives revelation through prophets to guide all of His children, individuals can receive revelation to help them with their specific needs, responsibilities, and questions and to help strengthen their testimonies. </a:t>
            </a:r>
            <a:endParaRPr lang="en-US" dirty="0">
              <a:solidFill>
                <a:schemeClr val="bg1"/>
              </a:solidFill>
            </a:endParaRPr>
          </a:p>
        </p:txBody>
      </p:sp>
      <p:sp>
        <p:nvSpPr>
          <p:cNvPr id="6" name="Rectangle 5">
            <a:extLst>
              <a:ext uri="{FF2B5EF4-FFF2-40B4-BE49-F238E27FC236}">
                <a16:creationId xmlns:a16="http://schemas.microsoft.com/office/drawing/2014/main" id="{E2C0D9BA-DE0B-4A25-A5EB-356E4C0EAB92}"/>
              </a:ext>
            </a:extLst>
          </p:cNvPr>
          <p:cNvSpPr/>
          <p:nvPr/>
        </p:nvSpPr>
        <p:spPr>
          <a:xfrm>
            <a:off x="5391150" y="4552949"/>
            <a:ext cx="6096000" cy="1200329"/>
          </a:xfrm>
          <a:prstGeom prst="rect">
            <a:avLst/>
          </a:prstGeom>
        </p:spPr>
        <p:txBody>
          <a:bodyPr>
            <a:spAutoFit/>
          </a:bodyPr>
          <a:lstStyle/>
          <a:p>
            <a:r>
              <a:rPr lang="en-US" sz="2400" b="0" i="0" dirty="0">
                <a:solidFill>
                  <a:schemeClr val="bg1"/>
                </a:solidFill>
                <a:effectLst/>
                <a:latin typeface="Calibri" panose="020F0502020204030204" pitchFamily="34" charset="0"/>
              </a:rPr>
              <a:t>However, personal inspiration from the Lord will never contradict the revelation God gives through His prophets.</a:t>
            </a:r>
            <a:endParaRPr lang="en-US" sz="2400" dirty="0">
              <a:solidFill>
                <a:schemeClr val="bg1"/>
              </a:solidFill>
            </a:endParaRPr>
          </a:p>
        </p:txBody>
      </p:sp>
      <p:grpSp>
        <p:nvGrpSpPr>
          <p:cNvPr id="12" name="Group 11">
            <a:extLst>
              <a:ext uri="{FF2B5EF4-FFF2-40B4-BE49-F238E27FC236}">
                <a16:creationId xmlns:a16="http://schemas.microsoft.com/office/drawing/2014/main" id="{300627C9-35DB-4DB4-B78F-D144A5644667}"/>
              </a:ext>
            </a:extLst>
          </p:cNvPr>
          <p:cNvGrpSpPr/>
          <p:nvPr/>
        </p:nvGrpSpPr>
        <p:grpSpPr>
          <a:xfrm>
            <a:off x="1880926" y="3271837"/>
            <a:ext cx="2247900" cy="3170158"/>
            <a:chOff x="1880926" y="3271837"/>
            <a:chExt cx="2247900" cy="3170158"/>
          </a:xfrm>
        </p:grpSpPr>
        <p:pic>
          <p:nvPicPr>
            <p:cNvPr id="9" name="Picture 8">
              <a:extLst>
                <a:ext uri="{FF2B5EF4-FFF2-40B4-BE49-F238E27FC236}">
                  <a16:creationId xmlns:a16="http://schemas.microsoft.com/office/drawing/2014/main" id="{E876BC3E-CDDE-40A5-A723-C596BE964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926" y="3271837"/>
              <a:ext cx="2247900" cy="3000375"/>
            </a:xfrm>
            <a:prstGeom prst="rect">
              <a:avLst/>
            </a:prstGeom>
          </p:spPr>
        </p:pic>
        <p:sp>
          <p:nvSpPr>
            <p:cNvPr id="14" name="Rectangle 13">
              <a:extLst>
                <a:ext uri="{FF2B5EF4-FFF2-40B4-BE49-F238E27FC236}">
                  <a16:creationId xmlns:a16="http://schemas.microsoft.com/office/drawing/2014/main" id="{3D708AE1-5F35-4594-B8AF-9E3B963BCA9B}"/>
                </a:ext>
              </a:extLst>
            </p:cNvPr>
            <p:cNvSpPr/>
            <p:nvPr/>
          </p:nvSpPr>
          <p:spPr>
            <a:xfrm>
              <a:off x="1880926" y="6195774"/>
              <a:ext cx="2247900" cy="246221"/>
            </a:xfrm>
            <a:prstGeom prst="rect">
              <a:avLst/>
            </a:prstGeom>
          </p:spPr>
          <p:txBody>
            <a:bodyPr wrap="square">
              <a:spAutoFit/>
            </a:bodyPr>
            <a:lstStyle/>
            <a:p>
              <a:r>
                <a:rPr lang="en-US" sz="1000" b="0" i="0" dirty="0">
                  <a:solidFill>
                    <a:schemeClr val="bg1"/>
                  </a:solidFill>
                  <a:effectLst/>
                  <a:latin typeface="Calibri" panose="020F0502020204030204" pitchFamily="34" charset="0"/>
                </a:rPr>
                <a:t>Elspeth C. Young</a:t>
              </a:r>
              <a:endParaRPr lang="en-US" sz="1000" dirty="0">
                <a:solidFill>
                  <a:schemeClr val="bg1"/>
                </a:solidFill>
              </a:endParaRPr>
            </a:p>
          </p:txBody>
        </p:sp>
      </p:grpSp>
      <p:grpSp>
        <p:nvGrpSpPr>
          <p:cNvPr id="13" name="Group 12">
            <a:extLst>
              <a:ext uri="{FF2B5EF4-FFF2-40B4-BE49-F238E27FC236}">
                <a16:creationId xmlns:a16="http://schemas.microsoft.com/office/drawing/2014/main" id="{369BC917-023F-4328-B4F8-A8B6DB449982}"/>
              </a:ext>
            </a:extLst>
          </p:cNvPr>
          <p:cNvGrpSpPr/>
          <p:nvPr/>
        </p:nvGrpSpPr>
        <p:grpSpPr>
          <a:xfrm>
            <a:off x="7758373" y="1360204"/>
            <a:ext cx="2247900" cy="2973979"/>
            <a:chOff x="7758373" y="1360204"/>
            <a:chExt cx="2247900" cy="2973979"/>
          </a:xfrm>
        </p:grpSpPr>
        <p:pic>
          <p:nvPicPr>
            <p:cNvPr id="11" name="Picture 10">
              <a:extLst>
                <a:ext uri="{FF2B5EF4-FFF2-40B4-BE49-F238E27FC236}">
                  <a16:creationId xmlns:a16="http://schemas.microsoft.com/office/drawing/2014/main" id="{3B1795B8-4F6C-40E7-A336-D604FD835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8373" y="1360204"/>
              <a:ext cx="2047353" cy="2755215"/>
            </a:xfrm>
            <a:prstGeom prst="rect">
              <a:avLst/>
            </a:prstGeom>
          </p:spPr>
        </p:pic>
        <p:sp>
          <p:nvSpPr>
            <p:cNvPr id="15" name="Rectangle 14">
              <a:extLst>
                <a:ext uri="{FF2B5EF4-FFF2-40B4-BE49-F238E27FC236}">
                  <a16:creationId xmlns:a16="http://schemas.microsoft.com/office/drawing/2014/main" id="{69EA554C-CB87-41D0-AD8F-8074C9EEB745}"/>
                </a:ext>
              </a:extLst>
            </p:cNvPr>
            <p:cNvSpPr/>
            <p:nvPr/>
          </p:nvSpPr>
          <p:spPr>
            <a:xfrm>
              <a:off x="7758373" y="4087962"/>
              <a:ext cx="2247900" cy="246221"/>
            </a:xfrm>
            <a:prstGeom prst="rect">
              <a:avLst/>
            </a:prstGeom>
          </p:spPr>
          <p:txBody>
            <a:bodyPr wrap="square">
              <a:spAutoFit/>
            </a:bodyPr>
            <a:lstStyle/>
            <a:p>
              <a:r>
                <a:rPr lang="en-US" sz="1000" b="0" i="0" dirty="0">
                  <a:solidFill>
                    <a:schemeClr val="bg1"/>
                  </a:solidFill>
                  <a:effectLst/>
                  <a:latin typeface="Calibri" panose="020F0502020204030204" pitchFamily="34" charset="0"/>
                </a:rPr>
                <a:t>Jeff Hein </a:t>
              </a:r>
              <a:endParaRPr lang="en-US" sz="1000" dirty="0">
                <a:solidFill>
                  <a:schemeClr val="bg1"/>
                </a:solidFill>
              </a:endParaRPr>
            </a:p>
          </p:txBody>
        </p:sp>
      </p:grpSp>
    </p:spTree>
    <p:extLst>
      <p:ext uri="{BB962C8B-B14F-4D97-AF65-F5344CB8AC3E}">
        <p14:creationId xmlns:p14="http://schemas.microsoft.com/office/powerpoint/2010/main" val="195224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8223-D211-4493-A986-5BF649394BE4}"/>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sp>
        <p:nvSpPr>
          <p:cNvPr id="7" name="TextBox 6">
            <a:extLst>
              <a:ext uri="{FF2B5EF4-FFF2-40B4-BE49-F238E27FC236}">
                <a16:creationId xmlns:a16="http://schemas.microsoft.com/office/drawing/2014/main" id="{5536C0EA-F606-4001-A0F4-EB4608B66BD6}"/>
              </a:ext>
            </a:extLst>
          </p:cNvPr>
          <p:cNvSpPr txBox="1"/>
          <p:nvPr/>
        </p:nvSpPr>
        <p:spPr>
          <a:xfrm>
            <a:off x="1066800" y="215503"/>
            <a:ext cx="101917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latin typeface="Britannic Bold" panose="020B0903060703020204" pitchFamily="34" charset="0"/>
              </a:rPr>
              <a:t>Prophets and Revelation</a:t>
            </a:r>
          </a:p>
        </p:txBody>
      </p:sp>
      <p:sp>
        <p:nvSpPr>
          <p:cNvPr id="2" name="Rectangle 1">
            <a:extLst>
              <a:ext uri="{FF2B5EF4-FFF2-40B4-BE49-F238E27FC236}">
                <a16:creationId xmlns:a16="http://schemas.microsoft.com/office/drawing/2014/main" id="{38899C43-1611-4218-BB03-B7BF986E503E}"/>
              </a:ext>
            </a:extLst>
          </p:cNvPr>
          <p:cNvSpPr/>
          <p:nvPr/>
        </p:nvSpPr>
        <p:spPr>
          <a:xfrm>
            <a:off x="695325" y="2142262"/>
            <a:ext cx="3300685" cy="2862322"/>
          </a:xfrm>
          <a:prstGeom prst="rect">
            <a:avLst/>
          </a:prstGeom>
        </p:spPr>
        <p:txBody>
          <a:bodyPr wrap="square">
            <a:spAutoFit/>
          </a:bodyPr>
          <a:lstStyle/>
          <a:p>
            <a:pPr fontAlgn="base"/>
            <a:r>
              <a:rPr lang="en-US" sz="2000" b="0" i="0" dirty="0">
                <a:solidFill>
                  <a:schemeClr val="bg1"/>
                </a:solidFill>
                <a:effectLst/>
                <a:latin typeface="Calibri" panose="020F0502020204030204" pitchFamily="34" charset="0"/>
              </a:rPr>
              <a:t>Why is it important that there are prophets and apostles on the earth today who fulfill these roles?</a:t>
            </a:r>
          </a:p>
          <a:p>
            <a:pPr fontAlgn="base"/>
            <a:endParaRPr lang="en-US" sz="2000" b="0" i="0" dirty="0">
              <a:solidFill>
                <a:schemeClr val="bg1"/>
              </a:solidFill>
              <a:effectLst/>
              <a:latin typeface="Calibri" panose="020F0502020204030204" pitchFamily="34" charset="0"/>
            </a:endParaRPr>
          </a:p>
          <a:p>
            <a:pPr fontAlgn="base"/>
            <a:r>
              <a:rPr lang="en-US" sz="2000" b="0" i="0" dirty="0">
                <a:solidFill>
                  <a:schemeClr val="bg1"/>
                </a:solidFill>
                <a:effectLst/>
                <a:latin typeface="Calibri" panose="020F0502020204030204" pitchFamily="34" charset="0"/>
              </a:rPr>
              <a:t>How have you personally been blessed as prophets have fulfilled one or more of these roles?</a:t>
            </a:r>
          </a:p>
        </p:txBody>
      </p:sp>
      <p:sp>
        <p:nvSpPr>
          <p:cNvPr id="3" name="Rectangle 2">
            <a:extLst>
              <a:ext uri="{FF2B5EF4-FFF2-40B4-BE49-F238E27FC236}">
                <a16:creationId xmlns:a16="http://schemas.microsoft.com/office/drawing/2014/main" id="{C3048D09-9F6A-4855-96FC-0C5BCB82744E}"/>
              </a:ext>
            </a:extLst>
          </p:cNvPr>
          <p:cNvSpPr/>
          <p:nvPr/>
        </p:nvSpPr>
        <p:spPr>
          <a:xfrm>
            <a:off x="8029574" y="2557760"/>
            <a:ext cx="3419475" cy="1631216"/>
          </a:xfrm>
          <a:prstGeom prst="rect">
            <a:avLst/>
          </a:prstGeom>
        </p:spPr>
        <p:txBody>
          <a:bodyPr wrap="square">
            <a:spAutoFit/>
          </a:bodyPr>
          <a:lstStyle/>
          <a:p>
            <a:pPr fontAlgn="base"/>
            <a:r>
              <a:rPr lang="en-US" sz="2000" b="0" i="0" dirty="0">
                <a:solidFill>
                  <a:schemeClr val="bg1"/>
                </a:solidFill>
                <a:effectLst/>
                <a:latin typeface="Calibri" panose="020F0502020204030204" pitchFamily="34" charset="0"/>
              </a:rPr>
              <a:t>Why is it important for us to be guided by personal revelation from the Holy Ghost in addition to the revelations received by prophets?</a:t>
            </a:r>
          </a:p>
        </p:txBody>
      </p:sp>
      <p:pic>
        <p:nvPicPr>
          <p:cNvPr id="13" name="Picture 2" descr="http://www.uni.edu/becker/anImated%20question%20mark%20.gif">
            <a:extLst>
              <a:ext uri="{FF2B5EF4-FFF2-40B4-BE49-F238E27FC236}">
                <a16:creationId xmlns:a16="http://schemas.microsoft.com/office/drawing/2014/main" id="{ECF67273-1F82-4992-90D9-982706AE5172}"/>
              </a:ext>
            </a:extLst>
          </p:cNvPr>
          <p:cNvPicPr>
            <a:picLocks noChangeAspect="1" noChangeArrowheads="1" noCrop="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88867" y="1800999"/>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3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1383</Words>
  <Application>Microsoft Office PowerPoint</Application>
  <PresentationFormat>Widescreen</PresentationFormat>
  <Paragraphs>109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 Light</vt:lpstr>
      <vt:lpstr>Calibri</vt:lpstr>
      <vt:lpstr>Arial</vt:lpstr>
      <vt:lpstr>Colonna MT</vt:lpstr>
      <vt:lpstr>Britannic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13</cp:revision>
  <dcterms:created xsi:type="dcterms:W3CDTF">2019-07-31T15:38:45Z</dcterms:created>
  <dcterms:modified xsi:type="dcterms:W3CDTF">2020-11-15T14:37:38Z</dcterms:modified>
</cp:coreProperties>
</file>