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2" r:id="rId4"/>
    <p:sldId id="263" r:id="rId5"/>
    <p:sldId id="261" r:id="rId6"/>
    <p:sldId id="264" r:id="rId7"/>
    <p:sldId id="259" r:id="rId8"/>
    <p:sldId id="268" r:id="rId9"/>
    <p:sldId id="270" r:id="rId10"/>
    <p:sldId id="272" r:id="rId11"/>
    <p:sldId id="273" r:id="rId12"/>
    <p:sldId id="274" r:id="rId13"/>
    <p:sldId id="275" r:id="rId14"/>
    <p:sldId id="276" r:id="rId15"/>
    <p:sldId id="277" r:id="rId16"/>
    <p:sldId id="279" r:id="rId17"/>
    <p:sldId id="280" r:id="rId18"/>
    <p:sldId id="281" r:id="rId19"/>
    <p:sldId id="258" r:id="rId20"/>
    <p:sldId id="267" r:id="rId21"/>
    <p:sldId id="269" r:id="rId22"/>
    <p:sldId id="265" r:id="rId23"/>
    <p:sldId id="260" r:id="rId24"/>
    <p:sldId id="271" r:id="rId25"/>
    <p:sldId id="278" r:id="rId26"/>
  </p:sldIdLst>
  <p:sldSz cx="12192000" cy="6858000"/>
  <p:notesSz cx="6858000" cy="9144000"/>
  <p:embeddedFontLst>
    <p:embeddedFont>
      <p:font typeface="Abadi" panose="020B0604020104020204" pitchFamily="34" charset="0"/>
      <p:regular r:id="rId27"/>
    </p:embeddedFon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Comic Sans MS" panose="030F0702030302020204" pitchFamily="66" charset="0"/>
      <p:regular r:id="rId34"/>
      <p:bold r:id="rId35"/>
      <p:italic r:id="rId36"/>
      <p:boldItalic r:id="rId37"/>
    </p:embeddedFont>
    <p:embeddedFont>
      <p:font typeface="Harrington" panose="04040505050A02020702" pitchFamily="82" charset="0"/>
      <p:regular r:id="rId38"/>
    </p:embeddedFont>
    <p:embeddedFont>
      <p:font typeface="Palatino" pitchFamily="2" charset="0"/>
      <p:regular r:id="rId39"/>
    </p:embeddedFont>
    <p:embeddedFont>
      <p:font typeface="Verdana" panose="020B0604030504040204" pitchFamily="34"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5FF"/>
    <a:srgbClr val="FFCCFF"/>
    <a:srgbClr val="BF7513"/>
    <a:srgbClr val="9E7D2A"/>
    <a:srgbClr val="B19803"/>
    <a:srgbClr val="D2AF56"/>
    <a:srgbClr val="D6B804"/>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0083C55-E5E2-4406-8DFF-78D9D3A62905}"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3B915-2EC5-4F99-A1B0-24FFC0F9EBDA}" type="slidenum">
              <a:rPr lang="en-US" smtClean="0"/>
              <a:t>‹#›</a:t>
            </a:fld>
            <a:endParaRPr lang="en-US"/>
          </a:p>
        </p:txBody>
      </p:sp>
    </p:spTree>
    <p:extLst>
      <p:ext uri="{BB962C8B-B14F-4D97-AF65-F5344CB8AC3E}">
        <p14:creationId xmlns:p14="http://schemas.microsoft.com/office/powerpoint/2010/main" val="1604053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083C55-E5E2-4406-8DFF-78D9D3A62905}"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3B915-2EC5-4F99-A1B0-24FFC0F9EBDA}" type="slidenum">
              <a:rPr lang="en-US" smtClean="0"/>
              <a:t>‹#›</a:t>
            </a:fld>
            <a:endParaRPr lang="en-US"/>
          </a:p>
        </p:txBody>
      </p:sp>
    </p:spTree>
    <p:extLst>
      <p:ext uri="{BB962C8B-B14F-4D97-AF65-F5344CB8AC3E}">
        <p14:creationId xmlns:p14="http://schemas.microsoft.com/office/powerpoint/2010/main" val="1869654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083C55-E5E2-4406-8DFF-78D9D3A62905}"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3B915-2EC5-4F99-A1B0-24FFC0F9EBDA}" type="slidenum">
              <a:rPr lang="en-US" smtClean="0"/>
              <a:t>‹#›</a:t>
            </a:fld>
            <a:endParaRPr lang="en-US"/>
          </a:p>
        </p:txBody>
      </p:sp>
    </p:spTree>
    <p:extLst>
      <p:ext uri="{BB962C8B-B14F-4D97-AF65-F5344CB8AC3E}">
        <p14:creationId xmlns:p14="http://schemas.microsoft.com/office/powerpoint/2010/main" val="623059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083C55-E5E2-4406-8DFF-78D9D3A62905}"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3B915-2EC5-4F99-A1B0-24FFC0F9EBDA}" type="slidenum">
              <a:rPr lang="en-US" smtClean="0"/>
              <a:t>‹#›</a:t>
            </a:fld>
            <a:endParaRPr lang="en-US"/>
          </a:p>
        </p:txBody>
      </p:sp>
    </p:spTree>
    <p:extLst>
      <p:ext uri="{BB962C8B-B14F-4D97-AF65-F5344CB8AC3E}">
        <p14:creationId xmlns:p14="http://schemas.microsoft.com/office/powerpoint/2010/main" val="3916265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083C55-E5E2-4406-8DFF-78D9D3A62905}"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3B915-2EC5-4F99-A1B0-24FFC0F9EBDA}" type="slidenum">
              <a:rPr lang="en-US" smtClean="0"/>
              <a:t>‹#›</a:t>
            </a:fld>
            <a:endParaRPr lang="en-US"/>
          </a:p>
        </p:txBody>
      </p:sp>
    </p:spTree>
    <p:extLst>
      <p:ext uri="{BB962C8B-B14F-4D97-AF65-F5344CB8AC3E}">
        <p14:creationId xmlns:p14="http://schemas.microsoft.com/office/powerpoint/2010/main" val="1162288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083C55-E5E2-4406-8DFF-78D9D3A62905}" type="datetimeFigureOut">
              <a:rPr lang="en-US" smtClean="0"/>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13B915-2EC5-4F99-A1B0-24FFC0F9EBDA}" type="slidenum">
              <a:rPr lang="en-US" smtClean="0"/>
              <a:t>‹#›</a:t>
            </a:fld>
            <a:endParaRPr lang="en-US"/>
          </a:p>
        </p:txBody>
      </p:sp>
    </p:spTree>
    <p:extLst>
      <p:ext uri="{BB962C8B-B14F-4D97-AF65-F5344CB8AC3E}">
        <p14:creationId xmlns:p14="http://schemas.microsoft.com/office/powerpoint/2010/main" val="1176930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083C55-E5E2-4406-8DFF-78D9D3A62905}" type="datetimeFigureOut">
              <a:rPr lang="en-US" smtClean="0"/>
              <a:t>11/15/2020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13B915-2EC5-4F99-A1B0-24FFC0F9EBDA}" type="slidenum">
              <a:rPr lang="en-US" smtClean="0"/>
              <a:t>‹#›</a:t>
            </a:fld>
            <a:endParaRPr lang="en-US"/>
          </a:p>
        </p:txBody>
      </p:sp>
    </p:spTree>
    <p:extLst>
      <p:ext uri="{BB962C8B-B14F-4D97-AF65-F5344CB8AC3E}">
        <p14:creationId xmlns:p14="http://schemas.microsoft.com/office/powerpoint/2010/main" val="2198797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083C55-E5E2-4406-8DFF-78D9D3A62905}" type="datetimeFigureOut">
              <a:rPr lang="en-US" smtClean="0"/>
              <a:t>11/15/2020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13B915-2EC5-4F99-A1B0-24FFC0F9EBDA}" type="slidenum">
              <a:rPr lang="en-US" smtClean="0"/>
              <a:t>‹#›</a:t>
            </a:fld>
            <a:endParaRPr lang="en-US"/>
          </a:p>
        </p:txBody>
      </p:sp>
    </p:spTree>
    <p:extLst>
      <p:ext uri="{BB962C8B-B14F-4D97-AF65-F5344CB8AC3E}">
        <p14:creationId xmlns:p14="http://schemas.microsoft.com/office/powerpoint/2010/main" val="1989349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083C55-E5E2-4406-8DFF-78D9D3A62905}" type="datetimeFigureOut">
              <a:rPr lang="en-US" smtClean="0"/>
              <a:t>11/15/2020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13B915-2EC5-4F99-A1B0-24FFC0F9EBDA}" type="slidenum">
              <a:rPr lang="en-US" smtClean="0"/>
              <a:t>‹#›</a:t>
            </a:fld>
            <a:endParaRPr lang="en-US"/>
          </a:p>
        </p:txBody>
      </p:sp>
    </p:spTree>
    <p:extLst>
      <p:ext uri="{BB962C8B-B14F-4D97-AF65-F5344CB8AC3E}">
        <p14:creationId xmlns:p14="http://schemas.microsoft.com/office/powerpoint/2010/main" val="3614264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083C55-E5E2-4406-8DFF-78D9D3A62905}" type="datetimeFigureOut">
              <a:rPr lang="en-US" smtClean="0"/>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13B915-2EC5-4F99-A1B0-24FFC0F9EBDA}" type="slidenum">
              <a:rPr lang="en-US" smtClean="0"/>
              <a:t>‹#›</a:t>
            </a:fld>
            <a:endParaRPr lang="en-US"/>
          </a:p>
        </p:txBody>
      </p:sp>
    </p:spTree>
    <p:extLst>
      <p:ext uri="{BB962C8B-B14F-4D97-AF65-F5344CB8AC3E}">
        <p14:creationId xmlns:p14="http://schemas.microsoft.com/office/powerpoint/2010/main" val="797309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083C55-E5E2-4406-8DFF-78D9D3A62905}" type="datetimeFigureOut">
              <a:rPr lang="en-US" smtClean="0"/>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13B915-2EC5-4F99-A1B0-24FFC0F9EBDA}" type="slidenum">
              <a:rPr lang="en-US" smtClean="0"/>
              <a:t>‹#›</a:t>
            </a:fld>
            <a:endParaRPr lang="en-US"/>
          </a:p>
        </p:txBody>
      </p:sp>
    </p:spTree>
    <p:extLst>
      <p:ext uri="{BB962C8B-B14F-4D97-AF65-F5344CB8AC3E}">
        <p14:creationId xmlns:p14="http://schemas.microsoft.com/office/powerpoint/2010/main" val="930727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083C55-E5E2-4406-8DFF-78D9D3A62905}" type="datetimeFigureOut">
              <a:rPr lang="en-US" smtClean="0"/>
              <a:t>11/15/2020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13B915-2EC5-4F99-A1B0-24FFC0F9EBDA}" type="slidenum">
              <a:rPr lang="en-US" smtClean="0"/>
              <a:t>‹#›</a:t>
            </a:fld>
            <a:endParaRPr lang="en-US"/>
          </a:p>
        </p:txBody>
      </p:sp>
    </p:spTree>
    <p:extLst>
      <p:ext uri="{BB962C8B-B14F-4D97-AF65-F5344CB8AC3E}">
        <p14:creationId xmlns:p14="http://schemas.microsoft.com/office/powerpoint/2010/main" val="621316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gif"/><Relationship Id="rId7" Type="http://schemas.openxmlformats.org/officeDocument/2006/relationships/image" Target="../media/image37.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image" Target="../media/image2.jpg"/><Relationship Id="rId16"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2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D72BC9-1FD8-41DC-A493-B2066F80CD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6" name="TextBox 85"/>
          <p:cNvSpPr txBox="1"/>
          <p:nvPr/>
        </p:nvSpPr>
        <p:spPr>
          <a:xfrm>
            <a:off x="90534" y="0"/>
            <a:ext cx="1249379" cy="369332"/>
          </a:xfrm>
          <a:prstGeom prst="rect">
            <a:avLst/>
          </a:prstGeom>
          <a:noFill/>
        </p:spPr>
        <p:txBody>
          <a:bodyPr wrap="square" rtlCol="0">
            <a:spAutoFit/>
          </a:bodyPr>
          <a:lstStyle/>
          <a:p>
            <a:r>
              <a:rPr lang="en-US" dirty="0">
                <a:solidFill>
                  <a:schemeClr val="bg1"/>
                </a:solidFill>
              </a:rPr>
              <a:t>Lesson 82</a:t>
            </a:r>
          </a:p>
        </p:txBody>
      </p:sp>
      <p:sp>
        <p:nvSpPr>
          <p:cNvPr id="87" name="TextBox 86"/>
          <p:cNvSpPr txBox="1"/>
          <p:nvPr/>
        </p:nvSpPr>
        <p:spPr>
          <a:xfrm>
            <a:off x="0" y="894785"/>
            <a:ext cx="12192000" cy="2123658"/>
          </a:xfrm>
          <a:prstGeom prst="rect">
            <a:avLst/>
          </a:prstGeom>
          <a:noFill/>
        </p:spPr>
        <p:txBody>
          <a:bodyPr wrap="square" rtlCol="0">
            <a:spAutoFit/>
          </a:bodyPr>
          <a:lstStyle/>
          <a:p>
            <a:pPr algn="ctr"/>
            <a:r>
              <a:rPr lang="en-US" sz="6600" dirty="0">
                <a:solidFill>
                  <a:schemeClr val="bg1"/>
                </a:solidFill>
                <a:latin typeface="Abadi" panose="020B0604020104020204" pitchFamily="34" charset="0"/>
              </a:rPr>
              <a:t>A Chosen Prophet</a:t>
            </a:r>
          </a:p>
          <a:p>
            <a:pPr algn="ctr"/>
            <a:r>
              <a:rPr lang="en-US" sz="6600" dirty="0">
                <a:solidFill>
                  <a:schemeClr val="bg1"/>
                </a:solidFill>
                <a:latin typeface="Abadi" panose="020B0604020104020204" pitchFamily="34" charset="0"/>
              </a:rPr>
              <a:t>1 Samuel 1-2</a:t>
            </a:r>
          </a:p>
        </p:txBody>
      </p:sp>
      <p:grpSp>
        <p:nvGrpSpPr>
          <p:cNvPr id="88" name="Group 87"/>
          <p:cNvGrpSpPr/>
          <p:nvPr/>
        </p:nvGrpSpPr>
        <p:grpSpPr>
          <a:xfrm>
            <a:off x="1808395" y="2412193"/>
            <a:ext cx="1818760" cy="3698898"/>
            <a:chOff x="1716284" y="474750"/>
            <a:chExt cx="2445026" cy="4972565"/>
          </a:xfrm>
        </p:grpSpPr>
        <p:grpSp>
          <p:nvGrpSpPr>
            <p:cNvPr id="89" name="Group 88"/>
            <p:cNvGrpSpPr/>
            <p:nvPr/>
          </p:nvGrpSpPr>
          <p:grpSpPr>
            <a:xfrm flipH="1">
              <a:off x="3176816" y="1118804"/>
              <a:ext cx="664589" cy="1122315"/>
              <a:chOff x="4580952" y="1323647"/>
              <a:chExt cx="664589" cy="792389"/>
            </a:xfrm>
          </p:grpSpPr>
          <p:sp>
            <p:nvSpPr>
              <p:cNvPr id="152" name="Moon 151"/>
              <p:cNvSpPr/>
              <p:nvPr/>
            </p:nvSpPr>
            <p:spPr>
              <a:xfrm rot="266471">
                <a:off x="4580952" y="1323647"/>
                <a:ext cx="664589" cy="792389"/>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152"/>
              <p:cNvSpPr/>
              <p:nvPr/>
            </p:nvSpPr>
            <p:spPr>
              <a:xfrm rot="20998437">
                <a:off x="4661745" y="1342474"/>
                <a:ext cx="374533" cy="635058"/>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1995309" y="1121340"/>
              <a:ext cx="664589" cy="1122315"/>
              <a:chOff x="4580952" y="1323647"/>
              <a:chExt cx="664589" cy="792389"/>
            </a:xfrm>
          </p:grpSpPr>
          <p:sp>
            <p:nvSpPr>
              <p:cNvPr id="150" name="Moon 149"/>
              <p:cNvSpPr/>
              <p:nvPr/>
            </p:nvSpPr>
            <p:spPr>
              <a:xfrm rot="266471">
                <a:off x="4580952" y="1323647"/>
                <a:ext cx="664589" cy="792389"/>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p:cNvSpPr/>
              <p:nvPr/>
            </p:nvSpPr>
            <p:spPr>
              <a:xfrm rot="20998437">
                <a:off x="4661745" y="1342474"/>
                <a:ext cx="374533" cy="635058"/>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Oval 90"/>
            <p:cNvSpPr/>
            <p:nvPr/>
          </p:nvSpPr>
          <p:spPr>
            <a:xfrm rot="19907266">
              <a:off x="3739694" y="3233615"/>
              <a:ext cx="421616"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1645044">
              <a:off x="1716284" y="3248591"/>
              <a:ext cx="46312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1442075">
              <a:off x="2456399" y="4747463"/>
              <a:ext cx="414834"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8928376">
              <a:off x="3122728" y="4761515"/>
              <a:ext cx="396826"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1440561">
              <a:off x="1731867" y="2330662"/>
              <a:ext cx="1009860" cy="1443356"/>
            </a:xfrm>
            <a:prstGeom prst="trapezoid">
              <a:avLst>
                <a:gd name="adj" fmla="val 30077"/>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rot="1585184">
              <a:off x="1872672" y="2084557"/>
              <a:ext cx="1003899" cy="1436005"/>
            </a:xfrm>
            <a:prstGeom prst="trapezoid">
              <a:avLst>
                <a:gd name="adj" fmla="val 31003"/>
              </a:avLst>
            </a:prstGeom>
            <a:solidFill>
              <a:srgbClr val="F68B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rot="19870960">
              <a:off x="3151051" y="2334430"/>
              <a:ext cx="948562" cy="1443356"/>
            </a:xfrm>
            <a:prstGeom prst="trapezoid">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p:cNvSpPr/>
            <p:nvPr/>
          </p:nvSpPr>
          <p:spPr>
            <a:xfrm rot="20036208">
              <a:off x="2947455" y="2097736"/>
              <a:ext cx="972511" cy="1397052"/>
            </a:xfrm>
            <a:prstGeom prst="trapezoid">
              <a:avLst/>
            </a:prstGeom>
            <a:solidFill>
              <a:srgbClr val="F68B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p:cNvSpPr/>
            <p:nvPr/>
          </p:nvSpPr>
          <p:spPr>
            <a:xfrm>
              <a:off x="2209800" y="2128072"/>
              <a:ext cx="1447800" cy="2895600"/>
            </a:xfrm>
            <a:prstGeom prst="trapezoid">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2637385" y="2085338"/>
              <a:ext cx="599605" cy="130867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21186724">
              <a:off x="2963096" y="1987049"/>
              <a:ext cx="699099" cy="2898914"/>
            </a:xfrm>
            <a:prstGeom prst="trapezoid">
              <a:avLst/>
            </a:prstGeom>
            <a:solidFill>
              <a:srgbClr val="F68B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rot="353417">
              <a:off x="2187146" y="2050706"/>
              <a:ext cx="699099" cy="2879911"/>
            </a:xfrm>
            <a:prstGeom prst="trapezoid">
              <a:avLst/>
            </a:prstGeom>
            <a:solidFill>
              <a:srgbClr val="F68B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Isosceles Triangle 102"/>
            <p:cNvSpPr/>
            <p:nvPr/>
          </p:nvSpPr>
          <p:spPr>
            <a:xfrm rot="10800000">
              <a:off x="2771693" y="2034351"/>
              <a:ext cx="287339" cy="6858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8"/>
            <p:cNvGrpSpPr/>
            <p:nvPr/>
          </p:nvGrpSpPr>
          <p:grpSpPr>
            <a:xfrm>
              <a:off x="2217383" y="579179"/>
              <a:ext cx="1371600" cy="1676400"/>
              <a:chOff x="2819400" y="1066800"/>
              <a:chExt cx="1828800" cy="1676400"/>
            </a:xfrm>
          </p:grpSpPr>
          <p:sp>
            <p:nvSpPr>
              <p:cNvPr id="144" name="Oval 143"/>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144"/>
              <p:cNvSpPr/>
              <p:nvPr/>
            </p:nvSpPr>
            <p:spPr>
              <a:xfrm rot="6174437">
                <a:off x="3123439" y="969223"/>
                <a:ext cx="566425" cy="1056518"/>
              </a:xfrm>
              <a:prstGeom prst="moon">
                <a:avLst>
                  <a:gd name="adj" fmla="val 7023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45"/>
              <p:cNvSpPr/>
              <p:nvPr/>
            </p:nvSpPr>
            <p:spPr>
              <a:xfrm rot="4898057">
                <a:off x="3836728" y="1005297"/>
                <a:ext cx="566425" cy="1056518"/>
              </a:xfrm>
              <a:prstGeom prst="moon">
                <a:avLst>
                  <a:gd name="adj" fmla="val 7023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146"/>
              <p:cNvSpPr/>
              <p:nvPr/>
            </p:nvSpPr>
            <p:spPr>
              <a:xfrm rot="6938956">
                <a:off x="3469398" y="943473"/>
                <a:ext cx="657417" cy="904071"/>
              </a:xfrm>
              <a:prstGeom prst="moon">
                <a:avLst>
                  <a:gd name="adj" fmla="val 7023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147"/>
              <p:cNvSpPr/>
              <p:nvPr/>
            </p:nvSpPr>
            <p:spPr>
              <a:xfrm rot="13713858" flipH="1">
                <a:off x="3288094" y="978820"/>
                <a:ext cx="657417" cy="904071"/>
              </a:xfrm>
              <a:prstGeom prst="moon">
                <a:avLst>
                  <a:gd name="adj" fmla="val 7023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3266913" y="1226742"/>
                <a:ext cx="954298" cy="410886"/>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2202323" y="474750"/>
              <a:ext cx="1423008" cy="1136740"/>
              <a:chOff x="5209995" y="2728815"/>
              <a:chExt cx="1114604" cy="1136740"/>
            </a:xfrm>
            <a:solidFill>
              <a:schemeClr val="bg2">
                <a:lumMod val="75000"/>
              </a:schemeClr>
            </a:solidFill>
          </p:grpSpPr>
          <p:sp>
            <p:nvSpPr>
              <p:cNvPr id="142" name="Chord 141"/>
              <p:cNvSpPr/>
              <p:nvPr/>
            </p:nvSpPr>
            <p:spPr>
              <a:xfrm rot="4451877">
                <a:off x="5187117" y="2751693"/>
                <a:ext cx="1136740" cy="1090983"/>
              </a:xfrm>
              <a:prstGeom prst="chord">
                <a:avLst>
                  <a:gd name="adj1" fmla="val 7288814"/>
                  <a:gd name="adj2" fmla="val 16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lowchart: Stored Data 142"/>
              <p:cNvSpPr/>
              <p:nvPr/>
            </p:nvSpPr>
            <p:spPr>
              <a:xfrm rot="5400000">
                <a:off x="5632864" y="2651992"/>
                <a:ext cx="290693" cy="1092777"/>
              </a:xfrm>
              <a:prstGeom prst="flowChartOnlineStorag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p:cNvGrpSpPr/>
            <p:nvPr/>
          </p:nvGrpSpPr>
          <p:grpSpPr>
            <a:xfrm>
              <a:off x="2492118" y="2871634"/>
              <a:ext cx="883164" cy="180706"/>
              <a:chOff x="4876800" y="2662262"/>
              <a:chExt cx="2595154" cy="678668"/>
            </a:xfrm>
          </p:grpSpPr>
          <p:grpSp>
            <p:nvGrpSpPr>
              <p:cNvPr id="131" name="Group 130"/>
              <p:cNvGrpSpPr/>
              <p:nvPr/>
            </p:nvGrpSpPr>
            <p:grpSpPr>
              <a:xfrm>
                <a:off x="4876800" y="2662262"/>
                <a:ext cx="914400" cy="656897"/>
                <a:chOff x="4876800" y="2662262"/>
                <a:chExt cx="914400" cy="656897"/>
              </a:xfrm>
            </p:grpSpPr>
            <p:sp>
              <p:nvSpPr>
                <p:cNvPr id="139" name="Hexagon 138"/>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Quad Arrow 139"/>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Diamond 140"/>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p:cNvGrpSpPr/>
              <p:nvPr/>
            </p:nvGrpSpPr>
            <p:grpSpPr>
              <a:xfrm>
                <a:off x="5786846" y="2666616"/>
                <a:ext cx="914400" cy="656897"/>
                <a:chOff x="4876800" y="2662262"/>
                <a:chExt cx="914400" cy="656897"/>
              </a:xfrm>
            </p:grpSpPr>
            <p:sp>
              <p:nvSpPr>
                <p:cNvPr id="136" name="Hexagon 135"/>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Quad Arrow 136"/>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iamond 137"/>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6709954" y="2684033"/>
                <a:ext cx="762000" cy="656897"/>
                <a:chOff x="4876800" y="2662262"/>
                <a:chExt cx="762000" cy="656897"/>
              </a:xfrm>
            </p:grpSpPr>
            <p:sp>
              <p:nvSpPr>
                <p:cNvPr id="134" name="Hexagon 133"/>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Quad Arrow 134"/>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7" name="Group 106"/>
            <p:cNvGrpSpPr/>
            <p:nvPr/>
          </p:nvGrpSpPr>
          <p:grpSpPr>
            <a:xfrm>
              <a:off x="2496643" y="3302399"/>
              <a:ext cx="883164" cy="180706"/>
              <a:chOff x="4876800" y="2662262"/>
              <a:chExt cx="2595154" cy="678668"/>
            </a:xfrm>
          </p:grpSpPr>
          <p:grpSp>
            <p:nvGrpSpPr>
              <p:cNvPr id="120" name="Group 119"/>
              <p:cNvGrpSpPr/>
              <p:nvPr/>
            </p:nvGrpSpPr>
            <p:grpSpPr>
              <a:xfrm>
                <a:off x="4876800" y="2662262"/>
                <a:ext cx="914400" cy="656897"/>
                <a:chOff x="4876800" y="2662262"/>
                <a:chExt cx="914400" cy="656897"/>
              </a:xfrm>
            </p:grpSpPr>
            <p:sp>
              <p:nvSpPr>
                <p:cNvPr id="128" name="Hexagon 127"/>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Quad Arrow 128"/>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Diamond 129"/>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5786846" y="2666616"/>
                <a:ext cx="914400" cy="656897"/>
                <a:chOff x="4876800" y="2662262"/>
                <a:chExt cx="914400" cy="656897"/>
              </a:xfrm>
            </p:grpSpPr>
            <p:sp>
              <p:nvSpPr>
                <p:cNvPr id="125" name="Hexagon 124"/>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Quad Arrow 125"/>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6709954" y="2684033"/>
                <a:ext cx="762000" cy="656897"/>
                <a:chOff x="4876800" y="2662262"/>
                <a:chExt cx="762000" cy="656897"/>
              </a:xfrm>
            </p:grpSpPr>
            <p:sp>
              <p:nvSpPr>
                <p:cNvPr id="123" name="Hexagon 122"/>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Quad Arrow 123"/>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8" name="Group 107"/>
            <p:cNvGrpSpPr/>
            <p:nvPr/>
          </p:nvGrpSpPr>
          <p:grpSpPr>
            <a:xfrm>
              <a:off x="2480957" y="3783349"/>
              <a:ext cx="883164" cy="180706"/>
              <a:chOff x="4876800" y="2662262"/>
              <a:chExt cx="2595154" cy="678668"/>
            </a:xfrm>
          </p:grpSpPr>
          <p:grpSp>
            <p:nvGrpSpPr>
              <p:cNvPr id="109" name="Group 108"/>
              <p:cNvGrpSpPr/>
              <p:nvPr/>
            </p:nvGrpSpPr>
            <p:grpSpPr>
              <a:xfrm>
                <a:off x="4876800" y="2662262"/>
                <a:ext cx="914400" cy="656897"/>
                <a:chOff x="4876800" y="2662262"/>
                <a:chExt cx="914400" cy="656897"/>
              </a:xfrm>
            </p:grpSpPr>
            <p:sp>
              <p:nvSpPr>
                <p:cNvPr id="117" name="Hexagon 116"/>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Quad Arrow 117"/>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iamond 118"/>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p:nvPr/>
            </p:nvGrpSpPr>
            <p:grpSpPr>
              <a:xfrm>
                <a:off x="5786846" y="2666616"/>
                <a:ext cx="914400" cy="656897"/>
                <a:chOff x="4876800" y="2662262"/>
                <a:chExt cx="914400" cy="656897"/>
              </a:xfrm>
            </p:grpSpPr>
            <p:sp>
              <p:nvSpPr>
                <p:cNvPr id="114" name="Hexagon 113"/>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Quad Arrow 114"/>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p:cNvGrpSpPr/>
              <p:nvPr/>
            </p:nvGrpSpPr>
            <p:grpSpPr>
              <a:xfrm>
                <a:off x="6709954" y="2684033"/>
                <a:ext cx="762000" cy="656897"/>
                <a:chOff x="4876800" y="2662262"/>
                <a:chExt cx="762000" cy="656897"/>
              </a:xfrm>
            </p:grpSpPr>
            <p:sp>
              <p:nvSpPr>
                <p:cNvPr id="112" name="Hexagon 111"/>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Quad Arrow 112"/>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55" name="TextBox 154"/>
          <p:cNvSpPr txBox="1"/>
          <p:nvPr/>
        </p:nvSpPr>
        <p:spPr>
          <a:xfrm>
            <a:off x="4483194" y="3851765"/>
            <a:ext cx="4417050" cy="1200329"/>
          </a:xfrm>
          <a:prstGeom prst="rect">
            <a:avLst/>
          </a:prstGeom>
          <a:noFill/>
        </p:spPr>
        <p:txBody>
          <a:bodyPr wrap="square" rtlCol="0">
            <a:spAutoFit/>
          </a:bodyPr>
          <a:lstStyle/>
          <a:p>
            <a:r>
              <a:rPr lang="en-US" i="1" dirty="0">
                <a:solidFill>
                  <a:schemeClr val="bg1"/>
                </a:solidFill>
              </a:rPr>
              <a:t>"Children are an heritage of the Lord: and . . . happy is the man [and woman] that hath [their] quiver full of them." </a:t>
            </a:r>
          </a:p>
          <a:p>
            <a:r>
              <a:rPr lang="en-US" i="1" dirty="0">
                <a:solidFill>
                  <a:schemeClr val="bg1"/>
                </a:solidFill>
              </a:rPr>
              <a:t>Psalms 127:3-5.</a:t>
            </a:r>
            <a:endParaRPr lang="en-US" i="1" dirty="0">
              <a:solidFill>
                <a:schemeClr val="bg1"/>
              </a:solidFill>
              <a:latin typeface="Calibri" panose="020F0502020204030204" pitchFamily="34" charset="0"/>
            </a:endParaRPr>
          </a:p>
        </p:txBody>
      </p:sp>
      <p:grpSp>
        <p:nvGrpSpPr>
          <p:cNvPr id="72" name="Group 71"/>
          <p:cNvGrpSpPr/>
          <p:nvPr/>
        </p:nvGrpSpPr>
        <p:grpSpPr>
          <a:xfrm>
            <a:off x="8990091" y="2533505"/>
            <a:ext cx="1692688" cy="3780875"/>
            <a:chOff x="2514600" y="762000"/>
            <a:chExt cx="2138572" cy="4511469"/>
          </a:xfrm>
        </p:grpSpPr>
        <p:grpSp>
          <p:nvGrpSpPr>
            <p:cNvPr id="73" name="Group 72"/>
            <p:cNvGrpSpPr/>
            <p:nvPr/>
          </p:nvGrpSpPr>
          <p:grpSpPr>
            <a:xfrm>
              <a:off x="3016273" y="4855175"/>
              <a:ext cx="1164311" cy="418294"/>
              <a:chOff x="3007043" y="4916898"/>
              <a:chExt cx="1164311" cy="418294"/>
            </a:xfrm>
          </p:grpSpPr>
          <p:sp>
            <p:nvSpPr>
              <p:cNvPr id="214" name="Oval 213"/>
              <p:cNvSpPr/>
              <p:nvPr/>
            </p:nvSpPr>
            <p:spPr>
              <a:xfrm rot="20039060">
                <a:off x="3007043" y="4916898"/>
                <a:ext cx="555312" cy="405751"/>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rot="1560940" flipH="1">
                <a:off x="3616042" y="4929441"/>
                <a:ext cx="555312" cy="405751"/>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rot="1560940" flipH="1">
                <a:off x="3632683" y="5011435"/>
                <a:ext cx="479645" cy="1757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rot="20075965" flipH="1">
                <a:off x="3091311" y="5013347"/>
                <a:ext cx="479645" cy="1757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p:nvPr/>
          </p:nvSpPr>
          <p:spPr>
            <a:xfrm rot="18750594">
              <a:off x="2346681" y="3705483"/>
              <a:ext cx="711713" cy="3758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13837370">
              <a:off x="4115424" y="3753493"/>
              <a:ext cx="721265" cy="354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a:off x="2750532" y="2631910"/>
              <a:ext cx="1724575" cy="2410097"/>
            </a:xfrm>
            <a:prstGeom prst="trapezoid">
              <a:avLst>
                <a:gd name="adj" fmla="val 35099"/>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rot="20392953">
              <a:off x="3866812" y="2314614"/>
              <a:ext cx="635370" cy="1777451"/>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rot="1389622">
              <a:off x="2663081" y="2322529"/>
              <a:ext cx="635370" cy="1643248"/>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a:off x="2831460" y="2226300"/>
              <a:ext cx="1604366" cy="2410097"/>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103761" y="911701"/>
              <a:ext cx="998438" cy="175279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p:nvPr/>
          </p:nvGrpSpPr>
          <p:grpSpPr>
            <a:xfrm rot="408489">
              <a:off x="2789849" y="1141022"/>
              <a:ext cx="550514" cy="2031934"/>
              <a:chOff x="5212832" y="849202"/>
              <a:chExt cx="824833" cy="1748956"/>
            </a:xfrm>
          </p:grpSpPr>
          <p:sp>
            <p:nvSpPr>
              <p:cNvPr id="210" name="Cloud 209"/>
              <p:cNvSpPr/>
              <p:nvPr/>
            </p:nvSpPr>
            <p:spPr>
              <a:xfrm rot="10954493">
                <a:off x="5212835" y="1711406"/>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Cloud 210"/>
              <p:cNvSpPr/>
              <p:nvPr/>
            </p:nvSpPr>
            <p:spPr>
              <a:xfrm rot="10954493">
                <a:off x="5212834" y="1315602"/>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Cloud 211"/>
              <p:cNvSpPr/>
              <p:nvPr/>
            </p:nvSpPr>
            <p:spPr>
              <a:xfrm rot="10954493">
                <a:off x="5212832" y="849202"/>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5270768" y="1107996"/>
                <a:ext cx="708957" cy="1176496"/>
              </a:xfrm>
              <a:prstGeom prst="ellipse">
                <a:avLst/>
              </a:prstGeom>
              <a:solidFill>
                <a:srgbClr val="C05B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rot="21190607" flipH="1">
              <a:off x="3800458" y="1135703"/>
              <a:ext cx="550514" cy="2031934"/>
              <a:chOff x="5212832" y="849202"/>
              <a:chExt cx="824833" cy="1748956"/>
            </a:xfrm>
          </p:grpSpPr>
          <p:sp>
            <p:nvSpPr>
              <p:cNvPr id="206" name="Cloud 205"/>
              <p:cNvSpPr/>
              <p:nvPr/>
            </p:nvSpPr>
            <p:spPr>
              <a:xfrm rot="10954493">
                <a:off x="5212835" y="1711406"/>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Cloud 206"/>
              <p:cNvSpPr/>
              <p:nvPr/>
            </p:nvSpPr>
            <p:spPr>
              <a:xfrm rot="10954493">
                <a:off x="5212834" y="1315602"/>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Cloud 207"/>
              <p:cNvSpPr/>
              <p:nvPr/>
            </p:nvSpPr>
            <p:spPr>
              <a:xfrm rot="10954493">
                <a:off x="5212832" y="849202"/>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5270768" y="1107996"/>
                <a:ext cx="708957" cy="1176496"/>
              </a:xfrm>
              <a:prstGeom prst="ellipse">
                <a:avLst/>
              </a:prstGeom>
              <a:solidFill>
                <a:srgbClr val="C05B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rot="16525192" flipH="1">
              <a:off x="3337052" y="804150"/>
              <a:ext cx="550514" cy="1038597"/>
              <a:chOff x="5212832" y="849202"/>
              <a:chExt cx="824833" cy="1748956"/>
            </a:xfrm>
          </p:grpSpPr>
          <p:sp>
            <p:nvSpPr>
              <p:cNvPr id="202" name="Cloud 201"/>
              <p:cNvSpPr/>
              <p:nvPr/>
            </p:nvSpPr>
            <p:spPr>
              <a:xfrm rot="10954493">
                <a:off x="5212835" y="1711406"/>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Cloud 202"/>
              <p:cNvSpPr/>
              <p:nvPr/>
            </p:nvSpPr>
            <p:spPr>
              <a:xfrm rot="10954493">
                <a:off x="5212834" y="1315602"/>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Cloud 203"/>
              <p:cNvSpPr/>
              <p:nvPr/>
            </p:nvSpPr>
            <p:spPr>
              <a:xfrm rot="10954493">
                <a:off x="5212832" y="849202"/>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5270768" y="1107996"/>
                <a:ext cx="708957" cy="1176496"/>
              </a:xfrm>
              <a:prstGeom prst="ellipse">
                <a:avLst/>
              </a:prstGeom>
              <a:solidFill>
                <a:srgbClr val="C05B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Double Wave 83"/>
            <p:cNvSpPr/>
            <p:nvPr/>
          </p:nvSpPr>
          <p:spPr>
            <a:xfrm rot="6477420" flipH="1">
              <a:off x="1797234" y="1892061"/>
              <a:ext cx="2113390" cy="483290"/>
            </a:xfrm>
            <a:prstGeom prst="doubleWave">
              <a:avLst>
                <a:gd name="adj1" fmla="val 12500"/>
                <a:gd name="adj2" fmla="val 618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ouble Wave 84"/>
            <p:cNvSpPr/>
            <p:nvPr/>
          </p:nvSpPr>
          <p:spPr>
            <a:xfrm rot="15063417">
              <a:off x="3254641" y="1844790"/>
              <a:ext cx="2113390" cy="483290"/>
            </a:xfrm>
            <a:prstGeom prst="doubleWave">
              <a:avLst>
                <a:gd name="adj1" fmla="val 12500"/>
                <a:gd name="adj2" fmla="val 618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oon 153"/>
            <p:cNvSpPr/>
            <p:nvPr/>
          </p:nvSpPr>
          <p:spPr>
            <a:xfrm rot="5400000">
              <a:off x="3356016" y="381136"/>
              <a:ext cx="475648" cy="1237376"/>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lowchart: Stored Data 155"/>
            <p:cNvSpPr/>
            <p:nvPr/>
          </p:nvSpPr>
          <p:spPr>
            <a:xfrm rot="5400000">
              <a:off x="3356951" y="554325"/>
              <a:ext cx="435836" cy="1402079"/>
            </a:xfrm>
            <a:prstGeom prst="flowChartOnlineStorag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flipH="1">
              <a:off x="3035034" y="896943"/>
              <a:ext cx="1177494" cy="405751"/>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8" name="Group 157"/>
            <p:cNvGrpSpPr/>
            <p:nvPr/>
          </p:nvGrpSpPr>
          <p:grpSpPr>
            <a:xfrm>
              <a:off x="3065825" y="1136644"/>
              <a:ext cx="990600" cy="251966"/>
              <a:chOff x="5867400" y="3429000"/>
              <a:chExt cx="3200400" cy="762000"/>
            </a:xfrm>
            <a:solidFill>
              <a:schemeClr val="accent1">
                <a:lumMod val="75000"/>
              </a:schemeClr>
            </a:solidFill>
          </p:grpSpPr>
          <p:grpSp>
            <p:nvGrpSpPr>
              <p:cNvPr id="187" name="Group 186"/>
              <p:cNvGrpSpPr/>
              <p:nvPr/>
            </p:nvGrpSpPr>
            <p:grpSpPr>
              <a:xfrm>
                <a:off x="5867400" y="3429000"/>
                <a:ext cx="762000" cy="762000"/>
                <a:chOff x="5867400" y="3429000"/>
                <a:chExt cx="762000" cy="762000"/>
              </a:xfrm>
              <a:grpFill/>
            </p:grpSpPr>
            <p:sp>
              <p:nvSpPr>
                <p:cNvPr id="200" name="Left-Right Arrow Callout 199"/>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Diamond 200"/>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187"/>
              <p:cNvGrpSpPr/>
              <p:nvPr/>
            </p:nvGrpSpPr>
            <p:grpSpPr>
              <a:xfrm>
                <a:off x="6477000" y="3429000"/>
                <a:ext cx="762000" cy="762000"/>
                <a:chOff x="5867400" y="3429000"/>
                <a:chExt cx="762000" cy="762000"/>
              </a:xfrm>
              <a:grpFill/>
            </p:grpSpPr>
            <p:sp>
              <p:nvSpPr>
                <p:cNvPr id="198" name="Left-Right Arrow Callout 197"/>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Diamond 198"/>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88"/>
              <p:cNvGrpSpPr/>
              <p:nvPr/>
            </p:nvGrpSpPr>
            <p:grpSpPr>
              <a:xfrm>
                <a:off x="7086600" y="3429000"/>
                <a:ext cx="762000" cy="762000"/>
                <a:chOff x="5867400" y="3429000"/>
                <a:chExt cx="762000" cy="762000"/>
              </a:xfrm>
              <a:grpFill/>
            </p:grpSpPr>
            <p:sp>
              <p:nvSpPr>
                <p:cNvPr id="196" name="Left-Right Arrow Callout 195"/>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Diamond 196"/>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 name="Group 189"/>
              <p:cNvGrpSpPr/>
              <p:nvPr/>
            </p:nvGrpSpPr>
            <p:grpSpPr>
              <a:xfrm>
                <a:off x="7696200" y="3429000"/>
                <a:ext cx="762000" cy="762000"/>
                <a:chOff x="5867400" y="3429000"/>
                <a:chExt cx="762000" cy="762000"/>
              </a:xfrm>
              <a:grpFill/>
            </p:grpSpPr>
            <p:sp>
              <p:nvSpPr>
                <p:cNvPr id="194" name="Left-Right Arrow Callout 193"/>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Diamond 194"/>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 name="Group 190"/>
              <p:cNvGrpSpPr/>
              <p:nvPr/>
            </p:nvGrpSpPr>
            <p:grpSpPr>
              <a:xfrm>
                <a:off x="8305800" y="3429000"/>
                <a:ext cx="762000" cy="762000"/>
                <a:chOff x="5867400" y="3429000"/>
                <a:chExt cx="762000" cy="762000"/>
              </a:xfrm>
              <a:grpFill/>
            </p:grpSpPr>
            <p:sp>
              <p:nvSpPr>
                <p:cNvPr id="192" name="Left-Right Arrow Callout 191"/>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Diamond 192"/>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9" name="Group 158"/>
            <p:cNvGrpSpPr/>
            <p:nvPr/>
          </p:nvGrpSpPr>
          <p:grpSpPr>
            <a:xfrm>
              <a:off x="2845062" y="4723334"/>
              <a:ext cx="1590763" cy="251966"/>
              <a:chOff x="5867400" y="3429000"/>
              <a:chExt cx="3200400" cy="762000"/>
            </a:xfrm>
            <a:solidFill>
              <a:schemeClr val="accent1">
                <a:lumMod val="75000"/>
              </a:schemeClr>
            </a:solidFill>
          </p:grpSpPr>
          <p:grpSp>
            <p:nvGrpSpPr>
              <p:cNvPr id="172" name="Group 171"/>
              <p:cNvGrpSpPr/>
              <p:nvPr/>
            </p:nvGrpSpPr>
            <p:grpSpPr>
              <a:xfrm>
                <a:off x="5867400" y="3429000"/>
                <a:ext cx="762000" cy="762000"/>
                <a:chOff x="5867400" y="3429000"/>
                <a:chExt cx="762000" cy="762000"/>
              </a:xfrm>
              <a:grpFill/>
            </p:grpSpPr>
            <p:sp>
              <p:nvSpPr>
                <p:cNvPr id="185" name="Left-Right Arrow Callout 184"/>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Diamond 185"/>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p:cNvGrpSpPr/>
              <p:nvPr/>
            </p:nvGrpSpPr>
            <p:grpSpPr>
              <a:xfrm>
                <a:off x="6477000" y="3429000"/>
                <a:ext cx="762000" cy="762000"/>
                <a:chOff x="5867400" y="3429000"/>
                <a:chExt cx="762000" cy="762000"/>
              </a:xfrm>
              <a:grpFill/>
            </p:grpSpPr>
            <p:sp>
              <p:nvSpPr>
                <p:cNvPr id="183" name="Left-Right Arrow Callout 182"/>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Diamond 183"/>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73"/>
              <p:cNvGrpSpPr/>
              <p:nvPr/>
            </p:nvGrpSpPr>
            <p:grpSpPr>
              <a:xfrm>
                <a:off x="7086600" y="3429000"/>
                <a:ext cx="762000" cy="762000"/>
                <a:chOff x="5867400" y="3429000"/>
                <a:chExt cx="762000" cy="762000"/>
              </a:xfrm>
              <a:grpFill/>
            </p:grpSpPr>
            <p:sp>
              <p:nvSpPr>
                <p:cNvPr id="181" name="Left-Right Arrow Callout 180"/>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Diamond 181"/>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74"/>
              <p:cNvGrpSpPr/>
              <p:nvPr/>
            </p:nvGrpSpPr>
            <p:grpSpPr>
              <a:xfrm>
                <a:off x="7696200" y="3429000"/>
                <a:ext cx="762000" cy="762000"/>
                <a:chOff x="5867400" y="3429000"/>
                <a:chExt cx="762000" cy="762000"/>
              </a:xfrm>
              <a:grpFill/>
            </p:grpSpPr>
            <p:sp>
              <p:nvSpPr>
                <p:cNvPr id="179" name="Left-Right Arrow Callout 178"/>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iamond 179"/>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75"/>
              <p:cNvGrpSpPr/>
              <p:nvPr/>
            </p:nvGrpSpPr>
            <p:grpSpPr>
              <a:xfrm>
                <a:off x="8305800" y="3429000"/>
                <a:ext cx="762000" cy="762000"/>
                <a:chOff x="5867400" y="3429000"/>
                <a:chExt cx="762000" cy="762000"/>
              </a:xfrm>
              <a:grpFill/>
            </p:grpSpPr>
            <p:sp>
              <p:nvSpPr>
                <p:cNvPr id="177" name="Left-Right Arrow Callout 176"/>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Diamond 177"/>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0" name="Group 159"/>
            <p:cNvGrpSpPr/>
            <p:nvPr/>
          </p:nvGrpSpPr>
          <p:grpSpPr>
            <a:xfrm>
              <a:off x="3293929" y="2519311"/>
              <a:ext cx="590423" cy="781431"/>
              <a:chOff x="6001717" y="3337689"/>
              <a:chExt cx="831684" cy="1100742"/>
            </a:xfrm>
          </p:grpSpPr>
          <p:grpSp>
            <p:nvGrpSpPr>
              <p:cNvPr id="161" name="Group 160"/>
              <p:cNvGrpSpPr/>
              <p:nvPr/>
            </p:nvGrpSpPr>
            <p:grpSpPr>
              <a:xfrm>
                <a:off x="6120653" y="3855789"/>
                <a:ext cx="593812" cy="582642"/>
                <a:chOff x="5867400" y="3429000"/>
                <a:chExt cx="762000" cy="762000"/>
              </a:xfrm>
              <a:solidFill>
                <a:schemeClr val="accent1">
                  <a:lumMod val="75000"/>
                </a:schemeClr>
              </a:solidFill>
            </p:grpSpPr>
            <p:sp>
              <p:nvSpPr>
                <p:cNvPr id="170" name="Left-Right Arrow Callout 169"/>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Diamond 170"/>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161"/>
              <p:cNvGrpSpPr/>
              <p:nvPr/>
            </p:nvGrpSpPr>
            <p:grpSpPr>
              <a:xfrm>
                <a:off x="6001717" y="3349969"/>
                <a:ext cx="237872" cy="543452"/>
                <a:chOff x="5557086" y="2488017"/>
                <a:chExt cx="635322" cy="1451484"/>
              </a:xfrm>
            </p:grpSpPr>
            <p:sp>
              <p:nvSpPr>
                <p:cNvPr id="167" name="Oval 166"/>
                <p:cNvSpPr/>
                <p:nvPr/>
              </p:nvSpPr>
              <p:spPr>
                <a:xfrm rot="19702974">
                  <a:off x="5942331" y="3226743"/>
                  <a:ext cx="250077" cy="71275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rot="19702974">
                  <a:off x="5690192" y="2829307"/>
                  <a:ext cx="250077" cy="71275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rot="20675384">
                  <a:off x="5557086" y="2488017"/>
                  <a:ext cx="250077" cy="71275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flipH="1">
                <a:off x="6595529" y="3337689"/>
                <a:ext cx="237872" cy="543452"/>
                <a:chOff x="5557086" y="2488017"/>
                <a:chExt cx="635322" cy="1451484"/>
              </a:xfrm>
            </p:grpSpPr>
            <p:sp>
              <p:nvSpPr>
                <p:cNvPr id="164" name="Oval 163"/>
                <p:cNvSpPr/>
                <p:nvPr/>
              </p:nvSpPr>
              <p:spPr>
                <a:xfrm rot="19702974">
                  <a:off x="5942331" y="3226743"/>
                  <a:ext cx="250077" cy="71275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rot="19702974">
                  <a:off x="5690192" y="2829307"/>
                  <a:ext cx="250077" cy="71275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rot="20675384">
                  <a:off x="5557086" y="2488017"/>
                  <a:ext cx="250077" cy="71275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891673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7" name="TextBox 86"/>
          <p:cNvSpPr txBox="1"/>
          <p:nvPr/>
        </p:nvSpPr>
        <p:spPr>
          <a:xfrm>
            <a:off x="0" y="-18516"/>
            <a:ext cx="12192000" cy="1107996"/>
          </a:xfrm>
          <a:prstGeom prst="rect">
            <a:avLst/>
          </a:prstGeom>
          <a:noFill/>
        </p:spPr>
        <p:txBody>
          <a:bodyPr wrap="square" rtlCol="0">
            <a:spAutoFit/>
          </a:bodyPr>
          <a:lstStyle/>
          <a:p>
            <a:pPr algn="ctr"/>
            <a:r>
              <a:rPr lang="en-US" sz="6600" dirty="0">
                <a:solidFill>
                  <a:schemeClr val="bg1"/>
                </a:solidFill>
                <a:latin typeface="Abadi" panose="020B0604020104020204" pitchFamily="34" charset="0"/>
              </a:rPr>
              <a:t>“Daughter of Belial”</a:t>
            </a:r>
          </a:p>
        </p:txBody>
      </p:sp>
      <p:sp>
        <p:nvSpPr>
          <p:cNvPr id="85" name="TextBox 84"/>
          <p:cNvSpPr txBox="1"/>
          <p:nvPr/>
        </p:nvSpPr>
        <p:spPr>
          <a:xfrm>
            <a:off x="126695" y="6346372"/>
            <a:ext cx="5200821" cy="369332"/>
          </a:xfrm>
          <a:prstGeom prst="rect">
            <a:avLst/>
          </a:prstGeom>
          <a:noFill/>
        </p:spPr>
        <p:txBody>
          <a:bodyPr wrap="square" rtlCol="0">
            <a:spAutoFit/>
          </a:bodyPr>
          <a:lstStyle/>
          <a:p>
            <a:r>
              <a:rPr lang="en-US" dirty="0">
                <a:solidFill>
                  <a:schemeClr val="bg1"/>
                </a:solidFill>
                <a:latin typeface="Calibri" panose="020F0502020204030204" pitchFamily="34" charset="0"/>
              </a:rPr>
              <a:t>1 Samuel 1:16 </a:t>
            </a:r>
          </a:p>
        </p:txBody>
      </p:sp>
      <p:sp>
        <p:nvSpPr>
          <p:cNvPr id="3" name="Rectangle 2"/>
          <p:cNvSpPr/>
          <p:nvPr/>
        </p:nvSpPr>
        <p:spPr>
          <a:xfrm>
            <a:off x="283675" y="1479063"/>
            <a:ext cx="6096000" cy="2308324"/>
          </a:xfrm>
          <a:prstGeom prst="rect">
            <a:avLst/>
          </a:prstGeom>
        </p:spPr>
        <p:txBody>
          <a:bodyPr>
            <a:spAutoFit/>
          </a:bodyPr>
          <a:lstStyle/>
          <a:p>
            <a:r>
              <a:rPr lang="en-US" dirty="0">
                <a:solidFill>
                  <a:schemeClr val="bg1"/>
                </a:solidFill>
                <a:latin typeface="Calibri" panose="020F0502020204030204" pitchFamily="34" charset="0"/>
              </a:rPr>
              <a:t>When Hannah protested to Eli that she was not a “daughter of Belial” she meant a “worthless or profane person.” </a:t>
            </a:r>
          </a:p>
          <a:p>
            <a:endParaRPr lang="en-US" i="1" dirty="0">
              <a:solidFill>
                <a:schemeClr val="bg1"/>
              </a:solidFill>
              <a:latin typeface="Calibri" panose="020F0502020204030204" pitchFamily="34" charset="0"/>
            </a:endParaRPr>
          </a:p>
          <a:p>
            <a:r>
              <a:rPr lang="en-US" i="1" dirty="0">
                <a:solidFill>
                  <a:schemeClr val="bg1"/>
                </a:solidFill>
                <a:latin typeface="Calibri" panose="020F0502020204030204" pitchFamily="34" charset="0"/>
              </a:rPr>
              <a:t>Belial</a:t>
            </a:r>
            <a:r>
              <a:rPr lang="en-US" dirty="0">
                <a:solidFill>
                  <a:schemeClr val="bg1"/>
                </a:solidFill>
                <a:latin typeface="Calibri" panose="020F0502020204030204" pitchFamily="34" charset="0"/>
              </a:rPr>
              <a:t> means “worthless, someone of evil affiliation.”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It is capitalized by the English translators as if it were a title for Satan and is sometimes so used in later books of the Old Testament (6) </a:t>
            </a:r>
          </a:p>
        </p:txBody>
      </p:sp>
      <p:pic>
        <p:nvPicPr>
          <p:cNvPr id="5122" name="Picture 2" descr="https://encrypted-tbn2.gstatic.com/images?q=tbn:ANd9GcTadsB9jV5Xv0tY-0_CBdmQ_ruJwrMy1qE1Hyp1PV4NMbU_xr2E"/>
          <p:cNvPicPr>
            <a:picLocks noChangeAspect="1" noChangeArrowheads="1"/>
          </p:cNvPicPr>
          <p:nvPr/>
        </p:nvPicPr>
        <p:blipFill rotWithShape="1">
          <a:blip r:embed="rId3">
            <a:extLst>
              <a:ext uri="{28A0092B-C50C-407E-A947-70E740481C1C}">
                <a14:useLocalDpi xmlns:a14="http://schemas.microsoft.com/office/drawing/2010/main" val="0"/>
              </a:ext>
            </a:extLst>
          </a:blip>
          <a:srcRect l="25553" t="-946" b="1"/>
          <a:stretch/>
        </p:blipFill>
        <p:spPr bwMode="auto">
          <a:xfrm flipH="1">
            <a:off x="6792685" y="2348899"/>
            <a:ext cx="4579577" cy="3104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05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7" name="TextBox 86"/>
          <p:cNvSpPr txBox="1"/>
          <p:nvPr/>
        </p:nvSpPr>
        <p:spPr>
          <a:xfrm>
            <a:off x="0" y="-18516"/>
            <a:ext cx="12192000" cy="1107996"/>
          </a:xfrm>
          <a:prstGeom prst="rect">
            <a:avLst/>
          </a:prstGeom>
          <a:noFill/>
        </p:spPr>
        <p:txBody>
          <a:bodyPr wrap="square" rtlCol="0">
            <a:spAutoFit/>
          </a:bodyPr>
          <a:lstStyle/>
          <a:p>
            <a:pPr algn="ctr"/>
            <a:r>
              <a:rPr lang="en-US" sz="6600" dirty="0">
                <a:solidFill>
                  <a:schemeClr val="bg1"/>
                </a:solidFill>
                <a:latin typeface="Abadi" panose="020B0604020104020204" pitchFamily="34" charset="0"/>
              </a:rPr>
              <a:t>Eli’s Blessing</a:t>
            </a:r>
          </a:p>
        </p:txBody>
      </p:sp>
      <p:sp>
        <p:nvSpPr>
          <p:cNvPr id="85" name="TextBox 84"/>
          <p:cNvSpPr txBox="1"/>
          <p:nvPr/>
        </p:nvSpPr>
        <p:spPr>
          <a:xfrm>
            <a:off x="126695" y="6346372"/>
            <a:ext cx="5200821" cy="369332"/>
          </a:xfrm>
          <a:prstGeom prst="rect">
            <a:avLst/>
          </a:prstGeom>
          <a:noFill/>
        </p:spPr>
        <p:txBody>
          <a:bodyPr wrap="square" rtlCol="0">
            <a:spAutoFit/>
          </a:bodyPr>
          <a:lstStyle/>
          <a:p>
            <a:r>
              <a:rPr lang="en-US" dirty="0">
                <a:solidFill>
                  <a:schemeClr val="bg1"/>
                </a:solidFill>
                <a:latin typeface="Calibri" panose="020F0502020204030204" pitchFamily="34" charset="0"/>
              </a:rPr>
              <a:t>1 Samuel 1:17 </a:t>
            </a:r>
          </a:p>
        </p:txBody>
      </p:sp>
      <p:sp>
        <p:nvSpPr>
          <p:cNvPr id="3" name="Rectangle 2"/>
          <p:cNvSpPr/>
          <p:nvPr/>
        </p:nvSpPr>
        <p:spPr>
          <a:xfrm>
            <a:off x="283675" y="1479063"/>
            <a:ext cx="6096000" cy="1384995"/>
          </a:xfrm>
          <a:prstGeom prst="rect">
            <a:avLst/>
          </a:prstGeom>
        </p:spPr>
        <p:txBody>
          <a:bodyPr>
            <a:spAutoFit/>
          </a:bodyPr>
          <a:lstStyle/>
          <a:p>
            <a:r>
              <a:rPr lang="en-US" sz="2800" i="1" dirty="0">
                <a:solidFill>
                  <a:schemeClr val="bg1"/>
                </a:solidFill>
                <a:latin typeface="Calibri" panose="020F0502020204030204" pitchFamily="34" charset="0"/>
              </a:rPr>
              <a:t>Go in peace: and the God of Israel grant thee thy petition that thou hast asked of him.</a:t>
            </a:r>
          </a:p>
        </p:txBody>
      </p:sp>
      <p:pic>
        <p:nvPicPr>
          <p:cNvPr id="6146" name="Picture 2" descr="https://www.lds.org/bc/content/shared/content/images/gospel-library/manual/31118/31118_000_027_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7261" y="1881187"/>
            <a:ext cx="4596368" cy="4149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556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7" name="TextBox 86"/>
          <p:cNvSpPr txBox="1"/>
          <p:nvPr/>
        </p:nvSpPr>
        <p:spPr>
          <a:xfrm>
            <a:off x="0" y="-18516"/>
            <a:ext cx="12192000" cy="1107996"/>
          </a:xfrm>
          <a:prstGeom prst="rect">
            <a:avLst/>
          </a:prstGeom>
          <a:noFill/>
        </p:spPr>
        <p:txBody>
          <a:bodyPr wrap="square" rtlCol="0">
            <a:spAutoFit/>
          </a:bodyPr>
          <a:lstStyle/>
          <a:p>
            <a:pPr algn="ctr"/>
            <a:r>
              <a:rPr lang="en-US" sz="6600" dirty="0">
                <a:solidFill>
                  <a:schemeClr val="bg1"/>
                </a:solidFill>
                <a:latin typeface="Abadi" panose="020B0604020104020204" pitchFamily="34" charset="0"/>
              </a:rPr>
              <a:t>Hannah’s Faith</a:t>
            </a:r>
          </a:p>
        </p:txBody>
      </p:sp>
      <p:sp>
        <p:nvSpPr>
          <p:cNvPr id="85" name="TextBox 84"/>
          <p:cNvSpPr txBox="1"/>
          <p:nvPr/>
        </p:nvSpPr>
        <p:spPr>
          <a:xfrm>
            <a:off x="126695" y="6346372"/>
            <a:ext cx="5200821" cy="369332"/>
          </a:xfrm>
          <a:prstGeom prst="rect">
            <a:avLst/>
          </a:prstGeom>
          <a:noFill/>
        </p:spPr>
        <p:txBody>
          <a:bodyPr wrap="square" rtlCol="0">
            <a:spAutoFit/>
          </a:bodyPr>
          <a:lstStyle/>
          <a:p>
            <a:r>
              <a:rPr lang="en-US" dirty="0">
                <a:solidFill>
                  <a:schemeClr val="bg1"/>
                </a:solidFill>
                <a:latin typeface="Calibri" panose="020F0502020204030204" pitchFamily="34" charset="0"/>
              </a:rPr>
              <a:t>1 Samuel 1:17 </a:t>
            </a:r>
          </a:p>
        </p:txBody>
      </p:sp>
      <p:sp>
        <p:nvSpPr>
          <p:cNvPr id="8" name="Rectangle 7"/>
          <p:cNvSpPr/>
          <p:nvPr/>
        </p:nvSpPr>
        <p:spPr>
          <a:xfrm>
            <a:off x="3277221" y="1184871"/>
            <a:ext cx="7458700" cy="3416320"/>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Hannah’s tests involved progressive degrees of sacrifice. Her blessings, like ours, did not come until </a:t>
            </a:r>
            <a:r>
              <a:rPr lang="en-US" b="0" i="1" dirty="0">
                <a:solidFill>
                  <a:schemeClr val="bg1"/>
                </a:solidFill>
                <a:effectLst/>
                <a:latin typeface="Calibri" panose="020F0502020204030204" pitchFamily="34" charset="0"/>
              </a:rPr>
              <a:t>after</a:t>
            </a:r>
            <a:r>
              <a:rPr lang="en-US" b="0" i="0" dirty="0">
                <a:solidFill>
                  <a:schemeClr val="bg1"/>
                </a:solidFill>
                <a:effectLst/>
                <a:latin typeface="Calibri" panose="020F0502020204030204" pitchFamily="34" charset="0"/>
              </a:rPr>
              <a:t> her trial of faith. </a:t>
            </a:r>
          </a:p>
          <a:p>
            <a:pPr fontAlgn="base"/>
            <a:endParaRPr lang="en-US" dirty="0">
              <a:solidFill>
                <a:schemeClr val="bg1"/>
              </a:solidFill>
              <a:latin typeface="Calibri" panose="020F0502020204030204" pitchFamily="34" charset="0"/>
            </a:endParaRPr>
          </a:p>
          <a:p>
            <a:pPr fontAlgn="base"/>
            <a:r>
              <a:rPr lang="en-US" b="0" i="0" dirty="0">
                <a:solidFill>
                  <a:schemeClr val="bg1"/>
                </a:solidFill>
                <a:effectLst/>
                <a:latin typeface="Calibri" panose="020F0502020204030204" pitchFamily="34" charset="0"/>
              </a:rPr>
              <a:t>Her blessing of motherhood came only when she had sufficiently proven both her righteousness in adverse circumstances and her willingness to submit to a divine decree of barrenness. </a:t>
            </a:r>
          </a:p>
          <a:p>
            <a:pPr fontAlgn="base"/>
            <a:endParaRPr lang="en-US" dirty="0">
              <a:solidFill>
                <a:schemeClr val="bg1"/>
              </a:solidFill>
              <a:latin typeface="Calibri" panose="020F0502020204030204" pitchFamily="34" charset="0"/>
            </a:endParaRPr>
          </a:p>
          <a:p>
            <a:pPr fontAlgn="base"/>
            <a:r>
              <a:rPr lang="en-US" b="0" i="0" dirty="0">
                <a:solidFill>
                  <a:schemeClr val="bg1"/>
                </a:solidFill>
                <a:effectLst/>
                <a:latin typeface="Calibri" panose="020F0502020204030204" pitchFamily="34" charset="0"/>
              </a:rPr>
              <a:t>She received her powerful testimony of the Savior only after she had fulfilled her vow to consecrate Samuel. </a:t>
            </a:r>
          </a:p>
          <a:p>
            <a:pPr fontAlgn="base"/>
            <a:endParaRPr lang="en-US" dirty="0">
              <a:solidFill>
                <a:schemeClr val="bg1"/>
              </a:solidFill>
              <a:latin typeface="Calibri" panose="020F0502020204030204" pitchFamily="34" charset="0"/>
            </a:endParaRPr>
          </a:p>
          <a:p>
            <a:pPr fontAlgn="base"/>
            <a:r>
              <a:rPr lang="en-US" b="0" i="0" dirty="0">
                <a:solidFill>
                  <a:schemeClr val="bg1"/>
                </a:solidFill>
                <a:effectLst/>
                <a:latin typeface="Calibri" panose="020F0502020204030204" pitchFamily="34" charset="0"/>
              </a:rPr>
              <a:t>And finally, the promise of additional children came only as she continued faithful without receiving further posterity.</a:t>
            </a:r>
            <a:r>
              <a:rPr lang="en-US" dirty="0">
                <a:solidFill>
                  <a:schemeClr val="bg1"/>
                </a:solidFill>
                <a:latin typeface="Calibri" panose="020F0502020204030204" pitchFamily="34" charset="0"/>
              </a:rPr>
              <a:t> </a:t>
            </a:r>
          </a:p>
        </p:txBody>
      </p:sp>
      <p:sp>
        <p:nvSpPr>
          <p:cNvPr id="9" name="TextBox 8"/>
          <p:cNvSpPr txBox="1"/>
          <p:nvPr/>
        </p:nvSpPr>
        <p:spPr>
          <a:xfrm>
            <a:off x="6897609" y="6350711"/>
            <a:ext cx="5200821" cy="369332"/>
          </a:xfrm>
          <a:prstGeom prst="rect">
            <a:avLst/>
          </a:prstGeom>
          <a:noFill/>
        </p:spPr>
        <p:txBody>
          <a:bodyPr wrap="square" rtlCol="0">
            <a:spAutoFit/>
          </a:bodyPr>
          <a:lstStyle/>
          <a:p>
            <a:pPr algn="r"/>
            <a:r>
              <a:rPr lang="en-US" dirty="0">
                <a:solidFill>
                  <a:schemeClr val="bg1"/>
                </a:solidFill>
                <a:latin typeface="Calibri" panose="020F0502020204030204" pitchFamily="34" charset="0"/>
              </a:rPr>
              <a:t>(7)</a:t>
            </a:r>
          </a:p>
        </p:txBody>
      </p:sp>
      <p:pic>
        <p:nvPicPr>
          <p:cNvPr id="7170" name="Picture 2" descr="https://lannononsamuel.files.wordpress.com/2013/08/10.jpg"/>
          <p:cNvPicPr>
            <a:picLocks noChangeAspect="1" noChangeArrowheads="1"/>
          </p:cNvPicPr>
          <p:nvPr/>
        </p:nvPicPr>
        <p:blipFill rotWithShape="1">
          <a:blip r:embed="rId3">
            <a:extLst>
              <a:ext uri="{28A0092B-C50C-407E-A947-70E740481C1C}">
                <a14:useLocalDpi xmlns:a14="http://schemas.microsoft.com/office/drawing/2010/main" val="0"/>
              </a:ext>
            </a:extLst>
          </a:blip>
          <a:srcRect l="4358" t="954" r="1"/>
          <a:stretch/>
        </p:blipFill>
        <p:spPr bwMode="auto">
          <a:xfrm>
            <a:off x="346170" y="1107996"/>
            <a:ext cx="2808515" cy="405833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7034091" y="4519982"/>
            <a:ext cx="3141292" cy="2218577"/>
            <a:chOff x="228600" y="381000"/>
            <a:chExt cx="3505068" cy="2501531"/>
          </a:xfrm>
        </p:grpSpPr>
        <p:grpSp>
          <p:nvGrpSpPr>
            <p:cNvPr id="12" name="Group 11"/>
            <p:cNvGrpSpPr/>
            <p:nvPr/>
          </p:nvGrpSpPr>
          <p:grpSpPr>
            <a:xfrm>
              <a:off x="228600" y="381000"/>
              <a:ext cx="3505068" cy="2501531"/>
              <a:chOff x="534986" y="381000"/>
              <a:chExt cx="2637111" cy="2501531"/>
            </a:xfrm>
          </p:grpSpPr>
          <p:sp>
            <p:nvSpPr>
              <p:cNvPr id="14" name="Rectangle 13"/>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534986" y="384805"/>
                <a:ext cx="457200" cy="2497726"/>
                <a:chOff x="533400" y="381000"/>
                <a:chExt cx="457200" cy="2497726"/>
              </a:xfrm>
            </p:grpSpPr>
            <p:sp>
              <p:nvSpPr>
                <p:cNvPr id="21" name="Oval 2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714897" y="381000"/>
                <a:ext cx="457200" cy="2497726"/>
                <a:chOff x="2714897" y="457200"/>
                <a:chExt cx="457200" cy="2497726"/>
              </a:xfrm>
            </p:grpSpPr>
            <p:sp>
              <p:nvSpPr>
                <p:cNvPr id="17" name="Oval 1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842492" y="971234"/>
              <a:ext cx="2293346" cy="1492228"/>
            </a:xfrm>
            <a:prstGeom prst="rect">
              <a:avLst/>
            </a:prstGeom>
          </p:spPr>
          <p:txBody>
            <a:bodyPr wrap="square">
              <a:spAutoFit/>
            </a:bodyPr>
            <a:lstStyle/>
            <a:p>
              <a:pPr algn="ctr"/>
              <a:r>
                <a:rPr lang="en-US" sz="1600" b="1" dirty="0"/>
                <a:t>When we ask the Lord to bless us, we must be willing to use those blessings to serve Him</a:t>
              </a:r>
              <a:endParaRPr lang="en-US" sz="1600" i="1" dirty="0"/>
            </a:p>
          </p:txBody>
        </p:sp>
      </p:grpSp>
    </p:spTree>
    <p:extLst>
      <p:ext uri="{BB962C8B-B14F-4D97-AF65-F5344CB8AC3E}">
        <p14:creationId xmlns:p14="http://schemas.microsoft.com/office/powerpoint/2010/main" val="175775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7" name="TextBox 86"/>
          <p:cNvSpPr txBox="1"/>
          <p:nvPr/>
        </p:nvSpPr>
        <p:spPr>
          <a:xfrm>
            <a:off x="0" y="0"/>
            <a:ext cx="12192000" cy="1107996"/>
          </a:xfrm>
          <a:prstGeom prst="rect">
            <a:avLst/>
          </a:prstGeom>
          <a:noFill/>
        </p:spPr>
        <p:txBody>
          <a:bodyPr wrap="square" rtlCol="0">
            <a:spAutoFit/>
          </a:bodyPr>
          <a:lstStyle/>
          <a:p>
            <a:pPr algn="ctr"/>
            <a:r>
              <a:rPr lang="en-US" sz="6600" dirty="0">
                <a:solidFill>
                  <a:schemeClr val="bg1"/>
                </a:solidFill>
                <a:latin typeface="Abadi" panose="020B0604020104020204" pitchFamily="34" charset="0"/>
              </a:rPr>
              <a:t>Samuel</a:t>
            </a:r>
          </a:p>
        </p:txBody>
      </p:sp>
      <p:sp>
        <p:nvSpPr>
          <p:cNvPr id="8" name="Rectangle 7"/>
          <p:cNvSpPr/>
          <p:nvPr/>
        </p:nvSpPr>
        <p:spPr>
          <a:xfrm>
            <a:off x="316307" y="1250186"/>
            <a:ext cx="7458700" cy="5078313"/>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His name means “Heard of God” in Hebrew</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He was the son of </a:t>
            </a:r>
            <a:r>
              <a:rPr lang="en-US" dirty="0" err="1">
                <a:solidFill>
                  <a:schemeClr val="bg1"/>
                </a:solidFill>
                <a:latin typeface="Calibri" panose="020F0502020204030204" pitchFamily="34" charset="0"/>
              </a:rPr>
              <a:t>Elkanah</a:t>
            </a:r>
            <a:r>
              <a:rPr lang="en-US" dirty="0">
                <a:solidFill>
                  <a:schemeClr val="bg1"/>
                </a:solidFill>
                <a:latin typeface="Calibri" panose="020F0502020204030204" pitchFamily="34" charset="0"/>
              </a:rPr>
              <a:t> and Hannah</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True to his mother’s vow he was brought before the High Priest, Eli in his care</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Samuel spoke with the Lord in a serious of 4 visits which told him of the sad prophecy to Eli and his family</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Samuel continued in righteousness and became the prophet of the Lord</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1 and 2 Samuel covers the time period of his birth to the period prior to the death of David—a span of about 130 years…he passed away prior to the end of 1 Samuel</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 </a:t>
            </a:r>
          </a:p>
          <a:p>
            <a:pPr fontAlgn="base"/>
            <a:endParaRPr lang="en-US" dirty="0">
              <a:solidFill>
                <a:schemeClr val="bg1"/>
              </a:solidFill>
              <a:latin typeface="Calibri" panose="020F0502020204030204" pitchFamily="34" charset="0"/>
            </a:endParaRPr>
          </a:p>
          <a:p>
            <a:pPr fontAlgn="base"/>
            <a:endParaRPr lang="en-US" dirty="0">
              <a:solidFill>
                <a:schemeClr val="bg1"/>
              </a:solidFill>
              <a:latin typeface="Calibri" panose="020F0502020204030204" pitchFamily="34" charset="0"/>
            </a:endParaRPr>
          </a:p>
        </p:txBody>
      </p:sp>
      <p:sp>
        <p:nvSpPr>
          <p:cNvPr id="9" name="TextBox 8"/>
          <p:cNvSpPr txBox="1"/>
          <p:nvPr/>
        </p:nvSpPr>
        <p:spPr>
          <a:xfrm>
            <a:off x="6897609" y="6350711"/>
            <a:ext cx="5200821" cy="369332"/>
          </a:xfrm>
          <a:prstGeom prst="rect">
            <a:avLst/>
          </a:prstGeom>
          <a:noFill/>
        </p:spPr>
        <p:txBody>
          <a:bodyPr wrap="square" rtlCol="0">
            <a:spAutoFit/>
          </a:bodyPr>
          <a:lstStyle/>
          <a:p>
            <a:pPr algn="r"/>
            <a:r>
              <a:rPr lang="en-US" dirty="0">
                <a:solidFill>
                  <a:schemeClr val="bg1"/>
                </a:solidFill>
                <a:latin typeface="Calibri" panose="020F0502020204030204" pitchFamily="34" charset="0"/>
              </a:rPr>
              <a:t>(2)</a:t>
            </a:r>
          </a:p>
        </p:txBody>
      </p:sp>
      <p:grpSp>
        <p:nvGrpSpPr>
          <p:cNvPr id="25" name="Group 24"/>
          <p:cNvGrpSpPr/>
          <p:nvPr/>
        </p:nvGrpSpPr>
        <p:grpSpPr>
          <a:xfrm>
            <a:off x="8688167" y="1877735"/>
            <a:ext cx="1818760" cy="3698898"/>
            <a:chOff x="1716284" y="474750"/>
            <a:chExt cx="2445026" cy="4972565"/>
          </a:xfrm>
        </p:grpSpPr>
        <p:grpSp>
          <p:nvGrpSpPr>
            <p:cNvPr id="26" name="Group 25"/>
            <p:cNvGrpSpPr/>
            <p:nvPr/>
          </p:nvGrpSpPr>
          <p:grpSpPr>
            <a:xfrm flipH="1">
              <a:off x="3176816" y="1118804"/>
              <a:ext cx="664589" cy="1122315"/>
              <a:chOff x="4580952" y="1323647"/>
              <a:chExt cx="664589" cy="792389"/>
            </a:xfrm>
          </p:grpSpPr>
          <p:sp>
            <p:nvSpPr>
              <p:cNvPr id="91" name="Moon 90"/>
              <p:cNvSpPr/>
              <p:nvPr/>
            </p:nvSpPr>
            <p:spPr>
              <a:xfrm rot="266471">
                <a:off x="4580952" y="1323647"/>
                <a:ext cx="664589" cy="792389"/>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p:cNvSpPr/>
              <p:nvPr/>
            </p:nvSpPr>
            <p:spPr>
              <a:xfrm rot="20998437">
                <a:off x="4661745" y="1342474"/>
                <a:ext cx="374533" cy="635058"/>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1995309" y="1121340"/>
              <a:ext cx="664589" cy="1122315"/>
              <a:chOff x="4580952" y="1323647"/>
              <a:chExt cx="664589" cy="792389"/>
            </a:xfrm>
          </p:grpSpPr>
          <p:sp>
            <p:nvSpPr>
              <p:cNvPr id="89" name="Moon 88"/>
              <p:cNvSpPr/>
              <p:nvPr/>
            </p:nvSpPr>
            <p:spPr>
              <a:xfrm rot="266471">
                <a:off x="4580952" y="1323647"/>
                <a:ext cx="664589" cy="792389"/>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89"/>
              <p:cNvSpPr/>
              <p:nvPr/>
            </p:nvSpPr>
            <p:spPr>
              <a:xfrm rot="20998437">
                <a:off x="4661745" y="1342474"/>
                <a:ext cx="374533" cy="635058"/>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Oval 27"/>
            <p:cNvSpPr/>
            <p:nvPr/>
          </p:nvSpPr>
          <p:spPr>
            <a:xfrm rot="19907266">
              <a:off x="3739694" y="3233615"/>
              <a:ext cx="421616"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645044">
              <a:off x="1716284" y="3248591"/>
              <a:ext cx="46312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442075">
              <a:off x="2456399" y="4747463"/>
              <a:ext cx="414834"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8928376">
              <a:off x="3122728" y="4761515"/>
              <a:ext cx="396826"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1440561">
              <a:off x="1731867" y="2330662"/>
              <a:ext cx="1009860" cy="1443356"/>
            </a:xfrm>
            <a:prstGeom prst="trapezoid">
              <a:avLst>
                <a:gd name="adj" fmla="val 30077"/>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585184">
              <a:off x="1872672" y="2084557"/>
              <a:ext cx="1003899" cy="1436005"/>
            </a:xfrm>
            <a:prstGeom prst="trapezoid">
              <a:avLst>
                <a:gd name="adj" fmla="val 31003"/>
              </a:avLst>
            </a:prstGeom>
            <a:solidFill>
              <a:srgbClr val="F68B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19870960">
              <a:off x="3151051" y="2334430"/>
              <a:ext cx="948562" cy="1443356"/>
            </a:xfrm>
            <a:prstGeom prst="trapezoid">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rot="20036208">
              <a:off x="2947455" y="2097736"/>
              <a:ext cx="972511" cy="1397052"/>
            </a:xfrm>
            <a:prstGeom prst="trapezoid">
              <a:avLst/>
            </a:prstGeom>
            <a:solidFill>
              <a:srgbClr val="F68B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a:off x="2209800" y="2128072"/>
              <a:ext cx="1447800" cy="2895600"/>
            </a:xfrm>
            <a:prstGeom prst="trapezoid">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637385" y="2085338"/>
              <a:ext cx="599605" cy="130867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rot="21186724">
              <a:off x="2963096" y="1987049"/>
              <a:ext cx="699099" cy="2898914"/>
            </a:xfrm>
            <a:prstGeom prst="trapezoid">
              <a:avLst/>
            </a:prstGeom>
            <a:solidFill>
              <a:srgbClr val="F68B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rot="353417">
              <a:off x="2187146" y="2050706"/>
              <a:ext cx="699099" cy="2879911"/>
            </a:xfrm>
            <a:prstGeom prst="trapezoid">
              <a:avLst/>
            </a:prstGeom>
            <a:solidFill>
              <a:srgbClr val="F68B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p:cNvSpPr/>
            <p:nvPr/>
          </p:nvSpPr>
          <p:spPr>
            <a:xfrm rot="10800000">
              <a:off x="2771693" y="2034351"/>
              <a:ext cx="287339" cy="6858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18"/>
            <p:cNvGrpSpPr/>
            <p:nvPr/>
          </p:nvGrpSpPr>
          <p:grpSpPr>
            <a:xfrm>
              <a:off x="2217383" y="579179"/>
              <a:ext cx="1371600" cy="1676400"/>
              <a:chOff x="2819400" y="1066800"/>
              <a:chExt cx="1828800" cy="1676400"/>
            </a:xfrm>
          </p:grpSpPr>
          <p:sp>
            <p:nvSpPr>
              <p:cNvPr id="81" name="Oval 80"/>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rot="6174437">
                <a:off x="3123439" y="969223"/>
                <a:ext cx="566425" cy="1056518"/>
              </a:xfrm>
              <a:prstGeom prst="moon">
                <a:avLst>
                  <a:gd name="adj" fmla="val 7023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p:cNvSpPr/>
              <p:nvPr/>
            </p:nvSpPr>
            <p:spPr>
              <a:xfrm rot="4898057">
                <a:off x="3836728" y="1005297"/>
                <a:ext cx="566425" cy="1056518"/>
              </a:xfrm>
              <a:prstGeom prst="moon">
                <a:avLst>
                  <a:gd name="adj" fmla="val 7023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83"/>
              <p:cNvSpPr/>
              <p:nvPr/>
            </p:nvSpPr>
            <p:spPr>
              <a:xfrm rot="6938956">
                <a:off x="3469398" y="943473"/>
                <a:ext cx="657417" cy="904071"/>
              </a:xfrm>
              <a:prstGeom prst="moon">
                <a:avLst>
                  <a:gd name="adj" fmla="val 7023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85"/>
              <p:cNvSpPr/>
              <p:nvPr/>
            </p:nvSpPr>
            <p:spPr>
              <a:xfrm rot="13713858" flipH="1">
                <a:off x="3288094" y="978820"/>
                <a:ext cx="657417" cy="904071"/>
              </a:xfrm>
              <a:prstGeom prst="moon">
                <a:avLst>
                  <a:gd name="adj" fmla="val 7023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3266913" y="1226742"/>
                <a:ext cx="954298" cy="410886"/>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2202323" y="474750"/>
              <a:ext cx="1423008" cy="1136740"/>
              <a:chOff x="5209995" y="2728815"/>
              <a:chExt cx="1114604" cy="1136740"/>
            </a:xfrm>
            <a:solidFill>
              <a:schemeClr val="bg2">
                <a:lumMod val="75000"/>
              </a:schemeClr>
            </a:solidFill>
          </p:grpSpPr>
          <p:sp>
            <p:nvSpPr>
              <p:cNvPr id="79" name="Chord 78"/>
              <p:cNvSpPr/>
              <p:nvPr/>
            </p:nvSpPr>
            <p:spPr>
              <a:xfrm rot="4451877">
                <a:off x="5187117" y="2751693"/>
                <a:ext cx="1136740" cy="1090983"/>
              </a:xfrm>
              <a:prstGeom prst="chord">
                <a:avLst>
                  <a:gd name="adj1" fmla="val 7288814"/>
                  <a:gd name="adj2" fmla="val 16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Stored Data 79"/>
              <p:cNvSpPr/>
              <p:nvPr/>
            </p:nvSpPr>
            <p:spPr>
              <a:xfrm rot="5400000">
                <a:off x="5632864" y="2651992"/>
                <a:ext cx="290693" cy="1092777"/>
              </a:xfrm>
              <a:prstGeom prst="flowChartOnlineStorag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2492118" y="2871634"/>
              <a:ext cx="883164" cy="180706"/>
              <a:chOff x="4876800" y="2662262"/>
              <a:chExt cx="2595154" cy="678668"/>
            </a:xfrm>
          </p:grpSpPr>
          <p:grpSp>
            <p:nvGrpSpPr>
              <p:cNvPr id="68" name="Group 67"/>
              <p:cNvGrpSpPr/>
              <p:nvPr/>
            </p:nvGrpSpPr>
            <p:grpSpPr>
              <a:xfrm>
                <a:off x="4876800" y="2662262"/>
                <a:ext cx="914400" cy="656897"/>
                <a:chOff x="4876800" y="2662262"/>
                <a:chExt cx="914400" cy="656897"/>
              </a:xfrm>
            </p:grpSpPr>
            <p:sp>
              <p:nvSpPr>
                <p:cNvPr id="76" name="Hexagon 75"/>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Quad Arrow 76"/>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5786846" y="2666616"/>
                <a:ext cx="914400" cy="656897"/>
                <a:chOff x="4876800" y="2662262"/>
                <a:chExt cx="914400" cy="656897"/>
              </a:xfrm>
            </p:grpSpPr>
            <p:sp>
              <p:nvSpPr>
                <p:cNvPr id="73" name="Hexagon 72"/>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Quad Arrow 73"/>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6709954" y="2684033"/>
                <a:ext cx="762000" cy="656897"/>
                <a:chOff x="4876800" y="2662262"/>
                <a:chExt cx="762000" cy="656897"/>
              </a:xfrm>
            </p:grpSpPr>
            <p:sp>
              <p:nvSpPr>
                <p:cNvPr id="71" name="Hexagon 70"/>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71"/>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 name="Group 43"/>
            <p:cNvGrpSpPr/>
            <p:nvPr/>
          </p:nvGrpSpPr>
          <p:grpSpPr>
            <a:xfrm>
              <a:off x="2496643" y="3302399"/>
              <a:ext cx="883164" cy="180706"/>
              <a:chOff x="4876800" y="2662262"/>
              <a:chExt cx="2595154" cy="678668"/>
            </a:xfrm>
          </p:grpSpPr>
          <p:grpSp>
            <p:nvGrpSpPr>
              <p:cNvPr id="57" name="Group 56"/>
              <p:cNvGrpSpPr/>
              <p:nvPr/>
            </p:nvGrpSpPr>
            <p:grpSpPr>
              <a:xfrm>
                <a:off x="4876800" y="2662262"/>
                <a:ext cx="914400" cy="656897"/>
                <a:chOff x="4876800" y="2662262"/>
                <a:chExt cx="914400" cy="656897"/>
              </a:xfrm>
            </p:grpSpPr>
            <p:sp>
              <p:nvSpPr>
                <p:cNvPr id="65" name="Hexagon 64"/>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Quad Arrow 65"/>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5786846" y="2666616"/>
                <a:ext cx="914400" cy="656897"/>
                <a:chOff x="4876800" y="2662262"/>
                <a:chExt cx="914400" cy="656897"/>
              </a:xfrm>
            </p:grpSpPr>
            <p:sp>
              <p:nvSpPr>
                <p:cNvPr id="62" name="Hexagon 61"/>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Quad Arrow 62"/>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6709954" y="2684033"/>
                <a:ext cx="762000" cy="656897"/>
                <a:chOff x="4876800" y="2662262"/>
                <a:chExt cx="762000" cy="656897"/>
              </a:xfrm>
            </p:grpSpPr>
            <p:sp>
              <p:nvSpPr>
                <p:cNvPr id="60" name="Hexagon 59"/>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Quad Arrow 60"/>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 name="Group 44"/>
            <p:cNvGrpSpPr/>
            <p:nvPr/>
          </p:nvGrpSpPr>
          <p:grpSpPr>
            <a:xfrm>
              <a:off x="2480957" y="3783349"/>
              <a:ext cx="883164" cy="180706"/>
              <a:chOff x="4876800" y="2662262"/>
              <a:chExt cx="2595154" cy="678668"/>
            </a:xfrm>
          </p:grpSpPr>
          <p:grpSp>
            <p:nvGrpSpPr>
              <p:cNvPr id="46" name="Group 45"/>
              <p:cNvGrpSpPr/>
              <p:nvPr/>
            </p:nvGrpSpPr>
            <p:grpSpPr>
              <a:xfrm>
                <a:off x="4876800" y="2662262"/>
                <a:ext cx="914400" cy="656897"/>
                <a:chOff x="4876800" y="2662262"/>
                <a:chExt cx="914400" cy="656897"/>
              </a:xfrm>
            </p:grpSpPr>
            <p:sp>
              <p:nvSpPr>
                <p:cNvPr id="54" name="Hexagon 53"/>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Quad Arrow 54"/>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5786846" y="2666616"/>
                <a:ext cx="914400" cy="656897"/>
                <a:chOff x="4876800" y="2662262"/>
                <a:chExt cx="914400" cy="656897"/>
              </a:xfrm>
            </p:grpSpPr>
            <p:sp>
              <p:nvSpPr>
                <p:cNvPr id="51" name="Hexagon 50"/>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Quad Arrow 51"/>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6709954" y="2684033"/>
                <a:ext cx="762000" cy="656897"/>
                <a:chOff x="4876800" y="2662262"/>
                <a:chExt cx="762000" cy="656897"/>
              </a:xfrm>
            </p:grpSpPr>
            <p:sp>
              <p:nvSpPr>
                <p:cNvPr id="49" name="Hexagon 48"/>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Quad Arrow 49"/>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321730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animEffect transition="in" filter="wipe(down)">
                                      <p:cBhvr>
                                        <p:cTn id="9" dur="580">
                                          <p:stCondLst>
                                            <p:cond delay="0"/>
                                          </p:stCondLst>
                                        </p:cTn>
                                        <p:tgtEl>
                                          <p:spTgt spid="25"/>
                                        </p:tgtEl>
                                      </p:cBhvr>
                                    </p:animEffect>
                                    <p:anim calcmode="lin" valueType="num">
                                      <p:cBhvr>
                                        <p:cTn id="10"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5" dur="26">
                                          <p:stCondLst>
                                            <p:cond delay="650"/>
                                          </p:stCondLst>
                                        </p:cTn>
                                        <p:tgtEl>
                                          <p:spTgt spid="25"/>
                                        </p:tgtEl>
                                      </p:cBhvr>
                                      <p:to x="100000" y="60000"/>
                                    </p:animScale>
                                    <p:animScale>
                                      <p:cBhvr>
                                        <p:cTn id="16" dur="166" decel="50000">
                                          <p:stCondLst>
                                            <p:cond delay="676"/>
                                          </p:stCondLst>
                                        </p:cTn>
                                        <p:tgtEl>
                                          <p:spTgt spid="25"/>
                                        </p:tgtEl>
                                      </p:cBhvr>
                                      <p:to x="100000" y="100000"/>
                                    </p:animScale>
                                    <p:animScale>
                                      <p:cBhvr>
                                        <p:cTn id="17" dur="26">
                                          <p:stCondLst>
                                            <p:cond delay="1312"/>
                                          </p:stCondLst>
                                        </p:cTn>
                                        <p:tgtEl>
                                          <p:spTgt spid="25"/>
                                        </p:tgtEl>
                                      </p:cBhvr>
                                      <p:to x="100000" y="80000"/>
                                    </p:animScale>
                                    <p:animScale>
                                      <p:cBhvr>
                                        <p:cTn id="18" dur="166" decel="50000">
                                          <p:stCondLst>
                                            <p:cond delay="1338"/>
                                          </p:stCondLst>
                                        </p:cTn>
                                        <p:tgtEl>
                                          <p:spTgt spid="25"/>
                                        </p:tgtEl>
                                      </p:cBhvr>
                                      <p:to x="100000" y="100000"/>
                                    </p:animScale>
                                    <p:animScale>
                                      <p:cBhvr>
                                        <p:cTn id="19" dur="26">
                                          <p:stCondLst>
                                            <p:cond delay="1642"/>
                                          </p:stCondLst>
                                        </p:cTn>
                                        <p:tgtEl>
                                          <p:spTgt spid="25"/>
                                        </p:tgtEl>
                                      </p:cBhvr>
                                      <p:to x="100000" y="90000"/>
                                    </p:animScale>
                                    <p:animScale>
                                      <p:cBhvr>
                                        <p:cTn id="20" dur="166" decel="50000">
                                          <p:stCondLst>
                                            <p:cond delay="1668"/>
                                          </p:stCondLst>
                                        </p:cTn>
                                        <p:tgtEl>
                                          <p:spTgt spid="25"/>
                                        </p:tgtEl>
                                      </p:cBhvr>
                                      <p:to x="100000" y="100000"/>
                                    </p:animScale>
                                    <p:animScale>
                                      <p:cBhvr>
                                        <p:cTn id="21" dur="26">
                                          <p:stCondLst>
                                            <p:cond delay="1808"/>
                                          </p:stCondLst>
                                        </p:cTn>
                                        <p:tgtEl>
                                          <p:spTgt spid="25"/>
                                        </p:tgtEl>
                                      </p:cBhvr>
                                      <p:to x="100000" y="95000"/>
                                    </p:animScale>
                                    <p:animScale>
                                      <p:cBhvr>
                                        <p:cTn id="22" dur="166" decel="50000">
                                          <p:stCondLst>
                                            <p:cond delay="1834"/>
                                          </p:stCondLst>
                                        </p:cTn>
                                        <p:tgtEl>
                                          <p:spTgt spid="25"/>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7" name="TextBox 86"/>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Samuel Presented At The Temple</a:t>
            </a:r>
          </a:p>
        </p:txBody>
      </p:sp>
      <p:sp>
        <p:nvSpPr>
          <p:cNvPr id="9" name="TextBox 8"/>
          <p:cNvSpPr txBox="1"/>
          <p:nvPr/>
        </p:nvSpPr>
        <p:spPr>
          <a:xfrm>
            <a:off x="6897609" y="6350711"/>
            <a:ext cx="5200821" cy="369332"/>
          </a:xfrm>
          <a:prstGeom prst="rect">
            <a:avLst/>
          </a:prstGeom>
          <a:noFill/>
        </p:spPr>
        <p:txBody>
          <a:bodyPr wrap="square" rtlCol="0">
            <a:spAutoFit/>
          </a:bodyPr>
          <a:lstStyle/>
          <a:p>
            <a:pPr algn="r"/>
            <a:r>
              <a:rPr lang="en-US" dirty="0">
                <a:solidFill>
                  <a:schemeClr val="bg1"/>
                </a:solidFill>
                <a:latin typeface="Calibri" panose="020F0502020204030204" pitchFamily="34" charset="0"/>
              </a:rPr>
              <a:t>(7, 8)</a:t>
            </a:r>
          </a:p>
        </p:txBody>
      </p:sp>
      <p:pic>
        <p:nvPicPr>
          <p:cNvPr id="1026" name="Picture 2" descr="http://www.oldandsold.com/a1photos/samuel_el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937" y="1642508"/>
            <a:ext cx="3368214" cy="40540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50087" y="1544590"/>
            <a:ext cx="6096000" cy="1477328"/>
          </a:xfrm>
          <a:prstGeom prst="rect">
            <a:avLst/>
          </a:prstGeom>
        </p:spPr>
        <p:txBody>
          <a:bodyPr>
            <a:spAutoFit/>
          </a:bodyPr>
          <a:lstStyle/>
          <a:p>
            <a:pPr fontAlgn="base"/>
            <a:r>
              <a:rPr lang="en-US" dirty="0">
                <a:solidFill>
                  <a:schemeClr val="bg1"/>
                </a:solidFill>
                <a:latin typeface="Calibri" panose="020F0502020204030204" pitchFamily="34" charset="0"/>
              </a:rPr>
              <a:t>“Once Samuel was weaned, Hannah did not delay their separation but took him directly to Shiloh.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The words ‘and the child was young’ (1 Sam. 1:24) portray the significance of Hannah’s offering to the Lord. </a:t>
            </a:r>
          </a:p>
        </p:txBody>
      </p:sp>
      <p:sp>
        <p:nvSpPr>
          <p:cNvPr id="3" name="Rectangle 2"/>
          <p:cNvSpPr/>
          <p:nvPr/>
        </p:nvSpPr>
        <p:spPr>
          <a:xfrm>
            <a:off x="194067" y="6422101"/>
            <a:ext cx="1428596" cy="369332"/>
          </a:xfrm>
          <a:prstGeom prst="rect">
            <a:avLst/>
          </a:prstGeom>
        </p:spPr>
        <p:txBody>
          <a:bodyPr wrap="none">
            <a:spAutoFit/>
          </a:bodyPr>
          <a:lstStyle/>
          <a:p>
            <a:r>
              <a:rPr lang="en-US" dirty="0">
                <a:solidFill>
                  <a:schemeClr val="bg1"/>
                </a:solidFill>
                <a:latin typeface="Abadi" panose="020B0604020104020204" pitchFamily="34" charset="0"/>
              </a:rPr>
              <a:t>1 Sam. 1:28</a:t>
            </a:r>
            <a:endParaRPr lang="en-US" dirty="0"/>
          </a:p>
        </p:txBody>
      </p:sp>
      <p:sp>
        <p:nvSpPr>
          <p:cNvPr id="4" name="Rectangle 3"/>
          <p:cNvSpPr/>
          <p:nvPr/>
        </p:nvSpPr>
        <p:spPr>
          <a:xfrm>
            <a:off x="688064" y="873914"/>
            <a:ext cx="10538233" cy="461665"/>
          </a:xfrm>
          <a:prstGeom prst="rect">
            <a:avLst/>
          </a:prstGeom>
        </p:spPr>
        <p:txBody>
          <a:bodyPr wrap="square">
            <a:spAutoFit/>
          </a:bodyPr>
          <a:lstStyle/>
          <a:p>
            <a:pPr fontAlgn="base"/>
            <a:r>
              <a:rPr lang="en-US" sz="2400" i="1" dirty="0">
                <a:solidFill>
                  <a:srgbClr val="FFFF00"/>
                </a:solidFill>
                <a:latin typeface="Calibri" panose="020F0502020204030204" pitchFamily="34" charset="0"/>
              </a:rPr>
              <a:t>I have </a:t>
            </a:r>
            <a:r>
              <a:rPr lang="en-US" sz="2400" b="1" i="1" dirty="0">
                <a:solidFill>
                  <a:srgbClr val="FFFF00"/>
                </a:solidFill>
                <a:latin typeface="Calibri" panose="020F0502020204030204" pitchFamily="34" charset="0"/>
              </a:rPr>
              <a:t>lent </a:t>
            </a:r>
            <a:r>
              <a:rPr lang="en-US" sz="2400" i="1" dirty="0">
                <a:solidFill>
                  <a:srgbClr val="FFFF00"/>
                </a:solidFill>
                <a:latin typeface="Calibri" panose="020F0502020204030204" pitchFamily="34" charset="0"/>
              </a:rPr>
              <a:t>him to the Lord; as long as he </a:t>
            </a:r>
            <a:r>
              <a:rPr lang="en-US" sz="2400" i="1" dirty="0" err="1">
                <a:solidFill>
                  <a:srgbClr val="FFFF00"/>
                </a:solidFill>
                <a:latin typeface="Calibri" panose="020F0502020204030204" pitchFamily="34" charset="0"/>
              </a:rPr>
              <a:t>liveth</a:t>
            </a:r>
            <a:r>
              <a:rPr lang="en-US" sz="2400" i="1" dirty="0">
                <a:solidFill>
                  <a:srgbClr val="FFFF00"/>
                </a:solidFill>
                <a:latin typeface="Calibri" panose="020F0502020204030204" pitchFamily="34" charset="0"/>
              </a:rPr>
              <a:t> he shall be lent to the Lord</a:t>
            </a:r>
          </a:p>
        </p:txBody>
      </p:sp>
      <p:sp>
        <p:nvSpPr>
          <p:cNvPr id="6" name="Rectangle 5"/>
          <p:cNvSpPr/>
          <p:nvPr/>
        </p:nvSpPr>
        <p:spPr>
          <a:xfrm>
            <a:off x="6524454" y="5725659"/>
            <a:ext cx="3809554" cy="923330"/>
          </a:xfrm>
          <a:prstGeom prst="rect">
            <a:avLst/>
          </a:prstGeom>
        </p:spPr>
        <p:txBody>
          <a:bodyPr wrap="square">
            <a:spAutoFit/>
          </a:bodyPr>
          <a:lstStyle/>
          <a:p>
            <a:r>
              <a:rPr lang="en-US" dirty="0">
                <a:solidFill>
                  <a:schemeClr val="bg1"/>
                </a:solidFill>
                <a:latin typeface="Calibri" panose="020F0502020204030204" pitchFamily="34" charset="0"/>
              </a:rPr>
              <a:t>“Sometimes we are like Hannah; the Lord has to prepare us before he can grant our righteous desires.”</a:t>
            </a:r>
          </a:p>
        </p:txBody>
      </p:sp>
      <p:grpSp>
        <p:nvGrpSpPr>
          <p:cNvPr id="8" name="Group 7"/>
          <p:cNvGrpSpPr/>
          <p:nvPr/>
        </p:nvGrpSpPr>
        <p:grpSpPr>
          <a:xfrm>
            <a:off x="5459548" y="3193750"/>
            <a:ext cx="3868971" cy="2531909"/>
            <a:chOff x="7177116" y="4020592"/>
            <a:chExt cx="3868971" cy="2531909"/>
          </a:xfrm>
        </p:grpSpPr>
        <p:pic>
          <p:nvPicPr>
            <p:cNvPr id="1028" name="Picture 4" descr="Drawn Face IV (Anna), 20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0686" y="4020592"/>
              <a:ext cx="3775401" cy="251693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177116" y="6290891"/>
              <a:ext cx="1274708" cy="261610"/>
            </a:xfrm>
            <a:prstGeom prst="rect">
              <a:avLst/>
            </a:prstGeom>
          </p:spPr>
          <p:txBody>
            <a:bodyPr wrap="none">
              <a:spAutoFit/>
            </a:bodyPr>
            <a:lstStyle/>
            <a:p>
              <a:r>
                <a:rPr lang="en-US" sz="1100" dirty="0">
                  <a:solidFill>
                    <a:schemeClr val="bg1"/>
                  </a:solidFill>
                  <a:latin typeface="Verdana" panose="020B0604030504040204" pitchFamily="34" charset="0"/>
                </a:rPr>
                <a:t> Dirk </a:t>
              </a:r>
              <a:r>
                <a:rPr lang="en-US" sz="1100" dirty="0" err="1">
                  <a:solidFill>
                    <a:schemeClr val="bg1"/>
                  </a:solidFill>
                  <a:latin typeface="Verdana" panose="020B0604030504040204" pitchFamily="34" charset="0"/>
                </a:rPr>
                <a:t>Dzimirsky</a:t>
              </a:r>
              <a:endParaRPr lang="en-US" sz="1100" dirty="0">
                <a:solidFill>
                  <a:schemeClr val="bg1"/>
                </a:solidFill>
              </a:endParaRPr>
            </a:p>
          </p:txBody>
        </p:sp>
      </p:grpSp>
    </p:spTree>
    <p:extLst>
      <p:ext uri="{BB962C8B-B14F-4D97-AF65-F5344CB8AC3E}">
        <p14:creationId xmlns:p14="http://schemas.microsoft.com/office/powerpoint/2010/main" val="308204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7" name="TextBox 86"/>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Prophetess</a:t>
            </a:r>
          </a:p>
        </p:txBody>
      </p:sp>
      <p:sp>
        <p:nvSpPr>
          <p:cNvPr id="2" name="Rectangle 1"/>
          <p:cNvSpPr/>
          <p:nvPr/>
        </p:nvSpPr>
        <p:spPr>
          <a:xfrm>
            <a:off x="161815" y="798350"/>
            <a:ext cx="3967576" cy="1200329"/>
          </a:xfrm>
          <a:prstGeom prst="rect">
            <a:avLst/>
          </a:prstGeom>
        </p:spPr>
        <p:txBody>
          <a:bodyPr wrap="square">
            <a:spAutoFit/>
          </a:bodyPr>
          <a:lstStyle/>
          <a:p>
            <a:pPr fontAlgn="base"/>
            <a:r>
              <a:rPr lang="en-US" dirty="0">
                <a:solidFill>
                  <a:schemeClr val="bg1"/>
                </a:solidFill>
                <a:latin typeface="Calibri" panose="020F0502020204030204" pitchFamily="34" charset="0"/>
              </a:rPr>
              <a:t>Women, filled with the spirit of prophecy testifying of the goodness of God, are more common in the Bible than any other scripture.</a:t>
            </a:r>
          </a:p>
        </p:txBody>
      </p:sp>
      <p:sp>
        <p:nvSpPr>
          <p:cNvPr id="10" name="Rectangle 9"/>
          <p:cNvSpPr/>
          <p:nvPr/>
        </p:nvSpPr>
        <p:spPr>
          <a:xfrm>
            <a:off x="6096000" y="4149065"/>
            <a:ext cx="2774163" cy="1477328"/>
          </a:xfrm>
          <a:prstGeom prst="rect">
            <a:avLst/>
          </a:prstGeom>
        </p:spPr>
        <p:txBody>
          <a:bodyPr wrap="square">
            <a:spAutoFit/>
          </a:bodyPr>
          <a:lstStyle/>
          <a:p>
            <a:r>
              <a:rPr lang="en-US" dirty="0">
                <a:solidFill>
                  <a:srgbClr val="FFFF00"/>
                </a:solidFill>
                <a:latin typeface="Calibri" panose="020F0502020204030204" pitchFamily="34" charset="0"/>
              </a:rPr>
              <a:t>A woman who had an abundance of the special gift of testimony may have been referred to as a prophetess.</a:t>
            </a:r>
            <a:endParaRPr lang="en-US" dirty="0">
              <a:solidFill>
                <a:srgbClr val="FFFF00"/>
              </a:solidFill>
            </a:endParaRPr>
          </a:p>
        </p:txBody>
      </p:sp>
      <p:grpSp>
        <p:nvGrpSpPr>
          <p:cNvPr id="12" name="Group 11"/>
          <p:cNvGrpSpPr/>
          <p:nvPr/>
        </p:nvGrpSpPr>
        <p:grpSpPr>
          <a:xfrm>
            <a:off x="3417348" y="898324"/>
            <a:ext cx="2300823" cy="2208044"/>
            <a:chOff x="6364076" y="1052686"/>
            <a:chExt cx="2300823" cy="2208044"/>
          </a:xfrm>
        </p:grpSpPr>
        <p:pic>
          <p:nvPicPr>
            <p:cNvPr id="2050" name="Picture 2" descr="https://www.gci.org/files/etwog61_small1.gif"/>
            <p:cNvPicPr>
              <a:picLocks noChangeAspect="1" noChangeArrowheads="1"/>
            </p:cNvPicPr>
            <p:nvPr/>
          </p:nvPicPr>
          <p:blipFill rotWithShape="1">
            <a:blip r:embed="rId3">
              <a:extLst>
                <a:ext uri="{28A0092B-C50C-407E-A947-70E740481C1C}">
                  <a14:useLocalDpi xmlns:a14="http://schemas.microsoft.com/office/drawing/2010/main" val="0"/>
                </a:ext>
              </a:extLst>
            </a:blip>
            <a:srcRect l="6300" r="80" b="9711"/>
            <a:stretch/>
          </p:blipFill>
          <p:spPr bwMode="auto">
            <a:xfrm>
              <a:off x="6944008" y="1052686"/>
              <a:ext cx="1186004" cy="189198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364076" y="2891398"/>
              <a:ext cx="2300823" cy="369332"/>
            </a:xfrm>
            <a:prstGeom prst="rect">
              <a:avLst/>
            </a:prstGeom>
          </p:spPr>
          <p:txBody>
            <a:bodyPr wrap="none">
              <a:spAutoFit/>
            </a:bodyPr>
            <a:lstStyle/>
            <a:p>
              <a:pPr fontAlgn="base"/>
              <a:r>
                <a:rPr lang="en-US" dirty="0">
                  <a:solidFill>
                    <a:schemeClr val="bg1"/>
                  </a:solidFill>
                  <a:latin typeface="Calibri" panose="020F0502020204030204" pitchFamily="34" charset="0"/>
                </a:rPr>
                <a:t>Miriam (Exodus 15:20)</a:t>
              </a:r>
            </a:p>
          </p:txBody>
        </p:sp>
      </p:grpSp>
      <p:grpSp>
        <p:nvGrpSpPr>
          <p:cNvPr id="16" name="Group 15"/>
          <p:cNvGrpSpPr/>
          <p:nvPr/>
        </p:nvGrpSpPr>
        <p:grpSpPr>
          <a:xfrm>
            <a:off x="5880956" y="925523"/>
            <a:ext cx="2167325" cy="2765102"/>
            <a:chOff x="9207989" y="738503"/>
            <a:chExt cx="2167325" cy="2765102"/>
          </a:xfrm>
        </p:grpSpPr>
        <p:grpSp>
          <p:nvGrpSpPr>
            <p:cNvPr id="14" name="Group 13"/>
            <p:cNvGrpSpPr/>
            <p:nvPr/>
          </p:nvGrpSpPr>
          <p:grpSpPr>
            <a:xfrm>
              <a:off x="9614780" y="738503"/>
              <a:ext cx="1602464" cy="2458157"/>
              <a:chOff x="9614780" y="738503"/>
              <a:chExt cx="1602464" cy="2458157"/>
            </a:xfrm>
          </p:grpSpPr>
          <p:pic>
            <p:nvPicPr>
              <p:cNvPr id="2052" name="Picture 4" descr="http://www.keyway.ca/jpg/debor.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41" b="9173"/>
              <a:stretch/>
            </p:blipFill>
            <p:spPr bwMode="auto">
              <a:xfrm>
                <a:off x="9614780" y="738503"/>
                <a:ext cx="1602464" cy="22728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9721751" y="2981216"/>
                <a:ext cx="1247457" cy="215444"/>
              </a:xfrm>
              <a:prstGeom prst="rect">
                <a:avLst/>
              </a:prstGeom>
            </p:spPr>
            <p:txBody>
              <a:bodyPr wrap="none">
                <a:spAutoFit/>
              </a:bodyPr>
              <a:lstStyle/>
              <a:p>
                <a:pPr fontAlgn="base"/>
                <a:r>
                  <a:rPr lang="en-US" sz="800" dirty="0">
                    <a:solidFill>
                      <a:schemeClr val="bg1"/>
                    </a:solidFill>
                    <a:latin typeface="Calibri" panose="020F0502020204030204" pitchFamily="34" charset="0"/>
                  </a:rPr>
                  <a:t>Charles </a:t>
                </a:r>
                <a:r>
                  <a:rPr lang="en-US" sz="800" dirty="0" err="1">
                    <a:solidFill>
                      <a:schemeClr val="bg1"/>
                    </a:solidFill>
                    <a:latin typeface="Calibri" panose="020F0502020204030204" pitchFamily="34" charset="0"/>
                  </a:rPr>
                  <a:t>Zacharie</a:t>
                </a:r>
                <a:r>
                  <a:rPr lang="en-US" sz="800" dirty="0">
                    <a:solidFill>
                      <a:schemeClr val="bg1"/>
                    </a:solidFill>
                    <a:latin typeface="Calibri" panose="020F0502020204030204" pitchFamily="34" charset="0"/>
                  </a:rPr>
                  <a:t> </a:t>
                </a:r>
                <a:r>
                  <a:rPr lang="en-US" sz="800" dirty="0" err="1">
                    <a:solidFill>
                      <a:schemeClr val="bg1"/>
                    </a:solidFill>
                    <a:latin typeface="Calibri" panose="020F0502020204030204" pitchFamily="34" charset="0"/>
                  </a:rPr>
                  <a:t>Landelle</a:t>
                </a:r>
                <a:endParaRPr lang="en-US" sz="800" dirty="0">
                  <a:solidFill>
                    <a:schemeClr val="bg1"/>
                  </a:solidFill>
                  <a:latin typeface="Calibri" panose="020F0502020204030204" pitchFamily="34" charset="0"/>
                </a:endParaRPr>
              </a:p>
            </p:txBody>
          </p:sp>
        </p:grpSp>
        <p:sp>
          <p:nvSpPr>
            <p:cNvPr id="15" name="Rectangle 14"/>
            <p:cNvSpPr/>
            <p:nvPr/>
          </p:nvSpPr>
          <p:spPr>
            <a:xfrm>
              <a:off x="9207989" y="3134273"/>
              <a:ext cx="2167325" cy="369332"/>
            </a:xfrm>
            <a:prstGeom prst="rect">
              <a:avLst/>
            </a:prstGeom>
          </p:spPr>
          <p:txBody>
            <a:bodyPr wrap="none">
              <a:spAutoFit/>
            </a:bodyPr>
            <a:lstStyle/>
            <a:p>
              <a:pPr fontAlgn="base"/>
              <a:r>
                <a:rPr lang="en-US" dirty="0">
                  <a:solidFill>
                    <a:schemeClr val="bg1"/>
                  </a:solidFill>
                  <a:latin typeface="Calibri" panose="020F0502020204030204" pitchFamily="34" charset="0"/>
                </a:rPr>
                <a:t>Deborah (Judges 4:4)</a:t>
              </a:r>
            </a:p>
          </p:txBody>
        </p:sp>
      </p:grpSp>
      <p:grpSp>
        <p:nvGrpSpPr>
          <p:cNvPr id="18" name="Group 17"/>
          <p:cNvGrpSpPr/>
          <p:nvPr/>
        </p:nvGrpSpPr>
        <p:grpSpPr>
          <a:xfrm>
            <a:off x="552061" y="2809530"/>
            <a:ext cx="2351926" cy="2859789"/>
            <a:chOff x="935376" y="2981216"/>
            <a:chExt cx="2351926" cy="2859789"/>
          </a:xfrm>
        </p:grpSpPr>
        <p:pic>
          <p:nvPicPr>
            <p:cNvPr id="2060" name="Picture 12" descr="http://www.outofspain.com/Alexandria_woma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9343" y="2981216"/>
              <a:ext cx="1829861" cy="242370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935376" y="5471673"/>
              <a:ext cx="2351926" cy="369332"/>
            </a:xfrm>
            <a:prstGeom prst="rect">
              <a:avLst/>
            </a:prstGeom>
          </p:spPr>
          <p:txBody>
            <a:bodyPr wrap="none">
              <a:spAutoFit/>
            </a:bodyPr>
            <a:lstStyle/>
            <a:p>
              <a:pPr fontAlgn="base"/>
              <a:r>
                <a:rPr lang="en-US" dirty="0">
                  <a:solidFill>
                    <a:schemeClr val="bg1"/>
                  </a:solidFill>
                  <a:latin typeface="Calibri" panose="020F0502020204030204" pitchFamily="34" charset="0"/>
                </a:rPr>
                <a:t>Huldah (2 Kings 22:14) </a:t>
              </a:r>
            </a:p>
          </p:txBody>
        </p:sp>
      </p:grpSp>
      <p:grpSp>
        <p:nvGrpSpPr>
          <p:cNvPr id="20" name="Group 19"/>
          <p:cNvGrpSpPr/>
          <p:nvPr/>
        </p:nvGrpSpPr>
        <p:grpSpPr>
          <a:xfrm>
            <a:off x="3267627" y="3383680"/>
            <a:ext cx="2399375" cy="3008092"/>
            <a:chOff x="8130012" y="3280697"/>
            <a:chExt cx="2399375" cy="3008092"/>
          </a:xfrm>
        </p:grpSpPr>
        <p:pic>
          <p:nvPicPr>
            <p:cNvPr id="2058" name="Picture 10" descr="https://s-media-cache-ak0.pinimg.com/236x/93/5e/3d/935e3dfecefc845e8b5b5279615e250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64108" y="3280697"/>
              <a:ext cx="1905000" cy="2657476"/>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8130012" y="5919457"/>
              <a:ext cx="2399375" cy="369332"/>
            </a:xfrm>
            <a:prstGeom prst="rect">
              <a:avLst/>
            </a:prstGeom>
          </p:spPr>
          <p:txBody>
            <a:bodyPr wrap="none">
              <a:spAutoFit/>
            </a:bodyPr>
            <a:lstStyle/>
            <a:p>
              <a:pPr fontAlgn="base"/>
              <a:r>
                <a:rPr lang="en-US" dirty="0">
                  <a:solidFill>
                    <a:schemeClr val="bg1"/>
                  </a:solidFill>
                  <a:latin typeface="Calibri" panose="020F0502020204030204" pitchFamily="34" charset="0"/>
                </a:rPr>
                <a:t>Isaiah’s wife (Isaiah 8:3)</a:t>
              </a:r>
            </a:p>
          </p:txBody>
        </p:sp>
      </p:grpSp>
      <p:grpSp>
        <p:nvGrpSpPr>
          <p:cNvPr id="22" name="Group 21"/>
          <p:cNvGrpSpPr/>
          <p:nvPr/>
        </p:nvGrpSpPr>
        <p:grpSpPr>
          <a:xfrm>
            <a:off x="9318231" y="3457718"/>
            <a:ext cx="2248399" cy="3125736"/>
            <a:chOff x="5242941" y="738503"/>
            <a:chExt cx="2248399" cy="3125736"/>
          </a:xfrm>
        </p:grpSpPr>
        <p:pic>
          <p:nvPicPr>
            <p:cNvPr id="2056" name="Picture 8" descr="http://cdn.biblicalarchaeology.org/wp-content/uploads/anna-rembrand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82349" y="738503"/>
              <a:ext cx="2208991" cy="2773724"/>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5242941" y="3494907"/>
              <a:ext cx="2068771" cy="369332"/>
            </a:xfrm>
            <a:prstGeom prst="rect">
              <a:avLst/>
            </a:prstGeom>
          </p:spPr>
          <p:txBody>
            <a:bodyPr wrap="none">
              <a:spAutoFit/>
            </a:bodyPr>
            <a:lstStyle/>
            <a:p>
              <a:pPr fontAlgn="base"/>
              <a:r>
                <a:rPr lang="en-US" dirty="0">
                  <a:solidFill>
                    <a:schemeClr val="bg1"/>
                  </a:solidFill>
                  <a:latin typeface="Calibri" panose="020F0502020204030204" pitchFamily="34" charset="0"/>
                </a:rPr>
                <a:t>Anna (Luke 2:36-38)</a:t>
              </a:r>
            </a:p>
          </p:txBody>
        </p:sp>
      </p:grpSp>
      <p:grpSp>
        <p:nvGrpSpPr>
          <p:cNvPr id="24" name="Group 23"/>
          <p:cNvGrpSpPr/>
          <p:nvPr/>
        </p:nvGrpSpPr>
        <p:grpSpPr>
          <a:xfrm>
            <a:off x="8546593" y="1019103"/>
            <a:ext cx="3058594" cy="2137521"/>
            <a:chOff x="5405041" y="3503605"/>
            <a:chExt cx="3058594" cy="2137521"/>
          </a:xfrm>
        </p:grpSpPr>
        <p:pic>
          <p:nvPicPr>
            <p:cNvPr id="2054" name="Picture 6" descr="http://newlife.id.au/wp-content/uploads/Philips-daughter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85576" y="3503605"/>
              <a:ext cx="2665648" cy="1790427"/>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5405041" y="5271794"/>
              <a:ext cx="3058594" cy="369332"/>
            </a:xfrm>
            <a:prstGeom prst="rect">
              <a:avLst/>
            </a:prstGeom>
          </p:spPr>
          <p:txBody>
            <a:bodyPr wrap="none">
              <a:spAutoFit/>
            </a:bodyPr>
            <a:lstStyle/>
            <a:p>
              <a:pPr fontAlgn="base"/>
              <a:r>
                <a:rPr lang="en-US" dirty="0">
                  <a:solidFill>
                    <a:schemeClr val="bg1"/>
                  </a:solidFill>
                  <a:latin typeface="Calibri" panose="020F0502020204030204" pitchFamily="34" charset="0"/>
                </a:rPr>
                <a:t>Philip’s 4 daughters (Acts 21:9)</a:t>
              </a:r>
            </a:p>
          </p:txBody>
        </p:sp>
      </p:grpSp>
    </p:spTree>
    <p:extLst>
      <p:ext uri="{BB962C8B-B14F-4D97-AF65-F5344CB8AC3E}">
        <p14:creationId xmlns:p14="http://schemas.microsoft.com/office/powerpoint/2010/main" val="168356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fade">
                                      <p:cBhvr>
                                        <p:cTn id="9" dur="500"/>
                                        <p:tgtEl>
                                          <p:spTgt spid="16"/>
                                        </p:tgtEl>
                                      </p:cBhvr>
                                    </p:animEffect>
                                  </p:childTnLst>
                                </p:cTn>
                              </p:par>
                              <p:par>
                                <p:cTn id="10" presetID="10"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12596"/>
            <a:ext cx="12192000" cy="6858000"/>
          </a:xfrm>
          <a:prstGeom prst="rect">
            <a:avLst/>
          </a:prstGeom>
        </p:spPr>
      </p:pic>
      <p:sp>
        <p:nvSpPr>
          <p:cNvPr id="87" name="TextBox 86"/>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Hannah’s Psalm</a:t>
            </a:r>
          </a:p>
        </p:txBody>
      </p:sp>
      <p:sp>
        <p:nvSpPr>
          <p:cNvPr id="3" name="Rectangle 2"/>
          <p:cNvSpPr/>
          <p:nvPr/>
        </p:nvSpPr>
        <p:spPr>
          <a:xfrm>
            <a:off x="194067" y="6422101"/>
            <a:ext cx="1860317" cy="369332"/>
          </a:xfrm>
          <a:prstGeom prst="rect">
            <a:avLst/>
          </a:prstGeom>
        </p:spPr>
        <p:txBody>
          <a:bodyPr wrap="none">
            <a:spAutoFit/>
          </a:bodyPr>
          <a:lstStyle/>
          <a:p>
            <a:r>
              <a:rPr lang="en-US" dirty="0">
                <a:solidFill>
                  <a:schemeClr val="bg1"/>
                </a:solidFill>
                <a:latin typeface="Abadi" panose="020B0604020104020204" pitchFamily="34" charset="0"/>
              </a:rPr>
              <a:t>1 Samuel 2:1-11</a:t>
            </a:r>
            <a:endParaRPr lang="en-US" dirty="0"/>
          </a:p>
        </p:txBody>
      </p:sp>
      <p:sp>
        <p:nvSpPr>
          <p:cNvPr id="6" name="Rectangle 5"/>
          <p:cNvSpPr/>
          <p:nvPr/>
        </p:nvSpPr>
        <p:spPr>
          <a:xfrm>
            <a:off x="4636514" y="4896127"/>
            <a:ext cx="6096000" cy="1754326"/>
          </a:xfrm>
          <a:prstGeom prst="rect">
            <a:avLst/>
          </a:prstGeom>
        </p:spPr>
        <p:txBody>
          <a:bodyPr>
            <a:spAutoFit/>
          </a:bodyPr>
          <a:lstStyle/>
          <a:p>
            <a:r>
              <a:rPr lang="en-US" dirty="0">
                <a:solidFill>
                  <a:schemeClr val="bg1"/>
                </a:solidFill>
                <a:latin typeface="Calibri" panose="020F0502020204030204" pitchFamily="34" charset="0"/>
              </a:rPr>
              <a:t>The Messiah is “the anointed one” who will break all adversaries of the Lord in pieces (the Greek word for </a:t>
            </a:r>
            <a:r>
              <a:rPr lang="en-US" i="1" dirty="0">
                <a:solidFill>
                  <a:schemeClr val="bg1"/>
                </a:solidFill>
                <a:latin typeface="Calibri" panose="020F0502020204030204" pitchFamily="34" charset="0"/>
              </a:rPr>
              <a:t>Messiah, Christos,</a:t>
            </a:r>
            <a:r>
              <a:rPr lang="en-US" dirty="0">
                <a:solidFill>
                  <a:schemeClr val="bg1"/>
                </a:solidFill>
                <a:latin typeface="Calibri" panose="020F0502020204030204" pitchFamily="34" charset="0"/>
              </a:rPr>
              <a:t> also means “the anointed one”).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would be given strength in that his horn (power) would be exalted before men. </a:t>
            </a:r>
            <a:endParaRPr lang="en-US" dirty="0">
              <a:solidFill>
                <a:schemeClr val="bg1"/>
              </a:solidFill>
            </a:endParaRPr>
          </a:p>
        </p:txBody>
      </p:sp>
      <p:pic>
        <p:nvPicPr>
          <p:cNvPr id="3074" name="Picture 2" descr="http://1.bp.blogspot.com/-BcGWKGjZi-A/UnxFihB-sVI/AAAAAAAAHXU/eg0I-GS55pk/s1600/Hannah.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667" y="404415"/>
            <a:ext cx="2287810" cy="32683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94067" y="3672715"/>
            <a:ext cx="3294999" cy="923330"/>
          </a:xfrm>
          <a:prstGeom prst="rect">
            <a:avLst/>
          </a:prstGeom>
        </p:spPr>
        <p:txBody>
          <a:bodyPr wrap="square">
            <a:spAutoFit/>
          </a:bodyPr>
          <a:lstStyle/>
          <a:p>
            <a:r>
              <a:rPr lang="en-US" dirty="0">
                <a:solidFill>
                  <a:schemeClr val="bg1"/>
                </a:solidFill>
                <a:latin typeface="Calibri" panose="020F0502020204030204" pitchFamily="34" charset="0"/>
              </a:rPr>
              <a:t>The horn symbolized power and strength. God had given her the power to bear a child. </a:t>
            </a:r>
          </a:p>
        </p:txBody>
      </p:sp>
      <p:pic>
        <p:nvPicPr>
          <p:cNvPr id="3076" name="Picture 4" descr="http://reagangirl.com/wp-content/uploads/2015/06/christusstatue_1366x76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089" t="468"/>
          <a:stretch/>
        </p:blipFill>
        <p:spPr bwMode="auto">
          <a:xfrm>
            <a:off x="4507486" y="1987693"/>
            <a:ext cx="3177028" cy="257988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176506" y="1919244"/>
            <a:ext cx="3883937" cy="923330"/>
          </a:xfrm>
          <a:prstGeom prst="rect">
            <a:avLst/>
          </a:prstGeom>
        </p:spPr>
        <p:txBody>
          <a:bodyPr wrap="square">
            <a:spAutoFit/>
          </a:bodyPr>
          <a:lstStyle/>
          <a:p>
            <a:r>
              <a:rPr lang="en-US" dirty="0">
                <a:solidFill>
                  <a:schemeClr val="bg1"/>
                </a:solidFill>
                <a:latin typeface="Calibri" panose="020F0502020204030204" pitchFamily="34" charset="0"/>
              </a:rPr>
              <a:t>The rock was a representation of protection. Jesus Christ is the rock or stone of Israel, the protector from evil </a:t>
            </a:r>
            <a:endParaRPr lang="en-US" dirty="0"/>
          </a:p>
        </p:txBody>
      </p:sp>
      <p:sp>
        <p:nvSpPr>
          <p:cNvPr id="9" name="Rectangle 8"/>
          <p:cNvSpPr/>
          <p:nvPr/>
        </p:nvSpPr>
        <p:spPr>
          <a:xfrm>
            <a:off x="3141077" y="725075"/>
            <a:ext cx="6096000" cy="923330"/>
          </a:xfrm>
          <a:prstGeom prst="rect">
            <a:avLst/>
          </a:prstGeom>
        </p:spPr>
        <p:txBody>
          <a:bodyPr>
            <a:spAutoFit/>
          </a:bodyPr>
          <a:lstStyle/>
          <a:p>
            <a:pPr algn="ctr"/>
            <a:r>
              <a:rPr lang="en-US" dirty="0">
                <a:solidFill>
                  <a:schemeClr val="bg1"/>
                </a:solidFill>
                <a:latin typeface="Calibri" panose="020F0502020204030204" pitchFamily="34" charset="0"/>
              </a:rPr>
              <a:t>This passage is a choice Old Testament reference to the future Messiah and shows that Hannah was blessed with the gift of prophecy.</a:t>
            </a:r>
            <a:endParaRPr lang="en-US" dirty="0">
              <a:solidFill>
                <a:schemeClr val="bg1"/>
              </a:solidFill>
            </a:endParaRPr>
          </a:p>
        </p:txBody>
      </p:sp>
      <p:sp>
        <p:nvSpPr>
          <p:cNvPr id="34" name="TextBox 33"/>
          <p:cNvSpPr txBox="1"/>
          <p:nvPr/>
        </p:nvSpPr>
        <p:spPr>
          <a:xfrm>
            <a:off x="6897609" y="6350711"/>
            <a:ext cx="5200821" cy="369332"/>
          </a:xfrm>
          <a:prstGeom prst="rect">
            <a:avLst/>
          </a:prstGeom>
          <a:noFill/>
        </p:spPr>
        <p:txBody>
          <a:bodyPr wrap="square" rtlCol="0">
            <a:spAutoFit/>
          </a:bodyPr>
          <a:lstStyle/>
          <a:p>
            <a:pPr algn="r"/>
            <a:r>
              <a:rPr lang="en-US" dirty="0">
                <a:solidFill>
                  <a:schemeClr val="bg1"/>
                </a:solidFill>
                <a:latin typeface="Calibri" panose="020F0502020204030204" pitchFamily="34" charset="0"/>
              </a:rPr>
              <a:t>(5)</a:t>
            </a:r>
          </a:p>
        </p:txBody>
      </p:sp>
    </p:spTree>
    <p:extLst>
      <p:ext uri="{BB962C8B-B14F-4D97-AF65-F5344CB8AC3E}">
        <p14:creationId xmlns:p14="http://schemas.microsoft.com/office/powerpoint/2010/main" val="8937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fade">
                                      <p:cBhvr>
                                        <p:cTn id="15" dur="500"/>
                                        <p:tgtEl>
                                          <p:spTgt spid="307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12596"/>
            <a:ext cx="12192000" cy="6858000"/>
          </a:xfrm>
          <a:prstGeom prst="rect">
            <a:avLst/>
          </a:prstGeom>
        </p:spPr>
      </p:pic>
      <p:sp>
        <p:nvSpPr>
          <p:cNvPr id="87" name="TextBox 86"/>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Eli Failed To Do His Duty</a:t>
            </a:r>
          </a:p>
        </p:txBody>
      </p:sp>
      <p:sp>
        <p:nvSpPr>
          <p:cNvPr id="3" name="Rectangle 2"/>
          <p:cNvSpPr/>
          <p:nvPr/>
        </p:nvSpPr>
        <p:spPr>
          <a:xfrm>
            <a:off x="194067" y="6422101"/>
            <a:ext cx="1988558" cy="369332"/>
          </a:xfrm>
          <a:prstGeom prst="rect">
            <a:avLst/>
          </a:prstGeom>
        </p:spPr>
        <p:txBody>
          <a:bodyPr wrap="none">
            <a:spAutoFit/>
          </a:bodyPr>
          <a:lstStyle/>
          <a:p>
            <a:r>
              <a:rPr lang="en-US" dirty="0">
                <a:solidFill>
                  <a:schemeClr val="bg1"/>
                </a:solidFill>
                <a:latin typeface="Abadi" panose="020B0604020104020204" pitchFamily="34" charset="0"/>
              </a:rPr>
              <a:t>1 Samuel 2:11-36</a:t>
            </a:r>
            <a:endParaRPr lang="en-US" dirty="0"/>
          </a:p>
        </p:txBody>
      </p:sp>
      <p:sp>
        <p:nvSpPr>
          <p:cNvPr id="9" name="Rectangle 8"/>
          <p:cNvSpPr/>
          <p:nvPr/>
        </p:nvSpPr>
        <p:spPr>
          <a:xfrm>
            <a:off x="346789" y="2148934"/>
            <a:ext cx="2982154" cy="2031325"/>
          </a:xfrm>
          <a:prstGeom prst="rect">
            <a:avLst/>
          </a:prstGeom>
        </p:spPr>
        <p:txBody>
          <a:bodyPr wrap="square">
            <a:spAutoFit/>
          </a:bodyPr>
          <a:lstStyle/>
          <a:p>
            <a:r>
              <a:rPr lang="en-US" dirty="0" err="1">
                <a:solidFill>
                  <a:schemeClr val="bg1"/>
                </a:solidFill>
                <a:latin typeface="Calibri" panose="020F0502020204030204" pitchFamily="34" charset="0"/>
              </a:rPr>
              <a:t>Hophni</a:t>
            </a:r>
            <a:r>
              <a:rPr lang="en-US" dirty="0">
                <a:solidFill>
                  <a:schemeClr val="bg1"/>
                </a:solidFill>
                <a:latin typeface="Calibri" panose="020F0502020204030204" pitchFamily="34" charset="0"/>
              </a:rPr>
              <a:t> and Phineas bring disrespect to the house of God by taking meat offerings that did not belong to them. </a:t>
            </a:r>
          </a:p>
          <a:p>
            <a:r>
              <a:rPr lang="en-US" dirty="0">
                <a:solidFill>
                  <a:schemeClr val="bg1"/>
                </a:solidFill>
                <a:latin typeface="Calibri" panose="020F0502020204030204" pitchFamily="34" charset="0"/>
              </a:rPr>
              <a:t>Also they were engaged in immoral acts with the women who visited the Temple</a:t>
            </a:r>
          </a:p>
        </p:txBody>
      </p:sp>
      <p:pic>
        <p:nvPicPr>
          <p:cNvPr id="4098" name="Picture 2" descr="http://randalldsmith.com/wp-content/uploads/2011/11/eli-and-sons-W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3945" y="1343664"/>
            <a:ext cx="5286562" cy="390505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806641" y="5446305"/>
            <a:ext cx="8098969" cy="646331"/>
          </a:xfrm>
          <a:prstGeom prst="rect">
            <a:avLst/>
          </a:prstGeom>
        </p:spPr>
        <p:txBody>
          <a:bodyPr wrap="square">
            <a:spAutoFit/>
          </a:bodyPr>
          <a:lstStyle/>
          <a:p>
            <a:r>
              <a:rPr lang="en-US" dirty="0">
                <a:solidFill>
                  <a:schemeClr val="bg1"/>
                </a:solidFill>
                <a:latin typeface="Calibri" panose="020F0502020204030204" pitchFamily="34" charset="0"/>
              </a:rPr>
              <a:t>Because Eli did not carry out the punishment that the law of Moses required for his sons’ actions, he was failing to do his duty. </a:t>
            </a:r>
          </a:p>
        </p:txBody>
      </p:sp>
      <p:sp>
        <p:nvSpPr>
          <p:cNvPr id="2" name="Rectangle 1"/>
          <p:cNvSpPr/>
          <p:nvPr/>
        </p:nvSpPr>
        <p:spPr>
          <a:xfrm>
            <a:off x="8712068" y="1865637"/>
            <a:ext cx="3298371" cy="1754326"/>
          </a:xfrm>
          <a:prstGeom prst="rect">
            <a:avLst/>
          </a:prstGeom>
        </p:spPr>
        <p:txBody>
          <a:bodyPr wrap="square">
            <a:spAutoFit/>
          </a:bodyPr>
          <a:lstStyle/>
          <a:p>
            <a:r>
              <a:rPr lang="en-US" dirty="0">
                <a:solidFill>
                  <a:schemeClr val="bg1"/>
                </a:solidFill>
                <a:latin typeface="Calibri" panose="020F0502020204030204" pitchFamily="34" charset="0"/>
              </a:rPr>
              <a:t>Under the law of Moses, willful disobedience to parents was punishable by death, and the parents were obliged to see that the punishment was carried out (Deuteronomy 21:18–21).</a:t>
            </a:r>
            <a:endParaRPr lang="en-US" dirty="0">
              <a:solidFill>
                <a:schemeClr val="bg1"/>
              </a:solidFill>
            </a:endParaRPr>
          </a:p>
        </p:txBody>
      </p:sp>
    </p:spTree>
    <p:extLst>
      <p:ext uri="{BB962C8B-B14F-4D97-AF65-F5344CB8AC3E}">
        <p14:creationId xmlns:p14="http://schemas.microsoft.com/office/powerpoint/2010/main" val="378281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12596"/>
            <a:ext cx="12192000" cy="6858000"/>
          </a:xfrm>
          <a:prstGeom prst="rect">
            <a:avLst/>
          </a:prstGeom>
        </p:spPr>
      </p:pic>
      <p:sp>
        <p:nvSpPr>
          <p:cNvPr id="87" name="TextBox 86"/>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Abadi" panose="020B0604020104020204" pitchFamily="34" charset="0"/>
              </a:rPr>
              <a:t>Honor</a:t>
            </a:r>
          </a:p>
        </p:txBody>
      </p:sp>
      <p:sp>
        <p:nvSpPr>
          <p:cNvPr id="3" name="Rectangle 2"/>
          <p:cNvSpPr/>
          <p:nvPr/>
        </p:nvSpPr>
        <p:spPr>
          <a:xfrm>
            <a:off x="60901" y="6457108"/>
            <a:ext cx="2005677" cy="369332"/>
          </a:xfrm>
          <a:prstGeom prst="rect">
            <a:avLst/>
          </a:prstGeom>
        </p:spPr>
        <p:txBody>
          <a:bodyPr wrap="none">
            <a:spAutoFit/>
          </a:bodyPr>
          <a:lstStyle/>
          <a:p>
            <a:r>
              <a:rPr lang="en-US" dirty="0">
                <a:solidFill>
                  <a:schemeClr val="bg1"/>
                </a:solidFill>
                <a:latin typeface="Abadi" panose="020B0604020104020204" pitchFamily="34" charset="0"/>
              </a:rPr>
              <a:t>1 Samuel 2:30-36</a:t>
            </a:r>
            <a:endParaRPr lang="en-US" dirty="0"/>
          </a:p>
        </p:txBody>
      </p:sp>
      <p:sp>
        <p:nvSpPr>
          <p:cNvPr id="9" name="Rectangle 8"/>
          <p:cNvSpPr/>
          <p:nvPr/>
        </p:nvSpPr>
        <p:spPr>
          <a:xfrm>
            <a:off x="140177" y="2140577"/>
            <a:ext cx="3307250" cy="2031325"/>
          </a:xfrm>
          <a:prstGeom prst="rect">
            <a:avLst/>
          </a:prstGeom>
        </p:spPr>
        <p:txBody>
          <a:bodyPr wrap="square">
            <a:spAutoFit/>
          </a:bodyPr>
          <a:lstStyle/>
          <a:p>
            <a:r>
              <a:rPr lang="en-US" i="1" dirty="0">
                <a:solidFill>
                  <a:schemeClr val="bg1"/>
                </a:solidFill>
                <a:latin typeface="Calibri" panose="020F0502020204030204" pitchFamily="34" charset="0"/>
              </a:rPr>
              <a:t>Despise</a:t>
            </a:r>
            <a:r>
              <a:rPr lang="en-US" dirty="0">
                <a:solidFill>
                  <a:schemeClr val="bg1"/>
                </a:solidFill>
                <a:latin typeface="Calibri" panose="020F0502020204030204" pitchFamily="34" charset="0"/>
              </a:rPr>
              <a:t> means to view with contempt or as worthless. </a:t>
            </a:r>
          </a:p>
          <a:p>
            <a:endParaRPr lang="en-US" i="1" dirty="0">
              <a:solidFill>
                <a:schemeClr val="bg1"/>
              </a:solidFill>
              <a:latin typeface="Calibri" panose="020F0502020204030204" pitchFamily="34" charset="0"/>
            </a:endParaRPr>
          </a:p>
          <a:p>
            <a:r>
              <a:rPr lang="en-US" i="1" dirty="0">
                <a:solidFill>
                  <a:schemeClr val="bg1"/>
                </a:solidFill>
                <a:latin typeface="Calibri" panose="020F0502020204030204" pitchFamily="34" charset="0"/>
              </a:rPr>
              <a:t>Esteemed</a:t>
            </a:r>
            <a:r>
              <a:rPr lang="en-US" dirty="0">
                <a:solidFill>
                  <a:schemeClr val="bg1"/>
                </a:solidFill>
                <a:latin typeface="Calibri" panose="020F0502020204030204" pitchFamily="34" charset="0"/>
              </a:rPr>
              <a:t> means respected or honored. If we view God with contempt, He will not respect or honor us.</a:t>
            </a:r>
          </a:p>
        </p:txBody>
      </p:sp>
      <p:sp>
        <p:nvSpPr>
          <p:cNvPr id="12" name="Rectangle 11"/>
          <p:cNvSpPr/>
          <p:nvPr/>
        </p:nvSpPr>
        <p:spPr>
          <a:xfrm>
            <a:off x="8697685" y="2148934"/>
            <a:ext cx="3229779" cy="2308324"/>
          </a:xfrm>
          <a:prstGeom prst="rect">
            <a:avLst/>
          </a:prstGeom>
        </p:spPr>
        <p:txBody>
          <a:bodyPr wrap="square">
            <a:spAutoFit/>
          </a:bodyPr>
          <a:lstStyle/>
          <a:p>
            <a:r>
              <a:rPr lang="en-US" i="1" dirty="0">
                <a:solidFill>
                  <a:srgbClr val="FFFF00"/>
                </a:solidFill>
                <a:latin typeface="Calibri" panose="020F0502020204030204" pitchFamily="34" charset="0"/>
              </a:rPr>
              <a:t>“Behold the days come, that I will cut off thine arm, and the arm of thy father’s house, and there shall not be an old man in thine house…And this shall be a sign unto thee, that shall come upon thy two sons…in one day they shall die both of them.”</a:t>
            </a:r>
          </a:p>
        </p:txBody>
      </p:sp>
      <p:sp>
        <p:nvSpPr>
          <p:cNvPr id="2" name="Rectangle 1"/>
          <p:cNvSpPr/>
          <p:nvPr/>
        </p:nvSpPr>
        <p:spPr>
          <a:xfrm>
            <a:off x="5743969" y="4950472"/>
            <a:ext cx="6096000" cy="923330"/>
          </a:xfrm>
          <a:prstGeom prst="rect">
            <a:avLst/>
          </a:prstGeom>
        </p:spPr>
        <p:txBody>
          <a:bodyPr>
            <a:spAutoFit/>
          </a:bodyPr>
          <a:lstStyle/>
          <a:p>
            <a:r>
              <a:rPr lang="en-US" dirty="0">
                <a:solidFill>
                  <a:schemeClr val="bg1"/>
                </a:solidFill>
                <a:latin typeface="Calibri" panose="020F0502020204030204" pitchFamily="34" charset="0"/>
              </a:rPr>
              <a:t>Cut of thine arm=Eli lost his right to preside and his blessings of posterity because he did not respect God enough to punish his unrepentant sons for their sins.</a:t>
            </a:r>
          </a:p>
        </p:txBody>
      </p:sp>
      <p:grpSp>
        <p:nvGrpSpPr>
          <p:cNvPr id="10" name="Group 9"/>
          <p:cNvGrpSpPr/>
          <p:nvPr/>
        </p:nvGrpSpPr>
        <p:grpSpPr>
          <a:xfrm>
            <a:off x="4525354" y="344850"/>
            <a:ext cx="3141292" cy="2218577"/>
            <a:chOff x="228600" y="381000"/>
            <a:chExt cx="3505068" cy="2501531"/>
          </a:xfrm>
        </p:grpSpPr>
        <p:grpSp>
          <p:nvGrpSpPr>
            <p:cNvPr id="11" name="Group 10"/>
            <p:cNvGrpSpPr/>
            <p:nvPr/>
          </p:nvGrpSpPr>
          <p:grpSpPr>
            <a:xfrm>
              <a:off x="228600" y="381000"/>
              <a:ext cx="3505068" cy="2501531"/>
              <a:chOff x="534986" y="381000"/>
              <a:chExt cx="2637111" cy="2501531"/>
            </a:xfrm>
          </p:grpSpPr>
          <p:sp>
            <p:nvSpPr>
              <p:cNvPr id="15" name="Rectangle 1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34986" y="384805"/>
                <a:ext cx="457200" cy="2497726"/>
                <a:chOff x="533400" y="381000"/>
                <a:chExt cx="457200" cy="2497726"/>
              </a:xfrm>
            </p:grpSpPr>
            <p:sp>
              <p:nvSpPr>
                <p:cNvPr id="22" name="Oval 2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714897" y="381000"/>
                <a:ext cx="457200" cy="2497726"/>
                <a:chOff x="2714897" y="457200"/>
                <a:chExt cx="457200" cy="2497726"/>
              </a:xfrm>
            </p:grpSpPr>
            <p:sp>
              <p:nvSpPr>
                <p:cNvPr id="18" name="Oval 1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842492" y="971234"/>
              <a:ext cx="2293346" cy="1214605"/>
            </a:xfrm>
            <a:prstGeom prst="rect">
              <a:avLst/>
            </a:prstGeom>
          </p:spPr>
          <p:txBody>
            <a:bodyPr wrap="square">
              <a:spAutoFit/>
            </a:bodyPr>
            <a:lstStyle/>
            <a:p>
              <a:pPr algn="ctr"/>
              <a:r>
                <a:rPr lang="en-US" sz="1600" b="1" dirty="0"/>
                <a:t>If we honor the Lord by keeping His commandments, He will honor us</a:t>
              </a:r>
              <a:endParaRPr lang="en-US" sz="1600" i="1" dirty="0"/>
            </a:p>
          </p:txBody>
        </p:sp>
      </p:grpSp>
      <p:pic>
        <p:nvPicPr>
          <p:cNvPr id="5122" name="Picture 2" descr="https://www.lds.org/bc/content/shared/content/images/gospel-library/manual/31118/31118_000_027_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7220" y="2582540"/>
            <a:ext cx="5029488" cy="21794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00414" y="6118554"/>
            <a:ext cx="7878824" cy="523220"/>
          </a:xfrm>
          <a:prstGeom prst="rect">
            <a:avLst/>
          </a:prstGeom>
        </p:spPr>
        <p:txBody>
          <a:bodyPr wrap="none">
            <a:spAutoFit/>
          </a:bodyPr>
          <a:lstStyle/>
          <a:p>
            <a:r>
              <a:rPr lang="en-US" sz="2800" dirty="0">
                <a:solidFill>
                  <a:srgbClr val="FFFF00"/>
                </a:solidFill>
                <a:latin typeface="Calibri" panose="020F0502020204030204" pitchFamily="34" charset="0"/>
              </a:rPr>
              <a:t>However, Hannah received blessings for serving God.</a:t>
            </a:r>
            <a:endParaRPr lang="en-US" sz="2800" dirty="0">
              <a:solidFill>
                <a:srgbClr val="FFFF00"/>
              </a:solidFill>
            </a:endParaRPr>
          </a:p>
        </p:txBody>
      </p:sp>
      <p:sp>
        <p:nvSpPr>
          <p:cNvPr id="6" name="Rectangle 5"/>
          <p:cNvSpPr/>
          <p:nvPr/>
        </p:nvSpPr>
        <p:spPr>
          <a:xfrm>
            <a:off x="1063740" y="5461780"/>
            <a:ext cx="4006225" cy="369332"/>
          </a:xfrm>
          <a:prstGeom prst="rect">
            <a:avLst/>
          </a:prstGeom>
        </p:spPr>
        <p:txBody>
          <a:bodyPr wrap="none">
            <a:spAutoFit/>
          </a:bodyPr>
          <a:lstStyle/>
          <a:p>
            <a:r>
              <a:rPr lang="en-US" i="1" dirty="0">
                <a:solidFill>
                  <a:srgbClr val="FFFF00"/>
                </a:solidFill>
                <a:latin typeface="Palatino"/>
              </a:rPr>
              <a:t>And I will raise me up a faithful priest,</a:t>
            </a:r>
            <a:endParaRPr lang="en-US" i="1" dirty="0">
              <a:solidFill>
                <a:srgbClr val="FFFF00"/>
              </a:solidFill>
            </a:endParaRPr>
          </a:p>
        </p:txBody>
      </p:sp>
    </p:spTree>
    <p:extLst>
      <p:ext uri="{BB962C8B-B14F-4D97-AF65-F5344CB8AC3E}">
        <p14:creationId xmlns:p14="http://schemas.microsoft.com/office/powerpoint/2010/main" val="349312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fade">
                                      <p:cBhvr>
                                        <p:cTn id="14" dur="5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0" presetClass="exit" presetSubtype="0" fill="hold" nodeType="withEffect">
                                  <p:stCondLst>
                                    <p:cond delay="0"/>
                                  </p:stCondLst>
                                  <p:childTnLst>
                                    <p:animEffect transition="out" filter="fad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2" grpId="0"/>
      <p:bldP spid="12" grpId="1"/>
      <p:bldP spid="2" grpId="0"/>
      <p:bldP spid="2" grpId="1"/>
      <p:bldP spid="4"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6" name="TextBox 85"/>
          <p:cNvSpPr txBox="1"/>
          <p:nvPr/>
        </p:nvSpPr>
        <p:spPr>
          <a:xfrm>
            <a:off x="90534" y="0"/>
            <a:ext cx="11986789" cy="6740307"/>
          </a:xfrm>
          <a:prstGeom prst="rect">
            <a:avLst/>
          </a:prstGeom>
          <a:noFill/>
        </p:spPr>
        <p:txBody>
          <a:bodyPr wrap="square" rtlCol="0">
            <a:spAutoFit/>
          </a:bodyPr>
          <a:lstStyle/>
          <a:p>
            <a:r>
              <a:rPr lang="en-US" dirty="0">
                <a:solidFill>
                  <a:schemeClr val="bg1"/>
                </a:solidFill>
                <a:latin typeface="Calibri" panose="020F0502020204030204" pitchFamily="34" charset="0"/>
              </a:rPr>
              <a:t>Sources: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Suggested Hymn: #74 </a:t>
            </a:r>
            <a:r>
              <a:rPr lang="en-US" i="1" dirty="0">
                <a:solidFill>
                  <a:schemeClr val="bg1"/>
                </a:solidFill>
                <a:latin typeface="Calibri" panose="020F0502020204030204" pitchFamily="34" charset="0"/>
              </a:rPr>
              <a:t>Praise Ye the Lord</a:t>
            </a:r>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Video: Hannah’s Faith (3:09)</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1. </a:t>
            </a:r>
            <a:r>
              <a:rPr lang="en-US" b="0" i="0" dirty="0">
                <a:solidFill>
                  <a:schemeClr val="bg1"/>
                </a:solidFill>
                <a:effectLst/>
                <a:latin typeface="Calibri" panose="020F0502020204030204" pitchFamily="34" charset="0"/>
              </a:rPr>
              <a:t>Bible Dictionary, </a:t>
            </a:r>
            <a:r>
              <a:rPr lang="en-US" b="0" i="0" u="none" strike="noStrike" dirty="0">
                <a:solidFill>
                  <a:schemeClr val="bg1"/>
                </a:solidFill>
                <a:effectLst/>
                <a:latin typeface="Calibri" panose="020F0502020204030204" pitchFamily="34" charset="0"/>
              </a:rPr>
              <a:t>“Samuel, books of”</a:t>
            </a:r>
            <a:r>
              <a:rPr lang="en-US" dirty="0">
                <a:solidFill>
                  <a:schemeClr val="bg1"/>
                </a:solidFill>
                <a:latin typeface="Calibri" panose="020F0502020204030204" pitchFamily="34" charset="0"/>
              </a:rPr>
              <a:t>, </a:t>
            </a:r>
            <a:r>
              <a:rPr lang="en-US" b="0" i="0" dirty="0">
                <a:solidFill>
                  <a:schemeClr val="bg1"/>
                </a:solidFill>
                <a:effectLst/>
                <a:latin typeface="Calibri" panose="020F0502020204030204" pitchFamily="34" charset="0"/>
              </a:rPr>
              <a:t> Nazarite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2. Who’s Who in the Old Testament by Ed J. </a:t>
            </a:r>
            <a:r>
              <a:rPr lang="en-US" dirty="0" err="1">
                <a:solidFill>
                  <a:schemeClr val="bg1"/>
                </a:solidFill>
                <a:latin typeface="Calibri" panose="020F0502020204030204" pitchFamily="34" charset="0"/>
              </a:rPr>
              <a:t>Pinegar</a:t>
            </a:r>
            <a:r>
              <a:rPr lang="en-US" dirty="0">
                <a:solidFill>
                  <a:schemeClr val="bg1"/>
                </a:solidFill>
                <a:latin typeface="Calibri" panose="020F0502020204030204" pitchFamily="34" charset="0"/>
              </a:rPr>
              <a:t> and Richard J. Allen ps. 45-47, 67-68</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3. </a:t>
            </a:r>
            <a:r>
              <a:rPr lang="en-US" b="0" i="0" dirty="0">
                <a:solidFill>
                  <a:schemeClr val="bg1"/>
                </a:solidFill>
                <a:effectLst/>
                <a:latin typeface="Calibri" panose="020F0502020204030204" pitchFamily="34" charset="0"/>
              </a:rPr>
              <a:t>(Richard </a:t>
            </a:r>
            <a:r>
              <a:rPr lang="en-US" b="0" i="0" dirty="0" err="1">
                <a:solidFill>
                  <a:schemeClr val="bg1"/>
                </a:solidFill>
                <a:effectLst/>
                <a:latin typeface="Calibri" panose="020F0502020204030204" pitchFamily="34" charset="0"/>
              </a:rPr>
              <a:t>Neitzel</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Holzapfel</a:t>
            </a:r>
            <a:r>
              <a:rPr lang="en-US" b="0" i="0" dirty="0">
                <a:solidFill>
                  <a:schemeClr val="bg1"/>
                </a:solidFill>
                <a:effectLst/>
                <a:latin typeface="Calibri" panose="020F0502020204030204" pitchFamily="34" charset="0"/>
              </a:rPr>
              <a:t>, Dana M. Pike, and David </a:t>
            </a:r>
            <a:r>
              <a:rPr lang="en-US" b="0" i="0" dirty="0" err="1">
                <a:solidFill>
                  <a:schemeClr val="bg1"/>
                </a:solidFill>
                <a:effectLst/>
                <a:latin typeface="Calibri" panose="020F0502020204030204" pitchFamily="34" charset="0"/>
              </a:rPr>
              <a:t>Rolph</a:t>
            </a:r>
            <a:r>
              <a:rPr lang="en-US" b="0" i="0" dirty="0">
                <a:solidFill>
                  <a:schemeClr val="bg1"/>
                </a:solidFill>
                <a:effectLst/>
                <a:latin typeface="Calibri" panose="020F0502020204030204" pitchFamily="34" charset="0"/>
              </a:rPr>
              <a:t> </a:t>
            </a:r>
            <a:r>
              <a:rPr lang="en-US" b="0" i="0" dirty="0" err="1">
                <a:solidFill>
                  <a:schemeClr val="bg1"/>
                </a:solidFill>
                <a:effectLst/>
                <a:latin typeface="Calibri" panose="020F0502020204030204" pitchFamily="34" charset="0"/>
              </a:rPr>
              <a:t>Seely</a:t>
            </a:r>
            <a:r>
              <a:rPr lang="en-US" b="0" i="0" dirty="0">
                <a:solidFill>
                  <a:schemeClr val="bg1"/>
                </a:solidFill>
                <a:effectLst/>
                <a:latin typeface="Calibri" panose="020F0502020204030204" pitchFamily="34" charset="0"/>
              </a:rPr>
              <a:t>, </a:t>
            </a:r>
            <a:r>
              <a:rPr lang="en-US" b="0" i="1" dirty="0">
                <a:solidFill>
                  <a:schemeClr val="bg1"/>
                </a:solidFill>
                <a:effectLst/>
                <a:latin typeface="Calibri" panose="020F0502020204030204" pitchFamily="34" charset="0"/>
              </a:rPr>
              <a:t>Jehovah and the World of the Old Testament</a:t>
            </a:r>
            <a:r>
              <a:rPr lang="en-US" b="0" i="0" dirty="0">
                <a:solidFill>
                  <a:schemeClr val="bg1"/>
                </a:solidFill>
                <a:effectLst/>
                <a:latin typeface="Calibri" panose="020F0502020204030204" pitchFamily="34" charset="0"/>
              </a:rPr>
              <a:t> [2009], 190).</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4. The Biblical World Posted Wednesday, January 26, 2011</a:t>
            </a:r>
          </a:p>
          <a:p>
            <a:endParaRPr lang="en-US" dirty="0">
              <a:solidFill>
                <a:schemeClr val="bg1"/>
              </a:solidFill>
              <a:latin typeface="Calibri" panose="020F0502020204030204" pitchFamily="34" charset="0"/>
            </a:endParaRPr>
          </a:p>
          <a:p>
            <a:pPr marL="342900" indent="-342900">
              <a:buAutoNum type="arabicPeriod" startAt="5"/>
            </a:pPr>
            <a:r>
              <a:rPr lang="en-US" dirty="0">
                <a:solidFill>
                  <a:schemeClr val="bg1"/>
                </a:solidFill>
                <a:latin typeface="Calibri" panose="020F0502020204030204" pitchFamily="34" charset="0"/>
              </a:rPr>
              <a:t>Old Testament Institute Manual </a:t>
            </a:r>
          </a:p>
          <a:p>
            <a:pPr marL="342900" indent="-342900">
              <a:buAutoNum type="arabicPeriod" startAt="5"/>
            </a:pPr>
            <a:endParaRPr lang="en-US" dirty="0">
              <a:solidFill>
                <a:schemeClr val="bg1"/>
              </a:solidFill>
              <a:latin typeface="Calibri" panose="020F0502020204030204" pitchFamily="34" charset="0"/>
            </a:endParaRPr>
          </a:p>
          <a:p>
            <a:pPr marL="342900" indent="-342900">
              <a:buAutoNum type="arabicPeriod" startAt="6"/>
            </a:pPr>
            <a:r>
              <a:rPr lang="en-US" dirty="0">
                <a:solidFill>
                  <a:schemeClr val="bg1"/>
                </a:solidFill>
                <a:latin typeface="Calibri" panose="020F0502020204030204" pitchFamily="34" charset="0"/>
              </a:rPr>
              <a:t>Rasmussen, Introduction to the Old Testament, 1:161). Found in Old Testament Institute Manual</a:t>
            </a:r>
          </a:p>
          <a:p>
            <a:pPr marL="342900" indent="-342900">
              <a:buAutoNum type="arabicPeriod" startAt="6"/>
            </a:pPr>
            <a:endParaRPr lang="en-US" dirty="0">
              <a:solidFill>
                <a:schemeClr val="bg1"/>
              </a:solidFill>
              <a:latin typeface="Calibri" panose="020F0502020204030204" pitchFamily="34" charset="0"/>
            </a:endParaRPr>
          </a:p>
          <a:p>
            <a:pPr marL="342900" indent="-342900" fontAlgn="base">
              <a:buAutoNum type="arabicPeriod" startAt="7"/>
            </a:pPr>
            <a:r>
              <a:rPr lang="en-US" dirty="0">
                <a:solidFill>
                  <a:schemeClr val="bg1"/>
                </a:solidFill>
                <a:latin typeface="Calibri" panose="020F0502020204030204" pitchFamily="34" charset="0"/>
              </a:rPr>
              <a:t>Linda M. Campbell </a:t>
            </a:r>
            <a:r>
              <a:rPr lang="en-US" i="1" dirty="0">
                <a:solidFill>
                  <a:schemeClr val="bg1"/>
                </a:solidFill>
                <a:latin typeface="Calibri" panose="020F0502020204030204" pitchFamily="34" charset="0"/>
              </a:rPr>
              <a:t>Hannah: Devoted Handmaid of the Lord  </a:t>
            </a:r>
            <a:r>
              <a:rPr lang="en-US" dirty="0">
                <a:solidFill>
                  <a:schemeClr val="bg1"/>
                </a:solidFill>
                <a:latin typeface="Calibri" panose="020F0502020204030204" pitchFamily="34" charset="0"/>
              </a:rPr>
              <a:t>March 1998 Ensign</a:t>
            </a:r>
          </a:p>
          <a:p>
            <a:pPr marL="342900" indent="-342900" fontAlgn="base">
              <a:buAutoNum type="arabicPeriod" startAt="7"/>
            </a:pPr>
            <a:endParaRPr lang="en-US" dirty="0">
              <a:solidFill>
                <a:schemeClr val="bg1"/>
              </a:solidFill>
              <a:latin typeface="Calibri" panose="020F0502020204030204" pitchFamily="34" charset="0"/>
            </a:endParaRPr>
          </a:p>
          <a:p>
            <a:pPr marL="342900" indent="-342900" fontAlgn="base">
              <a:buFontTx/>
              <a:buAutoNum type="arabicPeriod" startAt="7"/>
            </a:pPr>
            <a:r>
              <a:rPr lang="en-US" dirty="0">
                <a:solidFill>
                  <a:schemeClr val="bg1"/>
                </a:solidFill>
                <a:latin typeface="Calibri" panose="020F0502020204030204" pitchFamily="34" charset="0"/>
              </a:rPr>
              <a:t>Arta M. Hale, “Lessons in Womanhood,” </a:t>
            </a:r>
            <a:r>
              <a:rPr lang="en-US" i="1" dirty="0">
                <a:solidFill>
                  <a:schemeClr val="bg1"/>
                </a:solidFill>
                <a:latin typeface="Calibri" panose="020F0502020204030204" pitchFamily="34" charset="0"/>
              </a:rPr>
              <a:t>Ensign</a:t>
            </a:r>
            <a:r>
              <a:rPr lang="en-US" dirty="0">
                <a:solidFill>
                  <a:schemeClr val="bg1"/>
                </a:solidFill>
                <a:latin typeface="Calibri" panose="020F0502020204030204" pitchFamily="34" charset="0"/>
              </a:rPr>
              <a:t>, Oct. 1973, 73</a:t>
            </a:r>
          </a:p>
          <a:p>
            <a:pPr marL="342900" indent="-342900" fontAlgn="base">
              <a:buFontTx/>
              <a:buAutoNum type="arabicPeriod" startAt="7"/>
            </a:pPr>
            <a:endParaRPr lang="en-US" dirty="0">
              <a:solidFill>
                <a:schemeClr val="bg1"/>
              </a:solidFill>
              <a:latin typeface="Calibri" panose="020F0502020204030204" pitchFamily="34" charset="0"/>
            </a:endParaRPr>
          </a:p>
          <a:p>
            <a:pPr marL="342900" indent="-342900" fontAlgn="base">
              <a:buFontTx/>
              <a:buAutoNum type="arabicPeriod" startAt="7"/>
            </a:pPr>
            <a:r>
              <a:rPr lang="en-US" dirty="0" err="1">
                <a:solidFill>
                  <a:schemeClr val="bg1"/>
                </a:solidFill>
                <a:latin typeface="Calibri" panose="020F0502020204030204" pitchFamily="34" charset="0"/>
              </a:rPr>
              <a:t>Keil</a:t>
            </a:r>
            <a:r>
              <a:rPr lang="en-US" dirty="0">
                <a:solidFill>
                  <a:schemeClr val="bg1"/>
                </a:solidFill>
                <a:latin typeface="Calibri" panose="020F0502020204030204" pitchFamily="34" charset="0"/>
              </a:rPr>
              <a:t> and </a:t>
            </a:r>
            <a:r>
              <a:rPr lang="en-US" dirty="0" err="1">
                <a:solidFill>
                  <a:schemeClr val="bg1"/>
                </a:solidFill>
                <a:latin typeface="Calibri" panose="020F0502020204030204" pitchFamily="34" charset="0"/>
              </a:rPr>
              <a:t>Delitzsch</a:t>
            </a:r>
            <a:r>
              <a:rPr lang="en-US" dirty="0">
                <a:solidFill>
                  <a:schemeClr val="bg1"/>
                </a:solidFill>
                <a:latin typeface="Calibri" panose="020F0502020204030204" pitchFamily="34" charset="0"/>
              </a:rPr>
              <a:t>, Commentary, 2:2:35–36. Found in Old Testament Institute Manual</a:t>
            </a:r>
          </a:p>
          <a:p>
            <a:pPr marL="342900" indent="-342900">
              <a:buAutoNum type="arabicPeriod" startAt="5"/>
            </a:pPr>
            <a:endParaRPr lang="en-US" dirty="0">
              <a:solidFill>
                <a:schemeClr val="bg1"/>
              </a:solidFill>
              <a:latin typeface="Calibri" panose="020F0502020204030204" pitchFamily="34" charset="0"/>
            </a:endParaRPr>
          </a:p>
        </p:txBody>
      </p:sp>
      <p:sp>
        <p:nvSpPr>
          <p:cNvPr id="4" name="Footer Placeholder 14">
            <a:extLst>
              <a:ext uri="{FF2B5EF4-FFF2-40B4-BE49-F238E27FC236}">
                <a16:creationId xmlns:a16="http://schemas.microsoft.com/office/drawing/2014/main" id="{A4E15C1A-33B4-425F-AE3B-B1B5D9A4E72C}"/>
              </a:ext>
            </a:extLst>
          </p:cNvPr>
          <p:cNvSpPr>
            <a:spLocks noGrp="1"/>
          </p:cNvSpPr>
          <p:nvPr/>
        </p:nvSpPr>
        <p:spPr>
          <a:xfrm>
            <a:off x="8837433" y="6572528"/>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6" name="Group 5">
            <a:extLst>
              <a:ext uri="{FF2B5EF4-FFF2-40B4-BE49-F238E27FC236}">
                <a16:creationId xmlns:a16="http://schemas.microsoft.com/office/drawing/2014/main" id="{8D1C5615-DDA7-4A00-A780-2436F9683C19}"/>
              </a:ext>
            </a:extLst>
          </p:cNvPr>
          <p:cNvGrpSpPr/>
          <p:nvPr/>
        </p:nvGrpSpPr>
        <p:grpSpPr>
          <a:xfrm>
            <a:off x="2934584" y="823137"/>
            <a:ext cx="660105" cy="836133"/>
            <a:chOff x="7543800" y="3810000"/>
            <a:chExt cx="1143000" cy="1447800"/>
          </a:xfrm>
        </p:grpSpPr>
        <p:sp>
          <p:nvSpPr>
            <p:cNvPr id="7" name="Trapezoid 6">
              <a:extLst>
                <a:ext uri="{FF2B5EF4-FFF2-40B4-BE49-F238E27FC236}">
                  <a16:creationId xmlns:a16="http://schemas.microsoft.com/office/drawing/2014/main" id="{3AF54716-1902-4E10-88C4-AC007E0B3562}"/>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ounded Rectangle 79">
              <a:extLst>
                <a:ext uri="{FF2B5EF4-FFF2-40B4-BE49-F238E27FC236}">
                  <a16:creationId xmlns:a16="http://schemas.microsoft.com/office/drawing/2014/main" id="{A4C5F6B2-7D07-4E57-944B-B8D52398DD61}"/>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ounded Rectangle 80">
              <a:extLst>
                <a:ext uri="{FF2B5EF4-FFF2-40B4-BE49-F238E27FC236}">
                  <a16:creationId xmlns:a16="http://schemas.microsoft.com/office/drawing/2014/main" id="{0BB56D14-6467-4532-AE78-56115E0EB26F}"/>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ounded Rectangle 81">
              <a:extLst>
                <a:ext uri="{FF2B5EF4-FFF2-40B4-BE49-F238E27FC236}">
                  <a16:creationId xmlns:a16="http://schemas.microsoft.com/office/drawing/2014/main" id="{6E9B6DB1-9AC0-4A24-8F26-C73AC742D083}"/>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11" name="Group 10">
              <a:extLst>
                <a:ext uri="{FF2B5EF4-FFF2-40B4-BE49-F238E27FC236}">
                  <a16:creationId xmlns:a16="http://schemas.microsoft.com/office/drawing/2014/main" id="{50EBA80F-6B62-4D66-B3D5-C661D1740E6E}"/>
                </a:ext>
              </a:extLst>
            </p:cNvPr>
            <p:cNvGrpSpPr/>
            <p:nvPr/>
          </p:nvGrpSpPr>
          <p:grpSpPr>
            <a:xfrm>
              <a:off x="7924800" y="3810000"/>
              <a:ext cx="645353" cy="610017"/>
              <a:chOff x="7924800" y="5867400"/>
              <a:chExt cx="645353" cy="610017"/>
            </a:xfrm>
          </p:grpSpPr>
          <p:grpSp>
            <p:nvGrpSpPr>
              <p:cNvPr id="19" name="Group 18">
                <a:extLst>
                  <a:ext uri="{FF2B5EF4-FFF2-40B4-BE49-F238E27FC236}">
                    <a16:creationId xmlns:a16="http://schemas.microsoft.com/office/drawing/2014/main" id="{5DDEA7F6-5364-4E46-9977-8AC70EA41D68}"/>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5A5E5257-B891-4CA8-AE24-88D3B3E4C747}"/>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2" name="Oval 21">
                  <a:extLst>
                    <a:ext uri="{FF2B5EF4-FFF2-40B4-BE49-F238E27FC236}">
                      <a16:creationId xmlns:a16="http://schemas.microsoft.com/office/drawing/2014/main" id="{F0D376C6-1B96-4869-81B6-DCD7DA6DBF60}"/>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Oval 22">
                  <a:extLst>
                    <a:ext uri="{FF2B5EF4-FFF2-40B4-BE49-F238E27FC236}">
                      <a16:creationId xmlns:a16="http://schemas.microsoft.com/office/drawing/2014/main" id="{824D28C9-5ADD-45B5-96C8-1213606A1495}"/>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Oval 23">
                  <a:extLst>
                    <a:ext uri="{FF2B5EF4-FFF2-40B4-BE49-F238E27FC236}">
                      <a16:creationId xmlns:a16="http://schemas.microsoft.com/office/drawing/2014/main" id="{9C65980F-E290-4300-843D-6B64CB66ECC8}"/>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20" name="Oval 19">
                <a:extLst>
                  <a:ext uri="{FF2B5EF4-FFF2-40B4-BE49-F238E27FC236}">
                    <a16:creationId xmlns:a16="http://schemas.microsoft.com/office/drawing/2014/main" id="{ECF13E33-FD5C-4386-A60F-A9715AE70F53}"/>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2" name="Group 11">
              <a:extLst>
                <a:ext uri="{FF2B5EF4-FFF2-40B4-BE49-F238E27FC236}">
                  <a16:creationId xmlns:a16="http://schemas.microsoft.com/office/drawing/2014/main" id="{FE335788-E77A-40EC-825F-1FB107FE0F0A}"/>
                </a:ext>
              </a:extLst>
            </p:cNvPr>
            <p:cNvGrpSpPr/>
            <p:nvPr/>
          </p:nvGrpSpPr>
          <p:grpSpPr>
            <a:xfrm>
              <a:off x="7543800" y="4038600"/>
              <a:ext cx="403070" cy="381000"/>
              <a:chOff x="7924800" y="5867400"/>
              <a:chExt cx="645353" cy="610017"/>
            </a:xfrm>
          </p:grpSpPr>
          <p:grpSp>
            <p:nvGrpSpPr>
              <p:cNvPr id="13" name="Group 12">
                <a:extLst>
                  <a:ext uri="{FF2B5EF4-FFF2-40B4-BE49-F238E27FC236}">
                    <a16:creationId xmlns:a16="http://schemas.microsoft.com/office/drawing/2014/main" id="{D31A6323-2146-4B1C-AC63-45C3C276CE08}"/>
                  </a:ext>
                </a:extLst>
              </p:cNvPr>
              <p:cNvGrpSpPr/>
              <p:nvPr/>
            </p:nvGrpSpPr>
            <p:grpSpPr>
              <a:xfrm>
                <a:off x="7924800" y="5867400"/>
                <a:ext cx="645353" cy="610017"/>
                <a:chOff x="3037563" y="3121795"/>
                <a:chExt cx="1250371" cy="1224010"/>
              </a:xfrm>
            </p:grpSpPr>
            <p:sp>
              <p:nvSpPr>
                <p:cNvPr id="15" name="Oval 14">
                  <a:extLst>
                    <a:ext uri="{FF2B5EF4-FFF2-40B4-BE49-F238E27FC236}">
                      <a16:creationId xmlns:a16="http://schemas.microsoft.com/office/drawing/2014/main" id="{1B444DFF-9941-4BAF-BC15-212B723FF9BD}"/>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Oval 15">
                  <a:extLst>
                    <a:ext uri="{FF2B5EF4-FFF2-40B4-BE49-F238E27FC236}">
                      <a16:creationId xmlns:a16="http://schemas.microsoft.com/office/drawing/2014/main" id="{5EA32D50-78F4-4730-995B-672EA6483265}"/>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Oval 16">
                  <a:extLst>
                    <a:ext uri="{FF2B5EF4-FFF2-40B4-BE49-F238E27FC236}">
                      <a16:creationId xmlns:a16="http://schemas.microsoft.com/office/drawing/2014/main" id="{4E0E0F5C-35FB-40B1-94E6-38E3987C6CE7}"/>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Oval 17">
                  <a:extLst>
                    <a:ext uri="{FF2B5EF4-FFF2-40B4-BE49-F238E27FC236}">
                      <a16:creationId xmlns:a16="http://schemas.microsoft.com/office/drawing/2014/main" id="{F8797B65-7684-4264-8E26-61CDECDBE735}"/>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4" name="Oval 13">
                <a:extLst>
                  <a:ext uri="{FF2B5EF4-FFF2-40B4-BE49-F238E27FC236}">
                    <a16:creationId xmlns:a16="http://schemas.microsoft.com/office/drawing/2014/main" id="{998A83E5-876C-49CB-BBCD-DEB7062991C8}"/>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Tree>
    <p:extLst>
      <p:ext uri="{BB962C8B-B14F-4D97-AF65-F5344CB8AC3E}">
        <p14:creationId xmlns:p14="http://schemas.microsoft.com/office/powerpoint/2010/main" val="365901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6" name="Group 5"/>
          <p:cNvGrpSpPr/>
          <p:nvPr/>
        </p:nvGrpSpPr>
        <p:grpSpPr>
          <a:xfrm>
            <a:off x="2587316" y="218089"/>
            <a:ext cx="7265575" cy="2526780"/>
            <a:chOff x="627614" y="1034073"/>
            <a:chExt cx="7265575" cy="2526780"/>
          </a:xfrm>
        </p:grpSpPr>
        <p:grpSp>
          <p:nvGrpSpPr>
            <p:cNvPr id="7" name="Group 6"/>
            <p:cNvGrpSpPr/>
            <p:nvPr/>
          </p:nvGrpSpPr>
          <p:grpSpPr>
            <a:xfrm>
              <a:off x="627614" y="1034073"/>
              <a:ext cx="3020978" cy="2521676"/>
              <a:chOff x="457200" y="457200"/>
              <a:chExt cx="3020978" cy="2521676"/>
            </a:xfrm>
          </p:grpSpPr>
          <p:grpSp>
            <p:nvGrpSpPr>
              <p:cNvPr id="54" name="Group 53"/>
              <p:cNvGrpSpPr/>
              <p:nvPr/>
            </p:nvGrpSpPr>
            <p:grpSpPr>
              <a:xfrm>
                <a:off x="457200" y="457200"/>
                <a:ext cx="1215358" cy="2497726"/>
                <a:chOff x="5410200" y="1299205"/>
                <a:chExt cx="1215358" cy="2497726"/>
              </a:xfrm>
            </p:grpSpPr>
            <p:grpSp>
              <p:nvGrpSpPr>
                <p:cNvPr id="76" name="Group 75"/>
                <p:cNvGrpSpPr/>
                <p:nvPr/>
              </p:nvGrpSpPr>
              <p:grpSpPr>
                <a:xfrm>
                  <a:off x="5410200" y="1299205"/>
                  <a:ext cx="607679" cy="2497726"/>
                  <a:chOff x="533400" y="381000"/>
                  <a:chExt cx="457200" cy="2497726"/>
                </a:xfrm>
              </p:grpSpPr>
              <p:sp>
                <p:nvSpPr>
                  <p:cNvPr id="82" name="Oval 8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ounded Rectangle 82"/>
                  <p:cNvSpPr/>
                  <p:nvPr/>
                </p:nvSpPr>
                <p:spPr>
                  <a:xfrm>
                    <a:off x="533400" y="956854"/>
                    <a:ext cx="457200" cy="1524000"/>
                  </a:xfrm>
                  <a:prstGeom prst="roundRect">
                    <a:avLst/>
                  </a:prstGeom>
                  <a:solidFill>
                    <a:srgbClr val="D5B4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533400" y="868679"/>
                    <a:ext cx="457200" cy="152400"/>
                  </a:xfrm>
                  <a:prstGeom prst="ellipse">
                    <a:avLst/>
                  </a:prstGeom>
                  <a:solidFill>
                    <a:srgbClr val="D5B4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p:cNvGrpSpPr/>
                <p:nvPr/>
              </p:nvGrpSpPr>
              <p:grpSpPr>
                <a:xfrm>
                  <a:off x="6017879" y="1299205"/>
                  <a:ext cx="607679" cy="2497726"/>
                  <a:chOff x="2714897" y="457200"/>
                  <a:chExt cx="457200" cy="2497726"/>
                </a:xfrm>
              </p:grpSpPr>
              <p:sp>
                <p:nvSpPr>
                  <p:cNvPr id="78" name="Oval 7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 name="Group 54"/>
              <p:cNvGrpSpPr/>
              <p:nvPr/>
            </p:nvGrpSpPr>
            <p:grpSpPr>
              <a:xfrm>
                <a:off x="1655141" y="459377"/>
                <a:ext cx="1215358" cy="2497726"/>
                <a:chOff x="5410200" y="1299205"/>
                <a:chExt cx="1215358" cy="2497726"/>
              </a:xfrm>
            </p:grpSpPr>
            <p:grpSp>
              <p:nvGrpSpPr>
                <p:cNvPr id="66" name="Group 65"/>
                <p:cNvGrpSpPr/>
                <p:nvPr/>
              </p:nvGrpSpPr>
              <p:grpSpPr>
                <a:xfrm>
                  <a:off x="5410200" y="1299205"/>
                  <a:ext cx="607679" cy="2497726"/>
                  <a:chOff x="533400" y="381000"/>
                  <a:chExt cx="457200" cy="2497726"/>
                </a:xfrm>
              </p:grpSpPr>
              <p:sp>
                <p:nvSpPr>
                  <p:cNvPr id="72" name="Oval 7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ounded Rectangle 7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6017879" y="1299205"/>
                  <a:ext cx="607679" cy="2497726"/>
                  <a:chOff x="2714897" y="457200"/>
                  <a:chExt cx="457200" cy="2497726"/>
                </a:xfrm>
              </p:grpSpPr>
              <p:sp>
                <p:nvSpPr>
                  <p:cNvPr id="68" name="Oval 67"/>
                  <p:cNvSpPr/>
                  <p:nvPr/>
                </p:nvSpPr>
                <p:spPr>
                  <a:xfrm rot="16200000">
                    <a:off x="2642509" y="2528206"/>
                    <a:ext cx="586739" cy="266702"/>
                  </a:xfrm>
                  <a:prstGeom prst="ellipse">
                    <a:avLst/>
                  </a:prstGeom>
                  <a:solidFill>
                    <a:srgbClr val="BF75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2714897" y="1043940"/>
                    <a:ext cx="457200" cy="1524000"/>
                  </a:xfrm>
                  <a:prstGeom prst="roundRect">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714897" y="956854"/>
                    <a:ext cx="457200" cy="15240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6200000">
                    <a:off x="2642508" y="617219"/>
                    <a:ext cx="586739" cy="266702"/>
                  </a:xfrm>
                  <a:prstGeom prst="ellipse">
                    <a:avLst/>
                  </a:prstGeom>
                  <a:solidFill>
                    <a:srgbClr val="BF75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6" name="Group 55"/>
              <p:cNvGrpSpPr/>
              <p:nvPr/>
            </p:nvGrpSpPr>
            <p:grpSpPr>
              <a:xfrm>
                <a:off x="2870499" y="481150"/>
                <a:ext cx="607679" cy="2497726"/>
                <a:chOff x="533400" y="381000"/>
                <a:chExt cx="457200" cy="2497726"/>
              </a:xfrm>
            </p:grpSpPr>
            <p:sp>
              <p:nvSpPr>
                <p:cNvPr id="62" name="Oval 6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ounded Rectangle 6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p:cNvSpPr txBox="1"/>
              <p:nvPr/>
            </p:nvSpPr>
            <p:spPr>
              <a:xfrm rot="16200000">
                <a:off x="172742" y="1579450"/>
                <a:ext cx="1141131" cy="400110"/>
              </a:xfrm>
              <a:prstGeom prst="rect">
                <a:avLst/>
              </a:prstGeom>
              <a:noFill/>
            </p:spPr>
            <p:txBody>
              <a:bodyPr wrap="square" rtlCol="0">
                <a:spAutoFit/>
              </a:bodyPr>
              <a:lstStyle/>
              <a:p>
                <a:pPr algn="ctr"/>
                <a:r>
                  <a:rPr lang="en-US" sz="2000" dirty="0">
                    <a:latin typeface="Harrington" panose="04040505050A02020702" pitchFamily="82" charset="0"/>
                  </a:rPr>
                  <a:t>Joshua</a:t>
                </a:r>
              </a:p>
            </p:txBody>
          </p:sp>
          <p:sp>
            <p:nvSpPr>
              <p:cNvPr id="58" name="TextBox 57"/>
              <p:cNvSpPr txBox="1"/>
              <p:nvPr/>
            </p:nvSpPr>
            <p:spPr>
              <a:xfrm rot="16200000">
                <a:off x="756116" y="1554023"/>
                <a:ext cx="1141131" cy="400110"/>
              </a:xfrm>
              <a:prstGeom prst="rect">
                <a:avLst/>
              </a:prstGeom>
              <a:noFill/>
            </p:spPr>
            <p:txBody>
              <a:bodyPr wrap="square" rtlCol="0">
                <a:spAutoFit/>
              </a:bodyPr>
              <a:lstStyle/>
              <a:p>
                <a:pPr algn="ctr"/>
                <a:r>
                  <a:rPr lang="en-US" sz="2000" dirty="0">
                    <a:latin typeface="Harrington" panose="04040505050A02020702" pitchFamily="82" charset="0"/>
                  </a:rPr>
                  <a:t>Judges</a:t>
                </a:r>
              </a:p>
            </p:txBody>
          </p:sp>
          <p:sp>
            <p:nvSpPr>
              <p:cNvPr id="59" name="TextBox 58"/>
              <p:cNvSpPr txBox="1"/>
              <p:nvPr/>
            </p:nvSpPr>
            <p:spPr>
              <a:xfrm rot="16200000">
                <a:off x="1359568" y="1583960"/>
                <a:ext cx="1216243" cy="400110"/>
              </a:xfrm>
              <a:prstGeom prst="rect">
                <a:avLst/>
              </a:prstGeom>
              <a:noFill/>
            </p:spPr>
            <p:txBody>
              <a:bodyPr wrap="square" rtlCol="0">
                <a:spAutoFit/>
              </a:bodyPr>
              <a:lstStyle/>
              <a:p>
                <a:pPr algn="ctr"/>
                <a:r>
                  <a:rPr lang="en-US" sz="2000" dirty="0">
                    <a:latin typeface="Harrington" panose="04040505050A02020702" pitchFamily="82" charset="0"/>
                  </a:rPr>
                  <a:t>Ruth</a:t>
                </a:r>
              </a:p>
            </p:txBody>
          </p:sp>
          <p:sp>
            <p:nvSpPr>
              <p:cNvPr id="60" name="TextBox 59"/>
              <p:cNvSpPr txBox="1"/>
              <p:nvPr/>
            </p:nvSpPr>
            <p:spPr>
              <a:xfrm rot="16200000">
                <a:off x="1977761" y="1598461"/>
                <a:ext cx="1187242" cy="400110"/>
              </a:xfrm>
              <a:prstGeom prst="rect">
                <a:avLst/>
              </a:prstGeom>
              <a:noFill/>
            </p:spPr>
            <p:txBody>
              <a:bodyPr wrap="square" rtlCol="0">
                <a:spAutoFit/>
              </a:bodyPr>
              <a:lstStyle/>
              <a:p>
                <a:pPr algn="ctr"/>
                <a:r>
                  <a:rPr lang="en-US" sz="2000" dirty="0">
                    <a:latin typeface="Harrington" panose="04040505050A02020702" pitchFamily="82" charset="0"/>
                  </a:rPr>
                  <a:t>1 Samuel</a:t>
                </a:r>
              </a:p>
            </p:txBody>
          </p:sp>
          <p:sp>
            <p:nvSpPr>
              <p:cNvPr id="61" name="TextBox 60"/>
              <p:cNvSpPr txBox="1"/>
              <p:nvPr/>
            </p:nvSpPr>
            <p:spPr>
              <a:xfrm rot="16200000">
                <a:off x="2366815" y="1596238"/>
                <a:ext cx="1600200" cy="369332"/>
              </a:xfrm>
              <a:prstGeom prst="rect">
                <a:avLst/>
              </a:prstGeom>
              <a:noFill/>
            </p:spPr>
            <p:txBody>
              <a:bodyPr wrap="square" rtlCol="0">
                <a:spAutoFit/>
              </a:bodyPr>
              <a:lstStyle/>
              <a:p>
                <a:pPr algn="ctr"/>
                <a:r>
                  <a:rPr lang="en-US" dirty="0">
                    <a:latin typeface="Harrington" panose="04040505050A02020702" pitchFamily="82" charset="0"/>
                  </a:rPr>
                  <a:t>2 Samuel</a:t>
                </a:r>
              </a:p>
            </p:txBody>
          </p:sp>
        </p:grpSp>
        <p:grpSp>
          <p:nvGrpSpPr>
            <p:cNvPr id="8" name="Group 7"/>
            <p:cNvGrpSpPr/>
            <p:nvPr/>
          </p:nvGrpSpPr>
          <p:grpSpPr>
            <a:xfrm>
              <a:off x="3655956" y="1039177"/>
              <a:ext cx="3020978" cy="2521676"/>
              <a:chOff x="457200" y="457200"/>
              <a:chExt cx="3020978" cy="2521676"/>
            </a:xfrm>
          </p:grpSpPr>
          <p:grpSp>
            <p:nvGrpSpPr>
              <p:cNvPr id="22" name="Group 21"/>
              <p:cNvGrpSpPr/>
              <p:nvPr/>
            </p:nvGrpSpPr>
            <p:grpSpPr>
              <a:xfrm>
                <a:off x="457200" y="457200"/>
                <a:ext cx="1215358" cy="2497726"/>
                <a:chOff x="5410200" y="1299205"/>
                <a:chExt cx="1215358" cy="2497726"/>
              </a:xfrm>
            </p:grpSpPr>
            <p:grpSp>
              <p:nvGrpSpPr>
                <p:cNvPr id="44" name="Group 43"/>
                <p:cNvGrpSpPr/>
                <p:nvPr/>
              </p:nvGrpSpPr>
              <p:grpSpPr>
                <a:xfrm>
                  <a:off x="5410200" y="1299205"/>
                  <a:ext cx="607679" cy="2497726"/>
                  <a:chOff x="533400" y="381000"/>
                  <a:chExt cx="457200" cy="2497726"/>
                </a:xfrm>
              </p:grpSpPr>
              <p:sp>
                <p:nvSpPr>
                  <p:cNvPr id="50" name="Oval 4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ounded Rectangle 5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6017879" y="1299205"/>
                  <a:ext cx="607679" cy="2497726"/>
                  <a:chOff x="2714897" y="457200"/>
                  <a:chExt cx="457200" cy="2497726"/>
                </a:xfrm>
              </p:grpSpPr>
              <p:sp>
                <p:nvSpPr>
                  <p:cNvPr id="46" name="Oval 4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22"/>
              <p:cNvGrpSpPr/>
              <p:nvPr/>
            </p:nvGrpSpPr>
            <p:grpSpPr>
              <a:xfrm>
                <a:off x="1655141" y="459377"/>
                <a:ext cx="1215358" cy="2497726"/>
                <a:chOff x="5410200" y="1299205"/>
                <a:chExt cx="1215358" cy="2497726"/>
              </a:xfrm>
            </p:grpSpPr>
            <p:grpSp>
              <p:nvGrpSpPr>
                <p:cNvPr id="34" name="Group 33"/>
                <p:cNvGrpSpPr/>
                <p:nvPr/>
              </p:nvGrpSpPr>
              <p:grpSpPr>
                <a:xfrm>
                  <a:off x="5410200" y="1299205"/>
                  <a:ext cx="607679" cy="2497726"/>
                  <a:chOff x="533400" y="381000"/>
                  <a:chExt cx="457200" cy="2497726"/>
                </a:xfrm>
              </p:grpSpPr>
              <p:sp>
                <p:nvSpPr>
                  <p:cNvPr id="40" name="Oval 3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ounded Rectangle 4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6017879" y="1299205"/>
                  <a:ext cx="607679" cy="2497726"/>
                  <a:chOff x="2714897" y="457200"/>
                  <a:chExt cx="457200" cy="2497726"/>
                </a:xfrm>
              </p:grpSpPr>
              <p:sp>
                <p:nvSpPr>
                  <p:cNvPr id="36" name="Oval 3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p:cNvGrpSpPr/>
              <p:nvPr/>
            </p:nvGrpSpPr>
            <p:grpSpPr>
              <a:xfrm>
                <a:off x="2870499" y="481150"/>
                <a:ext cx="607679" cy="2497726"/>
                <a:chOff x="533400" y="381000"/>
                <a:chExt cx="457200" cy="2497726"/>
              </a:xfrm>
            </p:grpSpPr>
            <p:sp>
              <p:nvSpPr>
                <p:cNvPr id="30" name="Oval 2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rot="16200000">
                <a:off x="172742" y="1579450"/>
                <a:ext cx="1141131" cy="400110"/>
              </a:xfrm>
              <a:prstGeom prst="rect">
                <a:avLst/>
              </a:prstGeom>
              <a:noFill/>
            </p:spPr>
            <p:txBody>
              <a:bodyPr wrap="square" rtlCol="0">
                <a:spAutoFit/>
              </a:bodyPr>
              <a:lstStyle/>
              <a:p>
                <a:pPr algn="ctr"/>
                <a:r>
                  <a:rPr lang="en-US" sz="2000" dirty="0">
                    <a:latin typeface="Harrington" panose="04040505050A02020702" pitchFamily="82" charset="0"/>
                  </a:rPr>
                  <a:t>1 Kings</a:t>
                </a:r>
              </a:p>
            </p:txBody>
          </p:sp>
          <p:sp>
            <p:nvSpPr>
              <p:cNvPr id="26" name="TextBox 25"/>
              <p:cNvSpPr txBox="1"/>
              <p:nvPr/>
            </p:nvSpPr>
            <p:spPr>
              <a:xfrm rot="16200000">
                <a:off x="756116" y="1554023"/>
                <a:ext cx="1141131" cy="400110"/>
              </a:xfrm>
              <a:prstGeom prst="rect">
                <a:avLst/>
              </a:prstGeom>
              <a:noFill/>
            </p:spPr>
            <p:txBody>
              <a:bodyPr wrap="square" rtlCol="0">
                <a:spAutoFit/>
              </a:bodyPr>
              <a:lstStyle/>
              <a:p>
                <a:pPr algn="ctr"/>
                <a:r>
                  <a:rPr lang="en-US" sz="2000" dirty="0">
                    <a:latin typeface="Harrington" panose="04040505050A02020702" pitchFamily="82" charset="0"/>
                  </a:rPr>
                  <a:t>2 Kings</a:t>
                </a:r>
              </a:p>
            </p:txBody>
          </p:sp>
          <p:sp>
            <p:nvSpPr>
              <p:cNvPr id="27" name="TextBox 26"/>
              <p:cNvSpPr txBox="1"/>
              <p:nvPr/>
            </p:nvSpPr>
            <p:spPr>
              <a:xfrm rot="16200000">
                <a:off x="1244878" y="1475195"/>
                <a:ext cx="1445623" cy="707886"/>
              </a:xfrm>
              <a:prstGeom prst="rect">
                <a:avLst/>
              </a:prstGeom>
              <a:noFill/>
            </p:spPr>
            <p:txBody>
              <a:bodyPr wrap="square" rtlCol="0">
                <a:spAutoFit/>
              </a:bodyPr>
              <a:lstStyle/>
              <a:p>
                <a:pPr algn="ctr"/>
                <a:r>
                  <a:rPr lang="en-US" sz="2000" dirty="0">
                    <a:latin typeface="Harrington" panose="04040505050A02020702" pitchFamily="82" charset="0"/>
                  </a:rPr>
                  <a:t>1 Chronicles</a:t>
                </a:r>
              </a:p>
            </p:txBody>
          </p:sp>
          <p:sp>
            <p:nvSpPr>
              <p:cNvPr id="28" name="TextBox 27"/>
              <p:cNvSpPr txBox="1"/>
              <p:nvPr/>
            </p:nvSpPr>
            <p:spPr>
              <a:xfrm rot="16200000">
                <a:off x="1809384" y="1436006"/>
                <a:ext cx="1524000" cy="707886"/>
              </a:xfrm>
              <a:prstGeom prst="rect">
                <a:avLst/>
              </a:prstGeom>
              <a:noFill/>
            </p:spPr>
            <p:txBody>
              <a:bodyPr wrap="square" rtlCol="0">
                <a:spAutoFit/>
              </a:bodyPr>
              <a:lstStyle/>
              <a:p>
                <a:pPr algn="ctr"/>
                <a:r>
                  <a:rPr lang="en-US" sz="2000" dirty="0">
                    <a:latin typeface="Harrington" panose="04040505050A02020702" pitchFamily="82" charset="0"/>
                  </a:rPr>
                  <a:t>2 Chronicles</a:t>
                </a:r>
              </a:p>
            </p:txBody>
          </p:sp>
          <p:sp>
            <p:nvSpPr>
              <p:cNvPr id="29" name="TextBox 28"/>
              <p:cNvSpPr txBox="1"/>
              <p:nvPr/>
            </p:nvSpPr>
            <p:spPr>
              <a:xfrm rot="16200000">
                <a:off x="2434028" y="1663451"/>
                <a:ext cx="1465773" cy="369332"/>
              </a:xfrm>
              <a:prstGeom prst="rect">
                <a:avLst/>
              </a:prstGeom>
              <a:noFill/>
            </p:spPr>
            <p:txBody>
              <a:bodyPr wrap="square" rtlCol="0">
                <a:spAutoFit/>
              </a:bodyPr>
              <a:lstStyle/>
              <a:p>
                <a:pPr algn="ctr"/>
                <a:r>
                  <a:rPr lang="en-US" dirty="0">
                    <a:latin typeface="Harrington" panose="04040505050A02020702" pitchFamily="82" charset="0"/>
                  </a:rPr>
                  <a:t>Ezra</a:t>
                </a:r>
              </a:p>
            </p:txBody>
          </p:sp>
        </p:grpSp>
        <p:grpSp>
          <p:nvGrpSpPr>
            <p:cNvPr id="9" name="Group 8"/>
            <p:cNvGrpSpPr/>
            <p:nvPr/>
          </p:nvGrpSpPr>
          <p:grpSpPr>
            <a:xfrm>
              <a:off x="6677831" y="1057129"/>
              <a:ext cx="1215358" cy="2497726"/>
              <a:chOff x="5410200" y="1299205"/>
              <a:chExt cx="1215358" cy="2497726"/>
            </a:xfrm>
          </p:grpSpPr>
          <p:grpSp>
            <p:nvGrpSpPr>
              <p:cNvPr id="12" name="Group 11"/>
              <p:cNvGrpSpPr/>
              <p:nvPr/>
            </p:nvGrpSpPr>
            <p:grpSpPr>
              <a:xfrm>
                <a:off x="5410200" y="1299205"/>
                <a:ext cx="607679" cy="2497726"/>
                <a:chOff x="533400" y="381000"/>
                <a:chExt cx="457200" cy="2497726"/>
              </a:xfrm>
            </p:grpSpPr>
            <p:sp>
              <p:nvSpPr>
                <p:cNvPr id="18" name="Oval 17"/>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6017879" y="1299205"/>
                <a:ext cx="607679" cy="2497726"/>
                <a:chOff x="2714897" y="457200"/>
                <a:chExt cx="457200" cy="2497726"/>
              </a:xfrm>
            </p:grpSpPr>
            <p:sp>
              <p:nvSpPr>
                <p:cNvPr id="14" name="Oval 13"/>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TextBox 9"/>
            <p:cNvSpPr txBox="1"/>
            <p:nvPr/>
          </p:nvSpPr>
          <p:spPr>
            <a:xfrm rot="16200000">
              <a:off x="6279699" y="2223308"/>
              <a:ext cx="1332955" cy="400110"/>
            </a:xfrm>
            <a:prstGeom prst="rect">
              <a:avLst/>
            </a:prstGeom>
            <a:noFill/>
          </p:spPr>
          <p:txBody>
            <a:bodyPr wrap="square" rtlCol="0">
              <a:spAutoFit/>
            </a:bodyPr>
            <a:lstStyle/>
            <a:p>
              <a:pPr algn="ctr"/>
              <a:r>
                <a:rPr lang="en-US" sz="2000" dirty="0">
                  <a:latin typeface="Harrington" panose="04040505050A02020702" pitchFamily="82" charset="0"/>
                </a:rPr>
                <a:t>Nehemiah</a:t>
              </a:r>
            </a:p>
          </p:txBody>
        </p:sp>
        <p:sp>
          <p:nvSpPr>
            <p:cNvPr id="11" name="TextBox 10"/>
            <p:cNvSpPr txBox="1"/>
            <p:nvPr/>
          </p:nvSpPr>
          <p:spPr>
            <a:xfrm rot="16200000">
              <a:off x="6928637" y="2258320"/>
              <a:ext cx="1365664" cy="400110"/>
            </a:xfrm>
            <a:prstGeom prst="rect">
              <a:avLst/>
            </a:prstGeom>
            <a:noFill/>
          </p:spPr>
          <p:txBody>
            <a:bodyPr wrap="square" rtlCol="0">
              <a:spAutoFit/>
            </a:bodyPr>
            <a:lstStyle/>
            <a:p>
              <a:pPr algn="ctr"/>
              <a:r>
                <a:rPr lang="en-US" sz="2000">
                  <a:latin typeface="Harrington" panose="04040505050A02020702" pitchFamily="82" charset="0"/>
                </a:rPr>
                <a:t>Esther</a:t>
              </a:r>
              <a:endParaRPr lang="en-US" sz="2000" dirty="0">
                <a:latin typeface="Harrington" panose="04040505050A02020702" pitchFamily="82" charset="0"/>
              </a:endParaRPr>
            </a:p>
          </p:txBody>
        </p:sp>
      </p:grpSp>
      <p:sp>
        <p:nvSpPr>
          <p:cNvPr id="2" name="Rectangle 1"/>
          <p:cNvSpPr/>
          <p:nvPr/>
        </p:nvSpPr>
        <p:spPr>
          <a:xfrm>
            <a:off x="65044" y="833883"/>
            <a:ext cx="2563668" cy="1754326"/>
          </a:xfrm>
          <a:prstGeom prst="rect">
            <a:avLst/>
          </a:prstGeom>
        </p:spPr>
        <p:txBody>
          <a:bodyPr wrap="square">
            <a:spAutoFit/>
          </a:bodyPr>
          <a:lstStyle/>
          <a:p>
            <a:r>
              <a:rPr lang="en-US" b="0" i="0" dirty="0">
                <a:solidFill>
                  <a:schemeClr val="bg1"/>
                </a:solidFill>
                <a:effectLst/>
                <a:latin typeface="Calibri" panose="020F0502020204030204" pitchFamily="34" charset="0"/>
              </a:rPr>
              <a:t>The book of 1 Samuel recounts the ministry of the prophet Samuel, who “restored law and order and regular religious worship in the land” </a:t>
            </a:r>
            <a:endParaRPr lang="en-US" dirty="0">
              <a:solidFill>
                <a:schemeClr val="bg1"/>
              </a:solidFill>
            </a:endParaRPr>
          </a:p>
        </p:txBody>
      </p:sp>
      <p:grpSp>
        <p:nvGrpSpPr>
          <p:cNvPr id="86" name="Group 85"/>
          <p:cNvGrpSpPr/>
          <p:nvPr/>
        </p:nvGrpSpPr>
        <p:grpSpPr>
          <a:xfrm>
            <a:off x="9716166" y="2862898"/>
            <a:ext cx="1795925" cy="3652457"/>
            <a:chOff x="1716284" y="474750"/>
            <a:chExt cx="2445026" cy="4972565"/>
          </a:xfrm>
        </p:grpSpPr>
        <p:grpSp>
          <p:nvGrpSpPr>
            <p:cNvPr id="87" name="Group 86"/>
            <p:cNvGrpSpPr/>
            <p:nvPr/>
          </p:nvGrpSpPr>
          <p:grpSpPr>
            <a:xfrm flipH="1">
              <a:off x="3176816" y="1118804"/>
              <a:ext cx="664589" cy="1122315"/>
              <a:chOff x="4580952" y="1323647"/>
              <a:chExt cx="664589" cy="792389"/>
            </a:xfrm>
          </p:grpSpPr>
          <p:sp>
            <p:nvSpPr>
              <p:cNvPr id="150" name="Moon 149"/>
              <p:cNvSpPr/>
              <p:nvPr/>
            </p:nvSpPr>
            <p:spPr>
              <a:xfrm rot="266471">
                <a:off x="4580952" y="1323647"/>
                <a:ext cx="664589" cy="792389"/>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p:cNvSpPr/>
              <p:nvPr/>
            </p:nvSpPr>
            <p:spPr>
              <a:xfrm rot="20998437">
                <a:off x="4661745" y="1342474"/>
                <a:ext cx="374533" cy="635058"/>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1995309" y="1121340"/>
              <a:ext cx="664589" cy="1122315"/>
              <a:chOff x="4580952" y="1323647"/>
              <a:chExt cx="664589" cy="792389"/>
            </a:xfrm>
          </p:grpSpPr>
          <p:sp>
            <p:nvSpPr>
              <p:cNvPr id="148" name="Moon 147"/>
              <p:cNvSpPr/>
              <p:nvPr/>
            </p:nvSpPr>
            <p:spPr>
              <a:xfrm rot="266471">
                <a:off x="4580952" y="1323647"/>
                <a:ext cx="664589" cy="792389"/>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oon 148"/>
              <p:cNvSpPr/>
              <p:nvPr/>
            </p:nvSpPr>
            <p:spPr>
              <a:xfrm rot="20998437">
                <a:off x="4661745" y="1342474"/>
                <a:ext cx="374533" cy="635058"/>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Oval 88"/>
            <p:cNvSpPr/>
            <p:nvPr/>
          </p:nvSpPr>
          <p:spPr>
            <a:xfrm rot="19907266">
              <a:off x="3739694" y="3233615"/>
              <a:ext cx="421616"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645044">
              <a:off x="1716284" y="3248591"/>
              <a:ext cx="46312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1442075">
              <a:off x="2456399" y="4747463"/>
              <a:ext cx="414834"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18928376">
              <a:off x="3122728" y="4761515"/>
              <a:ext cx="396826"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rot="1440561">
              <a:off x="1731867" y="2330662"/>
              <a:ext cx="1009860" cy="1443356"/>
            </a:xfrm>
            <a:prstGeom prst="trapezoid">
              <a:avLst>
                <a:gd name="adj" fmla="val 30077"/>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1585184">
              <a:off x="1872672" y="2084557"/>
              <a:ext cx="1003899" cy="1436005"/>
            </a:xfrm>
            <a:prstGeom prst="trapezoid">
              <a:avLst>
                <a:gd name="adj" fmla="val 31003"/>
              </a:avLst>
            </a:prstGeom>
            <a:solidFill>
              <a:srgbClr val="F68B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19870960">
              <a:off x="3151051" y="2334430"/>
              <a:ext cx="948562" cy="1443356"/>
            </a:xfrm>
            <a:prstGeom prst="trapezoid">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rot="20036208">
              <a:off x="2947455" y="2097736"/>
              <a:ext cx="972511" cy="1397052"/>
            </a:xfrm>
            <a:prstGeom prst="trapezoid">
              <a:avLst/>
            </a:prstGeom>
            <a:solidFill>
              <a:srgbClr val="F68B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a:off x="2209800" y="2128072"/>
              <a:ext cx="1447800" cy="2895600"/>
            </a:xfrm>
            <a:prstGeom prst="trapezoid">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2637385" y="2085338"/>
              <a:ext cx="599605" cy="130867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p:cNvSpPr/>
            <p:nvPr/>
          </p:nvSpPr>
          <p:spPr>
            <a:xfrm rot="21186724">
              <a:off x="2963096" y="1987049"/>
              <a:ext cx="699099" cy="2898914"/>
            </a:xfrm>
            <a:prstGeom prst="trapezoid">
              <a:avLst/>
            </a:prstGeom>
            <a:solidFill>
              <a:srgbClr val="F68B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p:cNvSpPr/>
            <p:nvPr/>
          </p:nvSpPr>
          <p:spPr>
            <a:xfrm rot="353417">
              <a:off x="2187146" y="2050706"/>
              <a:ext cx="699099" cy="2879911"/>
            </a:xfrm>
            <a:prstGeom prst="trapezoid">
              <a:avLst/>
            </a:prstGeom>
            <a:solidFill>
              <a:srgbClr val="F68B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Isosceles Triangle 100"/>
            <p:cNvSpPr/>
            <p:nvPr/>
          </p:nvSpPr>
          <p:spPr>
            <a:xfrm rot="10800000">
              <a:off x="2771693" y="2034351"/>
              <a:ext cx="287339" cy="6858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8"/>
            <p:cNvGrpSpPr/>
            <p:nvPr/>
          </p:nvGrpSpPr>
          <p:grpSpPr>
            <a:xfrm>
              <a:off x="2217383" y="579179"/>
              <a:ext cx="1371600" cy="1676400"/>
              <a:chOff x="2819400" y="1066800"/>
              <a:chExt cx="1828800" cy="1676400"/>
            </a:xfrm>
          </p:grpSpPr>
          <p:sp>
            <p:nvSpPr>
              <p:cNvPr id="142" name="Oval 141"/>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142"/>
              <p:cNvSpPr/>
              <p:nvPr/>
            </p:nvSpPr>
            <p:spPr>
              <a:xfrm rot="6174437">
                <a:off x="3123439" y="969223"/>
                <a:ext cx="566425" cy="1056518"/>
              </a:xfrm>
              <a:prstGeom prst="moon">
                <a:avLst>
                  <a:gd name="adj" fmla="val 7023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143"/>
              <p:cNvSpPr/>
              <p:nvPr/>
            </p:nvSpPr>
            <p:spPr>
              <a:xfrm rot="4898057">
                <a:off x="3836728" y="1005297"/>
                <a:ext cx="566425" cy="1056518"/>
              </a:xfrm>
              <a:prstGeom prst="moon">
                <a:avLst>
                  <a:gd name="adj" fmla="val 7023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144"/>
              <p:cNvSpPr/>
              <p:nvPr/>
            </p:nvSpPr>
            <p:spPr>
              <a:xfrm rot="6938956">
                <a:off x="3469398" y="943473"/>
                <a:ext cx="657417" cy="904071"/>
              </a:xfrm>
              <a:prstGeom prst="moon">
                <a:avLst>
                  <a:gd name="adj" fmla="val 7023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45"/>
              <p:cNvSpPr/>
              <p:nvPr/>
            </p:nvSpPr>
            <p:spPr>
              <a:xfrm rot="13713858" flipH="1">
                <a:off x="3288094" y="978820"/>
                <a:ext cx="657417" cy="904071"/>
              </a:xfrm>
              <a:prstGeom prst="moon">
                <a:avLst>
                  <a:gd name="adj" fmla="val 7023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3266913" y="1226742"/>
                <a:ext cx="954298" cy="410886"/>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2202323" y="474750"/>
              <a:ext cx="1423008" cy="1136740"/>
              <a:chOff x="5209995" y="2728815"/>
              <a:chExt cx="1114604" cy="1136740"/>
            </a:xfrm>
            <a:solidFill>
              <a:schemeClr val="bg2">
                <a:lumMod val="75000"/>
              </a:schemeClr>
            </a:solidFill>
          </p:grpSpPr>
          <p:sp>
            <p:nvSpPr>
              <p:cNvPr id="140" name="Chord 139"/>
              <p:cNvSpPr/>
              <p:nvPr/>
            </p:nvSpPr>
            <p:spPr>
              <a:xfrm rot="4451877">
                <a:off x="5187117" y="2751693"/>
                <a:ext cx="1136740" cy="1090983"/>
              </a:xfrm>
              <a:prstGeom prst="chord">
                <a:avLst>
                  <a:gd name="adj1" fmla="val 7288814"/>
                  <a:gd name="adj2" fmla="val 16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Stored Data 140"/>
              <p:cNvSpPr/>
              <p:nvPr/>
            </p:nvSpPr>
            <p:spPr>
              <a:xfrm rot="5400000">
                <a:off x="5632864" y="2651992"/>
                <a:ext cx="290693" cy="1092777"/>
              </a:xfrm>
              <a:prstGeom prst="flowChartOnlineStorag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2492118" y="2871634"/>
              <a:ext cx="883164" cy="180706"/>
              <a:chOff x="4876800" y="2662262"/>
              <a:chExt cx="2595154" cy="678668"/>
            </a:xfrm>
          </p:grpSpPr>
          <p:grpSp>
            <p:nvGrpSpPr>
              <p:cNvPr id="129" name="Group 128"/>
              <p:cNvGrpSpPr/>
              <p:nvPr/>
            </p:nvGrpSpPr>
            <p:grpSpPr>
              <a:xfrm>
                <a:off x="4876800" y="2662262"/>
                <a:ext cx="914400" cy="656897"/>
                <a:chOff x="4876800" y="2662262"/>
                <a:chExt cx="914400" cy="656897"/>
              </a:xfrm>
            </p:grpSpPr>
            <p:sp>
              <p:nvSpPr>
                <p:cNvPr id="137" name="Hexagon 136"/>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Quad Arrow 137"/>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Diamond 138"/>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5786846" y="2666616"/>
                <a:ext cx="914400" cy="656897"/>
                <a:chOff x="4876800" y="2662262"/>
                <a:chExt cx="914400" cy="656897"/>
              </a:xfrm>
            </p:grpSpPr>
            <p:sp>
              <p:nvSpPr>
                <p:cNvPr id="134" name="Hexagon 133"/>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Quad Arrow 134"/>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iamond 135"/>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p:cNvGrpSpPr/>
              <p:nvPr/>
            </p:nvGrpSpPr>
            <p:grpSpPr>
              <a:xfrm>
                <a:off x="6709954" y="2684033"/>
                <a:ext cx="762000" cy="656897"/>
                <a:chOff x="4876800" y="2662262"/>
                <a:chExt cx="762000" cy="656897"/>
              </a:xfrm>
            </p:grpSpPr>
            <p:sp>
              <p:nvSpPr>
                <p:cNvPr id="132" name="Hexagon 131"/>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Quad Arrow 132"/>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5" name="Group 104"/>
            <p:cNvGrpSpPr/>
            <p:nvPr/>
          </p:nvGrpSpPr>
          <p:grpSpPr>
            <a:xfrm>
              <a:off x="2496643" y="3302399"/>
              <a:ext cx="883164" cy="180706"/>
              <a:chOff x="4876800" y="2662262"/>
              <a:chExt cx="2595154" cy="678668"/>
            </a:xfrm>
          </p:grpSpPr>
          <p:grpSp>
            <p:nvGrpSpPr>
              <p:cNvPr id="118" name="Group 117"/>
              <p:cNvGrpSpPr/>
              <p:nvPr/>
            </p:nvGrpSpPr>
            <p:grpSpPr>
              <a:xfrm>
                <a:off x="4876800" y="2662262"/>
                <a:ext cx="914400" cy="656897"/>
                <a:chOff x="4876800" y="2662262"/>
                <a:chExt cx="914400" cy="656897"/>
              </a:xfrm>
            </p:grpSpPr>
            <p:sp>
              <p:nvSpPr>
                <p:cNvPr id="126" name="Hexagon 125"/>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Quad Arrow 126"/>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18"/>
              <p:cNvGrpSpPr/>
              <p:nvPr/>
            </p:nvGrpSpPr>
            <p:grpSpPr>
              <a:xfrm>
                <a:off x="5786846" y="2666616"/>
                <a:ext cx="914400" cy="656897"/>
                <a:chOff x="4876800" y="2662262"/>
                <a:chExt cx="914400" cy="656897"/>
              </a:xfrm>
            </p:grpSpPr>
            <p:sp>
              <p:nvSpPr>
                <p:cNvPr id="123" name="Hexagon 122"/>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Quad Arrow 123"/>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mond 124"/>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6709954" y="2684033"/>
                <a:ext cx="762000" cy="656897"/>
                <a:chOff x="4876800" y="2662262"/>
                <a:chExt cx="762000" cy="656897"/>
              </a:xfrm>
            </p:grpSpPr>
            <p:sp>
              <p:nvSpPr>
                <p:cNvPr id="121" name="Hexagon 120"/>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Quad Arrow 121"/>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6" name="Group 105"/>
            <p:cNvGrpSpPr/>
            <p:nvPr/>
          </p:nvGrpSpPr>
          <p:grpSpPr>
            <a:xfrm>
              <a:off x="2480957" y="3783349"/>
              <a:ext cx="883164" cy="180706"/>
              <a:chOff x="4876800" y="2662262"/>
              <a:chExt cx="2595154" cy="678668"/>
            </a:xfrm>
          </p:grpSpPr>
          <p:grpSp>
            <p:nvGrpSpPr>
              <p:cNvPr id="107" name="Group 106"/>
              <p:cNvGrpSpPr/>
              <p:nvPr/>
            </p:nvGrpSpPr>
            <p:grpSpPr>
              <a:xfrm>
                <a:off x="4876800" y="2662262"/>
                <a:ext cx="914400" cy="656897"/>
                <a:chOff x="4876800" y="2662262"/>
                <a:chExt cx="914400" cy="656897"/>
              </a:xfrm>
            </p:grpSpPr>
            <p:sp>
              <p:nvSpPr>
                <p:cNvPr id="115" name="Hexagon 114"/>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Quad Arrow 115"/>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p:cNvGrpSpPr/>
              <p:nvPr/>
            </p:nvGrpSpPr>
            <p:grpSpPr>
              <a:xfrm>
                <a:off x="5786846" y="2666616"/>
                <a:ext cx="914400" cy="656897"/>
                <a:chOff x="4876800" y="2662262"/>
                <a:chExt cx="914400" cy="656897"/>
              </a:xfrm>
            </p:grpSpPr>
            <p:sp>
              <p:nvSpPr>
                <p:cNvPr id="112" name="Hexagon 111"/>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Quad Arrow 112"/>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3"/>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p:cNvGrpSpPr/>
              <p:nvPr/>
            </p:nvGrpSpPr>
            <p:grpSpPr>
              <a:xfrm>
                <a:off x="6709954" y="2684033"/>
                <a:ext cx="762000" cy="656897"/>
                <a:chOff x="4876800" y="2662262"/>
                <a:chExt cx="762000" cy="656897"/>
              </a:xfrm>
            </p:grpSpPr>
            <p:sp>
              <p:nvSpPr>
                <p:cNvPr id="110" name="Hexagon 109"/>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Quad Arrow 110"/>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 name="Rectangle 2"/>
          <p:cNvSpPr/>
          <p:nvPr/>
        </p:nvSpPr>
        <p:spPr>
          <a:xfrm>
            <a:off x="9852891" y="525747"/>
            <a:ext cx="2252094" cy="1200329"/>
          </a:xfrm>
          <a:prstGeom prst="rect">
            <a:avLst/>
          </a:prstGeom>
        </p:spPr>
        <p:txBody>
          <a:bodyPr wrap="square">
            <a:spAutoFit/>
          </a:bodyPr>
          <a:lstStyle/>
          <a:p>
            <a:r>
              <a:rPr lang="en-US" b="0" i="0" dirty="0">
                <a:solidFill>
                  <a:schemeClr val="bg1"/>
                </a:solidFill>
                <a:effectLst/>
                <a:latin typeface="Calibri" panose="020F0502020204030204" pitchFamily="34" charset="0"/>
              </a:rPr>
              <a:t>“It is uncertain who the author was or when he wrote [the book of 1 Samuel]. (1)</a:t>
            </a:r>
            <a:endParaRPr lang="en-US" dirty="0">
              <a:solidFill>
                <a:schemeClr val="bg1"/>
              </a:solidFill>
            </a:endParaRPr>
          </a:p>
        </p:txBody>
      </p:sp>
      <p:sp>
        <p:nvSpPr>
          <p:cNvPr id="4" name="Rectangle 3"/>
          <p:cNvSpPr/>
          <p:nvPr/>
        </p:nvSpPr>
        <p:spPr>
          <a:xfrm>
            <a:off x="1915582" y="2943565"/>
            <a:ext cx="7740147" cy="1754326"/>
          </a:xfrm>
          <a:prstGeom prst="rect">
            <a:avLst/>
          </a:prstGeom>
        </p:spPr>
        <p:txBody>
          <a:bodyPr wrap="square">
            <a:spAutoFit/>
          </a:bodyPr>
          <a:lstStyle/>
          <a:p>
            <a:r>
              <a:rPr lang="en-US" b="0" i="0" dirty="0">
                <a:solidFill>
                  <a:schemeClr val="bg1"/>
                </a:solidFill>
                <a:effectLst/>
                <a:latin typeface="Calibri" panose="020F0502020204030204" pitchFamily="34" charset="0"/>
              </a:rPr>
              <a:t>It is unclear when and where the books of Samuel were written. “Originally, 1 and 2 Samuel were one book in the Hebrew Bible.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The division into two separate books probably occurred when this book of Samuel was translated into Greek, which necessitated putting the book on two scrolls instead of one” (3)</a:t>
            </a:r>
            <a:endParaRPr lang="en-US" dirty="0">
              <a:solidFill>
                <a:schemeClr val="bg1"/>
              </a:solidFill>
            </a:endParaRPr>
          </a:p>
        </p:txBody>
      </p:sp>
      <p:sp>
        <p:nvSpPr>
          <p:cNvPr id="152" name="Rectangle 151"/>
          <p:cNvSpPr/>
          <p:nvPr/>
        </p:nvSpPr>
        <p:spPr>
          <a:xfrm>
            <a:off x="415663" y="4845473"/>
            <a:ext cx="6096000" cy="1754326"/>
          </a:xfrm>
          <a:prstGeom prst="rect">
            <a:avLst/>
          </a:prstGeom>
        </p:spPr>
        <p:txBody>
          <a:bodyPr>
            <a:spAutoFit/>
          </a:bodyPr>
          <a:lstStyle/>
          <a:p>
            <a:r>
              <a:rPr lang="en-US" dirty="0">
                <a:solidFill>
                  <a:schemeClr val="bg1"/>
                </a:solidFill>
                <a:latin typeface="Calibri" panose="020F0502020204030204" pitchFamily="34" charset="0"/>
              </a:rPr>
              <a:t>Samuel is divided into 3 main sections:</a:t>
            </a:r>
          </a:p>
          <a:p>
            <a:r>
              <a:rPr lang="en-US" dirty="0">
                <a:solidFill>
                  <a:schemeClr val="bg1"/>
                </a:solidFill>
                <a:latin typeface="Calibri" panose="020F0502020204030204" pitchFamily="34" charset="0"/>
              </a:rPr>
              <a:t>  1. Samuel, the righteous priest, prophet and judge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   2. Saul, the first king of Israel</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   3. The Rise of David</a:t>
            </a:r>
            <a:endParaRPr lang="en-US" dirty="0">
              <a:solidFill>
                <a:schemeClr val="bg1"/>
              </a:solidFill>
            </a:endParaRPr>
          </a:p>
        </p:txBody>
      </p:sp>
    </p:spTree>
    <p:extLst>
      <p:ext uri="{BB962C8B-B14F-4D97-AF65-F5344CB8AC3E}">
        <p14:creationId xmlns:p14="http://schemas.microsoft.com/office/powerpoint/2010/main" val="276610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2669" y="73216"/>
            <a:ext cx="1204111" cy="380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Jacob (Israel)</a:t>
            </a:r>
          </a:p>
        </p:txBody>
      </p:sp>
      <p:sp>
        <p:nvSpPr>
          <p:cNvPr id="3" name="Rectangle 2"/>
          <p:cNvSpPr/>
          <p:nvPr/>
        </p:nvSpPr>
        <p:spPr>
          <a:xfrm>
            <a:off x="1532668" y="515737"/>
            <a:ext cx="1204111" cy="380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Levi</a:t>
            </a:r>
          </a:p>
        </p:txBody>
      </p:sp>
      <p:sp>
        <p:nvSpPr>
          <p:cNvPr id="4" name="Rectangle 3"/>
          <p:cNvSpPr/>
          <p:nvPr/>
        </p:nvSpPr>
        <p:spPr>
          <a:xfrm>
            <a:off x="1532668" y="958258"/>
            <a:ext cx="1204111" cy="380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Kohath</a:t>
            </a:r>
          </a:p>
        </p:txBody>
      </p:sp>
      <p:sp>
        <p:nvSpPr>
          <p:cNvPr id="5" name="Rectangle 4"/>
          <p:cNvSpPr/>
          <p:nvPr/>
        </p:nvSpPr>
        <p:spPr>
          <a:xfrm>
            <a:off x="389293" y="1400779"/>
            <a:ext cx="3490859" cy="3962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t>Amram</a:t>
            </a:r>
            <a:r>
              <a:rPr lang="en-US" sz="1400" dirty="0"/>
              <a:t> (father of Moses Aaron and Miriam)</a:t>
            </a:r>
          </a:p>
        </p:txBody>
      </p:sp>
      <p:sp>
        <p:nvSpPr>
          <p:cNvPr id="6" name="Rectangle 5"/>
          <p:cNvSpPr/>
          <p:nvPr/>
        </p:nvSpPr>
        <p:spPr>
          <a:xfrm>
            <a:off x="4006910" y="1434145"/>
            <a:ext cx="2167554" cy="329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t>Izhar</a:t>
            </a:r>
            <a:r>
              <a:rPr lang="en-US" sz="1400" dirty="0"/>
              <a:t>   Brother of </a:t>
            </a:r>
            <a:r>
              <a:rPr lang="en-US" sz="1400" dirty="0" err="1"/>
              <a:t>Amram</a:t>
            </a:r>
            <a:endParaRPr lang="en-US" sz="1400" dirty="0"/>
          </a:p>
        </p:txBody>
      </p:sp>
      <p:grpSp>
        <p:nvGrpSpPr>
          <p:cNvPr id="26" name="Group 25"/>
          <p:cNvGrpSpPr/>
          <p:nvPr/>
        </p:nvGrpSpPr>
        <p:grpSpPr>
          <a:xfrm>
            <a:off x="4565586" y="1910282"/>
            <a:ext cx="1050202" cy="4090325"/>
            <a:chOff x="9076845" y="453461"/>
            <a:chExt cx="1204115" cy="6918814"/>
          </a:xfrm>
        </p:grpSpPr>
        <p:sp>
          <p:nvSpPr>
            <p:cNvPr id="7" name="Rectangle 6"/>
            <p:cNvSpPr/>
            <p:nvPr/>
          </p:nvSpPr>
          <p:spPr>
            <a:xfrm>
              <a:off x="9076849" y="453461"/>
              <a:ext cx="1204111" cy="380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Korah</a:t>
              </a:r>
              <a:endParaRPr lang="en-US" sz="1200" dirty="0"/>
            </a:p>
          </p:txBody>
        </p:sp>
        <p:sp>
          <p:nvSpPr>
            <p:cNvPr id="8" name="Rectangle 7"/>
            <p:cNvSpPr/>
            <p:nvPr/>
          </p:nvSpPr>
          <p:spPr>
            <a:xfrm>
              <a:off x="9076849" y="895982"/>
              <a:ext cx="1204111" cy="380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Ebiasaph</a:t>
              </a:r>
              <a:endParaRPr lang="en-US" sz="1200" dirty="0"/>
            </a:p>
          </p:txBody>
        </p:sp>
        <p:sp>
          <p:nvSpPr>
            <p:cNvPr id="9" name="Rectangle 8"/>
            <p:cNvSpPr/>
            <p:nvPr/>
          </p:nvSpPr>
          <p:spPr>
            <a:xfrm>
              <a:off x="9076849" y="1338503"/>
              <a:ext cx="1204111" cy="380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Assir</a:t>
              </a:r>
              <a:endParaRPr lang="en-US" sz="1200" dirty="0"/>
            </a:p>
          </p:txBody>
        </p:sp>
        <p:sp>
          <p:nvSpPr>
            <p:cNvPr id="11" name="Rectangle 10"/>
            <p:cNvSpPr/>
            <p:nvPr/>
          </p:nvSpPr>
          <p:spPr>
            <a:xfrm>
              <a:off x="9076849" y="1781024"/>
              <a:ext cx="1204111" cy="380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Tahath</a:t>
              </a:r>
              <a:endParaRPr lang="en-US" sz="1200" dirty="0"/>
            </a:p>
          </p:txBody>
        </p:sp>
        <p:sp>
          <p:nvSpPr>
            <p:cNvPr id="12" name="Rectangle 11"/>
            <p:cNvSpPr/>
            <p:nvPr/>
          </p:nvSpPr>
          <p:spPr>
            <a:xfrm>
              <a:off x="9076849" y="2223545"/>
              <a:ext cx="1204111" cy="380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Zephaniah</a:t>
              </a:r>
            </a:p>
          </p:txBody>
        </p:sp>
        <p:sp>
          <p:nvSpPr>
            <p:cNvPr id="13" name="Rectangle 12"/>
            <p:cNvSpPr/>
            <p:nvPr/>
          </p:nvSpPr>
          <p:spPr>
            <a:xfrm>
              <a:off x="9076849" y="2666066"/>
              <a:ext cx="1204111" cy="380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Azariah</a:t>
              </a:r>
              <a:endParaRPr lang="en-US" sz="1200" dirty="0"/>
            </a:p>
          </p:txBody>
        </p:sp>
        <p:sp>
          <p:nvSpPr>
            <p:cNvPr id="14" name="Rectangle 13"/>
            <p:cNvSpPr/>
            <p:nvPr/>
          </p:nvSpPr>
          <p:spPr>
            <a:xfrm>
              <a:off x="9076849" y="3072700"/>
              <a:ext cx="1204111" cy="380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Joel</a:t>
              </a:r>
            </a:p>
          </p:txBody>
        </p:sp>
        <p:sp>
          <p:nvSpPr>
            <p:cNvPr id="15" name="Rectangle 14"/>
            <p:cNvSpPr/>
            <p:nvPr/>
          </p:nvSpPr>
          <p:spPr>
            <a:xfrm>
              <a:off x="9076849" y="3515221"/>
              <a:ext cx="1204111" cy="380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Elkanah</a:t>
              </a:r>
              <a:endParaRPr lang="en-US" sz="1200" dirty="0"/>
            </a:p>
          </p:txBody>
        </p:sp>
        <p:sp>
          <p:nvSpPr>
            <p:cNvPr id="17" name="Rectangle 16"/>
            <p:cNvSpPr/>
            <p:nvPr/>
          </p:nvSpPr>
          <p:spPr>
            <a:xfrm>
              <a:off x="9076848" y="3942784"/>
              <a:ext cx="1204111" cy="380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Amasai</a:t>
              </a:r>
              <a:endParaRPr lang="en-US" sz="1200" dirty="0"/>
            </a:p>
          </p:txBody>
        </p:sp>
        <p:sp>
          <p:nvSpPr>
            <p:cNvPr id="18" name="Rectangle 17"/>
            <p:cNvSpPr/>
            <p:nvPr/>
          </p:nvSpPr>
          <p:spPr>
            <a:xfrm>
              <a:off x="9076847" y="4370347"/>
              <a:ext cx="1204111" cy="380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Mahath</a:t>
              </a:r>
              <a:endParaRPr lang="en-US" sz="1200" dirty="0"/>
            </a:p>
          </p:txBody>
        </p:sp>
        <p:sp>
          <p:nvSpPr>
            <p:cNvPr id="19" name="Rectangle 18"/>
            <p:cNvSpPr/>
            <p:nvPr/>
          </p:nvSpPr>
          <p:spPr>
            <a:xfrm>
              <a:off x="9076846" y="4797910"/>
              <a:ext cx="1204111" cy="380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Elkanah</a:t>
              </a:r>
              <a:endParaRPr lang="en-US" sz="1200" dirty="0"/>
            </a:p>
          </p:txBody>
        </p:sp>
        <p:sp>
          <p:nvSpPr>
            <p:cNvPr id="20" name="Rectangle 19"/>
            <p:cNvSpPr/>
            <p:nvPr/>
          </p:nvSpPr>
          <p:spPr>
            <a:xfrm>
              <a:off x="9076845" y="5225473"/>
              <a:ext cx="1204111" cy="380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Zuph</a:t>
              </a:r>
              <a:endParaRPr lang="en-US" sz="1200" dirty="0"/>
            </a:p>
          </p:txBody>
        </p:sp>
        <p:sp>
          <p:nvSpPr>
            <p:cNvPr id="22" name="Rectangle 21"/>
            <p:cNvSpPr/>
            <p:nvPr/>
          </p:nvSpPr>
          <p:spPr>
            <a:xfrm>
              <a:off x="9076845" y="5677491"/>
              <a:ext cx="1204111" cy="380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Tohu</a:t>
              </a:r>
              <a:r>
                <a:rPr lang="en-US" sz="1200" dirty="0"/>
                <a:t>/</a:t>
              </a:r>
              <a:r>
                <a:rPr lang="en-US" sz="1200" dirty="0" err="1"/>
                <a:t>Toah</a:t>
              </a:r>
              <a:endParaRPr lang="en-US" sz="1200" dirty="0"/>
            </a:p>
          </p:txBody>
        </p:sp>
        <p:sp>
          <p:nvSpPr>
            <p:cNvPr id="23" name="Rectangle 22"/>
            <p:cNvSpPr/>
            <p:nvPr/>
          </p:nvSpPr>
          <p:spPr>
            <a:xfrm>
              <a:off x="9076845" y="6120012"/>
              <a:ext cx="1204111" cy="380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Elihu</a:t>
              </a:r>
              <a:r>
                <a:rPr lang="en-US" sz="1200" dirty="0"/>
                <a:t>/Eliel</a:t>
              </a:r>
            </a:p>
          </p:txBody>
        </p:sp>
        <p:sp>
          <p:nvSpPr>
            <p:cNvPr id="24" name="Rectangle 23"/>
            <p:cNvSpPr/>
            <p:nvPr/>
          </p:nvSpPr>
          <p:spPr>
            <a:xfrm>
              <a:off x="9076845" y="6562533"/>
              <a:ext cx="1204111" cy="380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Jeroham</a:t>
              </a:r>
              <a:endParaRPr lang="en-US" sz="1200" dirty="0"/>
            </a:p>
          </p:txBody>
        </p:sp>
        <p:sp>
          <p:nvSpPr>
            <p:cNvPr id="25" name="Rectangle 24"/>
            <p:cNvSpPr/>
            <p:nvPr/>
          </p:nvSpPr>
          <p:spPr>
            <a:xfrm>
              <a:off x="9076845" y="6992030"/>
              <a:ext cx="1204111" cy="380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Elkanah</a:t>
              </a:r>
              <a:endParaRPr lang="en-US" sz="1200" dirty="0"/>
            </a:p>
          </p:txBody>
        </p:sp>
      </p:grpSp>
      <p:sp>
        <p:nvSpPr>
          <p:cNvPr id="27" name="Rectangle 26"/>
          <p:cNvSpPr/>
          <p:nvPr/>
        </p:nvSpPr>
        <p:spPr>
          <a:xfrm>
            <a:off x="180684" y="2559179"/>
            <a:ext cx="3826226" cy="3108543"/>
          </a:xfrm>
          <a:prstGeom prst="rect">
            <a:avLst/>
          </a:prstGeom>
        </p:spPr>
        <p:txBody>
          <a:bodyPr wrap="square">
            <a:spAutoFit/>
          </a:bodyPr>
          <a:lstStyle/>
          <a:p>
            <a:r>
              <a:rPr lang="en-US" sz="1400" dirty="0" err="1"/>
              <a:t>Elkanah</a:t>
            </a:r>
            <a:r>
              <a:rPr lang="en-US" sz="1400" dirty="0"/>
              <a:t> is descended from Kohath and Levi, making him a Levite.</a:t>
            </a:r>
            <a:r>
              <a:rPr lang="en-US" sz="1400" baseline="30000" dirty="0"/>
              <a:t> </a:t>
            </a:r>
          </a:p>
          <a:p>
            <a:r>
              <a:rPr lang="en-US" sz="1400" dirty="0"/>
              <a:t> 1 Chronicles 6:33-3 </a:t>
            </a:r>
            <a:r>
              <a:rPr lang="en-US" sz="1400" i="1" dirty="0"/>
              <a:t>And the residue of the families of the sons of Kohath had cities of their coasts out of the tribe of Ephraim</a:t>
            </a:r>
          </a:p>
          <a:p>
            <a:r>
              <a:rPr lang="en-US" sz="1400" dirty="0" err="1"/>
              <a:t>Elkanah</a:t>
            </a:r>
            <a:r>
              <a:rPr lang="en-US" sz="1400" dirty="0"/>
              <a:t> was the son of </a:t>
            </a:r>
            <a:r>
              <a:rPr lang="en-US" sz="1400" dirty="0" err="1"/>
              <a:t>Jeroham</a:t>
            </a:r>
            <a:r>
              <a:rPr lang="en-US" sz="1400" dirty="0"/>
              <a:t>, who was the son of </a:t>
            </a:r>
            <a:r>
              <a:rPr lang="en-US" sz="1400" dirty="0" err="1"/>
              <a:t>Elihu</a:t>
            </a:r>
            <a:r>
              <a:rPr lang="en-US" sz="1400" dirty="0"/>
              <a:t>, who was the son of </a:t>
            </a:r>
            <a:r>
              <a:rPr lang="en-US" sz="1400" dirty="0" err="1"/>
              <a:t>Tohu</a:t>
            </a:r>
            <a:r>
              <a:rPr lang="en-US" sz="1400" dirty="0"/>
              <a:t>, who was the son of </a:t>
            </a:r>
            <a:r>
              <a:rPr lang="en-US" sz="1400" dirty="0" err="1"/>
              <a:t>Zuph</a:t>
            </a:r>
            <a:r>
              <a:rPr lang="en-US" sz="1400" dirty="0"/>
              <a:t>. </a:t>
            </a:r>
          </a:p>
          <a:p>
            <a:r>
              <a:rPr lang="en-US" sz="1400" dirty="0" err="1"/>
              <a:t>Elkanah</a:t>
            </a:r>
            <a:r>
              <a:rPr lang="en-US" sz="1400" dirty="0"/>
              <a:t> is described as having originated from </a:t>
            </a:r>
            <a:r>
              <a:rPr lang="en-US" sz="1400" dirty="0" err="1"/>
              <a:t>Zuph</a:t>
            </a:r>
            <a:r>
              <a:rPr lang="en-US" sz="1400" dirty="0"/>
              <a:t>, specifically </a:t>
            </a:r>
            <a:r>
              <a:rPr lang="en-US" sz="1400" dirty="0" err="1"/>
              <a:t>Ramathaim-Zophim</a:t>
            </a:r>
            <a:r>
              <a:rPr lang="en-US" sz="1400" dirty="0"/>
              <a:t>, which was part of the tribal lands of Ephraim; however, the Books of Chronicles state that he was a Levite. He is the great </a:t>
            </a:r>
            <a:r>
              <a:rPr lang="en-US" sz="1400" dirty="0" err="1"/>
              <a:t>great</a:t>
            </a:r>
            <a:r>
              <a:rPr lang="en-US" sz="1400" dirty="0"/>
              <a:t> </a:t>
            </a:r>
            <a:r>
              <a:rPr lang="en-US" sz="1400" dirty="0" err="1"/>
              <a:t>great</a:t>
            </a:r>
            <a:r>
              <a:rPr lang="en-US" sz="1400" dirty="0"/>
              <a:t> grandson of another </a:t>
            </a:r>
            <a:r>
              <a:rPr lang="en-US" sz="1400" dirty="0" err="1"/>
              <a:t>Elkanah</a:t>
            </a:r>
            <a:r>
              <a:rPr lang="en-US" sz="1400" dirty="0"/>
              <a:t>. Wikipedia</a:t>
            </a:r>
          </a:p>
        </p:txBody>
      </p:sp>
      <p:sp>
        <p:nvSpPr>
          <p:cNvPr id="28" name="5-Point Star 27"/>
          <p:cNvSpPr/>
          <p:nvPr/>
        </p:nvSpPr>
        <p:spPr>
          <a:xfrm>
            <a:off x="4291343" y="5775809"/>
            <a:ext cx="201816" cy="22479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163112" y="6132136"/>
            <a:ext cx="1050199" cy="2247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Samuel</a:t>
            </a:r>
          </a:p>
        </p:txBody>
      </p:sp>
      <p:sp>
        <p:nvSpPr>
          <p:cNvPr id="30" name="Rectangle 29"/>
          <p:cNvSpPr/>
          <p:nvPr/>
        </p:nvSpPr>
        <p:spPr>
          <a:xfrm>
            <a:off x="5688212" y="5775809"/>
            <a:ext cx="1050199" cy="224797"/>
          </a:xfrm>
          <a:prstGeom prst="rect">
            <a:avLst/>
          </a:prstGeom>
          <a:solidFill>
            <a:srgbClr val="FF8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Hannah</a:t>
            </a:r>
          </a:p>
        </p:txBody>
      </p:sp>
      <p:sp>
        <p:nvSpPr>
          <p:cNvPr id="31" name="Rectangle 30"/>
          <p:cNvSpPr/>
          <p:nvPr/>
        </p:nvSpPr>
        <p:spPr>
          <a:xfrm>
            <a:off x="6977312" y="1421386"/>
            <a:ext cx="5214688" cy="4893647"/>
          </a:xfrm>
          <a:prstGeom prst="rect">
            <a:avLst/>
          </a:prstGeom>
          <a:ln>
            <a:solidFill>
              <a:schemeClr val="tx1"/>
            </a:solidFill>
          </a:ln>
        </p:spPr>
        <p:txBody>
          <a:bodyPr wrap="square">
            <a:spAutoFit/>
          </a:bodyPr>
          <a:lstStyle/>
          <a:p>
            <a:pPr fontAlgn="base"/>
            <a:r>
              <a:rPr lang="en-US" sz="1200" b="0" i="0" dirty="0">
                <a:solidFill>
                  <a:srgbClr val="333333"/>
                </a:solidFill>
                <a:effectLst/>
              </a:rPr>
              <a:t>Josephus says that </a:t>
            </a:r>
            <a:r>
              <a:rPr lang="en-US" sz="1200" b="0" i="0" dirty="0" err="1">
                <a:solidFill>
                  <a:srgbClr val="333333"/>
                </a:solidFill>
                <a:effectLst/>
              </a:rPr>
              <a:t>Eleanah</a:t>
            </a:r>
            <a:r>
              <a:rPr lang="en-US" sz="1200" b="0" i="0" dirty="0">
                <a:solidFill>
                  <a:srgbClr val="333333"/>
                </a:solidFill>
                <a:effectLst/>
              </a:rPr>
              <a:t>, the husband of Hannah, was a Levite who dwelt in Ephraim near Jerusalem.</a:t>
            </a:r>
          </a:p>
          <a:p>
            <a:pPr fontAlgn="base"/>
            <a:endParaRPr lang="en-US" sz="1200" b="0" i="0" dirty="0">
              <a:solidFill>
                <a:srgbClr val="333333"/>
              </a:solidFill>
              <a:effectLst/>
            </a:endParaRPr>
          </a:p>
          <a:p>
            <a:pPr fontAlgn="base"/>
            <a:r>
              <a:rPr lang="en-US" sz="1200" dirty="0"/>
              <a:t>Dictionary.com </a:t>
            </a:r>
          </a:p>
          <a:p>
            <a:pPr fontAlgn="base"/>
            <a:r>
              <a:rPr lang="en-US" sz="1200" dirty="0"/>
              <a:t>citizen of </a:t>
            </a:r>
            <a:r>
              <a:rPr lang="en-US" sz="1200" dirty="0" err="1"/>
              <a:t>Ephratah</a:t>
            </a:r>
            <a:r>
              <a:rPr lang="en-US" sz="1200" dirty="0"/>
              <a:t>, the old name of Bethlehem (Ruth 1:2; 1 Sam.17:12), or Bethlehem-Judah.</a:t>
            </a:r>
          </a:p>
          <a:p>
            <a:pPr fontAlgn="base"/>
            <a:r>
              <a:rPr lang="en-US" sz="1200" dirty="0"/>
              <a:t>The </a:t>
            </a:r>
            <a:r>
              <a:rPr lang="en-US" sz="1200" dirty="0" err="1"/>
              <a:t>Ephrathite</a:t>
            </a:r>
            <a:r>
              <a:rPr lang="en-US" sz="1200" dirty="0"/>
              <a:t> Descendants Of Ephraim?</a:t>
            </a:r>
            <a:br>
              <a:rPr lang="en-US" sz="1200" dirty="0"/>
            </a:br>
            <a:r>
              <a:rPr lang="en-US" sz="1200" dirty="0"/>
              <a:t>The </a:t>
            </a:r>
            <a:r>
              <a:rPr lang="en-US" sz="1200" dirty="0" err="1"/>
              <a:t>Ephrathite</a:t>
            </a:r>
            <a:r>
              <a:rPr lang="en-US" sz="1200" dirty="0"/>
              <a:t> was an ancient biblical ethnic group in the Old Testament. Some of the famous biblical characters were </a:t>
            </a:r>
            <a:r>
              <a:rPr lang="en-US" sz="1200" dirty="0" err="1"/>
              <a:t>Ephrathite</a:t>
            </a:r>
            <a:r>
              <a:rPr lang="en-US" sz="1200" dirty="0"/>
              <a:t>, such as Naomi and her husband </a:t>
            </a:r>
            <a:r>
              <a:rPr lang="en-US" sz="1200" dirty="0" err="1"/>
              <a:t>Elimelech</a:t>
            </a:r>
            <a:r>
              <a:rPr lang="en-US" sz="1200" dirty="0"/>
              <a:t>, and their two sons </a:t>
            </a:r>
            <a:r>
              <a:rPr lang="en-US" sz="1200" dirty="0" err="1"/>
              <a:t>Mahlon</a:t>
            </a:r>
            <a:r>
              <a:rPr lang="en-US" sz="1200" dirty="0"/>
              <a:t>, and </a:t>
            </a:r>
            <a:r>
              <a:rPr lang="en-US" sz="1200" dirty="0" err="1"/>
              <a:t>Chilion</a:t>
            </a:r>
            <a:r>
              <a:rPr lang="en-US" sz="1200" dirty="0"/>
              <a:t>. When Naomi husband and her two sons die, her daughter-in-law Ruth remarried one of her husband relatives name Boaz, who also was an </a:t>
            </a:r>
            <a:r>
              <a:rPr lang="en-US" sz="1200" dirty="0" err="1"/>
              <a:t>Ephrathite</a:t>
            </a:r>
            <a:r>
              <a:rPr lang="en-US" sz="1200" dirty="0"/>
              <a:t> (Ruth chapter 2, verse 1). King David father Jesse was an </a:t>
            </a:r>
            <a:r>
              <a:rPr lang="en-US" sz="1200" dirty="0" err="1"/>
              <a:t>Ephrathite</a:t>
            </a:r>
            <a:r>
              <a:rPr lang="en-US" sz="1200" dirty="0"/>
              <a:t> (I Samuel chapter 17, verse 12). </a:t>
            </a:r>
            <a:br>
              <a:rPr lang="en-US" sz="1200" dirty="0"/>
            </a:br>
            <a:r>
              <a:rPr lang="en-US" sz="1200" dirty="0"/>
              <a:t>The </a:t>
            </a:r>
            <a:r>
              <a:rPr lang="en-US" sz="1200" dirty="0" err="1"/>
              <a:t>Ephrathite</a:t>
            </a:r>
            <a:r>
              <a:rPr lang="en-US" sz="1200" dirty="0"/>
              <a:t> are probably descendants of </a:t>
            </a:r>
            <a:r>
              <a:rPr lang="en-US" sz="1200" dirty="0" err="1"/>
              <a:t>Ephratah</a:t>
            </a:r>
            <a:r>
              <a:rPr lang="en-US" sz="1200" dirty="0"/>
              <a:t> </a:t>
            </a:r>
            <a:r>
              <a:rPr lang="en-US" sz="1200" dirty="0" err="1"/>
              <a:t>Hezron</a:t>
            </a:r>
            <a:r>
              <a:rPr lang="en-US" sz="1200" dirty="0"/>
              <a:t> first wife. When </a:t>
            </a:r>
            <a:r>
              <a:rPr lang="en-US" sz="1200" dirty="0" err="1"/>
              <a:t>Hezron</a:t>
            </a:r>
            <a:r>
              <a:rPr lang="en-US" sz="1200" dirty="0"/>
              <a:t> died his son Caleb took </a:t>
            </a:r>
            <a:r>
              <a:rPr lang="en-US" sz="1200" dirty="0" err="1"/>
              <a:t>Ephratah</a:t>
            </a:r>
            <a:r>
              <a:rPr lang="en-US" sz="1200" dirty="0"/>
              <a:t> as his wife, I Chronicles chapter 2, verse 24. </a:t>
            </a:r>
            <a:r>
              <a:rPr lang="en-US" sz="1200" dirty="0" err="1"/>
              <a:t>Hezron</a:t>
            </a:r>
            <a:r>
              <a:rPr lang="en-US" sz="1200" dirty="0"/>
              <a:t> is the grandchild of Judah, and Tamar; </a:t>
            </a:r>
            <a:r>
              <a:rPr lang="en-US" sz="1200" dirty="0" err="1"/>
              <a:t>Hezron</a:t>
            </a:r>
            <a:r>
              <a:rPr lang="en-US" sz="1200" dirty="0"/>
              <a:t> grandmother Tamar was a Canaanite, Genesis chapter 38, verse 2. </a:t>
            </a:r>
            <a:r>
              <a:rPr lang="en-US" sz="1200" dirty="0" err="1"/>
              <a:t>Yahshua</a:t>
            </a:r>
            <a:r>
              <a:rPr lang="en-US" sz="1200" dirty="0"/>
              <a:t> bloodline is from </a:t>
            </a:r>
            <a:r>
              <a:rPr lang="en-US" sz="1200" dirty="0" err="1"/>
              <a:t>Ephratah</a:t>
            </a:r>
            <a:r>
              <a:rPr lang="en-US" sz="1200" dirty="0"/>
              <a:t>.</a:t>
            </a:r>
          </a:p>
          <a:p>
            <a:pPr fontAlgn="base"/>
            <a:r>
              <a:rPr lang="en-US" sz="1200" dirty="0"/>
              <a:t>The </a:t>
            </a:r>
            <a:r>
              <a:rPr lang="en-US" sz="1200" dirty="0" err="1"/>
              <a:t>Ephrathite</a:t>
            </a:r>
            <a:r>
              <a:rPr lang="en-US" sz="1200" dirty="0"/>
              <a:t> clan was assimilated into the tribe of Judah through marriage, throughout the biblical centuries, losing their Ephraim, and </a:t>
            </a:r>
            <a:r>
              <a:rPr lang="en-US" sz="1200" dirty="0" err="1"/>
              <a:t>Ephrathite</a:t>
            </a:r>
            <a:r>
              <a:rPr lang="en-US" sz="1200" dirty="0"/>
              <a:t> tribal identity.</a:t>
            </a:r>
          </a:p>
          <a:p>
            <a:pPr fontAlgn="base"/>
            <a:endParaRPr lang="en-US" sz="1200" dirty="0"/>
          </a:p>
          <a:p>
            <a:pPr fontAlgn="base"/>
            <a:r>
              <a:rPr lang="en-US" sz="1200" i="1" dirty="0"/>
              <a:t>(Etymological: The study of historical linguistic change, as applied to individual words). From the book entitled, “The North African Atlantic Hidden Birthright.” Pp. 41-46.</a:t>
            </a:r>
            <a:endParaRPr lang="en-US" sz="1200" b="0" i="1" dirty="0">
              <a:solidFill>
                <a:srgbClr val="333333"/>
              </a:solidFill>
              <a:effectLst/>
            </a:endParaRPr>
          </a:p>
        </p:txBody>
      </p:sp>
      <p:sp>
        <p:nvSpPr>
          <p:cNvPr id="32" name="Rectangle 31"/>
          <p:cNvSpPr/>
          <p:nvPr/>
        </p:nvSpPr>
        <p:spPr>
          <a:xfrm>
            <a:off x="5755878" y="87965"/>
            <a:ext cx="1499385" cy="523220"/>
          </a:xfrm>
          <a:prstGeom prst="rect">
            <a:avLst/>
          </a:prstGeom>
        </p:spPr>
        <p:txBody>
          <a:bodyPr wrap="none">
            <a:spAutoFit/>
          </a:bodyPr>
          <a:lstStyle/>
          <a:p>
            <a:r>
              <a:rPr lang="en-US" sz="2800" dirty="0"/>
              <a:t>*</a:t>
            </a:r>
            <a:r>
              <a:rPr lang="en-US" sz="2800" dirty="0" err="1"/>
              <a:t>Elkanah</a:t>
            </a:r>
            <a:endParaRPr lang="en-US" sz="2800" dirty="0"/>
          </a:p>
        </p:txBody>
      </p:sp>
      <p:sp>
        <p:nvSpPr>
          <p:cNvPr id="33" name="Rectangle 32"/>
          <p:cNvSpPr/>
          <p:nvPr/>
        </p:nvSpPr>
        <p:spPr>
          <a:xfrm>
            <a:off x="2833734" y="6485935"/>
            <a:ext cx="7109988" cy="369332"/>
          </a:xfrm>
          <a:prstGeom prst="rect">
            <a:avLst/>
          </a:prstGeom>
        </p:spPr>
        <p:txBody>
          <a:bodyPr wrap="square">
            <a:spAutoFit/>
          </a:bodyPr>
          <a:lstStyle/>
          <a:p>
            <a:r>
              <a:rPr lang="en-US" dirty="0">
                <a:solidFill>
                  <a:srgbClr val="252525"/>
                </a:solidFill>
                <a:latin typeface="Arial" panose="020B0604020202020204" pitchFamily="34" charset="0"/>
              </a:rPr>
              <a:t>The </a:t>
            </a:r>
            <a:r>
              <a:rPr lang="en-US" dirty="0">
                <a:solidFill>
                  <a:srgbClr val="0B0080"/>
                </a:solidFill>
                <a:latin typeface="Arial" panose="020B0604020202020204" pitchFamily="34" charset="0"/>
              </a:rPr>
              <a:t>Talmud</a:t>
            </a:r>
            <a:r>
              <a:rPr lang="en-US" dirty="0">
                <a:solidFill>
                  <a:srgbClr val="252525"/>
                </a:solidFill>
                <a:latin typeface="Arial" panose="020B0604020202020204" pitchFamily="34" charset="0"/>
              </a:rPr>
              <a:t> lists him as a prophet, along with his wife and son.</a:t>
            </a:r>
            <a:endParaRPr lang="en-US" dirty="0"/>
          </a:p>
        </p:txBody>
      </p:sp>
    </p:spTree>
    <p:extLst>
      <p:ext uri="{BB962C8B-B14F-4D97-AF65-F5344CB8AC3E}">
        <p14:creationId xmlns:p14="http://schemas.microsoft.com/office/powerpoint/2010/main" val="3244909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042"/>
            <a:ext cx="8752114" cy="3231654"/>
          </a:xfrm>
          <a:prstGeom prst="rect">
            <a:avLst/>
          </a:prstGeom>
          <a:ln>
            <a:solidFill>
              <a:schemeClr val="tx1"/>
            </a:solidFill>
          </a:ln>
        </p:spPr>
        <p:txBody>
          <a:bodyPr wrap="square">
            <a:spAutoFit/>
          </a:bodyPr>
          <a:lstStyle/>
          <a:p>
            <a:pPr fontAlgn="base"/>
            <a:r>
              <a:rPr lang="en-US" sz="1200" b="1" i="0" dirty="0">
                <a:solidFill>
                  <a:srgbClr val="333333"/>
                </a:solidFill>
                <a:effectLst/>
              </a:rPr>
              <a:t>Infertility:</a:t>
            </a:r>
          </a:p>
          <a:p>
            <a:pPr fontAlgn="base"/>
            <a:r>
              <a:rPr lang="en-US" sz="1200" b="0" i="0" dirty="0">
                <a:solidFill>
                  <a:srgbClr val="333333"/>
                </a:solidFill>
                <a:effectLst/>
              </a:rPr>
              <a:t>“The most difficult aspect of infertility to overcome was the effect that it had on my feelings of self-worth. During those pain-filled years, I mistakenly felt that because I could not have children, I must be of no worth. The resulting depression and despair only made my feelings of worthlessness worse.</a:t>
            </a:r>
          </a:p>
          <a:p>
            <a:pPr fontAlgn="base"/>
            <a:r>
              <a:rPr lang="en-US" sz="1200" b="0" i="0" dirty="0">
                <a:solidFill>
                  <a:srgbClr val="333333"/>
                </a:solidFill>
                <a:effectLst/>
              </a:rPr>
              <a:t> </a:t>
            </a:r>
          </a:p>
          <a:p>
            <a:pPr fontAlgn="base"/>
            <a:r>
              <a:rPr lang="en-US" sz="1200" b="0" i="0" dirty="0">
                <a:solidFill>
                  <a:srgbClr val="333333"/>
                </a:solidFill>
                <a:effectLst/>
              </a:rPr>
              <a:t>“Through prayer and scripture study, </a:t>
            </a:r>
            <a:r>
              <a:rPr lang="en-US" sz="1200" b="0" i="1" dirty="0">
                <a:solidFill>
                  <a:srgbClr val="333333"/>
                </a:solidFill>
                <a:effectLst/>
              </a:rPr>
              <a:t>I learned that the source of my depression was Satan</a:t>
            </a:r>
            <a:r>
              <a:rPr lang="en-US" sz="1200" b="0" i="0" dirty="0">
                <a:solidFill>
                  <a:srgbClr val="333333"/>
                </a:solidFill>
                <a:effectLst/>
              </a:rPr>
              <a:t> and that his influence can be overcome by going to the Lord for help and then acting upon the impressions received. One of the scripture study topics I felt to focus on was that of charity, the pure love of Christ. Learning about charity brought new insight, for I recognized a source of true and lasting self-worth—the love of our Heavenly Father and our Savior for us all. The more I studied about charity, the greater my desire to feel the pure love of Christ in my life, to know that he loves me even with all my imperfections and problems.</a:t>
            </a:r>
          </a:p>
          <a:p>
            <a:pPr fontAlgn="base"/>
            <a:r>
              <a:rPr lang="en-US" sz="1200" b="0" i="0" dirty="0">
                <a:solidFill>
                  <a:srgbClr val="333333"/>
                </a:solidFill>
                <a:effectLst/>
              </a:rPr>
              <a:t> </a:t>
            </a:r>
          </a:p>
          <a:p>
            <a:pPr fontAlgn="base"/>
            <a:r>
              <a:rPr lang="en-US" sz="1200" b="0" i="0" dirty="0">
                <a:solidFill>
                  <a:srgbClr val="333333"/>
                </a:solidFill>
                <a:effectLst/>
              </a:rPr>
              <a:t>“What a glorious day it was when I knelt and asked if I was loved by my Heavenly Father and his Son. The joy that filled my soul as a result was indescribable. I understand now, to a greater degree, why Mormon tells us: ‘Pray unto the Father with all the energy of heart, that ye may be filled with this love, which he hath bestowed upon all who are the true followers of his Son, Jesus Christ’ (Moro. 7:48).</a:t>
            </a:r>
          </a:p>
          <a:p>
            <a:pPr fontAlgn="base"/>
            <a:r>
              <a:rPr lang="en-US" sz="1200" b="0" i="0" dirty="0">
                <a:solidFill>
                  <a:srgbClr val="333333"/>
                </a:solidFill>
                <a:effectLst/>
              </a:rPr>
              <a:t> </a:t>
            </a:r>
          </a:p>
          <a:p>
            <a:pPr fontAlgn="base"/>
            <a:r>
              <a:rPr lang="en-US" sz="1200" b="0" i="0" dirty="0">
                <a:solidFill>
                  <a:srgbClr val="333333"/>
                </a:solidFill>
                <a:effectLst/>
              </a:rPr>
              <a:t>“What great motivation that divine love has been in my life to bring about change and improvement!” (Janet Nelson Christensen, “I Yearned for a Baby,” </a:t>
            </a:r>
            <a:r>
              <a:rPr lang="en-US" sz="1200" b="0" i="1" dirty="0">
                <a:solidFill>
                  <a:srgbClr val="333333"/>
                </a:solidFill>
                <a:effectLst/>
              </a:rPr>
              <a:t>Ensign</a:t>
            </a:r>
            <a:r>
              <a:rPr lang="en-US" sz="1200" b="0" i="0" dirty="0">
                <a:solidFill>
                  <a:srgbClr val="333333"/>
                </a:solidFill>
                <a:effectLst/>
              </a:rPr>
              <a:t>, Aug. 1996, 53, emphasis added)</a:t>
            </a:r>
          </a:p>
        </p:txBody>
      </p:sp>
      <p:sp>
        <p:nvSpPr>
          <p:cNvPr id="5" name="TextBox 4"/>
          <p:cNvSpPr txBox="1"/>
          <p:nvPr/>
        </p:nvSpPr>
        <p:spPr>
          <a:xfrm>
            <a:off x="8752114" y="0"/>
            <a:ext cx="3439886" cy="2308324"/>
          </a:xfrm>
          <a:prstGeom prst="rect">
            <a:avLst/>
          </a:prstGeom>
          <a:noFill/>
          <a:ln>
            <a:solidFill>
              <a:schemeClr val="tx1"/>
            </a:solidFill>
          </a:ln>
        </p:spPr>
        <p:txBody>
          <a:bodyPr wrap="square" rtlCol="0">
            <a:spAutoFit/>
          </a:bodyPr>
          <a:lstStyle/>
          <a:p>
            <a:r>
              <a:rPr lang="en-US" sz="1200" b="1" dirty="0">
                <a:latin typeface="Calibri" panose="020F0502020204030204" pitchFamily="34" charset="0"/>
              </a:rPr>
              <a:t>Eli sits near a post:</a:t>
            </a:r>
          </a:p>
          <a:p>
            <a:r>
              <a:rPr lang="en-US" sz="1200" dirty="0">
                <a:latin typeface="Calibri" panose="020F0502020204030204" pitchFamily="34" charset="0"/>
              </a:rPr>
              <a:t>In the ancient Middle East, it was customary for certain officials to place a stool or seat in a courtyard or near the gate of the city where they could sit in judgment, hearing cases or complaints. These seats usually had no backs and were placed near a wall or post to provide a backrest. This circumstance would explain why Eli was sitting near a post. It was probably on such a backless seat that Eli was sitting when he heard the news of the death of his sons and fell over backwards, killing himself (see 1 Samuel 4:18). </a:t>
            </a:r>
          </a:p>
        </p:txBody>
      </p:sp>
      <p:sp>
        <p:nvSpPr>
          <p:cNvPr id="6" name="Rectangle 5"/>
          <p:cNvSpPr/>
          <p:nvPr/>
        </p:nvSpPr>
        <p:spPr>
          <a:xfrm>
            <a:off x="1" y="3249696"/>
            <a:ext cx="8752114" cy="3231654"/>
          </a:xfrm>
          <a:prstGeom prst="rect">
            <a:avLst/>
          </a:prstGeom>
          <a:ln>
            <a:solidFill>
              <a:schemeClr val="tx1"/>
            </a:solidFill>
          </a:ln>
        </p:spPr>
        <p:txBody>
          <a:bodyPr wrap="square">
            <a:spAutoFit/>
          </a:bodyPr>
          <a:lstStyle/>
          <a:p>
            <a:pPr fontAlgn="base"/>
            <a:r>
              <a:rPr lang="en-US" sz="1200" b="1" dirty="0">
                <a:latin typeface="Abadi" panose="020B0604020104020204" pitchFamily="34" charset="0"/>
              </a:rPr>
              <a:t>Every year</a:t>
            </a:r>
            <a:r>
              <a:rPr lang="en-US" sz="1200" dirty="0">
                <a:latin typeface="Abadi" panose="020B0604020104020204" pitchFamily="34" charset="0"/>
              </a:rPr>
              <a:t>, </a:t>
            </a:r>
            <a:r>
              <a:rPr lang="en-US" sz="1200" dirty="0" err="1">
                <a:latin typeface="Abadi" panose="020B0604020104020204" pitchFamily="34" charset="0"/>
              </a:rPr>
              <a:t>Elkanah</a:t>
            </a:r>
            <a:r>
              <a:rPr lang="en-US" sz="1200" dirty="0">
                <a:latin typeface="Abadi" panose="020B0604020104020204" pitchFamily="34" charset="0"/>
              </a:rPr>
              <a:t>, </a:t>
            </a:r>
            <a:r>
              <a:rPr lang="en-US" sz="1200" dirty="0" err="1">
                <a:latin typeface="Abadi" panose="020B0604020104020204" pitchFamily="34" charset="0"/>
              </a:rPr>
              <a:t>Peninnah</a:t>
            </a:r>
            <a:r>
              <a:rPr lang="en-US" sz="1200" dirty="0">
                <a:latin typeface="Abadi" panose="020B0604020104020204" pitchFamily="34" charset="0"/>
              </a:rPr>
              <a:t> and her children, and barren Hannah go up to Shiloh, some 20 miles or so north of Jerusalem where the tabernacle is stationed. They go there to observe one of three annual feasts (Exodus 23:14-17; Deuteronomy 16:16). This very special time is to be a time of rejoicing.</a:t>
            </a:r>
          </a:p>
          <a:p>
            <a:pPr fontAlgn="base"/>
            <a:endParaRPr lang="en-US" sz="1200" dirty="0">
              <a:latin typeface="Abadi" panose="020B0604020104020204" pitchFamily="34" charset="0"/>
            </a:endParaRPr>
          </a:p>
          <a:p>
            <a:pPr fontAlgn="base"/>
            <a:r>
              <a:rPr lang="en-US" sz="1200" b="1" dirty="0">
                <a:latin typeface="Abadi" panose="020B0604020104020204" pitchFamily="34" charset="0"/>
              </a:rPr>
              <a:t>Most Difficult For Hannah: </a:t>
            </a:r>
            <a:r>
              <a:rPr lang="en-US" sz="1200" dirty="0">
                <a:latin typeface="Abadi" panose="020B0604020104020204" pitchFamily="34" charset="0"/>
              </a:rPr>
              <a:t> and probably for </a:t>
            </a:r>
            <a:r>
              <a:rPr lang="en-US" sz="1200" dirty="0" err="1">
                <a:latin typeface="Abadi" panose="020B0604020104020204" pitchFamily="34" charset="0"/>
              </a:rPr>
              <a:t>Elkanah</a:t>
            </a:r>
            <a:r>
              <a:rPr lang="en-US" sz="1200" dirty="0">
                <a:latin typeface="Abadi" panose="020B0604020104020204" pitchFamily="34" charset="0"/>
              </a:rPr>
              <a:t> as well, rejoicing before the Lord is most difficult. But the primary source of Hannah’s pain on this annual trek to Shiloh is that </a:t>
            </a:r>
            <a:r>
              <a:rPr lang="en-US" sz="1200" dirty="0" err="1">
                <a:latin typeface="Abadi" panose="020B0604020104020204" pitchFamily="34" charset="0"/>
              </a:rPr>
              <a:t>Peninnah</a:t>
            </a:r>
            <a:r>
              <a:rPr lang="en-US" sz="1200" dirty="0">
                <a:latin typeface="Abadi" panose="020B0604020104020204" pitchFamily="34" charset="0"/>
              </a:rPr>
              <a:t> takes advantage of this good opportunity to harass Hannah year after year without letting up (see 1 Samuel 1:4-7). This results in many tears for Hannah and an inability to join in with the festive meal (1 Samuel 1:7).</a:t>
            </a:r>
          </a:p>
          <a:p>
            <a:pPr fontAlgn="base"/>
            <a:endParaRPr lang="en-US" sz="1200" dirty="0">
              <a:latin typeface="Abadi" panose="020B0604020104020204" pitchFamily="34" charset="0"/>
            </a:endParaRPr>
          </a:p>
          <a:p>
            <a:pPr fontAlgn="base"/>
            <a:r>
              <a:rPr lang="en-US" sz="1200" b="1" dirty="0">
                <a:latin typeface="Abadi" panose="020B0604020104020204" pitchFamily="34" charset="0"/>
              </a:rPr>
              <a:t>Extra Portion: </a:t>
            </a:r>
            <a:r>
              <a:rPr lang="en-US" sz="1200" dirty="0">
                <a:latin typeface="Abadi" panose="020B0604020104020204" pitchFamily="34" charset="0"/>
              </a:rPr>
              <a:t>It is not that </a:t>
            </a:r>
            <a:r>
              <a:rPr lang="en-US" sz="1200" dirty="0" err="1">
                <a:latin typeface="Abadi" panose="020B0604020104020204" pitchFamily="34" charset="0"/>
              </a:rPr>
              <a:t>Elkanah</a:t>
            </a:r>
            <a:r>
              <a:rPr lang="en-US" sz="1200" dirty="0">
                <a:latin typeface="Abadi" panose="020B0604020104020204" pitchFamily="34" charset="0"/>
              </a:rPr>
              <a:t>, her husband, does not try to comfort her or to come to her aid. </a:t>
            </a:r>
            <a:r>
              <a:rPr lang="en-US" sz="1200" dirty="0" err="1">
                <a:latin typeface="Abadi" panose="020B0604020104020204" pitchFamily="34" charset="0"/>
              </a:rPr>
              <a:t>Elkanah</a:t>
            </a:r>
            <a:r>
              <a:rPr lang="en-US" sz="1200" dirty="0">
                <a:latin typeface="Abadi" panose="020B0604020104020204" pitchFamily="34" charset="0"/>
              </a:rPr>
              <a:t> assures her of his love by giving her a double portion of the meat which has been sacrificed (1 Samuel 1:5). He makes sincere efforts to compensate for her </a:t>
            </a:r>
            <a:r>
              <a:rPr lang="en-US" sz="1200" dirty="0" err="1">
                <a:latin typeface="Abadi" panose="020B0604020104020204" pitchFamily="34" charset="0"/>
              </a:rPr>
              <a:t>barreness</a:t>
            </a:r>
            <a:r>
              <a:rPr lang="en-US" sz="1200" dirty="0">
                <a:latin typeface="Abadi" panose="020B0604020104020204" pitchFamily="34" charset="0"/>
              </a:rPr>
              <a:t>. </a:t>
            </a:r>
          </a:p>
          <a:p>
            <a:pPr fontAlgn="base"/>
            <a:r>
              <a:rPr lang="en-US" sz="1200" dirty="0"/>
              <a:t>But after eating and drinking, she hurries off from the family to find her way to the tabernacle, where she pours out her soul to God. Inside, she prays silently as Eli, sitting by the doorway, looks on with interest. He sees her shoulders heaving as she sobs in great distress and weeps bitterly (1:10). Not hearing her words, Eli jumps to the wrong conclusion, assuming that she has been celebrating too much, and that her happiness is inappropriate drunkenness. He rebukes her for drunkenness and instructs her to give up this kind of drinking (1:13-14).</a:t>
            </a:r>
            <a:endParaRPr lang="en-US" sz="1200" b="0" i="0" dirty="0">
              <a:effectLst/>
              <a:latin typeface="Abadi" panose="020B0604020104020204" pitchFamily="34" charset="0"/>
            </a:endParaRPr>
          </a:p>
        </p:txBody>
      </p:sp>
      <p:sp>
        <p:nvSpPr>
          <p:cNvPr id="7" name="Rectangle 6"/>
          <p:cNvSpPr/>
          <p:nvPr/>
        </p:nvSpPr>
        <p:spPr>
          <a:xfrm>
            <a:off x="8741227" y="2326366"/>
            <a:ext cx="3450772" cy="3970318"/>
          </a:xfrm>
          <a:prstGeom prst="rect">
            <a:avLst/>
          </a:prstGeom>
          <a:ln>
            <a:solidFill>
              <a:schemeClr val="tx1"/>
            </a:solidFill>
          </a:ln>
        </p:spPr>
        <p:txBody>
          <a:bodyPr wrap="square">
            <a:spAutoFit/>
          </a:bodyPr>
          <a:lstStyle/>
          <a:p>
            <a:pPr fontAlgn="base"/>
            <a:r>
              <a:rPr lang="en-US" sz="1200" b="1" dirty="0">
                <a:latin typeface="Calibri" panose="020F0502020204030204" pitchFamily="34" charset="0"/>
              </a:rPr>
              <a:t>“Weaning </a:t>
            </a:r>
            <a:r>
              <a:rPr lang="en-US" sz="1200" dirty="0">
                <a:latin typeface="Calibri" panose="020F0502020204030204" pitchFamily="34" charset="0"/>
              </a:rPr>
              <a:t>took place very late among the Israelites. </a:t>
            </a:r>
          </a:p>
          <a:p>
            <a:pPr fontAlgn="base"/>
            <a:r>
              <a:rPr lang="en-US" sz="1200" dirty="0">
                <a:latin typeface="Calibri" panose="020F0502020204030204" pitchFamily="34" charset="0"/>
              </a:rPr>
              <a:t>According to [2 Maccabees 7:27], the Hebrew mothers were in the habit of suckling their children for three years. When the weaning had taken place, Hannah would bring her son up to the sanctuary, to appear before the face of the Lord, and remain there forever, </a:t>
            </a:r>
            <a:r>
              <a:rPr lang="en-US" sz="1200" i="1" dirty="0">
                <a:latin typeface="Calibri" panose="020F0502020204030204" pitchFamily="34" charset="0"/>
              </a:rPr>
              <a:t>i.e.</a:t>
            </a:r>
            <a:r>
              <a:rPr lang="en-US" sz="1200" dirty="0">
                <a:latin typeface="Calibri" panose="020F0502020204030204" pitchFamily="34" charset="0"/>
              </a:rPr>
              <a:t> his whole life long. The Levites generally were only required to perform service at the sanctuary from their twenty-fifth to their fiftieth year [see Numbers 8:24–25]; but Samuel was to be presented to the Lord immediately after his weaning had taken place, and to remain at the sanctuary forever, </a:t>
            </a:r>
            <a:r>
              <a:rPr lang="en-US" sz="1200" i="1" dirty="0">
                <a:latin typeface="Calibri" panose="020F0502020204030204" pitchFamily="34" charset="0"/>
              </a:rPr>
              <a:t>i.e.</a:t>
            </a:r>
            <a:r>
              <a:rPr lang="en-US" sz="1200" dirty="0">
                <a:latin typeface="Calibri" panose="020F0502020204030204" pitchFamily="34" charset="0"/>
              </a:rPr>
              <a:t> to belong entirely to the Lord. To this end he was to receive his training at the sanctuary, that at the very earliest waking up of his spiritual susceptibilities he might receive the impressions of the sacred presence of God.” (</a:t>
            </a:r>
            <a:r>
              <a:rPr lang="en-US" sz="1200" dirty="0" err="1">
                <a:latin typeface="Calibri" panose="020F0502020204030204" pitchFamily="34" charset="0"/>
              </a:rPr>
              <a:t>Keil</a:t>
            </a:r>
            <a:r>
              <a:rPr lang="en-US" sz="1200" dirty="0">
                <a:latin typeface="Calibri" panose="020F0502020204030204" pitchFamily="34" charset="0"/>
              </a:rPr>
              <a:t> and </a:t>
            </a:r>
            <a:r>
              <a:rPr lang="en-US" sz="1200" dirty="0" err="1">
                <a:latin typeface="Calibri" panose="020F0502020204030204" pitchFamily="34" charset="0"/>
              </a:rPr>
              <a:t>Delitzsch</a:t>
            </a:r>
            <a:r>
              <a:rPr lang="en-US" sz="1200" dirty="0">
                <a:latin typeface="Calibri" panose="020F0502020204030204" pitchFamily="34" charset="0"/>
              </a:rPr>
              <a:t>, Commentary, 2:2:26.)</a:t>
            </a:r>
          </a:p>
          <a:p>
            <a:pPr fontAlgn="base"/>
            <a:r>
              <a:rPr lang="en-US" sz="1200" dirty="0">
                <a:latin typeface="Calibri" panose="020F0502020204030204" pitchFamily="34" charset="0"/>
              </a:rPr>
              <a:t> </a:t>
            </a:r>
          </a:p>
          <a:p>
            <a:pPr fontAlgn="base"/>
            <a:endParaRPr lang="en-US" sz="1200" dirty="0">
              <a:latin typeface="Calibri" panose="020F0502020204030204" pitchFamily="34" charset="0"/>
            </a:endParaRPr>
          </a:p>
          <a:p>
            <a:pPr fontAlgn="base"/>
            <a:endParaRPr lang="en-US" sz="1200" dirty="0">
              <a:latin typeface="Calibri" panose="020F0502020204030204" pitchFamily="34" charset="0"/>
            </a:endParaRPr>
          </a:p>
        </p:txBody>
      </p:sp>
    </p:spTree>
    <p:extLst>
      <p:ext uri="{BB962C8B-B14F-4D97-AF65-F5344CB8AC3E}">
        <p14:creationId xmlns:p14="http://schemas.microsoft.com/office/powerpoint/2010/main" val="1068503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042"/>
            <a:ext cx="8752114" cy="1938992"/>
          </a:xfrm>
          <a:prstGeom prst="rect">
            <a:avLst/>
          </a:prstGeom>
          <a:ln>
            <a:solidFill>
              <a:schemeClr val="tx1"/>
            </a:solidFill>
          </a:ln>
        </p:spPr>
        <p:txBody>
          <a:bodyPr wrap="square">
            <a:spAutoFit/>
          </a:bodyPr>
          <a:lstStyle/>
          <a:p>
            <a:pPr fontAlgn="base"/>
            <a:r>
              <a:rPr lang="en-US" sz="1200" b="1" dirty="0"/>
              <a:t>Samuel, The Prophets:</a:t>
            </a:r>
          </a:p>
          <a:p>
            <a:pPr fontAlgn="base"/>
            <a:r>
              <a:rPr lang="en-US" sz="1200" dirty="0"/>
              <a:t>“Samuel was a great prophet of the Old Testament. He was a bridge, a connecting link, between the patriarchs, judges and the kings. He was both the last of the judges and ‘the first of the later prophets.’ He lived at a pivotal point in the Lord's dealings with His chosen people as they demanded a king to replace the patriarch and judge governments which had been in place since the beginning. He was a witness of the first separation of church and state and of the change from a confederation of twelve tribes to a single united kingdom. He served the Lord at a time of an ever-weakening House of Israel as it started its downward spiral to eventual captivity and dispersal.</a:t>
            </a:r>
          </a:p>
          <a:p>
            <a:pPr fontAlgn="base"/>
            <a:r>
              <a:rPr lang="en-US" sz="1200" dirty="0"/>
              <a:t> </a:t>
            </a:r>
          </a:p>
          <a:p>
            <a:pPr fontAlgn="base"/>
            <a:r>
              <a:rPr lang="en-US" sz="1200" dirty="0"/>
              <a:t>“Perhaps in our minds he is always ‘the boy Samuel’ and hardly ranks in the same category of importance as the patriarchs who preceded him. But like the others, Samuel was called by the Lord to serve an entire lifetime as His prophet. (Evelyn T. Marshall, “Samuel Became 'first of Later Prophets',” </a:t>
            </a:r>
            <a:r>
              <a:rPr lang="en-US" sz="1200" i="1" dirty="0"/>
              <a:t>LDS Church News</a:t>
            </a:r>
            <a:r>
              <a:rPr lang="en-US" sz="1200" dirty="0"/>
              <a:t>, 1994, 09/24/94)</a:t>
            </a:r>
          </a:p>
        </p:txBody>
      </p:sp>
      <p:sp>
        <p:nvSpPr>
          <p:cNvPr id="4" name="Rectangle 3"/>
          <p:cNvSpPr/>
          <p:nvPr/>
        </p:nvSpPr>
        <p:spPr>
          <a:xfrm>
            <a:off x="0" y="1957034"/>
            <a:ext cx="6096000" cy="4339650"/>
          </a:xfrm>
          <a:prstGeom prst="rect">
            <a:avLst/>
          </a:prstGeom>
          <a:ln>
            <a:solidFill>
              <a:schemeClr val="tx1"/>
            </a:solidFill>
          </a:ln>
        </p:spPr>
        <p:txBody>
          <a:bodyPr>
            <a:spAutoFit/>
          </a:bodyPr>
          <a:lstStyle/>
          <a:p>
            <a:r>
              <a:rPr lang="en-US" sz="1200" b="1" dirty="0"/>
              <a:t>Eli’s Sons: </a:t>
            </a:r>
          </a:p>
          <a:p>
            <a:r>
              <a:rPr lang="en-US" sz="1200" dirty="0"/>
              <a:t>“Of these offerings, the portion which legally fell to the priest as his share was the heave-leg and wave-breast. And this he was to receive after the fat portions of the sacrifice had been burned upon the altar [see Leviticus 7:30–34]. To take the flesh of the sacrificial animal and roast it before this offering had been made, was a crime which was equivalent to a robbery of God. … Moreover, the priests could not claim any of the flesh which the </a:t>
            </a:r>
            <a:r>
              <a:rPr lang="en-US" sz="1200" dirty="0" err="1"/>
              <a:t>offerer</a:t>
            </a:r>
            <a:r>
              <a:rPr lang="en-US" sz="1200" dirty="0"/>
              <a:t> of the sacrifice boiled for the sacrificial meal, after burning the fat portions upon the altar and giving up the portions which belonged to them, to say nothing of their taking it forcibly out of the pots while it was being boiled [see 1 Samuel 2:12–17]. Such conduct as this on the part of the young men (the priests’ servants), was a great sin in the sight of the Lord, as they thereby brought the sacrifice of the Lord into contempt.” (</a:t>
            </a:r>
            <a:r>
              <a:rPr lang="en-US" sz="1200" dirty="0" err="1"/>
              <a:t>Keil</a:t>
            </a:r>
            <a:r>
              <a:rPr lang="en-US" sz="1200" dirty="0"/>
              <a:t> and </a:t>
            </a:r>
            <a:r>
              <a:rPr lang="en-US" sz="1200" dirty="0" err="1"/>
              <a:t>Delitzsch</a:t>
            </a:r>
            <a:r>
              <a:rPr lang="en-US" sz="1200" dirty="0"/>
              <a:t>, Commentary, 2:2:35–36.)</a:t>
            </a:r>
          </a:p>
          <a:p>
            <a:endParaRPr lang="en-US" sz="1200" dirty="0">
              <a:latin typeface="Calibri" panose="020F0502020204030204" pitchFamily="34" charset="0"/>
            </a:endParaRPr>
          </a:p>
          <a:p>
            <a:r>
              <a:rPr lang="en-US" sz="1200" dirty="0">
                <a:latin typeface="Calibri" panose="020F0502020204030204" pitchFamily="34" charset="0"/>
              </a:rPr>
              <a:t>The poor example of the priests caused others in Israel to abhor “the offering of the Lord” (v. 17). But these actions were not all, for the sons of Eli seduced women and engaged in adulterous acts at the very door of the tabernacle, evidently by misusing their office of priest to entice the women  Under the law of Moses, willful disobedience to parents was punishable by death, and the parents were obliged to see that the punishment was carried out. </a:t>
            </a:r>
            <a:r>
              <a:rPr lang="en-US" sz="1200" dirty="0" err="1">
                <a:latin typeface="Calibri" panose="020F0502020204030204" pitchFamily="34" charset="0"/>
              </a:rPr>
              <a:t>Hophni</a:t>
            </a:r>
            <a:r>
              <a:rPr lang="en-US" sz="1200" dirty="0">
                <a:latin typeface="Calibri" panose="020F0502020204030204" pitchFamily="34" charset="0"/>
              </a:rPr>
              <a:t> and Phinehas compounded their already serous sins by disobeying their father, and Eli failed in his parental responsibility as well as in his office as the presiding priest. Although he rebuked his sons, he took no action to see that the abomination in his family and at the tabernacle was corrected. Therefore, “a man of God” (some unnamed prophet) came to Eli and pronounced the Lord’s curse upon Eli’s house because “[thou] </a:t>
            </a:r>
            <a:r>
              <a:rPr lang="en-US" sz="1200" dirty="0" err="1">
                <a:latin typeface="Calibri" panose="020F0502020204030204" pitchFamily="34" charset="0"/>
              </a:rPr>
              <a:t>honourest</a:t>
            </a:r>
            <a:r>
              <a:rPr lang="en-US" sz="1200" dirty="0">
                <a:latin typeface="Calibri" panose="020F0502020204030204" pitchFamily="34" charset="0"/>
              </a:rPr>
              <a:t> thy sons above me” (vv. 27, 29). That is, Eli’s relationship with his sons was of more value to him than his relationship with God.</a:t>
            </a:r>
            <a:endParaRPr lang="en-US" sz="1200" dirty="0"/>
          </a:p>
        </p:txBody>
      </p:sp>
    </p:spTree>
    <p:extLst>
      <p:ext uri="{BB962C8B-B14F-4D97-AF65-F5344CB8AC3E}">
        <p14:creationId xmlns:p14="http://schemas.microsoft.com/office/powerpoint/2010/main" val="4168851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photos.cntraveler.com/2014/07/31/53d9c713dcd5888e1459cc7f_plane-taking-off-stor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8543" y="293914"/>
            <a:ext cx="5937250" cy="44513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85057"/>
            <a:ext cx="5758543" cy="6370975"/>
          </a:xfrm>
          <a:prstGeom prst="rect">
            <a:avLst/>
          </a:prstGeom>
        </p:spPr>
        <p:txBody>
          <a:bodyPr wrap="square">
            <a:spAutoFit/>
          </a:bodyPr>
          <a:lstStyle/>
          <a:p>
            <a:pPr fontAlgn="base"/>
            <a:r>
              <a:rPr lang="en-US" sz="1200" dirty="0"/>
              <a:t>Now we’re no famous pilots, but it seems so counterintuitive: Wouldn't a pilot have an easier time if, instead of rushing into the gale, the wind were coming from behind the aircraft—giving it a push, so to speak? We remember what happened a few months ago in Spain when fierce winds at Bilbao’s </a:t>
            </a:r>
            <a:r>
              <a:rPr lang="en-US" sz="1200" dirty="0" err="1"/>
              <a:t>Internatinal</a:t>
            </a:r>
            <a:r>
              <a:rPr lang="en-US" sz="1200" dirty="0"/>
              <a:t> </a:t>
            </a:r>
            <a:r>
              <a:rPr lang="en-US" sz="1200" dirty="0" err="1"/>
              <a:t>Loiu</a:t>
            </a:r>
            <a:r>
              <a:rPr lang="en-US" sz="1200" dirty="0"/>
              <a:t> </a:t>
            </a:r>
            <a:r>
              <a:rPr lang="en-US" sz="1200" dirty="0" err="1"/>
              <a:t>Aiport</a:t>
            </a:r>
            <a:r>
              <a:rPr lang="en-US" sz="1200" dirty="0"/>
              <a:t> made planes wobble dramatically during takeoffs and landings. We asked scientists to break it down for us.</a:t>
            </a:r>
          </a:p>
          <a:p>
            <a:pPr fontAlgn="base"/>
            <a:endParaRPr lang="en-US" sz="1200" dirty="0"/>
          </a:p>
          <a:p>
            <a:pPr fontAlgn="base"/>
            <a:r>
              <a:rPr lang="en-US" sz="1200" dirty="0"/>
              <a:t>Much to the TSA’s disapproval, we’re sure, the most apt metaphor for the physics involved in a plane's takeoff is the recoil of a gun after it fires a shot. "The gun springs back on reaction to the force of the bullet accelerating in the other direction," says </a:t>
            </a:r>
            <a:r>
              <a:rPr lang="en-US" sz="1200" dirty="0" err="1"/>
              <a:t>Snorri</a:t>
            </a:r>
            <a:r>
              <a:rPr lang="en-US" sz="1200" dirty="0"/>
              <a:t> </a:t>
            </a:r>
            <a:r>
              <a:rPr lang="en-US" sz="1200" dirty="0" err="1"/>
              <a:t>Gudmundsson</a:t>
            </a:r>
            <a:r>
              <a:rPr lang="en-US" sz="1200" dirty="0"/>
              <a:t>, assistant professor of aerospace engineering at Embry-Riddle Aeronautical University, Florida. The recoil—as you’ll no doubt remember from high school classes—is an example of Newton's Third Law about how every action generates an equal and opposite reaction. In this case of takeoff, the fast air bearing down on the plane generates an upward force on the wings (analogous to a gun's recoil), which helps lift the aircraft.</a:t>
            </a:r>
          </a:p>
          <a:p>
            <a:endParaRPr lang="en-US" sz="1200" dirty="0">
              <a:solidFill>
                <a:srgbClr val="323232"/>
              </a:solidFill>
            </a:endParaRPr>
          </a:p>
          <a:p>
            <a:r>
              <a:rPr lang="en-US" sz="1200" dirty="0">
                <a:solidFill>
                  <a:srgbClr val="323232"/>
                </a:solidFill>
              </a:rPr>
              <a:t>P</a:t>
            </a:r>
            <a:r>
              <a:rPr lang="en-US" sz="1200" b="0" i="0" dirty="0">
                <a:solidFill>
                  <a:srgbClr val="323232"/>
                </a:solidFill>
                <a:effectLst/>
              </a:rPr>
              <a:t>ilots like to take off into a headwind because it helps them achieve "wheels up" faster. "A jetliner like a Boeing 747, needs at least 150 mph of airspeed to become airborne," says </a:t>
            </a:r>
            <a:r>
              <a:rPr lang="en-US" sz="1200" b="0" i="0" dirty="0" err="1">
                <a:solidFill>
                  <a:srgbClr val="323232"/>
                </a:solidFill>
                <a:effectLst/>
              </a:rPr>
              <a:t>Gudmundsson</a:t>
            </a:r>
            <a:r>
              <a:rPr lang="en-US" sz="1200" b="0" i="0" dirty="0">
                <a:solidFill>
                  <a:srgbClr val="323232"/>
                </a:solidFill>
                <a:effectLst/>
              </a:rPr>
              <a:t>. "Without wind, the plane has to accelerate to a groundspeed of 180 mph to lift off, but when you have a 30 mph headwind, the plane only has to accelerate to 150 mph, thanks to the extra boost it gets from the headwind.“</a:t>
            </a:r>
          </a:p>
          <a:p>
            <a:endParaRPr lang="en-US" sz="1200" dirty="0">
              <a:solidFill>
                <a:srgbClr val="323232"/>
              </a:solidFill>
            </a:endParaRPr>
          </a:p>
          <a:p>
            <a:pPr fontAlgn="base"/>
            <a:r>
              <a:rPr lang="en-US" sz="1200" dirty="0"/>
              <a:t>Another factor in takeoff is air pressure, and how it changes. Wind traveling across the top of a plane’s wing moves differently than wind rushing beneath it due to the wing's aerodynamic shape. "The faster velocity of air passing over the wing creates a region of suction on the upper surface of the wing, especially toward the front," says Steve Smith, aerospace engineer at NASA's Ames Research Center. "The suction pulls the wing up.“</a:t>
            </a:r>
          </a:p>
          <a:p>
            <a:pPr fontAlgn="base"/>
            <a:endParaRPr lang="en-US" sz="1200" dirty="0"/>
          </a:p>
          <a:p>
            <a:pPr fontAlgn="base"/>
            <a:r>
              <a:rPr lang="en-US" sz="1200" dirty="0"/>
              <a:t>You can see how this works by taking a strip of paper that's, say, two-inches-by-11-inches-long, and blowing lengthwise along the top of it, creating a headwind. The paper will lift up because of the pressure changes resulting from the flow of your breath, similar to what happens to a wing. But blow on it sideways, and the paper ripples wildly—a small reminder to never to fly in high crosswinds in Bilbao.</a:t>
            </a:r>
          </a:p>
          <a:p>
            <a:pPr fontAlgn="base"/>
            <a:r>
              <a:rPr lang="en-US" sz="1200" dirty="0"/>
              <a:t>Traveler</a:t>
            </a:r>
          </a:p>
          <a:p>
            <a:endParaRPr lang="en-US" sz="1200" dirty="0"/>
          </a:p>
        </p:txBody>
      </p:sp>
      <p:pic>
        <p:nvPicPr>
          <p:cNvPr id="4100" name="Picture 4" descr="http://commentsmeme.com/wp-content/uploads/2014/02/Adversity-Quotes-5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5033" y="854075"/>
            <a:ext cx="2250168" cy="18038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599011" y="5173594"/>
            <a:ext cx="4256314" cy="954107"/>
          </a:xfrm>
          <a:prstGeom prst="rect">
            <a:avLst/>
          </a:prstGeom>
          <a:noFill/>
        </p:spPr>
        <p:txBody>
          <a:bodyPr wrap="square" rtlCol="0">
            <a:spAutoFit/>
          </a:bodyPr>
          <a:lstStyle/>
          <a:p>
            <a:pPr algn="ctr"/>
            <a:r>
              <a:rPr lang="en-US" sz="2800" dirty="0"/>
              <a:t>Something of Interest: Adversity </a:t>
            </a:r>
          </a:p>
        </p:txBody>
      </p:sp>
    </p:spTree>
    <p:extLst>
      <p:ext uri="{BB962C8B-B14F-4D97-AF65-F5344CB8AC3E}">
        <p14:creationId xmlns:p14="http://schemas.microsoft.com/office/powerpoint/2010/main" val="1707760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9944" y="0"/>
            <a:ext cx="6096000" cy="6771084"/>
          </a:xfrm>
          <a:prstGeom prst="rect">
            <a:avLst/>
          </a:prstGeom>
        </p:spPr>
        <p:txBody>
          <a:bodyPr>
            <a:spAutoFit/>
          </a:bodyPr>
          <a:lstStyle/>
          <a:p>
            <a:r>
              <a:rPr lang="en-US" sz="1400" b="1" dirty="0">
                <a:solidFill>
                  <a:srgbClr val="000000"/>
                </a:solidFill>
              </a:rPr>
              <a:t>1. Who ensured Moses’s safety after he’d been put in the river?</a:t>
            </a:r>
            <a:br>
              <a:rPr lang="en-US" sz="1400" dirty="0"/>
            </a:br>
            <a:r>
              <a:rPr lang="en-US" sz="1400" dirty="0">
                <a:solidFill>
                  <a:srgbClr val="000000"/>
                </a:solidFill>
              </a:rPr>
              <a:t>a. Moses’s sister, Miriam</a:t>
            </a:r>
            <a:br>
              <a:rPr lang="en-US" sz="1400" dirty="0"/>
            </a:br>
            <a:r>
              <a:rPr lang="en-US" sz="1400" dirty="0">
                <a:solidFill>
                  <a:srgbClr val="000000"/>
                </a:solidFill>
              </a:rPr>
              <a:t>b. The daughter of Pharaoh</a:t>
            </a:r>
            <a:br>
              <a:rPr lang="en-US" sz="1400" dirty="0"/>
            </a:br>
            <a:r>
              <a:rPr lang="en-US" sz="1400" dirty="0">
                <a:solidFill>
                  <a:srgbClr val="000000"/>
                </a:solidFill>
              </a:rPr>
              <a:t>c. One of the Pharaoh’s handmaids</a:t>
            </a:r>
            <a:br>
              <a:rPr lang="en-US" sz="1400" dirty="0"/>
            </a:br>
            <a:r>
              <a:rPr lang="en-US" sz="1400" dirty="0">
                <a:solidFill>
                  <a:srgbClr val="000000"/>
                </a:solidFill>
              </a:rPr>
              <a:t>d. Moses’s mother, </a:t>
            </a:r>
            <a:r>
              <a:rPr lang="en-US" sz="1400" dirty="0" err="1">
                <a:solidFill>
                  <a:srgbClr val="000000"/>
                </a:solidFill>
              </a:rPr>
              <a:t>Jochebed</a:t>
            </a:r>
            <a:endParaRPr lang="en-US" sz="1400" dirty="0">
              <a:solidFill>
                <a:srgbClr val="000000"/>
              </a:solidFill>
            </a:endParaRPr>
          </a:p>
          <a:p>
            <a:pPr marL="342900" indent="-342900">
              <a:buAutoNum type="arabicPeriod"/>
            </a:pPr>
            <a:endParaRPr lang="en-US" sz="1400" dirty="0">
              <a:solidFill>
                <a:srgbClr val="000000"/>
              </a:solidFill>
            </a:endParaRPr>
          </a:p>
          <a:p>
            <a:r>
              <a:rPr lang="en-US" sz="1400" b="1" dirty="0"/>
              <a:t>2. What was Esther’s Hebrew name?</a:t>
            </a:r>
            <a:br>
              <a:rPr lang="en-US" sz="1400" dirty="0"/>
            </a:br>
            <a:r>
              <a:rPr lang="en-US" sz="1400" dirty="0"/>
              <a:t>a. Vashti</a:t>
            </a:r>
            <a:br>
              <a:rPr lang="en-US" sz="1400" dirty="0"/>
            </a:br>
            <a:r>
              <a:rPr lang="en-US" sz="1400" dirty="0"/>
              <a:t>b. Hadassah</a:t>
            </a:r>
            <a:br>
              <a:rPr lang="en-US" sz="1400" dirty="0"/>
            </a:br>
            <a:r>
              <a:rPr lang="en-US" sz="1400" dirty="0"/>
              <a:t>c. </a:t>
            </a:r>
            <a:r>
              <a:rPr lang="en-US" sz="1400" dirty="0" err="1"/>
              <a:t>Mikhal</a:t>
            </a:r>
            <a:br>
              <a:rPr lang="en-US" sz="1400" dirty="0"/>
            </a:br>
            <a:r>
              <a:rPr lang="en-US" sz="1400" dirty="0"/>
              <a:t>d. Hagar</a:t>
            </a:r>
          </a:p>
          <a:p>
            <a:endParaRPr lang="en-US" sz="1400" dirty="0"/>
          </a:p>
          <a:p>
            <a:r>
              <a:rPr lang="en-US" sz="1400" b="1" dirty="0"/>
              <a:t>3. What gift did Hannah give her son, Samuel, every year when she saw him at the temple?</a:t>
            </a:r>
            <a:br>
              <a:rPr lang="en-US" sz="1400" dirty="0"/>
            </a:br>
            <a:r>
              <a:rPr lang="en-US" sz="1400" dirty="0"/>
              <a:t>a. A blanket</a:t>
            </a:r>
            <a:br>
              <a:rPr lang="en-US" sz="1400" dirty="0"/>
            </a:br>
            <a:r>
              <a:rPr lang="en-US" sz="1400" dirty="0"/>
              <a:t>b. A bullock</a:t>
            </a:r>
            <a:br>
              <a:rPr lang="en-US" sz="1400" dirty="0"/>
            </a:br>
            <a:r>
              <a:rPr lang="en-US" sz="1400" dirty="0"/>
              <a:t>c. A dove</a:t>
            </a:r>
            <a:br>
              <a:rPr lang="en-US" sz="1400" dirty="0"/>
            </a:br>
            <a:r>
              <a:rPr lang="en-US" sz="1400" dirty="0"/>
              <a:t>d. A coat</a:t>
            </a:r>
          </a:p>
          <a:p>
            <a:endParaRPr lang="en-US" sz="1400" dirty="0"/>
          </a:p>
          <a:p>
            <a:r>
              <a:rPr lang="en-US" sz="1400" b="1" dirty="0"/>
              <a:t>4. Which woman slew the wicked general </a:t>
            </a:r>
            <a:r>
              <a:rPr lang="en-US" sz="1400" b="1" dirty="0" err="1"/>
              <a:t>Sisera</a:t>
            </a:r>
            <a:r>
              <a:rPr lang="en-US" sz="1400" b="1" dirty="0"/>
              <a:t>, thereby delivering Israel from Canaanite bondage?</a:t>
            </a:r>
            <a:br>
              <a:rPr lang="en-US" sz="1400" dirty="0"/>
            </a:br>
            <a:r>
              <a:rPr lang="en-US" sz="1400" dirty="0"/>
              <a:t>a. Jael</a:t>
            </a:r>
            <a:br>
              <a:rPr lang="en-US" sz="1400" dirty="0"/>
            </a:br>
            <a:r>
              <a:rPr lang="en-US" sz="1400" dirty="0"/>
              <a:t>b. Dinah</a:t>
            </a:r>
            <a:br>
              <a:rPr lang="en-US" sz="1400" dirty="0"/>
            </a:br>
            <a:r>
              <a:rPr lang="en-US" sz="1400" dirty="0"/>
              <a:t>c. Rahab</a:t>
            </a:r>
            <a:br>
              <a:rPr lang="en-US" sz="1400" dirty="0"/>
            </a:br>
            <a:r>
              <a:rPr lang="en-US" sz="1400" dirty="0"/>
              <a:t>d. She is not named</a:t>
            </a:r>
          </a:p>
          <a:p>
            <a:endParaRPr lang="en-US" sz="1400" dirty="0"/>
          </a:p>
          <a:p>
            <a:r>
              <a:rPr lang="en-US" sz="1400" b="1" dirty="0"/>
              <a:t>5. Who was the only known female judge in Israel?</a:t>
            </a:r>
            <a:br>
              <a:rPr lang="en-US" sz="1400" dirty="0"/>
            </a:br>
            <a:r>
              <a:rPr lang="en-US" sz="1400" dirty="0"/>
              <a:t>a. Miriam</a:t>
            </a:r>
            <a:br>
              <a:rPr lang="en-US" sz="1400" dirty="0"/>
            </a:br>
            <a:r>
              <a:rPr lang="en-US" sz="1400" dirty="0"/>
              <a:t>b. Jezebel</a:t>
            </a:r>
            <a:br>
              <a:rPr lang="en-US" sz="1400" dirty="0"/>
            </a:br>
            <a:r>
              <a:rPr lang="en-US" sz="1400" dirty="0"/>
              <a:t>c. Deborah</a:t>
            </a:r>
            <a:br>
              <a:rPr lang="en-US" sz="1400" dirty="0"/>
            </a:br>
            <a:r>
              <a:rPr lang="en-US" sz="1400" dirty="0"/>
              <a:t>d. She is not named</a:t>
            </a:r>
          </a:p>
        </p:txBody>
      </p:sp>
      <p:sp>
        <p:nvSpPr>
          <p:cNvPr id="4" name="Rectangle 3"/>
          <p:cNvSpPr/>
          <p:nvPr/>
        </p:nvSpPr>
        <p:spPr>
          <a:xfrm>
            <a:off x="6189552" y="1035660"/>
            <a:ext cx="6096000" cy="3600986"/>
          </a:xfrm>
          <a:prstGeom prst="rect">
            <a:avLst/>
          </a:prstGeom>
        </p:spPr>
        <p:txBody>
          <a:bodyPr>
            <a:spAutoFit/>
          </a:bodyPr>
          <a:lstStyle/>
          <a:p>
            <a:r>
              <a:rPr lang="en-US" sz="1200" b="1" i="1" dirty="0">
                <a:solidFill>
                  <a:srgbClr val="000000"/>
                </a:solidFill>
                <a:latin typeface="Abadi" panose="020B0604020104020204" pitchFamily="34" charset="0"/>
              </a:rPr>
              <a:t>Answers</a:t>
            </a:r>
            <a:endParaRPr lang="en-US" sz="1200" dirty="0">
              <a:solidFill>
                <a:srgbClr val="000000"/>
              </a:solidFill>
              <a:latin typeface="Abadi" panose="020B0604020104020204" pitchFamily="34" charset="0"/>
            </a:endParaRPr>
          </a:p>
          <a:p>
            <a:r>
              <a:rPr lang="en-US" sz="1200" i="1" dirty="0">
                <a:solidFill>
                  <a:srgbClr val="000000"/>
                </a:solidFill>
                <a:latin typeface="Abadi" panose="020B0604020104020204" pitchFamily="34" charset="0"/>
              </a:rPr>
              <a:t>1. </a:t>
            </a:r>
            <a:r>
              <a:rPr lang="en-US" sz="1200" b="1" i="1" dirty="0">
                <a:solidFill>
                  <a:srgbClr val="000000"/>
                </a:solidFill>
                <a:latin typeface="Abadi" panose="020B0604020104020204" pitchFamily="34" charset="0"/>
              </a:rPr>
              <a:t>A</a:t>
            </a:r>
            <a:r>
              <a:rPr lang="en-US" sz="1200" i="1" dirty="0">
                <a:solidFill>
                  <a:srgbClr val="000000"/>
                </a:solidFill>
                <a:latin typeface="Abadi" panose="020B0604020104020204" pitchFamily="34" charset="0"/>
              </a:rPr>
              <a:t>: Before the Pharaoh’s daughter drew Moses from the river, Miriam looked after the ark of bulrushes, “to wit what would be done to him” (Exodus 2:4). Miriam also ensured that Moses’s mother, </a:t>
            </a:r>
            <a:r>
              <a:rPr lang="en-US" sz="1200" i="1" dirty="0" err="1">
                <a:solidFill>
                  <a:srgbClr val="000000"/>
                </a:solidFill>
                <a:latin typeface="Abadi" panose="020B0604020104020204" pitchFamily="34" charset="0"/>
              </a:rPr>
              <a:t>Jochebed</a:t>
            </a:r>
            <a:r>
              <a:rPr lang="en-US" sz="1200" i="1" dirty="0">
                <a:solidFill>
                  <a:srgbClr val="000000"/>
                </a:solidFill>
                <a:latin typeface="Abadi" panose="020B0604020104020204" pitchFamily="34" charset="0"/>
              </a:rPr>
              <a:t>, would be his wet nurse. </a:t>
            </a:r>
            <a:endParaRPr lang="en-US" sz="1200" dirty="0">
              <a:solidFill>
                <a:srgbClr val="000000"/>
              </a:solidFill>
              <a:latin typeface="Abadi" panose="020B0604020104020204" pitchFamily="34" charset="0"/>
            </a:endParaRPr>
          </a:p>
          <a:p>
            <a:r>
              <a:rPr lang="en-US" sz="1200" i="1" dirty="0">
                <a:solidFill>
                  <a:srgbClr val="000000"/>
                </a:solidFill>
                <a:latin typeface="Abadi" panose="020B0604020104020204" pitchFamily="34" charset="0"/>
              </a:rPr>
              <a:t>2. </a:t>
            </a:r>
            <a:r>
              <a:rPr lang="en-US" sz="1200" b="1" i="1" dirty="0">
                <a:solidFill>
                  <a:srgbClr val="000000"/>
                </a:solidFill>
                <a:latin typeface="Abadi" panose="020B0604020104020204" pitchFamily="34" charset="0"/>
              </a:rPr>
              <a:t>B</a:t>
            </a:r>
            <a:r>
              <a:rPr lang="en-US" sz="1200" i="1" dirty="0">
                <a:solidFill>
                  <a:srgbClr val="000000"/>
                </a:solidFill>
                <a:latin typeface="Abadi" panose="020B0604020104020204" pitchFamily="34" charset="0"/>
              </a:rPr>
              <a:t>: To better assimilate into Persian culture, the Jewish orphan Hadassah changed her name to Esther when she left her caretaker and uncle, Mordecai, to be presented to the king. Later, at some risk, she reveals her true identity as a Jew to save her people from the wicked Haman.</a:t>
            </a:r>
            <a:endParaRPr lang="en-US" sz="1200" dirty="0">
              <a:solidFill>
                <a:srgbClr val="000000"/>
              </a:solidFill>
              <a:latin typeface="Abadi" panose="020B0604020104020204" pitchFamily="34" charset="0"/>
            </a:endParaRPr>
          </a:p>
          <a:p>
            <a:r>
              <a:rPr lang="en-US" sz="1200" i="1" dirty="0">
                <a:solidFill>
                  <a:srgbClr val="000000"/>
                </a:solidFill>
                <a:latin typeface="Abadi" panose="020B0604020104020204" pitchFamily="34" charset="0"/>
              </a:rPr>
              <a:t>3. </a:t>
            </a:r>
            <a:r>
              <a:rPr lang="en-US" sz="1200" b="1" i="1" dirty="0">
                <a:solidFill>
                  <a:srgbClr val="000000"/>
                </a:solidFill>
                <a:latin typeface="Abadi" panose="020B0604020104020204" pitchFamily="34" charset="0"/>
              </a:rPr>
              <a:t>D</a:t>
            </a:r>
            <a:r>
              <a:rPr lang="en-US" sz="1200" i="1" dirty="0">
                <a:solidFill>
                  <a:srgbClr val="000000"/>
                </a:solidFill>
                <a:latin typeface="Abadi" panose="020B0604020104020204" pitchFamily="34" charset="0"/>
              </a:rPr>
              <a:t>: Samuel was Hannah’s only child; after giving him up to the temple in exchange for the blessing of motherhood, Hannah could visit him only once a year, and each time brought him “a little coat” (1 Samuel 2:19).</a:t>
            </a:r>
            <a:endParaRPr lang="en-US" sz="1200" dirty="0">
              <a:solidFill>
                <a:srgbClr val="000000"/>
              </a:solidFill>
              <a:latin typeface="Abadi" panose="020B0604020104020204" pitchFamily="34" charset="0"/>
            </a:endParaRPr>
          </a:p>
          <a:p>
            <a:r>
              <a:rPr lang="en-US" sz="1200" i="1" dirty="0">
                <a:solidFill>
                  <a:srgbClr val="000000"/>
                </a:solidFill>
                <a:latin typeface="Abadi" panose="020B0604020104020204" pitchFamily="34" charset="0"/>
              </a:rPr>
              <a:t>4. </a:t>
            </a:r>
            <a:r>
              <a:rPr lang="en-US" sz="1200" b="1" i="1" dirty="0">
                <a:solidFill>
                  <a:srgbClr val="000000"/>
                </a:solidFill>
                <a:latin typeface="Abadi" panose="020B0604020104020204" pitchFamily="34" charset="0"/>
              </a:rPr>
              <a:t>A</a:t>
            </a:r>
            <a:r>
              <a:rPr lang="en-US" sz="1200" i="1" dirty="0">
                <a:solidFill>
                  <a:srgbClr val="000000"/>
                </a:solidFill>
                <a:latin typeface="Abadi" panose="020B0604020104020204" pitchFamily="34" charset="0"/>
              </a:rPr>
              <a:t>: Because Jael slayed the Canaanite general </a:t>
            </a:r>
            <a:r>
              <a:rPr lang="en-US" sz="1200" i="1" dirty="0" err="1">
                <a:solidFill>
                  <a:srgbClr val="000000"/>
                </a:solidFill>
                <a:latin typeface="Abadi" panose="020B0604020104020204" pitchFamily="34" charset="0"/>
              </a:rPr>
              <a:t>Sisera</a:t>
            </a:r>
            <a:r>
              <a:rPr lang="en-US" sz="1200" i="1" dirty="0">
                <a:solidFill>
                  <a:srgbClr val="000000"/>
                </a:solidFill>
                <a:latin typeface="Abadi" panose="020B0604020104020204" pitchFamily="34" charset="0"/>
              </a:rPr>
              <a:t> with a tent spike while he slept in her home, the Israelite army was able to prevail against the evil king </a:t>
            </a:r>
            <a:r>
              <a:rPr lang="en-US" sz="1200" i="1" dirty="0" err="1">
                <a:solidFill>
                  <a:srgbClr val="000000"/>
                </a:solidFill>
                <a:latin typeface="Abadi" panose="020B0604020104020204" pitchFamily="34" charset="0"/>
              </a:rPr>
              <a:t>Jabin</a:t>
            </a:r>
            <a:r>
              <a:rPr lang="en-US" sz="1200" i="1" dirty="0">
                <a:solidFill>
                  <a:srgbClr val="000000"/>
                </a:solidFill>
                <a:latin typeface="Abadi" panose="020B0604020104020204" pitchFamily="34" charset="0"/>
              </a:rPr>
              <a:t>. As the Israelites celebrated their victory, Jael is praised as being “blessed above women” (Judges 5:24).</a:t>
            </a:r>
          </a:p>
          <a:p>
            <a:r>
              <a:rPr lang="en-US" sz="1200" i="1" dirty="0"/>
              <a:t>5. </a:t>
            </a:r>
            <a:r>
              <a:rPr lang="en-US" sz="1200" b="1" i="1" dirty="0"/>
              <a:t>C</a:t>
            </a:r>
            <a:r>
              <a:rPr lang="en-US" sz="1200" i="1" dirty="0"/>
              <a:t>: Apart from her position as a judge in Israel, Deborah is also named a righteous prophetess in the scriptures (Judges 4:4). Under her guidance, and with the help of Jael (see question 4), Israel is victorious against the Canaanite armies of </a:t>
            </a:r>
            <a:r>
              <a:rPr lang="en-US" sz="1200" i="1" dirty="0" err="1"/>
              <a:t>Sisera</a:t>
            </a:r>
            <a:r>
              <a:rPr lang="en-US" sz="1200" i="1" dirty="0"/>
              <a:t>. </a:t>
            </a:r>
            <a:br>
              <a:rPr lang="en-US" sz="1200" dirty="0">
                <a:solidFill>
                  <a:srgbClr val="000000"/>
                </a:solidFill>
                <a:latin typeface="Abadi" panose="020B0604020104020204" pitchFamily="34" charset="0"/>
              </a:rPr>
            </a:br>
            <a:endParaRPr lang="en-US" sz="1200" dirty="0"/>
          </a:p>
        </p:txBody>
      </p:sp>
      <p:sp>
        <p:nvSpPr>
          <p:cNvPr id="5" name="Rectangle 4"/>
          <p:cNvSpPr/>
          <p:nvPr/>
        </p:nvSpPr>
        <p:spPr>
          <a:xfrm>
            <a:off x="6687493" y="161722"/>
            <a:ext cx="6096000" cy="646331"/>
          </a:xfrm>
          <a:prstGeom prst="rect">
            <a:avLst/>
          </a:prstGeom>
        </p:spPr>
        <p:txBody>
          <a:bodyPr>
            <a:spAutoFit/>
          </a:bodyPr>
          <a:lstStyle/>
          <a:p>
            <a:r>
              <a:rPr lang="en-US" b="1" dirty="0">
                <a:latin typeface="Calibri" panose="020F0502020204030204" pitchFamily="34" charset="0"/>
              </a:rPr>
              <a:t>Trivia Quiz: Heroines of the Old Testament</a:t>
            </a:r>
          </a:p>
          <a:p>
            <a:r>
              <a:rPr lang="en-US" b="1" dirty="0">
                <a:latin typeface="Calibri" panose="020F0502020204030204" pitchFamily="34" charset="0"/>
              </a:rPr>
              <a:t>By Kelsey </a:t>
            </a:r>
            <a:r>
              <a:rPr lang="en-US" b="1" dirty="0" err="1">
                <a:latin typeface="Calibri" panose="020F0502020204030204" pitchFamily="34" charset="0"/>
              </a:rPr>
              <a:t>Berteaux</a:t>
            </a:r>
            <a:r>
              <a:rPr lang="en-US" b="1" dirty="0">
                <a:latin typeface="Calibri" panose="020F0502020204030204" pitchFamily="34" charset="0"/>
              </a:rPr>
              <a:t> | Aug. 15, 2013</a:t>
            </a:r>
            <a:endParaRPr lang="en-US" b="1" i="0" dirty="0">
              <a:effectLst/>
              <a:latin typeface="Calibri" panose="020F0502020204030204" pitchFamily="34" charset="0"/>
            </a:endParaRPr>
          </a:p>
        </p:txBody>
      </p:sp>
    </p:spTree>
    <p:extLst>
      <p:ext uri="{BB962C8B-B14F-4D97-AF65-F5344CB8AC3E}">
        <p14:creationId xmlns:p14="http://schemas.microsoft.com/office/powerpoint/2010/main" val="3609191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9943" y="98348"/>
            <a:ext cx="6657315" cy="7417415"/>
          </a:xfrm>
          <a:prstGeom prst="rect">
            <a:avLst/>
          </a:prstGeom>
        </p:spPr>
        <p:txBody>
          <a:bodyPr wrap="square">
            <a:spAutoFit/>
          </a:bodyPr>
          <a:lstStyle/>
          <a:p>
            <a:r>
              <a:rPr lang="en-US" sz="1400" b="1" dirty="0"/>
              <a:t>6. How did Rahab save her family from destruction at Jericho?</a:t>
            </a:r>
            <a:br>
              <a:rPr lang="en-US" sz="1400" dirty="0"/>
            </a:br>
            <a:r>
              <a:rPr lang="en-US" sz="1400" dirty="0"/>
              <a:t>a. She heeded the words of the scriptures and knew to flee the city beforehand</a:t>
            </a:r>
            <a:br>
              <a:rPr lang="en-US" sz="1400" dirty="0"/>
            </a:br>
            <a:r>
              <a:rPr lang="en-US" sz="1400" dirty="0"/>
              <a:t>b. She prayed to the Lord to be spared and was granted her petition</a:t>
            </a:r>
            <a:br>
              <a:rPr lang="en-US" sz="1400" dirty="0"/>
            </a:br>
            <a:r>
              <a:rPr lang="en-US" sz="1400" dirty="0"/>
              <a:t>c. She hid Joshua’s spies from the king of Jericho and secured from them a promise of safety</a:t>
            </a:r>
            <a:br>
              <a:rPr lang="en-US" sz="1400" dirty="0"/>
            </a:br>
            <a:r>
              <a:rPr lang="en-US" sz="1400" dirty="0"/>
              <a:t>d. She took her family to the Israelite temple which was spared from destruction</a:t>
            </a:r>
          </a:p>
          <a:p>
            <a:endParaRPr lang="en-US" sz="1400" dirty="0"/>
          </a:p>
          <a:p>
            <a:r>
              <a:rPr lang="en-US" sz="1400" b="1" dirty="0"/>
              <a:t>7. How old was Sarai, Abraham’s wife, when she bore Isaac?</a:t>
            </a:r>
            <a:br>
              <a:rPr lang="en-US" sz="1400" dirty="0"/>
            </a:br>
            <a:r>
              <a:rPr lang="en-US" sz="1400" dirty="0"/>
              <a:t>a. 74</a:t>
            </a:r>
            <a:br>
              <a:rPr lang="en-US" sz="1400" dirty="0"/>
            </a:br>
            <a:r>
              <a:rPr lang="en-US" sz="1400" dirty="0"/>
              <a:t>b. 86</a:t>
            </a:r>
            <a:br>
              <a:rPr lang="en-US" sz="1400" dirty="0"/>
            </a:br>
            <a:r>
              <a:rPr lang="en-US" sz="1400" dirty="0"/>
              <a:t>c. 91</a:t>
            </a:r>
            <a:br>
              <a:rPr lang="en-US" sz="1400" dirty="0"/>
            </a:br>
            <a:r>
              <a:rPr lang="en-US" sz="1400" dirty="0"/>
              <a:t>d. 103</a:t>
            </a:r>
          </a:p>
          <a:p>
            <a:endParaRPr lang="en-US" sz="1400" dirty="0"/>
          </a:p>
          <a:p>
            <a:r>
              <a:rPr lang="en-US" sz="1400" b="1" dirty="0"/>
              <a:t>8. What did Rebekah do that showed Abraham’s servant she was to be Isaac’s wife?</a:t>
            </a:r>
            <a:br>
              <a:rPr lang="en-US" sz="1400" dirty="0"/>
            </a:br>
            <a:r>
              <a:rPr lang="en-US" sz="1400" dirty="0"/>
              <a:t>a. She was the only woman at the desert well when Abraham’s servant came</a:t>
            </a:r>
            <a:br>
              <a:rPr lang="en-US" sz="1400" dirty="0"/>
            </a:br>
            <a:r>
              <a:rPr lang="en-US" sz="1400" dirty="0"/>
              <a:t>b. She offered to draw water for the camels of Abraham’s servant</a:t>
            </a:r>
            <a:br>
              <a:rPr lang="en-US" sz="1400" dirty="0"/>
            </a:br>
            <a:r>
              <a:rPr lang="en-US" sz="1400" dirty="0"/>
              <a:t>c. She took off her sandals before approaching the well</a:t>
            </a:r>
            <a:br>
              <a:rPr lang="en-US" sz="1400" dirty="0"/>
            </a:br>
            <a:r>
              <a:rPr lang="en-US" sz="1400" dirty="0"/>
              <a:t>d. She spoke a heartfelt prayer before drawing water</a:t>
            </a:r>
          </a:p>
          <a:p>
            <a:endParaRPr lang="en-US" sz="1400" dirty="0"/>
          </a:p>
          <a:p>
            <a:r>
              <a:rPr lang="en-US" sz="1400" b="1" dirty="0"/>
              <a:t>9. Whom does Solomon’s “song of songs” praise?</a:t>
            </a:r>
            <a:br>
              <a:rPr lang="en-US" sz="1400" dirty="0"/>
            </a:br>
            <a:r>
              <a:rPr lang="en-US" sz="1400" dirty="0"/>
              <a:t>a. One of Solomon’s wives</a:t>
            </a:r>
            <a:br>
              <a:rPr lang="en-US" sz="1400" dirty="0"/>
            </a:br>
            <a:r>
              <a:rPr lang="en-US" sz="1400" dirty="0"/>
              <a:t>b. All covenant women</a:t>
            </a:r>
            <a:br>
              <a:rPr lang="en-US" sz="1400" dirty="0"/>
            </a:br>
            <a:r>
              <a:rPr lang="en-US" sz="1400" dirty="0"/>
              <a:t>c. Daughters of Jerusalem</a:t>
            </a:r>
            <a:br>
              <a:rPr lang="en-US" sz="1400" dirty="0"/>
            </a:br>
            <a:r>
              <a:rPr lang="en-US" sz="1400" dirty="0"/>
              <a:t>d. A Shulamite woman</a:t>
            </a:r>
          </a:p>
          <a:p>
            <a:endParaRPr lang="en-US" sz="1400" dirty="0"/>
          </a:p>
          <a:p>
            <a:r>
              <a:rPr lang="en-US" sz="1400" b="1" dirty="0"/>
              <a:t>10. Who said: “whither thou </a:t>
            </a:r>
            <a:r>
              <a:rPr lang="en-US" sz="1400" b="1" dirty="0" err="1"/>
              <a:t>goest</a:t>
            </a:r>
            <a:r>
              <a:rPr lang="en-US" sz="1400" b="1" dirty="0"/>
              <a:t>, I will go; and where thou </a:t>
            </a:r>
            <a:r>
              <a:rPr lang="en-US" sz="1400" b="1" dirty="0" err="1"/>
              <a:t>lodgest</a:t>
            </a:r>
            <a:r>
              <a:rPr lang="en-US" sz="1400" b="1" dirty="0"/>
              <a:t>, I will lodge: thy people shall be my people, and thy God my God”?</a:t>
            </a:r>
            <a:br>
              <a:rPr lang="en-US" sz="1400" dirty="0"/>
            </a:br>
            <a:r>
              <a:rPr lang="en-US" sz="1400" dirty="0"/>
              <a:t>a. Ruth</a:t>
            </a:r>
            <a:br>
              <a:rPr lang="en-US" sz="1400" dirty="0"/>
            </a:br>
            <a:r>
              <a:rPr lang="en-US" sz="1400" dirty="0"/>
              <a:t>b. Esther</a:t>
            </a:r>
            <a:br>
              <a:rPr lang="en-US" sz="1400" dirty="0"/>
            </a:br>
            <a:r>
              <a:rPr lang="en-US" sz="1400" dirty="0"/>
              <a:t>c. Leah</a:t>
            </a:r>
            <a:br>
              <a:rPr lang="en-US" sz="1400" dirty="0"/>
            </a:br>
            <a:r>
              <a:rPr lang="en-US" sz="1400" dirty="0"/>
              <a:t>d. Rachel</a:t>
            </a:r>
          </a:p>
          <a:p>
            <a:endParaRPr lang="en-US" sz="1400" dirty="0"/>
          </a:p>
          <a:p>
            <a:pPr marL="342900" indent="-342900">
              <a:buAutoNum type="arabicPeriod"/>
            </a:pPr>
            <a:endParaRPr lang="en-US" sz="1400" dirty="0"/>
          </a:p>
        </p:txBody>
      </p:sp>
      <p:sp>
        <p:nvSpPr>
          <p:cNvPr id="4" name="Rectangle 3"/>
          <p:cNvSpPr/>
          <p:nvPr/>
        </p:nvSpPr>
        <p:spPr>
          <a:xfrm>
            <a:off x="6735778" y="1225782"/>
            <a:ext cx="5314384" cy="4154984"/>
          </a:xfrm>
          <a:prstGeom prst="rect">
            <a:avLst/>
          </a:prstGeom>
        </p:spPr>
        <p:txBody>
          <a:bodyPr wrap="square">
            <a:spAutoFit/>
          </a:bodyPr>
          <a:lstStyle/>
          <a:p>
            <a:r>
              <a:rPr lang="en-US" sz="1200" b="1" i="1" dirty="0">
                <a:solidFill>
                  <a:srgbClr val="000000"/>
                </a:solidFill>
                <a:latin typeface="Abadi" panose="020B0604020104020204" pitchFamily="34" charset="0"/>
              </a:rPr>
              <a:t>Answers</a:t>
            </a:r>
            <a:endParaRPr lang="en-US" sz="1200" dirty="0">
              <a:solidFill>
                <a:srgbClr val="000000"/>
              </a:solidFill>
              <a:latin typeface="Abadi" panose="020B0604020104020204" pitchFamily="34" charset="0"/>
            </a:endParaRPr>
          </a:p>
          <a:p>
            <a:r>
              <a:rPr lang="en-US" sz="1200" i="1" dirty="0"/>
              <a:t>6. </a:t>
            </a:r>
            <a:r>
              <a:rPr lang="en-US" sz="1200" b="1" i="1" dirty="0"/>
              <a:t>C</a:t>
            </a:r>
            <a:r>
              <a:rPr lang="en-US" sz="1200" i="1" dirty="0"/>
              <a:t>: When the two spies from Joshua came to Rahab, she recognized that they were sent of the Lord. After hiding them from searchers, she was told to hang a scarlet thread in her window so that she and all her house would be spared. </a:t>
            </a:r>
            <a:endParaRPr lang="en-US" sz="1200" dirty="0"/>
          </a:p>
          <a:p>
            <a:r>
              <a:rPr lang="en-US" sz="1200" i="1" dirty="0"/>
              <a:t>7. </a:t>
            </a:r>
            <a:r>
              <a:rPr lang="en-US" sz="1200" b="1" i="1" dirty="0"/>
              <a:t>C</a:t>
            </a:r>
            <a:r>
              <a:rPr lang="en-US" sz="1200" i="1" dirty="0"/>
              <a:t>: Isaac’s miraculous conception, when Sarai was 91 and Abraham 100, fulfilled the Lord’s promise to her: “she shall be a mother of nations; kings of people shall be of her” (Genesis 17:16).</a:t>
            </a:r>
            <a:endParaRPr lang="en-US" sz="1200" dirty="0"/>
          </a:p>
          <a:p>
            <a:r>
              <a:rPr lang="en-US" sz="1200" i="1" dirty="0"/>
              <a:t>8. </a:t>
            </a:r>
            <a:r>
              <a:rPr lang="en-US" sz="1200" b="1" i="1" dirty="0"/>
              <a:t>B</a:t>
            </a:r>
            <a:r>
              <a:rPr lang="en-US" sz="1200" i="1" dirty="0"/>
              <a:t>: As Abraham’s servant approached the desert well, he prayed for a specific sign: whoever was to marry Isaac should offer to draw water for his camels. This the faithful Rebekah did, and after meeting with her family, the servant took Rebekah to be Isaac’s wife (Genesis 24). </a:t>
            </a:r>
            <a:endParaRPr lang="en-US" sz="1200" dirty="0"/>
          </a:p>
          <a:p>
            <a:r>
              <a:rPr lang="en-US" sz="1200" i="1" dirty="0"/>
              <a:t>9. </a:t>
            </a:r>
            <a:r>
              <a:rPr lang="en-US" sz="1200" b="1" i="1" dirty="0"/>
              <a:t>D</a:t>
            </a:r>
            <a:r>
              <a:rPr lang="en-US" sz="1200" i="1" dirty="0"/>
              <a:t>: While the woman praised in Solomon’s song is never named, in one verse we learn of her origin: she is a Shulamite, or one hailing from </a:t>
            </a:r>
            <a:r>
              <a:rPr lang="en-US" sz="1200" i="1" dirty="0" err="1"/>
              <a:t>Shulem</a:t>
            </a:r>
            <a:r>
              <a:rPr lang="en-US" sz="1200" i="1" dirty="0"/>
              <a:t> (Song of Solomon 6:13). Another famous Shulamite (or </a:t>
            </a:r>
            <a:r>
              <a:rPr lang="en-US" sz="1200" i="1" dirty="0" err="1"/>
              <a:t>Shunammite</a:t>
            </a:r>
            <a:r>
              <a:rPr lang="en-US" sz="1200" i="1" dirty="0"/>
              <a:t>) in the Old Testament in the faithful woman who housed Elisha and was promised a son for her righteousness (2 Kings 4).</a:t>
            </a:r>
          </a:p>
          <a:p>
            <a:r>
              <a:rPr lang="en-US" sz="1200" i="1" dirty="0"/>
              <a:t>10. </a:t>
            </a:r>
            <a:r>
              <a:rPr lang="en-US" sz="1200" b="1" i="1" dirty="0"/>
              <a:t>A</a:t>
            </a:r>
            <a:r>
              <a:rPr lang="en-US" sz="1200" i="1" dirty="0"/>
              <a:t>: Despite being a </a:t>
            </a:r>
            <a:r>
              <a:rPr lang="en-US" sz="1200" i="1" dirty="0" err="1"/>
              <a:t>Moabitess</a:t>
            </a:r>
            <a:r>
              <a:rPr lang="en-US" sz="1200" i="1" dirty="0"/>
              <a:t> and stranger in Bethlehem, Ruth remained loyal to her marriage vows and mother-in-law, Naomi. She spoke this phrase, evidencing her virtue and devotion, when she was offered the opportunity to leave Naomi and return to her mother and native people (Ruth 1:16). </a:t>
            </a:r>
            <a:endParaRPr lang="en-US" sz="1200" dirty="0">
              <a:solidFill>
                <a:srgbClr val="000000"/>
              </a:solidFill>
              <a:latin typeface="Abadi" panose="020B0604020104020204" pitchFamily="34" charset="0"/>
            </a:endParaRPr>
          </a:p>
          <a:p>
            <a:br>
              <a:rPr lang="en-US" sz="1200" dirty="0">
                <a:solidFill>
                  <a:srgbClr val="000000"/>
                </a:solidFill>
                <a:latin typeface="Abadi" panose="020B0604020104020204" pitchFamily="34" charset="0"/>
              </a:rPr>
            </a:br>
            <a:endParaRPr lang="en-US" sz="1200" dirty="0"/>
          </a:p>
        </p:txBody>
      </p:sp>
    </p:spTree>
    <p:extLst>
      <p:ext uri="{BB962C8B-B14F-4D97-AF65-F5344CB8AC3E}">
        <p14:creationId xmlns:p14="http://schemas.microsoft.com/office/powerpoint/2010/main" val="3515121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9" name="Group 18"/>
          <p:cNvGrpSpPr/>
          <p:nvPr/>
        </p:nvGrpSpPr>
        <p:grpSpPr>
          <a:xfrm>
            <a:off x="563581" y="389300"/>
            <a:ext cx="10886790" cy="6274050"/>
            <a:chOff x="965200" y="2286000"/>
            <a:chExt cx="7327900" cy="2743200"/>
          </a:xfrm>
        </p:grpSpPr>
        <p:sp>
          <p:nvSpPr>
            <p:cNvPr id="91" name="Rectangle 90"/>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 name="Straight Connector 92"/>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92" idx="1"/>
              <a:endCxn id="92"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4029555" y="389300"/>
            <a:ext cx="3992578" cy="707886"/>
          </a:xfrm>
          <a:prstGeom prst="rect">
            <a:avLst/>
          </a:prstGeom>
          <a:noFill/>
        </p:spPr>
        <p:txBody>
          <a:bodyPr wrap="square" rtlCol="0">
            <a:spAutoFit/>
          </a:bodyPr>
          <a:lstStyle/>
          <a:p>
            <a:pPr algn="ctr"/>
            <a:r>
              <a:rPr lang="en-US" sz="4000" dirty="0">
                <a:solidFill>
                  <a:schemeClr val="bg1"/>
                </a:solidFill>
                <a:latin typeface="Comic Sans MS" panose="030F0702030302020204" pitchFamily="66" charset="0"/>
              </a:rPr>
              <a:t>Adversity </a:t>
            </a:r>
          </a:p>
        </p:txBody>
      </p:sp>
      <p:grpSp>
        <p:nvGrpSpPr>
          <p:cNvPr id="4" name="Group 3"/>
          <p:cNvGrpSpPr/>
          <p:nvPr/>
        </p:nvGrpSpPr>
        <p:grpSpPr>
          <a:xfrm>
            <a:off x="1247235" y="995989"/>
            <a:ext cx="2658925" cy="2268118"/>
            <a:chOff x="1247235" y="995989"/>
            <a:chExt cx="2658925" cy="2268118"/>
          </a:xfrm>
        </p:grpSpPr>
        <p:pic>
          <p:nvPicPr>
            <p:cNvPr id="1026" name="Picture 2" descr="http://metrouk2.files.wordpress.com/2012/04/article-1334569554221-129e7610000005dc-32294_466x3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235" y="995989"/>
              <a:ext cx="2658925" cy="1951400"/>
            </a:xfrm>
            <a:prstGeom prst="rect">
              <a:avLst/>
            </a:prstGeom>
            <a:noFill/>
            <a:extLst>
              <a:ext uri="{909E8E84-426E-40DD-AFC4-6F175D3DCCD1}">
                <a14:hiddenFill xmlns:a14="http://schemas.microsoft.com/office/drawing/2010/main">
                  <a:solidFill>
                    <a:srgbClr val="FFFFFF"/>
                  </a:solidFill>
                </a14:hiddenFill>
              </a:ext>
            </a:extLst>
          </p:spPr>
        </p:pic>
        <p:sp>
          <p:nvSpPr>
            <p:cNvPr id="96" name="TextBox 95"/>
            <p:cNvSpPr txBox="1"/>
            <p:nvPr/>
          </p:nvSpPr>
          <p:spPr>
            <a:xfrm>
              <a:off x="1465111" y="2956330"/>
              <a:ext cx="2376780" cy="307777"/>
            </a:xfrm>
            <a:prstGeom prst="rect">
              <a:avLst/>
            </a:prstGeom>
            <a:noFill/>
          </p:spPr>
          <p:txBody>
            <a:bodyPr wrap="square" rtlCol="0">
              <a:spAutoFit/>
            </a:bodyPr>
            <a:lstStyle/>
            <a:p>
              <a:pPr algn="ctr"/>
              <a:r>
                <a:rPr lang="en-US" sz="1400" dirty="0">
                  <a:solidFill>
                    <a:schemeClr val="bg1"/>
                  </a:solidFill>
                  <a:latin typeface="Comic Sans MS" panose="030F0702030302020204" pitchFamily="66" charset="0"/>
                </a:rPr>
                <a:t>An accident or illness </a:t>
              </a:r>
            </a:p>
          </p:txBody>
        </p:sp>
      </p:grpSp>
      <p:grpSp>
        <p:nvGrpSpPr>
          <p:cNvPr id="6" name="Group 5"/>
          <p:cNvGrpSpPr/>
          <p:nvPr/>
        </p:nvGrpSpPr>
        <p:grpSpPr>
          <a:xfrm>
            <a:off x="4233713" y="1207787"/>
            <a:ext cx="2376780" cy="2364901"/>
            <a:chOff x="4233713" y="1207787"/>
            <a:chExt cx="2376780" cy="2364901"/>
          </a:xfrm>
        </p:grpSpPr>
        <p:pic>
          <p:nvPicPr>
            <p:cNvPr id="1028" name="Picture 4" descr="http://jobstr.com/user_images/mortician-45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7477" y="1207787"/>
              <a:ext cx="2103016" cy="1844751"/>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96"/>
            <p:cNvSpPr txBox="1"/>
            <p:nvPr/>
          </p:nvSpPr>
          <p:spPr>
            <a:xfrm>
              <a:off x="4233713" y="3049468"/>
              <a:ext cx="2376780" cy="523220"/>
            </a:xfrm>
            <a:prstGeom prst="rect">
              <a:avLst/>
            </a:prstGeom>
            <a:noFill/>
          </p:spPr>
          <p:txBody>
            <a:bodyPr wrap="square" rtlCol="0">
              <a:spAutoFit/>
            </a:bodyPr>
            <a:lstStyle/>
            <a:p>
              <a:pPr algn="ctr"/>
              <a:r>
                <a:rPr lang="en-US" sz="1400" dirty="0">
                  <a:solidFill>
                    <a:schemeClr val="bg1"/>
                  </a:solidFill>
                  <a:latin typeface="Comic Sans MS" panose="030F0702030302020204" pitchFamily="66" charset="0"/>
                </a:rPr>
                <a:t>A premature death of a close one</a:t>
              </a:r>
            </a:p>
          </p:txBody>
        </p:sp>
      </p:grpSp>
      <p:grpSp>
        <p:nvGrpSpPr>
          <p:cNvPr id="7" name="Group 6"/>
          <p:cNvGrpSpPr/>
          <p:nvPr/>
        </p:nvGrpSpPr>
        <p:grpSpPr>
          <a:xfrm>
            <a:off x="6266837" y="569950"/>
            <a:ext cx="4572000" cy="5200350"/>
            <a:chOff x="6266837" y="569950"/>
            <a:chExt cx="4572000" cy="5200350"/>
          </a:xfrm>
        </p:grpSpPr>
        <p:pic>
          <p:nvPicPr>
            <p:cNvPr id="1030" name="Picture 6" descr="https://upload.wikimedia.org/wikipedia/commons/thumb/e/eb/Handicapped_Accessible_sign.svg/2000px-Handicapped_Accessible_sign.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14112" y="569950"/>
              <a:ext cx="2598638" cy="25986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huffpost.com/gen/1669615/images/o-STRESSED-TEEN-STUDYING-faceboo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66837" y="3484300"/>
              <a:ext cx="4572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98" name="TextBox 97"/>
            <p:cNvSpPr txBox="1"/>
            <p:nvPr/>
          </p:nvSpPr>
          <p:spPr>
            <a:xfrm>
              <a:off x="7211810" y="3154468"/>
              <a:ext cx="3099506" cy="307777"/>
            </a:xfrm>
            <a:prstGeom prst="rect">
              <a:avLst/>
            </a:prstGeom>
            <a:noFill/>
          </p:spPr>
          <p:txBody>
            <a:bodyPr wrap="square" rtlCol="0">
              <a:spAutoFit/>
            </a:bodyPr>
            <a:lstStyle/>
            <a:p>
              <a:pPr algn="ctr"/>
              <a:r>
                <a:rPr lang="en-US" sz="1400" dirty="0">
                  <a:solidFill>
                    <a:schemeClr val="bg1"/>
                  </a:solidFill>
                  <a:latin typeface="Comic Sans MS" panose="030F0702030302020204" pitchFamily="66" charset="0"/>
                </a:rPr>
                <a:t>A physical or learning disability</a:t>
              </a:r>
            </a:p>
          </p:txBody>
        </p:sp>
      </p:grpSp>
      <p:grpSp>
        <p:nvGrpSpPr>
          <p:cNvPr id="8" name="Group 7"/>
          <p:cNvGrpSpPr/>
          <p:nvPr/>
        </p:nvGrpSpPr>
        <p:grpSpPr>
          <a:xfrm>
            <a:off x="1149184" y="3650845"/>
            <a:ext cx="3013452" cy="2219483"/>
            <a:chOff x="1149184" y="3650845"/>
            <a:chExt cx="3013452" cy="2219483"/>
          </a:xfrm>
        </p:grpSpPr>
        <p:pic>
          <p:nvPicPr>
            <p:cNvPr id="1034" name="Picture 10" descr="http://web-images.chacha.com/images/galleryimage1190807665-mar-3-2012-600x79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49184" y="3650845"/>
              <a:ext cx="1666696" cy="2219483"/>
            </a:xfrm>
            <a:prstGeom prst="rect">
              <a:avLst/>
            </a:prstGeom>
            <a:noFill/>
            <a:extLst>
              <a:ext uri="{909E8E84-426E-40DD-AFC4-6F175D3DCCD1}">
                <a14:hiddenFill xmlns:a14="http://schemas.microsoft.com/office/drawing/2010/main">
                  <a:solidFill>
                    <a:srgbClr val="FFFFFF"/>
                  </a:solidFill>
                </a14:hiddenFill>
              </a:ext>
            </a:extLst>
          </p:spPr>
        </p:pic>
        <p:sp>
          <p:nvSpPr>
            <p:cNvPr id="99" name="TextBox 98"/>
            <p:cNvSpPr txBox="1"/>
            <p:nvPr/>
          </p:nvSpPr>
          <p:spPr>
            <a:xfrm>
              <a:off x="2815880" y="4760586"/>
              <a:ext cx="1346756" cy="738664"/>
            </a:xfrm>
            <a:prstGeom prst="rect">
              <a:avLst/>
            </a:prstGeom>
            <a:noFill/>
          </p:spPr>
          <p:txBody>
            <a:bodyPr wrap="square" rtlCol="0">
              <a:spAutoFit/>
            </a:bodyPr>
            <a:lstStyle/>
            <a:p>
              <a:pPr algn="ctr"/>
              <a:r>
                <a:rPr lang="en-US" sz="1400" dirty="0">
                  <a:solidFill>
                    <a:schemeClr val="bg1"/>
                  </a:solidFill>
                  <a:latin typeface="Comic Sans MS" panose="030F0702030302020204" pitchFamily="66" charset="0"/>
                </a:rPr>
                <a:t>Experiencing the cruelty of others</a:t>
              </a:r>
            </a:p>
          </p:txBody>
        </p:sp>
      </p:grpSp>
      <p:sp>
        <p:nvSpPr>
          <p:cNvPr id="3" name="Rectangle 2"/>
          <p:cNvSpPr/>
          <p:nvPr/>
        </p:nvSpPr>
        <p:spPr>
          <a:xfrm>
            <a:off x="3390975" y="6038853"/>
            <a:ext cx="4586127" cy="523220"/>
          </a:xfrm>
          <a:prstGeom prst="rect">
            <a:avLst/>
          </a:prstGeom>
        </p:spPr>
        <p:txBody>
          <a:bodyPr wrap="none">
            <a:spAutoFit/>
          </a:bodyPr>
          <a:lstStyle/>
          <a:p>
            <a:r>
              <a:rPr lang="en-US" sz="2800" b="1" i="0" dirty="0">
                <a:solidFill>
                  <a:srgbClr val="FFFF00"/>
                </a:solidFill>
                <a:effectLst/>
                <a:latin typeface="Calibri" panose="020F0502020204030204" pitchFamily="34" charset="0"/>
              </a:rPr>
              <a:t>Why is this happening to me?</a:t>
            </a:r>
            <a:endParaRPr lang="en-US" sz="2800" b="1" dirty="0">
              <a:solidFill>
                <a:srgbClr val="FFFF00"/>
              </a:solidFill>
            </a:endParaRPr>
          </a:p>
        </p:txBody>
      </p:sp>
    </p:spTree>
    <p:extLst>
      <p:ext uri="{BB962C8B-B14F-4D97-AF65-F5344CB8AC3E}">
        <p14:creationId xmlns:p14="http://schemas.microsoft.com/office/powerpoint/2010/main" val="251789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6" name="TextBox 85"/>
          <p:cNvSpPr txBox="1"/>
          <p:nvPr/>
        </p:nvSpPr>
        <p:spPr>
          <a:xfrm>
            <a:off x="220264" y="1137469"/>
            <a:ext cx="5200821" cy="923330"/>
          </a:xfrm>
          <a:prstGeom prst="rect">
            <a:avLst/>
          </a:prstGeom>
          <a:noFill/>
        </p:spPr>
        <p:txBody>
          <a:bodyPr wrap="square" rtlCol="0">
            <a:spAutoFit/>
          </a:bodyPr>
          <a:lstStyle/>
          <a:p>
            <a:r>
              <a:rPr lang="en-US" dirty="0">
                <a:solidFill>
                  <a:schemeClr val="bg1"/>
                </a:solidFill>
                <a:latin typeface="Calibri" panose="020F0502020204030204" pitchFamily="34" charset="0"/>
              </a:rPr>
              <a:t>Many adversities and challenges are natural conditions of mortality and do not occur because the person experiencing them is at fault. </a:t>
            </a:r>
          </a:p>
        </p:txBody>
      </p:sp>
      <p:sp>
        <p:nvSpPr>
          <p:cNvPr id="87" name="TextBox 86"/>
          <p:cNvSpPr txBox="1"/>
          <p:nvPr/>
        </p:nvSpPr>
        <p:spPr>
          <a:xfrm>
            <a:off x="0" y="-18516"/>
            <a:ext cx="12192000" cy="1107996"/>
          </a:xfrm>
          <a:prstGeom prst="rect">
            <a:avLst/>
          </a:prstGeom>
          <a:noFill/>
        </p:spPr>
        <p:txBody>
          <a:bodyPr wrap="square" rtlCol="0">
            <a:spAutoFit/>
          </a:bodyPr>
          <a:lstStyle/>
          <a:p>
            <a:pPr algn="ctr"/>
            <a:r>
              <a:rPr lang="en-US" sz="6600" dirty="0">
                <a:solidFill>
                  <a:schemeClr val="bg1"/>
                </a:solidFill>
                <a:latin typeface="Abadi" panose="020B0604020104020204" pitchFamily="34" charset="0"/>
              </a:rPr>
              <a:t>Natural Conditions</a:t>
            </a:r>
          </a:p>
        </p:txBody>
      </p:sp>
      <p:pic>
        <p:nvPicPr>
          <p:cNvPr id="2052" name="Picture 4" descr="http://www.thesleuthjournal.com/wp-content/uploads/2013/07/Learning-to-Cope-with-Adversit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903" y="2329129"/>
            <a:ext cx="4019550" cy="21812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olopracticeuniversity.com/files/2014/02/Adversit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5356" y="4174821"/>
            <a:ext cx="3810000" cy="24765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nspiyr.com/wp-content/uploads/2014/06/overcoming-adversity-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8771" y="1107996"/>
            <a:ext cx="4278085" cy="2807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36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6" name="TextBox 85"/>
          <p:cNvSpPr txBox="1"/>
          <p:nvPr/>
        </p:nvSpPr>
        <p:spPr>
          <a:xfrm>
            <a:off x="493903" y="1089480"/>
            <a:ext cx="8090679" cy="5078313"/>
          </a:xfrm>
          <a:prstGeom prst="rect">
            <a:avLst/>
          </a:prstGeom>
          <a:noFill/>
        </p:spPr>
        <p:txBody>
          <a:bodyPr wrap="square" rtlCol="0">
            <a:spAutoFit/>
          </a:bodyPr>
          <a:lstStyle/>
          <a:p>
            <a:r>
              <a:rPr lang="en-US" dirty="0">
                <a:solidFill>
                  <a:schemeClr val="bg1"/>
                </a:solidFill>
                <a:latin typeface="Calibri" panose="020F0502020204030204" pitchFamily="34" charset="0"/>
              </a:rPr>
              <a:t>Her name means grace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She was the wife of </a:t>
            </a:r>
            <a:r>
              <a:rPr lang="en-US" dirty="0" err="1">
                <a:solidFill>
                  <a:schemeClr val="bg1"/>
                </a:solidFill>
                <a:latin typeface="Calibri" panose="020F0502020204030204" pitchFamily="34" charset="0"/>
              </a:rPr>
              <a:t>Elkanah</a:t>
            </a:r>
            <a:r>
              <a:rPr lang="en-US" dirty="0">
                <a:solidFill>
                  <a:schemeClr val="bg1"/>
                </a:solidFill>
                <a:latin typeface="Calibri" panose="020F0502020204030204" pitchFamily="34" charset="0"/>
              </a:rPr>
              <a:t>, a devout </a:t>
            </a:r>
            <a:r>
              <a:rPr lang="en-US" dirty="0" err="1">
                <a:solidFill>
                  <a:schemeClr val="bg1"/>
                </a:solidFill>
                <a:latin typeface="Calibri" panose="020F0502020204030204" pitchFamily="34" charset="0"/>
              </a:rPr>
              <a:t>Ephraimite</a:t>
            </a:r>
            <a:r>
              <a:rPr lang="en-US" dirty="0">
                <a:solidFill>
                  <a:schemeClr val="bg1"/>
                </a:solidFill>
                <a:latin typeface="Calibri" panose="020F0502020204030204" pitchFamily="34" charset="0"/>
              </a:rPr>
              <a:t> (from the tribe of Levi) who lived in the central mountainous district of Israel (Ramah) * see note on </a:t>
            </a:r>
            <a:r>
              <a:rPr lang="en-US" dirty="0" err="1">
                <a:solidFill>
                  <a:schemeClr val="bg1"/>
                </a:solidFill>
                <a:latin typeface="Calibri" panose="020F0502020204030204" pitchFamily="34" charset="0"/>
              </a:rPr>
              <a:t>Elkanah</a:t>
            </a:r>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She was barren for some years, while </a:t>
            </a:r>
            <a:r>
              <a:rPr lang="en-US" dirty="0" err="1">
                <a:solidFill>
                  <a:schemeClr val="bg1"/>
                </a:solidFill>
                <a:latin typeface="Calibri" panose="020F0502020204030204" pitchFamily="34" charset="0"/>
              </a:rPr>
              <a:t>Elkanah’s</a:t>
            </a:r>
            <a:r>
              <a:rPr lang="en-US" dirty="0">
                <a:solidFill>
                  <a:schemeClr val="bg1"/>
                </a:solidFill>
                <a:latin typeface="Calibri" panose="020F0502020204030204" pitchFamily="34" charset="0"/>
              </a:rPr>
              <a:t> other wife, </a:t>
            </a:r>
            <a:r>
              <a:rPr lang="en-US" dirty="0" err="1">
                <a:solidFill>
                  <a:schemeClr val="bg1"/>
                </a:solidFill>
                <a:latin typeface="Calibri" panose="020F0502020204030204" pitchFamily="34" charset="0"/>
              </a:rPr>
              <a:t>Peninnah</a:t>
            </a:r>
            <a:r>
              <a:rPr lang="en-US" dirty="0">
                <a:solidFill>
                  <a:schemeClr val="bg1"/>
                </a:solidFill>
                <a:latin typeface="Calibri" panose="020F0502020204030204" pitchFamily="34" charset="0"/>
              </a:rPr>
              <a:t>, had children. This was a sorrow for Hannah to not be able to have children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She prayed one day near the Tabernacle and Eli, the high priest, saw her sorrow, and later blessed her that her desires would be granted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She made a vow to have her son, Samuel, serve the Lord all his days. When Samuel was young she took him to the temple and he was cared for by the high priest, Eli</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She would make him a little coat and brought it each year during the yearly sacrifice to Shiloh, where the Tabernacle was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Hannah was blessed with 5 more children: 3 sons, and 2 daughters</a:t>
            </a:r>
          </a:p>
        </p:txBody>
      </p:sp>
      <p:sp>
        <p:nvSpPr>
          <p:cNvPr id="87" name="TextBox 86"/>
          <p:cNvSpPr txBox="1"/>
          <p:nvPr/>
        </p:nvSpPr>
        <p:spPr>
          <a:xfrm>
            <a:off x="0" y="-18516"/>
            <a:ext cx="12192000" cy="1107996"/>
          </a:xfrm>
          <a:prstGeom prst="rect">
            <a:avLst/>
          </a:prstGeom>
          <a:noFill/>
        </p:spPr>
        <p:txBody>
          <a:bodyPr wrap="square" rtlCol="0">
            <a:spAutoFit/>
          </a:bodyPr>
          <a:lstStyle/>
          <a:p>
            <a:pPr algn="ctr"/>
            <a:r>
              <a:rPr lang="en-US" sz="6600" dirty="0">
                <a:solidFill>
                  <a:schemeClr val="bg1"/>
                </a:solidFill>
                <a:latin typeface="Abadi" panose="020B0604020104020204" pitchFamily="34" charset="0"/>
              </a:rPr>
              <a:t>Hannah</a:t>
            </a:r>
          </a:p>
        </p:txBody>
      </p:sp>
      <p:grpSp>
        <p:nvGrpSpPr>
          <p:cNvPr id="71" name="Group 70"/>
          <p:cNvGrpSpPr/>
          <p:nvPr/>
        </p:nvGrpSpPr>
        <p:grpSpPr>
          <a:xfrm>
            <a:off x="9524246" y="1859434"/>
            <a:ext cx="1692688" cy="3780875"/>
            <a:chOff x="2514600" y="762000"/>
            <a:chExt cx="2138572" cy="4511469"/>
          </a:xfrm>
        </p:grpSpPr>
        <p:grpSp>
          <p:nvGrpSpPr>
            <p:cNvPr id="72" name="Group 71"/>
            <p:cNvGrpSpPr/>
            <p:nvPr/>
          </p:nvGrpSpPr>
          <p:grpSpPr>
            <a:xfrm>
              <a:off x="3016273" y="4855175"/>
              <a:ext cx="1164311" cy="418294"/>
              <a:chOff x="3007043" y="4916898"/>
              <a:chExt cx="1164311" cy="418294"/>
            </a:xfrm>
          </p:grpSpPr>
          <p:sp>
            <p:nvSpPr>
              <p:cNvPr id="212" name="Oval 211"/>
              <p:cNvSpPr/>
              <p:nvPr/>
            </p:nvSpPr>
            <p:spPr>
              <a:xfrm rot="20039060">
                <a:off x="3007043" y="4916898"/>
                <a:ext cx="555312" cy="405751"/>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rot="1560940" flipH="1">
                <a:off x="3616042" y="4929441"/>
                <a:ext cx="555312" cy="405751"/>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rot="1560940" flipH="1">
                <a:off x="3632683" y="5011435"/>
                <a:ext cx="479645" cy="1757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rot="20075965" flipH="1">
                <a:off x="3091311" y="5013347"/>
                <a:ext cx="479645" cy="1757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Oval 72"/>
            <p:cNvSpPr/>
            <p:nvPr/>
          </p:nvSpPr>
          <p:spPr>
            <a:xfrm rot="18750594">
              <a:off x="2346681" y="3705483"/>
              <a:ext cx="711713" cy="3758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13837370">
              <a:off x="4115424" y="3753493"/>
              <a:ext cx="721265" cy="354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a:off x="2750532" y="2631910"/>
              <a:ext cx="1724575" cy="2410097"/>
            </a:xfrm>
            <a:prstGeom prst="trapezoid">
              <a:avLst>
                <a:gd name="adj" fmla="val 35099"/>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rot="20392953">
              <a:off x="3866812" y="2314614"/>
              <a:ext cx="635370" cy="1777451"/>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rot="1389622">
              <a:off x="2663081" y="2322529"/>
              <a:ext cx="635370" cy="1643248"/>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a:off x="2831460" y="2226300"/>
              <a:ext cx="1604366" cy="2410097"/>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103761" y="911701"/>
              <a:ext cx="998438" cy="175279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rot="408489">
              <a:off x="2789849" y="1141022"/>
              <a:ext cx="550514" cy="2031934"/>
              <a:chOff x="5212832" y="849202"/>
              <a:chExt cx="824833" cy="1748956"/>
            </a:xfrm>
          </p:grpSpPr>
          <p:sp>
            <p:nvSpPr>
              <p:cNvPr id="208" name="Cloud 207"/>
              <p:cNvSpPr/>
              <p:nvPr/>
            </p:nvSpPr>
            <p:spPr>
              <a:xfrm rot="10954493">
                <a:off x="5212835" y="1711406"/>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Cloud 208"/>
              <p:cNvSpPr/>
              <p:nvPr/>
            </p:nvSpPr>
            <p:spPr>
              <a:xfrm rot="10954493">
                <a:off x="5212834" y="1315602"/>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Cloud 209"/>
              <p:cNvSpPr/>
              <p:nvPr/>
            </p:nvSpPr>
            <p:spPr>
              <a:xfrm rot="10954493">
                <a:off x="5212832" y="849202"/>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5270768" y="1107996"/>
                <a:ext cx="708957" cy="1176496"/>
              </a:xfrm>
              <a:prstGeom prst="ellipse">
                <a:avLst/>
              </a:prstGeom>
              <a:solidFill>
                <a:srgbClr val="C05B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rot="21190607" flipH="1">
              <a:off x="3800458" y="1135703"/>
              <a:ext cx="550514" cy="2031934"/>
              <a:chOff x="5212832" y="849202"/>
              <a:chExt cx="824833" cy="1748956"/>
            </a:xfrm>
          </p:grpSpPr>
          <p:sp>
            <p:nvSpPr>
              <p:cNvPr id="204" name="Cloud 203"/>
              <p:cNvSpPr/>
              <p:nvPr/>
            </p:nvSpPr>
            <p:spPr>
              <a:xfrm rot="10954493">
                <a:off x="5212835" y="1711406"/>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Cloud 204"/>
              <p:cNvSpPr/>
              <p:nvPr/>
            </p:nvSpPr>
            <p:spPr>
              <a:xfrm rot="10954493">
                <a:off x="5212834" y="1315602"/>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Cloud 205"/>
              <p:cNvSpPr/>
              <p:nvPr/>
            </p:nvSpPr>
            <p:spPr>
              <a:xfrm rot="10954493">
                <a:off x="5212832" y="849202"/>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5270768" y="1107996"/>
                <a:ext cx="708957" cy="1176496"/>
              </a:xfrm>
              <a:prstGeom prst="ellipse">
                <a:avLst/>
              </a:prstGeom>
              <a:solidFill>
                <a:srgbClr val="C05B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rot="16525192" flipH="1">
              <a:off x="3337052" y="804150"/>
              <a:ext cx="550514" cy="1038597"/>
              <a:chOff x="5212832" y="849202"/>
              <a:chExt cx="824833" cy="1748956"/>
            </a:xfrm>
          </p:grpSpPr>
          <p:sp>
            <p:nvSpPr>
              <p:cNvPr id="200" name="Cloud 199"/>
              <p:cNvSpPr/>
              <p:nvPr/>
            </p:nvSpPr>
            <p:spPr>
              <a:xfrm rot="10954493">
                <a:off x="5212835" y="1711406"/>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Cloud 200"/>
              <p:cNvSpPr/>
              <p:nvPr/>
            </p:nvSpPr>
            <p:spPr>
              <a:xfrm rot="10954493">
                <a:off x="5212834" y="1315602"/>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Cloud 201"/>
              <p:cNvSpPr/>
              <p:nvPr/>
            </p:nvSpPr>
            <p:spPr>
              <a:xfrm rot="10954493">
                <a:off x="5212832" y="849202"/>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5270768" y="1107996"/>
                <a:ext cx="708957" cy="1176496"/>
              </a:xfrm>
              <a:prstGeom prst="ellipse">
                <a:avLst/>
              </a:prstGeom>
              <a:solidFill>
                <a:srgbClr val="C05B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Double Wave 82"/>
            <p:cNvSpPr/>
            <p:nvPr/>
          </p:nvSpPr>
          <p:spPr>
            <a:xfrm rot="6477420" flipH="1">
              <a:off x="1797234" y="1892061"/>
              <a:ext cx="2113390" cy="483290"/>
            </a:xfrm>
            <a:prstGeom prst="doubleWave">
              <a:avLst>
                <a:gd name="adj1" fmla="val 12500"/>
                <a:gd name="adj2" fmla="val 618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ouble Wave 83"/>
            <p:cNvSpPr/>
            <p:nvPr/>
          </p:nvSpPr>
          <p:spPr>
            <a:xfrm rot="15063417">
              <a:off x="3254641" y="1844790"/>
              <a:ext cx="2113390" cy="483290"/>
            </a:xfrm>
            <a:prstGeom prst="doubleWave">
              <a:avLst>
                <a:gd name="adj1" fmla="val 12500"/>
                <a:gd name="adj2" fmla="val 618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p:cNvSpPr/>
            <p:nvPr/>
          </p:nvSpPr>
          <p:spPr>
            <a:xfrm rot="5400000">
              <a:off x="3356016" y="381136"/>
              <a:ext cx="475648" cy="1237376"/>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lowchart: Stored Data 153"/>
            <p:cNvSpPr/>
            <p:nvPr/>
          </p:nvSpPr>
          <p:spPr>
            <a:xfrm rot="5400000">
              <a:off x="3356951" y="554325"/>
              <a:ext cx="435836" cy="1402079"/>
            </a:xfrm>
            <a:prstGeom prst="flowChartOnlineStorag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flipH="1">
              <a:off x="3035034" y="896943"/>
              <a:ext cx="1177494" cy="405751"/>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55"/>
            <p:cNvGrpSpPr/>
            <p:nvPr/>
          </p:nvGrpSpPr>
          <p:grpSpPr>
            <a:xfrm>
              <a:off x="3065825" y="1136644"/>
              <a:ext cx="990600" cy="251966"/>
              <a:chOff x="5867400" y="3429000"/>
              <a:chExt cx="3200400" cy="762000"/>
            </a:xfrm>
            <a:solidFill>
              <a:schemeClr val="accent1">
                <a:lumMod val="75000"/>
              </a:schemeClr>
            </a:solidFill>
          </p:grpSpPr>
          <p:grpSp>
            <p:nvGrpSpPr>
              <p:cNvPr id="185" name="Group 184"/>
              <p:cNvGrpSpPr/>
              <p:nvPr/>
            </p:nvGrpSpPr>
            <p:grpSpPr>
              <a:xfrm>
                <a:off x="5867400" y="3429000"/>
                <a:ext cx="762000" cy="762000"/>
                <a:chOff x="5867400" y="3429000"/>
                <a:chExt cx="762000" cy="762000"/>
              </a:xfrm>
              <a:grpFill/>
            </p:grpSpPr>
            <p:sp>
              <p:nvSpPr>
                <p:cNvPr id="198" name="Left-Right Arrow Callout 197"/>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Diamond 198"/>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85"/>
              <p:cNvGrpSpPr/>
              <p:nvPr/>
            </p:nvGrpSpPr>
            <p:grpSpPr>
              <a:xfrm>
                <a:off x="6477000" y="3429000"/>
                <a:ext cx="762000" cy="762000"/>
                <a:chOff x="5867400" y="3429000"/>
                <a:chExt cx="762000" cy="762000"/>
              </a:xfrm>
              <a:grpFill/>
            </p:grpSpPr>
            <p:sp>
              <p:nvSpPr>
                <p:cNvPr id="196" name="Left-Right Arrow Callout 195"/>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Diamond 196"/>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186"/>
              <p:cNvGrpSpPr/>
              <p:nvPr/>
            </p:nvGrpSpPr>
            <p:grpSpPr>
              <a:xfrm>
                <a:off x="7086600" y="3429000"/>
                <a:ext cx="762000" cy="762000"/>
                <a:chOff x="5867400" y="3429000"/>
                <a:chExt cx="762000" cy="762000"/>
              </a:xfrm>
              <a:grpFill/>
            </p:grpSpPr>
            <p:sp>
              <p:nvSpPr>
                <p:cNvPr id="194" name="Left-Right Arrow Callout 193"/>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Diamond 194"/>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187"/>
              <p:cNvGrpSpPr/>
              <p:nvPr/>
            </p:nvGrpSpPr>
            <p:grpSpPr>
              <a:xfrm>
                <a:off x="7696200" y="3429000"/>
                <a:ext cx="762000" cy="762000"/>
                <a:chOff x="5867400" y="3429000"/>
                <a:chExt cx="762000" cy="762000"/>
              </a:xfrm>
              <a:grpFill/>
            </p:grpSpPr>
            <p:sp>
              <p:nvSpPr>
                <p:cNvPr id="192" name="Left-Right Arrow Callout 191"/>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Diamond 192"/>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88"/>
              <p:cNvGrpSpPr/>
              <p:nvPr/>
            </p:nvGrpSpPr>
            <p:grpSpPr>
              <a:xfrm>
                <a:off x="8305800" y="3429000"/>
                <a:ext cx="762000" cy="762000"/>
                <a:chOff x="5867400" y="3429000"/>
                <a:chExt cx="762000" cy="762000"/>
              </a:xfrm>
              <a:grpFill/>
            </p:grpSpPr>
            <p:sp>
              <p:nvSpPr>
                <p:cNvPr id="190" name="Left-Right Arrow Callout 189"/>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Diamond 190"/>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7" name="Group 156"/>
            <p:cNvGrpSpPr/>
            <p:nvPr/>
          </p:nvGrpSpPr>
          <p:grpSpPr>
            <a:xfrm>
              <a:off x="2845062" y="4723334"/>
              <a:ext cx="1590763" cy="251966"/>
              <a:chOff x="5867400" y="3429000"/>
              <a:chExt cx="3200400" cy="762000"/>
            </a:xfrm>
            <a:solidFill>
              <a:schemeClr val="accent1">
                <a:lumMod val="75000"/>
              </a:schemeClr>
            </a:solidFill>
          </p:grpSpPr>
          <p:grpSp>
            <p:nvGrpSpPr>
              <p:cNvPr id="170" name="Group 169"/>
              <p:cNvGrpSpPr/>
              <p:nvPr/>
            </p:nvGrpSpPr>
            <p:grpSpPr>
              <a:xfrm>
                <a:off x="5867400" y="3429000"/>
                <a:ext cx="762000" cy="762000"/>
                <a:chOff x="5867400" y="3429000"/>
                <a:chExt cx="762000" cy="762000"/>
              </a:xfrm>
              <a:grpFill/>
            </p:grpSpPr>
            <p:sp>
              <p:nvSpPr>
                <p:cNvPr id="183" name="Left-Right Arrow Callout 182"/>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Diamond 183"/>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p:cNvGrpSpPr/>
              <p:nvPr/>
            </p:nvGrpSpPr>
            <p:grpSpPr>
              <a:xfrm>
                <a:off x="6477000" y="3429000"/>
                <a:ext cx="762000" cy="762000"/>
                <a:chOff x="5867400" y="3429000"/>
                <a:chExt cx="762000" cy="762000"/>
              </a:xfrm>
              <a:grpFill/>
            </p:grpSpPr>
            <p:sp>
              <p:nvSpPr>
                <p:cNvPr id="181" name="Left-Right Arrow Callout 180"/>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Diamond 181"/>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p:cNvGrpSpPr/>
              <p:nvPr/>
            </p:nvGrpSpPr>
            <p:grpSpPr>
              <a:xfrm>
                <a:off x="7086600" y="3429000"/>
                <a:ext cx="762000" cy="762000"/>
                <a:chOff x="5867400" y="3429000"/>
                <a:chExt cx="762000" cy="762000"/>
              </a:xfrm>
              <a:grpFill/>
            </p:grpSpPr>
            <p:sp>
              <p:nvSpPr>
                <p:cNvPr id="179" name="Left-Right Arrow Callout 178"/>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iamond 179"/>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p:cNvGrpSpPr/>
              <p:nvPr/>
            </p:nvGrpSpPr>
            <p:grpSpPr>
              <a:xfrm>
                <a:off x="7696200" y="3429000"/>
                <a:ext cx="762000" cy="762000"/>
                <a:chOff x="5867400" y="3429000"/>
                <a:chExt cx="762000" cy="762000"/>
              </a:xfrm>
              <a:grpFill/>
            </p:grpSpPr>
            <p:sp>
              <p:nvSpPr>
                <p:cNvPr id="177" name="Left-Right Arrow Callout 176"/>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Diamond 177"/>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73"/>
              <p:cNvGrpSpPr/>
              <p:nvPr/>
            </p:nvGrpSpPr>
            <p:grpSpPr>
              <a:xfrm>
                <a:off x="8305800" y="3429000"/>
                <a:ext cx="762000" cy="762000"/>
                <a:chOff x="5867400" y="3429000"/>
                <a:chExt cx="762000" cy="762000"/>
              </a:xfrm>
              <a:grpFill/>
            </p:grpSpPr>
            <p:sp>
              <p:nvSpPr>
                <p:cNvPr id="175" name="Left-Right Arrow Callout 174"/>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Diamond 175"/>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8" name="Group 157"/>
            <p:cNvGrpSpPr/>
            <p:nvPr/>
          </p:nvGrpSpPr>
          <p:grpSpPr>
            <a:xfrm>
              <a:off x="3293929" y="2519311"/>
              <a:ext cx="590423" cy="781431"/>
              <a:chOff x="6001717" y="3337689"/>
              <a:chExt cx="831684" cy="1100742"/>
            </a:xfrm>
          </p:grpSpPr>
          <p:grpSp>
            <p:nvGrpSpPr>
              <p:cNvPr id="159" name="Group 158"/>
              <p:cNvGrpSpPr/>
              <p:nvPr/>
            </p:nvGrpSpPr>
            <p:grpSpPr>
              <a:xfrm>
                <a:off x="6120653" y="3855789"/>
                <a:ext cx="593812" cy="582642"/>
                <a:chOff x="5867400" y="3429000"/>
                <a:chExt cx="762000" cy="762000"/>
              </a:xfrm>
              <a:solidFill>
                <a:schemeClr val="accent1">
                  <a:lumMod val="75000"/>
                </a:schemeClr>
              </a:solidFill>
            </p:grpSpPr>
            <p:sp>
              <p:nvSpPr>
                <p:cNvPr id="168" name="Left-Right Arrow Callout 167"/>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Diamond 168"/>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6001717" y="3349969"/>
                <a:ext cx="237872" cy="543452"/>
                <a:chOff x="5557086" y="2488017"/>
                <a:chExt cx="635322" cy="1451484"/>
              </a:xfrm>
            </p:grpSpPr>
            <p:sp>
              <p:nvSpPr>
                <p:cNvPr id="165" name="Oval 164"/>
                <p:cNvSpPr/>
                <p:nvPr/>
              </p:nvSpPr>
              <p:spPr>
                <a:xfrm rot="19702974">
                  <a:off x="5942331" y="3226743"/>
                  <a:ext cx="250077" cy="71275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rot="19702974">
                  <a:off x="5690192" y="2829307"/>
                  <a:ext cx="250077" cy="71275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rot="20675384">
                  <a:off x="5557086" y="2488017"/>
                  <a:ext cx="250077" cy="71275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60"/>
              <p:cNvGrpSpPr/>
              <p:nvPr/>
            </p:nvGrpSpPr>
            <p:grpSpPr>
              <a:xfrm flipH="1">
                <a:off x="6595529" y="3337689"/>
                <a:ext cx="237872" cy="543452"/>
                <a:chOff x="5557086" y="2488017"/>
                <a:chExt cx="635322" cy="1451484"/>
              </a:xfrm>
            </p:grpSpPr>
            <p:sp>
              <p:nvSpPr>
                <p:cNvPr id="162" name="Oval 161"/>
                <p:cNvSpPr/>
                <p:nvPr/>
              </p:nvSpPr>
              <p:spPr>
                <a:xfrm rot="19702974">
                  <a:off x="5942331" y="3226743"/>
                  <a:ext cx="250077" cy="71275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19702974">
                  <a:off x="5690192" y="2829307"/>
                  <a:ext cx="250077" cy="71275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rot="20675384">
                  <a:off x="5557086" y="2488017"/>
                  <a:ext cx="250077" cy="71275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322587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1"/>
                                        </p:tgtEl>
                                        <p:attrNameLst>
                                          <p:attrName>style.visibility</p:attrName>
                                        </p:attrNameLst>
                                      </p:cBhvr>
                                      <p:to>
                                        <p:strVal val="visible"/>
                                      </p:to>
                                    </p:set>
                                    <p:animEffect transition="in" filter="wipe(down)">
                                      <p:cBhvr>
                                        <p:cTn id="9" dur="580">
                                          <p:stCondLst>
                                            <p:cond delay="0"/>
                                          </p:stCondLst>
                                        </p:cTn>
                                        <p:tgtEl>
                                          <p:spTgt spid="71"/>
                                        </p:tgtEl>
                                      </p:cBhvr>
                                    </p:animEffect>
                                    <p:anim calcmode="lin" valueType="num">
                                      <p:cBhvr>
                                        <p:cTn id="10"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15" dur="26">
                                          <p:stCondLst>
                                            <p:cond delay="650"/>
                                          </p:stCondLst>
                                        </p:cTn>
                                        <p:tgtEl>
                                          <p:spTgt spid="71"/>
                                        </p:tgtEl>
                                      </p:cBhvr>
                                      <p:to x="100000" y="60000"/>
                                    </p:animScale>
                                    <p:animScale>
                                      <p:cBhvr>
                                        <p:cTn id="16" dur="166" decel="50000">
                                          <p:stCondLst>
                                            <p:cond delay="676"/>
                                          </p:stCondLst>
                                        </p:cTn>
                                        <p:tgtEl>
                                          <p:spTgt spid="71"/>
                                        </p:tgtEl>
                                      </p:cBhvr>
                                      <p:to x="100000" y="100000"/>
                                    </p:animScale>
                                    <p:animScale>
                                      <p:cBhvr>
                                        <p:cTn id="17" dur="26">
                                          <p:stCondLst>
                                            <p:cond delay="1312"/>
                                          </p:stCondLst>
                                        </p:cTn>
                                        <p:tgtEl>
                                          <p:spTgt spid="71"/>
                                        </p:tgtEl>
                                      </p:cBhvr>
                                      <p:to x="100000" y="80000"/>
                                    </p:animScale>
                                    <p:animScale>
                                      <p:cBhvr>
                                        <p:cTn id="18" dur="166" decel="50000">
                                          <p:stCondLst>
                                            <p:cond delay="1338"/>
                                          </p:stCondLst>
                                        </p:cTn>
                                        <p:tgtEl>
                                          <p:spTgt spid="71"/>
                                        </p:tgtEl>
                                      </p:cBhvr>
                                      <p:to x="100000" y="100000"/>
                                    </p:animScale>
                                    <p:animScale>
                                      <p:cBhvr>
                                        <p:cTn id="19" dur="26">
                                          <p:stCondLst>
                                            <p:cond delay="1642"/>
                                          </p:stCondLst>
                                        </p:cTn>
                                        <p:tgtEl>
                                          <p:spTgt spid="71"/>
                                        </p:tgtEl>
                                      </p:cBhvr>
                                      <p:to x="100000" y="90000"/>
                                    </p:animScale>
                                    <p:animScale>
                                      <p:cBhvr>
                                        <p:cTn id="20" dur="166" decel="50000">
                                          <p:stCondLst>
                                            <p:cond delay="1668"/>
                                          </p:stCondLst>
                                        </p:cTn>
                                        <p:tgtEl>
                                          <p:spTgt spid="71"/>
                                        </p:tgtEl>
                                      </p:cBhvr>
                                      <p:to x="100000" y="100000"/>
                                    </p:animScale>
                                    <p:animScale>
                                      <p:cBhvr>
                                        <p:cTn id="21" dur="26">
                                          <p:stCondLst>
                                            <p:cond delay="1808"/>
                                          </p:stCondLst>
                                        </p:cTn>
                                        <p:tgtEl>
                                          <p:spTgt spid="71"/>
                                        </p:tgtEl>
                                      </p:cBhvr>
                                      <p:to x="100000" y="95000"/>
                                    </p:animScale>
                                    <p:animScale>
                                      <p:cBhvr>
                                        <p:cTn id="22" dur="166" decel="50000">
                                          <p:stCondLst>
                                            <p:cond delay="1834"/>
                                          </p:stCondLst>
                                        </p:cTn>
                                        <p:tgtEl>
                                          <p:spTgt spid="71"/>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6" name="TextBox 85"/>
          <p:cNvSpPr txBox="1"/>
          <p:nvPr/>
        </p:nvSpPr>
        <p:spPr>
          <a:xfrm>
            <a:off x="2177332" y="950989"/>
            <a:ext cx="8106503" cy="369332"/>
          </a:xfrm>
          <a:prstGeom prst="rect">
            <a:avLst/>
          </a:prstGeom>
          <a:noFill/>
        </p:spPr>
        <p:txBody>
          <a:bodyPr wrap="square" rtlCol="0">
            <a:spAutoFit/>
          </a:bodyPr>
          <a:lstStyle/>
          <a:p>
            <a:r>
              <a:rPr lang="en-US" dirty="0">
                <a:solidFill>
                  <a:schemeClr val="bg1"/>
                </a:solidFill>
                <a:latin typeface="Calibri" panose="020F0502020204030204" pitchFamily="34" charset="0"/>
              </a:rPr>
              <a:t>She was unable to bear children and she suffered unkindness from others  </a:t>
            </a:r>
          </a:p>
        </p:txBody>
      </p:sp>
      <p:sp>
        <p:nvSpPr>
          <p:cNvPr id="87" name="TextBox 86"/>
          <p:cNvSpPr txBox="1"/>
          <p:nvPr/>
        </p:nvSpPr>
        <p:spPr>
          <a:xfrm>
            <a:off x="0" y="-18516"/>
            <a:ext cx="12192000" cy="1107996"/>
          </a:xfrm>
          <a:prstGeom prst="rect">
            <a:avLst/>
          </a:prstGeom>
          <a:noFill/>
        </p:spPr>
        <p:txBody>
          <a:bodyPr wrap="square" rtlCol="0">
            <a:spAutoFit/>
          </a:bodyPr>
          <a:lstStyle/>
          <a:p>
            <a:pPr algn="ctr"/>
            <a:r>
              <a:rPr lang="en-US" sz="6600" dirty="0">
                <a:solidFill>
                  <a:schemeClr val="bg1"/>
                </a:solidFill>
                <a:latin typeface="Abadi" panose="020B0604020104020204" pitchFamily="34" charset="0"/>
              </a:rPr>
              <a:t>Hannah’s Adversity</a:t>
            </a:r>
          </a:p>
        </p:txBody>
      </p:sp>
      <p:grpSp>
        <p:nvGrpSpPr>
          <p:cNvPr id="8" name="Group 7"/>
          <p:cNvGrpSpPr/>
          <p:nvPr/>
        </p:nvGrpSpPr>
        <p:grpSpPr>
          <a:xfrm>
            <a:off x="1073018" y="1630835"/>
            <a:ext cx="1692688" cy="3780875"/>
            <a:chOff x="2514600" y="762000"/>
            <a:chExt cx="2138572" cy="4511469"/>
          </a:xfrm>
        </p:grpSpPr>
        <p:grpSp>
          <p:nvGrpSpPr>
            <p:cNvPr id="9" name="Group 8"/>
            <p:cNvGrpSpPr/>
            <p:nvPr/>
          </p:nvGrpSpPr>
          <p:grpSpPr>
            <a:xfrm>
              <a:off x="3016273" y="4855175"/>
              <a:ext cx="1164311" cy="418294"/>
              <a:chOff x="3007043" y="4916898"/>
              <a:chExt cx="1164311" cy="418294"/>
            </a:xfrm>
          </p:grpSpPr>
          <p:sp>
            <p:nvSpPr>
              <p:cNvPr id="81" name="Oval 80"/>
              <p:cNvSpPr/>
              <p:nvPr/>
            </p:nvSpPr>
            <p:spPr>
              <a:xfrm rot="20039060">
                <a:off x="3007043" y="4916898"/>
                <a:ext cx="555312" cy="405751"/>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1560940" flipH="1">
                <a:off x="3616042" y="4929441"/>
                <a:ext cx="555312" cy="405751"/>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1560940" flipH="1">
                <a:off x="3632683" y="5011435"/>
                <a:ext cx="479645" cy="1757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20075965" flipH="1">
                <a:off x="3091311" y="5013347"/>
                <a:ext cx="479645" cy="1757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p:cNvSpPr/>
            <p:nvPr/>
          </p:nvSpPr>
          <p:spPr>
            <a:xfrm rot="18750594">
              <a:off x="2346681" y="3705483"/>
              <a:ext cx="711713" cy="3758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3837370">
              <a:off x="4115424" y="3753493"/>
              <a:ext cx="721265" cy="354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a:off x="2750532" y="2631910"/>
              <a:ext cx="1724575" cy="2410097"/>
            </a:xfrm>
            <a:prstGeom prst="trapezoid">
              <a:avLst>
                <a:gd name="adj" fmla="val 35099"/>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392953">
              <a:off x="3866812" y="2314614"/>
              <a:ext cx="635370" cy="1777451"/>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389622">
              <a:off x="2663081" y="2322529"/>
              <a:ext cx="635370" cy="1643248"/>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2831460" y="2226300"/>
              <a:ext cx="1604366" cy="2410097"/>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103761" y="911701"/>
              <a:ext cx="998438" cy="175279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rot="408489">
              <a:off x="2789849" y="1141022"/>
              <a:ext cx="550514" cy="2031934"/>
              <a:chOff x="5212832" y="849202"/>
              <a:chExt cx="824833" cy="1748956"/>
            </a:xfrm>
          </p:grpSpPr>
          <p:sp>
            <p:nvSpPr>
              <p:cNvPr id="77" name="Cloud 76"/>
              <p:cNvSpPr/>
              <p:nvPr/>
            </p:nvSpPr>
            <p:spPr>
              <a:xfrm rot="10954493">
                <a:off x="5212835" y="1711406"/>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loud 77"/>
              <p:cNvSpPr/>
              <p:nvPr/>
            </p:nvSpPr>
            <p:spPr>
              <a:xfrm rot="10954493">
                <a:off x="5212834" y="1315602"/>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loud 78"/>
              <p:cNvSpPr/>
              <p:nvPr/>
            </p:nvSpPr>
            <p:spPr>
              <a:xfrm rot="10954493">
                <a:off x="5212832" y="849202"/>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5270768" y="1107996"/>
                <a:ext cx="708957" cy="1176496"/>
              </a:xfrm>
              <a:prstGeom prst="ellipse">
                <a:avLst/>
              </a:prstGeom>
              <a:solidFill>
                <a:srgbClr val="C05B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rot="21190607" flipH="1">
              <a:off x="3800458" y="1135703"/>
              <a:ext cx="550514" cy="2031934"/>
              <a:chOff x="5212832" y="849202"/>
              <a:chExt cx="824833" cy="1748956"/>
            </a:xfrm>
          </p:grpSpPr>
          <p:sp>
            <p:nvSpPr>
              <p:cNvPr id="73" name="Cloud 72"/>
              <p:cNvSpPr/>
              <p:nvPr/>
            </p:nvSpPr>
            <p:spPr>
              <a:xfrm rot="10954493">
                <a:off x="5212835" y="1711406"/>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loud 73"/>
              <p:cNvSpPr/>
              <p:nvPr/>
            </p:nvSpPr>
            <p:spPr>
              <a:xfrm rot="10954493">
                <a:off x="5212834" y="1315602"/>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loud 74"/>
              <p:cNvSpPr/>
              <p:nvPr/>
            </p:nvSpPr>
            <p:spPr>
              <a:xfrm rot="10954493">
                <a:off x="5212832" y="849202"/>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5270768" y="1107996"/>
                <a:ext cx="708957" cy="1176496"/>
              </a:xfrm>
              <a:prstGeom prst="ellipse">
                <a:avLst/>
              </a:prstGeom>
              <a:solidFill>
                <a:srgbClr val="C05B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rot="16525192" flipH="1">
              <a:off x="3337052" y="804150"/>
              <a:ext cx="550514" cy="1038597"/>
              <a:chOff x="5212832" y="849202"/>
              <a:chExt cx="824833" cy="1748956"/>
            </a:xfrm>
          </p:grpSpPr>
          <p:sp>
            <p:nvSpPr>
              <p:cNvPr id="69" name="Cloud 68"/>
              <p:cNvSpPr/>
              <p:nvPr/>
            </p:nvSpPr>
            <p:spPr>
              <a:xfrm rot="10954493">
                <a:off x="5212835" y="1711406"/>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loud 69"/>
              <p:cNvSpPr/>
              <p:nvPr/>
            </p:nvSpPr>
            <p:spPr>
              <a:xfrm rot="10954493">
                <a:off x="5212834" y="1315602"/>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Cloud 70"/>
              <p:cNvSpPr/>
              <p:nvPr/>
            </p:nvSpPr>
            <p:spPr>
              <a:xfrm rot="10954493">
                <a:off x="5212832" y="849202"/>
                <a:ext cx="824830" cy="886752"/>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5270768" y="1107996"/>
                <a:ext cx="708957" cy="1176496"/>
              </a:xfrm>
              <a:prstGeom prst="ellipse">
                <a:avLst/>
              </a:prstGeom>
              <a:solidFill>
                <a:srgbClr val="C05B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ouble Wave 19"/>
            <p:cNvSpPr/>
            <p:nvPr/>
          </p:nvSpPr>
          <p:spPr>
            <a:xfrm rot="6477420" flipH="1">
              <a:off x="1797234" y="1892061"/>
              <a:ext cx="2113390" cy="483290"/>
            </a:xfrm>
            <a:prstGeom prst="doubleWave">
              <a:avLst>
                <a:gd name="adj1" fmla="val 12500"/>
                <a:gd name="adj2" fmla="val 618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uble Wave 20"/>
            <p:cNvSpPr/>
            <p:nvPr/>
          </p:nvSpPr>
          <p:spPr>
            <a:xfrm rot="15063417">
              <a:off x="3254641" y="1844790"/>
              <a:ext cx="2113390" cy="483290"/>
            </a:xfrm>
            <a:prstGeom prst="doubleWave">
              <a:avLst>
                <a:gd name="adj1" fmla="val 12500"/>
                <a:gd name="adj2" fmla="val 618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oon 21"/>
            <p:cNvSpPr/>
            <p:nvPr/>
          </p:nvSpPr>
          <p:spPr>
            <a:xfrm rot="5400000">
              <a:off x="3356016" y="381136"/>
              <a:ext cx="475648" cy="1237376"/>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Stored Data 22"/>
            <p:cNvSpPr/>
            <p:nvPr/>
          </p:nvSpPr>
          <p:spPr>
            <a:xfrm rot="5400000">
              <a:off x="3356951" y="554325"/>
              <a:ext cx="435836" cy="1402079"/>
            </a:xfrm>
            <a:prstGeom prst="flowChartOnlineStorag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flipH="1">
              <a:off x="3035034" y="896943"/>
              <a:ext cx="1177494" cy="405751"/>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3065825" y="1136644"/>
              <a:ext cx="990600" cy="251966"/>
              <a:chOff x="5867400" y="3429000"/>
              <a:chExt cx="3200400" cy="762000"/>
            </a:xfrm>
            <a:solidFill>
              <a:schemeClr val="accent1">
                <a:lumMod val="75000"/>
              </a:schemeClr>
            </a:solidFill>
          </p:grpSpPr>
          <p:grpSp>
            <p:nvGrpSpPr>
              <p:cNvPr id="54" name="Group 53"/>
              <p:cNvGrpSpPr/>
              <p:nvPr/>
            </p:nvGrpSpPr>
            <p:grpSpPr>
              <a:xfrm>
                <a:off x="5867400" y="3429000"/>
                <a:ext cx="762000" cy="762000"/>
                <a:chOff x="5867400" y="3429000"/>
                <a:chExt cx="762000" cy="762000"/>
              </a:xfrm>
              <a:grpFill/>
            </p:grpSpPr>
            <p:sp>
              <p:nvSpPr>
                <p:cNvPr id="67" name="Left-Right Arrow Callout 66"/>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6477000" y="3429000"/>
                <a:ext cx="762000" cy="762000"/>
                <a:chOff x="5867400" y="3429000"/>
                <a:chExt cx="762000" cy="762000"/>
              </a:xfrm>
              <a:grpFill/>
            </p:grpSpPr>
            <p:sp>
              <p:nvSpPr>
                <p:cNvPr id="65" name="Left-Right Arrow Callout 64"/>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7086600" y="3429000"/>
                <a:ext cx="762000" cy="762000"/>
                <a:chOff x="5867400" y="3429000"/>
                <a:chExt cx="762000" cy="762000"/>
              </a:xfrm>
              <a:grpFill/>
            </p:grpSpPr>
            <p:sp>
              <p:nvSpPr>
                <p:cNvPr id="63" name="Left-Right Arrow Callout 62"/>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7696200" y="3429000"/>
                <a:ext cx="762000" cy="762000"/>
                <a:chOff x="5867400" y="3429000"/>
                <a:chExt cx="762000" cy="762000"/>
              </a:xfrm>
              <a:grpFill/>
            </p:grpSpPr>
            <p:sp>
              <p:nvSpPr>
                <p:cNvPr id="61" name="Left-Right Arrow Callout 60"/>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8305800" y="3429000"/>
                <a:ext cx="762000" cy="762000"/>
                <a:chOff x="5867400" y="3429000"/>
                <a:chExt cx="762000" cy="762000"/>
              </a:xfrm>
              <a:grpFill/>
            </p:grpSpPr>
            <p:sp>
              <p:nvSpPr>
                <p:cNvPr id="59" name="Left-Right Arrow Callout 58"/>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2845062" y="4723334"/>
              <a:ext cx="1590763" cy="251966"/>
              <a:chOff x="5867400" y="3429000"/>
              <a:chExt cx="3200400" cy="762000"/>
            </a:xfrm>
            <a:solidFill>
              <a:schemeClr val="accent1">
                <a:lumMod val="75000"/>
              </a:schemeClr>
            </a:solidFill>
          </p:grpSpPr>
          <p:grpSp>
            <p:nvGrpSpPr>
              <p:cNvPr id="39" name="Group 38"/>
              <p:cNvGrpSpPr/>
              <p:nvPr/>
            </p:nvGrpSpPr>
            <p:grpSpPr>
              <a:xfrm>
                <a:off x="5867400" y="3429000"/>
                <a:ext cx="762000" cy="762000"/>
                <a:chOff x="5867400" y="3429000"/>
                <a:chExt cx="762000" cy="762000"/>
              </a:xfrm>
              <a:grpFill/>
            </p:grpSpPr>
            <p:sp>
              <p:nvSpPr>
                <p:cNvPr id="52" name="Left-Right Arrow Callout 51"/>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477000" y="3429000"/>
                <a:ext cx="762000" cy="762000"/>
                <a:chOff x="5867400" y="3429000"/>
                <a:chExt cx="762000" cy="762000"/>
              </a:xfrm>
              <a:grpFill/>
            </p:grpSpPr>
            <p:sp>
              <p:nvSpPr>
                <p:cNvPr id="50" name="Left-Right Arrow Callout 49"/>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7086600" y="3429000"/>
                <a:ext cx="762000" cy="762000"/>
                <a:chOff x="5867400" y="3429000"/>
                <a:chExt cx="762000" cy="762000"/>
              </a:xfrm>
              <a:grpFill/>
            </p:grpSpPr>
            <p:sp>
              <p:nvSpPr>
                <p:cNvPr id="48" name="Left-Right Arrow Callout 47"/>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696200" y="3429000"/>
                <a:ext cx="762000" cy="762000"/>
                <a:chOff x="5867400" y="3429000"/>
                <a:chExt cx="762000" cy="762000"/>
              </a:xfrm>
              <a:grpFill/>
            </p:grpSpPr>
            <p:sp>
              <p:nvSpPr>
                <p:cNvPr id="46" name="Left-Right Arrow Callout 45"/>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8305800" y="3429000"/>
                <a:ext cx="762000" cy="762000"/>
                <a:chOff x="5867400" y="3429000"/>
                <a:chExt cx="762000" cy="762000"/>
              </a:xfrm>
              <a:grpFill/>
            </p:grpSpPr>
            <p:sp>
              <p:nvSpPr>
                <p:cNvPr id="44" name="Left-Right Arrow Callout 43"/>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26"/>
            <p:cNvGrpSpPr/>
            <p:nvPr/>
          </p:nvGrpSpPr>
          <p:grpSpPr>
            <a:xfrm>
              <a:off x="3293929" y="2519311"/>
              <a:ext cx="590423" cy="781431"/>
              <a:chOff x="6001717" y="3337689"/>
              <a:chExt cx="831684" cy="1100742"/>
            </a:xfrm>
          </p:grpSpPr>
          <p:grpSp>
            <p:nvGrpSpPr>
              <p:cNvPr id="28" name="Group 27"/>
              <p:cNvGrpSpPr/>
              <p:nvPr/>
            </p:nvGrpSpPr>
            <p:grpSpPr>
              <a:xfrm>
                <a:off x="6120653" y="3855789"/>
                <a:ext cx="593812" cy="582642"/>
                <a:chOff x="5867400" y="3429000"/>
                <a:chExt cx="762000" cy="762000"/>
              </a:xfrm>
              <a:solidFill>
                <a:schemeClr val="accent1">
                  <a:lumMod val="75000"/>
                </a:schemeClr>
              </a:solidFill>
            </p:grpSpPr>
            <p:sp>
              <p:nvSpPr>
                <p:cNvPr id="37" name="Left-Right Arrow Callout 36"/>
                <p:cNvSpPr/>
                <p:nvPr/>
              </p:nvSpPr>
              <p:spPr>
                <a:xfrm>
                  <a:off x="5867400" y="3429000"/>
                  <a:ext cx="762000" cy="762000"/>
                </a:xfrm>
                <a:prstGeom prst="leftRightArrow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6086006" y="3621373"/>
                  <a:ext cx="304800" cy="3810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6001717" y="3349969"/>
                <a:ext cx="237872" cy="543452"/>
                <a:chOff x="5557086" y="2488017"/>
                <a:chExt cx="635322" cy="1451484"/>
              </a:xfrm>
            </p:grpSpPr>
            <p:sp>
              <p:nvSpPr>
                <p:cNvPr id="34" name="Oval 33"/>
                <p:cNvSpPr/>
                <p:nvPr/>
              </p:nvSpPr>
              <p:spPr>
                <a:xfrm rot="19702974">
                  <a:off x="5942331" y="3226743"/>
                  <a:ext cx="250077" cy="71275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19702974">
                  <a:off x="5690192" y="2829307"/>
                  <a:ext cx="250077" cy="71275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20675384">
                  <a:off x="5557086" y="2488017"/>
                  <a:ext cx="250077" cy="71275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flipH="1">
                <a:off x="6595529" y="3337689"/>
                <a:ext cx="237872" cy="543452"/>
                <a:chOff x="5557086" y="2488017"/>
                <a:chExt cx="635322" cy="1451484"/>
              </a:xfrm>
            </p:grpSpPr>
            <p:sp>
              <p:nvSpPr>
                <p:cNvPr id="31" name="Oval 30"/>
                <p:cNvSpPr/>
                <p:nvPr/>
              </p:nvSpPr>
              <p:spPr>
                <a:xfrm rot="19702974">
                  <a:off x="5942331" y="3226743"/>
                  <a:ext cx="250077" cy="71275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9702974">
                  <a:off x="5690192" y="2829307"/>
                  <a:ext cx="250077" cy="71275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20675384">
                  <a:off x="5557086" y="2488017"/>
                  <a:ext cx="250077" cy="71275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85" name="TextBox 84"/>
          <p:cNvSpPr txBox="1"/>
          <p:nvPr/>
        </p:nvSpPr>
        <p:spPr>
          <a:xfrm>
            <a:off x="126695" y="6346372"/>
            <a:ext cx="5200821" cy="369332"/>
          </a:xfrm>
          <a:prstGeom prst="rect">
            <a:avLst/>
          </a:prstGeom>
          <a:noFill/>
        </p:spPr>
        <p:txBody>
          <a:bodyPr wrap="square" rtlCol="0">
            <a:spAutoFit/>
          </a:bodyPr>
          <a:lstStyle/>
          <a:p>
            <a:r>
              <a:rPr lang="en-US" dirty="0">
                <a:solidFill>
                  <a:schemeClr val="bg1"/>
                </a:solidFill>
                <a:latin typeface="Calibri" panose="020F0502020204030204" pitchFamily="34" charset="0"/>
              </a:rPr>
              <a:t>1 Samuel 1:3-8 </a:t>
            </a:r>
          </a:p>
        </p:txBody>
      </p:sp>
      <p:sp>
        <p:nvSpPr>
          <p:cNvPr id="2" name="Rectangle 1"/>
          <p:cNvSpPr/>
          <p:nvPr/>
        </p:nvSpPr>
        <p:spPr>
          <a:xfrm>
            <a:off x="3250455" y="1983550"/>
            <a:ext cx="6096000" cy="1754326"/>
          </a:xfrm>
          <a:prstGeom prst="rect">
            <a:avLst/>
          </a:prstGeom>
        </p:spPr>
        <p:txBody>
          <a:bodyPr>
            <a:spAutoFit/>
          </a:bodyPr>
          <a:lstStyle/>
          <a:p>
            <a:r>
              <a:rPr lang="en-US" b="0" i="0" dirty="0">
                <a:solidFill>
                  <a:schemeClr val="bg1"/>
                </a:solidFill>
                <a:effectLst/>
                <a:latin typeface="Calibri" panose="020F0502020204030204" pitchFamily="34" charset="0"/>
              </a:rPr>
              <a:t>Childlessness is never presented as a positive or acceptable condition</a:t>
            </a:r>
          </a:p>
          <a:p>
            <a:r>
              <a:rPr lang="en-US" dirty="0">
                <a:solidFill>
                  <a:schemeClr val="bg1"/>
                </a:solidFill>
                <a:latin typeface="Calibri" panose="020F0502020204030204" pitchFamily="34" charset="0"/>
              </a:rPr>
              <a:t>The position of the childless woman in the Hebrew Bible is ranked among the despised, the poor, the helpless, the widow (Job 24:21) and contrasted with the mother who is blessed, joyful and rich in children.</a:t>
            </a:r>
          </a:p>
        </p:txBody>
      </p:sp>
      <p:sp>
        <p:nvSpPr>
          <p:cNvPr id="3" name="Rectangle 2"/>
          <p:cNvSpPr/>
          <p:nvPr/>
        </p:nvSpPr>
        <p:spPr>
          <a:xfrm>
            <a:off x="5769428" y="5142001"/>
            <a:ext cx="6096000" cy="1200329"/>
          </a:xfrm>
          <a:prstGeom prst="rect">
            <a:avLst/>
          </a:prstGeom>
        </p:spPr>
        <p:txBody>
          <a:bodyPr>
            <a:spAutoFit/>
          </a:bodyPr>
          <a:lstStyle/>
          <a:p>
            <a:r>
              <a:rPr lang="en-US" b="0" i="1" dirty="0">
                <a:solidFill>
                  <a:srgbClr val="FFFF00"/>
                </a:solidFill>
                <a:effectLst/>
                <a:latin typeface="Palatino"/>
              </a:rPr>
              <a:t>Sing, O barren, thou that didst not bear; break forth into singing, and cry aloud, thou that didst not travail with child: for more are the children of the desolate than the children of the married wife, </a:t>
            </a:r>
            <a:r>
              <a:rPr lang="en-US" b="0" i="1" dirty="0" err="1">
                <a:solidFill>
                  <a:srgbClr val="FFFF00"/>
                </a:solidFill>
                <a:effectLst/>
                <a:latin typeface="Palatino"/>
              </a:rPr>
              <a:t>saith</a:t>
            </a:r>
            <a:r>
              <a:rPr lang="en-US" b="0" i="1" dirty="0">
                <a:solidFill>
                  <a:srgbClr val="FFFF00"/>
                </a:solidFill>
                <a:effectLst/>
                <a:latin typeface="Palatino"/>
              </a:rPr>
              <a:t> the </a:t>
            </a:r>
            <a:r>
              <a:rPr lang="en-US" b="0" i="1" cap="small" dirty="0">
                <a:solidFill>
                  <a:srgbClr val="FFFF00"/>
                </a:solidFill>
                <a:effectLst/>
                <a:latin typeface="Palatino"/>
              </a:rPr>
              <a:t>Lord</a:t>
            </a:r>
            <a:r>
              <a:rPr lang="en-US" b="0" i="1" dirty="0">
                <a:solidFill>
                  <a:srgbClr val="FFFF00"/>
                </a:solidFill>
                <a:effectLst/>
                <a:latin typeface="Palatino"/>
              </a:rPr>
              <a:t>. Isaiah 54:1</a:t>
            </a:r>
            <a:endParaRPr lang="en-US" i="1" dirty="0">
              <a:solidFill>
                <a:srgbClr val="FFFF00"/>
              </a:solidFill>
            </a:endParaRPr>
          </a:p>
        </p:txBody>
      </p:sp>
      <p:sp>
        <p:nvSpPr>
          <p:cNvPr id="4" name="Rectangle 3"/>
          <p:cNvSpPr/>
          <p:nvPr/>
        </p:nvSpPr>
        <p:spPr>
          <a:xfrm>
            <a:off x="3718091" y="4100856"/>
            <a:ext cx="6096000" cy="923330"/>
          </a:xfrm>
          <a:prstGeom prst="rect">
            <a:avLst/>
          </a:prstGeom>
        </p:spPr>
        <p:txBody>
          <a:bodyPr>
            <a:spAutoFit/>
          </a:bodyPr>
          <a:lstStyle/>
          <a:p>
            <a:r>
              <a:rPr lang="en-US" b="0" i="0" dirty="0">
                <a:solidFill>
                  <a:schemeClr val="bg1"/>
                </a:solidFill>
                <a:effectLst/>
                <a:latin typeface="Arial" panose="020B0604020202020204" pitchFamily="34" charset="0"/>
              </a:rPr>
              <a:t>Isaiah 54:1 the image of the barren women is used to illustrate the contrasting promise of a joyful reversal that will be enacted by God. </a:t>
            </a:r>
            <a:endParaRPr lang="en-US" dirty="0">
              <a:solidFill>
                <a:schemeClr val="bg1"/>
              </a:solidFill>
            </a:endParaRPr>
          </a:p>
        </p:txBody>
      </p:sp>
      <p:sp>
        <p:nvSpPr>
          <p:cNvPr id="89" name="TextBox 88"/>
          <p:cNvSpPr txBox="1"/>
          <p:nvPr/>
        </p:nvSpPr>
        <p:spPr>
          <a:xfrm>
            <a:off x="6848426" y="6419312"/>
            <a:ext cx="5200821" cy="369332"/>
          </a:xfrm>
          <a:prstGeom prst="rect">
            <a:avLst/>
          </a:prstGeom>
          <a:noFill/>
        </p:spPr>
        <p:txBody>
          <a:bodyPr wrap="square" rtlCol="0">
            <a:spAutoFit/>
          </a:bodyPr>
          <a:lstStyle/>
          <a:p>
            <a:pPr algn="r"/>
            <a:r>
              <a:rPr lang="en-US" dirty="0">
                <a:solidFill>
                  <a:schemeClr val="bg1"/>
                </a:solidFill>
                <a:latin typeface="Calibri" panose="020F0502020204030204" pitchFamily="34" charset="0"/>
              </a:rPr>
              <a:t>(4)</a:t>
            </a:r>
          </a:p>
        </p:txBody>
      </p:sp>
    </p:spTree>
    <p:extLst>
      <p:ext uri="{BB962C8B-B14F-4D97-AF65-F5344CB8AC3E}">
        <p14:creationId xmlns:p14="http://schemas.microsoft.com/office/powerpoint/2010/main" val="81431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6" name="TextBox 85"/>
          <p:cNvSpPr txBox="1"/>
          <p:nvPr/>
        </p:nvSpPr>
        <p:spPr>
          <a:xfrm>
            <a:off x="152396" y="1035250"/>
            <a:ext cx="8669309" cy="5016758"/>
          </a:xfrm>
          <a:prstGeom prst="rect">
            <a:avLst/>
          </a:prstGeom>
          <a:noFill/>
        </p:spPr>
        <p:txBody>
          <a:bodyPr wrap="square" rtlCol="0">
            <a:spAutoFit/>
          </a:bodyPr>
          <a:lstStyle/>
          <a:p>
            <a:r>
              <a:rPr lang="en-US" sz="1600" dirty="0">
                <a:solidFill>
                  <a:schemeClr val="bg1"/>
                </a:solidFill>
                <a:latin typeface="Calibri" panose="020F0502020204030204" pitchFamily="34" charset="0"/>
              </a:rPr>
              <a:t>Eli was a high priest and judge in Israel during the days of Samuel the prophet and served for 40 years</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Eli was of the lineage of </a:t>
            </a:r>
            <a:r>
              <a:rPr lang="en-US" sz="1600" dirty="0" err="1">
                <a:solidFill>
                  <a:schemeClr val="bg1"/>
                </a:solidFill>
                <a:latin typeface="Calibri" panose="020F0502020204030204" pitchFamily="34" charset="0"/>
              </a:rPr>
              <a:t>Ithamar</a:t>
            </a:r>
            <a:r>
              <a:rPr lang="en-US" sz="1600" dirty="0">
                <a:solidFill>
                  <a:schemeClr val="bg1"/>
                </a:solidFill>
                <a:latin typeface="Calibri" panose="020F0502020204030204" pitchFamily="34" charset="0"/>
              </a:rPr>
              <a:t>, the youngest surviving son of Aaron</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Eli’s history was recorded in 1 Samuel 1-4</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Eli pronounced a blessing upon Hannah, wife of </a:t>
            </a:r>
            <a:r>
              <a:rPr lang="en-US" sz="1600" dirty="0" err="1">
                <a:solidFill>
                  <a:schemeClr val="bg1"/>
                </a:solidFill>
                <a:latin typeface="Calibri" panose="020F0502020204030204" pitchFamily="34" charset="0"/>
              </a:rPr>
              <a:t>Elkanah</a:t>
            </a:r>
            <a:endParaRPr lang="en-US" sz="1600" dirty="0">
              <a:solidFill>
                <a:schemeClr val="bg1"/>
              </a:solidFill>
              <a:latin typeface="Calibri" panose="020F0502020204030204" pitchFamily="34" charset="0"/>
            </a:endParaRP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Eli took the son of Hannah, Samuel, into the Lord’s service at a very young age and taught him</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Eli had 2 sons, </a:t>
            </a:r>
            <a:r>
              <a:rPr lang="en-US" sz="1600" dirty="0" err="1">
                <a:solidFill>
                  <a:schemeClr val="bg1"/>
                </a:solidFill>
                <a:latin typeface="Calibri" panose="020F0502020204030204" pitchFamily="34" charset="0"/>
              </a:rPr>
              <a:t>Hophni</a:t>
            </a:r>
            <a:r>
              <a:rPr lang="en-US" sz="1600" dirty="0">
                <a:solidFill>
                  <a:schemeClr val="bg1"/>
                </a:solidFill>
                <a:latin typeface="Calibri" panose="020F0502020204030204" pitchFamily="34" charset="0"/>
              </a:rPr>
              <a:t> and Phinehas, who were Levite Priests. They were selfishly misusing the offerings brought to the Tabernacle in Shiloh, and they were guilty of immorality with the women who came before the Tabernacle</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Eli did not take proper discipline towards his sons, and Samuel prophesied the  calamity of his house and sons, therefore the his sons fell into the hands of the Philistines, and Eli died at age 98 by falling off a chair and breaking his neck.</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His daughter-in-law (Phinehas’ wife) lost her life during childbirth, but remained alive long enough to name her son I-</a:t>
            </a:r>
            <a:r>
              <a:rPr lang="en-US" sz="1600" dirty="0" err="1">
                <a:solidFill>
                  <a:schemeClr val="bg1"/>
                </a:solidFill>
                <a:latin typeface="Calibri" panose="020F0502020204030204" pitchFamily="34" charset="0"/>
              </a:rPr>
              <a:t>chabod</a:t>
            </a:r>
            <a:endParaRPr lang="en-US" sz="1600" dirty="0">
              <a:solidFill>
                <a:schemeClr val="bg1"/>
              </a:solidFill>
              <a:latin typeface="Calibri" panose="020F0502020204030204" pitchFamily="34" charset="0"/>
            </a:endParaRPr>
          </a:p>
        </p:txBody>
      </p:sp>
      <p:sp>
        <p:nvSpPr>
          <p:cNvPr id="87" name="TextBox 86"/>
          <p:cNvSpPr txBox="1"/>
          <p:nvPr/>
        </p:nvSpPr>
        <p:spPr>
          <a:xfrm>
            <a:off x="-16296" y="28472"/>
            <a:ext cx="12192000" cy="1107996"/>
          </a:xfrm>
          <a:prstGeom prst="rect">
            <a:avLst/>
          </a:prstGeom>
          <a:noFill/>
        </p:spPr>
        <p:txBody>
          <a:bodyPr wrap="square" rtlCol="0">
            <a:spAutoFit/>
          </a:bodyPr>
          <a:lstStyle/>
          <a:p>
            <a:pPr algn="ctr"/>
            <a:r>
              <a:rPr lang="en-US" sz="6600" dirty="0">
                <a:solidFill>
                  <a:schemeClr val="bg1"/>
                </a:solidFill>
                <a:latin typeface="Abadi" panose="020B0604020104020204" pitchFamily="34" charset="0"/>
              </a:rPr>
              <a:t>Eli and Sons</a:t>
            </a:r>
          </a:p>
        </p:txBody>
      </p:sp>
      <p:grpSp>
        <p:nvGrpSpPr>
          <p:cNvPr id="163" name="Group 162"/>
          <p:cNvGrpSpPr/>
          <p:nvPr/>
        </p:nvGrpSpPr>
        <p:grpSpPr>
          <a:xfrm>
            <a:off x="10693714" y="4128171"/>
            <a:ext cx="994737" cy="2039568"/>
            <a:chOff x="4464532" y="2892751"/>
            <a:chExt cx="1625693" cy="3333256"/>
          </a:xfrm>
        </p:grpSpPr>
        <p:sp>
          <p:nvSpPr>
            <p:cNvPr id="164" name="Oval 163"/>
            <p:cNvSpPr/>
            <p:nvPr/>
          </p:nvSpPr>
          <p:spPr>
            <a:xfrm>
              <a:off x="4785326" y="2892751"/>
              <a:ext cx="1008259" cy="672086"/>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Cloud 164"/>
            <p:cNvSpPr/>
            <p:nvPr/>
          </p:nvSpPr>
          <p:spPr>
            <a:xfrm rot="9591401">
              <a:off x="5303169" y="3241552"/>
              <a:ext cx="647614" cy="1309379"/>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Cloud 165"/>
            <p:cNvSpPr/>
            <p:nvPr/>
          </p:nvSpPr>
          <p:spPr>
            <a:xfrm rot="11465314">
              <a:off x="4663725" y="3112672"/>
              <a:ext cx="647614" cy="1408784"/>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rot="17876781">
              <a:off x="4395062" y="5011400"/>
              <a:ext cx="506272" cy="367332"/>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rot="3325804" flipH="1">
              <a:off x="5684251" y="5039071"/>
              <a:ext cx="491549" cy="320399"/>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p:cNvSpPr/>
            <p:nvPr/>
          </p:nvSpPr>
          <p:spPr>
            <a:xfrm rot="1217087" flipH="1">
              <a:off x="4584281" y="4041612"/>
              <a:ext cx="564421" cy="1224816"/>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p:cNvSpPr/>
            <p:nvPr/>
          </p:nvSpPr>
          <p:spPr>
            <a:xfrm rot="20105976">
              <a:off x="5413671" y="4046078"/>
              <a:ext cx="599243" cy="1230557"/>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1" name="Group 170"/>
            <p:cNvGrpSpPr/>
            <p:nvPr/>
          </p:nvGrpSpPr>
          <p:grpSpPr>
            <a:xfrm>
              <a:off x="4911835" y="6015649"/>
              <a:ext cx="774383" cy="210358"/>
              <a:chOff x="5980439" y="5455677"/>
              <a:chExt cx="1091373" cy="415108"/>
            </a:xfrm>
          </p:grpSpPr>
          <p:sp>
            <p:nvSpPr>
              <p:cNvPr id="183" name="Oval 182"/>
              <p:cNvSpPr/>
              <p:nvPr/>
            </p:nvSpPr>
            <p:spPr>
              <a:xfrm rot="649721" flipH="1">
                <a:off x="6457935" y="5455677"/>
                <a:ext cx="613877" cy="41510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rot="649721" flipH="1">
                <a:off x="5980439" y="5455677"/>
                <a:ext cx="613877" cy="41510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2" name="Trapezoid 171"/>
            <p:cNvSpPr/>
            <p:nvPr/>
          </p:nvSpPr>
          <p:spPr>
            <a:xfrm flipH="1">
              <a:off x="4752045" y="4841939"/>
              <a:ext cx="1067659" cy="1200316"/>
            </a:xfrm>
            <a:prstGeom prst="trapezoid">
              <a:avLst>
                <a:gd name="adj" fmla="val 26918"/>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rapezoid 172"/>
            <p:cNvSpPr/>
            <p:nvPr/>
          </p:nvSpPr>
          <p:spPr>
            <a:xfrm flipH="1">
              <a:off x="4751143" y="3981046"/>
              <a:ext cx="1071648" cy="1855233"/>
            </a:xfrm>
            <a:prstGeom prst="trapezoid">
              <a:avLst>
                <a:gd name="adj" fmla="val 42499"/>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gular Pentagon 173"/>
            <p:cNvSpPr/>
            <p:nvPr/>
          </p:nvSpPr>
          <p:spPr>
            <a:xfrm rot="10800000">
              <a:off x="4866491" y="3288000"/>
              <a:ext cx="879804" cy="1043946"/>
            </a:xfrm>
            <a:prstGeom prst="pentagon">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Cloud 174"/>
            <p:cNvSpPr/>
            <p:nvPr/>
          </p:nvSpPr>
          <p:spPr>
            <a:xfrm rot="5987375">
              <a:off x="4975904" y="2924485"/>
              <a:ext cx="576331" cy="797020"/>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4780332" y="3002148"/>
              <a:ext cx="1008259" cy="464979"/>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lowchart: Stored Data 176"/>
            <p:cNvSpPr/>
            <p:nvPr/>
          </p:nvSpPr>
          <p:spPr>
            <a:xfrm rot="5400000">
              <a:off x="5123996" y="2845744"/>
              <a:ext cx="304800" cy="1034378"/>
            </a:xfrm>
            <a:prstGeom prst="flowChartOnlineStorag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8" name="Group 177"/>
            <p:cNvGrpSpPr/>
            <p:nvPr/>
          </p:nvGrpSpPr>
          <p:grpSpPr>
            <a:xfrm>
              <a:off x="4912655" y="5150929"/>
              <a:ext cx="799200" cy="439242"/>
              <a:chOff x="3936705" y="1230811"/>
              <a:chExt cx="1445057" cy="878483"/>
            </a:xfrm>
          </p:grpSpPr>
          <p:sp>
            <p:nvSpPr>
              <p:cNvPr id="179" name="Rounded Rectangle 178"/>
              <p:cNvSpPr/>
              <p:nvPr/>
            </p:nvSpPr>
            <p:spPr>
              <a:xfrm>
                <a:off x="3936705" y="1233133"/>
                <a:ext cx="1426589" cy="29086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179"/>
              <p:cNvSpPr/>
              <p:nvPr/>
            </p:nvSpPr>
            <p:spPr>
              <a:xfrm rot="17406833">
                <a:off x="4722521" y="1610082"/>
                <a:ext cx="814204" cy="18422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p:cNvSpPr/>
              <p:nvPr/>
            </p:nvSpPr>
            <p:spPr>
              <a:xfrm rot="4194169">
                <a:off x="4879942" y="1601023"/>
                <a:ext cx="814204" cy="184219"/>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ounded Rectangle 181"/>
              <p:cNvSpPr/>
              <p:nvPr/>
            </p:nvSpPr>
            <p:spPr>
              <a:xfrm>
                <a:off x="5032535" y="1230811"/>
                <a:ext cx="349227" cy="34266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5" name="Group 184"/>
          <p:cNvGrpSpPr/>
          <p:nvPr/>
        </p:nvGrpSpPr>
        <p:grpSpPr>
          <a:xfrm>
            <a:off x="9298550" y="1564613"/>
            <a:ext cx="1802123" cy="3136496"/>
            <a:chOff x="5254788" y="279533"/>
            <a:chExt cx="2022624" cy="3510066"/>
          </a:xfrm>
        </p:grpSpPr>
        <p:sp>
          <p:nvSpPr>
            <p:cNvPr id="186" name="Oval 185"/>
            <p:cNvSpPr/>
            <p:nvPr/>
          </p:nvSpPr>
          <p:spPr>
            <a:xfrm rot="17675704">
              <a:off x="5196181" y="2294764"/>
              <a:ext cx="353208" cy="2359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rot="15191256">
              <a:off x="6982003" y="2342798"/>
              <a:ext cx="371186" cy="21963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Cloud 187"/>
            <p:cNvSpPr/>
            <p:nvPr/>
          </p:nvSpPr>
          <p:spPr>
            <a:xfrm rot="594526">
              <a:off x="5717993" y="609771"/>
              <a:ext cx="1090630" cy="986970"/>
            </a:xfrm>
            <a:prstGeom prst="clou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19806939">
              <a:off x="5857961" y="3497084"/>
              <a:ext cx="426342" cy="2925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rot="12875565">
              <a:off x="6229967" y="3498436"/>
              <a:ext cx="441182" cy="26606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rapezoid 190"/>
            <p:cNvSpPr/>
            <p:nvPr/>
          </p:nvSpPr>
          <p:spPr>
            <a:xfrm rot="19932332">
              <a:off x="6669979" y="1400545"/>
              <a:ext cx="462337" cy="1113326"/>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rapezoid 191"/>
            <p:cNvSpPr/>
            <p:nvPr/>
          </p:nvSpPr>
          <p:spPr>
            <a:xfrm rot="2121871">
              <a:off x="5483479" y="1393585"/>
              <a:ext cx="462337" cy="1113326"/>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rapezoid 192"/>
            <p:cNvSpPr/>
            <p:nvPr/>
          </p:nvSpPr>
          <p:spPr>
            <a:xfrm rot="2450887">
              <a:off x="5529448" y="1438470"/>
              <a:ext cx="594426" cy="671762"/>
            </a:xfrm>
            <a:prstGeom prst="trapezoid">
              <a:avLst>
                <a:gd name="adj" fmla="val 17210"/>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rapezoid 193"/>
            <p:cNvSpPr/>
            <p:nvPr/>
          </p:nvSpPr>
          <p:spPr>
            <a:xfrm rot="19965337">
              <a:off x="6428227" y="1400125"/>
              <a:ext cx="594425" cy="737492"/>
            </a:xfrm>
            <a:prstGeom prst="trapezoid">
              <a:avLst>
                <a:gd name="adj" fmla="val 17210"/>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rapezoid 194"/>
            <p:cNvSpPr/>
            <p:nvPr/>
          </p:nvSpPr>
          <p:spPr>
            <a:xfrm>
              <a:off x="5673209" y="1555335"/>
              <a:ext cx="1208588" cy="2058191"/>
            </a:xfrm>
            <a:prstGeom prst="trapezoid">
              <a:avLst>
                <a:gd name="adj" fmla="val 168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rapezoid 195"/>
            <p:cNvSpPr/>
            <p:nvPr/>
          </p:nvSpPr>
          <p:spPr>
            <a:xfrm>
              <a:off x="5702398" y="1344456"/>
              <a:ext cx="1157588" cy="1965266"/>
            </a:xfrm>
            <a:prstGeom prst="trapezoid">
              <a:avLst>
                <a:gd name="adj" fmla="val 16875"/>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7" name="Group 196"/>
            <p:cNvGrpSpPr/>
            <p:nvPr/>
          </p:nvGrpSpPr>
          <p:grpSpPr>
            <a:xfrm>
              <a:off x="5668228" y="3311614"/>
              <a:ext cx="1191758" cy="96511"/>
              <a:chOff x="6004435" y="5124422"/>
              <a:chExt cx="2755911" cy="179672"/>
            </a:xfrm>
          </p:grpSpPr>
          <p:grpSp>
            <p:nvGrpSpPr>
              <p:cNvPr id="610" name="Group 609"/>
              <p:cNvGrpSpPr/>
              <p:nvPr/>
            </p:nvGrpSpPr>
            <p:grpSpPr>
              <a:xfrm>
                <a:off x="6004435" y="5124422"/>
                <a:ext cx="1415464" cy="179672"/>
                <a:chOff x="5241313" y="4637314"/>
                <a:chExt cx="4730322" cy="600444"/>
              </a:xfrm>
            </p:grpSpPr>
            <p:sp>
              <p:nvSpPr>
                <p:cNvPr id="632" name="Oval 631"/>
                <p:cNvSpPr/>
                <p:nvPr/>
              </p:nvSpPr>
              <p:spPr>
                <a:xfrm>
                  <a:off x="576942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3" name="Group 632"/>
                <p:cNvGrpSpPr/>
                <p:nvPr/>
              </p:nvGrpSpPr>
              <p:grpSpPr>
                <a:xfrm>
                  <a:off x="6263924" y="4659086"/>
                  <a:ext cx="490821" cy="578672"/>
                  <a:chOff x="6263924" y="4659086"/>
                  <a:chExt cx="490821" cy="578672"/>
                </a:xfrm>
              </p:grpSpPr>
              <p:sp>
                <p:nvSpPr>
                  <p:cNvPr id="653" name="Trapezoid 652"/>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Oval 653"/>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Oval 654"/>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4" name="Oval 633"/>
                <p:cNvSpPr/>
                <p:nvPr/>
              </p:nvSpPr>
              <p:spPr>
                <a:xfrm>
                  <a:off x="6858642"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5" name="Group 634"/>
                <p:cNvGrpSpPr/>
                <p:nvPr/>
              </p:nvGrpSpPr>
              <p:grpSpPr>
                <a:xfrm>
                  <a:off x="7353137" y="4659086"/>
                  <a:ext cx="490821" cy="578672"/>
                  <a:chOff x="6263924" y="4659086"/>
                  <a:chExt cx="490821" cy="578672"/>
                </a:xfrm>
              </p:grpSpPr>
              <p:sp>
                <p:nvSpPr>
                  <p:cNvPr id="650" name="Trapezoid 649"/>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650"/>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Oval 651"/>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6" name="Oval 635"/>
                <p:cNvSpPr/>
                <p:nvPr/>
              </p:nvSpPr>
              <p:spPr>
                <a:xfrm>
                  <a:off x="7924795"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7" name="Group 636"/>
                <p:cNvGrpSpPr/>
                <p:nvPr/>
              </p:nvGrpSpPr>
              <p:grpSpPr>
                <a:xfrm>
                  <a:off x="8419290" y="4659086"/>
                  <a:ext cx="490821" cy="578672"/>
                  <a:chOff x="6263924" y="4659086"/>
                  <a:chExt cx="490821" cy="578672"/>
                </a:xfrm>
              </p:grpSpPr>
              <p:sp>
                <p:nvSpPr>
                  <p:cNvPr id="647" name="Trapezoid 646"/>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Oval 647"/>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8" name="Oval 637"/>
                <p:cNvSpPr/>
                <p:nvPr/>
              </p:nvSpPr>
              <p:spPr>
                <a:xfrm>
                  <a:off x="898631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9" name="Group 638"/>
                <p:cNvGrpSpPr/>
                <p:nvPr/>
              </p:nvGrpSpPr>
              <p:grpSpPr>
                <a:xfrm>
                  <a:off x="9480814" y="4659086"/>
                  <a:ext cx="490821" cy="578672"/>
                  <a:chOff x="6263924" y="4659086"/>
                  <a:chExt cx="490821" cy="578672"/>
                </a:xfrm>
              </p:grpSpPr>
              <p:sp>
                <p:nvSpPr>
                  <p:cNvPr id="644" name="Trapezoid 643"/>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Oval 644"/>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Oval 645"/>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0" name="Group 639"/>
                <p:cNvGrpSpPr/>
                <p:nvPr/>
              </p:nvGrpSpPr>
              <p:grpSpPr>
                <a:xfrm>
                  <a:off x="5241313" y="4637314"/>
                  <a:ext cx="490821" cy="578672"/>
                  <a:chOff x="6263924" y="4659086"/>
                  <a:chExt cx="490821" cy="578672"/>
                </a:xfrm>
              </p:grpSpPr>
              <p:sp>
                <p:nvSpPr>
                  <p:cNvPr id="641" name="Trapezoid 640"/>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Oval 641"/>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Oval 642"/>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1" name="Group 610"/>
              <p:cNvGrpSpPr/>
              <p:nvPr/>
            </p:nvGrpSpPr>
            <p:grpSpPr>
              <a:xfrm>
                <a:off x="7502911" y="5124422"/>
                <a:ext cx="1257435" cy="173157"/>
                <a:chOff x="5769429" y="4659086"/>
                <a:chExt cx="4202206" cy="578672"/>
              </a:xfrm>
            </p:grpSpPr>
            <p:sp>
              <p:nvSpPr>
                <p:cNvPr id="612" name="Oval 611"/>
                <p:cNvSpPr/>
                <p:nvPr/>
              </p:nvSpPr>
              <p:spPr>
                <a:xfrm>
                  <a:off x="576942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3" name="Group 612"/>
                <p:cNvGrpSpPr/>
                <p:nvPr/>
              </p:nvGrpSpPr>
              <p:grpSpPr>
                <a:xfrm>
                  <a:off x="6263924" y="4659086"/>
                  <a:ext cx="490821" cy="578672"/>
                  <a:chOff x="6263924" y="4659086"/>
                  <a:chExt cx="490821" cy="578672"/>
                </a:xfrm>
              </p:grpSpPr>
              <p:sp>
                <p:nvSpPr>
                  <p:cNvPr id="629" name="Trapezoid 628"/>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Oval 629"/>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Oval 630"/>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4" name="Oval 613"/>
                <p:cNvSpPr/>
                <p:nvPr/>
              </p:nvSpPr>
              <p:spPr>
                <a:xfrm>
                  <a:off x="6858642"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5" name="Group 614"/>
                <p:cNvGrpSpPr/>
                <p:nvPr/>
              </p:nvGrpSpPr>
              <p:grpSpPr>
                <a:xfrm>
                  <a:off x="7353137" y="4659086"/>
                  <a:ext cx="490821" cy="578672"/>
                  <a:chOff x="6263924" y="4659086"/>
                  <a:chExt cx="490821" cy="578672"/>
                </a:xfrm>
              </p:grpSpPr>
              <p:sp>
                <p:nvSpPr>
                  <p:cNvPr id="626" name="Trapezoid 625"/>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Oval 626"/>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Oval 627"/>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6" name="Oval 615"/>
                <p:cNvSpPr/>
                <p:nvPr/>
              </p:nvSpPr>
              <p:spPr>
                <a:xfrm>
                  <a:off x="7924795"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7" name="Group 616"/>
                <p:cNvGrpSpPr/>
                <p:nvPr/>
              </p:nvGrpSpPr>
              <p:grpSpPr>
                <a:xfrm>
                  <a:off x="8419290" y="4659086"/>
                  <a:ext cx="490821" cy="578672"/>
                  <a:chOff x="6263924" y="4659086"/>
                  <a:chExt cx="490821" cy="578672"/>
                </a:xfrm>
              </p:grpSpPr>
              <p:sp>
                <p:nvSpPr>
                  <p:cNvPr id="623" name="Trapezoid 622"/>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Oval 623"/>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Oval 624"/>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8" name="Oval 617"/>
                <p:cNvSpPr/>
                <p:nvPr/>
              </p:nvSpPr>
              <p:spPr>
                <a:xfrm>
                  <a:off x="898631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9" name="Group 618"/>
                <p:cNvGrpSpPr/>
                <p:nvPr/>
              </p:nvGrpSpPr>
              <p:grpSpPr>
                <a:xfrm>
                  <a:off x="9480814" y="4659086"/>
                  <a:ext cx="490821" cy="578672"/>
                  <a:chOff x="6263924" y="4659086"/>
                  <a:chExt cx="490821" cy="578672"/>
                </a:xfrm>
              </p:grpSpPr>
              <p:sp>
                <p:nvSpPr>
                  <p:cNvPr id="620" name="Trapezoid 619"/>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Oval 620"/>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Oval 621"/>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98" name="Trapezoid 197"/>
            <p:cNvSpPr/>
            <p:nvPr/>
          </p:nvSpPr>
          <p:spPr>
            <a:xfrm rot="10800000">
              <a:off x="6110510" y="1345899"/>
              <a:ext cx="356319" cy="169619"/>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9" name="Group 198"/>
            <p:cNvGrpSpPr/>
            <p:nvPr/>
          </p:nvGrpSpPr>
          <p:grpSpPr>
            <a:xfrm>
              <a:off x="5764058" y="2234658"/>
              <a:ext cx="1034479" cy="991760"/>
              <a:chOff x="6147852" y="3953965"/>
              <a:chExt cx="1848129" cy="1910926"/>
            </a:xfrm>
          </p:grpSpPr>
          <p:grpSp>
            <p:nvGrpSpPr>
              <p:cNvPr id="403" name="Group 402"/>
              <p:cNvGrpSpPr/>
              <p:nvPr/>
            </p:nvGrpSpPr>
            <p:grpSpPr>
              <a:xfrm>
                <a:off x="6191837" y="3953965"/>
                <a:ext cx="1773099" cy="1675202"/>
                <a:chOff x="6683462" y="4522576"/>
                <a:chExt cx="1610846" cy="1551653"/>
              </a:xfrm>
            </p:grpSpPr>
            <p:sp>
              <p:nvSpPr>
                <p:cNvPr id="411" name="Trapezoid 410"/>
                <p:cNvSpPr/>
                <p:nvPr/>
              </p:nvSpPr>
              <p:spPr>
                <a:xfrm>
                  <a:off x="6683462" y="4522576"/>
                  <a:ext cx="1610846" cy="1546676"/>
                </a:xfrm>
                <a:prstGeom prst="trapezoid">
                  <a:avLst>
                    <a:gd name="adj" fmla="val 16875"/>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2" name="Group 411"/>
                <p:cNvGrpSpPr/>
                <p:nvPr/>
              </p:nvGrpSpPr>
              <p:grpSpPr>
                <a:xfrm rot="161150">
                  <a:off x="6776381" y="5203966"/>
                  <a:ext cx="842475" cy="853371"/>
                  <a:chOff x="7002362" y="-220093"/>
                  <a:chExt cx="4266989" cy="4336706"/>
                </a:xfrm>
              </p:grpSpPr>
              <p:grpSp>
                <p:nvGrpSpPr>
                  <p:cNvPr id="545" name="Group 544"/>
                  <p:cNvGrpSpPr/>
                  <p:nvPr/>
                </p:nvGrpSpPr>
                <p:grpSpPr>
                  <a:xfrm>
                    <a:off x="7002362" y="416513"/>
                    <a:ext cx="3718088" cy="3700100"/>
                    <a:chOff x="9313675" y="-862338"/>
                    <a:chExt cx="3718088" cy="3700100"/>
                  </a:xfrm>
                </p:grpSpPr>
                <p:grpSp>
                  <p:nvGrpSpPr>
                    <p:cNvPr id="562" name="Group 561"/>
                    <p:cNvGrpSpPr/>
                    <p:nvPr/>
                  </p:nvGrpSpPr>
                  <p:grpSpPr>
                    <a:xfrm rot="2472914">
                      <a:off x="9313675" y="378385"/>
                      <a:ext cx="861668" cy="893454"/>
                      <a:chOff x="9313675" y="378385"/>
                      <a:chExt cx="861668" cy="893454"/>
                    </a:xfrm>
                  </p:grpSpPr>
                  <p:sp>
                    <p:nvSpPr>
                      <p:cNvPr id="607" name="Rectangle 60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Quad Arrow 607"/>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Frame 60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63" name="Group 562"/>
                    <p:cNvGrpSpPr/>
                    <p:nvPr/>
                  </p:nvGrpSpPr>
                  <p:grpSpPr>
                    <a:xfrm rot="2472914">
                      <a:off x="9897198" y="900359"/>
                      <a:ext cx="861668" cy="893454"/>
                      <a:chOff x="9313675" y="378385"/>
                      <a:chExt cx="861668" cy="893454"/>
                    </a:xfrm>
                  </p:grpSpPr>
                  <p:sp>
                    <p:nvSpPr>
                      <p:cNvPr id="604" name="Rectangle 60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Quad Arrow 60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Frame 60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64" name="Group 563"/>
                    <p:cNvGrpSpPr/>
                    <p:nvPr/>
                  </p:nvGrpSpPr>
                  <p:grpSpPr>
                    <a:xfrm rot="2472914">
                      <a:off x="10490938" y="1422334"/>
                      <a:ext cx="861668" cy="893454"/>
                      <a:chOff x="9313675" y="378385"/>
                      <a:chExt cx="861668" cy="893454"/>
                    </a:xfrm>
                  </p:grpSpPr>
                  <p:sp>
                    <p:nvSpPr>
                      <p:cNvPr id="601" name="Rectangle 60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Quad Arrow 60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Frame 60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65" name="Group 564"/>
                    <p:cNvGrpSpPr/>
                    <p:nvPr/>
                  </p:nvGrpSpPr>
                  <p:grpSpPr>
                    <a:xfrm rot="2472914">
                      <a:off x="11074461" y="1944308"/>
                      <a:ext cx="861668" cy="893454"/>
                      <a:chOff x="9313675" y="378385"/>
                      <a:chExt cx="861668" cy="893454"/>
                    </a:xfrm>
                  </p:grpSpPr>
                  <p:sp>
                    <p:nvSpPr>
                      <p:cNvPr id="598" name="Rectangle 59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Quad Arrow 59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Frame 59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66" name="Group 565"/>
                    <p:cNvGrpSpPr/>
                    <p:nvPr/>
                  </p:nvGrpSpPr>
                  <p:grpSpPr>
                    <a:xfrm rot="2472914">
                      <a:off x="10424166" y="-862338"/>
                      <a:ext cx="861668" cy="893454"/>
                      <a:chOff x="9313675" y="378385"/>
                      <a:chExt cx="861668" cy="893454"/>
                    </a:xfrm>
                  </p:grpSpPr>
                  <p:sp>
                    <p:nvSpPr>
                      <p:cNvPr id="595" name="Rectangle 59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Quad Arrow 595"/>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Frame 59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67" name="Group 566"/>
                    <p:cNvGrpSpPr/>
                    <p:nvPr/>
                  </p:nvGrpSpPr>
                  <p:grpSpPr>
                    <a:xfrm rot="2472914">
                      <a:off x="9865580" y="-231772"/>
                      <a:ext cx="861668" cy="893454"/>
                      <a:chOff x="9313675" y="378385"/>
                      <a:chExt cx="861668" cy="893454"/>
                    </a:xfrm>
                  </p:grpSpPr>
                  <p:sp>
                    <p:nvSpPr>
                      <p:cNvPr id="592" name="Rectangle 59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Quad Arrow 592"/>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Frame 59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68" name="Group 567"/>
                    <p:cNvGrpSpPr/>
                    <p:nvPr/>
                  </p:nvGrpSpPr>
                  <p:grpSpPr>
                    <a:xfrm rot="2472914">
                      <a:off x="10456433" y="280442"/>
                      <a:ext cx="861668" cy="893454"/>
                      <a:chOff x="9313675" y="378385"/>
                      <a:chExt cx="861668" cy="893454"/>
                    </a:xfrm>
                  </p:grpSpPr>
                  <p:sp>
                    <p:nvSpPr>
                      <p:cNvPr id="589" name="Rectangle 58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Quad Arrow 589"/>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Frame 59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69" name="Group 568"/>
                    <p:cNvGrpSpPr/>
                    <p:nvPr/>
                  </p:nvGrpSpPr>
                  <p:grpSpPr>
                    <a:xfrm rot="2472914">
                      <a:off x="11039956" y="802416"/>
                      <a:ext cx="861668" cy="893454"/>
                      <a:chOff x="9313675" y="378385"/>
                      <a:chExt cx="861668" cy="893454"/>
                    </a:xfrm>
                  </p:grpSpPr>
                  <p:sp>
                    <p:nvSpPr>
                      <p:cNvPr id="586" name="Rectangle 58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Quad Arrow 58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Frame 58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70" name="Group 569"/>
                    <p:cNvGrpSpPr/>
                    <p:nvPr/>
                  </p:nvGrpSpPr>
                  <p:grpSpPr>
                    <a:xfrm rot="2472914">
                      <a:off x="11642157" y="1314285"/>
                      <a:ext cx="861668" cy="893454"/>
                      <a:chOff x="9313675" y="378385"/>
                      <a:chExt cx="861668" cy="893454"/>
                    </a:xfrm>
                  </p:grpSpPr>
                  <p:sp>
                    <p:nvSpPr>
                      <p:cNvPr id="583" name="Rectangle 58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Quad Arrow 583"/>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Frame 58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71" name="Group 570"/>
                    <p:cNvGrpSpPr/>
                    <p:nvPr/>
                  </p:nvGrpSpPr>
                  <p:grpSpPr>
                    <a:xfrm rot="2472914">
                      <a:off x="11586572" y="172393"/>
                      <a:ext cx="861668" cy="893454"/>
                      <a:chOff x="9313675" y="378385"/>
                      <a:chExt cx="861668" cy="893454"/>
                    </a:xfrm>
                  </p:grpSpPr>
                  <p:sp>
                    <p:nvSpPr>
                      <p:cNvPr id="580" name="Rectangle 57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Quad Arrow 580"/>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Frame 58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72" name="Group 571"/>
                    <p:cNvGrpSpPr/>
                    <p:nvPr/>
                  </p:nvGrpSpPr>
                  <p:grpSpPr>
                    <a:xfrm rot="2472914">
                      <a:off x="12170095" y="694367"/>
                      <a:ext cx="861668" cy="893454"/>
                      <a:chOff x="9313675" y="378385"/>
                      <a:chExt cx="861668" cy="893454"/>
                    </a:xfrm>
                  </p:grpSpPr>
                  <p:sp>
                    <p:nvSpPr>
                      <p:cNvPr id="577" name="Rectangle 57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Quad Arrow 577"/>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Frame 57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73" name="Group 572"/>
                    <p:cNvGrpSpPr/>
                    <p:nvPr/>
                  </p:nvGrpSpPr>
                  <p:grpSpPr>
                    <a:xfrm rot="2472914">
                      <a:off x="10995932" y="-351555"/>
                      <a:ext cx="861668" cy="893454"/>
                      <a:chOff x="9313675" y="378385"/>
                      <a:chExt cx="861668" cy="893454"/>
                    </a:xfrm>
                  </p:grpSpPr>
                  <p:sp>
                    <p:nvSpPr>
                      <p:cNvPr id="574" name="Rectangle 57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Quad Arrow 57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Frame 57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546" name="Group 545"/>
                  <p:cNvGrpSpPr/>
                  <p:nvPr/>
                </p:nvGrpSpPr>
                <p:grpSpPr>
                  <a:xfrm rot="2472914">
                    <a:off x="9238369" y="323421"/>
                    <a:ext cx="861668" cy="893454"/>
                    <a:chOff x="9313675" y="378385"/>
                    <a:chExt cx="861668" cy="893454"/>
                  </a:xfrm>
                </p:grpSpPr>
                <p:sp>
                  <p:nvSpPr>
                    <p:cNvPr id="559" name="Rectangle 55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Quad Arrow 559"/>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Frame 56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47" name="Group 546"/>
                  <p:cNvGrpSpPr/>
                  <p:nvPr/>
                </p:nvGrpSpPr>
                <p:grpSpPr>
                  <a:xfrm rot="2472914">
                    <a:off x="9832681" y="845394"/>
                    <a:ext cx="861668" cy="893454"/>
                    <a:chOff x="9313675" y="378385"/>
                    <a:chExt cx="861668" cy="893454"/>
                  </a:xfrm>
                </p:grpSpPr>
                <p:sp>
                  <p:nvSpPr>
                    <p:cNvPr id="556" name="Rectangle 55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Quad Arrow 55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Frame 55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48" name="Group 547"/>
                  <p:cNvGrpSpPr/>
                  <p:nvPr/>
                </p:nvGrpSpPr>
                <p:grpSpPr>
                  <a:xfrm rot="2472914">
                    <a:off x="10407683" y="1332004"/>
                    <a:ext cx="861668" cy="893454"/>
                    <a:chOff x="9313675" y="378385"/>
                    <a:chExt cx="861668" cy="893454"/>
                  </a:xfrm>
                </p:grpSpPr>
                <p:sp>
                  <p:nvSpPr>
                    <p:cNvPr id="553" name="Rectangle 55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Quad Arrow 553"/>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Frame 55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49" name="Group 548"/>
                  <p:cNvGrpSpPr/>
                  <p:nvPr/>
                </p:nvGrpSpPr>
                <p:grpSpPr>
                  <a:xfrm rot="2472914">
                    <a:off x="8656825" y="-220093"/>
                    <a:ext cx="861668" cy="893454"/>
                    <a:chOff x="9313675" y="378385"/>
                    <a:chExt cx="861668" cy="893454"/>
                  </a:xfrm>
                </p:grpSpPr>
                <p:sp>
                  <p:nvSpPr>
                    <p:cNvPr id="550" name="Rectangle 54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Quad Arrow 550"/>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Frame 55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13" name="Group 412"/>
                <p:cNvGrpSpPr/>
                <p:nvPr/>
              </p:nvGrpSpPr>
              <p:grpSpPr>
                <a:xfrm>
                  <a:off x="7371108" y="5220858"/>
                  <a:ext cx="842475" cy="853371"/>
                  <a:chOff x="7002362" y="-220093"/>
                  <a:chExt cx="4266989" cy="4336706"/>
                </a:xfrm>
              </p:grpSpPr>
              <p:grpSp>
                <p:nvGrpSpPr>
                  <p:cNvPr id="480" name="Group 479"/>
                  <p:cNvGrpSpPr/>
                  <p:nvPr/>
                </p:nvGrpSpPr>
                <p:grpSpPr>
                  <a:xfrm>
                    <a:off x="7002362" y="416513"/>
                    <a:ext cx="3718088" cy="3700100"/>
                    <a:chOff x="9313675" y="-862338"/>
                    <a:chExt cx="3718088" cy="3700100"/>
                  </a:xfrm>
                </p:grpSpPr>
                <p:grpSp>
                  <p:nvGrpSpPr>
                    <p:cNvPr id="497" name="Group 496"/>
                    <p:cNvGrpSpPr/>
                    <p:nvPr/>
                  </p:nvGrpSpPr>
                  <p:grpSpPr>
                    <a:xfrm rot="2472914">
                      <a:off x="9313675" y="378385"/>
                      <a:ext cx="861668" cy="893454"/>
                      <a:chOff x="9313675" y="378385"/>
                      <a:chExt cx="861668" cy="893454"/>
                    </a:xfrm>
                  </p:grpSpPr>
                  <p:sp>
                    <p:nvSpPr>
                      <p:cNvPr id="542" name="Rectangle 54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Quad Arrow 542"/>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Frame 54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98" name="Group 497"/>
                    <p:cNvGrpSpPr/>
                    <p:nvPr/>
                  </p:nvGrpSpPr>
                  <p:grpSpPr>
                    <a:xfrm rot="2472914">
                      <a:off x="9897198" y="900359"/>
                      <a:ext cx="861668" cy="893454"/>
                      <a:chOff x="9313675" y="378385"/>
                      <a:chExt cx="861668" cy="893454"/>
                    </a:xfrm>
                  </p:grpSpPr>
                  <p:sp>
                    <p:nvSpPr>
                      <p:cNvPr id="539" name="Rectangle 53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Quad Arrow 539"/>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Frame 54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99" name="Group 498"/>
                    <p:cNvGrpSpPr/>
                    <p:nvPr/>
                  </p:nvGrpSpPr>
                  <p:grpSpPr>
                    <a:xfrm rot="2472914">
                      <a:off x="10490938" y="1422334"/>
                      <a:ext cx="861668" cy="893454"/>
                      <a:chOff x="9313675" y="378385"/>
                      <a:chExt cx="861668" cy="893454"/>
                    </a:xfrm>
                  </p:grpSpPr>
                  <p:sp>
                    <p:nvSpPr>
                      <p:cNvPr id="536" name="Rectangle 53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Quad Arrow 536"/>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Frame 53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00" name="Group 499"/>
                    <p:cNvGrpSpPr/>
                    <p:nvPr/>
                  </p:nvGrpSpPr>
                  <p:grpSpPr>
                    <a:xfrm rot="2472914">
                      <a:off x="11074461" y="1944308"/>
                      <a:ext cx="861668" cy="893454"/>
                      <a:chOff x="9313675" y="378385"/>
                      <a:chExt cx="861668" cy="893454"/>
                    </a:xfrm>
                  </p:grpSpPr>
                  <p:sp>
                    <p:nvSpPr>
                      <p:cNvPr id="533" name="Rectangle 53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Quad Arrow 533"/>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Frame 53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01" name="Group 500"/>
                    <p:cNvGrpSpPr/>
                    <p:nvPr/>
                  </p:nvGrpSpPr>
                  <p:grpSpPr>
                    <a:xfrm rot="2472914">
                      <a:off x="10424166" y="-862338"/>
                      <a:ext cx="861668" cy="893454"/>
                      <a:chOff x="9313675" y="378385"/>
                      <a:chExt cx="861668" cy="893454"/>
                    </a:xfrm>
                  </p:grpSpPr>
                  <p:sp>
                    <p:nvSpPr>
                      <p:cNvPr id="530" name="Rectangle 52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Quad Arrow 530"/>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Frame 53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02" name="Group 501"/>
                    <p:cNvGrpSpPr/>
                    <p:nvPr/>
                  </p:nvGrpSpPr>
                  <p:grpSpPr>
                    <a:xfrm rot="2472914">
                      <a:off x="9865580" y="-231772"/>
                      <a:ext cx="861668" cy="893454"/>
                      <a:chOff x="9313675" y="378385"/>
                      <a:chExt cx="861668" cy="893454"/>
                    </a:xfrm>
                  </p:grpSpPr>
                  <p:sp>
                    <p:nvSpPr>
                      <p:cNvPr id="527" name="Rectangle 52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Quad Arrow 527"/>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Frame 52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03" name="Group 502"/>
                    <p:cNvGrpSpPr/>
                    <p:nvPr/>
                  </p:nvGrpSpPr>
                  <p:grpSpPr>
                    <a:xfrm rot="2472914">
                      <a:off x="10456433" y="280442"/>
                      <a:ext cx="861668" cy="893454"/>
                      <a:chOff x="9313675" y="378385"/>
                      <a:chExt cx="861668" cy="893454"/>
                    </a:xfrm>
                  </p:grpSpPr>
                  <p:sp>
                    <p:nvSpPr>
                      <p:cNvPr id="524" name="Rectangle 52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Quad Arrow 524"/>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Frame 52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04" name="Group 503"/>
                    <p:cNvGrpSpPr/>
                    <p:nvPr/>
                  </p:nvGrpSpPr>
                  <p:grpSpPr>
                    <a:xfrm rot="2472914">
                      <a:off x="11039956" y="802416"/>
                      <a:ext cx="861668" cy="893454"/>
                      <a:chOff x="9313675" y="378385"/>
                      <a:chExt cx="861668" cy="893454"/>
                    </a:xfrm>
                  </p:grpSpPr>
                  <p:sp>
                    <p:nvSpPr>
                      <p:cNvPr id="521" name="Rectangle 52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Quad Arrow 521"/>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Frame 52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05" name="Group 504"/>
                    <p:cNvGrpSpPr/>
                    <p:nvPr/>
                  </p:nvGrpSpPr>
                  <p:grpSpPr>
                    <a:xfrm rot="2472914">
                      <a:off x="11642157" y="1314285"/>
                      <a:ext cx="861668" cy="893454"/>
                      <a:chOff x="9313675" y="378385"/>
                      <a:chExt cx="861668" cy="893454"/>
                    </a:xfrm>
                  </p:grpSpPr>
                  <p:sp>
                    <p:nvSpPr>
                      <p:cNvPr id="518" name="Rectangle 51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Quad Arrow 518"/>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Frame 51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06" name="Group 505"/>
                    <p:cNvGrpSpPr/>
                    <p:nvPr/>
                  </p:nvGrpSpPr>
                  <p:grpSpPr>
                    <a:xfrm rot="2472914">
                      <a:off x="11586572" y="172393"/>
                      <a:ext cx="861668" cy="893454"/>
                      <a:chOff x="9313675" y="378385"/>
                      <a:chExt cx="861668" cy="893454"/>
                    </a:xfrm>
                  </p:grpSpPr>
                  <p:sp>
                    <p:nvSpPr>
                      <p:cNvPr id="515" name="Rectangle 51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Quad Arrow 515"/>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Frame 51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07" name="Group 506"/>
                    <p:cNvGrpSpPr/>
                    <p:nvPr/>
                  </p:nvGrpSpPr>
                  <p:grpSpPr>
                    <a:xfrm rot="2472914">
                      <a:off x="12170095" y="694367"/>
                      <a:ext cx="861668" cy="893454"/>
                      <a:chOff x="9313675" y="378385"/>
                      <a:chExt cx="861668" cy="893454"/>
                    </a:xfrm>
                  </p:grpSpPr>
                  <p:sp>
                    <p:nvSpPr>
                      <p:cNvPr id="512" name="Rectangle 51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Quad Arrow 512"/>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Frame 51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08" name="Group 507"/>
                    <p:cNvGrpSpPr/>
                    <p:nvPr/>
                  </p:nvGrpSpPr>
                  <p:grpSpPr>
                    <a:xfrm rot="2472914">
                      <a:off x="10995932" y="-351555"/>
                      <a:ext cx="861668" cy="893454"/>
                      <a:chOff x="9313675" y="378385"/>
                      <a:chExt cx="861668" cy="893454"/>
                    </a:xfrm>
                  </p:grpSpPr>
                  <p:sp>
                    <p:nvSpPr>
                      <p:cNvPr id="509" name="Rectangle 50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Quad Arrow 509"/>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Frame 51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81" name="Group 480"/>
                  <p:cNvGrpSpPr/>
                  <p:nvPr/>
                </p:nvGrpSpPr>
                <p:grpSpPr>
                  <a:xfrm rot="2472914">
                    <a:off x="9238369" y="323421"/>
                    <a:ext cx="861668" cy="893454"/>
                    <a:chOff x="9313675" y="378385"/>
                    <a:chExt cx="861668" cy="893454"/>
                  </a:xfrm>
                </p:grpSpPr>
                <p:sp>
                  <p:nvSpPr>
                    <p:cNvPr id="494" name="Rectangle 49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Quad Arrow 494"/>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Frame 49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2" name="Group 481"/>
                  <p:cNvGrpSpPr/>
                  <p:nvPr/>
                </p:nvGrpSpPr>
                <p:grpSpPr>
                  <a:xfrm rot="2472914">
                    <a:off x="9832681" y="845394"/>
                    <a:ext cx="861668" cy="893454"/>
                    <a:chOff x="9313675" y="378385"/>
                    <a:chExt cx="861668" cy="893454"/>
                  </a:xfrm>
                </p:grpSpPr>
                <p:sp>
                  <p:nvSpPr>
                    <p:cNvPr id="491" name="Rectangle 49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Quad Arrow 491"/>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Frame 49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3" name="Group 482"/>
                  <p:cNvGrpSpPr/>
                  <p:nvPr/>
                </p:nvGrpSpPr>
                <p:grpSpPr>
                  <a:xfrm rot="2472914">
                    <a:off x="10407683" y="1332004"/>
                    <a:ext cx="861668" cy="893454"/>
                    <a:chOff x="9313675" y="378385"/>
                    <a:chExt cx="861668" cy="893454"/>
                  </a:xfrm>
                </p:grpSpPr>
                <p:sp>
                  <p:nvSpPr>
                    <p:cNvPr id="488" name="Rectangle 48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Quad Arrow 488"/>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Frame 48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4" name="Group 483"/>
                  <p:cNvGrpSpPr/>
                  <p:nvPr/>
                </p:nvGrpSpPr>
                <p:grpSpPr>
                  <a:xfrm rot="2472914">
                    <a:off x="8656825" y="-220093"/>
                    <a:ext cx="861668" cy="893454"/>
                    <a:chOff x="9313675" y="378385"/>
                    <a:chExt cx="861668" cy="893454"/>
                  </a:xfrm>
                </p:grpSpPr>
                <p:sp>
                  <p:nvSpPr>
                    <p:cNvPr id="485" name="Rectangle 48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Quad Arrow 485"/>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Frame 48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14" name="Group 413"/>
                <p:cNvGrpSpPr/>
                <p:nvPr/>
              </p:nvGrpSpPr>
              <p:grpSpPr>
                <a:xfrm>
                  <a:off x="7094044" y="4551994"/>
                  <a:ext cx="842475" cy="853371"/>
                  <a:chOff x="7002362" y="-220093"/>
                  <a:chExt cx="4266989" cy="4336706"/>
                </a:xfrm>
              </p:grpSpPr>
              <p:grpSp>
                <p:nvGrpSpPr>
                  <p:cNvPr id="415" name="Group 414"/>
                  <p:cNvGrpSpPr/>
                  <p:nvPr/>
                </p:nvGrpSpPr>
                <p:grpSpPr>
                  <a:xfrm>
                    <a:off x="7002362" y="416513"/>
                    <a:ext cx="3718088" cy="3700100"/>
                    <a:chOff x="9313675" y="-862338"/>
                    <a:chExt cx="3718088" cy="3700100"/>
                  </a:xfrm>
                </p:grpSpPr>
                <p:grpSp>
                  <p:nvGrpSpPr>
                    <p:cNvPr id="432" name="Group 431"/>
                    <p:cNvGrpSpPr/>
                    <p:nvPr/>
                  </p:nvGrpSpPr>
                  <p:grpSpPr>
                    <a:xfrm rot="2472914">
                      <a:off x="9313675" y="378385"/>
                      <a:ext cx="861668" cy="893454"/>
                      <a:chOff x="9313675" y="378385"/>
                      <a:chExt cx="861668" cy="893454"/>
                    </a:xfrm>
                  </p:grpSpPr>
                  <p:sp>
                    <p:nvSpPr>
                      <p:cNvPr id="477" name="Rectangle 47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Quad Arrow 477"/>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Frame 47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3" name="Group 432"/>
                    <p:cNvGrpSpPr/>
                    <p:nvPr/>
                  </p:nvGrpSpPr>
                  <p:grpSpPr>
                    <a:xfrm rot="2472914">
                      <a:off x="9897198" y="900359"/>
                      <a:ext cx="861668" cy="893454"/>
                      <a:chOff x="9313675" y="378385"/>
                      <a:chExt cx="861668" cy="893454"/>
                    </a:xfrm>
                  </p:grpSpPr>
                  <p:sp>
                    <p:nvSpPr>
                      <p:cNvPr id="474" name="Rectangle 47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Quad Arrow 47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Frame 47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4" name="Group 433"/>
                    <p:cNvGrpSpPr/>
                    <p:nvPr/>
                  </p:nvGrpSpPr>
                  <p:grpSpPr>
                    <a:xfrm rot="2472914">
                      <a:off x="10490938" y="1422334"/>
                      <a:ext cx="861668" cy="893454"/>
                      <a:chOff x="9313675" y="378385"/>
                      <a:chExt cx="861668" cy="893454"/>
                    </a:xfrm>
                  </p:grpSpPr>
                  <p:sp>
                    <p:nvSpPr>
                      <p:cNvPr id="471" name="Rectangle 47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Quad Arrow 47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Frame 47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5" name="Group 434"/>
                    <p:cNvGrpSpPr/>
                    <p:nvPr/>
                  </p:nvGrpSpPr>
                  <p:grpSpPr>
                    <a:xfrm rot="2472914">
                      <a:off x="11074461" y="1944308"/>
                      <a:ext cx="861668" cy="893454"/>
                      <a:chOff x="9313675" y="378385"/>
                      <a:chExt cx="861668" cy="893454"/>
                    </a:xfrm>
                  </p:grpSpPr>
                  <p:sp>
                    <p:nvSpPr>
                      <p:cNvPr id="468" name="Rectangle 46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Quad Arrow 46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Frame 46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6" name="Group 435"/>
                    <p:cNvGrpSpPr/>
                    <p:nvPr/>
                  </p:nvGrpSpPr>
                  <p:grpSpPr>
                    <a:xfrm rot="2472914">
                      <a:off x="10424166" y="-862338"/>
                      <a:ext cx="861668" cy="893454"/>
                      <a:chOff x="9313675" y="378385"/>
                      <a:chExt cx="861668" cy="893454"/>
                    </a:xfrm>
                  </p:grpSpPr>
                  <p:sp>
                    <p:nvSpPr>
                      <p:cNvPr id="465" name="Rectangle 46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Quad Arrow 465"/>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Frame 46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7" name="Group 436"/>
                    <p:cNvGrpSpPr/>
                    <p:nvPr/>
                  </p:nvGrpSpPr>
                  <p:grpSpPr>
                    <a:xfrm rot="2472914">
                      <a:off x="9865580" y="-231772"/>
                      <a:ext cx="861668" cy="893454"/>
                      <a:chOff x="9313675" y="378385"/>
                      <a:chExt cx="861668" cy="893454"/>
                    </a:xfrm>
                  </p:grpSpPr>
                  <p:sp>
                    <p:nvSpPr>
                      <p:cNvPr id="462" name="Rectangle 46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Quad Arrow 462"/>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Frame 46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8" name="Group 437"/>
                    <p:cNvGrpSpPr/>
                    <p:nvPr/>
                  </p:nvGrpSpPr>
                  <p:grpSpPr>
                    <a:xfrm rot="2472914">
                      <a:off x="10456433" y="280442"/>
                      <a:ext cx="861668" cy="893454"/>
                      <a:chOff x="9313675" y="378385"/>
                      <a:chExt cx="861668" cy="893454"/>
                    </a:xfrm>
                  </p:grpSpPr>
                  <p:sp>
                    <p:nvSpPr>
                      <p:cNvPr id="459" name="Rectangle 45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Quad Arrow 459"/>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ame 46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9" name="Group 438"/>
                    <p:cNvGrpSpPr/>
                    <p:nvPr/>
                  </p:nvGrpSpPr>
                  <p:grpSpPr>
                    <a:xfrm rot="2472914">
                      <a:off x="11039956" y="802416"/>
                      <a:ext cx="861668" cy="893454"/>
                      <a:chOff x="9313675" y="378385"/>
                      <a:chExt cx="861668" cy="893454"/>
                    </a:xfrm>
                  </p:grpSpPr>
                  <p:sp>
                    <p:nvSpPr>
                      <p:cNvPr id="456" name="Rectangle 45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Quad Arrow 45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Frame 45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0" name="Group 439"/>
                    <p:cNvGrpSpPr/>
                    <p:nvPr/>
                  </p:nvGrpSpPr>
                  <p:grpSpPr>
                    <a:xfrm rot="2472914">
                      <a:off x="11642157" y="1314285"/>
                      <a:ext cx="861668" cy="893454"/>
                      <a:chOff x="9313675" y="378385"/>
                      <a:chExt cx="861668" cy="893454"/>
                    </a:xfrm>
                  </p:grpSpPr>
                  <p:sp>
                    <p:nvSpPr>
                      <p:cNvPr id="453" name="Rectangle 45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Quad Arrow 453"/>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Frame 45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1" name="Group 440"/>
                    <p:cNvGrpSpPr/>
                    <p:nvPr/>
                  </p:nvGrpSpPr>
                  <p:grpSpPr>
                    <a:xfrm rot="2472914">
                      <a:off x="11586572" y="172393"/>
                      <a:ext cx="861668" cy="893454"/>
                      <a:chOff x="9313675" y="378385"/>
                      <a:chExt cx="861668" cy="893454"/>
                    </a:xfrm>
                  </p:grpSpPr>
                  <p:sp>
                    <p:nvSpPr>
                      <p:cNvPr id="450" name="Rectangle 44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Quad Arrow 450"/>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Frame 45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2" name="Group 441"/>
                    <p:cNvGrpSpPr/>
                    <p:nvPr/>
                  </p:nvGrpSpPr>
                  <p:grpSpPr>
                    <a:xfrm rot="2472914">
                      <a:off x="12170095" y="694367"/>
                      <a:ext cx="861668" cy="893454"/>
                      <a:chOff x="9313675" y="378385"/>
                      <a:chExt cx="861668" cy="893454"/>
                    </a:xfrm>
                  </p:grpSpPr>
                  <p:sp>
                    <p:nvSpPr>
                      <p:cNvPr id="447" name="Rectangle 44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Quad Arrow 447"/>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Frame 44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3" name="Group 442"/>
                    <p:cNvGrpSpPr/>
                    <p:nvPr/>
                  </p:nvGrpSpPr>
                  <p:grpSpPr>
                    <a:xfrm rot="2472914">
                      <a:off x="10995932" y="-351555"/>
                      <a:ext cx="861668" cy="893454"/>
                      <a:chOff x="9313675" y="378385"/>
                      <a:chExt cx="861668" cy="893454"/>
                    </a:xfrm>
                  </p:grpSpPr>
                  <p:sp>
                    <p:nvSpPr>
                      <p:cNvPr id="444" name="Rectangle 44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Quad Arrow 44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Frame 44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16" name="Group 415"/>
                  <p:cNvGrpSpPr/>
                  <p:nvPr/>
                </p:nvGrpSpPr>
                <p:grpSpPr>
                  <a:xfrm rot="2472914">
                    <a:off x="9238369" y="323421"/>
                    <a:ext cx="861668" cy="893454"/>
                    <a:chOff x="9313675" y="378385"/>
                    <a:chExt cx="861668" cy="893454"/>
                  </a:xfrm>
                </p:grpSpPr>
                <p:sp>
                  <p:nvSpPr>
                    <p:cNvPr id="429" name="Rectangle 42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Quad Arrow 429"/>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Frame 43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7" name="Group 416"/>
                  <p:cNvGrpSpPr/>
                  <p:nvPr/>
                </p:nvGrpSpPr>
                <p:grpSpPr>
                  <a:xfrm rot="2472914">
                    <a:off x="9832681" y="845394"/>
                    <a:ext cx="861668" cy="893454"/>
                    <a:chOff x="9313675" y="378385"/>
                    <a:chExt cx="861668" cy="893454"/>
                  </a:xfrm>
                </p:grpSpPr>
                <p:sp>
                  <p:nvSpPr>
                    <p:cNvPr id="426" name="Rectangle 42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Quad Arrow 42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Frame 42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8" name="Group 417"/>
                  <p:cNvGrpSpPr/>
                  <p:nvPr/>
                </p:nvGrpSpPr>
                <p:grpSpPr>
                  <a:xfrm rot="2472914">
                    <a:off x="10407683" y="1332004"/>
                    <a:ext cx="861668" cy="893454"/>
                    <a:chOff x="9313675" y="378385"/>
                    <a:chExt cx="861668" cy="893454"/>
                  </a:xfrm>
                </p:grpSpPr>
                <p:sp>
                  <p:nvSpPr>
                    <p:cNvPr id="423" name="Rectangle 42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Quad Arrow 423"/>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Frame 42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9" name="Group 418"/>
                  <p:cNvGrpSpPr/>
                  <p:nvPr/>
                </p:nvGrpSpPr>
                <p:grpSpPr>
                  <a:xfrm rot="2472914">
                    <a:off x="8656825" y="-220093"/>
                    <a:ext cx="861668" cy="893454"/>
                    <a:chOff x="9313675" y="378385"/>
                    <a:chExt cx="861668" cy="893454"/>
                  </a:xfrm>
                </p:grpSpPr>
                <p:sp>
                  <p:nvSpPr>
                    <p:cNvPr id="420" name="Rectangle 41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Quad Arrow 420"/>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Frame 42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404" name="Trapezoid 403"/>
              <p:cNvSpPr/>
              <p:nvPr/>
            </p:nvSpPr>
            <p:spPr>
              <a:xfrm>
                <a:off x="6147852" y="5604580"/>
                <a:ext cx="1848129" cy="250747"/>
              </a:xfrm>
              <a:prstGeom prst="trapezoid">
                <a:avLst>
                  <a:gd name="adj" fmla="val 16875"/>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Diamond 404"/>
              <p:cNvSpPr/>
              <p:nvPr/>
            </p:nvSpPr>
            <p:spPr>
              <a:xfrm>
                <a:off x="6309678" y="5613865"/>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Diamond 405"/>
              <p:cNvSpPr/>
              <p:nvPr/>
            </p:nvSpPr>
            <p:spPr>
              <a:xfrm>
                <a:off x="6569705" y="5624444"/>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Diamond 406"/>
              <p:cNvSpPr/>
              <p:nvPr/>
            </p:nvSpPr>
            <p:spPr>
              <a:xfrm>
                <a:off x="6829732" y="5635023"/>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Diamond 407"/>
              <p:cNvSpPr/>
              <p:nvPr/>
            </p:nvSpPr>
            <p:spPr>
              <a:xfrm>
                <a:off x="7088767" y="5634052"/>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Diamond 408"/>
              <p:cNvSpPr/>
              <p:nvPr/>
            </p:nvSpPr>
            <p:spPr>
              <a:xfrm>
                <a:off x="7337844" y="5623679"/>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Diamond 409"/>
              <p:cNvSpPr/>
              <p:nvPr/>
            </p:nvSpPr>
            <p:spPr>
              <a:xfrm>
                <a:off x="7620460" y="5612239"/>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199"/>
            <p:cNvGrpSpPr/>
            <p:nvPr/>
          </p:nvGrpSpPr>
          <p:grpSpPr>
            <a:xfrm rot="19143265">
              <a:off x="5837479" y="1532084"/>
              <a:ext cx="883615" cy="721311"/>
              <a:chOff x="7002362" y="-220093"/>
              <a:chExt cx="4266989" cy="4336706"/>
            </a:xfrm>
          </p:grpSpPr>
          <p:grpSp>
            <p:nvGrpSpPr>
              <p:cNvPr id="338" name="Group 337"/>
              <p:cNvGrpSpPr/>
              <p:nvPr/>
            </p:nvGrpSpPr>
            <p:grpSpPr>
              <a:xfrm>
                <a:off x="7002362" y="416513"/>
                <a:ext cx="3718088" cy="3700100"/>
                <a:chOff x="9313675" y="-862338"/>
                <a:chExt cx="3718088" cy="3700100"/>
              </a:xfrm>
            </p:grpSpPr>
            <p:grpSp>
              <p:nvGrpSpPr>
                <p:cNvPr id="355" name="Group 354"/>
                <p:cNvGrpSpPr/>
                <p:nvPr/>
              </p:nvGrpSpPr>
              <p:grpSpPr>
                <a:xfrm rot="2472914">
                  <a:off x="9313675" y="378385"/>
                  <a:ext cx="861668" cy="893454"/>
                  <a:chOff x="9313675" y="378385"/>
                  <a:chExt cx="861668" cy="893454"/>
                </a:xfrm>
              </p:grpSpPr>
              <p:sp>
                <p:nvSpPr>
                  <p:cNvPr id="400" name="Rectangle 39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Quad Arrow 400"/>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Frame 40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6" name="Group 355"/>
                <p:cNvGrpSpPr/>
                <p:nvPr/>
              </p:nvGrpSpPr>
              <p:grpSpPr>
                <a:xfrm rot="2472914">
                  <a:off x="9897198" y="900359"/>
                  <a:ext cx="861668" cy="893454"/>
                  <a:chOff x="9313675" y="378385"/>
                  <a:chExt cx="861668" cy="893454"/>
                </a:xfrm>
              </p:grpSpPr>
              <p:sp>
                <p:nvSpPr>
                  <p:cNvPr id="397" name="Rectangle 39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Quad Arrow 397"/>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Frame 39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7" name="Group 356"/>
                <p:cNvGrpSpPr/>
                <p:nvPr/>
              </p:nvGrpSpPr>
              <p:grpSpPr>
                <a:xfrm rot="2472914">
                  <a:off x="10490938" y="1422334"/>
                  <a:ext cx="861668" cy="893454"/>
                  <a:chOff x="9313675" y="378385"/>
                  <a:chExt cx="861668" cy="893454"/>
                </a:xfrm>
              </p:grpSpPr>
              <p:sp>
                <p:nvSpPr>
                  <p:cNvPr id="394" name="Rectangle 39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Quad Arrow 394"/>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Frame 39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8" name="Group 357"/>
                <p:cNvGrpSpPr/>
                <p:nvPr/>
              </p:nvGrpSpPr>
              <p:grpSpPr>
                <a:xfrm rot="2472914">
                  <a:off x="11074461" y="1944308"/>
                  <a:ext cx="861668" cy="893454"/>
                  <a:chOff x="9313675" y="378385"/>
                  <a:chExt cx="861668" cy="893454"/>
                </a:xfrm>
              </p:grpSpPr>
              <p:sp>
                <p:nvSpPr>
                  <p:cNvPr id="391" name="Rectangle 39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Quad Arrow 391"/>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Frame 39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9" name="Group 358"/>
                <p:cNvGrpSpPr/>
                <p:nvPr/>
              </p:nvGrpSpPr>
              <p:grpSpPr>
                <a:xfrm rot="2472914">
                  <a:off x="10424166" y="-862338"/>
                  <a:ext cx="861668" cy="893454"/>
                  <a:chOff x="9313675" y="378385"/>
                  <a:chExt cx="861668" cy="893454"/>
                </a:xfrm>
              </p:grpSpPr>
              <p:sp>
                <p:nvSpPr>
                  <p:cNvPr id="388" name="Rectangle 38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Quad Arrow 388"/>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Frame 38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0" name="Group 359"/>
                <p:cNvGrpSpPr/>
                <p:nvPr/>
              </p:nvGrpSpPr>
              <p:grpSpPr>
                <a:xfrm rot="2472914">
                  <a:off x="9865580" y="-231772"/>
                  <a:ext cx="861668" cy="893454"/>
                  <a:chOff x="9313675" y="378385"/>
                  <a:chExt cx="861668" cy="893454"/>
                </a:xfrm>
              </p:grpSpPr>
              <p:sp>
                <p:nvSpPr>
                  <p:cNvPr id="385" name="Rectangle 38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Quad Arrow 385"/>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Frame 38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1" name="Group 360"/>
                <p:cNvGrpSpPr/>
                <p:nvPr/>
              </p:nvGrpSpPr>
              <p:grpSpPr>
                <a:xfrm rot="2472914">
                  <a:off x="10456433" y="280442"/>
                  <a:ext cx="861668" cy="893454"/>
                  <a:chOff x="9313675" y="378385"/>
                  <a:chExt cx="861668" cy="893454"/>
                </a:xfrm>
              </p:grpSpPr>
              <p:sp>
                <p:nvSpPr>
                  <p:cNvPr id="382" name="Rectangle 38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Quad Arrow 382"/>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Frame 38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2" name="Group 361"/>
                <p:cNvGrpSpPr/>
                <p:nvPr/>
              </p:nvGrpSpPr>
              <p:grpSpPr>
                <a:xfrm rot="2472914">
                  <a:off x="11039956" y="802416"/>
                  <a:ext cx="861668" cy="893454"/>
                  <a:chOff x="9313675" y="378385"/>
                  <a:chExt cx="861668" cy="893454"/>
                </a:xfrm>
              </p:grpSpPr>
              <p:sp>
                <p:nvSpPr>
                  <p:cNvPr id="379" name="Rectangle 37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Quad Arrow 379"/>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Frame 38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3" name="Group 362"/>
                <p:cNvGrpSpPr/>
                <p:nvPr/>
              </p:nvGrpSpPr>
              <p:grpSpPr>
                <a:xfrm rot="2472914">
                  <a:off x="11642157" y="1314285"/>
                  <a:ext cx="861668" cy="893454"/>
                  <a:chOff x="9313675" y="378385"/>
                  <a:chExt cx="861668" cy="893454"/>
                </a:xfrm>
              </p:grpSpPr>
              <p:sp>
                <p:nvSpPr>
                  <p:cNvPr id="376" name="Rectangle 37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Quad Arrow 376"/>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Frame 37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4" name="Group 363"/>
                <p:cNvGrpSpPr/>
                <p:nvPr/>
              </p:nvGrpSpPr>
              <p:grpSpPr>
                <a:xfrm rot="2472914">
                  <a:off x="11586572" y="172393"/>
                  <a:ext cx="861668" cy="893454"/>
                  <a:chOff x="9313675" y="378385"/>
                  <a:chExt cx="861668" cy="893454"/>
                </a:xfrm>
              </p:grpSpPr>
              <p:sp>
                <p:nvSpPr>
                  <p:cNvPr id="373" name="Rectangle 37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Quad Arrow 373"/>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Frame 37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5" name="Group 364"/>
                <p:cNvGrpSpPr/>
                <p:nvPr/>
              </p:nvGrpSpPr>
              <p:grpSpPr>
                <a:xfrm rot="2472914">
                  <a:off x="12170095" y="694367"/>
                  <a:ext cx="861668" cy="893454"/>
                  <a:chOff x="9313675" y="378385"/>
                  <a:chExt cx="861668" cy="893454"/>
                </a:xfrm>
              </p:grpSpPr>
              <p:sp>
                <p:nvSpPr>
                  <p:cNvPr id="370" name="Rectangle 36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Quad Arrow 370"/>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Frame 37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6" name="Group 365"/>
                <p:cNvGrpSpPr/>
                <p:nvPr/>
              </p:nvGrpSpPr>
              <p:grpSpPr>
                <a:xfrm rot="2472914">
                  <a:off x="10995932" y="-351555"/>
                  <a:ext cx="861668" cy="893454"/>
                  <a:chOff x="9313675" y="378385"/>
                  <a:chExt cx="861668" cy="893454"/>
                </a:xfrm>
              </p:grpSpPr>
              <p:sp>
                <p:nvSpPr>
                  <p:cNvPr id="367" name="Rectangle 36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Quad Arrow 367"/>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Frame 36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39" name="Group 338"/>
              <p:cNvGrpSpPr/>
              <p:nvPr/>
            </p:nvGrpSpPr>
            <p:grpSpPr>
              <a:xfrm rot="2472914">
                <a:off x="9238369" y="323421"/>
                <a:ext cx="861668" cy="893454"/>
                <a:chOff x="9313675" y="378385"/>
                <a:chExt cx="861668" cy="893454"/>
              </a:xfrm>
            </p:grpSpPr>
            <p:sp>
              <p:nvSpPr>
                <p:cNvPr id="352" name="Rectangle 35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Quad Arrow 352"/>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Frame 35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40" name="Group 339"/>
              <p:cNvGrpSpPr/>
              <p:nvPr/>
            </p:nvGrpSpPr>
            <p:grpSpPr>
              <a:xfrm rot="2472914">
                <a:off x="9832681" y="845394"/>
                <a:ext cx="861668" cy="893454"/>
                <a:chOff x="9313675" y="378385"/>
                <a:chExt cx="861668" cy="893454"/>
              </a:xfrm>
            </p:grpSpPr>
            <p:sp>
              <p:nvSpPr>
                <p:cNvPr id="349" name="Rectangle 34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Quad Arrow 349"/>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Frame 35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41" name="Group 340"/>
              <p:cNvGrpSpPr/>
              <p:nvPr/>
            </p:nvGrpSpPr>
            <p:grpSpPr>
              <a:xfrm rot="2472914">
                <a:off x="10407683" y="1332004"/>
                <a:ext cx="861668" cy="893454"/>
                <a:chOff x="9313675" y="378385"/>
                <a:chExt cx="861668" cy="893454"/>
              </a:xfrm>
            </p:grpSpPr>
            <p:sp>
              <p:nvSpPr>
                <p:cNvPr id="346" name="Rectangle 34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Quad Arrow 346"/>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Frame 34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42" name="Group 341"/>
              <p:cNvGrpSpPr/>
              <p:nvPr/>
            </p:nvGrpSpPr>
            <p:grpSpPr>
              <a:xfrm rot="2472914">
                <a:off x="8656825" y="-220093"/>
                <a:ext cx="861668" cy="893454"/>
                <a:chOff x="9313675" y="378385"/>
                <a:chExt cx="861668" cy="893454"/>
              </a:xfrm>
            </p:grpSpPr>
            <p:sp>
              <p:nvSpPr>
                <p:cNvPr id="343" name="Rectangle 34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Quad Arrow 343"/>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Frame 34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01" name="Group 200"/>
            <p:cNvGrpSpPr/>
            <p:nvPr/>
          </p:nvGrpSpPr>
          <p:grpSpPr>
            <a:xfrm rot="2868631">
              <a:off x="5916353" y="1368334"/>
              <a:ext cx="218315" cy="266926"/>
              <a:chOff x="6472425" y="2099733"/>
              <a:chExt cx="1445191" cy="1415428"/>
            </a:xfrm>
          </p:grpSpPr>
          <p:grpSp>
            <p:nvGrpSpPr>
              <p:cNvPr id="330" name="Group 329"/>
              <p:cNvGrpSpPr/>
              <p:nvPr/>
            </p:nvGrpSpPr>
            <p:grpSpPr>
              <a:xfrm rot="2472914">
                <a:off x="6472425" y="2099733"/>
                <a:ext cx="861668" cy="893454"/>
                <a:chOff x="9313675" y="378385"/>
                <a:chExt cx="861668" cy="893454"/>
              </a:xfrm>
            </p:grpSpPr>
            <p:sp>
              <p:nvSpPr>
                <p:cNvPr id="335" name="Rectangle 33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Quad Arrow 335"/>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ame 33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1" name="Group 330"/>
              <p:cNvGrpSpPr/>
              <p:nvPr/>
            </p:nvGrpSpPr>
            <p:grpSpPr>
              <a:xfrm rot="2472914">
                <a:off x="7055948" y="2621707"/>
                <a:ext cx="861668" cy="893454"/>
                <a:chOff x="9313675" y="378385"/>
                <a:chExt cx="861668" cy="893454"/>
              </a:xfrm>
            </p:grpSpPr>
            <p:sp>
              <p:nvSpPr>
                <p:cNvPr id="332" name="Rectangle 33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Quad Arrow 332"/>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ame 33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02" name="Group 201"/>
            <p:cNvGrpSpPr/>
            <p:nvPr/>
          </p:nvGrpSpPr>
          <p:grpSpPr>
            <a:xfrm rot="2868631">
              <a:off x="6429930" y="1357244"/>
              <a:ext cx="218315" cy="266926"/>
              <a:chOff x="6472425" y="2099733"/>
              <a:chExt cx="1445191" cy="1415428"/>
            </a:xfrm>
          </p:grpSpPr>
          <p:grpSp>
            <p:nvGrpSpPr>
              <p:cNvPr id="322" name="Group 321"/>
              <p:cNvGrpSpPr/>
              <p:nvPr/>
            </p:nvGrpSpPr>
            <p:grpSpPr>
              <a:xfrm rot="2472914">
                <a:off x="6472425" y="2099733"/>
                <a:ext cx="861668" cy="893454"/>
                <a:chOff x="9313675" y="378385"/>
                <a:chExt cx="861668" cy="893454"/>
              </a:xfrm>
            </p:grpSpPr>
            <p:sp>
              <p:nvSpPr>
                <p:cNvPr id="327" name="Rectangle 32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Quad Arrow 327"/>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ame 32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3" name="Group 322"/>
              <p:cNvGrpSpPr/>
              <p:nvPr/>
            </p:nvGrpSpPr>
            <p:grpSpPr>
              <a:xfrm rot="2472914">
                <a:off x="7055948" y="2621707"/>
                <a:ext cx="861668" cy="893454"/>
                <a:chOff x="9313675" y="378385"/>
                <a:chExt cx="861668" cy="893454"/>
              </a:xfrm>
            </p:grpSpPr>
            <p:sp>
              <p:nvSpPr>
                <p:cNvPr id="324" name="Rectangle 32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Quad Arrow 32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ame 32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03" name="Group 202"/>
            <p:cNvGrpSpPr/>
            <p:nvPr/>
          </p:nvGrpSpPr>
          <p:grpSpPr>
            <a:xfrm>
              <a:off x="5815611" y="1288427"/>
              <a:ext cx="982926" cy="869835"/>
              <a:chOff x="9130144" y="2783682"/>
              <a:chExt cx="1610688" cy="1440953"/>
            </a:xfrm>
          </p:grpSpPr>
          <p:grpSp>
            <p:nvGrpSpPr>
              <p:cNvPr id="294" name="Group 293"/>
              <p:cNvGrpSpPr/>
              <p:nvPr/>
            </p:nvGrpSpPr>
            <p:grpSpPr>
              <a:xfrm rot="1278299">
                <a:off x="9352993" y="2850915"/>
                <a:ext cx="381162" cy="747166"/>
                <a:chOff x="8808031" y="203296"/>
                <a:chExt cx="827684" cy="1622452"/>
              </a:xfrm>
            </p:grpSpPr>
            <p:sp>
              <p:nvSpPr>
                <p:cNvPr id="319" name="Donut 318"/>
                <p:cNvSpPr/>
                <p:nvPr/>
              </p:nvSpPr>
              <p:spPr>
                <a:xfrm rot="19222517">
                  <a:off x="8808031" y="203296"/>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0" name="Donut 319"/>
                <p:cNvSpPr/>
                <p:nvPr/>
              </p:nvSpPr>
              <p:spPr>
                <a:xfrm rot="19222517">
                  <a:off x="9075895" y="554344"/>
                  <a:ext cx="307576" cy="912974"/>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1" name="Donut 320"/>
                <p:cNvSpPr/>
                <p:nvPr/>
              </p:nvSpPr>
              <p:spPr>
                <a:xfrm rot="19222517">
                  <a:off x="9328139" y="800955"/>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5" name="Group 294"/>
              <p:cNvGrpSpPr/>
              <p:nvPr/>
            </p:nvGrpSpPr>
            <p:grpSpPr>
              <a:xfrm rot="3904488">
                <a:off x="10108943" y="2841996"/>
                <a:ext cx="381163" cy="747168"/>
                <a:chOff x="8808031" y="203296"/>
                <a:chExt cx="827684" cy="1622452"/>
              </a:xfrm>
            </p:grpSpPr>
            <p:sp>
              <p:nvSpPr>
                <p:cNvPr id="316" name="Donut 315"/>
                <p:cNvSpPr/>
                <p:nvPr/>
              </p:nvSpPr>
              <p:spPr>
                <a:xfrm rot="19222517">
                  <a:off x="8808031" y="203296"/>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Donut 316"/>
                <p:cNvSpPr/>
                <p:nvPr/>
              </p:nvSpPr>
              <p:spPr>
                <a:xfrm rot="19222517">
                  <a:off x="9075895" y="554344"/>
                  <a:ext cx="307576" cy="912974"/>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8" name="Donut 317"/>
                <p:cNvSpPr/>
                <p:nvPr/>
              </p:nvSpPr>
              <p:spPr>
                <a:xfrm rot="19222517">
                  <a:off x="9328139" y="800955"/>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6" name="Group 295"/>
              <p:cNvGrpSpPr/>
              <p:nvPr/>
            </p:nvGrpSpPr>
            <p:grpSpPr>
              <a:xfrm>
                <a:off x="9579710" y="3446733"/>
                <a:ext cx="707573" cy="777902"/>
                <a:chOff x="10331484" y="707415"/>
                <a:chExt cx="1860518" cy="2045443"/>
              </a:xfrm>
            </p:grpSpPr>
            <p:pic>
              <p:nvPicPr>
                <p:cNvPr id="303" name="Picture 34" descr="http://atextures.com/wp-content/uploads/2014/08/Golden-Background-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0239021" y="799878"/>
                  <a:ext cx="2045443" cy="1860518"/>
                </a:xfrm>
                <a:prstGeom prst="rect">
                  <a:avLst/>
                </a:prstGeom>
                <a:noFill/>
                <a:extLst>
                  <a:ext uri="{909E8E84-426E-40DD-AFC4-6F175D3DCCD1}">
                    <a14:hiddenFill xmlns:a14="http://schemas.microsoft.com/office/drawing/2010/main">
                      <a:solidFill>
                        <a:srgbClr val="FFFFFF"/>
                      </a:solidFill>
                    </a14:hiddenFill>
                  </a:ext>
                </a:extLst>
              </p:spPr>
            </p:pic>
            <p:pic>
              <p:nvPicPr>
                <p:cNvPr id="304" name="Picture 8" descr="http://www.agta.org/gemstones/images/ruby.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725" t="16136" r="19703" b="20436"/>
                <a:stretch/>
              </p:blipFill>
              <p:spPr bwMode="auto">
                <a:xfrm>
                  <a:off x="10437372" y="948242"/>
                  <a:ext cx="490087" cy="3156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5" name="Picture 10" descr="http://www.agta.org/gemstones/images/topaz.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342" t="24145" r="25802" b="38140"/>
                <a:stretch/>
              </p:blipFill>
              <p:spPr bwMode="auto">
                <a:xfrm>
                  <a:off x="11034068" y="951182"/>
                  <a:ext cx="454903" cy="31274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6" name="Picture 12" descr="http://www.mnh.si.edu/earth/images/6_0_0_GeoGallery/specimen4015_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899" t="37532" r="29192" b="25747"/>
                <a:stretch/>
              </p:blipFill>
              <p:spPr bwMode="auto">
                <a:xfrm>
                  <a:off x="11615582" y="948242"/>
                  <a:ext cx="449807" cy="30400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 name="Picture 14" descr="http://cdn.leibish.com/media/mediabank/turquoise-stone_2398.b73ce.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9251" t="32529" r="22368" b="26328"/>
                <a:stretch/>
              </p:blipFill>
              <p:spPr bwMode="auto">
                <a:xfrm>
                  <a:off x="10446284" y="1370229"/>
                  <a:ext cx="481175" cy="3156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8" name="Picture 18" descr="http://www.rickety.us/wp-content/uploads/2011/02/Heliodor.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6938" t="20873" r="60143" b="43728"/>
                <a:stretch/>
              </p:blipFill>
              <p:spPr bwMode="auto">
                <a:xfrm>
                  <a:off x="11615582" y="1351084"/>
                  <a:ext cx="464212" cy="3322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9" name="Picture 20" descr="https://s3.amazonaws.com/rapgenius/Peridot%20crystal.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1362" t="25508" r="14828" b="46992"/>
                <a:stretch/>
              </p:blipFill>
              <p:spPr bwMode="auto">
                <a:xfrm>
                  <a:off x="11059696" y="1367158"/>
                  <a:ext cx="463998" cy="3161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10" name="Picture 12" descr="http://i.ebayimg.com/00/s/NTAwWDUwMA==/z/GOkAAOxyVLNS-r2i/$_3.JPG?set_id=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8962" t="51200" r="30124" b="26171"/>
                <a:stretch/>
              </p:blipFill>
              <p:spPr bwMode="auto">
                <a:xfrm>
                  <a:off x="10480916" y="1835827"/>
                  <a:ext cx="448341" cy="31002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11" name="Picture 22" descr="http://blog.tesbihane.com/wp-content/uploads/2015/03/tesbihane-ametist-tasi-blog.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642" t="50320" r="43671" b="24615"/>
                <a:stretch/>
              </p:blipFill>
              <p:spPr bwMode="auto">
                <a:xfrm>
                  <a:off x="11059696" y="1835827"/>
                  <a:ext cx="489857" cy="30938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12" name="Picture 26" descr="https://s-media-cache-ak0.pinimg.com/236x/6d/09/7b/6d097ba659b23ae0427f648b06532042.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4762" t="34309" r="37316" b="21119"/>
                <a:stretch/>
              </p:blipFill>
              <p:spPr bwMode="auto">
                <a:xfrm rot="16200000">
                  <a:off x="11740941" y="1762068"/>
                  <a:ext cx="294415" cy="47187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13" name="Picture 28" descr="http://www.treesculptgems.com/wp-content/uploads/2015/02/Sapphire.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7274" t="25914" r="27012" b="33705"/>
                <a:stretch/>
              </p:blipFill>
              <p:spPr bwMode="auto">
                <a:xfrm>
                  <a:off x="10480916" y="2294445"/>
                  <a:ext cx="459227" cy="30423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14" name="Picture 30" descr="http://media1.riogrande.com/Products/Images/Large/087952.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34892" t="35592" r="30823" b="30939"/>
                <a:stretch/>
              </p:blipFill>
              <p:spPr bwMode="auto">
                <a:xfrm>
                  <a:off x="11095638" y="2294444"/>
                  <a:ext cx="475686" cy="30423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15" name="Picture 32" descr="http://www.hiddenitegems.com/images/gem-id/rough/jasper-banded.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35373" t="19048" r="29960" b="61334"/>
                <a:stretch/>
              </p:blipFill>
              <p:spPr bwMode="auto">
                <a:xfrm>
                  <a:off x="11680372" y="2289729"/>
                  <a:ext cx="413656" cy="27629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297" name="Group 296"/>
              <p:cNvGrpSpPr/>
              <p:nvPr/>
            </p:nvGrpSpPr>
            <p:grpSpPr>
              <a:xfrm>
                <a:off x="9130144" y="2783682"/>
                <a:ext cx="447125" cy="275301"/>
                <a:chOff x="4599162" y="3023801"/>
                <a:chExt cx="1281925" cy="916366"/>
              </a:xfrm>
            </p:grpSpPr>
            <p:pic>
              <p:nvPicPr>
                <p:cNvPr id="301" name="Picture 36" descr="http://www.j3contractorservices.com/uploads/2/9/3/9/2939976/6547798_orig.jpg?211"/>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48447" t="27902" r="35851" b="60697"/>
                <a:stretch/>
              </p:blipFill>
              <p:spPr bwMode="auto">
                <a:xfrm>
                  <a:off x="4757464" y="3229359"/>
                  <a:ext cx="989075" cy="5940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02" name="Donut 301"/>
                <p:cNvSpPr/>
                <p:nvPr/>
              </p:nvSpPr>
              <p:spPr>
                <a:xfrm rot="16200000">
                  <a:off x="4781942" y="2841021"/>
                  <a:ext cx="916366" cy="1281925"/>
                </a:xfrm>
                <a:prstGeom prst="donut">
                  <a:avLst>
                    <a:gd name="adj" fmla="val 13121"/>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8" name="Group 297"/>
              <p:cNvGrpSpPr/>
              <p:nvPr/>
            </p:nvGrpSpPr>
            <p:grpSpPr>
              <a:xfrm>
                <a:off x="10293707" y="2818218"/>
                <a:ext cx="447125" cy="275301"/>
                <a:chOff x="4599162" y="3023801"/>
                <a:chExt cx="1281925" cy="916366"/>
              </a:xfrm>
            </p:grpSpPr>
            <p:pic>
              <p:nvPicPr>
                <p:cNvPr id="299" name="Picture 36" descr="http://www.j3contractorservices.com/uploads/2/9/3/9/2939976/6547798_orig.jpg?211"/>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48447" t="27902" r="35851" b="60697"/>
                <a:stretch/>
              </p:blipFill>
              <p:spPr bwMode="auto">
                <a:xfrm>
                  <a:off x="4757464" y="3229359"/>
                  <a:ext cx="989075" cy="5940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00" name="Donut 299"/>
                <p:cNvSpPr/>
                <p:nvPr/>
              </p:nvSpPr>
              <p:spPr>
                <a:xfrm rot="16200000">
                  <a:off x="4781942" y="2841021"/>
                  <a:ext cx="916366" cy="1281925"/>
                </a:xfrm>
                <a:prstGeom prst="donut">
                  <a:avLst>
                    <a:gd name="adj" fmla="val 13121"/>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04" name="Oval 203"/>
            <p:cNvSpPr/>
            <p:nvPr/>
          </p:nvSpPr>
          <p:spPr>
            <a:xfrm rot="16200000">
              <a:off x="5831832" y="518298"/>
              <a:ext cx="926975" cy="8564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 name="Group 204"/>
            <p:cNvGrpSpPr/>
            <p:nvPr/>
          </p:nvGrpSpPr>
          <p:grpSpPr>
            <a:xfrm>
              <a:off x="5895931" y="279533"/>
              <a:ext cx="827120" cy="783117"/>
              <a:chOff x="7162215" y="2186809"/>
              <a:chExt cx="1025439" cy="1320738"/>
            </a:xfrm>
          </p:grpSpPr>
          <p:sp>
            <p:nvSpPr>
              <p:cNvPr id="292" name="Chord 291"/>
              <p:cNvSpPr/>
              <p:nvPr/>
            </p:nvSpPr>
            <p:spPr>
              <a:xfrm rot="5736560">
                <a:off x="7010673" y="2339279"/>
                <a:ext cx="1320738" cy="1015798"/>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Moon 292"/>
              <p:cNvSpPr/>
              <p:nvPr/>
            </p:nvSpPr>
            <p:spPr>
              <a:xfrm rot="5400000">
                <a:off x="7512211" y="2274278"/>
                <a:ext cx="325447" cy="1025439"/>
              </a:xfrm>
              <a:prstGeom prst="moon">
                <a:avLst>
                  <a:gd name="adj" fmla="val 87500"/>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 name="Cloud 205"/>
            <p:cNvSpPr/>
            <p:nvPr/>
          </p:nvSpPr>
          <p:spPr>
            <a:xfrm rot="594526">
              <a:off x="5974316" y="1132110"/>
              <a:ext cx="596841" cy="359131"/>
            </a:xfrm>
            <a:prstGeom prst="clou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rot="290080">
              <a:off x="6185270" y="1206119"/>
              <a:ext cx="173994" cy="924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rot="17675704">
              <a:off x="6625937" y="618293"/>
              <a:ext cx="161541" cy="15514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9" name="Group 208"/>
            <p:cNvGrpSpPr/>
            <p:nvPr/>
          </p:nvGrpSpPr>
          <p:grpSpPr>
            <a:xfrm>
              <a:off x="6505745" y="1448812"/>
              <a:ext cx="50693" cy="233964"/>
              <a:chOff x="6449412" y="4529706"/>
              <a:chExt cx="227402" cy="1379720"/>
            </a:xfrm>
          </p:grpSpPr>
          <p:sp>
            <p:nvSpPr>
              <p:cNvPr id="288" name="Oval 287"/>
              <p:cNvSpPr/>
              <p:nvPr/>
            </p:nvSpPr>
            <p:spPr>
              <a:xfrm rot="16403310">
                <a:off x="6285795" y="469332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rot="16403310">
                <a:off x="6298627" y="498686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rot="16403310">
                <a:off x="6295222" y="529235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rot="16403310">
                <a:off x="6285795" y="553124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209"/>
            <p:cNvGrpSpPr/>
            <p:nvPr/>
          </p:nvGrpSpPr>
          <p:grpSpPr>
            <a:xfrm rot="20478843">
              <a:off x="6050271" y="1430848"/>
              <a:ext cx="47449" cy="270532"/>
              <a:chOff x="6449412" y="4529706"/>
              <a:chExt cx="227402" cy="1379720"/>
            </a:xfrm>
          </p:grpSpPr>
          <p:sp>
            <p:nvSpPr>
              <p:cNvPr id="284" name="Oval 283"/>
              <p:cNvSpPr/>
              <p:nvPr/>
            </p:nvSpPr>
            <p:spPr>
              <a:xfrm rot="16403310">
                <a:off x="6285795" y="469332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rot="16403310">
                <a:off x="6298627" y="498686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rot="16403310">
                <a:off x="6295222" y="529235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rot="16403310">
                <a:off x="6285795" y="553124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210"/>
            <p:cNvGrpSpPr/>
            <p:nvPr/>
          </p:nvGrpSpPr>
          <p:grpSpPr>
            <a:xfrm rot="21167713">
              <a:off x="6703563" y="662898"/>
              <a:ext cx="58766" cy="165207"/>
              <a:chOff x="6449412" y="4529706"/>
              <a:chExt cx="227402" cy="1379720"/>
            </a:xfrm>
          </p:grpSpPr>
          <p:sp>
            <p:nvSpPr>
              <p:cNvPr id="280" name="Oval 279"/>
              <p:cNvSpPr/>
              <p:nvPr/>
            </p:nvSpPr>
            <p:spPr>
              <a:xfrm rot="16403310">
                <a:off x="6285795" y="469332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rot="16403310">
                <a:off x="6298627" y="498686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rot="16403310">
                <a:off x="6295222" y="529235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rot="16403310">
                <a:off x="6285795" y="553124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211"/>
            <p:cNvGrpSpPr/>
            <p:nvPr/>
          </p:nvGrpSpPr>
          <p:grpSpPr>
            <a:xfrm>
              <a:off x="6152974" y="2232726"/>
              <a:ext cx="259262" cy="787180"/>
              <a:chOff x="7071917" y="4005102"/>
              <a:chExt cx="666281" cy="2525446"/>
            </a:xfrm>
          </p:grpSpPr>
          <p:grpSp>
            <p:nvGrpSpPr>
              <p:cNvPr id="255" name="Group 254"/>
              <p:cNvGrpSpPr/>
              <p:nvPr/>
            </p:nvGrpSpPr>
            <p:grpSpPr>
              <a:xfrm>
                <a:off x="7086442" y="5986988"/>
                <a:ext cx="651755" cy="543560"/>
                <a:chOff x="7018339" y="5986988"/>
                <a:chExt cx="884428" cy="542095"/>
              </a:xfrm>
            </p:grpSpPr>
            <p:grpSp>
              <p:nvGrpSpPr>
                <p:cNvPr id="264" name="Group 263"/>
                <p:cNvGrpSpPr/>
                <p:nvPr/>
              </p:nvGrpSpPr>
              <p:grpSpPr>
                <a:xfrm>
                  <a:off x="7018339" y="5986988"/>
                  <a:ext cx="220399" cy="520324"/>
                  <a:chOff x="6263924" y="4659086"/>
                  <a:chExt cx="490821" cy="578672"/>
                </a:xfrm>
              </p:grpSpPr>
              <p:sp>
                <p:nvSpPr>
                  <p:cNvPr id="277" name="Trapezoid 276"/>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5" name="Group 264"/>
                <p:cNvGrpSpPr/>
                <p:nvPr/>
              </p:nvGrpSpPr>
              <p:grpSpPr>
                <a:xfrm>
                  <a:off x="7236054" y="5997874"/>
                  <a:ext cx="220399" cy="520324"/>
                  <a:chOff x="6263924" y="4659086"/>
                  <a:chExt cx="490821" cy="578672"/>
                </a:xfrm>
              </p:grpSpPr>
              <p:sp>
                <p:nvSpPr>
                  <p:cNvPr id="274" name="Trapezoid 273"/>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6" name="Group 265"/>
                <p:cNvGrpSpPr/>
                <p:nvPr/>
              </p:nvGrpSpPr>
              <p:grpSpPr>
                <a:xfrm>
                  <a:off x="7453767" y="6008759"/>
                  <a:ext cx="220399" cy="520324"/>
                  <a:chOff x="6263924" y="4659086"/>
                  <a:chExt cx="490821" cy="578672"/>
                </a:xfrm>
              </p:grpSpPr>
              <p:sp>
                <p:nvSpPr>
                  <p:cNvPr id="271" name="Trapezoid 270"/>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7" name="Group 266"/>
                <p:cNvGrpSpPr/>
                <p:nvPr/>
              </p:nvGrpSpPr>
              <p:grpSpPr>
                <a:xfrm>
                  <a:off x="7682368" y="5997873"/>
                  <a:ext cx="220399" cy="520324"/>
                  <a:chOff x="6263924" y="4659086"/>
                  <a:chExt cx="490821" cy="578672"/>
                </a:xfrm>
              </p:grpSpPr>
              <p:sp>
                <p:nvSpPr>
                  <p:cNvPr id="268" name="Trapezoid 267"/>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6" name="Group 255"/>
              <p:cNvGrpSpPr/>
              <p:nvPr/>
            </p:nvGrpSpPr>
            <p:grpSpPr>
              <a:xfrm>
                <a:off x="7071917" y="4005102"/>
                <a:ext cx="666281" cy="2002932"/>
                <a:chOff x="7071917" y="4005102"/>
                <a:chExt cx="666281" cy="2002932"/>
              </a:xfrm>
            </p:grpSpPr>
            <p:sp>
              <p:nvSpPr>
                <p:cNvPr id="257" name="Trapezoid 256"/>
                <p:cNvSpPr/>
                <p:nvPr/>
              </p:nvSpPr>
              <p:spPr>
                <a:xfrm>
                  <a:off x="7071917" y="4005102"/>
                  <a:ext cx="666281" cy="2002932"/>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8" name="Straight Connector 257"/>
                <p:cNvCxnSpPr/>
                <p:nvPr/>
              </p:nvCxnSpPr>
              <p:spPr>
                <a:xfrm>
                  <a:off x="7184437" y="4274198"/>
                  <a:ext cx="449238" cy="0"/>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7184437" y="4510457"/>
                  <a:ext cx="449238"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7155259" y="4947173"/>
                  <a:ext cx="508284" cy="5827"/>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7117436" y="5288328"/>
                  <a:ext cx="556993" cy="2129"/>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7117436" y="5524587"/>
                  <a:ext cx="578764" cy="535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flipV="1">
                  <a:off x="7100831" y="5812971"/>
                  <a:ext cx="617140" cy="506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13" name="Group 212"/>
            <p:cNvGrpSpPr/>
            <p:nvPr/>
          </p:nvGrpSpPr>
          <p:grpSpPr>
            <a:xfrm rot="20784326">
              <a:off x="6265716" y="2240106"/>
              <a:ext cx="259262" cy="787180"/>
              <a:chOff x="7071917" y="4005102"/>
              <a:chExt cx="666281" cy="2525446"/>
            </a:xfrm>
          </p:grpSpPr>
          <p:grpSp>
            <p:nvGrpSpPr>
              <p:cNvPr id="230" name="Group 229"/>
              <p:cNvGrpSpPr/>
              <p:nvPr/>
            </p:nvGrpSpPr>
            <p:grpSpPr>
              <a:xfrm>
                <a:off x="7086442" y="5986988"/>
                <a:ext cx="651755" cy="543560"/>
                <a:chOff x="7018339" y="5986988"/>
                <a:chExt cx="884428" cy="542095"/>
              </a:xfrm>
            </p:grpSpPr>
            <p:grpSp>
              <p:nvGrpSpPr>
                <p:cNvPr id="239" name="Group 238"/>
                <p:cNvGrpSpPr/>
                <p:nvPr/>
              </p:nvGrpSpPr>
              <p:grpSpPr>
                <a:xfrm>
                  <a:off x="7018339" y="5986988"/>
                  <a:ext cx="220399" cy="520324"/>
                  <a:chOff x="6263924" y="4659086"/>
                  <a:chExt cx="490821" cy="578672"/>
                </a:xfrm>
              </p:grpSpPr>
              <p:sp>
                <p:nvSpPr>
                  <p:cNvPr id="252" name="Trapezoid 251"/>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 name="Group 239"/>
                <p:cNvGrpSpPr/>
                <p:nvPr/>
              </p:nvGrpSpPr>
              <p:grpSpPr>
                <a:xfrm>
                  <a:off x="7236054" y="5997874"/>
                  <a:ext cx="220399" cy="520324"/>
                  <a:chOff x="6263924" y="4659086"/>
                  <a:chExt cx="490821" cy="578672"/>
                </a:xfrm>
              </p:grpSpPr>
              <p:sp>
                <p:nvSpPr>
                  <p:cNvPr id="249" name="Trapezoid 248"/>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40"/>
                <p:cNvGrpSpPr/>
                <p:nvPr/>
              </p:nvGrpSpPr>
              <p:grpSpPr>
                <a:xfrm>
                  <a:off x="7453767" y="6008759"/>
                  <a:ext cx="220399" cy="520324"/>
                  <a:chOff x="6263924" y="4659086"/>
                  <a:chExt cx="490821" cy="578672"/>
                </a:xfrm>
              </p:grpSpPr>
              <p:sp>
                <p:nvSpPr>
                  <p:cNvPr id="246" name="Trapezoid 245"/>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 name="Group 241"/>
                <p:cNvGrpSpPr/>
                <p:nvPr/>
              </p:nvGrpSpPr>
              <p:grpSpPr>
                <a:xfrm>
                  <a:off x="7682368" y="5997873"/>
                  <a:ext cx="220399" cy="520324"/>
                  <a:chOff x="6263924" y="4659086"/>
                  <a:chExt cx="490821" cy="578672"/>
                </a:xfrm>
              </p:grpSpPr>
              <p:sp>
                <p:nvSpPr>
                  <p:cNvPr id="243" name="Trapezoid 242"/>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1" name="Group 230"/>
              <p:cNvGrpSpPr/>
              <p:nvPr/>
            </p:nvGrpSpPr>
            <p:grpSpPr>
              <a:xfrm>
                <a:off x="7071917" y="4005102"/>
                <a:ext cx="666281" cy="2002932"/>
                <a:chOff x="7071917" y="4005102"/>
                <a:chExt cx="666281" cy="2002932"/>
              </a:xfrm>
            </p:grpSpPr>
            <p:sp>
              <p:nvSpPr>
                <p:cNvPr id="232" name="Trapezoid 231"/>
                <p:cNvSpPr/>
                <p:nvPr/>
              </p:nvSpPr>
              <p:spPr>
                <a:xfrm>
                  <a:off x="7071917" y="4005102"/>
                  <a:ext cx="666281" cy="2002932"/>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3" name="Straight Connector 232"/>
                <p:cNvCxnSpPr/>
                <p:nvPr/>
              </p:nvCxnSpPr>
              <p:spPr>
                <a:xfrm>
                  <a:off x="7184437" y="4274198"/>
                  <a:ext cx="449238" cy="0"/>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184437" y="4510457"/>
                  <a:ext cx="449238"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7155259" y="4947173"/>
                  <a:ext cx="508284" cy="5827"/>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7117436" y="5288328"/>
                  <a:ext cx="556993" cy="2129"/>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7117436" y="5524587"/>
                  <a:ext cx="578764" cy="535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flipV="1">
                  <a:off x="7100831" y="5812971"/>
                  <a:ext cx="617140" cy="506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14" name="Group 213"/>
            <p:cNvGrpSpPr/>
            <p:nvPr/>
          </p:nvGrpSpPr>
          <p:grpSpPr>
            <a:xfrm rot="16200000">
              <a:off x="6220708" y="1766939"/>
              <a:ext cx="121811" cy="943659"/>
              <a:chOff x="7069570" y="4005102"/>
              <a:chExt cx="694194" cy="2002932"/>
            </a:xfrm>
          </p:grpSpPr>
          <p:sp>
            <p:nvSpPr>
              <p:cNvPr id="223" name="Trapezoid 222"/>
              <p:cNvSpPr/>
              <p:nvPr/>
            </p:nvSpPr>
            <p:spPr>
              <a:xfrm>
                <a:off x="7071917" y="4005102"/>
                <a:ext cx="666281" cy="2002932"/>
              </a:xfrm>
              <a:prstGeom prst="trapezoid">
                <a:avLst>
                  <a:gd name="adj" fmla="val 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4" name="Straight Connector 223"/>
              <p:cNvCxnSpPr/>
              <p:nvPr/>
            </p:nvCxnSpPr>
            <p:spPr>
              <a:xfrm flipV="1">
                <a:off x="7069570" y="4276152"/>
                <a:ext cx="675350" cy="1496"/>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V="1">
                <a:off x="7071348" y="4504046"/>
                <a:ext cx="654719" cy="6411"/>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V="1">
                <a:off x="7089290" y="4934513"/>
                <a:ext cx="646202" cy="1266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7089163" y="5275667"/>
                <a:ext cx="636904" cy="686"/>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flipV="1">
                <a:off x="7089164" y="5516909"/>
                <a:ext cx="636903" cy="767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flipV="1">
                <a:off x="7081983" y="5820768"/>
                <a:ext cx="681781" cy="9926"/>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rot="16200000">
              <a:off x="6199469" y="2145615"/>
              <a:ext cx="193037" cy="234164"/>
              <a:chOff x="7069570" y="4005102"/>
              <a:chExt cx="694194" cy="2002932"/>
            </a:xfrm>
          </p:grpSpPr>
          <p:sp>
            <p:nvSpPr>
              <p:cNvPr id="216" name="Trapezoid 215"/>
              <p:cNvSpPr/>
              <p:nvPr/>
            </p:nvSpPr>
            <p:spPr>
              <a:xfrm>
                <a:off x="7071917" y="4005102"/>
                <a:ext cx="666281" cy="2002932"/>
              </a:xfrm>
              <a:prstGeom prst="trapezoid">
                <a:avLst>
                  <a:gd name="adj" fmla="val 5"/>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7" name="Straight Connector 216"/>
              <p:cNvCxnSpPr/>
              <p:nvPr/>
            </p:nvCxnSpPr>
            <p:spPr>
              <a:xfrm flipV="1">
                <a:off x="7069570" y="4276152"/>
                <a:ext cx="675350" cy="1496"/>
              </a:xfrm>
              <a:prstGeom prst="line">
                <a:avLst/>
              </a:prstGeom>
              <a:ln w="28575">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flipV="1">
                <a:off x="7071348" y="4504046"/>
                <a:ext cx="654719" cy="641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V="1">
                <a:off x="7089290" y="4934513"/>
                <a:ext cx="646202" cy="1266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7089163" y="5275667"/>
                <a:ext cx="636904" cy="686"/>
              </a:xfrm>
              <a:prstGeom prst="line">
                <a:avLst/>
              </a:prstGeom>
              <a:ln w="28575">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V="1">
                <a:off x="7089164" y="5516909"/>
                <a:ext cx="636903" cy="767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flipV="1">
                <a:off x="7081983" y="5820768"/>
                <a:ext cx="681781" cy="9926"/>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656" name="TextBox 655"/>
          <p:cNvSpPr txBox="1"/>
          <p:nvPr/>
        </p:nvSpPr>
        <p:spPr>
          <a:xfrm>
            <a:off x="10697765" y="6419169"/>
            <a:ext cx="1239065" cy="369332"/>
          </a:xfrm>
          <a:prstGeom prst="rect">
            <a:avLst/>
          </a:prstGeom>
          <a:noFill/>
        </p:spPr>
        <p:txBody>
          <a:bodyPr wrap="square" rtlCol="0">
            <a:spAutoFit/>
          </a:bodyPr>
          <a:lstStyle/>
          <a:p>
            <a:pPr algn="r"/>
            <a:r>
              <a:rPr lang="en-US" dirty="0">
                <a:solidFill>
                  <a:schemeClr val="bg1"/>
                </a:solidFill>
              </a:rPr>
              <a:t>(2)</a:t>
            </a:r>
          </a:p>
        </p:txBody>
      </p:sp>
      <p:grpSp>
        <p:nvGrpSpPr>
          <p:cNvPr id="71" name="Group 70"/>
          <p:cNvGrpSpPr/>
          <p:nvPr/>
        </p:nvGrpSpPr>
        <p:grpSpPr>
          <a:xfrm>
            <a:off x="8721909" y="4041155"/>
            <a:ext cx="1035514" cy="2235922"/>
            <a:chOff x="4464532" y="2821602"/>
            <a:chExt cx="1625693" cy="3404405"/>
          </a:xfrm>
        </p:grpSpPr>
        <p:sp>
          <p:nvSpPr>
            <p:cNvPr id="72" name="Oval 71"/>
            <p:cNvSpPr/>
            <p:nvPr/>
          </p:nvSpPr>
          <p:spPr>
            <a:xfrm>
              <a:off x="4802836" y="2821602"/>
              <a:ext cx="1008259" cy="672086"/>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loud 72"/>
            <p:cNvSpPr/>
            <p:nvPr/>
          </p:nvSpPr>
          <p:spPr>
            <a:xfrm rot="9591401">
              <a:off x="5338371" y="3212728"/>
              <a:ext cx="647614" cy="1113394"/>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loud 73"/>
            <p:cNvSpPr/>
            <p:nvPr/>
          </p:nvSpPr>
          <p:spPr>
            <a:xfrm rot="11465314">
              <a:off x="4674543" y="3149716"/>
              <a:ext cx="647614" cy="1196356"/>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17876781">
              <a:off x="4395062" y="5011400"/>
              <a:ext cx="506272" cy="367332"/>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3325804" flipH="1">
              <a:off x="5684251" y="5039071"/>
              <a:ext cx="491549" cy="320399"/>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rot="1217087" flipH="1">
              <a:off x="4584281" y="4041612"/>
              <a:ext cx="564421" cy="1224816"/>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rot="20105976">
              <a:off x="5413671" y="4046078"/>
              <a:ext cx="599243" cy="1230557"/>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911835" y="6015649"/>
              <a:ext cx="774383" cy="210358"/>
              <a:chOff x="5980439" y="5455677"/>
              <a:chExt cx="1091373" cy="415108"/>
            </a:xfrm>
          </p:grpSpPr>
          <p:sp>
            <p:nvSpPr>
              <p:cNvPr id="161" name="Oval 160"/>
              <p:cNvSpPr/>
              <p:nvPr/>
            </p:nvSpPr>
            <p:spPr>
              <a:xfrm rot="649721" flipH="1">
                <a:off x="6457935" y="5455677"/>
                <a:ext cx="613877" cy="41510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rot="649721" flipH="1">
                <a:off x="5980439" y="5455677"/>
                <a:ext cx="613877" cy="41510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Trapezoid 79"/>
            <p:cNvSpPr/>
            <p:nvPr/>
          </p:nvSpPr>
          <p:spPr>
            <a:xfrm flipH="1">
              <a:off x="4752045" y="4841939"/>
              <a:ext cx="1067659" cy="1200316"/>
            </a:xfrm>
            <a:prstGeom prst="trapezoid">
              <a:avLst>
                <a:gd name="adj" fmla="val 26918"/>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flipH="1">
              <a:off x="4751143" y="3981046"/>
              <a:ext cx="1071648" cy="1855233"/>
            </a:xfrm>
            <a:prstGeom prst="trapezoid">
              <a:avLst>
                <a:gd name="adj" fmla="val 42499"/>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gular Pentagon 81"/>
            <p:cNvSpPr/>
            <p:nvPr/>
          </p:nvSpPr>
          <p:spPr>
            <a:xfrm rot="10800000">
              <a:off x="4866491" y="3288000"/>
              <a:ext cx="879804" cy="1220312"/>
            </a:xfrm>
            <a:prstGeom prst="pentagon">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loud 82"/>
            <p:cNvSpPr/>
            <p:nvPr/>
          </p:nvSpPr>
          <p:spPr>
            <a:xfrm rot="14589242">
              <a:off x="5014072" y="2861470"/>
              <a:ext cx="647614" cy="844878"/>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866491" y="3283909"/>
              <a:ext cx="197828" cy="24145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5593106" y="3253275"/>
              <a:ext cx="197828" cy="24145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4814532" y="2958792"/>
              <a:ext cx="1008259" cy="4126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lowchart: Stored Data 154"/>
            <p:cNvSpPr/>
            <p:nvPr/>
          </p:nvSpPr>
          <p:spPr>
            <a:xfrm rot="5400000">
              <a:off x="5166468" y="2767605"/>
              <a:ext cx="304800" cy="1084302"/>
            </a:xfrm>
            <a:prstGeom prst="flowChartOnlineStorag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55"/>
            <p:cNvGrpSpPr/>
            <p:nvPr/>
          </p:nvGrpSpPr>
          <p:grpSpPr>
            <a:xfrm>
              <a:off x="4912655" y="5150929"/>
              <a:ext cx="799200" cy="439242"/>
              <a:chOff x="3936705" y="1230811"/>
              <a:chExt cx="1445057" cy="878483"/>
            </a:xfrm>
          </p:grpSpPr>
          <p:sp>
            <p:nvSpPr>
              <p:cNvPr id="157" name="Rounded Rectangle 156"/>
              <p:cNvSpPr/>
              <p:nvPr/>
            </p:nvSpPr>
            <p:spPr>
              <a:xfrm>
                <a:off x="3936705" y="1233133"/>
                <a:ext cx="1426589" cy="29086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157"/>
              <p:cNvSpPr/>
              <p:nvPr/>
            </p:nvSpPr>
            <p:spPr>
              <a:xfrm rot="17406833">
                <a:off x="4722521" y="1610082"/>
                <a:ext cx="814204" cy="18422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p:cNvSpPr/>
              <p:nvPr/>
            </p:nvSpPr>
            <p:spPr>
              <a:xfrm rot="4194169">
                <a:off x="4879942" y="1601023"/>
                <a:ext cx="814204" cy="184219"/>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159"/>
              <p:cNvSpPr/>
              <p:nvPr/>
            </p:nvSpPr>
            <p:spPr>
              <a:xfrm>
                <a:off x="5032535" y="1230811"/>
                <a:ext cx="349227" cy="34266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56289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85"/>
                                        </p:tgtEl>
                                        <p:attrNameLst>
                                          <p:attrName>style.visibility</p:attrName>
                                        </p:attrNameLst>
                                      </p:cBhvr>
                                      <p:to>
                                        <p:strVal val="visible"/>
                                      </p:to>
                                    </p:set>
                                    <p:animEffect transition="in" filter="wipe(down)">
                                      <p:cBhvr>
                                        <p:cTn id="9" dur="580">
                                          <p:stCondLst>
                                            <p:cond delay="0"/>
                                          </p:stCondLst>
                                        </p:cTn>
                                        <p:tgtEl>
                                          <p:spTgt spid="185"/>
                                        </p:tgtEl>
                                      </p:cBhvr>
                                    </p:animEffect>
                                    <p:anim calcmode="lin" valueType="num">
                                      <p:cBhvr>
                                        <p:cTn id="10" dur="1822" tmFilter="0,0; 0.14,0.36; 0.43,0.73; 0.71,0.91; 1.0,1.0">
                                          <p:stCondLst>
                                            <p:cond delay="0"/>
                                          </p:stCondLst>
                                        </p:cTn>
                                        <p:tgtEl>
                                          <p:spTgt spid="18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8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8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8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85"/>
                                        </p:tgtEl>
                                        <p:attrNameLst>
                                          <p:attrName>ppt_y</p:attrName>
                                        </p:attrNameLst>
                                      </p:cBhvr>
                                      <p:tavLst>
                                        <p:tav tm="0" fmla="#ppt_y-sin(pi*$)/81">
                                          <p:val>
                                            <p:fltVal val="0"/>
                                          </p:val>
                                        </p:tav>
                                        <p:tav tm="100000">
                                          <p:val>
                                            <p:fltVal val="1"/>
                                          </p:val>
                                        </p:tav>
                                      </p:tavLst>
                                    </p:anim>
                                    <p:animScale>
                                      <p:cBhvr>
                                        <p:cTn id="15" dur="26">
                                          <p:stCondLst>
                                            <p:cond delay="650"/>
                                          </p:stCondLst>
                                        </p:cTn>
                                        <p:tgtEl>
                                          <p:spTgt spid="185"/>
                                        </p:tgtEl>
                                      </p:cBhvr>
                                      <p:to x="100000" y="60000"/>
                                    </p:animScale>
                                    <p:animScale>
                                      <p:cBhvr>
                                        <p:cTn id="16" dur="166" decel="50000">
                                          <p:stCondLst>
                                            <p:cond delay="676"/>
                                          </p:stCondLst>
                                        </p:cTn>
                                        <p:tgtEl>
                                          <p:spTgt spid="185"/>
                                        </p:tgtEl>
                                      </p:cBhvr>
                                      <p:to x="100000" y="100000"/>
                                    </p:animScale>
                                    <p:animScale>
                                      <p:cBhvr>
                                        <p:cTn id="17" dur="26">
                                          <p:stCondLst>
                                            <p:cond delay="1312"/>
                                          </p:stCondLst>
                                        </p:cTn>
                                        <p:tgtEl>
                                          <p:spTgt spid="185"/>
                                        </p:tgtEl>
                                      </p:cBhvr>
                                      <p:to x="100000" y="80000"/>
                                    </p:animScale>
                                    <p:animScale>
                                      <p:cBhvr>
                                        <p:cTn id="18" dur="166" decel="50000">
                                          <p:stCondLst>
                                            <p:cond delay="1338"/>
                                          </p:stCondLst>
                                        </p:cTn>
                                        <p:tgtEl>
                                          <p:spTgt spid="185"/>
                                        </p:tgtEl>
                                      </p:cBhvr>
                                      <p:to x="100000" y="100000"/>
                                    </p:animScale>
                                    <p:animScale>
                                      <p:cBhvr>
                                        <p:cTn id="19" dur="26">
                                          <p:stCondLst>
                                            <p:cond delay="1642"/>
                                          </p:stCondLst>
                                        </p:cTn>
                                        <p:tgtEl>
                                          <p:spTgt spid="185"/>
                                        </p:tgtEl>
                                      </p:cBhvr>
                                      <p:to x="100000" y="90000"/>
                                    </p:animScale>
                                    <p:animScale>
                                      <p:cBhvr>
                                        <p:cTn id="20" dur="166" decel="50000">
                                          <p:stCondLst>
                                            <p:cond delay="1668"/>
                                          </p:stCondLst>
                                        </p:cTn>
                                        <p:tgtEl>
                                          <p:spTgt spid="185"/>
                                        </p:tgtEl>
                                      </p:cBhvr>
                                      <p:to x="100000" y="100000"/>
                                    </p:animScale>
                                    <p:animScale>
                                      <p:cBhvr>
                                        <p:cTn id="21" dur="26">
                                          <p:stCondLst>
                                            <p:cond delay="1808"/>
                                          </p:stCondLst>
                                        </p:cTn>
                                        <p:tgtEl>
                                          <p:spTgt spid="185"/>
                                        </p:tgtEl>
                                      </p:cBhvr>
                                      <p:to x="100000" y="95000"/>
                                    </p:animScale>
                                    <p:animScale>
                                      <p:cBhvr>
                                        <p:cTn id="22" dur="166" decel="50000">
                                          <p:stCondLst>
                                            <p:cond delay="1834"/>
                                          </p:stCondLst>
                                        </p:cTn>
                                        <p:tgtEl>
                                          <p:spTgt spid="185"/>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6">
                                            <p:txEl>
                                              <p:pRg st="10" end="10"/>
                                            </p:txEl>
                                          </p:spTgt>
                                        </p:tgtEl>
                                        <p:attrNameLst>
                                          <p:attrName>style.visibility</p:attrName>
                                        </p:attrNameLst>
                                      </p:cBhvr>
                                      <p:to>
                                        <p:strVal val="visible"/>
                                      </p:to>
                                    </p:set>
                                  </p:childTnLst>
                                </p:cTn>
                              </p:par>
                              <p:par>
                                <p:cTn id="43" presetID="26" presetClass="entr" presetSubtype="0" fill="hold" nodeType="with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wipe(down)">
                                      <p:cBhvr>
                                        <p:cTn id="45" dur="580">
                                          <p:stCondLst>
                                            <p:cond delay="0"/>
                                          </p:stCondLst>
                                        </p:cTn>
                                        <p:tgtEl>
                                          <p:spTgt spid="71"/>
                                        </p:tgtEl>
                                      </p:cBhvr>
                                    </p:animEffect>
                                    <p:anim calcmode="lin" valueType="num">
                                      <p:cBhvr>
                                        <p:cTn id="46"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51" dur="26">
                                          <p:stCondLst>
                                            <p:cond delay="650"/>
                                          </p:stCondLst>
                                        </p:cTn>
                                        <p:tgtEl>
                                          <p:spTgt spid="71"/>
                                        </p:tgtEl>
                                      </p:cBhvr>
                                      <p:to x="100000" y="60000"/>
                                    </p:animScale>
                                    <p:animScale>
                                      <p:cBhvr>
                                        <p:cTn id="52" dur="166" decel="50000">
                                          <p:stCondLst>
                                            <p:cond delay="676"/>
                                          </p:stCondLst>
                                        </p:cTn>
                                        <p:tgtEl>
                                          <p:spTgt spid="71"/>
                                        </p:tgtEl>
                                      </p:cBhvr>
                                      <p:to x="100000" y="100000"/>
                                    </p:animScale>
                                    <p:animScale>
                                      <p:cBhvr>
                                        <p:cTn id="53" dur="26">
                                          <p:stCondLst>
                                            <p:cond delay="1312"/>
                                          </p:stCondLst>
                                        </p:cTn>
                                        <p:tgtEl>
                                          <p:spTgt spid="71"/>
                                        </p:tgtEl>
                                      </p:cBhvr>
                                      <p:to x="100000" y="80000"/>
                                    </p:animScale>
                                    <p:animScale>
                                      <p:cBhvr>
                                        <p:cTn id="54" dur="166" decel="50000">
                                          <p:stCondLst>
                                            <p:cond delay="1338"/>
                                          </p:stCondLst>
                                        </p:cTn>
                                        <p:tgtEl>
                                          <p:spTgt spid="71"/>
                                        </p:tgtEl>
                                      </p:cBhvr>
                                      <p:to x="100000" y="100000"/>
                                    </p:animScale>
                                    <p:animScale>
                                      <p:cBhvr>
                                        <p:cTn id="55" dur="26">
                                          <p:stCondLst>
                                            <p:cond delay="1642"/>
                                          </p:stCondLst>
                                        </p:cTn>
                                        <p:tgtEl>
                                          <p:spTgt spid="71"/>
                                        </p:tgtEl>
                                      </p:cBhvr>
                                      <p:to x="100000" y="90000"/>
                                    </p:animScale>
                                    <p:animScale>
                                      <p:cBhvr>
                                        <p:cTn id="56" dur="166" decel="50000">
                                          <p:stCondLst>
                                            <p:cond delay="1668"/>
                                          </p:stCondLst>
                                        </p:cTn>
                                        <p:tgtEl>
                                          <p:spTgt spid="71"/>
                                        </p:tgtEl>
                                      </p:cBhvr>
                                      <p:to x="100000" y="100000"/>
                                    </p:animScale>
                                    <p:animScale>
                                      <p:cBhvr>
                                        <p:cTn id="57" dur="26">
                                          <p:stCondLst>
                                            <p:cond delay="1808"/>
                                          </p:stCondLst>
                                        </p:cTn>
                                        <p:tgtEl>
                                          <p:spTgt spid="71"/>
                                        </p:tgtEl>
                                      </p:cBhvr>
                                      <p:to x="100000" y="95000"/>
                                    </p:animScale>
                                    <p:animScale>
                                      <p:cBhvr>
                                        <p:cTn id="58" dur="166" decel="50000">
                                          <p:stCondLst>
                                            <p:cond delay="1834"/>
                                          </p:stCondLst>
                                        </p:cTn>
                                        <p:tgtEl>
                                          <p:spTgt spid="71"/>
                                        </p:tgtEl>
                                      </p:cBhvr>
                                      <p:to x="100000" y="100000"/>
                                    </p:animScale>
                                  </p:childTnLst>
                                </p:cTn>
                              </p:par>
                              <p:par>
                                <p:cTn id="59" presetID="26" presetClass="entr" presetSubtype="0" fill="hold" nodeType="withEffect">
                                  <p:stCondLst>
                                    <p:cond delay="0"/>
                                  </p:stCondLst>
                                  <p:childTnLst>
                                    <p:set>
                                      <p:cBhvr>
                                        <p:cTn id="60" dur="1" fill="hold">
                                          <p:stCondLst>
                                            <p:cond delay="0"/>
                                          </p:stCondLst>
                                        </p:cTn>
                                        <p:tgtEl>
                                          <p:spTgt spid="163"/>
                                        </p:tgtEl>
                                        <p:attrNameLst>
                                          <p:attrName>style.visibility</p:attrName>
                                        </p:attrNameLst>
                                      </p:cBhvr>
                                      <p:to>
                                        <p:strVal val="visible"/>
                                      </p:to>
                                    </p:set>
                                    <p:animEffect transition="in" filter="wipe(down)">
                                      <p:cBhvr>
                                        <p:cTn id="61" dur="580">
                                          <p:stCondLst>
                                            <p:cond delay="0"/>
                                          </p:stCondLst>
                                        </p:cTn>
                                        <p:tgtEl>
                                          <p:spTgt spid="163"/>
                                        </p:tgtEl>
                                      </p:cBhvr>
                                    </p:animEffect>
                                    <p:anim calcmode="lin" valueType="num">
                                      <p:cBhvr>
                                        <p:cTn id="62" dur="1822" tmFilter="0,0; 0.14,0.36; 0.43,0.73; 0.71,0.91; 1.0,1.0">
                                          <p:stCondLst>
                                            <p:cond delay="0"/>
                                          </p:stCondLst>
                                        </p:cTn>
                                        <p:tgtEl>
                                          <p:spTgt spid="163"/>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63"/>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63"/>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63"/>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63"/>
                                        </p:tgtEl>
                                        <p:attrNameLst>
                                          <p:attrName>ppt_y</p:attrName>
                                        </p:attrNameLst>
                                      </p:cBhvr>
                                      <p:tavLst>
                                        <p:tav tm="0" fmla="#ppt_y-sin(pi*$)/81">
                                          <p:val>
                                            <p:fltVal val="0"/>
                                          </p:val>
                                        </p:tav>
                                        <p:tav tm="100000">
                                          <p:val>
                                            <p:fltVal val="1"/>
                                          </p:val>
                                        </p:tav>
                                      </p:tavLst>
                                    </p:anim>
                                    <p:animScale>
                                      <p:cBhvr>
                                        <p:cTn id="67" dur="26">
                                          <p:stCondLst>
                                            <p:cond delay="650"/>
                                          </p:stCondLst>
                                        </p:cTn>
                                        <p:tgtEl>
                                          <p:spTgt spid="163"/>
                                        </p:tgtEl>
                                      </p:cBhvr>
                                      <p:to x="100000" y="60000"/>
                                    </p:animScale>
                                    <p:animScale>
                                      <p:cBhvr>
                                        <p:cTn id="68" dur="166" decel="50000">
                                          <p:stCondLst>
                                            <p:cond delay="676"/>
                                          </p:stCondLst>
                                        </p:cTn>
                                        <p:tgtEl>
                                          <p:spTgt spid="163"/>
                                        </p:tgtEl>
                                      </p:cBhvr>
                                      <p:to x="100000" y="100000"/>
                                    </p:animScale>
                                    <p:animScale>
                                      <p:cBhvr>
                                        <p:cTn id="69" dur="26">
                                          <p:stCondLst>
                                            <p:cond delay="1312"/>
                                          </p:stCondLst>
                                        </p:cTn>
                                        <p:tgtEl>
                                          <p:spTgt spid="163"/>
                                        </p:tgtEl>
                                      </p:cBhvr>
                                      <p:to x="100000" y="80000"/>
                                    </p:animScale>
                                    <p:animScale>
                                      <p:cBhvr>
                                        <p:cTn id="70" dur="166" decel="50000">
                                          <p:stCondLst>
                                            <p:cond delay="1338"/>
                                          </p:stCondLst>
                                        </p:cTn>
                                        <p:tgtEl>
                                          <p:spTgt spid="163"/>
                                        </p:tgtEl>
                                      </p:cBhvr>
                                      <p:to x="100000" y="100000"/>
                                    </p:animScale>
                                    <p:animScale>
                                      <p:cBhvr>
                                        <p:cTn id="71" dur="26">
                                          <p:stCondLst>
                                            <p:cond delay="1642"/>
                                          </p:stCondLst>
                                        </p:cTn>
                                        <p:tgtEl>
                                          <p:spTgt spid="163"/>
                                        </p:tgtEl>
                                      </p:cBhvr>
                                      <p:to x="100000" y="90000"/>
                                    </p:animScale>
                                    <p:animScale>
                                      <p:cBhvr>
                                        <p:cTn id="72" dur="166" decel="50000">
                                          <p:stCondLst>
                                            <p:cond delay="1668"/>
                                          </p:stCondLst>
                                        </p:cTn>
                                        <p:tgtEl>
                                          <p:spTgt spid="163"/>
                                        </p:tgtEl>
                                      </p:cBhvr>
                                      <p:to x="100000" y="100000"/>
                                    </p:animScale>
                                    <p:animScale>
                                      <p:cBhvr>
                                        <p:cTn id="73" dur="26">
                                          <p:stCondLst>
                                            <p:cond delay="1808"/>
                                          </p:stCondLst>
                                        </p:cTn>
                                        <p:tgtEl>
                                          <p:spTgt spid="163"/>
                                        </p:tgtEl>
                                      </p:cBhvr>
                                      <p:to x="100000" y="95000"/>
                                    </p:animScale>
                                    <p:animScale>
                                      <p:cBhvr>
                                        <p:cTn id="74" dur="166" decel="50000">
                                          <p:stCondLst>
                                            <p:cond delay="1834"/>
                                          </p:stCondLst>
                                        </p:cTn>
                                        <p:tgtEl>
                                          <p:spTgt spid="163"/>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86">
                                            <p:txEl>
                                              <p:pRg st="12" end="12"/>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8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6" name="TextBox 85"/>
          <p:cNvSpPr txBox="1"/>
          <p:nvPr/>
        </p:nvSpPr>
        <p:spPr>
          <a:xfrm>
            <a:off x="3615090" y="840218"/>
            <a:ext cx="7145882" cy="369332"/>
          </a:xfrm>
          <a:prstGeom prst="rect">
            <a:avLst/>
          </a:prstGeom>
          <a:noFill/>
        </p:spPr>
        <p:txBody>
          <a:bodyPr wrap="square" rtlCol="0">
            <a:spAutoFit/>
          </a:bodyPr>
          <a:lstStyle/>
          <a:p>
            <a:r>
              <a:rPr lang="en-US" dirty="0" err="1">
                <a:solidFill>
                  <a:schemeClr val="bg1"/>
                </a:solidFill>
                <a:latin typeface="Calibri" panose="020F0502020204030204" pitchFamily="34" charset="0"/>
              </a:rPr>
              <a:t>Elkanah</a:t>
            </a:r>
            <a:r>
              <a:rPr lang="en-US" dirty="0">
                <a:solidFill>
                  <a:schemeClr val="bg1"/>
                </a:solidFill>
                <a:latin typeface="Calibri" panose="020F0502020204030204" pitchFamily="34" charset="0"/>
              </a:rPr>
              <a:t> takes is wives to Shiloh on their yearly passage</a:t>
            </a:r>
          </a:p>
        </p:txBody>
      </p:sp>
      <p:sp>
        <p:nvSpPr>
          <p:cNvPr id="87" name="TextBox 86"/>
          <p:cNvSpPr txBox="1"/>
          <p:nvPr/>
        </p:nvSpPr>
        <p:spPr>
          <a:xfrm>
            <a:off x="0" y="-18516"/>
            <a:ext cx="12192000" cy="1107996"/>
          </a:xfrm>
          <a:prstGeom prst="rect">
            <a:avLst/>
          </a:prstGeom>
          <a:noFill/>
        </p:spPr>
        <p:txBody>
          <a:bodyPr wrap="square" rtlCol="0">
            <a:spAutoFit/>
          </a:bodyPr>
          <a:lstStyle/>
          <a:p>
            <a:pPr algn="ctr"/>
            <a:r>
              <a:rPr lang="en-US" sz="6600" dirty="0">
                <a:solidFill>
                  <a:schemeClr val="bg1"/>
                </a:solidFill>
                <a:latin typeface="Abadi" panose="020B0604020104020204" pitchFamily="34" charset="0"/>
              </a:rPr>
              <a:t>Hannah’s Plea</a:t>
            </a:r>
          </a:p>
        </p:txBody>
      </p:sp>
      <p:sp>
        <p:nvSpPr>
          <p:cNvPr id="85" name="TextBox 84"/>
          <p:cNvSpPr txBox="1"/>
          <p:nvPr/>
        </p:nvSpPr>
        <p:spPr>
          <a:xfrm>
            <a:off x="126695" y="6346372"/>
            <a:ext cx="5200821" cy="369332"/>
          </a:xfrm>
          <a:prstGeom prst="rect">
            <a:avLst/>
          </a:prstGeom>
          <a:noFill/>
        </p:spPr>
        <p:txBody>
          <a:bodyPr wrap="square" rtlCol="0">
            <a:spAutoFit/>
          </a:bodyPr>
          <a:lstStyle/>
          <a:p>
            <a:r>
              <a:rPr lang="en-US" dirty="0">
                <a:solidFill>
                  <a:schemeClr val="bg1"/>
                </a:solidFill>
                <a:latin typeface="Calibri" panose="020F0502020204030204" pitchFamily="34" charset="0"/>
              </a:rPr>
              <a:t>1 Samuel 1:9-14 </a:t>
            </a:r>
          </a:p>
        </p:txBody>
      </p:sp>
      <p:sp>
        <p:nvSpPr>
          <p:cNvPr id="2" name="Rectangle 1"/>
          <p:cNvSpPr/>
          <p:nvPr/>
        </p:nvSpPr>
        <p:spPr>
          <a:xfrm>
            <a:off x="4133223" y="1510216"/>
            <a:ext cx="6735280" cy="1200329"/>
          </a:xfrm>
          <a:prstGeom prst="rect">
            <a:avLst/>
          </a:prstGeom>
        </p:spPr>
        <p:txBody>
          <a:bodyPr wrap="square">
            <a:spAutoFit/>
          </a:bodyPr>
          <a:lstStyle/>
          <a:p>
            <a:r>
              <a:rPr lang="en-US" b="0" i="0" dirty="0">
                <a:solidFill>
                  <a:schemeClr val="bg1"/>
                </a:solidFill>
                <a:effectLst/>
                <a:latin typeface="Calibri" panose="020F0502020204030204" pitchFamily="34" charset="0"/>
              </a:rPr>
              <a:t>Hannah pleads with the Lord and made a vow unto the Lord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Eli witnesses this woman and presumes she is drunk--</a:t>
            </a:r>
            <a:r>
              <a:rPr lang="en-US" i="1" dirty="0">
                <a:solidFill>
                  <a:schemeClr val="bg1"/>
                </a:solidFill>
                <a:latin typeface="Calibri" panose="020F0502020204030204" pitchFamily="34" charset="0"/>
              </a:rPr>
              <a:t> </a:t>
            </a:r>
            <a:r>
              <a:rPr lang="en-US" dirty="0">
                <a:solidFill>
                  <a:schemeClr val="bg1"/>
                </a:solidFill>
                <a:latin typeface="Calibri" panose="020F0502020204030204" pitchFamily="34" charset="0"/>
              </a:rPr>
              <a:t>Hearing her say nothing, but only seeing her lips move a long time, with such gestures.</a:t>
            </a:r>
          </a:p>
        </p:txBody>
      </p:sp>
      <p:grpSp>
        <p:nvGrpSpPr>
          <p:cNvPr id="88" name="Group 87"/>
          <p:cNvGrpSpPr/>
          <p:nvPr/>
        </p:nvGrpSpPr>
        <p:grpSpPr>
          <a:xfrm>
            <a:off x="110022" y="709978"/>
            <a:ext cx="3141292" cy="2218577"/>
            <a:chOff x="228600" y="381000"/>
            <a:chExt cx="3505068" cy="2501531"/>
          </a:xfrm>
        </p:grpSpPr>
        <p:grpSp>
          <p:nvGrpSpPr>
            <p:cNvPr id="90" name="Group 89"/>
            <p:cNvGrpSpPr/>
            <p:nvPr/>
          </p:nvGrpSpPr>
          <p:grpSpPr>
            <a:xfrm>
              <a:off x="228600" y="381000"/>
              <a:ext cx="3505068" cy="2501531"/>
              <a:chOff x="534986" y="381000"/>
              <a:chExt cx="2637111" cy="2501531"/>
            </a:xfrm>
          </p:grpSpPr>
          <p:sp>
            <p:nvSpPr>
              <p:cNvPr id="92" name="Rectangle 91"/>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p:cNvGrpSpPr/>
              <p:nvPr/>
            </p:nvGrpSpPr>
            <p:grpSpPr>
              <a:xfrm>
                <a:off x="534986" y="384805"/>
                <a:ext cx="457200" cy="2497726"/>
                <a:chOff x="533400" y="381000"/>
                <a:chExt cx="457200" cy="2497726"/>
              </a:xfrm>
            </p:grpSpPr>
            <p:sp>
              <p:nvSpPr>
                <p:cNvPr id="99" name="Oval 9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ounded Rectangle 9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p:cNvGrpSpPr/>
              <p:nvPr/>
            </p:nvGrpSpPr>
            <p:grpSpPr>
              <a:xfrm>
                <a:off x="2714897" y="381000"/>
                <a:ext cx="457200" cy="2497726"/>
                <a:chOff x="2714897" y="457200"/>
                <a:chExt cx="457200" cy="2497726"/>
              </a:xfrm>
            </p:grpSpPr>
            <p:sp>
              <p:nvSpPr>
                <p:cNvPr id="95" name="Oval 9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1" name="Rectangle 90"/>
            <p:cNvSpPr/>
            <p:nvPr/>
          </p:nvSpPr>
          <p:spPr>
            <a:xfrm>
              <a:off x="842492" y="971234"/>
              <a:ext cx="2293346" cy="1635547"/>
            </a:xfrm>
            <a:prstGeom prst="rect">
              <a:avLst/>
            </a:prstGeom>
          </p:spPr>
          <p:txBody>
            <a:bodyPr wrap="square">
              <a:spAutoFit/>
            </a:bodyPr>
            <a:lstStyle/>
            <a:p>
              <a:pPr algn="ctr"/>
              <a:r>
                <a:rPr lang="en-US" sz="1600" b="1" dirty="0"/>
                <a:t>As we turn to the Lord in our adversity, He can provide help, hope, comfort, and peace</a:t>
              </a:r>
              <a:endParaRPr lang="en-US" sz="1600" i="1" dirty="0"/>
            </a:p>
          </p:txBody>
        </p:sp>
      </p:grpSp>
      <p:pic>
        <p:nvPicPr>
          <p:cNvPr id="1026" name="Picture 2" descr="http://www.lightalongthejourney.com/Images/hanna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823" y="3446177"/>
            <a:ext cx="3200400" cy="228600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6437015" y="2844899"/>
            <a:ext cx="4869234" cy="3615227"/>
            <a:chOff x="6377781" y="2140349"/>
            <a:chExt cx="4600575" cy="3581400"/>
          </a:xfrm>
        </p:grpSpPr>
        <p:pic>
          <p:nvPicPr>
            <p:cNvPr id="1028" name="Picture 4" descr="http://www.womeninthebible.net/james-tisso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7781" y="2140349"/>
              <a:ext cx="4600575" cy="3581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439041" y="5475528"/>
              <a:ext cx="539315" cy="246221"/>
            </a:xfrm>
            <a:prstGeom prst="rect">
              <a:avLst/>
            </a:prstGeom>
          </p:spPr>
          <p:txBody>
            <a:bodyPr wrap="square">
              <a:spAutoFit/>
            </a:bodyPr>
            <a:lstStyle/>
            <a:p>
              <a:r>
                <a:rPr lang="en-US" sz="1000" b="0" i="0" dirty="0" err="1">
                  <a:solidFill>
                    <a:schemeClr val="bg1"/>
                  </a:solidFill>
                  <a:effectLst/>
                  <a:latin typeface="Arial" panose="020B0604020202020204" pitchFamily="34" charset="0"/>
                </a:rPr>
                <a:t>Tissot</a:t>
              </a:r>
              <a:endParaRPr lang="en-US" sz="1000" dirty="0">
                <a:solidFill>
                  <a:schemeClr val="bg1"/>
                </a:solidFill>
              </a:endParaRPr>
            </a:p>
          </p:txBody>
        </p:sp>
      </p:grpSp>
    </p:spTree>
    <p:extLst>
      <p:ext uri="{BB962C8B-B14F-4D97-AF65-F5344CB8AC3E}">
        <p14:creationId xmlns:p14="http://schemas.microsoft.com/office/powerpoint/2010/main" val="361606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outVertical)">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7" name="TextBox 86"/>
          <p:cNvSpPr txBox="1"/>
          <p:nvPr/>
        </p:nvSpPr>
        <p:spPr>
          <a:xfrm>
            <a:off x="0" y="-18516"/>
            <a:ext cx="12192000" cy="1107996"/>
          </a:xfrm>
          <a:prstGeom prst="rect">
            <a:avLst/>
          </a:prstGeom>
          <a:noFill/>
        </p:spPr>
        <p:txBody>
          <a:bodyPr wrap="square" rtlCol="0">
            <a:spAutoFit/>
          </a:bodyPr>
          <a:lstStyle/>
          <a:p>
            <a:pPr algn="ctr"/>
            <a:r>
              <a:rPr lang="en-US" sz="6600" dirty="0">
                <a:solidFill>
                  <a:schemeClr val="bg1"/>
                </a:solidFill>
                <a:latin typeface="Abadi" panose="020B0604020104020204" pitchFamily="34" charset="0"/>
              </a:rPr>
              <a:t>The Vow--Nazarite</a:t>
            </a:r>
          </a:p>
        </p:txBody>
      </p:sp>
      <p:sp>
        <p:nvSpPr>
          <p:cNvPr id="85" name="TextBox 84"/>
          <p:cNvSpPr txBox="1"/>
          <p:nvPr/>
        </p:nvSpPr>
        <p:spPr>
          <a:xfrm>
            <a:off x="126695" y="6346372"/>
            <a:ext cx="5200821" cy="369332"/>
          </a:xfrm>
          <a:prstGeom prst="rect">
            <a:avLst/>
          </a:prstGeom>
          <a:noFill/>
        </p:spPr>
        <p:txBody>
          <a:bodyPr wrap="square" rtlCol="0">
            <a:spAutoFit/>
          </a:bodyPr>
          <a:lstStyle/>
          <a:p>
            <a:r>
              <a:rPr lang="en-US" dirty="0">
                <a:solidFill>
                  <a:schemeClr val="bg1"/>
                </a:solidFill>
                <a:latin typeface="Calibri" panose="020F0502020204030204" pitchFamily="34" charset="0"/>
              </a:rPr>
              <a:t>1 Samuel 1:11 </a:t>
            </a:r>
          </a:p>
        </p:txBody>
      </p:sp>
      <p:sp>
        <p:nvSpPr>
          <p:cNvPr id="3" name="Rectangle 2"/>
          <p:cNvSpPr/>
          <p:nvPr/>
        </p:nvSpPr>
        <p:spPr>
          <a:xfrm>
            <a:off x="283675" y="1479063"/>
            <a:ext cx="6096000" cy="2585323"/>
          </a:xfrm>
          <a:prstGeom prst="rect">
            <a:avLst/>
          </a:prstGeom>
        </p:spPr>
        <p:txBody>
          <a:bodyPr>
            <a:spAutoFit/>
          </a:bodyPr>
          <a:lstStyle/>
          <a:p>
            <a:r>
              <a:rPr lang="en-US" dirty="0">
                <a:solidFill>
                  <a:schemeClr val="bg1"/>
                </a:solidFill>
                <a:latin typeface="Calibri" panose="020F0502020204030204" pitchFamily="34" charset="0"/>
              </a:rPr>
              <a:t>Hannah’s covenant with the Lord that, if she were given a child, “no razor” would come upon his head seems to be a promise to raise Samuel as a Nazarite, one under a special vow to God never to cut his hair.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In Samuel is a great contrast to Samson, the former keeping his Nazarite vows throughout life, becoming a powerful man of God, and the latter violating all his vows, becoming a wretched example of failure to serve God. (5)</a:t>
            </a:r>
            <a:endParaRPr lang="en-US" dirty="0">
              <a:solidFill>
                <a:schemeClr val="bg1"/>
              </a:solidFill>
            </a:endParaRPr>
          </a:p>
        </p:txBody>
      </p:sp>
      <p:sp>
        <p:nvSpPr>
          <p:cNvPr id="7" name="Rectangle 6"/>
          <p:cNvSpPr/>
          <p:nvPr/>
        </p:nvSpPr>
        <p:spPr>
          <a:xfrm>
            <a:off x="4506685" y="4676363"/>
            <a:ext cx="7006403" cy="1938992"/>
          </a:xfrm>
          <a:prstGeom prst="rect">
            <a:avLst/>
          </a:prstGeom>
        </p:spPr>
        <p:txBody>
          <a:bodyPr wrap="square">
            <a:spAutoFit/>
          </a:bodyPr>
          <a:lstStyle/>
          <a:p>
            <a:r>
              <a:rPr lang="en-US" sz="2400" i="1" dirty="0">
                <a:solidFill>
                  <a:schemeClr val="bg1"/>
                </a:solidFill>
                <a:latin typeface="Calibri" panose="020F0502020204030204" pitchFamily="34" charset="0"/>
              </a:rPr>
              <a:t>A consecrated man:</a:t>
            </a:r>
            <a:r>
              <a:rPr lang="en-US" sz="2400" dirty="0">
                <a:solidFill>
                  <a:schemeClr val="bg1"/>
                </a:solidFill>
                <a:latin typeface="Calibri" panose="020F0502020204030204" pitchFamily="34" charset="0"/>
              </a:rPr>
              <a:t> A man under a vow to abstain from wine, from any cutting of the hair, and any contact with the dead. The vow might be lifelong, or for a short, definite period. (1)</a:t>
            </a:r>
          </a:p>
          <a:p>
            <a:r>
              <a:rPr lang="en-US" sz="2400" dirty="0">
                <a:solidFill>
                  <a:schemeClr val="bg1"/>
                </a:solidFill>
                <a:latin typeface="Calibri" panose="020F0502020204030204" pitchFamily="34" charset="0"/>
              </a:rPr>
              <a:t>Samuel’s was lifelong.</a:t>
            </a:r>
            <a:endParaRPr lang="en-US" sz="2400" dirty="0">
              <a:solidFill>
                <a:schemeClr val="bg1"/>
              </a:solidFill>
            </a:endParaRPr>
          </a:p>
        </p:txBody>
      </p:sp>
      <p:pic>
        <p:nvPicPr>
          <p:cNvPr id="29" name="Picture 28"/>
          <p:cNvPicPr>
            <a:picLocks noChangeAspect="1"/>
          </p:cNvPicPr>
          <p:nvPr/>
        </p:nvPicPr>
        <p:blipFill rotWithShape="1">
          <a:blip r:embed="rId3"/>
          <a:srcRect l="23333" t="37143" r="45595" b="23915"/>
          <a:stretch/>
        </p:blipFill>
        <p:spPr>
          <a:xfrm>
            <a:off x="6663349" y="1156507"/>
            <a:ext cx="4582303" cy="3230436"/>
          </a:xfrm>
          <a:prstGeom prst="rect">
            <a:avLst/>
          </a:prstGeom>
        </p:spPr>
      </p:pic>
    </p:spTree>
    <p:extLst>
      <p:ext uri="{BB962C8B-B14F-4D97-AF65-F5344CB8AC3E}">
        <p14:creationId xmlns:p14="http://schemas.microsoft.com/office/powerpoint/2010/main" val="397706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TotalTime>
  <Words>5549</Words>
  <Application>Microsoft Office PowerPoint</Application>
  <PresentationFormat>Widescreen</PresentationFormat>
  <Paragraphs>302</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Abadi</vt:lpstr>
      <vt:lpstr>Calibri Light</vt:lpstr>
      <vt:lpstr>Calibri</vt:lpstr>
      <vt:lpstr>Arial</vt:lpstr>
      <vt:lpstr>Comic Sans MS</vt:lpstr>
      <vt:lpstr>Verdana</vt:lpstr>
      <vt:lpstr>Harrington</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48</cp:revision>
  <dcterms:created xsi:type="dcterms:W3CDTF">2015-12-11T14:27:13Z</dcterms:created>
  <dcterms:modified xsi:type="dcterms:W3CDTF">2020-11-15T14:49:14Z</dcterms:modified>
</cp:coreProperties>
</file>