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2" r:id="rId6"/>
    <p:sldId id="263" r:id="rId7"/>
    <p:sldId id="264" r:id="rId8"/>
    <p:sldId id="265" r:id="rId9"/>
    <p:sldId id="266" r:id="rId10"/>
    <p:sldId id="267" r:id="rId11"/>
    <p:sldId id="268" r:id="rId12"/>
    <p:sldId id="269" r:id="rId13"/>
    <p:sldId id="257" r:id="rId14"/>
    <p:sldId id="271" r:id="rId15"/>
    <p:sldId id="272" r:id="rId16"/>
    <p:sldId id="274" r:id="rId17"/>
    <p:sldId id="273" r:id="rId18"/>
    <p:sldId id="275" r:id="rId19"/>
    <p:sldId id="276" r:id="rId20"/>
    <p:sldId id="270" r:id="rId21"/>
    <p:sldId id="261" r:id="rId22"/>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0B976C-1C5E-400F-A54E-679F09F4A9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4252812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B976C-1C5E-400F-A54E-679F09F4A9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9857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B976C-1C5E-400F-A54E-679F09F4A9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202762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0B976C-1C5E-400F-A54E-679F09F4A9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361435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0B976C-1C5E-400F-A54E-679F09F4A901}"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282712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0B976C-1C5E-400F-A54E-679F09F4A9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82055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0B976C-1C5E-400F-A54E-679F09F4A901}"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390069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0B976C-1C5E-400F-A54E-679F09F4A901}"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63093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B976C-1C5E-400F-A54E-679F09F4A901}"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180169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B976C-1C5E-400F-A54E-679F09F4A9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148703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0B976C-1C5E-400F-A54E-679F09F4A901}"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D05540-946B-4485-8827-F1BFD8303C80}" type="slidenum">
              <a:rPr lang="en-US" smtClean="0"/>
              <a:t>‹#›</a:t>
            </a:fld>
            <a:endParaRPr lang="en-US"/>
          </a:p>
        </p:txBody>
      </p:sp>
    </p:spTree>
    <p:extLst>
      <p:ext uri="{BB962C8B-B14F-4D97-AF65-F5344CB8AC3E}">
        <p14:creationId xmlns:p14="http://schemas.microsoft.com/office/powerpoint/2010/main" val="128889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B976C-1C5E-400F-A54E-679F09F4A901}"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05540-946B-4485-8827-F1BFD8303C80}" type="slidenum">
              <a:rPr lang="en-US" smtClean="0"/>
              <a:t>‹#›</a:t>
            </a:fld>
            <a:endParaRPr lang="en-US"/>
          </a:p>
        </p:txBody>
      </p:sp>
    </p:spTree>
    <p:extLst>
      <p:ext uri="{BB962C8B-B14F-4D97-AF65-F5344CB8AC3E}">
        <p14:creationId xmlns:p14="http://schemas.microsoft.com/office/powerpoint/2010/main" val="125655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gif"/><Relationship Id="rId3" Type="http://schemas.openxmlformats.org/officeDocument/2006/relationships/audio" Target="../media/audio2.wav"/><Relationship Id="rId7" Type="http://schemas.openxmlformats.org/officeDocument/2006/relationships/image" Target="../media/image2.jpeg"/><Relationship Id="rId12"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6.gif"/><Relationship Id="rId5" Type="http://schemas.openxmlformats.org/officeDocument/2006/relationships/audio" Target="../media/audio4.wav"/><Relationship Id="rId10" Type="http://schemas.openxmlformats.org/officeDocument/2006/relationships/image" Target="../media/image5.gif"/><Relationship Id="rId4" Type="http://schemas.openxmlformats.org/officeDocument/2006/relationships/audio" Target="../media/audio3.wav"/><Relationship Id="rId9"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37644D27-B224-4C6D-8A22-F9D05F075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17283" y="90535"/>
            <a:ext cx="1439501" cy="369332"/>
          </a:xfrm>
          <a:prstGeom prst="rect">
            <a:avLst/>
          </a:prstGeom>
          <a:noFill/>
        </p:spPr>
        <p:txBody>
          <a:bodyPr wrap="square" rtlCol="0">
            <a:spAutoFit/>
          </a:bodyPr>
          <a:lstStyle/>
          <a:p>
            <a:r>
              <a:rPr lang="en-US" dirty="0">
                <a:solidFill>
                  <a:schemeClr val="bg1"/>
                </a:solidFill>
              </a:rPr>
              <a:t>Lesson 83</a:t>
            </a:r>
          </a:p>
        </p:txBody>
      </p:sp>
      <p:sp>
        <p:nvSpPr>
          <p:cNvPr id="6" name="TextBox 5"/>
          <p:cNvSpPr txBox="1"/>
          <p:nvPr/>
        </p:nvSpPr>
        <p:spPr>
          <a:xfrm>
            <a:off x="0" y="1057747"/>
            <a:ext cx="12192000" cy="2123658"/>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Recognizing the Voice of the Lord</a:t>
            </a:r>
          </a:p>
          <a:p>
            <a:pPr algn="ctr"/>
            <a:r>
              <a:rPr lang="en-US" sz="6600" dirty="0">
                <a:solidFill>
                  <a:schemeClr val="bg1"/>
                </a:solidFill>
                <a:latin typeface="Arial Narrow" panose="020B0606020202030204" pitchFamily="34" charset="0"/>
              </a:rPr>
              <a:t>1 Samuel 3</a:t>
            </a:r>
          </a:p>
        </p:txBody>
      </p:sp>
      <p:grpSp>
        <p:nvGrpSpPr>
          <p:cNvPr id="5" name="Group 4"/>
          <p:cNvGrpSpPr/>
          <p:nvPr/>
        </p:nvGrpSpPr>
        <p:grpSpPr>
          <a:xfrm>
            <a:off x="1467717" y="2438670"/>
            <a:ext cx="1964250" cy="3994788"/>
            <a:chOff x="1716284" y="474750"/>
            <a:chExt cx="2445026" cy="4972565"/>
          </a:xfrm>
        </p:grpSpPr>
        <p:grpSp>
          <p:nvGrpSpPr>
            <p:cNvPr id="7" name="Group 6"/>
            <p:cNvGrpSpPr/>
            <p:nvPr/>
          </p:nvGrpSpPr>
          <p:grpSpPr>
            <a:xfrm flipH="1">
              <a:off x="3176816" y="1118804"/>
              <a:ext cx="664589" cy="1122315"/>
              <a:chOff x="4580952" y="1323647"/>
              <a:chExt cx="664589" cy="792389"/>
            </a:xfrm>
          </p:grpSpPr>
          <p:sp>
            <p:nvSpPr>
              <p:cNvPr id="70" name="Moon 69"/>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995309" y="1121340"/>
              <a:ext cx="664589" cy="1122315"/>
              <a:chOff x="4580952" y="1323647"/>
              <a:chExt cx="664589" cy="792389"/>
            </a:xfrm>
          </p:grpSpPr>
          <p:sp>
            <p:nvSpPr>
              <p:cNvPr id="68" name="Moon 67"/>
              <p:cNvSpPr/>
              <p:nvPr/>
            </p:nvSpPr>
            <p:spPr>
              <a:xfrm rot="266471">
                <a:off x="4580952" y="1323647"/>
                <a:ext cx="664589" cy="792389"/>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998437">
                <a:off x="4661745" y="1342474"/>
                <a:ext cx="374533" cy="63505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19907266">
              <a:off x="3739694" y="3233615"/>
              <a:ext cx="42161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45044">
              <a:off x="1716284" y="3248591"/>
              <a:ext cx="46312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42075">
              <a:off x="2456399" y="4747463"/>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28376">
              <a:off x="3122728" y="4761515"/>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0561">
              <a:off x="1731867" y="2330662"/>
              <a:ext cx="1009860" cy="1443356"/>
            </a:xfrm>
            <a:prstGeom prst="trapezoid">
              <a:avLst>
                <a:gd name="adj" fmla="val 30077"/>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85184">
              <a:off x="1872672" y="2084557"/>
              <a:ext cx="1003899" cy="1436005"/>
            </a:xfrm>
            <a:prstGeom prst="trapezoid">
              <a:avLst>
                <a:gd name="adj" fmla="val 31003"/>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70960">
              <a:off x="3151051" y="2334430"/>
              <a:ext cx="948562" cy="1443356"/>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36208">
              <a:off x="2947455" y="2097736"/>
              <a:ext cx="972511" cy="1397052"/>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209800" y="2128072"/>
              <a:ext cx="1447800" cy="2895600"/>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37385" y="2085338"/>
              <a:ext cx="599605" cy="130867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186724">
              <a:off x="2963096" y="1987049"/>
              <a:ext cx="699099" cy="2898914"/>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53417">
              <a:off x="2187146" y="2050706"/>
              <a:ext cx="699099" cy="2879911"/>
            </a:xfrm>
            <a:prstGeom prst="trapezoid">
              <a:avLst/>
            </a:prstGeom>
            <a:solidFill>
              <a:srgbClr val="F68B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2771693" y="2034351"/>
              <a:ext cx="287339" cy="685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8"/>
            <p:cNvGrpSpPr/>
            <p:nvPr/>
          </p:nvGrpSpPr>
          <p:grpSpPr>
            <a:xfrm>
              <a:off x="2217383" y="579179"/>
              <a:ext cx="1371600" cy="1676400"/>
              <a:chOff x="2819400" y="1066800"/>
              <a:chExt cx="1828800" cy="1676400"/>
            </a:xfrm>
          </p:grpSpPr>
          <p:sp>
            <p:nvSpPr>
              <p:cNvPr id="62" name="Oval 61"/>
              <p:cNvSpPr/>
              <p:nvPr/>
            </p:nvSpPr>
            <p:spPr>
              <a:xfrm>
                <a:off x="2819400" y="1199148"/>
                <a:ext cx="1828800" cy="15440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174437">
                <a:off x="3123439" y="969223"/>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4898057">
                <a:off x="3836728" y="1005297"/>
                <a:ext cx="566425" cy="1056518"/>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6938956">
                <a:off x="3469398" y="943473"/>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3713858" flipH="1">
                <a:off x="3288094" y="978820"/>
                <a:ext cx="657417" cy="904071"/>
              </a:xfrm>
              <a:prstGeom prst="moon">
                <a:avLst>
                  <a:gd name="adj" fmla="val 702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266913" y="1226742"/>
                <a:ext cx="954298" cy="410886"/>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202323" y="474750"/>
              <a:ext cx="1423008" cy="1136740"/>
              <a:chOff x="5209995" y="2728815"/>
              <a:chExt cx="1114604" cy="1136740"/>
            </a:xfrm>
            <a:solidFill>
              <a:schemeClr val="bg2">
                <a:lumMod val="75000"/>
              </a:schemeClr>
            </a:solidFill>
          </p:grpSpPr>
          <p:sp>
            <p:nvSpPr>
              <p:cNvPr id="60" name="Chord 59"/>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tored Data 60"/>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492118" y="2871634"/>
              <a:ext cx="883164" cy="180706"/>
              <a:chOff x="4876800" y="2662262"/>
              <a:chExt cx="2595154" cy="678668"/>
            </a:xfrm>
          </p:grpSpPr>
          <p:grpSp>
            <p:nvGrpSpPr>
              <p:cNvPr id="49" name="Group 48"/>
              <p:cNvGrpSpPr/>
              <p:nvPr/>
            </p:nvGrpSpPr>
            <p:grpSpPr>
              <a:xfrm>
                <a:off x="4876800" y="2662262"/>
                <a:ext cx="914400" cy="656897"/>
                <a:chOff x="4876800" y="2662262"/>
                <a:chExt cx="914400" cy="656897"/>
              </a:xfrm>
            </p:grpSpPr>
            <p:sp>
              <p:nvSpPr>
                <p:cNvPr id="57" name="Hexagon 5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5786846" y="2666616"/>
                <a:ext cx="914400" cy="656897"/>
                <a:chOff x="4876800" y="2662262"/>
                <a:chExt cx="914400" cy="656897"/>
              </a:xfrm>
            </p:grpSpPr>
            <p:sp>
              <p:nvSpPr>
                <p:cNvPr id="54" name="Hexagon 5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709954" y="2684033"/>
                <a:ext cx="762000" cy="656897"/>
                <a:chOff x="4876800" y="2662262"/>
                <a:chExt cx="762000" cy="656897"/>
              </a:xfrm>
            </p:grpSpPr>
            <p:sp>
              <p:nvSpPr>
                <p:cNvPr id="52" name="Hexagon 5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5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2496643" y="3302399"/>
              <a:ext cx="883164" cy="180706"/>
              <a:chOff x="4876800" y="2662262"/>
              <a:chExt cx="2595154" cy="678668"/>
            </a:xfrm>
          </p:grpSpPr>
          <p:grpSp>
            <p:nvGrpSpPr>
              <p:cNvPr id="38" name="Group 37"/>
              <p:cNvGrpSpPr/>
              <p:nvPr/>
            </p:nvGrpSpPr>
            <p:grpSpPr>
              <a:xfrm>
                <a:off x="4876800" y="2662262"/>
                <a:ext cx="914400" cy="656897"/>
                <a:chOff x="4876800" y="2662262"/>
                <a:chExt cx="914400" cy="656897"/>
              </a:xfrm>
            </p:grpSpPr>
            <p:sp>
              <p:nvSpPr>
                <p:cNvPr id="46" name="Hexagon 4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786846" y="2666616"/>
                <a:ext cx="914400" cy="656897"/>
                <a:chOff x="4876800" y="2662262"/>
                <a:chExt cx="914400" cy="656897"/>
              </a:xfrm>
            </p:grpSpPr>
            <p:sp>
              <p:nvSpPr>
                <p:cNvPr id="43" name="Hexagon 4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709954" y="2684033"/>
                <a:ext cx="762000" cy="656897"/>
                <a:chOff x="4876800" y="2662262"/>
                <a:chExt cx="762000" cy="656897"/>
              </a:xfrm>
            </p:grpSpPr>
            <p:sp>
              <p:nvSpPr>
                <p:cNvPr id="41" name="Hexagon 40"/>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2480957" y="3783349"/>
              <a:ext cx="883164" cy="180706"/>
              <a:chOff x="4876800" y="2662262"/>
              <a:chExt cx="2595154" cy="678668"/>
            </a:xfrm>
          </p:grpSpPr>
          <p:grpSp>
            <p:nvGrpSpPr>
              <p:cNvPr id="27" name="Group 26"/>
              <p:cNvGrpSpPr/>
              <p:nvPr/>
            </p:nvGrpSpPr>
            <p:grpSpPr>
              <a:xfrm>
                <a:off x="4876800" y="2662262"/>
                <a:ext cx="914400" cy="656897"/>
                <a:chOff x="4876800" y="2662262"/>
                <a:chExt cx="914400" cy="656897"/>
              </a:xfrm>
            </p:grpSpPr>
            <p:sp>
              <p:nvSpPr>
                <p:cNvPr id="35" name="Hexagon 3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786846" y="2666616"/>
                <a:ext cx="914400" cy="656897"/>
                <a:chOff x="4876800" y="2662262"/>
                <a:chExt cx="914400" cy="656897"/>
              </a:xfrm>
            </p:grpSpPr>
            <p:sp>
              <p:nvSpPr>
                <p:cNvPr id="32" name="Hexagon 31"/>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709954" y="2684033"/>
                <a:ext cx="762000" cy="656897"/>
                <a:chOff x="4876800" y="2662262"/>
                <a:chExt cx="762000" cy="656897"/>
              </a:xfrm>
            </p:grpSpPr>
            <p:sp>
              <p:nvSpPr>
                <p:cNvPr id="30" name="Hexagon 2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3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Rectangle 1"/>
          <p:cNvSpPr/>
          <p:nvPr/>
        </p:nvSpPr>
        <p:spPr>
          <a:xfrm>
            <a:off x="4221085" y="3994550"/>
            <a:ext cx="6844475" cy="923330"/>
          </a:xfrm>
          <a:prstGeom prst="rect">
            <a:avLst/>
          </a:prstGeom>
        </p:spPr>
        <p:txBody>
          <a:bodyPr wrap="square">
            <a:spAutoFit/>
          </a:bodyPr>
          <a:lstStyle/>
          <a:p>
            <a:r>
              <a:rPr lang="en-US" b="1" i="1" dirty="0">
                <a:solidFill>
                  <a:schemeClr val="bg1"/>
                </a:solidFill>
                <a:latin typeface="Palatino"/>
              </a:rPr>
              <a:t> </a:t>
            </a:r>
            <a:r>
              <a:rPr lang="en-US" i="1" dirty="0">
                <a:solidFill>
                  <a:schemeClr val="bg1"/>
                </a:solidFill>
                <a:latin typeface="Palatino"/>
              </a:rPr>
              <a:t>And the </a:t>
            </a:r>
            <a:r>
              <a:rPr lang="en-US" i="1" cap="small" dirty="0">
                <a:solidFill>
                  <a:schemeClr val="bg1"/>
                </a:solidFill>
                <a:latin typeface="Palatino"/>
              </a:rPr>
              <a:t>Lord</a:t>
            </a:r>
            <a:r>
              <a:rPr lang="en-US" i="1" dirty="0">
                <a:solidFill>
                  <a:schemeClr val="bg1"/>
                </a:solidFill>
                <a:latin typeface="Palatino"/>
              </a:rPr>
              <a:t> appeared again in Shiloh: for the </a:t>
            </a:r>
            <a:r>
              <a:rPr lang="en-US" i="1" cap="small" dirty="0">
                <a:solidFill>
                  <a:schemeClr val="bg1"/>
                </a:solidFill>
                <a:latin typeface="Palatino"/>
              </a:rPr>
              <a:t>Lord </a:t>
            </a:r>
            <a:r>
              <a:rPr lang="en-US" i="1" dirty="0">
                <a:solidFill>
                  <a:schemeClr val="bg1"/>
                </a:solidFill>
                <a:latin typeface="Palatino"/>
              </a:rPr>
              <a:t>revealed himself to Samuel in Shiloh by the word of the </a:t>
            </a:r>
            <a:r>
              <a:rPr lang="en-US" i="1" cap="small" dirty="0">
                <a:solidFill>
                  <a:schemeClr val="bg1"/>
                </a:solidFill>
                <a:latin typeface="Palatino"/>
              </a:rPr>
              <a:t>Lord</a:t>
            </a:r>
            <a:r>
              <a:rPr lang="en-US" i="1" dirty="0">
                <a:solidFill>
                  <a:schemeClr val="bg1"/>
                </a:solidFill>
                <a:latin typeface="Palatino"/>
              </a:rPr>
              <a:t>. </a:t>
            </a:r>
          </a:p>
          <a:p>
            <a:r>
              <a:rPr lang="en-US" i="1" dirty="0">
                <a:solidFill>
                  <a:schemeClr val="bg1"/>
                </a:solidFill>
                <a:latin typeface="Palatino"/>
              </a:rPr>
              <a:t>1 Samuel 3:21</a:t>
            </a:r>
            <a:endParaRPr lang="en-US" i="1" dirty="0">
              <a:solidFill>
                <a:schemeClr val="bg1"/>
              </a:solidFill>
            </a:endParaRPr>
          </a:p>
        </p:txBody>
      </p:sp>
    </p:spTree>
    <p:extLst>
      <p:ext uri="{BB962C8B-B14F-4D97-AF65-F5344CB8AC3E}">
        <p14:creationId xmlns:p14="http://schemas.microsoft.com/office/powerpoint/2010/main" val="3560024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Recognizing</a:t>
            </a:r>
          </a:p>
        </p:txBody>
      </p:sp>
      <p:sp>
        <p:nvSpPr>
          <p:cNvPr id="3" name="Rectangle 2"/>
          <p:cNvSpPr/>
          <p:nvPr/>
        </p:nvSpPr>
        <p:spPr>
          <a:xfrm>
            <a:off x="129818" y="1187180"/>
            <a:ext cx="9490572" cy="523220"/>
          </a:xfrm>
          <a:prstGeom prst="rect">
            <a:avLst/>
          </a:prstGeom>
        </p:spPr>
        <p:txBody>
          <a:bodyPr wrap="square">
            <a:spAutoFit/>
          </a:bodyPr>
          <a:lstStyle/>
          <a:p>
            <a:pPr fontAlgn="base"/>
            <a:r>
              <a:rPr lang="en-US" sz="2800" dirty="0">
                <a:solidFill>
                  <a:schemeClr val="bg1"/>
                </a:solidFill>
              </a:rPr>
              <a:t>What can prevent us from recognizing the Lord’s voice?</a:t>
            </a:r>
          </a:p>
        </p:txBody>
      </p:sp>
      <p:sp>
        <p:nvSpPr>
          <p:cNvPr id="4" name="Rectangle 3"/>
          <p:cNvSpPr/>
          <p:nvPr/>
        </p:nvSpPr>
        <p:spPr>
          <a:xfrm>
            <a:off x="5921509" y="1580865"/>
            <a:ext cx="6096000" cy="2862322"/>
          </a:xfrm>
          <a:prstGeom prst="rect">
            <a:avLst/>
          </a:prstGeom>
        </p:spPr>
        <p:txBody>
          <a:bodyPr>
            <a:spAutoFit/>
          </a:bodyPr>
          <a:lstStyle/>
          <a:p>
            <a:r>
              <a:rPr lang="en-US" b="0" i="1" dirty="0">
                <a:solidFill>
                  <a:srgbClr val="FFFF00"/>
                </a:solidFill>
                <a:effectLst/>
                <a:latin typeface="Palatino"/>
              </a:rPr>
              <a:t>Ye are swift to do iniquity but slow to remember the Lord your God. Ye have seen an angel, and he </a:t>
            </a:r>
            <a:r>
              <a:rPr lang="en-US" b="0" i="1" dirty="0" err="1">
                <a:solidFill>
                  <a:srgbClr val="FFFF00"/>
                </a:solidFill>
                <a:effectLst/>
                <a:latin typeface="Palatino"/>
              </a:rPr>
              <a:t>spake</a:t>
            </a:r>
            <a:r>
              <a:rPr lang="en-US" b="0" i="1" dirty="0">
                <a:solidFill>
                  <a:srgbClr val="FFFF00"/>
                </a:solidFill>
                <a:effectLst/>
                <a:latin typeface="Palatino"/>
              </a:rPr>
              <a:t> unto you; yea,… </a:t>
            </a:r>
          </a:p>
          <a:p>
            <a:endParaRPr lang="en-US" i="1" dirty="0">
              <a:solidFill>
                <a:srgbClr val="FFFF00"/>
              </a:solidFill>
              <a:latin typeface="Palatino"/>
            </a:endParaRPr>
          </a:p>
          <a:p>
            <a:r>
              <a:rPr lang="en-US" b="0" i="1" dirty="0">
                <a:solidFill>
                  <a:srgbClr val="FFFF00"/>
                </a:solidFill>
                <a:effectLst/>
                <a:latin typeface="Palatino"/>
              </a:rPr>
              <a:t>…ye have heard his voice from time to time; and he hath spoken unto you in a still small voice, but ye were past feeling, that ye could not feel his words; wherefore, he has spoken unto you like unto the voice of thunder, which did cause the earth to shake as if it were to divide asunder. 1 Nephi 17:45</a:t>
            </a:r>
            <a:endParaRPr lang="en-US" i="1" dirty="0">
              <a:solidFill>
                <a:srgbClr val="FFFF00"/>
              </a:solidFill>
            </a:endParaRPr>
          </a:p>
        </p:txBody>
      </p:sp>
      <p:sp>
        <p:nvSpPr>
          <p:cNvPr id="2" name="Rectangle 1"/>
          <p:cNvSpPr/>
          <p:nvPr/>
        </p:nvSpPr>
        <p:spPr>
          <a:xfrm>
            <a:off x="3965967" y="5432730"/>
            <a:ext cx="6096000" cy="1200329"/>
          </a:xfrm>
          <a:prstGeom prst="rect">
            <a:avLst/>
          </a:prstGeom>
        </p:spPr>
        <p:txBody>
          <a:bodyPr>
            <a:spAutoFit/>
          </a:bodyPr>
          <a:lstStyle/>
          <a:p>
            <a:r>
              <a:rPr lang="en-US" i="1" dirty="0">
                <a:solidFill>
                  <a:srgbClr val="FFFF00"/>
                </a:solidFill>
                <a:latin typeface="Palatino"/>
              </a:rPr>
              <a:t>And now I say unto you, all you that are desirous to follow the voice of the good shepherd, come ye out from the wicked, and be ye separate, and touch not their unclean things… Alma 5:57</a:t>
            </a:r>
            <a:endParaRPr lang="en-US" i="1" dirty="0">
              <a:solidFill>
                <a:srgbClr val="FFFF00"/>
              </a:solidFill>
            </a:endParaRPr>
          </a:p>
        </p:txBody>
      </p:sp>
      <p:sp>
        <p:nvSpPr>
          <p:cNvPr id="8" name="Rectangle 7"/>
          <p:cNvSpPr/>
          <p:nvPr/>
        </p:nvSpPr>
        <p:spPr>
          <a:xfrm>
            <a:off x="787146" y="4478623"/>
            <a:ext cx="9490572" cy="954107"/>
          </a:xfrm>
          <a:prstGeom prst="rect">
            <a:avLst/>
          </a:prstGeom>
        </p:spPr>
        <p:txBody>
          <a:bodyPr wrap="square">
            <a:spAutoFit/>
          </a:bodyPr>
          <a:lstStyle/>
          <a:p>
            <a:pPr fontAlgn="base"/>
            <a:r>
              <a:rPr lang="en-US" sz="2800" dirty="0">
                <a:solidFill>
                  <a:schemeClr val="bg1"/>
                </a:solidFill>
              </a:rPr>
              <a:t>What is one thing we need to do if we want to learn to recognize the Lord’s voice?</a:t>
            </a:r>
          </a:p>
        </p:txBody>
      </p:sp>
      <p:grpSp>
        <p:nvGrpSpPr>
          <p:cNvPr id="10" name="Group 9"/>
          <p:cNvGrpSpPr/>
          <p:nvPr/>
        </p:nvGrpSpPr>
        <p:grpSpPr>
          <a:xfrm>
            <a:off x="2118564" y="1911207"/>
            <a:ext cx="2756540" cy="2126388"/>
            <a:chOff x="438059" y="353937"/>
            <a:chExt cx="3468271" cy="2904599"/>
          </a:xfrm>
        </p:grpSpPr>
        <p:sp>
          <p:nvSpPr>
            <p:cNvPr id="12" name="Oval 11"/>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Moon 13"/>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p:cNvGrpSpPr/>
            <p:nvPr/>
          </p:nvGrpSpPr>
          <p:grpSpPr>
            <a:xfrm>
              <a:off x="977328" y="969447"/>
              <a:ext cx="545295" cy="745914"/>
              <a:chOff x="977328" y="969447"/>
              <a:chExt cx="545295" cy="745914"/>
            </a:xfrm>
          </p:grpSpPr>
          <p:sp>
            <p:nvSpPr>
              <p:cNvPr id="32" name="Flowchart: Delay 31"/>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Moon 15"/>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rot="309822">
              <a:off x="2133599" y="1328441"/>
              <a:ext cx="1772731" cy="1930095"/>
              <a:chOff x="1332328" y="3099105"/>
              <a:chExt cx="1964569" cy="2141353"/>
            </a:xfrm>
          </p:grpSpPr>
          <p:sp>
            <p:nvSpPr>
              <p:cNvPr id="21" name="Rounded Rectangle 20"/>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22"/>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1895696" y="955484"/>
              <a:ext cx="545295" cy="745914"/>
              <a:chOff x="977328" y="969447"/>
              <a:chExt cx="545295" cy="745914"/>
            </a:xfrm>
          </p:grpSpPr>
          <p:sp>
            <p:nvSpPr>
              <p:cNvPr id="19" name="Flowchart: Delay 18"/>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10016533" y="5070306"/>
            <a:ext cx="1843778" cy="1296784"/>
            <a:chOff x="4002828" y="2961151"/>
            <a:chExt cx="3775719" cy="2655576"/>
          </a:xfrm>
        </p:grpSpPr>
        <p:sp>
          <p:nvSpPr>
            <p:cNvPr id="35" name="Oval 34"/>
            <p:cNvSpPr/>
            <p:nvPr/>
          </p:nvSpPr>
          <p:spPr>
            <a:xfrm>
              <a:off x="4002828" y="2961151"/>
              <a:ext cx="2741358" cy="2655576"/>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400808" y="3844103"/>
              <a:ext cx="554639" cy="587584"/>
              <a:chOff x="4391971" y="3701355"/>
              <a:chExt cx="554639" cy="587584"/>
            </a:xfrm>
          </p:grpSpPr>
          <p:sp>
            <p:nvSpPr>
              <p:cNvPr id="57" name="Moon 56"/>
              <p:cNvSpPr/>
              <p:nvPr/>
            </p:nvSpPr>
            <p:spPr>
              <a:xfrm rot="7469620">
                <a:off x="4526542" y="356678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60205" y="388620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Parallelogram 36"/>
            <p:cNvSpPr/>
            <p:nvPr/>
          </p:nvSpPr>
          <p:spPr>
            <a:xfrm rot="20113428">
              <a:off x="4165087" y="3636126"/>
              <a:ext cx="535130" cy="56745"/>
            </a:xfrm>
            <a:prstGeom prst="parallelogram">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alf Frame 37"/>
            <p:cNvSpPr/>
            <p:nvPr/>
          </p:nvSpPr>
          <p:spPr>
            <a:xfrm rot="2869625">
              <a:off x="5268564" y="3104857"/>
              <a:ext cx="352391" cy="335662"/>
            </a:xfrm>
            <a:prstGeom prst="halfFrame">
              <a:avLst>
                <a:gd name="adj1" fmla="val 16208"/>
                <a:gd name="adj2" fmla="val 16823"/>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5486400" y="4973365"/>
              <a:ext cx="251466" cy="3061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7469620">
              <a:off x="5399844" y="3281604"/>
              <a:ext cx="285497" cy="554639"/>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33507" y="3601020"/>
              <a:ext cx="342866" cy="4027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299736" y="3844103"/>
              <a:ext cx="630996" cy="810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41559" y="3765712"/>
              <a:ext cx="630996" cy="10348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21003988">
              <a:off x="6486231" y="3291303"/>
              <a:ext cx="1292316" cy="1616804"/>
              <a:chOff x="7080996" y="3833626"/>
              <a:chExt cx="1285457" cy="1753448"/>
            </a:xfrm>
          </p:grpSpPr>
          <p:sp>
            <p:nvSpPr>
              <p:cNvPr id="45" name="Rounded Rectangle 44"/>
              <p:cNvSpPr/>
              <p:nvPr/>
            </p:nvSpPr>
            <p:spPr>
              <a:xfrm rot="5105104">
                <a:off x="7268635" y="4224641"/>
                <a:ext cx="1071721" cy="396466"/>
              </a:xfrm>
              <a:prstGeom prst="roundRect">
                <a:avLst>
                  <a:gd name="adj"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5400000">
                <a:off x="7383795" y="4241612"/>
                <a:ext cx="1089298" cy="273326"/>
              </a:xfrm>
              <a:prstGeom prst="roundRect">
                <a:avLst>
                  <a:gd name="adj"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5400000">
                <a:off x="7694957" y="4250201"/>
                <a:ext cx="1011258" cy="283256"/>
              </a:xfrm>
              <a:prstGeom prst="roundRect">
                <a:avLst>
                  <a:gd name="adj" fmla="val 50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647680">
                <a:off x="7487614" y="4696780"/>
                <a:ext cx="960837" cy="768826"/>
              </a:xfrm>
              <a:prstGeom prst="roundRect">
                <a:avLst>
                  <a:gd name="adj" fmla="val 12543"/>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rot="631761">
                <a:off x="7080996" y="4728124"/>
                <a:ext cx="836620" cy="806808"/>
                <a:chOff x="7061448" y="4671209"/>
                <a:chExt cx="836620" cy="806808"/>
              </a:xfrm>
            </p:grpSpPr>
            <p:sp>
              <p:nvSpPr>
                <p:cNvPr id="53" name="Oval 52"/>
                <p:cNvSpPr/>
                <p:nvPr/>
              </p:nvSpPr>
              <p:spPr>
                <a:xfrm rot="2584961">
                  <a:off x="7226509" y="4785924"/>
                  <a:ext cx="630996" cy="41064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61448" y="4694890"/>
                  <a:ext cx="552927" cy="33028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829098">
                  <a:off x="7230238" y="4847811"/>
                  <a:ext cx="665011" cy="31180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829098">
                  <a:off x="7394067" y="4974017"/>
                  <a:ext cx="665011" cy="34299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rot="21350361">
                <a:off x="7650625" y="4518109"/>
                <a:ext cx="703778" cy="39094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776511">
                <a:off x="7923915" y="5036314"/>
                <a:ext cx="442538" cy="55076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672556" y="4679933"/>
                <a:ext cx="659621" cy="8203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6603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3526" y="917248"/>
            <a:ext cx="9490572" cy="523220"/>
          </a:xfrm>
          <a:prstGeom prst="rect">
            <a:avLst/>
          </a:prstGeom>
        </p:spPr>
        <p:txBody>
          <a:bodyPr wrap="square">
            <a:spAutoFit/>
          </a:bodyPr>
          <a:lstStyle/>
          <a:p>
            <a:pPr fontAlgn="base"/>
            <a:r>
              <a:rPr lang="en-US" sz="2800" dirty="0">
                <a:solidFill>
                  <a:schemeClr val="bg1"/>
                </a:solidFill>
              </a:rPr>
              <a:t> Who may speak for the Lord?</a:t>
            </a:r>
          </a:p>
        </p:txBody>
      </p:sp>
      <p:sp>
        <p:nvSpPr>
          <p:cNvPr id="2" name="Rectangle 1"/>
          <p:cNvSpPr/>
          <p:nvPr/>
        </p:nvSpPr>
        <p:spPr>
          <a:xfrm>
            <a:off x="267315" y="1509909"/>
            <a:ext cx="6096000" cy="1477328"/>
          </a:xfrm>
          <a:prstGeom prst="rect">
            <a:avLst/>
          </a:prstGeom>
        </p:spPr>
        <p:txBody>
          <a:bodyPr>
            <a:spAutoFit/>
          </a:bodyPr>
          <a:lstStyle/>
          <a:p>
            <a:r>
              <a:rPr lang="en-US" i="1" dirty="0">
                <a:solidFill>
                  <a:srgbClr val="FFFF00"/>
                </a:solidFill>
                <a:latin typeface="Palatino"/>
              </a:rPr>
              <a:t>What I the Lord have spoken, I have spoken, and I excuse not myself; and though the heavens and the earth pass away, my word shall not pass away, but shall all be fulfilled, whether by mine own voice or by the voice of my servants, it is the same. D&amp;C 1:38</a:t>
            </a:r>
            <a:endParaRPr lang="en-US" i="1" dirty="0">
              <a:solidFill>
                <a:srgbClr val="FFFF00"/>
              </a:solidFill>
            </a:endParaRPr>
          </a:p>
        </p:txBody>
      </p:sp>
      <p:sp>
        <p:nvSpPr>
          <p:cNvPr id="5" name="Rectangle 4"/>
          <p:cNvSpPr/>
          <p:nvPr/>
        </p:nvSpPr>
        <p:spPr>
          <a:xfrm>
            <a:off x="6822421" y="1440468"/>
            <a:ext cx="6096000" cy="923330"/>
          </a:xfrm>
          <a:prstGeom prst="rect">
            <a:avLst/>
          </a:prstGeom>
        </p:spPr>
        <p:txBody>
          <a:bodyPr>
            <a:spAutoFit/>
          </a:bodyPr>
          <a:lstStyle/>
          <a:p>
            <a:r>
              <a:rPr lang="en-US" i="1" dirty="0">
                <a:solidFill>
                  <a:srgbClr val="FFFF00"/>
                </a:solidFill>
                <a:latin typeface="Palatino"/>
              </a:rPr>
              <a:t> …I will impart unto you of my Spirit, which shall enlighten your mind, which shall fill your soul with joy; D&amp;C 11:13</a:t>
            </a:r>
            <a:endParaRPr lang="en-US" i="1" dirty="0">
              <a:solidFill>
                <a:srgbClr val="FFFF00"/>
              </a:solidFill>
            </a:endParaRPr>
          </a:p>
        </p:txBody>
      </p:sp>
      <p:sp>
        <p:nvSpPr>
          <p:cNvPr id="7" name="Rectangle 6"/>
          <p:cNvSpPr/>
          <p:nvPr/>
        </p:nvSpPr>
        <p:spPr>
          <a:xfrm>
            <a:off x="4130639" y="4827988"/>
            <a:ext cx="4789441" cy="1815882"/>
          </a:xfrm>
          <a:prstGeom prst="rect">
            <a:avLst/>
          </a:prstGeom>
        </p:spPr>
        <p:txBody>
          <a:bodyPr wrap="square">
            <a:spAutoFit/>
          </a:bodyPr>
          <a:lstStyle/>
          <a:p>
            <a:pPr fontAlgn="base"/>
            <a:r>
              <a:rPr lang="en-US" sz="1400" i="1" dirty="0">
                <a:solidFill>
                  <a:srgbClr val="FFFF00"/>
                </a:solidFill>
                <a:latin typeface="Palatino"/>
              </a:rPr>
              <a:t>These words are not of men nor of man, but of me; wherefore, you shall testify they are of me and not of man;</a:t>
            </a:r>
          </a:p>
          <a:p>
            <a:pPr fontAlgn="base"/>
            <a:r>
              <a:rPr lang="en-US" sz="1400" i="1" dirty="0">
                <a:solidFill>
                  <a:srgbClr val="FFFF00"/>
                </a:solidFill>
                <a:latin typeface="Palatino"/>
              </a:rPr>
              <a:t>For it is my voice which </a:t>
            </a:r>
            <a:r>
              <a:rPr lang="en-US" sz="1400" i="1" dirty="0" err="1">
                <a:solidFill>
                  <a:srgbClr val="FFFF00"/>
                </a:solidFill>
                <a:latin typeface="Palatino"/>
              </a:rPr>
              <a:t>speaketh</a:t>
            </a:r>
            <a:r>
              <a:rPr lang="en-US" sz="1400" i="1" dirty="0">
                <a:solidFill>
                  <a:srgbClr val="FFFF00"/>
                </a:solidFill>
                <a:latin typeface="Palatino"/>
              </a:rPr>
              <a:t> them unto you; for they are given by my Spirit unto you, and by my power you can read them one to another; and save it were by my power you could not have them;</a:t>
            </a:r>
          </a:p>
          <a:p>
            <a:pPr fontAlgn="base"/>
            <a:r>
              <a:rPr lang="en-US" sz="1400" i="1" dirty="0">
                <a:solidFill>
                  <a:srgbClr val="FFFF00"/>
                </a:solidFill>
                <a:latin typeface="Palatino"/>
              </a:rPr>
              <a:t>Wherefore, you can testify that you have heard my voice, and know my words. D&amp;C 18:34-36</a:t>
            </a:r>
            <a:endParaRPr lang="en-US" sz="1400" b="0" i="1" dirty="0">
              <a:solidFill>
                <a:srgbClr val="FFFF00"/>
              </a:solidFill>
              <a:effectLst/>
              <a:latin typeface="Palatino"/>
            </a:endParaRPr>
          </a:p>
        </p:txBody>
      </p:sp>
      <p:sp>
        <p:nvSpPr>
          <p:cNvPr id="10" name="Rectangle 9"/>
          <p:cNvSpPr/>
          <p:nvPr/>
        </p:nvSpPr>
        <p:spPr>
          <a:xfrm>
            <a:off x="6460365" y="163640"/>
            <a:ext cx="4278793" cy="1384995"/>
          </a:xfrm>
          <a:prstGeom prst="rect">
            <a:avLst/>
          </a:prstGeom>
        </p:spPr>
        <p:txBody>
          <a:bodyPr wrap="square">
            <a:spAutoFit/>
          </a:bodyPr>
          <a:lstStyle/>
          <a:p>
            <a:pPr fontAlgn="base"/>
            <a:r>
              <a:rPr lang="en-US" sz="2800" dirty="0">
                <a:solidFill>
                  <a:schemeClr val="bg1"/>
                </a:solidFill>
              </a:rPr>
              <a:t> How can you recognize when the Lord speaks to us through the Spirit?</a:t>
            </a:r>
          </a:p>
        </p:txBody>
      </p:sp>
      <p:sp>
        <p:nvSpPr>
          <p:cNvPr id="12" name="Rectangle 11"/>
          <p:cNvSpPr/>
          <p:nvPr/>
        </p:nvSpPr>
        <p:spPr>
          <a:xfrm>
            <a:off x="863218" y="4827988"/>
            <a:ext cx="3290697" cy="1384995"/>
          </a:xfrm>
          <a:prstGeom prst="rect">
            <a:avLst/>
          </a:prstGeom>
        </p:spPr>
        <p:txBody>
          <a:bodyPr wrap="square">
            <a:spAutoFit/>
          </a:bodyPr>
          <a:lstStyle/>
          <a:p>
            <a:pPr fontAlgn="base"/>
            <a:r>
              <a:rPr lang="en-US" sz="2800" dirty="0">
                <a:solidFill>
                  <a:schemeClr val="bg1"/>
                </a:solidFill>
              </a:rPr>
              <a:t>What is one way you can hear the voice of the Lord daily?</a:t>
            </a:r>
          </a:p>
        </p:txBody>
      </p:sp>
      <p:pic>
        <p:nvPicPr>
          <p:cNvPr id="2050" name="Picture 2" descr="https://www.lds.org/youth/bc/youth/content/images/proph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8" y="3021539"/>
            <a:ext cx="1726838" cy="1726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ds-memes.org/Images/Life-in-General/Gordon-B-Hinckley-happy2.jpg"/>
          <p:cNvPicPr>
            <a:picLocks noChangeAspect="1" noChangeArrowheads="1"/>
          </p:cNvPicPr>
          <p:nvPr/>
        </p:nvPicPr>
        <p:blipFill rotWithShape="1">
          <a:blip r:embed="rId4">
            <a:extLst>
              <a:ext uri="{28A0092B-C50C-407E-A947-70E740481C1C}">
                <a14:useLocalDpi xmlns:a14="http://schemas.microsoft.com/office/drawing/2010/main" val="0"/>
              </a:ext>
            </a:extLst>
          </a:blip>
          <a:srcRect r="5134" b="32464"/>
          <a:stretch/>
        </p:blipFill>
        <p:spPr bwMode="auto">
          <a:xfrm>
            <a:off x="7294983" y="2669376"/>
            <a:ext cx="3250194" cy="149474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046828" y="5043431"/>
            <a:ext cx="2779114" cy="954107"/>
          </a:xfrm>
          <a:prstGeom prst="rect">
            <a:avLst/>
          </a:prstGeom>
          <a:solidFill>
            <a:schemeClr val="accent4">
              <a:lumMod val="50000"/>
            </a:schemeClr>
          </a:solidFill>
        </p:spPr>
        <p:txBody>
          <a:bodyPr wrap="square">
            <a:spAutoFit/>
          </a:bodyPr>
          <a:lstStyle/>
          <a:p>
            <a:pPr fontAlgn="base"/>
            <a:r>
              <a:rPr lang="en-US" sz="2800" dirty="0">
                <a:solidFill>
                  <a:schemeClr val="bg1"/>
                </a:solidFill>
              </a:rPr>
              <a:t>Read, study, have faith and Testify</a:t>
            </a:r>
          </a:p>
        </p:txBody>
      </p:sp>
    </p:spTree>
    <p:extLst>
      <p:ext uri="{BB962C8B-B14F-4D97-AF65-F5344CB8AC3E}">
        <p14:creationId xmlns:p14="http://schemas.microsoft.com/office/powerpoint/2010/main" val="6726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0" grpId="0"/>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Revelation</a:t>
            </a:r>
          </a:p>
        </p:txBody>
      </p:sp>
      <p:sp>
        <p:nvSpPr>
          <p:cNvPr id="3" name="Rectangle 2"/>
          <p:cNvSpPr/>
          <p:nvPr/>
        </p:nvSpPr>
        <p:spPr>
          <a:xfrm>
            <a:off x="129818" y="1187180"/>
            <a:ext cx="9490572" cy="2677656"/>
          </a:xfrm>
          <a:prstGeom prst="rect">
            <a:avLst/>
          </a:prstGeom>
        </p:spPr>
        <p:txBody>
          <a:bodyPr wrap="square">
            <a:spAutoFit/>
          </a:bodyPr>
          <a:lstStyle/>
          <a:p>
            <a:pPr fontAlgn="base"/>
            <a:r>
              <a:rPr lang="en-US" sz="2800" dirty="0">
                <a:solidFill>
                  <a:schemeClr val="bg1"/>
                </a:solidFill>
              </a:rPr>
              <a:t>The Lord can communicate with us through visions, speech, dreams, and sometimes appearances. </a:t>
            </a:r>
          </a:p>
          <a:p>
            <a:pPr fontAlgn="base"/>
            <a:endParaRPr lang="en-US" sz="2800" dirty="0">
              <a:solidFill>
                <a:schemeClr val="bg1"/>
              </a:solidFill>
            </a:endParaRPr>
          </a:p>
          <a:p>
            <a:pPr fontAlgn="base"/>
            <a:r>
              <a:rPr lang="en-US" sz="2800" dirty="0">
                <a:solidFill>
                  <a:schemeClr val="bg1"/>
                </a:solidFill>
              </a:rPr>
              <a:t>Most often we hear His voice through His prophets, the scriptures, and the Holy Ghost as impressions, thoughts, and ideas</a:t>
            </a:r>
          </a:p>
        </p:txBody>
      </p:sp>
      <p:sp>
        <p:nvSpPr>
          <p:cNvPr id="5" name="Rectangle 4"/>
          <p:cNvSpPr/>
          <p:nvPr/>
        </p:nvSpPr>
        <p:spPr>
          <a:xfrm>
            <a:off x="5483383" y="3568580"/>
            <a:ext cx="6096000" cy="3139321"/>
          </a:xfrm>
          <a:prstGeom prst="rect">
            <a:avLst/>
          </a:prstGeom>
        </p:spPr>
        <p:txBody>
          <a:bodyPr>
            <a:spAutoFit/>
          </a:bodyPr>
          <a:lstStyle/>
          <a:p>
            <a:pPr fontAlgn="base"/>
            <a:r>
              <a:rPr lang="en-US" i="1" dirty="0">
                <a:solidFill>
                  <a:srgbClr val="FFFF00"/>
                </a:solidFill>
                <a:latin typeface="Palatino"/>
              </a:rPr>
              <a:t>Howbeit when he, the Spirit of truth, is come, he will guide you into all truth: for he shall not speak of himself; but whatsoever he shall hear, that shall he speak: and he will shew you things to come.</a:t>
            </a:r>
          </a:p>
          <a:p>
            <a:pPr fontAlgn="base"/>
            <a:endParaRPr lang="en-US" i="1" dirty="0">
              <a:solidFill>
                <a:srgbClr val="FFFF00"/>
              </a:solidFill>
              <a:latin typeface="Palatino"/>
            </a:endParaRPr>
          </a:p>
          <a:p>
            <a:pPr fontAlgn="base"/>
            <a:r>
              <a:rPr lang="en-US" i="1" dirty="0">
                <a:solidFill>
                  <a:srgbClr val="FFFF00"/>
                </a:solidFill>
                <a:latin typeface="Palatino"/>
              </a:rPr>
              <a:t>He shall glorify me: for he shall receive of mine, and shall shew it unto you.</a:t>
            </a:r>
          </a:p>
          <a:p>
            <a:pPr fontAlgn="base"/>
            <a:endParaRPr lang="en-US" i="1" dirty="0">
              <a:solidFill>
                <a:srgbClr val="FFFF00"/>
              </a:solidFill>
              <a:latin typeface="Palatino"/>
            </a:endParaRPr>
          </a:p>
          <a:p>
            <a:pPr fontAlgn="base"/>
            <a:r>
              <a:rPr lang="en-US" i="1" dirty="0">
                <a:solidFill>
                  <a:srgbClr val="FFFF00"/>
                </a:solidFill>
                <a:latin typeface="Palatino"/>
              </a:rPr>
              <a:t>All things that the Father hath are mine: therefore said I, that he shall take of mine, and shall shew it unto you.</a:t>
            </a:r>
          </a:p>
          <a:p>
            <a:pPr fontAlgn="base"/>
            <a:r>
              <a:rPr lang="en-US" b="0" i="1" dirty="0">
                <a:solidFill>
                  <a:srgbClr val="FFFF00"/>
                </a:solidFill>
                <a:effectLst/>
                <a:latin typeface="Palatino"/>
              </a:rPr>
              <a:t>John 16:13-15</a:t>
            </a:r>
          </a:p>
        </p:txBody>
      </p:sp>
      <p:grpSp>
        <p:nvGrpSpPr>
          <p:cNvPr id="9" name="Group 8"/>
          <p:cNvGrpSpPr/>
          <p:nvPr/>
        </p:nvGrpSpPr>
        <p:grpSpPr>
          <a:xfrm>
            <a:off x="848569" y="4054057"/>
            <a:ext cx="4022197" cy="2640360"/>
            <a:chOff x="848569" y="4054057"/>
            <a:chExt cx="4022197" cy="2640360"/>
          </a:xfrm>
        </p:grpSpPr>
        <p:sp>
          <p:nvSpPr>
            <p:cNvPr id="65" name="Rounded Rectangle 64"/>
            <p:cNvSpPr/>
            <p:nvPr/>
          </p:nvSpPr>
          <p:spPr>
            <a:xfrm>
              <a:off x="848569" y="4054057"/>
              <a:ext cx="4022197" cy="21795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103294" y="6422874"/>
              <a:ext cx="3512746" cy="27154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2483834" y="6074876"/>
              <a:ext cx="645534" cy="42258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img.deseretnews.com/images/article/midres/1219599/12195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105" y="4201607"/>
              <a:ext cx="3345123" cy="1873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71" name="Picture 8" descr="http://www.mainlesson.com/books/steedman/nurserybible/zpage0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923" y="575416"/>
            <a:ext cx="1943655" cy="274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9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animEffect transition="in" filter="fade">
                                      <p:cBhvr>
                                        <p:cTn id="9" dur="500"/>
                                        <p:tgtEl>
                                          <p:spTgt spid="7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5168" y="914121"/>
            <a:ext cx="6096000" cy="4154984"/>
          </a:xfrm>
          <a:prstGeom prst="rect">
            <a:avLst/>
          </a:prstGeom>
        </p:spPr>
        <p:txBody>
          <a:bodyPr>
            <a:spAutoFit/>
          </a:bodyPr>
          <a:lstStyle/>
          <a:p>
            <a:pPr fontAlgn="base"/>
            <a:r>
              <a:rPr lang="en-US" sz="2400" dirty="0">
                <a:solidFill>
                  <a:schemeClr val="bg1"/>
                </a:solidFill>
                <a:latin typeface="Calibri" panose="020F0502020204030204" pitchFamily="34" charset="0"/>
              </a:rPr>
              <a:t>“The Spirit does not get our attention by shouting or shaking us with a heavy hand. Rather it whispers. It caresses so gently that if we are preoccupied we may not feel it at all. …</a:t>
            </a:r>
          </a:p>
          <a:p>
            <a:pPr fontAlgn="base"/>
            <a:endParaRPr lang="en-US" sz="2400" dirty="0">
              <a:solidFill>
                <a:schemeClr val="bg1"/>
              </a:solidFill>
              <a:latin typeface="Calibri" panose="020F0502020204030204" pitchFamily="34" charset="0"/>
            </a:endParaRP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“Occasionally it will press just firmly enough for us to pay heed. But most of the time, if we do not heed the gentle feeling, the Spirit will withdraw and wait until we come seeking and listening.”</a:t>
            </a:r>
            <a:endParaRPr lang="en-US" sz="2400" b="0" i="0" dirty="0">
              <a:solidFill>
                <a:schemeClr val="bg1"/>
              </a:solidFill>
              <a:effectLst/>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610" y="1296975"/>
            <a:ext cx="3172605" cy="3954035"/>
          </a:xfrm>
          <a:prstGeom prst="rect">
            <a:avLst/>
          </a:prstGeom>
        </p:spPr>
      </p:pic>
      <p:sp>
        <p:nvSpPr>
          <p:cNvPr id="5" name="Rectangle 4"/>
          <p:cNvSpPr/>
          <p:nvPr/>
        </p:nvSpPr>
        <p:spPr>
          <a:xfrm>
            <a:off x="5975287" y="6366079"/>
            <a:ext cx="6096000" cy="369332"/>
          </a:xfrm>
          <a:prstGeom prst="rect">
            <a:avLst/>
          </a:prstGeom>
        </p:spPr>
        <p:txBody>
          <a:bodyPr>
            <a:spAutoFit/>
          </a:bodyPr>
          <a:lstStyle/>
          <a:p>
            <a:pPr algn="r" fontAlgn="base"/>
            <a:r>
              <a:rPr lang="en-US" dirty="0">
                <a:solidFill>
                  <a:schemeClr val="bg1"/>
                </a:solidFill>
                <a:latin typeface="Calibri" panose="020F0502020204030204" pitchFamily="34" charset="0"/>
              </a:rPr>
              <a:t>(2)</a:t>
            </a:r>
          </a:p>
        </p:txBody>
      </p:sp>
    </p:spTree>
    <p:extLst>
      <p:ext uri="{BB962C8B-B14F-4D97-AF65-F5344CB8AC3E}">
        <p14:creationId xmlns:p14="http://schemas.microsoft.com/office/powerpoint/2010/main" val="11826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Quiet Spiritual Promptings</a:t>
            </a:r>
          </a:p>
        </p:txBody>
      </p:sp>
      <p:sp>
        <p:nvSpPr>
          <p:cNvPr id="3" name="Rectangle 2"/>
          <p:cNvSpPr/>
          <p:nvPr/>
        </p:nvSpPr>
        <p:spPr>
          <a:xfrm>
            <a:off x="428582" y="1443841"/>
            <a:ext cx="5981271" cy="1815882"/>
          </a:xfrm>
          <a:prstGeom prst="rect">
            <a:avLst/>
          </a:prstGeom>
        </p:spPr>
        <p:txBody>
          <a:bodyPr wrap="square">
            <a:spAutoFit/>
          </a:bodyPr>
          <a:lstStyle/>
          <a:p>
            <a:pPr fontAlgn="base"/>
            <a:r>
              <a:rPr lang="en-US" sz="2800" dirty="0">
                <a:solidFill>
                  <a:schemeClr val="bg1"/>
                </a:solidFill>
              </a:rPr>
              <a:t>Quiet spiritual promptings may not seem as spectacular as visions or angelic visitations, but they can be just as powerful and life-changing. </a:t>
            </a:r>
          </a:p>
        </p:txBody>
      </p:sp>
      <p:sp>
        <p:nvSpPr>
          <p:cNvPr id="12" name="Rectangle 11"/>
          <p:cNvSpPr/>
          <p:nvPr/>
        </p:nvSpPr>
        <p:spPr>
          <a:xfrm>
            <a:off x="5223850" y="4754764"/>
            <a:ext cx="6853421" cy="1384995"/>
          </a:xfrm>
          <a:prstGeom prst="rect">
            <a:avLst/>
          </a:prstGeom>
        </p:spPr>
        <p:txBody>
          <a:bodyPr wrap="square">
            <a:spAutoFit/>
          </a:bodyPr>
          <a:lstStyle/>
          <a:p>
            <a:pPr fontAlgn="base"/>
            <a:r>
              <a:rPr lang="en-US" sz="2800" dirty="0">
                <a:solidFill>
                  <a:schemeClr val="bg1"/>
                </a:solidFill>
              </a:rPr>
              <a:t>The witness of the Holy Ghost can make an impression on the soul that is more meaningful than anything we can see or hear.</a:t>
            </a:r>
          </a:p>
        </p:txBody>
      </p:sp>
      <p:pic>
        <p:nvPicPr>
          <p:cNvPr id="6150" name="Picture 6" descr="http://2.bp.blogspot.com/-q7AWD913CJg/TgPyKpDV3iI/AAAAAAAAAbI/UgH9TT2heCQ/s1600/Christ+Praying.jpg"/>
          <p:cNvPicPr>
            <a:picLocks noChangeAspect="1" noChangeArrowheads="1"/>
          </p:cNvPicPr>
          <p:nvPr/>
        </p:nvPicPr>
        <p:blipFill rotWithShape="1">
          <a:blip r:embed="rId3">
            <a:extLst>
              <a:ext uri="{28A0092B-C50C-407E-A947-70E740481C1C}">
                <a14:useLocalDpi xmlns:a14="http://schemas.microsoft.com/office/drawing/2010/main" val="0"/>
              </a:ext>
            </a:extLst>
          </a:blip>
          <a:srcRect l="3728" t="2067"/>
          <a:stretch/>
        </p:blipFill>
        <p:spPr bwMode="auto">
          <a:xfrm>
            <a:off x="1132114" y="3581399"/>
            <a:ext cx="3292022" cy="23973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jodycalkins.com/wp-content/uploads/1068821_401834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629" y="1326384"/>
            <a:ext cx="4241861" cy="318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52"/>
                                        </p:tgtEl>
                                        <p:attrNameLst>
                                          <p:attrName>style.visibility</p:attrName>
                                        </p:attrNameLst>
                                      </p:cBhvr>
                                      <p:to>
                                        <p:strVal val="visible"/>
                                      </p:to>
                                    </p:set>
                                    <p:animEffect transition="in" filter="fade">
                                      <p:cBhvr>
                                        <p:cTn id="10" dur="500"/>
                                        <p:tgtEl>
                                          <p:spTgt spid="61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8582" y="398813"/>
            <a:ext cx="5981271" cy="5509200"/>
          </a:xfrm>
          <a:prstGeom prst="rect">
            <a:avLst/>
          </a:prstGeom>
        </p:spPr>
        <p:txBody>
          <a:bodyPr wrap="square">
            <a:spAutoFit/>
          </a:bodyPr>
          <a:lstStyle/>
          <a:p>
            <a:pPr fontAlgn="base"/>
            <a:r>
              <a:rPr lang="en-US" sz="3200" dirty="0">
                <a:solidFill>
                  <a:schemeClr val="bg1"/>
                </a:solidFill>
                <a:latin typeface="Calibri" panose="020F0502020204030204" pitchFamily="34" charset="0"/>
              </a:rPr>
              <a:t>“When I was a young man in high school, one of my passions was American football. I played middle linebacker. </a:t>
            </a:r>
          </a:p>
          <a:p>
            <a:pPr fontAlgn="base"/>
            <a:endParaRPr lang="en-US" sz="3200" dirty="0">
              <a:solidFill>
                <a:schemeClr val="bg1"/>
              </a:solidFill>
              <a:latin typeface="Calibri" panose="020F0502020204030204" pitchFamily="34" charset="0"/>
            </a:endParaRPr>
          </a:p>
          <a:p>
            <a:pPr fontAlgn="base"/>
            <a:endParaRPr lang="en-US" sz="3200" dirty="0">
              <a:solidFill>
                <a:schemeClr val="bg1"/>
              </a:solidFill>
              <a:latin typeface="Calibri" panose="020F0502020204030204" pitchFamily="34" charset="0"/>
            </a:endParaRPr>
          </a:p>
          <a:p>
            <a:pPr fontAlgn="base"/>
            <a:endParaRPr lang="en-US" sz="3200" dirty="0">
              <a:solidFill>
                <a:schemeClr val="bg1"/>
              </a:solidFill>
              <a:latin typeface="Calibri" panose="020F0502020204030204" pitchFamily="34" charset="0"/>
            </a:endParaRPr>
          </a:p>
          <a:p>
            <a:pPr fontAlgn="base"/>
            <a:r>
              <a:rPr lang="en-US" sz="3200" dirty="0">
                <a:solidFill>
                  <a:schemeClr val="bg1"/>
                </a:solidFill>
                <a:latin typeface="Calibri" panose="020F0502020204030204" pitchFamily="34" charset="0"/>
              </a:rPr>
              <a:t>The coach worked the team hard, teaching us the basics. We practiced until the skills became natural and automatic. </a:t>
            </a:r>
          </a:p>
        </p:txBody>
      </p:sp>
      <p:pic>
        <p:nvPicPr>
          <p:cNvPr id="5122" name="Picture 2" descr="http://maxpreps.cbsistatic.com/includes/images/sport_icons/Footb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435" y="631149"/>
            <a:ext cx="4302050" cy="23499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edia.oregonlive.com/oregon-photos/photo/2013/08/-94e8f500e2064d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1" y="3251134"/>
            <a:ext cx="3696882" cy="246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9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animEffect transition="in" filter="fade">
                                      <p:cBhvr>
                                        <p:cTn id="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729" y="333499"/>
            <a:ext cx="7178700" cy="5632311"/>
          </a:xfrm>
          <a:prstGeom prst="rect">
            <a:avLst/>
          </a:prstGeom>
        </p:spPr>
        <p:txBody>
          <a:bodyPr wrap="square">
            <a:spAutoFit/>
          </a:bodyPr>
          <a:lstStyle/>
          <a:p>
            <a:pPr fontAlgn="base"/>
            <a:r>
              <a:rPr lang="en-US" sz="2400" dirty="0">
                <a:solidFill>
                  <a:schemeClr val="bg1"/>
                </a:solidFill>
                <a:latin typeface="Calibri" panose="020F0502020204030204" pitchFamily="34" charset="0"/>
              </a:rPr>
              <a:t>During one play against our biggest rival, I had an experience that has helped me over the years. We were on defense. I knew my assigned opponent, and as the play unfolded, he moved to my right into the line of scrimmage.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There was a lot of noise from players and fans. I reacted as the coach had taught us and followed my man into the line, not knowing if he had the ball.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To my surprise, I felt the ball partially in my hands. I gave it a tug, but my opponent didn’t let go. As we tugged back and forth, amid all the noise I heard a voice yelling, ‘Packer, tackle him!’ That was enough to bring me to my senses, so I dropped him on the spot.</a:t>
            </a:r>
          </a:p>
        </p:txBody>
      </p:sp>
      <p:pic>
        <p:nvPicPr>
          <p:cNvPr id="7170" name="Picture 2" descr="http://www.thecoreinstitute.com/images/football%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3429" y="333499"/>
            <a:ext cx="4460734" cy="298347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bloximages.chicago2.vip.townnews.com/wacotrib.com/content/tncms/assets/v3/editorial/3/38/338763e6-038a-5598-b037-e7142704cc0e/512ef614c6559.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200" y="3583559"/>
            <a:ext cx="3583029" cy="300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1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fade">
                                      <p:cBhvr>
                                        <p:cTn id="1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62582" y="471934"/>
            <a:ext cx="5981271" cy="4524315"/>
          </a:xfrm>
          <a:prstGeom prst="rect">
            <a:avLst/>
          </a:prstGeom>
        </p:spPr>
        <p:txBody>
          <a:bodyPr wrap="square">
            <a:spAutoFit/>
          </a:bodyPr>
          <a:lstStyle/>
          <a:p>
            <a:pPr fontAlgn="base"/>
            <a:r>
              <a:rPr lang="en-US" sz="2400" dirty="0">
                <a:solidFill>
                  <a:schemeClr val="bg1"/>
                </a:solidFill>
                <a:latin typeface="Calibri" panose="020F0502020204030204" pitchFamily="34" charset="0"/>
              </a:rPr>
              <a:t>“I have wondered how I heard that voice above all the other noise. I had become acquainted with the voice of the coach during the practices, and I had learned to trust it.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I knew that what he taught worked.</a:t>
            </a:r>
          </a:p>
          <a:p>
            <a:pPr fontAlgn="base"/>
            <a:r>
              <a:rPr lang="en-US" sz="2400" dirty="0">
                <a:solidFill>
                  <a:schemeClr val="bg1"/>
                </a:solidFill>
                <a:latin typeface="Calibri" panose="020F0502020204030204" pitchFamily="34" charset="0"/>
              </a:rPr>
              <a:t>“We need to be acquainted with the promptings of the Holy Ghost, and we need to practice and apply gospel teachings until they become natural and automatic. These promptings become the foundation of our testimonies.”</a:t>
            </a:r>
          </a:p>
        </p:txBody>
      </p:sp>
      <p:pic>
        <p:nvPicPr>
          <p:cNvPr id="4098" name="Picture 2" descr="Elder Allan F. P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1478" y="5120999"/>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05877" y="6365083"/>
            <a:ext cx="6096000" cy="369332"/>
          </a:xfrm>
          <a:prstGeom prst="rect">
            <a:avLst/>
          </a:prstGeom>
        </p:spPr>
        <p:txBody>
          <a:bodyPr>
            <a:spAutoFit/>
          </a:bodyPr>
          <a:lstStyle/>
          <a:p>
            <a:pPr algn="r" fontAlgn="base"/>
            <a:r>
              <a:rPr lang="en-US" dirty="0">
                <a:solidFill>
                  <a:schemeClr val="bg1"/>
                </a:solidFill>
              </a:rPr>
              <a:t>(3)</a:t>
            </a:r>
          </a:p>
        </p:txBody>
      </p:sp>
      <p:pic>
        <p:nvPicPr>
          <p:cNvPr id="4" name="Picture 6" descr="http://pickyourtrail.com/blog/wp-content/uploads/2015/06/stadium_fans.jpg">
            <a:extLst>
              <a:ext uri="{FF2B5EF4-FFF2-40B4-BE49-F238E27FC236}">
                <a16:creationId xmlns:a16="http://schemas.microsoft.com/office/drawing/2014/main" id="{65E95F30-DF91-40F5-8358-20C0776F9E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185" y="1527194"/>
            <a:ext cx="5358212" cy="321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1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Samuel Tells Eli </a:t>
            </a:r>
          </a:p>
        </p:txBody>
      </p:sp>
      <p:sp>
        <p:nvSpPr>
          <p:cNvPr id="12" name="Rectangle 11"/>
          <p:cNvSpPr/>
          <p:nvPr/>
        </p:nvSpPr>
        <p:spPr>
          <a:xfrm>
            <a:off x="521223" y="1659285"/>
            <a:ext cx="6853421" cy="3539430"/>
          </a:xfrm>
          <a:prstGeom prst="rect">
            <a:avLst/>
          </a:prstGeom>
        </p:spPr>
        <p:txBody>
          <a:bodyPr wrap="square">
            <a:spAutoFit/>
          </a:bodyPr>
          <a:lstStyle/>
          <a:p>
            <a:pPr fontAlgn="base"/>
            <a:r>
              <a:rPr lang="en-US" sz="2800" i="1" dirty="0">
                <a:solidFill>
                  <a:srgbClr val="FFFF00"/>
                </a:solidFill>
              </a:rPr>
              <a:t>For I have told him that I will judge his house for ever for the iniquity which he </a:t>
            </a:r>
            <a:r>
              <a:rPr lang="en-US" sz="2800" i="1" dirty="0" err="1">
                <a:solidFill>
                  <a:srgbClr val="FFFF00"/>
                </a:solidFill>
              </a:rPr>
              <a:t>knoweth</a:t>
            </a:r>
            <a:r>
              <a:rPr lang="en-US" sz="2800" i="1" dirty="0">
                <a:solidFill>
                  <a:srgbClr val="FFFF00"/>
                </a:solidFill>
              </a:rPr>
              <a:t>; because his sons made themselves vile, and he restrained them not.</a:t>
            </a:r>
          </a:p>
          <a:p>
            <a:pPr fontAlgn="base"/>
            <a:endParaRPr lang="en-US" sz="2800" i="1" dirty="0">
              <a:solidFill>
                <a:srgbClr val="FFFF00"/>
              </a:solidFill>
            </a:endParaRPr>
          </a:p>
          <a:p>
            <a:pPr fontAlgn="base"/>
            <a:r>
              <a:rPr lang="en-US" sz="2800" i="1" dirty="0">
                <a:solidFill>
                  <a:srgbClr val="FFFF00"/>
                </a:solidFill>
              </a:rPr>
              <a:t>And therefore I have sworn unto the house of Eli, that the iniquity of Eli’s house shall not be purged with sacrifice nor offering for ever.</a:t>
            </a:r>
          </a:p>
        </p:txBody>
      </p:sp>
      <p:sp>
        <p:nvSpPr>
          <p:cNvPr id="7" name="TextBox 6"/>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3:11-18</a:t>
            </a:r>
          </a:p>
        </p:txBody>
      </p:sp>
      <p:pic>
        <p:nvPicPr>
          <p:cNvPr id="8194" name="Picture 2" descr="http://bibleencyclopedia.com/gs400px/stdas0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490" y="1659285"/>
            <a:ext cx="31813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1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From Dan to Beer-</a:t>
            </a:r>
            <a:r>
              <a:rPr lang="en-US" sz="6600" dirty="0" err="1">
                <a:solidFill>
                  <a:schemeClr val="bg1"/>
                </a:solidFill>
                <a:latin typeface="Arial Narrow" panose="020B0606020202030204" pitchFamily="34" charset="0"/>
              </a:rPr>
              <a:t>sheba</a:t>
            </a:r>
            <a:endParaRPr lang="en-US" sz="6600" dirty="0">
              <a:solidFill>
                <a:schemeClr val="bg1"/>
              </a:solidFill>
              <a:latin typeface="Arial Narrow" panose="020B0606020202030204" pitchFamily="34" charset="0"/>
            </a:endParaRPr>
          </a:p>
        </p:txBody>
      </p:sp>
      <p:sp>
        <p:nvSpPr>
          <p:cNvPr id="7" name="TextBox 6"/>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3:18-21</a:t>
            </a:r>
          </a:p>
        </p:txBody>
      </p:sp>
      <p:pic>
        <p:nvPicPr>
          <p:cNvPr id="9218" name="Picture 2" descr="http://www.accordancebible.com/files/images/103693-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318" y="1121318"/>
            <a:ext cx="3552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9496" y="1673637"/>
            <a:ext cx="4201886" cy="1754326"/>
          </a:xfrm>
          <a:prstGeom prst="rect">
            <a:avLst/>
          </a:prstGeom>
        </p:spPr>
        <p:txBody>
          <a:bodyPr wrap="square">
            <a:spAutoFit/>
          </a:bodyPr>
          <a:lstStyle/>
          <a:p>
            <a:r>
              <a:rPr lang="en-US" dirty="0">
                <a:solidFill>
                  <a:schemeClr val="bg1"/>
                </a:solidFill>
                <a:latin typeface="Calibri" panose="020F0502020204030204" pitchFamily="34" charset="0"/>
              </a:rPr>
              <a:t>Dan was a location at the northern extreme of Israel’s boundaries, and Beersheba was located at the furthest south. Thus, the phrase “from Dan even to Beer-</a:t>
            </a:r>
            <a:r>
              <a:rPr lang="en-US" dirty="0" err="1">
                <a:solidFill>
                  <a:schemeClr val="bg1"/>
                </a:solidFill>
                <a:latin typeface="Calibri" panose="020F0502020204030204" pitchFamily="34" charset="0"/>
              </a:rPr>
              <a:t>sheba</a:t>
            </a:r>
            <a:r>
              <a:rPr lang="en-US" dirty="0">
                <a:solidFill>
                  <a:schemeClr val="bg1"/>
                </a:solidFill>
                <a:latin typeface="Calibri" panose="020F0502020204030204" pitchFamily="34" charset="0"/>
              </a:rPr>
              <a:t>” was a way of saying “the whole country.”</a:t>
            </a:r>
            <a:endParaRPr lang="en-US" dirty="0">
              <a:solidFill>
                <a:schemeClr val="bg1"/>
              </a:solidFill>
            </a:endParaRPr>
          </a:p>
        </p:txBody>
      </p:sp>
      <p:sp>
        <p:nvSpPr>
          <p:cNvPr id="3" name="Rectangle 2"/>
          <p:cNvSpPr/>
          <p:nvPr/>
        </p:nvSpPr>
        <p:spPr>
          <a:xfrm>
            <a:off x="3559628" y="6062955"/>
            <a:ext cx="6096000" cy="646331"/>
          </a:xfrm>
          <a:prstGeom prst="rect">
            <a:avLst/>
          </a:prstGeom>
        </p:spPr>
        <p:txBody>
          <a:bodyPr>
            <a:spAutoFit/>
          </a:bodyPr>
          <a:lstStyle/>
          <a:p>
            <a:r>
              <a:rPr lang="en-US" dirty="0">
                <a:solidFill>
                  <a:schemeClr val="bg1"/>
                </a:solidFill>
                <a:latin typeface="Calibri" panose="020F0502020204030204" pitchFamily="34" charset="0"/>
              </a:rPr>
              <a:t>All of Samuel’s prophecies were fulfilled, which showed the people that his words came from the Lord</a:t>
            </a:r>
            <a:endParaRPr lang="en-US" dirty="0">
              <a:solidFill>
                <a:schemeClr val="bg1"/>
              </a:solidFill>
            </a:endParaRPr>
          </a:p>
        </p:txBody>
      </p:sp>
      <p:sp>
        <p:nvSpPr>
          <p:cNvPr id="10" name="Rectangle 9"/>
          <p:cNvSpPr/>
          <p:nvPr/>
        </p:nvSpPr>
        <p:spPr>
          <a:xfrm>
            <a:off x="8381999" y="2020478"/>
            <a:ext cx="3233057" cy="1477328"/>
          </a:xfrm>
          <a:prstGeom prst="rect">
            <a:avLst/>
          </a:prstGeom>
        </p:spPr>
        <p:txBody>
          <a:bodyPr wrap="square">
            <a:spAutoFit/>
          </a:bodyPr>
          <a:lstStyle/>
          <a:p>
            <a:r>
              <a:rPr lang="en-US" dirty="0">
                <a:solidFill>
                  <a:schemeClr val="bg1"/>
                </a:solidFill>
                <a:latin typeface="Calibri" panose="020F0502020204030204" pitchFamily="34" charset="0"/>
              </a:rPr>
              <a:t>The Lord was letting Samuel know that he was the prophet and that He was going to support him throughout the Israelite Nation</a:t>
            </a:r>
            <a:endParaRPr lang="en-US" dirty="0">
              <a:solidFill>
                <a:schemeClr val="bg1"/>
              </a:solidFill>
            </a:endParaRPr>
          </a:p>
        </p:txBody>
      </p:sp>
      <p:grpSp>
        <p:nvGrpSpPr>
          <p:cNvPr id="11" name="Group 10"/>
          <p:cNvGrpSpPr/>
          <p:nvPr/>
        </p:nvGrpSpPr>
        <p:grpSpPr>
          <a:xfrm>
            <a:off x="9970455" y="3313243"/>
            <a:ext cx="1644601" cy="3344702"/>
            <a:chOff x="5334000" y="548928"/>
            <a:chExt cx="2445026" cy="4972565"/>
          </a:xfrm>
        </p:grpSpPr>
        <p:grpSp>
          <p:nvGrpSpPr>
            <p:cNvPr id="13" name="Group 12"/>
            <p:cNvGrpSpPr/>
            <p:nvPr/>
          </p:nvGrpSpPr>
          <p:grpSpPr>
            <a:xfrm flipH="1">
              <a:off x="6794531" y="1192982"/>
              <a:ext cx="664589" cy="1652378"/>
              <a:chOff x="4580952" y="1323647"/>
              <a:chExt cx="664589" cy="792389"/>
            </a:xfrm>
            <a:solidFill>
              <a:schemeClr val="bg1">
                <a:lumMod val="50000"/>
              </a:schemeClr>
            </a:solidFill>
          </p:grpSpPr>
          <p:sp>
            <p:nvSpPr>
              <p:cNvPr id="83" name="Moon 82"/>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5613025" y="1195518"/>
              <a:ext cx="664589" cy="1681250"/>
              <a:chOff x="4580952" y="1323647"/>
              <a:chExt cx="664589" cy="792389"/>
            </a:xfrm>
            <a:solidFill>
              <a:schemeClr val="bg1">
                <a:lumMod val="50000"/>
              </a:schemeClr>
            </a:solidFill>
          </p:grpSpPr>
          <p:sp>
            <p:nvSpPr>
              <p:cNvPr id="81" name="Moon 80"/>
              <p:cNvSpPr/>
              <p:nvPr/>
            </p:nvSpPr>
            <p:spPr>
              <a:xfrm rot="266471">
                <a:off x="4580952" y="1323647"/>
                <a:ext cx="664589" cy="792389"/>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998437">
                <a:off x="4661745" y="1342474"/>
                <a:ext cx="374533" cy="635058"/>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20403615">
              <a:off x="5664259" y="1791112"/>
              <a:ext cx="313380" cy="6549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466315">
              <a:off x="7102637" y="1814253"/>
              <a:ext cx="313380" cy="60881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907266">
              <a:off x="7357410" y="3307793"/>
              <a:ext cx="42161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45044">
              <a:off x="5334000" y="3322769"/>
              <a:ext cx="46312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442075">
              <a:off x="6074115" y="4821641"/>
              <a:ext cx="414834"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928376">
              <a:off x="6740444" y="4835693"/>
              <a:ext cx="396826"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440561">
              <a:off x="5349583" y="2404840"/>
              <a:ext cx="1009860" cy="1443356"/>
            </a:xfrm>
            <a:prstGeom prst="trapezoid">
              <a:avLst>
                <a:gd name="adj" fmla="val 3007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585184">
              <a:off x="5490388" y="2158735"/>
              <a:ext cx="1003899" cy="1436005"/>
            </a:xfrm>
            <a:prstGeom prst="trapezoid">
              <a:avLst>
                <a:gd name="adj" fmla="val 3100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9870960">
              <a:off x="6768767" y="2408608"/>
              <a:ext cx="948562" cy="1443356"/>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036208">
              <a:off x="6565171" y="2171914"/>
              <a:ext cx="972511" cy="1397052"/>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5827516" y="2202250"/>
              <a:ext cx="1447800" cy="2895600"/>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186724">
              <a:off x="6580812" y="2061227"/>
              <a:ext cx="699099" cy="2898914"/>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53417">
              <a:off x="5804862" y="2124884"/>
              <a:ext cx="699099" cy="287991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6389409" y="2108529"/>
              <a:ext cx="287339" cy="685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8"/>
            <p:cNvGrpSpPr/>
            <p:nvPr/>
          </p:nvGrpSpPr>
          <p:grpSpPr>
            <a:xfrm>
              <a:off x="5835099" y="653357"/>
              <a:ext cx="1371600" cy="1676400"/>
              <a:chOff x="2819400" y="1066800"/>
              <a:chExt cx="1828800" cy="1676400"/>
            </a:xfrm>
            <a:solidFill>
              <a:schemeClr val="bg1">
                <a:lumMod val="50000"/>
              </a:schemeClr>
            </a:solidFill>
          </p:grpSpPr>
          <p:sp>
            <p:nvSpPr>
              <p:cNvPr id="75" name="Oval 74"/>
              <p:cNvSpPr/>
              <p:nvPr/>
            </p:nvSpPr>
            <p:spPr>
              <a:xfrm>
                <a:off x="2819400" y="1199148"/>
                <a:ext cx="1828800" cy="15440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174437">
                <a:off x="3123439" y="969223"/>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4898057">
                <a:off x="3836728" y="1005297"/>
                <a:ext cx="566425" cy="1056518"/>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6938956">
                <a:off x="3469398" y="943473"/>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3713858" flipH="1">
                <a:off x="3288094" y="978820"/>
                <a:ext cx="657417" cy="904071"/>
              </a:xfrm>
              <a:prstGeom prst="moon">
                <a:avLst>
                  <a:gd name="adj" fmla="val 7023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266913" y="1226742"/>
                <a:ext cx="954298" cy="4108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820039" y="548928"/>
              <a:ext cx="1423008" cy="1136740"/>
              <a:chOff x="5209995" y="2728815"/>
              <a:chExt cx="1114604" cy="1136740"/>
            </a:xfrm>
            <a:solidFill>
              <a:schemeClr val="bg2">
                <a:lumMod val="90000"/>
              </a:schemeClr>
            </a:solidFill>
          </p:grpSpPr>
          <p:sp>
            <p:nvSpPr>
              <p:cNvPr id="73" name="Chord 72"/>
              <p:cNvSpPr/>
              <p:nvPr/>
            </p:nvSpPr>
            <p:spPr>
              <a:xfrm rot="4451877">
                <a:off x="5187117" y="2751693"/>
                <a:ext cx="1136740" cy="1090983"/>
              </a:xfrm>
              <a:prstGeom prst="chord">
                <a:avLst>
                  <a:gd name="adj1" fmla="val 7288814"/>
                  <a:gd name="adj2" fmla="val 1620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Stored Data 73"/>
              <p:cNvSpPr/>
              <p:nvPr/>
            </p:nvSpPr>
            <p:spPr>
              <a:xfrm rot="5400000">
                <a:off x="5632864" y="2651992"/>
                <a:ext cx="290693" cy="1092777"/>
              </a:xfrm>
              <a:prstGeom prst="flowChartOnlineStorag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108548" y="2937183"/>
              <a:ext cx="883164" cy="180706"/>
              <a:chOff x="4876800" y="2662262"/>
              <a:chExt cx="2595154" cy="678668"/>
            </a:xfrm>
          </p:grpSpPr>
          <p:grpSp>
            <p:nvGrpSpPr>
              <p:cNvPr id="62" name="Group 61"/>
              <p:cNvGrpSpPr/>
              <p:nvPr/>
            </p:nvGrpSpPr>
            <p:grpSpPr>
              <a:xfrm>
                <a:off x="4876800" y="2662262"/>
                <a:ext cx="914400" cy="656897"/>
                <a:chOff x="4876800" y="2662262"/>
                <a:chExt cx="914400" cy="656897"/>
              </a:xfrm>
            </p:grpSpPr>
            <p:sp>
              <p:nvSpPr>
                <p:cNvPr id="70" name="Hexagon 69"/>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786846" y="2666616"/>
                <a:ext cx="914400" cy="656897"/>
                <a:chOff x="4876800" y="2662262"/>
                <a:chExt cx="914400" cy="656897"/>
              </a:xfrm>
            </p:grpSpPr>
            <p:sp>
              <p:nvSpPr>
                <p:cNvPr id="67" name="Hexagon 66"/>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6709954" y="2684033"/>
                <a:ext cx="762000" cy="656897"/>
                <a:chOff x="4876800" y="2662262"/>
                <a:chExt cx="762000" cy="656897"/>
              </a:xfrm>
            </p:grpSpPr>
            <p:sp>
              <p:nvSpPr>
                <p:cNvPr id="65" name="Hexagon 6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6113073" y="3132824"/>
              <a:ext cx="883164" cy="180706"/>
              <a:chOff x="4876800" y="2662262"/>
              <a:chExt cx="2595154" cy="678668"/>
            </a:xfrm>
          </p:grpSpPr>
          <p:grpSp>
            <p:nvGrpSpPr>
              <p:cNvPr id="51" name="Group 50"/>
              <p:cNvGrpSpPr/>
              <p:nvPr/>
            </p:nvGrpSpPr>
            <p:grpSpPr>
              <a:xfrm>
                <a:off x="4876800" y="2662262"/>
                <a:ext cx="914400" cy="656897"/>
                <a:chOff x="4876800" y="2662262"/>
                <a:chExt cx="914400" cy="656897"/>
              </a:xfrm>
            </p:grpSpPr>
            <p:sp>
              <p:nvSpPr>
                <p:cNvPr id="59" name="Hexagon 58"/>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786846" y="2666616"/>
                <a:ext cx="914400" cy="656897"/>
                <a:chOff x="4876800" y="2662262"/>
                <a:chExt cx="914400" cy="656897"/>
              </a:xfrm>
            </p:grpSpPr>
            <p:sp>
              <p:nvSpPr>
                <p:cNvPr id="56" name="Hexagon 55"/>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709954" y="2684033"/>
                <a:ext cx="762000" cy="656897"/>
                <a:chOff x="4876800" y="2662262"/>
                <a:chExt cx="762000" cy="656897"/>
              </a:xfrm>
            </p:grpSpPr>
            <p:sp>
              <p:nvSpPr>
                <p:cNvPr id="54" name="Hexagon 53"/>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6114707" y="3335837"/>
              <a:ext cx="883164" cy="180706"/>
              <a:chOff x="4876800" y="2662262"/>
              <a:chExt cx="2595154" cy="678668"/>
            </a:xfrm>
          </p:grpSpPr>
          <p:grpSp>
            <p:nvGrpSpPr>
              <p:cNvPr id="40" name="Group 39"/>
              <p:cNvGrpSpPr/>
              <p:nvPr/>
            </p:nvGrpSpPr>
            <p:grpSpPr>
              <a:xfrm>
                <a:off x="4876800" y="2662262"/>
                <a:ext cx="914400" cy="656897"/>
                <a:chOff x="4876800" y="2662262"/>
                <a:chExt cx="914400" cy="656897"/>
              </a:xfrm>
            </p:grpSpPr>
            <p:sp>
              <p:nvSpPr>
                <p:cNvPr id="48" name="Hexagon 47"/>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786846" y="2666616"/>
                <a:ext cx="914400" cy="656897"/>
                <a:chOff x="4876800" y="2662262"/>
                <a:chExt cx="914400" cy="656897"/>
              </a:xfrm>
            </p:grpSpPr>
            <p:sp>
              <p:nvSpPr>
                <p:cNvPr id="45" name="Hexagon 44"/>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638800" y="2819400"/>
                  <a:ext cx="152400" cy="359819"/>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709954" y="2684033"/>
                <a:ext cx="762000" cy="656897"/>
                <a:chOff x="4876800" y="2662262"/>
                <a:chExt cx="762000" cy="656897"/>
              </a:xfrm>
            </p:grpSpPr>
            <p:sp>
              <p:nvSpPr>
                <p:cNvPr id="43" name="Hexagon 42"/>
                <p:cNvSpPr/>
                <p:nvPr/>
              </p:nvSpPr>
              <p:spPr>
                <a:xfrm>
                  <a:off x="4876800" y="2662262"/>
                  <a:ext cx="762000" cy="656897"/>
                </a:xfrm>
                <a:prstGeom prst="hexagon">
                  <a:avLst/>
                </a:prstGeom>
                <a:solidFill>
                  <a:srgbClr val="C05B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4998153" y="2720152"/>
                  <a:ext cx="519293" cy="556448"/>
                </a:xfrm>
                <a:prstGeom prst="quadArrow">
                  <a:avLst>
                    <a:gd name="adj1" fmla="val 32562"/>
                    <a:gd name="adj2" fmla="val 22500"/>
                    <a:gd name="adj3" fmla="val 225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Oval 33"/>
            <p:cNvSpPr/>
            <p:nvPr/>
          </p:nvSpPr>
          <p:spPr>
            <a:xfrm>
              <a:off x="6228782" y="1898575"/>
              <a:ext cx="591144" cy="934251"/>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370462" y="2006879"/>
              <a:ext cx="275276" cy="1590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847905" y="3637398"/>
              <a:ext cx="1395143" cy="187791"/>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7002111" y="3657810"/>
              <a:ext cx="140481" cy="75797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0860497">
              <a:off x="7133002" y="3673462"/>
              <a:ext cx="138038" cy="70638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989182" y="3637175"/>
              <a:ext cx="235545" cy="2252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71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387"/>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The Sound</a:t>
            </a:r>
          </a:p>
        </p:txBody>
      </p:sp>
      <p:pic>
        <p:nvPicPr>
          <p:cNvPr id="2066" name="Picture 18" descr="https://d2d00szk9na1qq.cloudfront.net/Product/d7fdb75f-381f-43f1-887d-805ec9447b06/Images/Large_0269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635" y="1039426"/>
            <a:ext cx="2223707"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f0.pepst.com/c/CBB16C/654066/ssc3/home/013/fiabe/albums/chime8.gif_480_480_0_64000_0_1_0.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91989" y="1136341"/>
            <a:ext cx="19050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https://d2d00szk9na1qq.cloudfront.net/Product/d7fdb75f-381f-43f1-887d-805ec9447b06/Images/Large_0269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3250" y="1053961"/>
            <a:ext cx="2223707"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d2d00szk9na1qq.cloudfront.net/Product/d7fdb75f-381f-43f1-887d-805ec9447b06/Images/Large_026937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2382" y="1270880"/>
            <a:ext cx="4748756"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https://d2d00szk9na1qq.cloudfront.net/Product/d7fdb75f-381f-43f1-887d-805ec9447b06/Images/Large_0269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7344" y="4114082"/>
            <a:ext cx="2223707"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d2d00szk9na1qq.cloudfront.net/Product/d7fdb75f-381f-43f1-887d-805ec9447b06/Images/Large_0269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9660" y="3818331"/>
            <a:ext cx="2223707"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s970.pbsrc.com/albums/ae190/Miss_Nelly/Parade/snare_drum/G.gif~c200"/>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704880" y="1524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orig06.deviantart.net/3829/f/2010/243/f/9/storm_cloud_by_glitergloom-d2xqwlb.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829209" y="1605088"/>
            <a:ext cx="5147256" cy="257362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animatedimages.org/data/media/515/animated-hammer-image-0025.gif"/>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3820053" y="4194864"/>
            <a:ext cx="19050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d2d00szk9na1qq.cloudfront.net/Product/d7fdb75f-381f-43f1-887d-805ec9447b06/Images/Large_02693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6562" y="4178504"/>
            <a:ext cx="2223707" cy="257341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i791.photobucket.com/albums/yy191/Bassia1/camera_animated.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941779" y="4260319"/>
            <a:ext cx="1857375"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fade">
                                      <p:cBhvr>
                                        <p:cTn id="11" dur="500"/>
                                        <p:tgtEl>
                                          <p:spTgt spid="20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drumroll.wav"/>
                                        </p:tgtEl>
                                      </p:cMediaNode>
                                    </p:audio>
                                  </p:subTnLst>
                                </p:cTn>
                              </p:par>
                              <p:par>
                                <p:cTn id="16" presetID="10" presetClass="exit" presetSubtype="0" fill="hold" nodeType="withEffect">
                                  <p:stCondLst>
                                    <p:cond delay="0"/>
                                  </p:stCondLst>
                                  <p:childTnLst>
                                    <p:animEffect transition="out" filter="fade">
                                      <p:cBhvr>
                                        <p:cTn id="17" dur="500"/>
                                        <p:tgtEl>
                                          <p:spTgt spid="2064"/>
                                        </p:tgtEl>
                                      </p:cBhvr>
                                    </p:animEffect>
                                    <p:set>
                                      <p:cBhvr>
                                        <p:cTn id="18" dur="1" fill="hold">
                                          <p:stCondLst>
                                            <p:cond delay="499"/>
                                          </p:stCondLst>
                                        </p:cTn>
                                        <p:tgtEl>
                                          <p:spTgt spid="20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explode.wav"/>
                                        </p:tgtEl>
                                      </p:cMediaNode>
                                    </p:audio>
                                  </p:subTnLst>
                                </p:cTn>
                              </p:par>
                              <p:par>
                                <p:cTn id="28" presetID="10" presetClass="exit" presetSubtype="0" fill="hold"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056"/>
                                        </p:tgtEl>
                                      </p:cBhvr>
                                    </p:animEffect>
                                    <p:set>
                                      <p:cBhvr>
                                        <p:cTn id="33" dur="1" fill="hold">
                                          <p:stCondLst>
                                            <p:cond delay="499"/>
                                          </p:stCondLst>
                                        </p:cTn>
                                        <p:tgtEl>
                                          <p:spTgt spid="205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60"/>
                                        </p:tgtEl>
                                        <p:attrNameLst>
                                          <p:attrName>style.visibility</p:attrName>
                                        </p:attrNameLst>
                                      </p:cBhvr>
                                      <p:to>
                                        <p:strVal val="visible"/>
                                      </p:to>
                                    </p:set>
                                    <p:animEffect transition="in" filter="fade">
                                      <p:cBhvr>
                                        <p:cTn id="38" dur="500"/>
                                        <p:tgtEl>
                                          <p:spTgt spid="206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hammer.wav"/>
                                        </p:tgtEl>
                                      </p:cMediaNode>
                                    </p:audio>
                                  </p:subTnLst>
                                </p:cTn>
                              </p:par>
                              <p:par>
                                <p:cTn id="43" presetID="10" presetClass="exit" presetSubtype="0" fill="hold" nodeType="with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060"/>
                                        </p:tgtEl>
                                      </p:cBhvr>
                                    </p:animEffect>
                                    <p:set>
                                      <p:cBhvr>
                                        <p:cTn id="48" dur="1" fill="hold">
                                          <p:stCondLst>
                                            <p:cond delay="499"/>
                                          </p:stCondLst>
                                        </p:cTn>
                                        <p:tgtEl>
                                          <p:spTgt spid="206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62"/>
                                        </p:tgtEl>
                                        <p:attrNameLst>
                                          <p:attrName>style.visibility</p:attrName>
                                        </p:attrNameLst>
                                      </p:cBhvr>
                                      <p:to>
                                        <p:strVal val="visible"/>
                                      </p:to>
                                    </p:set>
                                    <p:animEffect transition="in" filter="fade">
                                      <p:cBhvr>
                                        <p:cTn id="53" dur="500"/>
                                        <p:tgtEl>
                                          <p:spTgt spid="206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par>
                                <p:cTn id="58" presetID="10" presetClass="exit" presetSubtype="0" fill="hold" nodeType="withEffect">
                                  <p:stCondLst>
                                    <p:cond delay="0"/>
                                  </p:stCondLst>
                                  <p:childTnLst>
                                    <p:animEffect transition="out" filter="fade">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062"/>
                                        </p:tgtEl>
                                      </p:cBhvr>
                                    </p:animEffect>
                                    <p:set>
                                      <p:cBhvr>
                                        <p:cTn id="63" dur="1" fill="hold">
                                          <p:stCondLst>
                                            <p:cond delay="499"/>
                                          </p:stCondLst>
                                        </p:cTn>
                                        <p:tgtEl>
                                          <p:spTgt spid="206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6" name="camera.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68"/>
                                        </p:tgtEl>
                                        <p:attrNameLst>
                                          <p:attrName>style.visibility</p:attrName>
                                        </p:attrNameLst>
                                      </p:cBhvr>
                                      <p:to>
                                        <p:strVal val="visible"/>
                                      </p:to>
                                    </p:set>
                                    <p:animEffect transition="in" filter="fade">
                                      <p:cBhvr>
                                        <p:cTn id="70"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7283" y="90535"/>
            <a:ext cx="11778559" cy="3970318"/>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#143 </a:t>
            </a:r>
            <a:r>
              <a:rPr lang="en-US" i="1" dirty="0">
                <a:solidFill>
                  <a:schemeClr val="bg1"/>
                </a:solidFill>
                <a:latin typeface="Calibri" panose="020F0502020204030204" pitchFamily="34" charset="0"/>
              </a:rPr>
              <a:t>Let The Spirit Guide</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Samuel and Eli (1:38)</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Elder Harold B. Lee  (“But Arise and Stand upon Thy Feet”—and I Will Speak with Thee, Brigham Young University Speeches of the Year, Provo, 7 Feb. 1956, p. 2.)</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President Boyd K. Packer (“The Candle of the Lord,”</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Jan. 1983, 53).</a:t>
            </a: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Allan F. Packer (“Finding Strength in Challenging Times!”</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2009, 17).</a:t>
            </a: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p:txBody>
      </p:sp>
      <p:grpSp>
        <p:nvGrpSpPr>
          <p:cNvPr id="5" name="Group 4"/>
          <p:cNvGrpSpPr/>
          <p:nvPr/>
        </p:nvGrpSpPr>
        <p:grpSpPr>
          <a:xfrm>
            <a:off x="3195247" y="923272"/>
            <a:ext cx="622555" cy="78857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C575B439-0670-40CE-A600-213120684515}"/>
              </a:ext>
            </a:extLst>
          </p:cNvPr>
          <p:cNvSpPr>
            <a:spLocks noGrp="1"/>
          </p:cNvSpPr>
          <p:nvPr/>
        </p:nvSpPr>
        <p:spPr>
          <a:xfrm>
            <a:off x="11067" y="65060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10203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905795" cy="3785652"/>
          </a:xfrm>
          <a:prstGeom prst="rect">
            <a:avLst/>
          </a:prstGeom>
          <a:noFill/>
          <a:ln>
            <a:solidFill>
              <a:schemeClr val="tx1"/>
            </a:solidFill>
          </a:ln>
        </p:spPr>
        <p:txBody>
          <a:bodyPr wrap="square" rtlCol="0">
            <a:spAutoFit/>
          </a:bodyPr>
          <a:lstStyle/>
          <a:p>
            <a:r>
              <a:rPr lang="en-US" sz="1200" b="1" dirty="0"/>
              <a:t>Samuel’s encounter with the Lord:</a:t>
            </a:r>
          </a:p>
          <a:p>
            <a:r>
              <a:rPr lang="en-US" sz="1200" dirty="0"/>
              <a:t>“‘And the child Samuel ministered unto the Lord before Eli. And the word of the Lord was precious in those days; there was no open vision.’ (I Samuel 3:1) … That means that there was no prophet upon the earth through whom the Lord could reveal his will, either by personal experience, or by revelation. And it came to pass that Eli was laid down in his place and his eyes were dim, and Samuel the boy also lay down to his sleep, and you remember through that night there came a call, ‘Samuel,’ and thinking that Eli had called him he went to Eli’s room to be told that Eli had not called him. And he lay down the second time again to be called, and yet the third time. And by this time Eli, sensing the fact that he was being spoken to by an unseen speaker, said, ‘The next time that you hear, then you shall answer, “Here I am Lord, speak to me.”’ And so the next time when the call came, Samuel answered as he had been directed. Now it says, ‘Samuel (up to this time) did not yet know the Lord, neither was the word of the Lord revealed unto him.’ And after he had recognized the Lord and said, ‘Thy servant </a:t>
            </a:r>
            <a:r>
              <a:rPr lang="en-US" sz="1200" dirty="0" err="1"/>
              <a:t>heareth</a:t>
            </a:r>
            <a:r>
              <a:rPr lang="en-US" sz="1200" dirty="0"/>
              <a:t>,’ then he was told that the Lord was to proceed to ‘do a thing in Israel, at which both the ears of everyone that </a:t>
            </a:r>
            <a:r>
              <a:rPr lang="en-US" sz="1200" dirty="0" err="1"/>
              <a:t>heareth</a:t>
            </a:r>
            <a:r>
              <a:rPr lang="en-US" sz="1200" dirty="0"/>
              <a:t> it, shall tingle.’ And then he explained the reason why Eli could not receive further messages from the Lord. ‘His sons make themselves vile, and he restrained them not,’ or in other words he allowed his sons to curse God and therefore were leading the people of Israel astray.”  Elder Harold B. Lee (“But Arise and Stand upon Thy Feet”—and I Will Speak with Thee, Brigham Young University Speeches of the Year, Provo, 7 Feb. 1956, p. 2.)</a:t>
            </a:r>
            <a:endParaRPr lang="en-US" sz="1200" dirty="0">
              <a:latin typeface="Calibri" panose="020F0502020204030204" pitchFamily="34" charset="0"/>
            </a:endParaRPr>
          </a:p>
        </p:txBody>
      </p:sp>
      <p:sp>
        <p:nvSpPr>
          <p:cNvPr id="3" name="Rectangle 2"/>
          <p:cNvSpPr/>
          <p:nvPr/>
        </p:nvSpPr>
        <p:spPr>
          <a:xfrm>
            <a:off x="0" y="3785652"/>
            <a:ext cx="5905795" cy="230832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Samuel listens to all the words of the Lord:</a:t>
            </a:r>
          </a:p>
          <a:p>
            <a:pPr fontAlgn="base"/>
            <a:r>
              <a:rPr lang="en-US" sz="1200" dirty="0">
                <a:latin typeface="Calibri" panose="020F0502020204030204" pitchFamily="34" charset="0"/>
              </a:rPr>
              <a:t>“Samuel paid attention to all of the words of the Lord. Samuel as a prophet was now speaking for God. The surrounding verses indicate that the Lord does not let Samuel’s words fall to the ground, because they are His words. Soon all Israel knows that God has established Samuel as His prophet (1 Samuel 3:20).</a:t>
            </a:r>
          </a:p>
          <a:p>
            <a:pPr fontAlgn="base"/>
            <a:r>
              <a:rPr lang="en-US" sz="1200" dirty="0">
                <a:latin typeface="Calibri" panose="020F0502020204030204" pitchFamily="34" charset="0"/>
              </a:rPr>
              <a:t>“As youth of Zion, you have been given wise counsel by prophets, parents, and local priesthood leaders. Do you pay careful attention to that counsel, or do you let it fall to the ground because you don’t understand it or think it isn’t important or doesn’t apply to you? What the Lord said in 1831 applies to the youth today when it comes to </a:t>
            </a:r>
            <a:r>
              <a:rPr lang="en-US" sz="1200" i="1" dirty="0">
                <a:latin typeface="Calibri" panose="020F0502020204030204" pitchFamily="34" charset="0"/>
              </a:rPr>
              <a:t>For the Strength of Youth</a:t>
            </a:r>
            <a:r>
              <a:rPr lang="en-US" sz="1200" dirty="0">
                <a:latin typeface="Calibri" panose="020F0502020204030204" pitchFamily="34" charset="0"/>
              </a:rPr>
              <a:t> and other prophetic counsel you have been given: ‘These words are given unto you, and they are pure before me; wherefore, beware how you hold them’ (D&amp;C 41:12)” Elder Robert D. Hales (</a:t>
            </a:r>
            <a:r>
              <a:rPr lang="en-US" sz="1200" i="1" dirty="0">
                <a:latin typeface="Calibri" panose="020F0502020204030204" pitchFamily="34" charset="0"/>
              </a:rPr>
              <a:t>Return: Four Phases of Our Mortal Journey Home</a:t>
            </a:r>
            <a:r>
              <a:rPr lang="en-US" sz="1200" dirty="0">
                <a:latin typeface="Calibri" panose="020F0502020204030204" pitchFamily="34" charset="0"/>
              </a:rPr>
              <a:t> [2010], 128).</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5884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The Word of the Lord Was Precious</a:t>
            </a:r>
          </a:p>
        </p:txBody>
      </p:sp>
      <p:sp>
        <p:nvSpPr>
          <p:cNvPr id="2" name="Rectangle 1"/>
          <p:cNvSpPr/>
          <p:nvPr/>
        </p:nvSpPr>
        <p:spPr>
          <a:xfrm>
            <a:off x="897228" y="3776721"/>
            <a:ext cx="6096000" cy="830997"/>
          </a:xfrm>
          <a:prstGeom prst="rect">
            <a:avLst/>
          </a:prstGeom>
        </p:spPr>
        <p:txBody>
          <a:bodyPr>
            <a:spAutoFit/>
          </a:bodyPr>
          <a:lstStyle/>
          <a:p>
            <a:r>
              <a:rPr lang="en-US" sz="2400" b="0" i="0" dirty="0">
                <a:solidFill>
                  <a:srgbClr val="FFFF00"/>
                </a:solidFill>
                <a:effectLst/>
                <a:latin typeface="Calibri" panose="020F0502020204030204" pitchFamily="34" charset="0"/>
              </a:rPr>
              <a:t>What might this tell us about the spiritual condition of the people at this time?</a:t>
            </a:r>
            <a:endParaRPr lang="en-US" sz="2400" dirty="0">
              <a:solidFill>
                <a:srgbClr val="FFFF00"/>
              </a:solidFill>
            </a:endParaRPr>
          </a:p>
        </p:txBody>
      </p:sp>
      <p:sp>
        <p:nvSpPr>
          <p:cNvPr id="7" name="TextBox 6"/>
          <p:cNvSpPr txBox="1"/>
          <p:nvPr/>
        </p:nvSpPr>
        <p:spPr>
          <a:xfrm>
            <a:off x="263185" y="1435126"/>
            <a:ext cx="5088812" cy="707886"/>
          </a:xfrm>
          <a:prstGeom prst="rect">
            <a:avLst/>
          </a:prstGeom>
          <a:noFill/>
        </p:spPr>
        <p:txBody>
          <a:bodyPr wrap="square" rtlCol="0">
            <a:spAutoFit/>
          </a:bodyPr>
          <a:lstStyle/>
          <a:p>
            <a:r>
              <a:rPr lang="en-US" sz="2000" dirty="0">
                <a:solidFill>
                  <a:schemeClr val="bg1"/>
                </a:solidFill>
                <a:latin typeface="Calibri" panose="020F0502020204030204" pitchFamily="34" charset="0"/>
              </a:rPr>
              <a:t>No open visions—Revelations from the Lord were rare</a:t>
            </a:r>
          </a:p>
        </p:txBody>
      </p:sp>
      <p:sp>
        <p:nvSpPr>
          <p:cNvPr id="8" name="TextBox 7"/>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a:t>
            </a:r>
          </a:p>
        </p:txBody>
      </p:sp>
      <p:pic>
        <p:nvPicPr>
          <p:cNvPr id="4100" name="Picture 4" descr="http://christianimagesource.com/prophets_of_baal__image_7_sjpg2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008" y="2058619"/>
            <a:ext cx="4762500"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9118" y="2497110"/>
            <a:ext cx="6096000" cy="923330"/>
          </a:xfrm>
          <a:prstGeom prst="rect">
            <a:avLst/>
          </a:prstGeom>
        </p:spPr>
        <p:txBody>
          <a:bodyPr>
            <a:spAutoFit/>
          </a:bodyPr>
          <a:lstStyle/>
          <a:p>
            <a:r>
              <a:rPr lang="en-US" dirty="0">
                <a:solidFill>
                  <a:schemeClr val="bg1"/>
                </a:solidFill>
                <a:latin typeface="Calibri" panose="020F0502020204030204" pitchFamily="34" charset="0"/>
              </a:rPr>
              <a:t>“…there was no prophet upon the earth through whom the Lord could reveal his will, either by personal experience, or by revelation.” (1)</a:t>
            </a:r>
            <a:endParaRPr lang="en-US" dirty="0"/>
          </a:p>
        </p:txBody>
      </p:sp>
    </p:spTree>
    <p:extLst>
      <p:ext uri="{BB962C8B-B14F-4D97-AF65-F5344CB8AC3E}">
        <p14:creationId xmlns:p14="http://schemas.microsoft.com/office/powerpoint/2010/main" val="68768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1</a:t>
            </a:r>
            <a:r>
              <a:rPr lang="en-US" sz="6600" baseline="30000" dirty="0">
                <a:solidFill>
                  <a:schemeClr val="bg1"/>
                </a:solidFill>
                <a:latin typeface="Arial Narrow" panose="020B0606020202030204" pitchFamily="34" charset="0"/>
              </a:rPr>
              <a:t>st</a:t>
            </a:r>
            <a:r>
              <a:rPr lang="en-US" sz="6600" dirty="0">
                <a:solidFill>
                  <a:schemeClr val="bg1"/>
                </a:solidFill>
                <a:latin typeface="Arial Narrow" panose="020B0606020202030204" pitchFamily="34" charset="0"/>
              </a:rPr>
              <a:t> Vision— “Samuel”</a:t>
            </a:r>
          </a:p>
        </p:txBody>
      </p:sp>
      <p:sp>
        <p:nvSpPr>
          <p:cNvPr id="7" name="TextBox 6"/>
          <p:cNvSpPr txBox="1"/>
          <p:nvPr/>
        </p:nvSpPr>
        <p:spPr>
          <a:xfrm>
            <a:off x="2416276" y="1218864"/>
            <a:ext cx="7359448"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rPr>
              <a:t>Why do you think Samuel did not hear the voice as the Lord’s?</a:t>
            </a:r>
          </a:p>
        </p:txBody>
      </p:sp>
      <p:sp>
        <p:nvSpPr>
          <p:cNvPr id="3" name="Rectangle 2"/>
          <p:cNvSpPr/>
          <p:nvPr/>
        </p:nvSpPr>
        <p:spPr>
          <a:xfrm>
            <a:off x="528313" y="3011791"/>
            <a:ext cx="2927797" cy="2246769"/>
          </a:xfrm>
          <a:prstGeom prst="rect">
            <a:avLst/>
          </a:prstGeom>
        </p:spPr>
        <p:txBody>
          <a:bodyPr wrap="square">
            <a:spAutoFit/>
          </a:bodyPr>
          <a:lstStyle/>
          <a:p>
            <a:r>
              <a:rPr lang="en-US" sz="2800" b="0" i="0" dirty="0">
                <a:solidFill>
                  <a:schemeClr val="bg1"/>
                </a:solidFill>
                <a:effectLst/>
                <a:latin typeface="Palatino"/>
              </a:rPr>
              <a:t>And he ran unto Eli, and said, Here </a:t>
            </a:r>
            <a:r>
              <a:rPr lang="en-US" sz="2800" b="0" i="1" dirty="0">
                <a:solidFill>
                  <a:schemeClr val="bg1"/>
                </a:solidFill>
                <a:effectLst/>
                <a:latin typeface="Palatino"/>
              </a:rPr>
              <a:t>am</a:t>
            </a:r>
            <a:r>
              <a:rPr lang="en-US" sz="2800" b="0" i="0" dirty="0">
                <a:solidFill>
                  <a:schemeClr val="bg1"/>
                </a:solidFill>
                <a:effectLst/>
                <a:latin typeface="Palatino"/>
              </a:rPr>
              <a:t> I; for thou </a:t>
            </a:r>
            <a:r>
              <a:rPr lang="en-US" sz="2800" b="0" i="0" dirty="0" err="1">
                <a:solidFill>
                  <a:schemeClr val="bg1"/>
                </a:solidFill>
                <a:effectLst/>
                <a:latin typeface="Palatino"/>
              </a:rPr>
              <a:t>calledst</a:t>
            </a:r>
            <a:r>
              <a:rPr lang="en-US" sz="2800" b="0" i="0" dirty="0">
                <a:solidFill>
                  <a:schemeClr val="bg1"/>
                </a:solidFill>
                <a:effectLst/>
                <a:latin typeface="Palatino"/>
              </a:rPr>
              <a:t> me. </a:t>
            </a:r>
          </a:p>
          <a:p>
            <a:endParaRPr lang="en-US" sz="2800" dirty="0">
              <a:solidFill>
                <a:schemeClr val="bg1"/>
              </a:solidFill>
              <a:latin typeface="Palatino"/>
            </a:endParaRPr>
          </a:p>
        </p:txBody>
      </p:sp>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3:2-5</a:t>
            </a:r>
          </a:p>
        </p:txBody>
      </p:sp>
      <p:sp>
        <p:nvSpPr>
          <p:cNvPr id="4" name="Rectangle 3"/>
          <p:cNvSpPr/>
          <p:nvPr/>
        </p:nvSpPr>
        <p:spPr>
          <a:xfrm>
            <a:off x="8346169" y="3192046"/>
            <a:ext cx="2859110" cy="2246769"/>
          </a:xfrm>
          <a:prstGeom prst="rect">
            <a:avLst/>
          </a:prstGeom>
        </p:spPr>
        <p:txBody>
          <a:bodyPr wrap="square">
            <a:spAutoFit/>
          </a:bodyPr>
          <a:lstStyle/>
          <a:p>
            <a:r>
              <a:rPr lang="en-US" sz="2800" b="0" i="0" dirty="0">
                <a:solidFill>
                  <a:schemeClr val="bg1"/>
                </a:solidFill>
                <a:effectLst/>
                <a:latin typeface="Palatino"/>
              </a:rPr>
              <a:t>And he said, I called not; lie down again. And he went and lay down.</a:t>
            </a:r>
            <a:endParaRPr lang="en-US" sz="2800" dirty="0">
              <a:solidFill>
                <a:schemeClr val="bg1"/>
              </a:solidFill>
            </a:endParaRPr>
          </a:p>
        </p:txBody>
      </p:sp>
      <p:pic>
        <p:nvPicPr>
          <p:cNvPr id="13" name="Picture 10" descr="http://www.holyspiritinteractive.net/biblediscovery/images/samu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42" y="2416520"/>
            <a:ext cx="2566886" cy="35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2nd Vision— “Samuel”</a:t>
            </a:r>
          </a:p>
        </p:txBody>
      </p:sp>
      <p:sp>
        <p:nvSpPr>
          <p:cNvPr id="3" name="Rectangle 2"/>
          <p:cNvSpPr/>
          <p:nvPr/>
        </p:nvSpPr>
        <p:spPr>
          <a:xfrm>
            <a:off x="528313" y="2551517"/>
            <a:ext cx="2927797" cy="2246769"/>
          </a:xfrm>
          <a:prstGeom prst="rect">
            <a:avLst/>
          </a:prstGeom>
        </p:spPr>
        <p:txBody>
          <a:bodyPr wrap="square">
            <a:spAutoFit/>
          </a:bodyPr>
          <a:lstStyle/>
          <a:p>
            <a:r>
              <a:rPr lang="en-US" sz="2800" dirty="0">
                <a:solidFill>
                  <a:schemeClr val="bg1"/>
                </a:solidFill>
              </a:rPr>
              <a:t>And Samuel arose and went to Eli, and said, Here </a:t>
            </a:r>
            <a:r>
              <a:rPr lang="en-US" sz="2800" i="1" dirty="0">
                <a:solidFill>
                  <a:schemeClr val="bg1"/>
                </a:solidFill>
              </a:rPr>
              <a:t>am</a:t>
            </a:r>
            <a:r>
              <a:rPr lang="en-US" sz="2800" dirty="0">
                <a:solidFill>
                  <a:schemeClr val="bg1"/>
                </a:solidFill>
              </a:rPr>
              <a:t> I; for thou didst call me.</a:t>
            </a:r>
            <a:endParaRPr lang="en-US" sz="2800" dirty="0">
              <a:solidFill>
                <a:schemeClr val="bg1"/>
              </a:solidFill>
              <a:latin typeface="Palatino"/>
            </a:endParaRPr>
          </a:p>
        </p:txBody>
      </p:sp>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3:6</a:t>
            </a:r>
          </a:p>
        </p:txBody>
      </p:sp>
      <p:sp>
        <p:nvSpPr>
          <p:cNvPr id="4" name="Rectangle 3"/>
          <p:cNvSpPr/>
          <p:nvPr/>
        </p:nvSpPr>
        <p:spPr>
          <a:xfrm>
            <a:off x="8346169" y="3192046"/>
            <a:ext cx="2859110" cy="1815882"/>
          </a:xfrm>
          <a:prstGeom prst="rect">
            <a:avLst/>
          </a:prstGeom>
        </p:spPr>
        <p:txBody>
          <a:bodyPr wrap="square">
            <a:spAutoFit/>
          </a:bodyPr>
          <a:lstStyle/>
          <a:p>
            <a:r>
              <a:rPr lang="en-US" sz="2800" dirty="0">
                <a:solidFill>
                  <a:schemeClr val="bg1"/>
                </a:solidFill>
              </a:rPr>
              <a:t>And he answered, I called not, my son; lie down again.</a:t>
            </a:r>
            <a:r>
              <a:rPr lang="en-US" sz="2800" b="0" i="0" dirty="0">
                <a:solidFill>
                  <a:schemeClr val="bg1"/>
                </a:solidFill>
                <a:effectLst/>
                <a:latin typeface="Palatino"/>
              </a:rPr>
              <a:t>. </a:t>
            </a:r>
          </a:p>
        </p:txBody>
      </p:sp>
      <p:sp>
        <p:nvSpPr>
          <p:cNvPr id="2" name="Rectangle 1"/>
          <p:cNvSpPr/>
          <p:nvPr/>
        </p:nvSpPr>
        <p:spPr>
          <a:xfrm>
            <a:off x="3048000" y="5745933"/>
            <a:ext cx="6096000" cy="646331"/>
          </a:xfrm>
          <a:prstGeom prst="rect">
            <a:avLst/>
          </a:prstGeom>
        </p:spPr>
        <p:txBody>
          <a:bodyPr>
            <a:spAutoFit/>
          </a:bodyPr>
          <a:lstStyle/>
          <a:p>
            <a:r>
              <a:rPr lang="en-US" b="0" i="1" dirty="0">
                <a:solidFill>
                  <a:srgbClr val="FFFF00"/>
                </a:solidFill>
                <a:effectLst/>
                <a:latin typeface="Palatino"/>
              </a:rPr>
              <a:t>Now Samuel did not yet know the </a:t>
            </a:r>
            <a:r>
              <a:rPr lang="en-US" b="0" i="1" cap="small" dirty="0">
                <a:solidFill>
                  <a:srgbClr val="FFFF00"/>
                </a:solidFill>
                <a:effectLst/>
                <a:latin typeface="Palatino"/>
              </a:rPr>
              <a:t>Lord</a:t>
            </a:r>
            <a:r>
              <a:rPr lang="en-US" b="0" i="1" dirty="0">
                <a:solidFill>
                  <a:srgbClr val="FFFF00"/>
                </a:solidFill>
                <a:effectLst/>
                <a:latin typeface="Palatino"/>
              </a:rPr>
              <a:t>, neither was the word of the </a:t>
            </a:r>
            <a:r>
              <a:rPr lang="en-US" b="0" i="1" cap="small" dirty="0">
                <a:solidFill>
                  <a:srgbClr val="FFFF00"/>
                </a:solidFill>
                <a:effectLst/>
                <a:latin typeface="Palatino"/>
              </a:rPr>
              <a:t>Lord</a:t>
            </a:r>
            <a:r>
              <a:rPr lang="en-US" b="0" i="1" dirty="0">
                <a:solidFill>
                  <a:srgbClr val="FFFF00"/>
                </a:solidFill>
                <a:effectLst/>
                <a:latin typeface="Palatino"/>
              </a:rPr>
              <a:t> yet revealed unto him.</a:t>
            </a:r>
            <a:endParaRPr lang="en-US" i="1" dirty="0">
              <a:solidFill>
                <a:srgbClr val="FFFF00"/>
              </a:solidFill>
            </a:endParaRPr>
          </a:p>
        </p:txBody>
      </p:sp>
      <p:pic>
        <p:nvPicPr>
          <p:cNvPr id="8194" name="Picture 2" descr="http://bibleencyclopedia.com/picturesjpeg/Eli_and_boy_Samuel_1364-19.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 t="15288" r="646" b="11482"/>
          <a:stretch/>
        </p:blipFill>
        <p:spPr bwMode="auto">
          <a:xfrm>
            <a:off x="3984423" y="1352283"/>
            <a:ext cx="3773510" cy="402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4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3rd Vision— “Samuel”</a:t>
            </a:r>
          </a:p>
        </p:txBody>
      </p:sp>
      <p:sp>
        <p:nvSpPr>
          <p:cNvPr id="7" name="TextBox 6"/>
          <p:cNvSpPr txBox="1"/>
          <p:nvPr/>
        </p:nvSpPr>
        <p:spPr>
          <a:xfrm>
            <a:off x="2416276" y="1243337"/>
            <a:ext cx="7359448" cy="523220"/>
          </a:xfrm>
          <a:prstGeom prst="rect">
            <a:avLst/>
          </a:prstGeom>
          <a:noFill/>
        </p:spPr>
        <p:txBody>
          <a:bodyPr wrap="square" rtlCol="0">
            <a:spAutoFit/>
          </a:bodyPr>
          <a:lstStyle/>
          <a:p>
            <a:pPr algn="ctr"/>
            <a:r>
              <a:rPr lang="en-US" sz="2800" dirty="0">
                <a:solidFill>
                  <a:schemeClr val="bg1"/>
                </a:solidFill>
              </a:rPr>
              <a:t>Why did Samuel initially not recognize the voice?</a:t>
            </a:r>
            <a:endParaRPr lang="en-US" sz="2800" dirty="0">
              <a:solidFill>
                <a:schemeClr val="bg1"/>
              </a:solidFill>
              <a:latin typeface="Calibri" panose="020F0502020204030204" pitchFamily="34" charset="0"/>
            </a:endParaRPr>
          </a:p>
        </p:txBody>
      </p:sp>
      <p:sp>
        <p:nvSpPr>
          <p:cNvPr id="3" name="Rectangle 2"/>
          <p:cNvSpPr/>
          <p:nvPr/>
        </p:nvSpPr>
        <p:spPr>
          <a:xfrm>
            <a:off x="528313" y="2551517"/>
            <a:ext cx="3270093" cy="1815882"/>
          </a:xfrm>
          <a:prstGeom prst="rect">
            <a:avLst/>
          </a:prstGeom>
        </p:spPr>
        <p:txBody>
          <a:bodyPr wrap="square">
            <a:spAutoFit/>
          </a:bodyPr>
          <a:lstStyle/>
          <a:p>
            <a:r>
              <a:rPr lang="en-US" sz="2800" dirty="0">
                <a:solidFill>
                  <a:schemeClr val="bg1"/>
                </a:solidFill>
                <a:latin typeface="Calibri" panose="020F0502020204030204" pitchFamily="34" charset="0"/>
              </a:rPr>
              <a:t> And he arose and went to Eli, and said, Here </a:t>
            </a:r>
            <a:r>
              <a:rPr lang="en-US" sz="2800" i="1" dirty="0">
                <a:solidFill>
                  <a:schemeClr val="bg1"/>
                </a:solidFill>
                <a:latin typeface="Calibri" panose="020F0502020204030204" pitchFamily="34" charset="0"/>
              </a:rPr>
              <a:t>am</a:t>
            </a:r>
            <a:r>
              <a:rPr lang="en-US" sz="2800" dirty="0">
                <a:solidFill>
                  <a:schemeClr val="bg1"/>
                </a:solidFill>
                <a:latin typeface="Calibri" panose="020F0502020204030204" pitchFamily="34" charset="0"/>
              </a:rPr>
              <a:t> I; for thou didst call me. </a:t>
            </a:r>
          </a:p>
        </p:txBody>
      </p:sp>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3:8-9</a:t>
            </a:r>
          </a:p>
        </p:txBody>
      </p:sp>
      <p:sp>
        <p:nvSpPr>
          <p:cNvPr id="4" name="Rectangle 3"/>
          <p:cNvSpPr/>
          <p:nvPr/>
        </p:nvSpPr>
        <p:spPr>
          <a:xfrm>
            <a:off x="8019423" y="2687627"/>
            <a:ext cx="3854898" cy="3970318"/>
          </a:xfrm>
          <a:prstGeom prst="rect">
            <a:avLst/>
          </a:prstGeom>
        </p:spPr>
        <p:txBody>
          <a:bodyPr wrap="square">
            <a:spAutoFit/>
          </a:bodyPr>
          <a:lstStyle/>
          <a:p>
            <a:r>
              <a:rPr lang="en-US" sz="2800" dirty="0">
                <a:solidFill>
                  <a:schemeClr val="bg1"/>
                </a:solidFill>
                <a:latin typeface="Calibri" panose="020F0502020204030204" pitchFamily="34" charset="0"/>
              </a:rPr>
              <a:t>And Eli perceived that the </a:t>
            </a:r>
            <a:r>
              <a:rPr lang="en-US" sz="2800" cap="small" dirty="0">
                <a:solidFill>
                  <a:schemeClr val="bg1"/>
                </a:solidFill>
                <a:latin typeface="Calibri" panose="020F0502020204030204" pitchFamily="34" charset="0"/>
              </a:rPr>
              <a:t>Lord</a:t>
            </a:r>
            <a:r>
              <a:rPr lang="en-US" sz="2800" dirty="0">
                <a:solidFill>
                  <a:schemeClr val="bg1"/>
                </a:solidFill>
                <a:latin typeface="Calibri" panose="020F0502020204030204" pitchFamily="34" charset="0"/>
              </a:rPr>
              <a:t> had called the child.</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Go, lie down: and it shall be, if he call thee, that thou shalt say, Speak, </a:t>
            </a:r>
            <a:r>
              <a:rPr lang="en-US" sz="2800" cap="small" dirty="0">
                <a:solidFill>
                  <a:schemeClr val="bg1"/>
                </a:solidFill>
                <a:latin typeface="Calibri" panose="020F0502020204030204" pitchFamily="34" charset="0"/>
              </a:rPr>
              <a:t>Lord</a:t>
            </a:r>
            <a:r>
              <a:rPr lang="en-US" sz="2800" dirty="0">
                <a:solidFill>
                  <a:schemeClr val="bg1"/>
                </a:solidFill>
                <a:latin typeface="Calibri" panose="020F0502020204030204" pitchFamily="34" charset="0"/>
              </a:rPr>
              <a:t>; for thy servant </a:t>
            </a:r>
            <a:r>
              <a:rPr lang="en-US" sz="2800" dirty="0" err="1">
                <a:solidFill>
                  <a:schemeClr val="bg1"/>
                </a:solidFill>
                <a:latin typeface="Calibri" panose="020F0502020204030204" pitchFamily="34" charset="0"/>
              </a:rPr>
              <a:t>heareth</a:t>
            </a:r>
            <a:r>
              <a:rPr lang="en-US" sz="2800" dirty="0">
                <a:solidFill>
                  <a:schemeClr val="bg1"/>
                </a:solidFill>
                <a:latin typeface="Calibri" panose="020F0502020204030204" pitchFamily="34" charset="0"/>
              </a:rPr>
              <a:t>.</a:t>
            </a:r>
          </a:p>
        </p:txBody>
      </p:sp>
      <p:pic>
        <p:nvPicPr>
          <p:cNvPr id="12" name="Picture 2" descr="https://childrenschurch.files.wordpress.com/2013/05/scan0065.jpg"/>
          <p:cNvPicPr>
            <a:picLocks noChangeAspect="1" noChangeArrowheads="1"/>
          </p:cNvPicPr>
          <p:nvPr/>
        </p:nvPicPr>
        <p:blipFill rotWithShape="1">
          <a:blip r:embed="rId3">
            <a:extLst>
              <a:ext uri="{28A0092B-C50C-407E-A947-70E740481C1C}">
                <a14:useLocalDpi xmlns:a14="http://schemas.microsoft.com/office/drawing/2010/main" val="0"/>
              </a:ext>
            </a:extLst>
          </a:blip>
          <a:srcRect r="1761" b="2794"/>
          <a:stretch/>
        </p:blipFill>
        <p:spPr bwMode="auto">
          <a:xfrm>
            <a:off x="4116086" y="2338523"/>
            <a:ext cx="3186236" cy="384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1000"/>
                                        <p:tgtEl>
                                          <p:spTgt spid="4">
                                            <p:txEl>
                                              <p:pRg st="2" end="2"/>
                                            </p:txEl>
                                          </p:spTgt>
                                        </p:tgtEl>
                                      </p:cBhvr>
                                    </p:animEffect>
                                    <p:anim calcmode="lin" valueType="num">
                                      <p:cBhvr>
                                        <p:cTn id="3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4th Vision— “Samuel, Samuel”</a:t>
            </a:r>
          </a:p>
        </p:txBody>
      </p:sp>
      <p:sp>
        <p:nvSpPr>
          <p:cNvPr id="3" name="Rectangle 2"/>
          <p:cNvSpPr/>
          <p:nvPr/>
        </p:nvSpPr>
        <p:spPr>
          <a:xfrm>
            <a:off x="464797" y="1766557"/>
            <a:ext cx="4765682" cy="954107"/>
          </a:xfrm>
          <a:prstGeom prst="rect">
            <a:avLst/>
          </a:prstGeom>
        </p:spPr>
        <p:txBody>
          <a:bodyPr wrap="square">
            <a:spAutoFit/>
          </a:bodyPr>
          <a:lstStyle/>
          <a:p>
            <a:r>
              <a:rPr lang="en-US" sz="2800" dirty="0">
                <a:solidFill>
                  <a:schemeClr val="bg1"/>
                </a:solidFill>
                <a:latin typeface="Calibri" panose="020F0502020204030204" pitchFamily="34" charset="0"/>
              </a:rPr>
              <a:t>Speak; </a:t>
            </a:r>
          </a:p>
          <a:p>
            <a:r>
              <a:rPr lang="en-US" sz="2800" dirty="0">
                <a:solidFill>
                  <a:schemeClr val="bg1"/>
                </a:solidFill>
                <a:latin typeface="Calibri" panose="020F0502020204030204" pitchFamily="34" charset="0"/>
              </a:rPr>
              <a:t>for thy servant </a:t>
            </a:r>
            <a:r>
              <a:rPr lang="en-US" sz="2800" dirty="0" err="1">
                <a:solidFill>
                  <a:schemeClr val="bg1"/>
                </a:solidFill>
                <a:latin typeface="Calibri" panose="020F0502020204030204" pitchFamily="34" charset="0"/>
              </a:rPr>
              <a:t>heareth</a:t>
            </a:r>
            <a:r>
              <a:rPr lang="en-US" sz="2800" dirty="0">
                <a:solidFill>
                  <a:schemeClr val="bg1"/>
                </a:solidFill>
                <a:latin typeface="Calibri" panose="020F0502020204030204" pitchFamily="34" charset="0"/>
              </a:rPr>
              <a:t>.</a:t>
            </a:r>
          </a:p>
        </p:txBody>
      </p:sp>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3:10-11</a:t>
            </a:r>
          </a:p>
        </p:txBody>
      </p:sp>
      <p:sp>
        <p:nvSpPr>
          <p:cNvPr id="4" name="Rectangle 3"/>
          <p:cNvSpPr/>
          <p:nvPr/>
        </p:nvSpPr>
        <p:spPr>
          <a:xfrm>
            <a:off x="7684572" y="3429000"/>
            <a:ext cx="3854898" cy="2246769"/>
          </a:xfrm>
          <a:prstGeom prst="rect">
            <a:avLst/>
          </a:prstGeom>
        </p:spPr>
        <p:txBody>
          <a:bodyPr wrap="square">
            <a:spAutoFit/>
          </a:bodyPr>
          <a:lstStyle/>
          <a:p>
            <a:r>
              <a:rPr lang="en-US" sz="2800" dirty="0">
                <a:solidFill>
                  <a:schemeClr val="bg1"/>
                </a:solidFill>
                <a:latin typeface="Calibri" panose="020F0502020204030204" pitchFamily="34" charset="0"/>
              </a:rPr>
              <a:t>Behold, I will do a thing in Israel, at which both the ears of every one that </a:t>
            </a:r>
            <a:r>
              <a:rPr lang="en-US" sz="2800" dirty="0" err="1">
                <a:solidFill>
                  <a:schemeClr val="bg1"/>
                </a:solidFill>
                <a:latin typeface="Calibri" panose="020F0502020204030204" pitchFamily="34" charset="0"/>
              </a:rPr>
              <a:t>heareth</a:t>
            </a:r>
            <a:r>
              <a:rPr lang="en-US" sz="2800" dirty="0">
                <a:solidFill>
                  <a:schemeClr val="bg1"/>
                </a:solidFill>
                <a:latin typeface="Calibri" panose="020F0502020204030204" pitchFamily="34" charset="0"/>
              </a:rPr>
              <a:t> it shall tingle.</a:t>
            </a:r>
          </a:p>
        </p:txBody>
      </p:sp>
      <p:pic>
        <p:nvPicPr>
          <p:cNvPr id="9" name="Picture 2" descr="http://mormonbible.org/files/2010/05/Samuel-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465" y="2933309"/>
            <a:ext cx="5124452" cy="337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8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09194"/>
            <a:ext cx="12192000" cy="1107996"/>
          </a:xfrm>
          <a:prstGeom prst="rect">
            <a:avLst/>
          </a:prstGeom>
          <a:noFill/>
        </p:spPr>
        <p:txBody>
          <a:bodyPr wrap="square" rtlCol="0">
            <a:spAutoFit/>
          </a:bodyPr>
          <a:lstStyle/>
          <a:p>
            <a:pPr algn="ctr"/>
            <a:r>
              <a:rPr lang="en-US" sz="6600" dirty="0">
                <a:solidFill>
                  <a:schemeClr val="bg1"/>
                </a:solidFill>
                <a:latin typeface="Arial Narrow" panose="020B0606020202030204" pitchFamily="34" charset="0"/>
              </a:rPr>
              <a:t>Preparing For A Calling</a:t>
            </a:r>
          </a:p>
        </p:txBody>
      </p:sp>
      <p:sp>
        <p:nvSpPr>
          <p:cNvPr id="7" name="TextBox 6"/>
          <p:cNvSpPr txBox="1"/>
          <p:nvPr/>
        </p:nvSpPr>
        <p:spPr>
          <a:xfrm>
            <a:off x="2416276" y="1243337"/>
            <a:ext cx="7359448" cy="523220"/>
          </a:xfrm>
          <a:prstGeom prst="rect">
            <a:avLst/>
          </a:prstGeom>
          <a:noFill/>
        </p:spPr>
        <p:txBody>
          <a:bodyPr wrap="square" rtlCol="0">
            <a:spAutoFit/>
          </a:bodyPr>
          <a:lstStyle/>
          <a:p>
            <a:pPr algn="ctr"/>
            <a:r>
              <a:rPr lang="en-US" sz="2800" dirty="0">
                <a:solidFill>
                  <a:schemeClr val="bg1"/>
                </a:solidFill>
              </a:rPr>
              <a:t>Why didn’t the Lord go to Eli?</a:t>
            </a:r>
            <a:endParaRPr lang="en-US" sz="2800" dirty="0">
              <a:solidFill>
                <a:schemeClr val="bg1"/>
              </a:solidFill>
              <a:latin typeface="Calibri" panose="020F0502020204030204" pitchFamily="34" charset="0"/>
            </a:endParaRPr>
          </a:p>
        </p:txBody>
      </p:sp>
      <p:sp>
        <p:nvSpPr>
          <p:cNvPr id="3" name="Rectangle 2"/>
          <p:cNvSpPr/>
          <p:nvPr/>
        </p:nvSpPr>
        <p:spPr>
          <a:xfrm>
            <a:off x="464797" y="1766557"/>
            <a:ext cx="4765682" cy="1815882"/>
          </a:xfrm>
          <a:prstGeom prst="rect">
            <a:avLst/>
          </a:prstGeom>
        </p:spPr>
        <p:txBody>
          <a:bodyPr wrap="square">
            <a:spAutoFit/>
          </a:bodyPr>
          <a:lstStyle/>
          <a:p>
            <a:r>
              <a:rPr lang="en-US" sz="2800" dirty="0">
                <a:solidFill>
                  <a:schemeClr val="bg1"/>
                </a:solidFill>
              </a:rPr>
              <a:t>The Lord was displeased with Eli for allowing the iniquity in his household to continue without correction. </a:t>
            </a:r>
            <a:endParaRPr lang="en-US" sz="2800" dirty="0">
              <a:solidFill>
                <a:schemeClr val="bg1"/>
              </a:solidFill>
              <a:latin typeface="Calibri" panose="020F0502020204030204" pitchFamily="34" charset="0"/>
            </a:endParaRPr>
          </a:p>
        </p:txBody>
      </p:sp>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3:11-14</a:t>
            </a:r>
          </a:p>
        </p:txBody>
      </p:sp>
      <p:sp>
        <p:nvSpPr>
          <p:cNvPr id="2" name="Rectangle 1"/>
          <p:cNvSpPr/>
          <p:nvPr/>
        </p:nvSpPr>
        <p:spPr>
          <a:xfrm>
            <a:off x="6622922" y="3571553"/>
            <a:ext cx="4677515" cy="2062103"/>
          </a:xfrm>
          <a:prstGeom prst="rect">
            <a:avLst/>
          </a:prstGeom>
        </p:spPr>
        <p:txBody>
          <a:bodyPr wrap="square">
            <a:spAutoFit/>
          </a:bodyPr>
          <a:lstStyle/>
          <a:p>
            <a:r>
              <a:rPr lang="en-US" sz="3200" dirty="0">
                <a:solidFill>
                  <a:schemeClr val="bg1"/>
                </a:solidFill>
                <a:latin typeface="Calibri" panose="020F0502020204030204" pitchFamily="34" charset="0"/>
              </a:rPr>
              <a:t>The Lord was also giving Samuel guidance and instruction in preparation for his calling as a prophet.</a:t>
            </a:r>
          </a:p>
        </p:txBody>
      </p:sp>
      <p:pic>
        <p:nvPicPr>
          <p:cNvPr id="10242" name="Picture 2" descr="http://www.artchive.com/web_gallery/reproductions/237501-238000/237522/size1.jpg"/>
          <p:cNvPicPr>
            <a:picLocks noChangeAspect="1" noChangeArrowheads="1"/>
          </p:cNvPicPr>
          <p:nvPr/>
        </p:nvPicPr>
        <p:blipFill rotWithShape="1">
          <a:blip r:embed="rId3">
            <a:extLst>
              <a:ext uri="{28A0092B-C50C-407E-A947-70E740481C1C}">
                <a14:useLocalDpi xmlns:a14="http://schemas.microsoft.com/office/drawing/2010/main" val="0"/>
              </a:ext>
            </a:extLst>
          </a:blip>
          <a:srcRect l="13872" t="27238" r="24156" b="23238"/>
          <a:stretch/>
        </p:blipFill>
        <p:spPr bwMode="auto">
          <a:xfrm>
            <a:off x="3731201" y="3520511"/>
            <a:ext cx="2514600" cy="283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4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fade">
                                      <p:cBhvr>
                                        <p:cTn id="16" dur="500"/>
                                        <p:tgtEl>
                                          <p:spTgt spid="102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d7fdb75f-381f-43f1-887d-805ec9447b06/Images/Large_02693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457890"/>
            <a:ext cx="5088812" cy="400110"/>
          </a:xfrm>
          <a:prstGeom prst="rect">
            <a:avLst/>
          </a:prstGeom>
          <a:noFill/>
        </p:spPr>
        <p:txBody>
          <a:bodyPr wrap="square" rtlCol="0">
            <a:spAutoFit/>
          </a:bodyPr>
          <a:lstStyle/>
          <a:p>
            <a:r>
              <a:rPr lang="en-US" sz="2000" dirty="0">
                <a:solidFill>
                  <a:schemeClr val="bg1"/>
                </a:solidFill>
                <a:latin typeface="Calibri" panose="020F0502020204030204" pitchFamily="34" charset="0"/>
              </a:rPr>
              <a:t>1 Samuel 3:11-14</a:t>
            </a:r>
          </a:p>
        </p:txBody>
      </p:sp>
      <p:grpSp>
        <p:nvGrpSpPr>
          <p:cNvPr id="8" name="Group 7"/>
          <p:cNvGrpSpPr/>
          <p:nvPr/>
        </p:nvGrpSpPr>
        <p:grpSpPr>
          <a:xfrm>
            <a:off x="624210" y="392505"/>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95992" y="1076542"/>
              <a:ext cx="2293346" cy="1323439"/>
            </a:xfrm>
            <a:prstGeom prst="rect">
              <a:avLst/>
            </a:prstGeom>
          </p:spPr>
          <p:txBody>
            <a:bodyPr wrap="square">
              <a:spAutoFit/>
            </a:bodyPr>
            <a:lstStyle/>
            <a:p>
              <a:pPr algn="ctr" fontAlgn="base"/>
              <a:r>
                <a:rPr lang="en-US" sz="1600" b="1" dirty="0"/>
                <a:t>If we are willing and receptive, we can grow in our ability to recognize the voice of the Lord</a:t>
              </a:r>
              <a:endParaRPr lang="en-US" sz="1600" dirty="0"/>
            </a:p>
          </p:txBody>
        </p:sp>
      </p:grpSp>
      <p:grpSp>
        <p:nvGrpSpPr>
          <p:cNvPr id="23" name="Group 22"/>
          <p:cNvGrpSpPr/>
          <p:nvPr/>
        </p:nvGrpSpPr>
        <p:grpSpPr>
          <a:xfrm>
            <a:off x="7919195" y="396309"/>
            <a:ext cx="3505068" cy="2501531"/>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6" name="Rectangle 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34986" y="384805"/>
                <a:ext cx="457200" cy="2497726"/>
                <a:chOff x="533400" y="381000"/>
                <a:chExt cx="457200" cy="2497726"/>
              </a:xfrm>
            </p:grpSpPr>
            <p:sp>
              <p:nvSpPr>
                <p:cNvPr id="33" name="Oval 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714897" y="381000"/>
                <a:ext cx="457200" cy="2497726"/>
                <a:chOff x="2714897" y="457200"/>
                <a:chExt cx="457200" cy="2497726"/>
              </a:xfrm>
            </p:grpSpPr>
            <p:sp>
              <p:nvSpPr>
                <p:cNvPr id="29" name="Oval 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769344" y="1121729"/>
              <a:ext cx="2293346" cy="1077218"/>
            </a:xfrm>
            <a:prstGeom prst="rect">
              <a:avLst/>
            </a:prstGeom>
          </p:spPr>
          <p:txBody>
            <a:bodyPr wrap="square">
              <a:spAutoFit/>
            </a:bodyPr>
            <a:lstStyle/>
            <a:p>
              <a:pPr algn="ctr" fontAlgn="base"/>
              <a:r>
                <a:rPr lang="en-US" sz="1600" b="1" dirty="0"/>
                <a:t>Trusted leaders and parents can help us learn to recognize the voice of the Lord.</a:t>
              </a:r>
              <a:endParaRPr lang="en-US" sz="1600" dirty="0"/>
            </a:p>
          </p:txBody>
        </p:sp>
      </p:grpSp>
      <p:grpSp>
        <p:nvGrpSpPr>
          <p:cNvPr id="37" name="Group 36"/>
          <p:cNvGrpSpPr/>
          <p:nvPr/>
        </p:nvGrpSpPr>
        <p:grpSpPr>
          <a:xfrm>
            <a:off x="3944245" y="3407686"/>
            <a:ext cx="4085168" cy="3051332"/>
            <a:chOff x="228600" y="381000"/>
            <a:chExt cx="3505068" cy="2501531"/>
          </a:xfrm>
        </p:grpSpPr>
        <p:grpSp>
          <p:nvGrpSpPr>
            <p:cNvPr id="38" name="Group 37"/>
            <p:cNvGrpSpPr/>
            <p:nvPr/>
          </p:nvGrpSpPr>
          <p:grpSpPr>
            <a:xfrm>
              <a:off x="228600" y="381000"/>
              <a:ext cx="3505068" cy="2501531"/>
              <a:chOff x="534986" y="381000"/>
              <a:chExt cx="2637111" cy="2501531"/>
            </a:xfrm>
          </p:grpSpPr>
          <p:sp>
            <p:nvSpPr>
              <p:cNvPr id="40" name="Rectangle 3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34986" y="384805"/>
                <a:ext cx="457200" cy="2497726"/>
                <a:chOff x="533400" y="381000"/>
                <a:chExt cx="457200" cy="2497726"/>
              </a:xfrm>
            </p:grpSpPr>
            <p:sp>
              <p:nvSpPr>
                <p:cNvPr id="47" name="Oval 4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714897" y="381000"/>
                <a:ext cx="457200" cy="2497726"/>
                <a:chOff x="2714897" y="457200"/>
                <a:chExt cx="457200" cy="2497726"/>
              </a:xfrm>
            </p:grpSpPr>
            <p:sp>
              <p:nvSpPr>
                <p:cNvPr id="43" name="Oval 4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812392" y="983930"/>
              <a:ext cx="2293346" cy="1488689"/>
            </a:xfrm>
            <a:prstGeom prst="rect">
              <a:avLst/>
            </a:prstGeom>
          </p:spPr>
          <p:txBody>
            <a:bodyPr wrap="square">
              <a:spAutoFit/>
            </a:bodyPr>
            <a:lstStyle/>
            <a:p>
              <a:pPr algn="ctr" fontAlgn="base"/>
              <a:r>
                <a:rPr lang="en-US" sz="1600" b="1" dirty="0"/>
                <a:t>As we increase our ability to receive and understand personal revelation, we will be able to recognize the voice of the Lord more easily and receive His guidance and instruction</a:t>
              </a:r>
              <a:endParaRPr lang="en-US" sz="1600" dirty="0"/>
            </a:p>
          </p:txBody>
        </p:sp>
      </p:grpSp>
      <p:pic>
        <p:nvPicPr>
          <p:cNvPr id="10242" name="Picture 2" descr="https://mormonsoprano.files.wordpress.com/2011/05/reading-the-book-of-morm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6115" y="955312"/>
            <a:ext cx="2055343" cy="25178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lds.org/youth/bc/youth/content/images/2-follow%20promptings_12306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715" y="3640296"/>
            <a:ext cx="3379989" cy="225550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d3ewd3ysu1dfsj.cloudfront.net/images/stories/large/168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956" y="3886179"/>
            <a:ext cx="3373649" cy="224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fade">
                                      <p:cBhvr>
                                        <p:cTn id="10" dur="1000"/>
                                        <p:tgtEl>
                                          <p:spTgt spid="10244"/>
                                        </p:tgtEl>
                                      </p:cBhvr>
                                    </p:animEffect>
                                    <p:anim calcmode="lin" valueType="num">
                                      <p:cBhvr>
                                        <p:cTn id="11" dur="1000" fill="hold"/>
                                        <p:tgtEl>
                                          <p:spTgt spid="10244"/>
                                        </p:tgtEl>
                                        <p:attrNameLst>
                                          <p:attrName>ppt_x</p:attrName>
                                        </p:attrNameLst>
                                      </p:cBhvr>
                                      <p:tavLst>
                                        <p:tav tm="0">
                                          <p:val>
                                            <p:strVal val="#ppt_x"/>
                                          </p:val>
                                        </p:tav>
                                        <p:tav tm="100000">
                                          <p:val>
                                            <p:strVal val="#ppt_x"/>
                                          </p:val>
                                        </p:tav>
                                      </p:tavLst>
                                    </p:anim>
                                    <p:anim calcmode="lin" valueType="num">
                                      <p:cBhvr>
                                        <p:cTn id="12"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outVertical)">
                                      <p:cBhvr>
                                        <p:cTn id="17" dur="500"/>
                                        <p:tgtEl>
                                          <p:spTgt spid="23"/>
                                        </p:tgtEl>
                                      </p:cBhvr>
                                    </p:animEffect>
                                  </p:childTnLst>
                                </p:cTn>
                              </p:par>
                              <p:par>
                                <p:cTn id="18" presetID="42" presetClass="entr" presetSubtype="0" fill="hold" nodeType="withEffect">
                                  <p:stCondLst>
                                    <p:cond delay="0"/>
                                  </p:stCondLst>
                                  <p:childTnLst>
                                    <p:set>
                                      <p:cBhvr>
                                        <p:cTn id="19" dur="1" fill="hold">
                                          <p:stCondLst>
                                            <p:cond delay="0"/>
                                          </p:stCondLst>
                                        </p:cTn>
                                        <p:tgtEl>
                                          <p:spTgt spid="10246"/>
                                        </p:tgtEl>
                                        <p:attrNameLst>
                                          <p:attrName>style.visibility</p:attrName>
                                        </p:attrNameLst>
                                      </p:cBhvr>
                                      <p:to>
                                        <p:strVal val="visible"/>
                                      </p:to>
                                    </p:set>
                                    <p:animEffect transition="in" filter="fade">
                                      <p:cBhvr>
                                        <p:cTn id="20" dur="1000"/>
                                        <p:tgtEl>
                                          <p:spTgt spid="10246"/>
                                        </p:tgtEl>
                                      </p:cBhvr>
                                    </p:animEffect>
                                    <p:anim calcmode="lin" valueType="num">
                                      <p:cBhvr>
                                        <p:cTn id="21" dur="1000" fill="hold"/>
                                        <p:tgtEl>
                                          <p:spTgt spid="10246"/>
                                        </p:tgtEl>
                                        <p:attrNameLst>
                                          <p:attrName>ppt_x</p:attrName>
                                        </p:attrNameLst>
                                      </p:cBhvr>
                                      <p:tavLst>
                                        <p:tav tm="0">
                                          <p:val>
                                            <p:strVal val="#ppt_x"/>
                                          </p:val>
                                        </p:tav>
                                        <p:tav tm="100000">
                                          <p:val>
                                            <p:strVal val="#ppt_x"/>
                                          </p:val>
                                        </p:tav>
                                      </p:tavLst>
                                    </p:anim>
                                    <p:anim calcmode="lin" valueType="num">
                                      <p:cBhvr>
                                        <p:cTn id="22" dur="1000" fill="hold"/>
                                        <p:tgtEl>
                                          <p:spTgt spid="1024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outVertical)">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fade">
                                      <p:cBhvr>
                                        <p:cTn id="3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2294</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Calibri</vt:lpstr>
      <vt:lpstr>Arial</vt:lpstr>
      <vt:lpstr>Arial Narrow</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22</cp:revision>
  <dcterms:created xsi:type="dcterms:W3CDTF">2015-12-16T14:44:42Z</dcterms:created>
  <dcterms:modified xsi:type="dcterms:W3CDTF">2020-11-15T14:54:01Z</dcterms:modified>
</cp:coreProperties>
</file>