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2" r:id="rId3"/>
    <p:sldId id="260" r:id="rId4"/>
    <p:sldId id="264" r:id="rId5"/>
    <p:sldId id="266" r:id="rId6"/>
    <p:sldId id="267" r:id="rId7"/>
    <p:sldId id="257" r:id="rId8"/>
    <p:sldId id="259" r:id="rId9"/>
    <p:sldId id="268" r:id="rId10"/>
    <p:sldId id="269" r:id="rId11"/>
    <p:sldId id="270" r:id="rId12"/>
    <p:sldId id="258" r:id="rId13"/>
    <p:sldId id="261" r:id="rId14"/>
    <p:sldId id="263" r:id="rId15"/>
    <p:sldId id="271" r:id="rId16"/>
  </p:sldIdLst>
  <p:sldSz cx="12192000" cy="6858000"/>
  <p:notesSz cx="6858000" cy="9144000"/>
  <p:embeddedFontLst>
    <p:embeddedFont>
      <p:font typeface="AR ESSENCE" panose="02000000000000000000" pitchFamily="2" charset="0"/>
      <p:regular r:id="rId17"/>
    </p:embeddedFont>
    <p:embeddedFont>
      <p:font typeface="Berlin Sans FB" panose="020E0602020502020306"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Palatino" pitchFamily="2"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69B177-C29B-4DE8-934C-AD969380613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02F5A-DEC5-48FE-BAE5-F8B033A71923}" type="slidenum">
              <a:rPr lang="en-US" smtClean="0"/>
              <a:t>‹#›</a:t>
            </a:fld>
            <a:endParaRPr lang="en-US"/>
          </a:p>
        </p:txBody>
      </p:sp>
    </p:spTree>
    <p:extLst>
      <p:ext uri="{BB962C8B-B14F-4D97-AF65-F5344CB8AC3E}">
        <p14:creationId xmlns:p14="http://schemas.microsoft.com/office/powerpoint/2010/main" val="1048481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69B177-C29B-4DE8-934C-AD969380613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02F5A-DEC5-48FE-BAE5-F8B033A71923}" type="slidenum">
              <a:rPr lang="en-US" smtClean="0"/>
              <a:t>‹#›</a:t>
            </a:fld>
            <a:endParaRPr lang="en-US"/>
          </a:p>
        </p:txBody>
      </p:sp>
    </p:spTree>
    <p:extLst>
      <p:ext uri="{BB962C8B-B14F-4D97-AF65-F5344CB8AC3E}">
        <p14:creationId xmlns:p14="http://schemas.microsoft.com/office/powerpoint/2010/main" val="28729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69B177-C29B-4DE8-934C-AD969380613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02F5A-DEC5-48FE-BAE5-F8B033A71923}" type="slidenum">
              <a:rPr lang="en-US" smtClean="0"/>
              <a:t>‹#›</a:t>
            </a:fld>
            <a:endParaRPr lang="en-US"/>
          </a:p>
        </p:txBody>
      </p:sp>
    </p:spTree>
    <p:extLst>
      <p:ext uri="{BB962C8B-B14F-4D97-AF65-F5344CB8AC3E}">
        <p14:creationId xmlns:p14="http://schemas.microsoft.com/office/powerpoint/2010/main" val="3685461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69B177-C29B-4DE8-934C-AD969380613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02F5A-DEC5-48FE-BAE5-F8B033A71923}" type="slidenum">
              <a:rPr lang="en-US" smtClean="0"/>
              <a:t>‹#›</a:t>
            </a:fld>
            <a:endParaRPr lang="en-US"/>
          </a:p>
        </p:txBody>
      </p:sp>
    </p:spTree>
    <p:extLst>
      <p:ext uri="{BB962C8B-B14F-4D97-AF65-F5344CB8AC3E}">
        <p14:creationId xmlns:p14="http://schemas.microsoft.com/office/powerpoint/2010/main" val="50640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69B177-C29B-4DE8-934C-AD969380613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02F5A-DEC5-48FE-BAE5-F8B033A71923}" type="slidenum">
              <a:rPr lang="en-US" smtClean="0"/>
              <a:t>‹#›</a:t>
            </a:fld>
            <a:endParaRPr lang="en-US"/>
          </a:p>
        </p:txBody>
      </p:sp>
    </p:spTree>
    <p:extLst>
      <p:ext uri="{BB962C8B-B14F-4D97-AF65-F5344CB8AC3E}">
        <p14:creationId xmlns:p14="http://schemas.microsoft.com/office/powerpoint/2010/main" val="258604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69B177-C29B-4DE8-934C-AD969380613A}"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02F5A-DEC5-48FE-BAE5-F8B033A71923}" type="slidenum">
              <a:rPr lang="en-US" smtClean="0"/>
              <a:t>‹#›</a:t>
            </a:fld>
            <a:endParaRPr lang="en-US"/>
          </a:p>
        </p:txBody>
      </p:sp>
    </p:spTree>
    <p:extLst>
      <p:ext uri="{BB962C8B-B14F-4D97-AF65-F5344CB8AC3E}">
        <p14:creationId xmlns:p14="http://schemas.microsoft.com/office/powerpoint/2010/main" val="4265590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69B177-C29B-4DE8-934C-AD969380613A}"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E02F5A-DEC5-48FE-BAE5-F8B033A71923}" type="slidenum">
              <a:rPr lang="en-US" smtClean="0"/>
              <a:t>‹#›</a:t>
            </a:fld>
            <a:endParaRPr lang="en-US"/>
          </a:p>
        </p:txBody>
      </p:sp>
    </p:spTree>
    <p:extLst>
      <p:ext uri="{BB962C8B-B14F-4D97-AF65-F5344CB8AC3E}">
        <p14:creationId xmlns:p14="http://schemas.microsoft.com/office/powerpoint/2010/main" val="147275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69B177-C29B-4DE8-934C-AD969380613A}"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E02F5A-DEC5-48FE-BAE5-F8B033A71923}" type="slidenum">
              <a:rPr lang="en-US" smtClean="0"/>
              <a:t>‹#›</a:t>
            </a:fld>
            <a:endParaRPr lang="en-US"/>
          </a:p>
        </p:txBody>
      </p:sp>
    </p:spTree>
    <p:extLst>
      <p:ext uri="{BB962C8B-B14F-4D97-AF65-F5344CB8AC3E}">
        <p14:creationId xmlns:p14="http://schemas.microsoft.com/office/powerpoint/2010/main" val="397092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9B177-C29B-4DE8-934C-AD969380613A}"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E02F5A-DEC5-48FE-BAE5-F8B033A71923}" type="slidenum">
              <a:rPr lang="en-US" smtClean="0"/>
              <a:t>‹#›</a:t>
            </a:fld>
            <a:endParaRPr lang="en-US"/>
          </a:p>
        </p:txBody>
      </p:sp>
    </p:spTree>
    <p:extLst>
      <p:ext uri="{BB962C8B-B14F-4D97-AF65-F5344CB8AC3E}">
        <p14:creationId xmlns:p14="http://schemas.microsoft.com/office/powerpoint/2010/main" val="173515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69B177-C29B-4DE8-934C-AD969380613A}"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02F5A-DEC5-48FE-BAE5-F8B033A71923}" type="slidenum">
              <a:rPr lang="en-US" smtClean="0"/>
              <a:t>‹#›</a:t>
            </a:fld>
            <a:endParaRPr lang="en-US"/>
          </a:p>
        </p:txBody>
      </p:sp>
    </p:spTree>
    <p:extLst>
      <p:ext uri="{BB962C8B-B14F-4D97-AF65-F5344CB8AC3E}">
        <p14:creationId xmlns:p14="http://schemas.microsoft.com/office/powerpoint/2010/main" val="559717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69B177-C29B-4DE8-934C-AD969380613A}"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02F5A-DEC5-48FE-BAE5-F8B033A71923}" type="slidenum">
              <a:rPr lang="en-US" smtClean="0"/>
              <a:t>‹#›</a:t>
            </a:fld>
            <a:endParaRPr lang="en-US"/>
          </a:p>
        </p:txBody>
      </p:sp>
    </p:spTree>
    <p:extLst>
      <p:ext uri="{BB962C8B-B14F-4D97-AF65-F5344CB8AC3E}">
        <p14:creationId xmlns:p14="http://schemas.microsoft.com/office/powerpoint/2010/main" val="404961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9B177-C29B-4DE8-934C-AD969380613A}"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02F5A-DEC5-48FE-BAE5-F8B033A71923}" type="slidenum">
              <a:rPr lang="en-US" smtClean="0"/>
              <a:t>‹#›</a:t>
            </a:fld>
            <a:endParaRPr lang="en-US"/>
          </a:p>
        </p:txBody>
      </p:sp>
    </p:spTree>
    <p:extLst>
      <p:ext uri="{BB962C8B-B14F-4D97-AF65-F5344CB8AC3E}">
        <p14:creationId xmlns:p14="http://schemas.microsoft.com/office/powerpoint/2010/main" val="1570084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Picture 224">
            <a:extLst>
              <a:ext uri="{FF2B5EF4-FFF2-40B4-BE49-F238E27FC236}">
                <a16:creationId xmlns:a16="http://schemas.microsoft.com/office/drawing/2014/main" id="{0D54FC6E-EBE1-477F-A5C5-E819E609E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783533" cy="369332"/>
          </a:xfrm>
          <a:prstGeom prst="rect">
            <a:avLst/>
          </a:prstGeom>
          <a:noFill/>
        </p:spPr>
        <p:txBody>
          <a:bodyPr wrap="square" rtlCol="0">
            <a:spAutoFit/>
          </a:bodyPr>
          <a:lstStyle/>
          <a:p>
            <a:r>
              <a:rPr lang="en-US" dirty="0">
                <a:solidFill>
                  <a:schemeClr val="bg1"/>
                </a:solidFill>
              </a:rPr>
              <a:t>Lesson 87</a:t>
            </a:r>
          </a:p>
        </p:txBody>
      </p:sp>
      <p:sp>
        <p:nvSpPr>
          <p:cNvPr id="6" name="TextBox 5"/>
          <p:cNvSpPr txBox="1"/>
          <p:nvPr/>
        </p:nvSpPr>
        <p:spPr>
          <a:xfrm>
            <a:off x="70919" y="949104"/>
            <a:ext cx="12015457" cy="1938992"/>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A New King</a:t>
            </a:r>
          </a:p>
          <a:p>
            <a:pPr algn="ctr"/>
            <a:r>
              <a:rPr lang="en-US" sz="5400" dirty="0">
                <a:solidFill>
                  <a:schemeClr val="bg1"/>
                </a:solidFill>
                <a:latin typeface="AR ESSENCE" panose="02000000000000000000" pitchFamily="2" charset="0"/>
              </a:rPr>
              <a:t>1 Samuel 16</a:t>
            </a:r>
          </a:p>
        </p:txBody>
      </p:sp>
      <p:grpSp>
        <p:nvGrpSpPr>
          <p:cNvPr id="7" name="Group 6"/>
          <p:cNvGrpSpPr/>
          <p:nvPr/>
        </p:nvGrpSpPr>
        <p:grpSpPr>
          <a:xfrm>
            <a:off x="8875247" y="2272645"/>
            <a:ext cx="2072812" cy="4136035"/>
            <a:chOff x="4289995" y="670637"/>
            <a:chExt cx="1917016" cy="3825163"/>
          </a:xfrm>
        </p:grpSpPr>
        <p:sp>
          <p:nvSpPr>
            <p:cNvPr id="8" name="Cloud 7"/>
            <p:cNvSpPr/>
            <p:nvPr/>
          </p:nvSpPr>
          <p:spPr>
            <a:xfrm rot="20706537">
              <a:off x="5368719" y="1083061"/>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649721" flipH="1">
              <a:off x="5194556" y="4100411"/>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649721" flipH="1">
              <a:off x="4677913" y="4081735"/>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307848" flipH="1">
              <a:off x="5683179" y="3176348"/>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060644">
              <a:off x="4183132" y="3153830"/>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422081" flipH="1">
              <a:off x="4414536" y="2098187"/>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180301">
              <a:off x="5362613" y="2101968"/>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671737">
              <a:off x="4296553" y="1015056"/>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0800000" flipH="1">
              <a:off x="4581140" y="2015938"/>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0800000" flipH="1">
              <a:off x="5019455" y="2024864"/>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flipH="1">
              <a:off x="4679458" y="729037"/>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16200000">
              <a:off x="4871726" y="361630"/>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495800" y="952445"/>
              <a:ext cx="1436304" cy="281272"/>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flipH="1">
              <a:off x="4577271" y="3191346"/>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551845" y="865726"/>
              <a:ext cx="1371600" cy="445287"/>
              <a:chOff x="6629400" y="1582164"/>
              <a:chExt cx="2051348" cy="665965"/>
            </a:xfrm>
          </p:grpSpPr>
          <p:grpSp>
            <p:nvGrpSpPr>
              <p:cNvPr id="59" name="Group 58"/>
              <p:cNvGrpSpPr/>
              <p:nvPr/>
            </p:nvGrpSpPr>
            <p:grpSpPr>
              <a:xfrm>
                <a:off x="6629400" y="1582164"/>
                <a:ext cx="2051348" cy="665965"/>
                <a:chOff x="5406518" y="633972"/>
                <a:chExt cx="3662823" cy="743377"/>
              </a:xfrm>
            </p:grpSpPr>
            <p:grpSp>
              <p:nvGrpSpPr>
                <p:cNvPr id="64" name="Group 63"/>
                <p:cNvGrpSpPr/>
                <p:nvPr/>
              </p:nvGrpSpPr>
              <p:grpSpPr>
                <a:xfrm>
                  <a:off x="5406518" y="638327"/>
                  <a:ext cx="915268" cy="739022"/>
                  <a:chOff x="5406518" y="638327"/>
                  <a:chExt cx="915268" cy="739022"/>
                </a:xfrm>
              </p:grpSpPr>
              <p:sp>
                <p:nvSpPr>
                  <p:cNvPr id="77" name="Cross 7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6333981" y="633972"/>
                  <a:ext cx="915268" cy="739022"/>
                  <a:chOff x="5406518" y="638327"/>
                  <a:chExt cx="915268" cy="739022"/>
                </a:xfrm>
              </p:grpSpPr>
              <p:sp>
                <p:nvSpPr>
                  <p:cNvPr id="75" name="Cross 74"/>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7257090" y="633972"/>
                  <a:ext cx="915268" cy="739022"/>
                  <a:chOff x="5406518" y="638327"/>
                  <a:chExt cx="915268" cy="739022"/>
                </a:xfrm>
              </p:grpSpPr>
              <p:sp>
                <p:nvSpPr>
                  <p:cNvPr id="73" name="Cross 7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8154073" y="633973"/>
                  <a:ext cx="915268" cy="739022"/>
                  <a:chOff x="5406518" y="638327"/>
                  <a:chExt cx="915268" cy="739022"/>
                </a:xfrm>
              </p:grpSpPr>
              <p:sp>
                <p:nvSpPr>
                  <p:cNvPr id="71" name="Cross 7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Diamond 67"/>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6-Point Star 59"/>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6-Point Star 60"/>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6-Point Star 61"/>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6-Point Star 62"/>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1293597">
              <a:off x="4559537" y="3170813"/>
              <a:ext cx="475099" cy="1031721"/>
              <a:chOff x="6677328" y="4049616"/>
              <a:chExt cx="948594" cy="2064381"/>
            </a:xfrm>
          </p:grpSpPr>
          <p:sp>
            <p:nvSpPr>
              <p:cNvPr id="45" name="Flowchart: Summing Junction 44"/>
              <p:cNvSpPr/>
              <p:nvPr/>
            </p:nvSpPr>
            <p:spPr>
              <a:xfrm>
                <a:off x="6858000" y="40496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Summing Junction 45"/>
              <p:cNvSpPr/>
              <p:nvPr/>
            </p:nvSpPr>
            <p:spPr>
              <a:xfrm>
                <a:off x="6832576" y="4407928"/>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Summing Junction 46"/>
              <p:cNvSpPr/>
              <p:nvPr/>
            </p:nvSpPr>
            <p:spPr>
              <a:xfrm rot="836308">
                <a:off x="6776971" y="4668269"/>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Summing Junction 47"/>
              <p:cNvSpPr/>
              <p:nvPr/>
            </p:nvSpPr>
            <p:spPr>
              <a:xfrm rot="20246486">
                <a:off x="7010400" y="42020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Summing Junction 48"/>
              <p:cNvSpPr/>
              <p:nvPr/>
            </p:nvSpPr>
            <p:spPr>
              <a:xfrm rot="19652693">
                <a:off x="7148012" y="4466764"/>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Summing Junction 49"/>
              <p:cNvSpPr/>
              <p:nvPr/>
            </p:nvSpPr>
            <p:spPr>
              <a:xfrm rot="19552713">
                <a:off x="7235243" y="469886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25"/>
              <p:cNvGrpSpPr/>
              <p:nvPr/>
            </p:nvGrpSpPr>
            <p:grpSpPr>
              <a:xfrm>
                <a:off x="6677328" y="5006366"/>
                <a:ext cx="948594" cy="1107631"/>
                <a:chOff x="3124200" y="3339059"/>
                <a:chExt cx="2743200" cy="2854839"/>
              </a:xfrm>
              <a:solidFill>
                <a:srgbClr val="C85F08"/>
              </a:solidFill>
            </p:grpSpPr>
            <p:sp>
              <p:nvSpPr>
                <p:cNvPr id="52" name="Oval 51"/>
                <p:cNvSpPr/>
                <p:nvPr/>
              </p:nvSpPr>
              <p:spPr>
                <a:xfrm>
                  <a:off x="3124200" y="3657597"/>
                  <a:ext cx="2743200" cy="2536301"/>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0800000">
                  <a:off x="3352799" y="3339059"/>
                  <a:ext cx="2208551" cy="685800"/>
                </a:xfrm>
                <a:prstGeom prst="trapezoi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28"/>
                <p:cNvGrpSpPr/>
                <p:nvPr/>
              </p:nvGrpSpPr>
              <p:grpSpPr>
                <a:xfrm>
                  <a:off x="3481299" y="3932118"/>
                  <a:ext cx="1960410" cy="156892"/>
                  <a:chOff x="3131612" y="1661854"/>
                  <a:chExt cx="4419488" cy="312758"/>
                </a:xfrm>
                <a:grpFill/>
              </p:grpSpPr>
              <p:sp>
                <p:nvSpPr>
                  <p:cNvPr id="55" name="Flowchart: Summing Junction 54"/>
                  <p:cNvSpPr/>
                  <p:nvPr/>
                </p:nvSpPr>
                <p:spPr>
                  <a:xfrm>
                    <a:off x="3131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Summing Junction 55"/>
                  <p:cNvSpPr/>
                  <p:nvPr/>
                </p:nvSpPr>
                <p:spPr>
                  <a:xfrm>
                    <a:off x="4274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Summing Junction 56"/>
                  <p:cNvSpPr/>
                  <p:nvPr/>
                </p:nvSpPr>
                <p:spPr>
                  <a:xfrm>
                    <a:off x="5417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Summing Junction 57"/>
                  <p:cNvSpPr/>
                  <p:nvPr/>
                </p:nvSpPr>
                <p:spPr>
                  <a:xfrm>
                    <a:off x="6560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 name="Group 23"/>
            <p:cNvGrpSpPr/>
            <p:nvPr/>
          </p:nvGrpSpPr>
          <p:grpSpPr>
            <a:xfrm>
              <a:off x="4772460" y="3040042"/>
              <a:ext cx="891251" cy="289343"/>
              <a:chOff x="6629400" y="1582164"/>
              <a:chExt cx="2051348" cy="665965"/>
            </a:xfrm>
          </p:grpSpPr>
          <p:grpSp>
            <p:nvGrpSpPr>
              <p:cNvPr id="25" name="Group 24"/>
              <p:cNvGrpSpPr/>
              <p:nvPr/>
            </p:nvGrpSpPr>
            <p:grpSpPr>
              <a:xfrm>
                <a:off x="6629400" y="1582164"/>
                <a:ext cx="2051348" cy="665965"/>
                <a:chOff x="5406518" y="633972"/>
                <a:chExt cx="3662823" cy="743377"/>
              </a:xfrm>
            </p:grpSpPr>
            <p:grpSp>
              <p:nvGrpSpPr>
                <p:cNvPr id="30" name="Group 29"/>
                <p:cNvGrpSpPr/>
                <p:nvPr/>
              </p:nvGrpSpPr>
              <p:grpSpPr>
                <a:xfrm>
                  <a:off x="5406518" y="638327"/>
                  <a:ext cx="915268" cy="739022"/>
                  <a:chOff x="5406518" y="638327"/>
                  <a:chExt cx="915268" cy="739022"/>
                </a:xfrm>
              </p:grpSpPr>
              <p:sp>
                <p:nvSpPr>
                  <p:cNvPr id="43" name="Cross 4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333981" y="633972"/>
                  <a:ext cx="915268" cy="739022"/>
                  <a:chOff x="5406518" y="638327"/>
                  <a:chExt cx="915268" cy="739022"/>
                </a:xfrm>
              </p:grpSpPr>
              <p:sp>
                <p:nvSpPr>
                  <p:cNvPr id="41" name="Cross 4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7257090" y="633972"/>
                  <a:ext cx="915268" cy="739022"/>
                  <a:chOff x="5406518" y="638327"/>
                  <a:chExt cx="915268" cy="739022"/>
                </a:xfrm>
              </p:grpSpPr>
              <p:sp>
                <p:nvSpPr>
                  <p:cNvPr id="39" name="Cross 38"/>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8154073" y="633973"/>
                  <a:ext cx="915268" cy="739022"/>
                  <a:chOff x="5406518" y="638327"/>
                  <a:chExt cx="915268" cy="739022"/>
                </a:xfrm>
              </p:grpSpPr>
              <p:sp>
                <p:nvSpPr>
                  <p:cNvPr id="37" name="Cross 3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Diamond 33"/>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6-Point Star 25"/>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6-Point Star 26"/>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6-Point Star 28"/>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p:cNvSpPr/>
          <p:nvPr/>
        </p:nvSpPr>
        <p:spPr>
          <a:xfrm>
            <a:off x="3723429" y="3914720"/>
            <a:ext cx="4989825" cy="923330"/>
          </a:xfrm>
          <a:prstGeom prst="rect">
            <a:avLst/>
          </a:prstGeom>
        </p:spPr>
        <p:txBody>
          <a:bodyPr wrap="square">
            <a:spAutoFit/>
          </a:bodyPr>
          <a:lstStyle/>
          <a:p>
            <a:r>
              <a:rPr lang="en-US" b="0" i="1" dirty="0">
                <a:solidFill>
                  <a:schemeClr val="bg1"/>
                </a:solidFill>
                <a:effectLst/>
                <a:latin typeface="Palatino"/>
              </a:rPr>
              <a:t>I will send thee to Jesse the Beth-</a:t>
            </a:r>
            <a:r>
              <a:rPr lang="en-US" b="0" i="1" dirty="0" err="1">
                <a:solidFill>
                  <a:schemeClr val="bg1"/>
                </a:solidFill>
                <a:effectLst/>
                <a:latin typeface="Palatino"/>
              </a:rPr>
              <a:t>lehemite</a:t>
            </a:r>
            <a:r>
              <a:rPr lang="en-US" b="0" i="1" dirty="0">
                <a:solidFill>
                  <a:schemeClr val="bg1"/>
                </a:solidFill>
                <a:effectLst/>
                <a:latin typeface="Palatino"/>
              </a:rPr>
              <a:t>: for I have provided me a king among his sons. </a:t>
            </a:r>
          </a:p>
          <a:p>
            <a:r>
              <a:rPr lang="en-US" b="0" i="1" dirty="0">
                <a:solidFill>
                  <a:schemeClr val="bg1"/>
                </a:solidFill>
                <a:effectLst/>
                <a:latin typeface="Palatino"/>
              </a:rPr>
              <a:t>1 Samuel 16:1</a:t>
            </a:r>
            <a:endParaRPr lang="en-US" i="1" dirty="0">
              <a:solidFill>
                <a:schemeClr val="bg1"/>
              </a:solidFill>
            </a:endParaRPr>
          </a:p>
        </p:txBody>
      </p:sp>
      <p:grpSp>
        <p:nvGrpSpPr>
          <p:cNvPr id="236" name="Group 235"/>
          <p:cNvGrpSpPr/>
          <p:nvPr/>
        </p:nvGrpSpPr>
        <p:grpSpPr>
          <a:xfrm>
            <a:off x="2355272" y="541305"/>
            <a:ext cx="1559089" cy="3244389"/>
            <a:chOff x="5562600" y="473774"/>
            <a:chExt cx="2445026" cy="5087982"/>
          </a:xfrm>
        </p:grpSpPr>
        <p:sp>
          <p:nvSpPr>
            <p:cNvPr id="237" name="Moon 236"/>
            <p:cNvSpPr/>
            <p:nvPr/>
          </p:nvSpPr>
          <p:spPr>
            <a:xfrm rot="601563" flipH="1">
              <a:off x="6896141" y="1782040"/>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37"/>
            <p:cNvSpPr/>
            <p:nvPr/>
          </p:nvSpPr>
          <p:spPr>
            <a:xfrm rot="20998437">
              <a:off x="5936091" y="1797500"/>
              <a:ext cx="703348"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p:cNvSpPr/>
            <p:nvPr/>
          </p:nvSpPr>
          <p:spPr>
            <a:xfrm rot="601563" flipH="1">
              <a:off x="7232395" y="1259910"/>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p:cNvSpPr/>
            <p:nvPr/>
          </p:nvSpPr>
          <p:spPr>
            <a:xfrm rot="20998437">
              <a:off x="5922418" y="1262446"/>
              <a:ext cx="374533" cy="899476"/>
            </a:xfrm>
            <a:prstGeom prst="moon">
              <a:avLst>
                <a:gd name="adj" fmla="val 875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19907266">
              <a:off x="7586010" y="3348056"/>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1645044">
              <a:off x="5562600" y="3363032"/>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1442075">
              <a:off x="6302715" y="4861904"/>
              <a:ext cx="414834"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rot="18928376">
              <a:off x="6969044" y="4875956"/>
              <a:ext cx="396826" cy="68580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rot="1440561">
              <a:off x="5578183" y="2445103"/>
              <a:ext cx="1009860" cy="1443356"/>
            </a:xfrm>
            <a:prstGeom prst="trapezoid">
              <a:avLst>
                <a:gd name="adj" fmla="val 30077"/>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45"/>
            <p:cNvSpPr/>
            <p:nvPr/>
          </p:nvSpPr>
          <p:spPr>
            <a:xfrm rot="1585184">
              <a:off x="5718988" y="2198998"/>
              <a:ext cx="1003899" cy="1436005"/>
            </a:xfrm>
            <a:prstGeom prst="trapezoid">
              <a:avLst>
                <a:gd name="adj" fmla="val 31003"/>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p:cNvSpPr/>
            <p:nvPr/>
          </p:nvSpPr>
          <p:spPr>
            <a:xfrm rot="19870960">
              <a:off x="7147428" y="2428130"/>
              <a:ext cx="723841" cy="1443356"/>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p:cNvSpPr/>
            <p:nvPr/>
          </p:nvSpPr>
          <p:spPr>
            <a:xfrm rot="20036208">
              <a:off x="6793771" y="2212177"/>
              <a:ext cx="972511" cy="1397052"/>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248"/>
            <p:cNvSpPr/>
            <p:nvPr/>
          </p:nvSpPr>
          <p:spPr>
            <a:xfrm>
              <a:off x="6056116" y="2242513"/>
              <a:ext cx="1447800" cy="2895600"/>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p:cNvSpPr/>
            <p:nvPr/>
          </p:nvSpPr>
          <p:spPr>
            <a:xfrm rot="21186724">
              <a:off x="6809412" y="2101490"/>
              <a:ext cx="699099" cy="2898914"/>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rapezoid 250"/>
            <p:cNvSpPr/>
            <p:nvPr/>
          </p:nvSpPr>
          <p:spPr>
            <a:xfrm rot="353417">
              <a:off x="6033462" y="2165147"/>
              <a:ext cx="699099" cy="2879911"/>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Isosceles Triangle 251"/>
            <p:cNvSpPr/>
            <p:nvPr/>
          </p:nvSpPr>
          <p:spPr>
            <a:xfrm rot="10800000">
              <a:off x="6617688" y="2061648"/>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3" name="Group 18"/>
            <p:cNvGrpSpPr/>
            <p:nvPr/>
          </p:nvGrpSpPr>
          <p:grpSpPr>
            <a:xfrm>
              <a:off x="6061647" y="825968"/>
              <a:ext cx="1400061" cy="1544052"/>
              <a:chOff x="2816664" y="1199148"/>
              <a:chExt cx="1866748" cy="1544052"/>
            </a:xfrm>
          </p:grpSpPr>
          <p:sp>
            <p:nvSpPr>
              <p:cNvPr id="327" name="Oval 326"/>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2816664" y="1357300"/>
                <a:ext cx="1866748" cy="6447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253"/>
            <p:cNvGrpSpPr/>
            <p:nvPr/>
          </p:nvGrpSpPr>
          <p:grpSpPr>
            <a:xfrm>
              <a:off x="5969732" y="744959"/>
              <a:ext cx="1534771" cy="1160209"/>
              <a:chOff x="5148189" y="2884583"/>
              <a:chExt cx="1202145" cy="1160209"/>
            </a:xfrm>
            <a:solidFill>
              <a:schemeClr val="bg2">
                <a:lumMod val="75000"/>
              </a:schemeClr>
            </a:solidFill>
          </p:grpSpPr>
          <p:sp>
            <p:nvSpPr>
              <p:cNvPr id="325" name="Chord 324"/>
              <p:cNvSpPr/>
              <p:nvPr/>
            </p:nvSpPr>
            <p:spPr>
              <a:xfrm rot="4451877">
                <a:off x="5147312" y="2891018"/>
                <a:ext cx="1160209" cy="1147340"/>
              </a:xfrm>
              <a:prstGeom prst="chord">
                <a:avLst>
                  <a:gd name="adj1" fmla="val 7288814"/>
                  <a:gd name="adj2" fmla="val 16200000"/>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lowchart: Stored Data 325"/>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5" name="Oval 254"/>
            <p:cNvSpPr/>
            <p:nvPr/>
          </p:nvSpPr>
          <p:spPr>
            <a:xfrm rot="20659949">
              <a:off x="6080524" y="1906276"/>
              <a:ext cx="139616" cy="467109"/>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1487189">
              <a:off x="7361764" y="1652413"/>
              <a:ext cx="153651" cy="693811"/>
            </a:xfrm>
            <a:prstGeom prst="ellipse">
              <a:avLst/>
            </a:prstGeom>
            <a:solidFill>
              <a:srgbClr val="4D2403"/>
            </a:solidFill>
            <a:ln>
              <a:solidFill>
                <a:srgbClr val="4D24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7" name="Group 256"/>
            <p:cNvGrpSpPr/>
            <p:nvPr/>
          </p:nvGrpSpPr>
          <p:grpSpPr>
            <a:xfrm rot="16543144">
              <a:off x="5754358" y="2906394"/>
              <a:ext cx="1362267" cy="393777"/>
              <a:chOff x="4953000" y="1968708"/>
              <a:chExt cx="5056682" cy="1751350"/>
            </a:xfrm>
          </p:grpSpPr>
          <p:grpSp>
            <p:nvGrpSpPr>
              <p:cNvPr id="312" name="Group 311"/>
              <p:cNvGrpSpPr/>
              <p:nvPr/>
            </p:nvGrpSpPr>
            <p:grpSpPr>
              <a:xfrm>
                <a:off x="4953000" y="1981200"/>
                <a:ext cx="1681397" cy="1721370"/>
                <a:chOff x="4953000" y="1981200"/>
                <a:chExt cx="1681397" cy="1721370"/>
              </a:xfrm>
            </p:grpSpPr>
            <p:sp>
              <p:nvSpPr>
                <p:cNvPr id="323" name="Quad Arrow 322"/>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Diamond 323"/>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312"/>
              <p:cNvGrpSpPr/>
              <p:nvPr/>
            </p:nvGrpSpPr>
            <p:grpSpPr>
              <a:xfrm>
                <a:off x="6634397" y="1968708"/>
                <a:ext cx="1681397" cy="1721370"/>
                <a:chOff x="4953000" y="1981200"/>
                <a:chExt cx="1681397" cy="1721370"/>
              </a:xfrm>
            </p:grpSpPr>
            <p:sp>
              <p:nvSpPr>
                <p:cNvPr id="321" name="Quad Arrow 320"/>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Diamond 321"/>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313"/>
              <p:cNvGrpSpPr/>
              <p:nvPr/>
            </p:nvGrpSpPr>
            <p:grpSpPr>
              <a:xfrm>
                <a:off x="8328285" y="1998688"/>
                <a:ext cx="1681397" cy="1721370"/>
                <a:chOff x="4953000" y="1981200"/>
                <a:chExt cx="1681397" cy="1721370"/>
              </a:xfrm>
            </p:grpSpPr>
            <p:sp>
              <p:nvSpPr>
                <p:cNvPr id="319" name="Quad Arrow 318"/>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Diamond 319"/>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5" name="Isosceles Triangle 314"/>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Isosceles Triangle 315"/>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Isosceles Triangle 316"/>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Isosceles Triangle 317"/>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257"/>
            <p:cNvGrpSpPr/>
            <p:nvPr/>
          </p:nvGrpSpPr>
          <p:grpSpPr>
            <a:xfrm rot="15820934">
              <a:off x="6412556" y="2920619"/>
              <a:ext cx="1362267" cy="393777"/>
              <a:chOff x="4953000" y="1968708"/>
              <a:chExt cx="5056682" cy="1751350"/>
            </a:xfrm>
          </p:grpSpPr>
          <p:grpSp>
            <p:nvGrpSpPr>
              <p:cNvPr id="299" name="Group 298"/>
              <p:cNvGrpSpPr/>
              <p:nvPr/>
            </p:nvGrpSpPr>
            <p:grpSpPr>
              <a:xfrm>
                <a:off x="4953000" y="1981200"/>
                <a:ext cx="1681397" cy="1721370"/>
                <a:chOff x="4953000" y="1981200"/>
                <a:chExt cx="1681397" cy="1721370"/>
              </a:xfrm>
            </p:grpSpPr>
            <p:sp>
              <p:nvSpPr>
                <p:cNvPr id="310" name="Quad Arrow 309"/>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310"/>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 name="Group 299"/>
              <p:cNvGrpSpPr/>
              <p:nvPr/>
            </p:nvGrpSpPr>
            <p:grpSpPr>
              <a:xfrm>
                <a:off x="6634397" y="1968708"/>
                <a:ext cx="1681397" cy="1721370"/>
                <a:chOff x="4953000" y="1981200"/>
                <a:chExt cx="1681397" cy="1721370"/>
              </a:xfrm>
            </p:grpSpPr>
            <p:sp>
              <p:nvSpPr>
                <p:cNvPr id="308" name="Quad Arrow 307"/>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Diamond 308"/>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p:cNvGrpSpPr/>
              <p:nvPr/>
            </p:nvGrpSpPr>
            <p:grpSpPr>
              <a:xfrm>
                <a:off x="8328285" y="1998688"/>
                <a:ext cx="1681397" cy="1721370"/>
                <a:chOff x="4953000" y="1981200"/>
                <a:chExt cx="1681397" cy="1721370"/>
              </a:xfrm>
            </p:grpSpPr>
            <p:sp>
              <p:nvSpPr>
                <p:cNvPr id="306" name="Quad Arrow 305"/>
                <p:cNvSpPr/>
                <p:nvPr/>
              </p:nvSpPr>
              <p:spPr>
                <a:xfrm>
                  <a:off x="4953000" y="1981200"/>
                  <a:ext cx="1681397" cy="1721370"/>
                </a:xfrm>
                <a:prstGeom prst="quadArrow">
                  <a:avLst>
                    <a:gd name="adj1" fmla="val 43217"/>
                    <a:gd name="adj2" fmla="val 22500"/>
                    <a:gd name="adj3" fmla="val 22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iamond 306"/>
                <p:cNvSpPr/>
                <p:nvPr/>
              </p:nvSpPr>
              <p:spPr>
                <a:xfrm>
                  <a:off x="5486400" y="2362200"/>
                  <a:ext cx="609600" cy="914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2" name="Isosceles Triangle 301"/>
              <p:cNvSpPr/>
              <p:nvPr/>
            </p:nvSpPr>
            <p:spPr>
              <a:xfrm rot="10800000">
                <a:off x="6096000" y="2133600"/>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Isosceles Triangle 302"/>
              <p:cNvSpPr/>
              <p:nvPr/>
            </p:nvSpPr>
            <p:spPr>
              <a:xfrm rot="10800000">
                <a:off x="7816121" y="211111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Isosceles Triangle 303"/>
              <p:cNvSpPr/>
              <p:nvPr/>
            </p:nvSpPr>
            <p:spPr>
              <a:xfrm>
                <a:off x="6107243" y="3069236"/>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Isosceles Triangle 304"/>
              <p:cNvSpPr/>
              <p:nvPr/>
            </p:nvSpPr>
            <p:spPr>
              <a:xfrm>
                <a:off x="7803630" y="3086725"/>
                <a:ext cx="1066800" cy="457200"/>
              </a:xfrm>
              <a:prstGeom prst="triangl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258"/>
            <p:cNvGrpSpPr/>
            <p:nvPr/>
          </p:nvGrpSpPr>
          <p:grpSpPr>
            <a:xfrm>
              <a:off x="6197390" y="1131623"/>
              <a:ext cx="1127934" cy="240085"/>
              <a:chOff x="4953000" y="1968708"/>
              <a:chExt cx="5056682" cy="1751350"/>
            </a:xfrm>
            <a:solidFill>
              <a:srgbClr val="FFC000"/>
            </a:solidFill>
          </p:grpSpPr>
          <p:grpSp>
            <p:nvGrpSpPr>
              <p:cNvPr id="290" name="Group 289"/>
              <p:cNvGrpSpPr/>
              <p:nvPr/>
            </p:nvGrpSpPr>
            <p:grpSpPr>
              <a:xfrm>
                <a:off x="4953000" y="1981200"/>
                <a:ext cx="1681397" cy="1721370"/>
                <a:chOff x="4953000" y="1981200"/>
                <a:chExt cx="1681397" cy="1721370"/>
              </a:xfrm>
              <a:grpFill/>
            </p:grpSpPr>
            <p:sp>
              <p:nvSpPr>
                <p:cNvPr id="297" name="Quad Arrow 296"/>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Diamond 297"/>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290"/>
              <p:cNvGrpSpPr/>
              <p:nvPr/>
            </p:nvGrpSpPr>
            <p:grpSpPr>
              <a:xfrm>
                <a:off x="6634397" y="1968708"/>
                <a:ext cx="1681397" cy="1721370"/>
                <a:chOff x="4953000" y="1981200"/>
                <a:chExt cx="1681397" cy="1721370"/>
              </a:xfrm>
              <a:grpFill/>
            </p:grpSpPr>
            <p:sp>
              <p:nvSpPr>
                <p:cNvPr id="295" name="Quad Arrow 294"/>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iamond 295"/>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291"/>
              <p:cNvGrpSpPr/>
              <p:nvPr/>
            </p:nvGrpSpPr>
            <p:grpSpPr>
              <a:xfrm>
                <a:off x="8328285" y="1998688"/>
                <a:ext cx="1681397" cy="1721370"/>
                <a:chOff x="4953000" y="1981200"/>
                <a:chExt cx="1681397" cy="1721370"/>
              </a:xfrm>
              <a:grpFill/>
            </p:grpSpPr>
            <p:sp>
              <p:nvSpPr>
                <p:cNvPr id="293" name="Quad Arrow 292"/>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iamond 293"/>
                <p:cNvSpPr/>
                <p:nvPr/>
              </p:nvSpPr>
              <p:spPr>
                <a:xfrm>
                  <a:off x="5486400" y="2362200"/>
                  <a:ext cx="609600" cy="914400"/>
                </a:xfrm>
                <a:prstGeom prst="diamond">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0" name="Oval 259"/>
            <p:cNvSpPr/>
            <p:nvPr/>
          </p:nvSpPr>
          <p:spPr>
            <a:xfrm>
              <a:off x="6397755" y="2120753"/>
              <a:ext cx="685544" cy="42219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6595765" y="2177064"/>
              <a:ext cx="280232" cy="918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2" name="Group 261"/>
            <p:cNvGrpSpPr/>
            <p:nvPr/>
          </p:nvGrpSpPr>
          <p:grpSpPr>
            <a:xfrm rot="5400000">
              <a:off x="6485035" y="560062"/>
              <a:ext cx="653109" cy="480533"/>
              <a:chOff x="4953000" y="1981200"/>
              <a:chExt cx="1681397" cy="1721370"/>
            </a:xfrm>
            <a:solidFill>
              <a:srgbClr val="FFC000"/>
            </a:solidFill>
          </p:grpSpPr>
          <p:sp>
            <p:nvSpPr>
              <p:cNvPr id="288" name="Quad Arrow 287"/>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Diamond 288"/>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p:cNvGrpSpPr/>
            <p:nvPr/>
          </p:nvGrpSpPr>
          <p:grpSpPr>
            <a:xfrm rot="5400000">
              <a:off x="7021344" y="756312"/>
              <a:ext cx="452877" cy="333210"/>
              <a:chOff x="4953000" y="1981200"/>
              <a:chExt cx="1681397" cy="1721370"/>
            </a:xfrm>
            <a:solidFill>
              <a:srgbClr val="FFC000"/>
            </a:solidFill>
          </p:grpSpPr>
          <p:sp>
            <p:nvSpPr>
              <p:cNvPr id="286" name="Quad Arrow 285"/>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263"/>
            <p:cNvGrpSpPr/>
            <p:nvPr/>
          </p:nvGrpSpPr>
          <p:grpSpPr>
            <a:xfrm rot="5400000">
              <a:off x="6102639" y="743449"/>
              <a:ext cx="452877" cy="333210"/>
              <a:chOff x="4953000" y="1981200"/>
              <a:chExt cx="1681397" cy="1721370"/>
            </a:xfrm>
            <a:solidFill>
              <a:srgbClr val="FFC000"/>
            </a:solidFill>
          </p:grpSpPr>
          <p:sp>
            <p:nvSpPr>
              <p:cNvPr id="284" name="Quad Arrow 283"/>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Diamond 284"/>
              <p:cNvSpPr/>
              <p:nvPr/>
            </p:nvSpPr>
            <p:spPr>
              <a:xfrm>
                <a:off x="5486400" y="2362200"/>
                <a:ext cx="609600" cy="914400"/>
              </a:xfrm>
              <a:prstGeom prst="diamon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64"/>
            <p:cNvGrpSpPr/>
            <p:nvPr/>
          </p:nvGrpSpPr>
          <p:grpSpPr>
            <a:xfrm rot="7543737">
              <a:off x="6107754" y="3595139"/>
              <a:ext cx="2267111" cy="383339"/>
              <a:chOff x="2586167" y="5289078"/>
              <a:chExt cx="2267111" cy="691254"/>
            </a:xfrm>
          </p:grpSpPr>
          <p:sp>
            <p:nvSpPr>
              <p:cNvPr id="282" name="Pentagon 281"/>
              <p:cNvSpPr/>
              <p:nvPr/>
            </p:nvSpPr>
            <p:spPr>
              <a:xfrm>
                <a:off x="3318906" y="5482966"/>
                <a:ext cx="1534372" cy="282495"/>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Left-Right-Up Arrow 282"/>
              <p:cNvSpPr/>
              <p:nvPr/>
            </p:nvSpPr>
            <p:spPr>
              <a:xfrm rot="16200000">
                <a:off x="2685386" y="5189859"/>
                <a:ext cx="691254" cy="889691"/>
              </a:xfrm>
              <a:prstGeom prst="leftRightUpArrow">
                <a:avLst>
                  <a:gd name="adj1" fmla="val 50000"/>
                  <a:gd name="adj2" fmla="val 25000"/>
                  <a:gd name="adj3"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265"/>
            <p:cNvGrpSpPr/>
            <p:nvPr/>
          </p:nvGrpSpPr>
          <p:grpSpPr>
            <a:xfrm>
              <a:off x="6067372" y="3648119"/>
              <a:ext cx="1402758" cy="268099"/>
              <a:chOff x="6067372" y="3648119"/>
              <a:chExt cx="1402758" cy="268099"/>
            </a:xfrm>
          </p:grpSpPr>
          <p:sp>
            <p:nvSpPr>
              <p:cNvPr id="267" name="Rounded Rectangle 266"/>
              <p:cNvSpPr/>
              <p:nvPr/>
            </p:nvSpPr>
            <p:spPr>
              <a:xfrm>
                <a:off x="6067372" y="3648119"/>
                <a:ext cx="1402758" cy="268099"/>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p:cNvGrpSpPr/>
              <p:nvPr/>
            </p:nvGrpSpPr>
            <p:grpSpPr>
              <a:xfrm>
                <a:off x="6172351" y="3669442"/>
                <a:ext cx="1127934" cy="240085"/>
                <a:chOff x="4953000" y="1968708"/>
                <a:chExt cx="5056682" cy="1751350"/>
              </a:xfrm>
              <a:solidFill>
                <a:srgbClr val="BA7816"/>
              </a:solidFill>
            </p:grpSpPr>
            <p:grpSp>
              <p:nvGrpSpPr>
                <p:cNvPr id="269" name="Group 268"/>
                <p:cNvGrpSpPr/>
                <p:nvPr/>
              </p:nvGrpSpPr>
              <p:grpSpPr>
                <a:xfrm>
                  <a:off x="4953000" y="1981200"/>
                  <a:ext cx="1681397" cy="1721370"/>
                  <a:chOff x="4953000" y="1981200"/>
                  <a:chExt cx="1681397" cy="1721370"/>
                </a:xfrm>
                <a:grpFill/>
              </p:grpSpPr>
              <p:sp>
                <p:nvSpPr>
                  <p:cNvPr id="280" name="Quad Arrow 279"/>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269"/>
                <p:cNvGrpSpPr/>
                <p:nvPr/>
              </p:nvGrpSpPr>
              <p:grpSpPr>
                <a:xfrm>
                  <a:off x="6634397" y="1968708"/>
                  <a:ext cx="1681397" cy="1721370"/>
                  <a:chOff x="4953000" y="1981200"/>
                  <a:chExt cx="1681397" cy="1721370"/>
                </a:xfrm>
                <a:grpFill/>
              </p:grpSpPr>
              <p:sp>
                <p:nvSpPr>
                  <p:cNvPr id="278" name="Quad Arrow 277"/>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Diamond 278"/>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270"/>
                <p:cNvGrpSpPr/>
                <p:nvPr/>
              </p:nvGrpSpPr>
              <p:grpSpPr>
                <a:xfrm>
                  <a:off x="8328285" y="1998688"/>
                  <a:ext cx="1681397" cy="1721370"/>
                  <a:chOff x="4953000" y="1981200"/>
                  <a:chExt cx="1681397" cy="1721370"/>
                </a:xfrm>
                <a:grpFill/>
              </p:grpSpPr>
              <p:sp>
                <p:nvSpPr>
                  <p:cNvPr id="276" name="Quad Arrow 275"/>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Diamond 276"/>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2" name="Isosceles Triangle 271"/>
                <p:cNvSpPr/>
                <p:nvPr/>
              </p:nvSpPr>
              <p:spPr>
                <a:xfrm rot="10800000">
                  <a:off x="6096000" y="2133600"/>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Isosceles Triangle 272"/>
                <p:cNvSpPr/>
                <p:nvPr/>
              </p:nvSpPr>
              <p:spPr>
                <a:xfrm rot="10800000">
                  <a:off x="7816121" y="211111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Isosceles Triangle 273"/>
                <p:cNvSpPr/>
                <p:nvPr/>
              </p:nvSpPr>
              <p:spPr>
                <a:xfrm>
                  <a:off x="6107243" y="3069236"/>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Isosceles Triangle 274"/>
                <p:cNvSpPr/>
                <p:nvPr/>
              </p:nvSpPr>
              <p:spPr>
                <a:xfrm>
                  <a:off x="7803630" y="3086725"/>
                  <a:ext cx="1066800" cy="457200"/>
                </a:xfrm>
                <a:prstGeom prst="triangl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9" name="Group 328"/>
          <p:cNvGrpSpPr/>
          <p:nvPr/>
        </p:nvGrpSpPr>
        <p:grpSpPr>
          <a:xfrm>
            <a:off x="1071273" y="1784939"/>
            <a:ext cx="2235356" cy="4546150"/>
            <a:chOff x="5334000" y="548928"/>
            <a:chExt cx="2445026" cy="4972565"/>
          </a:xfrm>
        </p:grpSpPr>
        <p:grpSp>
          <p:nvGrpSpPr>
            <p:cNvPr id="330" name="Group 329"/>
            <p:cNvGrpSpPr/>
            <p:nvPr/>
          </p:nvGrpSpPr>
          <p:grpSpPr>
            <a:xfrm flipH="1">
              <a:off x="6794531" y="1192982"/>
              <a:ext cx="664589" cy="1652378"/>
              <a:chOff x="4580952" y="1323647"/>
              <a:chExt cx="664589" cy="792389"/>
            </a:xfrm>
            <a:solidFill>
              <a:schemeClr val="bg1">
                <a:lumMod val="50000"/>
              </a:schemeClr>
            </a:solidFill>
          </p:grpSpPr>
          <p:sp>
            <p:nvSpPr>
              <p:cNvPr id="400" name="Moon 399"/>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Moon 400"/>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330"/>
            <p:cNvGrpSpPr/>
            <p:nvPr/>
          </p:nvGrpSpPr>
          <p:grpSpPr>
            <a:xfrm>
              <a:off x="5613025" y="1195518"/>
              <a:ext cx="664589" cy="1681250"/>
              <a:chOff x="4580952" y="1323647"/>
              <a:chExt cx="664589" cy="792389"/>
            </a:xfrm>
            <a:solidFill>
              <a:schemeClr val="bg1">
                <a:lumMod val="50000"/>
              </a:schemeClr>
            </a:solidFill>
          </p:grpSpPr>
          <p:sp>
            <p:nvSpPr>
              <p:cNvPr id="398" name="Moon 397"/>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Moon 398"/>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 name="Oval 331"/>
            <p:cNvSpPr/>
            <p:nvPr/>
          </p:nvSpPr>
          <p:spPr>
            <a:xfrm rot="20403615">
              <a:off x="5664259" y="1791112"/>
              <a:ext cx="313380" cy="6549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rot="1466315">
              <a:off x="7102637" y="1814253"/>
              <a:ext cx="313380" cy="6088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rot="19907266">
              <a:off x="7357410" y="3307793"/>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rot="1645044">
              <a:off x="5334000" y="3322769"/>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rot="1442075">
              <a:off x="6074115" y="4821641"/>
              <a:ext cx="414834"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18928376">
              <a:off x="6740444" y="4835693"/>
              <a:ext cx="396826"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rapezoid 337"/>
            <p:cNvSpPr/>
            <p:nvPr/>
          </p:nvSpPr>
          <p:spPr>
            <a:xfrm rot="1440561">
              <a:off x="5349583" y="2404840"/>
              <a:ext cx="1009860" cy="1443356"/>
            </a:xfrm>
            <a:prstGeom prst="trapezoid">
              <a:avLst>
                <a:gd name="adj" fmla="val 3007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Trapezoid 338"/>
            <p:cNvSpPr/>
            <p:nvPr/>
          </p:nvSpPr>
          <p:spPr>
            <a:xfrm rot="1585184">
              <a:off x="5490388" y="2158735"/>
              <a:ext cx="1003899" cy="1436005"/>
            </a:xfrm>
            <a:prstGeom prst="trapezoid">
              <a:avLst>
                <a:gd name="adj" fmla="val 3100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rot="19870960">
              <a:off x="6768767" y="2408608"/>
              <a:ext cx="948562" cy="144335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p:cNvSpPr/>
            <p:nvPr/>
          </p:nvSpPr>
          <p:spPr>
            <a:xfrm rot="20036208">
              <a:off x="6565171" y="2171914"/>
              <a:ext cx="972511" cy="1397052"/>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341"/>
            <p:cNvSpPr/>
            <p:nvPr/>
          </p:nvSpPr>
          <p:spPr>
            <a:xfrm>
              <a:off x="5827516" y="2202250"/>
              <a:ext cx="1447800" cy="2895600"/>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rapezoid 342"/>
            <p:cNvSpPr/>
            <p:nvPr/>
          </p:nvSpPr>
          <p:spPr>
            <a:xfrm rot="21186724">
              <a:off x="6580812" y="2061227"/>
              <a:ext cx="699099" cy="2898914"/>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rapezoid 343"/>
            <p:cNvSpPr/>
            <p:nvPr/>
          </p:nvSpPr>
          <p:spPr>
            <a:xfrm rot="353417">
              <a:off x="5804862" y="2124884"/>
              <a:ext cx="699099" cy="28799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Isosceles Triangle 344"/>
            <p:cNvSpPr/>
            <p:nvPr/>
          </p:nvSpPr>
          <p:spPr>
            <a:xfrm rot="10800000">
              <a:off x="6389409" y="2108529"/>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6" name="Group 18"/>
            <p:cNvGrpSpPr/>
            <p:nvPr/>
          </p:nvGrpSpPr>
          <p:grpSpPr>
            <a:xfrm>
              <a:off x="5835099" y="653357"/>
              <a:ext cx="1371600" cy="1676400"/>
              <a:chOff x="2819400" y="1066800"/>
              <a:chExt cx="1828800" cy="1676400"/>
            </a:xfrm>
            <a:solidFill>
              <a:schemeClr val="bg1">
                <a:lumMod val="50000"/>
              </a:schemeClr>
            </a:solidFill>
          </p:grpSpPr>
          <p:sp>
            <p:nvSpPr>
              <p:cNvPr id="392" name="Oval 391"/>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392"/>
              <p:cNvSpPr/>
              <p:nvPr/>
            </p:nvSpPr>
            <p:spPr>
              <a:xfrm rot="6174437">
                <a:off x="3123439" y="969223"/>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Moon 393"/>
              <p:cNvSpPr/>
              <p:nvPr/>
            </p:nvSpPr>
            <p:spPr>
              <a:xfrm rot="4898057">
                <a:off x="3836728" y="1005297"/>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Moon 394"/>
              <p:cNvSpPr/>
              <p:nvPr/>
            </p:nvSpPr>
            <p:spPr>
              <a:xfrm rot="6938956">
                <a:off x="3469398" y="943473"/>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Moon 395"/>
              <p:cNvSpPr/>
              <p:nvPr/>
            </p:nvSpPr>
            <p:spPr>
              <a:xfrm rot="13713858" flipH="1">
                <a:off x="3288094" y="978820"/>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3266913" y="1226742"/>
                <a:ext cx="954298" cy="410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346"/>
            <p:cNvGrpSpPr/>
            <p:nvPr/>
          </p:nvGrpSpPr>
          <p:grpSpPr>
            <a:xfrm>
              <a:off x="5820039" y="548928"/>
              <a:ext cx="1423008" cy="1136740"/>
              <a:chOff x="5209995" y="2728815"/>
              <a:chExt cx="1114604" cy="1136740"/>
            </a:xfrm>
            <a:solidFill>
              <a:schemeClr val="bg2">
                <a:lumMod val="90000"/>
              </a:schemeClr>
            </a:solidFill>
          </p:grpSpPr>
          <p:sp>
            <p:nvSpPr>
              <p:cNvPr id="390" name="Chord 389"/>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lowchart: Stored Data 390"/>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347"/>
            <p:cNvGrpSpPr/>
            <p:nvPr/>
          </p:nvGrpSpPr>
          <p:grpSpPr>
            <a:xfrm>
              <a:off x="6108548" y="2937183"/>
              <a:ext cx="883164" cy="180706"/>
              <a:chOff x="4876800" y="2662262"/>
              <a:chExt cx="2595154" cy="678668"/>
            </a:xfrm>
          </p:grpSpPr>
          <p:grpSp>
            <p:nvGrpSpPr>
              <p:cNvPr id="379" name="Group 378"/>
              <p:cNvGrpSpPr/>
              <p:nvPr/>
            </p:nvGrpSpPr>
            <p:grpSpPr>
              <a:xfrm>
                <a:off x="4876800" y="2662262"/>
                <a:ext cx="914400" cy="656897"/>
                <a:chOff x="4876800" y="2662262"/>
                <a:chExt cx="914400" cy="656897"/>
              </a:xfrm>
            </p:grpSpPr>
            <p:sp>
              <p:nvSpPr>
                <p:cNvPr id="387" name="Hexagon 386"/>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Quad Arrow 387"/>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Diamond 388"/>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379"/>
              <p:cNvGrpSpPr/>
              <p:nvPr/>
            </p:nvGrpSpPr>
            <p:grpSpPr>
              <a:xfrm>
                <a:off x="5786846" y="2666616"/>
                <a:ext cx="914400" cy="656897"/>
                <a:chOff x="4876800" y="2662262"/>
                <a:chExt cx="914400" cy="656897"/>
              </a:xfrm>
            </p:grpSpPr>
            <p:sp>
              <p:nvSpPr>
                <p:cNvPr id="384" name="Hexagon 383"/>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Quad Arrow 384"/>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Diamond 385"/>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380"/>
              <p:cNvGrpSpPr/>
              <p:nvPr/>
            </p:nvGrpSpPr>
            <p:grpSpPr>
              <a:xfrm>
                <a:off x="6709954" y="2684033"/>
                <a:ext cx="762000" cy="656897"/>
                <a:chOff x="4876800" y="2662262"/>
                <a:chExt cx="762000" cy="656897"/>
              </a:xfrm>
            </p:grpSpPr>
            <p:sp>
              <p:nvSpPr>
                <p:cNvPr id="382" name="Hexagon 381"/>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Quad Arrow 382"/>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9" name="Group 348"/>
            <p:cNvGrpSpPr/>
            <p:nvPr/>
          </p:nvGrpSpPr>
          <p:grpSpPr>
            <a:xfrm>
              <a:off x="6113073" y="3132824"/>
              <a:ext cx="883164" cy="180706"/>
              <a:chOff x="4876800" y="2662262"/>
              <a:chExt cx="2595154" cy="678668"/>
            </a:xfrm>
          </p:grpSpPr>
          <p:grpSp>
            <p:nvGrpSpPr>
              <p:cNvPr id="368" name="Group 367"/>
              <p:cNvGrpSpPr/>
              <p:nvPr/>
            </p:nvGrpSpPr>
            <p:grpSpPr>
              <a:xfrm>
                <a:off x="4876800" y="2662262"/>
                <a:ext cx="914400" cy="656897"/>
                <a:chOff x="4876800" y="2662262"/>
                <a:chExt cx="914400" cy="656897"/>
              </a:xfrm>
            </p:grpSpPr>
            <p:sp>
              <p:nvSpPr>
                <p:cNvPr id="376" name="Hexagon 375"/>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Quad Arrow 376"/>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Diamond 377"/>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368"/>
              <p:cNvGrpSpPr/>
              <p:nvPr/>
            </p:nvGrpSpPr>
            <p:grpSpPr>
              <a:xfrm>
                <a:off x="5786846" y="2666616"/>
                <a:ext cx="914400" cy="656897"/>
                <a:chOff x="4876800" y="2662262"/>
                <a:chExt cx="914400" cy="656897"/>
              </a:xfrm>
            </p:grpSpPr>
            <p:sp>
              <p:nvSpPr>
                <p:cNvPr id="373" name="Hexagon 372"/>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Quad Arrow 373"/>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Diamond 374"/>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369"/>
              <p:cNvGrpSpPr/>
              <p:nvPr/>
            </p:nvGrpSpPr>
            <p:grpSpPr>
              <a:xfrm>
                <a:off x="6709954" y="2684033"/>
                <a:ext cx="762000" cy="656897"/>
                <a:chOff x="4876800" y="2662262"/>
                <a:chExt cx="762000" cy="656897"/>
              </a:xfrm>
            </p:grpSpPr>
            <p:sp>
              <p:nvSpPr>
                <p:cNvPr id="371" name="Hexagon 370"/>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Quad Arrow 371"/>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0" name="Group 349"/>
            <p:cNvGrpSpPr/>
            <p:nvPr/>
          </p:nvGrpSpPr>
          <p:grpSpPr>
            <a:xfrm>
              <a:off x="6114707" y="3335837"/>
              <a:ext cx="883164" cy="180706"/>
              <a:chOff x="4876800" y="2662262"/>
              <a:chExt cx="2595154" cy="678668"/>
            </a:xfrm>
          </p:grpSpPr>
          <p:grpSp>
            <p:nvGrpSpPr>
              <p:cNvPr id="357" name="Group 356"/>
              <p:cNvGrpSpPr/>
              <p:nvPr/>
            </p:nvGrpSpPr>
            <p:grpSpPr>
              <a:xfrm>
                <a:off x="4876800" y="2662262"/>
                <a:ext cx="914400" cy="656897"/>
                <a:chOff x="4876800" y="2662262"/>
                <a:chExt cx="914400" cy="656897"/>
              </a:xfrm>
            </p:grpSpPr>
            <p:sp>
              <p:nvSpPr>
                <p:cNvPr id="365" name="Hexagon 364"/>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Quad Arrow 365"/>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iamond 366"/>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8" name="Group 357"/>
              <p:cNvGrpSpPr/>
              <p:nvPr/>
            </p:nvGrpSpPr>
            <p:grpSpPr>
              <a:xfrm>
                <a:off x="5786846" y="2666616"/>
                <a:ext cx="914400" cy="656897"/>
                <a:chOff x="4876800" y="2662262"/>
                <a:chExt cx="914400" cy="656897"/>
              </a:xfrm>
            </p:grpSpPr>
            <p:sp>
              <p:nvSpPr>
                <p:cNvPr id="362" name="Hexagon 361"/>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Quad Arrow 362"/>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Diamond 363"/>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358"/>
              <p:cNvGrpSpPr/>
              <p:nvPr/>
            </p:nvGrpSpPr>
            <p:grpSpPr>
              <a:xfrm>
                <a:off x="6709954" y="2684033"/>
                <a:ext cx="762000" cy="656897"/>
                <a:chOff x="4876800" y="2662262"/>
                <a:chExt cx="762000" cy="656897"/>
              </a:xfrm>
            </p:grpSpPr>
            <p:sp>
              <p:nvSpPr>
                <p:cNvPr id="360" name="Hexagon 359"/>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Quad Arrow 360"/>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1" name="Oval 350"/>
            <p:cNvSpPr/>
            <p:nvPr/>
          </p:nvSpPr>
          <p:spPr>
            <a:xfrm>
              <a:off x="6228782" y="1898575"/>
              <a:ext cx="591144" cy="934251"/>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6370462" y="2006879"/>
              <a:ext cx="275276" cy="1590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ounded Rectangle 352"/>
            <p:cNvSpPr/>
            <p:nvPr/>
          </p:nvSpPr>
          <p:spPr>
            <a:xfrm>
              <a:off x="5847905" y="3637398"/>
              <a:ext cx="1395143" cy="187791"/>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ed Rectangle 353"/>
            <p:cNvSpPr/>
            <p:nvPr/>
          </p:nvSpPr>
          <p:spPr>
            <a:xfrm>
              <a:off x="7002111" y="3657810"/>
              <a:ext cx="140481" cy="75797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ounded Rectangle 354"/>
            <p:cNvSpPr/>
            <p:nvPr/>
          </p:nvSpPr>
          <p:spPr>
            <a:xfrm rot="20860497">
              <a:off x="7133002" y="3673462"/>
              <a:ext cx="138038" cy="706383"/>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ounded Rectangle 355"/>
            <p:cNvSpPr/>
            <p:nvPr/>
          </p:nvSpPr>
          <p:spPr>
            <a:xfrm>
              <a:off x="6989182" y="3637175"/>
              <a:ext cx="235545" cy="22523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0503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271" y="-3293"/>
            <a:ext cx="12015457"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Music To His Ears</a:t>
            </a:r>
          </a:p>
        </p:txBody>
      </p:sp>
      <p:sp>
        <p:nvSpPr>
          <p:cNvPr id="270" name="TextBox 269"/>
          <p:cNvSpPr txBox="1"/>
          <p:nvPr/>
        </p:nvSpPr>
        <p:spPr>
          <a:xfrm>
            <a:off x="318275" y="977506"/>
            <a:ext cx="6191381" cy="369332"/>
          </a:xfrm>
          <a:prstGeom prst="rect">
            <a:avLst/>
          </a:prstGeom>
          <a:noFill/>
        </p:spPr>
        <p:txBody>
          <a:bodyPr wrap="square" rtlCol="0">
            <a:spAutoFit/>
          </a:bodyPr>
          <a:lstStyle/>
          <a:p>
            <a:r>
              <a:rPr lang="en-US" dirty="0">
                <a:solidFill>
                  <a:schemeClr val="bg1"/>
                </a:solidFill>
                <a:latin typeface="Calibri" panose="020F0502020204030204" pitchFamily="34" charset="0"/>
              </a:rPr>
              <a:t>The evil spirit departed</a:t>
            </a:r>
            <a:endParaRPr lang="en-US" i="1" dirty="0">
              <a:solidFill>
                <a:schemeClr val="bg1"/>
              </a:solidFill>
              <a:latin typeface="Calibri" panose="020F0502020204030204" pitchFamily="34" charset="0"/>
            </a:endParaRPr>
          </a:p>
        </p:txBody>
      </p:sp>
      <p:sp>
        <p:nvSpPr>
          <p:cNvPr id="271" name="TextBox 270"/>
          <p:cNvSpPr txBox="1"/>
          <p:nvPr/>
        </p:nvSpPr>
        <p:spPr>
          <a:xfrm>
            <a:off x="7927906" y="6388451"/>
            <a:ext cx="4089704" cy="369332"/>
          </a:xfrm>
          <a:prstGeom prst="rect">
            <a:avLst/>
          </a:prstGeom>
          <a:noFill/>
        </p:spPr>
        <p:txBody>
          <a:bodyPr wrap="square" rtlCol="0">
            <a:spAutoFit/>
          </a:bodyPr>
          <a:lstStyle/>
          <a:p>
            <a:pPr algn="r"/>
            <a:r>
              <a:rPr lang="en-US" dirty="0">
                <a:solidFill>
                  <a:schemeClr val="bg1"/>
                </a:solidFill>
              </a:rPr>
              <a:t>(5)</a:t>
            </a:r>
          </a:p>
        </p:txBody>
      </p:sp>
      <p:sp>
        <p:nvSpPr>
          <p:cNvPr id="100" name="TextBox 99"/>
          <p:cNvSpPr txBox="1"/>
          <p:nvPr/>
        </p:nvSpPr>
        <p:spPr>
          <a:xfrm>
            <a:off x="88271" y="6471952"/>
            <a:ext cx="4089704" cy="369332"/>
          </a:xfrm>
          <a:prstGeom prst="rect">
            <a:avLst/>
          </a:prstGeom>
          <a:noFill/>
        </p:spPr>
        <p:txBody>
          <a:bodyPr wrap="square" rtlCol="0">
            <a:spAutoFit/>
          </a:bodyPr>
          <a:lstStyle/>
          <a:p>
            <a:r>
              <a:rPr lang="en-US" dirty="0">
                <a:solidFill>
                  <a:schemeClr val="bg1"/>
                </a:solidFill>
              </a:rPr>
              <a:t>1 Samuel 16:23</a:t>
            </a:r>
          </a:p>
        </p:txBody>
      </p:sp>
      <p:sp>
        <p:nvSpPr>
          <p:cNvPr id="4" name="Rectangle 3"/>
          <p:cNvSpPr/>
          <p:nvPr/>
        </p:nvSpPr>
        <p:spPr>
          <a:xfrm>
            <a:off x="1936103" y="5188122"/>
            <a:ext cx="9147106" cy="1200329"/>
          </a:xfrm>
          <a:prstGeom prst="rect">
            <a:avLst/>
          </a:prstGeom>
        </p:spPr>
        <p:txBody>
          <a:bodyPr wrap="square">
            <a:spAutoFit/>
          </a:bodyPr>
          <a:lstStyle/>
          <a:p>
            <a:r>
              <a:rPr lang="en-US" sz="2400" dirty="0">
                <a:solidFill>
                  <a:schemeClr val="bg1"/>
                </a:solidFill>
                <a:latin typeface="Calibri" panose="020F0502020204030204" pitchFamily="34" charset="0"/>
              </a:rPr>
              <a:t>Although Saul may have temporarily felt better by listening to spiritually uplifting music, the only way Saul could have found lasting peace was by repenting.</a:t>
            </a:r>
          </a:p>
        </p:txBody>
      </p:sp>
      <p:grpSp>
        <p:nvGrpSpPr>
          <p:cNvPr id="13" name="Group 12"/>
          <p:cNvGrpSpPr/>
          <p:nvPr/>
        </p:nvGrpSpPr>
        <p:grpSpPr>
          <a:xfrm>
            <a:off x="3617412" y="1172579"/>
            <a:ext cx="4957173" cy="3870609"/>
            <a:chOff x="935378" y="2082209"/>
            <a:chExt cx="4957173" cy="3870609"/>
          </a:xfrm>
        </p:grpSpPr>
        <p:pic>
          <p:nvPicPr>
            <p:cNvPr id="14" name="Picture 2" descr="https://upload.wikimedia.org/wikipedia/commons/7/7d/Ernst_Josephson._-_David_och_Sau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378" y="2082209"/>
              <a:ext cx="4957173" cy="381922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605384" y="5675819"/>
              <a:ext cx="2172390" cy="276999"/>
            </a:xfrm>
            <a:prstGeom prst="rect">
              <a:avLst/>
            </a:prstGeom>
          </p:spPr>
          <p:txBody>
            <a:bodyPr wrap="none">
              <a:spAutoFit/>
            </a:bodyPr>
            <a:lstStyle/>
            <a:p>
              <a:r>
                <a:rPr lang="nl-NL" sz="1200" b="0" i="0" u="none" strike="noStrike" dirty="0">
                  <a:solidFill>
                    <a:schemeClr val="bg1"/>
                  </a:solidFill>
                  <a:effectLst/>
                  <a:latin typeface="Arial" panose="020B0604020202020204" pitchFamily="34" charset="0"/>
                </a:rPr>
                <a:t>Rembrandt van Rijn</a:t>
              </a:r>
              <a:r>
                <a:rPr lang="nl-NL" sz="1200" b="0" i="0" dirty="0">
                  <a:solidFill>
                    <a:schemeClr val="bg1"/>
                  </a:solidFill>
                  <a:effectLst/>
                  <a:latin typeface="Arial" panose="020B0604020202020204" pitchFamily="34" charset="0"/>
                </a:rPr>
                <a:t>, c. 1658.</a:t>
              </a:r>
              <a:endParaRPr lang="en-US" sz="1200" dirty="0">
                <a:solidFill>
                  <a:schemeClr val="bg1"/>
                </a:solidFill>
              </a:endParaRPr>
            </a:p>
          </p:txBody>
        </p:sp>
      </p:grpSp>
    </p:spTree>
    <p:extLst>
      <p:ext uri="{BB962C8B-B14F-4D97-AF65-F5344CB8AC3E}">
        <p14:creationId xmlns:p14="http://schemas.microsoft.com/office/powerpoint/2010/main" val="111713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1" name="TextBox 270"/>
          <p:cNvSpPr txBox="1"/>
          <p:nvPr/>
        </p:nvSpPr>
        <p:spPr>
          <a:xfrm>
            <a:off x="7927906" y="6388451"/>
            <a:ext cx="4089704" cy="369332"/>
          </a:xfrm>
          <a:prstGeom prst="rect">
            <a:avLst/>
          </a:prstGeom>
          <a:noFill/>
        </p:spPr>
        <p:txBody>
          <a:bodyPr wrap="square" rtlCol="0">
            <a:spAutoFit/>
          </a:bodyPr>
          <a:lstStyle/>
          <a:p>
            <a:pPr algn="r"/>
            <a:r>
              <a:rPr lang="en-US" dirty="0">
                <a:solidFill>
                  <a:schemeClr val="bg1"/>
                </a:solidFill>
              </a:rPr>
              <a:t>(6)</a:t>
            </a:r>
          </a:p>
        </p:txBody>
      </p:sp>
      <p:sp>
        <p:nvSpPr>
          <p:cNvPr id="4" name="Rectangle 3"/>
          <p:cNvSpPr/>
          <p:nvPr/>
        </p:nvSpPr>
        <p:spPr>
          <a:xfrm>
            <a:off x="9005103" y="3049663"/>
            <a:ext cx="2732069" cy="1200329"/>
          </a:xfrm>
          <a:prstGeom prst="rect">
            <a:avLst/>
          </a:prstGeom>
          <a:solidFill>
            <a:srgbClr val="FF0000"/>
          </a:solidFill>
        </p:spPr>
        <p:txBody>
          <a:bodyPr wrap="square">
            <a:spAutoFit/>
          </a:bodyPr>
          <a:lstStyle/>
          <a:p>
            <a:pPr fontAlgn="base"/>
            <a:r>
              <a:rPr lang="en-US" dirty="0">
                <a:solidFill>
                  <a:schemeClr val="bg1"/>
                </a:solidFill>
                <a:latin typeface="Calibri" panose="020F0502020204030204" pitchFamily="34" charset="0"/>
              </a:rPr>
              <a:t>Do not listen to music that encourages immorality or glorifies violence through its lyrics, beat, or intensity. </a:t>
            </a:r>
          </a:p>
        </p:txBody>
      </p:sp>
      <p:sp>
        <p:nvSpPr>
          <p:cNvPr id="8" name="TextBox 7"/>
          <p:cNvSpPr txBox="1"/>
          <p:nvPr/>
        </p:nvSpPr>
        <p:spPr>
          <a:xfrm>
            <a:off x="88271" y="-3293"/>
            <a:ext cx="12015457" cy="923330"/>
          </a:xfrm>
          <a:prstGeom prst="rect">
            <a:avLst/>
          </a:prstGeom>
          <a:noFill/>
        </p:spPr>
        <p:txBody>
          <a:bodyPr wrap="square" rtlCol="0">
            <a:spAutoFit/>
          </a:bodyPr>
          <a:lstStyle/>
          <a:p>
            <a:pPr algn="ctr"/>
            <a:r>
              <a:rPr lang="en-US" sz="5400" dirty="0">
                <a:solidFill>
                  <a:schemeClr val="bg1"/>
                </a:solidFill>
                <a:latin typeface="AR ESSENCE" panose="02000000000000000000" pitchFamily="2" charset="0"/>
              </a:rPr>
              <a:t>Choose Carefully the Music You Listen To</a:t>
            </a:r>
          </a:p>
        </p:txBody>
      </p:sp>
      <p:sp>
        <p:nvSpPr>
          <p:cNvPr id="12" name="Rectangle 11"/>
          <p:cNvSpPr/>
          <p:nvPr/>
        </p:nvSpPr>
        <p:spPr>
          <a:xfrm>
            <a:off x="517793" y="1607171"/>
            <a:ext cx="3048000" cy="1200329"/>
          </a:xfrm>
          <a:prstGeom prst="rect">
            <a:avLst/>
          </a:prstGeom>
          <a:solidFill>
            <a:schemeClr val="accent5">
              <a:lumMod val="75000"/>
            </a:schemeClr>
          </a:solidFill>
        </p:spPr>
        <p:txBody>
          <a:bodyPr wrap="square">
            <a:spAutoFit/>
          </a:bodyPr>
          <a:lstStyle/>
          <a:p>
            <a:pPr fontAlgn="base"/>
            <a:r>
              <a:rPr lang="en-US" dirty="0">
                <a:solidFill>
                  <a:schemeClr val="bg1"/>
                </a:solidFill>
                <a:latin typeface="Calibri" panose="020F0502020204030204" pitchFamily="34" charset="0"/>
              </a:rPr>
              <a:t>“Music can enrich your life. It can edify and inspire you and help you draw closer to Heavenly Father. </a:t>
            </a:r>
          </a:p>
        </p:txBody>
      </p:sp>
      <p:sp>
        <p:nvSpPr>
          <p:cNvPr id="14" name="Rectangle 13"/>
          <p:cNvSpPr/>
          <p:nvPr/>
        </p:nvSpPr>
        <p:spPr>
          <a:xfrm>
            <a:off x="348342" y="3031726"/>
            <a:ext cx="2231572" cy="923330"/>
          </a:xfrm>
          <a:prstGeom prst="rect">
            <a:avLst/>
          </a:prstGeom>
          <a:solidFill>
            <a:srgbClr val="FFFF00"/>
          </a:solidFill>
        </p:spPr>
        <p:txBody>
          <a:bodyPr wrap="square">
            <a:spAutoFit/>
          </a:bodyPr>
          <a:lstStyle/>
          <a:p>
            <a:pPr fontAlgn="base"/>
            <a:r>
              <a:rPr lang="en-US" dirty="0">
                <a:latin typeface="Calibri" panose="020F0502020204030204" pitchFamily="34" charset="0"/>
              </a:rPr>
              <a:t>Music has a profound effect on your mind, spirit, and behavior.</a:t>
            </a:r>
          </a:p>
        </p:txBody>
      </p:sp>
      <p:sp>
        <p:nvSpPr>
          <p:cNvPr id="16" name="Rectangle 15"/>
          <p:cNvSpPr/>
          <p:nvPr/>
        </p:nvSpPr>
        <p:spPr>
          <a:xfrm>
            <a:off x="348342" y="6151741"/>
            <a:ext cx="11759036" cy="584775"/>
          </a:xfrm>
          <a:prstGeom prst="rect">
            <a:avLst/>
          </a:prstGeom>
        </p:spPr>
        <p:txBody>
          <a:bodyPr wrap="square">
            <a:spAutoFit/>
          </a:bodyPr>
          <a:lstStyle/>
          <a:p>
            <a:pPr fontAlgn="base"/>
            <a:r>
              <a:rPr lang="en-US" sz="3200" dirty="0">
                <a:solidFill>
                  <a:schemeClr val="bg1"/>
                </a:solidFill>
                <a:latin typeface="AR ESSENCE" panose="02000000000000000000" pitchFamily="2" charset="0"/>
              </a:rPr>
              <a:t>Pay attention to how you feel when you are listening</a:t>
            </a:r>
          </a:p>
        </p:txBody>
      </p:sp>
      <p:sp>
        <p:nvSpPr>
          <p:cNvPr id="17" name="Rectangle 16"/>
          <p:cNvSpPr/>
          <p:nvPr/>
        </p:nvSpPr>
        <p:spPr>
          <a:xfrm>
            <a:off x="9209070" y="1565083"/>
            <a:ext cx="2528102" cy="923330"/>
          </a:xfrm>
          <a:prstGeom prst="rect">
            <a:avLst/>
          </a:prstGeom>
          <a:solidFill>
            <a:schemeClr val="accent1">
              <a:lumMod val="75000"/>
            </a:schemeClr>
          </a:solidFill>
        </p:spPr>
        <p:txBody>
          <a:bodyPr wrap="square">
            <a:spAutoFit/>
          </a:bodyPr>
          <a:lstStyle/>
          <a:p>
            <a:pPr fontAlgn="base"/>
            <a:r>
              <a:rPr lang="en-US" dirty="0">
                <a:solidFill>
                  <a:schemeClr val="bg1"/>
                </a:solidFill>
                <a:latin typeface="Calibri" panose="020F0502020204030204" pitchFamily="34" charset="0"/>
              </a:rPr>
              <a:t>Some music can carry evil and destructive messages. </a:t>
            </a:r>
          </a:p>
        </p:txBody>
      </p:sp>
      <p:sp>
        <p:nvSpPr>
          <p:cNvPr id="18" name="Rectangle 17"/>
          <p:cNvSpPr/>
          <p:nvPr/>
        </p:nvSpPr>
        <p:spPr>
          <a:xfrm>
            <a:off x="6514799" y="4963450"/>
            <a:ext cx="4414035" cy="1200329"/>
          </a:xfrm>
          <a:prstGeom prst="rect">
            <a:avLst/>
          </a:prstGeom>
          <a:solidFill>
            <a:srgbClr val="00B050"/>
          </a:solidFill>
        </p:spPr>
        <p:txBody>
          <a:bodyPr wrap="square">
            <a:spAutoFit/>
          </a:bodyPr>
          <a:lstStyle/>
          <a:p>
            <a:pPr fontAlgn="base"/>
            <a:r>
              <a:rPr lang="en-US" dirty="0">
                <a:solidFill>
                  <a:schemeClr val="bg1"/>
                </a:solidFill>
                <a:latin typeface="Calibri" panose="020F0502020204030204" pitchFamily="34" charset="0"/>
              </a:rPr>
              <a:t>Do not listen to music that uses vulgar or offensive language or promotes evil practices. Such music can dull your spiritual sensitivity.</a:t>
            </a:r>
          </a:p>
        </p:txBody>
      </p:sp>
      <p:sp>
        <p:nvSpPr>
          <p:cNvPr id="19" name="Rectangle 18"/>
          <p:cNvSpPr/>
          <p:nvPr/>
        </p:nvSpPr>
        <p:spPr>
          <a:xfrm>
            <a:off x="811332" y="4751839"/>
            <a:ext cx="4440301" cy="1200329"/>
          </a:xfrm>
          <a:prstGeom prst="rect">
            <a:avLst/>
          </a:prstGeom>
          <a:solidFill>
            <a:schemeClr val="accent6">
              <a:lumMod val="50000"/>
            </a:schemeClr>
          </a:solidFill>
        </p:spPr>
        <p:txBody>
          <a:bodyPr wrap="square">
            <a:spAutoFit/>
          </a:bodyPr>
          <a:lstStyle/>
          <a:p>
            <a:pPr fontAlgn="base"/>
            <a:r>
              <a:rPr lang="en-US" dirty="0">
                <a:solidFill>
                  <a:schemeClr val="bg1"/>
                </a:solidFill>
                <a:latin typeface="Calibri" panose="020F0502020204030204" pitchFamily="34" charset="0"/>
              </a:rPr>
              <a:t>“Learn and sing the hymns. Hymns can lift your spirit, move you to righteous action, and help you withstand the temptations of the adversary” </a:t>
            </a:r>
          </a:p>
        </p:txBody>
      </p:sp>
      <p:grpSp>
        <p:nvGrpSpPr>
          <p:cNvPr id="3" name="Group 2"/>
          <p:cNvGrpSpPr/>
          <p:nvPr/>
        </p:nvGrpSpPr>
        <p:grpSpPr>
          <a:xfrm>
            <a:off x="3802918" y="950815"/>
            <a:ext cx="5251636" cy="1342900"/>
            <a:chOff x="3470181" y="3151434"/>
            <a:chExt cx="5251636" cy="1342900"/>
          </a:xfrm>
        </p:grpSpPr>
        <p:sp>
          <p:nvSpPr>
            <p:cNvPr id="2" name="Rounded Rectangle 1"/>
            <p:cNvSpPr/>
            <p:nvPr/>
          </p:nvSpPr>
          <p:spPr>
            <a:xfrm>
              <a:off x="3470181" y="3151434"/>
              <a:ext cx="5251636" cy="1309986"/>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http://2.bp.blogspot.com/-9iwi-3MOu54/VUDlbffKDwI/AAAAAAAABN8/m7Jo_QyA_Bk/s1600/music%2Bnotes%2Bcolor%2Bmoving%2Bpixshark%2Bdot%2Bco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054" y="3194860"/>
              <a:ext cx="5197889" cy="1299474"/>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6" descr="http://recordcollectorsguild.org/wp-content/uploads/2015/07/tumblr_nf1hqo2Z1C1s9ab4to1_40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58021" y="2411938"/>
            <a:ext cx="329565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17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0" presetClass="exit" presetSubtype="0" fill="hold" nodeType="with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2" grpId="0" animBg="1"/>
      <p:bldP spid="12" grpId="1" animBg="1"/>
      <p:bldP spid="14" grpId="0" animBg="1"/>
      <p:bldP spid="14" grpId="1" animBg="1"/>
      <p:bldP spid="16" grpId="0"/>
      <p:bldP spid="17" grpId="0" animBg="1"/>
      <p:bldP spid="17" grpId="1" animBg="1"/>
      <p:bldP spid="18" grpId="0" animBg="1"/>
      <p:bldP spid="18" grpId="1" animBg="1"/>
      <p:bldP spid="19" grpId="0" animBg="1"/>
      <p:bldP spid="1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5355312"/>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Suggested Hymn: </a:t>
            </a:r>
            <a:r>
              <a:rPr lang="en-US" i="1" dirty="0">
                <a:solidFill>
                  <a:schemeClr val="bg1"/>
                </a:solidFill>
                <a:latin typeface="Calibri" panose="020F0502020204030204" pitchFamily="34" charset="0"/>
              </a:rPr>
              <a:t>Who’s on the Lord’s Side</a:t>
            </a:r>
          </a:p>
          <a:p>
            <a:endParaRPr lang="en-US" i="1" dirty="0">
              <a:solidFill>
                <a:schemeClr val="bg1"/>
              </a:solidFill>
              <a:latin typeface="Calibri" panose="020F0502020204030204" pitchFamily="34" charset="0"/>
            </a:endParaRPr>
          </a:p>
          <a:p>
            <a:r>
              <a:rPr lang="en-US" i="1" dirty="0">
                <a:solidFill>
                  <a:schemeClr val="bg1"/>
                </a:solidFill>
                <a:latin typeface="Calibri" panose="020F0502020204030204" pitchFamily="34" charset="0"/>
              </a:rPr>
              <a:t>Video: Measure of Our Hearts </a:t>
            </a:r>
            <a:r>
              <a:rPr lang="en-US" dirty="0">
                <a:solidFill>
                  <a:schemeClr val="bg1"/>
                </a:solidFill>
                <a:latin typeface="Calibri" panose="020F0502020204030204" pitchFamily="34" charset="0"/>
              </a:rPr>
              <a:t> (1:08)</a:t>
            </a:r>
          </a:p>
          <a:p>
            <a:r>
              <a:rPr lang="en-US" dirty="0">
                <a:solidFill>
                  <a:schemeClr val="bg1"/>
                </a:solidFill>
                <a:latin typeface="Calibri" panose="020F0502020204030204" pitchFamily="34" charset="0"/>
              </a:rPr>
              <a:t>	</a:t>
            </a:r>
            <a:r>
              <a:rPr lang="en-US" i="1" dirty="0">
                <a:solidFill>
                  <a:schemeClr val="bg1"/>
                </a:solidFill>
                <a:latin typeface="Calibri" panose="020F0502020204030204" pitchFamily="34" charset="0"/>
              </a:rPr>
              <a:t>The Song of the Heart </a:t>
            </a:r>
            <a:r>
              <a:rPr lang="en-US" dirty="0">
                <a:solidFill>
                  <a:schemeClr val="bg1"/>
                </a:solidFill>
                <a:latin typeface="Calibri" panose="020F0502020204030204" pitchFamily="34" charset="0"/>
              </a:rPr>
              <a:t>(2:52)</a:t>
            </a:r>
          </a:p>
          <a:p>
            <a:endParaRPr lang="en-US" dirty="0">
              <a:solidFill>
                <a:schemeClr val="bg1"/>
              </a:solidFill>
              <a:latin typeface="Calibri" panose="020F0502020204030204" pitchFamily="34" charset="0"/>
            </a:endParaRPr>
          </a:p>
          <a:p>
            <a:pPr marL="342900" indent="-342900">
              <a:buAutoNum type="arabicPeriod"/>
            </a:pPr>
            <a:r>
              <a:rPr lang="en-US" i="1" dirty="0">
                <a:solidFill>
                  <a:schemeClr val="bg1"/>
                </a:solidFill>
                <a:latin typeface="Calibri" panose="020F0502020204030204" pitchFamily="34" charset="0"/>
              </a:rPr>
              <a:t>Who’s Who in the Old Testament </a:t>
            </a:r>
            <a:r>
              <a:rPr lang="en-US" dirty="0">
                <a:solidFill>
                  <a:schemeClr val="bg1"/>
                </a:solidFill>
                <a:latin typeface="Calibri" panose="020F0502020204030204" pitchFamily="34" charset="0"/>
              </a:rPr>
              <a:t>by Ed J. </a:t>
            </a:r>
            <a:r>
              <a:rPr lang="en-US" dirty="0" err="1">
                <a:solidFill>
                  <a:schemeClr val="bg1"/>
                </a:solidFill>
                <a:latin typeface="Calibri" panose="020F0502020204030204" pitchFamily="34" charset="0"/>
              </a:rPr>
              <a:t>Pinegar</a:t>
            </a:r>
            <a:r>
              <a:rPr lang="en-US" dirty="0">
                <a:solidFill>
                  <a:schemeClr val="bg1"/>
                </a:solidFill>
                <a:latin typeface="Calibri" panose="020F0502020204030204" pitchFamily="34" charset="0"/>
              </a:rPr>
              <a:t> and Richard J. Allen pp. 38-39</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W. Cleon Skousen </a:t>
            </a:r>
            <a:r>
              <a:rPr lang="en-US" i="1" dirty="0">
                <a:solidFill>
                  <a:schemeClr val="bg1"/>
                </a:solidFill>
                <a:latin typeface="Calibri" panose="020F0502020204030204" pitchFamily="34" charset="0"/>
              </a:rPr>
              <a:t>The Fourth Thousand Years </a:t>
            </a:r>
            <a:r>
              <a:rPr lang="en-US" dirty="0">
                <a:solidFill>
                  <a:schemeClr val="bg1"/>
                </a:solidFill>
                <a:latin typeface="Calibri" panose="020F0502020204030204" pitchFamily="34" charset="0"/>
              </a:rPr>
              <a:t>pp. 1-2</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Old Testament Student Manual</a:t>
            </a:r>
          </a:p>
          <a:p>
            <a:pPr marL="342900" indent="-342900">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b="0" i="0" dirty="0">
                <a:solidFill>
                  <a:schemeClr val="bg1"/>
                </a:solidFill>
                <a:effectLst/>
                <a:latin typeface="Calibri" panose="020F0502020204030204" pitchFamily="34" charset="0"/>
              </a:rPr>
              <a:t>Elder Marvin J. Ashton (</a:t>
            </a:r>
            <a:r>
              <a:rPr lang="en-US" b="0" i="0" u="none" strike="noStrike" dirty="0">
                <a:solidFill>
                  <a:schemeClr val="bg1"/>
                </a:solidFill>
                <a:effectLst/>
                <a:latin typeface="Calibri" panose="020F0502020204030204" pitchFamily="34" charset="0"/>
              </a:rPr>
              <a:t>“The Measure of Our Hearts,”</a:t>
            </a:r>
            <a:r>
              <a:rPr lang="en-US" i="1" dirty="0">
                <a:solidFill>
                  <a:schemeClr val="bg1"/>
                </a:solidFill>
                <a:latin typeface="Calibri" panose="020F0502020204030204" pitchFamily="34" charset="0"/>
              </a:rPr>
              <a:t> </a:t>
            </a:r>
            <a:r>
              <a:rPr lang="en-US" b="0" i="1" dirty="0">
                <a:solidFill>
                  <a:schemeClr val="bg1"/>
                </a:solidFill>
                <a:effectLst/>
                <a:latin typeface="Calibri" panose="020F0502020204030204" pitchFamily="34" charset="0"/>
              </a:rPr>
              <a:t>Ensign,</a:t>
            </a:r>
            <a:r>
              <a:rPr lang="en-US" b="0" i="0" dirty="0">
                <a:solidFill>
                  <a:schemeClr val="bg1"/>
                </a:solidFill>
                <a:effectLst/>
                <a:latin typeface="Calibri" panose="020F0502020204030204" pitchFamily="34" charset="0"/>
              </a:rPr>
              <a:t> Nov. 1988, 15).</a:t>
            </a:r>
          </a:p>
          <a:p>
            <a:pPr marL="342900" indent="-342900">
              <a:buFontTx/>
              <a:buAutoNum type="arabicPeriod"/>
            </a:pPr>
            <a:endParaRPr lang="en-US" dirty="0">
              <a:solidFill>
                <a:schemeClr val="bg1"/>
              </a:solidFill>
              <a:latin typeface="Calibri" panose="020F0502020204030204" pitchFamily="34" charset="0"/>
            </a:endParaRPr>
          </a:p>
          <a:p>
            <a:pPr marL="342900" indent="-342900" fontAlgn="base">
              <a:buAutoNum type="arabicPeriod" startAt="5"/>
            </a:pPr>
            <a:r>
              <a:rPr lang="en-US" dirty="0">
                <a:solidFill>
                  <a:schemeClr val="bg1"/>
                </a:solidFill>
                <a:latin typeface="Calibri" panose="020F0502020204030204" pitchFamily="34" charset="0"/>
              </a:rPr>
              <a:t>Arthur R. Bassett </a:t>
            </a:r>
            <a:r>
              <a:rPr lang="en-US" i="1" dirty="0">
                <a:solidFill>
                  <a:schemeClr val="bg1"/>
                </a:solidFill>
                <a:latin typeface="Calibri" panose="020F0502020204030204" pitchFamily="34" charset="0"/>
              </a:rPr>
              <a:t>The King Called David </a:t>
            </a:r>
            <a:r>
              <a:rPr lang="en-US" dirty="0">
                <a:solidFill>
                  <a:schemeClr val="bg1"/>
                </a:solidFill>
                <a:latin typeface="Calibri" panose="020F0502020204030204" pitchFamily="34" charset="0"/>
              </a:rPr>
              <a:t>October 1973 Ensign</a:t>
            </a:r>
          </a:p>
          <a:p>
            <a:pPr marL="342900" indent="-342900" fontAlgn="base">
              <a:buAutoNum type="arabicPeriod" startAt="5"/>
            </a:pPr>
            <a:endParaRPr lang="en-US" dirty="0">
              <a:solidFill>
                <a:schemeClr val="bg1"/>
              </a:solidFill>
              <a:latin typeface="Calibri" panose="020F0502020204030204" pitchFamily="34" charset="0"/>
            </a:endParaRPr>
          </a:p>
          <a:p>
            <a:pPr marL="342900" indent="-342900" fontAlgn="base">
              <a:buFontTx/>
              <a:buAutoNum type="arabicPeriod" startAt="5"/>
            </a:pPr>
            <a:r>
              <a:rPr lang="en-US" i="1" dirty="0">
                <a:solidFill>
                  <a:schemeClr val="bg1"/>
                </a:solidFill>
              </a:rPr>
              <a:t>For the Strength of Youth</a:t>
            </a:r>
            <a:r>
              <a:rPr lang="en-US" dirty="0">
                <a:solidFill>
                  <a:schemeClr val="bg1"/>
                </a:solidFill>
              </a:rPr>
              <a:t> [booklet, 2011], 22.</a:t>
            </a:r>
          </a:p>
          <a:p>
            <a:pPr marL="342900" indent="-342900" fontAlgn="base">
              <a:buAutoNum type="arabicPeriod" startAt="5"/>
            </a:pPr>
            <a:endParaRPr lang="en-US" dirty="0">
              <a:solidFill>
                <a:schemeClr val="bg1"/>
              </a:solidFill>
              <a:latin typeface="Calibri" panose="020F0502020204030204" pitchFamily="34" charset="0"/>
            </a:endParaRPr>
          </a:p>
        </p:txBody>
      </p:sp>
      <p:grpSp>
        <p:nvGrpSpPr>
          <p:cNvPr id="236" name="Group 235"/>
          <p:cNvGrpSpPr/>
          <p:nvPr/>
        </p:nvGrpSpPr>
        <p:grpSpPr>
          <a:xfrm>
            <a:off x="4115643" y="850105"/>
            <a:ext cx="629704" cy="797625"/>
            <a:chOff x="7543800" y="3810000"/>
            <a:chExt cx="1143000" cy="1447800"/>
          </a:xfrm>
        </p:grpSpPr>
        <p:sp>
          <p:nvSpPr>
            <p:cNvPr id="237" name="Trapezoid 23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23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ed Rectangle 23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1" name="Group 240"/>
            <p:cNvGrpSpPr/>
            <p:nvPr/>
          </p:nvGrpSpPr>
          <p:grpSpPr>
            <a:xfrm>
              <a:off x="7924800" y="3810000"/>
              <a:ext cx="645353" cy="610017"/>
              <a:chOff x="7924800" y="5867400"/>
              <a:chExt cx="645353" cy="610017"/>
            </a:xfrm>
          </p:grpSpPr>
          <p:grpSp>
            <p:nvGrpSpPr>
              <p:cNvPr id="249" name="Group 13"/>
              <p:cNvGrpSpPr/>
              <p:nvPr/>
            </p:nvGrpSpPr>
            <p:grpSpPr>
              <a:xfrm>
                <a:off x="7924800" y="5867400"/>
                <a:ext cx="645353" cy="610017"/>
                <a:chOff x="3037563" y="3121795"/>
                <a:chExt cx="1250371" cy="1224010"/>
              </a:xfrm>
            </p:grpSpPr>
            <p:sp>
              <p:nvSpPr>
                <p:cNvPr id="251" name="Oval 25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Oval 24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1"/>
            <p:cNvGrpSpPr/>
            <p:nvPr/>
          </p:nvGrpSpPr>
          <p:grpSpPr>
            <a:xfrm>
              <a:off x="7543800" y="4038600"/>
              <a:ext cx="403070" cy="381000"/>
              <a:chOff x="7924800" y="5867400"/>
              <a:chExt cx="645353" cy="610017"/>
            </a:xfrm>
          </p:grpSpPr>
          <p:grpSp>
            <p:nvGrpSpPr>
              <p:cNvPr id="243" name="Group 13"/>
              <p:cNvGrpSpPr/>
              <p:nvPr/>
            </p:nvGrpSpPr>
            <p:grpSpPr>
              <a:xfrm>
                <a:off x="7924800" y="5867400"/>
                <a:ext cx="645353" cy="610017"/>
                <a:chOff x="3037563" y="3121795"/>
                <a:chExt cx="1250371" cy="1224010"/>
              </a:xfrm>
            </p:grpSpPr>
            <p:sp>
              <p:nvSpPr>
                <p:cNvPr id="245" name="Oval 24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4" name="Oval 24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Footer Placeholder 14">
            <a:extLst>
              <a:ext uri="{FF2B5EF4-FFF2-40B4-BE49-F238E27FC236}">
                <a16:creationId xmlns:a16="http://schemas.microsoft.com/office/drawing/2014/main" id="{2379A9CA-48F2-446C-931B-29C37075A1DC}"/>
              </a:ext>
            </a:extLst>
          </p:cNvPr>
          <p:cNvSpPr>
            <a:spLocks noGrp="1"/>
          </p:cNvSpPr>
          <p:nvPr/>
        </p:nvSpPr>
        <p:spPr>
          <a:xfrm>
            <a:off x="40181" y="646811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734180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90451" y="1899666"/>
            <a:ext cx="8378344" cy="4235251"/>
            <a:chOff x="398688" y="659342"/>
            <a:chExt cx="8378344" cy="4235251"/>
          </a:xfrm>
        </p:grpSpPr>
        <p:sp>
          <p:nvSpPr>
            <p:cNvPr id="3" name="Rectangle 2"/>
            <p:cNvSpPr/>
            <p:nvPr/>
          </p:nvSpPr>
          <p:spPr>
            <a:xfrm>
              <a:off x="4692751" y="2070724"/>
              <a:ext cx="767855"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Ruth</a:t>
              </a:r>
            </a:p>
          </p:txBody>
        </p:sp>
        <p:sp>
          <p:nvSpPr>
            <p:cNvPr id="4" name="Rectangle 3"/>
            <p:cNvSpPr/>
            <p:nvPr/>
          </p:nvSpPr>
          <p:spPr>
            <a:xfrm>
              <a:off x="398688" y="3776657"/>
              <a:ext cx="699832"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Eliab</a:t>
              </a:r>
            </a:p>
          </p:txBody>
        </p:sp>
        <p:sp>
          <p:nvSpPr>
            <p:cNvPr id="5" name="Rectangle 4"/>
            <p:cNvSpPr/>
            <p:nvPr/>
          </p:nvSpPr>
          <p:spPr>
            <a:xfrm>
              <a:off x="1265657" y="3775988"/>
              <a:ext cx="802828"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Abinadab</a:t>
              </a:r>
              <a:endParaRPr lang="en-US" sz="1200" dirty="0"/>
            </a:p>
          </p:txBody>
        </p:sp>
        <p:sp>
          <p:nvSpPr>
            <p:cNvPr id="6" name="Rectangle 5"/>
            <p:cNvSpPr/>
            <p:nvPr/>
          </p:nvSpPr>
          <p:spPr>
            <a:xfrm>
              <a:off x="6485104" y="3748167"/>
              <a:ext cx="699832"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David</a:t>
              </a:r>
            </a:p>
          </p:txBody>
        </p:sp>
        <p:sp>
          <p:nvSpPr>
            <p:cNvPr id="7" name="Rectangle 6"/>
            <p:cNvSpPr/>
            <p:nvPr/>
          </p:nvSpPr>
          <p:spPr>
            <a:xfrm>
              <a:off x="4131002" y="3756740"/>
              <a:ext cx="1046846"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Raddai</a:t>
              </a:r>
              <a:endParaRPr lang="en-US" sz="1200" dirty="0"/>
            </a:p>
          </p:txBody>
        </p:sp>
        <p:sp>
          <p:nvSpPr>
            <p:cNvPr id="8" name="Rectangle 7"/>
            <p:cNvSpPr/>
            <p:nvPr/>
          </p:nvSpPr>
          <p:spPr>
            <a:xfrm>
              <a:off x="3112784" y="3774263"/>
              <a:ext cx="914171"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Nethaneel</a:t>
              </a:r>
              <a:endParaRPr lang="en-US" sz="1200" dirty="0"/>
            </a:p>
          </p:txBody>
        </p:sp>
        <p:sp>
          <p:nvSpPr>
            <p:cNvPr id="9" name="Rectangle 8"/>
            <p:cNvSpPr/>
            <p:nvPr/>
          </p:nvSpPr>
          <p:spPr>
            <a:xfrm>
              <a:off x="5288073" y="3756740"/>
              <a:ext cx="1096696"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Ozem</a:t>
              </a:r>
              <a:endParaRPr lang="en-US" sz="1200" dirty="0"/>
            </a:p>
          </p:txBody>
        </p:sp>
        <p:grpSp>
          <p:nvGrpSpPr>
            <p:cNvPr id="10" name="Group 9"/>
            <p:cNvGrpSpPr/>
            <p:nvPr/>
          </p:nvGrpSpPr>
          <p:grpSpPr>
            <a:xfrm>
              <a:off x="1931667" y="3687612"/>
              <a:ext cx="1411738" cy="1206981"/>
              <a:chOff x="1823748" y="3416155"/>
              <a:chExt cx="1411738" cy="1206981"/>
            </a:xfrm>
          </p:grpSpPr>
          <p:sp>
            <p:nvSpPr>
              <p:cNvPr id="24" name="Rectangle 23"/>
              <p:cNvSpPr/>
              <p:nvPr/>
            </p:nvSpPr>
            <p:spPr>
              <a:xfrm>
                <a:off x="2127703" y="3416155"/>
                <a:ext cx="803828" cy="5606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Shammah</a:t>
                </a:r>
                <a:endParaRPr lang="en-US" sz="1200" dirty="0"/>
              </a:p>
              <a:p>
                <a:pPr algn="ctr"/>
                <a:r>
                  <a:rPr lang="en-US" sz="1200" dirty="0" err="1"/>
                  <a:t>Shimeah</a:t>
                </a:r>
                <a:endParaRPr lang="en-US" sz="1200" dirty="0"/>
              </a:p>
              <a:p>
                <a:pPr algn="ctr"/>
                <a:r>
                  <a:rPr lang="en-US" sz="1200" dirty="0" err="1"/>
                  <a:t>Shimma</a:t>
                </a:r>
                <a:endParaRPr lang="en-US" sz="1200" dirty="0"/>
              </a:p>
            </p:txBody>
          </p:sp>
          <p:sp>
            <p:nvSpPr>
              <p:cNvPr id="25" name="TextBox 24"/>
              <p:cNvSpPr txBox="1"/>
              <p:nvPr/>
            </p:nvSpPr>
            <p:spPr>
              <a:xfrm>
                <a:off x="1823748" y="3976805"/>
                <a:ext cx="1411738" cy="646331"/>
              </a:xfrm>
              <a:prstGeom prst="rect">
                <a:avLst/>
              </a:prstGeom>
              <a:noFill/>
            </p:spPr>
            <p:txBody>
              <a:bodyPr wrap="square" rtlCol="0">
                <a:spAutoFit/>
              </a:bodyPr>
              <a:lstStyle/>
              <a:p>
                <a:pPr algn="ctr"/>
                <a:r>
                  <a:rPr lang="en-US" sz="1200" dirty="0"/>
                  <a:t>1 Sam. 16:8</a:t>
                </a:r>
              </a:p>
              <a:p>
                <a:pPr algn="ctr"/>
                <a:r>
                  <a:rPr lang="en-US" sz="1200" dirty="0"/>
                  <a:t>2 Sam. 13:3</a:t>
                </a:r>
              </a:p>
              <a:p>
                <a:pPr algn="ctr"/>
                <a:r>
                  <a:rPr lang="en-US" sz="1200" dirty="0"/>
                  <a:t>1 Chron. 2:13</a:t>
                </a:r>
              </a:p>
            </p:txBody>
          </p:sp>
        </p:grpSp>
        <p:sp>
          <p:nvSpPr>
            <p:cNvPr id="11" name="Rectangle 10"/>
            <p:cNvSpPr/>
            <p:nvPr/>
          </p:nvSpPr>
          <p:spPr>
            <a:xfrm>
              <a:off x="8077200" y="3747479"/>
              <a:ext cx="699832" cy="334444"/>
            </a:xfrm>
            <a:prstGeom prst="rect">
              <a:avLst/>
            </a:prstGeom>
            <a:solidFill>
              <a:srgbClr val="F573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Abigail</a:t>
              </a:r>
            </a:p>
          </p:txBody>
        </p:sp>
        <p:sp>
          <p:nvSpPr>
            <p:cNvPr id="12" name="Rectangle 11"/>
            <p:cNvSpPr/>
            <p:nvPr/>
          </p:nvSpPr>
          <p:spPr>
            <a:xfrm>
              <a:off x="7285271" y="3749892"/>
              <a:ext cx="699832" cy="334444"/>
            </a:xfrm>
            <a:prstGeom prst="rect">
              <a:avLst/>
            </a:prstGeom>
            <a:solidFill>
              <a:srgbClr val="F573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Zeruiah</a:t>
              </a:r>
              <a:endParaRPr lang="en-US" sz="1200" dirty="0"/>
            </a:p>
          </p:txBody>
        </p:sp>
        <p:sp>
          <p:nvSpPr>
            <p:cNvPr id="13" name="Left Bracket 12"/>
            <p:cNvSpPr/>
            <p:nvPr/>
          </p:nvSpPr>
          <p:spPr>
            <a:xfrm rot="5400000">
              <a:off x="4487376" y="-183339"/>
              <a:ext cx="155853" cy="7633396"/>
            </a:xfrm>
            <a:prstGeom prst="leftBracket">
              <a:avLst/>
            </a:prstGeom>
            <a:noFill/>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13"/>
            <p:cNvCxnSpPr/>
            <p:nvPr/>
          </p:nvCxnSpPr>
          <p:spPr>
            <a:xfrm flipH="1">
              <a:off x="3533245" y="1015053"/>
              <a:ext cx="453" cy="6973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56154" y="1850211"/>
              <a:ext cx="3954" cy="4399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635069" y="2401673"/>
              <a:ext cx="8690" cy="11453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998820" y="659342"/>
              <a:ext cx="2621109" cy="2756813"/>
              <a:chOff x="4849920" y="802003"/>
              <a:chExt cx="2621109" cy="2756813"/>
            </a:xfrm>
          </p:grpSpPr>
          <p:sp>
            <p:nvSpPr>
              <p:cNvPr id="18" name="Rectangle 17"/>
              <p:cNvSpPr/>
              <p:nvPr/>
            </p:nvSpPr>
            <p:spPr>
              <a:xfrm>
                <a:off x="6079001" y="1665240"/>
                <a:ext cx="1392028"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Rahab</a:t>
                </a:r>
              </a:p>
            </p:txBody>
          </p:sp>
          <p:sp>
            <p:nvSpPr>
              <p:cNvPr id="19" name="Rectangle 18"/>
              <p:cNvSpPr/>
              <p:nvPr/>
            </p:nvSpPr>
            <p:spPr>
              <a:xfrm>
                <a:off x="4849920" y="802003"/>
                <a:ext cx="1069757" cy="517329"/>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Tribe of Judah</a:t>
                </a:r>
              </a:p>
            </p:txBody>
          </p:sp>
          <p:sp>
            <p:nvSpPr>
              <p:cNvPr id="20" name="Rectangle 19"/>
              <p:cNvSpPr/>
              <p:nvPr/>
            </p:nvSpPr>
            <p:spPr>
              <a:xfrm>
                <a:off x="5384799" y="2201470"/>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Boaz</a:t>
                </a:r>
              </a:p>
            </p:txBody>
          </p:sp>
          <p:sp>
            <p:nvSpPr>
              <p:cNvPr id="21" name="Rectangle 20"/>
              <p:cNvSpPr/>
              <p:nvPr/>
            </p:nvSpPr>
            <p:spPr>
              <a:xfrm>
                <a:off x="4860105" y="1665240"/>
                <a:ext cx="1069757"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Salma</a:t>
                </a:r>
              </a:p>
            </p:txBody>
          </p:sp>
          <p:sp>
            <p:nvSpPr>
              <p:cNvPr id="22" name="Rectangle 21"/>
              <p:cNvSpPr/>
              <p:nvPr/>
            </p:nvSpPr>
            <p:spPr>
              <a:xfrm>
                <a:off x="5929862" y="2734075"/>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Obed</a:t>
                </a:r>
              </a:p>
            </p:txBody>
          </p:sp>
          <p:sp>
            <p:nvSpPr>
              <p:cNvPr id="23" name="Rectangle 22"/>
              <p:cNvSpPr/>
              <p:nvPr/>
            </p:nvSpPr>
            <p:spPr>
              <a:xfrm>
                <a:off x="5929862" y="3224372"/>
                <a:ext cx="1069757" cy="3344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Jesse</a:t>
                </a:r>
              </a:p>
            </p:txBody>
          </p:sp>
        </p:grpSp>
      </p:grpSp>
      <p:sp>
        <p:nvSpPr>
          <p:cNvPr id="26" name="Rectangle 25"/>
          <p:cNvSpPr/>
          <p:nvPr/>
        </p:nvSpPr>
        <p:spPr>
          <a:xfrm>
            <a:off x="51917" y="47348"/>
            <a:ext cx="6096000" cy="830997"/>
          </a:xfrm>
          <a:prstGeom prst="rect">
            <a:avLst/>
          </a:prstGeom>
        </p:spPr>
        <p:txBody>
          <a:bodyPr>
            <a:spAutoFit/>
          </a:bodyPr>
          <a:lstStyle/>
          <a:p>
            <a:r>
              <a:rPr lang="en-US" sz="1200" b="1" i="0" dirty="0">
                <a:solidFill>
                  <a:srgbClr val="333333"/>
                </a:solidFill>
                <a:effectLst/>
                <a:latin typeface="Palatino"/>
              </a:rPr>
              <a:t>6 or 7 sons?:</a:t>
            </a:r>
          </a:p>
          <a:p>
            <a:r>
              <a:rPr lang="en-US" sz="1200" b="0" i="0" dirty="0">
                <a:solidFill>
                  <a:srgbClr val="333333"/>
                </a:solidFill>
                <a:effectLst/>
                <a:latin typeface="Palatino"/>
              </a:rPr>
              <a:t>“1 Samuel 16:10 says seven sons, but 1 Chronicles 2;13 identifies each son by name and lists David as the seventh. This would lead us to conclude that only 6 were presented before David arrived.” </a:t>
            </a:r>
            <a:r>
              <a:rPr lang="en-US" sz="1200" dirty="0">
                <a:solidFill>
                  <a:srgbClr val="333333"/>
                </a:solidFill>
                <a:latin typeface="Palatino"/>
              </a:rPr>
              <a:t>W. Cleon Skousen</a:t>
            </a:r>
            <a:endParaRPr lang="en-US" sz="1200" dirty="0"/>
          </a:p>
        </p:txBody>
      </p:sp>
    </p:spTree>
    <p:extLst>
      <p:ext uri="{BB962C8B-B14F-4D97-AF65-F5344CB8AC3E}">
        <p14:creationId xmlns:p14="http://schemas.microsoft.com/office/powerpoint/2010/main" val="4010929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swartzentrover.com/cotor/bible/bible/OT/History/I%20&amp;%20II%20Samuel/David_s_Family_Tre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678" y="193927"/>
            <a:ext cx="8205519" cy="6228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557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5909310"/>
          </a:xfrm>
          <a:prstGeom prst="rect">
            <a:avLst/>
          </a:prstGeom>
          <a:ln>
            <a:solidFill>
              <a:schemeClr val="tx1"/>
            </a:solidFill>
          </a:ln>
        </p:spPr>
        <p:txBody>
          <a:bodyPr>
            <a:spAutoFit/>
          </a:bodyPr>
          <a:lstStyle/>
          <a:p>
            <a:pPr fontAlgn="base"/>
            <a:r>
              <a:rPr lang="en-US" sz="1400" b="1" dirty="0"/>
              <a:t>Music:</a:t>
            </a:r>
          </a:p>
          <a:p>
            <a:pPr fontAlgn="base"/>
            <a:r>
              <a:rPr lang="en-US" sz="1400" dirty="0"/>
              <a:t>“If you can control your thoughts, you can overcome habits, even degrading personal habits. If you can learn to master them you will have a happy life.</a:t>
            </a:r>
          </a:p>
          <a:p>
            <a:pPr fontAlgn="base"/>
            <a:endParaRPr lang="en-US" sz="1400" dirty="0"/>
          </a:p>
          <a:p>
            <a:pPr fontAlgn="base"/>
            <a:r>
              <a:rPr lang="en-US" sz="1400" dirty="0"/>
              <a:t>“This is what I would teach you. Choose from among the sacred music of the Church a favorite hymn, one with words that are uplifting and music that is reverent, one that makes you feel something akin to inspiration. … Go over it in your mind carefully. Memorize it. Even though you have had no musical training, you can think through a hymn.</a:t>
            </a:r>
          </a:p>
          <a:p>
            <a:pPr fontAlgn="base"/>
            <a:endParaRPr lang="en-US" sz="1400" dirty="0"/>
          </a:p>
          <a:p>
            <a:pPr fontAlgn="base"/>
            <a:r>
              <a:rPr lang="en-US" sz="1400" dirty="0"/>
              <a:t>“Now, use this hymn as the place for your thoughts to go. Make it your emergency channel. Whenever you find these shady actors have slipped from the sidelines of your thinking onto the stage of your mind, put on this record, as it were.</a:t>
            </a:r>
          </a:p>
          <a:p>
            <a:pPr fontAlgn="base"/>
            <a:endParaRPr lang="en-US" sz="1400" dirty="0"/>
          </a:p>
          <a:p>
            <a:pPr fontAlgn="base"/>
            <a:r>
              <a:rPr lang="en-US" sz="1400" dirty="0"/>
              <a:t>“As the music begins and as the words form in your thoughts, the unworthy ones will slip shamefully away. It will change the whole mood on the stage of your mind. Because it is uplifting and clean, the baser thoughts will disappear. For while virtue, by choice, </a:t>
            </a:r>
            <a:r>
              <a:rPr lang="en-US" sz="1400" i="1" dirty="0"/>
              <a:t>will not</a:t>
            </a:r>
            <a:r>
              <a:rPr lang="en-US" sz="1400" dirty="0"/>
              <a:t> associate with filth, evil </a:t>
            </a:r>
            <a:r>
              <a:rPr lang="en-US" sz="1400" i="1" dirty="0"/>
              <a:t>cannot</a:t>
            </a:r>
            <a:r>
              <a:rPr lang="en-US" sz="1400" dirty="0"/>
              <a:t> tolerate the presence of light.</a:t>
            </a:r>
          </a:p>
          <a:p>
            <a:pPr fontAlgn="base"/>
            <a:endParaRPr lang="en-US" sz="1400" dirty="0"/>
          </a:p>
          <a:p>
            <a:pPr fontAlgn="base"/>
            <a:r>
              <a:rPr lang="en-US" sz="1400" dirty="0"/>
              <a:t>“In due time you will find yourself, on occasion, humming the music inwardly. As you retrace your thoughts, you discover some influence from the world about you encouraged an unworthy thought to move on stage in your mind, and the music almost automatically began” Elder Boyd K. Packer (“Inspiring Music—Worthy Thoughts,”</a:t>
            </a:r>
            <a:r>
              <a:rPr lang="en-US" sz="1400" i="1" dirty="0"/>
              <a:t> Ensign,</a:t>
            </a:r>
            <a:r>
              <a:rPr lang="en-US" sz="1400" dirty="0"/>
              <a:t> Jan. 1974, 28).</a:t>
            </a:r>
          </a:p>
          <a:p>
            <a:pPr fontAlgn="base"/>
            <a:endParaRPr lang="en-US" sz="1400" dirty="0"/>
          </a:p>
        </p:txBody>
      </p:sp>
      <p:sp>
        <p:nvSpPr>
          <p:cNvPr id="3" name="Rectangle 2"/>
          <p:cNvSpPr/>
          <p:nvPr/>
        </p:nvSpPr>
        <p:spPr>
          <a:xfrm>
            <a:off x="6096000" y="0"/>
            <a:ext cx="6096000" cy="1815882"/>
          </a:xfrm>
          <a:prstGeom prst="rect">
            <a:avLst/>
          </a:prstGeom>
          <a:ln>
            <a:solidFill>
              <a:schemeClr val="tx1"/>
            </a:solidFill>
          </a:ln>
        </p:spPr>
        <p:txBody>
          <a:bodyPr>
            <a:spAutoFit/>
          </a:bodyPr>
          <a:lstStyle/>
          <a:p>
            <a:pPr fontAlgn="base"/>
            <a:r>
              <a:rPr lang="en-US" sz="1400" b="1" dirty="0"/>
              <a:t>Evil Spirits:</a:t>
            </a:r>
          </a:p>
          <a:p>
            <a:pPr fontAlgn="base"/>
            <a:r>
              <a:rPr lang="en-US" sz="1400" dirty="0"/>
              <a:t>Evil spirits are not sent by God, nor does God give revelations through the evil spirits which sometimes trouble men. He cast these evil spirits out of heaven long ago for their rebellion against Him. The Joseph Smith Translation corrects this passage to say, “An evil spirit which was </a:t>
            </a:r>
            <a:r>
              <a:rPr lang="en-US" sz="1400" i="1" dirty="0"/>
              <a:t>not</a:t>
            </a:r>
            <a:r>
              <a:rPr lang="en-US" sz="1400" dirty="0"/>
              <a:t> of the Lord troubled him” (JST, 1 Samuel 16:14; emphasis added). Recorded here are the first effects of Saul’s rejection of the Lord. More and more Saul failed to find peace with himself until at last he became a miserable, guilt-ridden man. Old Testament Institute Manual</a:t>
            </a:r>
          </a:p>
        </p:txBody>
      </p:sp>
      <p:sp>
        <p:nvSpPr>
          <p:cNvPr id="4" name="Rectangle 3">
            <a:extLst>
              <a:ext uri="{FF2B5EF4-FFF2-40B4-BE49-F238E27FC236}">
                <a16:creationId xmlns:a16="http://schemas.microsoft.com/office/drawing/2014/main" id="{2BEAC6DF-0E4C-4C03-A5F3-CDC155E678DB}"/>
              </a:ext>
            </a:extLst>
          </p:cNvPr>
          <p:cNvSpPr/>
          <p:nvPr/>
        </p:nvSpPr>
        <p:spPr>
          <a:xfrm>
            <a:off x="6096000" y="1815882"/>
            <a:ext cx="6096000" cy="2031325"/>
          </a:xfrm>
          <a:prstGeom prst="rect">
            <a:avLst/>
          </a:prstGeom>
          <a:ln>
            <a:solidFill>
              <a:schemeClr val="tx1"/>
            </a:solidFill>
          </a:ln>
        </p:spPr>
        <p:txBody>
          <a:bodyPr wrap="square">
            <a:spAutoFit/>
          </a:bodyPr>
          <a:lstStyle/>
          <a:p>
            <a:r>
              <a:rPr lang="en-US" dirty="0">
                <a:latin typeface="Calibri" panose="020F0502020204030204" pitchFamily="34" charset="0"/>
              </a:rPr>
              <a:t>1 Samuel 16:7 </a:t>
            </a:r>
            <a:r>
              <a:rPr lang="en-US" b="1" dirty="0"/>
              <a:t>. “But the Lord </a:t>
            </a:r>
            <a:r>
              <a:rPr lang="en-US" b="1" dirty="0" err="1"/>
              <a:t>looketh</a:t>
            </a:r>
            <a:r>
              <a:rPr lang="en-US" b="1" dirty="0"/>
              <a:t> on the heart”:</a:t>
            </a:r>
          </a:p>
          <a:p>
            <a:r>
              <a:rPr lang="en-US" dirty="0">
                <a:latin typeface="Calibri" panose="020F0502020204030204" pitchFamily="34" charset="0"/>
              </a:rPr>
              <a:t>“Heavenly Father’s interest in you does not depend on how rich or beautiful or healthy or smart you are. He sees you not as the world sees you; He sees who you really are. He looks on your heart [see 1 Samuel 16:7]. And He loves you [see 1 Peter 5:6–7] because you are His child” (Dieter F. Uchtdorf, “Your Wonderful Journey Home,” </a:t>
            </a:r>
            <a:r>
              <a:rPr lang="en-US" i="1" dirty="0">
                <a:latin typeface="Calibri" panose="020F0502020204030204" pitchFamily="34" charset="0"/>
              </a:rPr>
              <a:t>Ensign</a:t>
            </a:r>
            <a:r>
              <a:rPr lang="en-US" dirty="0">
                <a:latin typeface="Calibri" panose="020F0502020204030204" pitchFamily="34" charset="0"/>
              </a:rPr>
              <a:t> or </a:t>
            </a:r>
            <a:r>
              <a:rPr lang="en-US" i="1" dirty="0">
                <a:latin typeface="Calibri" panose="020F0502020204030204" pitchFamily="34" charset="0"/>
              </a:rPr>
              <a:t>Liahona, </a:t>
            </a:r>
            <a:r>
              <a:rPr lang="en-US" dirty="0">
                <a:latin typeface="Calibri" panose="020F0502020204030204" pitchFamily="34" charset="0"/>
              </a:rPr>
              <a:t>May 2013, 128).</a:t>
            </a:r>
            <a:endParaRPr lang="en-US" dirty="0"/>
          </a:p>
        </p:txBody>
      </p:sp>
    </p:spTree>
    <p:extLst>
      <p:ext uri="{BB962C8B-B14F-4D97-AF65-F5344CB8AC3E}">
        <p14:creationId xmlns:p14="http://schemas.microsoft.com/office/powerpoint/2010/main" val="3979259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271" y="-3293"/>
            <a:ext cx="12015457"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Outward Vs Inward</a:t>
            </a:r>
          </a:p>
        </p:txBody>
      </p:sp>
      <p:sp>
        <p:nvSpPr>
          <p:cNvPr id="236" name="TextBox 235"/>
          <p:cNvSpPr txBox="1"/>
          <p:nvPr/>
        </p:nvSpPr>
        <p:spPr>
          <a:xfrm>
            <a:off x="495639" y="1396028"/>
            <a:ext cx="4089704" cy="584775"/>
          </a:xfrm>
          <a:prstGeom prst="rect">
            <a:avLst/>
          </a:prstGeom>
          <a:noFill/>
        </p:spPr>
        <p:txBody>
          <a:bodyPr wrap="square" rtlCol="0">
            <a:spAutoFit/>
          </a:bodyPr>
          <a:lstStyle/>
          <a:p>
            <a:r>
              <a:rPr lang="en-US" sz="3200" dirty="0">
                <a:solidFill>
                  <a:schemeClr val="bg1"/>
                </a:solidFill>
              </a:rPr>
              <a:t>How can we know?</a:t>
            </a:r>
          </a:p>
        </p:txBody>
      </p:sp>
      <p:sp>
        <p:nvSpPr>
          <p:cNvPr id="271" name="TextBox 270"/>
          <p:cNvSpPr txBox="1"/>
          <p:nvPr/>
        </p:nvSpPr>
        <p:spPr>
          <a:xfrm>
            <a:off x="7927906" y="6388451"/>
            <a:ext cx="4089704" cy="369332"/>
          </a:xfrm>
          <a:prstGeom prst="rect">
            <a:avLst/>
          </a:prstGeom>
          <a:noFill/>
        </p:spPr>
        <p:txBody>
          <a:bodyPr wrap="square" rtlCol="0">
            <a:spAutoFit/>
          </a:bodyPr>
          <a:lstStyle/>
          <a:p>
            <a:pPr algn="r"/>
            <a:r>
              <a:rPr lang="en-US" dirty="0">
                <a:solidFill>
                  <a:schemeClr val="bg1"/>
                </a:solidFill>
              </a:rPr>
              <a:t>(2)</a:t>
            </a:r>
          </a:p>
        </p:txBody>
      </p:sp>
      <p:pic>
        <p:nvPicPr>
          <p:cNvPr id="7170" name="Picture 2" descr="https://40.media.tumblr.com/4fa28899ab9d3e169d6a05cac5e232d1/tumblr_mz1dh2ypeb1rx4ovho1_500.jpg"/>
          <p:cNvPicPr>
            <a:picLocks noChangeAspect="1" noChangeArrowheads="1"/>
          </p:cNvPicPr>
          <p:nvPr/>
        </p:nvPicPr>
        <p:blipFill rotWithShape="1">
          <a:blip r:embed="rId3">
            <a:extLst>
              <a:ext uri="{28A0092B-C50C-407E-A947-70E740481C1C}">
                <a14:useLocalDpi xmlns:a14="http://schemas.microsoft.com/office/drawing/2010/main" val="0"/>
              </a:ext>
            </a:extLst>
          </a:blip>
          <a:srcRect l="50660" t="702" r="1" b="1"/>
          <a:stretch/>
        </p:blipFill>
        <p:spPr bwMode="auto">
          <a:xfrm>
            <a:off x="4481465" y="2272128"/>
            <a:ext cx="2349740" cy="33292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40.media.tumblr.com/4fa28899ab9d3e169d6a05cac5e232d1/tumblr_mz1dh2ypeb1rx4ovho1_500.jpg"/>
          <p:cNvPicPr>
            <a:picLocks noChangeAspect="1" noChangeArrowheads="1"/>
          </p:cNvPicPr>
          <p:nvPr/>
        </p:nvPicPr>
        <p:blipFill rotWithShape="1">
          <a:blip r:embed="rId3">
            <a:extLst>
              <a:ext uri="{28A0092B-C50C-407E-A947-70E740481C1C}">
                <a14:useLocalDpi xmlns:a14="http://schemas.microsoft.com/office/drawing/2010/main" val="0"/>
              </a:ext>
            </a:extLst>
          </a:blip>
          <a:srcRect t="432" r="49076"/>
          <a:stretch/>
        </p:blipFill>
        <p:spPr bwMode="auto">
          <a:xfrm>
            <a:off x="2056193" y="2272128"/>
            <a:ext cx="2425272" cy="33383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466750" y="3429000"/>
            <a:ext cx="4089704" cy="1569660"/>
          </a:xfrm>
          <a:prstGeom prst="rect">
            <a:avLst/>
          </a:prstGeom>
          <a:noFill/>
        </p:spPr>
        <p:txBody>
          <a:bodyPr wrap="square" rtlCol="0">
            <a:spAutoFit/>
          </a:bodyPr>
          <a:lstStyle/>
          <a:p>
            <a:r>
              <a:rPr lang="en-US" sz="3200" dirty="0">
                <a:solidFill>
                  <a:schemeClr val="bg1"/>
                </a:solidFill>
              </a:rPr>
              <a:t>We may see one thing but the image may be totally misrepresented</a:t>
            </a:r>
          </a:p>
        </p:txBody>
      </p:sp>
    </p:spTree>
    <p:extLst>
      <p:ext uri="{BB962C8B-B14F-4D97-AF65-F5344CB8AC3E}">
        <p14:creationId xmlns:p14="http://schemas.microsoft.com/office/powerpoint/2010/main" val="236047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6"/>
                                        </p:tgtEl>
                                        <p:attrNameLst>
                                          <p:attrName>style.visibility</p:attrName>
                                        </p:attrNameLst>
                                      </p:cBhvr>
                                      <p:to>
                                        <p:strVal val="visible"/>
                                      </p:to>
                                    </p:set>
                                    <p:animEffect transition="in" filter="fade">
                                      <p:cBhvr>
                                        <p:cTn id="10" dur="500"/>
                                        <p:tgtEl>
                                          <p:spTgt spid="2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fade">
                                      <p:cBhvr>
                                        <p:cTn id="15" dur="500"/>
                                        <p:tgtEl>
                                          <p:spTgt spid="717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271" y="-3293"/>
            <a:ext cx="12015457"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Finding a King</a:t>
            </a:r>
          </a:p>
        </p:txBody>
      </p:sp>
      <p:sp>
        <p:nvSpPr>
          <p:cNvPr id="236" name="TextBox 235"/>
          <p:cNvSpPr txBox="1"/>
          <p:nvPr/>
        </p:nvSpPr>
        <p:spPr>
          <a:xfrm>
            <a:off x="1378010" y="1371429"/>
            <a:ext cx="4089704" cy="2585323"/>
          </a:xfrm>
          <a:prstGeom prst="rect">
            <a:avLst/>
          </a:prstGeom>
          <a:noFill/>
        </p:spPr>
        <p:txBody>
          <a:bodyPr wrap="square" rtlCol="0">
            <a:spAutoFit/>
          </a:bodyPr>
          <a:lstStyle/>
          <a:p>
            <a:r>
              <a:rPr lang="en-US" dirty="0">
                <a:solidFill>
                  <a:schemeClr val="bg1"/>
                </a:solidFill>
                <a:latin typeface="Calibri" panose="020F0502020204030204" pitchFamily="34" charset="0"/>
              </a:rPr>
              <a:t>The Lord commanded Samuel to find a king.</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to leave Ramah—his home– find a man named Jesse in Bethlehem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Ramah was three miles north of Jerusalem and Bethlehem was only seven miles south of Jerusalem</a:t>
            </a:r>
          </a:p>
        </p:txBody>
      </p:sp>
      <p:sp>
        <p:nvSpPr>
          <p:cNvPr id="271" name="TextBox 270"/>
          <p:cNvSpPr txBox="1"/>
          <p:nvPr/>
        </p:nvSpPr>
        <p:spPr>
          <a:xfrm>
            <a:off x="7927906" y="6388451"/>
            <a:ext cx="4089704" cy="369332"/>
          </a:xfrm>
          <a:prstGeom prst="rect">
            <a:avLst/>
          </a:prstGeom>
          <a:noFill/>
        </p:spPr>
        <p:txBody>
          <a:bodyPr wrap="square" rtlCol="0">
            <a:spAutoFit/>
          </a:bodyPr>
          <a:lstStyle/>
          <a:p>
            <a:pPr algn="r"/>
            <a:r>
              <a:rPr lang="en-US" dirty="0">
                <a:solidFill>
                  <a:schemeClr val="bg1"/>
                </a:solidFill>
              </a:rPr>
              <a:t>(2)</a:t>
            </a:r>
          </a:p>
        </p:txBody>
      </p:sp>
      <p:pic>
        <p:nvPicPr>
          <p:cNvPr id="2050" name="Picture 2" descr="http://www.accordancebible.com/_hosting_files/accordancebible.com/files/images/152964-custom.jpg"/>
          <p:cNvPicPr>
            <a:picLocks noChangeAspect="1" noChangeArrowheads="1"/>
          </p:cNvPicPr>
          <p:nvPr/>
        </p:nvPicPr>
        <p:blipFill rotWithShape="1">
          <a:blip r:embed="rId3">
            <a:extLst>
              <a:ext uri="{28A0092B-C50C-407E-A947-70E740481C1C}">
                <a14:useLocalDpi xmlns:a14="http://schemas.microsoft.com/office/drawing/2010/main" val="0"/>
              </a:ext>
            </a:extLst>
          </a:blip>
          <a:srcRect l="8142" t="12122" r="12997" b="13175"/>
          <a:stretch/>
        </p:blipFill>
        <p:spPr bwMode="auto">
          <a:xfrm>
            <a:off x="6845723" y="1196602"/>
            <a:ext cx="3467479" cy="39020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discoverfirstchurch.org/filerequest/17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676" y="4426301"/>
            <a:ext cx="4286250" cy="1962150"/>
          </a:xfrm>
          <a:prstGeom prst="rect">
            <a:avLst/>
          </a:prstGeom>
          <a:noFill/>
          <a:extLst>
            <a:ext uri="{909E8E84-426E-40DD-AFC4-6F175D3DCCD1}">
              <a14:hiddenFill xmlns:a14="http://schemas.microsoft.com/office/drawing/2010/main">
                <a:solidFill>
                  <a:srgbClr val="FFFFFF"/>
                </a:solidFill>
              </a14:hiddenFill>
            </a:ext>
          </a:extLst>
        </p:spPr>
      </p:pic>
      <p:sp>
        <p:nvSpPr>
          <p:cNvPr id="114" name="TextBox 113"/>
          <p:cNvSpPr txBox="1"/>
          <p:nvPr/>
        </p:nvSpPr>
        <p:spPr>
          <a:xfrm>
            <a:off x="5647602" y="5364904"/>
            <a:ext cx="4920342" cy="923330"/>
          </a:xfrm>
          <a:prstGeom prst="rect">
            <a:avLst/>
          </a:prstGeom>
          <a:noFill/>
        </p:spPr>
        <p:txBody>
          <a:bodyPr wrap="square" rtlCol="0">
            <a:spAutoFit/>
          </a:bodyPr>
          <a:lstStyle/>
          <a:p>
            <a:r>
              <a:rPr lang="en-US" dirty="0">
                <a:solidFill>
                  <a:schemeClr val="bg1"/>
                </a:solidFill>
                <a:latin typeface="Calibri" panose="020F0502020204030204" pitchFamily="34" charset="0"/>
              </a:rPr>
              <a:t>Jesse had Eliab, his first son, presented to Samuel and Samuel had thought he was looking at the next king of Israel</a:t>
            </a:r>
          </a:p>
        </p:txBody>
      </p:sp>
      <p:sp>
        <p:nvSpPr>
          <p:cNvPr id="115" name="TextBox 114"/>
          <p:cNvSpPr txBox="1"/>
          <p:nvPr/>
        </p:nvSpPr>
        <p:spPr>
          <a:xfrm>
            <a:off x="88271" y="6471952"/>
            <a:ext cx="4089704" cy="369332"/>
          </a:xfrm>
          <a:prstGeom prst="rect">
            <a:avLst/>
          </a:prstGeom>
          <a:noFill/>
        </p:spPr>
        <p:txBody>
          <a:bodyPr wrap="square" rtlCol="0">
            <a:spAutoFit/>
          </a:bodyPr>
          <a:lstStyle/>
          <a:p>
            <a:r>
              <a:rPr lang="en-US" dirty="0">
                <a:solidFill>
                  <a:schemeClr val="bg1"/>
                </a:solidFill>
              </a:rPr>
              <a:t>1 Samuel 16:1-6</a:t>
            </a:r>
          </a:p>
        </p:txBody>
      </p:sp>
    </p:spTree>
    <p:extLst>
      <p:ext uri="{BB962C8B-B14F-4D97-AF65-F5344CB8AC3E}">
        <p14:creationId xmlns:p14="http://schemas.microsoft.com/office/powerpoint/2010/main" val="38939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271" y="-3293"/>
            <a:ext cx="12015457"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The Countenance</a:t>
            </a:r>
          </a:p>
        </p:txBody>
      </p:sp>
      <p:sp>
        <p:nvSpPr>
          <p:cNvPr id="236" name="TextBox 235"/>
          <p:cNvSpPr txBox="1"/>
          <p:nvPr/>
        </p:nvSpPr>
        <p:spPr>
          <a:xfrm>
            <a:off x="526617" y="1808488"/>
            <a:ext cx="5876971" cy="2308324"/>
          </a:xfrm>
          <a:prstGeom prst="rect">
            <a:avLst/>
          </a:prstGeom>
          <a:noFill/>
        </p:spPr>
        <p:txBody>
          <a:bodyPr wrap="square" rtlCol="0">
            <a:spAutoFit/>
          </a:bodyPr>
          <a:lstStyle/>
          <a:p>
            <a:r>
              <a:rPr lang="en-US" sz="2400" i="1" dirty="0">
                <a:solidFill>
                  <a:srgbClr val="FFFF00"/>
                </a:solidFill>
                <a:latin typeface="Calibri" panose="020F0502020204030204" pitchFamily="34" charset="0"/>
              </a:rPr>
              <a:t>But the </a:t>
            </a:r>
            <a:r>
              <a:rPr lang="en-US" sz="2400" i="1" cap="small" dirty="0">
                <a:solidFill>
                  <a:srgbClr val="FFFF00"/>
                </a:solidFill>
                <a:latin typeface="Calibri" panose="020F0502020204030204" pitchFamily="34" charset="0"/>
              </a:rPr>
              <a:t>Lord</a:t>
            </a:r>
            <a:r>
              <a:rPr lang="en-US" sz="2400" i="1" dirty="0">
                <a:solidFill>
                  <a:srgbClr val="FFFF00"/>
                </a:solidFill>
                <a:latin typeface="Calibri" panose="020F0502020204030204" pitchFamily="34" charset="0"/>
              </a:rPr>
              <a:t> said unto Samuel, Look not on his countenance, or on the height of his stature; because I have refused him: for the </a:t>
            </a:r>
            <a:r>
              <a:rPr lang="en-US" sz="2400" i="1" cap="small" dirty="0">
                <a:solidFill>
                  <a:srgbClr val="FFFF00"/>
                </a:solidFill>
                <a:latin typeface="Calibri" panose="020F0502020204030204" pitchFamily="34" charset="0"/>
              </a:rPr>
              <a:t>Lord</a:t>
            </a:r>
            <a:r>
              <a:rPr lang="en-US" sz="2400" i="1" dirty="0">
                <a:solidFill>
                  <a:srgbClr val="FFFF00"/>
                </a:solidFill>
                <a:latin typeface="Calibri" panose="020F0502020204030204" pitchFamily="34" charset="0"/>
              </a:rPr>
              <a:t> </a:t>
            </a:r>
            <a:r>
              <a:rPr lang="en-US" sz="2400" i="1" dirty="0" err="1">
                <a:solidFill>
                  <a:srgbClr val="FFFF00"/>
                </a:solidFill>
                <a:latin typeface="Calibri" panose="020F0502020204030204" pitchFamily="34" charset="0"/>
              </a:rPr>
              <a:t>seeth</a:t>
            </a:r>
            <a:r>
              <a:rPr lang="en-US" sz="2400" i="1" dirty="0">
                <a:solidFill>
                  <a:srgbClr val="FFFF00"/>
                </a:solidFill>
                <a:latin typeface="Calibri" panose="020F0502020204030204" pitchFamily="34" charset="0"/>
              </a:rPr>
              <a:t> not as man </a:t>
            </a:r>
            <a:r>
              <a:rPr lang="en-US" sz="2400" i="1" dirty="0" err="1">
                <a:solidFill>
                  <a:srgbClr val="FFFF00"/>
                </a:solidFill>
                <a:latin typeface="Calibri" panose="020F0502020204030204" pitchFamily="34" charset="0"/>
              </a:rPr>
              <a:t>seeth</a:t>
            </a:r>
            <a:r>
              <a:rPr lang="en-US" sz="2400" i="1" dirty="0">
                <a:solidFill>
                  <a:srgbClr val="FFFF00"/>
                </a:solidFill>
                <a:latin typeface="Calibri" panose="020F0502020204030204" pitchFamily="34" charset="0"/>
              </a:rPr>
              <a:t>; for man </a:t>
            </a:r>
            <a:r>
              <a:rPr lang="en-US" sz="2400" i="1" dirty="0" err="1">
                <a:solidFill>
                  <a:srgbClr val="FFFF00"/>
                </a:solidFill>
                <a:latin typeface="Calibri" panose="020F0502020204030204" pitchFamily="34" charset="0"/>
              </a:rPr>
              <a:t>looketh</a:t>
            </a:r>
            <a:r>
              <a:rPr lang="en-US" sz="2400" i="1" dirty="0">
                <a:solidFill>
                  <a:srgbClr val="FFFF00"/>
                </a:solidFill>
                <a:latin typeface="Calibri" panose="020F0502020204030204" pitchFamily="34" charset="0"/>
              </a:rPr>
              <a:t> on the outward appearance, but the </a:t>
            </a:r>
            <a:r>
              <a:rPr lang="en-US" sz="2400" i="1" cap="small" dirty="0">
                <a:solidFill>
                  <a:srgbClr val="FFFF00"/>
                </a:solidFill>
                <a:latin typeface="Calibri" panose="020F0502020204030204" pitchFamily="34" charset="0"/>
              </a:rPr>
              <a:t>Lord</a:t>
            </a:r>
            <a:r>
              <a:rPr lang="en-US" sz="2400" i="1" dirty="0">
                <a:solidFill>
                  <a:srgbClr val="FFFF00"/>
                </a:solidFill>
                <a:latin typeface="Calibri" panose="020F0502020204030204" pitchFamily="34" charset="0"/>
              </a:rPr>
              <a:t> </a:t>
            </a:r>
            <a:r>
              <a:rPr lang="en-US" sz="2400" i="1" dirty="0" err="1">
                <a:solidFill>
                  <a:srgbClr val="FFFF00"/>
                </a:solidFill>
                <a:latin typeface="Calibri" panose="020F0502020204030204" pitchFamily="34" charset="0"/>
              </a:rPr>
              <a:t>looketh</a:t>
            </a:r>
            <a:r>
              <a:rPr lang="en-US" sz="2400" i="1" dirty="0">
                <a:solidFill>
                  <a:srgbClr val="FFFF00"/>
                </a:solidFill>
                <a:latin typeface="Calibri" panose="020F0502020204030204" pitchFamily="34" charset="0"/>
              </a:rPr>
              <a:t> on the heart.</a:t>
            </a:r>
          </a:p>
        </p:txBody>
      </p:sp>
      <p:sp>
        <p:nvSpPr>
          <p:cNvPr id="271" name="TextBox 270"/>
          <p:cNvSpPr txBox="1"/>
          <p:nvPr/>
        </p:nvSpPr>
        <p:spPr>
          <a:xfrm>
            <a:off x="7927906" y="6388451"/>
            <a:ext cx="4089704" cy="369332"/>
          </a:xfrm>
          <a:prstGeom prst="rect">
            <a:avLst/>
          </a:prstGeom>
          <a:noFill/>
        </p:spPr>
        <p:txBody>
          <a:bodyPr wrap="square" rtlCol="0">
            <a:spAutoFit/>
          </a:bodyPr>
          <a:lstStyle/>
          <a:p>
            <a:pPr algn="r"/>
            <a:r>
              <a:rPr lang="en-US" dirty="0">
                <a:solidFill>
                  <a:schemeClr val="bg1"/>
                </a:solidFill>
              </a:rPr>
              <a:t>(3)</a:t>
            </a:r>
          </a:p>
        </p:txBody>
      </p:sp>
      <p:sp>
        <p:nvSpPr>
          <p:cNvPr id="114" name="TextBox 113"/>
          <p:cNvSpPr txBox="1"/>
          <p:nvPr/>
        </p:nvSpPr>
        <p:spPr>
          <a:xfrm>
            <a:off x="88271" y="6471952"/>
            <a:ext cx="4089704" cy="369332"/>
          </a:xfrm>
          <a:prstGeom prst="rect">
            <a:avLst/>
          </a:prstGeom>
          <a:noFill/>
        </p:spPr>
        <p:txBody>
          <a:bodyPr wrap="square" rtlCol="0">
            <a:spAutoFit/>
          </a:bodyPr>
          <a:lstStyle/>
          <a:p>
            <a:r>
              <a:rPr lang="en-US" dirty="0">
                <a:solidFill>
                  <a:schemeClr val="bg1"/>
                </a:solidFill>
              </a:rPr>
              <a:t>1 Samuel 16:7</a:t>
            </a:r>
          </a:p>
        </p:txBody>
      </p:sp>
      <p:sp>
        <p:nvSpPr>
          <p:cNvPr id="2" name="Rectangle 1"/>
          <p:cNvSpPr/>
          <p:nvPr/>
        </p:nvSpPr>
        <p:spPr>
          <a:xfrm>
            <a:off x="4291342" y="4820598"/>
            <a:ext cx="6557815" cy="1200329"/>
          </a:xfrm>
          <a:prstGeom prst="rect">
            <a:avLst/>
          </a:prstGeom>
        </p:spPr>
        <p:txBody>
          <a:bodyPr wrap="square">
            <a:spAutoFit/>
          </a:bodyPr>
          <a:lstStyle/>
          <a:p>
            <a:r>
              <a:rPr lang="en-US" sz="2400" b="0" i="0" dirty="0">
                <a:solidFill>
                  <a:schemeClr val="bg1"/>
                </a:solidFill>
                <a:effectLst/>
                <a:latin typeface="Calibri" panose="020F0502020204030204" pitchFamily="34" charset="0"/>
              </a:rPr>
              <a:t>Mortals tend to see the outward appearance, but the Lord has the power to look to the very depths of men and things.</a:t>
            </a:r>
            <a:endParaRPr lang="en-US" sz="2400" dirty="0">
              <a:solidFill>
                <a:schemeClr val="bg1"/>
              </a:solidFill>
              <a:latin typeface="Calibri" panose="020F0502020204030204" pitchFamily="34" charset="0"/>
            </a:endParaRPr>
          </a:p>
        </p:txBody>
      </p:sp>
      <p:sp>
        <p:nvSpPr>
          <p:cNvPr id="12" name="Rectangle 11"/>
          <p:cNvSpPr/>
          <p:nvPr/>
        </p:nvSpPr>
        <p:spPr>
          <a:xfrm>
            <a:off x="276610" y="1054944"/>
            <a:ext cx="6096000" cy="461665"/>
          </a:xfrm>
          <a:prstGeom prst="rect">
            <a:avLst/>
          </a:prstGeom>
        </p:spPr>
        <p:txBody>
          <a:bodyPr>
            <a:spAutoFit/>
          </a:bodyPr>
          <a:lstStyle/>
          <a:p>
            <a:r>
              <a:rPr lang="en-US" sz="2400" b="0" i="0" dirty="0">
                <a:solidFill>
                  <a:schemeClr val="bg1"/>
                </a:solidFill>
                <a:effectLst/>
                <a:latin typeface="Calibri" panose="020F0502020204030204" pitchFamily="34" charset="0"/>
              </a:rPr>
              <a:t>Eliab, </a:t>
            </a:r>
            <a:r>
              <a:rPr lang="en-US" sz="2400" b="0" i="0" dirty="0" err="1">
                <a:solidFill>
                  <a:schemeClr val="bg1"/>
                </a:solidFill>
                <a:effectLst/>
                <a:latin typeface="Calibri" panose="020F0502020204030204" pitchFamily="34" charset="0"/>
              </a:rPr>
              <a:t>Abinadab</a:t>
            </a:r>
            <a:r>
              <a:rPr lang="en-US" sz="2400" b="0" i="0" dirty="0">
                <a:solidFill>
                  <a:schemeClr val="bg1"/>
                </a:solidFill>
                <a:effectLst/>
                <a:latin typeface="Calibri" panose="020F0502020204030204" pitchFamily="34" charset="0"/>
              </a:rPr>
              <a:t>, </a:t>
            </a:r>
            <a:r>
              <a:rPr lang="en-US" sz="2400" b="0" i="0" dirty="0" err="1">
                <a:solidFill>
                  <a:schemeClr val="bg1"/>
                </a:solidFill>
                <a:effectLst/>
                <a:latin typeface="Calibri" panose="020F0502020204030204" pitchFamily="34" charset="0"/>
              </a:rPr>
              <a:t>Shimmah</a:t>
            </a:r>
            <a:r>
              <a:rPr lang="en-US" sz="2400" b="0" i="0" dirty="0">
                <a:solidFill>
                  <a:schemeClr val="bg1"/>
                </a:solidFill>
                <a:effectLst/>
                <a:latin typeface="Calibri" panose="020F0502020204030204" pitchFamily="34" charset="0"/>
              </a:rPr>
              <a:t>, and others</a:t>
            </a:r>
            <a:endParaRPr lang="en-US" sz="2400" dirty="0">
              <a:solidFill>
                <a:schemeClr val="bg1"/>
              </a:solidFill>
              <a:latin typeface="Calibri" panose="020F0502020204030204" pitchFamily="34" charset="0"/>
            </a:endParaRPr>
          </a:p>
        </p:txBody>
      </p:sp>
      <p:pic>
        <p:nvPicPr>
          <p:cNvPr id="13" name="Picture 6" descr="http://3.bp.blogspot.com/--8xECYhhqQs/TZI0iS0l-NI/AAAAAAAAG1g/HHA8JCJC4eI/s1600/SAMUEL%2BINSPECTS-JESSE%2527S%2BSONS-234.JPG"/>
          <p:cNvPicPr>
            <a:picLocks noChangeAspect="1" noChangeArrowheads="1"/>
          </p:cNvPicPr>
          <p:nvPr/>
        </p:nvPicPr>
        <p:blipFill rotWithShape="1">
          <a:blip r:embed="rId3">
            <a:extLst>
              <a:ext uri="{28A0092B-C50C-407E-A947-70E740481C1C}">
                <a14:useLocalDpi xmlns:a14="http://schemas.microsoft.com/office/drawing/2010/main" val="0"/>
              </a:ext>
            </a:extLst>
          </a:blip>
          <a:srcRect l="4218" b="12190"/>
          <a:stretch/>
        </p:blipFill>
        <p:spPr bwMode="auto">
          <a:xfrm>
            <a:off x="6826312" y="1614122"/>
            <a:ext cx="3376344" cy="2369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18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500"/>
                                        <p:tgtEl>
                                          <p:spTgt spid="23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271" y="-3293"/>
            <a:ext cx="12015457"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The Youngest Son</a:t>
            </a:r>
          </a:p>
        </p:txBody>
      </p:sp>
      <p:sp>
        <p:nvSpPr>
          <p:cNvPr id="271" name="TextBox 270"/>
          <p:cNvSpPr txBox="1"/>
          <p:nvPr/>
        </p:nvSpPr>
        <p:spPr>
          <a:xfrm>
            <a:off x="7927906" y="6388451"/>
            <a:ext cx="4089704" cy="369332"/>
          </a:xfrm>
          <a:prstGeom prst="rect">
            <a:avLst/>
          </a:prstGeom>
          <a:noFill/>
        </p:spPr>
        <p:txBody>
          <a:bodyPr wrap="square" rtlCol="0">
            <a:spAutoFit/>
          </a:bodyPr>
          <a:lstStyle/>
          <a:p>
            <a:pPr algn="r"/>
            <a:r>
              <a:rPr lang="en-US" dirty="0">
                <a:solidFill>
                  <a:schemeClr val="bg1"/>
                </a:solidFill>
              </a:rPr>
              <a:t>(2)</a:t>
            </a:r>
          </a:p>
        </p:txBody>
      </p:sp>
      <p:sp>
        <p:nvSpPr>
          <p:cNvPr id="114" name="TextBox 113"/>
          <p:cNvSpPr txBox="1"/>
          <p:nvPr/>
        </p:nvSpPr>
        <p:spPr>
          <a:xfrm>
            <a:off x="88271" y="6471952"/>
            <a:ext cx="4089704" cy="369332"/>
          </a:xfrm>
          <a:prstGeom prst="rect">
            <a:avLst/>
          </a:prstGeom>
          <a:noFill/>
        </p:spPr>
        <p:txBody>
          <a:bodyPr wrap="square" rtlCol="0">
            <a:spAutoFit/>
          </a:bodyPr>
          <a:lstStyle/>
          <a:p>
            <a:r>
              <a:rPr lang="en-US" dirty="0">
                <a:solidFill>
                  <a:schemeClr val="bg1"/>
                </a:solidFill>
              </a:rPr>
              <a:t>1 Samuel 16:12-13</a:t>
            </a:r>
          </a:p>
        </p:txBody>
      </p:sp>
      <p:sp>
        <p:nvSpPr>
          <p:cNvPr id="2" name="Rectangle 1"/>
          <p:cNvSpPr/>
          <p:nvPr/>
        </p:nvSpPr>
        <p:spPr>
          <a:xfrm>
            <a:off x="5123191" y="5025700"/>
            <a:ext cx="6096000" cy="1200329"/>
          </a:xfrm>
          <a:prstGeom prst="rect">
            <a:avLst/>
          </a:prstGeom>
        </p:spPr>
        <p:txBody>
          <a:bodyPr>
            <a:spAutoFit/>
          </a:bodyPr>
          <a:lstStyle/>
          <a:p>
            <a:r>
              <a:rPr lang="en-US" sz="2400" b="0" i="0" dirty="0">
                <a:solidFill>
                  <a:schemeClr val="bg1"/>
                </a:solidFill>
                <a:effectLst/>
                <a:latin typeface="Calibri" panose="020F0502020204030204" pitchFamily="34" charset="0"/>
              </a:rPr>
              <a:t>The “horn of oil” was probably a ram’s horn filled with olive oil and used to anoint those chosen of the Lord</a:t>
            </a:r>
            <a:endParaRPr lang="en-US" sz="2400" dirty="0">
              <a:solidFill>
                <a:schemeClr val="bg1"/>
              </a:solidFill>
            </a:endParaRPr>
          </a:p>
        </p:txBody>
      </p:sp>
      <p:pic>
        <p:nvPicPr>
          <p:cNvPr id="9218" name="Picture 2" descr="https://www.gci.org/files/David_anoin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8677" y="1416966"/>
            <a:ext cx="3235596" cy="322347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65429" y="1331942"/>
            <a:ext cx="6096000" cy="461665"/>
          </a:xfrm>
          <a:prstGeom prst="rect">
            <a:avLst/>
          </a:prstGeom>
        </p:spPr>
        <p:txBody>
          <a:bodyPr>
            <a:spAutoFit/>
          </a:bodyPr>
          <a:lstStyle/>
          <a:p>
            <a:r>
              <a:rPr lang="en-US" sz="2400" b="0" i="0" dirty="0">
                <a:solidFill>
                  <a:schemeClr val="bg1"/>
                </a:solidFill>
                <a:effectLst/>
                <a:latin typeface="Calibri" panose="020F0502020204030204" pitchFamily="34" charset="0"/>
              </a:rPr>
              <a:t>Jesse presents his youngest son to Samuel</a:t>
            </a:r>
            <a:endParaRPr lang="en-US" sz="2400" dirty="0">
              <a:solidFill>
                <a:schemeClr val="bg1"/>
              </a:solidFill>
            </a:endParaRPr>
          </a:p>
        </p:txBody>
      </p:sp>
      <p:grpSp>
        <p:nvGrpSpPr>
          <p:cNvPr id="11" name="Group 10"/>
          <p:cNvGrpSpPr/>
          <p:nvPr/>
        </p:nvGrpSpPr>
        <p:grpSpPr>
          <a:xfrm>
            <a:off x="1142582" y="1793607"/>
            <a:ext cx="3505068" cy="2501531"/>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32643" y="1170430"/>
              <a:ext cx="2293346" cy="923330"/>
            </a:xfrm>
            <a:prstGeom prst="rect">
              <a:avLst/>
            </a:prstGeom>
          </p:spPr>
          <p:txBody>
            <a:bodyPr wrap="square">
              <a:spAutoFit/>
            </a:bodyPr>
            <a:lstStyle/>
            <a:p>
              <a:pPr algn="ctr"/>
              <a:r>
                <a:rPr lang="en-US" b="1" dirty="0"/>
                <a:t>God judges us by our hearts rather than our outward appearance</a:t>
              </a:r>
              <a:endParaRPr lang="en-US" i="1" dirty="0"/>
            </a:p>
          </p:txBody>
        </p:sp>
      </p:grpSp>
      <p:sp>
        <p:nvSpPr>
          <p:cNvPr id="26" name="Rectangle 25"/>
          <p:cNvSpPr/>
          <p:nvPr/>
        </p:nvSpPr>
        <p:spPr>
          <a:xfrm>
            <a:off x="5327005" y="2593470"/>
            <a:ext cx="2418479" cy="1569660"/>
          </a:xfrm>
          <a:prstGeom prst="rect">
            <a:avLst/>
          </a:prstGeom>
        </p:spPr>
        <p:txBody>
          <a:bodyPr wrap="square">
            <a:spAutoFit/>
          </a:bodyPr>
          <a:lstStyle/>
          <a:p>
            <a:r>
              <a:rPr lang="en-US" sz="2400" b="0" i="0" dirty="0">
                <a:solidFill>
                  <a:schemeClr val="bg1"/>
                </a:solidFill>
                <a:effectLst/>
                <a:latin typeface="Calibri" panose="020F0502020204030204" pitchFamily="34" charset="0"/>
              </a:rPr>
              <a:t>Samuel notices David’s beautiful countenance and anoints him King</a:t>
            </a:r>
            <a:endParaRPr lang="en-US" sz="2400" dirty="0">
              <a:solidFill>
                <a:schemeClr val="bg1"/>
              </a:solidFill>
            </a:endParaRPr>
          </a:p>
        </p:txBody>
      </p:sp>
      <p:pic>
        <p:nvPicPr>
          <p:cNvPr id="3074" name="Picture 2" descr="http://www.judaicawebstore.com/Assets/NewProductImages/Large/Classical-Rams-Horn-Shofar-Small-Natural-SM-26-30-N_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4335" y="4596530"/>
            <a:ext cx="1882503" cy="188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46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fade">
                                      <p:cBhvr>
                                        <p:cTn id="15" dur="500"/>
                                        <p:tgtEl>
                                          <p:spTgt spid="92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500"/>
                                        <p:tgtEl>
                                          <p:spTgt spid="307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1" name="TextBox 270"/>
          <p:cNvSpPr txBox="1"/>
          <p:nvPr/>
        </p:nvSpPr>
        <p:spPr>
          <a:xfrm>
            <a:off x="7927906" y="6388451"/>
            <a:ext cx="4089704" cy="369332"/>
          </a:xfrm>
          <a:prstGeom prst="rect">
            <a:avLst/>
          </a:prstGeom>
          <a:noFill/>
        </p:spPr>
        <p:txBody>
          <a:bodyPr wrap="square" rtlCol="0">
            <a:spAutoFit/>
          </a:bodyPr>
          <a:lstStyle/>
          <a:p>
            <a:pPr algn="r"/>
            <a:r>
              <a:rPr lang="en-US" dirty="0">
                <a:solidFill>
                  <a:schemeClr val="bg1"/>
                </a:solidFill>
              </a:rPr>
              <a:t>(4)</a:t>
            </a:r>
          </a:p>
        </p:txBody>
      </p:sp>
      <p:sp>
        <p:nvSpPr>
          <p:cNvPr id="3" name="Rectangle 2"/>
          <p:cNvSpPr/>
          <p:nvPr/>
        </p:nvSpPr>
        <p:spPr>
          <a:xfrm>
            <a:off x="1201093" y="1038172"/>
            <a:ext cx="6096000" cy="4154984"/>
          </a:xfrm>
          <a:prstGeom prst="rect">
            <a:avLst/>
          </a:prstGeom>
        </p:spPr>
        <p:txBody>
          <a:bodyPr>
            <a:spAutoFit/>
          </a:bodyPr>
          <a:lstStyle/>
          <a:p>
            <a:pPr fontAlgn="base"/>
            <a:r>
              <a:rPr lang="en-US" sz="2400" b="0" i="0" dirty="0">
                <a:solidFill>
                  <a:schemeClr val="bg1"/>
                </a:solidFill>
                <a:effectLst/>
                <a:latin typeface="Calibri" panose="020F0502020204030204" pitchFamily="34" charset="0"/>
              </a:rPr>
              <a:t>“When the Lord measures an individual, … He measures the heart as an indicator of the person’s capacity and potential to bless others.</a:t>
            </a:r>
          </a:p>
          <a:p>
            <a:pPr fontAlgn="base"/>
            <a:endParaRPr lang="en-US" sz="2400" b="0" i="0" dirty="0">
              <a:solidFill>
                <a:schemeClr val="bg1"/>
              </a:solidFill>
              <a:effectLst/>
              <a:latin typeface="Calibri" panose="020F0502020204030204" pitchFamily="34" charset="0"/>
            </a:endParaRPr>
          </a:p>
          <a:p>
            <a:pPr fontAlgn="base"/>
            <a:r>
              <a:rPr lang="en-US" sz="2400" b="0" i="0" dirty="0">
                <a:solidFill>
                  <a:schemeClr val="bg1"/>
                </a:solidFill>
                <a:effectLst/>
                <a:latin typeface="Calibri" panose="020F0502020204030204" pitchFamily="34" charset="0"/>
              </a:rPr>
              <a:t>“Why the heart? Because the heart is a synonym for one’s entire make-up. …</a:t>
            </a:r>
          </a:p>
          <a:p>
            <a:pPr fontAlgn="base"/>
            <a:endParaRPr lang="en-US" sz="2400" b="0" i="0" dirty="0">
              <a:solidFill>
                <a:schemeClr val="bg1"/>
              </a:solidFill>
              <a:effectLst/>
              <a:latin typeface="Calibri" panose="020F0502020204030204" pitchFamily="34" charset="0"/>
            </a:endParaRPr>
          </a:p>
          <a:p>
            <a:pPr fontAlgn="base"/>
            <a:r>
              <a:rPr lang="en-US" sz="2400" b="0" i="0" dirty="0">
                <a:solidFill>
                  <a:schemeClr val="bg1"/>
                </a:solidFill>
                <a:effectLst/>
                <a:latin typeface="Calibri" panose="020F0502020204030204" pitchFamily="34" charset="0"/>
              </a:rPr>
              <a:t>“The measure of our hearts is the measure of our total performance. As used by the Lord, the ‘heart’ of a person describes his effort to better self, or others, or the conditions he confronts.” </a:t>
            </a:r>
          </a:p>
        </p:txBody>
      </p:sp>
      <p:pic>
        <p:nvPicPr>
          <p:cNvPr id="10242" name="Picture 2" descr="Elder Marvin J. Ash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067" y="1873501"/>
            <a:ext cx="2071577" cy="277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97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31001" y="1339973"/>
            <a:ext cx="6200867" cy="1938992"/>
          </a:xfrm>
          <a:prstGeom prst="rect">
            <a:avLst/>
          </a:prstGeom>
          <a:noFill/>
        </p:spPr>
        <p:txBody>
          <a:bodyPr wrap="square" rtlCol="0">
            <a:spAutoFit/>
          </a:bodyPr>
          <a:lstStyle/>
          <a:p>
            <a:r>
              <a:rPr lang="en-US" sz="2400" i="1" dirty="0">
                <a:solidFill>
                  <a:srgbClr val="FFFF00"/>
                </a:solidFill>
              </a:rPr>
              <a:t>Now the acts of David the king, first and last, behold, they are written in the book of Samuel the seer, and in the book of Nathan the prophet, and in the book of Gad the seer, </a:t>
            </a:r>
          </a:p>
          <a:p>
            <a:r>
              <a:rPr lang="en-US" sz="2400" i="1" dirty="0">
                <a:solidFill>
                  <a:srgbClr val="FFFF00"/>
                </a:solidFill>
              </a:rPr>
              <a:t>1 Chronicles 29:29</a:t>
            </a:r>
          </a:p>
        </p:txBody>
      </p:sp>
      <p:sp>
        <p:nvSpPr>
          <p:cNvPr id="6" name="TextBox 5"/>
          <p:cNvSpPr txBox="1"/>
          <p:nvPr/>
        </p:nvSpPr>
        <p:spPr>
          <a:xfrm>
            <a:off x="88271" y="-3293"/>
            <a:ext cx="12015457"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Recordings of David</a:t>
            </a:r>
          </a:p>
        </p:txBody>
      </p:sp>
      <p:grpSp>
        <p:nvGrpSpPr>
          <p:cNvPr id="7" name="Group 6"/>
          <p:cNvGrpSpPr/>
          <p:nvPr/>
        </p:nvGrpSpPr>
        <p:grpSpPr>
          <a:xfrm>
            <a:off x="8365094" y="1532587"/>
            <a:ext cx="1950452" cy="3627640"/>
            <a:chOff x="4289995" y="670637"/>
            <a:chExt cx="1917016" cy="3825163"/>
          </a:xfrm>
        </p:grpSpPr>
        <p:sp>
          <p:nvSpPr>
            <p:cNvPr id="8" name="Cloud 7"/>
            <p:cNvSpPr/>
            <p:nvPr/>
          </p:nvSpPr>
          <p:spPr>
            <a:xfrm rot="20706537">
              <a:off x="5368719" y="1083061"/>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649721" flipH="1">
              <a:off x="5194556" y="4100411"/>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649721" flipH="1">
              <a:off x="4677913" y="4081735"/>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307848" flipH="1">
              <a:off x="5683179" y="3176348"/>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060644">
              <a:off x="4183132" y="3153830"/>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422081" flipH="1">
              <a:off x="4414536" y="2098187"/>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180301">
              <a:off x="5362613" y="2101968"/>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671737">
              <a:off x="4296553" y="1015056"/>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0800000" flipH="1">
              <a:off x="4581140" y="2015938"/>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0800000" flipH="1">
              <a:off x="5019455" y="2024864"/>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flipH="1">
              <a:off x="4679458" y="729037"/>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16200000">
              <a:off x="4871726" y="361630"/>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495800" y="952445"/>
              <a:ext cx="1436304" cy="281272"/>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flipH="1">
              <a:off x="4577271" y="3191346"/>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551845" y="865726"/>
              <a:ext cx="1371600" cy="445287"/>
              <a:chOff x="6629400" y="1582164"/>
              <a:chExt cx="2051348" cy="665965"/>
            </a:xfrm>
          </p:grpSpPr>
          <p:grpSp>
            <p:nvGrpSpPr>
              <p:cNvPr id="59" name="Group 58"/>
              <p:cNvGrpSpPr/>
              <p:nvPr/>
            </p:nvGrpSpPr>
            <p:grpSpPr>
              <a:xfrm>
                <a:off x="6629400" y="1582164"/>
                <a:ext cx="2051348" cy="665965"/>
                <a:chOff x="5406518" y="633972"/>
                <a:chExt cx="3662823" cy="743377"/>
              </a:xfrm>
            </p:grpSpPr>
            <p:grpSp>
              <p:nvGrpSpPr>
                <p:cNvPr id="64" name="Group 63"/>
                <p:cNvGrpSpPr/>
                <p:nvPr/>
              </p:nvGrpSpPr>
              <p:grpSpPr>
                <a:xfrm>
                  <a:off x="5406518" y="638327"/>
                  <a:ext cx="915268" cy="739022"/>
                  <a:chOff x="5406518" y="638327"/>
                  <a:chExt cx="915268" cy="739022"/>
                </a:xfrm>
              </p:grpSpPr>
              <p:sp>
                <p:nvSpPr>
                  <p:cNvPr id="77" name="Cross 7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6333981" y="633972"/>
                  <a:ext cx="915268" cy="739022"/>
                  <a:chOff x="5406518" y="638327"/>
                  <a:chExt cx="915268" cy="739022"/>
                </a:xfrm>
              </p:grpSpPr>
              <p:sp>
                <p:nvSpPr>
                  <p:cNvPr id="75" name="Cross 74"/>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7257090" y="633972"/>
                  <a:ext cx="915268" cy="739022"/>
                  <a:chOff x="5406518" y="638327"/>
                  <a:chExt cx="915268" cy="739022"/>
                </a:xfrm>
              </p:grpSpPr>
              <p:sp>
                <p:nvSpPr>
                  <p:cNvPr id="73" name="Cross 7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8154073" y="633973"/>
                  <a:ext cx="915268" cy="739022"/>
                  <a:chOff x="5406518" y="638327"/>
                  <a:chExt cx="915268" cy="739022"/>
                </a:xfrm>
              </p:grpSpPr>
              <p:sp>
                <p:nvSpPr>
                  <p:cNvPr id="71" name="Cross 7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Diamond 67"/>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6-Point Star 59"/>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6-Point Star 60"/>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6-Point Star 61"/>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6-Point Star 62"/>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1293597">
              <a:off x="4559537" y="3170813"/>
              <a:ext cx="475099" cy="1031721"/>
              <a:chOff x="6677328" y="4049616"/>
              <a:chExt cx="948594" cy="2064381"/>
            </a:xfrm>
          </p:grpSpPr>
          <p:sp>
            <p:nvSpPr>
              <p:cNvPr id="45" name="Flowchart: Summing Junction 44"/>
              <p:cNvSpPr/>
              <p:nvPr/>
            </p:nvSpPr>
            <p:spPr>
              <a:xfrm>
                <a:off x="6858000" y="40496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Summing Junction 45"/>
              <p:cNvSpPr/>
              <p:nvPr/>
            </p:nvSpPr>
            <p:spPr>
              <a:xfrm>
                <a:off x="6832576" y="4407928"/>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Summing Junction 46"/>
              <p:cNvSpPr/>
              <p:nvPr/>
            </p:nvSpPr>
            <p:spPr>
              <a:xfrm rot="836308">
                <a:off x="6776971" y="4668269"/>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Summing Junction 47"/>
              <p:cNvSpPr/>
              <p:nvPr/>
            </p:nvSpPr>
            <p:spPr>
              <a:xfrm rot="20246486">
                <a:off x="7010400" y="42020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Summing Junction 48"/>
              <p:cNvSpPr/>
              <p:nvPr/>
            </p:nvSpPr>
            <p:spPr>
              <a:xfrm rot="19652693">
                <a:off x="7148012" y="4466764"/>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Summing Junction 49"/>
              <p:cNvSpPr/>
              <p:nvPr/>
            </p:nvSpPr>
            <p:spPr>
              <a:xfrm rot="19552713">
                <a:off x="7235243" y="469886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25"/>
              <p:cNvGrpSpPr/>
              <p:nvPr/>
            </p:nvGrpSpPr>
            <p:grpSpPr>
              <a:xfrm>
                <a:off x="6677328" y="5006366"/>
                <a:ext cx="948594" cy="1107631"/>
                <a:chOff x="3124200" y="3339059"/>
                <a:chExt cx="2743200" cy="2854839"/>
              </a:xfrm>
              <a:solidFill>
                <a:srgbClr val="C85F08"/>
              </a:solidFill>
            </p:grpSpPr>
            <p:sp>
              <p:nvSpPr>
                <p:cNvPr id="52" name="Oval 51"/>
                <p:cNvSpPr/>
                <p:nvPr/>
              </p:nvSpPr>
              <p:spPr>
                <a:xfrm>
                  <a:off x="3124200" y="3657597"/>
                  <a:ext cx="2743200" cy="2536301"/>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0800000">
                  <a:off x="3352799" y="3339059"/>
                  <a:ext cx="2208551" cy="685800"/>
                </a:xfrm>
                <a:prstGeom prst="trapezoi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28"/>
                <p:cNvGrpSpPr/>
                <p:nvPr/>
              </p:nvGrpSpPr>
              <p:grpSpPr>
                <a:xfrm>
                  <a:off x="3481299" y="3932118"/>
                  <a:ext cx="1960410" cy="156892"/>
                  <a:chOff x="3131612" y="1661854"/>
                  <a:chExt cx="4419488" cy="312758"/>
                </a:xfrm>
                <a:grpFill/>
              </p:grpSpPr>
              <p:sp>
                <p:nvSpPr>
                  <p:cNvPr id="55" name="Flowchart: Summing Junction 54"/>
                  <p:cNvSpPr/>
                  <p:nvPr/>
                </p:nvSpPr>
                <p:spPr>
                  <a:xfrm>
                    <a:off x="3131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Summing Junction 55"/>
                  <p:cNvSpPr/>
                  <p:nvPr/>
                </p:nvSpPr>
                <p:spPr>
                  <a:xfrm>
                    <a:off x="4274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Summing Junction 56"/>
                  <p:cNvSpPr/>
                  <p:nvPr/>
                </p:nvSpPr>
                <p:spPr>
                  <a:xfrm>
                    <a:off x="5417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Summing Junction 57"/>
                  <p:cNvSpPr/>
                  <p:nvPr/>
                </p:nvSpPr>
                <p:spPr>
                  <a:xfrm>
                    <a:off x="6560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 name="Group 23"/>
            <p:cNvGrpSpPr/>
            <p:nvPr/>
          </p:nvGrpSpPr>
          <p:grpSpPr>
            <a:xfrm>
              <a:off x="4772460" y="3040042"/>
              <a:ext cx="891251" cy="289343"/>
              <a:chOff x="6629400" y="1582164"/>
              <a:chExt cx="2051348" cy="665965"/>
            </a:xfrm>
          </p:grpSpPr>
          <p:grpSp>
            <p:nvGrpSpPr>
              <p:cNvPr id="25" name="Group 24"/>
              <p:cNvGrpSpPr/>
              <p:nvPr/>
            </p:nvGrpSpPr>
            <p:grpSpPr>
              <a:xfrm>
                <a:off x="6629400" y="1582164"/>
                <a:ext cx="2051348" cy="665965"/>
                <a:chOff x="5406518" y="633972"/>
                <a:chExt cx="3662823" cy="743377"/>
              </a:xfrm>
            </p:grpSpPr>
            <p:grpSp>
              <p:nvGrpSpPr>
                <p:cNvPr id="30" name="Group 29"/>
                <p:cNvGrpSpPr/>
                <p:nvPr/>
              </p:nvGrpSpPr>
              <p:grpSpPr>
                <a:xfrm>
                  <a:off x="5406518" y="638327"/>
                  <a:ext cx="915268" cy="739022"/>
                  <a:chOff x="5406518" y="638327"/>
                  <a:chExt cx="915268" cy="739022"/>
                </a:xfrm>
              </p:grpSpPr>
              <p:sp>
                <p:nvSpPr>
                  <p:cNvPr id="43" name="Cross 4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333981" y="633972"/>
                  <a:ext cx="915268" cy="739022"/>
                  <a:chOff x="5406518" y="638327"/>
                  <a:chExt cx="915268" cy="739022"/>
                </a:xfrm>
              </p:grpSpPr>
              <p:sp>
                <p:nvSpPr>
                  <p:cNvPr id="41" name="Cross 4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7257090" y="633972"/>
                  <a:ext cx="915268" cy="739022"/>
                  <a:chOff x="5406518" y="638327"/>
                  <a:chExt cx="915268" cy="739022"/>
                </a:xfrm>
              </p:grpSpPr>
              <p:sp>
                <p:nvSpPr>
                  <p:cNvPr id="39" name="Cross 38"/>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8154073" y="633973"/>
                  <a:ext cx="915268" cy="739022"/>
                  <a:chOff x="5406518" y="638327"/>
                  <a:chExt cx="915268" cy="739022"/>
                </a:xfrm>
              </p:grpSpPr>
              <p:sp>
                <p:nvSpPr>
                  <p:cNvPr id="37" name="Cross 3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Diamond 33"/>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6-Point Star 25"/>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6-Point Star 26"/>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6-Point Star 28"/>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6" name="TextBox 235"/>
          <p:cNvSpPr txBox="1"/>
          <p:nvPr/>
        </p:nvSpPr>
        <p:spPr>
          <a:xfrm>
            <a:off x="3474230" y="3689481"/>
            <a:ext cx="4089704" cy="369332"/>
          </a:xfrm>
          <a:prstGeom prst="rect">
            <a:avLst/>
          </a:prstGeom>
          <a:noFill/>
        </p:spPr>
        <p:txBody>
          <a:bodyPr wrap="square" rtlCol="0">
            <a:spAutoFit/>
          </a:bodyPr>
          <a:lstStyle/>
          <a:p>
            <a:r>
              <a:rPr lang="en-US" dirty="0">
                <a:solidFill>
                  <a:schemeClr val="bg1"/>
                </a:solidFill>
                <a:latin typeface="Calibri" panose="020F0502020204030204" pitchFamily="34" charset="0"/>
              </a:rPr>
              <a:t>All 3 of these books have been lost</a:t>
            </a:r>
          </a:p>
        </p:txBody>
      </p:sp>
      <p:grpSp>
        <p:nvGrpSpPr>
          <p:cNvPr id="237" name="Group 236"/>
          <p:cNvGrpSpPr/>
          <p:nvPr/>
        </p:nvGrpSpPr>
        <p:grpSpPr>
          <a:xfrm rot="5400000">
            <a:off x="1158657" y="3088904"/>
            <a:ext cx="1870713" cy="2499903"/>
            <a:chOff x="420142" y="457200"/>
            <a:chExt cx="1870713" cy="2499903"/>
          </a:xfrm>
        </p:grpSpPr>
        <p:grpSp>
          <p:nvGrpSpPr>
            <p:cNvPr id="238" name="Group 237"/>
            <p:cNvGrpSpPr/>
            <p:nvPr/>
          </p:nvGrpSpPr>
          <p:grpSpPr>
            <a:xfrm>
              <a:off x="457200" y="457200"/>
              <a:ext cx="1215358" cy="2497726"/>
              <a:chOff x="5410200" y="1299205"/>
              <a:chExt cx="1215358" cy="2497726"/>
            </a:xfrm>
          </p:grpSpPr>
          <p:grpSp>
            <p:nvGrpSpPr>
              <p:cNvPr id="260" name="Group 259"/>
              <p:cNvGrpSpPr/>
              <p:nvPr/>
            </p:nvGrpSpPr>
            <p:grpSpPr>
              <a:xfrm>
                <a:off x="5410200" y="1299205"/>
                <a:ext cx="607679" cy="2497726"/>
                <a:chOff x="533400" y="381000"/>
                <a:chExt cx="457200" cy="2497726"/>
              </a:xfrm>
            </p:grpSpPr>
            <p:sp>
              <p:nvSpPr>
                <p:cNvPr id="266" name="Oval 26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Rounded Rectangle 26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260"/>
              <p:cNvGrpSpPr/>
              <p:nvPr/>
            </p:nvGrpSpPr>
            <p:grpSpPr>
              <a:xfrm>
                <a:off x="6017879" y="1299205"/>
                <a:ext cx="607679" cy="2497726"/>
                <a:chOff x="2714897" y="457200"/>
                <a:chExt cx="457200" cy="2497726"/>
              </a:xfrm>
            </p:grpSpPr>
            <p:sp>
              <p:nvSpPr>
                <p:cNvPr id="262" name="Oval 26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ed Rectangle 26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0" name="Group 249"/>
            <p:cNvGrpSpPr/>
            <p:nvPr/>
          </p:nvGrpSpPr>
          <p:grpSpPr>
            <a:xfrm>
              <a:off x="1655141" y="459377"/>
              <a:ext cx="607679" cy="2497726"/>
              <a:chOff x="533400" y="381000"/>
              <a:chExt cx="457200" cy="2497726"/>
            </a:xfrm>
          </p:grpSpPr>
          <p:sp>
            <p:nvSpPr>
              <p:cNvPr id="256" name="Oval 25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Rounded Rectangle 25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TextBox 240"/>
            <p:cNvSpPr txBox="1"/>
            <p:nvPr/>
          </p:nvSpPr>
          <p:spPr>
            <a:xfrm rot="16200000">
              <a:off x="172742" y="1456339"/>
              <a:ext cx="1141131" cy="646331"/>
            </a:xfrm>
            <a:prstGeom prst="rect">
              <a:avLst/>
            </a:prstGeom>
            <a:noFill/>
          </p:spPr>
          <p:txBody>
            <a:bodyPr wrap="square" rtlCol="0">
              <a:spAutoFit/>
            </a:bodyPr>
            <a:lstStyle/>
            <a:p>
              <a:pPr algn="ctr"/>
              <a:r>
                <a:rPr lang="en-US" dirty="0">
                  <a:latin typeface="Berlin Sans FB" panose="020E0602020502020306" pitchFamily="34" charset="0"/>
                </a:rPr>
                <a:t>Book of Samuel</a:t>
              </a:r>
            </a:p>
          </p:txBody>
        </p:sp>
        <p:sp>
          <p:nvSpPr>
            <p:cNvPr id="242" name="TextBox 241"/>
            <p:cNvSpPr txBox="1"/>
            <p:nvPr/>
          </p:nvSpPr>
          <p:spPr>
            <a:xfrm rot="16200000">
              <a:off x="756117" y="1430912"/>
              <a:ext cx="1141131" cy="646331"/>
            </a:xfrm>
            <a:prstGeom prst="rect">
              <a:avLst/>
            </a:prstGeom>
            <a:noFill/>
          </p:spPr>
          <p:txBody>
            <a:bodyPr wrap="square" rtlCol="0">
              <a:spAutoFit/>
            </a:bodyPr>
            <a:lstStyle/>
            <a:p>
              <a:pPr algn="ctr"/>
              <a:r>
                <a:rPr lang="en-US" dirty="0">
                  <a:latin typeface="Berlin Sans FB" panose="020E0602020502020306" pitchFamily="34" charset="0"/>
                </a:rPr>
                <a:t>Book of Nathan</a:t>
              </a:r>
            </a:p>
          </p:txBody>
        </p:sp>
        <p:sp>
          <p:nvSpPr>
            <p:cNvPr id="243" name="TextBox 242"/>
            <p:cNvSpPr txBox="1"/>
            <p:nvPr/>
          </p:nvSpPr>
          <p:spPr>
            <a:xfrm rot="16200000">
              <a:off x="1359568" y="1460849"/>
              <a:ext cx="1216243" cy="646331"/>
            </a:xfrm>
            <a:prstGeom prst="rect">
              <a:avLst/>
            </a:prstGeom>
            <a:noFill/>
          </p:spPr>
          <p:txBody>
            <a:bodyPr wrap="square" rtlCol="0">
              <a:spAutoFit/>
            </a:bodyPr>
            <a:lstStyle/>
            <a:p>
              <a:pPr algn="ctr"/>
              <a:r>
                <a:rPr lang="en-US" dirty="0">
                  <a:latin typeface="Berlin Sans FB" panose="020E0602020502020306" pitchFamily="34" charset="0"/>
                </a:rPr>
                <a:t>Book of Gad</a:t>
              </a:r>
            </a:p>
          </p:txBody>
        </p:sp>
      </p:grpSp>
      <p:sp>
        <p:nvSpPr>
          <p:cNvPr id="270" name="TextBox 269"/>
          <p:cNvSpPr txBox="1"/>
          <p:nvPr/>
        </p:nvSpPr>
        <p:spPr>
          <a:xfrm>
            <a:off x="3999160" y="4397049"/>
            <a:ext cx="4089704" cy="1754326"/>
          </a:xfrm>
          <a:prstGeom prst="rect">
            <a:avLst/>
          </a:prstGeom>
          <a:noFill/>
        </p:spPr>
        <p:txBody>
          <a:bodyPr wrap="square" rtlCol="0">
            <a:spAutoFit/>
          </a:bodyPr>
          <a:lstStyle/>
          <a:p>
            <a:r>
              <a:rPr lang="en-US" dirty="0">
                <a:solidFill>
                  <a:schemeClr val="bg1"/>
                </a:solidFill>
                <a:latin typeface="Calibri" panose="020F0502020204030204" pitchFamily="34" charset="0"/>
              </a:rPr>
              <a:t>Before they disappeared certain unknown compilers extracted material from them to create the 6 books known to us as</a:t>
            </a:r>
          </a:p>
          <a:p>
            <a:r>
              <a:rPr lang="en-US" dirty="0">
                <a:solidFill>
                  <a:schemeClr val="bg1"/>
                </a:solidFill>
                <a:latin typeface="Calibri" panose="020F0502020204030204" pitchFamily="34" charset="0"/>
              </a:rPr>
              <a:t>1 and 2 Samuel</a:t>
            </a:r>
          </a:p>
          <a:p>
            <a:r>
              <a:rPr lang="en-US" dirty="0">
                <a:solidFill>
                  <a:schemeClr val="bg1"/>
                </a:solidFill>
                <a:latin typeface="Calibri" panose="020F0502020204030204" pitchFamily="34" charset="0"/>
              </a:rPr>
              <a:t>1 and 2 Kings</a:t>
            </a:r>
          </a:p>
          <a:p>
            <a:r>
              <a:rPr lang="en-US" dirty="0">
                <a:solidFill>
                  <a:schemeClr val="bg1"/>
                </a:solidFill>
                <a:latin typeface="Calibri" panose="020F0502020204030204" pitchFamily="34" charset="0"/>
              </a:rPr>
              <a:t>1 and 2 Chronicles</a:t>
            </a:r>
          </a:p>
        </p:txBody>
      </p:sp>
      <p:sp>
        <p:nvSpPr>
          <p:cNvPr id="271" name="TextBox 270"/>
          <p:cNvSpPr txBox="1"/>
          <p:nvPr/>
        </p:nvSpPr>
        <p:spPr>
          <a:xfrm>
            <a:off x="7927906" y="6388451"/>
            <a:ext cx="4089704" cy="369332"/>
          </a:xfrm>
          <a:prstGeom prst="rect">
            <a:avLst/>
          </a:prstGeom>
          <a:noFill/>
        </p:spPr>
        <p:txBody>
          <a:bodyPr wrap="square" rtlCol="0">
            <a:spAutoFit/>
          </a:bodyPr>
          <a:lstStyle/>
          <a:p>
            <a:pPr algn="r"/>
            <a:r>
              <a:rPr lang="en-US" dirty="0">
                <a:solidFill>
                  <a:schemeClr val="bg1"/>
                </a:solidFill>
              </a:rPr>
              <a:t>(2)</a:t>
            </a:r>
          </a:p>
        </p:txBody>
      </p:sp>
    </p:spTree>
    <p:extLst>
      <p:ext uri="{BB962C8B-B14F-4D97-AF65-F5344CB8AC3E}">
        <p14:creationId xmlns:p14="http://schemas.microsoft.com/office/powerpoint/2010/main" val="190204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271" y="-3293"/>
            <a:ext cx="12015457"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David</a:t>
            </a:r>
          </a:p>
        </p:txBody>
      </p:sp>
      <p:grpSp>
        <p:nvGrpSpPr>
          <p:cNvPr id="7" name="Group 6"/>
          <p:cNvGrpSpPr/>
          <p:nvPr/>
        </p:nvGrpSpPr>
        <p:grpSpPr>
          <a:xfrm>
            <a:off x="9430818" y="1365178"/>
            <a:ext cx="1958441" cy="3740976"/>
            <a:chOff x="4289995" y="670637"/>
            <a:chExt cx="1917016" cy="3825163"/>
          </a:xfrm>
        </p:grpSpPr>
        <p:sp>
          <p:nvSpPr>
            <p:cNvPr id="8" name="Cloud 7"/>
            <p:cNvSpPr/>
            <p:nvPr/>
          </p:nvSpPr>
          <p:spPr>
            <a:xfrm rot="20706537">
              <a:off x="5368719" y="1083061"/>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649721" flipH="1">
              <a:off x="5194556" y="4100411"/>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649721" flipH="1">
              <a:off x="4677913" y="4081735"/>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307848" flipH="1">
              <a:off x="5683179" y="3176348"/>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060644">
              <a:off x="4183132" y="3153830"/>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422081" flipH="1">
              <a:off x="4414536" y="2098187"/>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180301">
              <a:off x="5362613" y="2101968"/>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671737">
              <a:off x="4296553" y="1015056"/>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0800000" flipH="1">
              <a:off x="4581140" y="2015938"/>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0800000" flipH="1">
              <a:off x="5019455" y="2024864"/>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flipH="1">
              <a:off x="4679458" y="729037"/>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16200000">
              <a:off x="4871726" y="361630"/>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495800" y="952445"/>
              <a:ext cx="1436304" cy="281272"/>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flipH="1">
              <a:off x="4577271" y="3191346"/>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551845" y="865726"/>
              <a:ext cx="1371600" cy="445287"/>
              <a:chOff x="6629400" y="1582164"/>
              <a:chExt cx="2051348" cy="665965"/>
            </a:xfrm>
          </p:grpSpPr>
          <p:grpSp>
            <p:nvGrpSpPr>
              <p:cNvPr id="59" name="Group 58"/>
              <p:cNvGrpSpPr/>
              <p:nvPr/>
            </p:nvGrpSpPr>
            <p:grpSpPr>
              <a:xfrm>
                <a:off x="6629400" y="1582164"/>
                <a:ext cx="2051348" cy="665965"/>
                <a:chOff x="5406518" y="633972"/>
                <a:chExt cx="3662823" cy="743377"/>
              </a:xfrm>
            </p:grpSpPr>
            <p:grpSp>
              <p:nvGrpSpPr>
                <p:cNvPr id="64" name="Group 63"/>
                <p:cNvGrpSpPr/>
                <p:nvPr/>
              </p:nvGrpSpPr>
              <p:grpSpPr>
                <a:xfrm>
                  <a:off x="5406518" y="638327"/>
                  <a:ext cx="915268" cy="739022"/>
                  <a:chOff x="5406518" y="638327"/>
                  <a:chExt cx="915268" cy="739022"/>
                </a:xfrm>
              </p:grpSpPr>
              <p:sp>
                <p:nvSpPr>
                  <p:cNvPr id="77" name="Cross 7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6333981" y="633972"/>
                  <a:ext cx="915268" cy="739022"/>
                  <a:chOff x="5406518" y="638327"/>
                  <a:chExt cx="915268" cy="739022"/>
                </a:xfrm>
              </p:grpSpPr>
              <p:sp>
                <p:nvSpPr>
                  <p:cNvPr id="75" name="Cross 74"/>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7257090" y="633972"/>
                  <a:ext cx="915268" cy="739022"/>
                  <a:chOff x="5406518" y="638327"/>
                  <a:chExt cx="915268" cy="739022"/>
                </a:xfrm>
              </p:grpSpPr>
              <p:sp>
                <p:nvSpPr>
                  <p:cNvPr id="73" name="Cross 7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8154073" y="633973"/>
                  <a:ext cx="915268" cy="739022"/>
                  <a:chOff x="5406518" y="638327"/>
                  <a:chExt cx="915268" cy="739022"/>
                </a:xfrm>
              </p:grpSpPr>
              <p:sp>
                <p:nvSpPr>
                  <p:cNvPr id="71" name="Cross 7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Diamond 67"/>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6-Point Star 59"/>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6-Point Star 60"/>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6-Point Star 61"/>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6-Point Star 62"/>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1293597">
              <a:off x="4559537" y="3170813"/>
              <a:ext cx="475099" cy="1031721"/>
              <a:chOff x="6677328" y="4049616"/>
              <a:chExt cx="948594" cy="2064381"/>
            </a:xfrm>
          </p:grpSpPr>
          <p:sp>
            <p:nvSpPr>
              <p:cNvPr id="45" name="Flowchart: Summing Junction 44"/>
              <p:cNvSpPr/>
              <p:nvPr/>
            </p:nvSpPr>
            <p:spPr>
              <a:xfrm>
                <a:off x="6858000" y="40496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Summing Junction 45"/>
              <p:cNvSpPr/>
              <p:nvPr/>
            </p:nvSpPr>
            <p:spPr>
              <a:xfrm>
                <a:off x="6832576" y="4407928"/>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Summing Junction 46"/>
              <p:cNvSpPr/>
              <p:nvPr/>
            </p:nvSpPr>
            <p:spPr>
              <a:xfrm rot="836308">
                <a:off x="6776971" y="4668269"/>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Summing Junction 47"/>
              <p:cNvSpPr/>
              <p:nvPr/>
            </p:nvSpPr>
            <p:spPr>
              <a:xfrm rot="20246486">
                <a:off x="7010400" y="42020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Summing Junction 48"/>
              <p:cNvSpPr/>
              <p:nvPr/>
            </p:nvSpPr>
            <p:spPr>
              <a:xfrm rot="19652693">
                <a:off x="7148012" y="4466764"/>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Summing Junction 49"/>
              <p:cNvSpPr/>
              <p:nvPr/>
            </p:nvSpPr>
            <p:spPr>
              <a:xfrm rot="19552713">
                <a:off x="7235243" y="469886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25"/>
              <p:cNvGrpSpPr/>
              <p:nvPr/>
            </p:nvGrpSpPr>
            <p:grpSpPr>
              <a:xfrm>
                <a:off x="6677328" y="5006366"/>
                <a:ext cx="948594" cy="1107631"/>
                <a:chOff x="3124200" y="3339059"/>
                <a:chExt cx="2743200" cy="2854839"/>
              </a:xfrm>
              <a:solidFill>
                <a:srgbClr val="C85F08"/>
              </a:solidFill>
            </p:grpSpPr>
            <p:sp>
              <p:nvSpPr>
                <p:cNvPr id="52" name="Oval 51"/>
                <p:cNvSpPr/>
                <p:nvPr/>
              </p:nvSpPr>
              <p:spPr>
                <a:xfrm>
                  <a:off x="3124200" y="3657597"/>
                  <a:ext cx="2743200" cy="2536301"/>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0800000">
                  <a:off x="3352799" y="3339059"/>
                  <a:ext cx="2208551" cy="685800"/>
                </a:xfrm>
                <a:prstGeom prst="trapezoi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28"/>
                <p:cNvGrpSpPr/>
                <p:nvPr/>
              </p:nvGrpSpPr>
              <p:grpSpPr>
                <a:xfrm>
                  <a:off x="3481299" y="3932118"/>
                  <a:ext cx="1960410" cy="156892"/>
                  <a:chOff x="3131612" y="1661854"/>
                  <a:chExt cx="4419488" cy="312758"/>
                </a:xfrm>
                <a:grpFill/>
              </p:grpSpPr>
              <p:sp>
                <p:nvSpPr>
                  <p:cNvPr id="55" name="Flowchart: Summing Junction 54"/>
                  <p:cNvSpPr/>
                  <p:nvPr/>
                </p:nvSpPr>
                <p:spPr>
                  <a:xfrm>
                    <a:off x="3131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Summing Junction 55"/>
                  <p:cNvSpPr/>
                  <p:nvPr/>
                </p:nvSpPr>
                <p:spPr>
                  <a:xfrm>
                    <a:off x="4274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Summing Junction 56"/>
                  <p:cNvSpPr/>
                  <p:nvPr/>
                </p:nvSpPr>
                <p:spPr>
                  <a:xfrm>
                    <a:off x="5417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Summing Junction 57"/>
                  <p:cNvSpPr/>
                  <p:nvPr/>
                </p:nvSpPr>
                <p:spPr>
                  <a:xfrm>
                    <a:off x="6560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 name="Group 23"/>
            <p:cNvGrpSpPr/>
            <p:nvPr/>
          </p:nvGrpSpPr>
          <p:grpSpPr>
            <a:xfrm>
              <a:off x="4772460" y="3040042"/>
              <a:ext cx="891251" cy="289343"/>
              <a:chOff x="6629400" y="1582164"/>
              <a:chExt cx="2051348" cy="665965"/>
            </a:xfrm>
          </p:grpSpPr>
          <p:grpSp>
            <p:nvGrpSpPr>
              <p:cNvPr id="25" name="Group 24"/>
              <p:cNvGrpSpPr/>
              <p:nvPr/>
            </p:nvGrpSpPr>
            <p:grpSpPr>
              <a:xfrm>
                <a:off x="6629400" y="1582164"/>
                <a:ext cx="2051348" cy="665965"/>
                <a:chOff x="5406518" y="633972"/>
                <a:chExt cx="3662823" cy="743377"/>
              </a:xfrm>
            </p:grpSpPr>
            <p:grpSp>
              <p:nvGrpSpPr>
                <p:cNvPr id="30" name="Group 29"/>
                <p:cNvGrpSpPr/>
                <p:nvPr/>
              </p:nvGrpSpPr>
              <p:grpSpPr>
                <a:xfrm>
                  <a:off x="5406518" y="638327"/>
                  <a:ext cx="915268" cy="739022"/>
                  <a:chOff x="5406518" y="638327"/>
                  <a:chExt cx="915268" cy="739022"/>
                </a:xfrm>
              </p:grpSpPr>
              <p:sp>
                <p:nvSpPr>
                  <p:cNvPr id="43" name="Cross 4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333981" y="633972"/>
                  <a:ext cx="915268" cy="739022"/>
                  <a:chOff x="5406518" y="638327"/>
                  <a:chExt cx="915268" cy="739022"/>
                </a:xfrm>
              </p:grpSpPr>
              <p:sp>
                <p:nvSpPr>
                  <p:cNvPr id="41" name="Cross 4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7257090" y="633972"/>
                  <a:ext cx="915268" cy="739022"/>
                  <a:chOff x="5406518" y="638327"/>
                  <a:chExt cx="915268" cy="739022"/>
                </a:xfrm>
              </p:grpSpPr>
              <p:sp>
                <p:nvSpPr>
                  <p:cNvPr id="39" name="Cross 38"/>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8154073" y="633973"/>
                  <a:ext cx="915268" cy="739022"/>
                  <a:chOff x="5406518" y="638327"/>
                  <a:chExt cx="915268" cy="739022"/>
                </a:xfrm>
              </p:grpSpPr>
              <p:sp>
                <p:nvSpPr>
                  <p:cNvPr id="37" name="Cross 3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Diamond 33"/>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6-Point Star 25"/>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6-Point Star 26"/>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6-Point Star 28"/>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6" name="TextBox 235"/>
          <p:cNvSpPr txBox="1"/>
          <p:nvPr/>
        </p:nvSpPr>
        <p:spPr>
          <a:xfrm>
            <a:off x="396050" y="920037"/>
            <a:ext cx="8477027" cy="5078313"/>
          </a:xfrm>
          <a:prstGeom prst="rect">
            <a:avLst/>
          </a:prstGeom>
          <a:noFill/>
        </p:spPr>
        <p:txBody>
          <a:bodyPr wrap="square" rtlCol="0">
            <a:spAutoFit/>
          </a:bodyPr>
          <a:lstStyle/>
          <a:p>
            <a:r>
              <a:rPr lang="en-US" dirty="0">
                <a:solidFill>
                  <a:schemeClr val="bg1"/>
                </a:solidFill>
                <a:latin typeface="Calibri" panose="020F0502020204030204" pitchFamily="34" charset="0"/>
              </a:rPr>
              <a:t>David was born around 1032 BC, the youngest son of Jesse from the tribe of Judah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name means beloved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a shepherd before he was anointed by Samuel as King</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fought with Goliath proving his faithfulness in the Lord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put in charge of Saul’s army, however, Saul tries to murder him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united the tribes as one great nation and ensured that the government was based on the law of God.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Through his transgression with Bathsheba his union with her brought forth Solomon, who was an ancestor of Jesus Christ.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Some of Psalms was written during David’s reign and many—though not all—of Psalms in the Old Testament collection are ascribed to David personally</a:t>
            </a:r>
          </a:p>
        </p:txBody>
      </p:sp>
      <p:sp>
        <p:nvSpPr>
          <p:cNvPr id="100" name="TextBox 99"/>
          <p:cNvSpPr txBox="1"/>
          <p:nvPr/>
        </p:nvSpPr>
        <p:spPr>
          <a:xfrm>
            <a:off x="7927906" y="6388451"/>
            <a:ext cx="4089704" cy="369332"/>
          </a:xfrm>
          <a:prstGeom prst="rect">
            <a:avLst/>
          </a:prstGeom>
          <a:noFill/>
        </p:spPr>
        <p:txBody>
          <a:bodyPr wrap="square" rtlCol="0">
            <a:spAutoFit/>
          </a:bodyPr>
          <a:lstStyle/>
          <a:p>
            <a:pPr algn="r"/>
            <a:r>
              <a:rPr lang="en-US" dirty="0">
                <a:solidFill>
                  <a:schemeClr val="bg1"/>
                </a:solidFill>
              </a:rPr>
              <a:t>(1,2)</a:t>
            </a:r>
          </a:p>
        </p:txBody>
      </p:sp>
    </p:spTree>
    <p:extLst>
      <p:ext uri="{BB962C8B-B14F-4D97-AF65-F5344CB8AC3E}">
        <p14:creationId xmlns:p14="http://schemas.microsoft.com/office/powerpoint/2010/main" val="228277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f6f422c-13e1-483c-9b3c-59e04a93f443/Images/Large_ba-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271" y="-3293"/>
            <a:ext cx="12015457"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Saul’s Loses Spirit of the Lord</a:t>
            </a:r>
          </a:p>
        </p:txBody>
      </p:sp>
      <p:sp>
        <p:nvSpPr>
          <p:cNvPr id="270" name="TextBox 269"/>
          <p:cNvSpPr txBox="1"/>
          <p:nvPr/>
        </p:nvSpPr>
        <p:spPr>
          <a:xfrm>
            <a:off x="318275" y="977506"/>
            <a:ext cx="6191381" cy="1015663"/>
          </a:xfrm>
          <a:prstGeom prst="rect">
            <a:avLst/>
          </a:prstGeom>
          <a:noFill/>
        </p:spPr>
        <p:txBody>
          <a:bodyPr wrap="square" rtlCol="0">
            <a:spAutoFit/>
          </a:bodyPr>
          <a:lstStyle/>
          <a:p>
            <a:r>
              <a:rPr lang="en-US" sz="2000" i="1" dirty="0">
                <a:solidFill>
                  <a:srgbClr val="FFFF00"/>
                </a:solidFill>
              </a:rPr>
              <a:t>But the Spirit of the </a:t>
            </a:r>
            <a:r>
              <a:rPr lang="en-US" sz="2000" i="1" cap="small" dirty="0">
                <a:solidFill>
                  <a:srgbClr val="FFFF00"/>
                </a:solidFill>
              </a:rPr>
              <a:t>Lord</a:t>
            </a:r>
            <a:r>
              <a:rPr lang="en-US" sz="2000" i="1" dirty="0">
                <a:solidFill>
                  <a:srgbClr val="FFFF00"/>
                </a:solidFill>
              </a:rPr>
              <a:t> departed from Saul, and an evil spirit from the </a:t>
            </a:r>
            <a:r>
              <a:rPr lang="en-US" sz="2000" i="1" cap="small" dirty="0">
                <a:solidFill>
                  <a:srgbClr val="FFFF00"/>
                </a:solidFill>
              </a:rPr>
              <a:t>Lord</a:t>
            </a:r>
            <a:r>
              <a:rPr lang="en-US" sz="2000" i="1" dirty="0">
                <a:solidFill>
                  <a:srgbClr val="FFFF00"/>
                </a:solidFill>
              </a:rPr>
              <a:t> troubled him.</a:t>
            </a:r>
          </a:p>
          <a:p>
            <a:r>
              <a:rPr lang="en-US" sz="2000" i="1" dirty="0">
                <a:solidFill>
                  <a:srgbClr val="FFFF00"/>
                </a:solidFill>
              </a:rPr>
              <a:t>JST : 14</a:t>
            </a:r>
          </a:p>
        </p:txBody>
      </p:sp>
      <p:sp>
        <p:nvSpPr>
          <p:cNvPr id="271" name="TextBox 270"/>
          <p:cNvSpPr txBox="1"/>
          <p:nvPr/>
        </p:nvSpPr>
        <p:spPr>
          <a:xfrm>
            <a:off x="7927906" y="6388451"/>
            <a:ext cx="4089704" cy="369332"/>
          </a:xfrm>
          <a:prstGeom prst="rect">
            <a:avLst/>
          </a:prstGeom>
          <a:noFill/>
        </p:spPr>
        <p:txBody>
          <a:bodyPr wrap="square" rtlCol="0">
            <a:spAutoFit/>
          </a:bodyPr>
          <a:lstStyle/>
          <a:p>
            <a:pPr algn="r"/>
            <a:r>
              <a:rPr lang="en-US" dirty="0">
                <a:solidFill>
                  <a:schemeClr val="bg1"/>
                </a:solidFill>
              </a:rPr>
              <a:t>(5)</a:t>
            </a:r>
          </a:p>
        </p:txBody>
      </p:sp>
      <p:sp>
        <p:nvSpPr>
          <p:cNvPr id="100" name="TextBox 99"/>
          <p:cNvSpPr txBox="1"/>
          <p:nvPr/>
        </p:nvSpPr>
        <p:spPr>
          <a:xfrm>
            <a:off x="88271" y="6471952"/>
            <a:ext cx="4089704" cy="369332"/>
          </a:xfrm>
          <a:prstGeom prst="rect">
            <a:avLst/>
          </a:prstGeom>
          <a:noFill/>
        </p:spPr>
        <p:txBody>
          <a:bodyPr wrap="square" rtlCol="0">
            <a:spAutoFit/>
          </a:bodyPr>
          <a:lstStyle/>
          <a:p>
            <a:r>
              <a:rPr lang="en-US" dirty="0">
                <a:solidFill>
                  <a:schemeClr val="bg1"/>
                </a:solidFill>
              </a:rPr>
              <a:t>1 Samuel 16:18</a:t>
            </a:r>
          </a:p>
        </p:txBody>
      </p:sp>
      <p:sp>
        <p:nvSpPr>
          <p:cNvPr id="101" name="TextBox 100"/>
          <p:cNvSpPr txBox="1"/>
          <p:nvPr/>
        </p:nvSpPr>
        <p:spPr>
          <a:xfrm>
            <a:off x="7478485" y="1308542"/>
            <a:ext cx="4089704" cy="2585323"/>
          </a:xfrm>
          <a:prstGeom prst="rect">
            <a:avLst/>
          </a:prstGeom>
          <a:noFill/>
        </p:spPr>
        <p:txBody>
          <a:bodyPr wrap="square" rtlCol="0">
            <a:spAutoFit/>
          </a:bodyPr>
          <a:lstStyle/>
          <a:p>
            <a:r>
              <a:rPr lang="en-US" dirty="0">
                <a:solidFill>
                  <a:schemeClr val="bg1"/>
                </a:solidFill>
                <a:latin typeface="Calibri" panose="020F0502020204030204" pitchFamily="34" charset="0"/>
              </a:rPr>
              <a:t>“David from then until he was brought to the aid of the mentally disturbed Saul. As a consequence of his transgressions, Saul had lost the Spirit of the Lord and often fell into states of deep melancholic depression. The servants in his court suggested that music might be an excellent antidote; and one of them volunteered:” </a:t>
            </a:r>
          </a:p>
        </p:txBody>
      </p:sp>
      <p:sp>
        <p:nvSpPr>
          <p:cNvPr id="2" name="Rectangle 1"/>
          <p:cNvSpPr/>
          <p:nvPr/>
        </p:nvSpPr>
        <p:spPr>
          <a:xfrm>
            <a:off x="5834742" y="4395422"/>
            <a:ext cx="5197883" cy="923330"/>
          </a:xfrm>
          <a:prstGeom prst="rect">
            <a:avLst/>
          </a:prstGeom>
        </p:spPr>
        <p:txBody>
          <a:bodyPr wrap="square">
            <a:spAutoFit/>
          </a:bodyPr>
          <a:lstStyle/>
          <a:p>
            <a:r>
              <a:rPr lang="en-US" b="0" i="0" dirty="0">
                <a:solidFill>
                  <a:schemeClr val="bg1"/>
                </a:solidFill>
                <a:effectLst/>
                <a:latin typeface="Calibri" panose="020F0502020204030204" pitchFamily="34" charset="0"/>
              </a:rPr>
              <a:t>“With that recommendation David was brought to Saul and assigned to his personal court as armor-bearer for the king.”</a:t>
            </a:r>
            <a:endParaRPr lang="en-US" dirty="0">
              <a:solidFill>
                <a:schemeClr val="bg1"/>
              </a:solidFill>
            </a:endParaRPr>
          </a:p>
        </p:txBody>
      </p:sp>
      <p:sp>
        <p:nvSpPr>
          <p:cNvPr id="4" name="Rectangle 3"/>
          <p:cNvSpPr/>
          <p:nvPr/>
        </p:nvSpPr>
        <p:spPr>
          <a:xfrm>
            <a:off x="3413965" y="5938177"/>
            <a:ext cx="6096000" cy="646331"/>
          </a:xfrm>
          <a:prstGeom prst="rect">
            <a:avLst/>
          </a:prstGeom>
        </p:spPr>
        <p:txBody>
          <a:bodyPr>
            <a:spAutoFit/>
          </a:bodyPr>
          <a:lstStyle/>
          <a:p>
            <a:r>
              <a:rPr lang="en-US" dirty="0">
                <a:solidFill>
                  <a:schemeClr val="bg1"/>
                </a:solidFill>
                <a:latin typeface="Calibri" panose="020F0502020204030204" pitchFamily="34" charset="0"/>
              </a:rPr>
              <a:t>Armor-bearer--a person selected by the king to carry his armor and to stand by the king in times of danger. </a:t>
            </a:r>
            <a:endParaRPr lang="en-US" dirty="0">
              <a:solidFill>
                <a:schemeClr val="bg1"/>
              </a:solidFill>
            </a:endParaRPr>
          </a:p>
        </p:txBody>
      </p:sp>
      <p:pic>
        <p:nvPicPr>
          <p:cNvPr id="7" name="Picture 2" descr="https://whatshotn.files.wordpress.com/2013/07/joab-causes-the-king-to-cease-from-mournin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07" t="5781" r="7528" b="8686"/>
          <a:stretch/>
        </p:blipFill>
        <p:spPr bwMode="auto">
          <a:xfrm>
            <a:off x="2206297" y="1865570"/>
            <a:ext cx="3191849" cy="379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71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2" grpId="0"/>
      <p:bldP spid="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1634</Words>
  <Application>Microsoft Office PowerPoint</Application>
  <PresentationFormat>Widescreen</PresentationFormat>
  <Paragraphs>145</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Berlin Sans FB</vt:lpstr>
      <vt:lpstr>Calibri Light</vt:lpstr>
      <vt:lpstr>Calibri</vt:lpstr>
      <vt:lpstr>Arial</vt:lpstr>
      <vt:lpstr>AR ESSENCE</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22</cp:revision>
  <dcterms:created xsi:type="dcterms:W3CDTF">2015-12-26T14:51:57Z</dcterms:created>
  <dcterms:modified xsi:type="dcterms:W3CDTF">2020-11-16T14:37:51Z</dcterms:modified>
</cp:coreProperties>
</file>