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61" r:id="rId3"/>
    <p:sldId id="260" r:id="rId4"/>
    <p:sldId id="258" r:id="rId5"/>
    <p:sldId id="262" r:id="rId6"/>
    <p:sldId id="264" r:id="rId7"/>
    <p:sldId id="267" r:id="rId8"/>
    <p:sldId id="269" r:id="rId9"/>
    <p:sldId id="266" r:id="rId10"/>
    <p:sldId id="268" r:id="rId11"/>
    <p:sldId id="270" r:id="rId12"/>
    <p:sldId id="271" r:id="rId13"/>
    <p:sldId id="273" r:id="rId14"/>
    <p:sldId id="272" r:id="rId15"/>
    <p:sldId id="257" r:id="rId16"/>
    <p:sldId id="265" r:id="rId17"/>
    <p:sldId id="263" r:id="rId18"/>
  </p:sldIdLst>
  <p:sldSz cx="12192000" cy="6858000"/>
  <p:notesSz cx="6858000" cy="9144000"/>
  <p:embeddedFontLst>
    <p:embeddedFont>
      <p:font typeface="Arial Black" panose="020B0A04020102020204" pitchFamily="34" charset="0"/>
      <p:bold r:id="rId19"/>
    </p:embeddedFon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
      <p:font typeface="Palatino" pitchFamily="2"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B1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E478719-322C-4219-A20D-E624A4CEF79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403837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478719-322C-4219-A20D-E624A4CEF79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19450653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478719-322C-4219-A20D-E624A4CEF79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1288720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E478719-322C-4219-A20D-E624A4CEF79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27873984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E478719-322C-4219-A20D-E624A4CEF791}" type="datetimeFigureOut">
              <a:rPr lang="en-US" smtClean="0"/>
              <a:t>11/16/2020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92793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E478719-322C-4219-A20D-E624A4CEF791}"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3453390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478719-322C-4219-A20D-E624A4CEF791}" type="datetimeFigureOut">
              <a:rPr lang="en-US" smtClean="0"/>
              <a:t>11/16/2020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18044187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E478719-322C-4219-A20D-E624A4CEF791}" type="datetimeFigureOut">
              <a:rPr lang="en-US" smtClean="0"/>
              <a:t>11/16/2020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606691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478719-322C-4219-A20D-E624A4CEF791}" type="datetimeFigureOut">
              <a:rPr lang="en-US" smtClean="0"/>
              <a:t>11/16/2020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750570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478719-322C-4219-A20D-E624A4CEF791}"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34978268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E478719-322C-4219-A20D-E624A4CEF791}" type="datetimeFigureOut">
              <a:rPr lang="en-US" smtClean="0"/>
              <a:t>11/16/2020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B3C44C-884D-403B-BBAF-866EE1076D8E}" type="slidenum">
              <a:rPr lang="en-US" smtClean="0"/>
              <a:t>‹#›</a:t>
            </a:fld>
            <a:endParaRPr lang="en-US"/>
          </a:p>
        </p:txBody>
      </p:sp>
    </p:spTree>
    <p:extLst>
      <p:ext uri="{BB962C8B-B14F-4D97-AF65-F5344CB8AC3E}">
        <p14:creationId xmlns:p14="http://schemas.microsoft.com/office/powerpoint/2010/main" val="39259560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478719-322C-4219-A20D-E624A4CEF791}" type="datetimeFigureOut">
              <a:rPr lang="en-US" smtClean="0"/>
              <a:t>11/16/2020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3C44C-884D-403B-BBAF-866EE1076D8E}" type="slidenum">
              <a:rPr lang="en-US" smtClean="0"/>
              <a:t>‹#›</a:t>
            </a:fld>
            <a:endParaRPr lang="en-US"/>
          </a:p>
        </p:txBody>
      </p:sp>
    </p:spTree>
    <p:extLst>
      <p:ext uri="{BB962C8B-B14F-4D97-AF65-F5344CB8AC3E}">
        <p14:creationId xmlns:p14="http://schemas.microsoft.com/office/powerpoint/2010/main" val="1179508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gi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171B41-9B85-42A8-AAEA-21FD74EC8D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61" name="Group 160"/>
          <p:cNvGrpSpPr/>
          <p:nvPr/>
        </p:nvGrpSpPr>
        <p:grpSpPr>
          <a:xfrm>
            <a:off x="936868" y="3115488"/>
            <a:ext cx="1596763" cy="3186139"/>
            <a:chOff x="4289995" y="670637"/>
            <a:chExt cx="1917016" cy="3825163"/>
          </a:xfrm>
        </p:grpSpPr>
        <p:sp>
          <p:nvSpPr>
            <p:cNvPr id="162" name="Cloud 161"/>
            <p:cNvSpPr/>
            <p:nvPr/>
          </p:nvSpPr>
          <p:spPr>
            <a:xfrm rot="20706537">
              <a:off x="5368719" y="1083061"/>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p:cNvSpPr/>
            <p:nvPr/>
          </p:nvSpPr>
          <p:spPr>
            <a:xfrm rot="649721" flipH="1">
              <a:off x="5194556" y="4100411"/>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Oval 163"/>
            <p:cNvSpPr/>
            <p:nvPr/>
          </p:nvSpPr>
          <p:spPr>
            <a:xfrm rot="649721" flipH="1">
              <a:off x="4677913" y="4081735"/>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Oval 164"/>
            <p:cNvSpPr/>
            <p:nvPr/>
          </p:nvSpPr>
          <p:spPr>
            <a:xfrm rot="4307848" flipH="1">
              <a:off x="5683179" y="3176348"/>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p:cNvSpPr/>
            <p:nvPr/>
          </p:nvSpPr>
          <p:spPr>
            <a:xfrm rot="18060644">
              <a:off x="4183132" y="3153830"/>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Trapezoid 166"/>
            <p:cNvSpPr/>
            <p:nvPr/>
          </p:nvSpPr>
          <p:spPr>
            <a:xfrm rot="1422081" flipH="1">
              <a:off x="4414536" y="2098187"/>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Trapezoid 167"/>
            <p:cNvSpPr/>
            <p:nvPr/>
          </p:nvSpPr>
          <p:spPr>
            <a:xfrm rot="20180301">
              <a:off x="5362613" y="2101968"/>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Cloud 168"/>
            <p:cNvSpPr/>
            <p:nvPr/>
          </p:nvSpPr>
          <p:spPr>
            <a:xfrm rot="671737">
              <a:off x="4296553" y="1015056"/>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Trapezoid 169"/>
            <p:cNvSpPr/>
            <p:nvPr/>
          </p:nvSpPr>
          <p:spPr>
            <a:xfrm rot="10800000" flipH="1">
              <a:off x="4581140" y="2015938"/>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Isosceles Triangle 170"/>
            <p:cNvSpPr/>
            <p:nvPr/>
          </p:nvSpPr>
          <p:spPr>
            <a:xfrm rot="10800000" flipH="1">
              <a:off x="5019455" y="2024864"/>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Oval 171"/>
            <p:cNvSpPr/>
            <p:nvPr/>
          </p:nvSpPr>
          <p:spPr>
            <a:xfrm flipH="1">
              <a:off x="4679458" y="729037"/>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Cloud 172"/>
            <p:cNvSpPr/>
            <p:nvPr/>
          </p:nvSpPr>
          <p:spPr>
            <a:xfrm rot="16200000">
              <a:off x="4871726" y="361630"/>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 name="Rounded Rectangle 173"/>
            <p:cNvSpPr/>
            <p:nvPr/>
          </p:nvSpPr>
          <p:spPr>
            <a:xfrm>
              <a:off x="4495800" y="952445"/>
              <a:ext cx="1436304" cy="281272"/>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Trapezoid 174"/>
            <p:cNvSpPr/>
            <p:nvPr/>
          </p:nvSpPr>
          <p:spPr>
            <a:xfrm flipH="1">
              <a:off x="4577271" y="3191346"/>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6" name="Group 175"/>
            <p:cNvGrpSpPr/>
            <p:nvPr/>
          </p:nvGrpSpPr>
          <p:grpSpPr>
            <a:xfrm>
              <a:off x="4551845" y="865726"/>
              <a:ext cx="1371600" cy="445287"/>
              <a:chOff x="6629400" y="1582164"/>
              <a:chExt cx="2051348" cy="665965"/>
            </a:xfrm>
          </p:grpSpPr>
          <p:grpSp>
            <p:nvGrpSpPr>
              <p:cNvPr id="213" name="Group 212"/>
              <p:cNvGrpSpPr/>
              <p:nvPr/>
            </p:nvGrpSpPr>
            <p:grpSpPr>
              <a:xfrm>
                <a:off x="6629400" y="1582164"/>
                <a:ext cx="2051348" cy="665965"/>
                <a:chOff x="5406518" y="633972"/>
                <a:chExt cx="3662823" cy="743377"/>
              </a:xfrm>
            </p:grpSpPr>
            <p:grpSp>
              <p:nvGrpSpPr>
                <p:cNvPr id="218" name="Group 217"/>
                <p:cNvGrpSpPr/>
                <p:nvPr/>
              </p:nvGrpSpPr>
              <p:grpSpPr>
                <a:xfrm>
                  <a:off x="5406518" y="638327"/>
                  <a:ext cx="915268" cy="739022"/>
                  <a:chOff x="5406518" y="638327"/>
                  <a:chExt cx="915268" cy="739022"/>
                </a:xfrm>
              </p:grpSpPr>
              <p:sp>
                <p:nvSpPr>
                  <p:cNvPr id="231" name="Cross 23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Diamond 23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9" name="Group 218"/>
                <p:cNvGrpSpPr/>
                <p:nvPr/>
              </p:nvGrpSpPr>
              <p:grpSpPr>
                <a:xfrm>
                  <a:off x="6333981" y="633972"/>
                  <a:ext cx="915268" cy="739022"/>
                  <a:chOff x="5406518" y="638327"/>
                  <a:chExt cx="915268" cy="739022"/>
                </a:xfrm>
              </p:grpSpPr>
              <p:sp>
                <p:nvSpPr>
                  <p:cNvPr id="229" name="Cross 22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Diamond 22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0" name="Group 219"/>
                <p:cNvGrpSpPr/>
                <p:nvPr/>
              </p:nvGrpSpPr>
              <p:grpSpPr>
                <a:xfrm>
                  <a:off x="7257090" y="633972"/>
                  <a:ext cx="915268" cy="739022"/>
                  <a:chOff x="5406518" y="638327"/>
                  <a:chExt cx="915268" cy="739022"/>
                </a:xfrm>
              </p:grpSpPr>
              <p:sp>
                <p:nvSpPr>
                  <p:cNvPr id="227" name="Cross 22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Diamond 22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1" name="Group 220"/>
                <p:cNvGrpSpPr/>
                <p:nvPr/>
              </p:nvGrpSpPr>
              <p:grpSpPr>
                <a:xfrm>
                  <a:off x="8154073" y="633973"/>
                  <a:ext cx="915268" cy="739022"/>
                  <a:chOff x="5406518" y="638327"/>
                  <a:chExt cx="915268" cy="739022"/>
                </a:xfrm>
              </p:grpSpPr>
              <p:sp>
                <p:nvSpPr>
                  <p:cNvPr id="225" name="Cross 22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Diamond 22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2" name="Diamond 221"/>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Diamond 222"/>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Diamond 223"/>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4" name="6-Point Star 213"/>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6-Point Star 214"/>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6-Point Star 215"/>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6-Point Star 216"/>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7" name="Group 176"/>
            <p:cNvGrpSpPr/>
            <p:nvPr/>
          </p:nvGrpSpPr>
          <p:grpSpPr>
            <a:xfrm rot="1293597">
              <a:off x="4559537" y="3170813"/>
              <a:ext cx="475099" cy="1031721"/>
              <a:chOff x="6677328" y="4049616"/>
              <a:chExt cx="948594" cy="2064381"/>
            </a:xfrm>
          </p:grpSpPr>
          <p:sp>
            <p:nvSpPr>
              <p:cNvPr id="199" name="Flowchart: Summing Junction 198"/>
              <p:cNvSpPr/>
              <p:nvPr/>
            </p:nvSpPr>
            <p:spPr>
              <a:xfrm>
                <a:off x="6858000" y="40496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lowchart: Summing Junction 199"/>
              <p:cNvSpPr/>
              <p:nvPr/>
            </p:nvSpPr>
            <p:spPr>
              <a:xfrm>
                <a:off x="6832576" y="4407928"/>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lowchart: Summing Junction 200"/>
              <p:cNvSpPr/>
              <p:nvPr/>
            </p:nvSpPr>
            <p:spPr>
              <a:xfrm rot="836308">
                <a:off x="6776971" y="4668269"/>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lowchart: Summing Junction 201"/>
              <p:cNvSpPr/>
              <p:nvPr/>
            </p:nvSpPr>
            <p:spPr>
              <a:xfrm rot="20246486">
                <a:off x="7010400" y="42020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Flowchart: Summing Junction 202"/>
              <p:cNvSpPr/>
              <p:nvPr/>
            </p:nvSpPr>
            <p:spPr>
              <a:xfrm rot="19652693">
                <a:off x="7148012" y="4466764"/>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lowchart: Summing Junction 203"/>
              <p:cNvSpPr/>
              <p:nvPr/>
            </p:nvSpPr>
            <p:spPr>
              <a:xfrm rot="19552713">
                <a:off x="7235243" y="469886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5" name="Group 25"/>
              <p:cNvGrpSpPr/>
              <p:nvPr/>
            </p:nvGrpSpPr>
            <p:grpSpPr>
              <a:xfrm>
                <a:off x="6677328" y="5006366"/>
                <a:ext cx="948594" cy="1107631"/>
                <a:chOff x="3124200" y="3339059"/>
                <a:chExt cx="2743200" cy="2854839"/>
              </a:xfrm>
              <a:solidFill>
                <a:srgbClr val="C85F08"/>
              </a:solidFill>
            </p:grpSpPr>
            <p:sp>
              <p:nvSpPr>
                <p:cNvPr id="206" name="Oval 205"/>
                <p:cNvSpPr/>
                <p:nvPr/>
              </p:nvSpPr>
              <p:spPr>
                <a:xfrm>
                  <a:off x="3124200" y="3657597"/>
                  <a:ext cx="2743200" cy="253630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Trapezoid 206"/>
                <p:cNvSpPr/>
                <p:nvPr/>
              </p:nvSpPr>
              <p:spPr>
                <a:xfrm rot="10800000">
                  <a:off x="3352799" y="3339059"/>
                  <a:ext cx="2208551" cy="685800"/>
                </a:xfrm>
                <a:prstGeom prst="trapezoi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8" name="Group 28"/>
                <p:cNvGrpSpPr/>
                <p:nvPr/>
              </p:nvGrpSpPr>
              <p:grpSpPr>
                <a:xfrm>
                  <a:off x="3481299" y="3932118"/>
                  <a:ext cx="1960410" cy="156892"/>
                  <a:chOff x="3131612" y="1661854"/>
                  <a:chExt cx="4419488" cy="312758"/>
                </a:xfrm>
                <a:grpFill/>
              </p:grpSpPr>
              <p:sp>
                <p:nvSpPr>
                  <p:cNvPr id="209" name="Flowchart: Summing Junction 208"/>
                  <p:cNvSpPr/>
                  <p:nvPr/>
                </p:nvSpPr>
                <p:spPr>
                  <a:xfrm>
                    <a:off x="3131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lowchart: Summing Junction 209"/>
                  <p:cNvSpPr/>
                  <p:nvPr/>
                </p:nvSpPr>
                <p:spPr>
                  <a:xfrm>
                    <a:off x="4274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lowchart: Summing Junction 210"/>
                  <p:cNvSpPr/>
                  <p:nvPr/>
                </p:nvSpPr>
                <p:spPr>
                  <a:xfrm>
                    <a:off x="5417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Flowchart: Summing Junction 211"/>
                  <p:cNvSpPr/>
                  <p:nvPr/>
                </p:nvSpPr>
                <p:spPr>
                  <a:xfrm>
                    <a:off x="6560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178" name="Group 177"/>
            <p:cNvGrpSpPr/>
            <p:nvPr/>
          </p:nvGrpSpPr>
          <p:grpSpPr>
            <a:xfrm>
              <a:off x="4772460" y="3040042"/>
              <a:ext cx="891251" cy="289343"/>
              <a:chOff x="6629400" y="1582164"/>
              <a:chExt cx="2051348" cy="665965"/>
            </a:xfrm>
          </p:grpSpPr>
          <p:grpSp>
            <p:nvGrpSpPr>
              <p:cNvPr id="179" name="Group 178"/>
              <p:cNvGrpSpPr/>
              <p:nvPr/>
            </p:nvGrpSpPr>
            <p:grpSpPr>
              <a:xfrm>
                <a:off x="6629400" y="1582164"/>
                <a:ext cx="2051348" cy="665965"/>
                <a:chOff x="5406518" y="633972"/>
                <a:chExt cx="3662823" cy="743377"/>
              </a:xfrm>
            </p:grpSpPr>
            <p:grpSp>
              <p:nvGrpSpPr>
                <p:cNvPr id="184" name="Group 183"/>
                <p:cNvGrpSpPr/>
                <p:nvPr/>
              </p:nvGrpSpPr>
              <p:grpSpPr>
                <a:xfrm>
                  <a:off x="5406518" y="638327"/>
                  <a:ext cx="915268" cy="739022"/>
                  <a:chOff x="5406518" y="638327"/>
                  <a:chExt cx="915268" cy="739022"/>
                </a:xfrm>
              </p:grpSpPr>
              <p:sp>
                <p:nvSpPr>
                  <p:cNvPr id="197" name="Cross 19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Diamond 19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a:off x="6333981" y="633972"/>
                  <a:ext cx="915268" cy="739022"/>
                  <a:chOff x="5406518" y="638327"/>
                  <a:chExt cx="915268" cy="739022"/>
                </a:xfrm>
              </p:grpSpPr>
              <p:sp>
                <p:nvSpPr>
                  <p:cNvPr id="195" name="Cross 19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Diamond 19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a:off x="7257090" y="633972"/>
                  <a:ext cx="915268" cy="739022"/>
                  <a:chOff x="5406518" y="638327"/>
                  <a:chExt cx="915268" cy="739022"/>
                </a:xfrm>
              </p:grpSpPr>
              <p:sp>
                <p:nvSpPr>
                  <p:cNvPr id="193" name="Cross 19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Diamond 19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8154073" y="633973"/>
                  <a:ext cx="915268" cy="739022"/>
                  <a:chOff x="5406518" y="638327"/>
                  <a:chExt cx="915268" cy="739022"/>
                </a:xfrm>
              </p:grpSpPr>
              <p:sp>
                <p:nvSpPr>
                  <p:cNvPr id="191" name="Cross 19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Diamond 19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Diamond 187"/>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Diamond 188"/>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Diamond 189"/>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0" name="6-Point Star 179"/>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6-Point Star 180"/>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6-Point Star 181"/>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6-Point Star 182"/>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3" name="TextBox 2"/>
          <p:cNvSpPr txBox="1"/>
          <p:nvPr/>
        </p:nvSpPr>
        <p:spPr>
          <a:xfrm>
            <a:off x="72428" y="0"/>
            <a:ext cx="1758046" cy="369332"/>
          </a:xfrm>
          <a:prstGeom prst="rect">
            <a:avLst/>
          </a:prstGeom>
          <a:noFill/>
        </p:spPr>
        <p:txBody>
          <a:bodyPr wrap="square" rtlCol="0">
            <a:spAutoFit/>
          </a:bodyPr>
          <a:lstStyle/>
          <a:p>
            <a:r>
              <a:rPr lang="en-US" dirty="0"/>
              <a:t>Lesson 88</a:t>
            </a:r>
          </a:p>
        </p:txBody>
      </p:sp>
      <p:sp>
        <p:nvSpPr>
          <p:cNvPr id="233" name="TextBox 232"/>
          <p:cNvSpPr txBox="1"/>
          <p:nvPr/>
        </p:nvSpPr>
        <p:spPr>
          <a:xfrm>
            <a:off x="472092" y="794934"/>
            <a:ext cx="7827008" cy="1754326"/>
          </a:xfrm>
          <a:prstGeom prst="rect">
            <a:avLst/>
          </a:prstGeom>
          <a:noFill/>
        </p:spPr>
        <p:txBody>
          <a:bodyPr wrap="square" rtlCol="0">
            <a:spAutoFit/>
          </a:bodyPr>
          <a:lstStyle/>
          <a:p>
            <a:pPr algn="ctr"/>
            <a:r>
              <a:rPr lang="en-US" sz="6000" dirty="0">
                <a:latin typeface="Arial Black" panose="020B0A04020102020204" pitchFamily="34" charset="0"/>
              </a:rPr>
              <a:t>David and Goliath</a:t>
            </a:r>
          </a:p>
          <a:p>
            <a:pPr algn="ctr"/>
            <a:r>
              <a:rPr lang="en-US" sz="4800" dirty="0">
                <a:latin typeface="Arial Black" panose="020B0A04020102020204" pitchFamily="34" charset="0"/>
              </a:rPr>
              <a:t>1 Samuel 17</a:t>
            </a:r>
          </a:p>
        </p:txBody>
      </p:sp>
      <p:grpSp>
        <p:nvGrpSpPr>
          <p:cNvPr id="392" name="Group 391"/>
          <p:cNvGrpSpPr/>
          <p:nvPr/>
        </p:nvGrpSpPr>
        <p:grpSpPr>
          <a:xfrm>
            <a:off x="8307481" y="991673"/>
            <a:ext cx="3566839" cy="5544195"/>
            <a:chOff x="2473412" y="-299901"/>
            <a:chExt cx="3135164" cy="5116101"/>
          </a:xfrm>
        </p:grpSpPr>
        <p:grpSp>
          <p:nvGrpSpPr>
            <p:cNvPr id="393" name="Group 392"/>
            <p:cNvGrpSpPr/>
            <p:nvPr/>
          </p:nvGrpSpPr>
          <p:grpSpPr>
            <a:xfrm>
              <a:off x="2473412" y="-299901"/>
              <a:ext cx="2519638" cy="5116101"/>
              <a:chOff x="2473412" y="-299901"/>
              <a:chExt cx="2519638" cy="5116101"/>
            </a:xfrm>
          </p:grpSpPr>
          <p:sp>
            <p:nvSpPr>
              <p:cNvPr id="398" name="Rounded Rectangle 397"/>
              <p:cNvSpPr/>
              <p:nvPr/>
            </p:nvSpPr>
            <p:spPr>
              <a:xfrm>
                <a:off x="3227364" y="680581"/>
                <a:ext cx="1542175" cy="1518141"/>
              </a:xfrm>
              <a:prstGeom prst="roundRect">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9" name="Cloud 398"/>
              <p:cNvSpPr/>
              <p:nvPr/>
            </p:nvSpPr>
            <p:spPr>
              <a:xfrm rot="20895528" flipH="1">
                <a:off x="3282751" y="1140769"/>
                <a:ext cx="1502660" cy="1179368"/>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0" name="Oval 399"/>
              <p:cNvSpPr/>
              <p:nvPr/>
            </p:nvSpPr>
            <p:spPr>
              <a:xfrm rot="18724763" flipH="1">
                <a:off x="4088603" y="4234931"/>
                <a:ext cx="482042" cy="630552"/>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1" name="Oval 400"/>
              <p:cNvSpPr/>
              <p:nvPr/>
            </p:nvSpPr>
            <p:spPr>
              <a:xfrm rot="3076064" flipH="1">
                <a:off x="3469079" y="4259903"/>
                <a:ext cx="482042" cy="630552"/>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2" name="Trapezoid 12"/>
              <p:cNvSpPr/>
              <p:nvPr/>
            </p:nvSpPr>
            <p:spPr>
              <a:xfrm flipH="1">
                <a:off x="3252235" y="3436216"/>
                <a:ext cx="1480339" cy="106937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Oval 4"/>
              <p:cNvSpPr/>
              <p:nvPr/>
            </p:nvSpPr>
            <p:spPr>
              <a:xfrm flipH="1">
                <a:off x="3027163" y="3020403"/>
                <a:ext cx="430438" cy="6313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Oval 5"/>
              <p:cNvSpPr/>
              <p:nvPr/>
            </p:nvSpPr>
            <p:spPr>
              <a:xfrm flipH="1">
                <a:off x="4503052" y="2981157"/>
                <a:ext cx="489998" cy="7003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5" name="Trapezoid 8"/>
              <p:cNvSpPr/>
              <p:nvPr/>
            </p:nvSpPr>
            <p:spPr>
              <a:xfrm rot="20366507" flipH="1">
                <a:off x="4125235" y="2060011"/>
                <a:ext cx="811728" cy="144024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Trapezoid 10"/>
              <p:cNvSpPr/>
              <p:nvPr/>
            </p:nvSpPr>
            <p:spPr>
              <a:xfrm rot="1129774" flipH="1">
                <a:off x="3135635" y="1976109"/>
                <a:ext cx="762456" cy="1444072"/>
              </a:xfrm>
              <a:prstGeom prst="trapezoid">
                <a:avLst>
                  <a:gd name="adj" fmla="val 32632"/>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Trapezoid 12"/>
              <p:cNvSpPr/>
              <p:nvPr/>
            </p:nvSpPr>
            <p:spPr>
              <a:xfrm flipH="1">
                <a:off x="3430418" y="2098939"/>
                <a:ext cx="1163745" cy="1538947"/>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16"/>
              <p:cNvSpPr/>
              <p:nvPr/>
            </p:nvSpPr>
            <p:spPr>
              <a:xfrm flipH="1">
                <a:off x="3421585" y="686419"/>
                <a:ext cx="1200494" cy="1510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 name="Cloud 408"/>
              <p:cNvSpPr/>
              <p:nvPr/>
            </p:nvSpPr>
            <p:spPr>
              <a:xfrm rot="17623677" flipH="1">
                <a:off x="3190175" y="756998"/>
                <a:ext cx="732799" cy="547344"/>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Oval 409"/>
              <p:cNvSpPr/>
              <p:nvPr/>
            </p:nvSpPr>
            <p:spPr>
              <a:xfrm flipH="1">
                <a:off x="3501681" y="639672"/>
                <a:ext cx="1172484" cy="334436"/>
              </a:xfrm>
              <a:prstGeom prst="ellipse">
                <a:avLst/>
              </a:prstGeom>
              <a:solidFill>
                <a:srgbClr val="7F520F"/>
              </a:solidFill>
              <a:ln>
                <a:solidFill>
                  <a:srgbClr val="7F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1" name="Rounded Rectangle 410"/>
              <p:cNvSpPr/>
              <p:nvPr/>
            </p:nvSpPr>
            <p:spPr>
              <a:xfrm>
                <a:off x="4359576" y="3436216"/>
                <a:ext cx="231692" cy="228768"/>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2" name="Group 411"/>
              <p:cNvGrpSpPr/>
              <p:nvPr/>
            </p:nvGrpSpPr>
            <p:grpSpPr>
              <a:xfrm rot="19975264">
                <a:off x="4276324" y="2103223"/>
                <a:ext cx="435495" cy="461460"/>
                <a:chOff x="7523084" y="1394525"/>
                <a:chExt cx="571609" cy="605105"/>
              </a:xfrm>
            </p:grpSpPr>
            <p:sp>
              <p:nvSpPr>
                <p:cNvPr id="543" name="Donut 542"/>
                <p:cNvSpPr/>
                <p:nvPr/>
              </p:nvSpPr>
              <p:spPr>
                <a:xfrm>
                  <a:off x="7670854" y="14066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4" name="Donut 543"/>
                <p:cNvSpPr/>
                <p:nvPr/>
              </p:nvSpPr>
              <p:spPr>
                <a:xfrm>
                  <a:off x="7613023" y="15288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5" name="Donut 544"/>
                <p:cNvSpPr/>
                <p:nvPr/>
              </p:nvSpPr>
              <p:spPr>
                <a:xfrm>
                  <a:off x="7756778" y="152932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6" name="Donut 545"/>
                <p:cNvSpPr/>
                <p:nvPr/>
              </p:nvSpPr>
              <p:spPr>
                <a:xfrm>
                  <a:off x="7523084"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7" name="Donut 546"/>
                <p:cNvSpPr/>
                <p:nvPr/>
              </p:nvSpPr>
              <p:spPr>
                <a:xfrm>
                  <a:off x="7672429"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8" name="Donut 547"/>
                <p:cNvSpPr/>
                <p:nvPr/>
              </p:nvSpPr>
              <p:spPr>
                <a:xfrm>
                  <a:off x="7816184" y="184390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9" name="Donut 548"/>
                <p:cNvSpPr/>
                <p:nvPr/>
              </p:nvSpPr>
              <p:spPr>
                <a:xfrm>
                  <a:off x="7879263" y="154073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0" name="Donut 549"/>
                <p:cNvSpPr/>
                <p:nvPr/>
              </p:nvSpPr>
              <p:spPr>
                <a:xfrm>
                  <a:off x="7954492" y="1840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1" name="Donut 550"/>
                <p:cNvSpPr/>
                <p:nvPr/>
              </p:nvSpPr>
              <p:spPr>
                <a:xfrm>
                  <a:off x="7586254" y="169949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2" name="Donut 551"/>
                <p:cNvSpPr/>
                <p:nvPr/>
              </p:nvSpPr>
              <p:spPr>
                <a:xfrm>
                  <a:off x="7730009" y="17000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3" name="Donut 552"/>
                <p:cNvSpPr/>
                <p:nvPr/>
              </p:nvSpPr>
              <p:spPr>
                <a:xfrm>
                  <a:off x="7868317" y="16963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4" name="Donut 553"/>
                <p:cNvSpPr/>
                <p:nvPr/>
              </p:nvSpPr>
              <p:spPr>
                <a:xfrm>
                  <a:off x="7839719" y="13945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13" name="Group 412"/>
              <p:cNvGrpSpPr/>
              <p:nvPr/>
            </p:nvGrpSpPr>
            <p:grpSpPr>
              <a:xfrm rot="1624736" flipH="1">
                <a:off x="3356005" y="2093554"/>
                <a:ext cx="421505" cy="446636"/>
                <a:chOff x="7523084" y="1394525"/>
                <a:chExt cx="571609" cy="605105"/>
              </a:xfrm>
            </p:grpSpPr>
            <p:sp>
              <p:nvSpPr>
                <p:cNvPr id="531" name="Donut 530"/>
                <p:cNvSpPr/>
                <p:nvPr/>
              </p:nvSpPr>
              <p:spPr>
                <a:xfrm>
                  <a:off x="7670854" y="14066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2" name="Donut 531"/>
                <p:cNvSpPr/>
                <p:nvPr/>
              </p:nvSpPr>
              <p:spPr>
                <a:xfrm>
                  <a:off x="7613023" y="15288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3" name="Donut 532"/>
                <p:cNvSpPr/>
                <p:nvPr/>
              </p:nvSpPr>
              <p:spPr>
                <a:xfrm>
                  <a:off x="7756778" y="152932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4" name="Donut 533"/>
                <p:cNvSpPr/>
                <p:nvPr/>
              </p:nvSpPr>
              <p:spPr>
                <a:xfrm>
                  <a:off x="7523084"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5" name="Donut 534"/>
                <p:cNvSpPr/>
                <p:nvPr/>
              </p:nvSpPr>
              <p:spPr>
                <a:xfrm>
                  <a:off x="7672429"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6" name="Donut 535"/>
                <p:cNvSpPr/>
                <p:nvPr/>
              </p:nvSpPr>
              <p:spPr>
                <a:xfrm>
                  <a:off x="7816184" y="184390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7" name="Donut 536"/>
                <p:cNvSpPr/>
                <p:nvPr/>
              </p:nvSpPr>
              <p:spPr>
                <a:xfrm>
                  <a:off x="7879263" y="154073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8" name="Donut 537"/>
                <p:cNvSpPr/>
                <p:nvPr/>
              </p:nvSpPr>
              <p:spPr>
                <a:xfrm>
                  <a:off x="7954492" y="1840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9" name="Donut 538"/>
                <p:cNvSpPr/>
                <p:nvPr/>
              </p:nvSpPr>
              <p:spPr>
                <a:xfrm>
                  <a:off x="7586254" y="169949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0" name="Donut 539"/>
                <p:cNvSpPr/>
                <p:nvPr/>
              </p:nvSpPr>
              <p:spPr>
                <a:xfrm>
                  <a:off x="7730009" y="17000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1" name="Donut 540"/>
                <p:cNvSpPr/>
                <p:nvPr/>
              </p:nvSpPr>
              <p:spPr>
                <a:xfrm>
                  <a:off x="7868317" y="16963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2" name="Donut 541"/>
                <p:cNvSpPr/>
                <p:nvPr/>
              </p:nvSpPr>
              <p:spPr>
                <a:xfrm>
                  <a:off x="7839719" y="13945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4" name="Pentagon 413"/>
              <p:cNvSpPr/>
              <p:nvPr/>
            </p:nvSpPr>
            <p:spPr>
              <a:xfrm rot="6151277">
                <a:off x="2957237" y="3945649"/>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Pentagon 414"/>
              <p:cNvSpPr/>
              <p:nvPr/>
            </p:nvSpPr>
            <p:spPr>
              <a:xfrm rot="4223869">
                <a:off x="4122698" y="3920336"/>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Pentagon 415"/>
              <p:cNvSpPr/>
              <p:nvPr/>
            </p:nvSpPr>
            <p:spPr>
              <a:xfrm rot="5717008">
                <a:off x="3184451" y="3971984"/>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Pentagon 416"/>
              <p:cNvSpPr/>
              <p:nvPr/>
            </p:nvSpPr>
            <p:spPr>
              <a:xfrm rot="4705755">
                <a:off x="3894683" y="3968630"/>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Pentagon 417"/>
              <p:cNvSpPr/>
              <p:nvPr/>
            </p:nvSpPr>
            <p:spPr>
              <a:xfrm rot="5400000">
                <a:off x="3417818" y="3988029"/>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Pentagon 418"/>
              <p:cNvSpPr/>
              <p:nvPr/>
            </p:nvSpPr>
            <p:spPr>
              <a:xfrm rot="4892519">
                <a:off x="3669248" y="3986689"/>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0" name="Group 419"/>
              <p:cNvGrpSpPr/>
              <p:nvPr/>
            </p:nvGrpSpPr>
            <p:grpSpPr>
              <a:xfrm>
                <a:off x="3408934" y="2214536"/>
                <a:ext cx="1290123" cy="1596745"/>
                <a:chOff x="6645320" y="2206779"/>
                <a:chExt cx="1281555" cy="1719317"/>
              </a:xfrm>
            </p:grpSpPr>
            <p:sp>
              <p:nvSpPr>
                <p:cNvPr id="446" name="Donut 445"/>
                <p:cNvSpPr/>
                <p:nvPr/>
              </p:nvSpPr>
              <p:spPr>
                <a:xfrm>
                  <a:off x="6647317" y="3736312"/>
                  <a:ext cx="165428" cy="189784"/>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7" name="Donut 446"/>
                <p:cNvSpPr/>
                <p:nvPr/>
              </p:nvSpPr>
              <p:spPr>
                <a:xfrm>
                  <a:off x="6645320" y="355099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8" name="Donut 447"/>
                <p:cNvSpPr/>
                <p:nvPr/>
              </p:nvSpPr>
              <p:spPr>
                <a:xfrm>
                  <a:off x="6998121" y="221890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9" name="Donut 448"/>
                <p:cNvSpPr/>
                <p:nvPr/>
              </p:nvSpPr>
              <p:spPr>
                <a:xfrm>
                  <a:off x="7723002" y="3437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0" name="Donut 449"/>
                <p:cNvSpPr/>
                <p:nvPr/>
              </p:nvSpPr>
              <p:spPr>
                <a:xfrm>
                  <a:off x="6940290" y="234105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1" name="Donut 450"/>
                <p:cNvSpPr/>
                <p:nvPr/>
              </p:nvSpPr>
              <p:spPr>
                <a:xfrm>
                  <a:off x="7084045" y="2341582"/>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2" name="Donut 451"/>
                <p:cNvSpPr/>
                <p:nvPr/>
              </p:nvSpPr>
              <p:spPr>
                <a:xfrm>
                  <a:off x="7375394" y="234849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3" name="Donut 452"/>
                <p:cNvSpPr/>
                <p:nvPr/>
              </p:nvSpPr>
              <p:spPr>
                <a:xfrm>
                  <a:off x="7511808" y="234329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4" name="Donut 453"/>
                <p:cNvSpPr/>
                <p:nvPr/>
              </p:nvSpPr>
              <p:spPr>
                <a:xfrm>
                  <a:off x="6776810" y="2800613"/>
                  <a:ext cx="131093" cy="119591"/>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55" name="Donut 454"/>
                <p:cNvSpPr/>
                <p:nvPr/>
              </p:nvSpPr>
              <p:spPr>
                <a:xfrm>
                  <a:off x="7786674"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56" name="Group 455"/>
                <p:cNvGrpSpPr/>
                <p:nvPr/>
              </p:nvGrpSpPr>
              <p:grpSpPr>
                <a:xfrm>
                  <a:off x="6811475" y="3593686"/>
                  <a:ext cx="981628" cy="166314"/>
                  <a:chOff x="6811475" y="3593686"/>
                  <a:chExt cx="981628" cy="166314"/>
                </a:xfrm>
              </p:grpSpPr>
              <p:grpSp>
                <p:nvGrpSpPr>
                  <p:cNvPr id="523" name="Group 522"/>
                  <p:cNvGrpSpPr/>
                  <p:nvPr/>
                </p:nvGrpSpPr>
                <p:grpSpPr>
                  <a:xfrm>
                    <a:off x="6811475" y="3596833"/>
                    <a:ext cx="981628" cy="163167"/>
                    <a:chOff x="6773320" y="3757760"/>
                    <a:chExt cx="981628" cy="163167"/>
                  </a:xfrm>
                </p:grpSpPr>
                <p:sp>
                  <p:nvSpPr>
                    <p:cNvPr id="525" name="Donut 524"/>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6" name="Donut 525"/>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7" name="Donut 526"/>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8" name="Donut 527"/>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9" name="Donut 528"/>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30" name="Donut 529"/>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24" name="Donut 523"/>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7" name="Group 456"/>
                <p:cNvGrpSpPr/>
                <p:nvPr/>
              </p:nvGrpSpPr>
              <p:grpSpPr>
                <a:xfrm>
                  <a:off x="6741374" y="3441414"/>
                  <a:ext cx="981628" cy="166314"/>
                  <a:chOff x="6811475" y="3593686"/>
                  <a:chExt cx="981628" cy="166314"/>
                </a:xfrm>
              </p:grpSpPr>
              <p:grpSp>
                <p:nvGrpSpPr>
                  <p:cNvPr id="515" name="Group 514"/>
                  <p:cNvGrpSpPr/>
                  <p:nvPr/>
                </p:nvGrpSpPr>
                <p:grpSpPr>
                  <a:xfrm>
                    <a:off x="6811475" y="3596833"/>
                    <a:ext cx="981628" cy="163167"/>
                    <a:chOff x="6773320" y="3757760"/>
                    <a:chExt cx="981628" cy="163167"/>
                  </a:xfrm>
                </p:grpSpPr>
                <p:sp>
                  <p:nvSpPr>
                    <p:cNvPr id="517" name="Donut 516"/>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8" name="Donut 517"/>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9" name="Donut 518"/>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0" name="Donut 519"/>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1" name="Donut 520"/>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2" name="Donut 521"/>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16" name="Donut 515"/>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58" name="Group 457"/>
                <p:cNvGrpSpPr/>
                <p:nvPr/>
              </p:nvGrpSpPr>
              <p:grpSpPr>
                <a:xfrm>
                  <a:off x="6839316" y="3272203"/>
                  <a:ext cx="981628" cy="163167"/>
                  <a:chOff x="6773320" y="3757760"/>
                  <a:chExt cx="981628" cy="163167"/>
                </a:xfrm>
              </p:grpSpPr>
              <p:sp>
                <p:nvSpPr>
                  <p:cNvPr id="509" name="Donut 508"/>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0" name="Donut 509"/>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1" name="Donut 510"/>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2" name="Donut 511"/>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3" name="Donut 512"/>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4" name="Donut 513"/>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59" name="Donut 458"/>
                <p:cNvSpPr/>
                <p:nvPr/>
              </p:nvSpPr>
              <p:spPr>
                <a:xfrm>
                  <a:off x="7270724" y="326905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60" name="Group 459"/>
                <p:cNvGrpSpPr/>
                <p:nvPr/>
              </p:nvGrpSpPr>
              <p:grpSpPr>
                <a:xfrm>
                  <a:off x="6752068" y="3104101"/>
                  <a:ext cx="981628" cy="166314"/>
                  <a:chOff x="6811475" y="3593686"/>
                  <a:chExt cx="981628" cy="166314"/>
                </a:xfrm>
              </p:grpSpPr>
              <p:grpSp>
                <p:nvGrpSpPr>
                  <p:cNvPr id="501" name="Group 500"/>
                  <p:cNvGrpSpPr/>
                  <p:nvPr/>
                </p:nvGrpSpPr>
                <p:grpSpPr>
                  <a:xfrm>
                    <a:off x="6811475" y="3596833"/>
                    <a:ext cx="981628" cy="163167"/>
                    <a:chOff x="6773320" y="3757760"/>
                    <a:chExt cx="981628" cy="163167"/>
                  </a:xfrm>
                </p:grpSpPr>
                <p:sp>
                  <p:nvSpPr>
                    <p:cNvPr id="503" name="Donut 502"/>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4" name="Donut 503"/>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5" name="Donut 504"/>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6" name="Donut 505"/>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7" name="Donut 506"/>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8" name="Donut 507"/>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02" name="Donut 501"/>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61" name="Donut 460"/>
                <p:cNvSpPr/>
                <p:nvPr/>
              </p:nvSpPr>
              <p:spPr>
                <a:xfrm>
                  <a:off x="6881575" y="295898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2" name="Donut 461"/>
                <p:cNvSpPr/>
                <p:nvPr/>
              </p:nvSpPr>
              <p:spPr>
                <a:xfrm>
                  <a:off x="7030920" y="295898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3" name="Donut 462"/>
                <p:cNvSpPr/>
                <p:nvPr/>
              </p:nvSpPr>
              <p:spPr>
                <a:xfrm>
                  <a:off x="7174675" y="2959512"/>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4" name="Donut 463"/>
                <p:cNvSpPr/>
                <p:nvPr/>
              </p:nvSpPr>
              <p:spPr>
                <a:xfrm>
                  <a:off x="7466024" y="296642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5" name="Donut 464"/>
                <p:cNvSpPr/>
                <p:nvPr/>
              </p:nvSpPr>
              <p:spPr>
                <a:xfrm>
                  <a:off x="7602438" y="296122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6" name="Donut 465"/>
                <p:cNvSpPr/>
                <p:nvPr/>
              </p:nvSpPr>
              <p:spPr>
                <a:xfrm>
                  <a:off x="6817317" y="376276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67" name="Donut 466"/>
                <p:cNvSpPr/>
                <p:nvPr/>
              </p:nvSpPr>
              <p:spPr>
                <a:xfrm>
                  <a:off x="7312983" y="295583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68" name="Group 467"/>
                <p:cNvGrpSpPr/>
                <p:nvPr/>
              </p:nvGrpSpPr>
              <p:grpSpPr>
                <a:xfrm>
                  <a:off x="6757024" y="2815412"/>
                  <a:ext cx="956184" cy="273890"/>
                  <a:chOff x="6836919" y="3593686"/>
                  <a:chExt cx="956184" cy="273890"/>
                </a:xfrm>
              </p:grpSpPr>
              <p:grpSp>
                <p:nvGrpSpPr>
                  <p:cNvPr id="493" name="Group 492"/>
                  <p:cNvGrpSpPr/>
                  <p:nvPr/>
                </p:nvGrpSpPr>
                <p:grpSpPr>
                  <a:xfrm>
                    <a:off x="6836919" y="3596833"/>
                    <a:ext cx="956184" cy="270743"/>
                    <a:chOff x="6798764" y="3757760"/>
                    <a:chExt cx="956184" cy="270743"/>
                  </a:xfrm>
                </p:grpSpPr>
                <p:sp>
                  <p:nvSpPr>
                    <p:cNvPr id="495" name="Donut 494"/>
                    <p:cNvSpPr/>
                    <p:nvPr/>
                  </p:nvSpPr>
                  <p:spPr>
                    <a:xfrm>
                      <a:off x="6798764" y="387278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6" name="Donut 495"/>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7" name="Donut 496"/>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8" name="Donut 497"/>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9" name="Donut 498"/>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0" name="Donut 499"/>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94" name="Donut 493"/>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69" name="Donut 468"/>
                <p:cNvSpPr/>
                <p:nvPr/>
              </p:nvSpPr>
              <p:spPr>
                <a:xfrm>
                  <a:off x="6850351" y="265563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0" name="Donut 469"/>
                <p:cNvSpPr/>
                <p:nvPr/>
              </p:nvSpPr>
              <p:spPr>
                <a:xfrm>
                  <a:off x="6999696" y="265563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1" name="Donut 470"/>
                <p:cNvSpPr/>
                <p:nvPr/>
              </p:nvSpPr>
              <p:spPr>
                <a:xfrm>
                  <a:off x="7143451" y="2656162"/>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2" name="Donut 471"/>
                <p:cNvSpPr/>
                <p:nvPr/>
              </p:nvSpPr>
              <p:spPr>
                <a:xfrm>
                  <a:off x="7434800" y="266307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3" name="Donut 472"/>
                <p:cNvSpPr/>
                <p:nvPr/>
              </p:nvSpPr>
              <p:spPr>
                <a:xfrm>
                  <a:off x="7571214" y="265787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4" name="Donut 473"/>
                <p:cNvSpPr/>
                <p:nvPr/>
              </p:nvSpPr>
              <p:spPr>
                <a:xfrm>
                  <a:off x="7206530" y="235298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5" name="Donut 474"/>
                <p:cNvSpPr/>
                <p:nvPr/>
              </p:nvSpPr>
              <p:spPr>
                <a:xfrm>
                  <a:off x="7281759" y="265248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6" name="Donut 475"/>
                <p:cNvSpPr/>
                <p:nvPr/>
              </p:nvSpPr>
              <p:spPr>
                <a:xfrm>
                  <a:off x="6699428" y="327879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7" name="Donut 476"/>
                <p:cNvSpPr/>
                <p:nvPr/>
              </p:nvSpPr>
              <p:spPr>
                <a:xfrm>
                  <a:off x="6913521" y="251175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8" name="Donut 477"/>
                <p:cNvSpPr/>
                <p:nvPr/>
              </p:nvSpPr>
              <p:spPr>
                <a:xfrm>
                  <a:off x="7057276" y="251227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79" name="Donut 478"/>
                <p:cNvSpPr/>
                <p:nvPr/>
              </p:nvSpPr>
              <p:spPr>
                <a:xfrm>
                  <a:off x="7348625" y="251919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0" name="Donut 479"/>
                <p:cNvSpPr/>
                <p:nvPr/>
              </p:nvSpPr>
              <p:spPr>
                <a:xfrm>
                  <a:off x="7485039" y="251399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1" name="Donut 480"/>
                <p:cNvSpPr/>
                <p:nvPr/>
              </p:nvSpPr>
              <p:spPr>
                <a:xfrm>
                  <a:off x="7605603" y="2512108"/>
                  <a:ext cx="107605" cy="157605"/>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2" name="Donut 481"/>
                <p:cNvSpPr/>
                <p:nvPr/>
              </p:nvSpPr>
              <p:spPr>
                <a:xfrm>
                  <a:off x="7195584" y="250860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3" name="Donut 482"/>
                <p:cNvSpPr/>
                <p:nvPr/>
              </p:nvSpPr>
              <p:spPr>
                <a:xfrm>
                  <a:off x="6963875" y="3749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4" name="Donut 483"/>
                <p:cNvSpPr/>
                <p:nvPr/>
              </p:nvSpPr>
              <p:spPr>
                <a:xfrm>
                  <a:off x="7113220" y="3749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5" name="Donut 484"/>
                <p:cNvSpPr/>
                <p:nvPr/>
              </p:nvSpPr>
              <p:spPr>
                <a:xfrm>
                  <a:off x="7256975" y="374976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6" name="Donut 485"/>
                <p:cNvSpPr/>
                <p:nvPr/>
              </p:nvSpPr>
              <p:spPr>
                <a:xfrm>
                  <a:off x="7548324" y="375667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7" name="Donut 486"/>
                <p:cNvSpPr/>
                <p:nvPr/>
              </p:nvSpPr>
              <p:spPr>
                <a:xfrm>
                  <a:off x="7684738" y="375147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8" name="Donut 487"/>
                <p:cNvSpPr/>
                <p:nvPr/>
              </p:nvSpPr>
              <p:spPr>
                <a:xfrm>
                  <a:off x="7773465" y="361332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89" name="Donut 488"/>
                <p:cNvSpPr/>
                <p:nvPr/>
              </p:nvSpPr>
              <p:spPr>
                <a:xfrm>
                  <a:off x="7395283" y="37460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0" name="Donut 489"/>
                <p:cNvSpPr/>
                <p:nvPr/>
              </p:nvSpPr>
              <p:spPr>
                <a:xfrm>
                  <a:off x="7166986" y="220677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1" name="Donut 490"/>
                <p:cNvSpPr/>
                <p:nvPr/>
              </p:nvSpPr>
              <p:spPr>
                <a:xfrm>
                  <a:off x="7322731" y="22143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92" name="Donut 491"/>
                <p:cNvSpPr/>
                <p:nvPr/>
              </p:nvSpPr>
              <p:spPr>
                <a:xfrm>
                  <a:off x="7457861" y="22143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21" name="Moon 420"/>
              <p:cNvSpPr/>
              <p:nvPr/>
            </p:nvSpPr>
            <p:spPr>
              <a:xfrm rot="11360768" flipH="1">
                <a:off x="3199898" y="663341"/>
                <a:ext cx="494401" cy="842375"/>
              </a:xfrm>
              <a:prstGeom prst="moon">
                <a:avLst>
                  <a:gd name="adj" fmla="val 87500"/>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Moon 421"/>
              <p:cNvSpPr/>
              <p:nvPr/>
            </p:nvSpPr>
            <p:spPr>
              <a:xfrm rot="9749510">
                <a:off x="4292946" y="681016"/>
                <a:ext cx="494401" cy="842375"/>
              </a:xfrm>
              <a:prstGeom prst="moon">
                <a:avLst>
                  <a:gd name="adj" fmla="val 87500"/>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Flowchart: Delay 422"/>
              <p:cNvSpPr/>
              <p:nvPr/>
            </p:nvSpPr>
            <p:spPr>
              <a:xfrm rot="16200000">
                <a:off x="3734829" y="12203"/>
                <a:ext cx="549705" cy="1509901"/>
              </a:xfrm>
              <a:prstGeom prst="flowChartDelay">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egular Pentagon 423"/>
              <p:cNvSpPr/>
              <p:nvPr/>
            </p:nvSpPr>
            <p:spPr>
              <a:xfrm rot="12860656">
                <a:off x="3316890" y="2111718"/>
                <a:ext cx="463696" cy="384711"/>
              </a:xfrm>
              <a:prstGeom prst="pentagon">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egular Pentagon 424"/>
              <p:cNvSpPr/>
              <p:nvPr/>
            </p:nvSpPr>
            <p:spPr>
              <a:xfrm rot="8169726">
                <a:off x="4264411" y="2073921"/>
                <a:ext cx="463696" cy="422564"/>
              </a:xfrm>
              <a:prstGeom prst="pentagon">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Cloud 425"/>
              <p:cNvSpPr/>
              <p:nvPr/>
            </p:nvSpPr>
            <p:spPr>
              <a:xfrm rot="20552374" flipH="1">
                <a:off x="3580655" y="1587234"/>
                <a:ext cx="922435" cy="809471"/>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Oval 16"/>
              <p:cNvSpPr/>
              <p:nvPr/>
            </p:nvSpPr>
            <p:spPr>
              <a:xfrm flipH="1">
                <a:off x="3922120" y="1773963"/>
                <a:ext cx="242695" cy="192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8" name="Group 40"/>
              <p:cNvGrpSpPr/>
              <p:nvPr/>
            </p:nvGrpSpPr>
            <p:grpSpPr>
              <a:xfrm>
                <a:off x="3342025" y="879287"/>
                <a:ext cx="1378766" cy="972015"/>
                <a:chOff x="3657600" y="1515866"/>
                <a:chExt cx="1295400" cy="1074934"/>
              </a:xfrm>
            </p:grpSpPr>
            <p:sp>
              <p:nvSpPr>
                <p:cNvPr id="441" name="Hexagon 440"/>
                <p:cNvSpPr/>
                <p:nvPr/>
              </p:nvSpPr>
              <p:spPr>
                <a:xfrm>
                  <a:off x="3657600" y="1515866"/>
                  <a:ext cx="1295400" cy="1074934"/>
                </a:xfrm>
                <a:prstGeom prst="hexagon">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Rectangle 441"/>
                <p:cNvSpPr/>
                <p:nvPr/>
              </p:nvSpPr>
              <p:spPr>
                <a:xfrm>
                  <a:off x="3962400" y="1524000"/>
                  <a:ext cx="685800" cy="77981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3" name="Rectangle 442"/>
                <p:cNvSpPr/>
                <p:nvPr/>
              </p:nvSpPr>
              <p:spPr>
                <a:xfrm>
                  <a:off x="3958318" y="1516150"/>
                  <a:ext cx="145231" cy="803428"/>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ectangle 443"/>
                <p:cNvSpPr/>
                <p:nvPr/>
              </p:nvSpPr>
              <p:spPr>
                <a:xfrm>
                  <a:off x="4216324" y="1515866"/>
                  <a:ext cx="163290" cy="782632"/>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ectangle 444"/>
                <p:cNvSpPr/>
                <p:nvPr/>
              </p:nvSpPr>
              <p:spPr>
                <a:xfrm>
                  <a:off x="4478236" y="1524850"/>
                  <a:ext cx="160687" cy="788684"/>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9" name="Oval 428"/>
              <p:cNvSpPr/>
              <p:nvPr/>
            </p:nvSpPr>
            <p:spPr>
              <a:xfrm>
                <a:off x="3260717" y="772497"/>
                <a:ext cx="347282" cy="609844"/>
              </a:xfrm>
              <a:prstGeom prst="ellipse">
                <a:avLst/>
              </a:prstGeom>
              <a:solidFill>
                <a:srgbClr val="EFB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Oval 44"/>
              <p:cNvSpPr/>
              <p:nvPr/>
            </p:nvSpPr>
            <p:spPr>
              <a:xfrm rot="20988285">
                <a:off x="4444603" y="782472"/>
                <a:ext cx="299107" cy="572174"/>
              </a:xfrm>
              <a:prstGeom prst="ellipse">
                <a:avLst/>
              </a:prstGeom>
              <a:solidFill>
                <a:srgbClr val="EFB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Isosceles Triangle 430"/>
              <p:cNvSpPr/>
              <p:nvPr/>
            </p:nvSpPr>
            <p:spPr>
              <a:xfrm>
                <a:off x="3719151" y="421751"/>
                <a:ext cx="566214" cy="325802"/>
              </a:xfrm>
              <a:prstGeom prst="triangle">
                <a:avLst>
                  <a:gd name="adj" fmla="val 54050"/>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2" name="Group 431"/>
              <p:cNvGrpSpPr/>
              <p:nvPr/>
            </p:nvGrpSpPr>
            <p:grpSpPr>
              <a:xfrm>
                <a:off x="2473412" y="-299901"/>
                <a:ext cx="875545" cy="3939763"/>
                <a:chOff x="2473412" y="-299901"/>
                <a:chExt cx="875545" cy="3939763"/>
              </a:xfrm>
            </p:grpSpPr>
            <p:grpSp>
              <p:nvGrpSpPr>
                <p:cNvPr id="433" name="Group 432"/>
                <p:cNvGrpSpPr/>
                <p:nvPr/>
              </p:nvGrpSpPr>
              <p:grpSpPr>
                <a:xfrm rot="15315952">
                  <a:off x="797939" y="1375572"/>
                  <a:ext cx="3936272" cy="585326"/>
                  <a:chOff x="3038393" y="4921924"/>
                  <a:chExt cx="3936272" cy="883724"/>
                </a:xfrm>
              </p:grpSpPr>
              <p:sp>
                <p:nvSpPr>
                  <p:cNvPr id="436" name="Pentagon 435"/>
                  <p:cNvSpPr/>
                  <p:nvPr/>
                </p:nvSpPr>
                <p:spPr>
                  <a:xfrm>
                    <a:off x="3505036" y="5189126"/>
                    <a:ext cx="3469629" cy="397409"/>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7" name="Cross 436"/>
                  <p:cNvSpPr/>
                  <p:nvPr/>
                </p:nvSpPr>
                <p:spPr>
                  <a:xfrm>
                    <a:off x="3038393" y="4921924"/>
                    <a:ext cx="711268" cy="883724"/>
                  </a:xfrm>
                  <a:prstGeom prst="plus">
                    <a:avLst>
                      <a:gd name="adj" fmla="val 42348"/>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Quad Arrow 437"/>
                  <p:cNvSpPr/>
                  <p:nvPr/>
                </p:nvSpPr>
                <p:spPr>
                  <a:xfrm>
                    <a:off x="3413888" y="5181154"/>
                    <a:ext cx="463405" cy="379728"/>
                  </a:xfrm>
                  <a:prstGeom prst="quadArrow">
                    <a:avLst>
                      <a:gd name="adj1" fmla="val 45000"/>
                      <a:gd name="adj2" fmla="val 22500"/>
                      <a:gd name="adj3" fmla="val 225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Chevron 438"/>
                  <p:cNvSpPr/>
                  <p:nvPr/>
                </p:nvSpPr>
                <p:spPr>
                  <a:xfrm>
                    <a:off x="3828755" y="5177960"/>
                    <a:ext cx="334733" cy="386777"/>
                  </a:xfrm>
                  <a:prstGeom prst="chevr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0" name="Diamond 439"/>
                  <p:cNvSpPr/>
                  <p:nvPr/>
                </p:nvSpPr>
                <p:spPr>
                  <a:xfrm>
                    <a:off x="3603767" y="5290796"/>
                    <a:ext cx="83291" cy="17445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4" name="Rectangle 433"/>
                <p:cNvSpPr/>
                <p:nvPr/>
              </p:nvSpPr>
              <p:spPr>
                <a:xfrm rot="20834597">
                  <a:off x="3129571" y="3312569"/>
                  <a:ext cx="196568" cy="327293"/>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Oval 434"/>
                <p:cNvSpPr/>
                <p:nvPr/>
              </p:nvSpPr>
              <p:spPr>
                <a:xfrm flipH="1">
                  <a:off x="3020691" y="3301399"/>
                  <a:ext cx="328266" cy="2201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94" name="Group 393"/>
            <p:cNvGrpSpPr/>
            <p:nvPr/>
          </p:nvGrpSpPr>
          <p:grpSpPr>
            <a:xfrm rot="1113151">
              <a:off x="4584001" y="2589889"/>
              <a:ext cx="1024575" cy="1540884"/>
              <a:chOff x="7954304" y="3770095"/>
              <a:chExt cx="962072" cy="1371315"/>
            </a:xfrm>
          </p:grpSpPr>
          <p:sp>
            <p:nvSpPr>
              <p:cNvPr id="395" name="Oval 394"/>
              <p:cNvSpPr/>
              <p:nvPr/>
            </p:nvSpPr>
            <p:spPr>
              <a:xfrm>
                <a:off x="7954304" y="3770095"/>
                <a:ext cx="962072" cy="1371315"/>
              </a:xfrm>
              <a:prstGeom prst="ellipse">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6" name="Oval 395"/>
              <p:cNvSpPr/>
              <p:nvPr/>
            </p:nvSpPr>
            <p:spPr>
              <a:xfrm>
                <a:off x="8129226" y="4012092"/>
                <a:ext cx="612228" cy="887321"/>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7" name="Oval 396"/>
              <p:cNvSpPr/>
              <p:nvPr/>
            </p:nvSpPr>
            <p:spPr>
              <a:xfrm>
                <a:off x="8282606" y="4258893"/>
                <a:ext cx="298731" cy="388661"/>
              </a:xfrm>
              <a:prstGeom prst="ellipse">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55" name="Rectangle 554"/>
          <p:cNvSpPr/>
          <p:nvPr/>
        </p:nvSpPr>
        <p:spPr>
          <a:xfrm>
            <a:off x="3135063" y="3445350"/>
            <a:ext cx="5147793" cy="1477328"/>
          </a:xfrm>
          <a:prstGeom prst="rect">
            <a:avLst/>
          </a:prstGeom>
        </p:spPr>
        <p:txBody>
          <a:bodyPr wrap="square">
            <a:spAutoFit/>
          </a:bodyPr>
          <a:lstStyle/>
          <a:p>
            <a:r>
              <a:rPr lang="en-US" i="1" dirty="0">
                <a:solidFill>
                  <a:srgbClr val="333333"/>
                </a:solidFill>
                <a:latin typeface="Palatino"/>
              </a:rPr>
              <a:t>And his name through faith in his name hath made this man strong, whom ye see and know: yea, the faith which is by him hath given him this perfect soundness in the presence of you all.</a:t>
            </a:r>
          </a:p>
          <a:p>
            <a:pPr algn="ctr"/>
            <a:r>
              <a:rPr lang="en-US" i="1" dirty="0">
                <a:solidFill>
                  <a:srgbClr val="333333"/>
                </a:solidFill>
                <a:latin typeface="Palatino"/>
              </a:rPr>
              <a:t>Acts 3:16</a:t>
            </a:r>
            <a:endParaRPr lang="en-US" i="1" dirty="0"/>
          </a:p>
        </p:txBody>
      </p:sp>
    </p:spTree>
    <p:extLst>
      <p:ext uri="{BB962C8B-B14F-4D97-AF65-F5344CB8AC3E}">
        <p14:creationId xmlns:p14="http://schemas.microsoft.com/office/powerpoint/2010/main" val="2998403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The Armor of God</a:t>
            </a:r>
          </a:p>
        </p:txBody>
      </p:sp>
      <p:sp>
        <p:nvSpPr>
          <p:cNvPr id="8" name="Rectangle 7"/>
          <p:cNvSpPr/>
          <p:nvPr/>
        </p:nvSpPr>
        <p:spPr>
          <a:xfrm>
            <a:off x="3982997" y="1008004"/>
            <a:ext cx="4543311" cy="369332"/>
          </a:xfrm>
          <a:prstGeom prst="rect">
            <a:avLst/>
          </a:prstGeom>
        </p:spPr>
        <p:txBody>
          <a:bodyPr wrap="square">
            <a:spAutoFit/>
          </a:bodyPr>
          <a:lstStyle/>
          <a:p>
            <a:r>
              <a:rPr lang="en-US" dirty="0">
                <a:latin typeface="Calibri" panose="020F0502020204030204" pitchFamily="34" charset="0"/>
              </a:rPr>
              <a:t>David chose not to wear Saul’s armor</a:t>
            </a:r>
          </a:p>
        </p:txBody>
      </p:sp>
      <p:sp>
        <p:nvSpPr>
          <p:cNvPr id="4" name="TextBox 3"/>
          <p:cNvSpPr txBox="1"/>
          <p:nvPr/>
        </p:nvSpPr>
        <p:spPr>
          <a:xfrm>
            <a:off x="30884" y="6474402"/>
            <a:ext cx="3741015" cy="369332"/>
          </a:xfrm>
          <a:prstGeom prst="rect">
            <a:avLst/>
          </a:prstGeom>
          <a:noFill/>
        </p:spPr>
        <p:txBody>
          <a:bodyPr wrap="square" rtlCol="0">
            <a:spAutoFit/>
          </a:bodyPr>
          <a:lstStyle/>
          <a:p>
            <a:r>
              <a:rPr lang="en-US" dirty="0"/>
              <a:t>1 Samuel 17:39-40</a:t>
            </a:r>
          </a:p>
        </p:txBody>
      </p:sp>
      <p:pic>
        <p:nvPicPr>
          <p:cNvPr id="9" name="Picture 12" descr="https://dinnertopics.files.wordpress.com/2015/07/david-stones1.jpg?w=59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369" y="1525570"/>
            <a:ext cx="3381375" cy="3705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74114" y="2392999"/>
            <a:ext cx="6096000" cy="830997"/>
          </a:xfrm>
          <a:prstGeom prst="rect">
            <a:avLst/>
          </a:prstGeom>
        </p:spPr>
        <p:txBody>
          <a:bodyPr>
            <a:spAutoFit/>
          </a:bodyPr>
          <a:lstStyle/>
          <a:p>
            <a:r>
              <a:rPr lang="en-US" sz="2400" dirty="0">
                <a:solidFill>
                  <a:srgbClr val="333333"/>
                </a:solidFill>
                <a:latin typeface="Calibri" panose="020F0502020204030204" pitchFamily="34" charset="0"/>
              </a:rPr>
              <a:t> “he had not proved it” -- David was not used to wearing armor</a:t>
            </a:r>
            <a:endParaRPr lang="en-US" sz="2400" dirty="0"/>
          </a:p>
        </p:txBody>
      </p:sp>
      <p:sp>
        <p:nvSpPr>
          <p:cNvPr id="10" name="Rectangle 9"/>
          <p:cNvSpPr/>
          <p:nvPr/>
        </p:nvSpPr>
        <p:spPr>
          <a:xfrm>
            <a:off x="5005732" y="5070390"/>
            <a:ext cx="6096000" cy="1200329"/>
          </a:xfrm>
          <a:prstGeom prst="rect">
            <a:avLst/>
          </a:prstGeom>
        </p:spPr>
        <p:txBody>
          <a:bodyPr>
            <a:spAutoFit/>
          </a:bodyPr>
          <a:lstStyle/>
          <a:p>
            <a:r>
              <a:rPr lang="en-US" sz="2400" dirty="0">
                <a:solidFill>
                  <a:srgbClr val="333333"/>
                </a:solidFill>
                <a:latin typeface="Calibri" panose="020F0502020204030204" pitchFamily="34" charset="0"/>
              </a:rPr>
              <a:t>“David fell back on his years of experience with his sling… On the way he took from a brook five smooth stones” (5)</a:t>
            </a:r>
            <a:endParaRPr lang="en-US" sz="2400" dirty="0"/>
          </a:p>
        </p:txBody>
      </p:sp>
    </p:spTree>
    <p:extLst>
      <p:ext uri="{BB962C8B-B14F-4D97-AF65-F5344CB8AC3E}">
        <p14:creationId xmlns:p14="http://schemas.microsoft.com/office/powerpoint/2010/main" val="267347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Exercising Faith In God</a:t>
            </a:r>
          </a:p>
        </p:txBody>
      </p:sp>
      <p:sp>
        <p:nvSpPr>
          <p:cNvPr id="8" name="Rectangle 7"/>
          <p:cNvSpPr/>
          <p:nvPr/>
        </p:nvSpPr>
        <p:spPr>
          <a:xfrm>
            <a:off x="3078197" y="880734"/>
            <a:ext cx="6458517" cy="369332"/>
          </a:xfrm>
          <a:prstGeom prst="rect">
            <a:avLst/>
          </a:prstGeom>
        </p:spPr>
        <p:txBody>
          <a:bodyPr wrap="square">
            <a:spAutoFit/>
          </a:bodyPr>
          <a:lstStyle/>
          <a:p>
            <a:r>
              <a:rPr lang="en-US" dirty="0"/>
              <a:t>Faith brings us the power of the Lord, which—among other things</a:t>
            </a:r>
          </a:p>
        </p:txBody>
      </p:sp>
      <p:sp>
        <p:nvSpPr>
          <p:cNvPr id="3" name="Rectangle 2"/>
          <p:cNvSpPr/>
          <p:nvPr/>
        </p:nvSpPr>
        <p:spPr>
          <a:xfrm>
            <a:off x="3446223" y="1579471"/>
            <a:ext cx="3823597" cy="3046988"/>
          </a:xfrm>
          <a:prstGeom prst="rect">
            <a:avLst/>
          </a:prstGeom>
        </p:spPr>
        <p:txBody>
          <a:bodyPr wrap="square">
            <a:spAutoFit/>
          </a:bodyPr>
          <a:lstStyle/>
          <a:p>
            <a:r>
              <a:rPr lang="en-US" sz="2400" dirty="0"/>
              <a:t>Faith is both a principle of action and of power.</a:t>
            </a:r>
            <a:endParaRPr lang="en-US" sz="2400" baseline="30000" dirty="0"/>
          </a:p>
          <a:p>
            <a:endParaRPr lang="en-US" sz="2400" dirty="0"/>
          </a:p>
          <a:p>
            <a:r>
              <a:rPr lang="en-US" sz="2400" dirty="0"/>
              <a:t>It “is not to have a perfect knowledge of things; therefore if we have faith we hope for things which are not seen, which are true.”</a:t>
            </a:r>
          </a:p>
        </p:txBody>
      </p:sp>
      <p:pic>
        <p:nvPicPr>
          <p:cNvPr id="11" name="Picture 8" descr="http://www.scienceofcorrespondences.com/assets/images/DSLGS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559" y="1402357"/>
            <a:ext cx="2717664" cy="327368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7269820" y="3000185"/>
            <a:ext cx="4386121" cy="3351703"/>
            <a:chOff x="6254652" y="1423735"/>
            <a:chExt cx="4386121" cy="3351703"/>
          </a:xfrm>
        </p:grpSpPr>
        <p:pic>
          <p:nvPicPr>
            <p:cNvPr id="8196" name="Picture 4" descr="http://70.40.199.38/wp-content/uploads/2011/10/Sarah-medium-paste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652" y="1423735"/>
              <a:ext cx="4286250" cy="33337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467432" y="4498439"/>
              <a:ext cx="1173341" cy="276999"/>
            </a:xfrm>
            <a:prstGeom prst="rect">
              <a:avLst/>
            </a:prstGeom>
            <a:noFill/>
          </p:spPr>
          <p:txBody>
            <a:bodyPr wrap="square" rtlCol="0">
              <a:spAutoFit/>
            </a:bodyPr>
            <a:lstStyle/>
            <a:p>
              <a:r>
                <a:rPr lang="en-US" sz="1200" i="1" dirty="0">
                  <a:solidFill>
                    <a:schemeClr val="bg1"/>
                  </a:solidFill>
                </a:rPr>
                <a:t>Barbara Burk</a:t>
              </a:r>
            </a:p>
          </p:txBody>
        </p:sp>
      </p:grpSp>
      <p:sp>
        <p:nvSpPr>
          <p:cNvPr id="7" name="Rectangle 6"/>
          <p:cNvSpPr/>
          <p:nvPr/>
        </p:nvSpPr>
        <p:spPr>
          <a:xfrm>
            <a:off x="1073949" y="5023936"/>
            <a:ext cx="6096000" cy="1477328"/>
          </a:xfrm>
          <a:prstGeom prst="rect">
            <a:avLst/>
          </a:prstGeom>
        </p:spPr>
        <p:txBody>
          <a:bodyPr>
            <a:spAutoFit/>
          </a:bodyPr>
          <a:lstStyle/>
          <a:p>
            <a:r>
              <a:rPr lang="en-US" dirty="0">
                <a:solidFill>
                  <a:srgbClr val="333333"/>
                </a:solidFill>
                <a:latin typeface="Calibri" panose="020F0502020204030204" pitchFamily="34" charset="0"/>
              </a:rPr>
              <a:t>We too can exercise such faith in the Lord, believing and trusting that our kind and constant God</a:t>
            </a:r>
            <a:r>
              <a:rPr lang="en-US" baseline="30000" dirty="0">
                <a:solidFill>
                  <a:srgbClr val="0091BC"/>
                </a:solidFill>
                <a:latin typeface="Calibri" panose="020F0502020204030204" pitchFamily="34" charset="0"/>
              </a:rPr>
              <a:t> </a:t>
            </a:r>
            <a:r>
              <a:rPr lang="en-US" dirty="0">
                <a:solidFill>
                  <a:srgbClr val="333333"/>
                </a:solidFill>
                <a:latin typeface="Calibri" panose="020F0502020204030204" pitchFamily="34" charset="0"/>
              </a:rPr>
              <a:t>will bless us with His miraculous power suited to our circumstance, according to His timing. As we do so, we too will see the hand of God manifest in our lives.</a:t>
            </a:r>
            <a:endParaRPr lang="en-US" dirty="0"/>
          </a:p>
        </p:txBody>
      </p:sp>
      <p:sp>
        <p:nvSpPr>
          <p:cNvPr id="13" name="TextBox 12"/>
          <p:cNvSpPr txBox="1"/>
          <p:nvPr/>
        </p:nvSpPr>
        <p:spPr>
          <a:xfrm>
            <a:off x="11655941" y="6529409"/>
            <a:ext cx="524325" cy="369332"/>
          </a:xfrm>
          <a:prstGeom prst="rect">
            <a:avLst/>
          </a:prstGeom>
          <a:noFill/>
        </p:spPr>
        <p:txBody>
          <a:bodyPr wrap="square" rtlCol="0">
            <a:spAutoFit/>
          </a:bodyPr>
          <a:lstStyle/>
          <a:p>
            <a:r>
              <a:rPr lang="en-US" dirty="0"/>
              <a:t>(6)</a:t>
            </a:r>
          </a:p>
        </p:txBody>
      </p:sp>
    </p:spTree>
    <p:extLst>
      <p:ext uri="{BB962C8B-B14F-4D97-AF65-F5344CB8AC3E}">
        <p14:creationId xmlns:p14="http://schemas.microsoft.com/office/powerpoint/2010/main" val="103541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David’s Conquest</a:t>
            </a:r>
          </a:p>
        </p:txBody>
      </p:sp>
      <p:sp>
        <p:nvSpPr>
          <p:cNvPr id="7" name="Rectangle 6"/>
          <p:cNvSpPr/>
          <p:nvPr/>
        </p:nvSpPr>
        <p:spPr>
          <a:xfrm>
            <a:off x="1174423" y="4440107"/>
            <a:ext cx="6875096" cy="1569660"/>
          </a:xfrm>
          <a:prstGeom prst="rect">
            <a:avLst/>
          </a:prstGeom>
        </p:spPr>
        <p:txBody>
          <a:bodyPr wrap="square">
            <a:spAutoFit/>
          </a:bodyPr>
          <a:lstStyle/>
          <a:p>
            <a:r>
              <a:rPr lang="en-US" sz="2400" dirty="0"/>
              <a:t>After David defeated Goliath, the Philistine army fled, and the army of the Israelites chased after them. David took Goliath’s head to Jerusalem, and King Saul marveled at David’s bravery.</a:t>
            </a:r>
          </a:p>
        </p:txBody>
      </p:sp>
      <p:pic>
        <p:nvPicPr>
          <p:cNvPr id="12" name="Picture 6" descr="https://encrypted-tbn2.google.com/images?q=tbn:ANd9GcSwZwKTIlorgatyBoz1WEGvQt-A0AXq3_0TlWqEL2p8yP4uRUP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3900" y="1373557"/>
            <a:ext cx="3034145" cy="3857483"/>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 13"/>
          <p:cNvGrpSpPr/>
          <p:nvPr/>
        </p:nvGrpSpPr>
        <p:grpSpPr>
          <a:xfrm>
            <a:off x="1768754" y="1373557"/>
            <a:ext cx="3505068" cy="2501531"/>
            <a:chOff x="228600" y="381000"/>
            <a:chExt cx="3505068" cy="2501531"/>
          </a:xfrm>
        </p:grpSpPr>
        <p:grpSp>
          <p:nvGrpSpPr>
            <p:cNvPr id="15" name="Group 14"/>
            <p:cNvGrpSpPr/>
            <p:nvPr/>
          </p:nvGrpSpPr>
          <p:grpSpPr>
            <a:xfrm>
              <a:off x="228600" y="381000"/>
              <a:ext cx="3505068" cy="2501531"/>
              <a:chOff x="534986" y="381000"/>
              <a:chExt cx="2637111" cy="2501531"/>
            </a:xfrm>
          </p:grpSpPr>
          <p:sp>
            <p:nvSpPr>
              <p:cNvPr id="17" name="Rectangle 16"/>
              <p:cNvSpPr/>
              <p:nvPr/>
            </p:nvSpPr>
            <p:spPr>
              <a:xfrm>
                <a:off x="902971" y="980041"/>
                <a:ext cx="1811926" cy="1425710"/>
              </a:xfrm>
              <a:prstGeom prst="rect">
                <a:avLst/>
              </a:prstGeom>
              <a:solidFill>
                <a:srgbClr val="DDC27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534986" y="384805"/>
                <a:ext cx="457200" cy="2497726"/>
                <a:chOff x="533400" y="381000"/>
                <a:chExt cx="457200" cy="2497726"/>
              </a:xfrm>
            </p:grpSpPr>
            <p:sp>
              <p:nvSpPr>
                <p:cNvPr id="24" name="Oval 23"/>
                <p:cNvSpPr/>
                <p:nvPr/>
              </p:nvSpPr>
              <p:spPr>
                <a:xfrm rot="16200000">
                  <a:off x="469990" y="24520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ounded Rectangle 24"/>
                <p:cNvSpPr/>
                <p:nvPr/>
              </p:nvSpPr>
              <p:spPr>
                <a:xfrm>
                  <a:off x="533400" y="956854"/>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533400" y="868679"/>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468631" y="5410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2714897" y="381000"/>
                <a:ext cx="457200" cy="2497726"/>
                <a:chOff x="2714897" y="457200"/>
                <a:chExt cx="457200" cy="2497726"/>
              </a:xfrm>
            </p:grpSpPr>
            <p:sp>
              <p:nvSpPr>
                <p:cNvPr id="20" name="Oval 19"/>
                <p:cNvSpPr/>
                <p:nvPr/>
              </p:nvSpPr>
              <p:spPr>
                <a:xfrm rot="16200000">
                  <a:off x="2642509" y="2528206"/>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2714897" y="1043940"/>
                  <a:ext cx="457200" cy="1524000"/>
                </a:xfrm>
                <a:prstGeom prst="roundRect">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14897" y="956854"/>
                  <a:ext cx="457200" cy="152400"/>
                </a:xfrm>
                <a:prstGeom prst="ellipse">
                  <a:avLst/>
                </a:prstGeom>
                <a:solidFill>
                  <a:srgbClr val="D2AF5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rot="16200000">
                  <a:off x="2642508" y="617219"/>
                  <a:ext cx="586739" cy="266702"/>
                </a:xfrm>
                <a:prstGeom prst="ellipse">
                  <a:avLst/>
                </a:prstGeom>
                <a:solidFill>
                  <a:srgbClr val="9E7D2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 name="Rectangle 15"/>
            <p:cNvSpPr/>
            <p:nvPr/>
          </p:nvSpPr>
          <p:spPr>
            <a:xfrm>
              <a:off x="882698" y="1272630"/>
              <a:ext cx="2293346" cy="830997"/>
            </a:xfrm>
            <a:prstGeom prst="rect">
              <a:avLst/>
            </a:prstGeom>
          </p:spPr>
          <p:txBody>
            <a:bodyPr wrap="square">
              <a:spAutoFit/>
            </a:bodyPr>
            <a:lstStyle/>
            <a:p>
              <a:r>
                <a:rPr lang="en-US" sz="1600" b="1" dirty="0"/>
                <a:t>As we exercise faith in the Lord, He will help us with our challenges</a:t>
              </a:r>
              <a:endParaRPr lang="en-US" sz="1600" i="1" dirty="0"/>
            </a:p>
          </p:txBody>
        </p:sp>
      </p:grpSp>
      <p:sp>
        <p:nvSpPr>
          <p:cNvPr id="28" name="TextBox 27"/>
          <p:cNvSpPr txBox="1"/>
          <p:nvPr/>
        </p:nvSpPr>
        <p:spPr>
          <a:xfrm>
            <a:off x="30884" y="6474402"/>
            <a:ext cx="3741015" cy="369332"/>
          </a:xfrm>
          <a:prstGeom prst="rect">
            <a:avLst/>
          </a:prstGeom>
          <a:noFill/>
        </p:spPr>
        <p:txBody>
          <a:bodyPr wrap="square" rtlCol="0">
            <a:spAutoFit/>
          </a:bodyPr>
          <a:lstStyle/>
          <a:p>
            <a:r>
              <a:rPr lang="en-US" dirty="0"/>
              <a:t>1 Samuel 17:40-51</a:t>
            </a:r>
          </a:p>
        </p:txBody>
      </p:sp>
    </p:spTree>
    <p:extLst>
      <p:ext uri="{BB962C8B-B14F-4D97-AF65-F5344CB8AC3E}">
        <p14:creationId xmlns:p14="http://schemas.microsoft.com/office/powerpoint/2010/main" val="53853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out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par>
                                <p:cTn id="13" presetID="10"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769441"/>
          </a:xfrm>
          <a:prstGeom prst="rect">
            <a:avLst/>
          </a:prstGeom>
          <a:noFill/>
        </p:spPr>
        <p:txBody>
          <a:bodyPr wrap="square" rtlCol="0">
            <a:spAutoFit/>
          </a:bodyPr>
          <a:lstStyle/>
          <a:p>
            <a:pPr algn="ctr"/>
            <a:r>
              <a:rPr lang="en-US" sz="4400" dirty="0">
                <a:latin typeface="Arial Black" panose="020B0A04020102020204" pitchFamily="34" charset="0"/>
              </a:rPr>
              <a:t>Exercising Faith in Challenges</a:t>
            </a:r>
          </a:p>
        </p:txBody>
      </p:sp>
      <p:grpSp>
        <p:nvGrpSpPr>
          <p:cNvPr id="4" name="Group 3">
            <a:extLst>
              <a:ext uri="{FF2B5EF4-FFF2-40B4-BE49-F238E27FC236}">
                <a16:creationId xmlns:a16="http://schemas.microsoft.com/office/drawing/2014/main" id="{0C3C7B44-0890-4184-B78B-BF0E7C465C28}"/>
              </a:ext>
            </a:extLst>
          </p:cNvPr>
          <p:cNvGrpSpPr/>
          <p:nvPr/>
        </p:nvGrpSpPr>
        <p:grpSpPr>
          <a:xfrm>
            <a:off x="2180427" y="1246267"/>
            <a:ext cx="3182944" cy="2810195"/>
            <a:chOff x="793106" y="1165484"/>
            <a:chExt cx="3182944" cy="2810195"/>
          </a:xfrm>
        </p:grpSpPr>
        <p:sp>
          <p:nvSpPr>
            <p:cNvPr id="3" name="Rectangle 2">
              <a:extLst>
                <a:ext uri="{FF2B5EF4-FFF2-40B4-BE49-F238E27FC236}">
                  <a16:creationId xmlns:a16="http://schemas.microsoft.com/office/drawing/2014/main" id="{0F69BC5F-B1BD-495C-91EA-22AC7B7E633C}"/>
                </a:ext>
              </a:extLst>
            </p:cNvPr>
            <p:cNvSpPr/>
            <p:nvPr/>
          </p:nvSpPr>
          <p:spPr>
            <a:xfrm>
              <a:off x="1092058" y="3329348"/>
              <a:ext cx="2585040" cy="646331"/>
            </a:xfrm>
            <a:prstGeom prst="rect">
              <a:avLst/>
            </a:prstGeom>
          </p:spPr>
          <p:txBody>
            <a:bodyPr wrap="square">
              <a:spAutoFit/>
            </a:bodyPr>
            <a:lstStyle/>
            <a:p>
              <a:pPr fontAlgn="base"/>
              <a:r>
                <a:rPr lang="en-US" dirty="0">
                  <a:solidFill>
                    <a:srgbClr val="212225"/>
                  </a:solidFill>
                  <a:latin typeface="Calibri" panose="020F0502020204030204" pitchFamily="34" charset="0"/>
                </a:rPr>
                <a:t> A young man’s parents decide to get a divorce.</a:t>
              </a:r>
            </a:p>
          </p:txBody>
        </p:sp>
        <p:pic>
          <p:nvPicPr>
            <p:cNvPr id="1026" name="Picture 2" descr="Image result for parents get divorced">
              <a:extLst>
                <a:ext uri="{FF2B5EF4-FFF2-40B4-BE49-F238E27FC236}">
                  <a16:creationId xmlns:a16="http://schemas.microsoft.com/office/drawing/2014/main" id="{7ECFD9D7-D686-447B-8938-F19D4FC9BA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106" y="1165484"/>
              <a:ext cx="3182944" cy="211864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5" name="Group 4">
            <a:extLst>
              <a:ext uri="{FF2B5EF4-FFF2-40B4-BE49-F238E27FC236}">
                <a16:creationId xmlns:a16="http://schemas.microsoft.com/office/drawing/2014/main" id="{2E153358-1D93-4466-813C-66094B214CEC}"/>
              </a:ext>
            </a:extLst>
          </p:cNvPr>
          <p:cNvGrpSpPr/>
          <p:nvPr/>
        </p:nvGrpSpPr>
        <p:grpSpPr>
          <a:xfrm>
            <a:off x="6352152" y="1073626"/>
            <a:ext cx="3182944" cy="3091761"/>
            <a:chOff x="6352152" y="1073626"/>
            <a:chExt cx="3182944" cy="3091761"/>
          </a:xfrm>
        </p:grpSpPr>
        <p:sp>
          <p:nvSpPr>
            <p:cNvPr id="29" name="Rectangle 28">
              <a:extLst>
                <a:ext uri="{FF2B5EF4-FFF2-40B4-BE49-F238E27FC236}">
                  <a16:creationId xmlns:a16="http://schemas.microsoft.com/office/drawing/2014/main" id="{E42B3BC0-F36A-4460-8842-465A2B771652}"/>
                </a:ext>
              </a:extLst>
            </p:cNvPr>
            <p:cNvSpPr/>
            <p:nvPr/>
          </p:nvSpPr>
          <p:spPr>
            <a:xfrm>
              <a:off x="6352152" y="3519056"/>
              <a:ext cx="3182944" cy="646331"/>
            </a:xfrm>
            <a:prstGeom prst="rect">
              <a:avLst/>
            </a:prstGeom>
          </p:spPr>
          <p:txBody>
            <a:bodyPr wrap="square">
              <a:spAutoFit/>
            </a:bodyPr>
            <a:lstStyle/>
            <a:p>
              <a:pPr fontAlgn="base"/>
              <a:r>
                <a:rPr lang="en-US" dirty="0">
                  <a:solidFill>
                    <a:srgbClr val="212225"/>
                  </a:solidFill>
                  <a:latin typeface="Calibri" panose="020F0502020204030204" pitchFamily="34" charset="0"/>
                </a:rPr>
                <a:t>  A young woman is struggling to overcome some addictions.</a:t>
              </a:r>
            </a:p>
          </p:txBody>
        </p:sp>
        <p:pic>
          <p:nvPicPr>
            <p:cNvPr id="1028" name="Picture 4" descr="Image result for teen girl addiction">
              <a:extLst>
                <a:ext uri="{FF2B5EF4-FFF2-40B4-BE49-F238E27FC236}">
                  <a16:creationId xmlns:a16="http://schemas.microsoft.com/office/drawing/2014/main" id="{F72E6913-266F-4C8F-9861-FD48B3DC520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26680" y="1073626"/>
              <a:ext cx="2433888" cy="2433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6" name="Group 5">
            <a:extLst>
              <a:ext uri="{FF2B5EF4-FFF2-40B4-BE49-F238E27FC236}">
                <a16:creationId xmlns:a16="http://schemas.microsoft.com/office/drawing/2014/main" id="{A43BA795-EE36-41E8-B12D-97BE2609590F}"/>
              </a:ext>
            </a:extLst>
          </p:cNvPr>
          <p:cNvGrpSpPr/>
          <p:nvPr/>
        </p:nvGrpSpPr>
        <p:grpSpPr>
          <a:xfrm>
            <a:off x="123236" y="4448717"/>
            <a:ext cx="5986351" cy="2122999"/>
            <a:chOff x="123236" y="4448717"/>
            <a:chExt cx="5986351" cy="2122999"/>
          </a:xfrm>
        </p:grpSpPr>
        <p:sp>
          <p:nvSpPr>
            <p:cNvPr id="30" name="Rectangle 29">
              <a:extLst>
                <a:ext uri="{FF2B5EF4-FFF2-40B4-BE49-F238E27FC236}">
                  <a16:creationId xmlns:a16="http://schemas.microsoft.com/office/drawing/2014/main" id="{5D7B07A0-BCD4-4058-AC2E-05577B1EED30}"/>
                </a:ext>
              </a:extLst>
            </p:cNvPr>
            <p:cNvSpPr/>
            <p:nvPr/>
          </p:nvSpPr>
          <p:spPr>
            <a:xfrm>
              <a:off x="123236" y="4753079"/>
              <a:ext cx="2902113" cy="923330"/>
            </a:xfrm>
            <a:prstGeom prst="rect">
              <a:avLst/>
            </a:prstGeom>
          </p:spPr>
          <p:txBody>
            <a:bodyPr wrap="square">
              <a:spAutoFit/>
            </a:bodyPr>
            <a:lstStyle/>
            <a:p>
              <a:pPr fontAlgn="base"/>
              <a:r>
                <a:rPr lang="en-US" dirty="0">
                  <a:solidFill>
                    <a:srgbClr val="212225"/>
                  </a:solidFill>
                  <a:latin typeface="Calibri" panose="020F0502020204030204" pitchFamily="34" charset="0"/>
                </a:rPr>
                <a:t> A young woman knows she needs to forgive someone who caused her harm.</a:t>
              </a:r>
            </a:p>
          </p:txBody>
        </p:sp>
        <p:pic>
          <p:nvPicPr>
            <p:cNvPr id="1030" name="Picture 6" descr="Image result for teen girl addiction">
              <a:extLst>
                <a:ext uri="{FF2B5EF4-FFF2-40B4-BE49-F238E27FC236}">
                  <a16:creationId xmlns:a16="http://schemas.microsoft.com/office/drawing/2014/main" id="{94C793A9-044F-4167-A214-2B757F7E7CF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26643" y="4448717"/>
              <a:ext cx="3182944" cy="212299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D9EB745D-1A6D-495D-B849-DD3043E0F3FB}"/>
              </a:ext>
            </a:extLst>
          </p:cNvPr>
          <p:cNvGrpSpPr/>
          <p:nvPr/>
        </p:nvGrpSpPr>
        <p:grpSpPr>
          <a:xfrm>
            <a:off x="6479053" y="4448717"/>
            <a:ext cx="5699217" cy="2074236"/>
            <a:chOff x="6479053" y="4448717"/>
            <a:chExt cx="5699217" cy="2074236"/>
          </a:xfrm>
        </p:grpSpPr>
        <p:sp>
          <p:nvSpPr>
            <p:cNvPr id="31" name="Rectangle 30">
              <a:extLst>
                <a:ext uri="{FF2B5EF4-FFF2-40B4-BE49-F238E27FC236}">
                  <a16:creationId xmlns:a16="http://schemas.microsoft.com/office/drawing/2014/main" id="{4675B1EA-1B2A-4F53-A5DC-A63F339AFCD2}"/>
                </a:ext>
              </a:extLst>
            </p:cNvPr>
            <p:cNvSpPr/>
            <p:nvPr/>
          </p:nvSpPr>
          <p:spPr>
            <a:xfrm>
              <a:off x="9851399" y="4753079"/>
              <a:ext cx="2326871" cy="1200329"/>
            </a:xfrm>
            <a:prstGeom prst="rect">
              <a:avLst/>
            </a:prstGeom>
          </p:spPr>
          <p:txBody>
            <a:bodyPr wrap="square">
              <a:spAutoFit/>
            </a:bodyPr>
            <a:lstStyle/>
            <a:p>
              <a:pPr fontAlgn="base"/>
              <a:r>
                <a:rPr lang="en-US" dirty="0">
                  <a:solidFill>
                    <a:srgbClr val="212225"/>
                  </a:solidFill>
                  <a:latin typeface="Calibri" panose="020F0502020204030204" pitchFamily="34" charset="0"/>
                </a:rPr>
                <a:t>A young man has health problems that limit the activities he can participate in.</a:t>
              </a:r>
              <a:endParaRPr lang="en-US" b="0" i="0" dirty="0">
                <a:solidFill>
                  <a:srgbClr val="212225"/>
                </a:solidFill>
                <a:effectLst/>
                <a:latin typeface="Calibri" panose="020F0502020204030204" pitchFamily="34" charset="0"/>
              </a:endParaRPr>
            </a:p>
          </p:txBody>
        </p:sp>
        <p:pic>
          <p:nvPicPr>
            <p:cNvPr id="1032" name="Picture 8" descr="Image result for boy teen with health problems">
              <a:extLst>
                <a:ext uri="{FF2B5EF4-FFF2-40B4-BE49-F238E27FC236}">
                  <a16:creationId xmlns:a16="http://schemas.microsoft.com/office/drawing/2014/main" id="{2E516FC5-23F1-4ABE-9E11-1C2551BE61B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9053" y="4448717"/>
              <a:ext cx="3109206" cy="20742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560083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Challenges</a:t>
            </a:r>
          </a:p>
        </p:txBody>
      </p:sp>
      <p:sp>
        <p:nvSpPr>
          <p:cNvPr id="7" name="Rectangle 6"/>
          <p:cNvSpPr/>
          <p:nvPr/>
        </p:nvSpPr>
        <p:spPr>
          <a:xfrm>
            <a:off x="1117639" y="2179456"/>
            <a:ext cx="6875096" cy="2123658"/>
          </a:xfrm>
          <a:prstGeom prst="rect">
            <a:avLst/>
          </a:prstGeom>
        </p:spPr>
        <p:txBody>
          <a:bodyPr wrap="square">
            <a:spAutoFit/>
          </a:bodyPr>
          <a:lstStyle/>
          <a:p>
            <a:r>
              <a:rPr lang="en-US" sz="4400" dirty="0"/>
              <a:t>What will you do to better exercise your faith as you face your challenges?</a:t>
            </a:r>
          </a:p>
        </p:txBody>
      </p:sp>
      <p:pic>
        <p:nvPicPr>
          <p:cNvPr id="11266" name="Picture 2" descr="http://activerain.com/image_store/uploads/agents/mikecooper/files/fighting_a_giant_1600_clr_60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5352" y="1667371"/>
            <a:ext cx="3661849" cy="4882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83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fade">
                                      <p:cBhvr>
                                        <p:cTn id="12" dur="1000"/>
                                        <p:tgtEl>
                                          <p:spTgt spid="11266"/>
                                        </p:tgtEl>
                                      </p:cBhvr>
                                    </p:animEffect>
                                    <p:anim calcmode="lin" valueType="num">
                                      <p:cBhvr>
                                        <p:cTn id="13" dur="1000" fill="hold"/>
                                        <p:tgtEl>
                                          <p:spTgt spid="11266"/>
                                        </p:tgtEl>
                                        <p:attrNameLst>
                                          <p:attrName>ppt_x</p:attrName>
                                        </p:attrNameLst>
                                      </p:cBhvr>
                                      <p:tavLst>
                                        <p:tav tm="0">
                                          <p:val>
                                            <p:strVal val="#ppt_x"/>
                                          </p:val>
                                        </p:tav>
                                        <p:tav tm="100000">
                                          <p:val>
                                            <p:strVal val="#ppt_x"/>
                                          </p:val>
                                        </p:tav>
                                      </p:tavLst>
                                    </p:anim>
                                    <p:anim calcmode="lin" valueType="num">
                                      <p:cBhvr>
                                        <p:cTn id="14" dur="1000" fill="hold"/>
                                        <p:tgtEl>
                                          <p:spTgt spid="112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3" name="TextBox 2"/>
          <p:cNvSpPr txBox="1"/>
          <p:nvPr/>
        </p:nvSpPr>
        <p:spPr>
          <a:xfrm>
            <a:off x="72427" y="0"/>
            <a:ext cx="12041109" cy="5355312"/>
          </a:xfrm>
          <a:prstGeom prst="rect">
            <a:avLst/>
          </a:prstGeom>
          <a:noFill/>
        </p:spPr>
        <p:txBody>
          <a:bodyPr wrap="square" rtlCol="0">
            <a:spAutoFit/>
          </a:bodyPr>
          <a:lstStyle/>
          <a:p>
            <a:r>
              <a:rPr lang="en-US" dirty="0">
                <a:latin typeface="Calibri" panose="020F0502020204030204" pitchFamily="34" charset="0"/>
              </a:rPr>
              <a:t>Sources:</a:t>
            </a:r>
          </a:p>
          <a:p>
            <a:endParaRPr lang="en-US" dirty="0">
              <a:latin typeface="Calibri" panose="020F0502020204030204" pitchFamily="34" charset="0"/>
            </a:endParaRPr>
          </a:p>
          <a:p>
            <a:r>
              <a:rPr lang="en-US" dirty="0">
                <a:latin typeface="Calibri" panose="020F0502020204030204" pitchFamily="34" charset="0"/>
              </a:rPr>
              <a:t>Suggested Hymn: #320 </a:t>
            </a:r>
            <a:r>
              <a:rPr lang="en-US" i="1" dirty="0">
                <a:latin typeface="Calibri" panose="020F0502020204030204" pitchFamily="34" charset="0"/>
              </a:rPr>
              <a:t>The Priesthood of Our Lord</a:t>
            </a:r>
            <a:endParaRPr lang="en-US" dirty="0">
              <a:latin typeface="Calibri" panose="020F0502020204030204" pitchFamily="34" charset="0"/>
            </a:endParaRPr>
          </a:p>
          <a:p>
            <a:endParaRPr lang="en-US" dirty="0">
              <a:latin typeface="Calibri" panose="020F0502020204030204" pitchFamily="34" charset="0"/>
            </a:endParaRPr>
          </a:p>
          <a:p>
            <a:r>
              <a:rPr lang="en-US" dirty="0">
                <a:latin typeface="Calibri" panose="020F0502020204030204" pitchFamily="34" charset="0"/>
              </a:rPr>
              <a:t>Videos: </a:t>
            </a:r>
            <a:r>
              <a:rPr lang="en-US" i="1" dirty="0">
                <a:latin typeface="Calibri" panose="020F0502020204030204" pitchFamily="34" charset="0"/>
              </a:rPr>
              <a:t>Goliaths All Around You </a:t>
            </a:r>
            <a:r>
              <a:rPr lang="en-US" dirty="0">
                <a:latin typeface="Calibri" panose="020F0502020204030204" pitchFamily="34" charset="0"/>
              </a:rPr>
              <a:t>(2:02)</a:t>
            </a:r>
            <a:endParaRPr lang="en-US" i="1" dirty="0">
              <a:latin typeface="Calibri" panose="020F0502020204030204" pitchFamily="34" charset="0"/>
            </a:endParaRPr>
          </a:p>
          <a:p>
            <a:r>
              <a:rPr lang="en-US" i="1" dirty="0">
                <a:latin typeface="Calibri" panose="020F0502020204030204" pitchFamily="34" charset="0"/>
              </a:rPr>
              <a:t>	Good Things to Come </a:t>
            </a:r>
            <a:r>
              <a:rPr lang="en-US" dirty="0">
                <a:latin typeface="Calibri" panose="020F0502020204030204" pitchFamily="34" charset="0"/>
              </a:rPr>
              <a:t>(4:55)</a:t>
            </a:r>
          </a:p>
          <a:p>
            <a:endParaRPr lang="en-US" dirty="0">
              <a:latin typeface="Calibri" panose="020F0502020204030204" pitchFamily="34" charset="0"/>
            </a:endParaRPr>
          </a:p>
          <a:p>
            <a:pPr marL="342900" indent="-342900">
              <a:buAutoNum type="arabicPeriod"/>
            </a:pPr>
            <a:r>
              <a:rPr lang="en-US" i="1" dirty="0">
                <a:latin typeface="Calibri" panose="020F0502020204030204" pitchFamily="34" charset="0"/>
              </a:rPr>
              <a:t>Who’s Who in the Old Testament </a:t>
            </a:r>
            <a:r>
              <a:rPr lang="en-US" dirty="0">
                <a:latin typeface="Calibri" panose="020F0502020204030204" pitchFamily="34" charset="0"/>
              </a:rPr>
              <a:t> by Ed. J. </a:t>
            </a:r>
            <a:r>
              <a:rPr lang="en-US" dirty="0" err="1">
                <a:latin typeface="Calibri" panose="020F0502020204030204" pitchFamily="34" charset="0"/>
              </a:rPr>
              <a:t>Pinegar</a:t>
            </a:r>
            <a:r>
              <a:rPr lang="en-US" dirty="0">
                <a:latin typeface="Calibri" panose="020F0502020204030204" pitchFamily="34" charset="0"/>
              </a:rPr>
              <a:t> and Richard J. Allen p. 64</a:t>
            </a:r>
          </a:p>
          <a:p>
            <a:pPr marL="342900" indent="-342900">
              <a:buAutoNum type="arabicPeriod"/>
            </a:pPr>
            <a:endParaRPr lang="en-US" dirty="0">
              <a:latin typeface="Calibri" panose="020F0502020204030204" pitchFamily="34" charset="0"/>
            </a:endParaRPr>
          </a:p>
          <a:p>
            <a:pPr marL="342900" indent="-342900">
              <a:buFontTx/>
              <a:buAutoNum type="arabicPeriod"/>
            </a:pPr>
            <a:r>
              <a:rPr lang="en-US" dirty="0">
                <a:latin typeface="Calibri" panose="020F0502020204030204" pitchFamily="34" charset="0"/>
              </a:rPr>
              <a:t>Clarke, Bible Commentary, 2:261.) Found in Old Testament Institute Manual</a:t>
            </a:r>
          </a:p>
          <a:p>
            <a:pPr marL="342900" indent="-342900">
              <a:buFontTx/>
              <a:buAutoNum type="arabicPeriod"/>
            </a:pPr>
            <a:endParaRPr lang="en-US" dirty="0">
              <a:latin typeface="Calibri" panose="020F0502020204030204" pitchFamily="34" charset="0"/>
            </a:endParaRPr>
          </a:p>
          <a:p>
            <a:pPr marL="342900" indent="-342900">
              <a:buFontTx/>
              <a:buAutoNum type="arabicPeriod"/>
            </a:pPr>
            <a:r>
              <a:rPr lang="en-US" dirty="0">
                <a:latin typeface="Calibri" panose="020F0502020204030204" pitchFamily="34" charset="0"/>
              </a:rPr>
              <a:t>Old Testament Institute Manual</a:t>
            </a:r>
          </a:p>
          <a:p>
            <a:pPr marL="342900" indent="-342900">
              <a:buFontTx/>
              <a:buAutoNum type="arabicPeriod"/>
            </a:pPr>
            <a:endParaRPr lang="en-US" dirty="0">
              <a:latin typeface="Calibri" panose="020F0502020204030204" pitchFamily="34" charset="0"/>
            </a:endParaRPr>
          </a:p>
          <a:p>
            <a:pPr marL="342900" indent="-342900">
              <a:buFontTx/>
              <a:buAutoNum type="arabicPeriod"/>
            </a:pPr>
            <a:r>
              <a:rPr lang="en-US" dirty="0">
                <a:latin typeface="Calibri" panose="020F0502020204030204" pitchFamily="34" charset="0"/>
              </a:rPr>
              <a:t>President Thomas S. Monson (“Meeting Your Goliath,”</a:t>
            </a:r>
            <a:r>
              <a:rPr lang="en-US" i="1" dirty="0">
                <a:latin typeface="Calibri" panose="020F0502020204030204" pitchFamily="34" charset="0"/>
              </a:rPr>
              <a:t> New Era,</a:t>
            </a:r>
            <a:r>
              <a:rPr lang="en-US" dirty="0">
                <a:latin typeface="Calibri" panose="020F0502020204030204" pitchFamily="34" charset="0"/>
              </a:rPr>
              <a:t> June 2008, 5).</a:t>
            </a:r>
          </a:p>
          <a:p>
            <a:pPr marL="342900" indent="-342900">
              <a:buFontTx/>
              <a:buAutoNum type="arabicPeriod"/>
            </a:pPr>
            <a:endParaRPr lang="en-US" dirty="0">
              <a:latin typeface="Calibri" panose="020F0502020204030204" pitchFamily="34" charset="0"/>
            </a:endParaRPr>
          </a:p>
          <a:p>
            <a:pPr marL="342900" indent="-342900">
              <a:buFontTx/>
              <a:buAutoNum type="arabicPeriod"/>
            </a:pPr>
            <a:r>
              <a:rPr lang="en-US" dirty="0">
                <a:latin typeface="Calibri" panose="020F0502020204030204" pitchFamily="34" charset="0"/>
              </a:rPr>
              <a:t>W. Cleon Skousen </a:t>
            </a:r>
            <a:r>
              <a:rPr lang="en-US" i="1" dirty="0">
                <a:latin typeface="Calibri" panose="020F0502020204030204" pitchFamily="34" charset="0"/>
              </a:rPr>
              <a:t>The Fourth Thousand Years </a:t>
            </a:r>
            <a:r>
              <a:rPr lang="en-US" dirty="0">
                <a:latin typeface="Calibri" panose="020F0502020204030204" pitchFamily="34" charset="0"/>
              </a:rPr>
              <a:t>p. 21</a:t>
            </a:r>
          </a:p>
          <a:p>
            <a:pPr marL="342900" indent="-342900">
              <a:buFontTx/>
              <a:buAutoNum type="arabicPeriod"/>
            </a:pPr>
            <a:endParaRPr lang="en-US" dirty="0">
              <a:latin typeface="Calibri" panose="020F0502020204030204" pitchFamily="34" charset="0"/>
            </a:endParaRPr>
          </a:p>
          <a:p>
            <a:pPr fontAlgn="base"/>
            <a:r>
              <a:rPr lang="en-US" dirty="0">
                <a:latin typeface="Calibri" panose="020F0502020204030204" pitchFamily="34" charset="0"/>
              </a:rPr>
              <a:t>6.  Elder Marcus B. Nash </a:t>
            </a:r>
            <a:r>
              <a:rPr lang="en-US" i="1" dirty="0">
                <a:latin typeface="Calibri" panose="020F0502020204030204" pitchFamily="34" charset="0"/>
              </a:rPr>
              <a:t>By Faith All Things Are Fulfilled   </a:t>
            </a:r>
            <a:r>
              <a:rPr lang="en-US" dirty="0">
                <a:latin typeface="Calibri" panose="020F0502020204030204" pitchFamily="34" charset="0"/>
              </a:rPr>
              <a:t>October 2012 Gen. Conf.</a:t>
            </a:r>
          </a:p>
          <a:p>
            <a:pPr marL="342900" indent="-342900">
              <a:buFontTx/>
              <a:buAutoNum type="arabicPeriod"/>
            </a:pPr>
            <a:endParaRPr lang="en-US" dirty="0">
              <a:latin typeface="Calibri" panose="020F0502020204030204" pitchFamily="34" charset="0"/>
            </a:endParaRPr>
          </a:p>
        </p:txBody>
      </p:sp>
      <p:grpSp>
        <p:nvGrpSpPr>
          <p:cNvPr id="233" name="Group 232"/>
          <p:cNvGrpSpPr/>
          <p:nvPr/>
        </p:nvGrpSpPr>
        <p:grpSpPr>
          <a:xfrm>
            <a:off x="4226714" y="843985"/>
            <a:ext cx="777486" cy="984815"/>
            <a:chOff x="7543800" y="3810000"/>
            <a:chExt cx="1143000" cy="1447800"/>
          </a:xfrm>
        </p:grpSpPr>
        <p:sp>
          <p:nvSpPr>
            <p:cNvPr id="234" name="Trapezoid 233"/>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Rounded Rectangle 235"/>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8" name="Group 237"/>
            <p:cNvGrpSpPr/>
            <p:nvPr/>
          </p:nvGrpSpPr>
          <p:grpSpPr>
            <a:xfrm>
              <a:off x="7924800" y="3810000"/>
              <a:ext cx="645353" cy="610017"/>
              <a:chOff x="7924800" y="5867400"/>
              <a:chExt cx="645353" cy="610017"/>
            </a:xfrm>
          </p:grpSpPr>
          <p:grpSp>
            <p:nvGrpSpPr>
              <p:cNvPr id="246" name="Group 13"/>
              <p:cNvGrpSpPr/>
              <p:nvPr/>
            </p:nvGrpSpPr>
            <p:grpSpPr>
              <a:xfrm>
                <a:off x="7924800" y="5867400"/>
                <a:ext cx="645353" cy="610017"/>
                <a:chOff x="3037563" y="3121795"/>
                <a:chExt cx="1250371" cy="1224010"/>
              </a:xfrm>
            </p:grpSpPr>
            <p:sp>
              <p:nvSpPr>
                <p:cNvPr id="248" name="Oval 24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Oval 24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24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25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Oval 24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9" name="Group 238"/>
            <p:cNvGrpSpPr/>
            <p:nvPr/>
          </p:nvGrpSpPr>
          <p:grpSpPr>
            <a:xfrm>
              <a:off x="7543800" y="4038600"/>
              <a:ext cx="403070" cy="381000"/>
              <a:chOff x="7924800" y="5867400"/>
              <a:chExt cx="645353" cy="610017"/>
            </a:xfrm>
          </p:grpSpPr>
          <p:grpSp>
            <p:nvGrpSpPr>
              <p:cNvPr id="240" name="Group 13"/>
              <p:cNvGrpSpPr/>
              <p:nvPr/>
            </p:nvGrpSpPr>
            <p:grpSpPr>
              <a:xfrm>
                <a:off x="7924800" y="5867400"/>
                <a:ext cx="645353" cy="610017"/>
                <a:chOff x="3037563" y="3121795"/>
                <a:chExt cx="1250371" cy="1224010"/>
              </a:xfrm>
            </p:grpSpPr>
            <p:sp>
              <p:nvSpPr>
                <p:cNvPr id="242" name="Oval 241"/>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Oval 244"/>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1" name="Oval 240"/>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3" name="Footer Placeholder 14">
            <a:extLst>
              <a:ext uri="{FF2B5EF4-FFF2-40B4-BE49-F238E27FC236}">
                <a16:creationId xmlns:a16="http://schemas.microsoft.com/office/drawing/2014/main" id="{9E8711C2-86C6-42BD-B9FC-DDFD30F4136A}"/>
              </a:ext>
            </a:extLst>
          </p:cNvPr>
          <p:cNvSpPr>
            <a:spLocks noGrp="1"/>
          </p:cNvSpPr>
          <p:nvPr/>
        </p:nvSpPr>
        <p:spPr>
          <a:xfrm>
            <a:off x="40181" y="6468119"/>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t>Presentation by ©http://fashionsbylynda.com/blog/</a:t>
            </a:r>
          </a:p>
        </p:txBody>
      </p:sp>
    </p:spTree>
    <p:extLst>
      <p:ext uri="{BB962C8B-B14F-4D97-AF65-F5344CB8AC3E}">
        <p14:creationId xmlns:p14="http://schemas.microsoft.com/office/powerpoint/2010/main" val="660136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117893927"/>
              </p:ext>
            </p:extLst>
          </p:nvPr>
        </p:nvGraphicFramePr>
        <p:xfrm>
          <a:off x="275936" y="407939"/>
          <a:ext cx="11808690" cy="6126480"/>
        </p:xfrm>
        <a:graphic>
          <a:graphicData uri="http://schemas.openxmlformats.org/drawingml/2006/table">
            <a:tbl>
              <a:tblPr firstRow="1" bandRow="1">
                <a:tableStyleId>{5940675A-B579-460E-94D1-54222C63F5DA}</a:tableStyleId>
              </a:tblPr>
              <a:tblGrid>
                <a:gridCol w="3936230">
                  <a:extLst>
                    <a:ext uri="{9D8B030D-6E8A-4147-A177-3AD203B41FA5}">
                      <a16:colId xmlns:a16="http://schemas.microsoft.com/office/drawing/2014/main" val="20000"/>
                    </a:ext>
                  </a:extLst>
                </a:gridCol>
                <a:gridCol w="3936230">
                  <a:extLst>
                    <a:ext uri="{9D8B030D-6E8A-4147-A177-3AD203B41FA5}">
                      <a16:colId xmlns:a16="http://schemas.microsoft.com/office/drawing/2014/main" val="20001"/>
                    </a:ext>
                  </a:extLst>
                </a:gridCol>
                <a:gridCol w="3936230">
                  <a:extLst>
                    <a:ext uri="{9D8B030D-6E8A-4147-A177-3AD203B41FA5}">
                      <a16:colId xmlns:a16="http://schemas.microsoft.com/office/drawing/2014/main" val="20002"/>
                    </a:ext>
                  </a:extLst>
                </a:gridCol>
              </a:tblGrid>
              <a:tr h="370840">
                <a:tc>
                  <a:txBody>
                    <a:bodyPr/>
                    <a:lstStyle/>
                    <a:p>
                      <a:r>
                        <a:rPr lang="en-US" dirty="0"/>
                        <a:t>Time of Enoch</a:t>
                      </a:r>
                    </a:p>
                  </a:txBody>
                  <a:tcPr/>
                </a:tc>
                <a:tc>
                  <a:txBody>
                    <a:bodyPr/>
                    <a:lstStyle/>
                    <a:p>
                      <a:r>
                        <a:rPr lang="en-US" dirty="0"/>
                        <a:t>Moses 7:15</a:t>
                      </a:r>
                    </a:p>
                  </a:txBody>
                  <a:tcPr/>
                </a:tc>
                <a:tc>
                  <a:txBody>
                    <a:bodyPr/>
                    <a:lstStyle/>
                    <a:p>
                      <a:r>
                        <a:rPr lang="en-US" sz="1200" b="0" i="0" kern="1200" dirty="0">
                          <a:solidFill>
                            <a:schemeClr val="tx1"/>
                          </a:solidFill>
                          <a:effectLst/>
                          <a:latin typeface="+mn-lt"/>
                          <a:ea typeface="+mn-ea"/>
                          <a:cs typeface="+mn-cs"/>
                        </a:rPr>
                        <a:t>And the giants of the land, also, stood afar off; and there went forth a curse upon all people that fought against God;</a:t>
                      </a:r>
                      <a:endParaRPr lang="en-US" sz="1200" dirty="0"/>
                    </a:p>
                  </a:txBody>
                  <a:tcPr/>
                </a:tc>
                <a:extLst>
                  <a:ext uri="{0D108BD9-81ED-4DB2-BD59-A6C34878D82A}">
                    <a16:rowId xmlns:a16="http://schemas.microsoft.com/office/drawing/2014/main" val="10000"/>
                  </a:ext>
                </a:extLst>
              </a:tr>
              <a:tr h="370840">
                <a:tc>
                  <a:txBody>
                    <a:bodyPr/>
                    <a:lstStyle/>
                    <a:p>
                      <a:r>
                        <a:rPr lang="en-US" dirty="0"/>
                        <a:t>Days of Noah</a:t>
                      </a:r>
                    </a:p>
                  </a:txBody>
                  <a:tcPr/>
                </a:tc>
                <a:tc>
                  <a:txBody>
                    <a:bodyPr/>
                    <a:lstStyle/>
                    <a:p>
                      <a:r>
                        <a:rPr lang="en-US" dirty="0"/>
                        <a:t>Moses 8:18</a:t>
                      </a:r>
                    </a:p>
                    <a:p>
                      <a:endParaRPr lang="en-US" dirty="0"/>
                    </a:p>
                    <a:p>
                      <a:endParaRPr lang="en-US" dirty="0"/>
                    </a:p>
                    <a:p>
                      <a:endParaRPr lang="en-US" dirty="0"/>
                    </a:p>
                    <a:p>
                      <a:r>
                        <a:rPr lang="en-US" dirty="0"/>
                        <a:t> Genesis 6:4</a:t>
                      </a:r>
                    </a:p>
                  </a:txBody>
                  <a:tcPr/>
                </a:tc>
                <a:tc>
                  <a:txBody>
                    <a:bodyPr/>
                    <a:lstStyle/>
                    <a:p>
                      <a:r>
                        <a:rPr lang="en-US" sz="1200" b="0" i="0" kern="1200" dirty="0">
                          <a:solidFill>
                            <a:schemeClr val="tx1"/>
                          </a:solidFill>
                          <a:effectLst/>
                          <a:latin typeface="+mn-lt"/>
                          <a:ea typeface="+mn-ea"/>
                          <a:cs typeface="+mn-cs"/>
                        </a:rPr>
                        <a:t>And in those days there were giants on the earth, and they sought Noah to take away his life; but the Lord was with Noah, and the power of the Lord was upon him.</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There were giants in the earth in those days; and also after that, when the sons of God came in unto the daughters of men, and they bare </a:t>
                      </a:r>
                      <a:r>
                        <a:rPr lang="en-US" sz="1200" b="0" i="1" kern="1200" dirty="0">
                          <a:solidFill>
                            <a:schemeClr val="tx1"/>
                          </a:solidFill>
                          <a:effectLst/>
                          <a:latin typeface="+mn-lt"/>
                          <a:ea typeface="+mn-ea"/>
                          <a:cs typeface="+mn-cs"/>
                        </a:rPr>
                        <a:t>children</a:t>
                      </a:r>
                      <a:r>
                        <a:rPr lang="en-US" sz="1200" b="0" i="0" kern="1200" dirty="0">
                          <a:solidFill>
                            <a:schemeClr val="tx1"/>
                          </a:solidFill>
                          <a:effectLst/>
                          <a:latin typeface="+mn-lt"/>
                          <a:ea typeface="+mn-ea"/>
                          <a:cs typeface="+mn-cs"/>
                        </a:rPr>
                        <a:t> to them, the same </a:t>
                      </a:r>
                      <a:r>
                        <a:rPr lang="en-US" sz="1200" b="0" i="1" kern="1200" dirty="0">
                          <a:solidFill>
                            <a:schemeClr val="tx1"/>
                          </a:solidFill>
                          <a:effectLst/>
                          <a:latin typeface="+mn-lt"/>
                          <a:ea typeface="+mn-ea"/>
                          <a:cs typeface="+mn-cs"/>
                        </a:rPr>
                        <a:t>became</a:t>
                      </a:r>
                      <a:r>
                        <a:rPr lang="en-US" sz="1200" b="0" i="0" kern="1200" dirty="0">
                          <a:solidFill>
                            <a:schemeClr val="tx1"/>
                          </a:solidFill>
                          <a:effectLst/>
                          <a:latin typeface="+mn-lt"/>
                          <a:ea typeface="+mn-ea"/>
                          <a:cs typeface="+mn-cs"/>
                        </a:rPr>
                        <a:t> mighty men which </a:t>
                      </a:r>
                      <a:r>
                        <a:rPr lang="en-US" sz="1200" b="0" i="1" kern="1200" dirty="0">
                          <a:solidFill>
                            <a:schemeClr val="tx1"/>
                          </a:solidFill>
                          <a:effectLst/>
                          <a:latin typeface="+mn-lt"/>
                          <a:ea typeface="+mn-ea"/>
                          <a:cs typeface="+mn-cs"/>
                        </a:rPr>
                        <a:t>were</a:t>
                      </a:r>
                      <a:r>
                        <a:rPr lang="en-US" sz="1200" b="0" i="0" kern="1200" dirty="0">
                          <a:solidFill>
                            <a:schemeClr val="tx1"/>
                          </a:solidFill>
                          <a:effectLst/>
                          <a:latin typeface="+mn-lt"/>
                          <a:ea typeface="+mn-ea"/>
                          <a:cs typeface="+mn-cs"/>
                        </a:rPr>
                        <a:t> of old, men of renown.</a:t>
                      </a:r>
                      <a:endParaRPr lang="en-US" sz="1200" dirty="0"/>
                    </a:p>
                  </a:txBody>
                  <a:tcPr/>
                </a:tc>
                <a:extLst>
                  <a:ext uri="{0D108BD9-81ED-4DB2-BD59-A6C34878D82A}">
                    <a16:rowId xmlns:a16="http://schemas.microsoft.com/office/drawing/2014/main" val="10001"/>
                  </a:ext>
                </a:extLst>
              </a:tr>
              <a:tr h="370840">
                <a:tc>
                  <a:txBody>
                    <a:bodyPr/>
                    <a:lstStyle/>
                    <a:p>
                      <a:r>
                        <a:rPr lang="en-US" dirty="0"/>
                        <a:t>Time of the Israelites</a:t>
                      </a:r>
                    </a:p>
                  </a:txBody>
                  <a:tcPr/>
                </a:tc>
                <a:tc>
                  <a:txBody>
                    <a:bodyPr/>
                    <a:lstStyle/>
                    <a:p>
                      <a:r>
                        <a:rPr lang="en-US" dirty="0"/>
                        <a:t>Numbers 13:33</a:t>
                      </a:r>
                    </a:p>
                    <a:p>
                      <a:endParaRPr lang="en-US" dirty="0"/>
                    </a:p>
                    <a:p>
                      <a:endParaRPr lang="en-US" dirty="0"/>
                    </a:p>
                    <a:p>
                      <a:endParaRPr lang="en-US" dirty="0"/>
                    </a:p>
                    <a:p>
                      <a:r>
                        <a:rPr lang="en-US" dirty="0"/>
                        <a:t>Deuteronomy 2:10-11</a:t>
                      </a:r>
                    </a:p>
                    <a:p>
                      <a:endParaRPr lang="en-US" dirty="0"/>
                    </a:p>
                    <a:p>
                      <a:r>
                        <a:rPr lang="en-US" dirty="0"/>
                        <a:t>Joshua 15:8</a:t>
                      </a:r>
                    </a:p>
                  </a:txBody>
                  <a:tcPr/>
                </a:tc>
                <a:tc>
                  <a:txBody>
                    <a:bodyPr/>
                    <a:lstStyle/>
                    <a:p>
                      <a:r>
                        <a:rPr lang="en-US" sz="1200" b="0" i="0" kern="1200" dirty="0">
                          <a:solidFill>
                            <a:schemeClr val="tx1"/>
                          </a:solidFill>
                          <a:effectLst/>
                          <a:latin typeface="+mn-lt"/>
                          <a:ea typeface="+mn-ea"/>
                          <a:cs typeface="+mn-cs"/>
                        </a:rPr>
                        <a:t>And there we saw the giants, the sons of </a:t>
                      </a:r>
                      <a:r>
                        <a:rPr lang="en-US" sz="1200" b="0" i="0" kern="1200" dirty="0" err="1">
                          <a:solidFill>
                            <a:schemeClr val="tx1"/>
                          </a:solidFill>
                          <a:effectLst/>
                          <a:latin typeface="+mn-lt"/>
                          <a:ea typeface="+mn-ea"/>
                          <a:cs typeface="+mn-cs"/>
                        </a:rPr>
                        <a:t>Anak</a:t>
                      </a:r>
                      <a:r>
                        <a:rPr lang="en-US" sz="1200" b="0" i="0" kern="1200" dirty="0">
                          <a:solidFill>
                            <a:schemeClr val="tx1"/>
                          </a:solidFill>
                          <a:effectLst/>
                          <a:latin typeface="+mn-lt"/>
                          <a:ea typeface="+mn-ea"/>
                          <a:cs typeface="+mn-cs"/>
                        </a:rPr>
                        <a:t>, </a:t>
                      </a:r>
                      <a:r>
                        <a:rPr lang="en-US" sz="1200" b="0" i="1" kern="1200" dirty="0">
                          <a:solidFill>
                            <a:schemeClr val="tx1"/>
                          </a:solidFill>
                          <a:effectLst/>
                          <a:latin typeface="+mn-lt"/>
                          <a:ea typeface="+mn-ea"/>
                          <a:cs typeface="+mn-cs"/>
                        </a:rPr>
                        <a:t>which come</a:t>
                      </a:r>
                      <a:r>
                        <a:rPr lang="en-US" sz="1200" b="0" i="0" kern="1200" dirty="0">
                          <a:solidFill>
                            <a:schemeClr val="tx1"/>
                          </a:solidFill>
                          <a:effectLst/>
                          <a:latin typeface="+mn-lt"/>
                          <a:ea typeface="+mn-ea"/>
                          <a:cs typeface="+mn-cs"/>
                        </a:rPr>
                        <a:t> of the giants: and we were in our own sight as grasshoppers, and so we were in their sight.</a:t>
                      </a:r>
                    </a:p>
                    <a:p>
                      <a:pPr fontAlgn="base"/>
                      <a:r>
                        <a:rPr lang="en-US" sz="1200" b="0" i="0" kern="1200" dirty="0">
                          <a:solidFill>
                            <a:schemeClr val="tx1"/>
                          </a:solidFill>
                          <a:effectLst/>
                          <a:latin typeface="+mn-lt"/>
                          <a:ea typeface="+mn-ea"/>
                          <a:cs typeface="+mn-cs"/>
                        </a:rPr>
                        <a:t>The </a:t>
                      </a:r>
                      <a:r>
                        <a:rPr lang="en-US" sz="1200" b="0" i="0" kern="1200" dirty="0" err="1">
                          <a:solidFill>
                            <a:schemeClr val="tx1"/>
                          </a:solidFill>
                          <a:effectLst/>
                          <a:latin typeface="+mn-lt"/>
                          <a:ea typeface="+mn-ea"/>
                          <a:cs typeface="+mn-cs"/>
                        </a:rPr>
                        <a:t>Emims</a:t>
                      </a:r>
                      <a:r>
                        <a:rPr lang="en-US" sz="1200" b="0" i="0" kern="1200" dirty="0">
                          <a:solidFill>
                            <a:schemeClr val="tx1"/>
                          </a:solidFill>
                          <a:effectLst/>
                          <a:latin typeface="+mn-lt"/>
                          <a:ea typeface="+mn-ea"/>
                          <a:cs typeface="+mn-cs"/>
                        </a:rPr>
                        <a:t> dwelt therein in times past, a people great, and many, and tall, as the </a:t>
                      </a:r>
                      <a:r>
                        <a:rPr lang="en-US" sz="1200" b="0" i="0" kern="1200" dirty="0" err="1">
                          <a:solidFill>
                            <a:schemeClr val="tx1"/>
                          </a:solidFill>
                          <a:effectLst/>
                          <a:latin typeface="+mn-lt"/>
                          <a:ea typeface="+mn-ea"/>
                          <a:cs typeface="+mn-cs"/>
                        </a:rPr>
                        <a:t>Anakims</a:t>
                      </a:r>
                      <a:r>
                        <a:rPr lang="en-US" sz="1200" b="0" i="0" kern="1200" dirty="0">
                          <a:solidFill>
                            <a:schemeClr val="tx1"/>
                          </a:solidFill>
                          <a:effectLst/>
                          <a:latin typeface="+mn-lt"/>
                          <a:ea typeface="+mn-ea"/>
                          <a:cs typeface="+mn-cs"/>
                        </a:rPr>
                        <a: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Which also were accounted giants, as the </a:t>
                      </a:r>
                      <a:r>
                        <a:rPr lang="en-US" sz="1200" b="0" i="0" kern="1200" dirty="0" err="1">
                          <a:solidFill>
                            <a:schemeClr val="tx1"/>
                          </a:solidFill>
                          <a:effectLst/>
                          <a:latin typeface="+mn-lt"/>
                          <a:ea typeface="+mn-ea"/>
                          <a:cs typeface="+mn-cs"/>
                        </a:rPr>
                        <a:t>Anakims</a:t>
                      </a:r>
                      <a:r>
                        <a:rPr lang="en-US" sz="1200" b="0" i="0" kern="1200" dirty="0">
                          <a:solidFill>
                            <a:schemeClr val="tx1"/>
                          </a:solidFill>
                          <a:effectLst/>
                          <a:latin typeface="+mn-lt"/>
                          <a:ea typeface="+mn-ea"/>
                          <a:cs typeface="+mn-cs"/>
                        </a:rPr>
                        <a:t>; but the Moabites call them </a:t>
                      </a:r>
                      <a:r>
                        <a:rPr lang="en-US" sz="1200" b="0" i="0" kern="1200" dirty="0" err="1">
                          <a:solidFill>
                            <a:schemeClr val="tx1"/>
                          </a:solidFill>
                          <a:effectLst/>
                          <a:latin typeface="+mn-lt"/>
                          <a:ea typeface="+mn-ea"/>
                          <a:cs typeface="+mn-cs"/>
                        </a:rPr>
                        <a:t>Emims</a:t>
                      </a:r>
                      <a:r>
                        <a:rPr lang="en-US" sz="1200" b="0" i="0" kern="1200" dirty="0">
                          <a:solidFill>
                            <a:schemeClr val="tx1"/>
                          </a:solidFill>
                          <a:effectLst/>
                          <a:latin typeface="+mn-lt"/>
                          <a:ea typeface="+mn-ea"/>
                          <a:cs typeface="+mn-cs"/>
                        </a:rPr>
                        <a:t>.</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…valley of </a:t>
                      </a:r>
                      <a:r>
                        <a:rPr lang="en-US" sz="1200" b="0" i="0" kern="1200" dirty="0" err="1">
                          <a:solidFill>
                            <a:schemeClr val="tx1"/>
                          </a:solidFill>
                          <a:effectLst/>
                          <a:latin typeface="+mn-lt"/>
                          <a:ea typeface="+mn-ea"/>
                          <a:cs typeface="+mn-cs"/>
                        </a:rPr>
                        <a:t>Hinnom</a:t>
                      </a:r>
                      <a:r>
                        <a:rPr lang="en-US" sz="1200" b="0" i="0" kern="1200" dirty="0">
                          <a:solidFill>
                            <a:schemeClr val="tx1"/>
                          </a:solidFill>
                          <a:effectLst/>
                          <a:latin typeface="+mn-lt"/>
                          <a:ea typeface="+mn-ea"/>
                          <a:cs typeface="+mn-cs"/>
                        </a:rPr>
                        <a:t> westward, which </a:t>
                      </a:r>
                      <a:r>
                        <a:rPr lang="en-US" sz="1200" b="0" i="1" kern="1200" dirty="0">
                          <a:solidFill>
                            <a:schemeClr val="tx1"/>
                          </a:solidFill>
                          <a:effectLst/>
                          <a:latin typeface="+mn-lt"/>
                          <a:ea typeface="+mn-ea"/>
                          <a:cs typeface="+mn-cs"/>
                        </a:rPr>
                        <a:t>is</a:t>
                      </a:r>
                      <a:r>
                        <a:rPr lang="en-US" sz="1200" b="0" i="0" kern="1200" dirty="0">
                          <a:solidFill>
                            <a:schemeClr val="tx1"/>
                          </a:solidFill>
                          <a:effectLst/>
                          <a:latin typeface="+mn-lt"/>
                          <a:ea typeface="+mn-ea"/>
                          <a:cs typeface="+mn-cs"/>
                        </a:rPr>
                        <a:t> at the end of the valley of the giants northward:</a:t>
                      </a:r>
                    </a:p>
                    <a:p>
                      <a:endParaRPr lang="en-US" sz="1200" dirty="0"/>
                    </a:p>
                  </a:txBody>
                  <a:tcPr/>
                </a:tc>
                <a:extLst>
                  <a:ext uri="{0D108BD9-81ED-4DB2-BD59-A6C34878D82A}">
                    <a16:rowId xmlns:a16="http://schemas.microsoft.com/office/drawing/2014/main" val="10002"/>
                  </a:ext>
                </a:extLst>
              </a:tr>
              <a:tr h="370840">
                <a:tc>
                  <a:txBody>
                    <a:bodyPr/>
                    <a:lstStyle/>
                    <a:p>
                      <a:r>
                        <a:rPr lang="en-US" dirty="0" err="1"/>
                        <a:t>Anakim</a:t>
                      </a:r>
                      <a:r>
                        <a:rPr lang="en-US" dirty="0"/>
                        <a:t> (long-necked or tall in Hebrew) Virtually destroyed in the conquest of Canaan under Joshua</a:t>
                      </a:r>
                    </a:p>
                  </a:txBody>
                  <a:tcPr/>
                </a:tc>
                <a:tc>
                  <a:txBody>
                    <a:bodyPr/>
                    <a:lstStyle/>
                    <a:p>
                      <a:r>
                        <a:rPr lang="en-US" dirty="0"/>
                        <a:t>Joshua 11:21</a:t>
                      </a:r>
                    </a:p>
                  </a:txBody>
                  <a:tcPr/>
                </a:tc>
                <a:tc>
                  <a:txBody>
                    <a:bodyPr/>
                    <a:lstStyle/>
                    <a:p>
                      <a:r>
                        <a:rPr lang="en-US" sz="1200" b="0" i="0" kern="1200" dirty="0">
                          <a:solidFill>
                            <a:schemeClr val="tx1"/>
                          </a:solidFill>
                          <a:effectLst/>
                          <a:latin typeface="+mn-lt"/>
                          <a:ea typeface="+mn-ea"/>
                          <a:cs typeface="+mn-cs"/>
                        </a:rPr>
                        <a:t>And at that time came Joshua, and cut off the </a:t>
                      </a:r>
                      <a:r>
                        <a:rPr lang="en-US" sz="1200" b="0" i="0" kern="1200" dirty="0" err="1">
                          <a:solidFill>
                            <a:schemeClr val="tx1"/>
                          </a:solidFill>
                          <a:effectLst/>
                          <a:latin typeface="+mn-lt"/>
                          <a:ea typeface="+mn-ea"/>
                          <a:cs typeface="+mn-cs"/>
                        </a:rPr>
                        <a:t>Anakims</a:t>
                      </a:r>
                      <a:r>
                        <a:rPr lang="en-US" sz="1200" b="0" i="0" kern="1200" dirty="0">
                          <a:solidFill>
                            <a:schemeClr val="tx1"/>
                          </a:solidFill>
                          <a:effectLst/>
                          <a:latin typeface="+mn-lt"/>
                          <a:ea typeface="+mn-ea"/>
                          <a:cs typeface="+mn-cs"/>
                        </a:rPr>
                        <a:t> from the mountains, from Hebron, from </a:t>
                      </a:r>
                      <a:r>
                        <a:rPr lang="en-US" sz="1200" b="0" i="0" kern="1200" dirty="0" err="1">
                          <a:solidFill>
                            <a:schemeClr val="tx1"/>
                          </a:solidFill>
                          <a:effectLst/>
                          <a:latin typeface="+mn-lt"/>
                          <a:ea typeface="+mn-ea"/>
                          <a:cs typeface="+mn-cs"/>
                        </a:rPr>
                        <a:t>Debir</a:t>
                      </a:r>
                      <a:r>
                        <a:rPr lang="en-US" sz="1200" b="0" i="0" kern="1200" dirty="0">
                          <a:solidFill>
                            <a:schemeClr val="tx1"/>
                          </a:solidFill>
                          <a:effectLst/>
                          <a:latin typeface="+mn-lt"/>
                          <a:ea typeface="+mn-ea"/>
                          <a:cs typeface="+mn-cs"/>
                        </a:rPr>
                        <a:t>, from </a:t>
                      </a:r>
                      <a:r>
                        <a:rPr lang="en-US" sz="1200" b="0" i="0" kern="1200" dirty="0" err="1">
                          <a:solidFill>
                            <a:schemeClr val="tx1"/>
                          </a:solidFill>
                          <a:effectLst/>
                          <a:latin typeface="+mn-lt"/>
                          <a:ea typeface="+mn-ea"/>
                          <a:cs typeface="+mn-cs"/>
                        </a:rPr>
                        <a:t>Anab</a:t>
                      </a:r>
                      <a:r>
                        <a:rPr lang="en-US" sz="1200" b="0" i="0" kern="1200" dirty="0">
                          <a:solidFill>
                            <a:schemeClr val="tx1"/>
                          </a:solidFill>
                          <a:effectLst/>
                          <a:latin typeface="+mn-lt"/>
                          <a:ea typeface="+mn-ea"/>
                          <a:cs typeface="+mn-cs"/>
                        </a:rPr>
                        <a:t>, and from all the mountains of Judah, and from all the mountains of Israel: Joshua destroyed them utterly with their cities.</a:t>
                      </a:r>
                      <a:endParaRPr lang="en-US" sz="1200" dirty="0"/>
                    </a:p>
                  </a:txBody>
                  <a:tcPr/>
                </a:tc>
                <a:extLst>
                  <a:ext uri="{0D108BD9-81ED-4DB2-BD59-A6C34878D82A}">
                    <a16:rowId xmlns:a16="http://schemas.microsoft.com/office/drawing/2014/main" val="10003"/>
                  </a:ext>
                </a:extLst>
              </a:tr>
              <a:tr h="370840">
                <a:tc>
                  <a:txBody>
                    <a:bodyPr/>
                    <a:lstStyle/>
                    <a:p>
                      <a:r>
                        <a:rPr lang="en-US" dirty="0"/>
                        <a:t>It is recorded that none of the </a:t>
                      </a:r>
                      <a:r>
                        <a:rPr lang="en-US" dirty="0" err="1"/>
                        <a:t>Anakim</a:t>
                      </a:r>
                      <a:r>
                        <a:rPr lang="en-US" dirty="0"/>
                        <a:t> were left except in Gaze, Ashdod, and Gath</a:t>
                      </a:r>
                    </a:p>
                  </a:txBody>
                  <a:tcPr/>
                </a:tc>
                <a:tc>
                  <a:txBody>
                    <a:bodyPr/>
                    <a:lstStyle/>
                    <a:p>
                      <a:r>
                        <a:rPr lang="en-US" dirty="0"/>
                        <a:t>Joshua 11:22</a:t>
                      </a:r>
                    </a:p>
                  </a:txBody>
                  <a:tcPr/>
                </a:tc>
                <a:tc>
                  <a:txBody>
                    <a:bodyPr/>
                    <a:lstStyle/>
                    <a:p>
                      <a:r>
                        <a:rPr lang="en-US" sz="1200" b="0" i="0" kern="1200" dirty="0">
                          <a:solidFill>
                            <a:schemeClr val="tx1"/>
                          </a:solidFill>
                          <a:effectLst/>
                          <a:latin typeface="+mn-lt"/>
                          <a:ea typeface="+mn-ea"/>
                          <a:cs typeface="+mn-cs"/>
                        </a:rPr>
                        <a:t>There was none of the </a:t>
                      </a:r>
                      <a:r>
                        <a:rPr lang="en-US" sz="1200" b="0" i="0" kern="1200" dirty="0" err="1">
                          <a:solidFill>
                            <a:schemeClr val="tx1"/>
                          </a:solidFill>
                          <a:effectLst/>
                          <a:latin typeface="+mn-lt"/>
                          <a:ea typeface="+mn-ea"/>
                          <a:cs typeface="+mn-cs"/>
                        </a:rPr>
                        <a:t>Anakims</a:t>
                      </a:r>
                      <a:r>
                        <a:rPr lang="en-US" sz="1200" b="0" i="0" kern="1200" dirty="0">
                          <a:solidFill>
                            <a:schemeClr val="tx1"/>
                          </a:solidFill>
                          <a:effectLst/>
                          <a:latin typeface="+mn-lt"/>
                          <a:ea typeface="+mn-ea"/>
                          <a:cs typeface="+mn-cs"/>
                        </a:rPr>
                        <a:t> left in the land of the children of Israel: only in Gaza, in Gath, and in Ashdod, there remained.</a:t>
                      </a:r>
                      <a:endParaRPr lang="en-US" sz="1200" dirty="0"/>
                    </a:p>
                  </a:txBody>
                  <a:tcPr/>
                </a:tc>
                <a:extLst>
                  <a:ext uri="{0D108BD9-81ED-4DB2-BD59-A6C34878D82A}">
                    <a16:rowId xmlns:a16="http://schemas.microsoft.com/office/drawing/2014/main" val="10004"/>
                  </a:ext>
                </a:extLst>
              </a:tr>
            </a:tbl>
          </a:graphicData>
        </a:graphic>
      </p:graphicFrame>
      <p:sp>
        <p:nvSpPr>
          <p:cNvPr id="5" name="TextBox 4"/>
          <p:cNvSpPr txBox="1"/>
          <p:nvPr/>
        </p:nvSpPr>
        <p:spPr>
          <a:xfrm>
            <a:off x="4925291" y="10391"/>
            <a:ext cx="2743200" cy="369332"/>
          </a:xfrm>
          <a:prstGeom prst="rect">
            <a:avLst/>
          </a:prstGeom>
          <a:noFill/>
        </p:spPr>
        <p:txBody>
          <a:bodyPr wrap="square" rtlCol="0">
            <a:spAutoFit/>
          </a:bodyPr>
          <a:lstStyle/>
          <a:p>
            <a:r>
              <a:rPr lang="en-US" dirty="0">
                <a:latin typeface="Arial Black" panose="020B0A04020102020204" pitchFamily="34" charset="0"/>
              </a:rPr>
              <a:t>THE GIANTS</a:t>
            </a:r>
          </a:p>
        </p:txBody>
      </p:sp>
      <p:sp>
        <p:nvSpPr>
          <p:cNvPr id="7" name="TextBox 6"/>
          <p:cNvSpPr txBox="1"/>
          <p:nvPr/>
        </p:nvSpPr>
        <p:spPr>
          <a:xfrm>
            <a:off x="10952018" y="6455689"/>
            <a:ext cx="1132608" cy="261610"/>
          </a:xfrm>
          <a:prstGeom prst="rect">
            <a:avLst/>
          </a:prstGeom>
          <a:noFill/>
        </p:spPr>
        <p:txBody>
          <a:bodyPr wrap="square" rtlCol="0">
            <a:spAutoFit/>
          </a:bodyPr>
          <a:lstStyle/>
          <a:p>
            <a:pPr algn="r"/>
            <a:r>
              <a:rPr lang="en-US" sz="1100" dirty="0"/>
              <a:t>(3)</a:t>
            </a:r>
          </a:p>
        </p:txBody>
      </p:sp>
    </p:spTree>
    <p:extLst>
      <p:ext uri="{BB962C8B-B14F-4D97-AF65-F5344CB8AC3E}">
        <p14:creationId xmlns:p14="http://schemas.microsoft.com/office/powerpoint/2010/main" val="25768255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5133109" cy="1015663"/>
          </a:xfrm>
          <a:prstGeom prst="rect">
            <a:avLst/>
          </a:prstGeom>
          <a:ln>
            <a:solidFill>
              <a:schemeClr val="tx1"/>
            </a:solidFill>
          </a:ln>
        </p:spPr>
        <p:txBody>
          <a:bodyPr wrap="square">
            <a:spAutoFit/>
          </a:bodyPr>
          <a:lstStyle/>
          <a:p>
            <a:r>
              <a:rPr lang="en-US" sz="1200" b="1" dirty="0">
                <a:solidFill>
                  <a:srgbClr val="333333"/>
                </a:solidFill>
                <a:latin typeface="Calibri" panose="020F0502020204030204" pitchFamily="34" charset="0"/>
              </a:rPr>
              <a:t>Goliath’s Armor:</a:t>
            </a:r>
          </a:p>
          <a:p>
            <a:r>
              <a:rPr lang="en-US" sz="1200" dirty="0">
                <a:solidFill>
                  <a:srgbClr val="333333"/>
                </a:solidFill>
                <a:latin typeface="Calibri" panose="020F0502020204030204" pitchFamily="34" charset="0"/>
              </a:rPr>
              <a:t>Goliath’s coat of mail (the armor over his upper body) weighed approximately 150 pounds (68 kilograms), and the iron tip of his spear weighed between 12 and 26 pounds (5 and 12 kilograms). Explain that greaves are pieces of armor protecting the shins, and a target is armor protecting the neck.</a:t>
            </a:r>
            <a:endParaRPr lang="en-US" sz="1200" dirty="0"/>
          </a:p>
        </p:txBody>
      </p:sp>
      <p:sp>
        <p:nvSpPr>
          <p:cNvPr id="3" name="Rectangle 2"/>
          <p:cNvSpPr/>
          <p:nvPr/>
        </p:nvSpPr>
        <p:spPr>
          <a:xfrm>
            <a:off x="-1" y="1015663"/>
            <a:ext cx="5133109" cy="4893647"/>
          </a:xfrm>
          <a:prstGeom prst="rect">
            <a:avLst/>
          </a:prstGeom>
          <a:ln>
            <a:solidFill>
              <a:schemeClr val="tx1"/>
            </a:solidFill>
          </a:ln>
        </p:spPr>
        <p:txBody>
          <a:bodyPr wrap="square">
            <a:spAutoFit/>
          </a:bodyPr>
          <a:lstStyle/>
          <a:p>
            <a:pPr fontAlgn="base"/>
            <a:r>
              <a:rPr lang="en-US" sz="1200" b="1" dirty="0">
                <a:solidFill>
                  <a:srgbClr val="333333"/>
                </a:solidFill>
                <a:latin typeface="Calibri" panose="020F0502020204030204" pitchFamily="34" charset="0"/>
              </a:rPr>
              <a:t>Slings</a:t>
            </a:r>
            <a:r>
              <a:rPr lang="en-US" sz="1200" dirty="0">
                <a:solidFill>
                  <a:srgbClr val="333333"/>
                </a:solidFill>
                <a:latin typeface="Calibri" panose="020F0502020204030204" pitchFamily="34" charset="0"/>
              </a:rPr>
              <a:t> were commonly used as weapons in David’s day. To become accurate with the sling, a person had to spend a considerable amount of time using it. David had used a sling to protect his father’s sheep. If you constructed a sling, illustrate the difficulty of using a sling effectively by inviting a few students to attempt to hit a target while using a sling and a marshmallow or another small, round, and soft object.</a:t>
            </a:r>
          </a:p>
          <a:p>
            <a:pPr fontAlgn="base"/>
            <a:endParaRPr lang="en-US" sz="1200" dirty="0">
              <a:solidFill>
                <a:srgbClr val="333333"/>
              </a:solidFill>
              <a:latin typeface="Calibri" panose="020F0502020204030204" pitchFamily="34" charset="0"/>
            </a:endParaRPr>
          </a:p>
          <a:p>
            <a:pPr fontAlgn="base"/>
            <a:r>
              <a:rPr lang="en-US" sz="1200" dirty="0">
                <a:solidFill>
                  <a:srgbClr val="333333"/>
                </a:solidFill>
                <a:latin typeface="Calibri" panose="020F0502020204030204" pitchFamily="34" charset="0"/>
              </a:rPr>
              <a:t>The loop goes over the index or third finger while the knot is held between the thumb and index finger; the object is slung by swinging the sling over the head and releasing the knotted string as the pouch begins its arc toward the target. Timing is critical. </a:t>
            </a:r>
          </a:p>
          <a:p>
            <a:pPr fontAlgn="base"/>
            <a:endParaRPr lang="en-US" sz="1200" dirty="0">
              <a:solidFill>
                <a:srgbClr val="333333"/>
              </a:solidFill>
              <a:latin typeface="Calibri" panose="020F0502020204030204" pitchFamily="34" charset="0"/>
            </a:endParaRPr>
          </a:p>
          <a:p>
            <a:pPr fontAlgn="base"/>
            <a:r>
              <a:rPr lang="en-US" sz="1200" dirty="0"/>
              <a:t>Slings were made from various materials, the most common being leather. Hair, wool, animal sinews, or rushes were used to make the pouch that held the stones. The pouch had strings attached on each side and was whirled until a certain speed was reached. When one string was released, the stone was hurled from the pouch toward its mark. Any variation from perfect roundness affected the accuracy of a stone. Uniform weight and size of the stones were also important. Anciently, slingers, particularly shepherds with time on their hands, developed great accuracy and skill in slinging stones. When not in use, the slings were carried by shepherds around their foreheads or waists.</a:t>
            </a:r>
            <a:endParaRPr lang="en-US" sz="1200" dirty="0">
              <a:solidFill>
                <a:srgbClr val="333333"/>
              </a:solidFill>
              <a:latin typeface="Calibri" panose="020F0502020204030204" pitchFamily="34" charset="0"/>
            </a:endParaRPr>
          </a:p>
          <a:p>
            <a:pPr fontAlgn="base"/>
            <a:endParaRPr lang="en-US" sz="1200" b="0" i="0" dirty="0">
              <a:solidFill>
                <a:srgbClr val="333333"/>
              </a:solidFill>
              <a:effectLst/>
              <a:latin typeface="Calibri" panose="020F0502020204030204" pitchFamily="34" charset="0"/>
            </a:endParaRPr>
          </a:p>
          <a:p>
            <a:pPr fontAlgn="base"/>
            <a:r>
              <a:rPr lang="en-US" sz="1200" dirty="0"/>
              <a:t>Slings were used fairly commonly in the ancient Near East. The Israelites, who did not often use chariots in war, employed many trained slingers. The same was true of peoples from surrounding areas.</a:t>
            </a:r>
            <a:endParaRPr lang="en-US" sz="1200" b="0" i="0" dirty="0">
              <a:solidFill>
                <a:srgbClr val="333333"/>
              </a:solidFill>
              <a:effectLst/>
              <a:latin typeface="Calibri" panose="020F0502020204030204" pitchFamily="34" charset="0"/>
            </a:endParaRPr>
          </a:p>
        </p:txBody>
      </p:sp>
    </p:spTree>
    <p:extLst>
      <p:ext uri="{BB962C8B-B14F-4D97-AF65-F5344CB8AC3E}">
        <p14:creationId xmlns:p14="http://schemas.microsoft.com/office/powerpoint/2010/main" val="14650775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a:latin typeface="Arial Black" panose="020B0A04020102020204" pitchFamily="34" charset="0"/>
              </a:rPr>
              <a:t>Valley of Elah</a:t>
            </a:r>
            <a:endParaRPr lang="en-US" sz="6000" dirty="0">
              <a:latin typeface="Arial Black" panose="020B0A04020102020204" pitchFamily="34" charset="0"/>
            </a:endParaRPr>
          </a:p>
        </p:txBody>
      </p:sp>
      <p:grpSp>
        <p:nvGrpSpPr>
          <p:cNvPr id="171" name="Group 170"/>
          <p:cNvGrpSpPr/>
          <p:nvPr/>
        </p:nvGrpSpPr>
        <p:grpSpPr>
          <a:xfrm>
            <a:off x="399339" y="927737"/>
            <a:ext cx="3702336" cy="4671821"/>
            <a:chOff x="7505323" y="495847"/>
            <a:chExt cx="3702336" cy="4671821"/>
          </a:xfrm>
        </p:grpSpPr>
        <p:grpSp>
          <p:nvGrpSpPr>
            <p:cNvPr id="172" name="Group 171"/>
            <p:cNvGrpSpPr/>
            <p:nvPr/>
          </p:nvGrpSpPr>
          <p:grpSpPr>
            <a:xfrm>
              <a:off x="7505323" y="495847"/>
              <a:ext cx="3702336" cy="4671821"/>
              <a:chOff x="8455499" y="1694834"/>
              <a:chExt cx="2752160" cy="3472834"/>
            </a:xfrm>
          </p:grpSpPr>
          <p:sp>
            <p:nvSpPr>
              <p:cNvPr id="184" name="Rectangle 183"/>
              <p:cNvSpPr/>
              <p:nvPr/>
            </p:nvSpPr>
            <p:spPr>
              <a:xfrm>
                <a:off x="8455499" y="1698169"/>
                <a:ext cx="2752160" cy="3469499"/>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5" name="Group 184"/>
              <p:cNvGrpSpPr/>
              <p:nvPr/>
            </p:nvGrpSpPr>
            <p:grpSpPr>
              <a:xfrm>
                <a:off x="8455499" y="1694834"/>
                <a:ext cx="2043369" cy="3071775"/>
                <a:chOff x="3730028" y="2278823"/>
                <a:chExt cx="2043369" cy="3071775"/>
              </a:xfrm>
            </p:grpSpPr>
            <p:grpSp>
              <p:nvGrpSpPr>
                <p:cNvPr id="186" name="Group 185"/>
                <p:cNvGrpSpPr/>
                <p:nvPr/>
              </p:nvGrpSpPr>
              <p:grpSpPr>
                <a:xfrm>
                  <a:off x="3730028" y="2278823"/>
                  <a:ext cx="1810693" cy="3071775"/>
                  <a:chOff x="3730028" y="2278823"/>
                  <a:chExt cx="1810693" cy="3071775"/>
                </a:xfrm>
              </p:grpSpPr>
              <p:sp>
                <p:nvSpPr>
                  <p:cNvPr id="198" name="Freeform 197"/>
                  <p:cNvSpPr/>
                  <p:nvPr/>
                </p:nvSpPr>
                <p:spPr>
                  <a:xfrm>
                    <a:off x="3730028" y="2278823"/>
                    <a:ext cx="1387125" cy="2639644"/>
                  </a:xfrm>
                  <a:custGeom>
                    <a:avLst/>
                    <a:gdLst>
                      <a:gd name="connsiteX0" fmla="*/ 1367073 w 1387125"/>
                      <a:gd name="connsiteY0" fmla="*/ 149862 h 2651054"/>
                      <a:gd name="connsiteX1" fmla="*/ 1358020 w 1387125"/>
                      <a:gd name="connsiteY1" fmla="*/ 195130 h 2651054"/>
                      <a:gd name="connsiteX2" fmla="*/ 1348966 w 1387125"/>
                      <a:gd name="connsiteY2" fmla="*/ 222290 h 2651054"/>
                      <a:gd name="connsiteX3" fmla="*/ 1312752 w 1387125"/>
                      <a:gd name="connsiteY3" fmla="*/ 339985 h 2651054"/>
                      <a:gd name="connsiteX4" fmla="*/ 1267485 w 1387125"/>
                      <a:gd name="connsiteY4" fmla="*/ 385252 h 2651054"/>
                      <a:gd name="connsiteX5" fmla="*/ 1222218 w 1387125"/>
                      <a:gd name="connsiteY5" fmla="*/ 421466 h 2651054"/>
                      <a:gd name="connsiteX6" fmla="*/ 1213164 w 1387125"/>
                      <a:gd name="connsiteY6" fmla="*/ 665910 h 2651054"/>
                      <a:gd name="connsiteX7" fmla="*/ 1204111 w 1387125"/>
                      <a:gd name="connsiteY7" fmla="*/ 783605 h 2651054"/>
                      <a:gd name="connsiteX8" fmla="*/ 1158843 w 1387125"/>
                      <a:gd name="connsiteY8" fmla="*/ 819819 h 2651054"/>
                      <a:gd name="connsiteX9" fmla="*/ 1068309 w 1387125"/>
                      <a:gd name="connsiteY9" fmla="*/ 846979 h 2651054"/>
                      <a:gd name="connsiteX10" fmla="*/ 1068309 w 1387125"/>
                      <a:gd name="connsiteY10" fmla="*/ 1236278 h 2651054"/>
                      <a:gd name="connsiteX11" fmla="*/ 1059255 w 1387125"/>
                      <a:gd name="connsiteY11" fmla="*/ 1263438 h 2651054"/>
                      <a:gd name="connsiteX12" fmla="*/ 1041148 w 1387125"/>
                      <a:gd name="connsiteY12" fmla="*/ 1290599 h 2651054"/>
                      <a:gd name="connsiteX13" fmla="*/ 1032095 w 1387125"/>
                      <a:gd name="connsiteY13" fmla="*/ 1317759 h 2651054"/>
                      <a:gd name="connsiteX14" fmla="*/ 995881 w 1387125"/>
                      <a:gd name="connsiteY14" fmla="*/ 1372080 h 2651054"/>
                      <a:gd name="connsiteX15" fmla="*/ 959667 w 1387125"/>
                      <a:gd name="connsiteY15" fmla="*/ 1453561 h 2651054"/>
                      <a:gd name="connsiteX16" fmla="*/ 941560 w 1387125"/>
                      <a:gd name="connsiteY16" fmla="*/ 1607470 h 2651054"/>
                      <a:gd name="connsiteX17" fmla="*/ 923453 w 1387125"/>
                      <a:gd name="connsiteY17" fmla="*/ 1634631 h 2651054"/>
                      <a:gd name="connsiteX18" fmla="*/ 905346 w 1387125"/>
                      <a:gd name="connsiteY18" fmla="*/ 1688951 h 2651054"/>
                      <a:gd name="connsiteX19" fmla="*/ 896293 w 1387125"/>
                      <a:gd name="connsiteY19" fmla="*/ 1716112 h 2651054"/>
                      <a:gd name="connsiteX20" fmla="*/ 869132 w 1387125"/>
                      <a:gd name="connsiteY20" fmla="*/ 1879074 h 2651054"/>
                      <a:gd name="connsiteX21" fmla="*/ 860079 w 1387125"/>
                      <a:gd name="connsiteY21" fmla="*/ 1996769 h 2651054"/>
                      <a:gd name="connsiteX22" fmla="*/ 851025 w 1387125"/>
                      <a:gd name="connsiteY22" fmla="*/ 2023930 h 2651054"/>
                      <a:gd name="connsiteX23" fmla="*/ 841972 w 1387125"/>
                      <a:gd name="connsiteY23" fmla="*/ 2060143 h 2651054"/>
                      <a:gd name="connsiteX24" fmla="*/ 832919 w 1387125"/>
                      <a:gd name="connsiteY24" fmla="*/ 2087304 h 2651054"/>
                      <a:gd name="connsiteX25" fmla="*/ 805758 w 1387125"/>
                      <a:gd name="connsiteY25" fmla="*/ 2177838 h 2651054"/>
                      <a:gd name="connsiteX26" fmla="*/ 796705 w 1387125"/>
                      <a:gd name="connsiteY26" fmla="*/ 2204999 h 2651054"/>
                      <a:gd name="connsiteX27" fmla="*/ 769544 w 1387125"/>
                      <a:gd name="connsiteY27" fmla="*/ 2232159 h 2651054"/>
                      <a:gd name="connsiteX28" fmla="*/ 760491 w 1387125"/>
                      <a:gd name="connsiteY28" fmla="*/ 2259320 h 2651054"/>
                      <a:gd name="connsiteX29" fmla="*/ 724277 w 1387125"/>
                      <a:gd name="connsiteY29" fmla="*/ 2313640 h 2651054"/>
                      <a:gd name="connsiteX30" fmla="*/ 706170 w 1387125"/>
                      <a:gd name="connsiteY30" fmla="*/ 2340801 h 2651054"/>
                      <a:gd name="connsiteX31" fmla="*/ 679010 w 1387125"/>
                      <a:gd name="connsiteY31" fmla="*/ 2367961 h 2651054"/>
                      <a:gd name="connsiteX32" fmla="*/ 642796 w 1387125"/>
                      <a:gd name="connsiteY32" fmla="*/ 2458496 h 2651054"/>
                      <a:gd name="connsiteX33" fmla="*/ 615635 w 1387125"/>
                      <a:gd name="connsiteY33" fmla="*/ 2476603 h 2651054"/>
                      <a:gd name="connsiteX34" fmla="*/ 597528 w 1387125"/>
                      <a:gd name="connsiteY34" fmla="*/ 2512817 h 2651054"/>
                      <a:gd name="connsiteX35" fmla="*/ 516047 w 1387125"/>
                      <a:gd name="connsiteY35" fmla="*/ 2585244 h 2651054"/>
                      <a:gd name="connsiteX36" fmla="*/ 479833 w 1387125"/>
                      <a:gd name="connsiteY36" fmla="*/ 2594298 h 2651054"/>
                      <a:gd name="connsiteX37" fmla="*/ 398352 w 1387125"/>
                      <a:gd name="connsiteY37" fmla="*/ 2621458 h 2651054"/>
                      <a:gd name="connsiteX38" fmla="*/ 371192 w 1387125"/>
                      <a:gd name="connsiteY38" fmla="*/ 2630512 h 2651054"/>
                      <a:gd name="connsiteX39" fmla="*/ 262550 w 1387125"/>
                      <a:gd name="connsiteY39" fmla="*/ 2648619 h 2651054"/>
                      <a:gd name="connsiteX40" fmla="*/ 18107 w 1387125"/>
                      <a:gd name="connsiteY40" fmla="*/ 2440389 h 2651054"/>
                      <a:gd name="connsiteX41" fmla="*/ 9053 w 1387125"/>
                      <a:gd name="connsiteY41" fmla="*/ 2413229 h 2651054"/>
                      <a:gd name="connsiteX42" fmla="*/ 18107 w 1387125"/>
                      <a:gd name="connsiteY42" fmla="*/ 2087304 h 2651054"/>
                      <a:gd name="connsiteX43" fmla="*/ 9053 w 1387125"/>
                      <a:gd name="connsiteY43" fmla="*/ 2032983 h 2651054"/>
                      <a:gd name="connsiteX44" fmla="*/ 0 w 1387125"/>
                      <a:gd name="connsiteY44" fmla="*/ 665910 h 2651054"/>
                      <a:gd name="connsiteX45" fmla="*/ 9053 w 1387125"/>
                      <a:gd name="connsiteY45" fmla="*/ 249450 h 2651054"/>
                      <a:gd name="connsiteX46" fmla="*/ 1068309 w 1387125"/>
                      <a:gd name="connsiteY46" fmla="*/ 131755 h 2651054"/>
                      <a:gd name="connsiteX47" fmla="*/ 1367073 w 1387125"/>
                      <a:gd name="connsiteY47" fmla="*/ 149862 h 265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387125" h="2651054">
                        <a:moveTo>
                          <a:pt x="1367073" y="149862"/>
                        </a:moveTo>
                        <a:cubicBezTo>
                          <a:pt x="1415358" y="160425"/>
                          <a:pt x="1361752" y="180201"/>
                          <a:pt x="1358020" y="195130"/>
                        </a:cubicBezTo>
                        <a:cubicBezTo>
                          <a:pt x="1355705" y="204388"/>
                          <a:pt x="1350227" y="212831"/>
                          <a:pt x="1348966" y="222290"/>
                        </a:cubicBezTo>
                        <a:cubicBezTo>
                          <a:pt x="1332938" y="342503"/>
                          <a:pt x="1376012" y="318900"/>
                          <a:pt x="1312752" y="339985"/>
                        </a:cubicBezTo>
                        <a:cubicBezTo>
                          <a:pt x="1264464" y="412416"/>
                          <a:pt x="1327844" y="324892"/>
                          <a:pt x="1267485" y="385252"/>
                        </a:cubicBezTo>
                        <a:cubicBezTo>
                          <a:pt x="1226535" y="426203"/>
                          <a:pt x="1275092" y="403842"/>
                          <a:pt x="1222218" y="421466"/>
                        </a:cubicBezTo>
                        <a:cubicBezTo>
                          <a:pt x="1184048" y="535977"/>
                          <a:pt x="1203203" y="456722"/>
                          <a:pt x="1213164" y="665910"/>
                        </a:cubicBezTo>
                        <a:cubicBezTo>
                          <a:pt x="1210146" y="705142"/>
                          <a:pt x="1211362" y="744931"/>
                          <a:pt x="1204111" y="783605"/>
                        </a:cubicBezTo>
                        <a:cubicBezTo>
                          <a:pt x="1197796" y="817285"/>
                          <a:pt x="1181341" y="808570"/>
                          <a:pt x="1158843" y="819819"/>
                        </a:cubicBezTo>
                        <a:cubicBezTo>
                          <a:pt x="1092968" y="852757"/>
                          <a:pt x="1183560" y="830515"/>
                          <a:pt x="1068309" y="846979"/>
                        </a:cubicBezTo>
                        <a:cubicBezTo>
                          <a:pt x="1089137" y="1013616"/>
                          <a:pt x="1083834" y="941306"/>
                          <a:pt x="1068309" y="1236278"/>
                        </a:cubicBezTo>
                        <a:cubicBezTo>
                          <a:pt x="1067807" y="1245808"/>
                          <a:pt x="1063523" y="1254902"/>
                          <a:pt x="1059255" y="1263438"/>
                        </a:cubicBezTo>
                        <a:cubicBezTo>
                          <a:pt x="1054389" y="1273170"/>
                          <a:pt x="1047184" y="1281545"/>
                          <a:pt x="1041148" y="1290599"/>
                        </a:cubicBezTo>
                        <a:cubicBezTo>
                          <a:pt x="1038130" y="1299652"/>
                          <a:pt x="1036729" y="1309417"/>
                          <a:pt x="1032095" y="1317759"/>
                        </a:cubicBezTo>
                        <a:cubicBezTo>
                          <a:pt x="1021527" y="1336782"/>
                          <a:pt x="1003963" y="1351875"/>
                          <a:pt x="995881" y="1372080"/>
                        </a:cubicBezTo>
                        <a:cubicBezTo>
                          <a:pt x="972762" y="1429878"/>
                          <a:pt x="985042" y="1402811"/>
                          <a:pt x="959667" y="1453561"/>
                        </a:cubicBezTo>
                        <a:cubicBezTo>
                          <a:pt x="959281" y="1457034"/>
                          <a:pt x="943895" y="1598908"/>
                          <a:pt x="941560" y="1607470"/>
                        </a:cubicBezTo>
                        <a:cubicBezTo>
                          <a:pt x="938697" y="1617968"/>
                          <a:pt x="929489" y="1625577"/>
                          <a:pt x="923453" y="1634631"/>
                        </a:cubicBezTo>
                        <a:lnTo>
                          <a:pt x="905346" y="1688951"/>
                        </a:lnTo>
                        <a:cubicBezTo>
                          <a:pt x="902328" y="1698005"/>
                          <a:pt x="897862" y="1706699"/>
                          <a:pt x="896293" y="1716112"/>
                        </a:cubicBezTo>
                        <a:lnTo>
                          <a:pt x="869132" y="1879074"/>
                        </a:lnTo>
                        <a:cubicBezTo>
                          <a:pt x="866114" y="1918306"/>
                          <a:pt x="864959" y="1957725"/>
                          <a:pt x="860079" y="1996769"/>
                        </a:cubicBezTo>
                        <a:cubicBezTo>
                          <a:pt x="858895" y="2006239"/>
                          <a:pt x="853647" y="2014754"/>
                          <a:pt x="851025" y="2023930"/>
                        </a:cubicBezTo>
                        <a:cubicBezTo>
                          <a:pt x="847607" y="2035894"/>
                          <a:pt x="845390" y="2048179"/>
                          <a:pt x="841972" y="2060143"/>
                        </a:cubicBezTo>
                        <a:cubicBezTo>
                          <a:pt x="839350" y="2069319"/>
                          <a:pt x="835541" y="2078128"/>
                          <a:pt x="832919" y="2087304"/>
                        </a:cubicBezTo>
                        <a:cubicBezTo>
                          <a:pt x="805556" y="2183074"/>
                          <a:pt x="848783" y="2048762"/>
                          <a:pt x="805758" y="2177838"/>
                        </a:cubicBezTo>
                        <a:cubicBezTo>
                          <a:pt x="802740" y="2186892"/>
                          <a:pt x="803453" y="2198251"/>
                          <a:pt x="796705" y="2204999"/>
                        </a:cubicBezTo>
                        <a:lnTo>
                          <a:pt x="769544" y="2232159"/>
                        </a:lnTo>
                        <a:cubicBezTo>
                          <a:pt x="766526" y="2241213"/>
                          <a:pt x="765126" y="2250978"/>
                          <a:pt x="760491" y="2259320"/>
                        </a:cubicBezTo>
                        <a:cubicBezTo>
                          <a:pt x="749923" y="2278343"/>
                          <a:pt x="736348" y="2295533"/>
                          <a:pt x="724277" y="2313640"/>
                        </a:cubicBezTo>
                        <a:cubicBezTo>
                          <a:pt x="718241" y="2322694"/>
                          <a:pt x="713864" y="2333107"/>
                          <a:pt x="706170" y="2340801"/>
                        </a:cubicBezTo>
                        <a:lnTo>
                          <a:pt x="679010" y="2367961"/>
                        </a:lnTo>
                        <a:cubicBezTo>
                          <a:pt x="673381" y="2384847"/>
                          <a:pt x="657597" y="2440735"/>
                          <a:pt x="642796" y="2458496"/>
                        </a:cubicBezTo>
                        <a:cubicBezTo>
                          <a:pt x="635830" y="2466855"/>
                          <a:pt x="624689" y="2470567"/>
                          <a:pt x="615635" y="2476603"/>
                        </a:cubicBezTo>
                        <a:cubicBezTo>
                          <a:pt x="609599" y="2488674"/>
                          <a:pt x="605959" y="2502278"/>
                          <a:pt x="597528" y="2512817"/>
                        </a:cubicBezTo>
                        <a:cubicBezTo>
                          <a:pt x="587446" y="2525419"/>
                          <a:pt x="542446" y="2573930"/>
                          <a:pt x="516047" y="2585244"/>
                        </a:cubicBezTo>
                        <a:cubicBezTo>
                          <a:pt x="504610" y="2590146"/>
                          <a:pt x="491904" y="2591280"/>
                          <a:pt x="479833" y="2594298"/>
                        </a:cubicBezTo>
                        <a:cubicBezTo>
                          <a:pt x="432579" y="2625802"/>
                          <a:pt x="471539" y="2605194"/>
                          <a:pt x="398352" y="2621458"/>
                        </a:cubicBezTo>
                        <a:cubicBezTo>
                          <a:pt x="389036" y="2623528"/>
                          <a:pt x="380550" y="2628640"/>
                          <a:pt x="371192" y="2630512"/>
                        </a:cubicBezTo>
                        <a:cubicBezTo>
                          <a:pt x="335191" y="2637712"/>
                          <a:pt x="298764" y="2642583"/>
                          <a:pt x="262550" y="2648619"/>
                        </a:cubicBezTo>
                        <a:cubicBezTo>
                          <a:pt x="-50618" y="2636573"/>
                          <a:pt x="40346" y="2718375"/>
                          <a:pt x="18107" y="2440389"/>
                        </a:cubicBezTo>
                        <a:cubicBezTo>
                          <a:pt x="17346" y="2430876"/>
                          <a:pt x="12071" y="2422282"/>
                          <a:pt x="9053" y="2413229"/>
                        </a:cubicBezTo>
                        <a:cubicBezTo>
                          <a:pt x="12071" y="2304587"/>
                          <a:pt x="18107" y="2195988"/>
                          <a:pt x="18107" y="2087304"/>
                        </a:cubicBezTo>
                        <a:cubicBezTo>
                          <a:pt x="18107" y="2068947"/>
                          <a:pt x="9287" y="2051338"/>
                          <a:pt x="9053" y="2032983"/>
                        </a:cubicBezTo>
                        <a:cubicBezTo>
                          <a:pt x="3248" y="1577319"/>
                          <a:pt x="3018" y="1121601"/>
                          <a:pt x="0" y="665910"/>
                        </a:cubicBezTo>
                        <a:cubicBezTo>
                          <a:pt x="3018" y="527090"/>
                          <a:pt x="4427" y="388226"/>
                          <a:pt x="9053" y="249450"/>
                        </a:cubicBezTo>
                        <a:cubicBezTo>
                          <a:pt x="24923" y="-226645"/>
                          <a:pt x="125578" y="123628"/>
                          <a:pt x="1068309" y="131755"/>
                        </a:cubicBezTo>
                        <a:cubicBezTo>
                          <a:pt x="1246120" y="146574"/>
                          <a:pt x="1318788" y="139299"/>
                          <a:pt x="1367073" y="149862"/>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198"/>
                  <p:cNvSpPr/>
                  <p:nvPr/>
                </p:nvSpPr>
                <p:spPr>
                  <a:xfrm>
                    <a:off x="5393916" y="2435382"/>
                    <a:ext cx="146805" cy="787652"/>
                  </a:xfrm>
                  <a:custGeom>
                    <a:avLst/>
                    <a:gdLst>
                      <a:gd name="connsiteX0" fmla="*/ 101537 w 146805"/>
                      <a:gd name="connsiteY0" fmla="*/ 0 h 787652"/>
                      <a:gd name="connsiteX1" fmla="*/ 83431 w 146805"/>
                      <a:gd name="connsiteY1" fmla="*/ 416460 h 787652"/>
                      <a:gd name="connsiteX2" fmla="*/ 74377 w 146805"/>
                      <a:gd name="connsiteY2" fmla="*/ 443620 h 787652"/>
                      <a:gd name="connsiteX3" fmla="*/ 56270 w 146805"/>
                      <a:gd name="connsiteY3" fmla="*/ 479834 h 787652"/>
                      <a:gd name="connsiteX4" fmla="*/ 38163 w 146805"/>
                      <a:gd name="connsiteY4" fmla="*/ 543208 h 787652"/>
                      <a:gd name="connsiteX5" fmla="*/ 1949 w 146805"/>
                      <a:gd name="connsiteY5" fmla="*/ 597529 h 787652"/>
                      <a:gd name="connsiteX6" fmla="*/ 38163 w 146805"/>
                      <a:gd name="connsiteY6" fmla="*/ 769545 h 787652"/>
                      <a:gd name="connsiteX7" fmla="*/ 65324 w 146805"/>
                      <a:gd name="connsiteY7" fmla="*/ 787652 h 787652"/>
                      <a:gd name="connsiteX8" fmla="*/ 92484 w 146805"/>
                      <a:gd name="connsiteY8" fmla="*/ 778598 h 787652"/>
                      <a:gd name="connsiteX9" fmla="*/ 101537 w 146805"/>
                      <a:gd name="connsiteY9" fmla="*/ 751438 h 787652"/>
                      <a:gd name="connsiteX10" fmla="*/ 119644 w 146805"/>
                      <a:gd name="connsiteY10" fmla="*/ 688064 h 787652"/>
                      <a:gd name="connsiteX11" fmla="*/ 146805 w 146805"/>
                      <a:gd name="connsiteY11" fmla="*/ 669957 h 787652"/>
                      <a:gd name="connsiteX12" fmla="*/ 137751 w 146805"/>
                      <a:gd name="connsiteY12" fmla="*/ 579422 h 787652"/>
                      <a:gd name="connsiteX13" fmla="*/ 128698 w 146805"/>
                      <a:gd name="connsiteY13" fmla="*/ 552262 h 787652"/>
                      <a:gd name="connsiteX14" fmla="*/ 101537 w 146805"/>
                      <a:gd name="connsiteY14" fmla="*/ 534155 h 787652"/>
                      <a:gd name="connsiteX15" fmla="*/ 83431 w 146805"/>
                      <a:gd name="connsiteY15" fmla="*/ 516048 h 787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46805" h="787652">
                        <a:moveTo>
                          <a:pt x="101537" y="0"/>
                        </a:moveTo>
                        <a:cubicBezTo>
                          <a:pt x="97457" y="171368"/>
                          <a:pt x="122715" y="278967"/>
                          <a:pt x="83431" y="416460"/>
                        </a:cubicBezTo>
                        <a:cubicBezTo>
                          <a:pt x="80809" y="425636"/>
                          <a:pt x="78136" y="434849"/>
                          <a:pt x="74377" y="443620"/>
                        </a:cubicBezTo>
                        <a:cubicBezTo>
                          <a:pt x="69060" y="456025"/>
                          <a:pt x="62306" y="467763"/>
                          <a:pt x="56270" y="479834"/>
                        </a:cubicBezTo>
                        <a:cubicBezTo>
                          <a:pt x="54138" y="488364"/>
                          <a:pt x="44069" y="532577"/>
                          <a:pt x="38163" y="543208"/>
                        </a:cubicBezTo>
                        <a:cubicBezTo>
                          <a:pt x="27594" y="562231"/>
                          <a:pt x="1949" y="597529"/>
                          <a:pt x="1949" y="597529"/>
                        </a:cubicBezTo>
                        <a:cubicBezTo>
                          <a:pt x="9253" y="714385"/>
                          <a:pt x="-22531" y="718966"/>
                          <a:pt x="38163" y="769545"/>
                        </a:cubicBezTo>
                        <a:cubicBezTo>
                          <a:pt x="46522" y="776511"/>
                          <a:pt x="56270" y="781616"/>
                          <a:pt x="65324" y="787652"/>
                        </a:cubicBezTo>
                        <a:cubicBezTo>
                          <a:pt x="74377" y="784634"/>
                          <a:pt x="85736" y="785346"/>
                          <a:pt x="92484" y="778598"/>
                        </a:cubicBezTo>
                        <a:cubicBezTo>
                          <a:pt x="99232" y="771850"/>
                          <a:pt x="98915" y="760614"/>
                          <a:pt x="101537" y="751438"/>
                        </a:cubicBezTo>
                        <a:cubicBezTo>
                          <a:pt x="102259" y="748911"/>
                          <a:pt x="114822" y="694092"/>
                          <a:pt x="119644" y="688064"/>
                        </a:cubicBezTo>
                        <a:cubicBezTo>
                          <a:pt x="126441" y="679567"/>
                          <a:pt x="137751" y="675993"/>
                          <a:pt x="146805" y="669957"/>
                        </a:cubicBezTo>
                        <a:cubicBezTo>
                          <a:pt x="143787" y="639779"/>
                          <a:pt x="142363" y="609398"/>
                          <a:pt x="137751" y="579422"/>
                        </a:cubicBezTo>
                        <a:cubicBezTo>
                          <a:pt x="136300" y="569990"/>
                          <a:pt x="134660" y="559714"/>
                          <a:pt x="128698" y="552262"/>
                        </a:cubicBezTo>
                        <a:cubicBezTo>
                          <a:pt x="121901" y="543765"/>
                          <a:pt x="110034" y="540952"/>
                          <a:pt x="101537" y="534155"/>
                        </a:cubicBezTo>
                        <a:cubicBezTo>
                          <a:pt x="94872" y="528823"/>
                          <a:pt x="89466" y="522084"/>
                          <a:pt x="83431" y="516048"/>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199"/>
                  <p:cNvSpPr/>
                  <p:nvPr/>
                </p:nvSpPr>
                <p:spPr>
                  <a:xfrm>
                    <a:off x="5232903" y="3223034"/>
                    <a:ext cx="253497" cy="2127564"/>
                  </a:xfrm>
                  <a:custGeom>
                    <a:avLst/>
                    <a:gdLst>
                      <a:gd name="connsiteX0" fmla="*/ 217283 w 253497"/>
                      <a:gd name="connsiteY0" fmla="*/ 0 h 2127564"/>
                      <a:gd name="connsiteX1" fmla="*/ 235390 w 253497"/>
                      <a:gd name="connsiteY1" fmla="*/ 81481 h 2127564"/>
                      <a:gd name="connsiteX2" fmla="*/ 253497 w 253497"/>
                      <a:gd name="connsiteY2" fmla="*/ 135802 h 2127564"/>
                      <a:gd name="connsiteX3" fmla="*/ 244444 w 253497"/>
                      <a:gd name="connsiteY3" fmla="*/ 199176 h 2127564"/>
                      <a:gd name="connsiteX4" fmla="*/ 217283 w 253497"/>
                      <a:gd name="connsiteY4" fmla="*/ 226336 h 2127564"/>
                      <a:gd name="connsiteX5" fmla="*/ 208230 w 253497"/>
                      <a:gd name="connsiteY5" fmla="*/ 253497 h 2127564"/>
                      <a:gd name="connsiteX6" fmla="*/ 199176 w 253497"/>
                      <a:gd name="connsiteY6" fmla="*/ 570368 h 2127564"/>
                      <a:gd name="connsiteX7" fmla="*/ 181069 w 253497"/>
                      <a:gd name="connsiteY7" fmla="*/ 597528 h 2127564"/>
                      <a:gd name="connsiteX8" fmla="*/ 162962 w 253497"/>
                      <a:gd name="connsiteY8" fmla="*/ 688063 h 2127564"/>
                      <a:gd name="connsiteX9" fmla="*/ 162962 w 253497"/>
                      <a:gd name="connsiteY9" fmla="*/ 1204111 h 2127564"/>
                      <a:gd name="connsiteX10" fmla="*/ 108642 w 253497"/>
                      <a:gd name="connsiteY10" fmla="*/ 1240324 h 2127564"/>
                      <a:gd name="connsiteX11" fmla="*/ 81481 w 253497"/>
                      <a:gd name="connsiteY11" fmla="*/ 1267485 h 2127564"/>
                      <a:gd name="connsiteX12" fmla="*/ 63374 w 253497"/>
                      <a:gd name="connsiteY12" fmla="*/ 1394233 h 2127564"/>
                      <a:gd name="connsiteX13" fmla="*/ 54321 w 253497"/>
                      <a:gd name="connsiteY13" fmla="*/ 1602463 h 2127564"/>
                      <a:gd name="connsiteX14" fmla="*/ 27160 w 253497"/>
                      <a:gd name="connsiteY14" fmla="*/ 1683944 h 2127564"/>
                      <a:gd name="connsiteX15" fmla="*/ 0 w 253497"/>
                      <a:gd name="connsiteY15" fmla="*/ 1783532 h 2127564"/>
                      <a:gd name="connsiteX16" fmla="*/ 9053 w 253497"/>
                      <a:gd name="connsiteY16" fmla="*/ 1855960 h 2127564"/>
                      <a:gd name="connsiteX17" fmla="*/ 18107 w 253497"/>
                      <a:gd name="connsiteY17" fmla="*/ 1883120 h 2127564"/>
                      <a:gd name="connsiteX18" fmla="*/ 27160 w 253497"/>
                      <a:gd name="connsiteY18" fmla="*/ 2027976 h 2127564"/>
                      <a:gd name="connsiteX19" fmla="*/ 36214 w 253497"/>
                      <a:gd name="connsiteY19" fmla="*/ 2073243 h 2127564"/>
                      <a:gd name="connsiteX20" fmla="*/ 54321 w 253497"/>
                      <a:gd name="connsiteY20" fmla="*/ 2100404 h 2127564"/>
                      <a:gd name="connsiteX21" fmla="*/ 108642 w 253497"/>
                      <a:gd name="connsiteY21" fmla="*/ 2127564 h 2127564"/>
                      <a:gd name="connsiteX22" fmla="*/ 144855 w 253497"/>
                      <a:gd name="connsiteY22" fmla="*/ 2118511 h 2127564"/>
                      <a:gd name="connsiteX23" fmla="*/ 153909 w 253497"/>
                      <a:gd name="connsiteY23" fmla="*/ 2091350 h 2127564"/>
                      <a:gd name="connsiteX24" fmla="*/ 181069 w 253497"/>
                      <a:gd name="connsiteY24" fmla="*/ 2055136 h 2127564"/>
                      <a:gd name="connsiteX25" fmla="*/ 190123 w 253497"/>
                      <a:gd name="connsiteY25" fmla="*/ 2027976 h 2127564"/>
                      <a:gd name="connsiteX26" fmla="*/ 172016 w 253497"/>
                      <a:gd name="connsiteY26" fmla="*/ 1928388 h 2127564"/>
                      <a:gd name="connsiteX27" fmla="*/ 135802 w 253497"/>
                      <a:gd name="connsiteY27" fmla="*/ 1874067 h 2127564"/>
                      <a:gd name="connsiteX28" fmla="*/ 117695 w 253497"/>
                      <a:gd name="connsiteY28" fmla="*/ 1846907 h 2127564"/>
                      <a:gd name="connsiteX29" fmla="*/ 126748 w 253497"/>
                      <a:gd name="connsiteY29" fmla="*/ 1765425 h 2127564"/>
                      <a:gd name="connsiteX30" fmla="*/ 199176 w 253497"/>
                      <a:gd name="connsiteY30" fmla="*/ 1792586 h 2127564"/>
                      <a:gd name="connsiteX31" fmla="*/ 235390 w 253497"/>
                      <a:gd name="connsiteY31" fmla="*/ 1756372 h 2127564"/>
                      <a:gd name="connsiteX32" fmla="*/ 208230 w 253497"/>
                      <a:gd name="connsiteY32" fmla="*/ 1457608 h 2127564"/>
                      <a:gd name="connsiteX33" fmla="*/ 208230 w 253497"/>
                      <a:gd name="connsiteY33" fmla="*/ 1186004 h 2127564"/>
                      <a:gd name="connsiteX34" fmla="*/ 199176 w 253497"/>
                      <a:gd name="connsiteY34" fmla="*/ 1176950 h 2127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3497" h="2127564">
                        <a:moveTo>
                          <a:pt x="217283" y="0"/>
                        </a:moveTo>
                        <a:cubicBezTo>
                          <a:pt x="200223" y="102363"/>
                          <a:pt x="199367" y="16639"/>
                          <a:pt x="235390" y="81481"/>
                        </a:cubicBezTo>
                        <a:cubicBezTo>
                          <a:pt x="244659" y="98166"/>
                          <a:pt x="253497" y="135802"/>
                          <a:pt x="253497" y="135802"/>
                        </a:cubicBezTo>
                        <a:cubicBezTo>
                          <a:pt x="250479" y="156927"/>
                          <a:pt x="252369" y="179363"/>
                          <a:pt x="244444" y="199176"/>
                        </a:cubicBezTo>
                        <a:cubicBezTo>
                          <a:pt x="239689" y="211064"/>
                          <a:pt x="224385" y="215683"/>
                          <a:pt x="217283" y="226336"/>
                        </a:cubicBezTo>
                        <a:cubicBezTo>
                          <a:pt x="211989" y="234277"/>
                          <a:pt x="211248" y="244443"/>
                          <a:pt x="208230" y="253497"/>
                        </a:cubicBezTo>
                        <a:cubicBezTo>
                          <a:pt x="205212" y="359121"/>
                          <a:pt x="207492" y="465029"/>
                          <a:pt x="199176" y="570368"/>
                        </a:cubicBezTo>
                        <a:cubicBezTo>
                          <a:pt x="198320" y="581215"/>
                          <a:pt x="184269" y="587128"/>
                          <a:pt x="181069" y="597528"/>
                        </a:cubicBezTo>
                        <a:cubicBezTo>
                          <a:pt x="172018" y="626943"/>
                          <a:pt x="162962" y="688063"/>
                          <a:pt x="162962" y="688063"/>
                        </a:cubicBezTo>
                        <a:cubicBezTo>
                          <a:pt x="173571" y="857798"/>
                          <a:pt x="188970" y="1036919"/>
                          <a:pt x="162962" y="1204111"/>
                        </a:cubicBezTo>
                        <a:cubicBezTo>
                          <a:pt x="159617" y="1225614"/>
                          <a:pt x="124030" y="1224936"/>
                          <a:pt x="108642" y="1240324"/>
                        </a:cubicBezTo>
                        <a:lnTo>
                          <a:pt x="81481" y="1267485"/>
                        </a:lnTo>
                        <a:cubicBezTo>
                          <a:pt x="70922" y="1320280"/>
                          <a:pt x="67284" y="1331678"/>
                          <a:pt x="63374" y="1394233"/>
                        </a:cubicBezTo>
                        <a:cubicBezTo>
                          <a:pt x="59040" y="1463573"/>
                          <a:pt x="61470" y="1533356"/>
                          <a:pt x="54321" y="1602463"/>
                        </a:cubicBezTo>
                        <a:cubicBezTo>
                          <a:pt x="52722" y="1617922"/>
                          <a:pt x="32487" y="1662635"/>
                          <a:pt x="27160" y="1683944"/>
                        </a:cubicBezTo>
                        <a:cubicBezTo>
                          <a:pt x="6738" y="1765630"/>
                          <a:pt x="16922" y="1732763"/>
                          <a:pt x="0" y="1783532"/>
                        </a:cubicBezTo>
                        <a:cubicBezTo>
                          <a:pt x="3018" y="1807675"/>
                          <a:pt x="4701" y="1832022"/>
                          <a:pt x="9053" y="1855960"/>
                        </a:cubicBezTo>
                        <a:cubicBezTo>
                          <a:pt x="10760" y="1865349"/>
                          <a:pt x="17108" y="1873629"/>
                          <a:pt x="18107" y="1883120"/>
                        </a:cubicBezTo>
                        <a:cubicBezTo>
                          <a:pt x="23172" y="1931234"/>
                          <a:pt x="22573" y="1979814"/>
                          <a:pt x="27160" y="2027976"/>
                        </a:cubicBezTo>
                        <a:cubicBezTo>
                          <a:pt x="28619" y="2043295"/>
                          <a:pt x="30811" y="2058835"/>
                          <a:pt x="36214" y="2073243"/>
                        </a:cubicBezTo>
                        <a:cubicBezTo>
                          <a:pt x="40035" y="2083431"/>
                          <a:pt x="46627" y="2092710"/>
                          <a:pt x="54321" y="2100404"/>
                        </a:cubicBezTo>
                        <a:cubicBezTo>
                          <a:pt x="71872" y="2117955"/>
                          <a:pt x="86551" y="2120201"/>
                          <a:pt x="108642" y="2127564"/>
                        </a:cubicBezTo>
                        <a:cubicBezTo>
                          <a:pt x="120713" y="2124546"/>
                          <a:pt x="135139" y="2126284"/>
                          <a:pt x="144855" y="2118511"/>
                        </a:cubicBezTo>
                        <a:cubicBezTo>
                          <a:pt x="152307" y="2112549"/>
                          <a:pt x="149174" y="2099636"/>
                          <a:pt x="153909" y="2091350"/>
                        </a:cubicBezTo>
                        <a:cubicBezTo>
                          <a:pt x="161395" y="2078249"/>
                          <a:pt x="172016" y="2067207"/>
                          <a:pt x="181069" y="2055136"/>
                        </a:cubicBezTo>
                        <a:cubicBezTo>
                          <a:pt x="184087" y="2046083"/>
                          <a:pt x="190123" y="2037519"/>
                          <a:pt x="190123" y="2027976"/>
                        </a:cubicBezTo>
                        <a:cubicBezTo>
                          <a:pt x="190123" y="2015747"/>
                          <a:pt x="184747" y="1951304"/>
                          <a:pt x="172016" y="1928388"/>
                        </a:cubicBezTo>
                        <a:cubicBezTo>
                          <a:pt x="161448" y="1909365"/>
                          <a:pt x="147873" y="1892174"/>
                          <a:pt x="135802" y="1874067"/>
                        </a:cubicBezTo>
                        <a:lnTo>
                          <a:pt x="117695" y="1846907"/>
                        </a:lnTo>
                        <a:cubicBezTo>
                          <a:pt x="120713" y="1819746"/>
                          <a:pt x="110351" y="1787287"/>
                          <a:pt x="126748" y="1765425"/>
                        </a:cubicBezTo>
                        <a:cubicBezTo>
                          <a:pt x="139800" y="1748022"/>
                          <a:pt x="189536" y="1786159"/>
                          <a:pt x="199176" y="1792586"/>
                        </a:cubicBezTo>
                        <a:cubicBezTo>
                          <a:pt x="223319" y="1784538"/>
                          <a:pt x="235390" y="1788562"/>
                          <a:pt x="235390" y="1756372"/>
                        </a:cubicBezTo>
                        <a:cubicBezTo>
                          <a:pt x="235390" y="1488016"/>
                          <a:pt x="275454" y="1558442"/>
                          <a:pt x="208230" y="1457608"/>
                        </a:cubicBezTo>
                        <a:cubicBezTo>
                          <a:pt x="214125" y="1345601"/>
                          <a:pt x="225332" y="1288613"/>
                          <a:pt x="208230" y="1186004"/>
                        </a:cubicBezTo>
                        <a:cubicBezTo>
                          <a:pt x="207528" y="1181794"/>
                          <a:pt x="202194" y="1179968"/>
                          <a:pt x="199176" y="1176950"/>
                        </a:cubicBezTo>
                      </a:path>
                    </a:pathLst>
                  </a:custGeom>
                  <a:solidFill>
                    <a:schemeClr val="tx2">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a:off x="4856816" y="3084679"/>
                  <a:ext cx="278939" cy="200368"/>
                  <a:chOff x="6690511" y="2136618"/>
                  <a:chExt cx="524866" cy="377022"/>
                </a:xfrm>
              </p:grpSpPr>
              <p:sp>
                <p:nvSpPr>
                  <p:cNvPr id="195" name="Isosceles Triangle 194"/>
                  <p:cNvSpPr/>
                  <p:nvPr/>
                </p:nvSpPr>
                <p:spPr>
                  <a:xfrm>
                    <a:off x="6690511"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Isosceles Triangle 195"/>
                  <p:cNvSpPr/>
                  <p:nvPr/>
                </p:nvSpPr>
                <p:spPr>
                  <a:xfrm>
                    <a:off x="6889452" y="2136618"/>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Isosceles Triangle 196"/>
                  <p:cNvSpPr/>
                  <p:nvPr/>
                </p:nvSpPr>
                <p:spPr>
                  <a:xfrm>
                    <a:off x="6789981" y="2214876"/>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Isosceles Triangle 187"/>
                <p:cNvSpPr/>
                <p:nvPr/>
              </p:nvSpPr>
              <p:spPr>
                <a:xfrm>
                  <a:off x="5209405" y="3241688"/>
                  <a:ext cx="177414" cy="162629"/>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9" name="Group 188"/>
                <p:cNvGrpSpPr/>
                <p:nvPr/>
              </p:nvGrpSpPr>
              <p:grpSpPr>
                <a:xfrm>
                  <a:off x="5063010" y="3421167"/>
                  <a:ext cx="251185" cy="207504"/>
                  <a:chOff x="7414669" y="4162921"/>
                  <a:chExt cx="396560" cy="327598"/>
                </a:xfrm>
              </p:grpSpPr>
              <p:sp>
                <p:nvSpPr>
                  <p:cNvPr id="193" name="Isosceles Triangle 192"/>
                  <p:cNvSpPr/>
                  <p:nvPr/>
                </p:nvSpPr>
                <p:spPr>
                  <a:xfrm>
                    <a:off x="7485304" y="4162921"/>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Isosceles Triangle 193"/>
                  <p:cNvSpPr/>
                  <p:nvPr/>
                </p:nvSpPr>
                <p:spPr>
                  <a:xfrm>
                    <a:off x="7414669" y="4276389"/>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0" name="Group 189"/>
                <p:cNvGrpSpPr/>
                <p:nvPr/>
              </p:nvGrpSpPr>
              <p:grpSpPr>
                <a:xfrm>
                  <a:off x="5523604" y="4286816"/>
                  <a:ext cx="249793" cy="206354"/>
                  <a:chOff x="8266989" y="4835584"/>
                  <a:chExt cx="396560" cy="327598"/>
                </a:xfrm>
              </p:grpSpPr>
              <p:sp>
                <p:nvSpPr>
                  <p:cNvPr id="191" name="Isosceles Triangle 190"/>
                  <p:cNvSpPr/>
                  <p:nvPr/>
                </p:nvSpPr>
                <p:spPr>
                  <a:xfrm>
                    <a:off x="8337624" y="4835584"/>
                    <a:ext cx="325925" cy="298764"/>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Isosceles Triangle 191"/>
                  <p:cNvSpPr/>
                  <p:nvPr/>
                </p:nvSpPr>
                <p:spPr>
                  <a:xfrm>
                    <a:off x="8266989" y="4949052"/>
                    <a:ext cx="233597" cy="214130"/>
                  </a:xfrm>
                  <a:prstGeom prst="triangle">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173" name="TextBox 172"/>
            <p:cNvSpPr txBox="1"/>
            <p:nvPr/>
          </p:nvSpPr>
          <p:spPr>
            <a:xfrm>
              <a:off x="8899560" y="1405355"/>
              <a:ext cx="1430447" cy="276999"/>
            </a:xfrm>
            <a:prstGeom prst="rect">
              <a:avLst/>
            </a:prstGeom>
            <a:noFill/>
          </p:spPr>
          <p:txBody>
            <a:bodyPr wrap="square" rtlCol="0">
              <a:spAutoFit/>
            </a:bodyPr>
            <a:lstStyle/>
            <a:p>
              <a:r>
                <a:rPr lang="en-US" sz="1200" dirty="0">
                  <a:solidFill>
                    <a:schemeClr val="bg1"/>
                  </a:solidFill>
                </a:rPr>
                <a:t>Mt. Carmel</a:t>
              </a:r>
            </a:p>
          </p:txBody>
        </p:sp>
        <p:sp>
          <p:nvSpPr>
            <p:cNvPr id="174" name="TextBox 173"/>
            <p:cNvSpPr txBox="1"/>
            <p:nvPr/>
          </p:nvSpPr>
          <p:spPr>
            <a:xfrm>
              <a:off x="9330026" y="1914225"/>
              <a:ext cx="1430447" cy="276999"/>
            </a:xfrm>
            <a:prstGeom prst="rect">
              <a:avLst/>
            </a:prstGeom>
            <a:noFill/>
          </p:spPr>
          <p:txBody>
            <a:bodyPr wrap="square" rtlCol="0">
              <a:spAutoFit/>
            </a:bodyPr>
            <a:lstStyle/>
            <a:p>
              <a:r>
                <a:rPr lang="en-US" sz="1200" dirty="0">
                  <a:solidFill>
                    <a:schemeClr val="bg1"/>
                  </a:solidFill>
                </a:rPr>
                <a:t>Mt. Tabor</a:t>
              </a:r>
            </a:p>
          </p:txBody>
        </p:sp>
        <p:sp>
          <p:nvSpPr>
            <p:cNvPr id="175" name="TextBox 174"/>
            <p:cNvSpPr txBox="1"/>
            <p:nvPr/>
          </p:nvSpPr>
          <p:spPr>
            <a:xfrm>
              <a:off x="8921196" y="2241887"/>
              <a:ext cx="1430447" cy="276999"/>
            </a:xfrm>
            <a:prstGeom prst="rect">
              <a:avLst/>
            </a:prstGeom>
            <a:noFill/>
          </p:spPr>
          <p:txBody>
            <a:bodyPr wrap="square" rtlCol="0">
              <a:spAutoFit/>
            </a:bodyPr>
            <a:lstStyle/>
            <a:p>
              <a:r>
                <a:rPr lang="en-US" sz="1200" dirty="0">
                  <a:solidFill>
                    <a:schemeClr val="bg1"/>
                  </a:solidFill>
                </a:rPr>
                <a:t>Mt. </a:t>
              </a:r>
              <a:r>
                <a:rPr lang="en-US" sz="1200" dirty="0" err="1">
                  <a:solidFill>
                    <a:schemeClr val="bg1"/>
                  </a:solidFill>
                </a:rPr>
                <a:t>Gilboa</a:t>
              </a:r>
              <a:endParaRPr lang="en-US" sz="1200" dirty="0">
                <a:solidFill>
                  <a:schemeClr val="bg1"/>
                </a:solidFill>
              </a:endParaRPr>
            </a:p>
          </p:txBody>
        </p:sp>
        <p:sp>
          <p:nvSpPr>
            <p:cNvPr id="176" name="TextBox 175"/>
            <p:cNvSpPr txBox="1"/>
            <p:nvPr/>
          </p:nvSpPr>
          <p:spPr>
            <a:xfrm>
              <a:off x="9774236" y="3424403"/>
              <a:ext cx="1430447" cy="276999"/>
            </a:xfrm>
            <a:prstGeom prst="rect">
              <a:avLst/>
            </a:prstGeom>
            <a:noFill/>
          </p:spPr>
          <p:txBody>
            <a:bodyPr wrap="square" rtlCol="0">
              <a:spAutoFit/>
            </a:bodyPr>
            <a:lstStyle/>
            <a:p>
              <a:r>
                <a:rPr lang="en-US" sz="1200" dirty="0">
                  <a:solidFill>
                    <a:schemeClr val="bg1"/>
                  </a:solidFill>
                </a:rPr>
                <a:t>Mt. Nebo</a:t>
              </a:r>
            </a:p>
          </p:txBody>
        </p:sp>
        <p:sp>
          <p:nvSpPr>
            <p:cNvPr id="177" name="TextBox 176"/>
            <p:cNvSpPr txBox="1"/>
            <p:nvPr/>
          </p:nvSpPr>
          <p:spPr>
            <a:xfrm>
              <a:off x="8899560" y="3128745"/>
              <a:ext cx="1430447" cy="276999"/>
            </a:xfrm>
            <a:prstGeom prst="rect">
              <a:avLst/>
            </a:prstGeom>
            <a:noFill/>
          </p:spPr>
          <p:txBody>
            <a:bodyPr wrap="square" rtlCol="0">
              <a:spAutoFit/>
            </a:bodyPr>
            <a:lstStyle/>
            <a:p>
              <a:r>
                <a:rPr lang="en-US" sz="1200" dirty="0">
                  <a:solidFill>
                    <a:schemeClr val="bg1"/>
                  </a:solidFill>
                </a:rPr>
                <a:t>Jerusalem</a:t>
              </a:r>
            </a:p>
          </p:txBody>
        </p:sp>
        <p:sp>
          <p:nvSpPr>
            <p:cNvPr id="178" name="TextBox 177"/>
            <p:cNvSpPr txBox="1"/>
            <p:nvPr/>
          </p:nvSpPr>
          <p:spPr>
            <a:xfrm>
              <a:off x="8487680" y="3571307"/>
              <a:ext cx="1430447" cy="276999"/>
            </a:xfrm>
            <a:prstGeom prst="rect">
              <a:avLst/>
            </a:prstGeom>
            <a:noFill/>
          </p:spPr>
          <p:txBody>
            <a:bodyPr wrap="square" rtlCol="0">
              <a:spAutoFit/>
            </a:bodyPr>
            <a:lstStyle/>
            <a:p>
              <a:r>
                <a:rPr lang="en-US" sz="1200" dirty="0">
                  <a:solidFill>
                    <a:schemeClr val="bg1"/>
                  </a:solidFill>
                </a:rPr>
                <a:t>Bethlehem</a:t>
              </a:r>
            </a:p>
          </p:txBody>
        </p:sp>
        <p:sp>
          <p:nvSpPr>
            <p:cNvPr id="179" name="TextBox 178"/>
            <p:cNvSpPr txBox="1"/>
            <p:nvPr/>
          </p:nvSpPr>
          <p:spPr>
            <a:xfrm>
              <a:off x="8564643" y="3886038"/>
              <a:ext cx="1430447" cy="276999"/>
            </a:xfrm>
            <a:prstGeom prst="rect">
              <a:avLst/>
            </a:prstGeom>
            <a:noFill/>
          </p:spPr>
          <p:txBody>
            <a:bodyPr wrap="square" rtlCol="0">
              <a:spAutoFit/>
            </a:bodyPr>
            <a:lstStyle/>
            <a:p>
              <a:r>
                <a:rPr lang="en-US" sz="1200" dirty="0" err="1">
                  <a:solidFill>
                    <a:schemeClr val="bg1"/>
                  </a:solidFill>
                </a:rPr>
                <a:t>Azekah</a:t>
              </a:r>
              <a:endParaRPr lang="en-US" sz="1200" dirty="0">
                <a:solidFill>
                  <a:schemeClr val="bg1"/>
                </a:solidFill>
              </a:endParaRPr>
            </a:p>
          </p:txBody>
        </p:sp>
        <p:sp>
          <p:nvSpPr>
            <p:cNvPr id="180" name="5-Point Star 179"/>
            <p:cNvSpPr/>
            <p:nvPr/>
          </p:nvSpPr>
          <p:spPr>
            <a:xfrm>
              <a:off x="9239542" y="3331099"/>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5-Point Star 180"/>
            <p:cNvSpPr/>
            <p:nvPr/>
          </p:nvSpPr>
          <p:spPr>
            <a:xfrm>
              <a:off x="9057964" y="3559533"/>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5-Point Star 181"/>
            <p:cNvSpPr/>
            <p:nvPr/>
          </p:nvSpPr>
          <p:spPr>
            <a:xfrm>
              <a:off x="8841307" y="3818546"/>
              <a:ext cx="116506" cy="13498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Frame 182"/>
            <p:cNvSpPr/>
            <p:nvPr/>
          </p:nvSpPr>
          <p:spPr>
            <a:xfrm>
              <a:off x="7505323" y="500334"/>
              <a:ext cx="3699360" cy="4662847"/>
            </a:xfrm>
            <a:prstGeom prst="frame">
              <a:avLst>
                <a:gd name="adj1" fmla="val 5403"/>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 name="Rectangle 4"/>
          <p:cNvSpPr/>
          <p:nvPr/>
        </p:nvSpPr>
        <p:spPr>
          <a:xfrm>
            <a:off x="4858126" y="4839797"/>
            <a:ext cx="4221480" cy="1200329"/>
          </a:xfrm>
          <a:prstGeom prst="rect">
            <a:avLst/>
          </a:prstGeom>
        </p:spPr>
        <p:txBody>
          <a:bodyPr wrap="square">
            <a:spAutoFit/>
          </a:bodyPr>
          <a:lstStyle/>
          <a:p>
            <a:r>
              <a:rPr lang="en-US" sz="2400" dirty="0">
                <a:solidFill>
                  <a:srgbClr val="333333"/>
                </a:solidFill>
                <a:latin typeface="Calibri" panose="020F0502020204030204" pitchFamily="34" charset="0"/>
              </a:rPr>
              <a:t>David’s battle with Goliath occurred near </a:t>
            </a:r>
            <a:r>
              <a:rPr lang="en-US" sz="2400" dirty="0" err="1">
                <a:solidFill>
                  <a:srgbClr val="333333"/>
                </a:solidFill>
                <a:latin typeface="Calibri" panose="020F0502020204030204" pitchFamily="34" charset="0"/>
              </a:rPr>
              <a:t>Azekah</a:t>
            </a:r>
            <a:r>
              <a:rPr lang="en-US" sz="2400" dirty="0">
                <a:solidFill>
                  <a:srgbClr val="333333"/>
                </a:solidFill>
                <a:latin typeface="Calibri" panose="020F0502020204030204" pitchFamily="34" charset="0"/>
              </a:rPr>
              <a:t> in the </a:t>
            </a:r>
            <a:r>
              <a:rPr lang="en-US" sz="2400" dirty="0" err="1">
                <a:solidFill>
                  <a:srgbClr val="333333"/>
                </a:solidFill>
                <a:latin typeface="Calibri" panose="020F0502020204030204" pitchFamily="34" charset="0"/>
              </a:rPr>
              <a:t>Shephelah</a:t>
            </a:r>
            <a:r>
              <a:rPr lang="en-US" sz="2400" dirty="0">
                <a:solidFill>
                  <a:srgbClr val="333333"/>
                </a:solidFill>
                <a:latin typeface="Calibri" panose="020F0502020204030204" pitchFamily="34" charset="0"/>
              </a:rPr>
              <a:t> or low-lying hills.</a:t>
            </a:r>
            <a:endParaRPr lang="en-US" sz="2400" dirty="0"/>
          </a:p>
        </p:txBody>
      </p:sp>
      <p:sp>
        <p:nvSpPr>
          <p:cNvPr id="3" name="TextBox 2"/>
          <p:cNvSpPr txBox="1"/>
          <p:nvPr/>
        </p:nvSpPr>
        <p:spPr>
          <a:xfrm>
            <a:off x="177016" y="6460608"/>
            <a:ext cx="2471149" cy="369332"/>
          </a:xfrm>
          <a:prstGeom prst="rect">
            <a:avLst/>
          </a:prstGeom>
          <a:noFill/>
        </p:spPr>
        <p:txBody>
          <a:bodyPr wrap="square" rtlCol="0">
            <a:spAutoFit/>
          </a:bodyPr>
          <a:lstStyle/>
          <a:p>
            <a:r>
              <a:rPr lang="en-US" dirty="0"/>
              <a:t>1 Samuel 17:1-3</a:t>
            </a:r>
          </a:p>
        </p:txBody>
      </p:sp>
      <p:sp>
        <p:nvSpPr>
          <p:cNvPr id="201" name="Rectangle 200"/>
          <p:cNvSpPr/>
          <p:nvPr/>
        </p:nvSpPr>
        <p:spPr>
          <a:xfrm>
            <a:off x="7098933" y="1226983"/>
            <a:ext cx="3815889" cy="1569660"/>
          </a:xfrm>
          <a:prstGeom prst="rect">
            <a:avLst/>
          </a:prstGeom>
        </p:spPr>
        <p:txBody>
          <a:bodyPr wrap="square">
            <a:spAutoFit/>
          </a:bodyPr>
          <a:lstStyle/>
          <a:p>
            <a:r>
              <a:rPr lang="en-US" sz="2400" dirty="0">
                <a:solidFill>
                  <a:srgbClr val="333333"/>
                </a:solidFill>
                <a:latin typeface="Calibri" panose="020F0502020204030204" pitchFamily="34" charset="0"/>
              </a:rPr>
              <a:t>The Philistines gathered on one side of a mountain while the Israelites gathered on the other side</a:t>
            </a:r>
            <a:endParaRPr lang="en-US" sz="2400" dirty="0"/>
          </a:p>
        </p:txBody>
      </p:sp>
      <p:sp>
        <p:nvSpPr>
          <p:cNvPr id="4" name="Freeform 3"/>
          <p:cNvSpPr/>
          <p:nvPr/>
        </p:nvSpPr>
        <p:spPr>
          <a:xfrm>
            <a:off x="4409208" y="2441805"/>
            <a:ext cx="7782791" cy="1612365"/>
          </a:xfrm>
          <a:custGeom>
            <a:avLst/>
            <a:gdLst>
              <a:gd name="connsiteX0" fmla="*/ 0 w 7782791"/>
              <a:gd name="connsiteY0" fmla="*/ 1454727 h 1612365"/>
              <a:gd name="connsiteX1" fmla="*/ 93518 w 7782791"/>
              <a:gd name="connsiteY1" fmla="*/ 1423555 h 1612365"/>
              <a:gd name="connsiteX2" fmla="*/ 155864 w 7782791"/>
              <a:gd name="connsiteY2" fmla="*/ 1413164 h 1612365"/>
              <a:gd name="connsiteX3" fmla="*/ 228600 w 7782791"/>
              <a:gd name="connsiteY3" fmla="*/ 1392382 h 1612365"/>
              <a:gd name="connsiteX4" fmla="*/ 322118 w 7782791"/>
              <a:gd name="connsiteY4" fmla="*/ 1371600 h 1612365"/>
              <a:gd name="connsiteX5" fmla="*/ 384464 w 7782791"/>
              <a:gd name="connsiteY5" fmla="*/ 1350818 h 1612365"/>
              <a:gd name="connsiteX6" fmla="*/ 415637 w 7782791"/>
              <a:gd name="connsiteY6" fmla="*/ 1330037 h 1612365"/>
              <a:gd name="connsiteX7" fmla="*/ 498764 w 7782791"/>
              <a:gd name="connsiteY7" fmla="*/ 1278082 h 1612365"/>
              <a:gd name="connsiteX8" fmla="*/ 561109 w 7782791"/>
              <a:gd name="connsiteY8" fmla="*/ 1215737 h 1612365"/>
              <a:gd name="connsiteX9" fmla="*/ 654627 w 7782791"/>
              <a:gd name="connsiteY9" fmla="*/ 1132609 h 1612365"/>
              <a:gd name="connsiteX10" fmla="*/ 685800 w 7782791"/>
              <a:gd name="connsiteY10" fmla="*/ 1101437 h 1612365"/>
              <a:gd name="connsiteX11" fmla="*/ 737755 w 7782791"/>
              <a:gd name="connsiteY11" fmla="*/ 1018309 h 1612365"/>
              <a:gd name="connsiteX12" fmla="*/ 748146 w 7782791"/>
              <a:gd name="connsiteY12" fmla="*/ 987137 h 1612365"/>
              <a:gd name="connsiteX13" fmla="*/ 779318 w 7782791"/>
              <a:gd name="connsiteY13" fmla="*/ 955964 h 1612365"/>
              <a:gd name="connsiteX14" fmla="*/ 810491 w 7782791"/>
              <a:gd name="connsiteY14" fmla="*/ 883227 h 1612365"/>
              <a:gd name="connsiteX15" fmla="*/ 862446 w 7782791"/>
              <a:gd name="connsiteY15" fmla="*/ 800100 h 1612365"/>
              <a:gd name="connsiteX16" fmla="*/ 893618 w 7782791"/>
              <a:gd name="connsiteY16" fmla="*/ 737755 h 1612365"/>
              <a:gd name="connsiteX17" fmla="*/ 935182 w 7782791"/>
              <a:gd name="connsiteY17" fmla="*/ 675409 h 1612365"/>
              <a:gd name="connsiteX18" fmla="*/ 955964 w 7782791"/>
              <a:gd name="connsiteY18" fmla="*/ 644237 h 1612365"/>
              <a:gd name="connsiteX19" fmla="*/ 997527 w 7782791"/>
              <a:gd name="connsiteY19" fmla="*/ 581891 h 1612365"/>
              <a:gd name="connsiteX20" fmla="*/ 1018309 w 7782791"/>
              <a:gd name="connsiteY20" fmla="*/ 550718 h 1612365"/>
              <a:gd name="connsiteX21" fmla="*/ 1080655 w 7782791"/>
              <a:gd name="connsiteY21" fmla="*/ 467591 h 1612365"/>
              <a:gd name="connsiteX22" fmla="*/ 1101437 w 7782791"/>
              <a:gd name="connsiteY22" fmla="*/ 436418 h 1612365"/>
              <a:gd name="connsiteX23" fmla="*/ 1163782 w 7782791"/>
              <a:gd name="connsiteY23" fmla="*/ 374073 h 1612365"/>
              <a:gd name="connsiteX24" fmla="*/ 1184564 w 7782791"/>
              <a:gd name="connsiteY24" fmla="*/ 342900 h 1612365"/>
              <a:gd name="connsiteX25" fmla="*/ 1246909 w 7782791"/>
              <a:gd name="connsiteY25" fmla="*/ 322118 h 1612365"/>
              <a:gd name="connsiteX26" fmla="*/ 1340427 w 7782791"/>
              <a:gd name="connsiteY26" fmla="*/ 238991 h 1612365"/>
              <a:gd name="connsiteX27" fmla="*/ 1371600 w 7782791"/>
              <a:gd name="connsiteY27" fmla="*/ 228600 h 1612365"/>
              <a:gd name="connsiteX28" fmla="*/ 1465118 w 7782791"/>
              <a:gd name="connsiteY28" fmla="*/ 187037 h 1612365"/>
              <a:gd name="connsiteX29" fmla="*/ 1631373 w 7782791"/>
              <a:gd name="connsiteY29" fmla="*/ 176646 h 1612365"/>
              <a:gd name="connsiteX30" fmla="*/ 2317173 w 7782791"/>
              <a:gd name="connsiteY30" fmla="*/ 187037 h 1612365"/>
              <a:gd name="connsiteX31" fmla="*/ 2348346 w 7782791"/>
              <a:gd name="connsiteY31" fmla="*/ 197427 h 1612365"/>
              <a:gd name="connsiteX32" fmla="*/ 2431473 w 7782791"/>
              <a:gd name="connsiteY32" fmla="*/ 249382 h 1612365"/>
              <a:gd name="connsiteX33" fmla="*/ 2483427 w 7782791"/>
              <a:gd name="connsiteY33" fmla="*/ 311727 h 1612365"/>
              <a:gd name="connsiteX34" fmla="*/ 2545773 w 7782791"/>
              <a:gd name="connsiteY34" fmla="*/ 353291 h 1612365"/>
              <a:gd name="connsiteX35" fmla="*/ 2587337 w 7782791"/>
              <a:gd name="connsiteY35" fmla="*/ 384464 h 1612365"/>
              <a:gd name="connsiteX36" fmla="*/ 2628900 w 7782791"/>
              <a:gd name="connsiteY36" fmla="*/ 405246 h 1612365"/>
              <a:gd name="connsiteX37" fmla="*/ 2701637 w 7782791"/>
              <a:gd name="connsiteY37" fmla="*/ 457200 h 1612365"/>
              <a:gd name="connsiteX38" fmla="*/ 2753591 w 7782791"/>
              <a:gd name="connsiteY38" fmla="*/ 488373 h 1612365"/>
              <a:gd name="connsiteX39" fmla="*/ 2784764 w 7782791"/>
              <a:gd name="connsiteY39" fmla="*/ 509155 h 1612365"/>
              <a:gd name="connsiteX40" fmla="*/ 2815937 w 7782791"/>
              <a:gd name="connsiteY40" fmla="*/ 519546 h 1612365"/>
              <a:gd name="connsiteX41" fmla="*/ 2878282 w 7782791"/>
              <a:gd name="connsiteY41" fmla="*/ 561109 h 1612365"/>
              <a:gd name="connsiteX42" fmla="*/ 2899064 w 7782791"/>
              <a:gd name="connsiteY42" fmla="*/ 592282 h 1612365"/>
              <a:gd name="connsiteX43" fmla="*/ 2961409 w 7782791"/>
              <a:gd name="connsiteY43" fmla="*/ 654627 h 1612365"/>
              <a:gd name="connsiteX44" fmla="*/ 2992582 w 7782791"/>
              <a:gd name="connsiteY44" fmla="*/ 716973 h 1612365"/>
              <a:gd name="connsiteX45" fmla="*/ 3013364 w 7782791"/>
              <a:gd name="connsiteY45" fmla="*/ 748146 h 1612365"/>
              <a:gd name="connsiteX46" fmla="*/ 3034146 w 7782791"/>
              <a:gd name="connsiteY46" fmla="*/ 789709 h 1612365"/>
              <a:gd name="connsiteX47" fmla="*/ 3075709 w 7782791"/>
              <a:gd name="connsiteY47" fmla="*/ 852055 h 1612365"/>
              <a:gd name="connsiteX48" fmla="*/ 3106882 w 7782791"/>
              <a:gd name="connsiteY48" fmla="*/ 945573 h 1612365"/>
              <a:gd name="connsiteX49" fmla="*/ 3117273 w 7782791"/>
              <a:gd name="connsiteY49" fmla="*/ 976746 h 1612365"/>
              <a:gd name="connsiteX50" fmla="*/ 3127664 w 7782791"/>
              <a:gd name="connsiteY50" fmla="*/ 1007918 h 1612365"/>
              <a:gd name="connsiteX51" fmla="*/ 3138055 w 7782791"/>
              <a:gd name="connsiteY51" fmla="*/ 1049482 h 1612365"/>
              <a:gd name="connsiteX52" fmla="*/ 3179618 w 7782791"/>
              <a:gd name="connsiteY52" fmla="*/ 1111827 h 1612365"/>
              <a:gd name="connsiteX53" fmla="*/ 3241964 w 7782791"/>
              <a:gd name="connsiteY53" fmla="*/ 1236518 h 1612365"/>
              <a:gd name="connsiteX54" fmla="*/ 3304309 w 7782791"/>
              <a:gd name="connsiteY54" fmla="*/ 1298864 h 1612365"/>
              <a:gd name="connsiteX55" fmla="*/ 3397827 w 7782791"/>
              <a:gd name="connsiteY55" fmla="*/ 1371600 h 1612365"/>
              <a:gd name="connsiteX56" fmla="*/ 3501737 w 7782791"/>
              <a:gd name="connsiteY56" fmla="*/ 1413164 h 1612365"/>
              <a:gd name="connsiteX57" fmla="*/ 3532909 w 7782791"/>
              <a:gd name="connsiteY57" fmla="*/ 1423555 h 1612365"/>
              <a:gd name="connsiteX58" fmla="*/ 3564082 w 7782791"/>
              <a:gd name="connsiteY58" fmla="*/ 1433946 h 1612365"/>
              <a:gd name="connsiteX59" fmla="*/ 3647209 w 7782791"/>
              <a:gd name="connsiteY59" fmla="*/ 1465118 h 1612365"/>
              <a:gd name="connsiteX60" fmla="*/ 3709555 w 7782791"/>
              <a:gd name="connsiteY60" fmla="*/ 1485900 h 1612365"/>
              <a:gd name="connsiteX61" fmla="*/ 3751118 w 7782791"/>
              <a:gd name="connsiteY61" fmla="*/ 1496291 h 1612365"/>
              <a:gd name="connsiteX62" fmla="*/ 3813464 w 7782791"/>
              <a:gd name="connsiteY62" fmla="*/ 1517073 h 1612365"/>
              <a:gd name="connsiteX63" fmla="*/ 3958937 w 7782791"/>
              <a:gd name="connsiteY63" fmla="*/ 1548246 h 1612365"/>
              <a:gd name="connsiteX64" fmla="*/ 4104409 w 7782791"/>
              <a:gd name="connsiteY64" fmla="*/ 1569027 h 1612365"/>
              <a:gd name="connsiteX65" fmla="*/ 4135582 w 7782791"/>
              <a:gd name="connsiteY65" fmla="*/ 1579418 h 1612365"/>
              <a:gd name="connsiteX66" fmla="*/ 4946073 w 7782791"/>
              <a:gd name="connsiteY66" fmla="*/ 1579418 h 1612365"/>
              <a:gd name="connsiteX67" fmla="*/ 5039591 w 7782791"/>
              <a:gd name="connsiteY67" fmla="*/ 1527464 h 1612365"/>
              <a:gd name="connsiteX68" fmla="*/ 5081155 w 7782791"/>
              <a:gd name="connsiteY68" fmla="*/ 1506682 h 1612365"/>
              <a:gd name="connsiteX69" fmla="*/ 5185064 w 7782791"/>
              <a:gd name="connsiteY69" fmla="*/ 1444337 h 1612365"/>
              <a:gd name="connsiteX70" fmla="*/ 5226627 w 7782791"/>
              <a:gd name="connsiteY70" fmla="*/ 1402773 h 1612365"/>
              <a:gd name="connsiteX71" fmla="*/ 5257800 w 7782791"/>
              <a:gd name="connsiteY71" fmla="*/ 1392382 h 1612365"/>
              <a:gd name="connsiteX72" fmla="*/ 5340927 w 7782791"/>
              <a:gd name="connsiteY72" fmla="*/ 1350818 h 1612365"/>
              <a:gd name="connsiteX73" fmla="*/ 5403273 w 7782791"/>
              <a:gd name="connsiteY73" fmla="*/ 1330037 h 1612365"/>
              <a:gd name="connsiteX74" fmla="*/ 5444837 w 7782791"/>
              <a:gd name="connsiteY74" fmla="*/ 1298864 h 1612365"/>
              <a:gd name="connsiteX75" fmla="*/ 5465618 w 7782791"/>
              <a:gd name="connsiteY75" fmla="*/ 1267691 h 1612365"/>
              <a:gd name="connsiteX76" fmla="*/ 5507182 w 7782791"/>
              <a:gd name="connsiteY76" fmla="*/ 1257300 h 1612365"/>
              <a:gd name="connsiteX77" fmla="*/ 5559137 w 7782791"/>
              <a:gd name="connsiteY77" fmla="*/ 1205346 h 1612365"/>
              <a:gd name="connsiteX78" fmla="*/ 5579918 w 7782791"/>
              <a:gd name="connsiteY78" fmla="*/ 1174173 h 1612365"/>
              <a:gd name="connsiteX79" fmla="*/ 5611091 w 7782791"/>
              <a:gd name="connsiteY79" fmla="*/ 1153391 h 1612365"/>
              <a:gd name="connsiteX80" fmla="*/ 5642264 w 7782791"/>
              <a:gd name="connsiteY80" fmla="*/ 1111827 h 1612365"/>
              <a:gd name="connsiteX81" fmla="*/ 5694218 w 7782791"/>
              <a:gd name="connsiteY81" fmla="*/ 1049482 h 1612365"/>
              <a:gd name="connsiteX82" fmla="*/ 5704609 w 7782791"/>
              <a:gd name="connsiteY82" fmla="*/ 1007918 h 1612365"/>
              <a:gd name="connsiteX83" fmla="*/ 5746173 w 7782791"/>
              <a:gd name="connsiteY83" fmla="*/ 976746 h 1612365"/>
              <a:gd name="connsiteX84" fmla="*/ 5766955 w 7782791"/>
              <a:gd name="connsiteY84" fmla="*/ 945573 h 1612365"/>
              <a:gd name="connsiteX85" fmla="*/ 5839691 w 7782791"/>
              <a:gd name="connsiteY85" fmla="*/ 852055 h 1612365"/>
              <a:gd name="connsiteX86" fmla="*/ 5860473 w 7782791"/>
              <a:gd name="connsiteY86" fmla="*/ 820882 h 1612365"/>
              <a:gd name="connsiteX87" fmla="*/ 5870864 w 7782791"/>
              <a:gd name="connsiteY87" fmla="*/ 789709 h 1612365"/>
              <a:gd name="connsiteX88" fmla="*/ 5953991 w 7782791"/>
              <a:gd name="connsiteY88" fmla="*/ 727364 h 1612365"/>
              <a:gd name="connsiteX89" fmla="*/ 6005946 w 7782791"/>
              <a:gd name="connsiteY89" fmla="*/ 654627 h 1612365"/>
              <a:gd name="connsiteX90" fmla="*/ 6037118 w 7782791"/>
              <a:gd name="connsiteY90" fmla="*/ 644237 h 1612365"/>
              <a:gd name="connsiteX91" fmla="*/ 6130637 w 7782791"/>
              <a:gd name="connsiteY91" fmla="*/ 529937 h 1612365"/>
              <a:gd name="connsiteX92" fmla="*/ 6172200 w 7782791"/>
              <a:gd name="connsiteY92" fmla="*/ 509155 h 1612365"/>
              <a:gd name="connsiteX93" fmla="*/ 6244937 w 7782791"/>
              <a:gd name="connsiteY93" fmla="*/ 394855 h 1612365"/>
              <a:gd name="connsiteX94" fmla="*/ 6307282 w 7782791"/>
              <a:gd name="connsiteY94" fmla="*/ 290946 h 1612365"/>
              <a:gd name="connsiteX95" fmla="*/ 6328064 w 7782791"/>
              <a:gd name="connsiteY95" fmla="*/ 259773 h 1612365"/>
              <a:gd name="connsiteX96" fmla="*/ 6348846 w 7782791"/>
              <a:gd name="connsiteY96" fmla="*/ 228600 h 1612365"/>
              <a:gd name="connsiteX97" fmla="*/ 6411191 w 7782791"/>
              <a:gd name="connsiteY97" fmla="*/ 166255 h 1612365"/>
              <a:gd name="connsiteX98" fmla="*/ 6463146 w 7782791"/>
              <a:gd name="connsiteY98" fmla="*/ 114300 h 1612365"/>
              <a:gd name="connsiteX99" fmla="*/ 6483927 w 7782791"/>
              <a:gd name="connsiteY99" fmla="*/ 83127 h 1612365"/>
              <a:gd name="connsiteX100" fmla="*/ 6515100 w 7782791"/>
              <a:gd name="connsiteY100" fmla="*/ 72737 h 1612365"/>
              <a:gd name="connsiteX101" fmla="*/ 6546273 w 7782791"/>
              <a:gd name="connsiteY101" fmla="*/ 51955 h 1612365"/>
              <a:gd name="connsiteX102" fmla="*/ 6567055 w 7782791"/>
              <a:gd name="connsiteY102" fmla="*/ 20782 h 1612365"/>
              <a:gd name="connsiteX103" fmla="*/ 6639791 w 7782791"/>
              <a:gd name="connsiteY103" fmla="*/ 0 h 1612365"/>
              <a:gd name="connsiteX104" fmla="*/ 7096991 w 7782791"/>
              <a:gd name="connsiteY104" fmla="*/ 10391 h 1612365"/>
              <a:gd name="connsiteX105" fmla="*/ 7180118 w 7782791"/>
              <a:gd name="connsiteY105" fmla="*/ 20782 h 1612365"/>
              <a:gd name="connsiteX106" fmla="*/ 7221682 w 7782791"/>
              <a:gd name="connsiteY106" fmla="*/ 41564 h 1612365"/>
              <a:gd name="connsiteX107" fmla="*/ 7273637 w 7782791"/>
              <a:gd name="connsiteY107" fmla="*/ 62346 h 1612365"/>
              <a:gd name="connsiteX108" fmla="*/ 7367155 w 7782791"/>
              <a:gd name="connsiteY108" fmla="*/ 83127 h 1612365"/>
              <a:gd name="connsiteX109" fmla="*/ 7398327 w 7782791"/>
              <a:gd name="connsiteY109" fmla="*/ 103909 h 1612365"/>
              <a:gd name="connsiteX110" fmla="*/ 7460673 w 7782791"/>
              <a:gd name="connsiteY110" fmla="*/ 124691 h 1612365"/>
              <a:gd name="connsiteX111" fmla="*/ 7491846 w 7782791"/>
              <a:gd name="connsiteY111" fmla="*/ 155864 h 1612365"/>
              <a:gd name="connsiteX112" fmla="*/ 7523018 w 7782791"/>
              <a:gd name="connsiteY112" fmla="*/ 166255 h 1612365"/>
              <a:gd name="connsiteX113" fmla="*/ 7543800 w 7782791"/>
              <a:gd name="connsiteY113" fmla="*/ 197427 h 1612365"/>
              <a:gd name="connsiteX114" fmla="*/ 7574973 w 7782791"/>
              <a:gd name="connsiteY114" fmla="*/ 218209 h 1612365"/>
              <a:gd name="connsiteX115" fmla="*/ 7595755 w 7782791"/>
              <a:gd name="connsiteY115" fmla="*/ 249382 h 1612365"/>
              <a:gd name="connsiteX116" fmla="*/ 7616537 w 7782791"/>
              <a:gd name="connsiteY116" fmla="*/ 311727 h 1612365"/>
              <a:gd name="connsiteX117" fmla="*/ 7637318 w 7782791"/>
              <a:gd name="connsiteY117" fmla="*/ 342900 h 1612365"/>
              <a:gd name="connsiteX118" fmla="*/ 7647709 w 7782791"/>
              <a:gd name="connsiteY118" fmla="*/ 374073 h 1612365"/>
              <a:gd name="connsiteX119" fmla="*/ 7689273 w 7782791"/>
              <a:gd name="connsiteY119" fmla="*/ 436418 h 1612365"/>
              <a:gd name="connsiteX120" fmla="*/ 7710055 w 7782791"/>
              <a:gd name="connsiteY120" fmla="*/ 498764 h 1612365"/>
              <a:gd name="connsiteX121" fmla="*/ 7730837 w 7782791"/>
              <a:gd name="connsiteY121" fmla="*/ 571500 h 1612365"/>
              <a:gd name="connsiteX122" fmla="*/ 7751618 w 7782791"/>
              <a:gd name="connsiteY122" fmla="*/ 602673 h 1612365"/>
              <a:gd name="connsiteX123" fmla="*/ 7762009 w 7782791"/>
              <a:gd name="connsiteY123" fmla="*/ 675409 h 1612365"/>
              <a:gd name="connsiteX124" fmla="*/ 7782791 w 7782791"/>
              <a:gd name="connsiteY124" fmla="*/ 716973 h 161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7782791" h="1612365">
                <a:moveTo>
                  <a:pt x="0" y="1454727"/>
                </a:moveTo>
                <a:cubicBezTo>
                  <a:pt x="31173" y="1444336"/>
                  <a:pt x="61106" y="1428957"/>
                  <a:pt x="93518" y="1423555"/>
                </a:cubicBezTo>
                <a:cubicBezTo>
                  <a:pt x="114300" y="1420091"/>
                  <a:pt x="135204" y="1417296"/>
                  <a:pt x="155864" y="1413164"/>
                </a:cubicBezTo>
                <a:cubicBezTo>
                  <a:pt x="253041" y="1393728"/>
                  <a:pt x="149374" y="1412188"/>
                  <a:pt x="228600" y="1392382"/>
                </a:cubicBezTo>
                <a:cubicBezTo>
                  <a:pt x="287930" y="1377550"/>
                  <a:pt x="268781" y="1387601"/>
                  <a:pt x="322118" y="1371600"/>
                </a:cubicBezTo>
                <a:cubicBezTo>
                  <a:pt x="343100" y="1365305"/>
                  <a:pt x="366237" y="1362969"/>
                  <a:pt x="384464" y="1350818"/>
                </a:cubicBezTo>
                <a:cubicBezTo>
                  <a:pt x="394855" y="1343891"/>
                  <a:pt x="404794" y="1336233"/>
                  <a:pt x="415637" y="1330037"/>
                </a:cubicBezTo>
                <a:cubicBezTo>
                  <a:pt x="463059" y="1302939"/>
                  <a:pt x="455576" y="1316951"/>
                  <a:pt x="498764" y="1278082"/>
                </a:cubicBezTo>
                <a:cubicBezTo>
                  <a:pt x="520609" y="1258421"/>
                  <a:pt x="536655" y="1232039"/>
                  <a:pt x="561109" y="1215737"/>
                </a:cubicBezTo>
                <a:cubicBezTo>
                  <a:pt x="616737" y="1178651"/>
                  <a:pt x="583448" y="1203788"/>
                  <a:pt x="654627" y="1132609"/>
                </a:cubicBezTo>
                <a:cubicBezTo>
                  <a:pt x="665018" y="1122218"/>
                  <a:pt x="676983" y="1113193"/>
                  <a:pt x="685800" y="1101437"/>
                </a:cubicBezTo>
                <a:cubicBezTo>
                  <a:pt x="715636" y="1061655"/>
                  <a:pt x="718736" y="1062685"/>
                  <a:pt x="737755" y="1018309"/>
                </a:cubicBezTo>
                <a:cubicBezTo>
                  <a:pt x="742070" y="1008242"/>
                  <a:pt x="742071" y="996250"/>
                  <a:pt x="748146" y="987137"/>
                </a:cubicBezTo>
                <a:cubicBezTo>
                  <a:pt x="756297" y="974910"/>
                  <a:pt x="770777" y="967922"/>
                  <a:pt x="779318" y="955964"/>
                </a:cubicBezTo>
                <a:cubicBezTo>
                  <a:pt x="803936" y="921499"/>
                  <a:pt x="795953" y="917148"/>
                  <a:pt x="810491" y="883227"/>
                </a:cubicBezTo>
                <a:cubicBezTo>
                  <a:pt x="831415" y="834404"/>
                  <a:pt x="830480" y="844854"/>
                  <a:pt x="862446" y="800100"/>
                </a:cubicBezTo>
                <a:cubicBezTo>
                  <a:pt x="931639" y="703228"/>
                  <a:pt x="842147" y="830402"/>
                  <a:pt x="893618" y="737755"/>
                </a:cubicBezTo>
                <a:cubicBezTo>
                  <a:pt x="905748" y="715921"/>
                  <a:pt x="921327" y="696191"/>
                  <a:pt x="935182" y="675409"/>
                </a:cubicBezTo>
                <a:lnTo>
                  <a:pt x="955964" y="644237"/>
                </a:lnTo>
                <a:cubicBezTo>
                  <a:pt x="974225" y="589454"/>
                  <a:pt x="954286" y="633781"/>
                  <a:pt x="997527" y="581891"/>
                </a:cubicBezTo>
                <a:cubicBezTo>
                  <a:pt x="1005522" y="572297"/>
                  <a:pt x="1010964" y="560818"/>
                  <a:pt x="1018309" y="550718"/>
                </a:cubicBezTo>
                <a:cubicBezTo>
                  <a:pt x="1038681" y="522706"/>
                  <a:pt x="1061442" y="496410"/>
                  <a:pt x="1080655" y="467591"/>
                </a:cubicBezTo>
                <a:cubicBezTo>
                  <a:pt x="1087582" y="457200"/>
                  <a:pt x="1093140" y="445752"/>
                  <a:pt x="1101437" y="436418"/>
                </a:cubicBezTo>
                <a:cubicBezTo>
                  <a:pt x="1120962" y="414452"/>
                  <a:pt x="1147480" y="398527"/>
                  <a:pt x="1163782" y="374073"/>
                </a:cubicBezTo>
                <a:cubicBezTo>
                  <a:pt x="1170709" y="363682"/>
                  <a:pt x="1173974" y="349519"/>
                  <a:pt x="1184564" y="342900"/>
                </a:cubicBezTo>
                <a:cubicBezTo>
                  <a:pt x="1203140" y="331290"/>
                  <a:pt x="1246909" y="322118"/>
                  <a:pt x="1246909" y="322118"/>
                </a:cubicBezTo>
                <a:cubicBezTo>
                  <a:pt x="1274443" y="294585"/>
                  <a:pt x="1303346" y="257532"/>
                  <a:pt x="1340427" y="238991"/>
                </a:cubicBezTo>
                <a:cubicBezTo>
                  <a:pt x="1350224" y="234093"/>
                  <a:pt x="1361803" y="233498"/>
                  <a:pt x="1371600" y="228600"/>
                </a:cubicBezTo>
                <a:cubicBezTo>
                  <a:pt x="1413636" y="207582"/>
                  <a:pt x="1403842" y="190867"/>
                  <a:pt x="1465118" y="187037"/>
                </a:cubicBezTo>
                <a:lnTo>
                  <a:pt x="1631373" y="176646"/>
                </a:lnTo>
                <a:lnTo>
                  <a:pt x="2317173" y="187037"/>
                </a:lnTo>
                <a:cubicBezTo>
                  <a:pt x="2328121" y="187354"/>
                  <a:pt x="2338836" y="191993"/>
                  <a:pt x="2348346" y="197427"/>
                </a:cubicBezTo>
                <a:cubicBezTo>
                  <a:pt x="2537217" y="305352"/>
                  <a:pt x="2253744" y="160518"/>
                  <a:pt x="2431473" y="249382"/>
                </a:cubicBezTo>
                <a:cubicBezTo>
                  <a:pt x="2449945" y="277091"/>
                  <a:pt x="2455733" y="290187"/>
                  <a:pt x="2483427" y="311727"/>
                </a:cubicBezTo>
                <a:cubicBezTo>
                  <a:pt x="2503143" y="327061"/>
                  <a:pt x="2525792" y="338305"/>
                  <a:pt x="2545773" y="353291"/>
                </a:cubicBezTo>
                <a:cubicBezTo>
                  <a:pt x="2559628" y="363682"/>
                  <a:pt x="2572651" y="375285"/>
                  <a:pt x="2587337" y="384464"/>
                </a:cubicBezTo>
                <a:cubicBezTo>
                  <a:pt x="2600472" y="392674"/>
                  <a:pt x="2615451" y="397561"/>
                  <a:pt x="2628900" y="405246"/>
                </a:cubicBezTo>
                <a:cubicBezTo>
                  <a:pt x="2661441" y="423840"/>
                  <a:pt x="2668169" y="434888"/>
                  <a:pt x="2701637" y="457200"/>
                </a:cubicBezTo>
                <a:cubicBezTo>
                  <a:pt x="2718441" y="468403"/>
                  <a:pt x="2736465" y="477669"/>
                  <a:pt x="2753591" y="488373"/>
                </a:cubicBezTo>
                <a:cubicBezTo>
                  <a:pt x="2764181" y="494992"/>
                  <a:pt x="2773594" y="503570"/>
                  <a:pt x="2784764" y="509155"/>
                </a:cubicBezTo>
                <a:cubicBezTo>
                  <a:pt x="2794561" y="514053"/>
                  <a:pt x="2806362" y="514227"/>
                  <a:pt x="2815937" y="519546"/>
                </a:cubicBezTo>
                <a:cubicBezTo>
                  <a:pt x="2837770" y="531676"/>
                  <a:pt x="2878282" y="561109"/>
                  <a:pt x="2878282" y="561109"/>
                </a:cubicBezTo>
                <a:cubicBezTo>
                  <a:pt x="2885209" y="571500"/>
                  <a:pt x="2890767" y="582948"/>
                  <a:pt x="2899064" y="592282"/>
                </a:cubicBezTo>
                <a:cubicBezTo>
                  <a:pt x="2918589" y="614248"/>
                  <a:pt x="2945107" y="630173"/>
                  <a:pt x="2961409" y="654627"/>
                </a:cubicBezTo>
                <a:cubicBezTo>
                  <a:pt x="3020967" y="743964"/>
                  <a:pt x="2949561" y="630932"/>
                  <a:pt x="2992582" y="716973"/>
                </a:cubicBezTo>
                <a:cubicBezTo>
                  <a:pt x="2998167" y="728143"/>
                  <a:pt x="3007168" y="737303"/>
                  <a:pt x="3013364" y="748146"/>
                </a:cubicBezTo>
                <a:cubicBezTo>
                  <a:pt x="3021049" y="761595"/>
                  <a:pt x="3026177" y="776427"/>
                  <a:pt x="3034146" y="789709"/>
                </a:cubicBezTo>
                <a:cubicBezTo>
                  <a:pt x="3046996" y="811126"/>
                  <a:pt x="3067811" y="828360"/>
                  <a:pt x="3075709" y="852055"/>
                </a:cubicBezTo>
                <a:lnTo>
                  <a:pt x="3106882" y="945573"/>
                </a:lnTo>
                <a:lnTo>
                  <a:pt x="3117273" y="976746"/>
                </a:lnTo>
                <a:cubicBezTo>
                  <a:pt x="3120737" y="987137"/>
                  <a:pt x="3125008" y="997292"/>
                  <a:pt x="3127664" y="1007918"/>
                </a:cubicBezTo>
                <a:cubicBezTo>
                  <a:pt x="3131128" y="1021773"/>
                  <a:pt x="3131668" y="1036709"/>
                  <a:pt x="3138055" y="1049482"/>
                </a:cubicBezTo>
                <a:cubicBezTo>
                  <a:pt x="3149225" y="1071822"/>
                  <a:pt x="3171720" y="1088132"/>
                  <a:pt x="3179618" y="1111827"/>
                </a:cubicBezTo>
                <a:cubicBezTo>
                  <a:pt x="3196521" y="1162536"/>
                  <a:pt x="3201676" y="1196230"/>
                  <a:pt x="3241964" y="1236518"/>
                </a:cubicBezTo>
                <a:lnTo>
                  <a:pt x="3304309" y="1298864"/>
                </a:lnTo>
                <a:cubicBezTo>
                  <a:pt x="3338518" y="1333073"/>
                  <a:pt x="3348113" y="1346743"/>
                  <a:pt x="3397827" y="1371600"/>
                </a:cubicBezTo>
                <a:cubicBezTo>
                  <a:pt x="3458986" y="1402179"/>
                  <a:pt x="3424694" y="1387483"/>
                  <a:pt x="3501737" y="1413164"/>
                </a:cubicBezTo>
                <a:lnTo>
                  <a:pt x="3532909" y="1423555"/>
                </a:lnTo>
                <a:cubicBezTo>
                  <a:pt x="3543300" y="1427019"/>
                  <a:pt x="3554968" y="1427871"/>
                  <a:pt x="3564082" y="1433946"/>
                </a:cubicBezTo>
                <a:cubicBezTo>
                  <a:pt x="3618331" y="1470111"/>
                  <a:pt x="3571156" y="1444376"/>
                  <a:pt x="3647209" y="1465118"/>
                </a:cubicBezTo>
                <a:cubicBezTo>
                  <a:pt x="3668343" y="1470882"/>
                  <a:pt x="3688303" y="1480587"/>
                  <a:pt x="3709555" y="1485900"/>
                </a:cubicBezTo>
                <a:cubicBezTo>
                  <a:pt x="3723409" y="1489364"/>
                  <a:pt x="3737440" y="1492187"/>
                  <a:pt x="3751118" y="1496291"/>
                </a:cubicBezTo>
                <a:cubicBezTo>
                  <a:pt x="3772100" y="1502586"/>
                  <a:pt x="3792482" y="1510778"/>
                  <a:pt x="3813464" y="1517073"/>
                </a:cubicBezTo>
                <a:cubicBezTo>
                  <a:pt x="3851383" y="1528449"/>
                  <a:pt x="3934796" y="1543418"/>
                  <a:pt x="3958937" y="1548246"/>
                </a:cubicBezTo>
                <a:cubicBezTo>
                  <a:pt x="4041649" y="1564788"/>
                  <a:pt x="3993334" y="1556686"/>
                  <a:pt x="4104409" y="1569027"/>
                </a:cubicBezTo>
                <a:cubicBezTo>
                  <a:pt x="4114800" y="1572491"/>
                  <a:pt x="4125050" y="1576409"/>
                  <a:pt x="4135582" y="1579418"/>
                </a:cubicBezTo>
                <a:cubicBezTo>
                  <a:pt x="4391183" y="1652447"/>
                  <a:pt x="4784657" y="1581599"/>
                  <a:pt x="4946073" y="1579418"/>
                </a:cubicBezTo>
                <a:cubicBezTo>
                  <a:pt x="5045712" y="1529601"/>
                  <a:pt x="4922187" y="1592689"/>
                  <a:pt x="5039591" y="1527464"/>
                </a:cubicBezTo>
                <a:cubicBezTo>
                  <a:pt x="5053132" y="1519941"/>
                  <a:pt x="5067872" y="1514652"/>
                  <a:pt x="5081155" y="1506682"/>
                </a:cubicBezTo>
                <a:cubicBezTo>
                  <a:pt x="5206533" y="1431455"/>
                  <a:pt x="5090062" y="1491836"/>
                  <a:pt x="5185064" y="1444337"/>
                </a:cubicBezTo>
                <a:cubicBezTo>
                  <a:pt x="5198918" y="1430482"/>
                  <a:pt x="5210683" y="1414161"/>
                  <a:pt x="5226627" y="1402773"/>
                </a:cubicBezTo>
                <a:cubicBezTo>
                  <a:pt x="5235540" y="1396407"/>
                  <a:pt x="5247829" y="1396914"/>
                  <a:pt x="5257800" y="1392382"/>
                </a:cubicBezTo>
                <a:cubicBezTo>
                  <a:pt x="5286003" y="1379562"/>
                  <a:pt x="5311537" y="1360614"/>
                  <a:pt x="5340927" y="1350818"/>
                </a:cubicBezTo>
                <a:lnTo>
                  <a:pt x="5403273" y="1330037"/>
                </a:lnTo>
                <a:cubicBezTo>
                  <a:pt x="5417128" y="1319646"/>
                  <a:pt x="5432591" y="1311110"/>
                  <a:pt x="5444837" y="1298864"/>
                </a:cubicBezTo>
                <a:cubicBezTo>
                  <a:pt x="5453667" y="1290033"/>
                  <a:pt x="5455227" y="1274618"/>
                  <a:pt x="5465618" y="1267691"/>
                </a:cubicBezTo>
                <a:cubicBezTo>
                  <a:pt x="5477501" y="1259769"/>
                  <a:pt x="5493327" y="1260764"/>
                  <a:pt x="5507182" y="1257300"/>
                </a:cubicBezTo>
                <a:cubicBezTo>
                  <a:pt x="5562604" y="1174167"/>
                  <a:pt x="5489861" y="1274622"/>
                  <a:pt x="5559137" y="1205346"/>
                </a:cubicBezTo>
                <a:cubicBezTo>
                  <a:pt x="5567968" y="1196515"/>
                  <a:pt x="5571088" y="1183004"/>
                  <a:pt x="5579918" y="1174173"/>
                </a:cubicBezTo>
                <a:cubicBezTo>
                  <a:pt x="5588749" y="1165342"/>
                  <a:pt x="5602260" y="1162222"/>
                  <a:pt x="5611091" y="1153391"/>
                </a:cubicBezTo>
                <a:cubicBezTo>
                  <a:pt x="5623337" y="1141145"/>
                  <a:pt x="5630993" y="1124976"/>
                  <a:pt x="5642264" y="1111827"/>
                </a:cubicBezTo>
                <a:cubicBezTo>
                  <a:pt x="5702266" y="1041825"/>
                  <a:pt x="5648291" y="1118376"/>
                  <a:pt x="5694218" y="1049482"/>
                </a:cubicBezTo>
                <a:cubicBezTo>
                  <a:pt x="5697682" y="1035627"/>
                  <a:pt x="5696308" y="1019539"/>
                  <a:pt x="5704609" y="1007918"/>
                </a:cubicBezTo>
                <a:cubicBezTo>
                  <a:pt x="5714675" y="993826"/>
                  <a:pt x="5733927" y="988992"/>
                  <a:pt x="5746173" y="976746"/>
                </a:cubicBezTo>
                <a:cubicBezTo>
                  <a:pt x="5755004" y="967915"/>
                  <a:pt x="5759462" y="955564"/>
                  <a:pt x="5766955" y="945573"/>
                </a:cubicBezTo>
                <a:cubicBezTo>
                  <a:pt x="5790650" y="913980"/>
                  <a:pt x="5817785" y="884914"/>
                  <a:pt x="5839691" y="852055"/>
                </a:cubicBezTo>
                <a:cubicBezTo>
                  <a:pt x="5846618" y="841664"/>
                  <a:pt x="5854888" y="832052"/>
                  <a:pt x="5860473" y="820882"/>
                </a:cubicBezTo>
                <a:cubicBezTo>
                  <a:pt x="5865371" y="811085"/>
                  <a:pt x="5864788" y="798822"/>
                  <a:pt x="5870864" y="789709"/>
                </a:cubicBezTo>
                <a:cubicBezTo>
                  <a:pt x="5891064" y="759409"/>
                  <a:pt x="5924144" y="745272"/>
                  <a:pt x="5953991" y="727364"/>
                </a:cubicBezTo>
                <a:cubicBezTo>
                  <a:pt x="5963468" y="713149"/>
                  <a:pt x="5996280" y="662682"/>
                  <a:pt x="6005946" y="654627"/>
                </a:cubicBezTo>
                <a:cubicBezTo>
                  <a:pt x="6014360" y="647615"/>
                  <a:pt x="6026727" y="647700"/>
                  <a:pt x="6037118" y="644237"/>
                </a:cubicBezTo>
                <a:cubicBezTo>
                  <a:pt x="6060846" y="604691"/>
                  <a:pt x="6086849" y="551832"/>
                  <a:pt x="6130637" y="529937"/>
                </a:cubicBezTo>
                <a:lnTo>
                  <a:pt x="6172200" y="509155"/>
                </a:lnTo>
                <a:cubicBezTo>
                  <a:pt x="6220336" y="412884"/>
                  <a:pt x="6191857" y="447933"/>
                  <a:pt x="6244937" y="394855"/>
                </a:cubicBezTo>
                <a:cubicBezTo>
                  <a:pt x="6276888" y="330950"/>
                  <a:pt x="6257125" y="366181"/>
                  <a:pt x="6307282" y="290946"/>
                </a:cubicBezTo>
                <a:lnTo>
                  <a:pt x="6328064" y="259773"/>
                </a:lnTo>
                <a:cubicBezTo>
                  <a:pt x="6334991" y="249382"/>
                  <a:pt x="6340015" y="237431"/>
                  <a:pt x="6348846" y="228600"/>
                </a:cubicBezTo>
                <a:cubicBezTo>
                  <a:pt x="6369628" y="207818"/>
                  <a:pt x="6394889" y="190709"/>
                  <a:pt x="6411191" y="166255"/>
                </a:cubicBezTo>
                <a:cubicBezTo>
                  <a:pt x="6438900" y="124691"/>
                  <a:pt x="6421582" y="142009"/>
                  <a:pt x="6463146" y="114300"/>
                </a:cubicBezTo>
                <a:cubicBezTo>
                  <a:pt x="6470073" y="103909"/>
                  <a:pt x="6474175" y="90928"/>
                  <a:pt x="6483927" y="83127"/>
                </a:cubicBezTo>
                <a:cubicBezTo>
                  <a:pt x="6492480" y="76285"/>
                  <a:pt x="6505303" y="77635"/>
                  <a:pt x="6515100" y="72737"/>
                </a:cubicBezTo>
                <a:cubicBezTo>
                  <a:pt x="6526270" y="67152"/>
                  <a:pt x="6535882" y="58882"/>
                  <a:pt x="6546273" y="51955"/>
                </a:cubicBezTo>
                <a:cubicBezTo>
                  <a:pt x="6553200" y="41564"/>
                  <a:pt x="6557303" y="28584"/>
                  <a:pt x="6567055" y="20782"/>
                </a:cubicBezTo>
                <a:cubicBezTo>
                  <a:pt x="6573831" y="15361"/>
                  <a:pt x="6637075" y="679"/>
                  <a:pt x="6639791" y="0"/>
                </a:cubicBezTo>
                <a:lnTo>
                  <a:pt x="7096991" y="10391"/>
                </a:lnTo>
                <a:cubicBezTo>
                  <a:pt x="7124895" y="11464"/>
                  <a:pt x="7153027" y="14009"/>
                  <a:pt x="7180118" y="20782"/>
                </a:cubicBezTo>
                <a:cubicBezTo>
                  <a:pt x="7195145" y="24539"/>
                  <a:pt x="7207527" y="35273"/>
                  <a:pt x="7221682" y="41564"/>
                </a:cubicBezTo>
                <a:cubicBezTo>
                  <a:pt x="7238727" y="49139"/>
                  <a:pt x="7255642" y="57438"/>
                  <a:pt x="7273637" y="62346"/>
                </a:cubicBezTo>
                <a:cubicBezTo>
                  <a:pt x="7474869" y="117228"/>
                  <a:pt x="7249407" y="43881"/>
                  <a:pt x="7367155" y="83127"/>
                </a:cubicBezTo>
                <a:cubicBezTo>
                  <a:pt x="7377546" y="90054"/>
                  <a:pt x="7386915" y="98837"/>
                  <a:pt x="7398327" y="103909"/>
                </a:cubicBezTo>
                <a:cubicBezTo>
                  <a:pt x="7418345" y="112806"/>
                  <a:pt x="7460673" y="124691"/>
                  <a:pt x="7460673" y="124691"/>
                </a:cubicBezTo>
                <a:cubicBezTo>
                  <a:pt x="7471064" y="135082"/>
                  <a:pt x="7479619" y="147713"/>
                  <a:pt x="7491846" y="155864"/>
                </a:cubicBezTo>
                <a:cubicBezTo>
                  <a:pt x="7500959" y="161940"/>
                  <a:pt x="7514465" y="159413"/>
                  <a:pt x="7523018" y="166255"/>
                </a:cubicBezTo>
                <a:cubicBezTo>
                  <a:pt x="7532770" y="174056"/>
                  <a:pt x="7534969" y="188597"/>
                  <a:pt x="7543800" y="197427"/>
                </a:cubicBezTo>
                <a:cubicBezTo>
                  <a:pt x="7552631" y="206258"/>
                  <a:pt x="7564582" y="211282"/>
                  <a:pt x="7574973" y="218209"/>
                </a:cubicBezTo>
                <a:cubicBezTo>
                  <a:pt x="7581900" y="228600"/>
                  <a:pt x="7590683" y="237970"/>
                  <a:pt x="7595755" y="249382"/>
                </a:cubicBezTo>
                <a:cubicBezTo>
                  <a:pt x="7604652" y="269400"/>
                  <a:pt x="7604386" y="293500"/>
                  <a:pt x="7616537" y="311727"/>
                </a:cubicBezTo>
                <a:cubicBezTo>
                  <a:pt x="7623464" y="322118"/>
                  <a:pt x="7631733" y="331730"/>
                  <a:pt x="7637318" y="342900"/>
                </a:cubicBezTo>
                <a:cubicBezTo>
                  <a:pt x="7642216" y="352697"/>
                  <a:pt x="7642390" y="364498"/>
                  <a:pt x="7647709" y="374073"/>
                </a:cubicBezTo>
                <a:cubicBezTo>
                  <a:pt x="7659839" y="395906"/>
                  <a:pt x="7689273" y="436418"/>
                  <a:pt x="7689273" y="436418"/>
                </a:cubicBezTo>
                <a:cubicBezTo>
                  <a:pt x="7696200" y="457200"/>
                  <a:pt x="7704742" y="477512"/>
                  <a:pt x="7710055" y="498764"/>
                </a:cubicBezTo>
                <a:cubicBezTo>
                  <a:pt x="7713384" y="512082"/>
                  <a:pt x="7723384" y="556593"/>
                  <a:pt x="7730837" y="571500"/>
                </a:cubicBezTo>
                <a:cubicBezTo>
                  <a:pt x="7736422" y="582670"/>
                  <a:pt x="7744691" y="592282"/>
                  <a:pt x="7751618" y="602673"/>
                </a:cubicBezTo>
                <a:cubicBezTo>
                  <a:pt x="7755082" y="626918"/>
                  <a:pt x="7755565" y="651781"/>
                  <a:pt x="7762009" y="675409"/>
                </a:cubicBezTo>
                <a:cubicBezTo>
                  <a:pt x="7766085" y="690353"/>
                  <a:pt x="7782791" y="716973"/>
                  <a:pt x="7782791" y="716973"/>
                </a:cubicBezTo>
              </a:path>
            </a:pathLst>
          </a:cu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390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Champion</a:t>
            </a:r>
          </a:p>
        </p:txBody>
      </p:sp>
      <p:sp>
        <p:nvSpPr>
          <p:cNvPr id="402" name="TextBox 401"/>
          <p:cNvSpPr txBox="1"/>
          <p:nvPr/>
        </p:nvSpPr>
        <p:spPr>
          <a:xfrm>
            <a:off x="11687003" y="6520323"/>
            <a:ext cx="570484" cy="369332"/>
          </a:xfrm>
          <a:prstGeom prst="rect">
            <a:avLst/>
          </a:prstGeom>
          <a:noFill/>
        </p:spPr>
        <p:txBody>
          <a:bodyPr wrap="square" rtlCol="0">
            <a:spAutoFit/>
          </a:bodyPr>
          <a:lstStyle/>
          <a:p>
            <a:r>
              <a:rPr lang="en-US" dirty="0"/>
              <a:t>(2)</a:t>
            </a:r>
          </a:p>
        </p:txBody>
      </p:sp>
      <p:sp>
        <p:nvSpPr>
          <p:cNvPr id="5" name="Rectangle 4"/>
          <p:cNvSpPr/>
          <p:nvPr/>
        </p:nvSpPr>
        <p:spPr>
          <a:xfrm>
            <a:off x="407117" y="780600"/>
            <a:ext cx="3494638" cy="1754326"/>
          </a:xfrm>
          <a:prstGeom prst="rect">
            <a:avLst/>
          </a:prstGeom>
        </p:spPr>
        <p:txBody>
          <a:bodyPr wrap="square">
            <a:spAutoFit/>
          </a:bodyPr>
          <a:lstStyle/>
          <a:p>
            <a:r>
              <a:rPr lang="en-US" dirty="0"/>
              <a:t>“Our word </a:t>
            </a:r>
            <a:r>
              <a:rPr lang="en-US" i="1" dirty="0"/>
              <a:t>champion</a:t>
            </a:r>
            <a:r>
              <a:rPr lang="en-US" dirty="0"/>
              <a:t> comes from </a:t>
            </a:r>
            <a:r>
              <a:rPr lang="en-US" i="1" dirty="0"/>
              <a:t>campus,</a:t>
            </a:r>
            <a:r>
              <a:rPr lang="en-US" dirty="0"/>
              <a:t> the field; … ‘</a:t>
            </a:r>
            <a:r>
              <a:rPr lang="en-US" i="1" dirty="0"/>
              <a:t>Champion</a:t>
            </a:r>
            <a:r>
              <a:rPr lang="en-US" dirty="0"/>
              <a:t> is he, properly, who fights in the </a:t>
            </a:r>
            <a:r>
              <a:rPr lang="en-US" i="1" dirty="0"/>
              <a:t>field</a:t>
            </a:r>
            <a:r>
              <a:rPr lang="en-US" dirty="0"/>
              <a:t>; i.e., in </a:t>
            </a:r>
            <a:r>
              <a:rPr lang="en-US" i="1" dirty="0"/>
              <a:t>camps.</a:t>
            </a:r>
            <a:r>
              <a:rPr lang="en-US" dirty="0"/>
              <a:t>’ </a:t>
            </a:r>
          </a:p>
          <a:p>
            <a:r>
              <a:rPr lang="en-US" dirty="0"/>
              <a:t>A man well skilled in arms, strong, brave, and patriotic.</a:t>
            </a:r>
          </a:p>
        </p:txBody>
      </p:sp>
      <p:sp>
        <p:nvSpPr>
          <p:cNvPr id="6" name="Rectangle 5"/>
          <p:cNvSpPr/>
          <p:nvPr/>
        </p:nvSpPr>
        <p:spPr>
          <a:xfrm>
            <a:off x="6718772" y="3105016"/>
            <a:ext cx="5240530" cy="3139321"/>
          </a:xfrm>
          <a:prstGeom prst="rect">
            <a:avLst/>
          </a:prstGeom>
        </p:spPr>
        <p:txBody>
          <a:bodyPr wrap="square">
            <a:spAutoFit/>
          </a:bodyPr>
          <a:lstStyle/>
          <a:p>
            <a:r>
              <a:rPr lang="en-US" dirty="0">
                <a:solidFill>
                  <a:srgbClr val="333333"/>
                </a:solidFill>
                <a:latin typeface="Calibri" panose="020F0502020204030204" pitchFamily="34" charset="0"/>
              </a:rPr>
              <a:t>“But is this the meaning of the original … </a:t>
            </a:r>
            <a:r>
              <a:rPr lang="en-US" i="1" dirty="0" err="1">
                <a:solidFill>
                  <a:srgbClr val="333333"/>
                </a:solidFill>
                <a:latin typeface="Calibri" panose="020F0502020204030204" pitchFamily="34" charset="0"/>
              </a:rPr>
              <a:t>ish</a:t>
            </a:r>
            <a:r>
              <a:rPr lang="en-US" i="1" dirty="0">
                <a:solidFill>
                  <a:srgbClr val="333333"/>
                </a:solidFill>
                <a:latin typeface="Calibri" panose="020F0502020204030204" pitchFamily="34" charset="0"/>
              </a:rPr>
              <a:t> </a:t>
            </a:r>
            <a:r>
              <a:rPr lang="en-US" i="1" dirty="0" err="1">
                <a:solidFill>
                  <a:srgbClr val="333333"/>
                </a:solidFill>
                <a:latin typeface="Calibri" panose="020F0502020204030204" pitchFamily="34" charset="0"/>
              </a:rPr>
              <a:t>habbenayim</a:t>
            </a:r>
            <a:r>
              <a:rPr lang="en-US" i="1" dirty="0">
                <a:solidFill>
                  <a:srgbClr val="333333"/>
                </a:solidFill>
                <a:latin typeface="Calibri" panose="020F0502020204030204" pitchFamily="34" charset="0"/>
              </a:rPr>
              <a:t>,</a:t>
            </a:r>
            <a:r>
              <a:rPr lang="en-US" dirty="0">
                <a:solidFill>
                  <a:srgbClr val="333333"/>
                </a:solidFill>
                <a:latin typeface="Calibri" panose="020F0502020204030204" pitchFamily="34" charset="0"/>
              </a:rPr>
              <a:t> a </a:t>
            </a:r>
            <a:r>
              <a:rPr lang="en-US" i="1" dirty="0">
                <a:solidFill>
                  <a:srgbClr val="333333"/>
                </a:solidFill>
                <a:latin typeface="Calibri" panose="020F0502020204030204" pitchFamily="34" charset="0"/>
              </a:rPr>
              <a:t>middle man,</a:t>
            </a:r>
            <a:r>
              <a:rPr lang="en-US" dirty="0">
                <a:solidFill>
                  <a:srgbClr val="333333"/>
                </a:solidFill>
                <a:latin typeface="Calibri" panose="020F0502020204030204" pitchFamily="34" charset="0"/>
              </a:rPr>
              <a:t> the </a:t>
            </a:r>
            <a:r>
              <a:rPr lang="en-US" i="1" dirty="0">
                <a:solidFill>
                  <a:srgbClr val="333333"/>
                </a:solidFill>
                <a:latin typeface="Calibri" panose="020F0502020204030204" pitchFamily="34" charset="0"/>
              </a:rPr>
              <a:t>man between two;</a:t>
            </a:r>
            <a:r>
              <a:rPr lang="en-US" dirty="0">
                <a:solidFill>
                  <a:srgbClr val="333333"/>
                </a:solidFill>
                <a:latin typeface="Calibri" panose="020F0502020204030204" pitchFamily="34" charset="0"/>
              </a:rPr>
              <a:t> </a:t>
            </a:r>
          </a:p>
          <a:p>
            <a:endParaRPr lang="en-US" dirty="0">
              <a:solidFill>
                <a:srgbClr val="333333"/>
              </a:solidFill>
              <a:latin typeface="Calibri" panose="020F0502020204030204" pitchFamily="34" charset="0"/>
            </a:endParaRPr>
          </a:p>
          <a:p>
            <a:pPr algn="ctr"/>
            <a:r>
              <a:rPr lang="en-US" dirty="0">
                <a:solidFill>
                  <a:srgbClr val="333333"/>
                </a:solidFill>
                <a:latin typeface="Calibri" panose="020F0502020204030204" pitchFamily="34" charset="0"/>
              </a:rPr>
              <a:t>that is, as here,</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the </a:t>
            </a:r>
            <a:r>
              <a:rPr lang="en-US" i="1" dirty="0">
                <a:solidFill>
                  <a:srgbClr val="333333"/>
                </a:solidFill>
                <a:latin typeface="Calibri" panose="020F0502020204030204" pitchFamily="34" charset="0"/>
              </a:rPr>
              <a:t>man</a:t>
            </a:r>
            <a:r>
              <a:rPr lang="en-US" dirty="0">
                <a:solidFill>
                  <a:srgbClr val="333333"/>
                </a:solidFill>
                <a:latin typeface="Calibri" panose="020F0502020204030204" pitchFamily="34" charset="0"/>
              </a:rPr>
              <a:t> who undertakes to settle the disputes </a:t>
            </a:r>
            <a:r>
              <a:rPr lang="en-US" i="1" dirty="0">
                <a:solidFill>
                  <a:srgbClr val="333333"/>
                </a:solidFill>
                <a:latin typeface="Calibri" panose="020F0502020204030204" pitchFamily="34" charset="0"/>
              </a:rPr>
              <a:t>between two armies</a:t>
            </a:r>
            <a:r>
              <a:rPr lang="en-US" dirty="0">
                <a:solidFill>
                  <a:srgbClr val="333333"/>
                </a:solidFill>
                <a:latin typeface="Calibri" panose="020F0502020204030204" pitchFamily="34" charset="0"/>
              </a:rPr>
              <a:t> or </a:t>
            </a:r>
            <a:r>
              <a:rPr lang="en-US" i="1" dirty="0">
                <a:solidFill>
                  <a:srgbClr val="333333"/>
                </a:solidFill>
                <a:latin typeface="Calibri" panose="020F0502020204030204" pitchFamily="34" charset="0"/>
              </a:rPr>
              <a:t>nations.</a:t>
            </a:r>
            <a:r>
              <a:rPr lang="en-US" dirty="0">
                <a:solidFill>
                  <a:srgbClr val="333333"/>
                </a:solidFill>
                <a:latin typeface="Calibri" panose="020F0502020204030204" pitchFamily="34" charset="0"/>
              </a:rPr>
              <a:t>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So our ancient </a:t>
            </a:r>
            <a:r>
              <a:rPr lang="en-US" i="1" dirty="0">
                <a:solidFill>
                  <a:srgbClr val="333333"/>
                </a:solidFill>
                <a:latin typeface="Calibri" panose="020F0502020204030204" pitchFamily="34" charset="0"/>
              </a:rPr>
              <a:t>champions </a:t>
            </a:r>
            <a:r>
              <a:rPr lang="en-US" dirty="0">
                <a:solidFill>
                  <a:srgbClr val="333333"/>
                </a:solidFill>
                <a:latin typeface="Calibri" panose="020F0502020204030204" pitchFamily="34" charset="0"/>
              </a:rPr>
              <a:t>settled disputes between</a:t>
            </a:r>
            <a:r>
              <a:rPr lang="en-US" i="1" dirty="0">
                <a:solidFill>
                  <a:srgbClr val="333333"/>
                </a:solidFill>
                <a:latin typeface="Calibri" panose="020F0502020204030204" pitchFamily="34" charset="0"/>
              </a:rPr>
              <a:t> contending parties</a:t>
            </a:r>
            <a:r>
              <a:rPr lang="en-US" dirty="0">
                <a:solidFill>
                  <a:srgbClr val="333333"/>
                </a:solidFill>
                <a:latin typeface="Calibri" panose="020F0502020204030204" pitchFamily="34" charset="0"/>
              </a:rPr>
              <a:t> by what was termed </a:t>
            </a:r>
            <a:r>
              <a:rPr lang="en-US" i="1" dirty="0">
                <a:solidFill>
                  <a:srgbClr val="333333"/>
                </a:solidFill>
                <a:latin typeface="Calibri" panose="020F0502020204030204" pitchFamily="34" charset="0"/>
              </a:rPr>
              <a:t>camp fight</a:t>
            </a:r>
            <a:r>
              <a:rPr lang="en-US" dirty="0">
                <a:solidFill>
                  <a:srgbClr val="333333"/>
                </a:solidFill>
                <a:latin typeface="Calibri" panose="020F0502020204030204" pitchFamily="34" charset="0"/>
              </a:rPr>
              <a:t>; hence the </a:t>
            </a:r>
            <a:r>
              <a:rPr lang="en-US" i="1" dirty="0" err="1">
                <a:solidFill>
                  <a:srgbClr val="333333"/>
                </a:solidFill>
                <a:latin typeface="Calibri" panose="020F0502020204030204" pitchFamily="34" charset="0"/>
              </a:rPr>
              <a:t>campio</a:t>
            </a:r>
            <a:r>
              <a:rPr lang="en-US" dirty="0">
                <a:solidFill>
                  <a:srgbClr val="333333"/>
                </a:solidFill>
                <a:latin typeface="Calibri" panose="020F0502020204030204" pitchFamily="34" charset="0"/>
              </a:rPr>
              <a:t> or </a:t>
            </a:r>
            <a:r>
              <a:rPr lang="en-US" i="1" dirty="0">
                <a:solidFill>
                  <a:srgbClr val="333333"/>
                </a:solidFill>
                <a:latin typeface="Calibri" panose="020F0502020204030204" pitchFamily="34" charset="0"/>
              </a:rPr>
              <a:t>champion.</a:t>
            </a:r>
            <a:r>
              <a:rPr lang="en-US" dirty="0">
                <a:solidFill>
                  <a:srgbClr val="333333"/>
                </a:solidFill>
                <a:latin typeface="Calibri" panose="020F0502020204030204" pitchFamily="34" charset="0"/>
              </a:rPr>
              <a:t>”</a:t>
            </a:r>
            <a:endParaRPr lang="en-US" dirty="0"/>
          </a:p>
        </p:txBody>
      </p:sp>
      <p:grpSp>
        <p:nvGrpSpPr>
          <p:cNvPr id="9" name="Group 8"/>
          <p:cNvGrpSpPr/>
          <p:nvPr/>
        </p:nvGrpSpPr>
        <p:grpSpPr>
          <a:xfrm>
            <a:off x="528175" y="2969088"/>
            <a:ext cx="1991441" cy="2146178"/>
            <a:chOff x="989090" y="3314245"/>
            <a:chExt cx="1991441" cy="2146178"/>
          </a:xfrm>
        </p:grpSpPr>
        <p:grpSp>
          <p:nvGrpSpPr>
            <p:cNvPr id="204" name="Group 15"/>
            <p:cNvGrpSpPr/>
            <p:nvPr/>
          </p:nvGrpSpPr>
          <p:grpSpPr>
            <a:xfrm>
              <a:off x="1652233" y="3314245"/>
              <a:ext cx="261404" cy="635807"/>
              <a:chOff x="5883426" y="1905000"/>
              <a:chExt cx="1271017" cy="3165915"/>
            </a:xfrm>
            <a:solidFill>
              <a:schemeClr val="tx1"/>
            </a:solidFill>
          </p:grpSpPr>
          <p:sp>
            <p:nvSpPr>
              <p:cNvPr id="236" name="Oval 235"/>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Rounded Rectangle 236"/>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ounded Rectangle 237"/>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3" name="Rounded Rectangle 40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Rounded Rectangle 40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5" name="Group 15"/>
            <p:cNvGrpSpPr/>
            <p:nvPr/>
          </p:nvGrpSpPr>
          <p:grpSpPr>
            <a:xfrm>
              <a:off x="1373265" y="3968003"/>
              <a:ext cx="261404" cy="635807"/>
              <a:chOff x="5883426" y="1905000"/>
              <a:chExt cx="1271017" cy="3165915"/>
            </a:xfrm>
            <a:solidFill>
              <a:schemeClr val="tx1"/>
            </a:solidFill>
          </p:grpSpPr>
          <p:sp>
            <p:nvSpPr>
              <p:cNvPr id="230" name="Oval 22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1" name="Rounded Rectangle 23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2" name="Rounded Rectangle 23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Rounded Rectangle 23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Rounded Rectangle 23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6" name="Group 15"/>
            <p:cNvGrpSpPr/>
            <p:nvPr/>
          </p:nvGrpSpPr>
          <p:grpSpPr>
            <a:xfrm>
              <a:off x="1909626" y="3968003"/>
              <a:ext cx="261404" cy="635807"/>
              <a:chOff x="5883426" y="1905000"/>
              <a:chExt cx="1271017" cy="3165915"/>
            </a:xfrm>
            <a:solidFill>
              <a:schemeClr val="tx1"/>
            </a:solidFill>
          </p:grpSpPr>
          <p:sp>
            <p:nvSpPr>
              <p:cNvPr id="225" name="Oval 22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6" name="Rounded Rectangle 22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Rounded Rectangle 22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8" name="Rounded Rectangle 22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9" name="Rounded Rectangle 22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7" name="Group 15"/>
            <p:cNvGrpSpPr/>
            <p:nvPr/>
          </p:nvGrpSpPr>
          <p:grpSpPr>
            <a:xfrm>
              <a:off x="989090" y="4626439"/>
              <a:ext cx="261404" cy="635807"/>
              <a:chOff x="5883426" y="1905000"/>
              <a:chExt cx="1271017" cy="3165915"/>
            </a:xfrm>
            <a:solidFill>
              <a:schemeClr val="tx1"/>
            </a:solidFill>
          </p:grpSpPr>
          <p:sp>
            <p:nvSpPr>
              <p:cNvPr id="220" name="Oval 21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ounded Rectangle 22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ounded Rectangle 22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ounded Rectangle 22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ounded Rectangle 22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8" name="Group 15"/>
            <p:cNvGrpSpPr/>
            <p:nvPr/>
          </p:nvGrpSpPr>
          <p:grpSpPr>
            <a:xfrm>
              <a:off x="1649389" y="4632742"/>
              <a:ext cx="261404" cy="635807"/>
              <a:chOff x="5883426" y="1905000"/>
              <a:chExt cx="1271017" cy="3165915"/>
            </a:xfrm>
            <a:solidFill>
              <a:schemeClr val="tx1"/>
            </a:solidFill>
          </p:grpSpPr>
          <p:sp>
            <p:nvSpPr>
              <p:cNvPr id="215" name="Oval 21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ounded Rectangle 21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ounded Rectangle 21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ounded Rectangle 21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ounded Rectangle 21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9" name="Group 15"/>
            <p:cNvGrpSpPr/>
            <p:nvPr/>
          </p:nvGrpSpPr>
          <p:grpSpPr>
            <a:xfrm>
              <a:off x="2324415" y="4612188"/>
              <a:ext cx="261404" cy="635807"/>
              <a:chOff x="5883426" y="1905000"/>
              <a:chExt cx="1271017" cy="3165915"/>
            </a:xfrm>
            <a:solidFill>
              <a:schemeClr val="tx1"/>
            </a:solidFill>
          </p:grpSpPr>
          <p:sp>
            <p:nvSpPr>
              <p:cNvPr id="210" name="Oval 209"/>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ounded Rectangle 210"/>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ounded Rectangle 211"/>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ounded Rectangle 212"/>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ounded Rectangle 213"/>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2" name="Group 15"/>
            <p:cNvGrpSpPr/>
            <p:nvPr/>
          </p:nvGrpSpPr>
          <p:grpSpPr>
            <a:xfrm>
              <a:off x="2232103" y="3373177"/>
              <a:ext cx="261404" cy="635807"/>
              <a:chOff x="5883426" y="1905000"/>
              <a:chExt cx="1271017" cy="3165915"/>
            </a:xfrm>
            <a:solidFill>
              <a:schemeClr val="tx1"/>
            </a:solidFill>
          </p:grpSpPr>
          <p:sp>
            <p:nvSpPr>
              <p:cNvPr id="443" name="Oval 44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Rounded Rectangle 44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5" name="Rounded Rectangle 44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Rounded Rectangle 44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7" name="Rounded Rectangle 44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8" name="Group 15"/>
            <p:cNvGrpSpPr/>
            <p:nvPr/>
          </p:nvGrpSpPr>
          <p:grpSpPr>
            <a:xfrm>
              <a:off x="2557788" y="3976381"/>
              <a:ext cx="261404" cy="635807"/>
              <a:chOff x="5883426" y="1905000"/>
              <a:chExt cx="1271017" cy="3165915"/>
            </a:xfrm>
            <a:solidFill>
              <a:schemeClr val="tx1"/>
            </a:solidFill>
          </p:grpSpPr>
          <p:sp>
            <p:nvSpPr>
              <p:cNvPr id="449" name="Oval 44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Rounded Rectangle 44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1" name="Rounded Rectangle 45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Rounded Rectangle 45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Rounded Rectangle 45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4" name="Group 15"/>
            <p:cNvGrpSpPr/>
            <p:nvPr/>
          </p:nvGrpSpPr>
          <p:grpSpPr>
            <a:xfrm>
              <a:off x="1138251" y="3524212"/>
              <a:ext cx="261404" cy="635807"/>
              <a:chOff x="5883426" y="1905000"/>
              <a:chExt cx="1271017" cy="3165915"/>
            </a:xfrm>
            <a:solidFill>
              <a:schemeClr val="tx1"/>
            </a:solidFill>
          </p:grpSpPr>
          <p:sp>
            <p:nvSpPr>
              <p:cNvPr id="455" name="Oval 45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Rounded Rectangle 45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7" name="Rounded Rectangle 45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8" name="Rounded Rectangle 45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Rounded Rectangle 45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0" name="Group 15"/>
            <p:cNvGrpSpPr/>
            <p:nvPr/>
          </p:nvGrpSpPr>
          <p:grpSpPr>
            <a:xfrm>
              <a:off x="2719127" y="4824616"/>
              <a:ext cx="261404" cy="635807"/>
              <a:chOff x="5883426" y="1905000"/>
              <a:chExt cx="1271017" cy="3165915"/>
            </a:xfrm>
            <a:solidFill>
              <a:schemeClr val="tx1"/>
            </a:solidFill>
          </p:grpSpPr>
          <p:sp>
            <p:nvSpPr>
              <p:cNvPr id="461" name="Oval 46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Rounded Rectangle 46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Rounded Rectangle 46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Rounded Rectangle 46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Rounded Rectangle 46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 name="Group 10"/>
          <p:cNvGrpSpPr/>
          <p:nvPr/>
        </p:nvGrpSpPr>
        <p:grpSpPr>
          <a:xfrm>
            <a:off x="8124332" y="836615"/>
            <a:ext cx="2185925" cy="2077838"/>
            <a:chOff x="8053203" y="833428"/>
            <a:chExt cx="2185925" cy="2077838"/>
          </a:xfrm>
        </p:grpSpPr>
        <p:grpSp>
          <p:nvGrpSpPr>
            <p:cNvPr id="478" name="Group 15"/>
            <p:cNvGrpSpPr/>
            <p:nvPr/>
          </p:nvGrpSpPr>
          <p:grpSpPr>
            <a:xfrm>
              <a:off x="9919310" y="1541976"/>
              <a:ext cx="261404" cy="635807"/>
              <a:chOff x="5883426" y="1905000"/>
              <a:chExt cx="1271017" cy="3165915"/>
            </a:xfrm>
            <a:solidFill>
              <a:schemeClr val="tx1"/>
            </a:solidFill>
          </p:grpSpPr>
          <p:sp>
            <p:nvSpPr>
              <p:cNvPr id="479" name="Oval 478"/>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Rounded Rectangle 479"/>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 name="Rounded Rectangle 480"/>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Rounded Rectangle 481"/>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3" name="Rounded Rectangle 482"/>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8053203" y="833428"/>
              <a:ext cx="2185925" cy="2077838"/>
              <a:chOff x="7835785" y="941871"/>
              <a:chExt cx="2185925" cy="2077838"/>
            </a:xfrm>
          </p:grpSpPr>
          <p:grpSp>
            <p:nvGrpSpPr>
              <p:cNvPr id="405" name="Group 404"/>
              <p:cNvGrpSpPr/>
              <p:nvPr/>
            </p:nvGrpSpPr>
            <p:grpSpPr>
              <a:xfrm>
                <a:off x="8424981" y="980019"/>
                <a:ext cx="1596729" cy="1954304"/>
                <a:chOff x="4524494" y="255496"/>
                <a:chExt cx="3701635" cy="4639684"/>
              </a:xfrm>
            </p:grpSpPr>
            <p:grpSp>
              <p:nvGrpSpPr>
                <p:cNvPr id="406" name="Group 15"/>
                <p:cNvGrpSpPr/>
                <p:nvPr/>
              </p:nvGrpSpPr>
              <p:grpSpPr>
                <a:xfrm>
                  <a:off x="6061832" y="255496"/>
                  <a:ext cx="606002" cy="1509461"/>
                  <a:chOff x="5883426" y="1905000"/>
                  <a:chExt cx="1271017" cy="3165915"/>
                </a:xfrm>
                <a:solidFill>
                  <a:schemeClr val="tx1"/>
                </a:solidFill>
              </p:grpSpPr>
              <p:sp>
                <p:nvSpPr>
                  <p:cNvPr id="437" name="Oval 43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8" name="Rounded Rectangle 43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9" name="Rounded Rectangle 43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0" name="Rounded Rectangle 43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Rounded Rectangle 44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7" name="Group 15"/>
                <p:cNvGrpSpPr/>
                <p:nvPr/>
              </p:nvGrpSpPr>
              <p:grpSpPr>
                <a:xfrm>
                  <a:off x="5415111" y="1807572"/>
                  <a:ext cx="606002" cy="1509461"/>
                  <a:chOff x="5883426" y="1905000"/>
                  <a:chExt cx="1271017" cy="3165915"/>
                </a:xfrm>
                <a:solidFill>
                  <a:schemeClr val="tx1"/>
                </a:solidFill>
              </p:grpSpPr>
              <p:sp>
                <p:nvSpPr>
                  <p:cNvPr id="432" name="Oval 43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Rounded Rectangle 43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Rounded Rectangle 43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Rounded Rectangle 43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6" name="Rounded Rectangle 43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8" name="Group 15"/>
                <p:cNvGrpSpPr/>
                <p:nvPr/>
              </p:nvGrpSpPr>
              <p:grpSpPr>
                <a:xfrm>
                  <a:off x="6658536" y="1807572"/>
                  <a:ext cx="606002" cy="1509461"/>
                  <a:chOff x="5883426" y="1905000"/>
                  <a:chExt cx="1271017" cy="3165915"/>
                </a:xfrm>
                <a:solidFill>
                  <a:schemeClr val="tx1"/>
                </a:solidFill>
              </p:grpSpPr>
              <p:sp>
                <p:nvSpPr>
                  <p:cNvPr id="427" name="Oval 42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8" name="Rounded Rectangle 42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9" name="Rounded Rectangle 42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0" name="Rounded Rectangle 42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1" name="Rounded Rectangle 43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9" name="Group 15"/>
                <p:cNvGrpSpPr/>
                <p:nvPr/>
              </p:nvGrpSpPr>
              <p:grpSpPr>
                <a:xfrm>
                  <a:off x="4524494" y="3370757"/>
                  <a:ext cx="606002" cy="1509461"/>
                  <a:chOff x="5883426" y="1905000"/>
                  <a:chExt cx="1271017" cy="3165915"/>
                </a:xfrm>
                <a:solidFill>
                  <a:schemeClr val="tx1"/>
                </a:solidFill>
              </p:grpSpPr>
              <p:sp>
                <p:nvSpPr>
                  <p:cNvPr id="422" name="Oval 42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Rounded Rectangle 42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Rounded Rectangle 42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Rounded Rectangle 42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ed Rectangle 42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0" name="Group 15"/>
                <p:cNvGrpSpPr/>
                <p:nvPr/>
              </p:nvGrpSpPr>
              <p:grpSpPr>
                <a:xfrm>
                  <a:off x="6055239" y="3385719"/>
                  <a:ext cx="606002" cy="1509461"/>
                  <a:chOff x="5883426" y="1905000"/>
                  <a:chExt cx="1271017" cy="3165915"/>
                </a:xfrm>
                <a:solidFill>
                  <a:schemeClr val="tx1"/>
                </a:solidFill>
              </p:grpSpPr>
              <p:sp>
                <p:nvSpPr>
                  <p:cNvPr id="417" name="Oval 41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Rounded Rectangle 41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Rounded Rectangle 41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Rounded Rectangle 41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Rounded Rectangle 42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1" name="Group 15"/>
                <p:cNvGrpSpPr/>
                <p:nvPr/>
              </p:nvGrpSpPr>
              <p:grpSpPr>
                <a:xfrm>
                  <a:off x="7620127" y="3336923"/>
                  <a:ext cx="606002" cy="1509461"/>
                  <a:chOff x="5883426" y="1905000"/>
                  <a:chExt cx="1271017" cy="3165915"/>
                </a:xfrm>
                <a:solidFill>
                  <a:schemeClr val="tx1"/>
                </a:solidFill>
              </p:grpSpPr>
              <p:sp>
                <p:nvSpPr>
                  <p:cNvPr id="412" name="Oval 411"/>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3" name="Rounded Rectangle 412"/>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4" name="Rounded Rectangle 413"/>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Rounded Rectangle 414"/>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Rounded Rectangle 415"/>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66" name="Group 15"/>
              <p:cNvGrpSpPr/>
              <p:nvPr/>
            </p:nvGrpSpPr>
            <p:grpSpPr>
              <a:xfrm>
                <a:off x="7835785" y="2383902"/>
                <a:ext cx="261404" cy="635807"/>
                <a:chOff x="5883426" y="1905000"/>
                <a:chExt cx="1271017" cy="3165915"/>
              </a:xfrm>
              <a:solidFill>
                <a:schemeClr val="tx1"/>
              </a:solidFill>
            </p:grpSpPr>
            <p:sp>
              <p:nvSpPr>
                <p:cNvPr id="467" name="Oval 46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Rounded Rectangle 46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ounded Rectangle 46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0" name="Rounded Rectangle 46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1" name="Rounded Rectangle 47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15"/>
              <p:cNvGrpSpPr/>
              <p:nvPr/>
            </p:nvGrpSpPr>
            <p:grpSpPr>
              <a:xfrm>
                <a:off x="8186803" y="1767334"/>
                <a:ext cx="261404" cy="635807"/>
                <a:chOff x="5883426" y="1905000"/>
                <a:chExt cx="1271017" cy="3165915"/>
              </a:xfrm>
              <a:solidFill>
                <a:schemeClr val="tx1"/>
              </a:solidFill>
            </p:grpSpPr>
            <p:sp>
              <p:nvSpPr>
                <p:cNvPr id="473" name="Oval 472"/>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4" name="Rounded Rectangle 473"/>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Rounded Rectangle 474"/>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Rounded Rectangle 475"/>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7" name="Rounded Rectangle 476"/>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4" name="Group 15"/>
              <p:cNvGrpSpPr/>
              <p:nvPr/>
            </p:nvGrpSpPr>
            <p:grpSpPr>
              <a:xfrm>
                <a:off x="9509507" y="941871"/>
                <a:ext cx="261404" cy="635807"/>
                <a:chOff x="5883426" y="1905000"/>
                <a:chExt cx="1271017" cy="3165915"/>
              </a:xfrm>
              <a:solidFill>
                <a:schemeClr val="tx1"/>
              </a:solidFill>
            </p:grpSpPr>
            <p:sp>
              <p:nvSpPr>
                <p:cNvPr id="485" name="Oval 484"/>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Rounded Rectangle 485"/>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Rounded Rectangle 486"/>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Rounded Rectangle 487"/>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Rounded Rectangle 488"/>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 name="Group 6"/>
          <p:cNvGrpSpPr/>
          <p:nvPr/>
        </p:nvGrpSpPr>
        <p:grpSpPr>
          <a:xfrm>
            <a:off x="2723395" y="3393299"/>
            <a:ext cx="1126653" cy="2126784"/>
            <a:chOff x="4152160" y="2410688"/>
            <a:chExt cx="1126653" cy="2126784"/>
          </a:xfrm>
        </p:grpSpPr>
        <p:grpSp>
          <p:nvGrpSpPr>
            <p:cNvPr id="490" name="Group 15"/>
            <p:cNvGrpSpPr/>
            <p:nvPr/>
          </p:nvGrpSpPr>
          <p:grpSpPr>
            <a:xfrm>
              <a:off x="4152160" y="2684077"/>
              <a:ext cx="762000" cy="1853395"/>
              <a:chOff x="5883426" y="1905000"/>
              <a:chExt cx="1271017" cy="3165915"/>
            </a:xfrm>
            <a:solidFill>
              <a:schemeClr val="tx1"/>
            </a:solidFill>
          </p:grpSpPr>
          <p:sp>
            <p:nvSpPr>
              <p:cNvPr id="491" name="Oval 490"/>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2" name="Rounded Rectangle 491"/>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3" name="Rounded Rectangle 492"/>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4" name="Rounded Rectangle 493"/>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5" name="Rounded Rectangle 494"/>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2" name="Group 501"/>
            <p:cNvGrpSpPr/>
            <p:nvPr/>
          </p:nvGrpSpPr>
          <p:grpSpPr>
            <a:xfrm rot="1460755">
              <a:off x="4864981" y="2410688"/>
              <a:ext cx="413832" cy="1182690"/>
              <a:chOff x="6700589" y="3369310"/>
              <a:chExt cx="520959" cy="1488848"/>
            </a:xfrm>
          </p:grpSpPr>
          <p:sp>
            <p:nvSpPr>
              <p:cNvPr id="503" name="Pentagon 502"/>
              <p:cNvSpPr/>
              <p:nvPr/>
            </p:nvSpPr>
            <p:spPr>
              <a:xfrm rot="16200000">
                <a:off x="6208390" y="4052601"/>
                <a:ext cx="1488848" cy="12226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4" name="Rectangle 503"/>
              <p:cNvSpPr/>
              <p:nvPr/>
            </p:nvSpPr>
            <p:spPr>
              <a:xfrm>
                <a:off x="6700589" y="4512388"/>
                <a:ext cx="520959" cy="103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 name="Group 7"/>
          <p:cNvGrpSpPr/>
          <p:nvPr/>
        </p:nvGrpSpPr>
        <p:grpSpPr>
          <a:xfrm>
            <a:off x="6853171" y="998366"/>
            <a:ext cx="1006668" cy="2136202"/>
            <a:chOff x="5377320" y="2322816"/>
            <a:chExt cx="1006668" cy="2136202"/>
          </a:xfrm>
        </p:grpSpPr>
        <p:grpSp>
          <p:nvGrpSpPr>
            <p:cNvPr id="496" name="Group 15"/>
            <p:cNvGrpSpPr/>
            <p:nvPr/>
          </p:nvGrpSpPr>
          <p:grpSpPr>
            <a:xfrm>
              <a:off x="5621988" y="2605623"/>
              <a:ext cx="762000" cy="1853395"/>
              <a:chOff x="5883426" y="1905000"/>
              <a:chExt cx="1271017" cy="3165915"/>
            </a:xfrm>
            <a:solidFill>
              <a:schemeClr val="tx1"/>
            </a:solidFill>
          </p:grpSpPr>
          <p:sp>
            <p:nvSpPr>
              <p:cNvPr id="497" name="Oval 496"/>
              <p:cNvSpPr/>
              <p:nvPr/>
            </p:nvSpPr>
            <p:spPr>
              <a:xfrm>
                <a:off x="6019800" y="1905000"/>
                <a:ext cx="1016000" cy="1066800"/>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8" name="Rounded Rectangle 497"/>
              <p:cNvSpPr/>
              <p:nvPr/>
            </p:nvSpPr>
            <p:spPr>
              <a:xfrm rot="2423263">
                <a:off x="6068520" y="4385115"/>
                <a:ext cx="381000" cy="685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9" name="Rounded Rectangle 498"/>
              <p:cNvSpPr/>
              <p:nvPr/>
            </p:nvSpPr>
            <p:spPr>
              <a:xfrm>
                <a:off x="6324600" y="2819400"/>
                <a:ext cx="381000" cy="182880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0" name="Rounded Rectangle 499"/>
              <p:cNvSpPr/>
              <p:nvPr/>
            </p:nvSpPr>
            <p:spPr>
              <a:xfrm rot="18930933">
                <a:off x="6612190" y="4346223"/>
                <a:ext cx="381000" cy="717790"/>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Rounded Rectangle 500"/>
              <p:cNvSpPr/>
              <p:nvPr/>
            </p:nvSpPr>
            <p:spPr>
              <a:xfrm rot="5400000">
                <a:off x="6328435" y="2612275"/>
                <a:ext cx="381000" cy="1271017"/>
              </a:xfrm>
              <a:prstGeom prst="roundRect">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05" name="Group 504"/>
            <p:cNvGrpSpPr/>
            <p:nvPr/>
          </p:nvGrpSpPr>
          <p:grpSpPr>
            <a:xfrm rot="20615636">
              <a:off x="5377320" y="2322816"/>
              <a:ext cx="413832" cy="1182690"/>
              <a:chOff x="6700589" y="3369310"/>
              <a:chExt cx="520959" cy="1488848"/>
            </a:xfrm>
          </p:grpSpPr>
          <p:sp>
            <p:nvSpPr>
              <p:cNvPr id="506" name="Pentagon 505"/>
              <p:cNvSpPr/>
              <p:nvPr/>
            </p:nvSpPr>
            <p:spPr>
              <a:xfrm rot="16200000">
                <a:off x="6208390" y="4052601"/>
                <a:ext cx="1488848" cy="12226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Rectangle 506"/>
              <p:cNvSpPr/>
              <p:nvPr/>
            </p:nvSpPr>
            <p:spPr>
              <a:xfrm>
                <a:off x="6700589" y="4512388"/>
                <a:ext cx="520959" cy="10373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 name="TextBox 11"/>
          <p:cNvSpPr txBox="1"/>
          <p:nvPr/>
        </p:nvSpPr>
        <p:spPr>
          <a:xfrm>
            <a:off x="187036" y="6520323"/>
            <a:ext cx="1523079" cy="369332"/>
          </a:xfrm>
          <a:prstGeom prst="rect">
            <a:avLst/>
          </a:prstGeom>
          <a:noFill/>
        </p:spPr>
        <p:txBody>
          <a:bodyPr wrap="square" rtlCol="0">
            <a:spAutoFit/>
          </a:bodyPr>
          <a:lstStyle/>
          <a:p>
            <a:r>
              <a:rPr lang="en-US" dirty="0"/>
              <a:t>1 Samuel 17:4 </a:t>
            </a:r>
          </a:p>
        </p:txBody>
      </p:sp>
    </p:spTree>
    <p:extLst>
      <p:ext uri="{BB962C8B-B14F-4D97-AF65-F5344CB8AC3E}">
        <p14:creationId xmlns:p14="http://schemas.microsoft.com/office/powerpoint/2010/main" val="1658979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2" presetClass="entr" presetSubtype="8"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1000" fill="hold"/>
                                        <p:tgtEl>
                                          <p:spTgt spid="9"/>
                                        </p:tgtEl>
                                        <p:attrNameLst>
                                          <p:attrName>ppt_x</p:attrName>
                                        </p:attrNameLst>
                                      </p:cBhvr>
                                      <p:tavLst>
                                        <p:tav tm="0">
                                          <p:val>
                                            <p:strVal val="0-#ppt_w/2"/>
                                          </p:val>
                                        </p:tav>
                                        <p:tav tm="100000">
                                          <p:val>
                                            <p:strVal val="#ppt_x"/>
                                          </p:val>
                                        </p:tav>
                                      </p:tavLst>
                                    </p:anim>
                                    <p:anim calcmode="lin" valueType="num">
                                      <p:cBhvr additive="base">
                                        <p:cTn id="22" dur="1000" fill="hold"/>
                                        <p:tgtEl>
                                          <p:spTgt spid="9"/>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1000" fill="hold"/>
                                        <p:tgtEl>
                                          <p:spTgt spid="11"/>
                                        </p:tgtEl>
                                        <p:attrNameLst>
                                          <p:attrName>ppt_x</p:attrName>
                                        </p:attrNameLst>
                                      </p:cBhvr>
                                      <p:tavLst>
                                        <p:tav tm="0">
                                          <p:val>
                                            <p:strVal val="1+#ppt_w/2"/>
                                          </p:val>
                                        </p:tav>
                                        <p:tav tm="100000">
                                          <p:val>
                                            <p:strVal val="#ppt_x"/>
                                          </p:val>
                                        </p:tav>
                                      </p:tavLst>
                                    </p:anim>
                                    <p:anim calcmode="lin" valueType="num">
                                      <p:cBhvr additive="base">
                                        <p:cTn id="26" dur="1000" fill="hold"/>
                                        <p:tgtEl>
                                          <p:spTgt spid="11"/>
                                        </p:tgtEl>
                                        <p:attrNameLst>
                                          <p:attrName>ppt_y</p:attrName>
                                        </p:attrNameLst>
                                      </p:cBhvr>
                                      <p:tavLst>
                                        <p:tav tm="0">
                                          <p:val>
                                            <p:strVal val="#ppt_y"/>
                                          </p:val>
                                        </p:tav>
                                        <p:tav tm="100000">
                                          <p:val>
                                            <p:strVal val="#ppt_y"/>
                                          </p:val>
                                        </p:tav>
                                      </p:tavLst>
                                    </p:anim>
                                  </p:childTnLst>
                                </p:cTn>
                              </p:par>
                              <p:par>
                                <p:cTn id="27" presetID="1" presetClass="entr" presetSubtype="0" fill="hold" nodeType="withEffect">
                                  <p:stCondLst>
                                    <p:cond delay="0"/>
                                  </p:stCondLst>
                                  <p:childTnLst>
                                    <p:set>
                                      <p:cBhvr>
                                        <p:cTn id="28" dur="1" fill="hold">
                                          <p:stCondLst>
                                            <p:cond delay="1249"/>
                                          </p:stCondLst>
                                        </p:cTn>
                                        <p:tgtEl>
                                          <p:spTgt spid="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1249"/>
                                          </p:stCondLst>
                                        </p:cTn>
                                        <p:tgtEl>
                                          <p:spTgt spid="8"/>
                                        </p:tgtEl>
                                        <p:attrNameLst>
                                          <p:attrName>style.visibility</p:attrName>
                                        </p:attrNameLst>
                                      </p:cBhvr>
                                      <p:to>
                                        <p:strVal val="visible"/>
                                      </p:to>
                                    </p:set>
                                  </p:childTnLst>
                                </p:cTn>
                              </p:par>
                              <p:par>
                                <p:cTn id="31" presetID="42" presetClass="path" presetSubtype="0" accel="50000" decel="50000" fill="hold" nodeType="withEffect">
                                  <p:stCondLst>
                                    <p:cond delay="0"/>
                                  </p:stCondLst>
                                  <p:childTnLst>
                                    <p:animMotion origin="layout" path="M -1.25E-6 1.48148E-6 L 0.11615 -0.15949 " pathEditMode="relative" rAng="0" ptsTypes="AA">
                                      <p:cBhvr>
                                        <p:cTn id="32" dur="2000" fill="hold"/>
                                        <p:tgtEl>
                                          <p:spTgt spid="7"/>
                                        </p:tgtEl>
                                        <p:attrNameLst>
                                          <p:attrName>ppt_x</p:attrName>
                                          <p:attrName>ppt_y</p:attrName>
                                        </p:attrNameLst>
                                      </p:cBhvr>
                                      <p:rCtr x="5807" y="-7986"/>
                                    </p:animMotion>
                                  </p:childTnLst>
                                </p:cTn>
                              </p:par>
                              <p:par>
                                <p:cTn id="33" presetID="42" presetClass="path" presetSubtype="0" accel="50000" decel="50000" fill="hold" nodeType="withEffect">
                                  <p:stCondLst>
                                    <p:cond delay="0"/>
                                  </p:stCondLst>
                                  <p:childTnLst>
                                    <p:animMotion origin="layout" path="M 4.58333E-6 1.11111E-6 L -0.12383 0.13565 " pathEditMode="relative" rAng="0" ptsTypes="AA">
                                      <p:cBhvr>
                                        <p:cTn id="34" dur="2000" fill="hold"/>
                                        <p:tgtEl>
                                          <p:spTgt spid="8"/>
                                        </p:tgtEl>
                                        <p:attrNameLst>
                                          <p:attrName>ppt_x</p:attrName>
                                          <p:attrName>ppt_y</p:attrName>
                                        </p:attrNameLst>
                                      </p:cBhvr>
                                      <p:rCtr x="-6198" y="6782"/>
                                    </p:animMotion>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3" name="TextBox 2"/>
          <p:cNvSpPr txBox="1"/>
          <p:nvPr/>
        </p:nvSpPr>
        <p:spPr>
          <a:xfrm>
            <a:off x="168026" y="1043594"/>
            <a:ext cx="8228261" cy="4801314"/>
          </a:xfrm>
          <a:prstGeom prst="rect">
            <a:avLst/>
          </a:prstGeom>
          <a:noFill/>
        </p:spPr>
        <p:txBody>
          <a:bodyPr wrap="square" rtlCol="0">
            <a:spAutoFit/>
          </a:bodyPr>
          <a:lstStyle/>
          <a:p>
            <a:r>
              <a:rPr lang="en-US" dirty="0">
                <a:latin typeface="Calibri" panose="020F0502020204030204" pitchFamily="34" charset="0"/>
              </a:rPr>
              <a:t>He was from Gath and a Philistine giant</a:t>
            </a:r>
          </a:p>
          <a:p>
            <a:endParaRPr lang="en-US" dirty="0">
              <a:latin typeface="Calibri" panose="020F0502020204030204" pitchFamily="34" charset="0"/>
            </a:endParaRPr>
          </a:p>
          <a:p>
            <a:r>
              <a:rPr lang="en-US" dirty="0">
                <a:latin typeface="Calibri" panose="020F0502020204030204" pitchFamily="34" charset="0"/>
              </a:rPr>
              <a:t>He was about 9.9 feet (3 Meters) tall and struck fear into the hearts of Saul’s warriors</a:t>
            </a:r>
          </a:p>
          <a:p>
            <a:endParaRPr lang="en-US" dirty="0">
              <a:latin typeface="Calibri" panose="020F0502020204030204" pitchFamily="34" charset="0"/>
            </a:endParaRPr>
          </a:p>
          <a:p>
            <a:r>
              <a:rPr lang="en-US" dirty="0">
                <a:latin typeface="Calibri" panose="020F0502020204030204" pitchFamily="34" charset="0"/>
              </a:rPr>
              <a:t>He was armed with a brass helmet, a coat of mail, greaves of brass upon his legs, a shield, brass between his shoulders and his spear was “like a weaver’s beam” </a:t>
            </a:r>
          </a:p>
          <a:p>
            <a:endParaRPr lang="en-US" dirty="0">
              <a:latin typeface="Calibri" panose="020F0502020204030204" pitchFamily="34" charset="0"/>
            </a:endParaRPr>
          </a:p>
          <a:p>
            <a:r>
              <a:rPr lang="en-US" dirty="0">
                <a:latin typeface="Calibri" panose="020F0502020204030204" pitchFamily="34" charset="0"/>
              </a:rPr>
              <a:t>He entered into a one-on-one battle with David while the two armies watched from opposing mountain slopes</a:t>
            </a:r>
          </a:p>
          <a:p>
            <a:endParaRPr lang="en-US" dirty="0">
              <a:latin typeface="Calibri" panose="020F0502020204030204" pitchFamily="34" charset="0"/>
            </a:endParaRPr>
          </a:p>
          <a:p>
            <a:r>
              <a:rPr lang="en-US" dirty="0">
                <a:latin typeface="Calibri" panose="020F0502020204030204" pitchFamily="34" charset="0"/>
              </a:rPr>
              <a:t>He was hit by stones slung by David and died. David took the head of Goliath and presented it to Saul</a:t>
            </a:r>
          </a:p>
          <a:p>
            <a:endParaRPr lang="en-US" dirty="0">
              <a:latin typeface="Calibri" panose="020F0502020204030204" pitchFamily="34" charset="0"/>
            </a:endParaRPr>
          </a:p>
          <a:p>
            <a:r>
              <a:rPr lang="en-US" dirty="0">
                <a:latin typeface="Calibri" panose="020F0502020204030204" pitchFamily="34" charset="0"/>
              </a:rPr>
              <a:t>Goliath’s sword became a legendary icon of the victory of good over evil</a:t>
            </a:r>
          </a:p>
          <a:p>
            <a:endParaRPr lang="en-US" dirty="0">
              <a:latin typeface="Calibri" panose="020F0502020204030204" pitchFamily="34" charset="0"/>
            </a:endParaRPr>
          </a:p>
          <a:p>
            <a:r>
              <a:rPr lang="en-US" dirty="0">
                <a:latin typeface="Calibri" panose="020F0502020204030204" pitchFamily="34" charset="0"/>
              </a:rPr>
              <a:t>The sword was preserved as a religious trophy at the city of Nob and David later retrieved it when, during his flight before Saul</a:t>
            </a:r>
          </a:p>
        </p:txBody>
      </p:sp>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Goliath</a:t>
            </a:r>
          </a:p>
        </p:txBody>
      </p:sp>
      <p:grpSp>
        <p:nvGrpSpPr>
          <p:cNvPr id="239" name="Group 238"/>
          <p:cNvGrpSpPr/>
          <p:nvPr/>
        </p:nvGrpSpPr>
        <p:grpSpPr>
          <a:xfrm>
            <a:off x="8419257" y="614009"/>
            <a:ext cx="3513209" cy="5650989"/>
            <a:chOff x="2473412" y="-299901"/>
            <a:chExt cx="3135164" cy="5116101"/>
          </a:xfrm>
        </p:grpSpPr>
        <p:grpSp>
          <p:nvGrpSpPr>
            <p:cNvPr id="240" name="Group 239"/>
            <p:cNvGrpSpPr/>
            <p:nvPr/>
          </p:nvGrpSpPr>
          <p:grpSpPr>
            <a:xfrm>
              <a:off x="2473412" y="-299901"/>
              <a:ext cx="2519638" cy="5116101"/>
              <a:chOff x="2473412" y="-299901"/>
              <a:chExt cx="2519638" cy="5116101"/>
            </a:xfrm>
          </p:grpSpPr>
          <p:sp>
            <p:nvSpPr>
              <p:cNvPr id="245" name="Rounded Rectangle 244"/>
              <p:cNvSpPr/>
              <p:nvPr/>
            </p:nvSpPr>
            <p:spPr>
              <a:xfrm>
                <a:off x="3227364" y="680581"/>
                <a:ext cx="1542175" cy="1518141"/>
              </a:xfrm>
              <a:prstGeom prst="roundRect">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Cloud 245"/>
              <p:cNvSpPr/>
              <p:nvPr/>
            </p:nvSpPr>
            <p:spPr>
              <a:xfrm rot="20895528" flipH="1">
                <a:off x="3282751" y="1140769"/>
                <a:ext cx="1502660" cy="1179368"/>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7" name="Oval 246"/>
              <p:cNvSpPr/>
              <p:nvPr/>
            </p:nvSpPr>
            <p:spPr>
              <a:xfrm rot="18724763" flipH="1">
                <a:off x="4088603" y="4234931"/>
                <a:ext cx="482042" cy="630552"/>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Oval 247"/>
              <p:cNvSpPr/>
              <p:nvPr/>
            </p:nvSpPr>
            <p:spPr>
              <a:xfrm rot="3076064" flipH="1">
                <a:off x="3469079" y="4259903"/>
                <a:ext cx="482042" cy="630552"/>
              </a:xfrm>
              <a:prstGeom prst="ellipse">
                <a:avLst/>
              </a:prstGeom>
              <a:solidFill>
                <a:srgbClr val="8B641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Trapezoid 12"/>
              <p:cNvSpPr/>
              <p:nvPr/>
            </p:nvSpPr>
            <p:spPr>
              <a:xfrm flipH="1">
                <a:off x="3252235" y="3436216"/>
                <a:ext cx="1480339" cy="1069374"/>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Oval 4"/>
              <p:cNvSpPr/>
              <p:nvPr/>
            </p:nvSpPr>
            <p:spPr>
              <a:xfrm flipH="1">
                <a:off x="3027163" y="3020403"/>
                <a:ext cx="430438" cy="63137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Oval 5"/>
              <p:cNvSpPr/>
              <p:nvPr/>
            </p:nvSpPr>
            <p:spPr>
              <a:xfrm flipH="1">
                <a:off x="4503052" y="2981157"/>
                <a:ext cx="489998" cy="70030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Trapezoid 8"/>
              <p:cNvSpPr/>
              <p:nvPr/>
            </p:nvSpPr>
            <p:spPr>
              <a:xfrm rot="20366507" flipH="1">
                <a:off x="4125235" y="2060011"/>
                <a:ext cx="811728" cy="1440245"/>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Trapezoid 10"/>
              <p:cNvSpPr/>
              <p:nvPr/>
            </p:nvSpPr>
            <p:spPr>
              <a:xfrm rot="1129774" flipH="1">
                <a:off x="3135635" y="1976109"/>
                <a:ext cx="762456" cy="1444072"/>
              </a:xfrm>
              <a:prstGeom prst="trapezoid">
                <a:avLst>
                  <a:gd name="adj" fmla="val 32632"/>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Trapezoid 12"/>
              <p:cNvSpPr/>
              <p:nvPr/>
            </p:nvSpPr>
            <p:spPr>
              <a:xfrm flipH="1">
                <a:off x="3430418" y="2098939"/>
                <a:ext cx="1163745" cy="1538947"/>
              </a:xfrm>
              <a:prstGeom prst="trapezoid">
                <a:avLst/>
              </a:prstGeom>
              <a:solidFill>
                <a:srgbClr val="FFCC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16"/>
              <p:cNvSpPr/>
              <p:nvPr/>
            </p:nvSpPr>
            <p:spPr>
              <a:xfrm flipH="1">
                <a:off x="3421585" y="686419"/>
                <a:ext cx="1200494" cy="1510265"/>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Cloud 255"/>
              <p:cNvSpPr/>
              <p:nvPr/>
            </p:nvSpPr>
            <p:spPr>
              <a:xfrm rot="17623677" flipH="1">
                <a:off x="3190175" y="756998"/>
                <a:ext cx="732799" cy="547344"/>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flipH="1">
                <a:off x="3501681" y="639672"/>
                <a:ext cx="1172484" cy="334436"/>
              </a:xfrm>
              <a:prstGeom prst="ellipse">
                <a:avLst/>
              </a:prstGeom>
              <a:solidFill>
                <a:srgbClr val="7F520F"/>
              </a:solidFill>
              <a:ln>
                <a:solidFill>
                  <a:srgbClr val="7F52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Rounded Rectangle 257"/>
              <p:cNvSpPr/>
              <p:nvPr/>
            </p:nvSpPr>
            <p:spPr>
              <a:xfrm>
                <a:off x="4359576" y="3436216"/>
                <a:ext cx="231692" cy="228768"/>
              </a:xfrm>
              <a:prstGeom prst="roundRect">
                <a:avLst/>
              </a:prstGeom>
              <a:solidFill>
                <a:srgbClr val="BA781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9" name="Group 258"/>
              <p:cNvGrpSpPr/>
              <p:nvPr/>
            </p:nvGrpSpPr>
            <p:grpSpPr>
              <a:xfrm rot="19975264">
                <a:off x="4276324" y="2103223"/>
                <a:ext cx="435495" cy="461460"/>
                <a:chOff x="7523084" y="1394525"/>
                <a:chExt cx="571609" cy="605105"/>
              </a:xfrm>
            </p:grpSpPr>
            <p:sp>
              <p:nvSpPr>
                <p:cNvPr id="390" name="Donut 389"/>
                <p:cNvSpPr/>
                <p:nvPr/>
              </p:nvSpPr>
              <p:spPr>
                <a:xfrm>
                  <a:off x="7670854" y="14066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1" name="Donut 390"/>
                <p:cNvSpPr/>
                <p:nvPr/>
              </p:nvSpPr>
              <p:spPr>
                <a:xfrm>
                  <a:off x="7613023" y="15288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2" name="Donut 391"/>
                <p:cNvSpPr/>
                <p:nvPr/>
              </p:nvSpPr>
              <p:spPr>
                <a:xfrm>
                  <a:off x="7756778" y="152932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3" name="Donut 392"/>
                <p:cNvSpPr/>
                <p:nvPr/>
              </p:nvSpPr>
              <p:spPr>
                <a:xfrm>
                  <a:off x="7523084"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4" name="Donut 393"/>
                <p:cNvSpPr/>
                <p:nvPr/>
              </p:nvSpPr>
              <p:spPr>
                <a:xfrm>
                  <a:off x="7672429"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5" name="Donut 394"/>
                <p:cNvSpPr/>
                <p:nvPr/>
              </p:nvSpPr>
              <p:spPr>
                <a:xfrm>
                  <a:off x="7816184" y="184390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6" name="Donut 395"/>
                <p:cNvSpPr/>
                <p:nvPr/>
              </p:nvSpPr>
              <p:spPr>
                <a:xfrm>
                  <a:off x="7879263" y="154073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7" name="Donut 396"/>
                <p:cNvSpPr/>
                <p:nvPr/>
              </p:nvSpPr>
              <p:spPr>
                <a:xfrm>
                  <a:off x="7954492" y="1840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8" name="Donut 397"/>
                <p:cNvSpPr/>
                <p:nvPr/>
              </p:nvSpPr>
              <p:spPr>
                <a:xfrm>
                  <a:off x="7586254" y="169949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99" name="Donut 398"/>
                <p:cNvSpPr/>
                <p:nvPr/>
              </p:nvSpPr>
              <p:spPr>
                <a:xfrm>
                  <a:off x="7730009" y="17000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0" name="Donut 399"/>
                <p:cNvSpPr/>
                <p:nvPr/>
              </p:nvSpPr>
              <p:spPr>
                <a:xfrm>
                  <a:off x="7868317" y="16963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01" name="Donut 400"/>
                <p:cNvSpPr/>
                <p:nvPr/>
              </p:nvSpPr>
              <p:spPr>
                <a:xfrm>
                  <a:off x="7839719" y="13945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0" name="Group 259"/>
              <p:cNvGrpSpPr/>
              <p:nvPr/>
            </p:nvGrpSpPr>
            <p:grpSpPr>
              <a:xfrm rot="1624736" flipH="1">
                <a:off x="3356005" y="2093554"/>
                <a:ext cx="421505" cy="446636"/>
                <a:chOff x="7523084" y="1394525"/>
                <a:chExt cx="571609" cy="605105"/>
              </a:xfrm>
            </p:grpSpPr>
            <p:sp>
              <p:nvSpPr>
                <p:cNvPr id="378" name="Donut 377"/>
                <p:cNvSpPr/>
                <p:nvPr/>
              </p:nvSpPr>
              <p:spPr>
                <a:xfrm>
                  <a:off x="7670854" y="14066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9" name="Donut 378"/>
                <p:cNvSpPr/>
                <p:nvPr/>
              </p:nvSpPr>
              <p:spPr>
                <a:xfrm>
                  <a:off x="7613023" y="15288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0" name="Donut 379"/>
                <p:cNvSpPr/>
                <p:nvPr/>
              </p:nvSpPr>
              <p:spPr>
                <a:xfrm>
                  <a:off x="7756778" y="152932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1" name="Donut 380"/>
                <p:cNvSpPr/>
                <p:nvPr/>
              </p:nvSpPr>
              <p:spPr>
                <a:xfrm>
                  <a:off x="7523084"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2" name="Donut 381"/>
                <p:cNvSpPr/>
                <p:nvPr/>
              </p:nvSpPr>
              <p:spPr>
                <a:xfrm>
                  <a:off x="7672429" y="184338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3" name="Donut 382"/>
                <p:cNvSpPr/>
                <p:nvPr/>
              </p:nvSpPr>
              <p:spPr>
                <a:xfrm>
                  <a:off x="7816184" y="184390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4" name="Donut 383"/>
                <p:cNvSpPr/>
                <p:nvPr/>
              </p:nvSpPr>
              <p:spPr>
                <a:xfrm>
                  <a:off x="7879263" y="154073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5" name="Donut 384"/>
                <p:cNvSpPr/>
                <p:nvPr/>
              </p:nvSpPr>
              <p:spPr>
                <a:xfrm>
                  <a:off x="7954492" y="1840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6" name="Donut 385"/>
                <p:cNvSpPr/>
                <p:nvPr/>
              </p:nvSpPr>
              <p:spPr>
                <a:xfrm>
                  <a:off x="7586254" y="169949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7" name="Donut 386"/>
                <p:cNvSpPr/>
                <p:nvPr/>
              </p:nvSpPr>
              <p:spPr>
                <a:xfrm>
                  <a:off x="7730009" y="17000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8" name="Donut 387"/>
                <p:cNvSpPr/>
                <p:nvPr/>
              </p:nvSpPr>
              <p:spPr>
                <a:xfrm>
                  <a:off x="7868317" y="169635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9" name="Donut 388"/>
                <p:cNvSpPr/>
                <p:nvPr/>
              </p:nvSpPr>
              <p:spPr>
                <a:xfrm>
                  <a:off x="7839719" y="139452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1" name="Pentagon 260"/>
              <p:cNvSpPr/>
              <p:nvPr/>
            </p:nvSpPr>
            <p:spPr>
              <a:xfrm rot="6151277">
                <a:off x="2957237" y="3945649"/>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2" name="Pentagon 261"/>
              <p:cNvSpPr/>
              <p:nvPr/>
            </p:nvSpPr>
            <p:spPr>
              <a:xfrm rot="4223869">
                <a:off x="4122698" y="3920336"/>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3" name="Pentagon 262"/>
              <p:cNvSpPr/>
              <p:nvPr/>
            </p:nvSpPr>
            <p:spPr>
              <a:xfrm rot="5717008">
                <a:off x="3184451" y="3971984"/>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4" name="Pentagon 263"/>
              <p:cNvSpPr/>
              <p:nvPr/>
            </p:nvSpPr>
            <p:spPr>
              <a:xfrm rot="4705755">
                <a:off x="3894683" y="3968630"/>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5" name="Pentagon 264"/>
              <p:cNvSpPr/>
              <p:nvPr/>
            </p:nvSpPr>
            <p:spPr>
              <a:xfrm rot="5400000">
                <a:off x="3417818" y="3988029"/>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6" name="Pentagon 265"/>
              <p:cNvSpPr/>
              <p:nvPr/>
            </p:nvSpPr>
            <p:spPr>
              <a:xfrm rot="4892519">
                <a:off x="3669248" y="3986689"/>
                <a:ext cx="951250" cy="254444"/>
              </a:xfrm>
              <a:prstGeom prst="homePlate">
                <a:avLst>
                  <a:gd name="adj" fmla="val 93578"/>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7" name="Group 266"/>
              <p:cNvGrpSpPr/>
              <p:nvPr/>
            </p:nvGrpSpPr>
            <p:grpSpPr>
              <a:xfrm>
                <a:off x="3408934" y="2214536"/>
                <a:ext cx="1290123" cy="1596745"/>
                <a:chOff x="6645320" y="2206779"/>
                <a:chExt cx="1281555" cy="1719317"/>
              </a:xfrm>
            </p:grpSpPr>
            <p:sp>
              <p:nvSpPr>
                <p:cNvPr id="293" name="Donut 292"/>
                <p:cNvSpPr/>
                <p:nvPr/>
              </p:nvSpPr>
              <p:spPr>
                <a:xfrm>
                  <a:off x="6647317" y="3736312"/>
                  <a:ext cx="165428" cy="189784"/>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4" name="Donut 293"/>
                <p:cNvSpPr/>
                <p:nvPr/>
              </p:nvSpPr>
              <p:spPr>
                <a:xfrm>
                  <a:off x="6645320" y="355099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5" name="Donut 294"/>
                <p:cNvSpPr/>
                <p:nvPr/>
              </p:nvSpPr>
              <p:spPr>
                <a:xfrm>
                  <a:off x="6998121" y="221890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6" name="Donut 295"/>
                <p:cNvSpPr/>
                <p:nvPr/>
              </p:nvSpPr>
              <p:spPr>
                <a:xfrm>
                  <a:off x="7723002" y="3437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7" name="Donut 296"/>
                <p:cNvSpPr/>
                <p:nvPr/>
              </p:nvSpPr>
              <p:spPr>
                <a:xfrm>
                  <a:off x="6940290" y="234105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8" name="Donut 297"/>
                <p:cNvSpPr/>
                <p:nvPr/>
              </p:nvSpPr>
              <p:spPr>
                <a:xfrm>
                  <a:off x="7084045" y="2341582"/>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9" name="Donut 298"/>
                <p:cNvSpPr/>
                <p:nvPr/>
              </p:nvSpPr>
              <p:spPr>
                <a:xfrm>
                  <a:off x="7375394" y="234849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0" name="Donut 299"/>
                <p:cNvSpPr/>
                <p:nvPr/>
              </p:nvSpPr>
              <p:spPr>
                <a:xfrm>
                  <a:off x="7511808" y="234329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Donut 300"/>
                <p:cNvSpPr/>
                <p:nvPr/>
              </p:nvSpPr>
              <p:spPr>
                <a:xfrm>
                  <a:off x="6776810" y="2800613"/>
                  <a:ext cx="131093" cy="119591"/>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Donut 301"/>
                <p:cNvSpPr/>
                <p:nvPr/>
              </p:nvSpPr>
              <p:spPr>
                <a:xfrm>
                  <a:off x="7786674"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3" name="Group 302"/>
                <p:cNvGrpSpPr/>
                <p:nvPr/>
              </p:nvGrpSpPr>
              <p:grpSpPr>
                <a:xfrm>
                  <a:off x="6811475" y="3593686"/>
                  <a:ext cx="981628" cy="166314"/>
                  <a:chOff x="6811475" y="3593686"/>
                  <a:chExt cx="981628" cy="166314"/>
                </a:xfrm>
              </p:grpSpPr>
              <p:grpSp>
                <p:nvGrpSpPr>
                  <p:cNvPr id="370" name="Group 369"/>
                  <p:cNvGrpSpPr/>
                  <p:nvPr/>
                </p:nvGrpSpPr>
                <p:grpSpPr>
                  <a:xfrm>
                    <a:off x="6811475" y="3596833"/>
                    <a:ext cx="981628" cy="163167"/>
                    <a:chOff x="6773320" y="3757760"/>
                    <a:chExt cx="981628" cy="163167"/>
                  </a:xfrm>
                </p:grpSpPr>
                <p:sp>
                  <p:nvSpPr>
                    <p:cNvPr id="372" name="Donut 371"/>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3" name="Donut 372"/>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4" name="Donut 373"/>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5" name="Donut 374"/>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6" name="Donut 375"/>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77" name="Donut 376"/>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71" name="Donut 370"/>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4" name="Group 303"/>
                <p:cNvGrpSpPr/>
                <p:nvPr/>
              </p:nvGrpSpPr>
              <p:grpSpPr>
                <a:xfrm>
                  <a:off x="6741374" y="3441414"/>
                  <a:ext cx="981628" cy="166314"/>
                  <a:chOff x="6811475" y="3593686"/>
                  <a:chExt cx="981628" cy="166314"/>
                </a:xfrm>
              </p:grpSpPr>
              <p:grpSp>
                <p:nvGrpSpPr>
                  <p:cNvPr id="362" name="Group 361"/>
                  <p:cNvGrpSpPr/>
                  <p:nvPr/>
                </p:nvGrpSpPr>
                <p:grpSpPr>
                  <a:xfrm>
                    <a:off x="6811475" y="3596833"/>
                    <a:ext cx="981628" cy="163167"/>
                    <a:chOff x="6773320" y="3757760"/>
                    <a:chExt cx="981628" cy="163167"/>
                  </a:xfrm>
                </p:grpSpPr>
                <p:sp>
                  <p:nvSpPr>
                    <p:cNvPr id="364" name="Donut 363"/>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5" name="Donut 364"/>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6" name="Donut 365"/>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7" name="Donut 366"/>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8" name="Donut 367"/>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9" name="Donut 368"/>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63" name="Donut 362"/>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5" name="Group 304"/>
                <p:cNvGrpSpPr/>
                <p:nvPr/>
              </p:nvGrpSpPr>
              <p:grpSpPr>
                <a:xfrm>
                  <a:off x="6839316" y="3272203"/>
                  <a:ext cx="981628" cy="163167"/>
                  <a:chOff x="6773320" y="3757760"/>
                  <a:chExt cx="981628" cy="163167"/>
                </a:xfrm>
              </p:grpSpPr>
              <p:sp>
                <p:nvSpPr>
                  <p:cNvPr id="356" name="Donut 355"/>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7" name="Donut 356"/>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8" name="Donut 357"/>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9" name="Donut 358"/>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0" name="Donut 359"/>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1" name="Donut 360"/>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6" name="Donut 305"/>
                <p:cNvSpPr/>
                <p:nvPr/>
              </p:nvSpPr>
              <p:spPr>
                <a:xfrm>
                  <a:off x="7270724" y="326905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07" name="Group 306"/>
                <p:cNvGrpSpPr/>
                <p:nvPr/>
              </p:nvGrpSpPr>
              <p:grpSpPr>
                <a:xfrm>
                  <a:off x="6752068" y="3104101"/>
                  <a:ext cx="981628" cy="166314"/>
                  <a:chOff x="6811475" y="3593686"/>
                  <a:chExt cx="981628" cy="166314"/>
                </a:xfrm>
              </p:grpSpPr>
              <p:grpSp>
                <p:nvGrpSpPr>
                  <p:cNvPr id="348" name="Group 347"/>
                  <p:cNvGrpSpPr/>
                  <p:nvPr/>
                </p:nvGrpSpPr>
                <p:grpSpPr>
                  <a:xfrm>
                    <a:off x="6811475" y="3596833"/>
                    <a:ext cx="981628" cy="163167"/>
                    <a:chOff x="6773320" y="3757760"/>
                    <a:chExt cx="981628" cy="163167"/>
                  </a:xfrm>
                </p:grpSpPr>
                <p:sp>
                  <p:nvSpPr>
                    <p:cNvPr id="350" name="Donut 349"/>
                    <p:cNvSpPr/>
                    <p:nvPr/>
                  </p:nvSpPr>
                  <p:spPr>
                    <a:xfrm>
                      <a:off x="6773320"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Donut 350"/>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Donut 351"/>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Donut 352"/>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4" name="Donut 353"/>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5" name="Donut 354"/>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9" name="Donut 348"/>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08" name="Donut 307"/>
                <p:cNvSpPr/>
                <p:nvPr/>
              </p:nvSpPr>
              <p:spPr>
                <a:xfrm>
                  <a:off x="6881575" y="295898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9" name="Donut 308"/>
                <p:cNvSpPr/>
                <p:nvPr/>
              </p:nvSpPr>
              <p:spPr>
                <a:xfrm>
                  <a:off x="7030920" y="295898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0" name="Donut 309"/>
                <p:cNvSpPr/>
                <p:nvPr/>
              </p:nvSpPr>
              <p:spPr>
                <a:xfrm>
                  <a:off x="7174675" y="2959512"/>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1" name="Donut 310"/>
                <p:cNvSpPr/>
                <p:nvPr/>
              </p:nvSpPr>
              <p:spPr>
                <a:xfrm>
                  <a:off x="7466024" y="296642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2" name="Donut 311"/>
                <p:cNvSpPr/>
                <p:nvPr/>
              </p:nvSpPr>
              <p:spPr>
                <a:xfrm>
                  <a:off x="7602438" y="296122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3" name="Donut 312"/>
                <p:cNvSpPr/>
                <p:nvPr/>
              </p:nvSpPr>
              <p:spPr>
                <a:xfrm>
                  <a:off x="6817317" y="376276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4" name="Donut 313"/>
                <p:cNvSpPr/>
                <p:nvPr/>
              </p:nvSpPr>
              <p:spPr>
                <a:xfrm>
                  <a:off x="7312983" y="295583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15" name="Group 314"/>
                <p:cNvGrpSpPr/>
                <p:nvPr/>
              </p:nvGrpSpPr>
              <p:grpSpPr>
                <a:xfrm>
                  <a:off x="6757024" y="2815412"/>
                  <a:ext cx="956184" cy="273890"/>
                  <a:chOff x="6836919" y="3593686"/>
                  <a:chExt cx="956184" cy="273890"/>
                </a:xfrm>
              </p:grpSpPr>
              <p:grpSp>
                <p:nvGrpSpPr>
                  <p:cNvPr id="340" name="Group 339"/>
                  <p:cNvGrpSpPr/>
                  <p:nvPr/>
                </p:nvGrpSpPr>
                <p:grpSpPr>
                  <a:xfrm>
                    <a:off x="6836919" y="3596833"/>
                    <a:ext cx="956184" cy="270743"/>
                    <a:chOff x="6798764" y="3757760"/>
                    <a:chExt cx="956184" cy="270743"/>
                  </a:xfrm>
                </p:grpSpPr>
                <p:sp>
                  <p:nvSpPr>
                    <p:cNvPr id="342" name="Donut 341"/>
                    <p:cNvSpPr/>
                    <p:nvPr/>
                  </p:nvSpPr>
                  <p:spPr>
                    <a:xfrm>
                      <a:off x="6798764" y="387278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3" name="Donut 342"/>
                    <p:cNvSpPr/>
                    <p:nvPr/>
                  </p:nvSpPr>
                  <p:spPr>
                    <a:xfrm>
                      <a:off x="6922665" y="375776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4" name="Donut 343"/>
                    <p:cNvSpPr/>
                    <p:nvPr/>
                  </p:nvSpPr>
                  <p:spPr>
                    <a:xfrm>
                      <a:off x="7066420" y="375828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5" name="Donut 344"/>
                    <p:cNvSpPr/>
                    <p:nvPr/>
                  </p:nvSpPr>
                  <p:spPr>
                    <a:xfrm>
                      <a:off x="7357769" y="376520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6" name="Donut 345"/>
                    <p:cNvSpPr/>
                    <p:nvPr/>
                  </p:nvSpPr>
                  <p:spPr>
                    <a:xfrm>
                      <a:off x="7494183"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7" name="Donut 346"/>
                    <p:cNvSpPr/>
                    <p:nvPr/>
                  </p:nvSpPr>
                  <p:spPr>
                    <a:xfrm>
                      <a:off x="7614747" y="3760000"/>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41" name="Donut 340"/>
                  <p:cNvSpPr/>
                  <p:nvPr/>
                </p:nvSpPr>
                <p:spPr>
                  <a:xfrm>
                    <a:off x="7242883" y="35936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16" name="Donut 315"/>
                <p:cNvSpPr/>
                <p:nvPr/>
              </p:nvSpPr>
              <p:spPr>
                <a:xfrm>
                  <a:off x="6850351" y="265563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Donut 316"/>
                <p:cNvSpPr/>
                <p:nvPr/>
              </p:nvSpPr>
              <p:spPr>
                <a:xfrm>
                  <a:off x="6999696" y="265563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Donut 317"/>
                <p:cNvSpPr/>
                <p:nvPr/>
              </p:nvSpPr>
              <p:spPr>
                <a:xfrm>
                  <a:off x="7143451" y="2656162"/>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Donut 318"/>
                <p:cNvSpPr/>
                <p:nvPr/>
              </p:nvSpPr>
              <p:spPr>
                <a:xfrm>
                  <a:off x="7434800" y="266307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Donut 319"/>
                <p:cNvSpPr/>
                <p:nvPr/>
              </p:nvSpPr>
              <p:spPr>
                <a:xfrm>
                  <a:off x="7571214" y="265787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Donut 320"/>
                <p:cNvSpPr/>
                <p:nvPr/>
              </p:nvSpPr>
              <p:spPr>
                <a:xfrm>
                  <a:off x="7206530" y="2352985"/>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2" name="Donut 321"/>
                <p:cNvSpPr/>
                <p:nvPr/>
              </p:nvSpPr>
              <p:spPr>
                <a:xfrm>
                  <a:off x="7281759" y="2652487"/>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3" name="Donut 322"/>
                <p:cNvSpPr/>
                <p:nvPr/>
              </p:nvSpPr>
              <p:spPr>
                <a:xfrm>
                  <a:off x="6699428" y="327879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4" name="Donut 323"/>
                <p:cNvSpPr/>
                <p:nvPr/>
              </p:nvSpPr>
              <p:spPr>
                <a:xfrm>
                  <a:off x="6913521" y="251175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5" name="Donut 324"/>
                <p:cNvSpPr/>
                <p:nvPr/>
              </p:nvSpPr>
              <p:spPr>
                <a:xfrm>
                  <a:off x="7057276" y="251227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6" name="Donut 325"/>
                <p:cNvSpPr/>
                <p:nvPr/>
              </p:nvSpPr>
              <p:spPr>
                <a:xfrm>
                  <a:off x="7348625" y="251919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7" name="Donut 326"/>
                <p:cNvSpPr/>
                <p:nvPr/>
              </p:nvSpPr>
              <p:spPr>
                <a:xfrm>
                  <a:off x="7485039" y="251399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8" name="Donut 327"/>
                <p:cNvSpPr/>
                <p:nvPr/>
              </p:nvSpPr>
              <p:spPr>
                <a:xfrm>
                  <a:off x="7605603" y="2512108"/>
                  <a:ext cx="107605" cy="157605"/>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9" name="Donut 328"/>
                <p:cNvSpPr/>
                <p:nvPr/>
              </p:nvSpPr>
              <p:spPr>
                <a:xfrm>
                  <a:off x="7195584" y="2508604"/>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0" name="Donut 329"/>
                <p:cNvSpPr/>
                <p:nvPr/>
              </p:nvSpPr>
              <p:spPr>
                <a:xfrm>
                  <a:off x="6963875" y="3749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1" name="Donut 330"/>
                <p:cNvSpPr/>
                <p:nvPr/>
              </p:nvSpPr>
              <p:spPr>
                <a:xfrm>
                  <a:off x="7113220" y="374923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2" name="Donut 331"/>
                <p:cNvSpPr/>
                <p:nvPr/>
              </p:nvSpPr>
              <p:spPr>
                <a:xfrm>
                  <a:off x="7256975" y="3749761"/>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Donut 332"/>
                <p:cNvSpPr/>
                <p:nvPr/>
              </p:nvSpPr>
              <p:spPr>
                <a:xfrm>
                  <a:off x="7548324" y="3756678"/>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Donut 333"/>
                <p:cNvSpPr/>
                <p:nvPr/>
              </p:nvSpPr>
              <p:spPr>
                <a:xfrm>
                  <a:off x="7684738" y="3751473"/>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Donut 334"/>
                <p:cNvSpPr/>
                <p:nvPr/>
              </p:nvSpPr>
              <p:spPr>
                <a:xfrm>
                  <a:off x="7773465" y="361332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Donut 335"/>
                <p:cNvSpPr/>
                <p:nvPr/>
              </p:nvSpPr>
              <p:spPr>
                <a:xfrm>
                  <a:off x="7395283" y="37460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Donut 336"/>
                <p:cNvSpPr/>
                <p:nvPr/>
              </p:nvSpPr>
              <p:spPr>
                <a:xfrm>
                  <a:off x="7166986" y="2206779"/>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8" name="Donut 337"/>
                <p:cNvSpPr/>
                <p:nvPr/>
              </p:nvSpPr>
              <p:spPr>
                <a:xfrm>
                  <a:off x="7322731" y="22143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9" name="Donut 338"/>
                <p:cNvSpPr/>
                <p:nvPr/>
              </p:nvSpPr>
              <p:spPr>
                <a:xfrm>
                  <a:off x="7457861" y="2214386"/>
                  <a:ext cx="140201" cy="155722"/>
                </a:xfrm>
                <a:prstGeom prst="donut">
                  <a:avLst>
                    <a:gd name="adj" fmla="val 10567"/>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68" name="Moon 267"/>
              <p:cNvSpPr/>
              <p:nvPr/>
            </p:nvSpPr>
            <p:spPr>
              <a:xfrm rot="11360768" flipH="1">
                <a:off x="3199898" y="663341"/>
                <a:ext cx="494401" cy="842375"/>
              </a:xfrm>
              <a:prstGeom prst="moon">
                <a:avLst>
                  <a:gd name="adj" fmla="val 87500"/>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9" name="Moon 268"/>
              <p:cNvSpPr/>
              <p:nvPr/>
            </p:nvSpPr>
            <p:spPr>
              <a:xfrm rot="9749510">
                <a:off x="4292946" y="681016"/>
                <a:ext cx="494401" cy="842375"/>
              </a:xfrm>
              <a:prstGeom prst="moon">
                <a:avLst>
                  <a:gd name="adj" fmla="val 87500"/>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0" name="Flowchart: Delay 269"/>
              <p:cNvSpPr/>
              <p:nvPr/>
            </p:nvSpPr>
            <p:spPr>
              <a:xfrm rot="16200000">
                <a:off x="3734829" y="12203"/>
                <a:ext cx="549705" cy="1509901"/>
              </a:xfrm>
              <a:prstGeom prst="flowChartDelay">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gular Pentagon 270"/>
              <p:cNvSpPr/>
              <p:nvPr/>
            </p:nvSpPr>
            <p:spPr>
              <a:xfrm rot="12860656">
                <a:off x="3316890" y="2111718"/>
                <a:ext cx="463696" cy="384711"/>
              </a:xfrm>
              <a:prstGeom prst="pentagon">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gular Pentagon 271"/>
              <p:cNvSpPr/>
              <p:nvPr/>
            </p:nvSpPr>
            <p:spPr>
              <a:xfrm rot="8169726">
                <a:off x="4264411" y="2073921"/>
                <a:ext cx="463696" cy="422564"/>
              </a:xfrm>
              <a:prstGeom prst="pentagon">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Cloud 272"/>
              <p:cNvSpPr/>
              <p:nvPr/>
            </p:nvSpPr>
            <p:spPr>
              <a:xfrm rot="20552374" flipH="1">
                <a:off x="3580655" y="1587234"/>
                <a:ext cx="922435" cy="809471"/>
              </a:xfrm>
              <a:prstGeom prst="cloud">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4" name="Oval 16"/>
              <p:cNvSpPr/>
              <p:nvPr/>
            </p:nvSpPr>
            <p:spPr>
              <a:xfrm flipH="1">
                <a:off x="3922120" y="1773963"/>
                <a:ext cx="242695" cy="192101"/>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5" name="Group 40"/>
              <p:cNvGrpSpPr/>
              <p:nvPr/>
            </p:nvGrpSpPr>
            <p:grpSpPr>
              <a:xfrm>
                <a:off x="3342025" y="879287"/>
                <a:ext cx="1378766" cy="972015"/>
                <a:chOff x="3657600" y="1515866"/>
                <a:chExt cx="1295400" cy="1074934"/>
              </a:xfrm>
            </p:grpSpPr>
            <p:sp>
              <p:nvSpPr>
                <p:cNvPr id="288" name="Hexagon 287"/>
                <p:cNvSpPr/>
                <p:nvPr/>
              </p:nvSpPr>
              <p:spPr>
                <a:xfrm>
                  <a:off x="3657600" y="1515866"/>
                  <a:ext cx="1295400" cy="1074934"/>
                </a:xfrm>
                <a:prstGeom prst="hexagon">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Rectangle 288"/>
                <p:cNvSpPr/>
                <p:nvPr/>
              </p:nvSpPr>
              <p:spPr>
                <a:xfrm>
                  <a:off x="3962400" y="1524000"/>
                  <a:ext cx="685800" cy="779817"/>
                </a:xfrm>
                <a:prstGeom prst="rect">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Rectangle 289"/>
                <p:cNvSpPr/>
                <p:nvPr/>
              </p:nvSpPr>
              <p:spPr>
                <a:xfrm>
                  <a:off x="3958318" y="1516150"/>
                  <a:ext cx="145231" cy="803428"/>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Rectangle 290"/>
                <p:cNvSpPr/>
                <p:nvPr/>
              </p:nvSpPr>
              <p:spPr>
                <a:xfrm>
                  <a:off x="4216324" y="1515866"/>
                  <a:ext cx="163290" cy="782632"/>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2" name="Rectangle 291"/>
                <p:cNvSpPr/>
                <p:nvPr/>
              </p:nvSpPr>
              <p:spPr>
                <a:xfrm>
                  <a:off x="4478236" y="1524850"/>
                  <a:ext cx="160687" cy="788684"/>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6" name="Oval 275"/>
              <p:cNvSpPr/>
              <p:nvPr/>
            </p:nvSpPr>
            <p:spPr>
              <a:xfrm>
                <a:off x="3260717" y="772497"/>
                <a:ext cx="347282" cy="609844"/>
              </a:xfrm>
              <a:prstGeom prst="ellipse">
                <a:avLst/>
              </a:prstGeom>
              <a:solidFill>
                <a:srgbClr val="EFB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Oval 44"/>
              <p:cNvSpPr/>
              <p:nvPr/>
            </p:nvSpPr>
            <p:spPr>
              <a:xfrm rot="20988285">
                <a:off x="4444603" y="782472"/>
                <a:ext cx="299107" cy="572174"/>
              </a:xfrm>
              <a:prstGeom prst="ellipse">
                <a:avLst/>
              </a:prstGeom>
              <a:solidFill>
                <a:srgbClr val="EFB1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Isosceles Triangle 277"/>
              <p:cNvSpPr/>
              <p:nvPr/>
            </p:nvSpPr>
            <p:spPr>
              <a:xfrm>
                <a:off x="3719151" y="421751"/>
                <a:ext cx="566214" cy="325802"/>
              </a:xfrm>
              <a:prstGeom prst="triangle">
                <a:avLst>
                  <a:gd name="adj" fmla="val 54050"/>
                </a:avLst>
              </a:prstGeom>
              <a:solidFill>
                <a:srgbClr val="EFB15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9" name="Group 278"/>
              <p:cNvGrpSpPr/>
              <p:nvPr/>
            </p:nvGrpSpPr>
            <p:grpSpPr>
              <a:xfrm>
                <a:off x="2473412" y="-299901"/>
                <a:ext cx="875545" cy="3939763"/>
                <a:chOff x="2473412" y="-299901"/>
                <a:chExt cx="875545" cy="3939763"/>
              </a:xfrm>
            </p:grpSpPr>
            <p:grpSp>
              <p:nvGrpSpPr>
                <p:cNvPr id="280" name="Group 279"/>
                <p:cNvGrpSpPr/>
                <p:nvPr/>
              </p:nvGrpSpPr>
              <p:grpSpPr>
                <a:xfrm rot="15315952">
                  <a:off x="797939" y="1375572"/>
                  <a:ext cx="3936272" cy="585326"/>
                  <a:chOff x="3038393" y="4921924"/>
                  <a:chExt cx="3936272" cy="883724"/>
                </a:xfrm>
              </p:grpSpPr>
              <p:sp>
                <p:nvSpPr>
                  <p:cNvPr id="283" name="Pentagon 282"/>
                  <p:cNvSpPr/>
                  <p:nvPr/>
                </p:nvSpPr>
                <p:spPr>
                  <a:xfrm>
                    <a:off x="3505036" y="5189126"/>
                    <a:ext cx="3469629" cy="397409"/>
                  </a:xfrm>
                  <a:prstGeom prst="homePlat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Cross 283"/>
                  <p:cNvSpPr/>
                  <p:nvPr/>
                </p:nvSpPr>
                <p:spPr>
                  <a:xfrm>
                    <a:off x="3038393" y="4921924"/>
                    <a:ext cx="711268" cy="883724"/>
                  </a:xfrm>
                  <a:prstGeom prst="plus">
                    <a:avLst>
                      <a:gd name="adj" fmla="val 42348"/>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Quad Arrow 284"/>
                  <p:cNvSpPr/>
                  <p:nvPr/>
                </p:nvSpPr>
                <p:spPr>
                  <a:xfrm>
                    <a:off x="3413888" y="5181154"/>
                    <a:ext cx="463405" cy="379728"/>
                  </a:xfrm>
                  <a:prstGeom prst="quadArrow">
                    <a:avLst>
                      <a:gd name="adj1" fmla="val 45000"/>
                      <a:gd name="adj2" fmla="val 22500"/>
                      <a:gd name="adj3" fmla="val 225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Chevron 285"/>
                  <p:cNvSpPr/>
                  <p:nvPr/>
                </p:nvSpPr>
                <p:spPr>
                  <a:xfrm>
                    <a:off x="3828755" y="5177960"/>
                    <a:ext cx="334733" cy="386777"/>
                  </a:xfrm>
                  <a:prstGeom prst="chevro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7" name="Diamond 286"/>
                  <p:cNvSpPr/>
                  <p:nvPr/>
                </p:nvSpPr>
                <p:spPr>
                  <a:xfrm>
                    <a:off x="3603767" y="5290796"/>
                    <a:ext cx="83291" cy="174456"/>
                  </a:xfrm>
                  <a:prstGeom prst="diamond">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1" name="Rectangle 280"/>
                <p:cNvSpPr/>
                <p:nvPr/>
              </p:nvSpPr>
              <p:spPr>
                <a:xfrm rot="20834597">
                  <a:off x="3129571" y="3312569"/>
                  <a:ext cx="196568" cy="327293"/>
                </a:xfrm>
                <a:prstGeom prst="rec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Oval 281"/>
                <p:cNvSpPr/>
                <p:nvPr/>
              </p:nvSpPr>
              <p:spPr>
                <a:xfrm flipH="1">
                  <a:off x="3020691" y="3301399"/>
                  <a:ext cx="328266" cy="22013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1" name="Group 240"/>
            <p:cNvGrpSpPr/>
            <p:nvPr/>
          </p:nvGrpSpPr>
          <p:grpSpPr>
            <a:xfrm rot="1113151">
              <a:off x="4584001" y="2589889"/>
              <a:ext cx="1024575" cy="1540884"/>
              <a:chOff x="7954304" y="3770095"/>
              <a:chExt cx="962072" cy="1371315"/>
            </a:xfrm>
          </p:grpSpPr>
          <p:sp>
            <p:nvSpPr>
              <p:cNvPr id="242" name="Oval 241"/>
              <p:cNvSpPr/>
              <p:nvPr/>
            </p:nvSpPr>
            <p:spPr>
              <a:xfrm>
                <a:off x="7954304" y="3770095"/>
                <a:ext cx="962072" cy="1371315"/>
              </a:xfrm>
              <a:prstGeom prst="ellipse">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Oval 242"/>
              <p:cNvSpPr/>
              <p:nvPr/>
            </p:nvSpPr>
            <p:spPr>
              <a:xfrm>
                <a:off x="8129226" y="4012092"/>
                <a:ext cx="612228" cy="887321"/>
              </a:xfrm>
              <a:prstGeom prst="ellipse">
                <a:avLst/>
              </a:prstGeom>
              <a:solidFill>
                <a:schemeClr val="tx1">
                  <a:lumMod val="65000"/>
                  <a:lumOff val="3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Oval 243"/>
              <p:cNvSpPr/>
              <p:nvPr/>
            </p:nvSpPr>
            <p:spPr>
              <a:xfrm>
                <a:off x="8282606" y="4258893"/>
                <a:ext cx="298731" cy="388661"/>
              </a:xfrm>
              <a:prstGeom prst="ellipse">
                <a:avLst/>
              </a:prstGeom>
              <a:solidFill>
                <a:schemeClr val="bg1">
                  <a:lumMod val="65000"/>
                </a:schemeClr>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02" name="TextBox 401"/>
          <p:cNvSpPr txBox="1"/>
          <p:nvPr/>
        </p:nvSpPr>
        <p:spPr>
          <a:xfrm>
            <a:off x="11687003" y="6520323"/>
            <a:ext cx="570484" cy="369332"/>
          </a:xfrm>
          <a:prstGeom prst="rect">
            <a:avLst/>
          </a:prstGeom>
          <a:noFill/>
        </p:spPr>
        <p:txBody>
          <a:bodyPr wrap="square" rtlCol="0">
            <a:spAutoFit/>
          </a:bodyPr>
          <a:lstStyle/>
          <a:p>
            <a:r>
              <a:rPr lang="en-US" dirty="0"/>
              <a:t>(1)</a:t>
            </a:r>
          </a:p>
        </p:txBody>
      </p:sp>
      <p:sp>
        <p:nvSpPr>
          <p:cNvPr id="403" name="TextBox 402"/>
          <p:cNvSpPr txBox="1"/>
          <p:nvPr/>
        </p:nvSpPr>
        <p:spPr>
          <a:xfrm>
            <a:off x="0" y="6483500"/>
            <a:ext cx="2836718" cy="369332"/>
          </a:xfrm>
          <a:prstGeom prst="rect">
            <a:avLst/>
          </a:prstGeom>
          <a:noFill/>
        </p:spPr>
        <p:txBody>
          <a:bodyPr wrap="square" rtlCol="0">
            <a:spAutoFit/>
          </a:bodyPr>
          <a:lstStyle/>
          <a:p>
            <a:r>
              <a:rPr lang="en-US" dirty="0"/>
              <a:t>1 Samuel 17:4-11</a:t>
            </a:r>
          </a:p>
        </p:txBody>
      </p:sp>
    </p:spTree>
    <p:extLst>
      <p:ext uri="{BB962C8B-B14F-4D97-AF65-F5344CB8AC3E}">
        <p14:creationId xmlns:p14="http://schemas.microsoft.com/office/powerpoint/2010/main" val="300203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26" presetClass="entr" presetSubtype="0" fill="hold" nodeType="withEffect">
                                  <p:stCondLst>
                                    <p:cond delay="0"/>
                                  </p:stCondLst>
                                  <p:childTnLst>
                                    <p:set>
                                      <p:cBhvr>
                                        <p:cTn id="8" dur="1" fill="hold">
                                          <p:stCondLst>
                                            <p:cond delay="0"/>
                                          </p:stCondLst>
                                        </p:cTn>
                                        <p:tgtEl>
                                          <p:spTgt spid="239"/>
                                        </p:tgtEl>
                                        <p:attrNameLst>
                                          <p:attrName>style.visibility</p:attrName>
                                        </p:attrNameLst>
                                      </p:cBhvr>
                                      <p:to>
                                        <p:strVal val="visible"/>
                                      </p:to>
                                    </p:set>
                                    <p:animEffect transition="in" filter="wipe(down)">
                                      <p:cBhvr>
                                        <p:cTn id="9" dur="797">
                                          <p:stCondLst>
                                            <p:cond delay="0"/>
                                          </p:stCondLst>
                                        </p:cTn>
                                        <p:tgtEl>
                                          <p:spTgt spid="239"/>
                                        </p:tgtEl>
                                      </p:cBhvr>
                                    </p:animEffect>
                                    <p:anim calcmode="lin" valueType="num">
                                      <p:cBhvr>
                                        <p:cTn id="10" dur="2505" tmFilter="0,0; 0.14,0.36; 0.43,0.73; 0.71,0.91; 1.0,1.0">
                                          <p:stCondLst>
                                            <p:cond delay="0"/>
                                          </p:stCondLst>
                                        </p:cTn>
                                        <p:tgtEl>
                                          <p:spTgt spid="239"/>
                                        </p:tgtEl>
                                        <p:attrNameLst>
                                          <p:attrName>ppt_x</p:attrName>
                                        </p:attrNameLst>
                                      </p:cBhvr>
                                      <p:tavLst>
                                        <p:tav tm="0">
                                          <p:val>
                                            <p:strVal val="#ppt_x-0.25"/>
                                          </p:val>
                                        </p:tav>
                                        <p:tav tm="100000">
                                          <p:val>
                                            <p:strVal val="#ppt_x"/>
                                          </p:val>
                                        </p:tav>
                                      </p:tavLst>
                                    </p:anim>
                                    <p:anim calcmode="lin" valueType="num">
                                      <p:cBhvr>
                                        <p:cTn id="11" dur="913" tmFilter="0.0,0.0; 0.25,0.07; 0.50,0.2; 0.75,0.467; 1.0,1.0">
                                          <p:stCondLst>
                                            <p:cond delay="0"/>
                                          </p:stCondLst>
                                        </p:cTn>
                                        <p:tgtEl>
                                          <p:spTgt spid="239"/>
                                        </p:tgtEl>
                                        <p:attrNameLst>
                                          <p:attrName>ppt_y</p:attrName>
                                        </p:attrNameLst>
                                      </p:cBhvr>
                                      <p:tavLst>
                                        <p:tav tm="0" fmla="#ppt_y-sin(pi*$)/3">
                                          <p:val>
                                            <p:fltVal val="0.5"/>
                                          </p:val>
                                        </p:tav>
                                        <p:tav tm="100000">
                                          <p:val>
                                            <p:fltVal val="1"/>
                                          </p:val>
                                        </p:tav>
                                      </p:tavLst>
                                    </p:anim>
                                    <p:anim calcmode="lin" valueType="num">
                                      <p:cBhvr>
                                        <p:cTn id="12" dur="913" tmFilter="0, 0; 0.125,0.2665; 0.25,0.4; 0.375,0.465; 0.5,0.5;  0.625,0.535; 0.75,0.6; 0.875,0.7335; 1,1">
                                          <p:stCondLst>
                                            <p:cond delay="913"/>
                                          </p:stCondLst>
                                        </p:cTn>
                                        <p:tgtEl>
                                          <p:spTgt spid="239"/>
                                        </p:tgtEl>
                                        <p:attrNameLst>
                                          <p:attrName>ppt_y</p:attrName>
                                        </p:attrNameLst>
                                      </p:cBhvr>
                                      <p:tavLst>
                                        <p:tav tm="0" fmla="#ppt_y-sin(pi*$)/9">
                                          <p:val>
                                            <p:fltVal val="0"/>
                                          </p:val>
                                        </p:tav>
                                        <p:tav tm="100000">
                                          <p:val>
                                            <p:fltVal val="1"/>
                                          </p:val>
                                        </p:tav>
                                      </p:tavLst>
                                    </p:anim>
                                    <p:anim calcmode="lin" valueType="num">
                                      <p:cBhvr>
                                        <p:cTn id="13" dur="456" tmFilter="0, 0; 0.125,0.2665; 0.25,0.4; 0.375,0.465; 0.5,0.5;  0.625,0.535; 0.75,0.6; 0.875,0.7335; 1,1">
                                          <p:stCondLst>
                                            <p:cond delay="1821"/>
                                          </p:stCondLst>
                                        </p:cTn>
                                        <p:tgtEl>
                                          <p:spTgt spid="239"/>
                                        </p:tgtEl>
                                        <p:attrNameLst>
                                          <p:attrName>ppt_y</p:attrName>
                                        </p:attrNameLst>
                                      </p:cBhvr>
                                      <p:tavLst>
                                        <p:tav tm="0" fmla="#ppt_y-sin(pi*$)/27">
                                          <p:val>
                                            <p:fltVal val="0"/>
                                          </p:val>
                                        </p:tav>
                                        <p:tav tm="100000">
                                          <p:val>
                                            <p:fltVal val="1"/>
                                          </p:val>
                                        </p:tav>
                                      </p:tavLst>
                                    </p:anim>
                                    <p:anim calcmode="lin" valueType="num">
                                      <p:cBhvr>
                                        <p:cTn id="14" dur="226" tmFilter="0, 0; 0.125,0.2665; 0.25,0.4; 0.375,0.465; 0.5,0.5;  0.625,0.535; 0.75,0.6; 0.875,0.7335; 1,1">
                                          <p:stCondLst>
                                            <p:cond delay="2277"/>
                                          </p:stCondLst>
                                        </p:cTn>
                                        <p:tgtEl>
                                          <p:spTgt spid="239"/>
                                        </p:tgtEl>
                                        <p:attrNameLst>
                                          <p:attrName>ppt_y</p:attrName>
                                        </p:attrNameLst>
                                      </p:cBhvr>
                                      <p:tavLst>
                                        <p:tav tm="0" fmla="#ppt_y-sin(pi*$)/81">
                                          <p:val>
                                            <p:fltVal val="0"/>
                                          </p:val>
                                        </p:tav>
                                        <p:tav tm="100000">
                                          <p:val>
                                            <p:fltVal val="1"/>
                                          </p:val>
                                        </p:tav>
                                      </p:tavLst>
                                    </p:anim>
                                    <p:animScale>
                                      <p:cBhvr>
                                        <p:cTn id="15" dur="36">
                                          <p:stCondLst>
                                            <p:cond delay="894"/>
                                          </p:stCondLst>
                                        </p:cTn>
                                        <p:tgtEl>
                                          <p:spTgt spid="239"/>
                                        </p:tgtEl>
                                      </p:cBhvr>
                                      <p:to x="100000" y="60000"/>
                                    </p:animScale>
                                    <p:animScale>
                                      <p:cBhvr>
                                        <p:cTn id="16" dur="228" decel="50000">
                                          <p:stCondLst>
                                            <p:cond delay="930"/>
                                          </p:stCondLst>
                                        </p:cTn>
                                        <p:tgtEl>
                                          <p:spTgt spid="239"/>
                                        </p:tgtEl>
                                      </p:cBhvr>
                                      <p:to x="100000" y="100000"/>
                                    </p:animScale>
                                    <p:animScale>
                                      <p:cBhvr>
                                        <p:cTn id="17" dur="36">
                                          <p:stCondLst>
                                            <p:cond delay="1804"/>
                                          </p:stCondLst>
                                        </p:cTn>
                                        <p:tgtEl>
                                          <p:spTgt spid="239"/>
                                        </p:tgtEl>
                                      </p:cBhvr>
                                      <p:to x="100000" y="80000"/>
                                    </p:animScale>
                                    <p:animScale>
                                      <p:cBhvr>
                                        <p:cTn id="18" dur="228" decel="50000">
                                          <p:stCondLst>
                                            <p:cond delay="1840"/>
                                          </p:stCondLst>
                                        </p:cTn>
                                        <p:tgtEl>
                                          <p:spTgt spid="239"/>
                                        </p:tgtEl>
                                      </p:cBhvr>
                                      <p:to x="100000" y="100000"/>
                                    </p:animScale>
                                    <p:animScale>
                                      <p:cBhvr>
                                        <p:cTn id="19" dur="36">
                                          <p:stCondLst>
                                            <p:cond delay="2258"/>
                                          </p:stCondLst>
                                        </p:cTn>
                                        <p:tgtEl>
                                          <p:spTgt spid="239"/>
                                        </p:tgtEl>
                                      </p:cBhvr>
                                      <p:to x="100000" y="90000"/>
                                    </p:animScale>
                                    <p:animScale>
                                      <p:cBhvr>
                                        <p:cTn id="20" dur="228" decel="50000">
                                          <p:stCondLst>
                                            <p:cond delay="2293"/>
                                          </p:stCondLst>
                                        </p:cTn>
                                        <p:tgtEl>
                                          <p:spTgt spid="239"/>
                                        </p:tgtEl>
                                      </p:cBhvr>
                                      <p:to x="100000" y="100000"/>
                                    </p:animScale>
                                    <p:animScale>
                                      <p:cBhvr>
                                        <p:cTn id="21" dur="36">
                                          <p:stCondLst>
                                            <p:cond delay="2486"/>
                                          </p:stCondLst>
                                        </p:cTn>
                                        <p:tgtEl>
                                          <p:spTgt spid="239"/>
                                        </p:tgtEl>
                                      </p:cBhvr>
                                      <p:to x="100000" y="95000"/>
                                    </p:animScale>
                                    <p:animScale>
                                      <p:cBhvr>
                                        <p:cTn id="22" dur="228" decel="50000">
                                          <p:stCondLst>
                                            <p:cond delay="2522"/>
                                          </p:stCondLst>
                                        </p:cTn>
                                        <p:tgtEl>
                                          <p:spTgt spid="239"/>
                                        </p:tgtEl>
                                      </p:cBhvr>
                                      <p:to x="100000" y="100000"/>
                                    </p:animScale>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David’s Brothers</a:t>
            </a:r>
          </a:p>
        </p:txBody>
      </p:sp>
      <p:sp>
        <p:nvSpPr>
          <p:cNvPr id="3" name="Rectangle 2"/>
          <p:cNvSpPr/>
          <p:nvPr/>
        </p:nvSpPr>
        <p:spPr>
          <a:xfrm>
            <a:off x="1311106" y="4618546"/>
            <a:ext cx="6096000" cy="1477328"/>
          </a:xfrm>
          <a:prstGeom prst="rect">
            <a:avLst/>
          </a:prstGeom>
        </p:spPr>
        <p:txBody>
          <a:bodyPr>
            <a:spAutoFit/>
          </a:bodyPr>
          <a:lstStyle/>
          <a:p>
            <a:r>
              <a:rPr lang="en-US" dirty="0">
                <a:solidFill>
                  <a:srgbClr val="333333"/>
                </a:solidFill>
                <a:latin typeface="Calibri" panose="020F0502020204030204" pitchFamily="34" charset="0"/>
              </a:rPr>
              <a:t>David was at home tending his father’s sheep. </a:t>
            </a:r>
          </a:p>
          <a:p>
            <a:endParaRPr lang="en-US" dirty="0">
              <a:solidFill>
                <a:srgbClr val="333333"/>
              </a:solidFill>
              <a:latin typeface="Calibri" panose="020F0502020204030204" pitchFamily="34" charset="0"/>
            </a:endParaRPr>
          </a:p>
          <a:p>
            <a:r>
              <a:rPr lang="en-US" dirty="0">
                <a:solidFill>
                  <a:srgbClr val="333333"/>
                </a:solidFill>
                <a:latin typeface="Calibri" panose="020F0502020204030204" pitchFamily="34" charset="0"/>
              </a:rPr>
              <a:t>David’s father gave him food to take to his brothers, who were soldiers in the army of Israel, with instructions to see how they were doing at the battlefront.</a:t>
            </a:r>
            <a:endParaRPr lang="en-US" dirty="0"/>
          </a:p>
        </p:txBody>
      </p:sp>
      <p:sp>
        <p:nvSpPr>
          <p:cNvPr id="4" name="Rectangle 3"/>
          <p:cNvSpPr/>
          <p:nvPr/>
        </p:nvSpPr>
        <p:spPr>
          <a:xfrm>
            <a:off x="6650476" y="2191483"/>
            <a:ext cx="4592578" cy="1569660"/>
          </a:xfrm>
          <a:prstGeom prst="rect">
            <a:avLst/>
          </a:prstGeom>
        </p:spPr>
        <p:txBody>
          <a:bodyPr wrap="square">
            <a:spAutoFit/>
          </a:bodyPr>
          <a:lstStyle/>
          <a:p>
            <a:r>
              <a:rPr lang="en-US" sz="2400" dirty="0">
                <a:solidFill>
                  <a:srgbClr val="333333"/>
                </a:solidFill>
                <a:latin typeface="Calibri" panose="020F0502020204030204" pitchFamily="34" charset="0"/>
              </a:rPr>
              <a:t>Eliab the firstborn, and next unto him </a:t>
            </a:r>
            <a:r>
              <a:rPr lang="en-US" sz="2400" dirty="0" err="1">
                <a:solidFill>
                  <a:srgbClr val="333333"/>
                </a:solidFill>
                <a:latin typeface="Calibri" panose="020F0502020204030204" pitchFamily="34" charset="0"/>
              </a:rPr>
              <a:t>Abinadab</a:t>
            </a:r>
            <a:r>
              <a:rPr lang="en-US" sz="2400" dirty="0">
                <a:solidFill>
                  <a:srgbClr val="333333"/>
                </a:solidFill>
                <a:latin typeface="Calibri" panose="020F0502020204030204" pitchFamily="34" charset="0"/>
              </a:rPr>
              <a:t>, and the third </a:t>
            </a:r>
            <a:r>
              <a:rPr lang="en-US" sz="2400" dirty="0" err="1">
                <a:solidFill>
                  <a:srgbClr val="333333"/>
                </a:solidFill>
                <a:latin typeface="Calibri" panose="020F0502020204030204" pitchFamily="34" charset="0"/>
              </a:rPr>
              <a:t>Shammah</a:t>
            </a:r>
            <a:r>
              <a:rPr lang="en-US" sz="2400" dirty="0">
                <a:solidFill>
                  <a:srgbClr val="333333"/>
                </a:solidFill>
                <a:latin typeface="Calibri" panose="020F0502020204030204" pitchFamily="34" charset="0"/>
              </a:rPr>
              <a:t> were with Saul on the battlefield</a:t>
            </a:r>
            <a:endParaRPr lang="en-US" sz="2400" dirty="0">
              <a:latin typeface="Calibri" panose="020F0502020204030204" pitchFamily="34" charset="0"/>
            </a:endParaRPr>
          </a:p>
        </p:txBody>
      </p:sp>
      <p:grpSp>
        <p:nvGrpSpPr>
          <p:cNvPr id="203" name="Group 202"/>
          <p:cNvGrpSpPr/>
          <p:nvPr/>
        </p:nvGrpSpPr>
        <p:grpSpPr>
          <a:xfrm>
            <a:off x="7037045" y="906598"/>
            <a:ext cx="1079863" cy="1114697"/>
            <a:chOff x="1862372" y="1341167"/>
            <a:chExt cx="1079863" cy="1114697"/>
          </a:xfrm>
        </p:grpSpPr>
        <p:grpSp>
          <p:nvGrpSpPr>
            <p:cNvPr id="204" name="Group 203"/>
            <p:cNvGrpSpPr/>
            <p:nvPr/>
          </p:nvGrpSpPr>
          <p:grpSpPr>
            <a:xfrm>
              <a:off x="1862372" y="1341167"/>
              <a:ext cx="1079863" cy="1114697"/>
              <a:chOff x="4136575" y="5274271"/>
              <a:chExt cx="1079863" cy="1114697"/>
            </a:xfrm>
          </p:grpSpPr>
          <p:grpSp>
            <p:nvGrpSpPr>
              <p:cNvPr id="206" name="Group 205"/>
              <p:cNvGrpSpPr/>
              <p:nvPr/>
            </p:nvGrpSpPr>
            <p:grpSpPr>
              <a:xfrm>
                <a:off x="4136575" y="5274271"/>
                <a:ext cx="1079863" cy="1114697"/>
                <a:chOff x="987717" y="3230880"/>
                <a:chExt cx="1079863" cy="1114697"/>
              </a:xfrm>
            </p:grpSpPr>
            <p:sp>
              <p:nvSpPr>
                <p:cNvPr id="215" name="Rectangle 214"/>
                <p:cNvSpPr/>
                <p:nvPr/>
              </p:nvSpPr>
              <p:spPr>
                <a:xfrm>
                  <a:off x="1010194" y="3248297"/>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ame 215"/>
                <p:cNvSpPr/>
                <p:nvPr/>
              </p:nvSpPr>
              <p:spPr>
                <a:xfrm>
                  <a:off x="987717" y="3230880"/>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07" name="Group 206"/>
              <p:cNvGrpSpPr/>
              <p:nvPr/>
            </p:nvGrpSpPr>
            <p:grpSpPr>
              <a:xfrm>
                <a:off x="4349668" y="5419332"/>
                <a:ext cx="636697" cy="846739"/>
                <a:chOff x="6153670" y="1448541"/>
                <a:chExt cx="1783130" cy="2371375"/>
              </a:xfrm>
            </p:grpSpPr>
            <p:sp>
              <p:nvSpPr>
                <p:cNvPr id="208" name="Cloud 207"/>
                <p:cNvSpPr/>
                <p:nvPr/>
              </p:nvSpPr>
              <p:spPr>
                <a:xfrm rot="5693554">
                  <a:off x="6078319" y="1523892"/>
                  <a:ext cx="1933831" cy="1783130"/>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Trapezoid 208"/>
                <p:cNvSpPr/>
                <p:nvPr/>
              </p:nvSpPr>
              <p:spPr>
                <a:xfrm>
                  <a:off x="6580130" y="3001388"/>
                  <a:ext cx="972836" cy="818528"/>
                </a:xfrm>
                <a:prstGeom prst="trapezoi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Oval 209"/>
                <p:cNvSpPr/>
                <p:nvPr/>
              </p:nvSpPr>
              <p:spPr>
                <a:xfrm>
                  <a:off x="6876011" y="2535635"/>
                  <a:ext cx="478818" cy="653850"/>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Oval 210"/>
                <p:cNvSpPr/>
                <p:nvPr/>
              </p:nvSpPr>
              <p:spPr>
                <a:xfrm>
                  <a:off x="6654084" y="1772097"/>
                  <a:ext cx="927233" cy="1243267"/>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Cloud 211"/>
                <p:cNvSpPr/>
                <p:nvPr/>
              </p:nvSpPr>
              <p:spPr>
                <a:xfrm>
                  <a:off x="6670108" y="1596246"/>
                  <a:ext cx="727954" cy="586762"/>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Cloud 212"/>
                <p:cNvSpPr/>
                <p:nvPr/>
              </p:nvSpPr>
              <p:spPr>
                <a:xfrm>
                  <a:off x="6726104" y="2535065"/>
                  <a:ext cx="727954" cy="821467"/>
                </a:xfrm>
                <a:prstGeom prst="cloud">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Oval 213"/>
                <p:cNvSpPr/>
                <p:nvPr/>
              </p:nvSpPr>
              <p:spPr>
                <a:xfrm>
                  <a:off x="6894095" y="2652419"/>
                  <a:ext cx="344906" cy="25588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05" name="Pentagon 204"/>
            <p:cNvSpPr/>
            <p:nvPr/>
          </p:nvSpPr>
          <p:spPr>
            <a:xfrm rot="16603028">
              <a:off x="2301194" y="1987001"/>
              <a:ext cx="620827" cy="95940"/>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7" name="Group 216"/>
          <p:cNvGrpSpPr/>
          <p:nvPr/>
        </p:nvGrpSpPr>
        <p:grpSpPr>
          <a:xfrm>
            <a:off x="8271866" y="906597"/>
            <a:ext cx="1079863" cy="1114697"/>
            <a:chOff x="1968883" y="5048638"/>
            <a:chExt cx="1079863" cy="1114697"/>
          </a:xfrm>
        </p:grpSpPr>
        <p:sp>
          <p:nvSpPr>
            <p:cNvPr id="218" name="Rectangle 217"/>
            <p:cNvSpPr/>
            <p:nvPr/>
          </p:nvSpPr>
          <p:spPr>
            <a:xfrm>
              <a:off x="1991360" y="5066055"/>
              <a:ext cx="1036320" cy="1097280"/>
            </a:xfrm>
            <a:prstGeom prst="rect">
              <a:avLst/>
            </a:prstGeom>
            <a:solidFill>
              <a:schemeClr val="tx2">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Cloud 218"/>
            <p:cNvSpPr/>
            <p:nvPr/>
          </p:nvSpPr>
          <p:spPr>
            <a:xfrm rot="5693554">
              <a:off x="2242956" y="5139919"/>
              <a:ext cx="528547" cy="636697"/>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Trapezoid 219"/>
            <p:cNvSpPr/>
            <p:nvPr/>
          </p:nvSpPr>
          <p:spPr>
            <a:xfrm>
              <a:off x="2334251" y="5748169"/>
              <a:ext cx="347368" cy="29226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Oval 220"/>
            <p:cNvSpPr/>
            <p:nvPr/>
          </p:nvSpPr>
          <p:spPr>
            <a:xfrm>
              <a:off x="2439900" y="5581864"/>
              <a:ext cx="170970" cy="233468"/>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Oval 221"/>
            <p:cNvSpPr/>
            <p:nvPr/>
          </p:nvSpPr>
          <p:spPr>
            <a:xfrm>
              <a:off x="2350536" y="5331054"/>
              <a:ext cx="331084" cy="443929"/>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Cloud 222"/>
            <p:cNvSpPr/>
            <p:nvPr/>
          </p:nvSpPr>
          <p:spPr>
            <a:xfrm>
              <a:off x="2366379" y="5185450"/>
              <a:ext cx="259928" cy="270504"/>
            </a:xfrm>
            <a:prstGeom prst="cloud">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Pentagon 223"/>
            <p:cNvSpPr/>
            <p:nvPr/>
          </p:nvSpPr>
          <p:spPr>
            <a:xfrm rot="15148368">
              <a:off x="1901777" y="5729520"/>
              <a:ext cx="727628" cy="108466"/>
            </a:xfrm>
            <a:prstGeom prst="homePlat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Frame 224"/>
            <p:cNvSpPr/>
            <p:nvPr/>
          </p:nvSpPr>
          <p:spPr>
            <a:xfrm>
              <a:off x="1968883" y="5048638"/>
              <a:ext cx="1079863" cy="1114697"/>
            </a:xfrm>
            <a:prstGeom prst="frame">
              <a:avLst>
                <a:gd name="adj1" fmla="val 10081"/>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26" name="Group 225"/>
          <p:cNvGrpSpPr/>
          <p:nvPr/>
        </p:nvGrpSpPr>
        <p:grpSpPr>
          <a:xfrm>
            <a:off x="9534764" y="936966"/>
            <a:ext cx="1024713" cy="1005310"/>
            <a:chOff x="4068513" y="2132272"/>
            <a:chExt cx="1024713" cy="1005310"/>
          </a:xfrm>
        </p:grpSpPr>
        <p:sp>
          <p:nvSpPr>
            <p:cNvPr id="227" name="Rectangle 226"/>
            <p:cNvSpPr/>
            <p:nvPr/>
          </p:nvSpPr>
          <p:spPr>
            <a:xfrm>
              <a:off x="4068513" y="2132272"/>
              <a:ext cx="1024713" cy="1005310"/>
            </a:xfrm>
            <a:prstGeom prst="rect">
              <a:avLst/>
            </a:prstGeom>
            <a:solidFill>
              <a:schemeClr val="tx2">
                <a:lumMod val="20000"/>
                <a:lumOff val="80000"/>
              </a:schemeClr>
            </a:solid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8" name="Group 227"/>
            <p:cNvGrpSpPr/>
            <p:nvPr/>
          </p:nvGrpSpPr>
          <p:grpSpPr>
            <a:xfrm>
              <a:off x="4232788" y="2179787"/>
              <a:ext cx="675610" cy="925762"/>
              <a:chOff x="4116891" y="4369459"/>
              <a:chExt cx="885618" cy="1213528"/>
            </a:xfrm>
          </p:grpSpPr>
          <p:grpSp>
            <p:nvGrpSpPr>
              <p:cNvPr id="230" name="Group 229"/>
              <p:cNvGrpSpPr/>
              <p:nvPr/>
            </p:nvGrpSpPr>
            <p:grpSpPr>
              <a:xfrm flipH="1">
                <a:off x="4683689" y="4678427"/>
                <a:ext cx="318820" cy="792686"/>
                <a:chOff x="4580952" y="1323647"/>
                <a:chExt cx="664589" cy="792389"/>
              </a:xfrm>
              <a:solidFill>
                <a:schemeClr val="bg1">
                  <a:lumMod val="50000"/>
                </a:schemeClr>
              </a:solidFill>
            </p:grpSpPr>
            <p:sp>
              <p:nvSpPr>
                <p:cNvPr id="411" name="Moon 410"/>
                <p:cNvSpPr/>
                <p:nvPr/>
              </p:nvSpPr>
              <p:spPr>
                <a:xfrm rot="266471">
                  <a:off x="4580952" y="1323647"/>
                  <a:ext cx="664589" cy="792389"/>
                </a:xfrm>
                <a:prstGeom prst="moon">
                  <a:avLst>
                    <a:gd name="adj" fmla="val 87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2" name="Moon 411"/>
                <p:cNvSpPr/>
                <p:nvPr/>
              </p:nvSpPr>
              <p:spPr>
                <a:xfrm rot="20998437">
                  <a:off x="4661745" y="1342474"/>
                  <a:ext cx="374533" cy="635058"/>
                </a:xfrm>
                <a:prstGeom prst="moon">
                  <a:avLst>
                    <a:gd name="adj" fmla="val 87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1" name="Group 230"/>
              <p:cNvGrpSpPr/>
              <p:nvPr/>
            </p:nvGrpSpPr>
            <p:grpSpPr>
              <a:xfrm>
                <a:off x="4116891" y="4679644"/>
                <a:ext cx="318820" cy="806537"/>
                <a:chOff x="4580952" y="1323647"/>
                <a:chExt cx="664589" cy="792389"/>
              </a:xfrm>
              <a:solidFill>
                <a:schemeClr val="bg1">
                  <a:lumMod val="50000"/>
                </a:schemeClr>
              </a:solidFill>
            </p:grpSpPr>
            <p:sp>
              <p:nvSpPr>
                <p:cNvPr id="409" name="Moon 408"/>
                <p:cNvSpPr/>
                <p:nvPr/>
              </p:nvSpPr>
              <p:spPr>
                <a:xfrm rot="266471">
                  <a:off x="4580952" y="1323647"/>
                  <a:ext cx="664589" cy="792389"/>
                </a:xfrm>
                <a:prstGeom prst="moon">
                  <a:avLst>
                    <a:gd name="adj" fmla="val 87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Moon 409"/>
                <p:cNvSpPr/>
                <p:nvPr/>
              </p:nvSpPr>
              <p:spPr>
                <a:xfrm rot="20998437">
                  <a:off x="4661745" y="1342474"/>
                  <a:ext cx="374533" cy="635058"/>
                </a:xfrm>
                <a:prstGeom prst="moon">
                  <a:avLst>
                    <a:gd name="adj" fmla="val 87500"/>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Oval 231"/>
              <p:cNvSpPr/>
              <p:nvPr/>
            </p:nvSpPr>
            <p:spPr>
              <a:xfrm rot="20403615">
                <a:off x="4149328" y="4959089"/>
                <a:ext cx="178179" cy="365187"/>
              </a:xfrm>
              <a:prstGeom prst="ellipse">
                <a:avLst/>
              </a:prstGeom>
              <a:solidFill>
                <a:srgbClr val="E1A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4" name="Oval 233"/>
              <p:cNvSpPr/>
              <p:nvPr/>
            </p:nvSpPr>
            <p:spPr>
              <a:xfrm rot="1466315">
                <a:off x="4815266" y="4975763"/>
                <a:ext cx="163321" cy="367708"/>
              </a:xfrm>
              <a:prstGeom prst="ellipse">
                <a:avLst/>
              </a:prstGeom>
              <a:solidFill>
                <a:srgbClr val="E1A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 name="Trapezoid 234"/>
              <p:cNvSpPr/>
              <p:nvPr/>
            </p:nvSpPr>
            <p:spPr>
              <a:xfrm>
                <a:off x="4289504" y="5135382"/>
                <a:ext cx="510936" cy="447605"/>
              </a:xfrm>
              <a:prstGeom prst="trapezoid">
                <a:avLst>
                  <a:gd name="adj" fmla="val 10276"/>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6" name="Isosceles Triangle 235"/>
              <p:cNvSpPr/>
              <p:nvPr/>
            </p:nvSpPr>
            <p:spPr>
              <a:xfrm rot="10800000">
                <a:off x="4489342" y="5117638"/>
                <a:ext cx="137844" cy="328995"/>
              </a:xfrm>
              <a:prstGeom prst="triangl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7" name="Group 18"/>
              <p:cNvGrpSpPr/>
              <p:nvPr/>
            </p:nvGrpSpPr>
            <p:grpSpPr>
              <a:xfrm>
                <a:off x="4223425" y="4419556"/>
                <a:ext cx="657990" cy="804210"/>
                <a:chOff x="2819400" y="1066800"/>
                <a:chExt cx="1828800" cy="1676400"/>
              </a:xfrm>
              <a:solidFill>
                <a:schemeClr val="bg1">
                  <a:lumMod val="50000"/>
                </a:schemeClr>
              </a:solidFill>
            </p:grpSpPr>
            <p:sp>
              <p:nvSpPr>
                <p:cNvPr id="405" name="Oval 404"/>
                <p:cNvSpPr/>
                <p:nvPr/>
              </p:nvSpPr>
              <p:spPr>
                <a:xfrm>
                  <a:off x="2819400" y="1199148"/>
                  <a:ext cx="1828800" cy="1544052"/>
                </a:xfrm>
                <a:prstGeom prst="ellipse">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6" name="Moon 405"/>
                <p:cNvSpPr/>
                <p:nvPr/>
              </p:nvSpPr>
              <p:spPr>
                <a:xfrm rot="6174437">
                  <a:off x="3123439" y="969223"/>
                  <a:ext cx="566425" cy="1056518"/>
                </a:xfrm>
                <a:prstGeom prst="moon">
                  <a:avLst>
                    <a:gd name="adj" fmla="val 70238"/>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7" name="Moon 406"/>
                <p:cNvSpPr/>
                <p:nvPr/>
              </p:nvSpPr>
              <p:spPr>
                <a:xfrm rot="6938956">
                  <a:off x="3469398" y="943473"/>
                  <a:ext cx="657417" cy="904071"/>
                </a:xfrm>
                <a:prstGeom prst="moon">
                  <a:avLst>
                    <a:gd name="adj" fmla="val 70238"/>
                  </a:avLst>
                </a:prstGeom>
                <a:solidFill>
                  <a:srgbClr val="E1AE47"/>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8" name="Oval 407"/>
                <p:cNvSpPr/>
                <p:nvPr/>
              </p:nvSpPr>
              <p:spPr>
                <a:xfrm>
                  <a:off x="3266913" y="1226742"/>
                  <a:ext cx="954298" cy="410886"/>
                </a:xfrm>
                <a:prstGeom prst="ellipse">
                  <a:avLst/>
                </a:prstGeom>
                <a:solidFill>
                  <a:srgbClr val="E1AE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8" name="Group 237"/>
              <p:cNvGrpSpPr/>
              <p:nvPr/>
            </p:nvGrpSpPr>
            <p:grpSpPr>
              <a:xfrm>
                <a:off x="4216198" y="4369459"/>
                <a:ext cx="693621" cy="545322"/>
                <a:chOff x="5209995" y="2728815"/>
                <a:chExt cx="1132515" cy="1136740"/>
              </a:xfrm>
              <a:solidFill>
                <a:schemeClr val="bg2">
                  <a:lumMod val="90000"/>
                </a:schemeClr>
              </a:solidFill>
            </p:grpSpPr>
            <p:sp>
              <p:nvSpPr>
                <p:cNvPr id="403" name="Chord 402"/>
                <p:cNvSpPr/>
                <p:nvPr/>
              </p:nvSpPr>
              <p:spPr>
                <a:xfrm rot="4451877">
                  <a:off x="5187117" y="2751693"/>
                  <a:ext cx="1136740" cy="1090983"/>
                </a:xfrm>
                <a:prstGeom prst="chord">
                  <a:avLst>
                    <a:gd name="adj1" fmla="val 7288814"/>
                    <a:gd name="adj2" fmla="val 16200000"/>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4" name="Flowchart: Stored Data 403"/>
                <p:cNvSpPr/>
                <p:nvPr/>
              </p:nvSpPr>
              <p:spPr>
                <a:xfrm rot="5400000">
                  <a:off x="5650775" y="2674445"/>
                  <a:ext cx="290693" cy="1092777"/>
                </a:xfrm>
                <a:prstGeom prst="flowChartOnlineStorage">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29" name="Pentagon 228"/>
            <p:cNvSpPr/>
            <p:nvPr/>
          </p:nvSpPr>
          <p:spPr>
            <a:xfrm rot="17635294">
              <a:off x="4514646" y="2744239"/>
              <a:ext cx="685172" cy="74614"/>
            </a:xfrm>
            <a:prstGeom prst="homePlate">
              <a:avLst>
                <a:gd name="adj" fmla="val 239181"/>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ame 5"/>
          <p:cNvSpPr/>
          <p:nvPr/>
        </p:nvSpPr>
        <p:spPr>
          <a:xfrm>
            <a:off x="9506687" y="906597"/>
            <a:ext cx="1123213" cy="1098372"/>
          </a:xfrm>
          <a:prstGeom prst="frame">
            <a:avLst>
              <a:gd name="adj1" fmla="val 6824"/>
            </a:avLst>
          </a:prstGeom>
          <a:solidFill>
            <a:schemeClr val="accent6">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85" name="Group 484"/>
          <p:cNvGrpSpPr/>
          <p:nvPr/>
        </p:nvGrpSpPr>
        <p:grpSpPr>
          <a:xfrm>
            <a:off x="3098107" y="2980819"/>
            <a:ext cx="1101711" cy="694903"/>
            <a:chOff x="3468098" y="4356424"/>
            <a:chExt cx="2312313" cy="1732618"/>
          </a:xfrm>
        </p:grpSpPr>
        <p:sp>
          <p:nvSpPr>
            <p:cNvPr id="486" name="Trapezoid 485"/>
            <p:cNvSpPr/>
            <p:nvPr/>
          </p:nvSpPr>
          <p:spPr>
            <a:xfrm rot="20014054">
              <a:off x="5280109" y="5550429"/>
              <a:ext cx="305125" cy="4225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7" name="Trapezoid 486"/>
            <p:cNvSpPr/>
            <p:nvPr/>
          </p:nvSpPr>
          <p:spPr>
            <a:xfrm>
              <a:off x="5059880" y="5698378"/>
              <a:ext cx="336246"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8" name="Trapezoid 487"/>
            <p:cNvSpPr/>
            <p:nvPr/>
          </p:nvSpPr>
          <p:spPr>
            <a:xfrm rot="1434363">
              <a:off x="4257977" y="5613904"/>
              <a:ext cx="305125" cy="39066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9" name="Trapezoid 488"/>
            <p:cNvSpPr/>
            <p:nvPr/>
          </p:nvSpPr>
          <p:spPr>
            <a:xfrm>
              <a:off x="4394624" y="5689382"/>
              <a:ext cx="305125"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0" name="Cloud 489"/>
            <p:cNvSpPr/>
            <p:nvPr/>
          </p:nvSpPr>
          <p:spPr>
            <a:xfrm rot="13454785">
              <a:off x="5459592" y="4628452"/>
              <a:ext cx="320819" cy="29299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1" name="Cloud 490"/>
            <p:cNvSpPr/>
            <p:nvPr/>
          </p:nvSpPr>
          <p:spPr>
            <a:xfrm rot="874954">
              <a:off x="3970262" y="4574157"/>
              <a:ext cx="1796485" cy="144683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2" name="Group 491"/>
            <p:cNvGrpSpPr/>
            <p:nvPr/>
          </p:nvGrpSpPr>
          <p:grpSpPr>
            <a:xfrm>
              <a:off x="3468098" y="4356424"/>
              <a:ext cx="1159080" cy="1168437"/>
              <a:chOff x="4284932" y="881260"/>
              <a:chExt cx="1159080" cy="1168437"/>
            </a:xfrm>
          </p:grpSpPr>
          <p:grpSp>
            <p:nvGrpSpPr>
              <p:cNvPr id="493" name="Group 492"/>
              <p:cNvGrpSpPr/>
              <p:nvPr/>
            </p:nvGrpSpPr>
            <p:grpSpPr>
              <a:xfrm rot="2406796" flipH="1">
                <a:off x="5182014" y="1035478"/>
                <a:ext cx="261998" cy="327183"/>
                <a:chOff x="3672310" y="4939414"/>
                <a:chExt cx="327111" cy="340655"/>
              </a:xfrm>
            </p:grpSpPr>
            <p:sp>
              <p:nvSpPr>
                <p:cNvPr id="506" name="Flowchart: Delay 505"/>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7" name="Flowchart: Delay 506"/>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4" name="Group 493"/>
              <p:cNvGrpSpPr/>
              <p:nvPr/>
            </p:nvGrpSpPr>
            <p:grpSpPr>
              <a:xfrm rot="19193204">
                <a:off x="4284932" y="1009735"/>
                <a:ext cx="261998" cy="327183"/>
                <a:chOff x="3672310" y="4939414"/>
                <a:chExt cx="327111" cy="340655"/>
              </a:xfrm>
            </p:grpSpPr>
            <p:sp>
              <p:nvSpPr>
                <p:cNvPr id="504" name="Flowchart: Delay 503"/>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5" name="Flowchart: Delay 504"/>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5" name="Teardrop 494"/>
              <p:cNvSpPr/>
              <p:nvPr/>
            </p:nvSpPr>
            <p:spPr>
              <a:xfrm rot="19061206">
                <a:off x="4411380" y="1142353"/>
                <a:ext cx="915330" cy="907344"/>
              </a:xfrm>
              <a:prstGeom prst="teardrop">
                <a:avLst>
                  <a:gd name="adj" fmla="val 1103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6" name="Cloud 495"/>
              <p:cNvSpPr/>
              <p:nvPr/>
            </p:nvSpPr>
            <p:spPr>
              <a:xfrm>
                <a:off x="4519687" y="881260"/>
                <a:ext cx="706548" cy="49493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7" name="Pie 496"/>
              <p:cNvSpPr/>
              <p:nvPr/>
            </p:nvSpPr>
            <p:spPr>
              <a:xfrm rot="13582693">
                <a:off x="4697836" y="1624859"/>
                <a:ext cx="401488" cy="368423"/>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98" name="Group 497"/>
              <p:cNvGrpSpPr/>
              <p:nvPr/>
            </p:nvGrpSpPr>
            <p:grpSpPr>
              <a:xfrm>
                <a:off x="4508619" y="1370505"/>
                <a:ext cx="230546" cy="286299"/>
                <a:chOff x="3952826" y="5337540"/>
                <a:chExt cx="135603" cy="151910"/>
              </a:xfrm>
            </p:grpSpPr>
            <p:sp>
              <p:nvSpPr>
                <p:cNvPr id="502" name="Oval 501"/>
                <p:cNvSpPr/>
                <p:nvPr/>
              </p:nvSpPr>
              <p:spPr>
                <a:xfrm>
                  <a:off x="3952826"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3" name="Oval 502"/>
                <p:cNvSpPr/>
                <p:nvPr/>
              </p:nvSpPr>
              <p:spPr>
                <a:xfrm>
                  <a:off x="3975427"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99" name="Group 498"/>
              <p:cNvGrpSpPr/>
              <p:nvPr/>
            </p:nvGrpSpPr>
            <p:grpSpPr>
              <a:xfrm>
                <a:off x="5005922" y="1359834"/>
                <a:ext cx="230546" cy="286299"/>
                <a:chOff x="4133631" y="5337540"/>
                <a:chExt cx="135603" cy="151910"/>
              </a:xfrm>
            </p:grpSpPr>
            <p:sp>
              <p:nvSpPr>
                <p:cNvPr id="500" name="Oval 499"/>
                <p:cNvSpPr/>
                <p:nvPr/>
              </p:nvSpPr>
              <p:spPr>
                <a:xfrm>
                  <a:off x="4133631"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1" name="Oval 500"/>
                <p:cNvSpPr/>
                <p:nvPr/>
              </p:nvSpPr>
              <p:spPr>
                <a:xfrm>
                  <a:off x="4133631"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08" name="Group 507"/>
          <p:cNvGrpSpPr/>
          <p:nvPr/>
        </p:nvGrpSpPr>
        <p:grpSpPr>
          <a:xfrm>
            <a:off x="3653312" y="3248328"/>
            <a:ext cx="1333102" cy="998894"/>
            <a:chOff x="3468098" y="4356424"/>
            <a:chExt cx="2312313" cy="1732618"/>
          </a:xfrm>
        </p:grpSpPr>
        <p:sp>
          <p:nvSpPr>
            <p:cNvPr id="509" name="Trapezoid 508"/>
            <p:cNvSpPr/>
            <p:nvPr/>
          </p:nvSpPr>
          <p:spPr>
            <a:xfrm rot="20014054">
              <a:off x="5280109" y="5550429"/>
              <a:ext cx="305125" cy="4225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0" name="Trapezoid 509"/>
            <p:cNvSpPr/>
            <p:nvPr/>
          </p:nvSpPr>
          <p:spPr>
            <a:xfrm>
              <a:off x="5059880" y="5698378"/>
              <a:ext cx="336246"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1" name="Trapezoid 510"/>
            <p:cNvSpPr/>
            <p:nvPr/>
          </p:nvSpPr>
          <p:spPr>
            <a:xfrm rot="1434363">
              <a:off x="4257977" y="5613904"/>
              <a:ext cx="305125" cy="39066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 name="Trapezoid 511"/>
            <p:cNvSpPr/>
            <p:nvPr/>
          </p:nvSpPr>
          <p:spPr>
            <a:xfrm>
              <a:off x="4394624" y="5689382"/>
              <a:ext cx="305125"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3" name="Cloud 512"/>
            <p:cNvSpPr/>
            <p:nvPr/>
          </p:nvSpPr>
          <p:spPr>
            <a:xfrm rot="13454785">
              <a:off x="5459592" y="4628452"/>
              <a:ext cx="320819" cy="29299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4" name="Cloud 513"/>
            <p:cNvSpPr/>
            <p:nvPr/>
          </p:nvSpPr>
          <p:spPr>
            <a:xfrm rot="874954">
              <a:off x="3970262" y="4574157"/>
              <a:ext cx="1796485" cy="144683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5" name="Group 514"/>
            <p:cNvGrpSpPr/>
            <p:nvPr/>
          </p:nvGrpSpPr>
          <p:grpSpPr>
            <a:xfrm>
              <a:off x="3468098" y="4356424"/>
              <a:ext cx="1159080" cy="1168437"/>
              <a:chOff x="4284932" y="881260"/>
              <a:chExt cx="1159080" cy="1168437"/>
            </a:xfrm>
          </p:grpSpPr>
          <p:grpSp>
            <p:nvGrpSpPr>
              <p:cNvPr id="516" name="Group 515"/>
              <p:cNvGrpSpPr/>
              <p:nvPr/>
            </p:nvGrpSpPr>
            <p:grpSpPr>
              <a:xfrm rot="2406796" flipH="1">
                <a:off x="5182014" y="1035478"/>
                <a:ext cx="261998" cy="327183"/>
                <a:chOff x="3672310" y="4939414"/>
                <a:chExt cx="327111" cy="340655"/>
              </a:xfrm>
            </p:grpSpPr>
            <p:sp>
              <p:nvSpPr>
                <p:cNvPr id="529" name="Flowchart: Delay 528"/>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0" name="Flowchart: Delay 529"/>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7" name="Group 516"/>
              <p:cNvGrpSpPr/>
              <p:nvPr/>
            </p:nvGrpSpPr>
            <p:grpSpPr>
              <a:xfrm rot="19193204">
                <a:off x="4284932" y="1009735"/>
                <a:ext cx="261998" cy="327183"/>
                <a:chOff x="3672310" y="4939414"/>
                <a:chExt cx="327111" cy="340655"/>
              </a:xfrm>
            </p:grpSpPr>
            <p:sp>
              <p:nvSpPr>
                <p:cNvPr id="527" name="Flowchart: Delay 526"/>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8" name="Flowchart: Delay 527"/>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8" name="Teardrop 517"/>
              <p:cNvSpPr/>
              <p:nvPr/>
            </p:nvSpPr>
            <p:spPr>
              <a:xfrm rot="19061206">
                <a:off x="4411380" y="1142353"/>
                <a:ext cx="915330" cy="907344"/>
              </a:xfrm>
              <a:prstGeom prst="teardrop">
                <a:avLst>
                  <a:gd name="adj" fmla="val 1103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9" name="Cloud 518"/>
              <p:cNvSpPr/>
              <p:nvPr/>
            </p:nvSpPr>
            <p:spPr>
              <a:xfrm>
                <a:off x="4519687" y="881260"/>
                <a:ext cx="706548" cy="49493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0" name="Pie 519"/>
              <p:cNvSpPr/>
              <p:nvPr/>
            </p:nvSpPr>
            <p:spPr>
              <a:xfrm rot="13582693">
                <a:off x="4697836" y="1624859"/>
                <a:ext cx="401488" cy="368423"/>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21" name="Group 520"/>
              <p:cNvGrpSpPr/>
              <p:nvPr/>
            </p:nvGrpSpPr>
            <p:grpSpPr>
              <a:xfrm>
                <a:off x="4508619" y="1370505"/>
                <a:ext cx="230546" cy="286299"/>
                <a:chOff x="3952826" y="5337540"/>
                <a:chExt cx="135603" cy="151910"/>
              </a:xfrm>
            </p:grpSpPr>
            <p:sp>
              <p:nvSpPr>
                <p:cNvPr id="525" name="Oval 524"/>
                <p:cNvSpPr/>
                <p:nvPr/>
              </p:nvSpPr>
              <p:spPr>
                <a:xfrm>
                  <a:off x="3952826"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6" name="Oval 525"/>
                <p:cNvSpPr/>
                <p:nvPr/>
              </p:nvSpPr>
              <p:spPr>
                <a:xfrm>
                  <a:off x="3975427"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2" name="Group 521"/>
              <p:cNvGrpSpPr/>
              <p:nvPr/>
            </p:nvGrpSpPr>
            <p:grpSpPr>
              <a:xfrm>
                <a:off x="5005922" y="1359834"/>
                <a:ext cx="230546" cy="286299"/>
                <a:chOff x="4133631" y="5337540"/>
                <a:chExt cx="135603" cy="151910"/>
              </a:xfrm>
            </p:grpSpPr>
            <p:sp>
              <p:nvSpPr>
                <p:cNvPr id="523" name="Oval 522"/>
                <p:cNvSpPr/>
                <p:nvPr/>
              </p:nvSpPr>
              <p:spPr>
                <a:xfrm>
                  <a:off x="4133631"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4" name="Oval 523"/>
                <p:cNvSpPr/>
                <p:nvPr/>
              </p:nvSpPr>
              <p:spPr>
                <a:xfrm>
                  <a:off x="4133631"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531" name="Group 530"/>
          <p:cNvGrpSpPr/>
          <p:nvPr/>
        </p:nvGrpSpPr>
        <p:grpSpPr>
          <a:xfrm flipH="1">
            <a:off x="268787" y="3105600"/>
            <a:ext cx="1333102" cy="998894"/>
            <a:chOff x="3468098" y="4356424"/>
            <a:chExt cx="2312313" cy="1732618"/>
          </a:xfrm>
        </p:grpSpPr>
        <p:sp>
          <p:nvSpPr>
            <p:cNvPr id="532" name="Trapezoid 531"/>
            <p:cNvSpPr/>
            <p:nvPr/>
          </p:nvSpPr>
          <p:spPr>
            <a:xfrm rot="20014054">
              <a:off x="5280109" y="5550429"/>
              <a:ext cx="305125" cy="422502"/>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3" name="Trapezoid 532"/>
            <p:cNvSpPr/>
            <p:nvPr/>
          </p:nvSpPr>
          <p:spPr>
            <a:xfrm>
              <a:off x="5059880" y="5698378"/>
              <a:ext cx="336246"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4" name="Trapezoid 533"/>
            <p:cNvSpPr/>
            <p:nvPr/>
          </p:nvSpPr>
          <p:spPr>
            <a:xfrm rot="1434363">
              <a:off x="4257977" y="5613904"/>
              <a:ext cx="305125" cy="390664"/>
            </a:xfrm>
            <a:prstGeom prst="trapezoid">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5" name="Trapezoid 534"/>
            <p:cNvSpPr/>
            <p:nvPr/>
          </p:nvSpPr>
          <p:spPr>
            <a:xfrm>
              <a:off x="4394624" y="5689382"/>
              <a:ext cx="305125" cy="390664"/>
            </a:xfrm>
            <a:prstGeom prst="trapezoid">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6" name="Cloud 535"/>
            <p:cNvSpPr/>
            <p:nvPr/>
          </p:nvSpPr>
          <p:spPr>
            <a:xfrm rot="13454785">
              <a:off x="5459592" y="4628452"/>
              <a:ext cx="320819" cy="292995"/>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7" name="Cloud 536"/>
            <p:cNvSpPr/>
            <p:nvPr/>
          </p:nvSpPr>
          <p:spPr>
            <a:xfrm rot="874954">
              <a:off x="3970262" y="4574157"/>
              <a:ext cx="1796485" cy="1446838"/>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8" name="Group 537"/>
            <p:cNvGrpSpPr/>
            <p:nvPr/>
          </p:nvGrpSpPr>
          <p:grpSpPr>
            <a:xfrm>
              <a:off x="3468098" y="4356424"/>
              <a:ext cx="1159080" cy="1168437"/>
              <a:chOff x="4284932" y="881260"/>
              <a:chExt cx="1159080" cy="1168437"/>
            </a:xfrm>
          </p:grpSpPr>
          <p:grpSp>
            <p:nvGrpSpPr>
              <p:cNvPr id="539" name="Group 538"/>
              <p:cNvGrpSpPr/>
              <p:nvPr/>
            </p:nvGrpSpPr>
            <p:grpSpPr>
              <a:xfrm rot="2406796" flipH="1">
                <a:off x="5182014" y="1035478"/>
                <a:ext cx="261998" cy="327183"/>
                <a:chOff x="3672310" y="4939414"/>
                <a:chExt cx="327111" cy="340655"/>
              </a:xfrm>
            </p:grpSpPr>
            <p:sp>
              <p:nvSpPr>
                <p:cNvPr id="552" name="Flowchart: Delay 551"/>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3" name="Flowchart: Delay 552"/>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0" name="Group 539"/>
              <p:cNvGrpSpPr/>
              <p:nvPr/>
            </p:nvGrpSpPr>
            <p:grpSpPr>
              <a:xfrm rot="19193204">
                <a:off x="4284932" y="1009735"/>
                <a:ext cx="261998" cy="327183"/>
                <a:chOff x="3672310" y="4939414"/>
                <a:chExt cx="327111" cy="340655"/>
              </a:xfrm>
            </p:grpSpPr>
            <p:sp>
              <p:nvSpPr>
                <p:cNvPr id="550" name="Flowchart: Delay 549"/>
                <p:cNvSpPr/>
                <p:nvPr/>
              </p:nvSpPr>
              <p:spPr>
                <a:xfrm rot="14290395">
                  <a:off x="3665538" y="4946186"/>
                  <a:ext cx="340655" cy="327111"/>
                </a:xfrm>
                <a:prstGeom prst="flowChartDelay">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1" name="Flowchart: Delay 550"/>
                <p:cNvSpPr/>
                <p:nvPr/>
              </p:nvSpPr>
              <p:spPr>
                <a:xfrm rot="14019021">
                  <a:off x="3719022" y="5074518"/>
                  <a:ext cx="229743" cy="156345"/>
                </a:xfrm>
                <a:prstGeom prst="flowChartDelay">
                  <a:avLst/>
                </a:prstGeom>
                <a:solidFill>
                  <a:srgbClr val="FF99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1" name="Teardrop 540"/>
              <p:cNvSpPr/>
              <p:nvPr/>
            </p:nvSpPr>
            <p:spPr>
              <a:xfrm rot="19061206">
                <a:off x="4411380" y="1142353"/>
                <a:ext cx="915330" cy="907344"/>
              </a:xfrm>
              <a:prstGeom prst="teardrop">
                <a:avLst>
                  <a:gd name="adj" fmla="val 110367"/>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2" name="Cloud 541"/>
              <p:cNvSpPr/>
              <p:nvPr/>
            </p:nvSpPr>
            <p:spPr>
              <a:xfrm>
                <a:off x="4519687" y="881260"/>
                <a:ext cx="706548" cy="494939"/>
              </a:xfrm>
              <a:prstGeom prst="cloud">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3" name="Pie 542"/>
              <p:cNvSpPr/>
              <p:nvPr/>
            </p:nvSpPr>
            <p:spPr>
              <a:xfrm rot="13582693">
                <a:off x="4697836" y="1624859"/>
                <a:ext cx="401488" cy="368423"/>
              </a:xfrm>
              <a:prstGeom prst="pie">
                <a:avLst>
                  <a:gd name="adj1" fmla="val 0"/>
                  <a:gd name="adj2" fmla="val 4461120"/>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544" name="Group 543"/>
              <p:cNvGrpSpPr/>
              <p:nvPr/>
            </p:nvGrpSpPr>
            <p:grpSpPr>
              <a:xfrm>
                <a:off x="4508619" y="1370505"/>
                <a:ext cx="230546" cy="286299"/>
                <a:chOff x="3952826" y="5337540"/>
                <a:chExt cx="135603" cy="151910"/>
              </a:xfrm>
            </p:grpSpPr>
            <p:sp>
              <p:nvSpPr>
                <p:cNvPr id="548" name="Oval 547"/>
                <p:cNvSpPr/>
                <p:nvPr/>
              </p:nvSpPr>
              <p:spPr>
                <a:xfrm>
                  <a:off x="3952826"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9" name="Oval 548"/>
                <p:cNvSpPr/>
                <p:nvPr/>
              </p:nvSpPr>
              <p:spPr>
                <a:xfrm>
                  <a:off x="3975427"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5" name="Group 544"/>
              <p:cNvGrpSpPr/>
              <p:nvPr/>
            </p:nvGrpSpPr>
            <p:grpSpPr>
              <a:xfrm>
                <a:off x="5005922" y="1359834"/>
                <a:ext cx="230546" cy="286299"/>
                <a:chOff x="4133631" y="5337540"/>
                <a:chExt cx="135603" cy="151910"/>
              </a:xfrm>
            </p:grpSpPr>
            <p:sp>
              <p:nvSpPr>
                <p:cNvPr id="546" name="Oval 545"/>
                <p:cNvSpPr/>
                <p:nvPr/>
              </p:nvSpPr>
              <p:spPr>
                <a:xfrm>
                  <a:off x="4133631" y="5337540"/>
                  <a:ext cx="135603" cy="15191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7" name="Oval 546"/>
                <p:cNvSpPr/>
                <p:nvPr/>
              </p:nvSpPr>
              <p:spPr>
                <a:xfrm>
                  <a:off x="4133631" y="5388177"/>
                  <a:ext cx="90402" cy="10127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7" name="Group 6"/>
          <p:cNvGrpSpPr/>
          <p:nvPr/>
        </p:nvGrpSpPr>
        <p:grpSpPr>
          <a:xfrm>
            <a:off x="1326825" y="906597"/>
            <a:ext cx="2652820" cy="3186139"/>
            <a:chOff x="1326825" y="906597"/>
            <a:chExt cx="2652820" cy="3186139"/>
          </a:xfrm>
        </p:grpSpPr>
        <p:grpSp>
          <p:nvGrpSpPr>
            <p:cNvPr id="413" name="Group 412"/>
            <p:cNvGrpSpPr/>
            <p:nvPr/>
          </p:nvGrpSpPr>
          <p:grpSpPr>
            <a:xfrm>
              <a:off x="1326825" y="906597"/>
              <a:ext cx="1596763" cy="3186139"/>
              <a:chOff x="4289995" y="670637"/>
              <a:chExt cx="1917016" cy="3825163"/>
            </a:xfrm>
          </p:grpSpPr>
          <p:sp>
            <p:nvSpPr>
              <p:cNvPr id="414" name="Cloud 413"/>
              <p:cNvSpPr/>
              <p:nvPr/>
            </p:nvSpPr>
            <p:spPr>
              <a:xfrm rot="20706537">
                <a:off x="5368719" y="1083061"/>
                <a:ext cx="838292" cy="1552058"/>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5" name="Oval 414"/>
              <p:cNvSpPr/>
              <p:nvPr/>
            </p:nvSpPr>
            <p:spPr>
              <a:xfrm rot="649721" flipH="1">
                <a:off x="5194556" y="4100411"/>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6" name="Oval 415"/>
              <p:cNvSpPr/>
              <p:nvPr/>
            </p:nvSpPr>
            <p:spPr>
              <a:xfrm rot="649721" flipH="1">
                <a:off x="4677913" y="4081735"/>
                <a:ext cx="578207" cy="395389"/>
              </a:xfrm>
              <a:prstGeom prst="ellipse">
                <a:avLst/>
              </a:prstGeom>
              <a:solidFill>
                <a:srgbClr val="9966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7" name="Oval 416"/>
              <p:cNvSpPr/>
              <p:nvPr/>
            </p:nvSpPr>
            <p:spPr>
              <a:xfrm rot="4307848" flipH="1">
                <a:off x="5683179" y="3176348"/>
                <a:ext cx="536434" cy="36913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8" name="Oval 417"/>
              <p:cNvSpPr/>
              <p:nvPr/>
            </p:nvSpPr>
            <p:spPr>
              <a:xfrm rot="18060644">
                <a:off x="4183132" y="3153830"/>
                <a:ext cx="536434" cy="322707"/>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9" name="Trapezoid 418"/>
              <p:cNvSpPr/>
              <p:nvPr/>
            </p:nvSpPr>
            <p:spPr>
              <a:xfrm rot="1422081" flipH="1">
                <a:off x="4414536" y="2098187"/>
                <a:ext cx="664125" cy="1269129"/>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Trapezoid 419"/>
              <p:cNvSpPr/>
              <p:nvPr/>
            </p:nvSpPr>
            <p:spPr>
              <a:xfrm rot="20180301">
                <a:off x="5362613" y="2101968"/>
                <a:ext cx="695491" cy="1315130"/>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Cloud 420"/>
              <p:cNvSpPr/>
              <p:nvPr/>
            </p:nvSpPr>
            <p:spPr>
              <a:xfrm rot="671737">
                <a:off x="4296553" y="1015056"/>
                <a:ext cx="742044" cy="1530936"/>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2" name="Trapezoid 421"/>
              <p:cNvSpPr/>
              <p:nvPr/>
            </p:nvSpPr>
            <p:spPr>
              <a:xfrm rot="10800000" flipH="1">
                <a:off x="4581140" y="2015938"/>
                <a:ext cx="1252910" cy="1168775"/>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3" name="Isosceles Triangle 422"/>
              <p:cNvSpPr/>
              <p:nvPr/>
            </p:nvSpPr>
            <p:spPr>
              <a:xfrm rot="10800000" flipH="1">
                <a:off x="5019455" y="2024864"/>
                <a:ext cx="417637" cy="643454"/>
              </a:xfrm>
              <a:prstGeom prst="triangl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4" name="Oval 423"/>
              <p:cNvSpPr/>
              <p:nvPr/>
            </p:nvSpPr>
            <p:spPr>
              <a:xfrm flipH="1">
                <a:off x="4679458" y="729037"/>
                <a:ext cx="1154592" cy="1608632"/>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5" name="Cloud 424"/>
              <p:cNvSpPr/>
              <p:nvPr/>
            </p:nvSpPr>
            <p:spPr>
              <a:xfrm rot="16200000">
                <a:off x="4871726" y="361630"/>
                <a:ext cx="751370" cy="1369384"/>
              </a:xfrm>
              <a:prstGeom prst="cloud">
                <a:avLst/>
              </a:prstGeom>
              <a:solidFill>
                <a:srgbClr val="4D2403"/>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6" name="Rounded Rectangle 425"/>
              <p:cNvSpPr/>
              <p:nvPr/>
            </p:nvSpPr>
            <p:spPr>
              <a:xfrm>
                <a:off x="4495800" y="952445"/>
                <a:ext cx="1436304" cy="281272"/>
              </a:xfrm>
              <a:prstGeom prst="roundRect">
                <a:avLst>
                  <a:gd name="adj" fmla="val 12449"/>
                </a:avLst>
              </a:prstGeom>
              <a:solidFill>
                <a:srgbClr val="7F520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7" name="Trapezoid 426"/>
              <p:cNvSpPr/>
              <p:nvPr/>
            </p:nvSpPr>
            <p:spPr>
              <a:xfrm flipH="1">
                <a:off x="4577271" y="3191346"/>
                <a:ext cx="1252910" cy="1115123"/>
              </a:xfrm>
              <a:prstGeom prst="trapezoid">
                <a:avLst/>
              </a:prstGeom>
              <a:solidFill>
                <a:srgbClr val="E7BE6B"/>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8" name="Group 427"/>
              <p:cNvGrpSpPr/>
              <p:nvPr/>
            </p:nvGrpSpPr>
            <p:grpSpPr>
              <a:xfrm>
                <a:off x="4551845" y="865726"/>
                <a:ext cx="1371600" cy="445287"/>
                <a:chOff x="6629400" y="1582164"/>
                <a:chExt cx="2051348" cy="665965"/>
              </a:xfrm>
            </p:grpSpPr>
            <p:grpSp>
              <p:nvGrpSpPr>
                <p:cNvPr id="465" name="Group 464"/>
                <p:cNvGrpSpPr/>
                <p:nvPr/>
              </p:nvGrpSpPr>
              <p:grpSpPr>
                <a:xfrm>
                  <a:off x="6629400" y="1582164"/>
                  <a:ext cx="2051348" cy="665965"/>
                  <a:chOff x="5406518" y="633972"/>
                  <a:chExt cx="3662823" cy="743377"/>
                </a:xfrm>
              </p:grpSpPr>
              <p:grpSp>
                <p:nvGrpSpPr>
                  <p:cNvPr id="470" name="Group 469"/>
                  <p:cNvGrpSpPr/>
                  <p:nvPr/>
                </p:nvGrpSpPr>
                <p:grpSpPr>
                  <a:xfrm>
                    <a:off x="5406518" y="638327"/>
                    <a:ext cx="915268" cy="739022"/>
                    <a:chOff x="5406518" y="638327"/>
                    <a:chExt cx="915268" cy="739022"/>
                  </a:xfrm>
                </p:grpSpPr>
                <p:sp>
                  <p:nvSpPr>
                    <p:cNvPr id="483" name="Cross 48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4" name="Diamond 48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1" name="Group 470"/>
                  <p:cNvGrpSpPr/>
                  <p:nvPr/>
                </p:nvGrpSpPr>
                <p:grpSpPr>
                  <a:xfrm>
                    <a:off x="6333981" y="633972"/>
                    <a:ext cx="915268" cy="739022"/>
                    <a:chOff x="5406518" y="638327"/>
                    <a:chExt cx="915268" cy="739022"/>
                  </a:xfrm>
                </p:grpSpPr>
                <p:sp>
                  <p:nvSpPr>
                    <p:cNvPr id="481" name="Cross 480"/>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2" name="Diamond 481"/>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2" name="Group 471"/>
                  <p:cNvGrpSpPr/>
                  <p:nvPr/>
                </p:nvGrpSpPr>
                <p:grpSpPr>
                  <a:xfrm>
                    <a:off x="7257090" y="633972"/>
                    <a:ext cx="915268" cy="739022"/>
                    <a:chOff x="5406518" y="638327"/>
                    <a:chExt cx="915268" cy="739022"/>
                  </a:xfrm>
                </p:grpSpPr>
                <p:sp>
                  <p:nvSpPr>
                    <p:cNvPr id="479" name="Cross 47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0" name="Diamond 47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3" name="Group 472"/>
                  <p:cNvGrpSpPr/>
                  <p:nvPr/>
                </p:nvGrpSpPr>
                <p:grpSpPr>
                  <a:xfrm>
                    <a:off x="8154073" y="633973"/>
                    <a:ext cx="915268" cy="739022"/>
                    <a:chOff x="5406518" y="638327"/>
                    <a:chExt cx="915268" cy="739022"/>
                  </a:xfrm>
                </p:grpSpPr>
                <p:sp>
                  <p:nvSpPr>
                    <p:cNvPr id="477" name="Cross 47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8" name="Diamond 47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4" name="Diamond 473"/>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5" name="Diamond 474"/>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6" name="Diamond 475"/>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6" name="6-Point Star 465"/>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7" name="6-Point Star 466"/>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8" name="6-Point Star 467"/>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6-Point Star 468"/>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9" name="Group 428"/>
              <p:cNvGrpSpPr/>
              <p:nvPr/>
            </p:nvGrpSpPr>
            <p:grpSpPr>
              <a:xfrm rot="1293597">
                <a:off x="4559537" y="3170813"/>
                <a:ext cx="475099" cy="1031721"/>
                <a:chOff x="6677328" y="4049616"/>
                <a:chExt cx="948594" cy="2064381"/>
              </a:xfrm>
            </p:grpSpPr>
            <p:sp>
              <p:nvSpPr>
                <p:cNvPr id="451" name="Flowchart: Summing Junction 450"/>
                <p:cNvSpPr/>
                <p:nvPr/>
              </p:nvSpPr>
              <p:spPr>
                <a:xfrm>
                  <a:off x="6858000" y="40496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2" name="Flowchart: Summing Junction 451"/>
                <p:cNvSpPr/>
                <p:nvPr/>
              </p:nvSpPr>
              <p:spPr>
                <a:xfrm>
                  <a:off x="6832576" y="4407928"/>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3" name="Flowchart: Summing Junction 452"/>
                <p:cNvSpPr/>
                <p:nvPr/>
              </p:nvSpPr>
              <p:spPr>
                <a:xfrm rot="836308">
                  <a:off x="6776971" y="4668269"/>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4" name="Flowchart: Summing Junction 453"/>
                <p:cNvSpPr/>
                <p:nvPr/>
              </p:nvSpPr>
              <p:spPr>
                <a:xfrm rot="20246486">
                  <a:off x="7010400" y="420201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5" name="Flowchart: Summing Junction 454"/>
                <p:cNvSpPr/>
                <p:nvPr/>
              </p:nvSpPr>
              <p:spPr>
                <a:xfrm rot="19652693">
                  <a:off x="7148012" y="4466764"/>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6" name="Flowchart: Summing Junction 455"/>
                <p:cNvSpPr/>
                <p:nvPr/>
              </p:nvSpPr>
              <p:spPr>
                <a:xfrm rot="19552713">
                  <a:off x="7235243" y="4698866"/>
                  <a:ext cx="228600" cy="496979"/>
                </a:xfrm>
                <a:prstGeom prst="flowChartSummingJunction">
                  <a:avLst/>
                </a:prstGeom>
                <a:solidFill>
                  <a:srgbClr val="C85F08"/>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7" name="Group 25"/>
                <p:cNvGrpSpPr/>
                <p:nvPr/>
              </p:nvGrpSpPr>
              <p:grpSpPr>
                <a:xfrm>
                  <a:off x="6677328" y="5006366"/>
                  <a:ext cx="948594" cy="1107631"/>
                  <a:chOff x="3124200" y="3339059"/>
                  <a:chExt cx="2743200" cy="2854839"/>
                </a:xfrm>
                <a:solidFill>
                  <a:srgbClr val="C85F08"/>
                </a:solidFill>
              </p:grpSpPr>
              <p:sp>
                <p:nvSpPr>
                  <p:cNvPr id="458" name="Oval 457"/>
                  <p:cNvSpPr/>
                  <p:nvPr/>
                </p:nvSpPr>
                <p:spPr>
                  <a:xfrm>
                    <a:off x="3124200" y="3657597"/>
                    <a:ext cx="2743200" cy="2536301"/>
                  </a:xfrm>
                  <a:prstGeom prst="ellipse">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9" name="Trapezoid 458"/>
                  <p:cNvSpPr/>
                  <p:nvPr/>
                </p:nvSpPr>
                <p:spPr>
                  <a:xfrm rot="10800000">
                    <a:off x="3352799" y="3339059"/>
                    <a:ext cx="2208551" cy="685800"/>
                  </a:xfrm>
                  <a:prstGeom prst="trapezoid">
                    <a:avLst/>
                  </a:prstGeom>
                  <a:grp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0" name="Group 28"/>
                  <p:cNvGrpSpPr/>
                  <p:nvPr/>
                </p:nvGrpSpPr>
                <p:grpSpPr>
                  <a:xfrm>
                    <a:off x="3481299" y="3932118"/>
                    <a:ext cx="1960410" cy="156892"/>
                    <a:chOff x="3131612" y="1661854"/>
                    <a:chExt cx="4419488" cy="312758"/>
                  </a:xfrm>
                  <a:grpFill/>
                </p:grpSpPr>
                <p:sp>
                  <p:nvSpPr>
                    <p:cNvPr id="461" name="Flowchart: Summing Junction 460"/>
                    <p:cNvSpPr/>
                    <p:nvPr/>
                  </p:nvSpPr>
                  <p:spPr>
                    <a:xfrm>
                      <a:off x="3131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2" name="Flowchart: Summing Junction 461"/>
                    <p:cNvSpPr/>
                    <p:nvPr/>
                  </p:nvSpPr>
                  <p:spPr>
                    <a:xfrm>
                      <a:off x="4274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3" name="Flowchart: Summing Junction 462"/>
                    <p:cNvSpPr/>
                    <p:nvPr/>
                  </p:nvSpPr>
                  <p:spPr>
                    <a:xfrm>
                      <a:off x="5417612"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Flowchart: Summing Junction 463"/>
                    <p:cNvSpPr/>
                    <p:nvPr/>
                  </p:nvSpPr>
                  <p:spPr>
                    <a:xfrm>
                      <a:off x="6560611" y="1661854"/>
                      <a:ext cx="990489" cy="312758"/>
                    </a:xfrm>
                    <a:prstGeom prst="flowChartSummingJunction">
                      <a:avLst/>
                    </a:prstGeom>
                    <a:grpFill/>
                    <a:ln w="3175">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430" name="Group 429"/>
              <p:cNvGrpSpPr/>
              <p:nvPr/>
            </p:nvGrpSpPr>
            <p:grpSpPr>
              <a:xfrm>
                <a:off x="4772460" y="3040042"/>
                <a:ext cx="891251" cy="289343"/>
                <a:chOff x="6629400" y="1582164"/>
                <a:chExt cx="2051348" cy="665965"/>
              </a:xfrm>
            </p:grpSpPr>
            <p:grpSp>
              <p:nvGrpSpPr>
                <p:cNvPr id="431" name="Group 430"/>
                <p:cNvGrpSpPr/>
                <p:nvPr/>
              </p:nvGrpSpPr>
              <p:grpSpPr>
                <a:xfrm>
                  <a:off x="6629400" y="1582164"/>
                  <a:ext cx="2051348" cy="665965"/>
                  <a:chOff x="5406518" y="633972"/>
                  <a:chExt cx="3662823" cy="743377"/>
                </a:xfrm>
              </p:grpSpPr>
              <p:grpSp>
                <p:nvGrpSpPr>
                  <p:cNvPr id="436" name="Group 435"/>
                  <p:cNvGrpSpPr/>
                  <p:nvPr/>
                </p:nvGrpSpPr>
                <p:grpSpPr>
                  <a:xfrm>
                    <a:off x="5406518" y="638327"/>
                    <a:ext cx="915268" cy="739022"/>
                    <a:chOff x="5406518" y="638327"/>
                    <a:chExt cx="915268" cy="739022"/>
                  </a:xfrm>
                </p:grpSpPr>
                <p:sp>
                  <p:nvSpPr>
                    <p:cNvPr id="449" name="Cross 448"/>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0" name="Diamond 449"/>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7" name="Group 436"/>
                  <p:cNvGrpSpPr/>
                  <p:nvPr/>
                </p:nvGrpSpPr>
                <p:grpSpPr>
                  <a:xfrm>
                    <a:off x="6333981" y="633972"/>
                    <a:ext cx="915268" cy="739022"/>
                    <a:chOff x="5406518" y="638327"/>
                    <a:chExt cx="915268" cy="739022"/>
                  </a:xfrm>
                </p:grpSpPr>
                <p:sp>
                  <p:nvSpPr>
                    <p:cNvPr id="447" name="Cross 446"/>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8" name="Diamond 447"/>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8" name="Group 437"/>
                  <p:cNvGrpSpPr/>
                  <p:nvPr/>
                </p:nvGrpSpPr>
                <p:grpSpPr>
                  <a:xfrm>
                    <a:off x="7257090" y="633972"/>
                    <a:ext cx="915268" cy="739022"/>
                    <a:chOff x="5406518" y="638327"/>
                    <a:chExt cx="915268" cy="739022"/>
                  </a:xfrm>
                </p:grpSpPr>
                <p:sp>
                  <p:nvSpPr>
                    <p:cNvPr id="445" name="Cross 444"/>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6" name="Diamond 445"/>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39" name="Group 438"/>
                  <p:cNvGrpSpPr/>
                  <p:nvPr/>
                </p:nvGrpSpPr>
                <p:grpSpPr>
                  <a:xfrm>
                    <a:off x="8154073" y="633973"/>
                    <a:ext cx="915268" cy="739022"/>
                    <a:chOff x="5406518" y="638327"/>
                    <a:chExt cx="915268" cy="739022"/>
                  </a:xfrm>
                </p:grpSpPr>
                <p:sp>
                  <p:nvSpPr>
                    <p:cNvPr id="443" name="Cross 442"/>
                    <p:cNvSpPr/>
                    <p:nvPr/>
                  </p:nvSpPr>
                  <p:spPr>
                    <a:xfrm>
                      <a:off x="5406518" y="638327"/>
                      <a:ext cx="915268" cy="739022"/>
                    </a:xfrm>
                    <a:prstGeom prst="plus">
                      <a:avLst/>
                    </a:prstGeom>
                    <a:solidFill>
                      <a:srgbClr val="7F520F"/>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4" name="Diamond 443"/>
                    <p:cNvSpPr/>
                    <p:nvPr/>
                  </p:nvSpPr>
                  <p:spPr>
                    <a:xfrm>
                      <a:off x="5693981" y="690896"/>
                      <a:ext cx="340342" cy="618149"/>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0" name="Diamond 439"/>
                  <p:cNvSpPr/>
                  <p:nvPr/>
                </p:nvSpPr>
                <p:spPr>
                  <a:xfrm>
                    <a:off x="6244044" y="795400"/>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1" name="Diamond 440"/>
                  <p:cNvSpPr/>
                  <p:nvPr/>
                </p:nvSpPr>
                <p:spPr>
                  <a:xfrm>
                    <a:off x="7197633" y="799754"/>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2" name="Diamond 441"/>
                  <p:cNvSpPr/>
                  <p:nvPr/>
                </p:nvSpPr>
                <p:spPr>
                  <a:xfrm>
                    <a:off x="8085906" y="808463"/>
                    <a:ext cx="147329" cy="397676"/>
                  </a:xfrm>
                  <a:prstGeom prst="diamond">
                    <a:avLst/>
                  </a:prstGeom>
                  <a:solidFill>
                    <a:srgbClr val="E7BE6B"/>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2" name="6-Point Star 431"/>
                <p:cNvSpPr/>
                <p:nvPr/>
              </p:nvSpPr>
              <p:spPr>
                <a:xfrm>
                  <a:off x="6704134" y="1735794"/>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3" name="6-Point Star 432"/>
                <p:cNvSpPr/>
                <p:nvPr/>
              </p:nvSpPr>
              <p:spPr>
                <a:xfrm>
                  <a:off x="7227543"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4" name="6-Point Star 433"/>
                <p:cNvSpPr/>
                <p:nvPr/>
              </p:nvSpPr>
              <p:spPr>
                <a:xfrm>
                  <a:off x="7744526" y="1731288"/>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5" name="6-Point Star 434"/>
                <p:cNvSpPr/>
                <p:nvPr/>
              </p:nvSpPr>
              <p:spPr>
                <a:xfrm>
                  <a:off x="8258068" y="1739570"/>
                  <a:ext cx="355147" cy="347252"/>
                </a:xfrm>
                <a:prstGeom prst="star6">
                  <a:avLst/>
                </a:prstGeom>
                <a:solidFill>
                  <a:srgbClr val="FFC00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554" name="Picture 2" descr="http://cliparts.co/cliparts/pi7/KEb/pi7KEbMi9.png"/>
            <p:cNvPicPr>
              <a:picLocks noChangeAspect="1" noChangeArrowheads="1"/>
            </p:cNvPicPr>
            <p:nvPr/>
          </p:nvPicPr>
          <p:blipFill>
            <a:blip r:embed="rId3" cstate="print">
              <a:duotone>
                <a:prstClr val="black"/>
                <a:srgbClr val="996633">
                  <a:tint val="45000"/>
                  <a:satMod val="400000"/>
                </a:srgbClr>
              </a:duotone>
              <a:extLst>
                <a:ext uri="{BEBA8EAE-BF5A-486C-A8C5-ECC9F3942E4B}">
                  <a14:imgProps xmlns:a14="http://schemas.microsoft.com/office/drawing/2010/main">
                    <a14:imgLayer r:embed="rId4">
                      <a14:imgEffect>
                        <a14:artisticChalkSketch/>
                      </a14:imgEffect>
                    </a14:imgLayer>
                  </a14:imgProps>
                </a:ext>
                <a:ext uri="{28A0092B-C50C-407E-A947-70E740481C1C}">
                  <a14:useLocalDpi xmlns:a14="http://schemas.microsoft.com/office/drawing/2010/main" val="0"/>
                </a:ext>
              </a:extLst>
            </a:blip>
            <a:srcRect/>
            <a:stretch>
              <a:fillRect/>
            </a:stretch>
          </p:blipFill>
          <p:spPr bwMode="auto">
            <a:xfrm rot="18936626">
              <a:off x="1770238" y="1588973"/>
              <a:ext cx="2209407" cy="2002535"/>
            </a:xfrm>
            <a:prstGeom prst="rect">
              <a:avLst/>
            </a:prstGeom>
            <a:noFill/>
            <a:extLst>
              <a:ext uri="{909E8E84-426E-40DD-AFC4-6F175D3DCCD1}">
                <a14:hiddenFill xmlns:a14="http://schemas.microsoft.com/office/drawing/2010/main">
                  <a:solidFill>
                    <a:srgbClr val="FFFFFF"/>
                  </a:solidFill>
                </a14:hiddenFill>
              </a:ext>
            </a:extLst>
          </p:spPr>
        </p:pic>
        <p:sp>
          <p:nvSpPr>
            <p:cNvPr id="555" name="Oval 554"/>
            <p:cNvSpPr/>
            <p:nvPr/>
          </p:nvSpPr>
          <p:spPr>
            <a:xfrm rot="18060644">
              <a:off x="2696841" y="3012245"/>
              <a:ext cx="203333" cy="268796"/>
            </a:xfrm>
            <a:prstGeom prst="ellipse">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8150" y="6455439"/>
            <a:ext cx="2806684" cy="369332"/>
          </a:xfrm>
          <a:prstGeom prst="rect">
            <a:avLst/>
          </a:prstGeom>
          <a:noFill/>
        </p:spPr>
        <p:txBody>
          <a:bodyPr wrap="square" rtlCol="0">
            <a:spAutoFit/>
          </a:bodyPr>
          <a:lstStyle/>
          <a:p>
            <a:r>
              <a:rPr lang="en-US" dirty="0"/>
              <a:t>1 Samuel 17:12-18</a:t>
            </a:r>
          </a:p>
        </p:txBody>
      </p:sp>
    </p:spTree>
    <p:extLst>
      <p:ext uri="{BB962C8B-B14F-4D97-AF65-F5344CB8AC3E}">
        <p14:creationId xmlns:p14="http://schemas.microsoft.com/office/powerpoint/2010/main" val="3371708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8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The Sling </a:t>
            </a:r>
          </a:p>
        </p:txBody>
      </p:sp>
      <p:pic>
        <p:nvPicPr>
          <p:cNvPr id="4098" name="Picture 2" descr="http://ikerlarraiza.com/wp-content/uploads/2013/11/onda-davi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003" y="1267321"/>
            <a:ext cx="4048125" cy="268605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4100" name="Picture 4" descr="http://2012ojhsancient.weebly.com/uploads/1/0/3/3/10333335/4884277_orig.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05074" y="2610346"/>
            <a:ext cx="5191335" cy="2869217"/>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3" name="Rectangle 2"/>
          <p:cNvSpPr/>
          <p:nvPr/>
        </p:nvSpPr>
        <p:spPr>
          <a:xfrm>
            <a:off x="4896314" y="1138209"/>
            <a:ext cx="6096000" cy="1200329"/>
          </a:xfrm>
          <a:prstGeom prst="rect">
            <a:avLst/>
          </a:prstGeom>
        </p:spPr>
        <p:txBody>
          <a:bodyPr>
            <a:spAutoFit/>
          </a:bodyPr>
          <a:lstStyle/>
          <a:p>
            <a:r>
              <a:rPr lang="en-US" dirty="0">
                <a:solidFill>
                  <a:srgbClr val="333333"/>
                </a:solidFill>
                <a:latin typeface="Calibri" panose="020F0502020204030204" pitchFamily="34" charset="0"/>
              </a:rPr>
              <a:t>As a young shepherd, he had much practice at slinging stones. It was an effective way both to keep wolves and other vicious animals away from the sheep and to attract the attention of straying sheep and drive them back to pasture. </a:t>
            </a:r>
            <a:endParaRPr lang="en-US" dirty="0"/>
          </a:p>
        </p:txBody>
      </p:sp>
      <p:sp>
        <p:nvSpPr>
          <p:cNvPr id="8" name="Rectangle 7"/>
          <p:cNvSpPr/>
          <p:nvPr/>
        </p:nvSpPr>
        <p:spPr>
          <a:xfrm>
            <a:off x="353003" y="4225727"/>
            <a:ext cx="4543311" cy="1200329"/>
          </a:xfrm>
          <a:prstGeom prst="rect">
            <a:avLst/>
          </a:prstGeom>
        </p:spPr>
        <p:txBody>
          <a:bodyPr wrap="square">
            <a:spAutoFit/>
          </a:bodyPr>
          <a:lstStyle/>
          <a:p>
            <a:r>
              <a:rPr lang="en-US" dirty="0">
                <a:solidFill>
                  <a:srgbClr val="333333"/>
                </a:solidFill>
                <a:latin typeface="Calibri" panose="020F0502020204030204" pitchFamily="34" charset="0"/>
              </a:rPr>
              <a:t>As a result of his experience, David had confidence in his skills, but the true source of his courage was faith in the power of the living God.</a:t>
            </a:r>
            <a:endParaRPr lang="en-US" dirty="0"/>
          </a:p>
        </p:txBody>
      </p:sp>
      <p:sp>
        <p:nvSpPr>
          <p:cNvPr id="4" name="TextBox 3"/>
          <p:cNvSpPr txBox="1"/>
          <p:nvPr/>
        </p:nvSpPr>
        <p:spPr>
          <a:xfrm>
            <a:off x="11565914" y="6474402"/>
            <a:ext cx="644236" cy="369332"/>
          </a:xfrm>
          <a:prstGeom prst="rect">
            <a:avLst/>
          </a:prstGeom>
          <a:noFill/>
        </p:spPr>
        <p:txBody>
          <a:bodyPr wrap="square" rtlCol="0">
            <a:spAutoFit/>
          </a:bodyPr>
          <a:lstStyle/>
          <a:p>
            <a:r>
              <a:rPr lang="en-US" dirty="0"/>
              <a:t>(3)</a:t>
            </a:r>
          </a:p>
        </p:txBody>
      </p:sp>
      <p:sp>
        <p:nvSpPr>
          <p:cNvPr id="5" name="Rectangle 4"/>
          <p:cNvSpPr/>
          <p:nvPr/>
        </p:nvSpPr>
        <p:spPr>
          <a:xfrm>
            <a:off x="5121708" y="5711952"/>
            <a:ext cx="6096000" cy="923330"/>
          </a:xfrm>
          <a:prstGeom prst="rect">
            <a:avLst/>
          </a:prstGeom>
        </p:spPr>
        <p:txBody>
          <a:bodyPr>
            <a:spAutoFit/>
          </a:bodyPr>
          <a:lstStyle/>
          <a:p>
            <a:r>
              <a:rPr lang="en-US" dirty="0">
                <a:solidFill>
                  <a:srgbClr val="333333"/>
                </a:solidFill>
                <a:latin typeface="Calibri" panose="020F0502020204030204" pitchFamily="34" charset="0"/>
              </a:rPr>
              <a:t>Scrip = Shepherds of David’s time carried a sling and a small leather or woolen wallet or bag in which food or stones could be carried to the place where the sheep grazed. </a:t>
            </a:r>
            <a:endParaRPr lang="en-US" dirty="0"/>
          </a:p>
        </p:txBody>
      </p:sp>
      <p:pic>
        <p:nvPicPr>
          <p:cNvPr id="5122" name="Picture 2" descr="https://s-media-cache-ak0.pinimg.com/236x/b2/74/04/b274047471926dd81b17a2b8c4d4426f.jpg"/>
          <p:cNvPicPr>
            <a:picLocks noChangeAspect="1" noChangeArrowheads="1"/>
          </p:cNvPicPr>
          <p:nvPr/>
        </p:nvPicPr>
        <p:blipFill rotWithShape="1">
          <a:blip r:embed="rId5">
            <a:extLst>
              <a:ext uri="{28A0092B-C50C-407E-A947-70E740481C1C}">
                <a14:useLocalDpi xmlns:a14="http://schemas.microsoft.com/office/drawing/2010/main" val="0"/>
              </a:ext>
            </a:extLst>
          </a:blip>
          <a:srcRect l="32006" t="11642" r="22694" b="5840"/>
          <a:stretch/>
        </p:blipFill>
        <p:spPr bwMode="auto">
          <a:xfrm>
            <a:off x="3606041" y="5138997"/>
            <a:ext cx="1415796" cy="17047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342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Goliath’s Challenge</a:t>
            </a:r>
          </a:p>
        </p:txBody>
      </p:sp>
      <p:sp>
        <p:nvSpPr>
          <p:cNvPr id="3" name="Rectangle 2"/>
          <p:cNvSpPr/>
          <p:nvPr/>
        </p:nvSpPr>
        <p:spPr>
          <a:xfrm>
            <a:off x="3897571" y="1008004"/>
            <a:ext cx="6096000" cy="369332"/>
          </a:xfrm>
          <a:prstGeom prst="rect">
            <a:avLst/>
          </a:prstGeom>
        </p:spPr>
        <p:txBody>
          <a:bodyPr>
            <a:spAutoFit/>
          </a:bodyPr>
          <a:lstStyle/>
          <a:p>
            <a:r>
              <a:rPr lang="en-US" dirty="0">
                <a:solidFill>
                  <a:srgbClr val="333333"/>
                </a:solidFill>
                <a:latin typeface="Calibri" panose="020F0502020204030204" pitchFamily="34" charset="0"/>
              </a:rPr>
              <a:t>The Israelites could hear him:</a:t>
            </a:r>
            <a:endParaRPr lang="en-US" dirty="0"/>
          </a:p>
        </p:txBody>
      </p:sp>
      <p:sp>
        <p:nvSpPr>
          <p:cNvPr id="8" name="Rectangle 7"/>
          <p:cNvSpPr/>
          <p:nvPr/>
        </p:nvSpPr>
        <p:spPr>
          <a:xfrm>
            <a:off x="5548458" y="1594682"/>
            <a:ext cx="5465906" cy="4893647"/>
          </a:xfrm>
          <a:prstGeom prst="rect">
            <a:avLst/>
          </a:prstGeom>
        </p:spPr>
        <p:txBody>
          <a:bodyPr wrap="square">
            <a:spAutoFit/>
          </a:bodyPr>
          <a:lstStyle/>
          <a:p>
            <a:pPr fontAlgn="base"/>
            <a:r>
              <a:rPr lang="en-US" sz="2400" dirty="0"/>
              <a:t> Why are ye come out to set </a:t>
            </a:r>
            <a:r>
              <a:rPr lang="en-US" sz="2400" i="1" dirty="0"/>
              <a:t>your</a:t>
            </a:r>
            <a:r>
              <a:rPr lang="en-US" sz="2400" dirty="0"/>
              <a:t> battle in array? </a:t>
            </a:r>
            <a:r>
              <a:rPr lang="en-US" sz="2400" i="1" dirty="0"/>
              <a:t>am</a:t>
            </a:r>
            <a:r>
              <a:rPr lang="en-US" sz="2400" dirty="0"/>
              <a:t> not I a Philistine, and ye servants to Saul? choose you a man for you, and let him come down to me.</a:t>
            </a:r>
          </a:p>
          <a:p>
            <a:pPr fontAlgn="base"/>
            <a:endParaRPr lang="en-US" sz="2400" dirty="0"/>
          </a:p>
          <a:p>
            <a:pPr fontAlgn="base"/>
            <a:r>
              <a:rPr lang="en-US" sz="2400" dirty="0"/>
              <a:t>If he be able to fight with me, and to kill me, then will we be your servants: but if I prevail against him, and kill him, then shall ye be our servants, and serve us.</a:t>
            </a:r>
          </a:p>
          <a:p>
            <a:pPr fontAlgn="base"/>
            <a:endParaRPr lang="en-US" sz="2400" dirty="0"/>
          </a:p>
          <a:p>
            <a:pPr fontAlgn="base"/>
            <a:r>
              <a:rPr lang="en-US" sz="2400" dirty="0"/>
              <a:t>And the Philistine said, I defy the armies of Israel this day; give me a man, that we may fight together.</a:t>
            </a:r>
          </a:p>
        </p:txBody>
      </p:sp>
      <p:sp>
        <p:nvSpPr>
          <p:cNvPr id="4" name="TextBox 3"/>
          <p:cNvSpPr txBox="1"/>
          <p:nvPr/>
        </p:nvSpPr>
        <p:spPr>
          <a:xfrm>
            <a:off x="11565914" y="6474402"/>
            <a:ext cx="644236" cy="369332"/>
          </a:xfrm>
          <a:prstGeom prst="rect">
            <a:avLst/>
          </a:prstGeom>
          <a:noFill/>
        </p:spPr>
        <p:txBody>
          <a:bodyPr wrap="square" rtlCol="0">
            <a:spAutoFit/>
          </a:bodyPr>
          <a:lstStyle/>
          <a:p>
            <a:r>
              <a:rPr lang="en-US" dirty="0"/>
              <a:t>(3)</a:t>
            </a:r>
          </a:p>
        </p:txBody>
      </p:sp>
      <p:sp>
        <p:nvSpPr>
          <p:cNvPr id="5" name="Rectangle 4"/>
          <p:cNvSpPr/>
          <p:nvPr/>
        </p:nvSpPr>
        <p:spPr>
          <a:xfrm>
            <a:off x="186026" y="6474402"/>
            <a:ext cx="6096000" cy="369332"/>
          </a:xfrm>
          <a:prstGeom prst="rect">
            <a:avLst/>
          </a:prstGeom>
        </p:spPr>
        <p:txBody>
          <a:bodyPr>
            <a:spAutoFit/>
          </a:bodyPr>
          <a:lstStyle/>
          <a:p>
            <a:r>
              <a:rPr lang="en-US" dirty="0">
                <a:solidFill>
                  <a:srgbClr val="333333"/>
                </a:solidFill>
                <a:latin typeface="Calibri" panose="020F0502020204030204" pitchFamily="34" charset="0"/>
              </a:rPr>
              <a:t>1 Samuel: 17:8-10 </a:t>
            </a:r>
            <a:endParaRPr lang="en-US" dirty="0"/>
          </a:p>
        </p:txBody>
      </p:sp>
      <p:pic>
        <p:nvPicPr>
          <p:cNvPr id="6146" name="Picture 2" descr="http://prairieschooner.unl.edu/sites/default/files/goliat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5058" y="1561011"/>
            <a:ext cx="3138342" cy="4544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946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4" name="TextBox 3"/>
          <p:cNvSpPr txBox="1"/>
          <p:nvPr/>
        </p:nvSpPr>
        <p:spPr>
          <a:xfrm>
            <a:off x="11565914" y="6474402"/>
            <a:ext cx="644236" cy="369332"/>
          </a:xfrm>
          <a:prstGeom prst="rect">
            <a:avLst/>
          </a:prstGeom>
          <a:noFill/>
        </p:spPr>
        <p:txBody>
          <a:bodyPr wrap="square" rtlCol="0">
            <a:spAutoFit/>
          </a:bodyPr>
          <a:lstStyle/>
          <a:p>
            <a:r>
              <a:rPr lang="en-US" dirty="0"/>
              <a:t>(4)</a:t>
            </a:r>
          </a:p>
        </p:txBody>
      </p:sp>
      <p:sp>
        <p:nvSpPr>
          <p:cNvPr id="6" name="Rectangle 5"/>
          <p:cNvSpPr/>
          <p:nvPr/>
        </p:nvSpPr>
        <p:spPr>
          <a:xfrm>
            <a:off x="4596245" y="1061577"/>
            <a:ext cx="6096000" cy="4247317"/>
          </a:xfrm>
          <a:prstGeom prst="rect">
            <a:avLst/>
          </a:prstGeom>
        </p:spPr>
        <p:txBody>
          <a:bodyPr>
            <a:spAutoFit/>
          </a:bodyPr>
          <a:lstStyle/>
          <a:p>
            <a:pPr fontAlgn="base"/>
            <a:r>
              <a:rPr lang="en-US" dirty="0">
                <a:solidFill>
                  <a:srgbClr val="333333"/>
                </a:solidFill>
                <a:latin typeface="Calibri" panose="020F0502020204030204" pitchFamily="34" charset="0"/>
              </a:rPr>
              <a:t>“Is there a Goliath in your life? Is there one in mine? Does he stand squarely between you and your desired happiness? </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Your Goliath may not carry a sword or hurl a verbal challenge of insult that all may hear and force you to decision. </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He may not be ten feet tall, but he likely will appear equally as formidable, and his silent challenge may shame and embarrass. …</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“The giant you face will not diminish in size nor in power or strength by your vain hoping, wishing, or waiting for him to do so. </a:t>
            </a:r>
          </a:p>
          <a:p>
            <a:pPr fontAlgn="base"/>
            <a:endParaRPr lang="en-US" dirty="0">
              <a:solidFill>
                <a:srgbClr val="333333"/>
              </a:solidFill>
              <a:latin typeface="Calibri" panose="020F0502020204030204" pitchFamily="34" charset="0"/>
            </a:endParaRPr>
          </a:p>
          <a:p>
            <a:pPr fontAlgn="base"/>
            <a:r>
              <a:rPr lang="en-US" dirty="0">
                <a:solidFill>
                  <a:srgbClr val="333333"/>
                </a:solidFill>
                <a:latin typeface="Calibri" panose="020F0502020204030204" pitchFamily="34" charset="0"/>
              </a:rPr>
              <a:t>Rather, he increases in power as his hold upon you tightens.”</a:t>
            </a:r>
            <a:endParaRPr lang="en-US" b="0" i="0" dirty="0">
              <a:solidFill>
                <a:srgbClr val="333333"/>
              </a:solidFill>
              <a:effectLst/>
              <a:latin typeface="Calibri" panose="020F0502020204030204" pitchFamily="34"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168" y="1306543"/>
            <a:ext cx="3045110" cy="4034384"/>
          </a:xfrm>
          <a:prstGeom prst="rect">
            <a:avLst/>
          </a:prstGeom>
        </p:spPr>
      </p:pic>
    </p:spTree>
    <p:extLst>
      <p:ext uri="{BB962C8B-B14F-4D97-AF65-F5344CB8AC3E}">
        <p14:creationId xmlns:p14="http://schemas.microsoft.com/office/powerpoint/2010/main" val="280049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duotone>
              <a:schemeClr val="accent6">
                <a:shade val="45000"/>
                <a:satMod val="135000"/>
              </a:schemeClr>
              <a:prstClr val="white"/>
            </a:duotone>
            <a:extLst>
              <a:ext uri="{28A0092B-C50C-407E-A947-70E740481C1C}">
                <a14:useLocalDpi xmlns:a14="http://schemas.microsoft.com/office/drawing/2010/main" val="0"/>
              </a:ext>
            </a:extLst>
          </a:blip>
          <a:srcRect l="2405" t="6282" r="1313" b="2977"/>
          <a:stretch/>
        </p:blipFill>
        <p:spPr>
          <a:xfrm>
            <a:off x="-1" y="-20186"/>
            <a:ext cx="12210151" cy="6918927"/>
          </a:xfrm>
          <a:prstGeom prst="rect">
            <a:avLst/>
          </a:prstGeom>
        </p:spPr>
      </p:pic>
      <p:sp>
        <p:nvSpPr>
          <p:cNvPr id="233" name="TextBox 232"/>
          <p:cNvSpPr txBox="1"/>
          <p:nvPr/>
        </p:nvSpPr>
        <p:spPr>
          <a:xfrm>
            <a:off x="-99872" y="-7659"/>
            <a:ext cx="12291871" cy="1015663"/>
          </a:xfrm>
          <a:prstGeom prst="rect">
            <a:avLst/>
          </a:prstGeom>
          <a:noFill/>
        </p:spPr>
        <p:txBody>
          <a:bodyPr wrap="square" rtlCol="0">
            <a:spAutoFit/>
          </a:bodyPr>
          <a:lstStyle/>
          <a:p>
            <a:pPr algn="ctr"/>
            <a:r>
              <a:rPr lang="en-US" sz="6000" dirty="0">
                <a:latin typeface="Arial Black" panose="020B0A04020102020204" pitchFamily="34" charset="0"/>
              </a:rPr>
              <a:t>David Volunteers</a:t>
            </a:r>
          </a:p>
        </p:txBody>
      </p:sp>
      <p:sp>
        <p:nvSpPr>
          <p:cNvPr id="8" name="Rectangle 7"/>
          <p:cNvSpPr/>
          <p:nvPr/>
        </p:nvSpPr>
        <p:spPr>
          <a:xfrm>
            <a:off x="677656" y="1796123"/>
            <a:ext cx="6044230" cy="3046988"/>
          </a:xfrm>
          <a:prstGeom prst="rect">
            <a:avLst/>
          </a:prstGeom>
        </p:spPr>
        <p:txBody>
          <a:bodyPr wrap="square">
            <a:spAutoFit/>
          </a:bodyPr>
          <a:lstStyle/>
          <a:p>
            <a:r>
              <a:rPr lang="en-US" sz="2400" dirty="0"/>
              <a:t>David’s oldest brother, Eliab, was angry and questioned David’s intentions when he heard how David reacted to Goliath’s challenge. </a:t>
            </a:r>
          </a:p>
          <a:p>
            <a:endParaRPr lang="en-US" sz="2400" dirty="0"/>
          </a:p>
          <a:p>
            <a:r>
              <a:rPr lang="en-US" sz="2400" dirty="0"/>
              <a:t>Despite his brother’s anger, David continued to tell the Israelites that they should not be afraid of Goliath. Some of the soldiers told King Saul what David said, and the king asked to see him.</a:t>
            </a:r>
          </a:p>
        </p:txBody>
      </p:sp>
      <p:sp>
        <p:nvSpPr>
          <p:cNvPr id="4" name="TextBox 3"/>
          <p:cNvSpPr txBox="1"/>
          <p:nvPr/>
        </p:nvSpPr>
        <p:spPr>
          <a:xfrm>
            <a:off x="30884" y="6474402"/>
            <a:ext cx="3741015" cy="369332"/>
          </a:xfrm>
          <a:prstGeom prst="rect">
            <a:avLst/>
          </a:prstGeom>
          <a:noFill/>
        </p:spPr>
        <p:txBody>
          <a:bodyPr wrap="square" rtlCol="0">
            <a:spAutoFit/>
          </a:bodyPr>
          <a:lstStyle/>
          <a:p>
            <a:r>
              <a:rPr lang="en-US" dirty="0"/>
              <a:t>1 Samuel 17:27-31</a:t>
            </a:r>
          </a:p>
        </p:txBody>
      </p:sp>
      <p:pic>
        <p:nvPicPr>
          <p:cNvPr id="7172" name="Picture 4" descr="http://jamesrasbeary.files.wordpress.com/2012/09/eliab.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71064" y="1277868"/>
            <a:ext cx="3989908" cy="5196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49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TotalTime>
  <Words>2006</Words>
  <Application>Microsoft Office PowerPoint</Application>
  <PresentationFormat>Widescreen</PresentationFormat>
  <Paragraphs>165</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 Black</vt:lpstr>
      <vt:lpstr>Calibri Light</vt:lpstr>
      <vt:lpstr>Calibri</vt:lpstr>
      <vt:lpstr>Arial</vt:lpstr>
      <vt:lpstr>Palatino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27</cp:revision>
  <dcterms:created xsi:type="dcterms:W3CDTF">2015-12-27T17:01:54Z</dcterms:created>
  <dcterms:modified xsi:type="dcterms:W3CDTF">2020-11-16T14:39:48Z</dcterms:modified>
</cp:coreProperties>
</file>