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58" r:id="rId4"/>
    <p:sldId id="262" r:id="rId5"/>
    <p:sldId id="263" r:id="rId6"/>
    <p:sldId id="265" r:id="rId7"/>
    <p:sldId id="267" r:id="rId8"/>
    <p:sldId id="268" r:id="rId9"/>
    <p:sldId id="269" r:id="rId10"/>
    <p:sldId id="272" r:id="rId11"/>
    <p:sldId id="273" r:id="rId12"/>
    <p:sldId id="260" r:id="rId13"/>
    <p:sldId id="274" r:id="rId14"/>
    <p:sldId id="266" r:id="rId15"/>
  </p:sldIdLst>
  <p:sldSz cx="12192000" cy="6858000"/>
  <p:notesSz cx="6858000" cy="9144000"/>
  <p:embeddedFontLst>
    <p:embeddedFont>
      <p:font typeface="Abadi" panose="020B0604020104020204" pitchFamily="34" charset="0"/>
      <p:regular r:id="rId16"/>
    </p:embeddedFon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1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8CDED-B225-421F-A051-E29C213DA3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515557-0B54-452E-9A9D-BBAE0C02FB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F40E3E-4E23-4A8B-8B37-D80AFBAA307A}"/>
              </a:ext>
            </a:extLst>
          </p:cNvPr>
          <p:cNvSpPr>
            <a:spLocks noGrp="1"/>
          </p:cNvSpPr>
          <p:nvPr>
            <p:ph type="dt" sz="half" idx="10"/>
          </p:nvPr>
        </p:nvSpPr>
        <p:spPr/>
        <p:txBody>
          <a:bodyPr/>
          <a:lstStyle/>
          <a:p>
            <a:fld id="{47282D24-4AAB-4E3A-ADD2-DED6DB017981}" type="datetimeFigureOut">
              <a:rPr lang="en-US" smtClean="0"/>
              <a:t>11/16/2020</a:t>
            </a:fld>
            <a:endParaRPr lang="en-US"/>
          </a:p>
        </p:txBody>
      </p:sp>
      <p:sp>
        <p:nvSpPr>
          <p:cNvPr id="5" name="Footer Placeholder 4">
            <a:extLst>
              <a:ext uri="{FF2B5EF4-FFF2-40B4-BE49-F238E27FC236}">
                <a16:creationId xmlns:a16="http://schemas.microsoft.com/office/drawing/2014/main" id="{0BA725FD-323B-4460-96DA-BC6C8E167D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4BDC28-BA8A-4BCC-8CCE-4106CD8BA84B}"/>
              </a:ext>
            </a:extLst>
          </p:cNvPr>
          <p:cNvSpPr>
            <a:spLocks noGrp="1"/>
          </p:cNvSpPr>
          <p:nvPr>
            <p:ph type="sldNum" sz="quarter" idx="12"/>
          </p:nvPr>
        </p:nvSpPr>
        <p:spPr/>
        <p:txBody>
          <a:bodyPr/>
          <a:lstStyle/>
          <a:p>
            <a:fld id="{2BC10DDE-7983-4F11-86EF-817F042C438D}" type="slidenum">
              <a:rPr lang="en-US" smtClean="0"/>
              <a:t>‹#›</a:t>
            </a:fld>
            <a:endParaRPr lang="en-US"/>
          </a:p>
        </p:txBody>
      </p:sp>
    </p:spTree>
    <p:extLst>
      <p:ext uri="{BB962C8B-B14F-4D97-AF65-F5344CB8AC3E}">
        <p14:creationId xmlns:p14="http://schemas.microsoft.com/office/powerpoint/2010/main" val="4057469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24F61-0641-4686-9B1F-C8D4217BFA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5EA559-494F-4FA8-A27C-2436A84CC2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1B7B1-A550-474E-9F12-982DFC3F8DFF}"/>
              </a:ext>
            </a:extLst>
          </p:cNvPr>
          <p:cNvSpPr>
            <a:spLocks noGrp="1"/>
          </p:cNvSpPr>
          <p:nvPr>
            <p:ph type="dt" sz="half" idx="10"/>
          </p:nvPr>
        </p:nvSpPr>
        <p:spPr/>
        <p:txBody>
          <a:bodyPr/>
          <a:lstStyle/>
          <a:p>
            <a:fld id="{47282D24-4AAB-4E3A-ADD2-DED6DB017981}" type="datetimeFigureOut">
              <a:rPr lang="en-US" smtClean="0"/>
              <a:t>11/16/2020</a:t>
            </a:fld>
            <a:endParaRPr lang="en-US"/>
          </a:p>
        </p:txBody>
      </p:sp>
      <p:sp>
        <p:nvSpPr>
          <p:cNvPr id="5" name="Footer Placeholder 4">
            <a:extLst>
              <a:ext uri="{FF2B5EF4-FFF2-40B4-BE49-F238E27FC236}">
                <a16:creationId xmlns:a16="http://schemas.microsoft.com/office/drawing/2014/main" id="{3DC81ACD-EF97-45BB-BB9B-A824E94B2A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06124F-2DC6-43E6-8B39-4A9DA168BEC6}"/>
              </a:ext>
            </a:extLst>
          </p:cNvPr>
          <p:cNvSpPr>
            <a:spLocks noGrp="1"/>
          </p:cNvSpPr>
          <p:nvPr>
            <p:ph type="sldNum" sz="quarter" idx="12"/>
          </p:nvPr>
        </p:nvSpPr>
        <p:spPr/>
        <p:txBody>
          <a:bodyPr/>
          <a:lstStyle/>
          <a:p>
            <a:fld id="{2BC10DDE-7983-4F11-86EF-817F042C438D}" type="slidenum">
              <a:rPr lang="en-US" smtClean="0"/>
              <a:t>‹#›</a:t>
            </a:fld>
            <a:endParaRPr lang="en-US"/>
          </a:p>
        </p:txBody>
      </p:sp>
    </p:spTree>
    <p:extLst>
      <p:ext uri="{BB962C8B-B14F-4D97-AF65-F5344CB8AC3E}">
        <p14:creationId xmlns:p14="http://schemas.microsoft.com/office/powerpoint/2010/main" val="2512877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E1CA60-9389-4943-86AE-0D9EC76C25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337484-57BD-4C03-A3CB-932D7E94BA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7041C0-EC9A-4FCE-B5A9-0891AF5F08E7}"/>
              </a:ext>
            </a:extLst>
          </p:cNvPr>
          <p:cNvSpPr>
            <a:spLocks noGrp="1"/>
          </p:cNvSpPr>
          <p:nvPr>
            <p:ph type="dt" sz="half" idx="10"/>
          </p:nvPr>
        </p:nvSpPr>
        <p:spPr/>
        <p:txBody>
          <a:bodyPr/>
          <a:lstStyle/>
          <a:p>
            <a:fld id="{47282D24-4AAB-4E3A-ADD2-DED6DB017981}" type="datetimeFigureOut">
              <a:rPr lang="en-US" smtClean="0"/>
              <a:t>11/16/2020</a:t>
            </a:fld>
            <a:endParaRPr lang="en-US"/>
          </a:p>
        </p:txBody>
      </p:sp>
      <p:sp>
        <p:nvSpPr>
          <p:cNvPr id="5" name="Footer Placeholder 4">
            <a:extLst>
              <a:ext uri="{FF2B5EF4-FFF2-40B4-BE49-F238E27FC236}">
                <a16:creationId xmlns:a16="http://schemas.microsoft.com/office/drawing/2014/main" id="{D38CAD96-7D4D-470B-95F2-51A35A5C1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248EE-4F3F-4968-8166-8E94546BF60C}"/>
              </a:ext>
            </a:extLst>
          </p:cNvPr>
          <p:cNvSpPr>
            <a:spLocks noGrp="1"/>
          </p:cNvSpPr>
          <p:nvPr>
            <p:ph type="sldNum" sz="quarter" idx="12"/>
          </p:nvPr>
        </p:nvSpPr>
        <p:spPr/>
        <p:txBody>
          <a:bodyPr/>
          <a:lstStyle/>
          <a:p>
            <a:fld id="{2BC10DDE-7983-4F11-86EF-817F042C438D}" type="slidenum">
              <a:rPr lang="en-US" smtClean="0"/>
              <a:t>‹#›</a:t>
            </a:fld>
            <a:endParaRPr lang="en-US"/>
          </a:p>
        </p:txBody>
      </p:sp>
    </p:spTree>
    <p:extLst>
      <p:ext uri="{BB962C8B-B14F-4D97-AF65-F5344CB8AC3E}">
        <p14:creationId xmlns:p14="http://schemas.microsoft.com/office/powerpoint/2010/main" val="676469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9A0F4-1CCE-4A13-91C1-C55A6AB474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5D7C77-4660-44B7-9195-E24C768DFE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C2D895-711C-4D75-B149-6A20EF8E45DD}"/>
              </a:ext>
            </a:extLst>
          </p:cNvPr>
          <p:cNvSpPr>
            <a:spLocks noGrp="1"/>
          </p:cNvSpPr>
          <p:nvPr>
            <p:ph type="dt" sz="half" idx="10"/>
          </p:nvPr>
        </p:nvSpPr>
        <p:spPr/>
        <p:txBody>
          <a:bodyPr/>
          <a:lstStyle/>
          <a:p>
            <a:fld id="{47282D24-4AAB-4E3A-ADD2-DED6DB017981}" type="datetimeFigureOut">
              <a:rPr lang="en-US" smtClean="0"/>
              <a:t>11/16/2020</a:t>
            </a:fld>
            <a:endParaRPr lang="en-US"/>
          </a:p>
        </p:txBody>
      </p:sp>
      <p:sp>
        <p:nvSpPr>
          <p:cNvPr id="5" name="Footer Placeholder 4">
            <a:extLst>
              <a:ext uri="{FF2B5EF4-FFF2-40B4-BE49-F238E27FC236}">
                <a16:creationId xmlns:a16="http://schemas.microsoft.com/office/drawing/2014/main" id="{E330A368-C596-45E5-A65B-C045DDCFA4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722433-D57C-489A-A50D-81A0CED53C26}"/>
              </a:ext>
            </a:extLst>
          </p:cNvPr>
          <p:cNvSpPr>
            <a:spLocks noGrp="1"/>
          </p:cNvSpPr>
          <p:nvPr>
            <p:ph type="sldNum" sz="quarter" idx="12"/>
          </p:nvPr>
        </p:nvSpPr>
        <p:spPr/>
        <p:txBody>
          <a:bodyPr/>
          <a:lstStyle/>
          <a:p>
            <a:fld id="{2BC10DDE-7983-4F11-86EF-817F042C438D}" type="slidenum">
              <a:rPr lang="en-US" smtClean="0"/>
              <a:t>‹#›</a:t>
            </a:fld>
            <a:endParaRPr lang="en-US"/>
          </a:p>
        </p:txBody>
      </p:sp>
    </p:spTree>
    <p:extLst>
      <p:ext uri="{BB962C8B-B14F-4D97-AF65-F5344CB8AC3E}">
        <p14:creationId xmlns:p14="http://schemas.microsoft.com/office/powerpoint/2010/main" val="468538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DDD31-D625-47A3-9F29-3FB848351F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CC45AF-298C-4DDF-B274-5B6A865FF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3F6454-3E43-4BCF-BCAF-BFDE28E3EAC1}"/>
              </a:ext>
            </a:extLst>
          </p:cNvPr>
          <p:cNvSpPr>
            <a:spLocks noGrp="1"/>
          </p:cNvSpPr>
          <p:nvPr>
            <p:ph type="dt" sz="half" idx="10"/>
          </p:nvPr>
        </p:nvSpPr>
        <p:spPr/>
        <p:txBody>
          <a:bodyPr/>
          <a:lstStyle/>
          <a:p>
            <a:fld id="{47282D24-4AAB-4E3A-ADD2-DED6DB017981}" type="datetimeFigureOut">
              <a:rPr lang="en-US" smtClean="0"/>
              <a:t>11/16/2020</a:t>
            </a:fld>
            <a:endParaRPr lang="en-US"/>
          </a:p>
        </p:txBody>
      </p:sp>
      <p:sp>
        <p:nvSpPr>
          <p:cNvPr id="5" name="Footer Placeholder 4">
            <a:extLst>
              <a:ext uri="{FF2B5EF4-FFF2-40B4-BE49-F238E27FC236}">
                <a16:creationId xmlns:a16="http://schemas.microsoft.com/office/drawing/2014/main" id="{C7D653AE-D8AC-42D5-ABFD-363C9700B9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4496CF-FA9E-4B89-B61C-9E5B9C49A171}"/>
              </a:ext>
            </a:extLst>
          </p:cNvPr>
          <p:cNvSpPr>
            <a:spLocks noGrp="1"/>
          </p:cNvSpPr>
          <p:nvPr>
            <p:ph type="sldNum" sz="quarter" idx="12"/>
          </p:nvPr>
        </p:nvSpPr>
        <p:spPr/>
        <p:txBody>
          <a:bodyPr/>
          <a:lstStyle/>
          <a:p>
            <a:fld id="{2BC10DDE-7983-4F11-86EF-817F042C438D}" type="slidenum">
              <a:rPr lang="en-US" smtClean="0"/>
              <a:t>‹#›</a:t>
            </a:fld>
            <a:endParaRPr lang="en-US"/>
          </a:p>
        </p:txBody>
      </p:sp>
    </p:spTree>
    <p:extLst>
      <p:ext uri="{BB962C8B-B14F-4D97-AF65-F5344CB8AC3E}">
        <p14:creationId xmlns:p14="http://schemas.microsoft.com/office/powerpoint/2010/main" val="2056064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5B183-5949-4382-AEE3-9BFDF77B20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2CB443-F5CE-4468-9575-C3AC33C1AF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76871B-9C62-4E8C-A48F-8B48DA999D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6513CA-01F8-41CA-9C18-8A34647E5846}"/>
              </a:ext>
            </a:extLst>
          </p:cNvPr>
          <p:cNvSpPr>
            <a:spLocks noGrp="1"/>
          </p:cNvSpPr>
          <p:nvPr>
            <p:ph type="dt" sz="half" idx="10"/>
          </p:nvPr>
        </p:nvSpPr>
        <p:spPr/>
        <p:txBody>
          <a:bodyPr/>
          <a:lstStyle/>
          <a:p>
            <a:fld id="{47282D24-4AAB-4E3A-ADD2-DED6DB017981}" type="datetimeFigureOut">
              <a:rPr lang="en-US" smtClean="0"/>
              <a:t>11/16/2020</a:t>
            </a:fld>
            <a:endParaRPr lang="en-US"/>
          </a:p>
        </p:txBody>
      </p:sp>
      <p:sp>
        <p:nvSpPr>
          <p:cNvPr id="6" name="Footer Placeholder 5">
            <a:extLst>
              <a:ext uri="{FF2B5EF4-FFF2-40B4-BE49-F238E27FC236}">
                <a16:creationId xmlns:a16="http://schemas.microsoft.com/office/drawing/2014/main" id="{5F957C0A-27F3-4CCD-B842-245382C32D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7BDE9B-3ED6-470E-973D-3E052048DEEC}"/>
              </a:ext>
            </a:extLst>
          </p:cNvPr>
          <p:cNvSpPr>
            <a:spLocks noGrp="1"/>
          </p:cNvSpPr>
          <p:nvPr>
            <p:ph type="sldNum" sz="quarter" idx="12"/>
          </p:nvPr>
        </p:nvSpPr>
        <p:spPr/>
        <p:txBody>
          <a:bodyPr/>
          <a:lstStyle/>
          <a:p>
            <a:fld id="{2BC10DDE-7983-4F11-86EF-817F042C438D}" type="slidenum">
              <a:rPr lang="en-US" smtClean="0"/>
              <a:t>‹#›</a:t>
            </a:fld>
            <a:endParaRPr lang="en-US"/>
          </a:p>
        </p:txBody>
      </p:sp>
    </p:spTree>
    <p:extLst>
      <p:ext uri="{BB962C8B-B14F-4D97-AF65-F5344CB8AC3E}">
        <p14:creationId xmlns:p14="http://schemas.microsoft.com/office/powerpoint/2010/main" val="511266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9539A-BD95-408C-8447-8C5B1A0D1E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249408-84D4-4498-AD75-5F98C75024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4EE88D-5617-4A52-8EBE-C2C34A99B7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6E3A52-A069-453D-A6A3-9EA524BEA3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6B6FC8-A290-4069-98AC-D0825776AE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8E7470-3081-4B72-B95A-063798A3EC57}"/>
              </a:ext>
            </a:extLst>
          </p:cNvPr>
          <p:cNvSpPr>
            <a:spLocks noGrp="1"/>
          </p:cNvSpPr>
          <p:nvPr>
            <p:ph type="dt" sz="half" idx="10"/>
          </p:nvPr>
        </p:nvSpPr>
        <p:spPr/>
        <p:txBody>
          <a:bodyPr/>
          <a:lstStyle/>
          <a:p>
            <a:fld id="{47282D24-4AAB-4E3A-ADD2-DED6DB017981}" type="datetimeFigureOut">
              <a:rPr lang="en-US" smtClean="0"/>
              <a:t>11/16/2020</a:t>
            </a:fld>
            <a:endParaRPr lang="en-US"/>
          </a:p>
        </p:txBody>
      </p:sp>
      <p:sp>
        <p:nvSpPr>
          <p:cNvPr id="8" name="Footer Placeholder 7">
            <a:extLst>
              <a:ext uri="{FF2B5EF4-FFF2-40B4-BE49-F238E27FC236}">
                <a16:creationId xmlns:a16="http://schemas.microsoft.com/office/drawing/2014/main" id="{83179E41-31B5-4D96-A106-FAB39533DB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45B024-4288-4600-903B-789ED7FC9626}"/>
              </a:ext>
            </a:extLst>
          </p:cNvPr>
          <p:cNvSpPr>
            <a:spLocks noGrp="1"/>
          </p:cNvSpPr>
          <p:nvPr>
            <p:ph type="sldNum" sz="quarter" idx="12"/>
          </p:nvPr>
        </p:nvSpPr>
        <p:spPr/>
        <p:txBody>
          <a:bodyPr/>
          <a:lstStyle/>
          <a:p>
            <a:fld id="{2BC10DDE-7983-4F11-86EF-817F042C438D}" type="slidenum">
              <a:rPr lang="en-US" smtClean="0"/>
              <a:t>‹#›</a:t>
            </a:fld>
            <a:endParaRPr lang="en-US"/>
          </a:p>
        </p:txBody>
      </p:sp>
    </p:spTree>
    <p:extLst>
      <p:ext uri="{BB962C8B-B14F-4D97-AF65-F5344CB8AC3E}">
        <p14:creationId xmlns:p14="http://schemas.microsoft.com/office/powerpoint/2010/main" val="3322836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1F633-38B1-4076-B5BC-50AE848FFF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258B2A-0343-4426-8E6F-D10437D1964C}"/>
              </a:ext>
            </a:extLst>
          </p:cNvPr>
          <p:cNvSpPr>
            <a:spLocks noGrp="1"/>
          </p:cNvSpPr>
          <p:nvPr>
            <p:ph type="dt" sz="half" idx="10"/>
          </p:nvPr>
        </p:nvSpPr>
        <p:spPr/>
        <p:txBody>
          <a:bodyPr/>
          <a:lstStyle/>
          <a:p>
            <a:fld id="{47282D24-4AAB-4E3A-ADD2-DED6DB017981}" type="datetimeFigureOut">
              <a:rPr lang="en-US" smtClean="0"/>
              <a:t>11/16/2020</a:t>
            </a:fld>
            <a:endParaRPr lang="en-US"/>
          </a:p>
        </p:txBody>
      </p:sp>
      <p:sp>
        <p:nvSpPr>
          <p:cNvPr id="4" name="Footer Placeholder 3">
            <a:extLst>
              <a:ext uri="{FF2B5EF4-FFF2-40B4-BE49-F238E27FC236}">
                <a16:creationId xmlns:a16="http://schemas.microsoft.com/office/drawing/2014/main" id="{544C3C88-B17B-4316-8BFA-47A5F1BFB9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AE32AA-5603-453A-8AD8-0DCF30CD3F7D}"/>
              </a:ext>
            </a:extLst>
          </p:cNvPr>
          <p:cNvSpPr>
            <a:spLocks noGrp="1"/>
          </p:cNvSpPr>
          <p:nvPr>
            <p:ph type="sldNum" sz="quarter" idx="12"/>
          </p:nvPr>
        </p:nvSpPr>
        <p:spPr/>
        <p:txBody>
          <a:bodyPr/>
          <a:lstStyle/>
          <a:p>
            <a:fld id="{2BC10DDE-7983-4F11-86EF-817F042C438D}" type="slidenum">
              <a:rPr lang="en-US" smtClean="0"/>
              <a:t>‹#›</a:t>
            </a:fld>
            <a:endParaRPr lang="en-US"/>
          </a:p>
        </p:txBody>
      </p:sp>
    </p:spTree>
    <p:extLst>
      <p:ext uri="{BB962C8B-B14F-4D97-AF65-F5344CB8AC3E}">
        <p14:creationId xmlns:p14="http://schemas.microsoft.com/office/powerpoint/2010/main" val="2343400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AF15AF-1ED5-4882-A2CA-95D67660291E}"/>
              </a:ext>
            </a:extLst>
          </p:cNvPr>
          <p:cNvSpPr>
            <a:spLocks noGrp="1"/>
          </p:cNvSpPr>
          <p:nvPr>
            <p:ph type="dt" sz="half" idx="10"/>
          </p:nvPr>
        </p:nvSpPr>
        <p:spPr/>
        <p:txBody>
          <a:bodyPr/>
          <a:lstStyle/>
          <a:p>
            <a:fld id="{47282D24-4AAB-4E3A-ADD2-DED6DB017981}" type="datetimeFigureOut">
              <a:rPr lang="en-US" smtClean="0"/>
              <a:t>11/16/2020</a:t>
            </a:fld>
            <a:endParaRPr lang="en-US"/>
          </a:p>
        </p:txBody>
      </p:sp>
      <p:sp>
        <p:nvSpPr>
          <p:cNvPr id="3" name="Footer Placeholder 2">
            <a:extLst>
              <a:ext uri="{FF2B5EF4-FFF2-40B4-BE49-F238E27FC236}">
                <a16:creationId xmlns:a16="http://schemas.microsoft.com/office/drawing/2014/main" id="{E105E3B3-9714-4D66-AD0B-63FC9A68AE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2CE905-17FA-4B2F-92F9-9DCDD21326A9}"/>
              </a:ext>
            </a:extLst>
          </p:cNvPr>
          <p:cNvSpPr>
            <a:spLocks noGrp="1"/>
          </p:cNvSpPr>
          <p:nvPr>
            <p:ph type="sldNum" sz="quarter" idx="12"/>
          </p:nvPr>
        </p:nvSpPr>
        <p:spPr/>
        <p:txBody>
          <a:bodyPr/>
          <a:lstStyle/>
          <a:p>
            <a:fld id="{2BC10DDE-7983-4F11-86EF-817F042C438D}" type="slidenum">
              <a:rPr lang="en-US" smtClean="0"/>
              <a:t>‹#›</a:t>
            </a:fld>
            <a:endParaRPr lang="en-US"/>
          </a:p>
        </p:txBody>
      </p:sp>
    </p:spTree>
    <p:extLst>
      <p:ext uri="{BB962C8B-B14F-4D97-AF65-F5344CB8AC3E}">
        <p14:creationId xmlns:p14="http://schemas.microsoft.com/office/powerpoint/2010/main" val="2572130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F87B5-5AB1-439C-8D6A-A7F937A2FA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607B82-7CCE-4815-82AA-7EA94649AD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593838-9E0C-4C8D-A0E5-6F6D3D9E45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9A742E-F378-4B88-B582-9E1D6D982D59}"/>
              </a:ext>
            </a:extLst>
          </p:cNvPr>
          <p:cNvSpPr>
            <a:spLocks noGrp="1"/>
          </p:cNvSpPr>
          <p:nvPr>
            <p:ph type="dt" sz="half" idx="10"/>
          </p:nvPr>
        </p:nvSpPr>
        <p:spPr/>
        <p:txBody>
          <a:bodyPr/>
          <a:lstStyle/>
          <a:p>
            <a:fld id="{47282D24-4AAB-4E3A-ADD2-DED6DB017981}" type="datetimeFigureOut">
              <a:rPr lang="en-US" smtClean="0"/>
              <a:t>11/16/2020</a:t>
            </a:fld>
            <a:endParaRPr lang="en-US"/>
          </a:p>
        </p:txBody>
      </p:sp>
      <p:sp>
        <p:nvSpPr>
          <p:cNvPr id="6" name="Footer Placeholder 5">
            <a:extLst>
              <a:ext uri="{FF2B5EF4-FFF2-40B4-BE49-F238E27FC236}">
                <a16:creationId xmlns:a16="http://schemas.microsoft.com/office/drawing/2014/main" id="{68E52D70-52E5-42D5-9903-322D8C3345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A4C73F-B836-46F8-B757-20E69A1019A3}"/>
              </a:ext>
            </a:extLst>
          </p:cNvPr>
          <p:cNvSpPr>
            <a:spLocks noGrp="1"/>
          </p:cNvSpPr>
          <p:nvPr>
            <p:ph type="sldNum" sz="quarter" idx="12"/>
          </p:nvPr>
        </p:nvSpPr>
        <p:spPr/>
        <p:txBody>
          <a:bodyPr/>
          <a:lstStyle/>
          <a:p>
            <a:fld id="{2BC10DDE-7983-4F11-86EF-817F042C438D}" type="slidenum">
              <a:rPr lang="en-US" smtClean="0"/>
              <a:t>‹#›</a:t>
            </a:fld>
            <a:endParaRPr lang="en-US"/>
          </a:p>
        </p:txBody>
      </p:sp>
    </p:spTree>
    <p:extLst>
      <p:ext uri="{BB962C8B-B14F-4D97-AF65-F5344CB8AC3E}">
        <p14:creationId xmlns:p14="http://schemas.microsoft.com/office/powerpoint/2010/main" val="1136454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F4E85-D21F-4B70-8B8D-A6B528633F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6E13A2-17A6-49EA-A8B8-3BCEB0D862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DC27AE-1FAB-496C-A49B-519518C2ED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FF2ABE-FEB1-40AE-9868-6641460943FB}"/>
              </a:ext>
            </a:extLst>
          </p:cNvPr>
          <p:cNvSpPr>
            <a:spLocks noGrp="1"/>
          </p:cNvSpPr>
          <p:nvPr>
            <p:ph type="dt" sz="half" idx="10"/>
          </p:nvPr>
        </p:nvSpPr>
        <p:spPr/>
        <p:txBody>
          <a:bodyPr/>
          <a:lstStyle/>
          <a:p>
            <a:fld id="{47282D24-4AAB-4E3A-ADD2-DED6DB017981}" type="datetimeFigureOut">
              <a:rPr lang="en-US" smtClean="0"/>
              <a:t>11/16/2020</a:t>
            </a:fld>
            <a:endParaRPr lang="en-US"/>
          </a:p>
        </p:txBody>
      </p:sp>
      <p:sp>
        <p:nvSpPr>
          <p:cNvPr id="6" name="Footer Placeholder 5">
            <a:extLst>
              <a:ext uri="{FF2B5EF4-FFF2-40B4-BE49-F238E27FC236}">
                <a16:creationId xmlns:a16="http://schemas.microsoft.com/office/drawing/2014/main" id="{39E89BCA-4380-4D8E-89B9-6DF483C998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23B719-9092-4197-9932-D1A43C177BF3}"/>
              </a:ext>
            </a:extLst>
          </p:cNvPr>
          <p:cNvSpPr>
            <a:spLocks noGrp="1"/>
          </p:cNvSpPr>
          <p:nvPr>
            <p:ph type="sldNum" sz="quarter" idx="12"/>
          </p:nvPr>
        </p:nvSpPr>
        <p:spPr/>
        <p:txBody>
          <a:bodyPr/>
          <a:lstStyle/>
          <a:p>
            <a:fld id="{2BC10DDE-7983-4F11-86EF-817F042C438D}" type="slidenum">
              <a:rPr lang="en-US" smtClean="0"/>
              <a:t>‹#›</a:t>
            </a:fld>
            <a:endParaRPr lang="en-US"/>
          </a:p>
        </p:txBody>
      </p:sp>
    </p:spTree>
    <p:extLst>
      <p:ext uri="{BB962C8B-B14F-4D97-AF65-F5344CB8AC3E}">
        <p14:creationId xmlns:p14="http://schemas.microsoft.com/office/powerpoint/2010/main" val="683163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49FF54-DFF7-4F13-A430-4D602C8225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932808-8B3C-492E-A540-9F9BA0ABF3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AF103E-1EA3-4FC5-94EB-D895A5C7F9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82D24-4AAB-4E3A-ADD2-DED6DB017981}" type="datetimeFigureOut">
              <a:rPr lang="en-US" smtClean="0"/>
              <a:t>11/16/2020</a:t>
            </a:fld>
            <a:endParaRPr lang="en-US"/>
          </a:p>
        </p:txBody>
      </p:sp>
      <p:sp>
        <p:nvSpPr>
          <p:cNvPr id="5" name="Footer Placeholder 4">
            <a:extLst>
              <a:ext uri="{FF2B5EF4-FFF2-40B4-BE49-F238E27FC236}">
                <a16:creationId xmlns:a16="http://schemas.microsoft.com/office/drawing/2014/main" id="{17DF8263-3C98-42B4-A1C5-2F8176689E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21FCA3-5D1C-4FDC-8A49-73D3ADF744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10DDE-7983-4F11-86EF-817F042C438D}" type="slidenum">
              <a:rPr lang="en-US" smtClean="0"/>
              <a:t>‹#›</a:t>
            </a:fld>
            <a:endParaRPr lang="en-US"/>
          </a:p>
        </p:txBody>
      </p:sp>
    </p:spTree>
    <p:extLst>
      <p:ext uri="{BB962C8B-B14F-4D97-AF65-F5344CB8AC3E}">
        <p14:creationId xmlns:p14="http://schemas.microsoft.com/office/powerpoint/2010/main" val="2816882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F72C11-68A8-4340-862E-10C0032F64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D9EEC4F6-C972-4056-92AC-9A9A52B0106B}"/>
              </a:ext>
            </a:extLst>
          </p:cNvPr>
          <p:cNvSpPr txBox="1"/>
          <p:nvPr/>
        </p:nvSpPr>
        <p:spPr>
          <a:xfrm>
            <a:off x="2887580" y="1347537"/>
            <a:ext cx="6910939" cy="1938992"/>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000" dirty="0">
                <a:solidFill>
                  <a:schemeClr val="bg1"/>
                </a:solidFill>
              </a:rPr>
              <a:t>Prophets and Revelation Part 3</a:t>
            </a:r>
          </a:p>
        </p:txBody>
      </p:sp>
      <p:sp>
        <p:nvSpPr>
          <p:cNvPr id="8" name="TextBox 7">
            <a:extLst>
              <a:ext uri="{FF2B5EF4-FFF2-40B4-BE49-F238E27FC236}">
                <a16:creationId xmlns:a16="http://schemas.microsoft.com/office/drawing/2014/main" id="{4F40EB70-2110-403C-8970-B5A4B1F1FEBA}"/>
              </a:ext>
            </a:extLst>
          </p:cNvPr>
          <p:cNvSpPr txBox="1"/>
          <p:nvPr/>
        </p:nvSpPr>
        <p:spPr>
          <a:xfrm>
            <a:off x="125128" y="125128"/>
            <a:ext cx="1289786" cy="369332"/>
          </a:xfrm>
          <a:prstGeom prst="rect">
            <a:avLst/>
          </a:prstGeom>
          <a:noFill/>
        </p:spPr>
        <p:txBody>
          <a:bodyPr wrap="square" rtlCol="0">
            <a:spAutoFit/>
          </a:bodyPr>
          <a:lstStyle/>
          <a:p>
            <a:r>
              <a:rPr lang="en-US" dirty="0">
                <a:solidFill>
                  <a:schemeClr val="bg1"/>
                </a:solidFill>
              </a:rPr>
              <a:t>Lesson 89</a:t>
            </a:r>
          </a:p>
        </p:txBody>
      </p:sp>
    </p:spTree>
    <p:extLst>
      <p:ext uri="{BB962C8B-B14F-4D97-AF65-F5344CB8AC3E}">
        <p14:creationId xmlns:p14="http://schemas.microsoft.com/office/powerpoint/2010/main" val="4198883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F72C11-68A8-4340-862E-10C0032F646D}"/>
              </a:ext>
            </a:extLst>
          </p:cNvPr>
          <p:cNvPicPr>
            <a:picLocks noChangeAspect="1"/>
          </p:cNvPicPr>
          <p:nvPr/>
        </p:nvPicPr>
        <p:blipFill rotWithShape="1">
          <a:blip r:embed="rId2">
            <a:extLst>
              <a:ext uri="{28A0092B-C50C-407E-A947-70E740481C1C}">
                <a14:useLocalDpi xmlns:a14="http://schemas.microsoft.com/office/drawing/2010/main" val="0"/>
              </a:ext>
            </a:extLst>
          </a:blip>
          <a:srcRect b="4562"/>
          <a:stretch/>
        </p:blipFill>
        <p:spPr>
          <a:xfrm>
            <a:off x="0" y="0"/>
            <a:ext cx="12192000" cy="6858000"/>
          </a:xfrm>
          <a:prstGeom prst="rect">
            <a:avLst/>
          </a:prstGeom>
        </p:spPr>
      </p:pic>
      <p:sp>
        <p:nvSpPr>
          <p:cNvPr id="9" name="Rectangle 8">
            <a:extLst>
              <a:ext uri="{FF2B5EF4-FFF2-40B4-BE49-F238E27FC236}">
                <a16:creationId xmlns:a16="http://schemas.microsoft.com/office/drawing/2014/main" id="{CDBBC0EE-1516-48AA-A13F-722F91889FF9}"/>
              </a:ext>
            </a:extLst>
          </p:cNvPr>
          <p:cNvSpPr/>
          <p:nvPr/>
        </p:nvSpPr>
        <p:spPr>
          <a:xfrm>
            <a:off x="11624845" y="6428878"/>
            <a:ext cx="449162" cy="369332"/>
          </a:xfrm>
          <a:prstGeom prst="rect">
            <a:avLst/>
          </a:prstGeom>
        </p:spPr>
        <p:txBody>
          <a:bodyPr wrap="none">
            <a:spAutoFit/>
          </a:bodyPr>
          <a:lstStyle/>
          <a:p>
            <a:r>
              <a:rPr lang="en-US" dirty="0">
                <a:solidFill>
                  <a:schemeClr val="bg1"/>
                </a:solidFill>
                <a:latin typeface="Abadi" panose="020B0604020104020204" pitchFamily="34" charset="0"/>
              </a:rPr>
              <a:t>(3)</a:t>
            </a:r>
            <a:endParaRPr lang="en-US" dirty="0"/>
          </a:p>
        </p:txBody>
      </p:sp>
      <p:sp>
        <p:nvSpPr>
          <p:cNvPr id="3" name="Rectangle 2">
            <a:extLst>
              <a:ext uri="{FF2B5EF4-FFF2-40B4-BE49-F238E27FC236}">
                <a16:creationId xmlns:a16="http://schemas.microsoft.com/office/drawing/2014/main" id="{8D98B970-167E-4DE3-A21D-32B98B19BE51}"/>
              </a:ext>
            </a:extLst>
          </p:cNvPr>
          <p:cNvSpPr/>
          <p:nvPr/>
        </p:nvSpPr>
        <p:spPr>
          <a:xfrm>
            <a:off x="5528845" y="611901"/>
            <a:ext cx="6096000" cy="6001643"/>
          </a:xfrm>
          <a:prstGeom prst="rect">
            <a:avLst/>
          </a:prstGeom>
        </p:spPr>
        <p:txBody>
          <a:bodyPr>
            <a:spAutoFit/>
          </a:bodyPr>
          <a:lstStyle/>
          <a:p>
            <a:pPr fontAlgn="base"/>
            <a:r>
              <a:rPr lang="en-US" sz="2400" dirty="0">
                <a:solidFill>
                  <a:schemeClr val="bg1"/>
                </a:solidFill>
              </a:rPr>
              <a:t>“When you thoughtfully consider our lives and ministry, you will most likely agree that we see and experience the world in ways few others do. You will realize that we live less in a ‘bubble’ than most people.</a:t>
            </a:r>
          </a:p>
          <a:p>
            <a:pPr fontAlgn="base"/>
            <a:endParaRPr lang="en-US" sz="2400" dirty="0">
              <a:solidFill>
                <a:schemeClr val="bg1"/>
              </a:solidFill>
            </a:endParaRPr>
          </a:p>
          <a:p>
            <a:pPr fontAlgn="base"/>
            <a:r>
              <a:rPr lang="en-US" sz="2400" dirty="0">
                <a:solidFill>
                  <a:schemeClr val="bg1"/>
                </a:solidFill>
              </a:rPr>
              <a:t>“Others say we are too old. …</a:t>
            </a:r>
          </a:p>
          <a:p>
            <a:pPr fontAlgn="base"/>
            <a:endParaRPr lang="en-US" sz="2400" dirty="0">
              <a:solidFill>
                <a:schemeClr val="bg1"/>
              </a:solidFill>
            </a:endParaRPr>
          </a:p>
          <a:p>
            <a:pPr fontAlgn="base"/>
            <a:r>
              <a:rPr lang="en-US" sz="2400" dirty="0">
                <a:solidFill>
                  <a:schemeClr val="bg1"/>
                </a:solidFill>
              </a:rPr>
              <a:t>“However, there is something about the individual and combined wisdom of the Brethren that should provide some comfort. We have experienced it all, including the consequences of different public laws and policies, disappointments, tragedies, and deaths in our own families. We are not out of touch with your lives”</a:t>
            </a:r>
          </a:p>
        </p:txBody>
      </p:sp>
      <p:pic>
        <p:nvPicPr>
          <p:cNvPr id="5" name="Picture 4">
            <a:extLst>
              <a:ext uri="{FF2B5EF4-FFF2-40B4-BE49-F238E27FC236}">
                <a16:creationId xmlns:a16="http://schemas.microsoft.com/office/drawing/2014/main" id="{39096E4A-FAB7-483F-98FB-973D67BF6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3456" y="1843087"/>
            <a:ext cx="2533650" cy="3171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6403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F72C11-68A8-4340-862E-10C0032F646D}"/>
              </a:ext>
            </a:extLst>
          </p:cNvPr>
          <p:cNvPicPr>
            <a:picLocks noChangeAspect="1"/>
          </p:cNvPicPr>
          <p:nvPr/>
        </p:nvPicPr>
        <p:blipFill rotWithShape="1">
          <a:blip r:embed="rId2">
            <a:extLst>
              <a:ext uri="{28A0092B-C50C-407E-A947-70E740481C1C}">
                <a14:useLocalDpi xmlns:a14="http://schemas.microsoft.com/office/drawing/2010/main" val="0"/>
              </a:ext>
            </a:extLst>
          </a:blip>
          <a:srcRect b="4562"/>
          <a:stretch/>
        </p:blipFill>
        <p:spPr>
          <a:xfrm>
            <a:off x="0" y="0"/>
            <a:ext cx="12192000" cy="6858000"/>
          </a:xfrm>
          <a:prstGeom prst="rect">
            <a:avLst/>
          </a:prstGeom>
        </p:spPr>
      </p:pic>
      <p:sp>
        <p:nvSpPr>
          <p:cNvPr id="9" name="Rectangle 8">
            <a:extLst>
              <a:ext uri="{FF2B5EF4-FFF2-40B4-BE49-F238E27FC236}">
                <a16:creationId xmlns:a16="http://schemas.microsoft.com/office/drawing/2014/main" id="{CDBBC0EE-1516-48AA-A13F-722F91889FF9}"/>
              </a:ext>
            </a:extLst>
          </p:cNvPr>
          <p:cNvSpPr/>
          <p:nvPr/>
        </p:nvSpPr>
        <p:spPr>
          <a:xfrm>
            <a:off x="11624845" y="6428878"/>
            <a:ext cx="449162" cy="369332"/>
          </a:xfrm>
          <a:prstGeom prst="rect">
            <a:avLst/>
          </a:prstGeom>
        </p:spPr>
        <p:txBody>
          <a:bodyPr wrap="none">
            <a:spAutoFit/>
          </a:bodyPr>
          <a:lstStyle/>
          <a:p>
            <a:r>
              <a:rPr lang="en-US" dirty="0">
                <a:solidFill>
                  <a:schemeClr val="bg1"/>
                </a:solidFill>
                <a:latin typeface="Abadi" panose="020B0604020104020204" pitchFamily="34" charset="0"/>
              </a:rPr>
              <a:t>(4)</a:t>
            </a:r>
            <a:endParaRPr lang="en-US" dirty="0"/>
          </a:p>
        </p:txBody>
      </p:sp>
      <p:sp>
        <p:nvSpPr>
          <p:cNvPr id="3" name="Rectangle 2">
            <a:extLst>
              <a:ext uri="{FF2B5EF4-FFF2-40B4-BE49-F238E27FC236}">
                <a16:creationId xmlns:a16="http://schemas.microsoft.com/office/drawing/2014/main" id="{8D98B970-167E-4DE3-A21D-32B98B19BE51}"/>
              </a:ext>
            </a:extLst>
          </p:cNvPr>
          <p:cNvSpPr/>
          <p:nvPr/>
        </p:nvSpPr>
        <p:spPr>
          <a:xfrm>
            <a:off x="493708" y="797510"/>
            <a:ext cx="6096000" cy="5262979"/>
          </a:xfrm>
          <a:prstGeom prst="rect">
            <a:avLst/>
          </a:prstGeom>
        </p:spPr>
        <p:txBody>
          <a:bodyPr>
            <a:spAutoFit/>
          </a:bodyPr>
          <a:lstStyle/>
          <a:p>
            <a:pPr fontAlgn="base"/>
            <a:r>
              <a:rPr lang="en-US" sz="2400" dirty="0">
                <a:solidFill>
                  <a:schemeClr val="bg1"/>
                </a:solidFill>
              </a:rPr>
              <a:t>“The Apostle with the longest seniority in the office of Apostle presides. That system of seniority will usually bring older men to the office of President of the Church. It provides continuity, seasoned maturity, experience, and extensive preparation, as guided by the Lord. …</a:t>
            </a:r>
          </a:p>
          <a:p>
            <a:pPr fontAlgn="base"/>
            <a:endParaRPr lang="en-US" sz="2400" dirty="0">
              <a:solidFill>
                <a:schemeClr val="bg1"/>
              </a:solidFill>
            </a:endParaRPr>
          </a:p>
          <a:p>
            <a:pPr fontAlgn="base"/>
            <a:endParaRPr lang="en-US" sz="2400" dirty="0">
              <a:solidFill>
                <a:schemeClr val="bg1"/>
              </a:solidFill>
            </a:endParaRPr>
          </a:p>
          <a:p>
            <a:pPr fontAlgn="base"/>
            <a:r>
              <a:rPr lang="en-US" sz="2400" dirty="0">
                <a:solidFill>
                  <a:schemeClr val="bg1"/>
                </a:solidFill>
              </a:rPr>
              <a:t>“… Senior leaders are constantly being tutored such that one day they are ready to sit in the highest councils. They learn how to hear the voice of the Lord through the whisperings of the Spirit.”</a:t>
            </a:r>
          </a:p>
          <a:p>
            <a:pPr fontAlgn="base"/>
            <a:endParaRPr lang="en-US" sz="2400" dirty="0">
              <a:solidFill>
                <a:schemeClr val="bg1"/>
              </a:solidFill>
            </a:endParaRPr>
          </a:p>
        </p:txBody>
      </p:sp>
      <p:pic>
        <p:nvPicPr>
          <p:cNvPr id="4" name="Picture 3">
            <a:extLst>
              <a:ext uri="{FF2B5EF4-FFF2-40B4-BE49-F238E27FC236}">
                <a16:creationId xmlns:a16="http://schemas.microsoft.com/office/drawing/2014/main" id="{CBBDCDDE-AC22-446B-AC04-CEC00A69C5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7372" y="1522452"/>
            <a:ext cx="2972913" cy="37217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4079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F72C11-68A8-4340-862E-10C0032F646D}"/>
              </a:ext>
            </a:extLst>
          </p:cNvPr>
          <p:cNvPicPr>
            <a:picLocks noChangeAspect="1"/>
          </p:cNvPicPr>
          <p:nvPr/>
        </p:nvPicPr>
        <p:blipFill rotWithShape="1">
          <a:blip r:embed="rId2">
            <a:extLst>
              <a:ext uri="{28A0092B-C50C-407E-A947-70E740481C1C}">
                <a14:useLocalDpi xmlns:a14="http://schemas.microsoft.com/office/drawing/2010/main" val="0"/>
              </a:ext>
            </a:extLst>
          </a:blip>
          <a:srcRect b="4562"/>
          <a:stretch/>
        </p:blipFill>
        <p:spPr>
          <a:xfrm>
            <a:off x="0" y="0"/>
            <a:ext cx="12192000" cy="6858000"/>
          </a:xfrm>
          <a:prstGeom prst="rect">
            <a:avLst/>
          </a:prstGeom>
        </p:spPr>
      </p:pic>
      <p:sp>
        <p:nvSpPr>
          <p:cNvPr id="3" name="Footer Placeholder 14">
            <a:extLst>
              <a:ext uri="{FF2B5EF4-FFF2-40B4-BE49-F238E27FC236}">
                <a16:creationId xmlns:a16="http://schemas.microsoft.com/office/drawing/2014/main" id="{CEEF643E-E3B9-478A-B3E0-890D19B98439}"/>
              </a:ext>
            </a:extLst>
          </p:cNvPr>
          <p:cNvSpPr>
            <a:spLocks noGrp="1"/>
          </p:cNvSpPr>
          <p:nvPr/>
        </p:nvSpPr>
        <p:spPr>
          <a:xfrm>
            <a:off x="40181" y="6468119"/>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
        <p:nvSpPr>
          <p:cNvPr id="2" name="Rectangle 1">
            <a:extLst>
              <a:ext uri="{FF2B5EF4-FFF2-40B4-BE49-F238E27FC236}">
                <a16:creationId xmlns:a16="http://schemas.microsoft.com/office/drawing/2014/main" id="{EEB30870-445E-4DB6-876F-734AB465F1F2}"/>
              </a:ext>
            </a:extLst>
          </p:cNvPr>
          <p:cNvSpPr/>
          <p:nvPr/>
        </p:nvSpPr>
        <p:spPr>
          <a:xfrm>
            <a:off x="40181" y="189126"/>
            <a:ext cx="11473709" cy="2585323"/>
          </a:xfrm>
          <a:prstGeom prst="rect">
            <a:avLst/>
          </a:prstGeom>
        </p:spPr>
        <p:txBody>
          <a:bodyPr wrap="square">
            <a:spAutoFit/>
          </a:bodyPr>
          <a:lstStyle/>
          <a:p>
            <a:r>
              <a:rPr lang="en-US" dirty="0">
                <a:solidFill>
                  <a:schemeClr val="bg1"/>
                </a:solidFill>
                <a:latin typeface="Abadi" panose="020B0604020104020204" pitchFamily="34" charset="0"/>
              </a:rPr>
              <a:t>Sources:</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Suggested Hymn: We Listen to Our Prophet’s Voice #22</a:t>
            </a:r>
          </a:p>
          <a:p>
            <a:endParaRPr lang="en-US" dirty="0">
              <a:solidFill>
                <a:schemeClr val="bg1"/>
              </a:solidFill>
              <a:latin typeface="Abadi" panose="020B0604020104020204" pitchFamily="34" charset="0"/>
            </a:endParaRPr>
          </a:p>
          <a:p>
            <a:pPr marL="342900" indent="-342900">
              <a:buAutoNum type="arabicPeriod"/>
            </a:pPr>
            <a:r>
              <a:rPr lang="en-US" dirty="0">
                <a:solidFill>
                  <a:schemeClr val="bg1"/>
                </a:solidFill>
                <a:latin typeface="Abadi" panose="020B0604020104020204" pitchFamily="34" charset="0"/>
              </a:rPr>
              <a:t>“Watchmen on the Tower,” </a:t>
            </a:r>
            <a:r>
              <a:rPr lang="en-US" i="1" dirty="0">
                <a:solidFill>
                  <a:schemeClr val="bg1"/>
                </a:solidFill>
                <a:latin typeface="Abadi" panose="020B0604020104020204" pitchFamily="34" charset="0"/>
              </a:rPr>
              <a:t>Ensign,</a:t>
            </a:r>
            <a:r>
              <a:rPr lang="en-US" dirty="0">
                <a:solidFill>
                  <a:schemeClr val="bg1"/>
                </a:solidFill>
                <a:latin typeface="Abadi" panose="020B0604020104020204" pitchFamily="34" charset="0"/>
              </a:rPr>
              <a:t> April 2016, 28.)</a:t>
            </a:r>
          </a:p>
          <a:p>
            <a:pPr marL="342900" indent="-342900">
              <a:buAutoNum type="arabicPeriod"/>
            </a:pPr>
            <a:r>
              <a:rPr lang="en-US" dirty="0">
                <a:solidFill>
                  <a:schemeClr val="bg1"/>
                </a:solidFill>
              </a:rPr>
              <a:t> </a:t>
            </a:r>
            <a:r>
              <a:rPr lang="en-US" i="1" dirty="0">
                <a:solidFill>
                  <a:schemeClr val="bg1"/>
                </a:solidFill>
              </a:rPr>
              <a:t>For the Strength of Youth</a:t>
            </a:r>
            <a:r>
              <a:rPr lang="en-US" dirty="0">
                <a:solidFill>
                  <a:schemeClr val="bg1"/>
                </a:solidFill>
              </a:rPr>
              <a:t> (booklet, 2011)</a:t>
            </a:r>
          </a:p>
          <a:p>
            <a:pPr marL="342900" indent="-342900">
              <a:buAutoNum type="arabicPeriod"/>
            </a:pPr>
            <a:r>
              <a:rPr lang="en-US" dirty="0">
                <a:solidFill>
                  <a:schemeClr val="bg1"/>
                </a:solidFill>
              </a:rPr>
              <a:t>M. Russell Ballard, “Be Still, and Know That I Am God” [Church Educational System devotional for young adults, May 4, 2014], broadcasts.lds.org).</a:t>
            </a:r>
          </a:p>
          <a:p>
            <a:pPr marL="342900" indent="-342900">
              <a:buAutoNum type="arabicPeriod"/>
            </a:pPr>
            <a:r>
              <a:rPr lang="en-US" dirty="0">
                <a:solidFill>
                  <a:schemeClr val="bg1"/>
                </a:solidFill>
              </a:rPr>
              <a:t>President Russell M. Nelson “Sustaining the Prophets,”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2014, 75).</a:t>
            </a:r>
          </a:p>
        </p:txBody>
      </p:sp>
    </p:spTree>
    <p:extLst>
      <p:ext uri="{BB962C8B-B14F-4D97-AF65-F5344CB8AC3E}">
        <p14:creationId xmlns:p14="http://schemas.microsoft.com/office/powerpoint/2010/main" val="362941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E615C0-481B-4898-B2DF-611F3EEAF06D}"/>
              </a:ext>
            </a:extLst>
          </p:cNvPr>
          <p:cNvSpPr/>
          <p:nvPr/>
        </p:nvSpPr>
        <p:spPr>
          <a:xfrm>
            <a:off x="0" y="0"/>
            <a:ext cx="6096000" cy="2492990"/>
          </a:xfrm>
          <a:prstGeom prst="rect">
            <a:avLst/>
          </a:prstGeom>
          <a:ln>
            <a:solidFill>
              <a:schemeClr val="tx1"/>
            </a:solidFill>
          </a:ln>
        </p:spPr>
        <p:txBody>
          <a:bodyPr>
            <a:spAutoFit/>
          </a:bodyPr>
          <a:lstStyle/>
          <a:p>
            <a:pPr fontAlgn="base"/>
            <a:r>
              <a:rPr lang="en-US" sz="1200" dirty="0"/>
              <a:t>“Some people have suggested younger, more vigorous leaders are needed in the Church to address effectively the serious challenges of our modern world. But the Lord does not use contemporary philosophies and practices of leadership to accomplish His purposes (see Isaiah 55:8–9). We can expect the President and other senior leaders of the Church will be older and spiritually seasoned men. …</a:t>
            </a:r>
          </a:p>
          <a:p>
            <a:pPr fontAlgn="base"/>
            <a:r>
              <a:rPr lang="en-US" sz="1200" dirty="0"/>
              <a:t>“I have observed in my Brethren at least a part of the Lord’s purpose for having older men of maturity and judgment serve in senior leadership positions of the Church. These men have had a sustained season of tutoring by the Lord, whom they represent, serve, and love. They have learned to understand the divine language of the Holy Spirit and the Lord’s patterns for receiving revelation. These ordinary men have undergone a most extraordinary developmental process that has sharpened their vision, informed their insight, engendered love for people from all nations and circumstances, and affirmed the reality of the Restoration” (David A. Bednar, “Chosen to Bear Testimony of My Name,” </a:t>
            </a:r>
            <a:r>
              <a:rPr lang="en-US" sz="1200" i="1" dirty="0"/>
              <a:t>Ensign</a:t>
            </a:r>
            <a:r>
              <a:rPr lang="en-US" sz="1200" dirty="0"/>
              <a:t> or </a:t>
            </a:r>
            <a:r>
              <a:rPr lang="en-US" sz="1200" i="1" dirty="0"/>
              <a:t>Liahona,</a:t>
            </a:r>
            <a:r>
              <a:rPr lang="en-US" sz="1200" dirty="0"/>
              <a:t> Nov. 2015, 129).</a:t>
            </a:r>
            <a:endParaRPr lang="en-US" sz="1200" b="0" i="0" dirty="0">
              <a:effectLst/>
            </a:endParaRPr>
          </a:p>
        </p:txBody>
      </p:sp>
    </p:spTree>
    <p:extLst>
      <p:ext uri="{BB962C8B-B14F-4D97-AF65-F5344CB8AC3E}">
        <p14:creationId xmlns:p14="http://schemas.microsoft.com/office/powerpoint/2010/main" val="2553999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9C6252-2027-4991-B641-2D883C26D9C6}"/>
              </a:ext>
            </a:extLst>
          </p:cNvPr>
          <p:cNvPicPr>
            <a:picLocks noChangeAspect="1"/>
          </p:cNvPicPr>
          <p:nvPr/>
        </p:nvPicPr>
        <p:blipFill rotWithShape="1">
          <a:blip r:embed="rId2"/>
          <a:srcRect l="31263" t="19930" r="30526" b="4562"/>
          <a:stretch/>
        </p:blipFill>
        <p:spPr>
          <a:xfrm>
            <a:off x="202130" y="202128"/>
            <a:ext cx="5732365" cy="63719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92F559F3-E85B-4EF6-896A-9729AAC11F2B}"/>
              </a:ext>
            </a:extLst>
          </p:cNvPr>
          <p:cNvPicPr>
            <a:picLocks noChangeAspect="1"/>
          </p:cNvPicPr>
          <p:nvPr/>
        </p:nvPicPr>
        <p:blipFill rotWithShape="1">
          <a:blip r:embed="rId2"/>
          <a:srcRect l="31263" t="19930" r="30526" b="4562"/>
          <a:stretch/>
        </p:blipFill>
        <p:spPr>
          <a:xfrm>
            <a:off x="6257507" y="202127"/>
            <a:ext cx="5732365" cy="63719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55873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F72C11-68A8-4340-862E-10C0032F646D}"/>
              </a:ext>
            </a:extLst>
          </p:cNvPr>
          <p:cNvPicPr>
            <a:picLocks noChangeAspect="1"/>
          </p:cNvPicPr>
          <p:nvPr/>
        </p:nvPicPr>
        <p:blipFill rotWithShape="1">
          <a:blip r:embed="rId2">
            <a:extLst>
              <a:ext uri="{28A0092B-C50C-407E-A947-70E740481C1C}">
                <a14:useLocalDpi xmlns:a14="http://schemas.microsoft.com/office/drawing/2010/main" val="0"/>
              </a:ext>
            </a:extLst>
          </a:blip>
          <a:srcRect b="4562"/>
          <a:stretch/>
        </p:blipFill>
        <p:spPr>
          <a:xfrm>
            <a:off x="0" y="0"/>
            <a:ext cx="12192000" cy="6858000"/>
          </a:xfrm>
          <a:prstGeom prst="rect">
            <a:avLst/>
          </a:prstGeom>
        </p:spPr>
      </p:pic>
      <p:sp>
        <p:nvSpPr>
          <p:cNvPr id="4" name="TextBox 3">
            <a:extLst>
              <a:ext uri="{FF2B5EF4-FFF2-40B4-BE49-F238E27FC236}">
                <a16:creationId xmlns:a16="http://schemas.microsoft.com/office/drawing/2014/main" id="{0EA13905-89AC-4FE4-9843-24B2E5148199}"/>
              </a:ext>
            </a:extLst>
          </p:cNvPr>
          <p:cNvSpPr txBox="1"/>
          <p:nvPr/>
        </p:nvSpPr>
        <p:spPr>
          <a:xfrm>
            <a:off x="288758" y="77002"/>
            <a:ext cx="11444438"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800" dirty="0">
                <a:solidFill>
                  <a:schemeClr val="bg1"/>
                </a:solidFill>
              </a:rPr>
              <a:t>Review</a:t>
            </a:r>
          </a:p>
        </p:txBody>
      </p:sp>
      <p:sp>
        <p:nvSpPr>
          <p:cNvPr id="2" name="Rectangle 1">
            <a:extLst>
              <a:ext uri="{FF2B5EF4-FFF2-40B4-BE49-F238E27FC236}">
                <a16:creationId xmlns:a16="http://schemas.microsoft.com/office/drawing/2014/main" id="{9A2CB21C-F173-47B4-9E4B-0D4A798508F1}"/>
              </a:ext>
            </a:extLst>
          </p:cNvPr>
          <p:cNvSpPr/>
          <p:nvPr/>
        </p:nvSpPr>
        <p:spPr>
          <a:xfrm>
            <a:off x="795689" y="1049668"/>
            <a:ext cx="3853314" cy="1200329"/>
          </a:xfrm>
          <a:prstGeom prst="rect">
            <a:avLst/>
          </a:prstGeom>
        </p:spPr>
        <p:txBody>
          <a:bodyPr wrap="square">
            <a:spAutoFit/>
          </a:bodyPr>
          <a:lstStyle/>
          <a:p>
            <a:r>
              <a:rPr lang="en-US" sz="2400" b="0" i="0" dirty="0">
                <a:solidFill>
                  <a:schemeClr val="bg1"/>
                </a:solidFill>
                <a:effectLst/>
              </a:rPr>
              <a:t>A prophet is a person who has been called by God to speak for Him. </a:t>
            </a:r>
            <a:endParaRPr lang="en-US" sz="2400" dirty="0">
              <a:solidFill>
                <a:schemeClr val="bg1"/>
              </a:solidFill>
            </a:endParaRPr>
          </a:p>
        </p:txBody>
      </p:sp>
      <p:sp>
        <p:nvSpPr>
          <p:cNvPr id="5" name="Rectangle 4">
            <a:extLst>
              <a:ext uri="{FF2B5EF4-FFF2-40B4-BE49-F238E27FC236}">
                <a16:creationId xmlns:a16="http://schemas.microsoft.com/office/drawing/2014/main" id="{C6B2F090-2D50-4564-A634-8E1C92DF0741}"/>
              </a:ext>
            </a:extLst>
          </p:cNvPr>
          <p:cNvSpPr/>
          <p:nvPr/>
        </p:nvSpPr>
        <p:spPr>
          <a:xfrm>
            <a:off x="7655795" y="1165163"/>
            <a:ext cx="4158113" cy="830997"/>
          </a:xfrm>
          <a:prstGeom prst="rect">
            <a:avLst/>
          </a:prstGeom>
        </p:spPr>
        <p:txBody>
          <a:bodyPr wrap="square">
            <a:spAutoFit/>
          </a:bodyPr>
          <a:lstStyle/>
          <a:p>
            <a:r>
              <a:rPr lang="en-US" sz="2400" b="0" i="0" dirty="0">
                <a:solidFill>
                  <a:schemeClr val="bg1"/>
                </a:solidFill>
                <a:effectLst/>
              </a:rPr>
              <a:t> Prophets testify of Jesus Christ and teach His gospel.</a:t>
            </a:r>
            <a:endParaRPr lang="en-US" sz="2400" dirty="0">
              <a:solidFill>
                <a:schemeClr val="bg1"/>
              </a:solidFill>
            </a:endParaRPr>
          </a:p>
        </p:txBody>
      </p:sp>
      <p:sp>
        <p:nvSpPr>
          <p:cNvPr id="7" name="Rectangle 6">
            <a:extLst>
              <a:ext uri="{FF2B5EF4-FFF2-40B4-BE49-F238E27FC236}">
                <a16:creationId xmlns:a16="http://schemas.microsoft.com/office/drawing/2014/main" id="{3AC5336E-23F0-48BB-B7BD-72E773806FC7}"/>
              </a:ext>
            </a:extLst>
          </p:cNvPr>
          <p:cNvSpPr/>
          <p:nvPr/>
        </p:nvSpPr>
        <p:spPr>
          <a:xfrm>
            <a:off x="8075054" y="4186776"/>
            <a:ext cx="3350477" cy="830997"/>
          </a:xfrm>
          <a:prstGeom prst="rect">
            <a:avLst/>
          </a:prstGeom>
        </p:spPr>
        <p:txBody>
          <a:bodyPr wrap="square">
            <a:spAutoFit/>
          </a:bodyPr>
          <a:lstStyle/>
          <a:p>
            <a:r>
              <a:rPr lang="en-US" sz="2400" b="0" i="0" dirty="0">
                <a:solidFill>
                  <a:schemeClr val="bg1"/>
                </a:solidFill>
                <a:effectLst/>
              </a:rPr>
              <a:t>They make known God’s will and true character. </a:t>
            </a:r>
            <a:endParaRPr lang="en-US" sz="2400" dirty="0">
              <a:solidFill>
                <a:schemeClr val="bg1"/>
              </a:solidFill>
            </a:endParaRPr>
          </a:p>
        </p:txBody>
      </p:sp>
      <p:sp>
        <p:nvSpPr>
          <p:cNvPr id="8" name="Rectangle 7">
            <a:extLst>
              <a:ext uri="{FF2B5EF4-FFF2-40B4-BE49-F238E27FC236}">
                <a16:creationId xmlns:a16="http://schemas.microsoft.com/office/drawing/2014/main" id="{658969CB-05D4-43E1-8691-84337B5397DC}"/>
              </a:ext>
            </a:extLst>
          </p:cNvPr>
          <p:cNvSpPr/>
          <p:nvPr/>
        </p:nvSpPr>
        <p:spPr>
          <a:xfrm>
            <a:off x="795689" y="5017773"/>
            <a:ext cx="3853314" cy="1200329"/>
          </a:xfrm>
          <a:prstGeom prst="rect">
            <a:avLst/>
          </a:prstGeom>
        </p:spPr>
        <p:txBody>
          <a:bodyPr wrap="square">
            <a:spAutoFit/>
          </a:bodyPr>
          <a:lstStyle/>
          <a:p>
            <a:r>
              <a:rPr lang="en-US" sz="2400" dirty="0">
                <a:solidFill>
                  <a:schemeClr val="bg1"/>
                </a:solidFill>
              </a:rPr>
              <a:t>Prophets denounce sin, warn of its consequences, and help us avoid deception.</a:t>
            </a:r>
          </a:p>
        </p:txBody>
      </p:sp>
      <p:pic>
        <p:nvPicPr>
          <p:cNvPr id="2050" name="Picture 2" descr="Image result for prophets of lds church">
            <a:extLst>
              <a:ext uri="{FF2B5EF4-FFF2-40B4-BE49-F238E27FC236}">
                <a16:creationId xmlns:a16="http://schemas.microsoft.com/office/drawing/2014/main" id="{551BF853-824D-468B-AAA3-45BC56D01B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9432" y="1649832"/>
            <a:ext cx="4381500" cy="3505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Image result for prophets of lds church">
            <a:extLst>
              <a:ext uri="{FF2B5EF4-FFF2-40B4-BE49-F238E27FC236}">
                <a16:creationId xmlns:a16="http://schemas.microsoft.com/office/drawing/2014/main" id="{FBA5CB53-C65D-4E30-B229-3EBB4291B6F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390" t="5153" r="12777"/>
          <a:stretch/>
        </p:blipFill>
        <p:spPr bwMode="auto">
          <a:xfrm>
            <a:off x="1392484" y="3071669"/>
            <a:ext cx="1879104" cy="197266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0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74CC2E87-DC09-4E57-9188-CB38238A3052}"/>
              </a:ext>
            </a:extLst>
          </p:cNvPr>
          <p:cNvPicPr>
            <a:picLocks noChangeAspect="1"/>
          </p:cNvPicPr>
          <p:nvPr/>
        </p:nvPicPr>
        <p:blipFill rotWithShape="1">
          <a:blip r:embed="rId2">
            <a:extLst>
              <a:ext uri="{28A0092B-C50C-407E-A947-70E740481C1C}">
                <a14:useLocalDpi xmlns:a14="http://schemas.microsoft.com/office/drawing/2010/main" val="0"/>
              </a:ext>
            </a:extLst>
          </a:blip>
          <a:srcRect b="4562"/>
          <a:stretch/>
        </p:blipFill>
        <p:spPr>
          <a:xfrm>
            <a:off x="0" y="0"/>
            <a:ext cx="12192000" cy="6858000"/>
          </a:xfrm>
          <a:prstGeom prst="rect">
            <a:avLst/>
          </a:prstGeom>
        </p:spPr>
      </p:pic>
      <p:sp>
        <p:nvSpPr>
          <p:cNvPr id="4" name="TextBox 3"/>
          <p:cNvSpPr txBox="1"/>
          <p:nvPr/>
        </p:nvSpPr>
        <p:spPr>
          <a:xfrm>
            <a:off x="445683" y="1087162"/>
            <a:ext cx="8642406" cy="5078313"/>
          </a:xfrm>
          <a:prstGeom prst="rect">
            <a:avLst/>
          </a:prstGeom>
          <a:noFill/>
        </p:spPr>
        <p:txBody>
          <a:bodyPr wrap="square" rtlCol="0">
            <a:spAutoFit/>
          </a:bodyPr>
          <a:lstStyle/>
          <a:p>
            <a:r>
              <a:rPr lang="en-US" dirty="0">
                <a:solidFill>
                  <a:schemeClr val="bg1"/>
                </a:solidFill>
              </a:rPr>
              <a:t>He was of the lineage of </a:t>
            </a:r>
            <a:r>
              <a:rPr lang="en-US" dirty="0" err="1">
                <a:solidFill>
                  <a:schemeClr val="bg1"/>
                </a:solidFill>
              </a:rPr>
              <a:t>Zadok</a:t>
            </a:r>
            <a:r>
              <a:rPr lang="en-US" dirty="0">
                <a:solidFill>
                  <a:schemeClr val="bg1"/>
                </a:solidFill>
              </a:rPr>
              <a:t>; the son of </a:t>
            </a:r>
            <a:r>
              <a:rPr lang="en-US" dirty="0" err="1">
                <a:solidFill>
                  <a:schemeClr val="bg1"/>
                </a:solidFill>
              </a:rPr>
              <a:t>Buzi</a:t>
            </a:r>
            <a:r>
              <a:rPr lang="en-US" dirty="0">
                <a:solidFill>
                  <a:schemeClr val="bg1"/>
                </a:solidFill>
              </a:rPr>
              <a:t>, in the land of the Chaldeans by the river </a:t>
            </a:r>
            <a:r>
              <a:rPr lang="en-US" dirty="0" err="1">
                <a:solidFill>
                  <a:schemeClr val="bg1"/>
                </a:solidFill>
              </a:rPr>
              <a:t>Chebar</a:t>
            </a:r>
            <a:r>
              <a:rPr lang="en-US" dirty="0">
                <a:solidFill>
                  <a:schemeClr val="bg1"/>
                </a:solidFill>
              </a:rPr>
              <a:t> (Tel Abib)</a:t>
            </a:r>
          </a:p>
          <a:p>
            <a:endParaRPr lang="en-US" dirty="0">
              <a:solidFill>
                <a:schemeClr val="bg1"/>
              </a:solidFill>
            </a:endParaRPr>
          </a:p>
          <a:p>
            <a:r>
              <a:rPr lang="en-US" dirty="0">
                <a:solidFill>
                  <a:schemeClr val="bg1"/>
                </a:solidFill>
              </a:rPr>
              <a:t>His name means God will strengthen</a:t>
            </a:r>
          </a:p>
          <a:p>
            <a:endParaRPr lang="en-US" dirty="0">
              <a:solidFill>
                <a:schemeClr val="bg1"/>
              </a:solidFill>
            </a:endParaRPr>
          </a:p>
          <a:p>
            <a:r>
              <a:rPr lang="en-US" dirty="0">
                <a:solidFill>
                  <a:schemeClr val="bg1"/>
                </a:solidFill>
              </a:rPr>
              <a:t>He was carried away into Babylon by Nebuchadnezzar along with </a:t>
            </a:r>
            <a:r>
              <a:rPr lang="en-US" dirty="0" err="1">
                <a:solidFill>
                  <a:schemeClr val="bg1"/>
                </a:solidFill>
              </a:rPr>
              <a:t>Jehoiachin</a:t>
            </a:r>
            <a:r>
              <a:rPr lang="en-US" dirty="0">
                <a:solidFill>
                  <a:schemeClr val="bg1"/>
                </a:solidFill>
              </a:rPr>
              <a:t> (King of Judah) and prophesied during the period of 592-570 B.C.</a:t>
            </a:r>
          </a:p>
          <a:p>
            <a:endParaRPr lang="en-US" dirty="0">
              <a:solidFill>
                <a:schemeClr val="bg1"/>
              </a:solidFill>
            </a:endParaRPr>
          </a:p>
          <a:p>
            <a:r>
              <a:rPr lang="en-US" dirty="0">
                <a:solidFill>
                  <a:schemeClr val="bg1"/>
                </a:solidFill>
              </a:rPr>
              <a:t>Ezekiel’s family must have been considered prominent and influential, for, according to the account in 2 Kings 24:14–16, mostly the ‘chief men of the land’ were taken captive</a:t>
            </a:r>
          </a:p>
          <a:p>
            <a:endParaRPr lang="en-US" dirty="0">
              <a:solidFill>
                <a:schemeClr val="bg1"/>
              </a:solidFill>
            </a:endParaRPr>
          </a:p>
          <a:p>
            <a:r>
              <a:rPr lang="en-US" dirty="0">
                <a:solidFill>
                  <a:schemeClr val="bg1"/>
                </a:solidFill>
              </a:rPr>
              <a:t>He was granted extraordinary vision and provided consequences of apostasy, idolatry, repentance covenants and the blessing of being heirs with the Good Shepherd</a:t>
            </a:r>
          </a:p>
          <a:p>
            <a:endParaRPr lang="en-US" dirty="0">
              <a:solidFill>
                <a:schemeClr val="bg1"/>
              </a:solidFill>
            </a:endParaRPr>
          </a:p>
          <a:p>
            <a:r>
              <a:rPr lang="en-US" dirty="0">
                <a:solidFill>
                  <a:schemeClr val="bg1"/>
                </a:solidFill>
              </a:rPr>
              <a:t>He saw beyond the tragedies of his era to a future time of renewal when the Lord would gather His people, give them “a new heart” and “a new spirit,” and help them live His laws</a:t>
            </a:r>
          </a:p>
          <a:p>
            <a:endParaRPr lang="en-US" dirty="0">
              <a:solidFill>
                <a:schemeClr val="bg1"/>
              </a:solidFill>
            </a:endParaRPr>
          </a:p>
          <a:p>
            <a:r>
              <a:rPr lang="en-US" dirty="0">
                <a:solidFill>
                  <a:schemeClr val="bg1"/>
                </a:solidFill>
              </a:rPr>
              <a:t>He prophesied of the miraculous events of the coming of the Book of Mormon</a:t>
            </a:r>
          </a:p>
        </p:txBody>
      </p:sp>
      <p:sp>
        <p:nvSpPr>
          <p:cNvPr id="6" name="TextBox 5"/>
          <p:cNvSpPr txBox="1"/>
          <p:nvPr/>
        </p:nvSpPr>
        <p:spPr>
          <a:xfrm>
            <a:off x="0" y="-20834"/>
            <a:ext cx="12192000"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800" dirty="0">
                <a:solidFill>
                  <a:schemeClr val="bg1"/>
                </a:solidFill>
              </a:rPr>
              <a:t>Ezekiel </a:t>
            </a:r>
          </a:p>
        </p:txBody>
      </p:sp>
      <p:grpSp>
        <p:nvGrpSpPr>
          <p:cNvPr id="7" name="Group 6"/>
          <p:cNvGrpSpPr/>
          <p:nvPr/>
        </p:nvGrpSpPr>
        <p:grpSpPr>
          <a:xfrm>
            <a:off x="9256027" y="1917005"/>
            <a:ext cx="1670060" cy="3506253"/>
            <a:chOff x="990600" y="837146"/>
            <a:chExt cx="1670060" cy="3506253"/>
          </a:xfrm>
        </p:grpSpPr>
        <p:sp>
          <p:nvSpPr>
            <p:cNvPr id="8" name="Cloud 7"/>
            <p:cNvSpPr/>
            <p:nvPr/>
          </p:nvSpPr>
          <p:spPr>
            <a:xfrm rot="1652747">
              <a:off x="1327221" y="1337134"/>
              <a:ext cx="1062547" cy="1211631"/>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9671902">
              <a:off x="2303506" y="2638851"/>
              <a:ext cx="357154" cy="589199"/>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647766">
              <a:off x="990600" y="2578106"/>
              <a:ext cx="337159" cy="589199"/>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9352409">
              <a:off x="1920476" y="3754200"/>
              <a:ext cx="311632" cy="589199"/>
            </a:xfrm>
            <a:prstGeom prst="ellipse">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647766">
              <a:off x="1562214" y="3742546"/>
              <a:ext cx="310141" cy="589199"/>
            </a:xfrm>
            <a:prstGeom prst="ellipse">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169292">
              <a:off x="1884384" y="1990222"/>
              <a:ext cx="665537" cy="1050972"/>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790291">
              <a:off x="1157966" y="1955787"/>
              <a:ext cx="665537" cy="1050972"/>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1353756" y="1972080"/>
              <a:ext cx="992877" cy="2073648"/>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693270" y="1725922"/>
              <a:ext cx="268108" cy="493208"/>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452739" y="2847970"/>
              <a:ext cx="795354" cy="201916"/>
              <a:chOff x="5757466" y="264089"/>
              <a:chExt cx="1615640" cy="353036"/>
            </a:xfrm>
            <a:solidFill>
              <a:schemeClr val="tx2">
                <a:lumMod val="40000"/>
                <a:lumOff val="60000"/>
              </a:schemeClr>
            </a:solidFill>
          </p:grpSpPr>
          <p:sp>
            <p:nvSpPr>
              <p:cNvPr id="27" name="Rounded Rectangle 26"/>
              <p:cNvSpPr/>
              <p:nvPr/>
            </p:nvSpPr>
            <p:spPr>
              <a:xfrm>
                <a:off x="5757466" y="264089"/>
                <a:ext cx="1615640" cy="35303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rot="2670115">
                <a:off x="5867287" y="296724"/>
                <a:ext cx="309012" cy="302447"/>
                <a:chOff x="5757466" y="974350"/>
                <a:chExt cx="1743980" cy="1706926"/>
              </a:xfrm>
              <a:grpFill/>
            </p:grpSpPr>
            <p:sp>
              <p:nvSpPr>
                <p:cNvPr id="44" name="Donut 43"/>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Donut 44"/>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Donut 45"/>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46"/>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 name="Group 28"/>
              <p:cNvGrpSpPr/>
              <p:nvPr/>
            </p:nvGrpSpPr>
            <p:grpSpPr>
              <a:xfrm rot="2670115">
                <a:off x="6254818" y="301079"/>
                <a:ext cx="309012" cy="302447"/>
                <a:chOff x="5757466" y="974350"/>
                <a:chExt cx="1743980" cy="1706926"/>
              </a:xfrm>
              <a:grpFill/>
            </p:grpSpPr>
            <p:sp>
              <p:nvSpPr>
                <p:cNvPr id="40" name="Donut 39"/>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41"/>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Donut 42"/>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 name="Group 29"/>
              <p:cNvGrpSpPr/>
              <p:nvPr/>
            </p:nvGrpSpPr>
            <p:grpSpPr>
              <a:xfrm rot="2670115">
                <a:off x="6629286" y="301078"/>
                <a:ext cx="309012" cy="302447"/>
                <a:chOff x="5757466" y="974350"/>
                <a:chExt cx="1743980" cy="1706926"/>
              </a:xfrm>
              <a:grpFill/>
            </p:grpSpPr>
            <p:sp>
              <p:nvSpPr>
                <p:cNvPr id="36" name="Donut 35"/>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onut 36"/>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1" name="Group 30"/>
              <p:cNvGrpSpPr/>
              <p:nvPr/>
            </p:nvGrpSpPr>
            <p:grpSpPr>
              <a:xfrm rot="2670115">
                <a:off x="7012464" y="292369"/>
                <a:ext cx="309012" cy="302447"/>
                <a:chOff x="5757466" y="974350"/>
                <a:chExt cx="1743980" cy="1706926"/>
              </a:xfrm>
              <a:grpFill/>
            </p:grpSpPr>
            <p:sp>
              <p:nvSpPr>
                <p:cNvPr id="32" name="Donut 31"/>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onut 32"/>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Donut 33"/>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Donut 34"/>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8" name="Trapezoid 17"/>
            <p:cNvSpPr/>
            <p:nvPr/>
          </p:nvSpPr>
          <p:spPr>
            <a:xfrm rot="360163">
              <a:off x="1367413" y="1992038"/>
              <a:ext cx="377375" cy="2036459"/>
            </a:xfrm>
            <a:prstGeom prst="trapezoid">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1155958">
              <a:off x="1946035" y="2010215"/>
              <a:ext cx="377375" cy="2036459"/>
            </a:xfrm>
            <a:prstGeom prst="trapezoid">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rot="1652747">
              <a:off x="1288458" y="929756"/>
              <a:ext cx="1062547" cy="1211630"/>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486278" y="1055496"/>
              <a:ext cx="704188" cy="1075467"/>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rot="5145672">
              <a:off x="1621272" y="729955"/>
              <a:ext cx="462489" cy="676872"/>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505855" y="1054971"/>
              <a:ext cx="170917" cy="171564"/>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051920" y="1107335"/>
              <a:ext cx="227032" cy="160186"/>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75216">
              <a:off x="2190466" y="1520860"/>
              <a:ext cx="207439" cy="459662"/>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318728" y="1759606"/>
              <a:ext cx="220241" cy="324958"/>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10999380" y="6423087"/>
            <a:ext cx="1020850" cy="369332"/>
          </a:xfrm>
          <a:prstGeom prst="rect">
            <a:avLst/>
          </a:prstGeom>
          <a:noFill/>
        </p:spPr>
        <p:txBody>
          <a:bodyPr wrap="square" rtlCol="0">
            <a:spAutoFit/>
          </a:bodyPr>
          <a:lstStyle/>
          <a:p>
            <a:pPr algn="r"/>
            <a:r>
              <a:rPr lang="en-US" dirty="0">
                <a:solidFill>
                  <a:schemeClr val="bg1"/>
                </a:solidFill>
              </a:rPr>
              <a:t>(2, 3)</a:t>
            </a:r>
          </a:p>
        </p:txBody>
      </p:sp>
    </p:spTree>
    <p:extLst>
      <p:ext uri="{BB962C8B-B14F-4D97-AF65-F5344CB8AC3E}">
        <p14:creationId xmlns:p14="http://schemas.microsoft.com/office/powerpoint/2010/main" val="302875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580">
                                          <p:stCondLst>
                                            <p:cond delay="0"/>
                                          </p:stCondLst>
                                        </p:cTn>
                                        <p:tgtEl>
                                          <p:spTgt spid="7"/>
                                        </p:tgtEl>
                                      </p:cBhvr>
                                    </p:animEffect>
                                    <p:anim calcmode="lin" valueType="num">
                                      <p:cBhvr>
                                        <p:cTn id="1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 dur="26">
                                          <p:stCondLst>
                                            <p:cond delay="650"/>
                                          </p:stCondLst>
                                        </p:cTn>
                                        <p:tgtEl>
                                          <p:spTgt spid="7"/>
                                        </p:tgtEl>
                                      </p:cBhvr>
                                      <p:to x="100000" y="60000"/>
                                    </p:animScale>
                                    <p:animScale>
                                      <p:cBhvr>
                                        <p:cTn id="16" dur="166" decel="50000">
                                          <p:stCondLst>
                                            <p:cond delay="676"/>
                                          </p:stCondLst>
                                        </p:cTn>
                                        <p:tgtEl>
                                          <p:spTgt spid="7"/>
                                        </p:tgtEl>
                                      </p:cBhvr>
                                      <p:to x="100000" y="100000"/>
                                    </p:animScale>
                                    <p:animScale>
                                      <p:cBhvr>
                                        <p:cTn id="17" dur="26">
                                          <p:stCondLst>
                                            <p:cond delay="1312"/>
                                          </p:stCondLst>
                                        </p:cTn>
                                        <p:tgtEl>
                                          <p:spTgt spid="7"/>
                                        </p:tgtEl>
                                      </p:cBhvr>
                                      <p:to x="100000" y="80000"/>
                                    </p:animScale>
                                    <p:animScale>
                                      <p:cBhvr>
                                        <p:cTn id="18" dur="166" decel="50000">
                                          <p:stCondLst>
                                            <p:cond delay="1338"/>
                                          </p:stCondLst>
                                        </p:cTn>
                                        <p:tgtEl>
                                          <p:spTgt spid="7"/>
                                        </p:tgtEl>
                                      </p:cBhvr>
                                      <p:to x="100000" y="100000"/>
                                    </p:animScale>
                                    <p:animScale>
                                      <p:cBhvr>
                                        <p:cTn id="19" dur="26">
                                          <p:stCondLst>
                                            <p:cond delay="1642"/>
                                          </p:stCondLst>
                                        </p:cTn>
                                        <p:tgtEl>
                                          <p:spTgt spid="7"/>
                                        </p:tgtEl>
                                      </p:cBhvr>
                                      <p:to x="100000" y="90000"/>
                                    </p:animScale>
                                    <p:animScale>
                                      <p:cBhvr>
                                        <p:cTn id="20" dur="166" decel="50000">
                                          <p:stCondLst>
                                            <p:cond delay="1668"/>
                                          </p:stCondLst>
                                        </p:cTn>
                                        <p:tgtEl>
                                          <p:spTgt spid="7"/>
                                        </p:tgtEl>
                                      </p:cBhvr>
                                      <p:to x="100000" y="100000"/>
                                    </p:animScale>
                                    <p:animScale>
                                      <p:cBhvr>
                                        <p:cTn id="21" dur="26">
                                          <p:stCondLst>
                                            <p:cond delay="1808"/>
                                          </p:stCondLst>
                                        </p:cTn>
                                        <p:tgtEl>
                                          <p:spTgt spid="7"/>
                                        </p:tgtEl>
                                      </p:cBhvr>
                                      <p:to x="100000" y="95000"/>
                                    </p:animScale>
                                    <p:animScale>
                                      <p:cBhvr>
                                        <p:cTn id="22" dur="166" decel="50000">
                                          <p:stCondLst>
                                            <p:cond delay="1834"/>
                                          </p:stCondLst>
                                        </p:cTn>
                                        <p:tgtEl>
                                          <p:spTgt spid="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F72C11-68A8-4340-862E-10C0032F646D}"/>
              </a:ext>
            </a:extLst>
          </p:cNvPr>
          <p:cNvPicPr>
            <a:picLocks noChangeAspect="1"/>
          </p:cNvPicPr>
          <p:nvPr/>
        </p:nvPicPr>
        <p:blipFill rotWithShape="1">
          <a:blip r:embed="rId2">
            <a:extLst>
              <a:ext uri="{28A0092B-C50C-407E-A947-70E740481C1C}">
                <a14:useLocalDpi xmlns:a14="http://schemas.microsoft.com/office/drawing/2010/main" val="0"/>
              </a:ext>
            </a:extLst>
          </a:blip>
          <a:srcRect b="4562"/>
          <a:stretch/>
        </p:blipFill>
        <p:spPr>
          <a:xfrm>
            <a:off x="0" y="0"/>
            <a:ext cx="12192000" cy="6858000"/>
          </a:xfrm>
          <a:prstGeom prst="rect">
            <a:avLst/>
          </a:prstGeom>
        </p:spPr>
      </p:pic>
      <p:sp>
        <p:nvSpPr>
          <p:cNvPr id="8" name="TextBox 7">
            <a:extLst>
              <a:ext uri="{FF2B5EF4-FFF2-40B4-BE49-F238E27FC236}">
                <a16:creationId xmlns:a16="http://schemas.microsoft.com/office/drawing/2014/main" id="{BC5F5582-C9CC-4E91-8377-5B5D9CAC9EE9}"/>
              </a:ext>
            </a:extLst>
          </p:cNvPr>
          <p:cNvSpPr txBox="1"/>
          <p:nvPr/>
        </p:nvSpPr>
        <p:spPr>
          <a:xfrm>
            <a:off x="288758" y="77002"/>
            <a:ext cx="11444438"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800" dirty="0">
                <a:solidFill>
                  <a:schemeClr val="bg1"/>
                </a:solidFill>
              </a:rPr>
              <a:t>A Watchman</a:t>
            </a:r>
          </a:p>
        </p:txBody>
      </p:sp>
      <p:sp>
        <p:nvSpPr>
          <p:cNvPr id="4" name="Rectangle 3">
            <a:extLst>
              <a:ext uri="{FF2B5EF4-FFF2-40B4-BE49-F238E27FC236}">
                <a16:creationId xmlns:a16="http://schemas.microsoft.com/office/drawing/2014/main" id="{D2C211A8-7AA7-4CAA-A5CD-0CB9F4EA2145}"/>
              </a:ext>
            </a:extLst>
          </p:cNvPr>
          <p:cNvSpPr/>
          <p:nvPr/>
        </p:nvSpPr>
        <p:spPr>
          <a:xfrm>
            <a:off x="3144253" y="985001"/>
            <a:ext cx="6096000" cy="923330"/>
          </a:xfrm>
          <a:prstGeom prst="rect">
            <a:avLst/>
          </a:prstGeom>
        </p:spPr>
        <p:txBody>
          <a:bodyPr>
            <a:spAutoFit/>
          </a:bodyPr>
          <a:lstStyle/>
          <a:p>
            <a:r>
              <a:rPr lang="en-US" b="1" i="1" dirty="0">
                <a:solidFill>
                  <a:srgbClr val="FFFF00"/>
                </a:solidFill>
                <a:latin typeface="Abadi" panose="020B0604020104020204" pitchFamily="34" charset="0"/>
              </a:rPr>
              <a:t> </a:t>
            </a:r>
            <a:r>
              <a:rPr lang="en-US" i="1" dirty="0">
                <a:solidFill>
                  <a:srgbClr val="FFFF00"/>
                </a:solidFill>
                <a:latin typeface="Abadi" panose="020B0604020104020204" pitchFamily="34" charset="0"/>
              </a:rPr>
              <a:t>Son of man, I have made thee a watchman unto the house of Israel: therefore hear the word at my mouth, and give them warning from me. Ezekiel 3:17</a:t>
            </a:r>
            <a:endParaRPr lang="en-US" i="1" dirty="0">
              <a:solidFill>
                <a:srgbClr val="FFFF00"/>
              </a:solidFill>
            </a:endParaRPr>
          </a:p>
        </p:txBody>
      </p:sp>
      <p:pic>
        <p:nvPicPr>
          <p:cNvPr id="1026" name="Picture 2" descr="Image result for ezekiel bible">
            <a:extLst>
              <a:ext uri="{FF2B5EF4-FFF2-40B4-BE49-F238E27FC236}">
                <a16:creationId xmlns:a16="http://schemas.microsoft.com/office/drawing/2014/main" id="{E75DB076-C330-4FA4-808B-798230F0C4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0146" y="2733574"/>
            <a:ext cx="6553050" cy="36314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3917291-489F-47AE-8950-2B51D414CDCD}"/>
              </a:ext>
            </a:extLst>
          </p:cNvPr>
          <p:cNvPicPr>
            <a:picLocks noChangeAspect="1"/>
          </p:cNvPicPr>
          <p:nvPr/>
        </p:nvPicPr>
        <p:blipFill rotWithShape="1">
          <a:blip r:embed="rId4"/>
          <a:srcRect l="36566" t="29076" r="37540" b="40328"/>
          <a:stretch/>
        </p:blipFill>
        <p:spPr>
          <a:xfrm>
            <a:off x="963402" y="1985333"/>
            <a:ext cx="3157087" cy="2098307"/>
          </a:xfrm>
          <a:prstGeom prst="rect">
            <a:avLst/>
          </a:prstGeom>
        </p:spPr>
      </p:pic>
      <p:sp>
        <p:nvSpPr>
          <p:cNvPr id="3" name="Rectangle 2">
            <a:extLst>
              <a:ext uri="{FF2B5EF4-FFF2-40B4-BE49-F238E27FC236}">
                <a16:creationId xmlns:a16="http://schemas.microsoft.com/office/drawing/2014/main" id="{3EE83705-80AA-40ED-A366-D4D9F31678AA}"/>
              </a:ext>
            </a:extLst>
          </p:cNvPr>
          <p:cNvSpPr/>
          <p:nvPr/>
        </p:nvSpPr>
        <p:spPr>
          <a:xfrm>
            <a:off x="5300310" y="2819460"/>
            <a:ext cx="4158264" cy="1569660"/>
          </a:xfrm>
          <a:prstGeom prst="rect">
            <a:avLst/>
          </a:prstGeom>
        </p:spPr>
        <p:txBody>
          <a:bodyPr wrap="square">
            <a:spAutoFit/>
          </a:bodyPr>
          <a:lstStyle/>
          <a:p>
            <a:pPr fontAlgn="base"/>
            <a:r>
              <a:rPr lang="en-US" sz="2400" dirty="0">
                <a:solidFill>
                  <a:schemeClr val="bg1"/>
                </a:solidFill>
              </a:rPr>
              <a:t>The Lord had just called Ezekiel to be a prophet and had told him to warn the wicked Israelites to repent.</a:t>
            </a:r>
            <a:endParaRPr lang="en-US" sz="2400" b="0" i="1" dirty="0">
              <a:solidFill>
                <a:schemeClr val="bg1"/>
              </a:solidFill>
              <a:effectLst/>
            </a:endParaRPr>
          </a:p>
        </p:txBody>
      </p:sp>
      <p:sp>
        <p:nvSpPr>
          <p:cNvPr id="7" name="Rectangle 6">
            <a:extLst>
              <a:ext uri="{FF2B5EF4-FFF2-40B4-BE49-F238E27FC236}">
                <a16:creationId xmlns:a16="http://schemas.microsoft.com/office/drawing/2014/main" id="{DB459824-3A96-41E1-AA9D-04B9B541DE99}"/>
              </a:ext>
            </a:extLst>
          </p:cNvPr>
          <p:cNvSpPr/>
          <p:nvPr/>
        </p:nvSpPr>
        <p:spPr>
          <a:xfrm>
            <a:off x="345780" y="4141392"/>
            <a:ext cx="4716373" cy="2585323"/>
          </a:xfrm>
          <a:prstGeom prst="rect">
            <a:avLst/>
          </a:prstGeom>
        </p:spPr>
        <p:txBody>
          <a:bodyPr wrap="square">
            <a:spAutoFit/>
          </a:bodyPr>
          <a:lstStyle/>
          <a:p>
            <a:r>
              <a:rPr lang="en-US" dirty="0">
                <a:solidFill>
                  <a:schemeClr val="bg1"/>
                </a:solidFill>
                <a:latin typeface="Abadi" panose="020B0604020104020204" pitchFamily="34" charset="0"/>
              </a:rPr>
              <a:t>Watchman = a man who was assigned to stand “on a wall or in a tower in order to look out for and warn of dangers approaching from afar.”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Watchtowers were common structures in ancient Israel, and watchmen were used “to protect cities as well as vineyards, fields, or pastures” from animals or thieves. </a:t>
            </a:r>
            <a:endParaRPr lang="en-US" dirty="0">
              <a:solidFill>
                <a:schemeClr val="bg1"/>
              </a:solidFill>
            </a:endParaRPr>
          </a:p>
        </p:txBody>
      </p:sp>
      <p:sp>
        <p:nvSpPr>
          <p:cNvPr id="9" name="Rectangle 8">
            <a:extLst>
              <a:ext uri="{FF2B5EF4-FFF2-40B4-BE49-F238E27FC236}">
                <a16:creationId xmlns:a16="http://schemas.microsoft.com/office/drawing/2014/main" id="{CDBBC0EE-1516-48AA-A13F-722F91889FF9}"/>
              </a:ext>
            </a:extLst>
          </p:cNvPr>
          <p:cNvSpPr/>
          <p:nvPr/>
        </p:nvSpPr>
        <p:spPr>
          <a:xfrm>
            <a:off x="11624845" y="6428878"/>
            <a:ext cx="449162" cy="369332"/>
          </a:xfrm>
          <a:prstGeom prst="rect">
            <a:avLst/>
          </a:prstGeom>
        </p:spPr>
        <p:txBody>
          <a:bodyPr wrap="none">
            <a:spAutoFit/>
          </a:bodyPr>
          <a:lstStyle/>
          <a:p>
            <a:r>
              <a:rPr lang="en-US" dirty="0">
                <a:solidFill>
                  <a:schemeClr val="bg1"/>
                </a:solidFill>
                <a:latin typeface="Abadi" panose="020B0604020104020204" pitchFamily="34" charset="0"/>
              </a:rPr>
              <a:t>(1)</a:t>
            </a:r>
            <a:endParaRPr lang="en-US" dirty="0"/>
          </a:p>
        </p:txBody>
      </p:sp>
    </p:spTree>
    <p:extLst>
      <p:ext uri="{BB962C8B-B14F-4D97-AF65-F5344CB8AC3E}">
        <p14:creationId xmlns:p14="http://schemas.microsoft.com/office/powerpoint/2010/main" val="216616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F72C11-68A8-4340-862E-10C0032F646D}"/>
              </a:ext>
            </a:extLst>
          </p:cNvPr>
          <p:cNvPicPr>
            <a:picLocks noChangeAspect="1"/>
          </p:cNvPicPr>
          <p:nvPr/>
        </p:nvPicPr>
        <p:blipFill rotWithShape="1">
          <a:blip r:embed="rId2">
            <a:extLst>
              <a:ext uri="{28A0092B-C50C-407E-A947-70E740481C1C}">
                <a14:useLocalDpi xmlns:a14="http://schemas.microsoft.com/office/drawing/2010/main" val="0"/>
              </a:ext>
            </a:extLst>
          </a:blip>
          <a:srcRect b="4562"/>
          <a:stretch/>
        </p:blipFill>
        <p:spPr>
          <a:xfrm>
            <a:off x="0" y="0"/>
            <a:ext cx="12192000" cy="6858000"/>
          </a:xfrm>
          <a:prstGeom prst="rect">
            <a:avLst/>
          </a:prstGeom>
        </p:spPr>
      </p:pic>
      <p:sp>
        <p:nvSpPr>
          <p:cNvPr id="2" name="Rectangle 1">
            <a:extLst>
              <a:ext uri="{FF2B5EF4-FFF2-40B4-BE49-F238E27FC236}">
                <a16:creationId xmlns:a16="http://schemas.microsoft.com/office/drawing/2014/main" id="{5B4546A9-8202-4EA1-AA59-01D37AC91DC3}"/>
              </a:ext>
            </a:extLst>
          </p:cNvPr>
          <p:cNvSpPr/>
          <p:nvPr/>
        </p:nvSpPr>
        <p:spPr>
          <a:xfrm>
            <a:off x="968943" y="2424576"/>
            <a:ext cx="6096000" cy="2677656"/>
          </a:xfrm>
          <a:prstGeom prst="rect">
            <a:avLst/>
          </a:prstGeom>
        </p:spPr>
        <p:txBody>
          <a:bodyPr>
            <a:spAutoFit/>
          </a:bodyPr>
          <a:lstStyle/>
          <a:p>
            <a:pPr fontAlgn="base"/>
            <a:r>
              <a:rPr lang="en-US" sz="2800" dirty="0">
                <a:solidFill>
                  <a:schemeClr val="bg1"/>
                </a:solidFill>
              </a:rPr>
              <a:t>In what ways can a prophet be compared to a watchman on a tower?</a:t>
            </a:r>
          </a:p>
          <a:p>
            <a:pPr fontAlgn="base"/>
            <a:endParaRPr lang="en-US" sz="2800" dirty="0">
              <a:solidFill>
                <a:schemeClr val="bg1"/>
              </a:solidFill>
            </a:endParaRPr>
          </a:p>
          <a:p>
            <a:pPr fontAlgn="base"/>
            <a:r>
              <a:rPr lang="en-US" sz="2800" dirty="0">
                <a:solidFill>
                  <a:schemeClr val="bg1"/>
                </a:solidFill>
              </a:rPr>
              <a:t>How might viewing prophets as watchmen increase our willingness to follow them?</a:t>
            </a:r>
            <a:endParaRPr lang="en-US" sz="2800" b="0" i="0" dirty="0">
              <a:solidFill>
                <a:schemeClr val="bg1"/>
              </a:solidFill>
              <a:effectLst/>
            </a:endParaRPr>
          </a:p>
        </p:txBody>
      </p:sp>
      <p:pic>
        <p:nvPicPr>
          <p:cNvPr id="7" name="Picture 2" descr="http://www.uni.edu/becker/anImated%20question%20mark%20.gif">
            <a:extLst>
              <a:ext uri="{FF2B5EF4-FFF2-40B4-BE49-F238E27FC236}">
                <a16:creationId xmlns:a16="http://schemas.microsoft.com/office/drawing/2014/main" id="{B6DA14D2-FE83-448A-AB39-5A2FBBC83C92}"/>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9995" y="1743352"/>
            <a:ext cx="2143415" cy="3638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74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F72C11-68A8-4340-862E-10C0032F646D}"/>
              </a:ext>
            </a:extLst>
          </p:cNvPr>
          <p:cNvPicPr>
            <a:picLocks noChangeAspect="1"/>
          </p:cNvPicPr>
          <p:nvPr/>
        </p:nvPicPr>
        <p:blipFill rotWithShape="1">
          <a:blip r:embed="rId2">
            <a:extLst>
              <a:ext uri="{28A0092B-C50C-407E-A947-70E740481C1C}">
                <a14:useLocalDpi xmlns:a14="http://schemas.microsoft.com/office/drawing/2010/main" val="0"/>
              </a:ext>
            </a:extLst>
          </a:blip>
          <a:srcRect b="4562"/>
          <a:stretch/>
        </p:blipFill>
        <p:spPr>
          <a:xfrm>
            <a:off x="0" y="0"/>
            <a:ext cx="12192000" cy="6858000"/>
          </a:xfrm>
          <a:prstGeom prst="rect">
            <a:avLst/>
          </a:prstGeom>
        </p:spPr>
      </p:pic>
      <p:sp>
        <p:nvSpPr>
          <p:cNvPr id="8" name="TextBox 7">
            <a:extLst>
              <a:ext uri="{FF2B5EF4-FFF2-40B4-BE49-F238E27FC236}">
                <a16:creationId xmlns:a16="http://schemas.microsoft.com/office/drawing/2014/main" id="{BC5F5582-C9CC-4E91-8377-5B5D9CAC9EE9}"/>
              </a:ext>
            </a:extLst>
          </p:cNvPr>
          <p:cNvSpPr txBox="1"/>
          <p:nvPr/>
        </p:nvSpPr>
        <p:spPr>
          <a:xfrm>
            <a:off x="288758" y="77002"/>
            <a:ext cx="11444438"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800" dirty="0">
                <a:solidFill>
                  <a:schemeClr val="bg1"/>
                </a:solidFill>
              </a:rPr>
              <a:t>Warnings and Statements</a:t>
            </a:r>
          </a:p>
        </p:txBody>
      </p:sp>
      <p:sp>
        <p:nvSpPr>
          <p:cNvPr id="4" name="Rectangle 3">
            <a:extLst>
              <a:ext uri="{FF2B5EF4-FFF2-40B4-BE49-F238E27FC236}">
                <a16:creationId xmlns:a16="http://schemas.microsoft.com/office/drawing/2014/main" id="{D2C211A8-7AA7-4CAA-A5CD-0CB9F4EA2145}"/>
              </a:ext>
            </a:extLst>
          </p:cNvPr>
          <p:cNvSpPr/>
          <p:nvPr/>
        </p:nvSpPr>
        <p:spPr>
          <a:xfrm>
            <a:off x="3048000" y="843846"/>
            <a:ext cx="6096000" cy="461665"/>
          </a:xfrm>
          <a:prstGeom prst="rect">
            <a:avLst/>
          </a:prstGeom>
        </p:spPr>
        <p:txBody>
          <a:bodyPr>
            <a:spAutoFit/>
          </a:bodyPr>
          <a:lstStyle/>
          <a:p>
            <a:pPr algn="ctr"/>
            <a:r>
              <a:rPr lang="en-US" sz="2400" dirty="0">
                <a:solidFill>
                  <a:schemeClr val="bg1"/>
                </a:solidFill>
              </a:rPr>
              <a:t>From Latter-day Prophets</a:t>
            </a:r>
            <a:endParaRPr lang="en-US" sz="2400" i="1" dirty="0">
              <a:solidFill>
                <a:schemeClr val="bg1"/>
              </a:solidFill>
            </a:endParaRPr>
          </a:p>
        </p:txBody>
      </p:sp>
      <p:sp>
        <p:nvSpPr>
          <p:cNvPr id="9" name="Rectangle 8">
            <a:extLst>
              <a:ext uri="{FF2B5EF4-FFF2-40B4-BE49-F238E27FC236}">
                <a16:creationId xmlns:a16="http://schemas.microsoft.com/office/drawing/2014/main" id="{CDBBC0EE-1516-48AA-A13F-722F91889FF9}"/>
              </a:ext>
            </a:extLst>
          </p:cNvPr>
          <p:cNvSpPr/>
          <p:nvPr/>
        </p:nvSpPr>
        <p:spPr>
          <a:xfrm>
            <a:off x="11624845" y="6428878"/>
            <a:ext cx="449162" cy="369332"/>
          </a:xfrm>
          <a:prstGeom prst="rect">
            <a:avLst/>
          </a:prstGeom>
        </p:spPr>
        <p:txBody>
          <a:bodyPr wrap="none">
            <a:spAutoFit/>
          </a:bodyPr>
          <a:lstStyle/>
          <a:p>
            <a:r>
              <a:rPr lang="en-US" dirty="0">
                <a:solidFill>
                  <a:schemeClr val="bg1"/>
                </a:solidFill>
                <a:latin typeface="Abadi" panose="020B0604020104020204" pitchFamily="34" charset="0"/>
              </a:rPr>
              <a:t>(2)</a:t>
            </a:r>
            <a:endParaRPr lang="en-US" dirty="0"/>
          </a:p>
        </p:txBody>
      </p:sp>
      <p:sp>
        <p:nvSpPr>
          <p:cNvPr id="2" name="Rectangle 1">
            <a:extLst>
              <a:ext uri="{FF2B5EF4-FFF2-40B4-BE49-F238E27FC236}">
                <a16:creationId xmlns:a16="http://schemas.microsoft.com/office/drawing/2014/main" id="{47C4D71F-7F1B-4E63-B0C4-6DBFEF38E06E}"/>
              </a:ext>
            </a:extLst>
          </p:cNvPr>
          <p:cNvSpPr/>
          <p:nvPr/>
        </p:nvSpPr>
        <p:spPr>
          <a:xfrm>
            <a:off x="824564" y="2283443"/>
            <a:ext cx="3150670" cy="1477328"/>
          </a:xfrm>
          <a:prstGeom prst="rect">
            <a:avLst/>
          </a:prstGeom>
        </p:spPr>
        <p:txBody>
          <a:bodyPr wrap="square">
            <a:spAutoFit/>
          </a:bodyPr>
          <a:lstStyle/>
          <a:p>
            <a:r>
              <a:rPr lang="en-US" dirty="0">
                <a:solidFill>
                  <a:schemeClr val="bg1"/>
                </a:solidFill>
              </a:rPr>
              <a:t>This booklet was written at the direction of prophets and apostles to help warn the youth of the Church of some of the dangers of our day.</a:t>
            </a:r>
          </a:p>
        </p:txBody>
      </p:sp>
      <p:pic>
        <p:nvPicPr>
          <p:cNvPr id="11" name="Picture 10">
            <a:extLst>
              <a:ext uri="{FF2B5EF4-FFF2-40B4-BE49-F238E27FC236}">
                <a16:creationId xmlns:a16="http://schemas.microsoft.com/office/drawing/2014/main" id="{02FF1711-0C6D-484F-87CF-3451B8BD5525}"/>
              </a:ext>
            </a:extLst>
          </p:cNvPr>
          <p:cNvPicPr>
            <a:picLocks noChangeAspect="1"/>
          </p:cNvPicPr>
          <p:nvPr/>
        </p:nvPicPr>
        <p:blipFill rotWithShape="1">
          <a:blip r:embed="rId3"/>
          <a:srcRect l="38066" t="12140" r="39118" b="25590"/>
          <a:stretch/>
        </p:blipFill>
        <p:spPr>
          <a:xfrm>
            <a:off x="4508853" y="1998429"/>
            <a:ext cx="2781702" cy="4270394"/>
          </a:xfrm>
          <a:prstGeom prst="rect">
            <a:avLst/>
          </a:prstGeom>
        </p:spPr>
      </p:pic>
      <p:sp>
        <p:nvSpPr>
          <p:cNvPr id="12" name="Rectangle 11">
            <a:extLst>
              <a:ext uri="{FF2B5EF4-FFF2-40B4-BE49-F238E27FC236}">
                <a16:creationId xmlns:a16="http://schemas.microsoft.com/office/drawing/2014/main" id="{71EEEAFA-B562-4FB1-A09C-645869D75C82}"/>
              </a:ext>
            </a:extLst>
          </p:cNvPr>
          <p:cNvSpPr/>
          <p:nvPr/>
        </p:nvSpPr>
        <p:spPr>
          <a:xfrm>
            <a:off x="640080" y="4397551"/>
            <a:ext cx="3343175" cy="1754326"/>
          </a:xfrm>
          <a:prstGeom prst="rect">
            <a:avLst/>
          </a:prstGeom>
        </p:spPr>
        <p:txBody>
          <a:bodyPr wrap="square">
            <a:spAutoFit/>
          </a:bodyPr>
          <a:lstStyle/>
          <a:p>
            <a:r>
              <a:rPr lang="en-US" dirty="0">
                <a:solidFill>
                  <a:schemeClr val="bg1"/>
                </a:solidFill>
                <a:latin typeface="Abadi" panose="020B0604020104020204" pitchFamily="34" charset="0"/>
              </a:rPr>
              <a:t>Turn with a partner to any section of the </a:t>
            </a:r>
            <a:r>
              <a:rPr lang="en-US" i="1" dirty="0">
                <a:solidFill>
                  <a:schemeClr val="bg1"/>
                </a:solidFill>
                <a:latin typeface="Abadi" panose="020B0604020104020204" pitchFamily="34" charset="0"/>
              </a:rPr>
              <a:t>For the Strength of Youth</a:t>
            </a:r>
            <a:r>
              <a:rPr lang="en-US" dirty="0">
                <a:solidFill>
                  <a:schemeClr val="bg1"/>
                </a:solidFill>
                <a:latin typeface="Abadi" panose="020B0604020104020204" pitchFamily="34" charset="0"/>
              </a:rPr>
              <a:t> booklet, and find a warning or counsel that has been given by our prophets and apostles.</a:t>
            </a:r>
            <a:endParaRPr lang="en-US" dirty="0">
              <a:solidFill>
                <a:schemeClr val="bg1"/>
              </a:solidFill>
            </a:endParaRPr>
          </a:p>
        </p:txBody>
      </p:sp>
      <p:sp>
        <p:nvSpPr>
          <p:cNvPr id="13" name="Rectangle 12">
            <a:extLst>
              <a:ext uri="{FF2B5EF4-FFF2-40B4-BE49-F238E27FC236}">
                <a16:creationId xmlns:a16="http://schemas.microsoft.com/office/drawing/2014/main" id="{8D8CED77-CDA4-4C6F-BA48-235AA70E2662}"/>
              </a:ext>
            </a:extLst>
          </p:cNvPr>
          <p:cNvSpPr/>
          <p:nvPr/>
        </p:nvSpPr>
        <p:spPr>
          <a:xfrm>
            <a:off x="7808133" y="2356121"/>
            <a:ext cx="4165254" cy="3693319"/>
          </a:xfrm>
          <a:prstGeom prst="rect">
            <a:avLst/>
          </a:prstGeom>
        </p:spPr>
        <p:txBody>
          <a:bodyPr wrap="square">
            <a:spAutoFit/>
          </a:bodyPr>
          <a:lstStyle/>
          <a:p>
            <a:pPr fontAlgn="base">
              <a:buFont typeface="+mj-lt"/>
              <a:buAutoNum type="arabicPeriod"/>
            </a:pPr>
            <a:r>
              <a:rPr lang="en-US" dirty="0">
                <a:solidFill>
                  <a:schemeClr val="bg1"/>
                </a:solidFill>
                <a:latin typeface="Abadi" panose="020B0604020104020204" pitchFamily="34" charset="0"/>
              </a:rPr>
              <a:t>According to </a:t>
            </a:r>
            <a:r>
              <a:rPr lang="en-US" i="1" dirty="0">
                <a:solidFill>
                  <a:schemeClr val="bg1"/>
                </a:solidFill>
                <a:latin typeface="Abadi" panose="020B0604020104020204" pitchFamily="34" charset="0"/>
              </a:rPr>
              <a:t>For the Strength of Youth,</a:t>
            </a:r>
            <a:r>
              <a:rPr lang="en-US" dirty="0">
                <a:solidFill>
                  <a:schemeClr val="bg1"/>
                </a:solidFill>
                <a:latin typeface="Abadi" panose="020B0604020104020204" pitchFamily="34" charset="0"/>
              </a:rPr>
              <a:t> what are some promised blessings for heeding this warning or counsel?</a:t>
            </a:r>
          </a:p>
          <a:p>
            <a:pPr fontAlgn="base">
              <a:buFont typeface="+mj-lt"/>
              <a:buAutoNum type="arabicPeriod"/>
            </a:pPr>
            <a:endParaRPr lang="en-US" dirty="0">
              <a:solidFill>
                <a:schemeClr val="bg1"/>
              </a:solidFill>
              <a:latin typeface="Abadi" panose="020B0604020104020204" pitchFamily="34" charset="0"/>
            </a:endParaRPr>
          </a:p>
          <a:p>
            <a:pPr fontAlgn="base">
              <a:buFont typeface="+mj-lt"/>
              <a:buAutoNum type="arabicPeriod"/>
            </a:pPr>
            <a:r>
              <a:rPr lang="en-US" dirty="0">
                <a:solidFill>
                  <a:schemeClr val="bg1"/>
                </a:solidFill>
                <a:latin typeface="Abadi" panose="020B0604020104020204" pitchFamily="34" charset="0"/>
              </a:rPr>
              <a:t>How could ignoring this warning or counsel put us in spiritual danger?</a:t>
            </a:r>
          </a:p>
          <a:p>
            <a:pPr fontAlgn="base">
              <a:buFont typeface="+mj-lt"/>
              <a:buAutoNum type="arabicPeriod"/>
            </a:pPr>
            <a:endParaRPr lang="en-US" dirty="0">
              <a:solidFill>
                <a:schemeClr val="bg1"/>
              </a:solidFill>
              <a:latin typeface="Abadi" panose="020B0604020104020204" pitchFamily="34" charset="0"/>
            </a:endParaRPr>
          </a:p>
          <a:p>
            <a:pPr fontAlgn="base">
              <a:buFont typeface="+mj-lt"/>
              <a:buAutoNum type="arabicPeriod"/>
            </a:pPr>
            <a:r>
              <a:rPr lang="en-US" dirty="0">
                <a:solidFill>
                  <a:schemeClr val="bg1"/>
                </a:solidFill>
                <a:latin typeface="Abadi" panose="020B0604020104020204" pitchFamily="34" charset="0"/>
              </a:rPr>
              <a:t>If it is not too personal or sacred, consider sharing ways that you or someone you know have been blessed by following this warning or counsel from our prophets and apostles?</a:t>
            </a:r>
            <a:endParaRPr lang="en-US" b="0" i="0" dirty="0">
              <a:solidFill>
                <a:schemeClr val="bg1"/>
              </a:solidFill>
              <a:effectLst/>
              <a:latin typeface="Abadi" panose="020B0604020104020204" pitchFamily="34" charset="0"/>
            </a:endParaRPr>
          </a:p>
        </p:txBody>
      </p:sp>
    </p:spTree>
    <p:extLst>
      <p:ext uri="{BB962C8B-B14F-4D97-AF65-F5344CB8AC3E}">
        <p14:creationId xmlns:p14="http://schemas.microsoft.com/office/powerpoint/2010/main" val="478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childTnLst>
                                </p:cTn>
                              </p:par>
                              <p:par>
                                <p:cTn id="18" presetID="10" presetClass="exit" presetSubtype="0" fill="hold" grpId="0" nodeType="withEffect">
                                  <p:stCondLst>
                                    <p:cond delay="0"/>
                                  </p:stCondLst>
                                  <p:childTnLst>
                                    <p:animEffect transition="out" filter="fade">
                                      <p:cBhvr>
                                        <p:cTn id="19" dur="500"/>
                                        <p:tgtEl>
                                          <p:spTgt spid="2">
                                            <p:txEl>
                                              <p:pRg st="0" end="0"/>
                                            </p:txEl>
                                          </p:spTgt>
                                        </p:tgtEl>
                                      </p:cBhvr>
                                    </p:animEffect>
                                    <p:set>
                                      <p:cBhvr>
                                        <p:cTn id="20" dur="1" fill="hold">
                                          <p:stCondLst>
                                            <p:cond delay="499"/>
                                          </p:stCondLst>
                                        </p:cTn>
                                        <p:tgtEl>
                                          <p:spTgt spid="2">
                                            <p:txEl>
                                              <p:pRg st="0" end="0"/>
                                            </p:txEl>
                                          </p:spTgt>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12">
                                            <p:txEl>
                                              <p:pRg st="0" end="0"/>
                                            </p:txEl>
                                          </p:spTgt>
                                        </p:tgtEl>
                                      </p:cBhvr>
                                    </p:animEffect>
                                    <p:set>
                                      <p:cBhvr>
                                        <p:cTn id="23" dur="1" fill="hold">
                                          <p:stCondLst>
                                            <p:cond delay="499"/>
                                          </p:stCondLst>
                                        </p:cTn>
                                        <p:tgtEl>
                                          <p:spTgt spid="12">
                                            <p:txEl>
                                              <p:pRg st="0" end="0"/>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12"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F72C11-68A8-4340-862E-10C0032F646D}"/>
              </a:ext>
            </a:extLst>
          </p:cNvPr>
          <p:cNvPicPr>
            <a:picLocks noChangeAspect="1"/>
          </p:cNvPicPr>
          <p:nvPr/>
        </p:nvPicPr>
        <p:blipFill rotWithShape="1">
          <a:blip r:embed="rId2">
            <a:extLst>
              <a:ext uri="{28A0092B-C50C-407E-A947-70E740481C1C}">
                <a14:useLocalDpi xmlns:a14="http://schemas.microsoft.com/office/drawing/2010/main" val="0"/>
              </a:ext>
            </a:extLst>
          </a:blip>
          <a:srcRect b="4562"/>
          <a:stretch/>
        </p:blipFill>
        <p:spPr>
          <a:xfrm>
            <a:off x="0" y="0"/>
            <a:ext cx="12192000" cy="6858000"/>
          </a:xfrm>
          <a:prstGeom prst="rect">
            <a:avLst/>
          </a:prstGeom>
        </p:spPr>
      </p:pic>
      <p:sp>
        <p:nvSpPr>
          <p:cNvPr id="8" name="TextBox 7">
            <a:extLst>
              <a:ext uri="{FF2B5EF4-FFF2-40B4-BE49-F238E27FC236}">
                <a16:creationId xmlns:a16="http://schemas.microsoft.com/office/drawing/2014/main" id="{BC5F5582-C9CC-4E91-8377-5B5D9CAC9EE9}"/>
              </a:ext>
            </a:extLst>
          </p:cNvPr>
          <p:cNvSpPr txBox="1"/>
          <p:nvPr/>
        </p:nvSpPr>
        <p:spPr>
          <a:xfrm>
            <a:off x="288758" y="77002"/>
            <a:ext cx="11444438"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800" dirty="0">
                <a:solidFill>
                  <a:schemeClr val="bg1"/>
                </a:solidFill>
              </a:rPr>
              <a:t>Acquiring Knowledge Scenario</a:t>
            </a:r>
          </a:p>
        </p:txBody>
      </p:sp>
      <p:sp>
        <p:nvSpPr>
          <p:cNvPr id="9" name="Rectangle 8">
            <a:extLst>
              <a:ext uri="{FF2B5EF4-FFF2-40B4-BE49-F238E27FC236}">
                <a16:creationId xmlns:a16="http://schemas.microsoft.com/office/drawing/2014/main" id="{CDBBC0EE-1516-48AA-A13F-722F91889FF9}"/>
              </a:ext>
            </a:extLst>
          </p:cNvPr>
          <p:cNvSpPr/>
          <p:nvPr/>
        </p:nvSpPr>
        <p:spPr>
          <a:xfrm>
            <a:off x="11624845" y="6428878"/>
            <a:ext cx="449162" cy="369332"/>
          </a:xfrm>
          <a:prstGeom prst="rect">
            <a:avLst/>
          </a:prstGeom>
        </p:spPr>
        <p:txBody>
          <a:bodyPr wrap="none">
            <a:spAutoFit/>
          </a:bodyPr>
          <a:lstStyle/>
          <a:p>
            <a:r>
              <a:rPr lang="en-US" dirty="0">
                <a:solidFill>
                  <a:schemeClr val="bg1"/>
                </a:solidFill>
                <a:latin typeface="Abadi" panose="020B0604020104020204" pitchFamily="34" charset="0"/>
              </a:rPr>
              <a:t>(2)</a:t>
            </a:r>
            <a:endParaRPr lang="en-US" dirty="0"/>
          </a:p>
        </p:txBody>
      </p:sp>
      <p:sp>
        <p:nvSpPr>
          <p:cNvPr id="3" name="Rectangle 2">
            <a:extLst>
              <a:ext uri="{FF2B5EF4-FFF2-40B4-BE49-F238E27FC236}">
                <a16:creationId xmlns:a16="http://schemas.microsoft.com/office/drawing/2014/main" id="{8D98B970-167E-4DE3-A21D-32B98B19BE51}"/>
              </a:ext>
            </a:extLst>
          </p:cNvPr>
          <p:cNvSpPr/>
          <p:nvPr/>
        </p:nvSpPr>
        <p:spPr>
          <a:xfrm>
            <a:off x="670560" y="1355080"/>
            <a:ext cx="6096000" cy="5078313"/>
          </a:xfrm>
          <a:prstGeom prst="rect">
            <a:avLst/>
          </a:prstGeom>
        </p:spPr>
        <p:txBody>
          <a:bodyPr>
            <a:spAutoFit/>
          </a:bodyPr>
          <a:lstStyle/>
          <a:p>
            <a:pPr fontAlgn="base"/>
            <a:r>
              <a:rPr lang="en-US" dirty="0">
                <a:solidFill>
                  <a:schemeClr val="bg1"/>
                </a:solidFill>
                <a:latin typeface="Abadi" panose="020B0604020104020204" pitchFamily="34" charset="0"/>
              </a:rPr>
              <a:t>Your friend Leilani has become interested in the Church and has been meeting with the missionaries. </a:t>
            </a:r>
          </a:p>
          <a:p>
            <a:pPr fontAlgn="base"/>
            <a:endParaRPr lang="en-US" dirty="0">
              <a:solidFill>
                <a:schemeClr val="bg1"/>
              </a:solidFill>
              <a:latin typeface="Abadi" panose="020B0604020104020204" pitchFamily="34" charset="0"/>
            </a:endParaRPr>
          </a:p>
          <a:p>
            <a:pPr fontAlgn="base"/>
            <a:r>
              <a:rPr lang="en-US" dirty="0">
                <a:solidFill>
                  <a:schemeClr val="bg1"/>
                </a:solidFill>
                <a:latin typeface="Abadi" panose="020B0604020104020204" pitchFamily="34" charset="0"/>
              </a:rPr>
              <a:t>During one of the lessons, the missionaries show Leilani a picture of the current First Presidency and Quorum of the Twelve Apostles.</a:t>
            </a:r>
          </a:p>
          <a:p>
            <a:pPr fontAlgn="base"/>
            <a:endParaRPr lang="en-US" dirty="0">
              <a:solidFill>
                <a:schemeClr val="bg1"/>
              </a:solidFill>
              <a:latin typeface="Abadi" panose="020B0604020104020204" pitchFamily="34" charset="0"/>
            </a:endParaRPr>
          </a:p>
          <a:p>
            <a:pPr fontAlgn="base"/>
            <a:endParaRPr lang="en-US" dirty="0">
              <a:solidFill>
                <a:schemeClr val="bg1"/>
              </a:solidFill>
              <a:latin typeface="Abadi" panose="020B0604020104020204" pitchFamily="34" charset="0"/>
            </a:endParaRPr>
          </a:p>
          <a:p>
            <a:pPr fontAlgn="base"/>
            <a:r>
              <a:rPr lang="en-US" dirty="0">
                <a:solidFill>
                  <a:schemeClr val="bg1"/>
                </a:solidFill>
                <a:latin typeface="Abadi" panose="020B0604020104020204" pitchFamily="34" charset="0"/>
              </a:rPr>
              <a:t>After the discussion is over, Leilani tells you that she noticed that most of the leaders of the Church look like they are elderly. </a:t>
            </a:r>
          </a:p>
          <a:p>
            <a:pPr fontAlgn="base"/>
            <a:endParaRPr lang="en-US" dirty="0">
              <a:solidFill>
                <a:schemeClr val="bg1"/>
              </a:solidFill>
              <a:latin typeface="Abadi" panose="020B0604020104020204" pitchFamily="34" charset="0"/>
            </a:endParaRPr>
          </a:p>
          <a:p>
            <a:pPr fontAlgn="base"/>
            <a:r>
              <a:rPr lang="en-US" dirty="0">
                <a:solidFill>
                  <a:schemeClr val="bg1"/>
                </a:solidFill>
                <a:latin typeface="Abadi" panose="020B0604020104020204" pitchFamily="34" charset="0"/>
              </a:rPr>
              <a:t>She says, “I understand what the missionaries were saying about God calling prophets in our time, and I think it is amazing that your Church teaches that there are living prophets, but can elderly Church leaders really understand or relate to the issues and challenges that young people face today?”</a:t>
            </a:r>
            <a:endParaRPr lang="en-US" b="0" i="0" dirty="0">
              <a:solidFill>
                <a:schemeClr val="bg1"/>
              </a:solidFill>
              <a:effectLst/>
              <a:latin typeface="Abadi" panose="020B0604020104020204" pitchFamily="34" charset="0"/>
            </a:endParaRPr>
          </a:p>
        </p:txBody>
      </p:sp>
      <p:grpSp>
        <p:nvGrpSpPr>
          <p:cNvPr id="7" name="Group 6">
            <a:extLst>
              <a:ext uri="{FF2B5EF4-FFF2-40B4-BE49-F238E27FC236}">
                <a16:creationId xmlns:a16="http://schemas.microsoft.com/office/drawing/2014/main" id="{997205A2-C50D-431D-B3C5-93C122B5A0A4}"/>
              </a:ext>
            </a:extLst>
          </p:cNvPr>
          <p:cNvGrpSpPr/>
          <p:nvPr/>
        </p:nvGrpSpPr>
        <p:grpSpPr>
          <a:xfrm>
            <a:off x="7093819" y="1488316"/>
            <a:ext cx="4360244" cy="4621854"/>
            <a:chOff x="7093819" y="1488316"/>
            <a:chExt cx="4360244" cy="4621854"/>
          </a:xfrm>
        </p:grpSpPr>
        <p:pic>
          <p:nvPicPr>
            <p:cNvPr id="4098" name="Picture 2" descr="Image result for pencil drawing hawaiian girl">
              <a:extLst>
                <a:ext uri="{FF2B5EF4-FFF2-40B4-BE49-F238E27FC236}">
                  <a16:creationId xmlns:a16="http://schemas.microsoft.com/office/drawing/2014/main" id="{78DD15CA-76FB-43D2-A605-AADC6429A4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3819" y="1488316"/>
              <a:ext cx="4360244" cy="43602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642F57B-6FA6-427E-A09A-D1C0CF8EBA93}"/>
                </a:ext>
              </a:extLst>
            </p:cNvPr>
            <p:cNvSpPr txBox="1"/>
            <p:nvPr/>
          </p:nvSpPr>
          <p:spPr>
            <a:xfrm>
              <a:off x="7093819" y="5848560"/>
              <a:ext cx="1203158" cy="261610"/>
            </a:xfrm>
            <a:prstGeom prst="rect">
              <a:avLst/>
            </a:prstGeom>
            <a:noFill/>
          </p:spPr>
          <p:txBody>
            <a:bodyPr wrap="square" rtlCol="0">
              <a:spAutoFit/>
            </a:bodyPr>
            <a:lstStyle/>
            <a:p>
              <a:r>
                <a:rPr lang="en-US" sz="1100" dirty="0" err="1">
                  <a:solidFill>
                    <a:schemeClr val="bg1"/>
                  </a:solidFill>
                </a:rPr>
                <a:t>Adly</a:t>
              </a:r>
              <a:r>
                <a:rPr lang="en-US" sz="1100" dirty="0">
                  <a:solidFill>
                    <a:schemeClr val="bg1"/>
                  </a:solidFill>
                </a:rPr>
                <a:t> Mirza</a:t>
              </a:r>
            </a:p>
          </p:txBody>
        </p:sp>
      </p:grpSp>
    </p:spTree>
    <p:extLst>
      <p:ext uri="{BB962C8B-B14F-4D97-AF65-F5344CB8AC3E}">
        <p14:creationId xmlns:p14="http://schemas.microsoft.com/office/powerpoint/2010/main" val="399091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F72C11-68A8-4340-862E-10C0032F646D}"/>
              </a:ext>
            </a:extLst>
          </p:cNvPr>
          <p:cNvPicPr>
            <a:picLocks noChangeAspect="1"/>
          </p:cNvPicPr>
          <p:nvPr/>
        </p:nvPicPr>
        <p:blipFill rotWithShape="1">
          <a:blip r:embed="rId2">
            <a:extLst>
              <a:ext uri="{28A0092B-C50C-407E-A947-70E740481C1C}">
                <a14:useLocalDpi xmlns:a14="http://schemas.microsoft.com/office/drawing/2010/main" val="0"/>
              </a:ext>
            </a:extLst>
          </a:blip>
          <a:srcRect b="4562"/>
          <a:stretch/>
        </p:blipFill>
        <p:spPr>
          <a:xfrm>
            <a:off x="0" y="0"/>
            <a:ext cx="12192000" cy="6858000"/>
          </a:xfrm>
          <a:prstGeom prst="rect">
            <a:avLst/>
          </a:prstGeom>
        </p:spPr>
      </p:pic>
      <p:sp>
        <p:nvSpPr>
          <p:cNvPr id="9" name="Rectangle 8">
            <a:extLst>
              <a:ext uri="{FF2B5EF4-FFF2-40B4-BE49-F238E27FC236}">
                <a16:creationId xmlns:a16="http://schemas.microsoft.com/office/drawing/2014/main" id="{CDBBC0EE-1516-48AA-A13F-722F91889FF9}"/>
              </a:ext>
            </a:extLst>
          </p:cNvPr>
          <p:cNvSpPr/>
          <p:nvPr/>
        </p:nvSpPr>
        <p:spPr>
          <a:xfrm>
            <a:off x="11624845" y="6428878"/>
            <a:ext cx="449162" cy="369332"/>
          </a:xfrm>
          <a:prstGeom prst="rect">
            <a:avLst/>
          </a:prstGeom>
        </p:spPr>
        <p:txBody>
          <a:bodyPr wrap="none">
            <a:spAutoFit/>
          </a:bodyPr>
          <a:lstStyle/>
          <a:p>
            <a:r>
              <a:rPr lang="en-US" dirty="0">
                <a:solidFill>
                  <a:schemeClr val="bg1"/>
                </a:solidFill>
                <a:latin typeface="Abadi" panose="020B0604020104020204" pitchFamily="34" charset="0"/>
              </a:rPr>
              <a:t>(2)</a:t>
            </a:r>
            <a:endParaRPr lang="en-US" dirty="0"/>
          </a:p>
        </p:txBody>
      </p:sp>
      <p:sp>
        <p:nvSpPr>
          <p:cNvPr id="3" name="Rectangle 2">
            <a:extLst>
              <a:ext uri="{FF2B5EF4-FFF2-40B4-BE49-F238E27FC236}">
                <a16:creationId xmlns:a16="http://schemas.microsoft.com/office/drawing/2014/main" id="{8D98B970-167E-4DE3-A21D-32B98B19BE51}"/>
              </a:ext>
            </a:extLst>
          </p:cNvPr>
          <p:cNvSpPr/>
          <p:nvPr/>
        </p:nvSpPr>
        <p:spPr>
          <a:xfrm>
            <a:off x="670560" y="1355080"/>
            <a:ext cx="6096000" cy="4524315"/>
          </a:xfrm>
          <a:prstGeom prst="rect">
            <a:avLst/>
          </a:prstGeom>
        </p:spPr>
        <p:txBody>
          <a:bodyPr>
            <a:spAutoFit/>
          </a:bodyPr>
          <a:lstStyle/>
          <a:p>
            <a:pPr fontAlgn="base"/>
            <a:r>
              <a:rPr lang="en-US" sz="2400" dirty="0">
                <a:solidFill>
                  <a:schemeClr val="bg1"/>
                </a:solidFill>
              </a:rPr>
              <a:t>What are some ways that you could invite Leilani to act in faith in order to obtain a testimony that those who are in the First Presidency and Quorum of the Twelve Apostles are truly prophets of God?</a:t>
            </a:r>
          </a:p>
          <a:p>
            <a:pPr fontAlgn="base"/>
            <a:endParaRPr lang="en-US" sz="2400" dirty="0">
              <a:solidFill>
                <a:schemeClr val="bg1"/>
              </a:solidFill>
            </a:endParaRPr>
          </a:p>
          <a:p>
            <a:pPr fontAlgn="base"/>
            <a:endParaRPr lang="en-US" sz="2400" dirty="0">
              <a:solidFill>
                <a:schemeClr val="bg1"/>
              </a:solidFill>
            </a:endParaRPr>
          </a:p>
          <a:p>
            <a:pPr fontAlgn="base"/>
            <a:r>
              <a:rPr lang="en-US" sz="2400" dirty="0">
                <a:solidFill>
                  <a:schemeClr val="bg1"/>
                </a:solidFill>
              </a:rPr>
              <a:t>What are some ways that you have been able to see that Church leaders understand the issues and challenges that young people face today? How could you use these experiences to help answer Leilani’s question?</a:t>
            </a:r>
          </a:p>
        </p:txBody>
      </p:sp>
      <p:pic>
        <p:nvPicPr>
          <p:cNvPr id="10" name="Picture 2" descr="http://www.uni.edu/becker/anImated%20question%20mark%20.gif">
            <a:extLst>
              <a:ext uri="{FF2B5EF4-FFF2-40B4-BE49-F238E27FC236}">
                <a16:creationId xmlns:a16="http://schemas.microsoft.com/office/drawing/2014/main" id="{3A012747-C5E2-433C-A26A-E32C4371ADF6}"/>
              </a:ext>
            </a:extLst>
          </p:cNvPr>
          <p:cNvPicPr>
            <a:picLocks noChangeAspect="1" noChangeArrowheads="1" noCrop="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99995" y="1743352"/>
            <a:ext cx="2143415" cy="3638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61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F72C11-68A8-4340-862E-10C0032F646D}"/>
              </a:ext>
            </a:extLst>
          </p:cNvPr>
          <p:cNvPicPr>
            <a:picLocks noChangeAspect="1"/>
          </p:cNvPicPr>
          <p:nvPr/>
        </p:nvPicPr>
        <p:blipFill rotWithShape="1">
          <a:blip r:embed="rId2">
            <a:extLst>
              <a:ext uri="{28A0092B-C50C-407E-A947-70E740481C1C}">
                <a14:useLocalDpi xmlns:a14="http://schemas.microsoft.com/office/drawing/2010/main" val="0"/>
              </a:ext>
            </a:extLst>
          </a:blip>
          <a:srcRect b="4562"/>
          <a:stretch/>
        </p:blipFill>
        <p:spPr>
          <a:xfrm>
            <a:off x="0" y="0"/>
            <a:ext cx="12192000" cy="6858000"/>
          </a:xfrm>
          <a:prstGeom prst="rect">
            <a:avLst/>
          </a:prstGeom>
        </p:spPr>
      </p:pic>
      <p:sp>
        <p:nvSpPr>
          <p:cNvPr id="9" name="Rectangle 8">
            <a:extLst>
              <a:ext uri="{FF2B5EF4-FFF2-40B4-BE49-F238E27FC236}">
                <a16:creationId xmlns:a16="http://schemas.microsoft.com/office/drawing/2014/main" id="{CDBBC0EE-1516-48AA-A13F-722F91889FF9}"/>
              </a:ext>
            </a:extLst>
          </p:cNvPr>
          <p:cNvSpPr/>
          <p:nvPr/>
        </p:nvSpPr>
        <p:spPr>
          <a:xfrm>
            <a:off x="11624845" y="6428878"/>
            <a:ext cx="449162" cy="369332"/>
          </a:xfrm>
          <a:prstGeom prst="rect">
            <a:avLst/>
          </a:prstGeom>
        </p:spPr>
        <p:txBody>
          <a:bodyPr wrap="none">
            <a:spAutoFit/>
          </a:bodyPr>
          <a:lstStyle/>
          <a:p>
            <a:r>
              <a:rPr lang="en-US" dirty="0">
                <a:solidFill>
                  <a:schemeClr val="bg1"/>
                </a:solidFill>
                <a:latin typeface="Abadi" panose="020B0604020104020204" pitchFamily="34" charset="0"/>
              </a:rPr>
              <a:t>(3)</a:t>
            </a:r>
            <a:endParaRPr lang="en-US" dirty="0"/>
          </a:p>
        </p:txBody>
      </p:sp>
      <p:sp>
        <p:nvSpPr>
          <p:cNvPr id="3" name="Rectangle 2">
            <a:extLst>
              <a:ext uri="{FF2B5EF4-FFF2-40B4-BE49-F238E27FC236}">
                <a16:creationId xmlns:a16="http://schemas.microsoft.com/office/drawing/2014/main" id="{8D98B970-167E-4DE3-A21D-32B98B19BE51}"/>
              </a:ext>
            </a:extLst>
          </p:cNvPr>
          <p:cNvSpPr/>
          <p:nvPr/>
        </p:nvSpPr>
        <p:spPr>
          <a:xfrm>
            <a:off x="626072" y="920621"/>
            <a:ext cx="6096000" cy="5016758"/>
          </a:xfrm>
          <a:prstGeom prst="rect">
            <a:avLst/>
          </a:prstGeom>
        </p:spPr>
        <p:txBody>
          <a:bodyPr>
            <a:spAutoFit/>
          </a:bodyPr>
          <a:lstStyle/>
          <a:p>
            <a:pPr fontAlgn="base"/>
            <a:r>
              <a:rPr lang="en-US" sz="2000" dirty="0">
                <a:solidFill>
                  <a:schemeClr val="bg1"/>
                </a:solidFill>
              </a:rPr>
              <a:t>“I have heard that some people think the Church leaders live in a ‘bubble.’ </a:t>
            </a:r>
          </a:p>
          <a:p>
            <a:pPr fontAlgn="base"/>
            <a:endParaRPr lang="en-US" sz="2000" dirty="0">
              <a:solidFill>
                <a:schemeClr val="bg1"/>
              </a:solidFill>
            </a:endParaRPr>
          </a:p>
          <a:p>
            <a:pPr fontAlgn="base"/>
            <a:r>
              <a:rPr lang="en-US" sz="2000" dirty="0">
                <a:solidFill>
                  <a:schemeClr val="bg1"/>
                </a:solidFill>
              </a:rPr>
              <a:t>What they forget is that we are men and women of experience, and we have lived our lives in so many places and worked with many people from different backgrounds.</a:t>
            </a:r>
          </a:p>
          <a:p>
            <a:pPr fontAlgn="base"/>
            <a:endParaRPr lang="en-US" sz="2000" dirty="0">
              <a:solidFill>
                <a:schemeClr val="bg1"/>
              </a:solidFill>
            </a:endParaRPr>
          </a:p>
          <a:p>
            <a:pPr fontAlgn="base"/>
            <a:r>
              <a:rPr lang="en-US" sz="2000" dirty="0">
                <a:solidFill>
                  <a:schemeClr val="bg1"/>
                </a:solidFill>
              </a:rPr>
              <a:t>Our current assignments literally take us around the globe, where we meet the political, religious, business, and humanitarian leaders of the world. </a:t>
            </a:r>
          </a:p>
          <a:p>
            <a:pPr fontAlgn="base"/>
            <a:endParaRPr lang="en-US" sz="2000" dirty="0">
              <a:solidFill>
                <a:schemeClr val="bg1"/>
              </a:solidFill>
            </a:endParaRPr>
          </a:p>
          <a:p>
            <a:pPr fontAlgn="base"/>
            <a:r>
              <a:rPr lang="en-US" sz="2000" dirty="0">
                <a:solidFill>
                  <a:schemeClr val="bg1"/>
                </a:solidFill>
              </a:rPr>
              <a:t>Although we have visited the White House in Washington, D.C., and leaders of nations throughout the world, we have also visited the most humble homes on earth, where we have met and ministered to the poor.</a:t>
            </a:r>
          </a:p>
        </p:txBody>
      </p:sp>
      <p:pic>
        <p:nvPicPr>
          <p:cNvPr id="4" name="Picture 3">
            <a:extLst>
              <a:ext uri="{FF2B5EF4-FFF2-40B4-BE49-F238E27FC236}">
                <a16:creationId xmlns:a16="http://schemas.microsoft.com/office/drawing/2014/main" id="{8FD76772-32C4-44C0-A356-10CDDBA6B1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5943" y="1355080"/>
            <a:ext cx="3319881" cy="18697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Oval 10">
            <a:extLst>
              <a:ext uri="{FF2B5EF4-FFF2-40B4-BE49-F238E27FC236}">
                <a16:creationId xmlns:a16="http://schemas.microsoft.com/office/drawing/2014/main" id="{21EFE64E-ADE5-42BE-B345-DC58BA24F67E}"/>
              </a:ext>
            </a:extLst>
          </p:cNvPr>
          <p:cNvSpPr/>
          <p:nvPr/>
        </p:nvSpPr>
        <p:spPr>
          <a:xfrm>
            <a:off x="7482764" y="232619"/>
            <a:ext cx="4206240" cy="4206240"/>
          </a:xfrm>
          <a:prstGeom prst="ellipse">
            <a:avLst/>
          </a:prstGeom>
          <a:gradFill flip="none" rotWithShape="1">
            <a:gsLst>
              <a:gs pos="41000">
                <a:schemeClr val="accent1">
                  <a:lumMod val="75000"/>
                </a:schemeClr>
              </a:gs>
              <a:gs pos="20000">
                <a:srgbClr val="EF91E2"/>
              </a:gs>
              <a:gs pos="0">
                <a:srgbClr val="7030A0"/>
              </a:gs>
              <a:gs pos="61000">
                <a:schemeClr val="accent1">
                  <a:lumMod val="60000"/>
                  <a:lumOff val="40000"/>
                </a:schemeClr>
              </a:gs>
              <a:gs pos="83000">
                <a:srgbClr val="EF91E2"/>
              </a:gs>
              <a:gs pos="100000">
                <a:srgbClr val="7030A0"/>
              </a:gs>
            </a:gsLst>
            <a:path path="circle">
              <a:fillToRect l="100000" t="100000"/>
            </a:path>
            <a:tileRect r="-100000" b="-100000"/>
          </a:gradFill>
          <a:scene3d>
            <a:camera prst="orthographicFront"/>
            <a:lightRig rig="glow" dir="t">
              <a:rot lat="0" lon="0" rev="6600000"/>
            </a:lightRig>
          </a:scene3d>
          <a:sp3d prstMaterial="clear">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Image result for earth gif">
            <a:extLst>
              <a:ext uri="{FF2B5EF4-FFF2-40B4-BE49-F238E27FC236}">
                <a16:creationId xmlns:a16="http://schemas.microsoft.com/office/drawing/2014/main" id="{47BB5B86-C69B-4AF6-A82D-014E93DEB3F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722072" y="3224858"/>
            <a:ext cx="3319881" cy="3064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93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194"/>
                                        </p:tgtEl>
                                        <p:attrNameLst>
                                          <p:attrName>style.visibility</p:attrName>
                                        </p:attrNameLst>
                                      </p:cBhvr>
                                      <p:to>
                                        <p:strVal val="visible"/>
                                      </p:to>
                                    </p:set>
                                    <p:animEffect transition="in" filter="fade">
                                      <p:cBhvr>
                                        <p:cTn id="15" dur="500"/>
                                        <p:tgtEl>
                                          <p:spTgt spid="819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1371</Words>
  <Application>Microsoft Office PowerPoint</Application>
  <PresentationFormat>Widescreen</PresentationFormat>
  <Paragraphs>88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 Light</vt:lpstr>
      <vt:lpstr>Calibri</vt:lpstr>
      <vt:lpstr>Arial</vt:lpstr>
      <vt:lpstr>Abadi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12</cp:revision>
  <dcterms:created xsi:type="dcterms:W3CDTF">2019-08-06T15:21:39Z</dcterms:created>
  <dcterms:modified xsi:type="dcterms:W3CDTF">2020-11-16T14:41:54Z</dcterms:modified>
</cp:coreProperties>
</file>