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5" r:id="rId3"/>
    <p:sldId id="270" r:id="rId4"/>
    <p:sldId id="271" r:id="rId5"/>
    <p:sldId id="272" r:id="rId6"/>
    <p:sldId id="273" r:id="rId7"/>
    <p:sldId id="266" r:id="rId8"/>
    <p:sldId id="267" r:id="rId9"/>
    <p:sldId id="268" r:id="rId10"/>
    <p:sldId id="269" r:id="rId11"/>
    <p:sldId id="274" r:id="rId12"/>
    <p:sldId id="258" r:id="rId13"/>
    <p:sldId id="275" r:id="rId14"/>
    <p:sldId id="259" r:id="rId15"/>
    <p:sldId id="276" r:id="rId16"/>
  </p:sldIdLst>
  <p:sldSz cx="12192000" cy="6858000"/>
  <p:notesSz cx="6858000" cy="9144000"/>
  <p:embeddedFontLst>
    <p:embeddedFont>
      <p:font typeface="Britannic Bold" panose="020B0903060703020204" pitchFamily="34"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eorgia" panose="02040502050405020303" pitchFamily="18" charset="0"/>
      <p:regular r:id="rId24"/>
      <p:bold r:id="rId25"/>
      <p:italic r:id="rId26"/>
      <p:boldItalic r:id="rId27"/>
    </p:embeddedFont>
    <p:embeddedFont>
      <p:font typeface="Palatino"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47E9-538C-4D0C-89BA-9A88F1D343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E59B32-D8F1-438E-8E6B-E99872565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AB138B-E80D-401D-AABD-4C2ED637FE40}"/>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5" name="Footer Placeholder 4">
            <a:extLst>
              <a:ext uri="{FF2B5EF4-FFF2-40B4-BE49-F238E27FC236}">
                <a16:creationId xmlns:a16="http://schemas.microsoft.com/office/drawing/2014/main" id="{8A701BEA-4939-4D61-BDEF-6509EAAB7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FE343-44F7-4A49-9D48-79F0C735C697}"/>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113376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66AF-AEFC-40D6-93AC-BDA6AFD4FF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3B0BF-2A01-4364-9CF6-AA5F0E719E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C953A-6B61-4ED8-A90D-1FDFD5B23947}"/>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5" name="Footer Placeholder 4">
            <a:extLst>
              <a:ext uri="{FF2B5EF4-FFF2-40B4-BE49-F238E27FC236}">
                <a16:creationId xmlns:a16="http://schemas.microsoft.com/office/drawing/2014/main" id="{EEABDCE8-D8D1-4ABB-AF09-66DB643DF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EEF6C-D960-447E-8707-9E37A398FAA9}"/>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316182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CB2B89-46B5-4863-8409-B14DBD2913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B3E09C-5814-4BD2-BDA5-D06492D81D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C6EE4-31F6-4389-BD93-F8832715DDEA}"/>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5" name="Footer Placeholder 4">
            <a:extLst>
              <a:ext uri="{FF2B5EF4-FFF2-40B4-BE49-F238E27FC236}">
                <a16:creationId xmlns:a16="http://schemas.microsoft.com/office/drawing/2014/main" id="{2F3785D0-E72D-4072-B503-851826F55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BC607-3A08-4F27-A46E-F2F4F8AE238B}"/>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210118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D901-28F2-4BE5-8ED3-87F65B42C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219844-04BC-41E4-A4DB-9F992016CB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6F964-755B-4D27-9F9F-992A3CD1341A}"/>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5" name="Footer Placeholder 4">
            <a:extLst>
              <a:ext uri="{FF2B5EF4-FFF2-40B4-BE49-F238E27FC236}">
                <a16:creationId xmlns:a16="http://schemas.microsoft.com/office/drawing/2014/main" id="{06653382-6F55-47D7-8FA8-8A4C5400A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A93D1-52AC-4700-9E84-62C6E92BD74F}"/>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50980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E218-5E3D-4E2C-B6B2-04229D1E7B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27C29D-5AAE-4CAD-9813-455679659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E4135C-4652-4CF6-865F-3B3DDC63DFD3}"/>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5" name="Footer Placeholder 4">
            <a:extLst>
              <a:ext uri="{FF2B5EF4-FFF2-40B4-BE49-F238E27FC236}">
                <a16:creationId xmlns:a16="http://schemas.microsoft.com/office/drawing/2014/main" id="{6EB6C5C8-30F7-4646-8B8B-F169E8BA1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AA5469-9B51-45A4-99F1-9077D02DDAD9}"/>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300203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5D24-3E34-4910-AE63-AB419A17A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E4FA9-592A-4D10-8AFC-BB5D48B6B6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CCFA6E-987C-4484-AE84-B207BE6608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E9D1AD-4D82-42BB-AB38-405FDF13C2D4}"/>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6" name="Footer Placeholder 5">
            <a:extLst>
              <a:ext uri="{FF2B5EF4-FFF2-40B4-BE49-F238E27FC236}">
                <a16:creationId xmlns:a16="http://schemas.microsoft.com/office/drawing/2014/main" id="{23C34088-FB9D-4754-946F-4B31FDC53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F5FA4-5C51-43AB-9F5A-89C617FFB2E6}"/>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394531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B5F2-8517-41FC-BC82-E35F15624D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4A1A0C-F076-4BFB-998F-F34A6F040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02148A-60DE-4244-8025-A78239F994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A8D29-013A-43FC-87AC-CFEE528E6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D2E1B5-CA9C-4316-A649-210D47DEAA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BF6CEA-E526-4224-97CF-209FCA467930}"/>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8" name="Footer Placeholder 7">
            <a:extLst>
              <a:ext uri="{FF2B5EF4-FFF2-40B4-BE49-F238E27FC236}">
                <a16:creationId xmlns:a16="http://schemas.microsoft.com/office/drawing/2014/main" id="{4321FCA8-C07F-43C2-B98E-1DF30C037A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1B013C-8639-4C9A-81BB-817AE61F47AD}"/>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284739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34279-541E-404C-AAF1-FBCED58D48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FF3846-5EC5-437A-A442-794CE8CC3A0B}"/>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4" name="Footer Placeholder 3">
            <a:extLst>
              <a:ext uri="{FF2B5EF4-FFF2-40B4-BE49-F238E27FC236}">
                <a16:creationId xmlns:a16="http://schemas.microsoft.com/office/drawing/2014/main" id="{1E2381F0-96E6-4FBE-9A5C-E0E770AB51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4A27B1-53DB-465D-A57B-553FDCBC2EE6}"/>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106216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1E730B-CA00-43E1-B9C1-6D1B6911A9AD}"/>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3" name="Footer Placeholder 2">
            <a:extLst>
              <a:ext uri="{FF2B5EF4-FFF2-40B4-BE49-F238E27FC236}">
                <a16:creationId xmlns:a16="http://schemas.microsoft.com/office/drawing/2014/main" id="{CDEAB04E-D379-4FDD-906D-A1D424CB15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FC29BA-0C90-4D0C-892A-48A98A2019CF}"/>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81488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AE36-53D7-4618-BC98-370C39EA1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44E533-3EE8-4BA7-A866-85AC86291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B02AA6-2A65-4EEA-A711-587177FA3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5D6949-9449-4256-84FB-5D7B80AF682D}"/>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6" name="Footer Placeholder 5">
            <a:extLst>
              <a:ext uri="{FF2B5EF4-FFF2-40B4-BE49-F238E27FC236}">
                <a16:creationId xmlns:a16="http://schemas.microsoft.com/office/drawing/2014/main" id="{A1CB7F29-4E93-41FB-A7FD-0F0B524DA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18629-8A50-4E1A-9E7A-54D9AB833E61}"/>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374026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8A0D-51C0-41D9-A200-11ED67236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A581A7-773E-445E-B322-D6A7F5B9D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B8AC8B-8F8E-480F-8202-108A8A300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123D57-6EAF-4B03-86BB-25560B544A81}"/>
              </a:ext>
            </a:extLst>
          </p:cNvPr>
          <p:cNvSpPr>
            <a:spLocks noGrp="1"/>
          </p:cNvSpPr>
          <p:nvPr>
            <p:ph type="dt" sz="half" idx="10"/>
          </p:nvPr>
        </p:nvSpPr>
        <p:spPr/>
        <p:txBody>
          <a:bodyPr/>
          <a:lstStyle/>
          <a:p>
            <a:fld id="{EAE6292E-7437-48B6-B96E-90EC9D7B7B7E}" type="datetimeFigureOut">
              <a:rPr lang="en-US" smtClean="0"/>
              <a:t>11/8/2020</a:t>
            </a:fld>
            <a:endParaRPr lang="en-US"/>
          </a:p>
        </p:txBody>
      </p:sp>
      <p:sp>
        <p:nvSpPr>
          <p:cNvPr id="6" name="Footer Placeholder 5">
            <a:extLst>
              <a:ext uri="{FF2B5EF4-FFF2-40B4-BE49-F238E27FC236}">
                <a16:creationId xmlns:a16="http://schemas.microsoft.com/office/drawing/2014/main" id="{CEAA8DCD-6F65-4FB1-9EA2-54A0E0989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8C17E-7048-4B68-8F08-4C13F4454CAD}"/>
              </a:ext>
            </a:extLst>
          </p:cNvPr>
          <p:cNvSpPr>
            <a:spLocks noGrp="1"/>
          </p:cNvSpPr>
          <p:nvPr>
            <p:ph type="sldNum" sz="quarter" idx="12"/>
          </p:nvPr>
        </p:nvSpPr>
        <p:spPr/>
        <p:txBody>
          <a:bodyPr/>
          <a:lstStyle/>
          <a:p>
            <a:fld id="{6B2393C0-F94F-4DF1-A23A-88DB5C18BB06}" type="slidenum">
              <a:rPr lang="en-US" smtClean="0"/>
              <a:t>‹#›</a:t>
            </a:fld>
            <a:endParaRPr lang="en-US"/>
          </a:p>
        </p:txBody>
      </p:sp>
    </p:spTree>
    <p:extLst>
      <p:ext uri="{BB962C8B-B14F-4D97-AF65-F5344CB8AC3E}">
        <p14:creationId xmlns:p14="http://schemas.microsoft.com/office/powerpoint/2010/main" val="221765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55701-3F1D-4475-8D04-9A8F22C23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7EA7A5-53D6-4B77-BF88-40343E6B1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B9FA0-2E02-48E9-8C72-1A8A6497C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6292E-7437-48B6-B96E-90EC9D7B7B7E}" type="datetimeFigureOut">
              <a:rPr lang="en-US" smtClean="0"/>
              <a:t>11/8/2020</a:t>
            </a:fld>
            <a:endParaRPr lang="en-US"/>
          </a:p>
        </p:txBody>
      </p:sp>
      <p:sp>
        <p:nvSpPr>
          <p:cNvPr id="5" name="Footer Placeholder 4">
            <a:extLst>
              <a:ext uri="{FF2B5EF4-FFF2-40B4-BE49-F238E27FC236}">
                <a16:creationId xmlns:a16="http://schemas.microsoft.com/office/drawing/2014/main" id="{D9F112A5-4662-46EE-891C-ABE4211A7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55222C-2521-457C-8867-309A98FCF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393C0-F94F-4DF1-A23A-88DB5C18BB06}" type="slidenum">
              <a:rPr lang="en-US" smtClean="0"/>
              <a:t>‹#›</a:t>
            </a:fld>
            <a:endParaRPr lang="en-US"/>
          </a:p>
        </p:txBody>
      </p:sp>
    </p:spTree>
    <p:extLst>
      <p:ext uri="{BB962C8B-B14F-4D97-AF65-F5344CB8AC3E}">
        <p14:creationId xmlns:p14="http://schemas.microsoft.com/office/powerpoint/2010/main" val="48532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b="37392"/>
          <a:stretch/>
        </p:blipFill>
        <p:spPr>
          <a:xfrm>
            <a:off x="0" y="3048"/>
            <a:ext cx="12192000" cy="6854952"/>
          </a:xfrm>
          <a:prstGeom prst="rect">
            <a:avLst/>
          </a:prstGeom>
        </p:spPr>
      </p:pic>
      <p:sp>
        <p:nvSpPr>
          <p:cNvPr id="6" name="TextBox 5">
            <a:extLst>
              <a:ext uri="{FF2B5EF4-FFF2-40B4-BE49-F238E27FC236}">
                <a16:creationId xmlns:a16="http://schemas.microsoft.com/office/drawing/2014/main" id="{3B0302C3-B4FB-448D-A177-3822C2CC0C4C}"/>
              </a:ext>
            </a:extLst>
          </p:cNvPr>
          <p:cNvSpPr txBox="1"/>
          <p:nvPr/>
        </p:nvSpPr>
        <p:spPr>
          <a:xfrm>
            <a:off x="0" y="19250"/>
            <a:ext cx="1376413" cy="369332"/>
          </a:xfrm>
          <a:prstGeom prst="rect">
            <a:avLst/>
          </a:prstGeom>
          <a:noFill/>
        </p:spPr>
        <p:txBody>
          <a:bodyPr wrap="square" rtlCol="0">
            <a:spAutoFit/>
          </a:bodyPr>
          <a:lstStyle/>
          <a:p>
            <a:r>
              <a:rPr lang="en-US" dirty="0">
                <a:solidFill>
                  <a:schemeClr val="bg1"/>
                </a:solidFill>
              </a:rPr>
              <a:t>Lesson 9</a:t>
            </a:r>
          </a:p>
        </p:txBody>
      </p:sp>
      <p:sp>
        <p:nvSpPr>
          <p:cNvPr id="7" name="TextBox 6">
            <a:extLst>
              <a:ext uri="{FF2B5EF4-FFF2-40B4-BE49-F238E27FC236}">
                <a16:creationId xmlns:a16="http://schemas.microsoft.com/office/drawing/2014/main" id="{5DC008F2-3B0D-4E72-A6B6-1DDE237FBE6B}"/>
              </a:ext>
            </a:extLst>
          </p:cNvPr>
          <p:cNvSpPr txBox="1"/>
          <p:nvPr/>
        </p:nvSpPr>
        <p:spPr>
          <a:xfrm>
            <a:off x="4651408" y="2084175"/>
            <a:ext cx="2889184" cy="2800767"/>
          </a:xfrm>
          <a:prstGeom prst="rect">
            <a:avLst/>
          </a:prstGeom>
          <a:noFill/>
        </p:spPr>
        <p:txBody>
          <a:bodyPr wrap="square" rtlCol="0">
            <a:spAutoFit/>
          </a:bodyPr>
          <a:lstStyle/>
          <a:p>
            <a:pPr algn="ctr"/>
            <a:r>
              <a:rPr lang="en-US" sz="4400" i="1" dirty="0">
                <a:effectLst>
                  <a:reflection blurRad="6350" stA="60000" endA="900" endPos="58000" dir="5400000" sy="-100000" algn="bl" rotWithShape="0"/>
                </a:effectLst>
                <a:latin typeface="Britannic Bold" panose="020B0903060703020204" pitchFamily="34" charset="0"/>
              </a:rPr>
              <a:t>Acquiring Spiritual Knowledge Part 2</a:t>
            </a:r>
          </a:p>
        </p:txBody>
      </p:sp>
      <p:sp>
        <p:nvSpPr>
          <p:cNvPr id="8" name="Footer Placeholder 14">
            <a:extLst>
              <a:ext uri="{FF2B5EF4-FFF2-40B4-BE49-F238E27FC236}">
                <a16:creationId xmlns:a16="http://schemas.microsoft.com/office/drawing/2014/main" id="{0885CBF4-8B48-4A13-BA1D-48A541F7826F}"/>
              </a:ext>
            </a:extLst>
          </p:cNvPr>
          <p:cNvSpPr>
            <a:spLocks noGrp="1"/>
          </p:cNvSpPr>
          <p:nvPr/>
        </p:nvSpPr>
        <p:spPr>
          <a:xfrm>
            <a:off x="0" y="647362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6779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DD28F2-FD78-401D-A2BE-C1AE31099E84}"/>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1" y="-54849"/>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fontAlgn="base"/>
            <a:r>
              <a:rPr lang="en-US" sz="3600" dirty="0">
                <a:solidFill>
                  <a:schemeClr val="bg1"/>
                </a:solidFill>
                <a:latin typeface="Britannic Bold" panose="020B0903060703020204" pitchFamily="34" charset="0"/>
              </a:rPr>
              <a:t>Trustworthy Sources</a:t>
            </a:r>
          </a:p>
        </p:txBody>
      </p:sp>
      <p:sp>
        <p:nvSpPr>
          <p:cNvPr id="4" name="Rectangle 3">
            <a:extLst>
              <a:ext uri="{FF2B5EF4-FFF2-40B4-BE49-F238E27FC236}">
                <a16:creationId xmlns:a16="http://schemas.microsoft.com/office/drawing/2014/main" id="{DC5C04F1-42FC-4BC1-8DCC-89CECFF9DDE2}"/>
              </a:ext>
            </a:extLst>
          </p:cNvPr>
          <p:cNvSpPr/>
          <p:nvPr/>
        </p:nvSpPr>
        <p:spPr>
          <a:xfrm>
            <a:off x="718685" y="1590922"/>
            <a:ext cx="6274655" cy="1015663"/>
          </a:xfrm>
          <a:prstGeom prst="rect">
            <a:avLst/>
          </a:prstGeom>
          <a:solidFill>
            <a:srgbClr val="002060"/>
          </a:solidFill>
        </p:spPr>
        <p:txBody>
          <a:bodyPr wrap="square">
            <a:spAutoFit/>
          </a:bodyPr>
          <a:lstStyle/>
          <a:p>
            <a:r>
              <a:rPr lang="en-US" sz="2000" b="0" i="1" dirty="0">
                <a:solidFill>
                  <a:srgbClr val="FFFF00"/>
                </a:solidFill>
                <a:effectLst/>
                <a:latin typeface="Palatino"/>
              </a:rPr>
              <a:t>Woe unto them that call evil good, and good evil; that put darkness for light, and light for darkness; that put bitter for sweet, and sweet for bitter! Isaiah 5:20</a:t>
            </a:r>
            <a:endParaRPr lang="en-US" sz="2000" i="1" dirty="0">
              <a:solidFill>
                <a:srgbClr val="FFFF00"/>
              </a:solidFill>
            </a:endParaRPr>
          </a:p>
        </p:txBody>
      </p:sp>
      <p:sp>
        <p:nvSpPr>
          <p:cNvPr id="6" name="Rectangle 5">
            <a:extLst>
              <a:ext uri="{FF2B5EF4-FFF2-40B4-BE49-F238E27FC236}">
                <a16:creationId xmlns:a16="http://schemas.microsoft.com/office/drawing/2014/main" id="{EE4172C6-7E0D-464D-98EA-D8ECB0771709}"/>
              </a:ext>
            </a:extLst>
          </p:cNvPr>
          <p:cNvSpPr/>
          <p:nvPr/>
        </p:nvSpPr>
        <p:spPr>
          <a:xfrm>
            <a:off x="2354980" y="749313"/>
            <a:ext cx="8194307" cy="369332"/>
          </a:xfrm>
          <a:prstGeom prst="rect">
            <a:avLst/>
          </a:prstGeom>
        </p:spPr>
        <p:txBody>
          <a:bodyPr wrap="square">
            <a:spAutoFit/>
          </a:bodyPr>
          <a:lstStyle/>
          <a:p>
            <a:r>
              <a:rPr lang="en-US" dirty="0">
                <a:solidFill>
                  <a:schemeClr val="bg1"/>
                </a:solidFill>
                <a:latin typeface="Calibri" panose="020F0502020204030204" pitchFamily="34" charset="0"/>
              </a:rPr>
              <a:t>S</a:t>
            </a:r>
            <a:r>
              <a:rPr lang="en-US" b="0" i="0" dirty="0">
                <a:solidFill>
                  <a:schemeClr val="bg1"/>
                </a:solidFill>
                <a:effectLst/>
                <a:latin typeface="Calibri" panose="020F0502020204030204" pitchFamily="34" charset="0"/>
              </a:rPr>
              <a:t>incere seekers of truth should be wary of unreliable sources of information</a:t>
            </a:r>
            <a:endParaRPr lang="en-US" dirty="0">
              <a:solidFill>
                <a:schemeClr val="bg1"/>
              </a:solidFill>
            </a:endParaRPr>
          </a:p>
        </p:txBody>
      </p:sp>
      <p:pic>
        <p:nvPicPr>
          <p:cNvPr id="10" name="Picture 8" descr="Related image">
            <a:extLst>
              <a:ext uri="{FF2B5EF4-FFF2-40B4-BE49-F238E27FC236}">
                <a16:creationId xmlns:a16="http://schemas.microsoft.com/office/drawing/2014/main" id="{9E960DA1-2DF4-4AA1-80D4-D6463FE7A4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341" y="2606585"/>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D266557-62AA-4302-834E-C17AE02D2B38}"/>
              </a:ext>
            </a:extLst>
          </p:cNvPr>
          <p:cNvSpPr/>
          <p:nvPr/>
        </p:nvSpPr>
        <p:spPr>
          <a:xfrm>
            <a:off x="3516429" y="3795136"/>
            <a:ext cx="3667226" cy="2308324"/>
          </a:xfrm>
          <a:prstGeom prst="rect">
            <a:avLst/>
          </a:prstGeom>
        </p:spPr>
        <p:txBody>
          <a:bodyPr wrap="square">
            <a:spAutoFit/>
          </a:bodyPr>
          <a:lstStyle/>
          <a:p>
            <a:pPr algn="ctr"/>
            <a:r>
              <a:rPr lang="en-US" sz="2400" b="0" i="0" dirty="0">
                <a:solidFill>
                  <a:schemeClr val="bg1"/>
                </a:solidFill>
                <a:effectLst/>
                <a:latin typeface="Calibri" panose="020F0502020204030204" pitchFamily="34" charset="0"/>
              </a:rPr>
              <a:t>Learning to recognize and avoid unreliable sources can protect us from misinformation and from those who seek to destroy faith.</a:t>
            </a:r>
            <a:endParaRPr lang="en-US" sz="2400" dirty="0">
              <a:solidFill>
                <a:schemeClr val="bg1"/>
              </a:solidFill>
            </a:endParaRPr>
          </a:p>
        </p:txBody>
      </p:sp>
      <p:pic>
        <p:nvPicPr>
          <p:cNvPr id="11" name="Picture 8" descr="Image result for 3d man animation">
            <a:extLst>
              <a:ext uri="{FF2B5EF4-FFF2-40B4-BE49-F238E27FC236}">
                <a16:creationId xmlns:a16="http://schemas.microsoft.com/office/drawing/2014/main" id="{6A8AE1AF-9C88-4303-9544-1B0252946B0C}"/>
              </a:ext>
            </a:extLst>
          </p:cNvPr>
          <p:cNvPicPr>
            <a:picLocks noChangeAspect="1" noChangeArrowheads="1"/>
          </p:cNvPicPr>
          <p:nvPr/>
        </p:nvPicPr>
        <p:blipFill>
          <a:blip r:embed="rId4" cstate="print"/>
          <a:srcRect/>
          <a:stretch>
            <a:fillRect/>
          </a:stretch>
        </p:blipFill>
        <p:spPr bwMode="auto">
          <a:xfrm>
            <a:off x="585202" y="3871029"/>
            <a:ext cx="2596283" cy="2596283"/>
          </a:xfrm>
          <a:prstGeom prst="rect">
            <a:avLst/>
          </a:prstGeom>
          <a:noFill/>
        </p:spPr>
      </p:pic>
    </p:spTree>
    <p:extLst>
      <p:ext uri="{BB962C8B-B14F-4D97-AF65-F5344CB8AC3E}">
        <p14:creationId xmlns:p14="http://schemas.microsoft.com/office/powerpoint/2010/main" val="420015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DD28F2-FD78-401D-A2BE-C1AE31099E84}"/>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2" name="Rectangle 1">
            <a:extLst>
              <a:ext uri="{FF2B5EF4-FFF2-40B4-BE49-F238E27FC236}">
                <a16:creationId xmlns:a16="http://schemas.microsoft.com/office/drawing/2014/main" id="{A2C7C864-4009-428B-90E3-96AE05AFB30F}"/>
              </a:ext>
            </a:extLst>
          </p:cNvPr>
          <p:cNvSpPr/>
          <p:nvPr/>
        </p:nvSpPr>
        <p:spPr>
          <a:xfrm>
            <a:off x="614656" y="1550639"/>
            <a:ext cx="6096000" cy="3662541"/>
          </a:xfrm>
          <a:prstGeom prst="rect">
            <a:avLst/>
          </a:prstGeom>
        </p:spPr>
        <p:txBody>
          <a:bodyPr>
            <a:spAutoFit/>
          </a:bodyPr>
          <a:lstStyle/>
          <a:p>
            <a:r>
              <a:rPr lang="en-US" sz="2000" dirty="0">
                <a:solidFill>
                  <a:schemeClr val="bg1"/>
                </a:solidFill>
                <a:latin typeface="Calibri" panose="020F0502020204030204" pitchFamily="34" charset="0"/>
              </a:rPr>
              <a:t>“The temptation to be popular may prioritize public opinion above the word of God. Political campaigns and marketing strategies widely employ public opinion polls to shape their plans.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Results of those polls are informative. </a:t>
            </a:r>
            <a:r>
              <a:rPr lang="en-US" sz="2000" i="1" dirty="0">
                <a:solidFill>
                  <a:schemeClr val="bg1"/>
                </a:solidFill>
                <a:latin typeface="Calibri" panose="020F0502020204030204" pitchFamily="34" charset="0"/>
              </a:rPr>
              <a:t>But</a:t>
            </a:r>
            <a:r>
              <a:rPr lang="en-US" sz="2000" dirty="0">
                <a:solidFill>
                  <a:schemeClr val="bg1"/>
                </a:solidFill>
                <a:latin typeface="Calibri" panose="020F0502020204030204" pitchFamily="34" charset="0"/>
              </a:rPr>
              <a:t> they could hardly be used as grounds to justify disobedience to God’s commandments!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Even if ‘everyone is doing it,’ wrong is never right. Evil, error, and darkness will never be truth, even if popular.”</a:t>
            </a:r>
          </a:p>
          <a:p>
            <a:r>
              <a:rPr lang="en-US" sz="1200" dirty="0">
                <a:solidFill>
                  <a:schemeClr val="bg1"/>
                </a:solidFill>
                <a:latin typeface="Calibri" panose="020F0502020204030204" pitchFamily="34" charset="0"/>
              </a:rPr>
              <a:t>Russell M. Nelson</a:t>
            </a:r>
            <a:endParaRPr lang="en-US" sz="1200" dirty="0">
              <a:solidFill>
                <a:schemeClr val="bg1"/>
              </a:solidFill>
            </a:endParaRPr>
          </a:p>
        </p:txBody>
      </p:sp>
      <p:pic>
        <p:nvPicPr>
          <p:cNvPr id="5" name="Picture 4">
            <a:extLst>
              <a:ext uri="{FF2B5EF4-FFF2-40B4-BE49-F238E27FC236}">
                <a16:creationId xmlns:a16="http://schemas.microsoft.com/office/drawing/2014/main" id="{D3B8F78E-3FA0-45E5-98E0-DF6C5F7CC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512" y="1843087"/>
            <a:ext cx="2533650" cy="3171825"/>
          </a:xfrm>
          <a:prstGeom prst="rect">
            <a:avLst/>
          </a:prstGeom>
        </p:spPr>
      </p:pic>
      <p:sp>
        <p:nvSpPr>
          <p:cNvPr id="8" name="Rectangle 7">
            <a:extLst>
              <a:ext uri="{FF2B5EF4-FFF2-40B4-BE49-F238E27FC236}">
                <a16:creationId xmlns:a16="http://schemas.microsoft.com/office/drawing/2014/main" id="{7F02D1DA-2B02-40F3-AFA4-518D58E5226F}"/>
              </a:ext>
            </a:extLst>
          </p:cNvPr>
          <p:cNvSpPr/>
          <p:nvPr/>
        </p:nvSpPr>
        <p:spPr>
          <a:xfrm>
            <a:off x="3176336" y="5520957"/>
            <a:ext cx="6648147" cy="830997"/>
          </a:xfrm>
          <a:prstGeom prst="rect">
            <a:avLst/>
          </a:prstGeom>
        </p:spPr>
        <p:txBody>
          <a:bodyPr wrap="square">
            <a:spAutoFit/>
          </a:bodyPr>
          <a:lstStyle/>
          <a:p>
            <a:pPr algn="ctr"/>
            <a:r>
              <a:rPr lang="en-US" sz="2400" dirty="0">
                <a:solidFill>
                  <a:srgbClr val="FFFF00"/>
                </a:solidFill>
                <a:latin typeface="Calibri" panose="020F0502020204030204" pitchFamily="34" charset="0"/>
              </a:rPr>
              <a:t>How can popularity or public opinion make it difficult to recognize good and evil?</a:t>
            </a:r>
            <a:endParaRPr lang="en-US" sz="2400" dirty="0">
              <a:solidFill>
                <a:srgbClr val="FFFF00"/>
              </a:solidFill>
            </a:endParaRPr>
          </a:p>
        </p:txBody>
      </p:sp>
    </p:spTree>
    <p:extLst>
      <p:ext uri="{BB962C8B-B14F-4D97-AF65-F5344CB8AC3E}">
        <p14:creationId xmlns:p14="http://schemas.microsoft.com/office/powerpoint/2010/main" val="251053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E5B01D8-6F52-400D-8DE3-52C434FEFDDA}"/>
              </a:ext>
            </a:extLst>
          </p:cNvPr>
          <p:cNvSpPr/>
          <p:nvPr/>
        </p:nvSpPr>
        <p:spPr>
          <a:xfrm>
            <a:off x="487680" y="626785"/>
            <a:ext cx="6096000" cy="1938992"/>
          </a:xfrm>
          <a:prstGeom prst="rect">
            <a:avLst/>
          </a:prstGeom>
        </p:spPr>
        <p:txBody>
          <a:bodyPr>
            <a:spAutoFit/>
          </a:bodyPr>
          <a:lstStyle/>
          <a:p>
            <a:r>
              <a:rPr lang="en-US" sz="2000" dirty="0">
                <a:solidFill>
                  <a:schemeClr val="bg1"/>
                </a:solidFill>
                <a:latin typeface="Calibri" panose="020F0502020204030204" pitchFamily="34" charset="0"/>
              </a:rPr>
              <a:t>“The Church of Jesus Christ has always been led by living prophets and apostles. Though mortal and subject to human imperfection, the Lord’s servants are inspired to help us avoid obstacles that are spiritually life threatening and to help us pass safely through mortality to our final, ultimate, heavenly destination. …</a:t>
            </a:r>
            <a:endParaRPr lang="en-US" sz="2000" dirty="0">
              <a:solidFill>
                <a:schemeClr val="bg1"/>
              </a:solidFill>
            </a:endParaRPr>
          </a:p>
        </p:txBody>
      </p:sp>
      <p:sp>
        <p:nvSpPr>
          <p:cNvPr id="3" name="Rectangle 2">
            <a:extLst>
              <a:ext uri="{FF2B5EF4-FFF2-40B4-BE49-F238E27FC236}">
                <a16:creationId xmlns:a16="http://schemas.microsoft.com/office/drawing/2014/main" id="{C68ECDEE-3884-496B-821E-33CCD9BB1DB8}"/>
              </a:ext>
            </a:extLst>
          </p:cNvPr>
          <p:cNvSpPr/>
          <p:nvPr/>
        </p:nvSpPr>
        <p:spPr>
          <a:xfrm>
            <a:off x="5078931" y="3641626"/>
            <a:ext cx="6096000" cy="2554545"/>
          </a:xfrm>
          <a:prstGeom prst="rect">
            <a:avLst/>
          </a:prstGeom>
        </p:spPr>
        <p:txBody>
          <a:bodyPr>
            <a:spAutoFit/>
          </a:bodyPr>
          <a:lstStyle/>
          <a:p>
            <a:r>
              <a:rPr lang="en-US" sz="2000" dirty="0">
                <a:solidFill>
                  <a:schemeClr val="bg1"/>
                </a:solidFill>
                <a:latin typeface="Calibri" panose="020F0502020204030204" pitchFamily="34" charset="0"/>
              </a:rPr>
              <a:t>“Too many people think Church leaders and members should be perfect or nearly perfect. They forget that the Lord’s grace is sufficient to accomplish His work through mortals. Our leaders have the best intentions, but sometimes we make mistakes. This is not unique to Church relationships, as the same thing occurs in our relationships among friends, neighbors, and workplace associates and even between spouses and in families.</a:t>
            </a:r>
            <a:endParaRPr lang="en-US" sz="2000" dirty="0">
              <a:solidFill>
                <a:schemeClr val="bg1"/>
              </a:solidFill>
            </a:endParaRPr>
          </a:p>
        </p:txBody>
      </p:sp>
      <p:pic>
        <p:nvPicPr>
          <p:cNvPr id="3074" name="Picture 2" descr="Image result for 3d men overcoming obstacles">
            <a:extLst>
              <a:ext uri="{FF2B5EF4-FFF2-40B4-BE49-F238E27FC236}">
                <a16:creationId xmlns:a16="http://schemas.microsoft.com/office/drawing/2014/main" id="{AFBC9D55-2CCD-4707-9445-B796D4F82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534" y="901601"/>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3d men overcoming obstacles">
            <a:extLst>
              <a:ext uri="{FF2B5EF4-FFF2-40B4-BE49-F238E27FC236}">
                <a16:creationId xmlns:a16="http://schemas.microsoft.com/office/drawing/2014/main" id="{0EC80366-93F7-47BC-AE2F-78ADF22DF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950" y="34290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1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E5B01D8-6F52-400D-8DE3-52C434FEFDDA}"/>
              </a:ext>
            </a:extLst>
          </p:cNvPr>
          <p:cNvSpPr/>
          <p:nvPr/>
        </p:nvSpPr>
        <p:spPr>
          <a:xfrm>
            <a:off x="487680" y="626785"/>
            <a:ext cx="6096000" cy="1938992"/>
          </a:xfrm>
          <a:prstGeom prst="rect">
            <a:avLst/>
          </a:prstGeom>
        </p:spPr>
        <p:txBody>
          <a:bodyPr>
            <a:spAutoFit/>
          </a:bodyPr>
          <a:lstStyle/>
          <a:p>
            <a:r>
              <a:rPr lang="en-US" sz="2400" dirty="0">
                <a:solidFill>
                  <a:schemeClr val="bg1"/>
                </a:solidFill>
              </a:rPr>
              <a:t>“Looking for human weakness in others is rather easy. However, we make a serious mistake by noticing only the human nature of one another and then failing to see God’s hand working through those He has called.</a:t>
            </a:r>
          </a:p>
        </p:txBody>
      </p:sp>
      <p:sp>
        <p:nvSpPr>
          <p:cNvPr id="3" name="Rectangle 2">
            <a:extLst>
              <a:ext uri="{FF2B5EF4-FFF2-40B4-BE49-F238E27FC236}">
                <a16:creationId xmlns:a16="http://schemas.microsoft.com/office/drawing/2014/main" id="{C68ECDEE-3884-496B-821E-33CCD9BB1DB8}"/>
              </a:ext>
            </a:extLst>
          </p:cNvPr>
          <p:cNvSpPr/>
          <p:nvPr/>
        </p:nvSpPr>
        <p:spPr>
          <a:xfrm>
            <a:off x="5444690" y="4219141"/>
            <a:ext cx="6096000" cy="2308324"/>
          </a:xfrm>
          <a:prstGeom prst="rect">
            <a:avLst/>
          </a:prstGeom>
        </p:spPr>
        <p:txBody>
          <a:bodyPr>
            <a:spAutoFit/>
          </a:bodyPr>
          <a:lstStyle/>
          <a:p>
            <a:r>
              <a:rPr lang="en-US" sz="2400" dirty="0">
                <a:solidFill>
                  <a:schemeClr val="bg1"/>
                </a:solidFill>
              </a:rPr>
              <a:t>“Focusing on how the Lord inspires His chosen leaders and how He moves the Saints to do remarkable and extraordinary things despite their humanity is one way that we hold on to the gospel of Jesus Christ and stay safely aboard the Old Ship Zion” M. Russell Ballard</a:t>
            </a:r>
          </a:p>
        </p:txBody>
      </p:sp>
      <p:pic>
        <p:nvPicPr>
          <p:cNvPr id="5122" name="Picture 2" descr="Image result for 3d men overcoming obstacles">
            <a:extLst>
              <a:ext uri="{FF2B5EF4-FFF2-40B4-BE49-F238E27FC236}">
                <a16:creationId xmlns:a16="http://schemas.microsoft.com/office/drawing/2014/main" id="{EEFB3CA8-4380-47A0-8523-199608F1AC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30" b="22692"/>
          <a:stretch/>
        </p:blipFill>
        <p:spPr bwMode="auto">
          <a:xfrm>
            <a:off x="6829926" y="656317"/>
            <a:ext cx="2785711" cy="1860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9EB1A8-4584-4F2E-A06B-484496059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80" y="3191235"/>
            <a:ext cx="2431984" cy="3039980"/>
          </a:xfrm>
          <a:prstGeom prst="rect">
            <a:avLst/>
          </a:prstGeom>
        </p:spPr>
      </p:pic>
    </p:spTree>
    <p:extLst>
      <p:ext uri="{BB962C8B-B14F-4D97-AF65-F5344CB8AC3E}">
        <p14:creationId xmlns:p14="http://schemas.microsoft.com/office/powerpoint/2010/main" val="409833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420066-D1FE-456C-9BE2-D74A1B32D845}"/>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6" name="TextBox 5">
            <a:extLst>
              <a:ext uri="{FF2B5EF4-FFF2-40B4-BE49-F238E27FC236}">
                <a16:creationId xmlns:a16="http://schemas.microsoft.com/office/drawing/2014/main" id="{3B0302C3-B4FB-448D-A177-3822C2CC0C4C}"/>
              </a:ext>
            </a:extLst>
          </p:cNvPr>
          <p:cNvSpPr txBox="1"/>
          <p:nvPr/>
        </p:nvSpPr>
        <p:spPr>
          <a:xfrm>
            <a:off x="0" y="19250"/>
            <a:ext cx="12021954"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a:solidFill>
                  <a:schemeClr val="bg1"/>
                </a:solidFill>
              </a:rPr>
              <a:t>Videos: </a:t>
            </a:r>
            <a:endParaRPr lang="en-US" dirty="0">
              <a:solidFill>
                <a:schemeClr val="bg1"/>
              </a:solidFill>
            </a:endParaRPr>
          </a:p>
          <a:p>
            <a:r>
              <a:rPr lang="en-US" dirty="0">
                <a:solidFill>
                  <a:schemeClr val="bg1"/>
                </a:solidFill>
              </a:rPr>
              <a:t> “Act in Faith: The Stonemason” (4:57)</a:t>
            </a:r>
          </a:p>
          <a:p>
            <a:r>
              <a:rPr lang="en-US" dirty="0">
                <a:solidFill>
                  <a:schemeClr val="bg1"/>
                </a:solidFill>
              </a:rPr>
              <a:t> “Examining Questions with an Eternal Perspective” (2:56)</a:t>
            </a:r>
          </a:p>
          <a:p>
            <a:endParaRPr lang="en-US" dirty="0">
              <a:solidFill>
                <a:schemeClr val="bg1"/>
              </a:solidFill>
            </a:endParaRPr>
          </a:p>
          <a:p>
            <a:r>
              <a:rPr lang="en-US" dirty="0">
                <a:solidFill>
                  <a:schemeClr val="bg1"/>
                </a:solidFill>
              </a:rPr>
              <a:t>Elder Jeffrey R. Holland “Lord, I Believe,”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2013, 94).</a:t>
            </a:r>
          </a:p>
          <a:p>
            <a:r>
              <a:rPr lang="en-US" dirty="0">
                <a:solidFill>
                  <a:schemeClr val="bg1"/>
                </a:solidFill>
                <a:latin typeface="Calibri" panose="020F0502020204030204" pitchFamily="34" charset="0"/>
              </a:rPr>
              <a:t>Russell M. Nelson, “Let Your Faith Show,” </a:t>
            </a:r>
            <a:r>
              <a:rPr lang="en-US" i="1" dirty="0">
                <a:solidFill>
                  <a:schemeClr val="bg1"/>
                </a:solidFill>
                <a:latin typeface="Georgia" panose="02040502050405020303" pitchFamily="18" charset="0"/>
              </a:rPr>
              <a:t>Ensign</a:t>
            </a:r>
            <a:r>
              <a:rPr lang="en-US" dirty="0">
                <a:solidFill>
                  <a:schemeClr val="bg1"/>
                </a:solidFill>
                <a:latin typeface="Calibri" panose="020F0502020204030204" pitchFamily="34" charset="0"/>
              </a:rPr>
              <a:t> or </a:t>
            </a:r>
            <a:r>
              <a:rPr lang="en-US" i="1" dirty="0">
                <a:solidFill>
                  <a:schemeClr val="bg1"/>
                </a:solidFill>
                <a:latin typeface="Georgia" panose="02040502050405020303" pitchFamily="18" charset="0"/>
              </a:rPr>
              <a:t>Liahona,</a:t>
            </a:r>
            <a:r>
              <a:rPr lang="en-US" dirty="0">
                <a:solidFill>
                  <a:schemeClr val="bg1"/>
                </a:solidFill>
                <a:latin typeface="Calibri" panose="020F0502020204030204" pitchFamily="34" charset="0"/>
              </a:rPr>
              <a:t> May 2014, 30–31.</a:t>
            </a:r>
          </a:p>
          <a:p>
            <a:r>
              <a:rPr lang="en-US" dirty="0">
                <a:solidFill>
                  <a:schemeClr val="bg1"/>
                </a:solidFill>
              </a:rPr>
              <a:t>M. Russell Ballard, “God Is at the Helm,”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2015, 24–25</a:t>
            </a:r>
          </a:p>
          <a:p>
            <a:endParaRPr lang="en-US" dirty="0">
              <a:solidFill>
                <a:schemeClr val="bg1"/>
              </a:solidFill>
            </a:endParaRPr>
          </a:p>
          <a:p>
            <a:endParaRPr lang="en-US" dirty="0">
              <a:solidFill>
                <a:schemeClr val="bg1"/>
              </a:solidFill>
            </a:endParaRPr>
          </a:p>
        </p:txBody>
      </p:sp>
      <p:sp>
        <p:nvSpPr>
          <p:cNvPr id="8" name="Footer Placeholder 14">
            <a:extLst>
              <a:ext uri="{FF2B5EF4-FFF2-40B4-BE49-F238E27FC236}">
                <a16:creationId xmlns:a16="http://schemas.microsoft.com/office/drawing/2014/main" id="{0885CBF4-8B48-4A13-BA1D-48A541F7826F}"/>
              </a:ext>
            </a:extLst>
          </p:cNvPr>
          <p:cNvSpPr>
            <a:spLocks noGrp="1"/>
          </p:cNvSpPr>
          <p:nvPr/>
        </p:nvSpPr>
        <p:spPr>
          <a:xfrm>
            <a:off x="0" y="647362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5" name="Group 4">
            <a:extLst>
              <a:ext uri="{FF2B5EF4-FFF2-40B4-BE49-F238E27FC236}">
                <a16:creationId xmlns:a16="http://schemas.microsoft.com/office/drawing/2014/main" id="{F6F14CCF-0FED-4906-9831-C279171A2547}"/>
              </a:ext>
            </a:extLst>
          </p:cNvPr>
          <p:cNvGrpSpPr/>
          <p:nvPr/>
        </p:nvGrpSpPr>
        <p:grpSpPr>
          <a:xfrm>
            <a:off x="5710975" y="613513"/>
            <a:ext cx="770050" cy="975397"/>
            <a:chOff x="7543800" y="3810000"/>
            <a:chExt cx="1143000" cy="1447800"/>
          </a:xfrm>
        </p:grpSpPr>
        <p:sp>
          <p:nvSpPr>
            <p:cNvPr id="9" name="Trapezoid 8">
              <a:extLst>
                <a:ext uri="{FF2B5EF4-FFF2-40B4-BE49-F238E27FC236}">
                  <a16:creationId xmlns:a16="http://schemas.microsoft.com/office/drawing/2014/main" id="{C80EA435-0129-4798-BDF8-BA6068E4177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D3F7C69C-96E7-4F8B-9E7C-8948D225AF0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8B1F6D30-9922-433B-92E6-C5036AD04A3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21F879B6-C133-4D07-82E5-C5771AECD39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0584549-309C-44C5-801E-EB36A3246775}"/>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243B82EE-BF24-4033-A671-072C59DE0D48}"/>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C0BF7193-2EA0-48FE-9428-16E71FAB257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C36502F-3101-4DF0-8E29-78B06AA750C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9F12628-EC23-4CDA-90F3-14A4688DE87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2645551-889C-41C5-A775-1F261A21ED9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B31173E0-ED30-4787-9786-614D44F10B7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CDB697F5-8466-47F6-8B7F-57E69D52604B}"/>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1C79E051-4B43-4D73-9FA1-92914E012410}"/>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927A0A4A-4264-4542-8D4D-7BA1CEFA955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F7DAF80-2873-4A77-A986-54C1C105AAC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F3FE4D1-0649-43FD-867B-76586D885FB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488D8DB-7FDD-4D7C-933B-FFEFF69C3E0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BF20C39B-9B3D-4CFC-A36B-7A9C5E47409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7382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1AE5C1-2EC3-4039-A74B-B466870E1DFA}"/>
              </a:ext>
            </a:extLst>
          </p:cNvPr>
          <p:cNvSpPr/>
          <p:nvPr/>
        </p:nvSpPr>
        <p:spPr>
          <a:xfrm>
            <a:off x="0" y="13423"/>
            <a:ext cx="5775158" cy="2246769"/>
          </a:xfrm>
          <a:prstGeom prst="rect">
            <a:avLst/>
          </a:prstGeom>
          <a:ln>
            <a:solidFill>
              <a:schemeClr val="tx1"/>
            </a:solidFill>
          </a:ln>
        </p:spPr>
        <p:txBody>
          <a:bodyPr wrap="square">
            <a:spAutoFit/>
          </a:bodyPr>
          <a:lstStyle/>
          <a:p>
            <a:r>
              <a:rPr lang="en-US" sz="1400" i="1" dirty="0">
                <a:solidFill>
                  <a:srgbClr val="333333"/>
                </a:solidFill>
                <a:latin typeface="Calibri" panose="020F0502020204030204" pitchFamily="34" charset="0"/>
              </a:rPr>
              <a:t>“</a:t>
            </a:r>
            <a:r>
              <a:rPr lang="en-US" sz="1400" b="1" i="1" dirty="0">
                <a:solidFill>
                  <a:srgbClr val="333333"/>
                </a:solidFill>
                <a:latin typeface="Calibri" panose="020F0502020204030204" pitchFamily="34" charset="0"/>
              </a:rPr>
              <a:t>All things are to be revealed </a:t>
            </a:r>
            <a:r>
              <a:rPr lang="en-US" sz="1400" i="1" dirty="0">
                <a:solidFill>
                  <a:srgbClr val="333333"/>
                </a:solidFill>
                <a:latin typeface="Calibri" panose="020F0502020204030204" pitchFamily="34" charset="0"/>
              </a:rPr>
              <a:t>in the millennial day. The sealed part of the Book of Mormon will come forth; the brass plates will be translated; the writings of Adam and Enoch and Noah and Abraham and prophets without number will be revealed. We shall learn a thousand times more about the earthly ministry of the Lord Jesus than we now know. We shall learn great mysteries of the kingdom that were not even known to those of old who walked and talked with the Eternal One. We shall learn the details of the creation and the origin of man. … Nothing in or on or over the earth will be withheld” (Bruce R. McConkie, </a:t>
            </a:r>
            <a:r>
              <a:rPr lang="en-US" sz="1400" i="1" dirty="0">
                <a:solidFill>
                  <a:srgbClr val="333333"/>
                </a:solidFill>
                <a:latin typeface="Georgia" panose="02040502050405020303" pitchFamily="18" charset="0"/>
              </a:rPr>
              <a:t>The Millennial Messiah: The Second Coming of the Son of Man</a:t>
            </a:r>
            <a:r>
              <a:rPr lang="en-US" sz="1400" i="1" dirty="0">
                <a:solidFill>
                  <a:srgbClr val="333333"/>
                </a:solidFill>
                <a:latin typeface="Calibri" panose="020F0502020204030204" pitchFamily="34" charset="0"/>
              </a:rPr>
              <a:t> [1982], 676).</a:t>
            </a:r>
            <a:endParaRPr lang="en-US" sz="1400" dirty="0"/>
          </a:p>
        </p:txBody>
      </p:sp>
      <p:sp>
        <p:nvSpPr>
          <p:cNvPr id="15" name="Rectangle 14">
            <a:extLst>
              <a:ext uri="{FF2B5EF4-FFF2-40B4-BE49-F238E27FC236}">
                <a16:creationId xmlns:a16="http://schemas.microsoft.com/office/drawing/2014/main" id="{69829F29-A005-44DE-B7D8-E00D6B8FC8DB}"/>
              </a:ext>
            </a:extLst>
          </p:cNvPr>
          <p:cNvSpPr/>
          <p:nvPr/>
        </p:nvSpPr>
        <p:spPr>
          <a:xfrm>
            <a:off x="5775158" y="13423"/>
            <a:ext cx="6416842" cy="2677656"/>
          </a:xfrm>
          <a:prstGeom prst="rect">
            <a:avLst/>
          </a:prstGeom>
          <a:ln>
            <a:solidFill>
              <a:schemeClr val="tx1"/>
            </a:solidFill>
          </a:ln>
        </p:spPr>
        <p:txBody>
          <a:bodyPr wrap="square">
            <a:spAutoFit/>
          </a:bodyPr>
          <a:lstStyle/>
          <a:p>
            <a:pPr fontAlgn="base"/>
            <a:r>
              <a:rPr lang="en-US" sz="1400" b="1" i="1" dirty="0">
                <a:latin typeface="Calibri" panose="020F0502020204030204" pitchFamily="34" charset="0"/>
              </a:rPr>
              <a:t>Seeking Further Understanding:</a:t>
            </a:r>
          </a:p>
          <a:p>
            <a:pPr fontAlgn="base"/>
            <a:r>
              <a:rPr lang="en-US" sz="1400" i="1" dirty="0">
                <a:latin typeface="Calibri" panose="020F0502020204030204" pitchFamily="34" charset="0"/>
              </a:rPr>
              <a:t>Much of what the Lord reveals to His prophets is intended to prevent sorrow for us as individuals and as societies. When God speaks, He does so to teach, inspire, refine, and warn His children. When individuals and societies ignore their Heavenly Father’s instructions, they do so at the risk of trial, torment, and toil.</a:t>
            </a:r>
          </a:p>
          <a:p>
            <a:pPr fontAlgn="base"/>
            <a:r>
              <a:rPr lang="en-US" sz="1400" i="1" dirty="0">
                <a:latin typeface="Calibri" panose="020F0502020204030204" pitchFamily="34" charset="0"/>
              </a:rPr>
              <a:t>“God loves all His children. That is why He pleads so earnestly with us through His prophets. Just as we want what is best for our loved ones, Heavenly Father wants what is best for us. That is why His instructions are so crucial and sometimes so urgent. That is why He has not abandoned us today but continues to reveal His will to us through His prophets. Our fate and the fate of our world hinge on our hearing and heeding the revealed word of God to His children” (Dieter F. Uchtdorf, “Why Do We Need Prophets?” </a:t>
            </a:r>
            <a:r>
              <a:rPr lang="en-US" sz="1400" i="1" dirty="0">
                <a:latin typeface="Georgia" panose="02040502050405020303" pitchFamily="18" charset="0"/>
              </a:rPr>
              <a:t>Ensign,</a:t>
            </a:r>
            <a:r>
              <a:rPr lang="en-US" sz="1400" i="1" dirty="0">
                <a:latin typeface="Calibri" panose="020F0502020204030204" pitchFamily="34" charset="0"/>
              </a:rPr>
              <a:t> Mar. 2012, 4).</a:t>
            </a:r>
            <a:endParaRPr lang="en-US" sz="1400" b="0" i="1" dirty="0">
              <a:effectLst/>
              <a:latin typeface="Calibri" panose="020F0502020204030204" pitchFamily="34" charset="0"/>
            </a:endParaRPr>
          </a:p>
        </p:txBody>
      </p:sp>
      <p:sp>
        <p:nvSpPr>
          <p:cNvPr id="16" name="Rectangle 15">
            <a:extLst>
              <a:ext uri="{FF2B5EF4-FFF2-40B4-BE49-F238E27FC236}">
                <a16:creationId xmlns:a16="http://schemas.microsoft.com/office/drawing/2014/main" id="{3D9201D8-B988-4503-8AFB-E2A3A4E575E5}"/>
              </a:ext>
            </a:extLst>
          </p:cNvPr>
          <p:cNvSpPr/>
          <p:nvPr/>
        </p:nvSpPr>
        <p:spPr>
          <a:xfrm>
            <a:off x="0" y="2260192"/>
            <a:ext cx="5775158" cy="2031325"/>
          </a:xfrm>
          <a:prstGeom prst="rect">
            <a:avLst/>
          </a:prstGeom>
          <a:ln>
            <a:solidFill>
              <a:schemeClr val="tx1"/>
            </a:solidFill>
          </a:ln>
        </p:spPr>
        <p:txBody>
          <a:bodyPr wrap="square">
            <a:spAutoFit/>
          </a:bodyPr>
          <a:lstStyle/>
          <a:p>
            <a:r>
              <a:rPr lang="en-US" sz="1400" b="1" i="1" dirty="0">
                <a:latin typeface="Calibri" panose="020F0502020204030204" pitchFamily="34" charset="0"/>
              </a:rPr>
              <a:t>Vital Source of Truth:</a:t>
            </a:r>
          </a:p>
          <a:p>
            <a:r>
              <a:rPr lang="en-US" sz="1400" i="1" dirty="0">
                <a:latin typeface="Calibri" panose="020F0502020204030204" pitchFamily="34" charset="0"/>
              </a:rPr>
              <a:t>“There seems to be no end to the Savior’s desire to lead us to safety. And there is constancy in the way He shows us the path. He calls by more than one means so that it will reach those willing to accept it. And those means always include sending the message by the mouths of His prophets, whenever people have qualified to have the prophets of God among them. Those authorized servants are always charged with warning the people, telling them the way to safety” (Henry B. Eyring, “Finding Safety in Counsel,” </a:t>
            </a:r>
            <a:r>
              <a:rPr lang="en-US" sz="1400" i="1" dirty="0">
                <a:latin typeface="Georgia" panose="02040502050405020303" pitchFamily="18" charset="0"/>
              </a:rPr>
              <a:t>Ensign,</a:t>
            </a:r>
            <a:r>
              <a:rPr lang="en-US" sz="1400" i="1" dirty="0">
                <a:latin typeface="Calibri" panose="020F0502020204030204" pitchFamily="34" charset="0"/>
              </a:rPr>
              <a:t> May 1997, 24).</a:t>
            </a:r>
            <a:endParaRPr lang="en-US" sz="1400" dirty="0"/>
          </a:p>
        </p:txBody>
      </p:sp>
      <p:sp>
        <p:nvSpPr>
          <p:cNvPr id="17" name="Rectangle 16">
            <a:extLst>
              <a:ext uri="{FF2B5EF4-FFF2-40B4-BE49-F238E27FC236}">
                <a16:creationId xmlns:a16="http://schemas.microsoft.com/office/drawing/2014/main" id="{8EC6CB7A-1586-41DC-8C53-903C94644C94}"/>
              </a:ext>
            </a:extLst>
          </p:cNvPr>
          <p:cNvSpPr/>
          <p:nvPr/>
        </p:nvSpPr>
        <p:spPr>
          <a:xfrm>
            <a:off x="0" y="4291517"/>
            <a:ext cx="5775158" cy="1600438"/>
          </a:xfrm>
          <a:prstGeom prst="rect">
            <a:avLst/>
          </a:prstGeom>
          <a:ln>
            <a:solidFill>
              <a:schemeClr val="tx1"/>
            </a:solidFill>
          </a:ln>
        </p:spPr>
        <p:txBody>
          <a:bodyPr wrap="square">
            <a:spAutoFit/>
          </a:bodyPr>
          <a:lstStyle/>
          <a:p>
            <a:r>
              <a:rPr lang="en-US" sz="1400" b="1" i="1" dirty="0">
                <a:latin typeface="Calibri" panose="020F0502020204030204" pitchFamily="34" charset="0"/>
              </a:rPr>
              <a:t>Vital Source of Truth:</a:t>
            </a:r>
          </a:p>
          <a:p>
            <a:r>
              <a:rPr lang="en-US" sz="1400" i="1" dirty="0"/>
              <a:t>The Church is making great efforts to be transparent with the records we have, but after all we can publish, our members are sometimes left with basic questions that cannot be resolved by study. … Some things can be learned only by faith (see D&amp;C 88:118). Our ultimate reliance must be on faith in the witness we have received from the Holy Ghost” (Dallin H. Oaks, “Opposition in All Things,” Ensign or Liahona, May 2016, 117).</a:t>
            </a:r>
            <a:endParaRPr lang="en-US" sz="1400" dirty="0"/>
          </a:p>
        </p:txBody>
      </p:sp>
      <p:sp>
        <p:nvSpPr>
          <p:cNvPr id="18" name="Rectangle 17">
            <a:extLst>
              <a:ext uri="{FF2B5EF4-FFF2-40B4-BE49-F238E27FC236}">
                <a16:creationId xmlns:a16="http://schemas.microsoft.com/office/drawing/2014/main" id="{8D53BBDA-C489-47DC-8145-BE411049A2E7}"/>
              </a:ext>
            </a:extLst>
          </p:cNvPr>
          <p:cNvSpPr/>
          <p:nvPr/>
        </p:nvSpPr>
        <p:spPr>
          <a:xfrm>
            <a:off x="5775158" y="2703016"/>
            <a:ext cx="6416842" cy="3600986"/>
          </a:xfrm>
          <a:prstGeom prst="rect">
            <a:avLst/>
          </a:prstGeom>
          <a:ln>
            <a:solidFill>
              <a:schemeClr val="tx1"/>
            </a:solidFill>
          </a:ln>
        </p:spPr>
        <p:txBody>
          <a:bodyPr wrap="square">
            <a:spAutoFit/>
          </a:bodyPr>
          <a:lstStyle/>
          <a:p>
            <a:pPr fontAlgn="base"/>
            <a:r>
              <a:rPr lang="en-US" sz="1200" b="1" i="1" dirty="0">
                <a:solidFill>
                  <a:srgbClr val="333333"/>
                </a:solidFill>
                <a:latin typeface="Calibri" panose="020F0502020204030204" pitchFamily="34" charset="0"/>
              </a:rPr>
              <a:t>God Uses Ordinary Men to Lead:</a:t>
            </a:r>
          </a:p>
          <a:p>
            <a:pPr fontAlgn="base"/>
            <a:r>
              <a:rPr lang="en-US" sz="1200" i="1" dirty="0">
                <a:solidFill>
                  <a:srgbClr val="333333"/>
                </a:solidFill>
                <a:latin typeface="Calibri" panose="020F0502020204030204" pitchFamily="34" charset="0"/>
              </a:rPr>
              <a:t>“On one occasion, Karl G. </a:t>
            </a:r>
            <a:r>
              <a:rPr lang="en-US" sz="1200" i="1" dirty="0" err="1">
                <a:solidFill>
                  <a:srgbClr val="333333"/>
                </a:solidFill>
                <a:latin typeface="Calibri" panose="020F0502020204030204" pitchFamily="34" charset="0"/>
              </a:rPr>
              <a:t>Maeser</a:t>
            </a:r>
            <a:r>
              <a:rPr lang="en-US" sz="1200" i="1" dirty="0">
                <a:solidFill>
                  <a:srgbClr val="333333"/>
                </a:solidFill>
                <a:latin typeface="Calibri" panose="020F0502020204030204" pitchFamily="34" charset="0"/>
              </a:rPr>
              <a:t> was leading a party of young missionaries across the Alps. As they reached the summit, he looked back and saw a row of sticks thrust into the snow to mark the one safe path across the otherwise treacherous glacier.</a:t>
            </a:r>
          </a:p>
          <a:p>
            <a:pPr fontAlgn="base"/>
            <a:r>
              <a:rPr lang="en-US" sz="1200" i="1" dirty="0">
                <a:solidFill>
                  <a:srgbClr val="333333"/>
                </a:solidFill>
                <a:latin typeface="Calibri" panose="020F0502020204030204" pitchFamily="34" charset="0"/>
              </a:rPr>
              <a:t>“Halting the company of missionaries, he gestured toward the sticks and said, ‘Brethren, there stands the priesthood [meaning the priesthood leaders God has put in place to guide His people]. They are just common sticks like the rest of us, … but the position they hold makes them what they are to us. If we step aside from the path they mark, we are lost.’ (In Alma P. Burton, </a:t>
            </a:r>
            <a:r>
              <a:rPr lang="en-US" sz="1200" i="1" dirty="0">
                <a:solidFill>
                  <a:srgbClr val="333333"/>
                </a:solidFill>
                <a:latin typeface="Georgia" panose="02040502050405020303" pitchFamily="18" charset="0"/>
              </a:rPr>
              <a:t>Karl G. </a:t>
            </a:r>
            <a:r>
              <a:rPr lang="en-US" sz="1200" i="1" dirty="0" err="1">
                <a:solidFill>
                  <a:srgbClr val="333333"/>
                </a:solidFill>
                <a:latin typeface="Georgia" panose="02040502050405020303" pitchFamily="18" charset="0"/>
              </a:rPr>
              <a:t>Maeser</a:t>
            </a:r>
            <a:r>
              <a:rPr lang="en-US" sz="1200" i="1" dirty="0">
                <a:solidFill>
                  <a:srgbClr val="333333"/>
                </a:solidFill>
                <a:latin typeface="Georgia" panose="02040502050405020303" pitchFamily="18" charset="0"/>
              </a:rPr>
              <a:t>, Mormon Educator,</a:t>
            </a:r>
            <a:r>
              <a:rPr lang="en-US" sz="1200" i="1" dirty="0">
                <a:solidFill>
                  <a:srgbClr val="333333"/>
                </a:solidFill>
                <a:latin typeface="Calibri" panose="020F0502020204030204" pitchFamily="34" charset="0"/>
              </a:rPr>
              <a:t> Salt Lake City: Deseret Book Co., 1953, p. 22.)</a:t>
            </a:r>
          </a:p>
          <a:p>
            <a:pPr fontAlgn="base"/>
            <a:r>
              <a:rPr lang="en-US" sz="1200" i="1" dirty="0"/>
              <a:t>“Although no one of us is perfect, the Church moves forward, led by ordinary people.</a:t>
            </a:r>
          </a:p>
          <a:p>
            <a:pPr fontAlgn="base"/>
            <a:r>
              <a:rPr lang="en-US" sz="1200" i="1" dirty="0"/>
              <a:t>“The Lord promised:</a:t>
            </a:r>
          </a:p>
          <a:p>
            <a:pPr fontAlgn="base"/>
            <a:r>
              <a:rPr lang="en-US" sz="1200" i="1" dirty="0"/>
              <a:t>“‘If my people will hearken unto my voice, and unto the voice of my servants whom I have appointed to lead my people, behold, verily I say unto you, they shall not be moved out of their place.</a:t>
            </a:r>
          </a:p>
          <a:p>
            <a:pPr fontAlgn="base"/>
            <a:r>
              <a:rPr lang="en-US" sz="1200" i="1" dirty="0"/>
              <a:t>“‘But if they will not hearken to my voice, nor unto the voice of these men whom I have appointed, they shall not be blest.’ (D&amp;C 124:45–46.)</a:t>
            </a:r>
          </a:p>
          <a:p>
            <a:pPr fontAlgn="base"/>
            <a:r>
              <a:rPr lang="en-US" sz="1200" i="1" dirty="0"/>
              <a:t>“I bear witness, brethren and sisters, that the leaders of the Church were called of God by proper authority, and it is known to the Church that they have that authority and have been properly ordained by the regularly ordained heads of the Church. If we follow them we will be saved” (Boyd K. Packer, “From Such Turn Away,” Ensign, May 1985, 35).</a:t>
            </a:r>
            <a:endParaRPr lang="en-US" sz="1200" b="0" i="1"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48724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Act in Faith</a:t>
            </a:r>
          </a:p>
        </p:txBody>
      </p:sp>
      <p:sp>
        <p:nvSpPr>
          <p:cNvPr id="4" name="Rectangle 3">
            <a:extLst>
              <a:ext uri="{FF2B5EF4-FFF2-40B4-BE49-F238E27FC236}">
                <a16:creationId xmlns:a16="http://schemas.microsoft.com/office/drawing/2014/main" id="{F57E3CF1-43B8-4726-A9D2-FB91C5EF817A}"/>
              </a:ext>
            </a:extLst>
          </p:cNvPr>
          <p:cNvSpPr/>
          <p:nvPr/>
        </p:nvSpPr>
        <p:spPr>
          <a:xfrm>
            <a:off x="1308707" y="1248817"/>
            <a:ext cx="6096000" cy="1200329"/>
          </a:xfrm>
          <a:prstGeom prst="rect">
            <a:avLst/>
          </a:prstGeom>
        </p:spPr>
        <p:txBody>
          <a:bodyPr>
            <a:spAutoFit/>
          </a:bodyPr>
          <a:lstStyle/>
          <a:p>
            <a:r>
              <a:rPr lang="en-US" b="0" i="0" dirty="0">
                <a:solidFill>
                  <a:schemeClr val="accent4">
                    <a:lumMod val="40000"/>
                    <a:lumOff val="60000"/>
                  </a:schemeClr>
                </a:solidFill>
                <a:effectLst/>
                <a:latin typeface="Calibri" panose="020F0502020204030204" pitchFamily="34" charset="0"/>
              </a:rPr>
              <a:t>“When those moments come and issues surface, the resolution of which is not immediately forthcoming, </a:t>
            </a:r>
            <a:r>
              <a:rPr lang="en-US" b="0" i="1" dirty="0">
                <a:solidFill>
                  <a:schemeClr val="accent4">
                    <a:lumMod val="40000"/>
                    <a:lumOff val="60000"/>
                  </a:schemeClr>
                </a:solidFill>
                <a:effectLst/>
                <a:latin typeface="Calibri" panose="020F0502020204030204" pitchFamily="34" charset="0"/>
              </a:rPr>
              <a:t>hold fast to what you already know and stand strong until additional knowledge comes.</a:t>
            </a:r>
            <a:r>
              <a:rPr lang="en-US" b="0" i="0" dirty="0">
                <a:solidFill>
                  <a:schemeClr val="accent4">
                    <a:lumMod val="40000"/>
                    <a:lumOff val="60000"/>
                  </a:schemeClr>
                </a:solidFill>
                <a:effectLst/>
                <a:latin typeface="Calibri" panose="020F0502020204030204" pitchFamily="34" charset="0"/>
              </a:rPr>
              <a:t>” </a:t>
            </a:r>
            <a:r>
              <a:rPr lang="en-US" sz="1100" b="0" i="0" dirty="0">
                <a:solidFill>
                  <a:schemeClr val="accent4">
                    <a:lumMod val="40000"/>
                    <a:lumOff val="60000"/>
                  </a:schemeClr>
                </a:solidFill>
                <a:effectLst/>
                <a:latin typeface="Calibri" panose="020F0502020204030204" pitchFamily="34" charset="0"/>
              </a:rPr>
              <a:t>Elder Jeffrey R. Holland</a:t>
            </a:r>
            <a:endParaRPr lang="en-US" sz="1100" dirty="0">
              <a:solidFill>
                <a:schemeClr val="accent4">
                  <a:lumMod val="40000"/>
                  <a:lumOff val="60000"/>
                </a:schemeClr>
              </a:solidFill>
            </a:endParaRPr>
          </a:p>
        </p:txBody>
      </p:sp>
      <p:pic>
        <p:nvPicPr>
          <p:cNvPr id="10" name="Picture 9">
            <a:extLst>
              <a:ext uri="{FF2B5EF4-FFF2-40B4-BE49-F238E27FC236}">
                <a16:creationId xmlns:a16="http://schemas.microsoft.com/office/drawing/2014/main" id="{23418E27-1273-4E9E-979A-B762A0082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55" y="1105039"/>
            <a:ext cx="809798" cy="1011495"/>
          </a:xfrm>
          <a:prstGeom prst="rect">
            <a:avLst/>
          </a:prstGeom>
        </p:spPr>
      </p:pic>
      <p:pic>
        <p:nvPicPr>
          <p:cNvPr id="11" name="Picture 14" descr="http://4.bp.blogspot.com/-ihj4QcbYJmc/T0qf_Z_eyJI/AAAAAAAAAF8/WiMk-8RNytA/s1600/3d+icon+man+superman.jpg">
            <a:extLst>
              <a:ext uri="{FF2B5EF4-FFF2-40B4-BE49-F238E27FC236}">
                <a16:creationId xmlns:a16="http://schemas.microsoft.com/office/drawing/2014/main" id="{77C69F93-37AC-4AE1-8CF2-7688964E11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7915" y="1061334"/>
            <a:ext cx="1657983" cy="2110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D065B4F-8705-4518-968F-585D32BEFF5B}"/>
              </a:ext>
            </a:extLst>
          </p:cNvPr>
          <p:cNvSpPr/>
          <p:nvPr/>
        </p:nvSpPr>
        <p:spPr>
          <a:xfrm>
            <a:off x="2145258" y="3001977"/>
            <a:ext cx="4934364" cy="646331"/>
          </a:xfrm>
          <a:prstGeom prst="rect">
            <a:avLst/>
          </a:prstGeom>
        </p:spPr>
        <p:txBody>
          <a:bodyPr wrap="none">
            <a:spAutoFit/>
          </a:bodyPr>
          <a:lstStyle/>
          <a:p>
            <a:r>
              <a:rPr lang="en-US" b="0" i="1" dirty="0">
                <a:solidFill>
                  <a:srgbClr val="FFFF00"/>
                </a:solidFill>
                <a:effectLst/>
                <a:latin typeface="Palatino"/>
              </a:rPr>
              <a:t>Look unto me in every thought; doubt not, fear not.</a:t>
            </a:r>
          </a:p>
          <a:p>
            <a:r>
              <a:rPr lang="en-US" i="1" dirty="0">
                <a:solidFill>
                  <a:srgbClr val="FFFF00"/>
                </a:solidFill>
                <a:latin typeface="Palatino"/>
              </a:rPr>
              <a:t>D&amp;C 6:36</a:t>
            </a:r>
            <a:endParaRPr lang="en-US" i="1" dirty="0">
              <a:solidFill>
                <a:srgbClr val="FFFF00"/>
              </a:solidFill>
            </a:endParaRPr>
          </a:p>
        </p:txBody>
      </p:sp>
      <p:sp>
        <p:nvSpPr>
          <p:cNvPr id="13" name="Rectangle 12">
            <a:extLst>
              <a:ext uri="{FF2B5EF4-FFF2-40B4-BE49-F238E27FC236}">
                <a16:creationId xmlns:a16="http://schemas.microsoft.com/office/drawing/2014/main" id="{EBB1F503-FB7A-4118-8F73-A285562D5C0F}"/>
              </a:ext>
            </a:extLst>
          </p:cNvPr>
          <p:cNvSpPr/>
          <p:nvPr/>
        </p:nvSpPr>
        <p:spPr>
          <a:xfrm>
            <a:off x="1430956" y="4534063"/>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When we may not immediately find answers to our questions, it is helpful to remember that although Heavenly Father has revealed all that is necessary for our salvation…</a:t>
            </a:r>
            <a:endParaRPr lang="en-US" dirty="0">
              <a:solidFill>
                <a:schemeClr val="bg1"/>
              </a:solidFill>
            </a:endParaRPr>
          </a:p>
        </p:txBody>
      </p:sp>
      <p:grpSp>
        <p:nvGrpSpPr>
          <p:cNvPr id="16" name="Group 15">
            <a:extLst>
              <a:ext uri="{FF2B5EF4-FFF2-40B4-BE49-F238E27FC236}">
                <a16:creationId xmlns:a16="http://schemas.microsoft.com/office/drawing/2014/main" id="{4A856093-E4C6-4907-8798-0247A4BF414D}"/>
              </a:ext>
            </a:extLst>
          </p:cNvPr>
          <p:cNvGrpSpPr/>
          <p:nvPr/>
        </p:nvGrpSpPr>
        <p:grpSpPr>
          <a:xfrm>
            <a:off x="7404707" y="3866575"/>
            <a:ext cx="3831462" cy="2535303"/>
            <a:chOff x="7279300" y="3266411"/>
            <a:chExt cx="3831462" cy="2535303"/>
          </a:xfrm>
        </p:grpSpPr>
        <p:sp>
          <p:nvSpPr>
            <p:cNvPr id="14" name="Rectangle 13">
              <a:extLst>
                <a:ext uri="{FF2B5EF4-FFF2-40B4-BE49-F238E27FC236}">
                  <a16:creationId xmlns:a16="http://schemas.microsoft.com/office/drawing/2014/main" id="{A6892CD3-E52D-49A0-8916-7657C036C949}"/>
                </a:ext>
              </a:extLst>
            </p:cNvPr>
            <p:cNvSpPr/>
            <p:nvPr/>
          </p:nvSpPr>
          <p:spPr>
            <a:xfrm>
              <a:off x="8957912" y="4015849"/>
              <a:ext cx="2082265" cy="1384995"/>
            </a:xfrm>
            <a:prstGeom prst="rect">
              <a:avLst/>
            </a:prstGeom>
            <a:solidFill>
              <a:srgbClr val="002060"/>
            </a:solidFill>
          </p:spPr>
          <p:txBody>
            <a:bodyPr wrap="square">
              <a:spAutoFit/>
            </a:bodyPr>
            <a:lstStyle/>
            <a:p>
              <a:pPr algn="ctr"/>
              <a:r>
                <a:rPr lang="en-US" sz="2700" b="0" i="0" dirty="0">
                  <a:solidFill>
                    <a:srgbClr val="FFFF00"/>
                  </a:solidFill>
                  <a:effectLst/>
                  <a:latin typeface="Calibri" panose="020F0502020204030204" pitchFamily="34" charset="0"/>
                </a:rPr>
                <a:t>He has not yet revealed all truth</a:t>
              </a:r>
              <a:endParaRPr lang="en-US" sz="2700" dirty="0">
                <a:solidFill>
                  <a:srgbClr val="FFFF00"/>
                </a:solidFill>
              </a:endParaRPr>
            </a:p>
          </p:txBody>
        </p:sp>
        <p:pic>
          <p:nvPicPr>
            <p:cNvPr id="15" name="Picture 2" descr="Image result for 3d people">
              <a:extLst>
                <a:ext uri="{FF2B5EF4-FFF2-40B4-BE49-F238E27FC236}">
                  <a16:creationId xmlns:a16="http://schemas.microsoft.com/office/drawing/2014/main" id="{F35459B4-B864-4A2D-BC6F-42616CEF84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9300" y="3266411"/>
              <a:ext cx="3831462" cy="25353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006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Trust</a:t>
            </a:r>
          </a:p>
        </p:txBody>
      </p:sp>
      <p:sp>
        <p:nvSpPr>
          <p:cNvPr id="2" name="Rectangle 1">
            <a:extLst>
              <a:ext uri="{FF2B5EF4-FFF2-40B4-BE49-F238E27FC236}">
                <a16:creationId xmlns:a16="http://schemas.microsoft.com/office/drawing/2014/main" id="{C1E36CDD-C6B6-4DD9-A0C5-E0295BF6948E}"/>
              </a:ext>
            </a:extLst>
          </p:cNvPr>
          <p:cNvSpPr/>
          <p:nvPr/>
        </p:nvSpPr>
        <p:spPr>
          <a:xfrm>
            <a:off x="5047297" y="2620825"/>
            <a:ext cx="6096000" cy="1815882"/>
          </a:xfrm>
          <a:prstGeom prst="rect">
            <a:avLst/>
          </a:prstGeom>
        </p:spPr>
        <p:txBody>
          <a:bodyPr>
            <a:spAutoFit/>
          </a:bodyPr>
          <a:lstStyle/>
          <a:p>
            <a:pPr fontAlgn="base"/>
            <a:r>
              <a:rPr lang="en-US" sz="2800" dirty="0">
                <a:solidFill>
                  <a:schemeClr val="accent4">
                    <a:lumMod val="40000"/>
                    <a:lumOff val="60000"/>
                  </a:schemeClr>
                </a:solidFill>
                <a:latin typeface="Calibri" panose="020F0502020204030204" pitchFamily="34" charset="0"/>
              </a:rPr>
              <a:t>What does it mean to trust someone?</a:t>
            </a:r>
          </a:p>
          <a:p>
            <a:pPr fontAlgn="base"/>
            <a:endParaRPr lang="en-US" sz="2800" dirty="0">
              <a:solidFill>
                <a:schemeClr val="accent4">
                  <a:lumMod val="40000"/>
                  <a:lumOff val="60000"/>
                </a:schemeClr>
              </a:solidFill>
              <a:latin typeface="Calibri" panose="020F0502020204030204" pitchFamily="34" charset="0"/>
            </a:endParaRPr>
          </a:p>
          <a:p>
            <a:pPr fontAlgn="base"/>
            <a:r>
              <a:rPr lang="en-US" sz="2800" dirty="0">
                <a:solidFill>
                  <a:schemeClr val="accent4">
                    <a:lumMod val="40000"/>
                    <a:lumOff val="60000"/>
                  </a:schemeClr>
                </a:solidFill>
                <a:latin typeface="Calibri" panose="020F0502020204030204" pitchFamily="34" charset="0"/>
              </a:rPr>
              <a:t>Who in your life do you trust to help you make it safely through mortality?</a:t>
            </a:r>
            <a:endParaRPr lang="en-US" sz="2800" b="0" i="0" dirty="0">
              <a:solidFill>
                <a:schemeClr val="accent4">
                  <a:lumMod val="40000"/>
                  <a:lumOff val="60000"/>
                </a:schemeClr>
              </a:solidFill>
              <a:effectLst/>
              <a:latin typeface="Calibri" panose="020F0502020204030204" pitchFamily="34" charset="0"/>
            </a:endParaRPr>
          </a:p>
        </p:txBody>
      </p:sp>
      <p:sp>
        <p:nvSpPr>
          <p:cNvPr id="3" name="Rectangle 2">
            <a:extLst>
              <a:ext uri="{FF2B5EF4-FFF2-40B4-BE49-F238E27FC236}">
                <a16:creationId xmlns:a16="http://schemas.microsoft.com/office/drawing/2014/main" id="{EAC9AA77-88E6-45AC-B570-85DA1B70B456}"/>
              </a:ext>
            </a:extLst>
          </p:cNvPr>
          <p:cNvSpPr/>
          <p:nvPr/>
        </p:nvSpPr>
        <p:spPr>
          <a:xfrm>
            <a:off x="3047999" y="791679"/>
            <a:ext cx="6096000" cy="646331"/>
          </a:xfrm>
          <a:prstGeom prst="rect">
            <a:avLst/>
          </a:prstGeom>
          <a:noFill/>
        </p:spPr>
        <p:txBody>
          <a:bodyPr>
            <a:spAutoFit/>
          </a:bodyPr>
          <a:lstStyle/>
          <a:p>
            <a:pPr algn="ctr"/>
            <a:r>
              <a:rPr lang="en-US" dirty="0">
                <a:solidFill>
                  <a:schemeClr val="bg1"/>
                </a:solidFill>
                <a:latin typeface="Calibri" panose="020F0502020204030204" pitchFamily="34" charset="0"/>
              </a:rPr>
              <a:t>Learning how to trust in the Lord is vital to being able to act in faith</a:t>
            </a:r>
            <a:endParaRPr lang="en-US" dirty="0">
              <a:solidFill>
                <a:schemeClr val="bg1"/>
              </a:solidFill>
            </a:endParaRPr>
          </a:p>
        </p:txBody>
      </p:sp>
      <p:sp>
        <p:nvSpPr>
          <p:cNvPr id="5" name="Rectangle 4">
            <a:extLst>
              <a:ext uri="{FF2B5EF4-FFF2-40B4-BE49-F238E27FC236}">
                <a16:creationId xmlns:a16="http://schemas.microsoft.com/office/drawing/2014/main" id="{CD967799-1A27-4AA0-B8C0-7DCAF87FE977}"/>
              </a:ext>
            </a:extLst>
          </p:cNvPr>
          <p:cNvSpPr/>
          <p:nvPr/>
        </p:nvSpPr>
        <p:spPr>
          <a:xfrm>
            <a:off x="3096578" y="5604656"/>
            <a:ext cx="6096000" cy="923330"/>
          </a:xfrm>
          <a:prstGeom prst="rect">
            <a:avLst/>
          </a:prstGeom>
          <a:solidFill>
            <a:srgbClr val="002060"/>
          </a:solidFill>
        </p:spPr>
        <p:txBody>
          <a:bodyPr>
            <a:spAutoFit/>
          </a:bodyPr>
          <a:lstStyle/>
          <a:p>
            <a:r>
              <a:rPr lang="en-US" dirty="0">
                <a:solidFill>
                  <a:srgbClr val="FFFF00"/>
                </a:solidFill>
                <a:latin typeface="Calibri" panose="020F0502020204030204" pitchFamily="34" charset="0"/>
              </a:rPr>
              <a:t> We act in faith when we choose to trust God and turn to Him first through sincere prayer, a study of His teachings, and obedience to His commandments.</a:t>
            </a:r>
            <a:endParaRPr lang="en-US" dirty="0">
              <a:solidFill>
                <a:srgbClr val="FFFF00"/>
              </a:solidFill>
            </a:endParaRPr>
          </a:p>
        </p:txBody>
      </p:sp>
      <p:pic>
        <p:nvPicPr>
          <p:cNvPr id="2050" name="Picture 2" descr="Image result for 3 d men">
            <a:extLst>
              <a:ext uri="{FF2B5EF4-FFF2-40B4-BE49-F238E27FC236}">
                <a16:creationId xmlns:a16="http://schemas.microsoft.com/office/drawing/2014/main" id="{2172025C-E446-4794-91FE-B7178B7C884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9527" y="1377220"/>
            <a:ext cx="29432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0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Prayer, Study, and Keeping Commandments</a:t>
            </a:r>
          </a:p>
        </p:txBody>
      </p:sp>
      <p:sp>
        <p:nvSpPr>
          <p:cNvPr id="4" name="Rectangle 3">
            <a:extLst>
              <a:ext uri="{FF2B5EF4-FFF2-40B4-BE49-F238E27FC236}">
                <a16:creationId xmlns:a16="http://schemas.microsoft.com/office/drawing/2014/main" id="{66E4D58D-9666-47B9-A1D9-5852810BFA27}"/>
              </a:ext>
            </a:extLst>
          </p:cNvPr>
          <p:cNvSpPr/>
          <p:nvPr/>
        </p:nvSpPr>
        <p:spPr>
          <a:xfrm>
            <a:off x="680185" y="1445453"/>
            <a:ext cx="6096000" cy="4154984"/>
          </a:xfrm>
          <a:prstGeom prst="rect">
            <a:avLst/>
          </a:prstGeom>
        </p:spPr>
        <p:txBody>
          <a:bodyPr>
            <a:spAutoFit/>
          </a:bodyPr>
          <a:lstStyle/>
          <a:p>
            <a:pPr fontAlgn="base"/>
            <a:r>
              <a:rPr lang="en-US" sz="2400" dirty="0">
                <a:solidFill>
                  <a:schemeClr val="accent4">
                    <a:lumMod val="60000"/>
                    <a:lumOff val="40000"/>
                  </a:schemeClr>
                </a:solidFill>
                <a:latin typeface="Calibri" panose="020F0502020204030204" pitchFamily="34" charset="0"/>
              </a:rPr>
              <a:t>How would turning to God first in prayer show that you trust Him?  </a:t>
            </a:r>
          </a:p>
          <a:p>
            <a:pPr fontAlgn="base"/>
            <a:endParaRPr lang="en-US" sz="2400" dirty="0">
              <a:solidFill>
                <a:schemeClr val="accent4">
                  <a:lumMod val="60000"/>
                  <a:lumOff val="40000"/>
                </a:schemeClr>
              </a:solidFill>
              <a:latin typeface="Calibri" panose="020F0502020204030204" pitchFamily="34" charset="0"/>
            </a:endParaRPr>
          </a:p>
          <a:p>
            <a:pPr fontAlgn="base"/>
            <a:endParaRPr lang="en-US" sz="2400" dirty="0">
              <a:solidFill>
                <a:schemeClr val="accent4">
                  <a:lumMod val="60000"/>
                  <a:lumOff val="40000"/>
                </a:schemeClr>
              </a:solidFill>
              <a:latin typeface="Calibri" panose="020F0502020204030204" pitchFamily="34" charset="0"/>
            </a:endParaRPr>
          </a:p>
          <a:p>
            <a:pPr fontAlgn="base"/>
            <a:r>
              <a:rPr lang="en-US" sz="2400" dirty="0">
                <a:solidFill>
                  <a:schemeClr val="accent4">
                    <a:lumMod val="60000"/>
                    <a:lumOff val="40000"/>
                  </a:schemeClr>
                </a:solidFill>
                <a:latin typeface="Calibri" panose="020F0502020204030204" pitchFamily="34" charset="0"/>
              </a:rPr>
              <a:t>How does a willingness to pray, study the Lord’s teachings, and obey His commandments show that we trust Him and want to act in faith?</a:t>
            </a:r>
          </a:p>
          <a:p>
            <a:pPr fontAlgn="base"/>
            <a:endParaRPr lang="en-US" sz="2400" dirty="0">
              <a:solidFill>
                <a:schemeClr val="accent4">
                  <a:lumMod val="60000"/>
                  <a:lumOff val="40000"/>
                </a:schemeClr>
              </a:solidFill>
              <a:latin typeface="Calibri" panose="020F0502020204030204" pitchFamily="34" charset="0"/>
            </a:endParaRPr>
          </a:p>
          <a:p>
            <a:pPr fontAlgn="base"/>
            <a:endParaRPr lang="en-US" sz="2400" dirty="0">
              <a:solidFill>
                <a:schemeClr val="accent4">
                  <a:lumMod val="60000"/>
                  <a:lumOff val="40000"/>
                </a:schemeClr>
              </a:solidFill>
              <a:latin typeface="Calibri" panose="020F0502020204030204" pitchFamily="34" charset="0"/>
            </a:endParaRPr>
          </a:p>
          <a:p>
            <a:pPr fontAlgn="base"/>
            <a:r>
              <a:rPr lang="en-US" sz="2400" dirty="0">
                <a:solidFill>
                  <a:schemeClr val="accent4">
                    <a:lumMod val="60000"/>
                    <a:lumOff val="40000"/>
                  </a:schemeClr>
                </a:solidFill>
                <a:latin typeface="Calibri" panose="020F0502020204030204" pitchFamily="34" charset="0"/>
              </a:rPr>
              <a:t>How does an unwillingness to do these things show a lack of trust in Him?</a:t>
            </a:r>
            <a:endParaRPr lang="en-US" sz="2400" b="0" i="0" dirty="0">
              <a:solidFill>
                <a:schemeClr val="accent4">
                  <a:lumMod val="60000"/>
                  <a:lumOff val="40000"/>
                </a:schemeClr>
              </a:solidFill>
              <a:effectLst/>
              <a:latin typeface="Calibri" panose="020F0502020204030204" pitchFamily="34" charset="0"/>
            </a:endParaRPr>
          </a:p>
        </p:txBody>
      </p:sp>
      <p:pic>
        <p:nvPicPr>
          <p:cNvPr id="10" name="Picture 2" descr="http://www.uni.edu/becker/anImated%20question%20mark%20.gif">
            <a:extLst>
              <a:ext uri="{FF2B5EF4-FFF2-40B4-BE49-F238E27FC236}">
                <a16:creationId xmlns:a16="http://schemas.microsoft.com/office/drawing/2014/main" id="{231A1778-E6EE-4812-857C-9CD8E9D9EC1B}"/>
              </a:ext>
            </a:extLst>
          </p:cNvPr>
          <p:cNvPicPr>
            <a:picLocks noChangeAspect="1" noChangeArrowheads="1" noCrop="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6248" y="1622408"/>
            <a:ext cx="2364797" cy="401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3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Hold Fast To What You Know</a:t>
            </a:r>
          </a:p>
        </p:txBody>
      </p:sp>
      <p:sp>
        <p:nvSpPr>
          <p:cNvPr id="4" name="Rectangle 3">
            <a:extLst>
              <a:ext uri="{FF2B5EF4-FFF2-40B4-BE49-F238E27FC236}">
                <a16:creationId xmlns:a16="http://schemas.microsoft.com/office/drawing/2014/main" id="{66E4D58D-9666-47B9-A1D9-5852810BFA27}"/>
              </a:ext>
            </a:extLst>
          </p:cNvPr>
          <p:cNvSpPr/>
          <p:nvPr/>
        </p:nvSpPr>
        <p:spPr>
          <a:xfrm>
            <a:off x="680185" y="1445453"/>
            <a:ext cx="6096000" cy="1107996"/>
          </a:xfrm>
          <a:prstGeom prst="rect">
            <a:avLst/>
          </a:prstGeom>
        </p:spPr>
        <p:txBody>
          <a:bodyPr>
            <a:spAutoFit/>
          </a:bodyPr>
          <a:lstStyle/>
          <a:p>
            <a:pPr fontAlgn="base"/>
            <a:r>
              <a:rPr lang="en-US" dirty="0">
                <a:solidFill>
                  <a:schemeClr val="bg1"/>
                </a:solidFill>
              </a:rPr>
              <a:t>It is important that we rely on the testimony that we already have of Jesus Christ, the Restoration of His gospel, and the teachings of His ordained prophets.” </a:t>
            </a:r>
          </a:p>
          <a:p>
            <a:pPr fontAlgn="base"/>
            <a:r>
              <a:rPr lang="en-US" sz="1200" dirty="0">
                <a:solidFill>
                  <a:schemeClr val="bg1"/>
                </a:solidFill>
              </a:rPr>
              <a:t>Elder Jeffrey R. Holland</a:t>
            </a:r>
            <a:endParaRPr lang="en-US" sz="1200" b="0" i="0" dirty="0">
              <a:solidFill>
                <a:schemeClr val="bg1"/>
              </a:solidFill>
              <a:effectLst/>
              <a:latin typeface="Calibri" panose="020F0502020204030204" pitchFamily="34" charset="0"/>
            </a:endParaRPr>
          </a:p>
        </p:txBody>
      </p:sp>
      <p:pic>
        <p:nvPicPr>
          <p:cNvPr id="6" name="Picture 2" descr="http://365psd.com/images/previews/023/3d-girl-thumbs-up-25809.jpg">
            <a:extLst>
              <a:ext uri="{FF2B5EF4-FFF2-40B4-BE49-F238E27FC236}">
                <a16:creationId xmlns:a16="http://schemas.microsoft.com/office/drawing/2014/main" id="{0D23D407-8A2D-42B0-BC07-0F3A515EDC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207" y="2943643"/>
            <a:ext cx="257458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vectorcharacters.net/uploads/2013/04/3D_Boy_Thumbs_Up_Preview.jpg">
            <a:extLst>
              <a:ext uri="{FF2B5EF4-FFF2-40B4-BE49-F238E27FC236}">
                <a16:creationId xmlns:a16="http://schemas.microsoft.com/office/drawing/2014/main" id="{958F8421-8F56-4D2B-9BC8-52E7AE103C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1657" y="2842435"/>
            <a:ext cx="2408479"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4D09AE7-19E3-42F1-AEB3-9FA85162A9A4}"/>
              </a:ext>
            </a:extLst>
          </p:cNvPr>
          <p:cNvSpPr/>
          <p:nvPr/>
        </p:nvSpPr>
        <p:spPr>
          <a:xfrm>
            <a:off x="2885497" y="5696037"/>
            <a:ext cx="7173290" cy="830997"/>
          </a:xfrm>
          <a:prstGeom prst="rect">
            <a:avLst/>
          </a:prstGeom>
          <a:solidFill>
            <a:srgbClr val="002060"/>
          </a:solidFill>
        </p:spPr>
        <p:txBody>
          <a:bodyPr wrap="square">
            <a:spAutoFit/>
          </a:bodyPr>
          <a:lstStyle/>
          <a:p>
            <a:r>
              <a:rPr lang="en-US" sz="2400" dirty="0">
                <a:solidFill>
                  <a:srgbClr val="FFFF00"/>
                </a:solidFill>
                <a:latin typeface="Calibri" panose="020F0502020204030204" pitchFamily="34" charset="0"/>
              </a:rPr>
              <a:t> …</a:t>
            </a:r>
            <a:r>
              <a:rPr lang="en-US" sz="2400" i="1" dirty="0">
                <a:solidFill>
                  <a:srgbClr val="FFFF00"/>
                </a:solidFill>
                <a:latin typeface="Calibri" panose="020F0502020204030204" pitchFamily="34" charset="0"/>
              </a:rPr>
              <a:t>hold fast to what you already know and stand strong until additional knowledge comes.</a:t>
            </a:r>
            <a:r>
              <a:rPr lang="en-US" sz="2400" dirty="0">
                <a:solidFill>
                  <a:srgbClr val="FFFF00"/>
                </a:solidFill>
                <a:latin typeface="Calibri" panose="020F0502020204030204" pitchFamily="34" charset="0"/>
              </a:rPr>
              <a:t>”</a:t>
            </a:r>
            <a:endParaRPr lang="en-US" sz="2400" dirty="0">
              <a:solidFill>
                <a:srgbClr val="FFFF00"/>
              </a:solidFill>
            </a:endParaRPr>
          </a:p>
        </p:txBody>
      </p:sp>
      <p:grpSp>
        <p:nvGrpSpPr>
          <p:cNvPr id="5" name="Group 4">
            <a:extLst>
              <a:ext uri="{FF2B5EF4-FFF2-40B4-BE49-F238E27FC236}">
                <a16:creationId xmlns:a16="http://schemas.microsoft.com/office/drawing/2014/main" id="{862B28B9-4FD3-46AF-B01A-0699842B3A49}"/>
              </a:ext>
            </a:extLst>
          </p:cNvPr>
          <p:cNvGrpSpPr/>
          <p:nvPr/>
        </p:nvGrpSpPr>
        <p:grpSpPr>
          <a:xfrm>
            <a:off x="5151927" y="2875773"/>
            <a:ext cx="2143125" cy="2143125"/>
            <a:chOff x="5024438" y="2357438"/>
            <a:chExt cx="2143125" cy="2143125"/>
          </a:xfrm>
        </p:grpSpPr>
        <p:pic>
          <p:nvPicPr>
            <p:cNvPr id="1026" name="Picture 2" descr="Related image">
              <a:extLst>
                <a:ext uri="{FF2B5EF4-FFF2-40B4-BE49-F238E27FC236}">
                  <a16:creationId xmlns:a16="http://schemas.microsoft.com/office/drawing/2014/main" id="{597212DB-A92C-416A-95BE-557B56230C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438" y="23574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8950CBE-5E10-46DF-96E0-ADEBF6EE9850}"/>
                </a:ext>
              </a:extLst>
            </p:cNvPr>
            <p:cNvSpPr/>
            <p:nvPr/>
          </p:nvSpPr>
          <p:spPr>
            <a:xfrm>
              <a:off x="5274644" y="3609474"/>
              <a:ext cx="587141" cy="866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715B30-75F0-4CD8-A9CA-2DED7E9BACAC}"/>
                </a:ext>
              </a:extLst>
            </p:cNvPr>
            <p:cNvSpPr/>
            <p:nvPr/>
          </p:nvSpPr>
          <p:spPr>
            <a:xfrm>
              <a:off x="5348388" y="2402617"/>
              <a:ext cx="587141" cy="201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40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F33443-504E-47D7-AE6F-E8266ED9A671}"/>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Trust in the Lord</a:t>
            </a:r>
          </a:p>
        </p:txBody>
      </p:sp>
      <p:sp>
        <p:nvSpPr>
          <p:cNvPr id="4" name="Rectangle 3">
            <a:extLst>
              <a:ext uri="{FF2B5EF4-FFF2-40B4-BE49-F238E27FC236}">
                <a16:creationId xmlns:a16="http://schemas.microsoft.com/office/drawing/2014/main" id="{66E4D58D-9666-47B9-A1D9-5852810BFA27}"/>
              </a:ext>
            </a:extLst>
          </p:cNvPr>
          <p:cNvSpPr/>
          <p:nvPr/>
        </p:nvSpPr>
        <p:spPr>
          <a:xfrm>
            <a:off x="360501" y="1044957"/>
            <a:ext cx="6878083" cy="2308324"/>
          </a:xfrm>
          <a:prstGeom prst="rect">
            <a:avLst/>
          </a:prstGeom>
        </p:spPr>
        <p:txBody>
          <a:bodyPr wrap="square">
            <a:spAutoFit/>
          </a:bodyPr>
          <a:lstStyle/>
          <a:p>
            <a:pPr fontAlgn="base"/>
            <a:r>
              <a:rPr lang="en-US" sz="2400" i="1" dirty="0">
                <a:solidFill>
                  <a:schemeClr val="accent4">
                    <a:lumMod val="40000"/>
                    <a:lumOff val="60000"/>
                  </a:schemeClr>
                </a:solidFill>
              </a:rPr>
              <a:t>Trust in the </a:t>
            </a:r>
            <a:r>
              <a:rPr lang="en-US" sz="2400" i="1" cap="small" dirty="0">
                <a:solidFill>
                  <a:schemeClr val="accent4">
                    <a:lumMod val="40000"/>
                    <a:lumOff val="60000"/>
                  </a:schemeClr>
                </a:solidFill>
              </a:rPr>
              <a:t>Lord</a:t>
            </a:r>
            <a:r>
              <a:rPr lang="en-US" sz="2400" i="1" dirty="0">
                <a:solidFill>
                  <a:schemeClr val="accent4">
                    <a:lumMod val="40000"/>
                    <a:lumOff val="60000"/>
                  </a:schemeClr>
                </a:solidFill>
              </a:rPr>
              <a:t> with all thine heart; and lean not unto thine own understanding.</a:t>
            </a:r>
          </a:p>
          <a:p>
            <a:pPr fontAlgn="base"/>
            <a:endParaRPr lang="en-US" sz="2400" b="1" i="1" dirty="0">
              <a:solidFill>
                <a:schemeClr val="accent4">
                  <a:lumMod val="40000"/>
                  <a:lumOff val="60000"/>
                </a:schemeClr>
              </a:solidFill>
            </a:endParaRPr>
          </a:p>
          <a:p>
            <a:pPr fontAlgn="base"/>
            <a:r>
              <a:rPr lang="en-US" sz="2400" i="1" dirty="0">
                <a:solidFill>
                  <a:schemeClr val="accent4">
                    <a:lumMod val="40000"/>
                    <a:lumOff val="60000"/>
                  </a:schemeClr>
                </a:solidFill>
              </a:rPr>
              <a:t>In all thy ways acknowledge him, and he shall direct thy paths.</a:t>
            </a:r>
          </a:p>
          <a:p>
            <a:pPr fontAlgn="base"/>
            <a:r>
              <a:rPr lang="en-US" sz="2400" i="1" dirty="0">
                <a:solidFill>
                  <a:schemeClr val="accent4">
                    <a:lumMod val="40000"/>
                    <a:lumOff val="60000"/>
                  </a:schemeClr>
                </a:solidFill>
              </a:rPr>
              <a:t>Proverbs 3:5-6</a:t>
            </a:r>
          </a:p>
        </p:txBody>
      </p:sp>
      <p:sp>
        <p:nvSpPr>
          <p:cNvPr id="8" name="Rectangle 7">
            <a:extLst>
              <a:ext uri="{FF2B5EF4-FFF2-40B4-BE49-F238E27FC236}">
                <a16:creationId xmlns:a16="http://schemas.microsoft.com/office/drawing/2014/main" id="{2EAFC650-1F68-43FB-B9D1-C95011868F1F}"/>
              </a:ext>
            </a:extLst>
          </p:cNvPr>
          <p:cNvSpPr/>
          <p:nvPr/>
        </p:nvSpPr>
        <p:spPr>
          <a:xfrm>
            <a:off x="3852248" y="3429000"/>
            <a:ext cx="7843511" cy="3416320"/>
          </a:xfrm>
          <a:prstGeom prst="rect">
            <a:avLst/>
          </a:prstGeom>
        </p:spPr>
        <p:txBody>
          <a:bodyPr wrap="square">
            <a:spAutoFit/>
          </a:bodyPr>
          <a:lstStyle/>
          <a:p>
            <a:r>
              <a:rPr lang="en-US" sz="2400" i="1" dirty="0">
                <a:solidFill>
                  <a:schemeClr val="accent4">
                    <a:lumMod val="60000"/>
                    <a:lumOff val="40000"/>
                  </a:schemeClr>
                </a:solidFill>
                <a:latin typeface="Palatino"/>
              </a:rPr>
              <a:t>For behold, thus saith the Lord God: I will give unto the children of men line upon line, precept upon precept, here a little and there a little; and blessed are those who hearken unto my precepts, and lend an ear unto my counsel, for they shall learn wisdom; for unto him that </a:t>
            </a:r>
            <a:r>
              <a:rPr lang="en-US" sz="2400" i="1" dirty="0" err="1">
                <a:solidFill>
                  <a:schemeClr val="accent4">
                    <a:lumMod val="60000"/>
                    <a:lumOff val="40000"/>
                  </a:schemeClr>
                </a:solidFill>
                <a:latin typeface="Palatino"/>
              </a:rPr>
              <a:t>receiveth</a:t>
            </a:r>
            <a:r>
              <a:rPr lang="en-US" sz="2400" i="1" dirty="0">
                <a:solidFill>
                  <a:schemeClr val="accent4">
                    <a:lumMod val="60000"/>
                    <a:lumOff val="40000"/>
                  </a:schemeClr>
                </a:solidFill>
                <a:latin typeface="Palatino"/>
              </a:rPr>
              <a:t> I will give more; and from them that shall say, We have enough, from them shall be taken away even that which they have.</a:t>
            </a:r>
          </a:p>
          <a:p>
            <a:r>
              <a:rPr lang="en-US" sz="2400" i="1" dirty="0">
                <a:solidFill>
                  <a:schemeClr val="accent4">
                    <a:lumMod val="60000"/>
                    <a:lumOff val="40000"/>
                  </a:schemeClr>
                </a:solidFill>
                <a:latin typeface="Palatino"/>
              </a:rPr>
              <a:t>2 Nephi 28-30</a:t>
            </a:r>
            <a:endParaRPr lang="en-US" sz="2400" i="1" dirty="0">
              <a:solidFill>
                <a:schemeClr val="accent4">
                  <a:lumMod val="60000"/>
                  <a:lumOff val="40000"/>
                </a:schemeClr>
              </a:solidFill>
            </a:endParaRPr>
          </a:p>
        </p:txBody>
      </p:sp>
      <p:pic>
        <p:nvPicPr>
          <p:cNvPr id="13" name="Picture 8" descr="Image result for 3 d men">
            <a:extLst>
              <a:ext uri="{FF2B5EF4-FFF2-40B4-BE49-F238E27FC236}">
                <a16:creationId xmlns:a16="http://schemas.microsoft.com/office/drawing/2014/main" id="{D6EC6561-9114-4623-880C-36FAC7046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47"/>
          <a:stretch/>
        </p:blipFill>
        <p:spPr bwMode="auto">
          <a:xfrm>
            <a:off x="8090213" y="759441"/>
            <a:ext cx="1073037" cy="2510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Related image">
            <a:extLst>
              <a:ext uri="{FF2B5EF4-FFF2-40B4-BE49-F238E27FC236}">
                <a16:creationId xmlns:a16="http://schemas.microsoft.com/office/drawing/2014/main" id="{E657AA96-F794-4E4F-AB74-5BF152460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308" y="3561266"/>
            <a:ext cx="17907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4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A548204-3CD6-48BC-A705-3A372FAB0250}"/>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1200329"/>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Examine Concepts and Questions with an Eternal Perspective</a:t>
            </a:r>
          </a:p>
        </p:txBody>
      </p:sp>
      <p:sp>
        <p:nvSpPr>
          <p:cNvPr id="3" name="Rectangle 2">
            <a:extLst>
              <a:ext uri="{FF2B5EF4-FFF2-40B4-BE49-F238E27FC236}">
                <a16:creationId xmlns:a16="http://schemas.microsoft.com/office/drawing/2014/main" id="{F5FF41A3-0B7E-42A1-AD36-5DF7A714F5C4}"/>
              </a:ext>
            </a:extLst>
          </p:cNvPr>
          <p:cNvSpPr/>
          <p:nvPr/>
        </p:nvSpPr>
        <p:spPr>
          <a:xfrm>
            <a:off x="275923" y="1712306"/>
            <a:ext cx="6548388" cy="923330"/>
          </a:xfrm>
          <a:prstGeom prst="rect">
            <a:avLst/>
          </a:prstGeom>
        </p:spPr>
        <p:txBody>
          <a:bodyPr wrap="square">
            <a:spAutoFit/>
          </a:bodyPr>
          <a:lstStyle/>
          <a:p>
            <a:r>
              <a:rPr lang="en-US" b="0" i="0" dirty="0">
                <a:solidFill>
                  <a:schemeClr val="bg1"/>
                </a:solidFill>
                <a:effectLst/>
                <a:latin typeface="Calibri" panose="020F0502020204030204" pitchFamily="34" charset="0"/>
              </a:rPr>
              <a:t>To examine doctrinal concepts, questions, and social issues with an eternal perspective, we consider them in the context of the plan of salvation and the teachings of the Savior. </a:t>
            </a:r>
            <a:endParaRPr lang="en-US" dirty="0">
              <a:solidFill>
                <a:schemeClr val="bg1"/>
              </a:solidFill>
            </a:endParaRPr>
          </a:p>
        </p:txBody>
      </p:sp>
      <p:sp>
        <p:nvSpPr>
          <p:cNvPr id="6" name="Rectangle 5">
            <a:extLst>
              <a:ext uri="{FF2B5EF4-FFF2-40B4-BE49-F238E27FC236}">
                <a16:creationId xmlns:a16="http://schemas.microsoft.com/office/drawing/2014/main" id="{72523DCB-65A2-4470-A82C-40DCE89752F3}"/>
              </a:ext>
            </a:extLst>
          </p:cNvPr>
          <p:cNvSpPr/>
          <p:nvPr/>
        </p:nvSpPr>
        <p:spPr>
          <a:xfrm>
            <a:off x="3221254" y="2833068"/>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We seek the help of the Holy Ghost in order to see things as the Lord sees them</a:t>
            </a:r>
            <a:endParaRPr lang="en-US" dirty="0">
              <a:solidFill>
                <a:schemeClr val="bg1"/>
              </a:solidFill>
            </a:endParaRPr>
          </a:p>
        </p:txBody>
      </p:sp>
      <p:sp>
        <p:nvSpPr>
          <p:cNvPr id="7" name="Rectangle 6">
            <a:extLst>
              <a:ext uri="{FF2B5EF4-FFF2-40B4-BE49-F238E27FC236}">
                <a16:creationId xmlns:a16="http://schemas.microsoft.com/office/drawing/2014/main" id="{83ED5771-51E7-4C9A-938A-6452585522CA}"/>
              </a:ext>
            </a:extLst>
          </p:cNvPr>
          <p:cNvSpPr/>
          <p:nvPr/>
        </p:nvSpPr>
        <p:spPr>
          <a:xfrm>
            <a:off x="3776311" y="3860979"/>
            <a:ext cx="6096000" cy="3139321"/>
          </a:xfrm>
          <a:prstGeom prst="rect">
            <a:avLst/>
          </a:prstGeom>
        </p:spPr>
        <p:txBody>
          <a:bodyPr>
            <a:spAutoFit/>
          </a:bodyPr>
          <a:lstStyle/>
          <a:p>
            <a:r>
              <a:rPr lang="en-US" b="0" i="1" dirty="0">
                <a:solidFill>
                  <a:srgbClr val="FFFF00"/>
                </a:solidFill>
                <a:effectLst/>
                <a:latin typeface="Palatino"/>
              </a:rPr>
              <a:t>That your faith should not stand in the wisdom of men, but in the power of God. </a:t>
            </a:r>
          </a:p>
          <a:p>
            <a:endParaRPr lang="en-US" b="0" i="1" dirty="0">
              <a:solidFill>
                <a:srgbClr val="FFFF00"/>
              </a:solidFill>
              <a:effectLst/>
              <a:latin typeface="Palatino"/>
            </a:endParaRPr>
          </a:p>
          <a:p>
            <a:pPr fontAlgn="base"/>
            <a:r>
              <a:rPr lang="en-US" i="1" dirty="0">
                <a:solidFill>
                  <a:srgbClr val="FFFF00"/>
                </a:solidFill>
                <a:latin typeface="Palatino"/>
              </a:rPr>
              <a:t>But God hath revealed them unto us by his Spirit: for the Spirit </a:t>
            </a:r>
            <a:r>
              <a:rPr lang="en-US" i="1" dirty="0" err="1">
                <a:solidFill>
                  <a:srgbClr val="FFFF00"/>
                </a:solidFill>
                <a:latin typeface="Palatino"/>
              </a:rPr>
              <a:t>searcheth</a:t>
            </a:r>
            <a:r>
              <a:rPr lang="en-US" i="1" dirty="0">
                <a:solidFill>
                  <a:srgbClr val="FFFF00"/>
                </a:solidFill>
                <a:latin typeface="Palatino"/>
              </a:rPr>
              <a:t> all things, yea, the deep things of God.</a:t>
            </a:r>
          </a:p>
          <a:p>
            <a:pPr fontAlgn="base"/>
            <a:endParaRPr lang="en-US" i="1" dirty="0">
              <a:solidFill>
                <a:srgbClr val="FFFF00"/>
              </a:solidFill>
              <a:latin typeface="Palatino"/>
            </a:endParaRPr>
          </a:p>
          <a:p>
            <a:pPr fontAlgn="base"/>
            <a:r>
              <a:rPr lang="en-US" i="1" dirty="0">
                <a:solidFill>
                  <a:srgbClr val="FFFF00"/>
                </a:solidFill>
                <a:latin typeface="Palatino"/>
              </a:rPr>
              <a:t>For what man </a:t>
            </a:r>
            <a:r>
              <a:rPr lang="en-US" i="1" dirty="0" err="1">
                <a:solidFill>
                  <a:srgbClr val="FFFF00"/>
                </a:solidFill>
                <a:latin typeface="Palatino"/>
              </a:rPr>
              <a:t>knoweth</a:t>
            </a:r>
            <a:r>
              <a:rPr lang="en-US" i="1" dirty="0">
                <a:solidFill>
                  <a:srgbClr val="FFFF00"/>
                </a:solidFill>
                <a:latin typeface="Palatino"/>
              </a:rPr>
              <a:t> the things of a man, save the spirit of man which is in him? even so the things of God </a:t>
            </a:r>
            <a:r>
              <a:rPr lang="en-US" i="1" dirty="0" err="1">
                <a:solidFill>
                  <a:srgbClr val="FFFF00"/>
                </a:solidFill>
                <a:latin typeface="Palatino"/>
              </a:rPr>
              <a:t>knoweth</a:t>
            </a:r>
            <a:r>
              <a:rPr lang="en-US" i="1" dirty="0">
                <a:solidFill>
                  <a:srgbClr val="FFFF00"/>
                </a:solidFill>
                <a:latin typeface="Palatino"/>
              </a:rPr>
              <a:t> no man, but the Spirit of God.</a:t>
            </a:r>
          </a:p>
          <a:p>
            <a:pPr fontAlgn="base"/>
            <a:r>
              <a:rPr lang="en-US" i="1" dirty="0">
                <a:solidFill>
                  <a:srgbClr val="FFFF00"/>
                </a:solidFill>
                <a:latin typeface="Palatino"/>
              </a:rPr>
              <a:t>1 Corinthians 5, 10-11</a:t>
            </a:r>
          </a:p>
          <a:p>
            <a:endParaRPr lang="en-US" i="1" dirty="0">
              <a:solidFill>
                <a:srgbClr val="FFFF00"/>
              </a:solidFill>
              <a:latin typeface="Palatino"/>
            </a:endParaRPr>
          </a:p>
        </p:txBody>
      </p:sp>
      <p:grpSp>
        <p:nvGrpSpPr>
          <p:cNvPr id="19" name="Group 18">
            <a:extLst>
              <a:ext uri="{FF2B5EF4-FFF2-40B4-BE49-F238E27FC236}">
                <a16:creationId xmlns:a16="http://schemas.microsoft.com/office/drawing/2014/main" id="{8288D39C-C730-4C2A-8161-3D8B88740A95}"/>
              </a:ext>
            </a:extLst>
          </p:cNvPr>
          <p:cNvGrpSpPr/>
          <p:nvPr/>
        </p:nvGrpSpPr>
        <p:grpSpPr>
          <a:xfrm>
            <a:off x="429527" y="3156234"/>
            <a:ext cx="2549091" cy="3306278"/>
            <a:chOff x="429527" y="3156234"/>
            <a:chExt cx="2549091" cy="3306278"/>
          </a:xfrm>
        </p:grpSpPr>
        <p:pic>
          <p:nvPicPr>
            <p:cNvPr id="17" name="Picture 16">
              <a:extLst>
                <a:ext uri="{FF2B5EF4-FFF2-40B4-BE49-F238E27FC236}">
                  <a16:creationId xmlns:a16="http://schemas.microsoft.com/office/drawing/2014/main" id="{D0BE1DBC-74C7-46AF-AF1A-1917157AD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09" y="3156234"/>
              <a:ext cx="2479709" cy="3306278"/>
            </a:xfrm>
            <a:prstGeom prst="rect">
              <a:avLst/>
            </a:prstGeom>
          </p:spPr>
        </p:pic>
        <p:sp>
          <p:nvSpPr>
            <p:cNvPr id="18" name="Rectangle 17">
              <a:extLst>
                <a:ext uri="{FF2B5EF4-FFF2-40B4-BE49-F238E27FC236}">
                  <a16:creationId xmlns:a16="http://schemas.microsoft.com/office/drawing/2014/main" id="{3D648CDA-5966-4155-A5F5-C6AC80E1E17B}"/>
                </a:ext>
              </a:extLst>
            </p:cNvPr>
            <p:cNvSpPr/>
            <p:nvPr/>
          </p:nvSpPr>
          <p:spPr>
            <a:xfrm>
              <a:off x="429527" y="6247068"/>
              <a:ext cx="470000" cy="215444"/>
            </a:xfrm>
            <a:prstGeom prst="rect">
              <a:avLst/>
            </a:prstGeom>
          </p:spPr>
          <p:txBody>
            <a:bodyPr wrap="none">
              <a:spAutoFit/>
            </a:bodyPr>
            <a:lstStyle/>
            <a:p>
              <a:r>
                <a:rPr lang="en-US" sz="800" b="1" i="0" dirty="0">
                  <a:solidFill>
                    <a:srgbClr val="333333"/>
                  </a:solidFill>
                  <a:effectLst/>
                  <a:latin typeface="Calibri" panose="020F0502020204030204" pitchFamily="34" charset="0"/>
                </a:rPr>
                <a:t>MASRI</a:t>
              </a:r>
              <a:endParaRPr lang="en-US" sz="800" dirty="0"/>
            </a:p>
          </p:txBody>
        </p:sp>
      </p:grpSp>
    </p:spTree>
    <p:extLst>
      <p:ext uri="{BB962C8B-B14F-4D97-AF65-F5344CB8AC3E}">
        <p14:creationId xmlns:p14="http://schemas.microsoft.com/office/powerpoint/2010/main" val="227390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117706-A748-40BC-8F51-0D90D18841E8}"/>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The Gift Itself</a:t>
            </a:r>
          </a:p>
        </p:txBody>
      </p:sp>
      <p:sp>
        <p:nvSpPr>
          <p:cNvPr id="3" name="Rectangle 2">
            <a:extLst>
              <a:ext uri="{FF2B5EF4-FFF2-40B4-BE49-F238E27FC236}">
                <a16:creationId xmlns:a16="http://schemas.microsoft.com/office/drawing/2014/main" id="{F5FF41A3-0B7E-42A1-AD36-5DF7A714F5C4}"/>
              </a:ext>
            </a:extLst>
          </p:cNvPr>
          <p:cNvSpPr/>
          <p:nvPr/>
        </p:nvSpPr>
        <p:spPr>
          <a:xfrm>
            <a:off x="372176" y="1115539"/>
            <a:ext cx="6548388" cy="923330"/>
          </a:xfrm>
          <a:prstGeom prst="rect">
            <a:avLst/>
          </a:prstGeom>
        </p:spPr>
        <p:txBody>
          <a:bodyPr wrap="square">
            <a:spAutoFit/>
          </a:bodyPr>
          <a:lstStyle/>
          <a:p>
            <a:r>
              <a:rPr lang="en-US" dirty="0">
                <a:solidFill>
                  <a:schemeClr val="bg1"/>
                </a:solidFill>
              </a:rPr>
              <a:t>To be distracted by less significant details at the expense of missing the unfolding miracle of the Restoration is like spending time analyzing a gift box and ignoring the wonder of the gift itself.</a:t>
            </a:r>
          </a:p>
        </p:txBody>
      </p:sp>
      <p:pic>
        <p:nvPicPr>
          <p:cNvPr id="10" name="Picture 16" descr="http://www.dent-artistry.com/images/Man-Thinking-011.png">
            <a:extLst>
              <a:ext uri="{FF2B5EF4-FFF2-40B4-BE49-F238E27FC236}">
                <a16:creationId xmlns:a16="http://schemas.microsoft.com/office/drawing/2014/main" id="{F8691A67-C9B6-44D6-AEF5-E4A88EB288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5634" y="791679"/>
            <a:ext cx="3951431" cy="39514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99B5EF9-C6BA-4276-91BB-8FDA48EF3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289" y="2818229"/>
            <a:ext cx="3094487" cy="2415029"/>
          </a:xfrm>
          <a:prstGeom prst="rect">
            <a:avLst/>
          </a:prstGeom>
        </p:spPr>
      </p:pic>
      <p:sp>
        <p:nvSpPr>
          <p:cNvPr id="2" name="Rectangle 1">
            <a:extLst>
              <a:ext uri="{FF2B5EF4-FFF2-40B4-BE49-F238E27FC236}">
                <a16:creationId xmlns:a16="http://schemas.microsoft.com/office/drawing/2014/main" id="{B38D983D-D49F-4D23-B01E-F07E5DF38E20}"/>
              </a:ext>
            </a:extLst>
          </p:cNvPr>
          <p:cNvSpPr/>
          <p:nvPr/>
        </p:nvSpPr>
        <p:spPr>
          <a:xfrm>
            <a:off x="2943432" y="5572902"/>
            <a:ext cx="7164404" cy="923330"/>
          </a:xfrm>
          <a:prstGeom prst="rect">
            <a:avLst/>
          </a:prstGeom>
          <a:solidFill>
            <a:srgbClr val="002060"/>
          </a:solidFill>
        </p:spPr>
        <p:txBody>
          <a:bodyPr wrap="square">
            <a:spAutoFit/>
          </a:bodyPr>
          <a:lstStyle/>
          <a:p>
            <a:r>
              <a:rPr lang="en-US" b="1" dirty="0">
                <a:solidFill>
                  <a:srgbClr val="FFFF00"/>
                </a:solidFill>
                <a:latin typeface="Calibri" panose="020F0502020204030204" pitchFamily="34" charset="0"/>
              </a:rPr>
              <a:t>To examine doctrinal concepts, questions, and social issues with an eternal perspective, we consider them in the context of the plan of salvation and the teachings of the Savior.</a:t>
            </a:r>
            <a:endParaRPr lang="en-US" dirty="0">
              <a:solidFill>
                <a:srgbClr val="FFFF00"/>
              </a:solidFill>
            </a:endParaRPr>
          </a:p>
        </p:txBody>
      </p:sp>
    </p:spTree>
    <p:extLst>
      <p:ext uri="{BB962C8B-B14F-4D97-AF65-F5344CB8AC3E}">
        <p14:creationId xmlns:p14="http://schemas.microsoft.com/office/powerpoint/2010/main" val="153297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B7547A-5AF0-4179-866A-3ABBDE49B5BB}"/>
              </a:ext>
            </a:extLst>
          </p:cNvPr>
          <p:cNvPicPr>
            <a:picLocks noChangeAspect="1"/>
          </p:cNvPicPr>
          <p:nvPr/>
        </p:nvPicPr>
        <p:blipFill rotWithShape="1">
          <a:blip r:embed="rId2">
            <a:extLst>
              <a:ext uri="{28A0092B-C50C-407E-A947-70E740481C1C}">
                <a14:useLocalDpi xmlns:a14="http://schemas.microsoft.com/office/drawing/2010/main" val="0"/>
              </a:ext>
            </a:extLst>
          </a:blip>
          <a:srcRect l="81565" b="79132"/>
          <a:stretch/>
        </p:blipFill>
        <p:spPr>
          <a:xfrm>
            <a:off x="0" y="0"/>
            <a:ext cx="12192000" cy="6858000"/>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1200329"/>
          </a:xfrm>
          <a:prstGeom prst="rect">
            <a:avLst/>
          </a:prstGeom>
          <a:noFill/>
        </p:spPr>
        <p:txBody>
          <a:bodyPr wrap="square" rtlCol="0">
            <a:spAutoFit/>
          </a:bodyPr>
          <a:lstStyle/>
          <a:p>
            <a:pPr algn="ctr" fontAlgn="base"/>
            <a:r>
              <a:rPr lang="en-US" sz="3600" dirty="0">
                <a:solidFill>
                  <a:schemeClr val="bg1"/>
                </a:solidFill>
                <a:latin typeface="Britannic Bold" panose="020B0903060703020204" pitchFamily="34" charset="0"/>
              </a:rPr>
              <a:t>Seek Further Understanding through Divinely Appointed Sources</a:t>
            </a:r>
          </a:p>
        </p:txBody>
      </p:sp>
      <p:sp>
        <p:nvSpPr>
          <p:cNvPr id="3" name="Rectangle 2">
            <a:extLst>
              <a:ext uri="{FF2B5EF4-FFF2-40B4-BE49-F238E27FC236}">
                <a16:creationId xmlns:a16="http://schemas.microsoft.com/office/drawing/2014/main" id="{F5FF41A3-0B7E-42A1-AD36-5DF7A714F5C4}"/>
              </a:ext>
            </a:extLst>
          </p:cNvPr>
          <p:cNvSpPr/>
          <p:nvPr/>
        </p:nvSpPr>
        <p:spPr>
          <a:xfrm>
            <a:off x="498909" y="1866310"/>
            <a:ext cx="6548388" cy="923330"/>
          </a:xfrm>
          <a:prstGeom prst="rect">
            <a:avLst/>
          </a:prstGeom>
        </p:spPr>
        <p:txBody>
          <a:bodyPr wrap="square">
            <a:spAutoFit/>
          </a:bodyPr>
          <a:lstStyle/>
          <a:p>
            <a:r>
              <a:rPr lang="en-US" dirty="0">
                <a:solidFill>
                  <a:schemeClr val="bg1"/>
                </a:solidFill>
              </a:rPr>
              <a:t>Truth Through:</a:t>
            </a:r>
          </a:p>
          <a:p>
            <a:r>
              <a:rPr lang="en-US" dirty="0">
                <a:solidFill>
                  <a:schemeClr val="bg1"/>
                </a:solidFill>
              </a:rPr>
              <a:t>The light of Christ, the Holy Ghost, the scriptures, parents, and Church leaders.</a:t>
            </a:r>
          </a:p>
        </p:txBody>
      </p:sp>
      <p:sp>
        <p:nvSpPr>
          <p:cNvPr id="2" name="Rectangle 1">
            <a:extLst>
              <a:ext uri="{FF2B5EF4-FFF2-40B4-BE49-F238E27FC236}">
                <a16:creationId xmlns:a16="http://schemas.microsoft.com/office/drawing/2014/main" id="{C1A0DE55-9E38-462C-953B-93D1A2E360F7}"/>
              </a:ext>
            </a:extLst>
          </p:cNvPr>
          <p:cNvSpPr/>
          <p:nvPr/>
        </p:nvSpPr>
        <p:spPr>
          <a:xfrm>
            <a:off x="4934551" y="5100398"/>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The First Presidency and the Quorum of the Twelve Apostles—the Lord’s prophets upon the earth today—are a vital source of truth. The Lord has chosen and ordained these individuals to speak for Him.</a:t>
            </a:r>
            <a:endParaRPr lang="en-US" dirty="0">
              <a:solidFill>
                <a:schemeClr val="bg1"/>
              </a:solidFill>
            </a:endParaRPr>
          </a:p>
        </p:txBody>
      </p:sp>
      <p:pic>
        <p:nvPicPr>
          <p:cNvPr id="1026" name="Picture 2" descr="Related image">
            <a:extLst>
              <a:ext uri="{FF2B5EF4-FFF2-40B4-BE49-F238E27FC236}">
                <a16:creationId xmlns:a16="http://schemas.microsoft.com/office/drawing/2014/main" id="{583EEBDF-5B7C-4FF3-AA6B-9D1C4E68CD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04" t="6738" r="14211" b="50000"/>
          <a:stretch/>
        </p:blipFill>
        <p:spPr bwMode="auto">
          <a:xfrm>
            <a:off x="1161449" y="3406921"/>
            <a:ext cx="3214839" cy="296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3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2111</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Britannic Bold</vt:lpstr>
      <vt:lpstr>Georgia</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15</cp:revision>
  <dcterms:created xsi:type="dcterms:W3CDTF">2019-01-26T19:53:28Z</dcterms:created>
  <dcterms:modified xsi:type="dcterms:W3CDTF">2020-11-08T18:53:16Z</dcterms:modified>
</cp:coreProperties>
</file>