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61" r:id="rId4"/>
    <p:sldId id="262" r:id="rId5"/>
    <p:sldId id="263" r:id="rId6"/>
    <p:sldId id="264" r:id="rId7"/>
    <p:sldId id="265" r:id="rId8"/>
    <p:sldId id="268" r:id="rId9"/>
    <p:sldId id="269" r:id="rId10"/>
    <p:sldId id="284" r:id="rId11"/>
    <p:sldId id="270" r:id="rId12"/>
    <p:sldId id="274" r:id="rId13"/>
    <p:sldId id="272" r:id="rId14"/>
    <p:sldId id="271" r:id="rId15"/>
    <p:sldId id="275" r:id="rId16"/>
    <p:sldId id="276" r:id="rId17"/>
    <p:sldId id="277" r:id="rId18"/>
    <p:sldId id="283" r:id="rId19"/>
    <p:sldId id="259" r:id="rId20"/>
    <p:sldId id="278" r:id="rId21"/>
    <p:sldId id="285" r:id="rId22"/>
    <p:sldId id="279" r:id="rId23"/>
    <p:sldId id="281" r:id="rId24"/>
    <p:sldId id="282" r:id="rId25"/>
  </p:sldIdLst>
  <p:sldSz cx="12192000" cy="6858000"/>
  <p:notesSz cx="6858000" cy="9144000"/>
  <p:embeddedFontLst>
    <p:embeddedFont>
      <p:font typeface="Britannic Bold" panose="020B0903060703020204" pitchFamily="34"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georgia" panose="02040502050405020303" pitchFamily="18" charset="0"/>
      <p:regular r:id="rId33"/>
      <p:bold r:id="rId34"/>
      <p:italic r:id="rId35"/>
      <p:boldItalic r:id="rId36"/>
    </p:embeddedFont>
    <p:embeddedFont>
      <p:font typeface="Palatino"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94FEF2-1BBF-4EC3-9012-06AE38E65D6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132328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4FEF2-1BBF-4EC3-9012-06AE38E65D6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390992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4FEF2-1BBF-4EC3-9012-06AE38E65D6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20471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4FEF2-1BBF-4EC3-9012-06AE38E65D6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255096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94FEF2-1BBF-4EC3-9012-06AE38E65D6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3495692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94FEF2-1BBF-4EC3-9012-06AE38E65D6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193058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94FEF2-1BBF-4EC3-9012-06AE38E65D61}"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298172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94FEF2-1BBF-4EC3-9012-06AE38E65D61}"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293541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FEF2-1BBF-4EC3-9012-06AE38E65D61}"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244585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94FEF2-1BBF-4EC3-9012-06AE38E65D6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282945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94FEF2-1BBF-4EC3-9012-06AE38E65D6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0307F-31DE-4228-91B6-9725E7D6950F}" type="slidenum">
              <a:rPr lang="en-US" smtClean="0"/>
              <a:t>‹#›</a:t>
            </a:fld>
            <a:endParaRPr lang="en-US"/>
          </a:p>
        </p:txBody>
      </p:sp>
    </p:spTree>
    <p:extLst>
      <p:ext uri="{BB962C8B-B14F-4D97-AF65-F5344CB8AC3E}">
        <p14:creationId xmlns:p14="http://schemas.microsoft.com/office/powerpoint/2010/main" val="332182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4FEF2-1BBF-4EC3-9012-06AE38E65D61}"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0307F-31DE-4228-91B6-9725E7D6950F}" type="slidenum">
              <a:rPr lang="en-US" smtClean="0"/>
              <a:t>‹#›</a:t>
            </a:fld>
            <a:endParaRPr lang="en-US"/>
          </a:p>
        </p:txBody>
      </p:sp>
    </p:spTree>
    <p:extLst>
      <p:ext uri="{BB962C8B-B14F-4D97-AF65-F5344CB8AC3E}">
        <p14:creationId xmlns:p14="http://schemas.microsoft.com/office/powerpoint/2010/main" val="434789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9AC92-51B0-4E0C-8ADC-9A91D2C3A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08857" y="119743"/>
            <a:ext cx="1328057" cy="369332"/>
          </a:xfrm>
          <a:prstGeom prst="rect">
            <a:avLst/>
          </a:prstGeom>
          <a:noFill/>
        </p:spPr>
        <p:txBody>
          <a:bodyPr wrap="square" rtlCol="0">
            <a:spAutoFit/>
          </a:bodyPr>
          <a:lstStyle/>
          <a:p>
            <a:r>
              <a:rPr lang="en-US" dirty="0">
                <a:solidFill>
                  <a:schemeClr val="bg1"/>
                </a:solidFill>
              </a:rPr>
              <a:t>Lesson 90</a:t>
            </a:r>
          </a:p>
        </p:txBody>
      </p:sp>
      <p:sp>
        <p:nvSpPr>
          <p:cNvPr id="7" name="TextBox 6"/>
          <p:cNvSpPr txBox="1"/>
          <p:nvPr/>
        </p:nvSpPr>
        <p:spPr>
          <a:xfrm>
            <a:off x="108857" y="794657"/>
            <a:ext cx="11930743" cy="1785104"/>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Saul VS David</a:t>
            </a:r>
          </a:p>
          <a:p>
            <a:pPr algn="ctr"/>
            <a:r>
              <a:rPr lang="en-US" sz="4400" dirty="0">
                <a:solidFill>
                  <a:schemeClr val="bg1"/>
                </a:solidFill>
                <a:latin typeface="Britannic Bold" panose="020B0903060703020204" pitchFamily="34" charset="0"/>
              </a:rPr>
              <a:t>1 Samuel 18-24</a:t>
            </a:r>
          </a:p>
        </p:txBody>
      </p:sp>
      <p:grpSp>
        <p:nvGrpSpPr>
          <p:cNvPr id="8" name="Group 7"/>
          <p:cNvGrpSpPr/>
          <p:nvPr/>
        </p:nvGrpSpPr>
        <p:grpSpPr>
          <a:xfrm>
            <a:off x="8903557" y="1984057"/>
            <a:ext cx="1917016" cy="4381272"/>
            <a:chOff x="4289995" y="670637"/>
            <a:chExt cx="1917016" cy="3825163"/>
          </a:xfrm>
        </p:grpSpPr>
        <p:sp>
          <p:nvSpPr>
            <p:cNvPr id="9" name="Cloud 8"/>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551845" y="865726"/>
              <a:ext cx="1371600" cy="445287"/>
              <a:chOff x="6629400" y="1582164"/>
              <a:chExt cx="2051348" cy="665965"/>
            </a:xfrm>
          </p:grpSpPr>
          <p:grpSp>
            <p:nvGrpSpPr>
              <p:cNvPr id="60" name="Group 59"/>
              <p:cNvGrpSpPr/>
              <p:nvPr/>
            </p:nvGrpSpPr>
            <p:grpSpPr>
              <a:xfrm>
                <a:off x="6629400" y="1582164"/>
                <a:ext cx="2051348" cy="665965"/>
                <a:chOff x="5406518" y="633972"/>
                <a:chExt cx="3662823" cy="743377"/>
              </a:xfrm>
            </p:grpSpPr>
            <p:grpSp>
              <p:nvGrpSpPr>
                <p:cNvPr id="65" name="Group 64"/>
                <p:cNvGrpSpPr/>
                <p:nvPr/>
              </p:nvGrpSpPr>
              <p:grpSpPr>
                <a:xfrm>
                  <a:off x="5406518" y="638327"/>
                  <a:ext cx="915268" cy="739022"/>
                  <a:chOff x="5406518" y="638327"/>
                  <a:chExt cx="915268" cy="739022"/>
                </a:xfrm>
              </p:grpSpPr>
              <p:sp>
                <p:nvSpPr>
                  <p:cNvPr id="78" name="Cross 7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6333981" y="633972"/>
                  <a:ext cx="915268" cy="739022"/>
                  <a:chOff x="5406518" y="638327"/>
                  <a:chExt cx="915268" cy="739022"/>
                </a:xfrm>
              </p:grpSpPr>
              <p:sp>
                <p:nvSpPr>
                  <p:cNvPr id="76" name="Cross 7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7257090" y="633972"/>
                  <a:ext cx="915268" cy="739022"/>
                  <a:chOff x="5406518" y="638327"/>
                  <a:chExt cx="915268" cy="739022"/>
                </a:xfrm>
              </p:grpSpPr>
              <p:sp>
                <p:nvSpPr>
                  <p:cNvPr id="74" name="Cross 73"/>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8154073" y="633973"/>
                  <a:ext cx="915268" cy="739022"/>
                  <a:chOff x="5406518" y="638327"/>
                  <a:chExt cx="915268" cy="739022"/>
                </a:xfrm>
              </p:grpSpPr>
              <p:sp>
                <p:nvSpPr>
                  <p:cNvPr id="72" name="Cross 7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Diamond 68"/>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6-Point Star 60"/>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6-Point Star 62"/>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6-Point Star 63"/>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293597">
              <a:off x="4559537" y="3170813"/>
              <a:ext cx="475099" cy="1031721"/>
              <a:chOff x="6677328" y="4049616"/>
              <a:chExt cx="948594" cy="2064381"/>
            </a:xfrm>
          </p:grpSpPr>
          <p:sp>
            <p:nvSpPr>
              <p:cNvPr id="46" name="Flowchart: Summing Junction 45"/>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umming Junction 46"/>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47"/>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48"/>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49"/>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Summing Junction 50"/>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25"/>
              <p:cNvGrpSpPr/>
              <p:nvPr/>
            </p:nvGrpSpPr>
            <p:grpSpPr>
              <a:xfrm>
                <a:off x="6677328" y="5006366"/>
                <a:ext cx="948594" cy="1107631"/>
                <a:chOff x="3124200" y="3339059"/>
                <a:chExt cx="2743200" cy="2854839"/>
              </a:xfrm>
              <a:solidFill>
                <a:srgbClr val="C85F08"/>
              </a:solidFill>
            </p:grpSpPr>
            <p:sp>
              <p:nvSpPr>
                <p:cNvPr id="53" name="Oval 52"/>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28"/>
                <p:cNvGrpSpPr/>
                <p:nvPr/>
              </p:nvGrpSpPr>
              <p:grpSpPr>
                <a:xfrm>
                  <a:off x="3481299" y="3932118"/>
                  <a:ext cx="1960410" cy="156892"/>
                  <a:chOff x="3131612" y="1661854"/>
                  <a:chExt cx="4419488" cy="312758"/>
                </a:xfrm>
                <a:grpFill/>
              </p:grpSpPr>
              <p:sp>
                <p:nvSpPr>
                  <p:cNvPr id="56" name="Flowchart: Summing Junction 55"/>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umming Junction 58"/>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 name="Group 24"/>
            <p:cNvGrpSpPr/>
            <p:nvPr/>
          </p:nvGrpSpPr>
          <p:grpSpPr>
            <a:xfrm>
              <a:off x="4772460" y="3040042"/>
              <a:ext cx="891251" cy="289343"/>
              <a:chOff x="6629400" y="1582164"/>
              <a:chExt cx="2051348" cy="665965"/>
            </a:xfrm>
          </p:grpSpPr>
          <p:grpSp>
            <p:nvGrpSpPr>
              <p:cNvPr id="26" name="Group 25"/>
              <p:cNvGrpSpPr/>
              <p:nvPr/>
            </p:nvGrpSpPr>
            <p:grpSpPr>
              <a:xfrm>
                <a:off x="6629400" y="1582164"/>
                <a:ext cx="2051348" cy="665965"/>
                <a:chOff x="5406518" y="633972"/>
                <a:chExt cx="3662823" cy="743377"/>
              </a:xfrm>
            </p:grpSpPr>
            <p:grpSp>
              <p:nvGrpSpPr>
                <p:cNvPr id="31" name="Group 30"/>
                <p:cNvGrpSpPr/>
                <p:nvPr/>
              </p:nvGrpSpPr>
              <p:grpSpPr>
                <a:xfrm>
                  <a:off x="5406518" y="638327"/>
                  <a:ext cx="915268" cy="739022"/>
                  <a:chOff x="5406518" y="638327"/>
                  <a:chExt cx="915268" cy="739022"/>
                </a:xfrm>
              </p:grpSpPr>
              <p:sp>
                <p:nvSpPr>
                  <p:cNvPr id="44" name="Cross 43"/>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333981" y="633972"/>
                  <a:ext cx="915268" cy="739022"/>
                  <a:chOff x="5406518" y="638327"/>
                  <a:chExt cx="915268" cy="739022"/>
                </a:xfrm>
              </p:grpSpPr>
              <p:sp>
                <p:nvSpPr>
                  <p:cNvPr id="42" name="Cross 4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257090" y="633972"/>
                  <a:ext cx="915268" cy="739022"/>
                  <a:chOff x="5406518" y="638327"/>
                  <a:chExt cx="915268" cy="739022"/>
                </a:xfrm>
              </p:grpSpPr>
              <p:sp>
                <p:nvSpPr>
                  <p:cNvPr id="40" name="Cross 39"/>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8154073" y="633973"/>
                  <a:ext cx="915268" cy="739022"/>
                  <a:chOff x="5406518" y="638327"/>
                  <a:chExt cx="915268" cy="739022"/>
                </a:xfrm>
              </p:grpSpPr>
              <p:sp>
                <p:nvSpPr>
                  <p:cNvPr id="38" name="Cross 3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Diamond 34"/>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6-Point Star 26"/>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6-Point Star 28"/>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1104705" y="1453489"/>
            <a:ext cx="2445026" cy="5087982"/>
            <a:chOff x="5562600" y="473774"/>
            <a:chExt cx="2445026" cy="5087982"/>
          </a:xfrm>
        </p:grpSpPr>
        <p:sp>
          <p:nvSpPr>
            <p:cNvPr id="81" name="Moon 80"/>
            <p:cNvSpPr/>
            <p:nvPr/>
          </p:nvSpPr>
          <p:spPr>
            <a:xfrm rot="601563" flipH="1">
              <a:off x="6896141" y="178204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20998437">
              <a:off x="5936091" y="179750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601563" flipH="1">
              <a:off x="7232395" y="1259910"/>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20998437">
              <a:off x="5922418" y="1262446"/>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9907266">
              <a:off x="7586010" y="3348056"/>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645044">
              <a:off x="5562600" y="3363032"/>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442075">
              <a:off x="6302715" y="4861904"/>
              <a:ext cx="414834"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8928376">
              <a:off x="6969044" y="4875956"/>
              <a:ext cx="396826"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440561">
              <a:off x="5578183" y="2445103"/>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585184">
              <a:off x="5718988" y="2198998"/>
              <a:ext cx="1003899" cy="1436005"/>
            </a:xfrm>
            <a:prstGeom prst="trapezoid">
              <a:avLst>
                <a:gd name="adj" fmla="val 3100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9870960">
              <a:off x="7147428" y="2428130"/>
              <a:ext cx="723841"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036208">
              <a:off x="6793771" y="2212177"/>
              <a:ext cx="972511" cy="139705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6056116" y="2242513"/>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186724">
              <a:off x="6809412" y="2101490"/>
              <a:ext cx="699099" cy="289891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353417">
              <a:off x="6033462" y="2165147"/>
              <a:ext cx="699099" cy="287991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p:cNvSpPr/>
            <p:nvPr/>
          </p:nvSpPr>
          <p:spPr>
            <a:xfrm rot="10800000">
              <a:off x="6617688" y="2061648"/>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18"/>
            <p:cNvGrpSpPr/>
            <p:nvPr/>
          </p:nvGrpSpPr>
          <p:grpSpPr>
            <a:xfrm>
              <a:off x="6061647" y="825968"/>
              <a:ext cx="1400061" cy="1544052"/>
              <a:chOff x="2816664" y="1199148"/>
              <a:chExt cx="1866748" cy="1544052"/>
            </a:xfrm>
          </p:grpSpPr>
          <p:sp>
            <p:nvSpPr>
              <p:cNvPr id="171" name="Oval 170"/>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5969732" y="744959"/>
              <a:ext cx="1534771" cy="1160209"/>
              <a:chOff x="5148189" y="2884583"/>
              <a:chExt cx="1202145" cy="1160209"/>
            </a:xfrm>
            <a:solidFill>
              <a:schemeClr val="bg2">
                <a:lumMod val="75000"/>
              </a:schemeClr>
            </a:solidFill>
          </p:grpSpPr>
          <p:sp>
            <p:nvSpPr>
              <p:cNvPr id="169" name="Chord 168"/>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Stored Data 169"/>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Oval 98"/>
            <p:cNvSpPr/>
            <p:nvPr/>
          </p:nvSpPr>
          <p:spPr>
            <a:xfrm rot="20659949">
              <a:off x="6080524" y="1906276"/>
              <a:ext cx="139616" cy="467109"/>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487189">
              <a:off x="7361764" y="1652413"/>
              <a:ext cx="153651" cy="693811"/>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p:cNvGrpSpPr/>
            <p:nvPr/>
          </p:nvGrpSpPr>
          <p:grpSpPr>
            <a:xfrm rot="16543144">
              <a:off x="5754358" y="2906394"/>
              <a:ext cx="1362267" cy="393777"/>
              <a:chOff x="4953000" y="1968708"/>
              <a:chExt cx="5056682" cy="1751350"/>
            </a:xfrm>
          </p:grpSpPr>
          <p:grpSp>
            <p:nvGrpSpPr>
              <p:cNvPr id="156" name="Group 155"/>
              <p:cNvGrpSpPr/>
              <p:nvPr/>
            </p:nvGrpSpPr>
            <p:grpSpPr>
              <a:xfrm>
                <a:off x="4953000" y="1981200"/>
                <a:ext cx="1681397" cy="1721370"/>
                <a:chOff x="4953000" y="1981200"/>
                <a:chExt cx="1681397" cy="1721370"/>
              </a:xfrm>
            </p:grpSpPr>
            <p:sp>
              <p:nvSpPr>
                <p:cNvPr id="167" name="Quad Arrow 166"/>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34397" y="1968708"/>
                <a:ext cx="1681397" cy="1721370"/>
                <a:chOff x="4953000" y="1981200"/>
                <a:chExt cx="1681397" cy="1721370"/>
              </a:xfrm>
            </p:grpSpPr>
            <p:sp>
              <p:nvSpPr>
                <p:cNvPr id="165" name="Quad Arrow 164"/>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8328285" y="1998688"/>
                <a:ext cx="1681397" cy="1721370"/>
                <a:chOff x="4953000" y="1981200"/>
                <a:chExt cx="1681397" cy="1721370"/>
              </a:xfrm>
            </p:grpSpPr>
            <p:sp>
              <p:nvSpPr>
                <p:cNvPr id="163" name="Quad Arrow 162"/>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Isosceles Triangle 158"/>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Isosceles Triangle 159"/>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Isosceles Triangle 160"/>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rot="15820934">
              <a:off x="6412556" y="2920619"/>
              <a:ext cx="1362267" cy="393777"/>
              <a:chOff x="4953000" y="1968708"/>
              <a:chExt cx="5056682" cy="1751350"/>
            </a:xfrm>
          </p:grpSpPr>
          <p:grpSp>
            <p:nvGrpSpPr>
              <p:cNvPr id="143" name="Group 142"/>
              <p:cNvGrpSpPr/>
              <p:nvPr/>
            </p:nvGrpSpPr>
            <p:grpSpPr>
              <a:xfrm>
                <a:off x="4953000" y="1981200"/>
                <a:ext cx="1681397" cy="1721370"/>
                <a:chOff x="4953000" y="1981200"/>
                <a:chExt cx="1681397" cy="1721370"/>
              </a:xfrm>
            </p:grpSpPr>
            <p:sp>
              <p:nvSpPr>
                <p:cNvPr id="154" name="Quad Arrow 153"/>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6634397" y="1968708"/>
                <a:ext cx="1681397" cy="1721370"/>
                <a:chOff x="4953000" y="1981200"/>
                <a:chExt cx="1681397" cy="1721370"/>
              </a:xfrm>
            </p:grpSpPr>
            <p:sp>
              <p:nvSpPr>
                <p:cNvPr id="152" name="Quad Arrow 151"/>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8328285" y="1998688"/>
                <a:ext cx="1681397" cy="1721370"/>
                <a:chOff x="4953000" y="1981200"/>
                <a:chExt cx="1681397" cy="1721370"/>
              </a:xfrm>
            </p:grpSpPr>
            <p:sp>
              <p:nvSpPr>
                <p:cNvPr id="150" name="Quad Arrow 149"/>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Isosceles Triangle 145"/>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Isosceles Triangle 147"/>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6197390" y="1131623"/>
              <a:ext cx="1127934" cy="240085"/>
              <a:chOff x="4953000" y="1968708"/>
              <a:chExt cx="5056682" cy="1751350"/>
            </a:xfrm>
            <a:solidFill>
              <a:srgbClr val="FFC000"/>
            </a:solidFill>
          </p:grpSpPr>
          <p:grpSp>
            <p:nvGrpSpPr>
              <p:cNvPr id="134" name="Group 133"/>
              <p:cNvGrpSpPr/>
              <p:nvPr/>
            </p:nvGrpSpPr>
            <p:grpSpPr>
              <a:xfrm>
                <a:off x="4953000" y="1981200"/>
                <a:ext cx="1681397" cy="1721370"/>
                <a:chOff x="4953000" y="1981200"/>
                <a:chExt cx="1681397" cy="1721370"/>
              </a:xfrm>
              <a:grpFill/>
            </p:grpSpPr>
            <p:sp>
              <p:nvSpPr>
                <p:cNvPr id="141" name="Quad Arrow 14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6634397" y="1968708"/>
                <a:ext cx="1681397" cy="1721370"/>
                <a:chOff x="4953000" y="1981200"/>
                <a:chExt cx="1681397" cy="1721370"/>
              </a:xfrm>
              <a:grpFill/>
            </p:grpSpPr>
            <p:sp>
              <p:nvSpPr>
                <p:cNvPr id="139" name="Quad Arrow 13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8328285" y="1998688"/>
                <a:ext cx="1681397" cy="1721370"/>
                <a:chOff x="4953000" y="1981200"/>
                <a:chExt cx="1681397" cy="1721370"/>
              </a:xfrm>
              <a:grpFill/>
            </p:grpSpPr>
            <p:sp>
              <p:nvSpPr>
                <p:cNvPr id="137" name="Quad Arrow 13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 name="Oval 103"/>
            <p:cNvSpPr/>
            <p:nvPr/>
          </p:nvSpPr>
          <p:spPr>
            <a:xfrm>
              <a:off x="6397755" y="2120753"/>
              <a:ext cx="685544" cy="42219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595765" y="2177064"/>
              <a:ext cx="280232" cy="918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rot="5400000">
              <a:off x="6485035" y="560062"/>
              <a:ext cx="653109" cy="480533"/>
              <a:chOff x="4953000" y="1981200"/>
              <a:chExt cx="1681397" cy="1721370"/>
            </a:xfrm>
            <a:solidFill>
              <a:srgbClr val="FFC000"/>
            </a:solidFill>
          </p:grpSpPr>
          <p:sp>
            <p:nvSpPr>
              <p:cNvPr id="132" name="Quad Arrow 131"/>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rot="5400000">
              <a:off x="7021344" y="756312"/>
              <a:ext cx="452877" cy="333210"/>
              <a:chOff x="4953000" y="1981200"/>
              <a:chExt cx="1681397" cy="1721370"/>
            </a:xfrm>
            <a:solidFill>
              <a:srgbClr val="FFC000"/>
            </a:solidFill>
          </p:grpSpPr>
          <p:sp>
            <p:nvSpPr>
              <p:cNvPr id="130" name="Quad Arrow 12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rot="5400000">
              <a:off x="6102639" y="743449"/>
              <a:ext cx="452877" cy="333210"/>
              <a:chOff x="4953000" y="1981200"/>
              <a:chExt cx="1681397" cy="1721370"/>
            </a:xfrm>
            <a:solidFill>
              <a:srgbClr val="FFC000"/>
            </a:solidFill>
          </p:grpSpPr>
          <p:sp>
            <p:nvSpPr>
              <p:cNvPr id="128" name="Quad Arrow 12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rot="7543737">
              <a:off x="6107754" y="3595139"/>
              <a:ext cx="2267111" cy="383339"/>
              <a:chOff x="2586167" y="5289078"/>
              <a:chExt cx="2267111" cy="691254"/>
            </a:xfrm>
          </p:grpSpPr>
          <p:sp>
            <p:nvSpPr>
              <p:cNvPr id="126" name="Pentagon 125"/>
              <p:cNvSpPr/>
              <p:nvPr/>
            </p:nvSpPr>
            <p:spPr>
              <a:xfrm>
                <a:off x="3318906" y="5482966"/>
                <a:ext cx="1534372" cy="282495"/>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6067372" y="3648119"/>
              <a:ext cx="1402758" cy="268099"/>
              <a:chOff x="6067372" y="3648119"/>
              <a:chExt cx="1402758" cy="268099"/>
            </a:xfrm>
          </p:grpSpPr>
          <p:sp>
            <p:nvSpPr>
              <p:cNvPr id="111" name="Rounded Rectangle 110"/>
              <p:cNvSpPr/>
              <p:nvPr/>
            </p:nvSpPr>
            <p:spPr>
              <a:xfrm>
                <a:off x="6067372" y="3648119"/>
                <a:ext cx="1402758" cy="268099"/>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6172351" y="3669442"/>
                <a:ext cx="1127934" cy="240085"/>
                <a:chOff x="4953000" y="1968708"/>
                <a:chExt cx="5056682" cy="1751350"/>
              </a:xfrm>
              <a:solidFill>
                <a:srgbClr val="BA7816"/>
              </a:solidFill>
            </p:grpSpPr>
            <p:grpSp>
              <p:nvGrpSpPr>
                <p:cNvPr id="113" name="Group 112"/>
                <p:cNvGrpSpPr/>
                <p:nvPr/>
              </p:nvGrpSpPr>
              <p:grpSpPr>
                <a:xfrm>
                  <a:off x="4953000" y="1981200"/>
                  <a:ext cx="1681397" cy="1721370"/>
                  <a:chOff x="4953000" y="1981200"/>
                  <a:chExt cx="1681397" cy="1721370"/>
                </a:xfrm>
                <a:grpFill/>
              </p:grpSpPr>
              <p:sp>
                <p:nvSpPr>
                  <p:cNvPr id="124" name="Quad Arrow 12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634397" y="1968708"/>
                  <a:ext cx="1681397" cy="1721370"/>
                  <a:chOff x="4953000" y="1981200"/>
                  <a:chExt cx="1681397" cy="1721370"/>
                </a:xfrm>
                <a:grpFill/>
              </p:grpSpPr>
              <p:sp>
                <p:nvSpPr>
                  <p:cNvPr id="122" name="Quad Arrow 121"/>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8328285" y="1998688"/>
                  <a:ext cx="1681397" cy="1721370"/>
                  <a:chOff x="4953000" y="1981200"/>
                  <a:chExt cx="1681397" cy="1721370"/>
                </a:xfrm>
                <a:grpFill/>
              </p:grpSpPr>
              <p:sp>
                <p:nvSpPr>
                  <p:cNvPr id="120" name="Quad Arrow 11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Isosceles Triangle 115"/>
                <p:cNvSpPr/>
                <p:nvPr/>
              </p:nvSpPr>
              <p:spPr>
                <a:xfrm rot="10800000">
                  <a:off x="6096000" y="2133600"/>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rot="10800000">
                  <a:off x="7816121" y="211111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p:cNvSpPr/>
                <p:nvPr/>
              </p:nvSpPr>
              <p:spPr>
                <a:xfrm>
                  <a:off x="6107243" y="3069236"/>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a:off x="7803630" y="308672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 name="Rectangle 4"/>
          <p:cNvSpPr/>
          <p:nvPr/>
        </p:nvSpPr>
        <p:spPr>
          <a:xfrm>
            <a:off x="3856863" y="3211493"/>
            <a:ext cx="4643015" cy="923330"/>
          </a:xfrm>
          <a:prstGeom prst="rect">
            <a:avLst/>
          </a:prstGeom>
        </p:spPr>
        <p:txBody>
          <a:bodyPr wrap="square">
            <a:spAutoFit/>
          </a:bodyPr>
          <a:lstStyle/>
          <a:p>
            <a:r>
              <a:rPr lang="en-US" b="0" i="1" dirty="0">
                <a:solidFill>
                  <a:schemeClr val="bg1"/>
                </a:solidFill>
                <a:effectLst/>
                <a:latin typeface="Palatino"/>
              </a:rPr>
              <a:t>For jealousy is the rage of a man: therefore he will not spare in the day of vengeance.</a:t>
            </a:r>
          </a:p>
          <a:p>
            <a:pPr algn="ctr"/>
            <a:r>
              <a:rPr lang="en-US" i="1" dirty="0">
                <a:solidFill>
                  <a:schemeClr val="bg1"/>
                </a:solidFill>
                <a:latin typeface="Palatino"/>
              </a:rPr>
              <a:t>Proverbs 6:34</a:t>
            </a:r>
            <a:endParaRPr lang="en-US" i="1" dirty="0">
              <a:solidFill>
                <a:schemeClr val="bg1"/>
              </a:solidFill>
            </a:endParaRPr>
          </a:p>
        </p:txBody>
      </p:sp>
    </p:spTree>
    <p:extLst>
      <p:ext uri="{BB962C8B-B14F-4D97-AF65-F5344CB8AC3E}">
        <p14:creationId xmlns:p14="http://schemas.microsoft.com/office/powerpoint/2010/main" val="3810363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Psalms 59– Michal Helps David Escape</a:t>
            </a:r>
          </a:p>
        </p:txBody>
      </p:sp>
      <p:sp>
        <p:nvSpPr>
          <p:cNvPr id="7" name="Rectangle 6"/>
          <p:cNvSpPr/>
          <p:nvPr/>
        </p:nvSpPr>
        <p:spPr>
          <a:xfrm>
            <a:off x="367907" y="1392312"/>
            <a:ext cx="5037011" cy="4524315"/>
          </a:xfrm>
          <a:prstGeom prst="rect">
            <a:avLst/>
          </a:prstGeom>
        </p:spPr>
        <p:txBody>
          <a:bodyPr wrap="square">
            <a:spAutoFit/>
          </a:bodyPr>
          <a:lstStyle/>
          <a:p>
            <a:pPr fontAlgn="base"/>
            <a:r>
              <a:rPr lang="en-US" i="1" dirty="0">
                <a:solidFill>
                  <a:schemeClr val="bg1"/>
                </a:solidFill>
              </a:rPr>
              <a:t>Deliver me from mine enemies, O my God: defend me from them that rise up against me.</a:t>
            </a:r>
          </a:p>
          <a:p>
            <a:pPr fontAlgn="base"/>
            <a:r>
              <a:rPr lang="en-US" i="1" dirty="0">
                <a:solidFill>
                  <a:schemeClr val="bg1"/>
                </a:solidFill>
              </a:rPr>
              <a:t>Deliver me from the workers of iniquity, and save me from bloody men.</a:t>
            </a:r>
          </a:p>
          <a:p>
            <a:pPr fontAlgn="base"/>
            <a:endParaRPr lang="en-US" i="1" dirty="0">
              <a:solidFill>
                <a:schemeClr val="bg1"/>
              </a:solidFill>
            </a:endParaRPr>
          </a:p>
          <a:p>
            <a:pPr fontAlgn="base"/>
            <a:r>
              <a:rPr lang="en-US" i="1" dirty="0">
                <a:solidFill>
                  <a:schemeClr val="bg1"/>
                </a:solidFill>
              </a:rPr>
              <a:t>For, lo, they lie in wait for my soul: the mighty are gathered against me; not for my transgression, nor for my sin, O </a:t>
            </a:r>
            <a:r>
              <a:rPr lang="en-US" i="1" cap="small" dirty="0">
                <a:solidFill>
                  <a:schemeClr val="bg1"/>
                </a:solidFill>
              </a:rPr>
              <a:t>Lord</a:t>
            </a:r>
            <a:r>
              <a:rPr lang="en-US" i="1" dirty="0">
                <a:solidFill>
                  <a:schemeClr val="bg1"/>
                </a:solidFill>
              </a:rPr>
              <a:t>.</a:t>
            </a:r>
          </a:p>
          <a:p>
            <a:pPr fontAlgn="base"/>
            <a:endParaRPr lang="en-US" i="1" dirty="0">
              <a:solidFill>
                <a:schemeClr val="bg1"/>
              </a:solidFill>
            </a:endParaRPr>
          </a:p>
          <a:p>
            <a:pPr fontAlgn="base"/>
            <a:r>
              <a:rPr lang="en-US" i="1" dirty="0">
                <a:solidFill>
                  <a:schemeClr val="bg1"/>
                </a:solidFill>
              </a:rPr>
              <a:t>They run and prepare themselves without my fault: awake to help me, and behold.</a:t>
            </a:r>
          </a:p>
          <a:p>
            <a:pPr fontAlgn="base"/>
            <a:endParaRPr lang="en-US" i="1" dirty="0">
              <a:solidFill>
                <a:schemeClr val="bg1"/>
              </a:solidFill>
            </a:endParaRPr>
          </a:p>
          <a:p>
            <a:pPr fontAlgn="base"/>
            <a:r>
              <a:rPr lang="en-US" i="1" dirty="0">
                <a:solidFill>
                  <a:schemeClr val="bg1"/>
                </a:solidFill>
              </a:rPr>
              <a:t>Thou therefore, O </a:t>
            </a:r>
            <a:r>
              <a:rPr lang="en-US" i="1" cap="small" dirty="0">
                <a:solidFill>
                  <a:schemeClr val="bg1"/>
                </a:solidFill>
              </a:rPr>
              <a:t>Lord</a:t>
            </a:r>
            <a:r>
              <a:rPr lang="en-US" i="1" dirty="0">
                <a:solidFill>
                  <a:schemeClr val="bg1"/>
                </a:solidFill>
              </a:rPr>
              <a:t> God of hosts, the God of Israel, awake to visit all the heathen: be not merciful to any wicked transgressors. Selah.</a:t>
            </a:r>
          </a:p>
          <a:p>
            <a:pPr fontAlgn="base"/>
            <a:endParaRPr lang="en-US" i="1" dirty="0">
              <a:solidFill>
                <a:schemeClr val="bg1"/>
              </a:solidFill>
            </a:endParaRPr>
          </a:p>
        </p:txBody>
      </p:sp>
      <p:sp>
        <p:nvSpPr>
          <p:cNvPr id="2" name="Rectangle 1"/>
          <p:cNvSpPr/>
          <p:nvPr/>
        </p:nvSpPr>
        <p:spPr>
          <a:xfrm>
            <a:off x="6328373" y="4625142"/>
            <a:ext cx="5758004" cy="2031325"/>
          </a:xfrm>
          <a:prstGeom prst="rect">
            <a:avLst/>
          </a:prstGeom>
        </p:spPr>
        <p:txBody>
          <a:bodyPr wrap="square">
            <a:spAutoFit/>
          </a:bodyPr>
          <a:lstStyle/>
          <a:p>
            <a:pPr fontAlgn="base"/>
            <a:r>
              <a:rPr lang="en-US" i="1" dirty="0">
                <a:solidFill>
                  <a:schemeClr val="bg1"/>
                </a:solidFill>
              </a:rPr>
              <a:t>They return at evening: they make a noise like a dog, and go round about the city.</a:t>
            </a:r>
          </a:p>
          <a:p>
            <a:pPr fontAlgn="base"/>
            <a:endParaRPr lang="en-US" i="1" dirty="0">
              <a:solidFill>
                <a:schemeClr val="bg1"/>
              </a:solidFill>
            </a:endParaRPr>
          </a:p>
          <a:p>
            <a:pPr fontAlgn="base"/>
            <a:r>
              <a:rPr lang="en-US" i="1" dirty="0">
                <a:solidFill>
                  <a:schemeClr val="bg1"/>
                </a:solidFill>
              </a:rPr>
              <a:t>Behold, they belch out with their mouth: swords are in their lips: for who, say they, doth hear?</a:t>
            </a:r>
          </a:p>
          <a:p>
            <a:pPr fontAlgn="base"/>
            <a:r>
              <a:rPr lang="en-US" i="1" dirty="0">
                <a:solidFill>
                  <a:schemeClr val="bg1"/>
                </a:solidFill>
              </a:rPr>
              <a:t>But thou, O </a:t>
            </a:r>
            <a:r>
              <a:rPr lang="en-US" i="1" cap="small" dirty="0">
                <a:solidFill>
                  <a:schemeClr val="bg1"/>
                </a:solidFill>
              </a:rPr>
              <a:t>Lord</a:t>
            </a:r>
            <a:r>
              <a:rPr lang="en-US" i="1" dirty="0">
                <a:solidFill>
                  <a:schemeClr val="bg1"/>
                </a:solidFill>
              </a:rPr>
              <a:t>, shalt laugh at them; thou shalt have all the heathen in derision.</a:t>
            </a:r>
          </a:p>
        </p:txBody>
      </p:sp>
      <p:pic>
        <p:nvPicPr>
          <p:cNvPr id="5122" name="Picture 2" descr="http://bible.somd.com/images/1sam19-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757" y="830997"/>
            <a:ext cx="2875035" cy="3608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854" y="6471801"/>
            <a:ext cx="2462543" cy="369332"/>
          </a:xfrm>
          <a:prstGeom prst="rect">
            <a:avLst/>
          </a:prstGeom>
          <a:noFill/>
        </p:spPr>
        <p:txBody>
          <a:bodyPr wrap="square" rtlCol="0">
            <a:spAutoFit/>
          </a:bodyPr>
          <a:lstStyle/>
          <a:p>
            <a:r>
              <a:rPr lang="en-US" dirty="0">
                <a:solidFill>
                  <a:schemeClr val="bg1"/>
                </a:solidFill>
              </a:rPr>
              <a:t>1 Samuel 19:12-17</a:t>
            </a:r>
          </a:p>
        </p:txBody>
      </p:sp>
    </p:spTree>
    <p:extLst>
      <p:ext uri="{BB962C8B-B14F-4D97-AF65-F5344CB8AC3E}">
        <p14:creationId xmlns:p14="http://schemas.microsoft.com/office/powerpoint/2010/main" val="22988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David Goes to Samuel </a:t>
            </a:r>
            <a:endParaRPr lang="en-US" sz="4400" dirty="0">
              <a:solidFill>
                <a:schemeClr val="bg1"/>
              </a:solidFill>
              <a:latin typeface="Britannic Bold" panose="020B0903060703020204" pitchFamily="34" charset="0"/>
            </a:endParaRP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19:18-23</a:t>
            </a:r>
          </a:p>
        </p:txBody>
      </p:sp>
      <p:sp>
        <p:nvSpPr>
          <p:cNvPr id="44" name="Rectangle 43"/>
          <p:cNvSpPr/>
          <p:nvPr/>
        </p:nvSpPr>
        <p:spPr>
          <a:xfrm>
            <a:off x="4746100" y="1458635"/>
            <a:ext cx="4733007" cy="1200329"/>
          </a:xfrm>
          <a:prstGeom prst="rect">
            <a:avLst/>
          </a:prstGeom>
        </p:spPr>
        <p:txBody>
          <a:bodyPr wrap="square">
            <a:spAutoFit/>
          </a:bodyPr>
          <a:lstStyle/>
          <a:p>
            <a:r>
              <a:rPr lang="en-US" dirty="0">
                <a:solidFill>
                  <a:schemeClr val="bg1"/>
                </a:solidFill>
                <a:latin typeface="Calibri" panose="020F0502020204030204" pitchFamily="34" charset="0"/>
              </a:rPr>
              <a:t>Saul found out David was with the prophet Samuel, he attempted to capture David. However, because of the Lord’s influence, Saul was unable to take him.</a:t>
            </a:r>
          </a:p>
        </p:txBody>
      </p:sp>
      <p:grpSp>
        <p:nvGrpSpPr>
          <p:cNvPr id="2" name="Group 1"/>
          <p:cNvGrpSpPr/>
          <p:nvPr/>
        </p:nvGrpSpPr>
        <p:grpSpPr>
          <a:xfrm>
            <a:off x="849085" y="1329397"/>
            <a:ext cx="3276601" cy="4199205"/>
            <a:chOff x="130628" y="1193431"/>
            <a:chExt cx="3276601" cy="4199205"/>
          </a:xfrm>
        </p:grpSpPr>
        <p:grpSp>
          <p:nvGrpSpPr>
            <p:cNvPr id="12" name="Group 11"/>
            <p:cNvGrpSpPr/>
            <p:nvPr/>
          </p:nvGrpSpPr>
          <p:grpSpPr>
            <a:xfrm>
              <a:off x="130628" y="1193431"/>
              <a:ext cx="3276601" cy="4199205"/>
              <a:chOff x="7505323" y="495847"/>
              <a:chExt cx="3702336" cy="4671821"/>
            </a:xfrm>
          </p:grpSpPr>
          <p:grpSp>
            <p:nvGrpSpPr>
              <p:cNvPr id="13" name="Group 12"/>
              <p:cNvGrpSpPr/>
              <p:nvPr/>
            </p:nvGrpSpPr>
            <p:grpSpPr>
              <a:xfrm>
                <a:off x="7505323" y="495847"/>
                <a:ext cx="3702336" cy="4671821"/>
                <a:chOff x="8455499" y="1694834"/>
                <a:chExt cx="2752160" cy="3472834"/>
              </a:xfrm>
            </p:grpSpPr>
            <p:sp>
              <p:nvSpPr>
                <p:cNvPr id="25" name="Rectangle 24"/>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8455499" y="1694834"/>
                  <a:ext cx="2043369" cy="3071775"/>
                  <a:chOff x="3730028" y="2278823"/>
                  <a:chExt cx="2043369" cy="3071775"/>
                </a:xfrm>
              </p:grpSpPr>
              <p:grpSp>
                <p:nvGrpSpPr>
                  <p:cNvPr id="28" name="Group 27"/>
                  <p:cNvGrpSpPr/>
                  <p:nvPr/>
                </p:nvGrpSpPr>
                <p:grpSpPr>
                  <a:xfrm>
                    <a:off x="3730028" y="2278823"/>
                    <a:ext cx="1810693" cy="3071775"/>
                    <a:chOff x="3730028" y="2278823"/>
                    <a:chExt cx="1810693" cy="3071775"/>
                  </a:xfrm>
                </p:grpSpPr>
                <p:sp>
                  <p:nvSpPr>
                    <p:cNvPr id="40" name="Freeform 39"/>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856816" y="3084679"/>
                    <a:ext cx="278939" cy="200368"/>
                    <a:chOff x="6690511" y="2136618"/>
                    <a:chExt cx="524866" cy="377022"/>
                  </a:xfrm>
                </p:grpSpPr>
                <p:sp>
                  <p:nvSpPr>
                    <p:cNvPr id="37" name="Isosceles Triangle 36"/>
                    <p:cNvSpPr/>
                    <p:nvPr/>
                  </p:nvSpPr>
                  <p:spPr>
                    <a:xfrm>
                      <a:off x="6690511"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6889452"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6789981" y="2214876"/>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Isosceles Triangle 29"/>
                  <p:cNvSpPr/>
                  <p:nvPr/>
                </p:nvSpPr>
                <p:spPr>
                  <a:xfrm>
                    <a:off x="5209405" y="3241688"/>
                    <a:ext cx="177414" cy="162629"/>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063010" y="3421167"/>
                    <a:ext cx="251185" cy="207504"/>
                    <a:chOff x="7414669" y="4162921"/>
                    <a:chExt cx="396560" cy="327598"/>
                  </a:xfrm>
                </p:grpSpPr>
                <p:sp>
                  <p:nvSpPr>
                    <p:cNvPr id="35" name="Isosceles Triangle 34"/>
                    <p:cNvSpPr/>
                    <p:nvPr/>
                  </p:nvSpPr>
                  <p:spPr>
                    <a:xfrm>
                      <a:off x="7485304" y="4162921"/>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7414669" y="4276389"/>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5523604" y="4286816"/>
                    <a:ext cx="249793" cy="206354"/>
                    <a:chOff x="8266989" y="4835584"/>
                    <a:chExt cx="396560" cy="327598"/>
                  </a:xfrm>
                </p:grpSpPr>
                <p:sp>
                  <p:nvSpPr>
                    <p:cNvPr id="33" name="Isosceles Triangle 32"/>
                    <p:cNvSpPr/>
                    <p:nvPr/>
                  </p:nvSpPr>
                  <p:spPr>
                    <a:xfrm>
                      <a:off x="8337624" y="4835584"/>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8266989" y="4949052"/>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 name="TextBox 13"/>
              <p:cNvSpPr txBox="1"/>
              <p:nvPr/>
            </p:nvSpPr>
            <p:spPr>
              <a:xfrm>
                <a:off x="8899560" y="1405355"/>
                <a:ext cx="1430447" cy="276999"/>
              </a:xfrm>
              <a:prstGeom prst="rect">
                <a:avLst/>
              </a:prstGeom>
              <a:noFill/>
            </p:spPr>
            <p:txBody>
              <a:bodyPr wrap="square" rtlCol="0">
                <a:spAutoFit/>
              </a:bodyPr>
              <a:lstStyle/>
              <a:p>
                <a:r>
                  <a:rPr lang="en-US" sz="1200" dirty="0">
                    <a:solidFill>
                      <a:schemeClr val="bg1"/>
                    </a:solidFill>
                  </a:rPr>
                  <a:t>Mt. Carmel</a:t>
                </a:r>
              </a:p>
            </p:txBody>
          </p:sp>
          <p:sp>
            <p:nvSpPr>
              <p:cNvPr id="15" name="TextBox 14"/>
              <p:cNvSpPr txBox="1"/>
              <p:nvPr/>
            </p:nvSpPr>
            <p:spPr>
              <a:xfrm>
                <a:off x="9330026" y="1914225"/>
                <a:ext cx="1430447" cy="276999"/>
              </a:xfrm>
              <a:prstGeom prst="rect">
                <a:avLst/>
              </a:prstGeom>
              <a:noFill/>
            </p:spPr>
            <p:txBody>
              <a:bodyPr wrap="square" rtlCol="0">
                <a:spAutoFit/>
              </a:bodyPr>
              <a:lstStyle/>
              <a:p>
                <a:r>
                  <a:rPr lang="en-US" sz="1200" dirty="0">
                    <a:solidFill>
                      <a:schemeClr val="bg1"/>
                    </a:solidFill>
                  </a:rPr>
                  <a:t>Mt. Tabor</a:t>
                </a:r>
              </a:p>
            </p:txBody>
          </p:sp>
          <p:sp>
            <p:nvSpPr>
              <p:cNvPr id="16" name="TextBox 15"/>
              <p:cNvSpPr txBox="1"/>
              <p:nvPr/>
            </p:nvSpPr>
            <p:spPr>
              <a:xfrm>
                <a:off x="8921196" y="2241887"/>
                <a:ext cx="1430447" cy="276999"/>
              </a:xfrm>
              <a:prstGeom prst="rect">
                <a:avLst/>
              </a:prstGeom>
              <a:noFill/>
            </p:spPr>
            <p:txBody>
              <a:bodyPr wrap="square" rtlCol="0">
                <a:spAutoFit/>
              </a:bodyPr>
              <a:lstStyle/>
              <a:p>
                <a:r>
                  <a:rPr lang="en-US" sz="1200" dirty="0">
                    <a:solidFill>
                      <a:schemeClr val="bg1"/>
                    </a:solidFill>
                  </a:rPr>
                  <a:t>Mt. </a:t>
                </a:r>
                <a:r>
                  <a:rPr lang="en-US" sz="1200" dirty="0" err="1">
                    <a:solidFill>
                      <a:schemeClr val="bg1"/>
                    </a:solidFill>
                  </a:rPr>
                  <a:t>Gilboa</a:t>
                </a:r>
                <a:endParaRPr lang="en-US" sz="1200" dirty="0">
                  <a:solidFill>
                    <a:schemeClr val="bg1"/>
                  </a:solidFill>
                </a:endParaRPr>
              </a:p>
            </p:txBody>
          </p:sp>
          <p:sp>
            <p:nvSpPr>
              <p:cNvPr id="17" name="TextBox 16"/>
              <p:cNvSpPr txBox="1"/>
              <p:nvPr/>
            </p:nvSpPr>
            <p:spPr>
              <a:xfrm>
                <a:off x="9774236" y="3424403"/>
                <a:ext cx="1430447" cy="276999"/>
              </a:xfrm>
              <a:prstGeom prst="rect">
                <a:avLst/>
              </a:prstGeom>
              <a:noFill/>
            </p:spPr>
            <p:txBody>
              <a:bodyPr wrap="square" rtlCol="0">
                <a:spAutoFit/>
              </a:bodyPr>
              <a:lstStyle/>
              <a:p>
                <a:r>
                  <a:rPr lang="en-US" sz="1200" dirty="0">
                    <a:solidFill>
                      <a:schemeClr val="bg1"/>
                    </a:solidFill>
                  </a:rPr>
                  <a:t>Mt. Nebo</a:t>
                </a:r>
              </a:p>
            </p:txBody>
          </p:sp>
          <p:sp>
            <p:nvSpPr>
              <p:cNvPr id="18" name="TextBox 17"/>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9" name="TextBox 18"/>
              <p:cNvSpPr txBox="1"/>
              <p:nvPr/>
            </p:nvSpPr>
            <p:spPr>
              <a:xfrm>
                <a:off x="8487680" y="3571307"/>
                <a:ext cx="1430447" cy="276999"/>
              </a:xfrm>
              <a:prstGeom prst="rect">
                <a:avLst/>
              </a:prstGeom>
              <a:noFill/>
            </p:spPr>
            <p:txBody>
              <a:bodyPr wrap="square" rtlCol="0">
                <a:spAutoFit/>
              </a:bodyPr>
              <a:lstStyle/>
              <a:p>
                <a:r>
                  <a:rPr lang="en-US" sz="1200" dirty="0">
                    <a:solidFill>
                      <a:schemeClr val="bg1"/>
                    </a:solidFill>
                  </a:rPr>
                  <a:t>Bethlehem</a:t>
                </a:r>
              </a:p>
            </p:txBody>
          </p:sp>
          <p:sp>
            <p:nvSpPr>
              <p:cNvPr id="20" name="TextBox 19"/>
              <p:cNvSpPr txBox="1"/>
              <p:nvPr/>
            </p:nvSpPr>
            <p:spPr>
              <a:xfrm>
                <a:off x="8811837" y="2773374"/>
                <a:ext cx="1430447" cy="308175"/>
              </a:xfrm>
              <a:prstGeom prst="rect">
                <a:avLst/>
              </a:prstGeom>
              <a:noFill/>
            </p:spPr>
            <p:txBody>
              <a:bodyPr wrap="square" rtlCol="0">
                <a:spAutoFit/>
              </a:bodyPr>
              <a:lstStyle/>
              <a:p>
                <a:r>
                  <a:rPr lang="en-US" sz="1200" dirty="0">
                    <a:solidFill>
                      <a:schemeClr val="bg1"/>
                    </a:solidFill>
                  </a:rPr>
                  <a:t>Ramah</a:t>
                </a:r>
              </a:p>
            </p:txBody>
          </p:sp>
          <p:sp>
            <p:nvSpPr>
              <p:cNvPr id="21" name="5-Point Star 20"/>
              <p:cNvSpPr/>
              <p:nvPr/>
            </p:nvSpPr>
            <p:spPr>
              <a:xfrm>
                <a:off x="9239542" y="3331099"/>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9057964" y="355953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ame 23"/>
              <p:cNvSpPr/>
              <p:nvPr/>
            </p:nvSpPr>
            <p:spPr>
              <a:xfrm>
                <a:off x="7505323" y="500334"/>
                <a:ext cx="3699360" cy="4662847"/>
              </a:xfrm>
              <a:prstGeom prst="frame">
                <a:avLst>
                  <a:gd name="adj1" fmla="val 540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5" name="5-Point Star 44"/>
            <p:cNvSpPr/>
            <p:nvPr/>
          </p:nvSpPr>
          <p:spPr>
            <a:xfrm>
              <a:off x="1566960" y="3445077"/>
              <a:ext cx="103109" cy="12132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362" name="Picture 2" descr="http://st-takla.org/Gallery/var/albums/Bible/Illustrations/Bible-Slides/OT/09-First-Samuel/www-St-Takla-org--Bible-Slides-samuel1-8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633" y="3086036"/>
            <a:ext cx="4048898" cy="275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72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5153" y="6402675"/>
            <a:ext cx="1882589" cy="369332"/>
          </a:xfrm>
          <a:prstGeom prst="rect">
            <a:avLst/>
          </a:prstGeom>
          <a:noFill/>
        </p:spPr>
        <p:txBody>
          <a:bodyPr wrap="square" rtlCol="0">
            <a:spAutoFit/>
          </a:bodyPr>
          <a:lstStyle/>
          <a:p>
            <a:r>
              <a:rPr lang="en-US" dirty="0">
                <a:solidFill>
                  <a:schemeClr val="bg1"/>
                </a:solidFill>
              </a:rPr>
              <a:t>1 Samuel 19-22</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Overcome by the Spirit</a:t>
            </a:r>
          </a:p>
        </p:txBody>
      </p:sp>
      <p:sp>
        <p:nvSpPr>
          <p:cNvPr id="7" name="Rectangle 6"/>
          <p:cNvSpPr/>
          <p:nvPr/>
        </p:nvSpPr>
        <p:spPr>
          <a:xfrm>
            <a:off x="139708" y="1550584"/>
            <a:ext cx="6096000" cy="2585323"/>
          </a:xfrm>
          <a:prstGeom prst="rect">
            <a:avLst/>
          </a:prstGeom>
        </p:spPr>
        <p:txBody>
          <a:bodyPr>
            <a:spAutoFit/>
          </a:bodyPr>
          <a:lstStyle/>
          <a:p>
            <a:r>
              <a:rPr lang="en-US" dirty="0">
                <a:solidFill>
                  <a:schemeClr val="bg1"/>
                </a:solidFill>
              </a:rPr>
              <a:t>Saul had difficulty with his servants following orders. He had commanded them previously to kill David, but none of them seemed excited to carry out the order. </a:t>
            </a:r>
          </a:p>
          <a:p>
            <a:endParaRPr lang="en-US" dirty="0">
              <a:solidFill>
                <a:schemeClr val="bg1"/>
              </a:solidFill>
            </a:endParaRPr>
          </a:p>
          <a:p>
            <a:r>
              <a:rPr lang="en-US" dirty="0">
                <a:solidFill>
                  <a:schemeClr val="bg1"/>
                </a:solidFill>
              </a:rPr>
              <a:t>Angry that a group of priests had fed and protected David, Saul commanded that they be killed. </a:t>
            </a:r>
          </a:p>
          <a:p>
            <a:endParaRPr lang="en-US" dirty="0">
              <a:solidFill>
                <a:schemeClr val="bg1"/>
              </a:solidFill>
            </a:endParaRPr>
          </a:p>
          <a:p>
            <a:r>
              <a:rPr lang="en-US" dirty="0">
                <a:solidFill>
                  <a:schemeClr val="bg1"/>
                </a:solidFill>
              </a:rPr>
              <a:t>This time, Saul’s servants are sent to kill, but are instead overcome by the Spirit. (7)</a:t>
            </a:r>
          </a:p>
        </p:txBody>
      </p:sp>
      <p:sp>
        <p:nvSpPr>
          <p:cNvPr id="2" name="Rectangle 1"/>
          <p:cNvSpPr/>
          <p:nvPr/>
        </p:nvSpPr>
        <p:spPr>
          <a:xfrm>
            <a:off x="3980507" y="5109114"/>
            <a:ext cx="6096000" cy="646331"/>
          </a:xfrm>
          <a:prstGeom prst="rect">
            <a:avLst/>
          </a:prstGeom>
        </p:spPr>
        <p:txBody>
          <a:bodyPr>
            <a:spAutoFit/>
          </a:bodyPr>
          <a:lstStyle/>
          <a:p>
            <a:r>
              <a:rPr lang="en-US" i="1" dirty="0">
                <a:solidFill>
                  <a:srgbClr val="FFFF00"/>
                </a:solidFill>
              </a:rPr>
              <a:t>But the servants of the king would not put forth their hand to fall upon the priests of the Lord” </a:t>
            </a:r>
          </a:p>
        </p:txBody>
      </p:sp>
      <p:pic>
        <p:nvPicPr>
          <p:cNvPr id="4098" name="Picture 2" descr="http://blog.acton.org/wp-content/uploads/2014/03/display_i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l="25306" t="258" b="1"/>
          <a:stretch/>
        </p:blipFill>
        <p:spPr bwMode="auto">
          <a:xfrm>
            <a:off x="7028507" y="1301405"/>
            <a:ext cx="3381713" cy="36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48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Stripped off His Clothes”</a:t>
            </a:r>
            <a:endParaRPr lang="en-US" sz="4400" dirty="0">
              <a:solidFill>
                <a:schemeClr val="bg1"/>
              </a:solidFill>
              <a:latin typeface="Britannic Bold" panose="020B0903060703020204" pitchFamily="34" charset="0"/>
            </a:endParaRP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19:24</a:t>
            </a:r>
          </a:p>
        </p:txBody>
      </p:sp>
      <p:sp>
        <p:nvSpPr>
          <p:cNvPr id="44" name="Rectangle 43"/>
          <p:cNvSpPr/>
          <p:nvPr/>
        </p:nvSpPr>
        <p:spPr>
          <a:xfrm>
            <a:off x="402699" y="3337896"/>
            <a:ext cx="4733007" cy="2031325"/>
          </a:xfrm>
          <a:prstGeom prst="rect">
            <a:avLst/>
          </a:prstGeom>
        </p:spPr>
        <p:txBody>
          <a:bodyPr wrap="square">
            <a:spAutoFit/>
          </a:bodyPr>
          <a:lstStyle/>
          <a:p>
            <a:r>
              <a:rPr lang="en-US" i="1" dirty="0">
                <a:solidFill>
                  <a:srgbClr val="FFFF00"/>
                </a:solidFill>
              </a:rPr>
              <a:t>Wherefore, we shall have a perfect knowledge of all our guilt, and our uncleanness, and our nakedness; and the righteous shall have a perfect knowledge of their enjoyment, and their righteousness, being clothed with purity, yea, even with the robe of righteousness.</a:t>
            </a:r>
          </a:p>
          <a:p>
            <a:r>
              <a:rPr lang="en-US" i="1" dirty="0">
                <a:solidFill>
                  <a:srgbClr val="FFFF00"/>
                </a:solidFill>
                <a:latin typeface="Calibri" panose="020F0502020204030204" pitchFamily="34" charset="0"/>
              </a:rPr>
              <a:t>2 Nephi 9:14</a:t>
            </a:r>
          </a:p>
        </p:txBody>
      </p:sp>
      <p:sp>
        <p:nvSpPr>
          <p:cNvPr id="3" name="Rectangle 2"/>
          <p:cNvSpPr/>
          <p:nvPr/>
        </p:nvSpPr>
        <p:spPr>
          <a:xfrm>
            <a:off x="2177143" y="1515789"/>
            <a:ext cx="8141339" cy="923330"/>
          </a:xfrm>
          <a:prstGeom prst="rect">
            <a:avLst/>
          </a:prstGeom>
        </p:spPr>
        <p:txBody>
          <a:bodyPr wrap="square">
            <a:spAutoFit/>
          </a:bodyPr>
          <a:lstStyle/>
          <a:p>
            <a:r>
              <a:rPr lang="en-US" b="0" i="1" dirty="0">
                <a:solidFill>
                  <a:schemeClr val="bg1"/>
                </a:solidFill>
                <a:effectLst/>
                <a:latin typeface="Palatino"/>
              </a:rPr>
              <a:t>And he stripped off his clothes also, and prophesied before Samuel in like manner, and lay down naked all that day and all that night. Wherefore they say, Is Saul also among the prophets?</a:t>
            </a:r>
            <a:endParaRPr lang="en-US" i="1" dirty="0">
              <a:solidFill>
                <a:schemeClr val="bg1"/>
              </a:solidFill>
            </a:endParaRPr>
          </a:p>
        </p:txBody>
      </p:sp>
      <p:sp>
        <p:nvSpPr>
          <p:cNvPr id="46" name="Rectangle 45"/>
          <p:cNvSpPr/>
          <p:nvPr/>
        </p:nvSpPr>
        <p:spPr>
          <a:xfrm>
            <a:off x="5001069" y="1146457"/>
            <a:ext cx="4733007" cy="369332"/>
          </a:xfrm>
          <a:prstGeom prst="rect">
            <a:avLst/>
          </a:prstGeom>
        </p:spPr>
        <p:txBody>
          <a:bodyPr wrap="square">
            <a:spAutoFit/>
          </a:bodyPr>
          <a:lstStyle/>
          <a:p>
            <a:r>
              <a:rPr lang="en-US" dirty="0">
                <a:solidFill>
                  <a:schemeClr val="bg1"/>
                </a:solidFill>
                <a:latin typeface="Calibri" panose="020F0502020204030204" pitchFamily="34" charset="0"/>
              </a:rPr>
              <a:t>Took off his armor</a:t>
            </a:r>
          </a:p>
        </p:txBody>
      </p:sp>
      <p:sp>
        <p:nvSpPr>
          <p:cNvPr id="47" name="Rectangle 46"/>
          <p:cNvSpPr/>
          <p:nvPr/>
        </p:nvSpPr>
        <p:spPr>
          <a:xfrm>
            <a:off x="641081" y="2829630"/>
            <a:ext cx="4733007" cy="369332"/>
          </a:xfrm>
          <a:prstGeom prst="rect">
            <a:avLst/>
          </a:prstGeom>
        </p:spPr>
        <p:txBody>
          <a:bodyPr wrap="square">
            <a:spAutoFit/>
          </a:bodyPr>
          <a:lstStyle/>
          <a:p>
            <a:r>
              <a:rPr lang="en-US" dirty="0">
                <a:solidFill>
                  <a:schemeClr val="bg1"/>
                </a:solidFill>
                <a:latin typeface="Calibri" panose="020F0502020204030204" pitchFamily="34" charset="0"/>
              </a:rPr>
              <a:t>Naked = a defenseless position of guilt</a:t>
            </a:r>
          </a:p>
        </p:txBody>
      </p:sp>
      <p:sp>
        <p:nvSpPr>
          <p:cNvPr id="4" name="Rectangle 3"/>
          <p:cNvSpPr/>
          <p:nvPr/>
        </p:nvSpPr>
        <p:spPr>
          <a:xfrm>
            <a:off x="4897396" y="5124660"/>
            <a:ext cx="6096000" cy="1477328"/>
          </a:xfrm>
          <a:prstGeom prst="rect">
            <a:avLst/>
          </a:prstGeom>
        </p:spPr>
        <p:txBody>
          <a:bodyPr>
            <a:spAutoFit/>
          </a:bodyPr>
          <a:lstStyle/>
          <a:p>
            <a:r>
              <a:rPr lang="en-US" b="0" i="0" dirty="0">
                <a:solidFill>
                  <a:schemeClr val="bg1"/>
                </a:solidFill>
                <a:effectLst/>
                <a:latin typeface="georgia" panose="02040502050405020303" pitchFamily="18" charset="0"/>
              </a:rPr>
              <a:t> Saul, like the prophets who were with him, “stripped off his clothes… and prophesied before Samuel… and lay down naked all that day and all that night.” which clarifies that “lay down naked” in this instance means only that he was “divested of his armor and outer robes.” (5)</a:t>
            </a:r>
            <a:endParaRPr lang="en-US" dirty="0">
              <a:solidFill>
                <a:schemeClr val="bg1"/>
              </a:solidFill>
            </a:endParaRPr>
          </a:p>
        </p:txBody>
      </p:sp>
      <p:pic>
        <p:nvPicPr>
          <p:cNvPr id="16386" name="Picture 2" descr="http://images.fineartamerica.com/images-medium-large/samuel--saul-grang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8474" t="22984" r="18685" b="17334"/>
          <a:stretch/>
        </p:blipFill>
        <p:spPr bwMode="auto">
          <a:xfrm>
            <a:off x="7601463" y="2188029"/>
            <a:ext cx="2363161" cy="279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5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animEffect transition="in" filter="fade">
                                      <p:cBhvr>
                                        <p:cTn id="9" dur="5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923330"/>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David and Johnathan’s Covenant</a:t>
            </a: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20</a:t>
            </a:r>
          </a:p>
        </p:txBody>
      </p:sp>
      <p:sp>
        <p:nvSpPr>
          <p:cNvPr id="44" name="Rectangle 43"/>
          <p:cNvSpPr/>
          <p:nvPr/>
        </p:nvSpPr>
        <p:spPr>
          <a:xfrm>
            <a:off x="478901" y="1225689"/>
            <a:ext cx="5481009" cy="1754326"/>
          </a:xfrm>
          <a:prstGeom prst="rect">
            <a:avLst/>
          </a:prstGeom>
        </p:spPr>
        <p:txBody>
          <a:bodyPr wrap="square">
            <a:spAutoFit/>
          </a:bodyPr>
          <a:lstStyle/>
          <a:p>
            <a:r>
              <a:rPr lang="en-US" dirty="0">
                <a:solidFill>
                  <a:schemeClr val="bg1"/>
                </a:solidFill>
                <a:latin typeface="Calibri" panose="020F0502020204030204" pitchFamily="34" charset="0"/>
              </a:rPr>
              <a:t>David left the prophet Samuel, David met with Jonathan and they made a covenant of friendship.</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Jonathan covenanted to warn David of danger from his father and David covenanted to watch over Jonathan’s family, including his posterity. </a:t>
            </a:r>
          </a:p>
        </p:txBody>
      </p:sp>
      <p:sp>
        <p:nvSpPr>
          <p:cNvPr id="43" name="Rectangle 42"/>
          <p:cNvSpPr/>
          <p:nvPr/>
        </p:nvSpPr>
        <p:spPr>
          <a:xfrm>
            <a:off x="5769429" y="3783700"/>
            <a:ext cx="5854235" cy="2308324"/>
          </a:xfrm>
          <a:prstGeom prst="rect">
            <a:avLst/>
          </a:prstGeom>
        </p:spPr>
        <p:txBody>
          <a:bodyPr wrap="square">
            <a:spAutoFit/>
          </a:bodyPr>
          <a:lstStyle/>
          <a:p>
            <a:r>
              <a:rPr lang="en-US" dirty="0">
                <a:solidFill>
                  <a:schemeClr val="bg1"/>
                </a:solidFill>
                <a:latin typeface="Calibri" panose="020F0502020204030204" pitchFamily="34" charset="0"/>
              </a:rPr>
              <a:t>David decided to hide from the king the next day instead of eating with him, and he requested Jonathan’s help in discovering Saul’s plot against him.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When Saul did not see David at his table the next day, he became angry and told Jonathan that if David was allowed to live then Jonathan would never be king. Jonathan sent a message to David to flee for safety.</a:t>
            </a:r>
          </a:p>
        </p:txBody>
      </p:sp>
      <p:pic>
        <p:nvPicPr>
          <p:cNvPr id="17410" name="Picture 2" descr="http://www.gaychristian101.com/images/davids-funeral-elegy-for-jonathan-215663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452" y="942822"/>
            <a:ext cx="38100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http://biblelessonsite.org/images/davejona.jpg"/>
          <p:cNvPicPr>
            <a:picLocks noChangeAspect="1" noChangeArrowheads="1"/>
          </p:cNvPicPr>
          <p:nvPr/>
        </p:nvPicPr>
        <p:blipFill rotWithShape="1">
          <a:blip r:embed="rId4">
            <a:extLst>
              <a:ext uri="{28A0092B-C50C-407E-A947-70E740481C1C}">
                <a14:useLocalDpi xmlns:a14="http://schemas.microsoft.com/office/drawing/2010/main" val="0"/>
              </a:ext>
            </a:extLst>
          </a:blip>
          <a:srcRect l="9209" t="5109" r="8850" b="6319"/>
          <a:stretch/>
        </p:blipFill>
        <p:spPr bwMode="auto">
          <a:xfrm>
            <a:off x="2118003" y="3145151"/>
            <a:ext cx="2682119" cy="350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67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fade">
                                      <p:cBhvr>
                                        <p:cTn id="9" dur="500"/>
                                        <p:tgtEl>
                                          <p:spTgt spid="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5153" y="6402675"/>
            <a:ext cx="1882589" cy="369332"/>
          </a:xfrm>
          <a:prstGeom prst="rect">
            <a:avLst/>
          </a:prstGeom>
          <a:noFill/>
        </p:spPr>
        <p:txBody>
          <a:bodyPr wrap="square" rtlCol="0">
            <a:spAutoFit/>
          </a:bodyPr>
          <a:lstStyle/>
          <a:p>
            <a:r>
              <a:rPr lang="en-US" dirty="0">
                <a:solidFill>
                  <a:schemeClr val="bg1"/>
                </a:solidFill>
              </a:rPr>
              <a:t>1 Samuel 19:20</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School of the Prophets</a:t>
            </a:r>
          </a:p>
        </p:txBody>
      </p:sp>
      <p:sp>
        <p:nvSpPr>
          <p:cNvPr id="7" name="Rectangle 6"/>
          <p:cNvSpPr/>
          <p:nvPr/>
        </p:nvSpPr>
        <p:spPr>
          <a:xfrm>
            <a:off x="3494638" y="3888036"/>
            <a:ext cx="8388346" cy="2585323"/>
          </a:xfrm>
          <a:prstGeom prst="rect">
            <a:avLst/>
          </a:prstGeom>
        </p:spPr>
        <p:txBody>
          <a:bodyPr wrap="square">
            <a:spAutoFit/>
          </a:bodyPr>
          <a:lstStyle/>
          <a:p>
            <a:r>
              <a:rPr lang="en-US" b="0" i="0" dirty="0">
                <a:solidFill>
                  <a:schemeClr val="bg1"/>
                </a:solidFill>
                <a:effectLst/>
                <a:latin typeface="Calibri" panose="020F0502020204030204" pitchFamily="34" charset="0"/>
              </a:rPr>
              <a:t>Samuel, who was established in the eyes of all Israel as a prophet of the Lord, organized the prophets into a society for common instruction and edification.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He established schools for the prophets, where men were trained in things pertaining to holy offices; the students were generally called "sons of the prophets.”</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Such schools were established at Ramah, Bethel, Jericho, and Gilgal.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members seem to have lived together as a society.</a:t>
            </a:r>
            <a:endParaRPr lang="en-US" dirty="0">
              <a:solidFill>
                <a:schemeClr val="bg1"/>
              </a:solidFill>
            </a:endParaRPr>
          </a:p>
        </p:txBody>
      </p:sp>
      <p:sp>
        <p:nvSpPr>
          <p:cNvPr id="2" name="Rectangle 1"/>
          <p:cNvSpPr/>
          <p:nvPr/>
        </p:nvSpPr>
        <p:spPr>
          <a:xfrm>
            <a:off x="371768" y="1107996"/>
            <a:ext cx="4213412" cy="2308324"/>
          </a:xfrm>
          <a:prstGeom prst="rect">
            <a:avLst/>
          </a:prstGeom>
        </p:spPr>
        <p:txBody>
          <a:bodyPr wrap="square">
            <a:spAutoFit/>
          </a:bodyPr>
          <a:lstStyle/>
          <a:p>
            <a:r>
              <a:rPr lang="en-US" b="0" i="0" dirty="0">
                <a:solidFill>
                  <a:schemeClr val="bg1"/>
                </a:solidFill>
                <a:effectLst/>
                <a:latin typeface="Calibri" panose="020F0502020204030204" pitchFamily="34" charset="0"/>
              </a:rPr>
              <a:t>These scholars showed that such prophets as Samuel, Elijah, and Elisha conducted special schools that were called here “the company of the prophets.”</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Elsewhere, the men who attended these schools were called “sons of the prophets” (</a:t>
            </a:r>
            <a:r>
              <a:rPr lang="en-US" b="0" i="0" u="none" strike="noStrike" dirty="0">
                <a:solidFill>
                  <a:schemeClr val="bg1"/>
                </a:solidFill>
                <a:effectLst/>
                <a:latin typeface="Calibri" panose="020F0502020204030204" pitchFamily="34" charset="0"/>
              </a:rPr>
              <a:t>1 Kings 20:35</a:t>
            </a:r>
            <a:r>
              <a:rPr lang="en-US" b="0" i="0" dirty="0">
                <a:solidFill>
                  <a:schemeClr val="bg1"/>
                </a:solidFill>
                <a:effectLst/>
                <a:latin typeface="Calibri" panose="020F0502020204030204" pitchFamily="34" charset="0"/>
              </a:rPr>
              <a:t>). </a:t>
            </a:r>
          </a:p>
        </p:txBody>
      </p:sp>
      <p:pic>
        <p:nvPicPr>
          <p:cNvPr id="2050" name="Picture 2" descr="http://media.salemwebnetwork.com/cms/CW/faith/14733-stain-glass-prophet-daniel-point.1200w.t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459" y="1067410"/>
            <a:ext cx="5192310" cy="271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63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School of the Prophets</a:t>
            </a:r>
          </a:p>
        </p:txBody>
      </p:sp>
      <p:sp>
        <p:nvSpPr>
          <p:cNvPr id="2" name="Rectangle 1"/>
          <p:cNvSpPr/>
          <p:nvPr/>
        </p:nvSpPr>
        <p:spPr>
          <a:xfrm>
            <a:off x="751437" y="3762941"/>
            <a:ext cx="6096000" cy="1323439"/>
          </a:xfrm>
          <a:prstGeom prst="rect">
            <a:avLst/>
          </a:prstGeom>
        </p:spPr>
        <p:txBody>
          <a:bodyPr>
            <a:spAutoFit/>
          </a:bodyPr>
          <a:lstStyle/>
          <a:p>
            <a:r>
              <a:rPr lang="en-US" sz="2000" dirty="0">
                <a:solidFill>
                  <a:schemeClr val="bg1"/>
                </a:solidFill>
                <a:latin typeface="Calibri" panose="020F0502020204030204" pitchFamily="34" charset="0"/>
              </a:rPr>
              <a:t>In the present dispensation, a similar organization was effected under the direction of the prophet Joseph Smith; this also received the name of the School of the Prophets. (6) </a:t>
            </a:r>
            <a:endParaRPr lang="en-US" sz="2000" dirty="0"/>
          </a:p>
        </p:txBody>
      </p:sp>
      <p:pic>
        <p:nvPicPr>
          <p:cNvPr id="3" name="Picture 2" descr="https://www.lds.org/bc/content/shared/content/images/gospel-library/manual/36481/36481_all_46-02-JosephTeac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689" y="2786361"/>
            <a:ext cx="4286250" cy="32766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939359" y="1265283"/>
            <a:ext cx="6096000" cy="646331"/>
          </a:xfrm>
          <a:prstGeom prst="rect">
            <a:avLst/>
          </a:prstGeom>
        </p:spPr>
        <p:txBody>
          <a:bodyPr>
            <a:spAutoFit/>
          </a:bodyPr>
          <a:lstStyle/>
          <a:p>
            <a:r>
              <a:rPr lang="en-US" dirty="0">
                <a:solidFill>
                  <a:schemeClr val="bg1"/>
                </a:solidFill>
                <a:latin typeface="Calibri" panose="020F0502020204030204" pitchFamily="34" charset="0"/>
              </a:rPr>
              <a:t>Joseph Smith set up a similar school in Kirtland, Ohio, to help teach priesthood holders their special duties.</a:t>
            </a:r>
            <a:endParaRPr lang="en-US" dirty="0">
              <a:solidFill>
                <a:schemeClr val="bg1"/>
              </a:solidFill>
            </a:endParaRPr>
          </a:p>
        </p:txBody>
      </p:sp>
      <p:pic>
        <p:nvPicPr>
          <p:cNvPr id="1028" name="Picture 4" descr="https://rsc.byu.edu/sites/default/files/James%20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977" y="1991321"/>
            <a:ext cx="1222518" cy="162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09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10883"/>
            <a:ext cx="1882589" cy="369332"/>
          </a:xfrm>
          <a:prstGeom prst="rect">
            <a:avLst/>
          </a:prstGeom>
          <a:noFill/>
        </p:spPr>
        <p:txBody>
          <a:bodyPr wrap="square" rtlCol="0">
            <a:spAutoFit/>
          </a:bodyPr>
          <a:lstStyle/>
          <a:p>
            <a:r>
              <a:rPr lang="en-US" dirty="0">
                <a:solidFill>
                  <a:schemeClr val="bg1"/>
                </a:solidFill>
              </a:rPr>
              <a:t>1 Samuel 23</a:t>
            </a:r>
          </a:p>
        </p:txBody>
      </p:sp>
      <p:sp>
        <p:nvSpPr>
          <p:cNvPr id="6" name="TextBox 5"/>
          <p:cNvSpPr txBox="1"/>
          <p:nvPr/>
        </p:nvSpPr>
        <p:spPr>
          <a:xfrm>
            <a:off x="0" y="53886"/>
            <a:ext cx="12192000"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David Preserves Saul’s Life</a:t>
            </a:r>
          </a:p>
        </p:txBody>
      </p:sp>
      <p:grpSp>
        <p:nvGrpSpPr>
          <p:cNvPr id="3" name="Group 2"/>
          <p:cNvGrpSpPr/>
          <p:nvPr/>
        </p:nvGrpSpPr>
        <p:grpSpPr>
          <a:xfrm>
            <a:off x="7359071" y="2728628"/>
            <a:ext cx="4286250" cy="3589556"/>
            <a:chOff x="6408457" y="1750854"/>
            <a:chExt cx="4286250" cy="3589556"/>
          </a:xfrm>
        </p:grpSpPr>
        <p:pic>
          <p:nvPicPr>
            <p:cNvPr id="2050" name="Picture 2" descr="cave of Adull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457" y="1750854"/>
              <a:ext cx="4286250" cy="2943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61256" y="4694079"/>
              <a:ext cx="3757519" cy="646331"/>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Possible site of the cave of </a:t>
              </a:r>
              <a:r>
                <a:rPr lang="en-US" b="0" i="0" dirty="0" err="1">
                  <a:solidFill>
                    <a:schemeClr val="bg1"/>
                  </a:solidFill>
                  <a:effectLst/>
                  <a:latin typeface="Calibri" panose="020F0502020204030204" pitchFamily="34" charset="0"/>
                </a:rPr>
                <a:t>Adullam</a:t>
              </a:r>
              <a:r>
                <a:rPr lang="en-US" b="0" i="0" dirty="0">
                  <a:solidFill>
                    <a:schemeClr val="bg1"/>
                  </a:solidFill>
                  <a:effectLst/>
                  <a:latin typeface="Calibri" panose="020F0502020204030204" pitchFamily="34" charset="0"/>
                </a:rPr>
                <a:t> where David hid from Saul</a:t>
              </a:r>
              <a:endParaRPr lang="en-US" dirty="0">
                <a:solidFill>
                  <a:schemeClr val="bg1"/>
                </a:solidFill>
              </a:endParaRPr>
            </a:p>
          </p:txBody>
        </p:sp>
      </p:grpSp>
      <p:sp>
        <p:nvSpPr>
          <p:cNvPr id="9" name="TextBox 8"/>
          <p:cNvSpPr txBox="1"/>
          <p:nvPr/>
        </p:nvSpPr>
        <p:spPr>
          <a:xfrm>
            <a:off x="4353693" y="1281837"/>
            <a:ext cx="5043312" cy="1077218"/>
          </a:xfrm>
          <a:prstGeom prst="rect">
            <a:avLst/>
          </a:prstGeom>
          <a:noFill/>
        </p:spPr>
        <p:txBody>
          <a:bodyPr wrap="square" rtlCol="0">
            <a:spAutoFit/>
          </a:bodyPr>
          <a:lstStyle/>
          <a:p>
            <a:r>
              <a:rPr lang="en-US" sz="3200" dirty="0" err="1">
                <a:solidFill>
                  <a:schemeClr val="bg1"/>
                </a:solidFill>
              </a:rPr>
              <a:t>En</a:t>
            </a:r>
            <a:r>
              <a:rPr lang="en-US" sz="3200" dirty="0">
                <a:solidFill>
                  <a:schemeClr val="bg1"/>
                </a:solidFill>
              </a:rPr>
              <a:t>-</a:t>
            </a:r>
            <a:r>
              <a:rPr lang="en-US" sz="3200" dirty="0" err="1">
                <a:solidFill>
                  <a:schemeClr val="bg1"/>
                </a:solidFill>
              </a:rPr>
              <a:t>gedi</a:t>
            </a:r>
            <a:r>
              <a:rPr lang="en-US" sz="3200" dirty="0">
                <a:solidFill>
                  <a:schemeClr val="bg1"/>
                </a:solidFill>
              </a:rPr>
              <a:t>---a hiding place for David and his men—</a:t>
            </a:r>
          </a:p>
        </p:txBody>
      </p:sp>
      <p:pic>
        <p:nvPicPr>
          <p:cNvPr id="10" name="Picture 2" descr="http://media.ldscdn.org/images/media-library/old-testament-seminary-curriculum-images/page-layout-friendship-self-respect-1327688-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679" y="1110580"/>
            <a:ext cx="3700561" cy="278008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28160" y="4612174"/>
            <a:ext cx="4884232" cy="1077218"/>
          </a:xfrm>
          <a:prstGeom prst="rect">
            <a:avLst/>
          </a:prstGeom>
        </p:spPr>
        <p:txBody>
          <a:bodyPr wrap="square">
            <a:spAutoFit/>
          </a:bodyPr>
          <a:lstStyle/>
          <a:p>
            <a:r>
              <a:rPr lang="en-US" sz="3200" dirty="0">
                <a:solidFill>
                  <a:schemeClr val="bg1"/>
                </a:solidFill>
              </a:rPr>
              <a:t>Today the cliffs are called “Dead Sea Scrolls”—(2)</a:t>
            </a:r>
          </a:p>
        </p:txBody>
      </p:sp>
    </p:spTree>
    <p:extLst>
      <p:ext uri="{BB962C8B-B14F-4D97-AF65-F5344CB8AC3E}">
        <p14:creationId xmlns:p14="http://schemas.microsoft.com/office/powerpoint/2010/main" val="162156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10883"/>
            <a:ext cx="1882589" cy="369332"/>
          </a:xfrm>
          <a:prstGeom prst="rect">
            <a:avLst/>
          </a:prstGeom>
          <a:noFill/>
        </p:spPr>
        <p:txBody>
          <a:bodyPr wrap="square" rtlCol="0">
            <a:spAutoFit/>
          </a:bodyPr>
          <a:lstStyle/>
          <a:p>
            <a:r>
              <a:rPr lang="en-US" dirty="0">
                <a:solidFill>
                  <a:schemeClr val="bg1"/>
                </a:solidFill>
              </a:rPr>
              <a:t>1 Samuel 23-24</a:t>
            </a:r>
          </a:p>
        </p:txBody>
      </p:sp>
      <p:sp>
        <p:nvSpPr>
          <p:cNvPr id="6" name="TextBox 5"/>
          <p:cNvSpPr txBox="1"/>
          <p:nvPr/>
        </p:nvSpPr>
        <p:spPr>
          <a:xfrm>
            <a:off x="0" y="53886"/>
            <a:ext cx="12192000"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Seeking Revenge</a:t>
            </a:r>
          </a:p>
        </p:txBody>
      </p:sp>
      <p:grpSp>
        <p:nvGrpSpPr>
          <p:cNvPr id="11" name="Group 10"/>
          <p:cNvGrpSpPr/>
          <p:nvPr/>
        </p:nvGrpSpPr>
        <p:grpSpPr>
          <a:xfrm>
            <a:off x="391087" y="1149153"/>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12391" y="1093052"/>
              <a:ext cx="2293346" cy="1323439"/>
            </a:xfrm>
            <a:prstGeom prst="rect">
              <a:avLst/>
            </a:prstGeom>
          </p:spPr>
          <p:txBody>
            <a:bodyPr wrap="square">
              <a:spAutoFit/>
            </a:bodyPr>
            <a:lstStyle/>
            <a:p>
              <a:pPr algn="ctr"/>
              <a:r>
                <a:rPr lang="en-US" sz="1600" b="1" dirty="0"/>
                <a:t>Because the Lord is a perfect judge, we do not need to seek revenge against those who have hurt us</a:t>
              </a:r>
              <a:endParaRPr lang="en-US" sz="1600" i="1" dirty="0"/>
            </a:p>
          </p:txBody>
        </p:sp>
      </p:grpSp>
      <p:sp>
        <p:nvSpPr>
          <p:cNvPr id="4" name="Rectangle 3"/>
          <p:cNvSpPr/>
          <p:nvPr/>
        </p:nvSpPr>
        <p:spPr>
          <a:xfrm>
            <a:off x="7168297" y="1748194"/>
            <a:ext cx="4311493" cy="1200329"/>
          </a:xfrm>
          <a:prstGeom prst="rect">
            <a:avLst/>
          </a:prstGeom>
        </p:spPr>
        <p:txBody>
          <a:bodyPr wrap="square">
            <a:spAutoFit/>
          </a:bodyPr>
          <a:lstStyle/>
          <a:p>
            <a:r>
              <a:rPr lang="en-US" dirty="0">
                <a:solidFill>
                  <a:schemeClr val="bg1"/>
                </a:solidFill>
                <a:latin typeface="Calibri" panose="020F0502020204030204" pitchFamily="34" charset="0"/>
              </a:rPr>
              <a:t>Seeking revenge is different from seeking justice. Letting the Lord be the judge does not mean you should not seek help when it is needed.</a:t>
            </a:r>
            <a:endParaRPr lang="en-US" dirty="0">
              <a:solidFill>
                <a:schemeClr val="bg1"/>
              </a:solidFill>
            </a:endParaRPr>
          </a:p>
        </p:txBody>
      </p:sp>
      <p:sp>
        <p:nvSpPr>
          <p:cNvPr id="25" name="Rectangle 24"/>
          <p:cNvSpPr/>
          <p:nvPr/>
        </p:nvSpPr>
        <p:spPr>
          <a:xfrm>
            <a:off x="4182433" y="3833227"/>
            <a:ext cx="7598169" cy="2862322"/>
          </a:xfrm>
          <a:prstGeom prst="rect">
            <a:avLst/>
          </a:prstGeom>
        </p:spPr>
        <p:txBody>
          <a:bodyPr wrap="square">
            <a:spAutoFit/>
          </a:bodyPr>
          <a:lstStyle/>
          <a:p>
            <a:r>
              <a:rPr lang="en-US" dirty="0">
                <a:solidFill>
                  <a:schemeClr val="bg1"/>
                </a:solidFill>
                <a:latin typeface="Calibri" panose="020F0502020204030204" pitchFamily="34" charset="0"/>
              </a:rPr>
              <a:t>“Only as we rid ourselves of hatred and bitterness can the Lord put comfort into our hearts. …</a:t>
            </a:r>
          </a:p>
          <a:p>
            <a:endParaRPr lang="en-US" dirty="0">
              <a:solidFill>
                <a:schemeClr val="bg1"/>
              </a:solidFill>
              <a:latin typeface="Calibri" panose="020F0502020204030204" pitchFamily="34" charset="0"/>
            </a:endParaRPr>
          </a:p>
          <a:p>
            <a:r>
              <a:rPr lang="en-US" dirty="0">
                <a:solidFill>
                  <a:schemeClr val="bg1"/>
                </a:solidFill>
              </a:rPr>
              <a:t>“… When tragedy strikes, we should not respond by seeking personal revenge but rather let justice take its course and then let go. It is not easy to let go and empty our hearts of festering resentment. </a:t>
            </a:r>
          </a:p>
          <a:p>
            <a:endParaRPr lang="en-US" dirty="0">
              <a:solidFill>
                <a:schemeClr val="bg1"/>
              </a:solidFill>
            </a:endParaRPr>
          </a:p>
          <a:p>
            <a:r>
              <a:rPr lang="en-US" dirty="0">
                <a:solidFill>
                  <a:schemeClr val="bg1"/>
                </a:solidFill>
              </a:rPr>
              <a:t>The Savior has offered to all of us a precious peace through His Atonement, but this can come only as we are willing to cast out negative feelings of anger, spite, or revenge.”(8)</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038" y="4243924"/>
            <a:ext cx="1581150" cy="1905000"/>
          </a:xfrm>
          <a:prstGeom prst="rect">
            <a:avLst/>
          </a:prstGeom>
        </p:spPr>
      </p:pic>
      <p:pic>
        <p:nvPicPr>
          <p:cNvPr id="3074" name="Picture 2" descr="http://2.bp.blogspot.com/-VTlzy2Rqz0c/U5hRC4cSFXI/AAAAAAAAIwQ/iIDDOtkGWdg/s1600/fist-emo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0697" y="1279955"/>
            <a:ext cx="2387828" cy="214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xit" presetSubtype="0" fill="hold" nodeType="withEffect">
                                  <p:stCondLst>
                                    <p:cond delay="0"/>
                                  </p:stCondLst>
                                  <p:childTnLst>
                                    <p:animEffect transition="out" filter="fade">
                                      <p:cBhvr>
                                        <p:cTn id="22" dur="500"/>
                                        <p:tgtEl>
                                          <p:spTgt spid="3074"/>
                                        </p:tgtEl>
                                      </p:cBhvr>
                                    </p:animEffect>
                                    <p:set>
                                      <p:cBhvr>
                                        <p:cTn id="23" dur="1" fill="hold">
                                          <p:stCondLst>
                                            <p:cond delay="499"/>
                                          </p:stCondLst>
                                        </p:cTn>
                                        <p:tgtEl>
                                          <p:spTgt spid="307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8857" y="119743"/>
            <a:ext cx="11930743" cy="6632585"/>
          </a:xfrm>
          <a:prstGeom prst="rect">
            <a:avLst/>
          </a:prstGeom>
          <a:noFill/>
        </p:spPr>
        <p:txBody>
          <a:bodyPr wrap="square" rtlCol="0">
            <a:spAutoFit/>
          </a:bodyPr>
          <a:lstStyle/>
          <a:p>
            <a:r>
              <a:rPr lang="en-US" sz="1700" dirty="0">
                <a:solidFill>
                  <a:schemeClr val="bg1"/>
                </a:solidFill>
              </a:rPr>
              <a:t>Sources:</a:t>
            </a:r>
          </a:p>
          <a:p>
            <a:r>
              <a:rPr lang="en-US" sz="1700" dirty="0">
                <a:solidFill>
                  <a:schemeClr val="bg1"/>
                </a:solidFill>
              </a:rPr>
              <a:t>Suggested Hymn: #237 </a:t>
            </a:r>
            <a:r>
              <a:rPr lang="en-US" sz="1700" i="1" dirty="0">
                <a:solidFill>
                  <a:schemeClr val="bg1"/>
                </a:solidFill>
              </a:rPr>
              <a:t>Do What Is Right</a:t>
            </a:r>
            <a:endParaRPr lang="en-US" sz="1700" dirty="0">
              <a:solidFill>
                <a:schemeClr val="bg1"/>
              </a:solidFill>
            </a:endParaRPr>
          </a:p>
          <a:p>
            <a:endParaRPr lang="en-US" sz="1700" dirty="0">
              <a:solidFill>
                <a:schemeClr val="bg1"/>
              </a:solidFill>
            </a:endParaRPr>
          </a:p>
          <a:p>
            <a:r>
              <a:rPr lang="en-US" sz="1700" dirty="0">
                <a:solidFill>
                  <a:schemeClr val="bg1"/>
                </a:solidFill>
              </a:rPr>
              <a:t>Video: Avoid Envy (1:13)</a:t>
            </a:r>
          </a:p>
          <a:p>
            <a:endParaRPr lang="en-US" sz="1700" dirty="0">
              <a:solidFill>
                <a:schemeClr val="bg1"/>
              </a:solidFill>
            </a:endParaRPr>
          </a:p>
          <a:p>
            <a:pPr marL="342900" indent="-342900" fontAlgn="base">
              <a:buAutoNum type="arabicPeriod"/>
            </a:pPr>
            <a:r>
              <a:rPr lang="en-US" sz="1700" dirty="0">
                <a:solidFill>
                  <a:schemeClr val="bg1"/>
                </a:solidFill>
              </a:rPr>
              <a:t>Darnell </a:t>
            </a:r>
            <a:r>
              <a:rPr lang="en-US" sz="1700" dirty="0" err="1">
                <a:solidFill>
                  <a:schemeClr val="bg1"/>
                </a:solidFill>
              </a:rPr>
              <a:t>Zollinger</a:t>
            </a:r>
            <a:r>
              <a:rPr lang="en-US" sz="1700" dirty="0">
                <a:solidFill>
                  <a:schemeClr val="bg1"/>
                </a:solidFill>
              </a:rPr>
              <a:t> </a:t>
            </a:r>
            <a:r>
              <a:rPr lang="en-US" sz="1700" i="1" dirty="0">
                <a:solidFill>
                  <a:schemeClr val="bg1"/>
                </a:solidFill>
              </a:rPr>
              <a:t>When Sibling Rivalry Strikes  </a:t>
            </a:r>
            <a:r>
              <a:rPr lang="en-US" sz="1700" dirty="0">
                <a:solidFill>
                  <a:schemeClr val="bg1"/>
                </a:solidFill>
              </a:rPr>
              <a:t>1975 February Ensign</a:t>
            </a:r>
          </a:p>
          <a:p>
            <a:pPr marL="342900" indent="-342900" fontAlgn="base">
              <a:buAutoNum type="arabicPeriod"/>
            </a:pPr>
            <a:endParaRPr lang="en-US" sz="1700" dirty="0">
              <a:solidFill>
                <a:schemeClr val="bg1"/>
              </a:solidFill>
            </a:endParaRPr>
          </a:p>
          <a:p>
            <a:pPr marL="342900" indent="-342900" fontAlgn="base">
              <a:buAutoNum type="arabicPeriod"/>
            </a:pPr>
            <a:r>
              <a:rPr lang="en-US" sz="1700" dirty="0">
                <a:solidFill>
                  <a:schemeClr val="bg1"/>
                </a:solidFill>
              </a:rPr>
              <a:t>W. Cleon Skousen </a:t>
            </a:r>
            <a:r>
              <a:rPr lang="en-US" sz="1700" i="1" dirty="0">
                <a:solidFill>
                  <a:schemeClr val="bg1"/>
                </a:solidFill>
              </a:rPr>
              <a:t>The Fourth Thousand Years </a:t>
            </a:r>
            <a:r>
              <a:rPr lang="en-US" sz="1700" dirty="0">
                <a:solidFill>
                  <a:schemeClr val="bg1"/>
                </a:solidFill>
              </a:rPr>
              <a:t>p. 26</a:t>
            </a:r>
          </a:p>
          <a:p>
            <a:pPr marL="342900" indent="-342900" fontAlgn="base">
              <a:buAutoNum type="arabicPeriod"/>
            </a:pPr>
            <a:endParaRPr lang="en-US" sz="1700" dirty="0">
              <a:solidFill>
                <a:schemeClr val="bg1"/>
              </a:solidFill>
            </a:endParaRPr>
          </a:p>
          <a:p>
            <a:pPr marL="342900" indent="-342900" fontAlgn="base">
              <a:buFontTx/>
              <a:buAutoNum type="arabicPeriod"/>
            </a:pPr>
            <a:r>
              <a:rPr lang="en-US" sz="1700" dirty="0">
                <a:solidFill>
                  <a:schemeClr val="bg1"/>
                </a:solidFill>
              </a:rPr>
              <a:t>Elder Jeffrey R. Holland “The Laborers in the Vineyard,”</a:t>
            </a:r>
            <a:r>
              <a:rPr lang="en-US" sz="1700" i="1" dirty="0">
                <a:solidFill>
                  <a:schemeClr val="bg1"/>
                </a:solidFill>
              </a:rPr>
              <a:t> Ensign</a:t>
            </a:r>
            <a:r>
              <a:rPr lang="en-US" sz="1700" dirty="0">
                <a:solidFill>
                  <a:schemeClr val="bg1"/>
                </a:solidFill>
              </a:rPr>
              <a:t> or </a:t>
            </a:r>
            <a:r>
              <a:rPr lang="en-US" sz="1700" i="1" dirty="0">
                <a:solidFill>
                  <a:schemeClr val="bg1"/>
                </a:solidFill>
              </a:rPr>
              <a:t>Liahona,</a:t>
            </a:r>
            <a:r>
              <a:rPr lang="en-US" sz="1700" dirty="0">
                <a:solidFill>
                  <a:schemeClr val="bg1"/>
                </a:solidFill>
              </a:rPr>
              <a:t> May 2012, 31).</a:t>
            </a:r>
          </a:p>
          <a:p>
            <a:pPr marL="342900" indent="-342900" fontAlgn="base">
              <a:buFontTx/>
              <a:buAutoNum type="arabicPeriod"/>
            </a:pPr>
            <a:endParaRPr lang="en-US" sz="1700" dirty="0">
              <a:solidFill>
                <a:schemeClr val="bg1"/>
              </a:solidFill>
            </a:endParaRPr>
          </a:p>
          <a:p>
            <a:pPr marL="342900" indent="-342900" fontAlgn="base">
              <a:buFontTx/>
              <a:buAutoNum type="arabicPeriod"/>
            </a:pPr>
            <a:r>
              <a:rPr lang="en-US" sz="1700" dirty="0">
                <a:solidFill>
                  <a:schemeClr val="bg1"/>
                </a:solidFill>
              </a:rPr>
              <a:t>Old Testament Institute Manual</a:t>
            </a:r>
          </a:p>
          <a:p>
            <a:pPr marL="342900" indent="-342900" fontAlgn="base">
              <a:buFontTx/>
              <a:buAutoNum type="arabicPeriod"/>
            </a:pPr>
            <a:endParaRPr lang="en-US" sz="1700" dirty="0">
              <a:solidFill>
                <a:schemeClr val="bg1"/>
              </a:solidFill>
            </a:endParaRPr>
          </a:p>
          <a:p>
            <a:pPr marL="342900" indent="-342900" fontAlgn="base">
              <a:buFontTx/>
              <a:buAutoNum type="arabicPeriod"/>
            </a:pPr>
            <a:r>
              <a:rPr lang="en-US" sz="1700" b="1" i="1" dirty="0">
                <a:solidFill>
                  <a:schemeClr val="bg1"/>
                </a:solidFill>
              </a:rPr>
              <a:t>By Jeffrey M. Bradshaw· January 24, 2013</a:t>
            </a:r>
          </a:p>
          <a:p>
            <a:pPr marL="342900" indent="-342900" fontAlgn="base">
              <a:buFontTx/>
              <a:buAutoNum type="arabicPeriod"/>
            </a:pPr>
            <a:endParaRPr lang="en-US" sz="1700" b="1" i="1" dirty="0">
              <a:solidFill>
                <a:schemeClr val="bg1"/>
              </a:solidFill>
            </a:endParaRPr>
          </a:p>
          <a:p>
            <a:pPr marL="342900" indent="-342900" fontAlgn="base">
              <a:buFontTx/>
              <a:buAutoNum type="arabicPeriod"/>
            </a:pPr>
            <a:r>
              <a:rPr lang="en-US" sz="1700" dirty="0">
                <a:solidFill>
                  <a:schemeClr val="bg1"/>
                </a:solidFill>
              </a:rPr>
              <a:t>James E. </a:t>
            </a:r>
            <a:r>
              <a:rPr lang="en-US" sz="1700" dirty="0" err="1">
                <a:solidFill>
                  <a:schemeClr val="bg1"/>
                </a:solidFill>
              </a:rPr>
              <a:t>Talmage</a:t>
            </a:r>
            <a:r>
              <a:rPr lang="en-US" sz="1700" dirty="0">
                <a:solidFill>
                  <a:schemeClr val="bg1"/>
                </a:solidFill>
              </a:rPr>
              <a:t> (</a:t>
            </a:r>
            <a:r>
              <a:rPr lang="en-US" sz="1700" i="1" dirty="0">
                <a:solidFill>
                  <a:schemeClr val="bg1"/>
                </a:solidFill>
              </a:rPr>
              <a:t>Articles of Faith</a:t>
            </a:r>
            <a:r>
              <a:rPr lang="en-US" sz="1700" dirty="0">
                <a:solidFill>
                  <a:schemeClr val="bg1"/>
                </a:solidFill>
              </a:rPr>
              <a:t> [Salt Lake City: Deseret Book Co., 1981], 444) </a:t>
            </a:r>
          </a:p>
          <a:p>
            <a:pPr fontAlgn="base"/>
            <a:r>
              <a:rPr lang="en-US" sz="1700" dirty="0">
                <a:solidFill>
                  <a:schemeClr val="bg1"/>
                </a:solidFill>
              </a:rPr>
              <a:t>	School of the Prophets (1 Kings 20:35; 2 Kings 2:3, 5, 7; 4:1, 38; 9:1)</a:t>
            </a:r>
          </a:p>
          <a:p>
            <a:pPr fontAlgn="base"/>
            <a:r>
              <a:rPr lang="en-US" sz="1700" dirty="0">
                <a:solidFill>
                  <a:schemeClr val="bg1"/>
                </a:solidFill>
              </a:rPr>
              <a:t>	Schools established in Ramah (1 Sam. 19:19, 20), </a:t>
            </a:r>
          </a:p>
          <a:p>
            <a:pPr fontAlgn="base"/>
            <a:r>
              <a:rPr lang="en-US" sz="1700" dirty="0">
                <a:solidFill>
                  <a:schemeClr val="bg1"/>
                </a:solidFill>
              </a:rPr>
              <a:t>	Bethel (2 Kings 2:3), </a:t>
            </a:r>
          </a:p>
          <a:p>
            <a:pPr fontAlgn="base"/>
            <a:r>
              <a:rPr lang="en-US" sz="1700" dirty="0">
                <a:solidFill>
                  <a:schemeClr val="bg1"/>
                </a:solidFill>
              </a:rPr>
              <a:t>	Jericho (2 Kings 2:5), </a:t>
            </a:r>
          </a:p>
          <a:p>
            <a:pPr fontAlgn="base"/>
            <a:r>
              <a:rPr lang="en-US" sz="1700" dirty="0">
                <a:solidFill>
                  <a:schemeClr val="bg1"/>
                </a:solidFill>
              </a:rPr>
              <a:t>	Gilgal (2 Kings 4:38)</a:t>
            </a:r>
          </a:p>
          <a:p>
            <a:pPr fontAlgn="base"/>
            <a:endParaRPr lang="en-US" sz="1700" dirty="0">
              <a:solidFill>
                <a:schemeClr val="bg1"/>
              </a:solidFill>
            </a:endParaRPr>
          </a:p>
          <a:p>
            <a:pPr fontAlgn="base"/>
            <a:r>
              <a:rPr lang="en-US" sz="1700" dirty="0">
                <a:solidFill>
                  <a:schemeClr val="bg1"/>
                </a:solidFill>
              </a:rPr>
              <a:t>7. Gospel Doctrine</a:t>
            </a:r>
          </a:p>
          <a:p>
            <a:pPr fontAlgn="base"/>
            <a:endParaRPr lang="en-US" sz="1700" dirty="0">
              <a:solidFill>
                <a:schemeClr val="bg1"/>
              </a:solidFill>
            </a:endParaRPr>
          </a:p>
          <a:p>
            <a:pPr fontAlgn="base"/>
            <a:r>
              <a:rPr lang="en-US" sz="1700" dirty="0">
                <a:solidFill>
                  <a:schemeClr val="bg1"/>
                </a:solidFill>
              </a:rPr>
              <a:t>8. President James E. Faust (“The Healing Power of Forgiveness,” </a:t>
            </a:r>
            <a:r>
              <a:rPr lang="en-US" sz="1700" i="1" dirty="0">
                <a:solidFill>
                  <a:schemeClr val="bg1"/>
                </a:solidFill>
              </a:rPr>
              <a:t>Ensign</a:t>
            </a:r>
            <a:r>
              <a:rPr lang="en-US" sz="1700" dirty="0">
                <a:solidFill>
                  <a:schemeClr val="bg1"/>
                </a:solidFill>
              </a:rPr>
              <a:t> or </a:t>
            </a:r>
            <a:r>
              <a:rPr lang="en-US" sz="1700" i="1" dirty="0">
                <a:solidFill>
                  <a:schemeClr val="bg1"/>
                </a:solidFill>
              </a:rPr>
              <a:t>Liahona, </a:t>
            </a:r>
            <a:r>
              <a:rPr lang="en-US" sz="1700" dirty="0">
                <a:solidFill>
                  <a:schemeClr val="bg1"/>
                </a:solidFill>
              </a:rPr>
              <a:t>May 2007, 69).</a:t>
            </a:r>
          </a:p>
        </p:txBody>
      </p:sp>
      <p:grpSp>
        <p:nvGrpSpPr>
          <p:cNvPr id="5" name="Group 4"/>
          <p:cNvGrpSpPr/>
          <p:nvPr/>
        </p:nvGrpSpPr>
        <p:grpSpPr>
          <a:xfrm>
            <a:off x="2372008" y="777678"/>
            <a:ext cx="461728" cy="544128"/>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A59D1C4C-BABF-4D72-81A3-9D27E304F168}"/>
              </a:ext>
            </a:extLst>
          </p:cNvPr>
          <p:cNvSpPr>
            <a:spLocks noGrp="1"/>
          </p:cNvSpPr>
          <p:nvPr/>
        </p:nvSpPr>
        <p:spPr>
          <a:xfrm>
            <a:off x="8750221" y="1407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36906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61856" y="1625725"/>
            <a:ext cx="6161315" cy="4401205"/>
          </a:xfrm>
          <a:prstGeom prst="rect">
            <a:avLst/>
          </a:prstGeom>
          <a:noFill/>
        </p:spPr>
        <p:txBody>
          <a:bodyPr wrap="square" rtlCol="0">
            <a:spAutoFit/>
          </a:bodyPr>
          <a:lstStyle/>
          <a:p>
            <a:r>
              <a:rPr lang="en-US" sz="2400" dirty="0">
                <a:solidFill>
                  <a:schemeClr val="bg1"/>
                </a:solidFill>
                <a:latin typeface="Calibri" panose="020F0502020204030204" pitchFamily="34" charset="0"/>
              </a:rPr>
              <a:t>Jealousy is an emotion that most of us feel at some time in our lives.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It is complex because it contains elements of anger, fear, and resentment.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Jealousy always involves people, and is centered in the fear of losing someone’s affection or recognition.</a:t>
            </a:r>
            <a:r>
              <a:rPr lang="en-US" sz="2400" baseline="30000" dirty="0">
                <a:solidFill>
                  <a:schemeClr val="bg1"/>
                </a:solidFill>
                <a:latin typeface="Calibri" panose="020F0502020204030204" pitchFamily="34" charset="0"/>
              </a:rPr>
              <a:t> </a:t>
            </a:r>
          </a:p>
          <a:p>
            <a:endParaRPr lang="en-US" sz="2400" baseline="300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Jealousy also gnaws at the roots of self-esteem. (1)</a:t>
            </a:r>
          </a:p>
        </p:txBody>
      </p:sp>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Acts of Jealousy</a:t>
            </a:r>
            <a:endParaRPr lang="en-US" sz="4400" dirty="0">
              <a:solidFill>
                <a:schemeClr val="bg1"/>
              </a:solidFill>
              <a:latin typeface="Britannic Bold" panose="020B0903060703020204" pitchFamily="34" charset="0"/>
            </a:endParaRPr>
          </a:p>
        </p:txBody>
      </p:sp>
      <p:grpSp>
        <p:nvGrpSpPr>
          <p:cNvPr id="3" name="Group 2"/>
          <p:cNvGrpSpPr/>
          <p:nvPr/>
        </p:nvGrpSpPr>
        <p:grpSpPr>
          <a:xfrm>
            <a:off x="446315" y="1578428"/>
            <a:ext cx="3907972" cy="4495800"/>
            <a:chOff x="446315" y="1578428"/>
            <a:chExt cx="3907972" cy="4495800"/>
          </a:xfrm>
        </p:grpSpPr>
        <p:pic>
          <p:nvPicPr>
            <p:cNvPr id="4098" name="Picture 2" descr="https://upload.wikimedia.org/wikipedia/commons/a/a8/A_face_expressing_hatred_or_jealousy._Etching_in_the_crayon_Wellcome_V000934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79" t="10727" r="10708" b="16863"/>
            <a:stretch/>
          </p:blipFill>
          <p:spPr bwMode="auto">
            <a:xfrm>
              <a:off x="446315" y="1578428"/>
              <a:ext cx="3907972"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36060" y="5828007"/>
              <a:ext cx="1018227" cy="246221"/>
            </a:xfrm>
            <a:prstGeom prst="rect">
              <a:avLst/>
            </a:prstGeom>
          </p:spPr>
          <p:txBody>
            <a:bodyPr wrap="none">
              <a:spAutoFit/>
            </a:bodyPr>
            <a:lstStyle/>
            <a:p>
              <a:r>
                <a:rPr lang="en-US" sz="1000" b="0" i="1" dirty="0">
                  <a:solidFill>
                    <a:srgbClr val="252525"/>
                  </a:solidFill>
                  <a:effectLst/>
                  <a:latin typeface="Arial" panose="020B0604020202020204" pitchFamily="34" charset="0"/>
                </a:rPr>
                <a:t>William Hebert</a:t>
              </a:r>
              <a:endParaRPr lang="en-US" sz="1000" i="1" dirty="0"/>
            </a:p>
          </p:txBody>
        </p:sp>
      </p:grpSp>
    </p:spTree>
    <p:extLst>
      <p:ext uri="{BB962C8B-B14F-4D97-AF65-F5344CB8AC3E}">
        <p14:creationId xmlns:p14="http://schemas.microsoft.com/office/powerpoint/2010/main" val="314101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26" presetClass="emph" presetSubtype="0" fill="hold" nodeType="with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145307" cy="3416320"/>
          </a:xfrm>
          <a:prstGeom prst="rect">
            <a:avLst/>
          </a:prstGeom>
          <a:ln>
            <a:solidFill>
              <a:schemeClr val="tx1"/>
            </a:solidFill>
          </a:ln>
        </p:spPr>
        <p:txBody>
          <a:bodyPr wrap="square">
            <a:spAutoFit/>
          </a:bodyPr>
          <a:lstStyle/>
          <a:p>
            <a:pPr fontAlgn="base"/>
            <a:r>
              <a:rPr lang="en-US" sz="1200" b="1" i="0" dirty="0">
                <a:solidFill>
                  <a:srgbClr val="333333"/>
                </a:solidFill>
                <a:effectLst/>
              </a:rPr>
              <a:t>“David’s flight </a:t>
            </a:r>
            <a:r>
              <a:rPr lang="en-US" sz="1200" b="0" i="0" dirty="0">
                <a:solidFill>
                  <a:srgbClr val="333333"/>
                </a:solidFill>
                <a:effectLst/>
              </a:rPr>
              <a:t>takes him throughout the land, from Nob, the city of the priests; to Gath, the hometown of Goliath; to the Cave of </a:t>
            </a:r>
            <a:r>
              <a:rPr lang="en-US" sz="1200" b="0" i="0" dirty="0" err="1">
                <a:solidFill>
                  <a:srgbClr val="333333"/>
                </a:solidFill>
                <a:effectLst/>
              </a:rPr>
              <a:t>Adullam</a:t>
            </a:r>
            <a:r>
              <a:rPr lang="en-US" sz="1200" b="0" i="0" dirty="0">
                <a:solidFill>
                  <a:srgbClr val="333333"/>
                </a:solidFill>
                <a:effectLst/>
              </a:rPr>
              <a:t>, in the far western regions of Judah; to the land of Moab, on Judah’s eastern border; and back to </a:t>
            </a:r>
            <a:r>
              <a:rPr lang="en-US" sz="1200" b="0" i="0" dirty="0" err="1">
                <a:solidFill>
                  <a:srgbClr val="333333"/>
                </a:solidFill>
                <a:effectLst/>
              </a:rPr>
              <a:t>Keilah</a:t>
            </a:r>
            <a:r>
              <a:rPr lang="en-US" sz="1200" b="0" i="0" dirty="0">
                <a:solidFill>
                  <a:srgbClr val="333333"/>
                </a:solidFill>
                <a:effectLst/>
              </a:rPr>
              <a:t>, again on the western border with Philistia. Additional retreats take him to </a:t>
            </a:r>
            <a:r>
              <a:rPr lang="en-US" sz="1200" b="0" i="0" dirty="0" err="1">
                <a:solidFill>
                  <a:srgbClr val="333333"/>
                </a:solidFill>
                <a:effectLst/>
              </a:rPr>
              <a:t>Ziph</a:t>
            </a:r>
            <a:r>
              <a:rPr lang="en-US" sz="1200" b="0" i="0" dirty="0">
                <a:solidFill>
                  <a:srgbClr val="333333"/>
                </a:solidFill>
                <a:effectLst/>
              </a:rPr>
              <a:t>, southeast of </a:t>
            </a:r>
            <a:r>
              <a:rPr lang="en-US" sz="1200" b="0" i="0" dirty="0" err="1">
                <a:solidFill>
                  <a:srgbClr val="333333"/>
                </a:solidFill>
                <a:effectLst/>
              </a:rPr>
              <a:t>Keilah</a:t>
            </a:r>
            <a:r>
              <a:rPr lang="en-US" sz="1200" b="0" i="0" dirty="0">
                <a:solidFill>
                  <a:srgbClr val="333333"/>
                </a:solidFill>
                <a:effectLst/>
              </a:rPr>
              <a:t>; to </a:t>
            </a:r>
            <a:r>
              <a:rPr lang="en-US" sz="1200" b="0" i="0" dirty="0" err="1">
                <a:solidFill>
                  <a:srgbClr val="333333"/>
                </a:solidFill>
                <a:effectLst/>
              </a:rPr>
              <a:t>En-gedi</a:t>
            </a:r>
            <a:r>
              <a:rPr lang="en-US" sz="1200" b="0" i="0" dirty="0">
                <a:solidFill>
                  <a:srgbClr val="333333"/>
                </a:solidFill>
                <a:effectLst/>
              </a:rPr>
              <a:t>, an oasis on the Dead Sea; and to </a:t>
            </a:r>
            <a:r>
              <a:rPr lang="en-US" sz="1200" b="0" i="0" dirty="0" err="1">
                <a:solidFill>
                  <a:srgbClr val="333333"/>
                </a:solidFill>
                <a:effectLst/>
              </a:rPr>
              <a:t>Maon</a:t>
            </a:r>
            <a:r>
              <a:rPr lang="en-US" sz="1200" b="0" i="0" dirty="0">
                <a:solidFill>
                  <a:srgbClr val="333333"/>
                </a:solidFill>
                <a:effectLst/>
              </a:rPr>
              <a:t> and </a:t>
            </a:r>
            <a:r>
              <a:rPr lang="en-US" sz="1200" b="0" i="0" dirty="0" err="1">
                <a:solidFill>
                  <a:srgbClr val="333333"/>
                </a:solidFill>
                <a:effectLst/>
              </a:rPr>
              <a:t>Hachilah</a:t>
            </a:r>
            <a:r>
              <a:rPr lang="en-US" sz="1200" b="0" i="0" dirty="0">
                <a:solidFill>
                  <a:srgbClr val="333333"/>
                </a:solidFill>
                <a:effectLst/>
              </a:rPr>
              <a:t>, towns in Judah. Throughout this time spent in the wilderness, David gathers about him a militia, all the while becoming more threatening to Saul (1 Samuel 22:1-2)…</a:t>
            </a:r>
          </a:p>
          <a:p>
            <a:pPr fontAlgn="base"/>
            <a:r>
              <a:rPr lang="en-US" sz="1200" b="0" i="0" dirty="0">
                <a:solidFill>
                  <a:srgbClr val="333333"/>
                </a:solidFill>
                <a:effectLst/>
              </a:rPr>
              <a:t> </a:t>
            </a:r>
          </a:p>
          <a:p>
            <a:pPr fontAlgn="base"/>
            <a:r>
              <a:rPr lang="en-US" sz="1200" b="0" i="0" dirty="0">
                <a:solidFill>
                  <a:srgbClr val="333333"/>
                </a:solidFill>
                <a:effectLst/>
              </a:rPr>
              <a:t>“David’s stay at </a:t>
            </a:r>
            <a:r>
              <a:rPr lang="en-US" sz="1200" b="0" i="0" dirty="0" err="1">
                <a:solidFill>
                  <a:srgbClr val="333333"/>
                </a:solidFill>
                <a:effectLst/>
              </a:rPr>
              <a:t>Keilah</a:t>
            </a:r>
            <a:r>
              <a:rPr lang="en-US" sz="1200" b="0" i="0" dirty="0">
                <a:solidFill>
                  <a:srgbClr val="333333"/>
                </a:solidFill>
                <a:effectLst/>
              </a:rPr>
              <a:t> is particularly telling of the tragedy that continues to plague Israel because of Saul’s refusal to relinquish the office of kingship (1 Samuel 23:1-14). The city of </a:t>
            </a:r>
            <a:r>
              <a:rPr lang="en-US" sz="1200" b="0" i="0" dirty="0" err="1">
                <a:solidFill>
                  <a:srgbClr val="333333"/>
                </a:solidFill>
                <a:effectLst/>
              </a:rPr>
              <a:t>Keilah</a:t>
            </a:r>
            <a:r>
              <a:rPr lang="en-US" sz="1200" b="0" i="0" dirty="0">
                <a:solidFill>
                  <a:srgbClr val="333333"/>
                </a:solidFill>
                <a:effectLst/>
              </a:rPr>
              <a:t>, located at the foothills of Judah’s territory, is continually besieged by its enemy, who is infamous for raiding their harvests… The struggle between Saul and David has tragic implications for the people of this beleaguered city. Threatened now, not by the Philistines, but by their very own king, they so fear Saul’s retaliation for harboring the fugitive David that they plot to betray the latter. David discovers this by another inquiry to God and flees before it is too late. The greater damage to the loyalties of the unified regions of Judah, however, cannot be undone, and the hunt for the popular hero David will continue to divide the people.” (Barry J. </a:t>
            </a:r>
            <a:r>
              <a:rPr lang="en-US" sz="1200" b="0" i="0" dirty="0" err="1">
                <a:solidFill>
                  <a:srgbClr val="333333"/>
                </a:solidFill>
                <a:effectLst/>
              </a:rPr>
              <a:t>Beitzel</a:t>
            </a:r>
            <a:r>
              <a:rPr lang="en-US" sz="1200" b="0" i="0" dirty="0">
                <a:solidFill>
                  <a:srgbClr val="333333"/>
                </a:solidFill>
                <a:effectLst/>
              </a:rPr>
              <a:t>, ed., </a:t>
            </a:r>
            <a:r>
              <a:rPr lang="en-US" sz="1200" b="0" i="1" dirty="0" err="1">
                <a:solidFill>
                  <a:srgbClr val="333333"/>
                </a:solidFill>
                <a:effectLst/>
              </a:rPr>
              <a:t>Biblica</a:t>
            </a:r>
            <a:r>
              <a:rPr lang="en-US" sz="1200" b="0" i="1" dirty="0">
                <a:solidFill>
                  <a:srgbClr val="333333"/>
                </a:solidFill>
                <a:effectLst/>
              </a:rPr>
              <a:t>:</a:t>
            </a:r>
            <a:r>
              <a:rPr lang="en-US" sz="1200" b="0" i="0" dirty="0">
                <a:solidFill>
                  <a:srgbClr val="333333"/>
                </a:solidFill>
                <a:effectLst/>
              </a:rPr>
              <a:t> </a:t>
            </a:r>
            <a:r>
              <a:rPr lang="en-US" sz="1200" b="0" i="1" dirty="0">
                <a:solidFill>
                  <a:srgbClr val="333333"/>
                </a:solidFill>
                <a:effectLst/>
              </a:rPr>
              <a:t>The Bible Atlas</a:t>
            </a:r>
            <a:r>
              <a:rPr lang="en-US" sz="1200" b="0" i="0" dirty="0">
                <a:solidFill>
                  <a:srgbClr val="333333"/>
                </a:solidFill>
                <a:effectLst/>
              </a:rPr>
              <a:t>, [Australia: Global Book Publishing, 2006], 231-232)</a:t>
            </a:r>
          </a:p>
          <a:p>
            <a:pPr fontAlgn="base"/>
            <a:r>
              <a:rPr lang="en-US" sz="1200" b="0" i="0" dirty="0">
                <a:solidFill>
                  <a:srgbClr val="333333"/>
                </a:solidFill>
                <a:effectLst/>
              </a:rPr>
              <a:t> </a:t>
            </a:r>
          </a:p>
        </p:txBody>
      </p:sp>
      <p:sp>
        <p:nvSpPr>
          <p:cNvPr id="3" name="Rectangle 2"/>
          <p:cNvSpPr/>
          <p:nvPr/>
        </p:nvSpPr>
        <p:spPr>
          <a:xfrm>
            <a:off x="6145307" y="0"/>
            <a:ext cx="6046694" cy="3416320"/>
          </a:xfrm>
          <a:prstGeom prst="rect">
            <a:avLst/>
          </a:prstGeom>
          <a:ln>
            <a:solidFill>
              <a:schemeClr val="tx1"/>
            </a:solidFill>
          </a:ln>
        </p:spPr>
        <p:txBody>
          <a:bodyPr wrap="square">
            <a:spAutoFit/>
          </a:bodyPr>
          <a:lstStyle/>
          <a:p>
            <a:pPr fontAlgn="base"/>
            <a:r>
              <a:rPr lang="en-US" sz="1200" dirty="0"/>
              <a:t>“Saul had lost all control. As he struggled against the decision of God, personified in David, he became more and more aware that his efforts were futile. But this dawning recognition was at war with his stubborn will. There was no fault in David—David respected Saul as the anointed of the Lord. Twice he spared Saul’s life—first in the dark cave at </a:t>
            </a:r>
            <a:r>
              <a:rPr lang="en-US" sz="1200" dirty="0" err="1"/>
              <a:t>En-Gedi</a:t>
            </a:r>
            <a:r>
              <a:rPr lang="en-US" sz="1200" dirty="0"/>
              <a:t>, and second in Saul’s camp in the wilderness of Ziff. Realizing this, Saul wept and cried aloud, admitting his evil to David and calling out plaintively to him that he, too, knew that David would surely be king over Israel.</a:t>
            </a:r>
          </a:p>
          <a:p>
            <a:pPr fontAlgn="base"/>
            <a:r>
              <a:rPr lang="en-US" sz="1200" dirty="0"/>
              <a:t> </a:t>
            </a:r>
          </a:p>
          <a:p>
            <a:pPr fontAlgn="base"/>
            <a:r>
              <a:rPr lang="en-US" sz="1200" dirty="0"/>
              <a:t>“The final days of Saul’s tragic life are heightened by his growing paranoia and his terrible need for help outside himself. Formerly, he had been able to appeal to God, to the prophet Samuel, and to the priests. Now, however, “when Saul enquired of the Lord, the Lord answered him not, neither by dreams, nor by </a:t>
            </a:r>
            <a:r>
              <a:rPr lang="en-US" sz="1200" dirty="0" err="1"/>
              <a:t>Urim</a:t>
            </a:r>
            <a:r>
              <a:rPr lang="en-US" sz="1200" dirty="0"/>
              <a:t>, nor by prophets.” (1 Sam. 28:6.) He was completely alone. Samuel was dead, and Saul himself had murdered the priests. Saul’s own family no longer respected him. The people whom he had sought to serve refused to support him.</a:t>
            </a:r>
          </a:p>
          <a:p>
            <a:pPr fontAlgn="base"/>
            <a:r>
              <a:rPr lang="en-US" sz="1200" dirty="0"/>
              <a:t> </a:t>
            </a:r>
          </a:p>
          <a:p>
            <a:pPr fontAlgn="base"/>
            <a:r>
              <a:rPr lang="en-US" sz="1200" dirty="0"/>
              <a:t>“’All of you have conspired against me,’ Saul cried at </a:t>
            </a:r>
            <a:r>
              <a:rPr lang="en-US" sz="1200" dirty="0" err="1"/>
              <a:t>Gibeah</a:t>
            </a:r>
            <a:r>
              <a:rPr lang="en-US" sz="1200" dirty="0"/>
              <a:t>. ‘There is none of you that is sorry for me.’ (1 Sam. 22:8.) Yet Saul did not repent; neither did he change.” (Richard G. Ellsworth, “The Tragic Dimensions of Saul,” </a:t>
            </a:r>
            <a:r>
              <a:rPr lang="en-US" sz="1200" i="1" dirty="0"/>
              <a:t>Ensign</a:t>
            </a:r>
            <a:r>
              <a:rPr lang="en-US" sz="1200" dirty="0"/>
              <a:t>, June 1990, 40)</a:t>
            </a:r>
          </a:p>
        </p:txBody>
      </p:sp>
      <p:sp>
        <p:nvSpPr>
          <p:cNvPr id="4" name="Rectangle 3"/>
          <p:cNvSpPr/>
          <p:nvPr/>
        </p:nvSpPr>
        <p:spPr>
          <a:xfrm>
            <a:off x="-1" y="3416320"/>
            <a:ext cx="12192001" cy="3477875"/>
          </a:xfrm>
          <a:prstGeom prst="rect">
            <a:avLst/>
          </a:prstGeom>
          <a:ln>
            <a:solidFill>
              <a:schemeClr val="tx1"/>
            </a:solidFill>
          </a:ln>
        </p:spPr>
        <p:txBody>
          <a:bodyPr wrap="square">
            <a:spAutoFit/>
          </a:bodyPr>
          <a:lstStyle/>
          <a:p>
            <a:pPr fontAlgn="base"/>
            <a:r>
              <a:rPr lang="en-US" sz="1100" dirty="0"/>
              <a:t>“David’s adversary was delivered into his hands. With one thrust of his spear, David could have been rid of Saul and the discomforts of life that Saul had caused him. His men urged him to do it. But he wouldn’t…</a:t>
            </a:r>
          </a:p>
          <a:p>
            <a:pPr fontAlgn="base"/>
            <a:r>
              <a:rPr lang="en-US" sz="1100" dirty="0"/>
              <a:t> </a:t>
            </a:r>
          </a:p>
          <a:p>
            <a:pPr fontAlgn="base"/>
            <a:r>
              <a:rPr lang="en-US" sz="1100" dirty="0"/>
              <a:t>“Nearly the same scenario repeated itself two chapters later: Saul came down against David with 3,000 of his troops. At night, when they were sleeping, David and one of his men snuck into Saul’s camp and came to Saul’s side. David’s companion urged him to take up Saul’s spear and thrust it through him, to put an end to the misery Saul had been causing him. But David wouldn’t. ‘The Lord forbid that I should stretch forth mine hand against the Lord’s anointed,’ he answered… (1 Sam. 26:16-20)</a:t>
            </a:r>
          </a:p>
          <a:p>
            <a:pPr fontAlgn="base"/>
            <a:r>
              <a:rPr lang="en-US" sz="1100" dirty="0"/>
              <a:t> </a:t>
            </a:r>
          </a:p>
          <a:p>
            <a:pPr fontAlgn="base"/>
            <a:r>
              <a:rPr lang="en-US" sz="1100" dirty="0"/>
              <a:t>“David’s response in each of these situations fills me with wonder. How is such a response possible? How can we not only resist vengeance toward those who have harmed us but apparently feel no desire for it? David’s response at the news of Saul’s death in Second Samuel chapter 1 makes this question even more salient, for when he heard that both Saul and Jonathan had been killed in battle, he wept for Jonathan and Saul alike: ‘Then David took hold on his clothes, and rent them… and wept, and fasted until even, </a:t>
            </a:r>
            <a:r>
              <a:rPr lang="en-US" sz="1100" i="1" dirty="0"/>
              <a:t>for Saul, and for Jonathan his son</a:t>
            </a:r>
            <a:r>
              <a:rPr lang="en-US" sz="1100" dirty="0"/>
              <a:t>… And David lamented with this lamentation </a:t>
            </a:r>
            <a:r>
              <a:rPr lang="en-US" sz="1100" i="1" dirty="0"/>
              <a:t>over Saul and over Jonathan his son</a:t>
            </a:r>
            <a:r>
              <a:rPr lang="en-US" sz="1100" dirty="0"/>
              <a:t>… </a:t>
            </a:r>
            <a:r>
              <a:rPr lang="en-US" sz="1100" i="1" dirty="0"/>
              <a:t>Saul and Jonathan</a:t>
            </a:r>
            <a:r>
              <a:rPr lang="en-US" sz="1100" dirty="0"/>
              <a:t> were lovely and pleasant in their lives, and in their death they were not divided: they were swifter than eagles, they were stronger than lions… How are the mighty fallen…!’ (2 Sam. 1:11-27)</a:t>
            </a:r>
          </a:p>
          <a:p>
            <a:pPr fontAlgn="base"/>
            <a:r>
              <a:rPr lang="en-US" sz="1100" dirty="0"/>
              <a:t> </a:t>
            </a:r>
          </a:p>
          <a:p>
            <a:pPr fontAlgn="base"/>
            <a:r>
              <a:rPr lang="en-US" sz="1100" dirty="0"/>
              <a:t>“What is striking about David’s response here is that there is almost no difference in his expressed feelings for Saul and for Jonathan. He is devastated by both of their deaths. One would expect him to feel that way about Jonathan, but Saul? How could David’s feelings for one who tried to destroy him be so similar to the feelings he had for one who loved him as his own soul?</a:t>
            </a:r>
          </a:p>
          <a:p>
            <a:pPr fontAlgn="base"/>
            <a:r>
              <a:rPr lang="en-US" sz="1100" dirty="0"/>
              <a:t> </a:t>
            </a:r>
          </a:p>
          <a:p>
            <a:pPr fontAlgn="base"/>
            <a:r>
              <a:rPr lang="en-US" sz="1100" dirty="0"/>
              <a:t>“Accordingly, the last half of First Samuel presents us with two intriguing questions: How is it possible that two men, Saul and Jonathan, could respond so differently to their loss of the throne? And how is it possible that one man, David, could respond with the same loving attitude toward two men, Saul and Jonathan, whose treatment of him was so different? What makes such responses possible?</a:t>
            </a:r>
          </a:p>
          <a:p>
            <a:pPr fontAlgn="base"/>
            <a:r>
              <a:rPr lang="en-US" sz="1100" dirty="0"/>
              <a:t> </a:t>
            </a:r>
          </a:p>
          <a:p>
            <a:pPr fontAlgn="base"/>
            <a:r>
              <a:rPr lang="en-US" sz="1100" dirty="0"/>
              <a:t>“Few questions are more pertinent to our lives, for who has not felt envious, angry, or embittered toward others? Such feelings seem to haunt our lives, but Jonathan and David suggest that they don’t have to. Their lives testify of a better way.” (James L. Ferrell, </a:t>
            </a:r>
            <a:r>
              <a:rPr lang="en-US" sz="1100" i="1" dirty="0"/>
              <a:t>The Hidden Christ, </a:t>
            </a:r>
            <a:r>
              <a:rPr lang="en-US" sz="1100" dirty="0"/>
              <a:t>[Deseret Book, 2009] 163-165)</a:t>
            </a:r>
            <a:r>
              <a:rPr lang="en-US" sz="1100" b="0" i="0" dirty="0">
                <a:solidFill>
                  <a:srgbClr val="333333"/>
                </a:solidFill>
                <a:effectLst/>
              </a:rPr>
              <a:t> </a:t>
            </a:r>
          </a:p>
        </p:txBody>
      </p:sp>
    </p:spTree>
    <p:extLst>
      <p:ext uri="{BB962C8B-B14F-4D97-AF65-F5344CB8AC3E}">
        <p14:creationId xmlns:p14="http://schemas.microsoft.com/office/powerpoint/2010/main" val="21626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0950" y="333137"/>
            <a:ext cx="2999715" cy="6017032"/>
          </a:xfrm>
          <a:prstGeom prst="rect">
            <a:avLst/>
          </a:prstGeom>
        </p:spPr>
        <p:txBody>
          <a:bodyPr wrap="square">
            <a:spAutoFit/>
          </a:bodyPr>
          <a:lstStyle/>
          <a:p>
            <a:r>
              <a:rPr lang="en-US" sz="1100" b="1" i="0" dirty="0">
                <a:solidFill>
                  <a:srgbClr val="001320"/>
                </a:solidFill>
                <a:effectLst/>
                <a:latin typeface="Calibri" panose="020F0502020204030204" pitchFamily="34" charset="0"/>
              </a:rPr>
              <a:t>Joab</a:t>
            </a:r>
            <a:r>
              <a:rPr lang="en-US" sz="1100" b="0" i="0" dirty="0">
                <a:solidFill>
                  <a:srgbClr val="001320"/>
                </a:solidFill>
                <a:effectLst/>
                <a:latin typeface="Calibri" panose="020F0502020204030204" pitchFamily="34" charset="0"/>
              </a:rPr>
              <a:t>—Commander-in-chief under David. He was King David’s nephew who murdered Abner but was rehabilitated in the minds of the people after going up the water way and capturing Jerusalem (</a:t>
            </a:r>
            <a:r>
              <a:rPr lang="en-US" sz="1100" b="0" i="0" dirty="0" err="1">
                <a:solidFill>
                  <a:srgbClr val="001320"/>
                </a:solidFill>
                <a:effectLst/>
                <a:latin typeface="Calibri" panose="020F0502020204030204" pitchFamily="34" charset="0"/>
              </a:rPr>
              <a:t>Jebus</a:t>
            </a:r>
            <a:r>
              <a:rPr lang="en-US" sz="1100" b="0" i="0" dirty="0">
                <a:solidFill>
                  <a:srgbClr val="001320"/>
                </a:solidFill>
                <a:effectLst/>
                <a:latin typeface="Calibri" panose="020F0502020204030204" pitchFamily="34" charset="0"/>
              </a:rPr>
              <a:t>) from the inside</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Abishai</a:t>
            </a:r>
            <a:r>
              <a:rPr lang="en-US" sz="1100" dirty="0">
                <a:solidFill>
                  <a:srgbClr val="001320"/>
                </a:solidFill>
                <a:latin typeface="Calibri" panose="020F0502020204030204" pitchFamily="34" charset="0"/>
              </a:rPr>
              <a:t>—elder brother of Joab and therefore another nephew of David. He accompanied David on the dangerous night mission into the camp of Saul. He saved David’s life when he was about to be killed by Goliath’s son. In one battle he slew 300 Philistines. He was loyal to David during Absalom’s rebellion.</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Jashobeam</a:t>
            </a:r>
            <a:r>
              <a:rPr lang="en-US" sz="1100" dirty="0">
                <a:solidFill>
                  <a:srgbClr val="001320"/>
                </a:solidFill>
                <a:latin typeface="Calibri" panose="020F0502020204030204" pitchFamily="34" charset="0"/>
              </a:rPr>
              <a:t>—a </a:t>
            </a:r>
            <a:r>
              <a:rPr lang="en-US" sz="1100" dirty="0" err="1">
                <a:solidFill>
                  <a:srgbClr val="001320"/>
                </a:solidFill>
                <a:latin typeface="Calibri" panose="020F0502020204030204" pitchFamily="34" charset="0"/>
              </a:rPr>
              <a:t>Hachmonite</a:t>
            </a:r>
            <a:r>
              <a:rPr lang="en-US" sz="1100" dirty="0">
                <a:solidFill>
                  <a:srgbClr val="001320"/>
                </a:solidFill>
                <a:latin typeface="Calibri" panose="020F0502020204030204" pitchFamily="34" charset="0"/>
              </a:rPr>
              <a:t> who was chief of David’s captains and famed for having taken on a large body of Philistines single-handedly</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Eleazar</a:t>
            </a:r>
            <a:r>
              <a:rPr lang="en-US" sz="1100" dirty="0">
                <a:solidFill>
                  <a:srgbClr val="001320"/>
                </a:solidFill>
                <a:latin typeface="Calibri" panose="020F0502020204030204" pitchFamily="34" charset="0"/>
              </a:rPr>
              <a:t>—son of Dodo, the </a:t>
            </a:r>
            <a:r>
              <a:rPr lang="en-US" sz="1100" dirty="0" err="1">
                <a:solidFill>
                  <a:srgbClr val="001320"/>
                </a:solidFill>
                <a:latin typeface="Calibri" panose="020F0502020204030204" pitchFamily="34" charset="0"/>
              </a:rPr>
              <a:t>Ahohite</a:t>
            </a:r>
            <a:r>
              <a:rPr lang="en-US" sz="1100" dirty="0">
                <a:solidFill>
                  <a:srgbClr val="001320"/>
                </a:solidFill>
                <a:latin typeface="Calibri" panose="020F0502020204030204" pitchFamily="34" charset="0"/>
              </a:rPr>
              <a:t>, who was with David at </a:t>
            </a:r>
            <a:r>
              <a:rPr lang="en-US" sz="1100" dirty="0" err="1">
                <a:solidFill>
                  <a:srgbClr val="001320"/>
                </a:solidFill>
                <a:latin typeface="Calibri" panose="020F0502020204030204" pitchFamily="34" charset="0"/>
              </a:rPr>
              <a:t>Pasdammin</a:t>
            </a:r>
            <a:r>
              <a:rPr lang="en-US" sz="1100" dirty="0">
                <a:solidFill>
                  <a:srgbClr val="001320"/>
                </a:solidFill>
                <a:latin typeface="Calibri" panose="020F0502020204030204" pitchFamily="34" charset="0"/>
              </a:rPr>
              <a:t>, and when the other soldiers had fled he was one of the few that stood his ground and drove the Philistines away.</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Benaiah</a:t>
            </a:r>
            <a:r>
              <a:rPr lang="en-US" sz="1100" dirty="0">
                <a:solidFill>
                  <a:srgbClr val="001320"/>
                </a:solidFill>
                <a:latin typeface="Calibri" panose="020F0502020204030204" pitchFamily="34" charset="0"/>
              </a:rPr>
              <a:t>—son of </a:t>
            </a:r>
            <a:r>
              <a:rPr lang="en-US" sz="1100" dirty="0" err="1">
                <a:solidFill>
                  <a:srgbClr val="001320"/>
                </a:solidFill>
                <a:latin typeface="Calibri" panose="020F0502020204030204" pitchFamily="34" charset="0"/>
              </a:rPr>
              <a:t>Jehoiada</a:t>
            </a:r>
            <a:r>
              <a:rPr lang="en-US" sz="1100" dirty="0">
                <a:solidFill>
                  <a:srgbClr val="001320"/>
                </a:solidFill>
                <a:latin typeface="Calibri" panose="020F0502020204030204" pitchFamily="34" charset="0"/>
              </a:rPr>
              <a:t>. He slew two lion-like men of Moab; also he went down and slew a lion in a pit in a snowy day. And he slew an Egyptian, man of great stature.</a:t>
            </a:r>
          </a:p>
          <a:p>
            <a:endParaRPr lang="en-US" sz="1100" dirty="0">
              <a:solidFill>
                <a:srgbClr val="001320"/>
              </a:solidFill>
              <a:latin typeface="Calibri" panose="020F0502020204030204" pitchFamily="34" charset="0"/>
            </a:endParaRPr>
          </a:p>
          <a:p>
            <a:r>
              <a:rPr lang="en-US" sz="1100" b="1" dirty="0">
                <a:solidFill>
                  <a:srgbClr val="001320"/>
                </a:solidFill>
                <a:latin typeface="Calibri" panose="020F0502020204030204" pitchFamily="34" charset="0"/>
              </a:rPr>
              <a:t>Asahel</a:t>
            </a:r>
            <a:r>
              <a:rPr lang="en-US" sz="1100" dirty="0">
                <a:solidFill>
                  <a:srgbClr val="001320"/>
                </a:solidFill>
                <a:latin typeface="Calibri" panose="020F0502020204030204" pitchFamily="34" charset="0"/>
              </a:rPr>
              <a:t>—youngest brother of Joab and </a:t>
            </a:r>
            <a:r>
              <a:rPr lang="en-US" sz="1100" dirty="0" err="1">
                <a:solidFill>
                  <a:srgbClr val="001320"/>
                </a:solidFill>
                <a:latin typeface="Calibri" panose="020F0502020204030204" pitchFamily="34" charset="0"/>
              </a:rPr>
              <a:t>Abishai</a:t>
            </a:r>
            <a:r>
              <a:rPr lang="en-US" sz="1100" dirty="0">
                <a:solidFill>
                  <a:srgbClr val="001320"/>
                </a:solidFill>
                <a:latin typeface="Calibri" panose="020F0502020204030204" pitchFamily="34" charset="0"/>
              </a:rPr>
              <a:t>, a nephew of David. He was extremely fleet-footed and was overtaking Abner, commander of the northern Kingdom when Abner thrust his spear into Asahel so that the butt-end pierced him through and killed him.</a:t>
            </a:r>
          </a:p>
          <a:p>
            <a:endParaRPr lang="en-US" sz="1100" dirty="0">
              <a:solidFill>
                <a:srgbClr val="001320"/>
              </a:solidFill>
              <a:latin typeface="Calibri" panose="020F0502020204030204" pitchFamily="34" charset="0"/>
            </a:endParaRPr>
          </a:p>
        </p:txBody>
      </p:sp>
      <p:sp>
        <p:nvSpPr>
          <p:cNvPr id="3" name="Rectangle 2"/>
          <p:cNvSpPr/>
          <p:nvPr/>
        </p:nvSpPr>
        <p:spPr>
          <a:xfrm>
            <a:off x="8700379" y="136297"/>
            <a:ext cx="3048001" cy="5509200"/>
          </a:xfrm>
          <a:prstGeom prst="rect">
            <a:avLst/>
          </a:prstGeom>
        </p:spPr>
        <p:txBody>
          <a:bodyPr wrap="square">
            <a:spAutoFit/>
          </a:bodyPr>
          <a:lstStyle/>
          <a:p>
            <a:endParaRPr lang="en-US" sz="1100" dirty="0">
              <a:solidFill>
                <a:srgbClr val="001320"/>
              </a:solidFill>
              <a:latin typeface="Calibri" panose="020F0502020204030204" pitchFamily="34" charset="0"/>
            </a:endParaRPr>
          </a:p>
          <a:p>
            <a:r>
              <a:rPr lang="en-US" sz="1100" b="1" dirty="0">
                <a:solidFill>
                  <a:srgbClr val="001320"/>
                </a:solidFill>
                <a:latin typeface="Calibri" panose="020F0502020204030204" pitchFamily="34" charset="0"/>
              </a:rPr>
              <a:t>Jonathan</a:t>
            </a:r>
            <a:r>
              <a:rPr lang="en-US" sz="1100" dirty="0">
                <a:solidFill>
                  <a:srgbClr val="001320"/>
                </a:solidFill>
                <a:latin typeface="Calibri" panose="020F0502020204030204" pitchFamily="34" charset="0"/>
              </a:rPr>
              <a:t>—the son of </a:t>
            </a:r>
            <a:r>
              <a:rPr lang="en-US" sz="1100" dirty="0" err="1">
                <a:solidFill>
                  <a:srgbClr val="001320"/>
                </a:solidFill>
                <a:latin typeface="Calibri" panose="020F0502020204030204" pitchFamily="34" charset="0"/>
              </a:rPr>
              <a:t>Shage</a:t>
            </a:r>
            <a:r>
              <a:rPr lang="en-US" sz="1100" dirty="0">
                <a:solidFill>
                  <a:srgbClr val="001320"/>
                </a:solidFill>
                <a:latin typeface="Calibri" panose="020F0502020204030204" pitchFamily="34" charset="0"/>
              </a:rPr>
              <a:t> the </a:t>
            </a:r>
            <a:r>
              <a:rPr lang="en-US" sz="1100" dirty="0" err="1">
                <a:solidFill>
                  <a:srgbClr val="001320"/>
                </a:solidFill>
                <a:latin typeface="Calibri" panose="020F0502020204030204" pitchFamily="34" charset="0"/>
              </a:rPr>
              <a:t>Hararite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Ahiam</a:t>
            </a:r>
            <a:r>
              <a:rPr lang="en-US" sz="1100" dirty="0">
                <a:solidFill>
                  <a:srgbClr val="001320"/>
                </a:solidFill>
                <a:latin typeface="Calibri" panose="020F0502020204030204" pitchFamily="34" charset="0"/>
              </a:rPr>
              <a:t>—son of </a:t>
            </a:r>
            <a:r>
              <a:rPr lang="en-US" sz="1100" dirty="0" err="1">
                <a:solidFill>
                  <a:srgbClr val="001320"/>
                </a:solidFill>
                <a:latin typeface="Calibri" panose="020F0502020204030204" pitchFamily="34" charset="0"/>
              </a:rPr>
              <a:t>Sacar</a:t>
            </a:r>
            <a:r>
              <a:rPr lang="en-US" sz="1100" dirty="0">
                <a:solidFill>
                  <a:srgbClr val="001320"/>
                </a:solidFill>
                <a:latin typeface="Calibri" panose="020F0502020204030204" pitchFamily="34" charset="0"/>
              </a:rPr>
              <a:t> the </a:t>
            </a:r>
            <a:r>
              <a:rPr lang="en-US" sz="1100" dirty="0" err="1">
                <a:solidFill>
                  <a:srgbClr val="001320"/>
                </a:solidFill>
                <a:latin typeface="Calibri" panose="020F0502020204030204" pitchFamily="34" charset="0"/>
              </a:rPr>
              <a:t>Hararite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Eliphal</a:t>
            </a:r>
            <a:r>
              <a:rPr lang="en-US" sz="1100" dirty="0">
                <a:solidFill>
                  <a:srgbClr val="001320"/>
                </a:solidFill>
                <a:latin typeface="Calibri" panose="020F0502020204030204" pitchFamily="34" charset="0"/>
              </a:rPr>
              <a:t>—son of Ur, identified as </a:t>
            </a:r>
            <a:r>
              <a:rPr lang="en-US" sz="1100" dirty="0" err="1">
                <a:solidFill>
                  <a:srgbClr val="001320"/>
                </a:solidFill>
                <a:latin typeface="Calibri" panose="020F0502020204030204" pitchFamily="34" charset="0"/>
              </a:rPr>
              <a:t>Elephelet</a:t>
            </a:r>
            <a:r>
              <a:rPr lang="en-US" sz="1100" dirty="0">
                <a:solidFill>
                  <a:srgbClr val="001320"/>
                </a:solidFill>
                <a:latin typeface="Calibri" panose="020F0502020204030204" pitchFamily="34" charset="0"/>
              </a:rPr>
              <a:t> in 2 Sam. 23:34</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Hepher</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Mecherathite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Ahijah</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Pelonite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Hezro</a:t>
            </a:r>
            <a:r>
              <a:rPr lang="en-US" sz="1100" dirty="0">
                <a:solidFill>
                  <a:srgbClr val="001320"/>
                </a:solidFill>
                <a:latin typeface="Calibri" panose="020F0502020204030204" pitchFamily="34" charset="0"/>
              </a:rPr>
              <a:t>—the Carmelite, identified as </a:t>
            </a:r>
            <a:r>
              <a:rPr lang="en-US" sz="1100" dirty="0" err="1">
                <a:solidFill>
                  <a:srgbClr val="001320"/>
                </a:solidFill>
                <a:latin typeface="Calibri" panose="020F0502020204030204" pitchFamily="34" charset="0"/>
              </a:rPr>
              <a:t>Hezrai</a:t>
            </a:r>
            <a:r>
              <a:rPr lang="en-US" sz="1100" dirty="0">
                <a:solidFill>
                  <a:srgbClr val="001320"/>
                </a:solidFill>
                <a:latin typeface="Calibri" panose="020F0502020204030204" pitchFamily="34" charset="0"/>
              </a:rPr>
              <a:t> in 2 Sam. 23:35</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Naarai</a:t>
            </a:r>
            <a:r>
              <a:rPr lang="en-US" sz="1100" dirty="0">
                <a:solidFill>
                  <a:srgbClr val="001320"/>
                </a:solidFill>
                <a:latin typeface="Calibri" panose="020F0502020204030204" pitchFamily="34" charset="0"/>
              </a:rPr>
              <a:t>—son of </a:t>
            </a:r>
            <a:r>
              <a:rPr lang="en-US" sz="1100" dirty="0" err="1">
                <a:solidFill>
                  <a:srgbClr val="001320"/>
                </a:solidFill>
                <a:latin typeface="Calibri" panose="020F0502020204030204" pitchFamily="34" charset="0"/>
              </a:rPr>
              <a:t>Ezbai</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a:solidFill>
                  <a:srgbClr val="001320"/>
                </a:solidFill>
                <a:latin typeface="Calibri" panose="020F0502020204030204" pitchFamily="34" charset="0"/>
              </a:rPr>
              <a:t>Joel</a:t>
            </a:r>
            <a:r>
              <a:rPr lang="en-US" sz="1100" dirty="0">
                <a:solidFill>
                  <a:srgbClr val="001320"/>
                </a:solidFill>
                <a:latin typeface="Calibri" panose="020F0502020204030204" pitchFamily="34" charset="0"/>
              </a:rPr>
              <a:t>—the brother of Nathan</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Mibhar</a:t>
            </a:r>
            <a:r>
              <a:rPr lang="en-US" sz="1100" dirty="0">
                <a:solidFill>
                  <a:srgbClr val="001320"/>
                </a:solidFill>
                <a:latin typeface="Calibri" panose="020F0502020204030204" pitchFamily="34" charset="0"/>
              </a:rPr>
              <a:t>—the son of </a:t>
            </a:r>
            <a:r>
              <a:rPr lang="en-US" sz="1100" dirty="0" err="1">
                <a:solidFill>
                  <a:srgbClr val="001320"/>
                </a:solidFill>
                <a:latin typeface="Calibri" panose="020F0502020204030204" pitchFamily="34" charset="0"/>
              </a:rPr>
              <a:t>Haggeri</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Zelek</a:t>
            </a:r>
            <a:r>
              <a:rPr lang="en-US" sz="1100" dirty="0">
                <a:solidFill>
                  <a:srgbClr val="001320"/>
                </a:solidFill>
                <a:latin typeface="Calibri" panose="020F0502020204030204" pitchFamily="34" charset="0"/>
              </a:rPr>
              <a:t>—the Ammonite</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Naharai</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Berothite</a:t>
            </a:r>
            <a:r>
              <a:rPr lang="en-US" sz="1100" dirty="0">
                <a:solidFill>
                  <a:srgbClr val="001320"/>
                </a:solidFill>
                <a:latin typeface="Calibri" panose="020F0502020204030204" pitchFamily="34" charset="0"/>
              </a:rPr>
              <a:t>, who served as the armor-bearer for Joab, the chief commander.</a:t>
            </a:r>
          </a:p>
          <a:p>
            <a:endParaRPr lang="en-US" sz="1100" dirty="0">
              <a:solidFill>
                <a:srgbClr val="001320"/>
              </a:solidFill>
              <a:latin typeface="Calibri" panose="020F0502020204030204" pitchFamily="34" charset="0"/>
            </a:endParaRPr>
          </a:p>
          <a:p>
            <a:r>
              <a:rPr lang="en-US" sz="1100" b="1" dirty="0">
                <a:solidFill>
                  <a:srgbClr val="001320"/>
                </a:solidFill>
                <a:latin typeface="Calibri" panose="020F0502020204030204" pitchFamily="34" charset="0"/>
              </a:rPr>
              <a:t>Ira</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Ithrite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Gareb</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Ithrite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a:solidFill>
                  <a:srgbClr val="001320"/>
                </a:solidFill>
                <a:latin typeface="Calibri" panose="020F0502020204030204" pitchFamily="34" charset="0"/>
              </a:rPr>
              <a:t>Uriah</a:t>
            </a:r>
            <a:r>
              <a:rPr lang="en-US" sz="1100" dirty="0">
                <a:solidFill>
                  <a:srgbClr val="001320"/>
                </a:solidFill>
                <a:latin typeface="Calibri" panose="020F0502020204030204" pitchFamily="34" charset="0"/>
              </a:rPr>
              <a:t>—the Hittite, husband of Bath-</a:t>
            </a:r>
            <a:r>
              <a:rPr lang="en-US" sz="1100" dirty="0" err="1">
                <a:solidFill>
                  <a:srgbClr val="001320"/>
                </a:solidFill>
                <a:latin typeface="Calibri" panose="020F0502020204030204" pitchFamily="34" charset="0"/>
              </a:rPr>
              <a:t>sheba</a:t>
            </a:r>
            <a:r>
              <a:rPr lang="en-US" sz="1100" dirty="0">
                <a:solidFill>
                  <a:srgbClr val="001320"/>
                </a:solidFill>
                <a:latin typeface="Calibri" panose="020F0502020204030204" pitchFamily="34" charset="0"/>
              </a:rPr>
              <a:t> and a loyal soldier to David</a:t>
            </a:r>
          </a:p>
        </p:txBody>
      </p:sp>
      <p:sp>
        <p:nvSpPr>
          <p:cNvPr id="4" name="Rectangle 3"/>
          <p:cNvSpPr/>
          <p:nvPr/>
        </p:nvSpPr>
        <p:spPr>
          <a:xfrm>
            <a:off x="5827413" y="136297"/>
            <a:ext cx="2746218" cy="6863417"/>
          </a:xfrm>
          <a:prstGeom prst="rect">
            <a:avLst/>
          </a:prstGeom>
        </p:spPr>
        <p:txBody>
          <a:bodyPr wrap="square">
            <a:spAutoFit/>
          </a:bodyPr>
          <a:lstStyle/>
          <a:p>
            <a:endParaRPr lang="en-US" sz="1100" dirty="0">
              <a:solidFill>
                <a:srgbClr val="001320"/>
              </a:solidFill>
              <a:latin typeface="Calibri" panose="020F0502020204030204" pitchFamily="34" charset="0"/>
            </a:endParaRPr>
          </a:p>
          <a:p>
            <a:r>
              <a:rPr lang="en-US" sz="1100" b="1" dirty="0">
                <a:solidFill>
                  <a:srgbClr val="001320"/>
                </a:solidFill>
                <a:latin typeface="Calibri" panose="020F0502020204030204" pitchFamily="34" charset="0"/>
              </a:rPr>
              <a:t>Elhanan</a:t>
            </a:r>
            <a:r>
              <a:rPr lang="en-US" sz="1100" dirty="0">
                <a:solidFill>
                  <a:srgbClr val="001320"/>
                </a:solidFill>
                <a:latin typeface="Calibri" panose="020F0502020204030204" pitchFamily="34" charset="0"/>
              </a:rPr>
              <a:t>—also son of Dodo of </a:t>
            </a:r>
            <a:r>
              <a:rPr lang="en-US" sz="1100" dirty="0" err="1">
                <a:solidFill>
                  <a:srgbClr val="001320"/>
                </a:solidFill>
                <a:latin typeface="Calibri" panose="020F0502020204030204" pitchFamily="34" charset="0"/>
              </a:rPr>
              <a:t>Bethleham</a:t>
            </a:r>
            <a:r>
              <a:rPr lang="en-US" sz="1100" dirty="0">
                <a:solidFill>
                  <a:srgbClr val="001320"/>
                </a:solidFill>
                <a:latin typeface="Calibri" panose="020F0502020204030204" pitchFamily="34" charset="0"/>
              </a:rPr>
              <a:t> and apparently a brother of </a:t>
            </a:r>
            <a:r>
              <a:rPr lang="en-US" sz="1100" dirty="0" err="1">
                <a:solidFill>
                  <a:srgbClr val="001320"/>
                </a:solidFill>
                <a:latin typeface="Calibri" panose="020F0502020204030204" pitchFamily="34" charset="0"/>
              </a:rPr>
              <a:t>Eleazar</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Shammoth</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Harorite</a:t>
            </a:r>
            <a:r>
              <a:rPr lang="en-US" sz="1100" dirty="0">
                <a:solidFill>
                  <a:srgbClr val="001320"/>
                </a:solidFill>
                <a:latin typeface="Calibri" panose="020F0502020204030204" pitchFamily="34" charset="0"/>
              </a:rPr>
              <a:t>, sometimes spelled </a:t>
            </a:r>
            <a:r>
              <a:rPr lang="en-US" sz="1100" dirty="0" err="1">
                <a:solidFill>
                  <a:srgbClr val="001320"/>
                </a:solidFill>
                <a:latin typeface="Calibri" panose="020F0502020204030204" pitchFamily="34" charset="0"/>
              </a:rPr>
              <a:t>Shmmah</a:t>
            </a:r>
            <a:r>
              <a:rPr lang="en-US" sz="1100" dirty="0">
                <a:solidFill>
                  <a:srgbClr val="001320"/>
                </a:solidFill>
                <a:latin typeface="Calibri" panose="020F0502020204030204" pitchFamily="34" charset="0"/>
              </a:rPr>
              <a:t>, the </a:t>
            </a:r>
            <a:r>
              <a:rPr lang="en-US" sz="1100" dirty="0" err="1">
                <a:solidFill>
                  <a:srgbClr val="001320"/>
                </a:solidFill>
                <a:latin typeface="Calibri" panose="020F0502020204030204" pitchFamily="34" charset="0"/>
              </a:rPr>
              <a:t>Harodite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Helez</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Pelonite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dirty="0">
                <a:solidFill>
                  <a:srgbClr val="001320"/>
                </a:solidFill>
                <a:latin typeface="Calibri" panose="020F0502020204030204" pitchFamily="34" charset="0"/>
              </a:rPr>
              <a:t>I</a:t>
            </a:r>
            <a:r>
              <a:rPr lang="en-US" sz="1100" b="1" dirty="0">
                <a:solidFill>
                  <a:srgbClr val="001320"/>
                </a:solidFill>
                <a:latin typeface="Calibri" panose="020F0502020204030204" pitchFamily="34" charset="0"/>
              </a:rPr>
              <a:t>ra</a:t>
            </a:r>
            <a:r>
              <a:rPr lang="en-US" sz="1100" dirty="0">
                <a:solidFill>
                  <a:srgbClr val="001320"/>
                </a:solidFill>
                <a:latin typeface="Calibri" panose="020F0502020204030204" pitchFamily="34" charset="0"/>
              </a:rPr>
              <a:t>—the son of </a:t>
            </a:r>
            <a:r>
              <a:rPr lang="en-US" sz="1100" dirty="0" err="1">
                <a:solidFill>
                  <a:srgbClr val="001320"/>
                </a:solidFill>
                <a:latin typeface="Calibri" panose="020F0502020204030204" pitchFamily="34" charset="0"/>
              </a:rPr>
              <a:t>Ikkesh</a:t>
            </a:r>
            <a:r>
              <a:rPr lang="en-US" sz="1100" dirty="0">
                <a:solidFill>
                  <a:srgbClr val="001320"/>
                </a:solidFill>
                <a:latin typeface="Calibri" panose="020F0502020204030204" pitchFamily="34" charset="0"/>
              </a:rPr>
              <a:t> the </a:t>
            </a:r>
            <a:r>
              <a:rPr lang="en-US" sz="1100" dirty="0" err="1">
                <a:solidFill>
                  <a:srgbClr val="001320"/>
                </a:solidFill>
                <a:latin typeface="Calibri" panose="020F0502020204030204" pitchFamily="34" charset="0"/>
              </a:rPr>
              <a:t>Tekoite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Abiezer</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Antothite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Sibbecai</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Hushathite</a:t>
            </a:r>
            <a:r>
              <a:rPr lang="en-US" sz="1100" dirty="0">
                <a:solidFill>
                  <a:srgbClr val="001320"/>
                </a:solidFill>
                <a:latin typeface="Calibri" panose="020F0502020204030204" pitchFamily="34" charset="0"/>
              </a:rPr>
              <a:t>, identified as </a:t>
            </a:r>
            <a:r>
              <a:rPr lang="en-US" sz="1100" dirty="0" err="1">
                <a:solidFill>
                  <a:srgbClr val="001320"/>
                </a:solidFill>
                <a:latin typeface="Calibri" panose="020F0502020204030204" pitchFamily="34" charset="0"/>
              </a:rPr>
              <a:t>Mebunnai</a:t>
            </a:r>
            <a:r>
              <a:rPr lang="en-US" sz="1100" dirty="0">
                <a:solidFill>
                  <a:srgbClr val="001320"/>
                </a:solidFill>
                <a:latin typeface="Calibri" panose="020F0502020204030204" pitchFamily="34" charset="0"/>
              </a:rPr>
              <a:t> in 2 Samuel 23:27</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Ilai</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Ahohite</a:t>
            </a:r>
            <a:r>
              <a:rPr lang="en-US" sz="1100" dirty="0">
                <a:solidFill>
                  <a:srgbClr val="001320"/>
                </a:solidFill>
                <a:latin typeface="Calibri" panose="020F0502020204030204" pitchFamily="34" charset="0"/>
              </a:rPr>
              <a:t> identified as </a:t>
            </a:r>
            <a:r>
              <a:rPr lang="en-US" sz="1100" dirty="0" err="1">
                <a:solidFill>
                  <a:srgbClr val="001320"/>
                </a:solidFill>
                <a:latin typeface="Calibri" panose="020F0502020204030204" pitchFamily="34" charset="0"/>
              </a:rPr>
              <a:t>Zalmon</a:t>
            </a:r>
            <a:r>
              <a:rPr lang="en-US" sz="1100" dirty="0">
                <a:solidFill>
                  <a:srgbClr val="001320"/>
                </a:solidFill>
                <a:latin typeface="Calibri" panose="020F0502020204030204" pitchFamily="34" charset="0"/>
              </a:rPr>
              <a:t> in 2 Samuel 23:28</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Maharai</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Netphathite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a:solidFill>
                  <a:srgbClr val="001320"/>
                </a:solidFill>
                <a:latin typeface="Calibri" panose="020F0502020204030204" pitchFamily="34" charset="0"/>
              </a:rPr>
              <a:t>Heled</a:t>
            </a:r>
            <a:r>
              <a:rPr lang="en-US" sz="1100" dirty="0">
                <a:solidFill>
                  <a:srgbClr val="001320"/>
                </a:solidFill>
                <a:latin typeface="Calibri" panose="020F0502020204030204" pitchFamily="34" charset="0"/>
              </a:rPr>
              <a:t>—son of </a:t>
            </a:r>
            <a:r>
              <a:rPr lang="en-US" sz="1100" dirty="0" err="1">
                <a:solidFill>
                  <a:srgbClr val="001320"/>
                </a:solidFill>
                <a:latin typeface="Calibri" panose="020F0502020204030204" pitchFamily="34" charset="0"/>
              </a:rPr>
              <a:t>Baanah</a:t>
            </a:r>
            <a:r>
              <a:rPr lang="en-US" sz="1100" dirty="0">
                <a:solidFill>
                  <a:srgbClr val="001320"/>
                </a:solidFill>
                <a:latin typeface="Calibri" panose="020F0502020204030204" pitchFamily="34" charset="0"/>
              </a:rPr>
              <a:t> the </a:t>
            </a:r>
            <a:r>
              <a:rPr lang="en-US" sz="1100" dirty="0" err="1">
                <a:solidFill>
                  <a:srgbClr val="001320"/>
                </a:solidFill>
                <a:latin typeface="Calibri" panose="020F0502020204030204" pitchFamily="34" charset="0"/>
              </a:rPr>
              <a:t>Netophathite</a:t>
            </a:r>
            <a:r>
              <a:rPr lang="en-US" sz="1100" dirty="0">
                <a:solidFill>
                  <a:srgbClr val="001320"/>
                </a:solidFill>
                <a:latin typeface="Calibri" panose="020F0502020204030204" pitchFamily="34" charset="0"/>
              </a:rPr>
              <a:t> identified as </a:t>
            </a:r>
            <a:r>
              <a:rPr lang="en-US" sz="1100" dirty="0" err="1">
                <a:solidFill>
                  <a:srgbClr val="001320"/>
                </a:solidFill>
                <a:latin typeface="Calibri" panose="020F0502020204030204" pitchFamily="34" charset="0"/>
              </a:rPr>
              <a:t>Heleb</a:t>
            </a:r>
            <a:r>
              <a:rPr lang="en-US" sz="1100" dirty="0">
                <a:solidFill>
                  <a:srgbClr val="001320"/>
                </a:solidFill>
                <a:latin typeface="Calibri" panose="020F0502020204030204" pitchFamily="34" charset="0"/>
              </a:rPr>
              <a:t> in 2 Sam. 23:29</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Ithai</a:t>
            </a:r>
            <a:r>
              <a:rPr lang="en-US" sz="1100" dirty="0">
                <a:solidFill>
                  <a:srgbClr val="001320"/>
                </a:solidFill>
                <a:latin typeface="Calibri" panose="020F0502020204030204" pitchFamily="34" charset="0"/>
              </a:rPr>
              <a:t>—son of </a:t>
            </a:r>
            <a:r>
              <a:rPr lang="en-US" sz="1100" dirty="0" err="1">
                <a:solidFill>
                  <a:srgbClr val="001320"/>
                </a:solidFill>
                <a:latin typeface="Calibri" panose="020F0502020204030204" pitchFamily="34" charset="0"/>
              </a:rPr>
              <a:t>Ribai</a:t>
            </a:r>
            <a:r>
              <a:rPr lang="en-US" sz="1100" dirty="0">
                <a:solidFill>
                  <a:srgbClr val="001320"/>
                </a:solidFill>
                <a:latin typeface="Calibri" panose="020F0502020204030204" pitchFamily="34" charset="0"/>
              </a:rPr>
              <a:t> of </a:t>
            </a:r>
            <a:r>
              <a:rPr lang="en-US" sz="1100" dirty="0" err="1">
                <a:solidFill>
                  <a:srgbClr val="001320"/>
                </a:solidFill>
                <a:latin typeface="Calibri" panose="020F0502020204030204" pitchFamily="34" charset="0"/>
              </a:rPr>
              <a:t>Gibeah</a:t>
            </a:r>
            <a:r>
              <a:rPr lang="en-US" sz="1100" dirty="0">
                <a:solidFill>
                  <a:srgbClr val="001320"/>
                </a:solidFill>
                <a:latin typeface="Calibri" panose="020F0502020204030204" pitchFamily="34" charset="0"/>
              </a:rPr>
              <a:t> in Benjamin</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Benaiah</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Pirathonite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Hura</a:t>
            </a:r>
            <a:r>
              <a:rPr lang="en-US" sz="1100" dirty="0" err="1">
                <a:solidFill>
                  <a:srgbClr val="001320"/>
                </a:solidFill>
                <a:latin typeface="Calibri" panose="020F0502020204030204" pitchFamily="34" charset="0"/>
              </a:rPr>
              <a:t>i</a:t>
            </a:r>
            <a:r>
              <a:rPr lang="en-US" sz="1100" dirty="0">
                <a:solidFill>
                  <a:srgbClr val="001320"/>
                </a:solidFill>
                <a:latin typeface="Calibri" panose="020F0502020204030204" pitchFamily="34" charset="0"/>
              </a:rPr>
              <a:t>—of the brooks of </a:t>
            </a:r>
            <a:r>
              <a:rPr lang="en-US" sz="1100" dirty="0" err="1">
                <a:solidFill>
                  <a:srgbClr val="001320"/>
                </a:solidFill>
                <a:latin typeface="Calibri" panose="020F0502020204030204" pitchFamily="34" charset="0"/>
              </a:rPr>
              <a:t>Gaash</a:t>
            </a:r>
            <a:r>
              <a:rPr lang="en-US" sz="1100" dirty="0">
                <a:solidFill>
                  <a:srgbClr val="001320"/>
                </a:solidFill>
                <a:latin typeface="Calibri" panose="020F0502020204030204" pitchFamily="34" charset="0"/>
              </a:rPr>
              <a:t>, identified as </a:t>
            </a:r>
            <a:r>
              <a:rPr lang="en-US" sz="1100" dirty="0" err="1">
                <a:solidFill>
                  <a:srgbClr val="001320"/>
                </a:solidFill>
                <a:latin typeface="Calibri" panose="020F0502020204030204" pitchFamily="34" charset="0"/>
              </a:rPr>
              <a:t>Hiddai</a:t>
            </a:r>
            <a:r>
              <a:rPr lang="en-US" sz="1100" dirty="0">
                <a:solidFill>
                  <a:srgbClr val="001320"/>
                </a:solidFill>
                <a:latin typeface="Calibri" panose="020F0502020204030204" pitchFamily="34" charset="0"/>
              </a:rPr>
              <a:t> in 2 Samuel 23:30</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Abiel</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Arbathite</a:t>
            </a:r>
            <a:r>
              <a:rPr lang="en-US" sz="1100" dirty="0">
                <a:solidFill>
                  <a:srgbClr val="001320"/>
                </a:solidFill>
                <a:latin typeface="Calibri" panose="020F0502020204030204" pitchFamily="34" charset="0"/>
              </a:rPr>
              <a:t>, identified as </a:t>
            </a:r>
            <a:r>
              <a:rPr lang="en-US" sz="1100" dirty="0" err="1">
                <a:solidFill>
                  <a:srgbClr val="001320"/>
                </a:solidFill>
                <a:latin typeface="Calibri" panose="020F0502020204030204" pitchFamily="34" charset="0"/>
              </a:rPr>
              <a:t>Abialbon</a:t>
            </a:r>
            <a:r>
              <a:rPr lang="en-US" sz="1100" dirty="0">
                <a:solidFill>
                  <a:srgbClr val="001320"/>
                </a:solidFill>
                <a:latin typeface="Calibri" panose="020F0502020204030204" pitchFamily="34" charset="0"/>
              </a:rPr>
              <a:t> in 2 Sam. 23:31</a:t>
            </a: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Azmaveth</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Baharumite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r>
              <a:rPr lang="en-US" sz="1100" b="1" dirty="0" err="1">
                <a:solidFill>
                  <a:srgbClr val="001320"/>
                </a:solidFill>
                <a:latin typeface="Calibri" panose="020F0502020204030204" pitchFamily="34" charset="0"/>
              </a:rPr>
              <a:t>Eliahba</a:t>
            </a:r>
            <a:r>
              <a:rPr lang="en-US" sz="1100" dirty="0">
                <a:solidFill>
                  <a:srgbClr val="001320"/>
                </a:solidFill>
                <a:latin typeface="Calibri" panose="020F0502020204030204" pitchFamily="34" charset="0"/>
              </a:rPr>
              <a:t>—the </a:t>
            </a:r>
            <a:r>
              <a:rPr lang="en-US" sz="1100" dirty="0" err="1">
                <a:solidFill>
                  <a:srgbClr val="001320"/>
                </a:solidFill>
                <a:latin typeface="Calibri" panose="020F0502020204030204" pitchFamily="34" charset="0"/>
              </a:rPr>
              <a:t>Shaalbonite</a:t>
            </a:r>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a:p>
            <a:endParaRPr lang="en-US" sz="1100" dirty="0">
              <a:solidFill>
                <a:srgbClr val="001320"/>
              </a:solidFill>
              <a:latin typeface="Calibri" panose="020F0502020204030204" pitchFamily="34" charset="0"/>
            </a:endParaRPr>
          </a:p>
        </p:txBody>
      </p:sp>
      <p:sp>
        <p:nvSpPr>
          <p:cNvPr id="5" name="TextBox 4"/>
          <p:cNvSpPr txBox="1"/>
          <p:nvPr/>
        </p:nvSpPr>
        <p:spPr>
          <a:xfrm>
            <a:off x="226336" y="1310911"/>
            <a:ext cx="2284491" cy="2616101"/>
          </a:xfrm>
          <a:prstGeom prst="rect">
            <a:avLst/>
          </a:prstGeom>
          <a:noFill/>
        </p:spPr>
        <p:txBody>
          <a:bodyPr wrap="square" rtlCol="0">
            <a:spAutoFit/>
          </a:bodyPr>
          <a:lstStyle/>
          <a:p>
            <a:r>
              <a:rPr lang="en-US" dirty="0"/>
              <a:t>David’s Mighty Ones</a:t>
            </a:r>
          </a:p>
          <a:p>
            <a:endParaRPr lang="en-US" dirty="0"/>
          </a:p>
          <a:p>
            <a:r>
              <a:rPr lang="en-US" sz="1600" dirty="0"/>
              <a:t>David moved his 600 band and their families from place to place</a:t>
            </a:r>
          </a:p>
          <a:p>
            <a:endParaRPr lang="en-US" sz="1600" dirty="0"/>
          </a:p>
          <a:p>
            <a:endParaRPr lang="en-US" sz="1600" dirty="0"/>
          </a:p>
          <a:p>
            <a:r>
              <a:rPr lang="en-US" sz="1600" dirty="0"/>
              <a:t>He called them his “mighty ones”</a:t>
            </a:r>
          </a:p>
          <a:p>
            <a:r>
              <a:rPr lang="en-US" sz="1600" dirty="0"/>
              <a:t>Found in 1 Chronicles 11</a:t>
            </a:r>
          </a:p>
        </p:txBody>
      </p:sp>
      <p:sp>
        <p:nvSpPr>
          <p:cNvPr id="6" name="TextBox 5"/>
          <p:cNvSpPr txBox="1"/>
          <p:nvPr/>
        </p:nvSpPr>
        <p:spPr>
          <a:xfrm>
            <a:off x="9569513" y="6396335"/>
            <a:ext cx="3177766" cy="461665"/>
          </a:xfrm>
          <a:prstGeom prst="rect">
            <a:avLst/>
          </a:prstGeom>
          <a:noFill/>
        </p:spPr>
        <p:txBody>
          <a:bodyPr wrap="square" rtlCol="0">
            <a:spAutoFit/>
          </a:bodyPr>
          <a:lstStyle/>
          <a:p>
            <a:r>
              <a:rPr lang="en-US" sz="1200" dirty="0"/>
              <a:t>W. Cleon Skousen</a:t>
            </a:r>
          </a:p>
          <a:p>
            <a:r>
              <a:rPr lang="en-US" sz="1200" i="1" dirty="0"/>
              <a:t>The Fourth Thousand Years</a:t>
            </a:r>
            <a:r>
              <a:rPr lang="en-US" sz="1200" dirty="0"/>
              <a:t> pp. 98-100</a:t>
            </a:r>
            <a:endParaRPr lang="en-US" sz="1200" i="1" dirty="0"/>
          </a:p>
        </p:txBody>
      </p:sp>
    </p:spTree>
    <p:extLst>
      <p:ext uri="{BB962C8B-B14F-4D97-AF65-F5344CB8AC3E}">
        <p14:creationId xmlns:p14="http://schemas.microsoft.com/office/powerpoint/2010/main" val="517564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9069" y="111273"/>
          <a:ext cx="11939496" cy="6423073"/>
        </p:xfrm>
        <a:graphic>
          <a:graphicData uri="http://schemas.openxmlformats.org/drawingml/2006/table">
            <a:tbl>
              <a:tblPr firstRow="1" bandRow="1">
                <a:tableStyleId>{5940675A-B579-460E-94D1-54222C63F5DA}</a:tableStyleId>
              </a:tblPr>
              <a:tblGrid>
                <a:gridCol w="9182849">
                  <a:extLst>
                    <a:ext uri="{9D8B030D-6E8A-4147-A177-3AD203B41FA5}">
                      <a16:colId xmlns:a16="http://schemas.microsoft.com/office/drawing/2014/main" val="20000"/>
                    </a:ext>
                  </a:extLst>
                </a:gridCol>
                <a:gridCol w="2756647">
                  <a:extLst>
                    <a:ext uri="{9D8B030D-6E8A-4147-A177-3AD203B41FA5}">
                      <a16:colId xmlns:a16="http://schemas.microsoft.com/office/drawing/2014/main" val="20001"/>
                    </a:ext>
                  </a:extLst>
                </a:gridCol>
              </a:tblGrid>
              <a:tr h="332480">
                <a:tc>
                  <a:txBody>
                    <a:bodyPr/>
                    <a:lstStyle/>
                    <a:p>
                      <a:r>
                        <a:rPr lang="en-US" sz="1200" dirty="0"/>
                        <a:t>David flees to Samuel at Ramah</a:t>
                      </a:r>
                    </a:p>
                  </a:txBody>
                  <a:tcPr/>
                </a:tc>
                <a:tc>
                  <a:txBody>
                    <a:bodyPr/>
                    <a:lstStyle/>
                    <a:p>
                      <a:r>
                        <a:rPr lang="en-US" sz="1200" dirty="0"/>
                        <a:t>1 Samuel 19:18</a:t>
                      </a:r>
                    </a:p>
                  </a:txBody>
                  <a:tcPr/>
                </a:tc>
                <a:extLst>
                  <a:ext uri="{0D108BD9-81ED-4DB2-BD59-A6C34878D82A}">
                    <a16:rowId xmlns:a16="http://schemas.microsoft.com/office/drawing/2014/main" val="10000"/>
                  </a:ext>
                </a:extLst>
              </a:tr>
              <a:tr h="430306">
                <a:tc>
                  <a:txBody>
                    <a:bodyPr/>
                    <a:lstStyle/>
                    <a:p>
                      <a:r>
                        <a:rPr lang="en-US" sz="1200" dirty="0"/>
                        <a:t>Johnathan makes covenant with David</a:t>
                      </a:r>
                    </a:p>
                  </a:txBody>
                  <a:tcPr/>
                </a:tc>
                <a:tc>
                  <a:txBody>
                    <a:bodyPr/>
                    <a:lstStyle/>
                    <a:p>
                      <a:r>
                        <a:rPr lang="en-US" sz="1200" dirty="0"/>
                        <a:t>1 Samuel</a:t>
                      </a:r>
                      <a:r>
                        <a:rPr lang="en-US" sz="1200" baseline="0" dirty="0"/>
                        <a:t> 20</a:t>
                      </a:r>
                      <a:endParaRPr lang="en-US" sz="1200" dirty="0"/>
                    </a:p>
                  </a:txBody>
                  <a:tcPr/>
                </a:tc>
                <a:extLst>
                  <a:ext uri="{0D108BD9-81ED-4DB2-BD59-A6C34878D82A}">
                    <a16:rowId xmlns:a16="http://schemas.microsoft.com/office/drawing/2014/main" val="10001"/>
                  </a:ext>
                </a:extLst>
              </a:tr>
              <a:tr h="457200">
                <a:tc>
                  <a:txBody>
                    <a:bodyPr/>
                    <a:lstStyle/>
                    <a:p>
                      <a:r>
                        <a:rPr lang="en-US" sz="1200" dirty="0"/>
                        <a:t>David Travels to Nob</a:t>
                      </a:r>
                      <a:r>
                        <a:rPr lang="en-US" sz="1200" baseline="0" dirty="0"/>
                        <a:t> and receives Goliath’s sword from the priest, </a:t>
                      </a:r>
                      <a:r>
                        <a:rPr lang="en-US" sz="1200" b="0" i="0" kern="1200" dirty="0">
                          <a:solidFill>
                            <a:schemeClr val="tx1"/>
                          </a:solidFill>
                          <a:effectLst/>
                          <a:latin typeface="+mn-lt"/>
                          <a:ea typeface="+mn-ea"/>
                          <a:cs typeface="+mn-cs"/>
                        </a:rPr>
                        <a:t>Ahimelech</a:t>
                      </a:r>
                      <a:endParaRPr lang="en-US" sz="1200" dirty="0"/>
                    </a:p>
                  </a:txBody>
                  <a:tcPr/>
                </a:tc>
                <a:tc>
                  <a:txBody>
                    <a:bodyPr/>
                    <a:lstStyle/>
                    <a:p>
                      <a:r>
                        <a:rPr lang="en-US" sz="1200" dirty="0"/>
                        <a:t>1 Samuel 21:1-9</a:t>
                      </a:r>
                    </a:p>
                  </a:txBody>
                  <a:tcPr/>
                </a:tc>
                <a:extLst>
                  <a:ext uri="{0D108BD9-81ED-4DB2-BD59-A6C34878D82A}">
                    <a16:rowId xmlns:a16="http://schemas.microsoft.com/office/drawing/2014/main" val="10002"/>
                  </a:ext>
                </a:extLst>
              </a:tr>
              <a:tr h="457200">
                <a:tc>
                  <a:txBody>
                    <a:bodyPr/>
                    <a:lstStyle/>
                    <a:p>
                      <a:r>
                        <a:rPr lang="en-US" sz="1200" dirty="0"/>
                        <a:t>David goes to Gath, and meets with</a:t>
                      </a:r>
                      <a:r>
                        <a:rPr lang="en-US" sz="1200" baseline="0" dirty="0"/>
                        <a:t> king </a:t>
                      </a:r>
                      <a:r>
                        <a:rPr lang="en-US" sz="1200" baseline="0" dirty="0" err="1"/>
                        <a:t>Achish</a:t>
                      </a:r>
                      <a:r>
                        <a:rPr lang="en-US" sz="1200" baseline="0" dirty="0"/>
                        <a:t> and pretends to be mad and thrown out of city</a:t>
                      </a:r>
                      <a:endParaRPr lang="en-US" sz="1200" dirty="0"/>
                    </a:p>
                  </a:txBody>
                  <a:tcPr/>
                </a:tc>
                <a:tc>
                  <a:txBody>
                    <a:bodyPr/>
                    <a:lstStyle/>
                    <a:p>
                      <a:r>
                        <a:rPr lang="en-US" sz="1200" dirty="0"/>
                        <a:t>1 Samuel 21:10-15</a:t>
                      </a:r>
                    </a:p>
                  </a:txBody>
                  <a:tcPr/>
                </a:tc>
                <a:extLst>
                  <a:ext uri="{0D108BD9-81ED-4DB2-BD59-A6C34878D82A}">
                    <a16:rowId xmlns:a16="http://schemas.microsoft.com/office/drawing/2014/main" val="10003"/>
                  </a:ext>
                </a:extLst>
              </a:tr>
              <a:tr h="349623">
                <a:tc>
                  <a:txBody>
                    <a:bodyPr/>
                    <a:lstStyle/>
                    <a:p>
                      <a:r>
                        <a:rPr lang="en-US" sz="1200" dirty="0"/>
                        <a:t>David goes to the cave </a:t>
                      </a:r>
                      <a:r>
                        <a:rPr lang="en-US" sz="1200" dirty="0" err="1"/>
                        <a:t>Adullam</a:t>
                      </a:r>
                      <a:r>
                        <a:rPr lang="en-US" sz="1200" dirty="0"/>
                        <a:t> and gathers followers</a:t>
                      </a:r>
                    </a:p>
                  </a:txBody>
                  <a:tcPr/>
                </a:tc>
                <a:tc>
                  <a:txBody>
                    <a:bodyPr/>
                    <a:lstStyle/>
                    <a:p>
                      <a:r>
                        <a:rPr lang="en-US" sz="1200" dirty="0"/>
                        <a:t>1 Samuel 22:1-2</a:t>
                      </a:r>
                    </a:p>
                  </a:txBody>
                  <a:tcPr/>
                </a:tc>
                <a:extLst>
                  <a:ext uri="{0D108BD9-81ED-4DB2-BD59-A6C34878D82A}">
                    <a16:rowId xmlns:a16="http://schemas.microsoft.com/office/drawing/2014/main" val="10004"/>
                  </a:ext>
                </a:extLst>
              </a:tr>
              <a:tr h="349624">
                <a:tc>
                  <a:txBody>
                    <a:bodyPr/>
                    <a:lstStyle/>
                    <a:p>
                      <a:r>
                        <a:rPr lang="en-US" sz="1200" dirty="0"/>
                        <a:t>David goes to Moab and finds refuge for his parents in </a:t>
                      </a:r>
                      <a:r>
                        <a:rPr lang="en-US" sz="1200" dirty="0" err="1"/>
                        <a:t>Mizpeh</a:t>
                      </a:r>
                      <a:endParaRPr lang="en-US" sz="1200" dirty="0"/>
                    </a:p>
                  </a:txBody>
                  <a:tcPr/>
                </a:tc>
                <a:tc>
                  <a:txBody>
                    <a:bodyPr/>
                    <a:lstStyle/>
                    <a:p>
                      <a:r>
                        <a:rPr lang="en-US" sz="1200" dirty="0"/>
                        <a:t>1 Samuel 22:3-4</a:t>
                      </a:r>
                    </a:p>
                  </a:txBody>
                  <a:tcPr/>
                </a:tc>
                <a:extLst>
                  <a:ext uri="{0D108BD9-81ED-4DB2-BD59-A6C34878D82A}">
                    <a16:rowId xmlns:a16="http://schemas.microsoft.com/office/drawing/2014/main" val="10005"/>
                  </a:ext>
                </a:extLst>
              </a:tr>
              <a:tr h="416859">
                <a:tc>
                  <a:txBody>
                    <a:bodyPr/>
                    <a:lstStyle/>
                    <a:p>
                      <a:r>
                        <a:rPr lang="en-US" sz="1200" dirty="0"/>
                        <a:t>David is told by the prophet Gad to go</a:t>
                      </a:r>
                      <a:r>
                        <a:rPr lang="en-US" sz="1200" baseline="0" dirty="0"/>
                        <a:t> into Judah, the </a:t>
                      </a:r>
                      <a:r>
                        <a:rPr lang="en-US" sz="1200" b="0" i="0" kern="1200" dirty="0">
                          <a:solidFill>
                            <a:schemeClr val="tx1"/>
                          </a:solidFill>
                          <a:effectLst/>
                          <a:latin typeface="+mn-lt"/>
                          <a:ea typeface="+mn-ea"/>
                          <a:cs typeface="+mn-cs"/>
                        </a:rPr>
                        <a:t>forest of </a:t>
                      </a:r>
                      <a:r>
                        <a:rPr lang="en-US" sz="1200" b="0" i="0" kern="1200" dirty="0" err="1">
                          <a:solidFill>
                            <a:schemeClr val="tx1"/>
                          </a:solidFill>
                          <a:effectLst/>
                          <a:latin typeface="+mn-lt"/>
                          <a:ea typeface="+mn-ea"/>
                          <a:cs typeface="+mn-cs"/>
                        </a:rPr>
                        <a:t>Hareth</a:t>
                      </a:r>
                      <a:endParaRPr lang="en-US" sz="1200" dirty="0"/>
                    </a:p>
                  </a:txBody>
                  <a:tcPr/>
                </a:tc>
                <a:tc>
                  <a:txBody>
                    <a:bodyPr/>
                    <a:lstStyle/>
                    <a:p>
                      <a:r>
                        <a:rPr lang="en-US" sz="1200" dirty="0"/>
                        <a:t>1 Samuel 22:5</a:t>
                      </a:r>
                    </a:p>
                  </a:txBody>
                  <a:tcPr/>
                </a:tc>
                <a:extLst>
                  <a:ext uri="{0D108BD9-81ED-4DB2-BD59-A6C34878D82A}">
                    <a16:rowId xmlns:a16="http://schemas.microsoft.com/office/drawing/2014/main" val="10006"/>
                  </a:ext>
                </a:extLst>
              </a:tr>
              <a:tr h="551329">
                <a:tc>
                  <a:txBody>
                    <a:bodyPr/>
                    <a:lstStyle/>
                    <a:p>
                      <a:r>
                        <a:rPr lang="en-US" sz="1200" dirty="0"/>
                        <a:t>Saul learns of David’s location and</a:t>
                      </a:r>
                      <a:r>
                        <a:rPr lang="en-US" sz="1200" baseline="0" dirty="0"/>
                        <a:t> rounds up Ahimelech’s priests who had harbored David to slay them, but not one servant would obey the orders, so Saul ordered </a:t>
                      </a:r>
                      <a:r>
                        <a:rPr lang="en-US" sz="1200" b="0" i="0" kern="1200" dirty="0" err="1">
                          <a:solidFill>
                            <a:schemeClr val="tx1"/>
                          </a:solidFill>
                          <a:effectLst/>
                          <a:latin typeface="+mn-lt"/>
                          <a:ea typeface="+mn-ea"/>
                          <a:cs typeface="+mn-cs"/>
                        </a:rPr>
                        <a:t>Doeg</a:t>
                      </a:r>
                      <a:r>
                        <a:rPr lang="en-US" sz="1200" b="0" i="0" kern="1200" dirty="0">
                          <a:solidFill>
                            <a:schemeClr val="tx1"/>
                          </a:solidFill>
                          <a:effectLst/>
                          <a:latin typeface="+mn-lt"/>
                          <a:ea typeface="+mn-ea"/>
                          <a:cs typeface="+mn-cs"/>
                        </a:rPr>
                        <a:t> the Edomite to slay 85</a:t>
                      </a:r>
                      <a:r>
                        <a:rPr lang="en-US" sz="1200" b="0" i="0" kern="1200" baseline="0" dirty="0">
                          <a:solidFill>
                            <a:schemeClr val="tx1"/>
                          </a:solidFill>
                          <a:effectLst/>
                          <a:latin typeface="+mn-lt"/>
                          <a:ea typeface="+mn-ea"/>
                          <a:cs typeface="+mn-cs"/>
                        </a:rPr>
                        <a:t> priests then the entire village of Nob was slaughtered</a:t>
                      </a:r>
                      <a:endParaRPr lang="en-US" sz="1200" dirty="0"/>
                    </a:p>
                  </a:txBody>
                  <a:tcPr/>
                </a:tc>
                <a:tc>
                  <a:txBody>
                    <a:bodyPr/>
                    <a:lstStyle/>
                    <a:p>
                      <a:r>
                        <a:rPr lang="en-US" sz="1200" dirty="0"/>
                        <a:t>1 Samuel 22:9-19</a:t>
                      </a:r>
                    </a:p>
                  </a:txBody>
                  <a:tcPr/>
                </a:tc>
                <a:extLst>
                  <a:ext uri="{0D108BD9-81ED-4DB2-BD59-A6C34878D82A}">
                    <a16:rowId xmlns:a16="http://schemas.microsoft.com/office/drawing/2014/main" val="10007"/>
                  </a:ext>
                </a:extLst>
              </a:tr>
              <a:tr h="457200">
                <a:tc>
                  <a:txBody>
                    <a:bodyPr/>
                    <a:lstStyle/>
                    <a:p>
                      <a:r>
                        <a:rPr lang="en-US" sz="1200" dirty="0"/>
                        <a:t>One</a:t>
                      </a:r>
                      <a:r>
                        <a:rPr lang="en-US" sz="1200" baseline="0" dirty="0"/>
                        <a:t> son of Ahimelech, </a:t>
                      </a:r>
                      <a:r>
                        <a:rPr lang="en-US" sz="1200" baseline="0" dirty="0" err="1"/>
                        <a:t>Abiathar</a:t>
                      </a:r>
                      <a:r>
                        <a:rPr lang="en-US" sz="1200" baseline="0" dirty="0"/>
                        <a:t>, escaped and found David. </a:t>
                      </a:r>
                      <a:r>
                        <a:rPr lang="en-US" sz="1200" baseline="0" dirty="0" err="1"/>
                        <a:t>Abiathar</a:t>
                      </a:r>
                      <a:r>
                        <a:rPr lang="en-US" sz="1200" baseline="0" dirty="0"/>
                        <a:t> had the ephod—connection with revelation (Urim and Thummim) </a:t>
                      </a:r>
                      <a:endParaRPr lang="en-US" sz="1200" dirty="0"/>
                    </a:p>
                  </a:txBody>
                  <a:tcPr/>
                </a:tc>
                <a:tc>
                  <a:txBody>
                    <a:bodyPr/>
                    <a:lstStyle/>
                    <a:p>
                      <a:r>
                        <a:rPr lang="en-US" sz="1200" dirty="0"/>
                        <a:t>1 Samuel 22:20-23, 1 Samuel 23:6</a:t>
                      </a:r>
                    </a:p>
                  </a:txBody>
                  <a:tcPr/>
                </a:tc>
                <a:extLst>
                  <a:ext uri="{0D108BD9-81ED-4DB2-BD59-A6C34878D82A}">
                    <a16:rowId xmlns:a16="http://schemas.microsoft.com/office/drawing/2014/main" val="10008"/>
                  </a:ext>
                </a:extLst>
              </a:tr>
              <a:tr h="389965">
                <a:tc>
                  <a:txBody>
                    <a:bodyPr/>
                    <a:lstStyle/>
                    <a:p>
                      <a:r>
                        <a:rPr lang="en-US" sz="1200" dirty="0"/>
                        <a:t>David and his band went to </a:t>
                      </a:r>
                      <a:r>
                        <a:rPr lang="en-US" sz="1200" b="0" i="0" kern="1200" dirty="0" err="1">
                          <a:solidFill>
                            <a:schemeClr val="tx1"/>
                          </a:solidFill>
                          <a:effectLst/>
                          <a:latin typeface="+mn-lt"/>
                          <a:ea typeface="+mn-ea"/>
                          <a:cs typeface="+mn-cs"/>
                        </a:rPr>
                        <a:t>Keilah</a:t>
                      </a:r>
                      <a:r>
                        <a:rPr lang="en-US" sz="1200" b="0" i="0" kern="1200" baseline="0" dirty="0">
                          <a:solidFill>
                            <a:schemeClr val="tx1"/>
                          </a:solidFill>
                          <a:effectLst/>
                          <a:latin typeface="+mn-lt"/>
                          <a:ea typeface="+mn-ea"/>
                          <a:cs typeface="+mn-cs"/>
                        </a:rPr>
                        <a:t> as the Lord commanded. Saul also went to </a:t>
                      </a:r>
                      <a:r>
                        <a:rPr lang="en-US" sz="1200" b="0" i="0" kern="1200" baseline="0" dirty="0" err="1">
                          <a:solidFill>
                            <a:schemeClr val="tx1"/>
                          </a:solidFill>
                          <a:effectLst/>
                          <a:latin typeface="+mn-lt"/>
                          <a:ea typeface="+mn-ea"/>
                          <a:cs typeface="+mn-cs"/>
                        </a:rPr>
                        <a:t>Keilah</a:t>
                      </a:r>
                      <a:r>
                        <a:rPr lang="en-US" sz="1200" b="0" i="0" kern="1200" baseline="0" dirty="0">
                          <a:solidFill>
                            <a:schemeClr val="tx1"/>
                          </a:solidFill>
                          <a:effectLst/>
                          <a:latin typeface="+mn-lt"/>
                          <a:ea typeface="+mn-ea"/>
                          <a:cs typeface="+mn-cs"/>
                        </a:rPr>
                        <a:t> to go to war and besiege David and his men. The Lord tells David that the people of </a:t>
                      </a:r>
                      <a:r>
                        <a:rPr lang="en-US" sz="1200" b="0" i="0" kern="1200" baseline="0" dirty="0" err="1">
                          <a:solidFill>
                            <a:schemeClr val="tx1"/>
                          </a:solidFill>
                          <a:effectLst/>
                          <a:latin typeface="+mn-lt"/>
                          <a:ea typeface="+mn-ea"/>
                          <a:cs typeface="+mn-cs"/>
                        </a:rPr>
                        <a:t>Keilah</a:t>
                      </a:r>
                      <a:r>
                        <a:rPr lang="en-US" sz="1200" b="0" i="0" kern="1200" baseline="0" dirty="0">
                          <a:solidFill>
                            <a:schemeClr val="tx1"/>
                          </a:solidFill>
                          <a:effectLst/>
                          <a:latin typeface="+mn-lt"/>
                          <a:ea typeface="+mn-ea"/>
                          <a:cs typeface="+mn-cs"/>
                        </a:rPr>
                        <a:t> will betray him. </a:t>
                      </a:r>
                      <a:endParaRPr lang="en-US" sz="1200" dirty="0"/>
                    </a:p>
                  </a:txBody>
                  <a:tcPr/>
                </a:tc>
                <a:tc>
                  <a:txBody>
                    <a:bodyPr/>
                    <a:lstStyle/>
                    <a:p>
                      <a:r>
                        <a:rPr lang="en-US" sz="1200" dirty="0"/>
                        <a:t>1 Samuel 23:7-13</a:t>
                      </a:r>
                    </a:p>
                  </a:txBody>
                  <a:tcPr/>
                </a:tc>
                <a:extLst>
                  <a:ext uri="{0D108BD9-81ED-4DB2-BD59-A6C34878D82A}">
                    <a16:rowId xmlns:a16="http://schemas.microsoft.com/office/drawing/2014/main" val="10009"/>
                  </a:ext>
                </a:extLst>
              </a:tr>
              <a:tr h="510988">
                <a:tc>
                  <a:txBody>
                    <a:bodyPr/>
                    <a:lstStyle/>
                    <a:p>
                      <a:r>
                        <a:rPr lang="en-US" sz="1200" dirty="0"/>
                        <a:t>David flees to the wilderness of </a:t>
                      </a:r>
                      <a:r>
                        <a:rPr lang="en-US" sz="1200" dirty="0" err="1"/>
                        <a:t>Ziph</a:t>
                      </a:r>
                      <a:r>
                        <a:rPr lang="en-US" sz="1200" dirty="0"/>
                        <a:t>. Saul hunted every day for David</a:t>
                      </a:r>
                      <a:r>
                        <a:rPr lang="en-US" sz="1200" baseline="0" dirty="0"/>
                        <a:t> and his some 600 men. He gets discouraged and returns to </a:t>
                      </a:r>
                      <a:r>
                        <a:rPr lang="en-US" sz="1200" baseline="0" dirty="0" err="1"/>
                        <a:t>Gibeah</a:t>
                      </a:r>
                      <a:endParaRPr lang="en-US" sz="1200" baseline="0" dirty="0"/>
                    </a:p>
                    <a:p>
                      <a:r>
                        <a:rPr lang="en-US" sz="1200" baseline="0" dirty="0"/>
                        <a:t>Johnathan finds him and they renew their covenant with each other</a:t>
                      </a:r>
                      <a:endParaRPr lang="en-US" sz="1200" dirty="0"/>
                    </a:p>
                  </a:txBody>
                  <a:tcPr/>
                </a:tc>
                <a:tc>
                  <a:txBody>
                    <a:bodyPr/>
                    <a:lstStyle/>
                    <a:p>
                      <a:r>
                        <a:rPr lang="en-US" sz="1200" dirty="0"/>
                        <a:t>1 Samuel 23:14-18</a:t>
                      </a:r>
                    </a:p>
                  </a:txBody>
                  <a:tcPr/>
                </a:tc>
                <a:extLst>
                  <a:ext uri="{0D108BD9-81ED-4DB2-BD59-A6C34878D82A}">
                    <a16:rowId xmlns:a16="http://schemas.microsoft.com/office/drawing/2014/main" val="10010"/>
                  </a:ext>
                </a:extLst>
              </a:tr>
              <a:tr h="826532">
                <a:tc>
                  <a:txBody>
                    <a:bodyPr/>
                    <a:lstStyle/>
                    <a:p>
                      <a:r>
                        <a:rPr lang="en-US" sz="1200" dirty="0"/>
                        <a:t>David moved hi men to </a:t>
                      </a:r>
                      <a:r>
                        <a:rPr lang="en-US" sz="1200" dirty="0" err="1"/>
                        <a:t>Maon</a:t>
                      </a:r>
                      <a:r>
                        <a:rPr lang="en-US" sz="1200" dirty="0"/>
                        <a:t> and the elders of </a:t>
                      </a:r>
                      <a:r>
                        <a:rPr lang="en-US" sz="1200" dirty="0" err="1"/>
                        <a:t>Ziph</a:t>
                      </a:r>
                      <a:r>
                        <a:rPr lang="en-US" sz="1200" dirty="0"/>
                        <a:t> reported to Saul were David</a:t>
                      </a:r>
                      <a:r>
                        <a:rPr lang="en-US" sz="1200" baseline="0" dirty="0"/>
                        <a:t> was. Saul went on one side of the mountain and David was on the other side of the mountain (calling the place </a:t>
                      </a:r>
                      <a:r>
                        <a:rPr lang="en-US" sz="1200" b="0" i="0" kern="1200" dirty="0" err="1">
                          <a:solidFill>
                            <a:schemeClr val="tx1"/>
                          </a:solidFill>
                          <a:effectLst/>
                          <a:latin typeface="+mn-lt"/>
                          <a:ea typeface="+mn-ea"/>
                          <a:cs typeface="+mn-cs"/>
                        </a:rPr>
                        <a:t>Sela-hammahlekoth</a:t>
                      </a:r>
                      <a:r>
                        <a:rPr lang="en-US" sz="1200" b="0" i="0" kern="1200" dirty="0">
                          <a:solidFill>
                            <a:schemeClr val="tx1"/>
                          </a:solidFill>
                          <a:effectLst/>
                          <a:latin typeface="+mn-lt"/>
                          <a:ea typeface="+mn-ea"/>
                          <a:cs typeface="+mn-cs"/>
                        </a:rPr>
                        <a:t>)</a:t>
                      </a:r>
                      <a:r>
                        <a:rPr lang="en-US" sz="1200" baseline="0" dirty="0"/>
                        <a:t>and word reached Saul that the Philistines were invading the land, so Saul abandoned his plan to capture David. David went to </a:t>
                      </a:r>
                      <a:r>
                        <a:rPr lang="en-US" sz="1200" b="0" i="0" kern="1200" dirty="0" err="1">
                          <a:solidFill>
                            <a:schemeClr val="tx1"/>
                          </a:solidFill>
                          <a:effectLst/>
                          <a:latin typeface="+mn-lt"/>
                          <a:ea typeface="+mn-ea"/>
                          <a:cs typeface="+mn-cs"/>
                        </a:rPr>
                        <a:t>En-gedi</a:t>
                      </a:r>
                      <a:endParaRPr lang="en-US" sz="1200" dirty="0"/>
                    </a:p>
                  </a:txBody>
                  <a:tcPr/>
                </a:tc>
                <a:tc>
                  <a:txBody>
                    <a:bodyPr/>
                    <a:lstStyle/>
                    <a:p>
                      <a:r>
                        <a:rPr lang="en-US" sz="1200" dirty="0"/>
                        <a:t>1 Samuel 23:19-29</a:t>
                      </a:r>
                    </a:p>
                  </a:txBody>
                  <a:tcPr/>
                </a:tc>
                <a:extLst>
                  <a:ext uri="{0D108BD9-81ED-4DB2-BD59-A6C34878D82A}">
                    <a16:rowId xmlns:a16="http://schemas.microsoft.com/office/drawing/2014/main" val="10011"/>
                  </a:ext>
                </a:extLst>
              </a:tr>
              <a:tr h="826532">
                <a:tc>
                  <a:txBody>
                    <a:bodyPr/>
                    <a:lstStyle/>
                    <a:p>
                      <a:r>
                        <a:rPr lang="en-US" sz="1200" dirty="0"/>
                        <a:t>As Saul returns from fighting</a:t>
                      </a:r>
                      <a:r>
                        <a:rPr lang="en-US" sz="1200" baseline="0" dirty="0"/>
                        <a:t> the Philistines he approaches the place where David was. Exhausted, Saul sleeps and David creeps in to where Saul slept, but instead of slaying him David cuts of piece of Saul’s cloak. The Lord had told him to spare Saul’s life. When Saul went to leave David called after him and showed him his cut skirt. Saul wept and asked David not to slay his posterity, and David promised not to. </a:t>
                      </a:r>
                      <a:endParaRPr lang="en-US" sz="1200" dirty="0"/>
                    </a:p>
                  </a:txBody>
                  <a:tcPr/>
                </a:tc>
                <a:tc>
                  <a:txBody>
                    <a:bodyPr/>
                    <a:lstStyle/>
                    <a:p>
                      <a:r>
                        <a:rPr lang="en-US" sz="1200" dirty="0"/>
                        <a:t>1 </a:t>
                      </a:r>
                      <a:r>
                        <a:rPr lang="en-US" sz="1200"/>
                        <a:t>Samuel 24</a:t>
                      </a:r>
                      <a:endParaRPr lang="en-US" sz="1200"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22074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ospeldoctrine.com/sites/gospeldoctrine.com/files/1sam23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119" y="108978"/>
            <a:ext cx="9136343" cy="661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245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670" y="112530"/>
            <a:ext cx="11981330" cy="6247864"/>
          </a:xfrm>
          <a:prstGeom prst="rect">
            <a:avLst/>
          </a:prstGeom>
        </p:spPr>
        <p:txBody>
          <a:bodyPr wrap="square">
            <a:spAutoFit/>
          </a:bodyPr>
          <a:lstStyle/>
          <a:p>
            <a:r>
              <a:rPr lang="en-US" sz="1600" b="1" i="0" dirty="0">
                <a:solidFill>
                  <a:srgbClr val="333333"/>
                </a:solidFill>
                <a:effectLst/>
              </a:rPr>
              <a:t>David escaped from Saul </a:t>
            </a:r>
            <a:r>
              <a:rPr lang="en-US" sz="1600" b="0" i="0" dirty="0">
                <a:solidFill>
                  <a:srgbClr val="333333"/>
                </a:solidFill>
                <a:effectLst/>
              </a:rPr>
              <a:t>and entered a self-imposed exile and became a fugitive, fleeing from place to place, hiding in cities, caves, and forests; eventually, he sought refuge among the Philistines and Moabites. </a:t>
            </a:r>
          </a:p>
          <a:p>
            <a:r>
              <a:rPr lang="en-US" sz="1600" dirty="0"/>
              <a:t>Aided first by Samuel and then by the Levites in the city of Nob, who fed him with consecrated bread from the tabernacle of the Lord and armed him with Goliath’s sword (which apparently had been sent to the tabernacle at Nob as a type of sacred trophy), David made his way from place to place, avoiding the soldiers of Saul. Soon he was joined by all of the dissidents of Israel, “every one that was in distress, and every one that was in debt, and every one that was discontented” (1 Sam. 22:2), as David began to develop an army of his own.</a:t>
            </a:r>
          </a:p>
          <a:p>
            <a:r>
              <a:rPr lang="en-US" sz="1600" dirty="0"/>
              <a:t>Guided by Gad, an inspired seer of the Lord, David soon assembled a select guerrilla band of 600 distinguished men of war. His forces were constantly sought out and plagued by the armies of Saul, and twice in these encounters David could have killed Saul; but out of respect for the Lord’s anointed (which Saul still was in the eyes of David), David did not take the king’s life. He did, however, take some of the personal belongings that lay next to where the king slept. Then, after removing himself a safe distance from Saul’s forces, he held up the things he had taken and called out to the king so that he could see that he had no desire to harm his sovereign but desired only peace. Saul, however, desired not David’s help, but his head.</a:t>
            </a:r>
          </a:p>
          <a:p>
            <a:r>
              <a:rPr lang="en-US" sz="1600" dirty="0"/>
              <a:t>Because of constant harassment, David ultimately decided to leave Israel’s boundaries and to unite his forces with Israel’s enemies, the Philistines. This time spent with Israel’s foes may well have been one of the most important parts of his life, because he was undoubtedly able to become familiar with the Philistine strongholds and with their weaponry. Up to this time the Philistines had had a virtual monopoly on iron, a newly developed metal vitally important in battle.</a:t>
            </a:r>
          </a:p>
          <a:p>
            <a:r>
              <a:rPr lang="en-US" sz="1600" dirty="0" err="1"/>
              <a:t>Achish</a:t>
            </a:r>
            <a:r>
              <a:rPr lang="en-US" sz="1600" dirty="0"/>
              <a:t>, one of the Philistine leaders, received David and his 600 warriors and their families and employed them initially as mercenary southern border guards against the non-Israelite enemies of the Philistines. Through this means the Philistines were able to rally their forces for one massive assault on Israel, and this battle proved fatal to the house of Saul. Both the king and his son Jonathan lost their lives, leaving Israel without a monarch. David at the time was 30 years of age, and the southern tribe of Judah claimed him as their king. The other tribes of Israel chose for their king </a:t>
            </a:r>
            <a:r>
              <a:rPr lang="en-US" sz="1600" dirty="0" err="1"/>
              <a:t>Ishbosheth</a:t>
            </a:r>
            <a:r>
              <a:rPr lang="en-US" sz="1600" dirty="0"/>
              <a:t>, the son of Saul.</a:t>
            </a:r>
          </a:p>
          <a:p>
            <a:r>
              <a:rPr lang="en-US" sz="1600" dirty="0"/>
              <a:t>Immediately the king set about consolidating his gains and establishing his kingdom. His first target was </a:t>
            </a:r>
            <a:r>
              <a:rPr lang="en-US" sz="1600" dirty="0" err="1"/>
              <a:t>Jebus</a:t>
            </a:r>
            <a:r>
              <a:rPr lang="en-US" sz="1600" dirty="0"/>
              <a:t>, the </a:t>
            </a:r>
            <a:r>
              <a:rPr lang="en-US" sz="1600" dirty="0" err="1"/>
              <a:t>Jebusite</a:t>
            </a:r>
            <a:r>
              <a:rPr lang="en-US" sz="1600" dirty="0"/>
              <a:t> city that had been constructed on the ancient site of Salem, the city of Melchizedek near Mount Moriah. Although the fortress surrounding this city was considered nearly impregnable, David’s men devised an ingenious plan for penetrating the city through its waterworks, and the city fell to David’s new army.</a:t>
            </a:r>
          </a:p>
        </p:txBody>
      </p:sp>
    </p:spTree>
    <p:extLst>
      <p:ext uri="{BB962C8B-B14F-4D97-AF65-F5344CB8AC3E}">
        <p14:creationId xmlns:p14="http://schemas.microsoft.com/office/powerpoint/2010/main" val="126773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BFF</a:t>
            </a:r>
            <a:endParaRPr lang="en-US" sz="4400" dirty="0">
              <a:solidFill>
                <a:schemeClr val="bg1"/>
              </a:solidFill>
              <a:latin typeface="Britannic Bold" panose="020B0903060703020204" pitchFamily="34" charset="0"/>
            </a:endParaRPr>
          </a:p>
        </p:txBody>
      </p:sp>
      <p:grpSp>
        <p:nvGrpSpPr>
          <p:cNvPr id="8" name="Group 7"/>
          <p:cNvGrpSpPr/>
          <p:nvPr/>
        </p:nvGrpSpPr>
        <p:grpSpPr>
          <a:xfrm>
            <a:off x="8707233" y="883308"/>
            <a:ext cx="1525900" cy="4253816"/>
            <a:chOff x="2818833" y="621551"/>
            <a:chExt cx="2149133" cy="5752456"/>
          </a:xfrm>
        </p:grpSpPr>
        <p:grpSp>
          <p:nvGrpSpPr>
            <p:cNvPr id="9" name="Group 57"/>
            <p:cNvGrpSpPr/>
            <p:nvPr/>
          </p:nvGrpSpPr>
          <p:grpSpPr>
            <a:xfrm rot="1081236">
              <a:off x="4422564" y="1183919"/>
              <a:ext cx="484703" cy="3402698"/>
              <a:chOff x="4757304" y="1219200"/>
              <a:chExt cx="924791" cy="4114800"/>
            </a:xfrm>
          </p:grpSpPr>
          <p:grpSp>
            <p:nvGrpSpPr>
              <p:cNvPr id="82" name="Group 30"/>
              <p:cNvGrpSpPr/>
              <p:nvPr/>
            </p:nvGrpSpPr>
            <p:grpSpPr>
              <a:xfrm rot="10800000">
                <a:off x="4757304" y="1295400"/>
                <a:ext cx="576695" cy="3179864"/>
                <a:chOff x="4679408" y="1676400"/>
                <a:chExt cx="927343" cy="1987415"/>
              </a:xfrm>
            </p:grpSpPr>
            <p:sp>
              <p:nvSpPr>
                <p:cNvPr id="98" name="Pentagon 97"/>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ightning Bolt 23"/>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ightning Bolt 25"/>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Group 31"/>
              <p:cNvGrpSpPr/>
              <p:nvPr/>
            </p:nvGrpSpPr>
            <p:grpSpPr>
              <a:xfrm rot="10800000">
                <a:off x="5029200" y="1219200"/>
                <a:ext cx="576695" cy="3179864"/>
                <a:chOff x="4679408" y="1676400"/>
                <a:chExt cx="927343" cy="1987415"/>
              </a:xfrm>
            </p:grpSpPr>
            <p:sp>
              <p:nvSpPr>
                <p:cNvPr id="94" name="Pentagon 93"/>
                <p:cNvSpPr/>
                <p:nvPr/>
              </p:nvSpPr>
              <p:spPr>
                <a:xfrm rot="16200000">
                  <a:off x="4457700" y="2705100"/>
                  <a:ext cx="1447800" cy="304800"/>
                </a:xfrm>
                <a:prstGeom prst="homePlate">
                  <a:avLst/>
                </a:prstGeom>
                <a:solidFill>
                  <a:srgbClr val="9966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ightning Bolt 94"/>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ightning Bolt 95"/>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Group 36"/>
              <p:cNvGrpSpPr/>
              <p:nvPr/>
            </p:nvGrpSpPr>
            <p:grpSpPr>
              <a:xfrm rot="10800000">
                <a:off x="5105400" y="1905000"/>
                <a:ext cx="576695" cy="3179864"/>
                <a:chOff x="4679408" y="1676400"/>
                <a:chExt cx="927343" cy="1987415"/>
              </a:xfrm>
            </p:grpSpPr>
            <p:sp>
              <p:nvSpPr>
                <p:cNvPr id="90" name="Pentagon 89"/>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ightning Bolt 90"/>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ghtning Bolt 91"/>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5" name="Rounded Rectangle 51"/>
              <p:cNvSpPr/>
              <p:nvPr/>
            </p:nvSpPr>
            <p:spPr>
              <a:xfrm>
                <a:off x="4876800" y="2971800"/>
                <a:ext cx="685800" cy="2362200"/>
              </a:xfrm>
              <a:prstGeom prst="roundRect">
                <a:avLst>
                  <a:gd name="adj" fmla="val 28096"/>
                </a:avLst>
              </a:prstGeom>
              <a:solidFill>
                <a:srgbClr val="66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52"/>
              <p:cNvGrpSpPr/>
              <p:nvPr/>
            </p:nvGrpSpPr>
            <p:grpSpPr>
              <a:xfrm rot="5400000">
                <a:off x="4114800" y="3886200"/>
                <a:ext cx="2438400" cy="457200"/>
                <a:chOff x="3962400" y="5105400"/>
                <a:chExt cx="2677885" cy="1143001"/>
              </a:xfrm>
            </p:grpSpPr>
            <p:sp>
              <p:nvSpPr>
                <p:cNvPr id="87" name="Multiply 86"/>
                <p:cNvSpPr/>
                <p:nvPr/>
              </p:nvSpPr>
              <p:spPr>
                <a:xfrm>
                  <a:off x="3962400" y="5105400"/>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ultiply 87"/>
                <p:cNvSpPr/>
                <p:nvPr/>
              </p:nvSpPr>
              <p:spPr>
                <a:xfrm>
                  <a:off x="4648200" y="5105400"/>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ultiply 88"/>
                <p:cNvSpPr/>
                <p:nvPr/>
              </p:nvSpPr>
              <p:spPr>
                <a:xfrm>
                  <a:off x="5344885" y="5105401"/>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2818833" y="621551"/>
              <a:ext cx="2149133" cy="5752456"/>
              <a:chOff x="2818833" y="621551"/>
              <a:chExt cx="2149133" cy="5752456"/>
            </a:xfrm>
          </p:grpSpPr>
          <p:sp>
            <p:nvSpPr>
              <p:cNvPr id="12" name="Cloud 11"/>
              <p:cNvSpPr/>
              <p:nvPr/>
            </p:nvSpPr>
            <p:spPr>
              <a:xfrm rot="18013353">
                <a:off x="2686151" y="1230997"/>
                <a:ext cx="1719366" cy="1454001"/>
              </a:xfrm>
              <a:prstGeom prst="clou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5400000">
                <a:off x="3370602" y="1078366"/>
                <a:ext cx="1719366" cy="1454001"/>
              </a:xfrm>
              <a:prstGeom prst="clou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671902">
                <a:off x="4525199" y="3579912"/>
                <a:ext cx="442767"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181314">
                <a:off x="2870608" y="3519011"/>
                <a:ext cx="463241"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9352409">
                <a:off x="4022377" y="5357475"/>
                <a:ext cx="432965" cy="996834"/>
              </a:xfrm>
              <a:prstGeom prst="ellipse">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647766">
                <a:off x="3480523" y="5377173"/>
                <a:ext cx="430892" cy="996834"/>
              </a:xfrm>
              <a:prstGeom prst="ellipse">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169292">
                <a:off x="3996040" y="2495789"/>
                <a:ext cx="924659" cy="177808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790291">
                <a:off x="2986796" y="2437531"/>
                <a:ext cx="924659" cy="177808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58815" y="1025504"/>
                <a:ext cx="1314784" cy="18629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3281537" y="762000"/>
                <a:ext cx="1032213" cy="879231"/>
              </a:xfrm>
              <a:prstGeom prst="clou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3259733" y="2708419"/>
                <a:ext cx="1379447" cy="324878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a:off x="4234419" y="2759062"/>
                <a:ext cx="190500" cy="450512"/>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3432813" y="2804040"/>
                <a:ext cx="190500" cy="450512"/>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435136">
                <a:off x="3267157" y="4443487"/>
                <a:ext cx="228600"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0974597">
                <a:off x="4419264" y="4445092"/>
                <a:ext cx="228600"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160400" y="4498974"/>
                <a:ext cx="297455"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3455181" y="4452446"/>
                <a:ext cx="297455"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3656102" y="4485673"/>
                <a:ext cx="369293"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3924252" y="4486797"/>
                <a:ext cx="318558" cy="1367633"/>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2980195" y="1106913"/>
                <a:ext cx="1757451" cy="375245"/>
                <a:chOff x="6019800" y="2804039"/>
                <a:chExt cx="1870573" cy="708583"/>
              </a:xfrm>
            </p:grpSpPr>
            <p:sp>
              <p:nvSpPr>
                <p:cNvPr id="57" name="Rounded Rectangle 56"/>
                <p:cNvSpPr/>
                <p:nvPr/>
              </p:nvSpPr>
              <p:spPr>
                <a:xfrm rot="16200000">
                  <a:off x="6600795" y="2223044"/>
                  <a:ext cx="708583" cy="1870573"/>
                </a:xfrm>
                <a:prstGeom prst="roundRect">
                  <a:avLst>
                    <a:gd name="adj" fmla="val 1086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6113561" y="2848474"/>
                  <a:ext cx="594622" cy="594622"/>
                  <a:chOff x="5791200" y="2971800"/>
                  <a:chExt cx="1295400" cy="1295400"/>
                </a:xfrm>
              </p:grpSpPr>
              <p:sp>
                <p:nvSpPr>
                  <p:cNvPr id="75" name="Oval 74"/>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ross 75"/>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6708182" y="2856126"/>
                  <a:ext cx="594622" cy="594622"/>
                  <a:chOff x="5791200" y="2971800"/>
                  <a:chExt cx="1295400" cy="1295400"/>
                </a:xfrm>
              </p:grpSpPr>
              <p:sp>
                <p:nvSpPr>
                  <p:cNvPr id="68" name="Oval 67"/>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ross 68"/>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7295750" y="2870380"/>
                  <a:ext cx="594622" cy="594622"/>
                  <a:chOff x="5791200" y="2971800"/>
                  <a:chExt cx="1295400" cy="1295400"/>
                </a:xfrm>
              </p:grpSpPr>
              <p:sp>
                <p:nvSpPr>
                  <p:cNvPr id="61" name="Oval 60"/>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ross 61"/>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Chord 31"/>
              <p:cNvSpPr/>
              <p:nvPr/>
            </p:nvSpPr>
            <p:spPr>
              <a:xfrm rot="4402137">
                <a:off x="3254638" y="412826"/>
                <a:ext cx="1152923" cy="1570373"/>
              </a:xfrm>
              <a:prstGeom prst="chord">
                <a:avLst>
                  <a:gd name="adj1" fmla="val 6784580"/>
                  <a:gd name="adj2" fmla="val 1677879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3408329" y="2201211"/>
                <a:ext cx="1032213" cy="879231"/>
              </a:xfrm>
              <a:prstGeom prst="clou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731975" y="2384770"/>
                <a:ext cx="399348" cy="1639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rot="4746245">
                <a:off x="2322210" y="4261526"/>
                <a:ext cx="2358633" cy="413832"/>
                <a:chOff x="2586167" y="5289078"/>
                <a:chExt cx="2358633" cy="691254"/>
              </a:xfrm>
            </p:grpSpPr>
            <p:sp>
              <p:nvSpPr>
                <p:cNvPr id="55" name="Pentagon 54"/>
                <p:cNvSpPr/>
                <p:nvPr/>
              </p:nvSpPr>
              <p:spPr>
                <a:xfrm>
                  <a:off x="3318906" y="5486735"/>
                  <a:ext cx="1625894" cy="278727"/>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Right-Up Arrow 55"/>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p:cNvSpPr/>
              <p:nvPr/>
            </p:nvSpPr>
            <p:spPr>
              <a:xfrm rot="16200000">
                <a:off x="3832515" y="3827741"/>
                <a:ext cx="228600" cy="1154452"/>
              </a:xfrm>
              <a:prstGeom prst="roundRect">
                <a:avLst>
                  <a:gd name="adj" fmla="val 1086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467203" y="3078950"/>
                <a:ext cx="939425" cy="1697664"/>
                <a:chOff x="3470639" y="3155235"/>
                <a:chExt cx="939425" cy="1697664"/>
              </a:xfrm>
            </p:grpSpPr>
            <p:sp>
              <p:nvSpPr>
                <p:cNvPr id="38" name="Rounded Rectangle 37"/>
                <p:cNvSpPr/>
                <p:nvPr/>
              </p:nvSpPr>
              <p:spPr>
                <a:xfrm>
                  <a:off x="3470639" y="3155235"/>
                  <a:ext cx="939425" cy="1697664"/>
                </a:xfrm>
                <a:prstGeom prst="roundRect">
                  <a:avLst>
                    <a:gd name="adj" fmla="val 1086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3523118" y="3915300"/>
                  <a:ext cx="852676" cy="852676"/>
                  <a:chOff x="5791200" y="2971800"/>
                  <a:chExt cx="1295400" cy="1295400"/>
                </a:xfrm>
              </p:grpSpPr>
              <p:sp>
                <p:nvSpPr>
                  <p:cNvPr id="48" name="Oval 47"/>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ross 48"/>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640600" y="3277615"/>
                  <a:ext cx="594622" cy="594622"/>
                  <a:chOff x="5791200" y="2971800"/>
                  <a:chExt cx="1295400" cy="1295400"/>
                </a:xfrm>
              </p:grpSpPr>
              <p:sp>
                <p:nvSpPr>
                  <p:cNvPr id="41" name="Oval 40"/>
                  <p:cNvSpPr/>
                  <p:nvPr/>
                </p:nvSpPr>
                <p:spPr>
                  <a:xfrm>
                    <a:off x="5791200" y="2971800"/>
                    <a:ext cx="1295400" cy="1295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a:off x="6050102" y="3261755"/>
                    <a:ext cx="777596" cy="777596"/>
                  </a:xfrm>
                  <a:prstGeom prst="plus">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6286500" y="3117512"/>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6286500" y="388695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882334" y="3487380"/>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6675298" y="3498153"/>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6293636" y="3483771"/>
                    <a:ext cx="304800" cy="304800"/>
                  </a:xfrm>
                  <a:prstGeom prst="diamon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 name="Moon 10"/>
            <p:cNvSpPr/>
            <p:nvPr/>
          </p:nvSpPr>
          <p:spPr>
            <a:xfrm rot="11954811">
              <a:off x="4421042" y="2828654"/>
              <a:ext cx="154919" cy="324187"/>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1185585" y="1182022"/>
            <a:ext cx="1917016" cy="4108435"/>
            <a:chOff x="4289995" y="670637"/>
            <a:chExt cx="1917016" cy="3825163"/>
          </a:xfrm>
        </p:grpSpPr>
        <p:sp>
          <p:nvSpPr>
            <p:cNvPr id="103" name="Cloud 102"/>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loud 109"/>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551845" y="865726"/>
              <a:ext cx="1371600" cy="445287"/>
              <a:chOff x="6629400" y="1582164"/>
              <a:chExt cx="2051348" cy="665965"/>
            </a:xfrm>
          </p:grpSpPr>
          <p:grpSp>
            <p:nvGrpSpPr>
              <p:cNvPr id="154" name="Group 153"/>
              <p:cNvGrpSpPr/>
              <p:nvPr/>
            </p:nvGrpSpPr>
            <p:grpSpPr>
              <a:xfrm>
                <a:off x="6629400" y="1582164"/>
                <a:ext cx="2051348" cy="665965"/>
                <a:chOff x="5406518" y="633972"/>
                <a:chExt cx="3662823" cy="743377"/>
              </a:xfrm>
            </p:grpSpPr>
            <p:grpSp>
              <p:nvGrpSpPr>
                <p:cNvPr id="159" name="Group 158"/>
                <p:cNvGrpSpPr/>
                <p:nvPr/>
              </p:nvGrpSpPr>
              <p:grpSpPr>
                <a:xfrm>
                  <a:off x="5406518" y="638327"/>
                  <a:ext cx="915268" cy="739022"/>
                  <a:chOff x="5406518" y="638327"/>
                  <a:chExt cx="915268" cy="739022"/>
                </a:xfrm>
              </p:grpSpPr>
              <p:sp>
                <p:nvSpPr>
                  <p:cNvPr id="172" name="Cross 17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333981" y="633972"/>
                  <a:ext cx="915268" cy="739022"/>
                  <a:chOff x="5406518" y="638327"/>
                  <a:chExt cx="915268" cy="739022"/>
                </a:xfrm>
              </p:grpSpPr>
              <p:sp>
                <p:nvSpPr>
                  <p:cNvPr id="170" name="Cross 169"/>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7257090" y="633972"/>
                  <a:ext cx="915268" cy="739022"/>
                  <a:chOff x="5406518" y="638327"/>
                  <a:chExt cx="915268" cy="739022"/>
                </a:xfrm>
              </p:grpSpPr>
              <p:sp>
                <p:nvSpPr>
                  <p:cNvPr id="168" name="Cross 16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8154073" y="633973"/>
                  <a:ext cx="915268" cy="739022"/>
                  <a:chOff x="5406518" y="638327"/>
                  <a:chExt cx="915268" cy="739022"/>
                </a:xfrm>
              </p:grpSpPr>
              <p:sp>
                <p:nvSpPr>
                  <p:cNvPr id="166" name="Cross 16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Diamond 162"/>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6-Point Star 154"/>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6-Point Star 155"/>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6-Point Star 156"/>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6-Point Star 157"/>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rot="1293597">
              <a:off x="4559537" y="3170813"/>
              <a:ext cx="475099" cy="1031721"/>
              <a:chOff x="6677328" y="4049616"/>
              <a:chExt cx="948594" cy="2064381"/>
            </a:xfrm>
          </p:grpSpPr>
          <p:sp>
            <p:nvSpPr>
              <p:cNvPr id="140" name="Flowchart: Summing Junction 139"/>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Summing Junction 140"/>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Summing Junction 141"/>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Summing Junction 142"/>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Summing Junction 143"/>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Summing Junction 144"/>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25"/>
              <p:cNvGrpSpPr/>
              <p:nvPr/>
            </p:nvGrpSpPr>
            <p:grpSpPr>
              <a:xfrm>
                <a:off x="6677328" y="5006366"/>
                <a:ext cx="948594" cy="1107631"/>
                <a:chOff x="3124200" y="3339059"/>
                <a:chExt cx="2743200" cy="2854839"/>
              </a:xfrm>
              <a:solidFill>
                <a:srgbClr val="C85F08"/>
              </a:solidFill>
            </p:grpSpPr>
            <p:sp>
              <p:nvSpPr>
                <p:cNvPr id="147" name="Oval 146"/>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28"/>
                <p:cNvGrpSpPr/>
                <p:nvPr/>
              </p:nvGrpSpPr>
              <p:grpSpPr>
                <a:xfrm>
                  <a:off x="3481299" y="3932118"/>
                  <a:ext cx="1960410" cy="156892"/>
                  <a:chOff x="3131612" y="1661854"/>
                  <a:chExt cx="4419488" cy="312758"/>
                </a:xfrm>
                <a:grpFill/>
              </p:grpSpPr>
              <p:sp>
                <p:nvSpPr>
                  <p:cNvPr id="150" name="Flowchart: Summing Junction 149"/>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Summing Junction 150"/>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Summing Junction 151"/>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Summing Junction 152"/>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 name="Group 118"/>
            <p:cNvGrpSpPr/>
            <p:nvPr/>
          </p:nvGrpSpPr>
          <p:grpSpPr>
            <a:xfrm>
              <a:off x="4772460" y="3040042"/>
              <a:ext cx="891251" cy="289343"/>
              <a:chOff x="6629400" y="1582164"/>
              <a:chExt cx="2051348" cy="665965"/>
            </a:xfrm>
          </p:grpSpPr>
          <p:grpSp>
            <p:nvGrpSpPr>
              <p:cNvPr id="120" name="Group 119"/>
              <p:cNvGrpSpPr/>
              <p:nvPr/>
            </p:nvGrpSpPr>
            <p:grpSpPr>
              <a:xfrm>
                <a:off x="6629400" y="1582164"/>
                <a:ext cx="2051348" cy="665965"/>
                <a:chOff x="5406518" y="633972"/>
                <a:chExt cx="3662823" cy="743377"/>
              </a:xfrm>
            </p:grpSpPr>
            <p:grpSp>
              <p:nvGrpSpPr>
                <p:cNvPr id="125" name="Group 124"/>
                <p:cNvGrpSpPr/>
                <p:nvPr/>
              </p:nvGrpSpPr>
              <p:grpSpPr>
                <a:xfrm>
                  <a:off x="5406518" y="638327"/>
                  <a:ext cx="915268" cy="739022"/>
                  <a:chOff x="5406518" y="638327"/>
                  <a:chExt cx="915268" cy="739022"/>
                </a:xfrm>
              </p:grpSpPr>
              <p:sp>
                <p:nvSpPr>
                  <p:cNvPr id="138" name="Cross 13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6333981" y="633972"/>
                  <a:ext cx="915268" cy="739022"/>
                  <a:chOff x="5406518" y="638327"/>
                  <a:chExt cx="915268" cy="739022"/>
                </a:xfrm>
              </p:grpSpPr>
              <p:sp>
                <p:nvSpPr>
                  <p:cNvPr id="136" name="Cross 13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7257090" y="633972"/>
                  <a:ext cx="915268" cy="739022"/>
                  <a:chOff x="5406518" y="638327"/>
                  <a:chExt cx="915268" cy="739022"/>
                </a:xfrm>
              </p:grpSpPr>
              <p:sp>
                <p:nvSpPr>
                  <p:cNvPr id="134" name="Cross 133"/>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8154073" y="633973"/>
                  <a:ext cx="915268" cy="739022"/>
                  <a:chOff x="5406518" y="638327"/>
                  <a:chExt cx="915268" cy="739022"/>
                </a:xfrm>
              </p:grpSpPr>
              <p:sp>
                <p:nvSpPr>
                  <p:cNvPr id="132" name="Cross 13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Diamond 128"/>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6-Point Star 120"/>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6-Point Star 121"/>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6-Point Star 122"/>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6-Point Star 123"/>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3525181" y="2041562"/>
            <a:ext cx="4931229" cy="2585323"/>
          </a:xfrm>
          <a:prstGeom prst="rect">
            <a:avLst/>
          </a:prstGeom>
        </p:spPr>
        <p:txBody>
          <a:bodyPr wrap="square">
            <a:spAutoFit/>
          </a:bodyPr>
          <a:lstStyle/>
          <a:p>
            <a:r>
              <a:rPr lang="en-US" dirty="0">
                <a:solidFill>
                  <a:schemeClr val="bg1"/>
                </a:solidFill>
                <a:latin typeface="Calibri" panose="020F0502020204030204" pitchFamily="34" charset="0"/>
              </a:rPr>
              <a:t>David</a:t>
            </a:r>
            <a:r>
              <a:rPr lang="en-US" b="0" i="0" dirty="0">
                <a:solidFill>
                  <a:schemeClr val="bg1"/>
                </a:solidFill>
                <a:effectLst/>
                <a:latin typeface="Calibri" panose="020F0502020204030204" pitchFamily="34" charset="0"/>
              </a:rPr>
              <a:t> became close friends with Saul’s son Jonathan. Saul set David over the army.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Jonathan could have been jealous of David’s success, but he instead rejoiced.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When Jonathan gave his clothing and weapons to David, he was showing his friendship and his support of David becoming the next king</a:t>
            </a:r>
            <a:endParaRPr lang="en-US" dirty="0">
              <a:solidFill>
                <a:schemeClr val="bg1"/>
              </a:solidFill>
            </a:endParaRP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18:1-5</a:t>
            </a:r>
          </a:p>
        </p:txBody>
      </p:sp>
      <p:sp>
        <p:nvSpPr>
          <p:cNvPr id="4097" name="Rectangle 4096"/>
          <p:cNvSpPr/>
          <p:nvPr/>
        </p:nvSpPr>
        <p:spPr>
          <a:xfrm>
            <a:off x="5408410" y="5328116"/>
            <a:ext cx="6096000" cy="1200329"/>
          </a:xfrm>
          <a:prstGeom prst="rect">
            <a:avLst/>
          </a:prstGeom>
        </p:spPr>
        <p:txBody>
          <a:bodyPr>
            <a:spAutoFit/>
          </a:bodyPr>
          <a:lstStyle/>
          <a:p>
            <a:r>
              <a:rPr lang="en-US" b="0" i="1" dirty="0">
                <a:solidFill>
                  <a:srgbClr val="FFFF00"/>
                </a:solidFill>
                <a:effectLst/>
                <a:latin typeface="Palatino"/>
              </a:rPr>
              <a:t>Fear not: for the hand of Saul my father shall not find thee; and thou shalt be king over Israel, and I shall be next unto thee; and that also Saul my father </a:t>
            </a:r>
            <a:r>
              <a:rPr lang="en-US" b="0" i="1" dirty="0" err="1">
                <a:solidFill>
                  <a:srgbClr val="FFFF00"/>
                </a:solidFill>
                <a:effectLst/>
                <a:latin typeface="Palatino"/>
              </a:rPr>
              <a:t>knoweth</a:t>
            </a:r>
            <a:r>
              <a:rPr lang="en-US" b="0" i="1" dirty="0">
                <a:solidFill>
                  <a:srgbClr val="FFFF00"/>
                </a:solidFill>
                <a:effectLst/>
                <a:latin typeface="Palatino"/>
              </a:rPr>
              <a:t>. </a:t>
            </a:r>
          </a:p>
          <a:p>
            <a:r>
              <a:rPr lang="en-US" b="0" i="1" dirty="0">
                <a:solidFill>
                  <a:srgbClr val="FFFF00"/>
                </a:solidFill>
                <a:effectLst/>
                <a:latin typeface="Palatino"/>
              </a:rPr>
              <a:t>1 Samuel 23:17</a:t>
            </a:r>
            <a:endParaRPr lang="en-US" i="1" dirty="0">
              <a:solidFill>
                <a:srgbClr val="FFFF00"/>
              </a:solidFill>
            </a:endParaRPr>
          </a:p>
        </p:txBody>
      </p:sp>
    </p:spTree>
    <p:extLst>
      <p:ext uri="{BB962C8B-B14F-4D97-AF65-F5344CB8AC3E}">
        <p14:creationId xmlns:p14="http://schemas.microsoft.com/office/powerpoint/2010/main" val="19435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097"/>
                                        </p:tgtEl>
                                        <p:attrNameLst>
                                          <p:attrName>style.visibility</p:attrName>
                                        </p:attrNameLst>
                                      </p:cBhvr>
                                      <p:to>
                                        <p:strVal val="visible"/>
                                      </p:to>
                                    </p:set>
                                    <p:animEffect transition="in" filter="fade">
                                      <p:cBhvr>
                                        <p:cTn id="33" dur="1000"/>
                                        <p:tgtEl>
                                          <p:spTgt spid="4097"/>
                                        </p:tgtEl>
                                      </p:cBhvr>
                                    </p:animEffect>
                                    <p:anim calcmode="lin" valueType="num">
                                      <p:cBhvr>
                                        <p:cTn id="34" dur="1000" fill="hold"/>
                                        <p:tgtEl>
                                          <p:spTgt spid="4097"/>
                                        </p:tgtEl>
                                        <p:attrNameLst>
                                          <p:attrName>ppt_x</p:attrName>
                                        </p:attrNameLst>
                                      </p:cBhvr>
                                      <p:tavLst>
                                        <p:tav tm="0">
                                          <p:val>
                                            <p:strVal val="#ppt_x"/>
                                          </p:val>
                                        </p:tav>
                                        <p:tav tm="100000">
                                          <p:val>
                                            <p:strVal val="#ppt_x"/>
                                          </p:val>
                                        </p:tav>
                                      </p:tavLst>
                                    </p:anim>
                                    <p:anim calcmode="lin" valueType="num">
                                      <p:cBhvr>
                                        <p:cTn id="35" dur="1000" fill="hold"/>
                                        <p:tgtEl>
                                          <p:spTgt spid="40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Success of the Battle</a:t>
            </a:r>
            <a:endParaRPr lang="en-US" sz="4400" dirty="0">
              <a:solidFill>
                <a:schemeClr val="bg1"/>
              </a:solidFill>
              <a:latin typeface="Britannic Bold" panose="020B0903060703020204" pitchFamily="34" charset="0"/>
            </a:endParaRPr>
          </a:p>
        </p:txBody>
      </p:sp>
      <p:sp>
        <p:nvSpPr>
          <p:cNvPr id="5" name="Rectangle 4"/>
          <p:cNvSpPr/>
          <p:nvPr/>
        </p:nvSpPr>
        <p:spPr>
          <a:xfrm>
            <a:off x="3321731" y="5684081"/>
            <a:ext cx="5704116" cy="646331"/>
          </a:xfrm>
          <a:prstGeom prst="rect">
            <a:avLst/>
          </a:prstGeom>
        </p:spPr>
        <p:txBody>
          <a:bodyPr wrap="square">
            <a:spAutoFit/>
          </a:bodyPr>
          <a:lstStyle/>
          <a:p>
            <a:r>
              <a:rPr lang="en-US" dirty="0">
                <a:solidFill>
                  <a:schemeClr val="bg1"/>
                </a:solidFill>
                <a:latin typeface="Calibri" panose="020F0502020204030204" pitchFamily="34" charset="0"/>
              </a:rPr>
              <a:t>“Saul eyed David from that day and forward” = Saul’s growing jealousy and anger toward David.</a:t>
            </a: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18:6-9</a:t>
            </a:r>
          </a:p>
        </p:txBody>
      </p:sp>
      <p:grpSp>
        <p:nvGrpSpPr>
          <p:cNvPr id="3" name="Group 2"/>
          <p:cNvGrpSpPr/>
          <p:nvPr/>
        </p:nvGrpSpPr>
        <p:grpSpPr>
          <a:xfrm>
            <a:off x="3932919" y="1319702"/>
            <a:ext cx="3872138" cy="3099898"/>
            <a:chOff x="7405461" y="1428560"/>
            <a:chExt cx="3656450" cy="2793748"/>
          </a:xfrm>
        </p:grpSpPr>
        <p:pic>
          <p:nvPicPr>
            <p:cNvPr id="6146" name="Picture 2" descr="https://s-media-cache-ak0.pinimg.com/236x/2c/4d/97/2c4d9754f86e56f6e1ad3945de5909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461" y="1428560"/>
              <a:ext cx="3656450" cy="27733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00539" y="3960698"/>
              <a:ext cx="561372" cy="261610"/>
            </a:xfrm>
            <a:prstGeom prst="rect">
              <a:avLst/>
            </a:prstGeom>
          </p:spPr>
          <p:txBody>
            <a:bodyPr wrap="none">
              <a:spAutoFit/>
            </a:bodyPr>
            <a:lstStyle/>
            <a:p>
              <a:r>
                <a:rPr lang="en-US" sz="1100" b="0" i="0" dirty="0" err="1">
                  <a:solidFill>
                    <a:srgbClr val="252525"/>
                  </a:solidFill>
                  <a:effectLst/>
                  <a:latin typeface="Arial" panose="020B0604020202020204" pitchFamily="34" charset="0"/>
                </a:rPr>
                <a:t>Tissot</a:t>
              </a:r>
              <a:endParaRPr lang="en-US" sz="1100" dirty="0"/>
            </a:p>
          </p:txBody>
        </p:sp>
      </p:grpSp>
      <p:sp>
        <p:nvSpPr>
          <p:cNvPr id="176" name="Rectangle 175"/>
          <p:cNvSpPr/>
          <p:nvPr/>
        </p:nvSpPr>
        <p:spPr>
          <a:xfrm>
            <a:off x="480558" y="1504581"/>
            <a:ext cx="3100842" cy="1754326"/>
          </a:xfrm>
          <a:prstGeom prst="rect">
            <a:avLst/>
          </a:prstGeom>
        </p:spPr>
        <p:txBody>
          <a:bodyPr wrap="square">
            <a:spAutoFit/>
          </a:bodyPr>
          <a:lstStyle/>
          <a:p>
            <a:r>
              <a:rPr lang="en-US" dirty="0">
                <a:solidFill>
                  <a:schemeClr val="bg1"/>
                </a:solidFill>
                <a:latin typeface="Calibri" panose="020F0502020204030204" pitchFamily="34" charset="0"/>
              </a:rPr>
              <a:t>“The unbelievable good news of David’s magnificent heroism in challenging and killing Goliath swept through the cities and villages of Israel like a wild wind.</a:t>
            </a:r>
          </a:p>
        </p:txBody>
      </p:sp>
      <p:sp>
        <p:nvSpPr>
          <p:cNvPr id="177" name="Rectangle 176"/>
          <p:cNvSpPr/>
          <p:nvPr/>
        </p:nvSpPr>
        <p:spPr>
          <a:xfrm>
            <a:off x="8156576" y="1662285"/>
            <a:ext cx="3100842" cy="2308324"/>
          </a:xfrm>
          <a:prstGeom prst="rect">
            <a:avLst/>
          </a:prstGeom>
        </p:spPr>
        <p:txBody>
          <a:bodyPr wrap="square">
            <a:spAutoFit/>
          </a:bodyPr>
          <a:lstStyle/>
          <a:p>
            <a:r>
              <a:rPr lang="en-US" dirty="0">
                <a:solidFill>
                  <a:schemeClr val="bg1"/>
                </a:solidFill>
                <a:latin typeface="Calibri" panose="020F0502020204030204" pitchFamily="34" charset="0"/>
              </a:rPr>
              <a:t>‘As a result, great throngs of women went streaming down the roadways to meet the returning victors…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…cheering women drew close enough to sing their song of welcome and praise.” (2)</a:t>
            </a:r>
          </a:p>
        </p:txBody>
      </p:sp>
      <p:sp>
        <p:nvSpPr>
          <p:cNvPr id="178" name="Rectangle 177"/>
          <p:cNvSpPr/>
          <p:nvPr/>
        </p:nvSpPr>
        <p:spPr>
          <a:xfrm>
            <a:off x="3974873" y="4510163"/>
            <a:ext cx="3830184" cy="646331"/>
          </a:xfrm>
          <a:prstGeom prst="rect">
            <a:avLst/>
          </a:prstGeom>
        </p:spPr>
        <p:txBody>
          <a:bodyPr wrap="square">
            <a:spAutoFit/>
          </a:bodyPr>
          <a:lstStyle/>
          <a:p>
            <a:pPr algn="ctr"/>
            <a:r>
              <a:rPr lang="en-US" dirty="0">
                <a:solidFill>
                  <a:srgbClr val="FFFF00"/>
                </a:solidFill>
                <a:latin typeface="Calibri" panose="020F0502020204030204" pitchFamily="34" charset="0"/>
              </a:rPr>
              <a:t>“Saul hath slain his thousands, and David his ten thousands!”</a:t>
            </a:r>
          </a:p>
        </p:txBody>
      </p:sp>
    </p:spTree>
    <p:extLst>
      <p:ext uri="{BB962C8B-B14F-4D97-AF65-F5344CB8AC3E}">
        <p14:creationId xmlns:p14="http://schemas.microsoft.com/office/powerpoint/2010/main" val="144599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A Jealous Act</a:t>
            </a:r>
            <a:endParaRPr lang="en-US" sz="4400" dirty="0">
              <a:solidFill>
                <a:schemeClr val="bg1"/>
              </a:solidFill>
              <a:latin typeface="Britannic Bold" panose="020B0903060703020204" pitchFamily="34" charset="0"/>
            </a:endParaRP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18:10-11</a:t>
            </a:r>
          </a:p>
        </p:txBody>
      </p:sp>
      <p:sp>
        <p:nvSpPr>
          <p:cNvPr id="4" name="Rectangle 3"/>
          <p:cNvSpPr/>
          <p:nvPr/>
        </p:nvSpPr>
        <p:spPr>
          <a:xfrm>
            <a:off x="4118534" y="936956"/>
            <a:ext cx="3993529" cy="369332"/>
          </a:xfrm>
          <a:prstGeom prst="rect">
            <a:avLst/>
          </a:prstGeom>
        </p:spPr>
        <p:txBody>
          <a:bodyPr wrap="none">
            <a:spAutoFit/>
          </a:bodyPr>
          <a:lstStyle/>
          <a:p>
            <a:r>
              <a:rPr lang="en-US" b="0" i="1" dirty="0">
                <a:solidFill>
                  <a:srgbClr val="FFFF00"/>
                </a:solidFill>
                <a:effectLst/>
                <a:latin typeface="Calibri" panose="020F0502020204030204" pitchFamily="34" charset="0"/>
              </a:rPr>
              <a:t>“the evil spirit which was not of God” JST</a:t>
            </a:r>
            <a:endParaRPr lang="en-US" i="1" dirty="0">
              <a:solidFill>
                <a:srgbClr val="FFFF00"/>
              </a:solidFill>
            </a:endParaRPr>
          </a:p>
        </p:txBody>
      </p:sp>
      <p:grpSp>
        <p:nvGrpSpPr>
          <p:cNvPr id="13" name="Group 12"/>
          <p:cNvGrpSpPr/>
          <p:nvPr/>
        </p:nvGrpSpPr>
        <p:grpSpPr>
          <a:xfrm>
            <a:off x="5105465" y="2502194"/>
            <a:ext cx="3505068" cy="2501531"/>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90879" y="1132443"/>
              <a:ext cx="2293346" cy="1077218"/>
            </a:xfrm>
            <a:prstGeom prst="rect">
              <a:avLst/>
            </a:prstGeom>
          </p:spPr>
          <p:txBody>
            <a:bodyPr wrap="square">
              <a:spAutoFit/>
            </a:bodyPr>
            <a:lstStyle/>
            <a:p>
              <a:r>
                <a:rPr lang="en-US" sz="1600" b="1" dirty="0"/>
                <a:t>When we are jealous and angry, we allow the influence of the adversary into our lives</a:t>
              </a:r>
              <a:endParaRPr lang="en-US" sz="1600" i="1" dirty="0"/>
            </a:p>
          </p:txBody>
        </p:sp>
      </p:grpSp>
      <p:sp>
        <p:nvSpPr>
          <p:cNvPr id="8" name="Rectangle 7"/>
          <p:cNvSpPr/>
          <p:nvPr/>
        </p:nvSpPr>
        <p:spPr>
          <a:xfrm>
            <a:off x="6088974" y="6411776"/>
            <a:ext cx="6096000" cy="369332"/>
          </a:xfrm>
          <a:prstGeom prst="rect">
            <a:avLst/>
          </a:prstGeom>
        </p:spPr>
        <p:txBody>
          <a:bodyPr>
            <a:spAutoFit/>
          </a:bodyPr>
          <a:lstStyle/>
          <a:p>
            <a:pPr algn="r"/>
            <a:r>
              <a:rPr lang="en-US" dirty="0">
                <a:solidFill>
                  <a:schemeClr val="bg1"/>
                </a:solidFill>
                <a:latin typeface="Calibri" panose="020F0502020204030204" pitchFamily="34" charset="0"/>
              </a:rPr>
              <a:t>(3)</a:t>
            </a:r>
          </a:p>
        </p:txBody>
      </p:sp>
      <p:grpSp>
        <p:nvGrpSpPr>
          <p:cNvPr id="11" name="Group 10"/>
          <p:cNvGrpSpPr/>
          <p:nvPr/>
        </p:nvGrpSpPr>
        <p:grpSpPr>
          <a:xfrm>
            <a:off x="898246" y="1372894"/>
            <a:ext cx="3506333" cy="4822353"/>
            <a:chOff x="744252" y="1306288"/>
            <a:chExt cx="3506333" cy="4822353"/>
          </a:xfrm>
        </p:grpSpPr>
        <p:pic>
          <p:nvPicPr>
            <p:cNvPr id="9220" name="Picture 4" descr="https://upload.wikimedia.org/wikipedia/commons/8/87/Julius_Kronberg_David_och_Saul_18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52" y="1306288"/>
              <a:ext cx="3506333" cy="479929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179458" y="5882420"/>
              <a:ext cx="1071127" cy="246221"/>
            </a:xfrm>
            <a:prstGeom prst="rect">
              <a:avLst/>
            </a:prstGeom>
          </p:spPr>
          <p:txBody>
            <a:bodyPr wrap="none">
              <a:spAutoFit/>
            </a:bodyPr>
            <a:lstStyle/>
            <a:p>
              <a:r>
                <a:rPr lang="en-US" sz="1000" b="0" i="0" u="none" strike="noStrike" dirty="0">
                  <a:solidFill>
                    <a:schemeClr val="bg1"/>
                  </a:solidFill>
                  <a:effectLst/>
                  <a:latin typeface="Arial" panose="020B0604020202020204" pitchFamily="34" charset="0"/>
                </a:rPr>
                <a:t>Julius </a:t>
              </a:r>
              <a:r>
                <a:rPr lang="en-US" sz="1000" b="0" i="0" u="none" strike="noStrike" dirty="0" err="1">
                  <a:solidFill>
                    <a:schemeClr val="bg1"/>
                  </a:solidFill>
                  <a:effectLst/>
                  <a:latin typeface="Arial" panose="020B0604020202020204" pitchFamily="34" charset="0"/>
                </a:rPr>
                <a:t>Kronberg</a:t>
              </a:r>
              <a:endParaRPr lang="en-US" sz="1000" dirty="0">
                <a:solidFill>
                  <a:schemeClr val="bg1"/>
                </a:solidFill>
              </a:endParaRPr>
            </a:p>
          </p:txBody>
        </p:sp>
      </p:grpSp>
      <p:grpSp>
        <p:nvGrpSpPr>
          <p:cNvPr id="33" name="Group 32"/>
          <p:cNvGrpSpPr/>
          <p:nvPr/>
        </p:nvGrpSpPr>
        <p:grpSpPr>
          <a:xfrm rot="6891160">
            <a:off x="2207406" y="-1050466"/>
            <a:ext cx="609600" cy="4800600"/>
            <a:chOff x="990600" y="457200"/>
            <a:chExt cx="609600" cy="4800600"/>
          </a:xfrm>
        </p:grpSpPr>
        <p:sp>
          <p:nvSpPr>
            <p:cNvPr id="34" name="Isosceles Triangle 33"/>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35"/>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5631774" y="5716326"/>
            <a:ext cx="5704116" cy="461665"/>
          </a:xfrm>
          <a:prstGeom prst="rect">
            <a:avLst/>
          </a:prstGeom>
        </p:spPr>
        <p:txBody>
          <a:bodyPr wrap="square">
            <a:spAutoFit/>
          </a:bodyPr>
          <a:lstStyle/>
          <a:p>
            <a:r>
              <a:rPr lang="en-US" sz="2400" dirty="0">
                <a:solidFill>
                  <a:schemeClr val="bg1"/>
                </a:solidFill>
                <a:latin typeface="Calibri" panose="020F0502020204030204" pitchFamily="34" charset="0"/>
              </a:rPr>
              <a:t>2 times David avoided Saul’s javelin</a:t>
            </a:r>
          </a:p>
        </p:txBody>
      </p:sp>
      <p:sp>
        <p:nvSpPr>
          <p:cNvPr id="12" name="Rectangle 11"/>
          <p:cNvSpPr/>
          <p:nvPr/>
        </p:nvSpPr>
        <p:spPr>
          <a:xfrm>
            <a:off x="8002854" y="1523282"/>
            <a:ext cx="3672535" cy="923330"/>
          </a:xfrm>
          <a:prstGeom prst="rect">
            <a:avLst/>
          </a:prstGeom>
        </p:spPr>
        <p:txBody>
          <a:bodyPr wrap="square">
            <a:spAutoFit/>
          </a:bodyPr>
          <a:lstStyle/>
          <a:p>
            <a:r>
              <a:rPr lang="en-US" dirty="0">
                <a:solidFill>
                  <a:schemeClr val="bg1"/>
                </a:solidFill>
                <a:latin typeface="Calibri" panose="020F0502020204030204" pitchFamily="34" charset="0"/>
              </a:rPr>
              <a:t>The S</a:t>
            </a:r>
            <a:r>
              <a:rPr lang="en-US" b="0" i="0" dirty="0">
                <a:solidFill>
                  <a:schemeClr val="bg1"/>
                </a:solidFill>
                <a:effectLst/>
                <a:latin typeface="Calibri" panose="020F0502020204030204" pitchFamily="34" charset="0"/>
              </a:rPr>
              <a:t>in of Jealousy--  warns that jealousy provokes anger to the point of rage</a:t>
            </a:r>
            <a:endParaRPr lang="en-US" dirty="0">
              <a:solidFill>
                <a:schemeClr val="bg1"/>
              </a:solidFill>
            </a:endParaRPr>
          </a:p>
        </p:txBody>
      </p:sp>
    </p:spTree>
    <p:extLst>
      <p:ext uri="{BB962C8B-B14F-4D97-AF65-F5344CB8AC3E}">
        <p14:creationId xmlns:p14="http://schemas.microsoft.com/office/powerpoint/2010/main" val="190938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2" presetClass="exit" presetSubtype="6" fill="hold" nodeType="withEffect">
                                  <p:stCondLst>
                                    <p:cond delay="0"/>
                                  </p:stCondLst>
                                  <p:childTnLst>
                                    <p:anim calcmode="lin" valueType="num">
                                      <p:cBhvr additive="base">
                                        <p:cTn id="14" dur="750"/>
                                        <p:tgtEl>
                                          <p:spTgt spid="33"/>
                                        </p:tgtEl>
                                        <p:attrNameLst>
                                          <p:attrName>ppt_x</p:attrName>
                                        </p:attrNameLst>
                                      </p:cBhvr>
                                      <p:tavLst>
                                        <p:tav tm="0">
                                          <p:val>
                                            <p:strVal val="ppt_x"/>
                                          </p:val>
                                        </p:tav>
                                        <p:tav tm="100000">
                                          <p:val>
                                            <p:strVal val="1+ppt_w/2"/>
                                          </p:val>
                                        </p:tav>
                                      </p:tavLst>
                                    </p:anim>
                                    <p:anim calcmode="lin" valueType="num">
                                      <p:cBhvr additive="base">
                                        <p:cTn id="15" dur="750"/>
                                        <p:tgtEl>
                                          <p:spTgt spid="33"/>
                                        </p:tgtEl>
                                        <p:attrNameLst>
                                          <p:attrName>ppt_y</p:attrName>
                                        </p:attrNameLst>
                                      </p:cBhvr>
                                      <p:tavLst>
                                        <p:tav tm="0">
                                          <p:val>
                                            <p:strVal val="ppt_y"/>
                                          </p:val>
                                        </p:tav>
                                        <p:tav tm="100000">
                                          <p:val>
                                            <p:strVal val="1+ppt_h/2"/>
                                          </p:val>
                                        </p:tav>
                                      </p:tavLst>
                                    </p:anim>
                                    <p:set>
                                      <p:cBhvr>
                                        <p:cTn id="16" dur="1" fill="hold">
                                          <p:stCondLst>
                                            <p:cond delay="749"/>
                                          </p:stCondLst>
                                        </p:cTn>
                                        <p:tgtEl>
                                          <p:spTgt spid="3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18:10-11</a:t>
            </a:r>
          </a:p>
        </p:txBody>
      </p:sp>
      <p:sp>
        <p:nvSpPr>
          <p:cNvPr id="176" name="Rectangle 175"/>
          <p:cNvSpPr/>
          <p:nvPr/>
        </p:nvSpPr>
        <p:spPr>
          <a:xfrm>
            <a:off x="3976326" y="612844"/>
            <a:ext cx="7336971" cy="5632311"/>
          </a:xfrm>
          <a:prstGeom prst="rect">
            <a:avLst/>
          </a:prstGeom>
        </p:spPr>
        <p:txBody>
          <a:bodyPr wrap="square">
            <a:spAutoFit/>
          </a:bodyPr>
          <a:lstStyle/>
          <a:p>
            <a:r>
              <a:rPr lang="en-US" sz="2400" dirty="0">
                <a:solidFill>
                  <a:schemeClr val="bg1"/>
                </a:solidFill>
                <a:latin typeface="Calibri" panose="020F0502020204030204" pitchFamily="34" charset="0"/>
              </a:rPr>
              <a:t>“There are going to be times in our lives when someone else gets an unexpected blessing or receives some special recognition.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May I plead with us not to be hurt—and certainly not to feel envious—when good fortune comes to another person?</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We are not diminished when someone else is added upon.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We are not in a race against each other. …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 race we are </a:t>
            </a:r>
            <a:r>
              <a:rPr lang="en-US" sz="2400" i="1" dirty="0">
                <a:solidFill>
                  <a:schemeClr val="bg1"/>
                </a:solidFill>
                <a:latin typeface="Calibri" panose="020F0502020204030204" pitchFamily="34" charset="0"/>
              </a:rPr>
              <a:t>really</a:t>
            </a:r>
            <a:r>
              <a:rPr lang="en-US" sz="2400" dirty="0">
                <a:solidFill>
                  <a:schemeClr val="bg1"/>
                </a:solidFill>
                <a:latin typeface="Calibri" panose="020F0502020204030204" pitchFamily="34" charset="0"/>
              </a:rPr>
              <a:t> in is the race against sin, and surely envy is one of the most universal of those”</a:t>
            </a:r>
          </a:p>
        </p:txBody>
      </p:sp>
      <p:sp>
        <p:nvSpPr>
          <p:cNvPr id="8" name="Rectangle 7"/>
          <p:cNvSpPr/>
          <p:nvPr/>
        </p:nvSpPr>
        <p:spPr>
          <a:xfrm>
            <a:off x="6088974" y="6411776"/>
            <a:ext cx="6096000" cy="369332"/>
          </a:xfrm>
          <a:prstGeom prst="rect">
            <a:avLst/>
          </a:prstGeom>
        </p:spPr>
        <p:txBody>
          <a:bodyPr>
            <a:spAutoFit/>
          </a:bodyPr>
          <a:lstStyle/>
          <a:p>
            <a:pPr algn="r"/>
            <a:r>
              <a:rPr lang="en-US" dirty="0">
                <a:solidFill>
                  <a:schemeClr val="bg1"/>
                </a:solidFill>
                <a:latin typeface="Calibri" panose="020F0502020204030204" pitchFamily="34" charset="0"/>
              </a:rPr>
              <a:t>(3)</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68" y="491148"/>
            <a:ext cx="2657055" cy="3318851"/>
          </a:xfrm>
          <a:prstGeom prst="rect">
            <a:avLst/>
          </a:prstGeom>
        </p:spPr>
      </p:pic>
    </p:spTree>
    <p:extLst>
      <p:ext uri="{BB962C8B-B14F-4D97-AF65-F5344CB8AC3E}">
        <p14:creationId xmlns:p14="http://schemas.microsoft.com/office/powerpoint/2010/main" val="13844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Behave Wisely</a:t>
            </a:r>
            <a:endParaRPr lang="en-US" sz="4400" dirty="0">
              <a:solidFill>
                <a:schemeClr val="bg1"/>
              </a:solidFill>
              <a:latin typeface="Britannic Bold" panose="020B0903060703020204" pitchFamily="34" charset="0"/>
            </a:endParaRP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18:12-16</a:t>
            </a:r>
          </a:p>
        </p:txBody>
      </p:sp>
      <p:sp>
        <p:nvSpPr>
          <p:cNvPr id="177" name="Rectangle 176"/>
          <p:cNvSpPr/>
          <p:nvPr/>
        </p:nvSpPr>
        <p:spPr>
          <a:xfrm>
            <a:off x="539736" y="1059223"/>
            <a:ext cx="5756198" cy="3046988"/>
          </a:xfrm>
          <a:prstGeom prst="rect">
            <a:avLst/>
          </a:prstGeom>
        </p:spPr>
        <p:txBody>
          <a:bodyPr wrap="square">
            <a:spAutoFit/>
          </a:bodyPr>
          <a:lstStyle/>
          <a:p>
            <a:r>
              <a:rPr lang="en-US" sz="2400" dirty="0">
                <a:solidFill>
                  <a:schemeClr val="bg1"/>
                </a:solidFill>
                <a:latin typeface="Calibri" panose="020F0502020204030204" pitchFamily="34" charset="0"/>
              </a:rPr>
              <a:t>Soon after Saul announced the removal of David as his armor-bearer and is now captain over ‘a thousand’</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To please the people Saul sends David to the battle field</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PS—a greater risk of being killed</a:t>
            </a:r>
          </a:p>
        </p:txBody>
      </p:sp>
      <p:pic>
        <p:nvPicPr>
          <p:cNvPr id="11266" name="Picture 2" descr="http://www.instonebrewer.com/visualsermons/OT-HolySpirit/JKing%20leading%20peo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83286" y="1442917"/>
            <a:ext cx="3303360" cy="462008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614122" y="4081058"/>
            <a:ext cx="3505068" cy="2501531"/>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49184" y="1300430"/>
              <a:ext cx="2293346" cy="830997"/>
            </a:xfrm>
            <a:prstGeom prst="rect">
              <a:avLst/>
            </a:prstGeom>
          </p:spPr>
          <p:txBody>
            <a:bodyPr wrap="square">
              <a:spAutoFit/>
            </a:bodyPr>
            <a:lstStyle/>
            <a:p>
              <a:pPr algn="ctr"/>
              <a:r>
                <a:rPr lang="en-US" sz="1600" b="1" dirty="0"/>
                <a:t>As we behave wisely, we invite the Lord to be with us</a:t>
              </a:r>
              <a:endParaRPr lang="en-US" sz="1600" i="1" dirty="0"/>
            </a:p>
          </p:txBody>
        </p:sp>
      </p:grpSp>
    </p:spTree>
    <p:extLst>
      <p:ext uri="{BB962C8B-B14F-4D97-AF65-F5344CB8AC3E}">
        <p14:creationId xmlns:p14="http://schemas.microsoft.com/office/powerpoint/2010/main" val="200088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A Deception</a:t>
            </a:r>
            <a:endParaRPr lang="en-US" sz="4400" dirty="0">
              <a:solidFill>
                <a:schemeClr val="bg1"/>
              </a:solidFill>
              <a:latin typeface="Britannic Bold" panose="020B0903060703020204" pitchFamily="34" charset="0"/>
            </a:endParaRP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18:17-27</a:t>
            </a:r>
          </a:p>
        </p:txBody>
      </p:sp>
      <p:sp>
        <p:nvSpPr>
          <p:cNvPr id="177" name="Rectangle 176"/>
          <p:cNvSpPr/>
          <p:nvPr/>
        </p:nvSpPr>
        <p:spPr>
          <a:xfrm>
            <a:off x="3410452" y="1298138"/>
            <a:ext cx="4733007" cy="2308324"/>
          </a:xfrm>
          <a:prstGeom prst="rect">
            <a:avLst/>
          </a:prstGeom>
        </p:spPr>
        <p:txBody>
          <a:bodyPr wrap="square">
            <a:spAutoFit/>
          </a:bodyPr>
          <a:lstStyle/>
          <a:p>
            <a:r>
              <a:rPr lang="en-US" dirty="0">
                <a:solidFill>
                  <a:schemeClr val="bg1"/>
                </a:solidFill>
                <a:latin typeface="Calibri" panose="020F0502020204030204" pitchFamily="34" charset="0"/>
              </a:rPr>
              <a:t>Saul devised a plan to have David killed.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offered one of his daughters for David to marry if David would kill one hundred Philistines.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Saul hoped that David would be killed in battle, but David was victorious and married Saul’s daughter Michal.</a:t>
            </a:r>
          </a:p>
        </p:txBody>
      </p:sp>
      <p:pic>
        <p:nvPicPr>
          <p:cNvPr id="27" name="Picture 2" descr="http://www.keyway.ca/jpg/dav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0" y="3277384"/>
            <a:ext cx="3100659" cy="303633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s://mylordkatie.files.wordpress.com/2015/04/hosea-and-gomer.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3" t="831" r="2345" b="3783"/>
          <a:stretch/>
        </p:blipFill>
        <p:spPr bwMode="auto">
          <a:xfrm>
            <a:off x="279198" y="553998"/>
            <a:ext cx="2852057" cy="35160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04416" y="4493567"/>
            <a:ext cx="6096000" cy="1477328"/>
          </a:xfrm>
          <a:prstGeom prst="rect">
            <a:avLst/>
          </a:prstGeom>
        </p:spPr>
        <p:txBody>
          <a:bodyPr>
            <a:spAutoFit/>
          </a:bodyPr>
          <a:lstStyle/>
          <a:p>
            <a:r>
              <a:rPr lang="en-US" b="0" i="0" dirty="0">
                <a:solidFill>
                  <a:schemeClr val="bg1"/>
                </a:solidFill>
                <a:effectLst/>
                <a:latin typeface="Calibri" panose="020F0502020204030204" pitchFamily="34" charset="0"/>
              </a:rPr>
              <a:t>Saul tried two ways to do away with David.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But although Saul was jealous of David’s growing popularity with the people, there was no indication yet that he knew that David had been anointed to be his successor. (4)</a:t>
            </a:r>
            <a:endParaRPr lang="en-US" dirty="0">
              <a:solidFill>
                <a:schemeClr val="bg1"/>
              </a:solidFill>
            </a:endParaRPr>
          </a:p>
        </p:txBody>
      </p:sp>
    </p:spTree>
    <p:extLst>
      <p:ext uri="{BB962C8B-B14F-4D97-AF65-F5344CB8AC3E}">
        <p14:creationId xmlns:p14="http://schemas.microsoft.com/office/powerpoint/2010/main" val="166012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animEffect transition="in" filter="fade">
                                      <p:cBhvr>
                                        <p:cTn id="9" dur="5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2d00szk9na1qq.cloudfront.net/Product/e6bf137d-7bbd-4eef-9239-c222a48ba8d6/Images/Large_CZ-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0628" y="0"/>
            <a:ext cx="11930743" cy="1107996"/>
          </a:xfrm>
          <a:prstGeom prst="rect">
            <a:avLst/>
          </a:prstGeom>
          <a:noFill/>
        </p:spPr>
        <p:txBody>
          <a:bodyPr wrap="square" rtlCol="0">
            <a:spAutoFit/>
          </a:bodyPr>
          <a:lstStyle/>
          <a:p>
            <a:pPr algn="ctr"/>
            <a:r>
              <a:rPr lang="en-US" sz="6600" dirty="0">
                <a:solidFill>
                  <a:schemeClr val="bg1"/>
                </a:solidFill>
                <a:latin typeface="Britannic Bold" panose="020B0903060703020204" pitchFamily="34" charset="0"/>
              </a:rPr>
              <a:t>David Escapes </a:t>
            </a:r>
            <a:endParaRPr lang="en-US" sz="4400" dirty="0">
              <a:solidFill>
                <a:schemeClr val="bg1"/>
              </a:solidFill>
              <a:latin typeface="Britannic Bold" panose="020B0903060703020204" pitchFamily="34" charset="0"/>
            </a:endParaRPr>
          </a:p>
        </p:txBody>
      </p:sp>
      <p:sp>
        <p:nvSpPr>
          <p:cNvPr id="4096" name="TextBox 4095"/>
          <p:cNvSpPr txBox="1"/>
          <p:nvPr/>
        </p:nvSpPr>
        <p:spPr>
          <a:xfrm>
            <a:off x="99214" y="6397923"/>
            <a:ext cx="2546147" cy="369332"/>
          </a:xfrm>
          <a:prstGeom prst="rect">
            <a:avLst/>
          </a:prstGeom>
          <a:noFill/>
        </p:spPr>
        <p:txBody>
          <a:bodyPr wrap="square" rtlCol="0">
            <a:spAutoFit/>
          </a:bodyPr>
          <a:lstStyle/>
          <a:p>
            <a:r>
              <a:rPr lang="en-US" dirty="0">
                <a:solidFill>
                  <a:schemeClr val="bg1"/>
                </a:solidFill>
              </a:rPr>
              <a:t>1 Samuel 19:1-17</a:t>
            </a:r>
          </a:p>
        </p:txBody>
      </p:sp>
      <p:sp>
        <p:nvSpPr>
          <p:cNvPr id="177" name="Rectangle 176"/>
          <p:cNvSpPr/>
          <p:nvPr/>
        </p:nvSpPr>
        <p:spPr>
          <a:xfrm>
            <a:off x="3547536" y="1378913"/>
            <a:ext cx="4733007" cy="646331"/>
          </a:xfrm>
          <a:prstGeom prst="rect">
            <a:avLst/>
          </a:prstGeom>
        </p:spPr>
        <p:txBody>
          <a:bodyPr wrap="square">
            <a:spAutoFit/>
          </a:bodyPr>
          <a:lstStyle/>
          <a:p>
            <a:r>
              <a:rPr lang="en-US" dirty="0">
                <a:solidFill>
                  <a:schemeClr val="bg1"/>
                </a:solidFill>
                <a:latin typeface="Calibri" panose="020F0502020204030204" pitchFamily="34" charset="0"/>
              </a:rPr>
              <a:t>Jonathan informed David of his father’s plans and persuaded Saul to promise not to kill David. </a:t>
            </a:r>
          </a:p>
        </p:txBody>
      </p:sp>
      <p:pic>
        <p:nvPicPr>
          <p:cNvPr id="14338" name="Picture 2" descr="A painting by Wilson Ong showing Jonathan and David greeting one another with a smile and a gesture of friend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8829" y="1966984"/>
            <a:ext cx="2388758" cy="31684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graceofourlord.files.wordpress.com/2013/11/jealousy_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66798" y="1184792"/>
            <a:ext cx="3094717" cy="2111689"/>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342569" y="3551220"/>
            <a:ext cx="2890704" cy="923330"/>
          </a:xfrm>
          <a:prstGeom prst="rect">
            <a:avLst/>
          </a:prstGeom>
        </p:spPr>
        <p:txBody>
          <a:bodyPr wrap="square">
            <a:spAutoFit/>
          </a:bodyPr>
          <a:lstStyle/>
          <a:p>
            <a:r>
              <a:rPr lang="en-US" dirty="0">
                <a:solidFill>
                  <a:schemeClr val="bg1"/>
                </a:solidFill>
                <a:latin typeface="Calibri" panose="020F0502020204030204" pitchFamily="34" charset="0"/>
              </a:rPr>
              <a:t>Saul commanded his son Jonathan and all his servants to kill David. </a:t>
            </a:r>
          </a:p>
        </p:txBody>
      </p:sp>
      <p:sp>
        <p:nvSpPr>
          <p:cNvPr id="44" name="Rectangle 43"/>
          <p:cNvSpPr/>
          <p:nvPr/>
        </p:nvSpPr>
        <p:spPr>
          <a:xfrm>
            <a:off x="3815822" y="5135455"/>
            <a:ext cx="4733007" cy="1200329"/>
          </a:xfrm>
          <a:prstGeom prst="rect">
            <a:avLst/>
          </a:prstGeom>
        </p:spPr>
        <p:txBody>
          <a:bodyPr wrap="square">
            <a:spAutoFit/>
          </a:bodyPr>
          <a:lstStyle/>
          <a:p>
            <a:r>
              <a:rPr lang="en-US" dirty="0">
                <a:solidFill>
                  <a:schemeClr val="bg1"/>
                </a:solidFill>
                <a:latin typeface="Calibri" panose="020F0502020204030204" pitchFamily="34" charset="0"/>
              </a:rPr>
              <a:t>However, after David returned victorious from another battle with the Philistines, Saul’s jealousy returned and he tried repeatedly to kill David.</a:t>
            </a:r>
          </a:p>
        </p:txBody>
      </p:sp>
    </p:spTree>
    <p:extLst>
      <p:ext uri="{BB962C8B-B14F-4D97-AF65-F5344CB8AC3E}">
        <p14:creationId xmlns:p14="http://schemas.microsoft.com/office/powerpoint/2010/main" val="82894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4593</Words>
  <Application>Microsoft Office PowerPoint</Application>
  <PresentationFormat>Widescreen</PresentationFormat>
  <Paragraphs>309</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 Light</vt:lpstr>
      <vt:lpstr>Calibri</vt:lpstr>
      <vt:lpstr>Arial</vt:lpstr>
      <vt:lpstr>Britannic Bold</vt:lpstr>
      <vt:lpstr>georgia</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27</cp:revision>
  <dcterms:created xsi:type="dcterms:W3CDTF">2015-12-29T15:22:27Z</dcterms:created>
  <dcterms:modified xsi:type="dcterms:W3CDTF">2020-11-16T14:44:03Z</dcterms:modified>
</cp:coreProperties>
</file>