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0" r:id="rId4"/>
    <p:sldId id="264" r:id="rId5"/>
    <p:sldId id="258" r:id="rId6"/>
    <p:sldId id="267" r:id="rId7"/>
    <p:sldId id="268" r:id="rId8"/>
    <p:sldId id="265" r:id="rId9"/>
    <p:sldId id="269" r:id="rId10"/>
    <p:sldId id="270" r:id="rId11"/>
    <p:sldId id="271" r:id="rId12"/>
    <p:sldId id="274" r:id="rId13"/>
    <p:sldId id="275" r:id="rId14"/>
    <p:sldId id="272" r:id="rId15"/>
    <p:sldId id="276" r:id="rId16"/>
    <p:sldId id="277" r:id="rId17"/>
    <p:sldId id="273" r:id="rId18"/>
    <p:sldId id="279" r:id="rId19"/>
    <p:sldId id="278" r:id="rId20"/>
    <p:sldId id="281" r:id="rId21"/>
    <p:sldId id="283" r:id="rId22"/>
    <p:sldId id="280" r:id="rId23"/>
    <p:sldId id="282" r:id="rId24"/>
    <p:sldId id="284" r:id="rId25"/>
    <p:sldId id="257" r:id="rId26"/>
    <p:sldId id="266" r:id="rId27"/>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olonna MT" panose="04020805060202030203" pitchFamily="82" charset="0"/>
      <p:regular r:id="rId34"/>
    </p:embeddedFont>
    <p:embeddedFont>
      <p:font typeface="Palatino"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8F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A5EE53-FA55-4998-A7D9-4A2A16A4B4C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346688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5EE53-FA55-4998-A7D9-4A2A16A4B4C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240726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5EE53-FA55-4998-A7D9-4A2A16A4B4C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384737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5EE53-FA55-4998-A7D9-4A2A16A4B4C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282202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A5EE53-FA55-4998-A7D9-4A2A16A4B4C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217165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A5EE53-FA55-4998-A7D9-4A2A16A4B4C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192301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A5EE53-FA55-4998-A7D9-4A2A16A4B4C1}"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73710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A5EE53-FA55-4998-A7D9-4A2A16A4B4C1}"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182746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5EE53-FA55-4998-A7D9-4A2A16A4B4C1}"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378834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A5EE53-FA55-4998-A7D9-4A2A16A4B4C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292218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A5EE53-FA55-4998-A7D9-4A2A16A4B4C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7324-7B61-4A87-AD2E-66FAEB5D6DAF}" type="slidenum">
              <a:rPr lang="en-US" smtClean="0"/>
              <a:t>‹#›</a:t>
            </a:fld>
            <a:endParaRPr lang="en-US"/>
          </a:p>
        </p:txBody>
      </p:sp>
    </p:spTree>
    <p:extLst>
      <p:ext uri="{BB962C8B-B14F-4D97-AF65-F5344CB8AC3E}">
        <p14:creationId xmlns:p14="http://schemas.microsoft.com/office/powerpoint/2010/main" val="259712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5EE53-FA55-4998-A7D9-4A2A16A4B4C1}"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57324-7B61-4A87-AD2E-66FAEB5D6DAF}" type="slidenum">
              <a:rPr lang="en-US" smtClean="0"/>
              <a:t>‹#›</a:t>
            </a:fld>
            <a:endParaRPr lang="en-US"/>
          </a:p>
        </p:txBody>
      </p:sp>
    </p:spTree>
    <p:extLst>
      <p:ext uri="{BB962C8B-B14F-4D97-AF65-F5344CB8AC3E}">
        <p14:creationId xmlns:p14="http://schemas.microsoft.com/office/powerpoint/2010/main" val="2414004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237">
            <a:extLst>
              <a:ext uri="{FF2B5EF4-FFF2-40B4-BE49-F238E27FC236}">
                <a16:creationId xmlns:a16="http://schemas.microsoft.com/office/drawing/2014/main" id="{6B4E8443-CB14-42A9-B002-481CD97D9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4471" y="0"/>
            <a:ext cx="1237129" cy="369332"/>
          </a:xfrm>
          <a:prstGeom prst="rect">
            <a:avLst/>
          </a:prstGeom>
          <a:noFill/>
        </p:spPr>
        <p:txBody>
          <a:bodyPr wrap="square" rtlCol="0">
            <a:spAutoFit/>
          </a:bodyPr>
          <a:lstStyle/>
          <a:p>
            <a:r>
              <a:rPr lang="en-US">
                <a:solidFill>
                  <a:schemeClr val="bg1"/>
                </a:solidFill>
              </a:rPr>
              <a:t>Lesson 90</a:t>
            </a:r>
            <a:endParaRPr lang="en-US" dirty="0">
              <a:solidFill>
                <a:schemeClr val="bg1"/>
              </a:solidFill>
            </a:endParaRPr>
          </a:p>
        </p:txBody>
      </p:sp>
      <p:sp>
        <p:nvSpPr>
          <p:cNvPr id="6" name="TextBox 5"/>
          <p:cNvSpPr txBox="1"/>
          <p:nvPr/>
        </p:nvSpPr>
        <p:spPr>
          <a:xfrm>
            <a:off x="0" y="1013011"/>
            <a:ext cx="12192000" cy="2123658"/>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Guidance From the Lord</a:t>
            </a:r>
          </a:p>
          <a:p>
            <a:pPr algn="ctr"/>
            <a:r>
              <a:rPr lang="en-US" sz="6600" dirty="0">
                <a:solidFill>
                  <a:schemeClr val="bg1"/>
                </a:solidFill>
                <a:latin typeface="Colonna MT" panose="04020805060202030203" pitchFamily="82" charset="0"/>
              </a:rPr>
              <a:t>1 Samuel 25-31</a:t>
            </a:r>
          </a:p>
        </p:txBody>
      </p:sp>
      <p:grpSp>
        <p:nvGrpSpPr>
          <p:cNvPr id="3" name="Group 2"/>
          <p:cNvGrpSpPr/>
          <p:nvPr/>
        </p:nvGrpSpPr>
        <p:grpSpPr>
          <a:xfrm>
            <a:off x="3723013" y="3513824"/>
            <a:ext cx="2476312" cy="2584960"/>
            <a:chOff x="4044936" y="2977440"/>
            <a:chExt cx="2476312" cy="2584960"/>
          </a:xfrm>
        </p:grpSpPr>
        <p:grpSp>
          <p:nvGrpSpPr>
            <p:cNvPr id="5" name="Group 4"/>
            <p:cNvGrpSpPr/>
            <p:nvPr/>
          </p:nvGrpSpPr>
          <p:grpSpPr>
            <a:xfrm>
              <a:off x="4044936" y="2977440"/>
              <a:ext cx="1266773" cy="2584960"/>
              <a:chOff x="2119863" y="1327746"/>
              <a:chExt cx="2716093" cy="5542423"/>
            </a:xfrm>
          </p:grpSpPr>
          <p:sp>
            <p:nvSpPr>
              <p:cNvPr id="7" name="Oval 6"/>
              <p:cNvSpPr/>
              <p:nvPr/>
            </p:nvSpPr>
            <p:spPr>
              <a:xfrm rot="20242328">
                <a:off x="3575494" y="614402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423817">
                <a:off x="2926472" y="612374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5280827">
                <a:off x="3073618" y="2002247"/>
                <a:ext cx="977627" cy="153508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242328">
                <a:off x="4392202" y="4427713"/>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33367">
                <a:off x="2119863" y="4422736"/>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635623" y="3415553"/>
                <a:ext cx="1761565" cy="2944906"/>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610174">
                <a:off x="2490591" y="2878913"/>
                <a:ext cx="764782" cy="2026975"/>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66282">
                <a:off x="3818203" y="2904342"/>
                <a:ext cx="764782" cy="2077848"/>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771884" y="2984201"/>
                <a:ext cx="1489042" cy="1997233"/>
              </a:xfrm>
              <a:prstGeom prst="trapezoid">
                <a:avLst>
                  <a:gd name="adj" fmla="val 34924"/>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262238" y="2792708"/>
                <a:ext cx="530719" cy="54236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gular Pentagon 16"/>
              <p:cNvSpPr/>
              <p:nvPr/>
            </p:nvSpPr>
            <p:spPr>
              <a:xfrm rot="10800000">
                <a:off x="2908146" y="1819754"/>
                <a:ext cx="1237130" cy="1431672"/>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36005" y="4818354"/>
                <a:ext cx="1524921" cy="22327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gonal Stripe 18"/>
              <p:cNvSpPr/>
              <p:nvPr/>
            </p:nvSpPr>
            <p:spPr>
              <a:xfrm rot="20497650">
                <a:off x="3141744" y="4890146"/>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iagonal Stripe 19"/>
              <p:cNvSpPr/>
              <p:nvPr/>
            </p:nvSpPr>
            <p:spPr>
              <a:xfrm rot="19473589">
                <a:off x="3417797" y="4923658"/>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p:cNvSpPr/>
              <p:nvPr/>
            </p:nvSpPr>
            <p:spPr>
              <a:xfrm>
                <a:off x="3256674" y="4746086"/>
                <a:ext cx="444039" cy="34773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5023930">
                <a:off x="2876225" y="1379736"/>
                <a:ext cx="1300970"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17202411">
                <a:off x="2555290" y="2115154"/>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15280827">
                <a:off x="3584463" y="2115383"/>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gonal Stripe 24"/>
              <p:cNvSpPr/>
              <p:nvPr/>
            </p:nvSpPr>
            <p:spPr>
              <a:xfrm rot="20595122">
                <a:off x="2802506" y="195051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iagonal Stripe 25"/>
              <p:cNvSpPr/>
              <p:nvPr/>
            </p:nvSpPr>
            <p:spPr>
              <a:xfrm rot="20085037">
                <a:off x="2909581" y="192708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ord 26"/>
              <p:cNvSpPr/>
              <p:nvPr/>
            </p:nvSpPr>
            <p:spPr>
              <a:xfrm rot="5023930">
                <a:off x="3107313" y="1310204"/>
                <a:ext cx="718914"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878349" y="1801273"/>
                <a:ext cx="1266927" cy="231889"/>
              </a:xfrm>
              <a:prstGeom prst="roundRect">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501451" y="3213693"/>
              <a:ext cx="1019797" cy="2339146"/>
              <a:chOff x="6471656" y="813822"/>
              <a:chExt cx="2528743" cy="4984913"/>
            </a:xfrm>
          </p:grpSpPr>
          <p:sp>
            <p:nvSpPr>
              <p:cNvPr id="30" name="Oval 29"/>
              <p:cNvSpPr/>
              <p:nvPr/>
            </p:nvSpPr>
            <p:spPr>
              <a:xfrm rot="20242328">
                <a:off x="8556645" y="3508435"/>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423817">
                <a:off x="6471656" y="3515050"/>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242328">
                <a:off x="7869734" y="5072593"/>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423817">
                <a:off x="7220712" y="5052313"/>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450971">
                <a:off x="6732738" y="1986266"/>
                <a:ext cx="793827" cy="1997233"/>
              </a:xfrm>
              <a:prstGeom prst="trapezoid">
                <a:avLst>
                  <a:gd name="adj" fmla="val 36363"/>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0527786">
                <a:off x="8046718" y="2029277"/>
                <a:ext cx="793827" cy="1997233"/>
              </a:xfrm>
              <a:prstGeom prst="trapezoid">
                <a:avLst>
                  <a:gd name="adj" fmla="val 36363"/>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0800000">
                <a:off x="7065979" y="2102896"/>
                <a:ext cx="1489042" cy="1803424"/>
              </a:xfrm>
              <a:prstGeom prst="trapezoid">
                <a:avLst>
                  <a:gd name="adj" fmla="val 22281"/>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7608794" y="2095556"/>
                <a:ext cx="403412" cy="51893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6885207" y="3892400"/>
                <a:ext cx="1766219" cy="1429433"/>
              </a:xfrm>
              <a:prstGeom prst="trapezoid">
                <a:avLst>
                  <a:gd name="adj" fmla="val 22281"/>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7418670" y="279337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478139">
                <a:off x="6821990" y="2172373"/>
                <a:ext cx="793827" cy="3192431"/>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103953">
                <a:off x="7982873" y="2065227"/>
                <a:ext cx="793827" cy="3277185"/>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301753" y="1048871"/>
                <a:ext cx="992982" cy="12824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6860999" y="813822"/>
                <a:ext cx="1912918" cy="1679612"/>
                <a:chOff x="6860999" y="813822"/>
                <a:chExt cx="1912918" cy="1679612"/>
              </a:xfrm>
            </p:grpSpPr>
            <p:sp>
              <p:nvSpPr>
                <p:cNvPr id="66" name="Cloud 65"/>
                <p:cNvSpPr/>
                <p:nvPr/>
              </p:nvSpPr>
              <p:spPr>
                <a:xfrm rot="6908193">
                  <a:off x="6520696" y="1365853"/>
                  <a:ext cx="1467884"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14691807" flipH="1">
                  <a:off x="7646337" y="1342495"/>
                  <a:ext cx="1467884"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9739267" flipH="1">
                  <a:off x="7308968" y="813822"/>
                  <a:ext cx="1047777"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164117" y="1065861"/>
                  <a:ext cx="468607" cy="707430"/>
                </a:xfrm>
                <a:prstGeom prst="ellipse">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986884" y="1093843"/>
                  <a:ext cx="468607" cy="707430"/>
                </a:xfrm>
                <a:prstGeom prst="ellipse">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21086371">
                <a:off x="8252212" y="3344902"/>
                <a:ext cx="352066" cy="1362372"/>
                <a:chOff x="9760122" y="2880021"/>
                <a:chExt cx="745374" cy="2485397"/>
              </a:xfrm>
            </p:grpSpPr>
            <p:sp>
              <p:nvSpPr>
                <p:cNvPr id="61" name="Oval 60"/>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rot="513629" flipH="1">
                <a:off x="6991088" y="3322040"/>
                <a:ext cx="352066" cy="1362372"/>
                <a:chOff x="9760122" y="2880021"/>
                <a:chExt cx="745374" cy="2485397"/>
              </a:xfrm>
            </p:grpSpPr>
            <p:sp>
              <p:nvSpPr>
                <p:cNvPr id="56" name="Oval 55"/>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rapezoid 45"/>
              <p:cNvSpPr/>
              <p:nvPr/>
            </p:nvSpPr>
            <p:spPr>
              <a:xfrm rot="478139">
                <a:off x="6851759" y="1346044"/>
                <a:ext cx="379019" cy="948937"/>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100827">
                <a:off x="8469783" y="1350162"/>
                <a:ext cx="379019" cy="948937"/>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030400" y="1181892"/>
                <a:ext cx="1618492" cy="352066"/>
                <a:chOff x="7030400" y="1181892"/>
                <a:chExt cx="1618492" cy="352066"/>
              </a:xfrm>
            </p:grpSpPr>
            <p:sp>
              <p:nvSpPr>
                <p:cNvPr id="49" name="Rounded Rectangle 48"/>
                <p:cNvSpPr/>
                <p:nvPr/>
              </p:nvSpPr>
              <p:spPr>
                <a:xfrm>
                  <a:off x="7030400" y="1244345"/>
                  <a:ext cx="1618492" cy="172661"/>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rot="16200000">
                  <a:off x="7663685" y="676739"/>
                  <a:ext cx="352066" cy="1362372"/>
                  <a:chOff x="9760122" y="2880021"/>
                  <a:chExt cx="745374" cy="2485397"/>
                </a:xfrm>
              </p:grpSpPr>
              <p:sp>
                <p:nvSpPr>
                  <p:cNvPr id="51" name="Oval 50"/>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1" name="Group 70"/>
          <p:cNvGrpSpPr/>
          <p:nvPr/>
        </p:nvGrpSpPr>
        <p:grpSpPr>
          <a:xfrm>
            <a:off x="9815506" y="2780117"/>
            <a:ext cx="1668790" cy="3522091"/>
            <a:chOff x="4289995" y="670637"/>
            <a:chExt cx="1917016" cy="3825163"/>
          </a:xfrm>
        </p:grpSpPr>
        <p:sp>
          <p:nvSpPr>
            <p:cNvPr id="72" name="Cloud 71"/>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551845" y="865726"/>
              <a:ext cx="1371600" cy="445287"/>
              <a:chOff x="6629400" y="1582164"/>
              <a:chExt cx="2051348" cy="665965"/>
            </a:xfrm>
          </p:grpSpPr>
          <p:grpSp>
            <p:nvGrpSpPr>
              <p:cNvPr id="123" name="Group 122"/>
              <p:cNvGrpSpPr/>
              <p:nvPr/>
            </p:nvGrpSpPr>
            <p:grpSpPr>
              <a:xfrm>
                <a:off x="6629400" y="1582164"/>
                <a:ext cx="2051348" cy="665965"/>
                <a:chOff x="5406518" y="633972"/>
                <a:chExt cx="3662823" cy="743377"/>
              </a:xfrm>
            </p:grpSpPr>
            <p:grpSp>
              <p:nvGrpSpPr>
                <p:cNvPr id="128" name="Group 127"/>
                <p:cNvGrpSpPr/>
                <p:nvPr/>
              </p:nvGrpSpPr>
              <p:grpSpPr>
                <a:xfrm>
                  <a:off x="5406518" y="638327"/>
                  <a:ext cx="915268" cy="739022"/>
                  <a:chOff x="5406518" y="638327"/>
                  <a:chExt cx="915268" cy="739022"/>
                </a:xfrm>
              </p:grpSpPr>
              <p:sp>
                <p:nvSpPr>
                  <p:cNvPr id="141" name="Cross 14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6333981" y="633972"/>
                  <a:ext cx="915268" cy="739022"/>
                  <a:chOff x="5406518" y="638327"/>
                  <a:chExt cx="915268" cy="739022"/>
                </a:xfrm>
              </p:grpSpPr>
              <p:sp>
                <p:nvSpPr>
                  <p:cNvPr id="139" name="Cross 13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7257090" y="633972"/>
                  <a:ext cx="915268" cy="739022"/>
                  <a:chOff x="5406518" y="638327"/>
                  <a:chExt cx="915268" cy="739022"/>
                </a:xfrm>
              </p:grpSpPr>
              <p:sp>
                <p:nvSpPr>
                  <p:cNvPr id="137" name="Cross 13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8154073" y="633973"/>
                  <a:ext cx="915268" cy="739022"/>
                  <a:chOff x="5406518" y="638327"/>
                  <a:chExt cx="915268" cy="739022"/>
                </a:xfrm>
              </p:grpSpPr>
              <p:sp>
                <p:nvSpPr>
                  <p:cNvPr id="135" name="Cross 13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Diamond 131"/>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6-Point Star 123"/>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6-Point Star 124"/>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6-Point Star 125"/>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6-Point Star 126"/>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rot="1293597">
              <a:off x="4559537" y="3170813"/>
              <a:ext cx="475099" cy="1031721"/>
              <a:chOff x="6677328" y="4049616"/>
              <a:chExt cx="948594" cy="2064381"/>
            </a:xfrm>
          </p:grpSpPr>
          <p:sp>
            <p:nvSpPr>
              <p:cNvPr id="109" name="Flowchart: Summing Junction 108"/>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Summing Junction 109"/>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Summing Junction 110"/>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Summing Junction 111"/>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Summing Junction 112"/>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Summing Junction 113"/>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25"/>
              <p:cNvGrpSpPr/>
              <p:nvPr/>
            </p:nvGrpSpPr>
            <p:grpSpPr>
              <a:xfrm>
                <a:off x="6677328" y="5006366"/>
                <a:ext cx="948594" cy="1107631"/>
                <a:chOff x="3124200" y="3339059"/>
                <a:chExt cx="2743200" cy="2854839"/>
              </a:xfrm>
              <a:solidFill>
                <a:srgbClr val="C85F08"/>
              </a:solidFill>
            </p:grpSpPr>
            <p:sp>
              <p:nvSpPr>
                <p:cNvPr id="116" name="Oval 115"/>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28"/>
                <p:cNvGrpSpPr/>
                <p:nvPr/>
              </p:nvGrpSpPr>
              <p:grpSpPr>
                <a:xfrm>
                  <a:off x="3481299" y="3932118"/>
                  <a:ext cx="1960410" cy="156892"/>
                  <a:chOff x="3131612" y="1661854"/>
                  <a:chExt cx="4419488" cy="312758"/>
                </a:xfrm>
                <a:grpFill/>
              </p:grpSpPr>
              <p:sp>
                <p:nvSpPr>
                  <p:cNvPr id="119" name="Flowchart: Summing Junction 118"/>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Summing Junction 119"/>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Summing Junction 120"/>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Summing Junction 121"/>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8" name="Group 87"/>
            <p:cNvGrpSpPr/>
            <p:nvPr/>
          </p:nvGrpSpPr>
          <p:grpSpPr>
            <a:xfrm>
              <a:off x="4772460" y="3040042"/>
              <a:ext cx="891251" cy="289343"/>
              <a:chOff x="6629400" y="1582164"/>
              <a:chExt cx="2051348" cy="665965"/>
            </a:xfrm>
          </p:grpSpPr>
          <p:grpSp>
            <p:nvGrpSpPr>
              <p:cNvPr id="89" name="Group 88"/>
              <p:cNvGrpSpPr/>
              <p:nvPr/>
            </p:nvGrpSpPr>
            <p:grpSpPr>
              <a:xfrm>
                <a:off x="6629400" y="1582164"/>
                <a:ext cx="2051348" cy="665965"/>
                <a:chOff x="5406518" y="633972"/>
                <a:chExt cx="3662823" cy="743377"/>
              </a:xfrm>
            </p:grpSpPr>
            <p:grpSp>
              <p:nvGrpSpPr>
                <p:cNvPr id="94" name="Group 93"/>
                <p:cNvGrpSpPr/>
                <p:nvPr/>
              </p:nvGrpSpPr>
              <p:grpSpPr>
                <a:xfrm>
                  <a:off x="5406518" y="638327"/>
                  <a:ext cx="915268" cy="739022"/>
                  <a:chOff x="5406518" y="638327"/>
                  <a:chExt cx="915268" cy="739022"/>
                </a:xfrm>
              </p:grpSpPr>
              <p:sp>
                <p:nvSpPr>
                  <p:cNvPr id="107" name="Cross 10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6333981" y="633972"/>
                  <a:ext cx="915268" cy="739022"/>
                  <a:chOff x="5406518" y="638327"/>
                  <a:chExt cx="915268" cy="739022"/>
                </a:xfrm>
              </p:grpSpPr>
              <p:sp>
                <p:nvSpPr>
                  <p:cNvPr id="105" name="Cross 10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7257090" y="633972"/>
                  <a:ext cx="915268" cy="739022"/>
                  <a:chOff x="5406518" y="638327"/>
                  <a:chExt cx="915268" cy="739022"/>
                </a:xfrm>
              </p:grpSpPr>
              <p:sp>
                <p:nvSpPr>
                  <p:cNvPr id="103" name="Cross 10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8154073" y="633973"/>
                  <a:ext cx="915268" cy="739022"/>
                  <a:chOff x="5406518" y="638327"/>
                  <a:chExt cx="915268" cy="739022"/>
                </a:xfrm>
              </p:grpSpPr>
              <p:sp>
                <p:nvSpPr>
                  <p:cNvPr id="101" name="Cross 10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Diamond 97"/>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6-Point Star 89"/>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6-Point Star 90"/>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6-Point Star 91"/>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6-Point Star 92"/>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42"/>
          <p:cNvGrpSpPr/>
          <p:nvPr/>
        </p:nvGrpSpPr>
        <p:grpSpPr>
          <a:xfrm>
            <a:off x="480993" y="2307327"/>
            <a:ext cx="1925064" cy="4005965"/>
            <a:chOff x="5562600" y="473774"/>
            <a:chExt cx="2445026" cy="5087982"/>
          </a:xfrm>
        </p:grpSpPr>
        <p:sp>
          <p:nvSpPr>
            <p:cNvPr id="144" name="Moon 143"/>
            <p:cNvSpPr/>
            <p:nvPr/>
          </p:nvSpPr>
          <p:spPr>
            <a:xfrm rot="601563" flipH="1">
              <a:off x="6896141" y="178204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20998437">
              <a:off x="5936091" y="179750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601563" flipH="1">
              <a:off x="7232395" y="1259910"/>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20998437">
              <a:off x="5922418" y="1262446"/>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9907266">
              <a:off x="7586010" y="3348056"/>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645044">
              <a:off x="5562600" y="3363032"/>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442075">
              <a:off x="6302715" y="4861904"/>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8928376">
              <a:off x="6969044" y="4875956"/>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1440561">
              <a:off x="5578183" y="2445103"/>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585184">
              <a:off x="5718988" y="2198998"/>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9870960">
              <a:off x="7147428" y="2428130"/>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20036208">
              <a:off x="6793771" y="2212177"/>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6056116" y="2242513"/>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21186724">
              <a:off x="6809412" y="2101490"/>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353417">
              <a:off x="6033462" y="2165147"/>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p:cNvSpPr/>
            <p:nvPr/>
          </p:nvSpPr>
          <p:spPr>
            <a:xfrm rot="10800000">
              <a:off x="6617688" y="2061648"/>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8"/>
            <p:cNvGrpSpPr/>
            <p:nvPr/>
          </p:nvGrpSpPr>
          <p:grpSpPr>
            <a:xfrm>
              <a:off x="6061647" y="825968"/>
              <a:ext cx="1400061" cy="1544052"/>
              <a:chOff x="2816664" y="1199148"/>
              <a:chExt cx="1866748" cy="1544052"/>
            </a:xfrm>
          </p:grpSpPr>
          <p:sp>
            <p:nvSpPr>
              <p:cNvPr id="234" name="Oval 233"/>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5969732" y="744959"/>
              <a:ext cx="1534771" cy="1160209"/>
              <a:chOff x="5148189" y="2884583"/>
              <a:chExt cx="1202145" cy="1160209"/>
            </a:xfrm>
            <a:solidFill>
              <a:schemeClr val="bg2">
                <a:lumMod val="75000"/>
              </a:schemeClr>
            </a:solidFill>
          </p:grpSpPr>
          <p:sp>
            <p:nvSpPr>
              <p:cNvPr id="232" name="Chord 231"/>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Stored Data 232"/>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Oval 161"/>
            <p:cNvSpPr/>
            <p:nvPr/>
          </p:nvSpPr>
          <p:spPr>
            <a:xfrm rot="20659949">
              <a:off x="6080524" y="1906276"/>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487189">
              <a:off x="7361764" y="1652413"/>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rot="16543144">
              <a:off x="5754358" y="2906394"/>
              <a:ext cx="1362267" cy="393777"/>
              <a:chOff x="4953000" y="1968708"/>
              <a:chExt cx="5056682" cy="1751350"/>
            </a:xfrm>
          </p:grpSpPr>
          <p:grpSp>
            <p:nvGrpSpPr>
              <p:cNvPr id="219" name="Group 218"/>
              <p:cNvGrpSpPr/>
              <p:nvPr/>
            </p:nvGrpSpPr>
            <p:grpSpPr>
              <a:xfrm>
                <a:off x="4953000" y="1981200"/>
                <a:ext cx="1681397" cy="1721370"/>
                <a:chOff x="4953000" y="1981200"/>
                <a:chExt cx="1681397" cy="1721370"/>
              </a:xfrm>
            </p:grpSpPr>
            <p:sp>
              <p:nvSpPr>
                <p:cNvPr id="230" name="Quad Arrow 229"/>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6634397" y="1968708"/>
                <a:ext cx="1681397" cy="1721370"/>
                <a:chOff x="4953000" y="1981200"/>
                <a:chExt cx="1681397" cy="1721370"/>
              </a:xfrm>
            </p:grpSpPr>
            <p:sp>
              <p:nvSpPr>
                <p:cNvPr id="228" name="Quad Arrow 227"/>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8328285" y="1998688"/>
                <a:ext cx="1681397" cy="1721370"/>
                <a:chOff x="4953000" y="1981200"/>
                <a:chExt cx="1681397" cy="1721370"/>
              </a:xfrm>
            </p:grpSpPr>
            <p:sp>
              <p:nvSpPr>
                <p:cNvPr id="226" name="Quad Arrow 225"/>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Isosceles Triangle 221"/>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Isosceles Triangle 223"/>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Isosceles Triangle 224"/>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rot="15820934">
              <a:off x="6412556" y="2920619"/>
              <a:ext cx="1362267" cy="393777"/>
              <a:chOff x="4953000" y="1968708"/>
              <a:chExt cx="5056682" cy="1751350"/>
            </a:xfrm>
          </p:grpSpPr>
          <p:grpSp>
            <p:nvGrpSpPr>
              <p:cNvPr id="206" name="Group 205"/>
              <p:cNvGrpSpPr/>
              <p:nvPr/>
            </p:nvGrpSpPr>
            <p:grpSpPr>
              <a:xfrm>
                <a:off x="4953000" y="1981200"/>
                <a:ext cx="1681397" cy="1721370"/>
                <a:chOff x="4953000" y="1981200"/>
                <a:chExt cx="1681397" cy="1721370"/>
              </a:xfrm>
            </p:grpSpPr>
            <p:sp>
              <p:nvSpPr>
                <p:cNvPr id="217" name="Quad Arrow 216"/>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6634397" y="1968708"/>
                <a:ext cx="1681397" cy="1721370"/>
                <a:chOff x="4953000" y="1981200"/>
                <a:chExt cx="1681397" cy="1721370"/>
              </a:xfrm>
            </p:grpSpPr>
            <p:sp>
              <p:nvSpPr>
                <p:cNvPr id="215" name="Quad Arrow 214"/>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8328285" y="1998688"/>
                <a:ext cx="1681397" cy="1721370"/>
                <a:chOff x="4953000" y="1981200"/>
                <a:chExt cx="1681397" cy="1721370"/>
              </a:xfrm>
            </p:grpSpPr>
            <p:sp>
              <p:nvSpPr>
                <p:cNvPr id="213" name="Quad Arrow 212"/>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Isosceles Triangle 208"/>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Isosceles Triangle 209"/>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Isosceles Triangle 211"/>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6197390" y="1131623"/>
              <a:ext cx="1127934" cy="240085"/>
              <a:chOff x="4953000" y="1968708"/>
              <a:chExt cx="5056682" cy="1751350"/>
            </a:xfrm>
            <a:solidFill>
              <a:srgbClr val="FFC000"/>
            </a:solidFill>
          </p:grpSpPr>
          <p:grpSp>
            <p:nvGrpSpPr>
              <p:cNvPr id="197" name="Group 196"/>
              <p:cNvGrpSpPr/>
              <p:nvPr/>
            </p:nvGrpSpPr>
            <p:grpSpPr>
              <a:xfrm>
                <a:off x="4953000" y="1981200"/>
                <a:ext cx="1681397" cy="1721370"/>
                <a:chOff x="4953000" y="1981200"/>
                <a:chExt cx="1681397" cy="1721370"/>
              </a:xfrm>
              <a:grpFill/>
            </p:grpSpPr>
            <p:sp>
              <p:nvSpPr>
                <p:cNvPr id="204" name="Quad Arrow 20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a:off x="6634397" y="1968708"/>
                <a:ext cx="1681397" cy="1721370"/>
                <a:chOff x="4953000" y="1981200"/>
                <a:chExt cx="1681397" cy="1721370"/>
              </a:xfrm>
              <a:grpFill/>
            </p:grpSpPr>
            <p:sp>
              <p:nvSpPr>
                <p:cNvPr id="202" name="Quad Arrow 20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8328285" y="1998688"/>
                <a:ext cx="1681397" cy="1721370"/>
                <a:chOff x="4953000" y="1981200"/>
                <a:chExt cx="1681397" cy="1721370"/>
              </a:xfrm>
              <a:grpFill/>
            </p:grpSpPr>
            <p:sp>
              <p:nvSpPr>
                <p:cNvPr id="200" name="Quad Arrow 19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7" name="Oval 166"/>
            <p:cNvSpPr/>
            <p:nvPr/>
          </p:nvSpPr>
          <p:spPr>
            <a:xfrm>
              <a:off x="6397755" y="2120753"/>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595765" y="2177064"/>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rot="5400000">
              <a:off x="6485035" y="560062"/>
              <a:ext cx="653109" cy="480533"/>
              <a:chOff x="4953000" y="1981200"/>
              <a:chExt cx="1681397" cy="1721370"/>
            </a:xfrm>
            <a:solidFill>
              <a:srgbClr val="FFC000"/>
            </a:solidFill>
          </p:grpSpPr>
          <p:sp>
            <p:nvSpPr>
              <p:cNvPr id="195" name="Quad Arrow 19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rot="5400000">
              <a:off x="7021344" y="756312"/>
              <a:ext cx="452877" cy="333210"/>
              <a:chOff x="4953000" y="1981200"/>
              <a:chExt cx="1681397" cy="1721370"/>
            </a:xfrm>
            <a:solidFill>
              <a:srgbClr val="FFC000"/>
            </a:solidFill>
          </p:grpSpPr>
          <p:sp>
            <p:nvSpPr>
              <p:cNvPr id="193" name="Quad Arrow 19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rot="5400000">
              <a:off x="6102639" y="743449"/>
              <a:ext cx="452877" cy="333210"/>
              <a:chOff x="4953000" y="1981200"/>
              <a:chExt cx="1681397" cy="1721370"/>
            </a:xfrm>
            <a:solidFill>
              <a:srgbClr val="FFC000"/>
            </a:solidFill>
          </p:grpSpPr>
          <p:sp>
            <p:nvSpPr>
              <p:cNvPr id="191" name="Quad Arrow 19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rot="7543737">
              <a:off x="6107754" y="3595139"/>
              <a:ext cx="2267111" cy="383339"/>
              <a:chOff x="2586167" y="5289078"/>
              <a:chExt cx="2267111" cy="691254"/>
            </a:xfrm>
          </p:grpSpPr>
          <p:sp>
            <p:nvSpPr>
              <p:cNvPr id="189" name="Pentagon 188"/>
              <p:cNvSpPr/>
              <p:nvPr/>
            </p:nvSpPr>
            <p:spPr>
              <a:xfrm>
                <a:off x="3318906" y="5482966"/>
                <a:ext cx="1534372" cy="282495"/>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Left-Right-Up Arrow 189"/>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6067372" y="3648119"/>
              <a:ext cx="1402758" cy="268099"/>
              <a:chOff x="6067372" y="3648119"/>
              <a:chExt cx="1402758" cy="268099"/>
            </a:xfrm>
          </p:grpSpPr>
          <p:sp>
            <p:nvSpPr>
              <p:cNvPr id="174" name="Rounded Rectangle 173"/>
              <p:cNvSpPr/>
              <p:nvPr/>
            </p:nvSpPr>
            <p:spPr>
              <a:xfrm>
                <a:off x="6067372" y="3648119"/>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p:cNvGrpSpPr/>
              <p:nvPr/>
            </p:nvGrpSpPr>
            <p:grpSpPr>
              <a:xfrm>
                <a:off x="6172351" y="3669442"/>
                <a:ext cx="1127934" cy="240085"/>
                <a:chOff x="4953000" y="1968708"/>
                <a:chExt cx="5056682" cy="1751350"/>
              </a:xfrm>
              <a:solidFill>
                <a:srgbClr val="BA7816"/>
              </a:solidFill>
            </p:grpSpPr>
            <p:grpSp>
              <p:nvGrpSpPr>
                <p:cNvPr id="176" name="Group 175"/>
                <p:cNvGrpSpPr/>
                <p:nvPr/>
              </p:nvGrpSpPr>
              <p:grpSpPr>
                <a:xfrm>
                  <a:off x="4953000" y="1981200"/>
                  <a:ext cx="1681397" cy="1721370"/>
                  <a:chOff x="4953000" y="1981200"/>
                  <a:chExt cx="1681397" cy="1721370"/>
                </a:xfrm>
                <a:grpFill/>
              </p:grpSpPr>
              <p:sp>
                <p:nvSpPr>
                  <p:cNvPr id="187" name="Quad Arrow 18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6634397" y="1968708"/>
                  <a:ext cx="1681397" cy="1721370"/>
                  <a:chOff x="4953000" y="1981200"/>
                  <a:chExt cx="1681397" cy="1721370"/>
                </a:xfrm>
                <a:grpFill/>
              </p:grpSpPr>
              <p:sp>
                <p:nvSpPr>
                  <p:cNvPr id="185" name="Quad Arrow 18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8328285" y="1998688"/>
                  <a:ext cx="1681397" cy="1721370"/>
                  <a:chOff x="4953000" y="1981200"/>
                  <a:chExt cx="1681397" cy="1721370"/>
                </a:xfrm>
                <a:grpFill/>
              </p:grpSpPr>
              <p:sp>
                <p:nvSpPr>
                  <p:cNvPr id="183" name="Quad Arrow 18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Isosceles Triangle 178"/>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6092793" y="3803918"/>
            <a:ext cx="3476671" cy="1477328"/>
          </a:xfrm>
          <a:prstGeom prst="rect">
            <a:avLst/>
          </a:prstGeom>
        </p:spPr>
        <p:txBody>
          <a:bodyPr wrap="square">
            <a:spAutoFit/>
          </a:bodyPr>
          <a:lstStyle/>
          <a:p>
            <a:pPr algn="ctr"/>
            <a:r>
              <a:rPr lang="en-US" i="1" dirty="0">
                <a:solidFill>
                  <a:schemeClr val="bg1"/>
                </a:solidFill>
                <a:latin typeface="Palatino"/>
              </a:rPr>
              <a:t>I pray thee, forgive the trespass of thine handmaid: for the </a:t>
            </a:r>
            <a:r>
              <a:rPr lang="en-US" i="1" cap="small" dirty="0">
                <a:solidFill>
                  <a:schemeClr val="bg1"/>
                </a:solidFill>
                <a:latin typeface="Palatino"/>
              </a:rPr>
              <a:t>Lord</a:t>
            </a:r>
            <a:r>
              <a:rPr lang="en-US" i="1" dirty="0">
                <a:solidFill>
                  <a:schemeClr val="bg1"/>
                </a:solidFill>
                <a:latin typeface="Palatino"/>
              </a:rPr>
              <a:t> will certainly make my lord a sure house; </a:t>
            </a:r>
          </a:p>
          <a:p>
            <a:pPr algn="ctr"/>
            <a:r>
              <a:rPr lang="en-US" i="1" dirty="0">
                <a:solidFill>
                  <a:schemeClr val="bg1"/>
                </a:solidFill>
                <a:latin typeface="Palatino"/>
              </a:rPr>
              <a:t>1 Samuel 25:28</a:t>
            </a:r>
            <a:endParaRPr lang="en-US" i="1" dirty="0">
              <a:solidFill>
                <a:schemeClr val="bg1"/>
              </a:solidFill>
            </a:endParaRPr>
          </a:p>
        </p:txBody>
      </p:sp>
    </p:spTree>
    <p:extLst>
      <p:ext uri="{BB962C8B-B14F-4D97-AF65-F5344CB8AC3E}">
        <p14:creationId xmlns:p14="http://schemas.microsoft.com/office/powerpoint/2010/main" val="369398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25:36-44</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David Takes Abigail As a Wife</a:t>
            </a:r>
          </a:p>
        </p:txBody>
      </p:sp>
      <p:sp>
        <p:nvSpPr>
          <p:cNvPr id="85" name="Rectangle 84"/>
          <p:cNvSpPr/>
          <p:nvPr/>
        </p:nvSpPr>
        <p:spPr>
          <a:xfrm>
            <a:off x="538000" y="1366925"/>
            <a:ext cx="7046141" cy="830997"/>
          </a:xfrm>
          <a:prstGeom prst="rect">
            <a:avLst/>
          </a:prstGeom>
        </p:spPr>
        <p:txBody>
          <a:bodyPr wrap="square">
            <a:spAutoFit/>
          </a:bodyPr>
          <a:lstStyle/>
          <a:p>
            <a:r>
              <a:rPr lang="en-US" sz="2400" dirty="0">
                <a:solidFill>
                  <a:schemeClr val="bg1"/>
                </a:solidFill>
                <a:latin typeface="Calibri" panose="020F0502020204030204" pitchFamily="34" charset="0"/>
              </a:rPr>
              <a:t>After </a:t>
            </a:r>
            <a:r>
              <a:rPr lang="en-US" sz="2400" dirty="0" err="1">
                <a:solidFill>
                  <a:schemeClr val="bg1"/>
                </a:solidFill>
                <a:latin typeface="Calibri" panose="020F0502020204030204" pitchFamily="34" charset="0"/>
              </a:rPr>
              <a:t>Nabal’s</a:t>
            </a:r>
            <a:r>
              <a:rPr lang="en-US" sz="2400" dirty="0">
                <a:solidFill>
                  <a:schemeClr val="bg1"/>
                </a:solidFill>
                <a:latin typeface="Calibri" panose="020F0502020204030204" pitchFamily="34" charset="0"/>
              </a:rPr>
              <a:t> death, David sent for Abigail and the two were married.</a:t>
            </a:r>
          </a:p>
        </p:txBody>
      </p:sp>
      <p:sp>
        <p:nvSpPr>
          <p:cNvPr id="7" name="Rectangle 6"/>
          <p:cNvSpPr/>
          <p:nvPr/>
        </p:nvSpPr>
        <p:spPr>
          <a:xfrm>
            <a:off x="4885882" y="3429000"/>
            <a:ext cx="7046141" cy="461665"/>
          </a:xfrm>
          <a:prstGeom prst="rect">
            <a:avLst/>
          </a:prstGeom>
        </p:spPr>
        <p:txBody>
          <a:bodyPr wrap="square">
            <a:spAutoFit/>
          </a:bodyPr>
          <a:lstStyle/>
          <a:p>
            <a:r>
              <a:rPr lang="en-US" sz="2400" dirty="0">
                <a:solidFill>
                  <a:schemeClr val="bg1"/>
                </a:solidFill>
                <a:latin typeface="Calibri" panose="020F0502020204030204" pitchFamily="34" charset="0"/>
              </a:rPr>
              <a:t>David also takes a wife, </a:t>
            </a:r>
            <a:r>
              <a:rPr lang="en-US" sz="2400" dirty="0" err="1">
                <a:solidFill>
                  <a:schemeClr val="bg1"/>
                </a:solidFill>
              </a:rPr>
              <a:t>Ahinoam</a:t>
            </a:r>
            <a:r>
              <a:rPr lang="en-US" sz="2400" dirty="0">
                <a:solidFill>
                  <a:schemeClr val="bg1"/>
                </a:solidFill>
              </a:rPr>
              <a:t>, of </a:t>
            </a:r>
            <a:r>
              <a:rPr lang="en-US" sz="2400" dirty="0" err="1">
                <a:solidFill>
                  <a:schemeClr val="bg1"/>
                </a:solidFill>
              </a:rPr>
              <a:t>Jezreel</a:t>
            </a:r>
            <a:r>
              <a:rPr lang="en-US" sz="2400" dirty="0">
                <a:solidFill>
                  <a:schemeClr val="bg1"/>
                </a:solidFill>
                <a:latin typeface="Calibri" panose="020F0502020204030204" pitchFamily="34" charset="0"/>
              </a:rPr>
              <a:t> </a:t>
            </a:r>
          </a:p>
        </p:txBody>
      </p:sp>
      <p:sp>
        <p:nvSpPr>
          <p:cNvPr id="8" name="Rectangle 7"/>
          <p:cNvSpPr/>
          <p:nvPr/>
        </p:nvSpPr>
        <p:spPr>
          <a:xfrm>
            <a:off x="1362811" y="5121743"/>
            <a:ext cx="7046141" cy="830997"/>
          </a:xfrm>
          <a:prstGeom prst="rect">
            <a:avLst/>
          </a:prstGeom>
        </p:spPr>
        <p:txBody>
          <a:bodyPr wrap="square">
            <a:spAutoFit/>
          </a:bodyPr>
          <a:lstStyle/>
          <a:p>
            <a:r>
              <a:rPr lang="en-US" sz="2400" dirty="0">
                <a:solidFill>
                  <a:schemeClr val="bg1"/>
                </a:solidFill>
                <a:latin typeface="Calibri" panose="020F0502020204030204" pitchFamily="34" charset="0"/>
              </a:rPr>
              <a:t>Saul had given Michal to another man, </a:t>
            </a:r>
            <a:r>
              <a:rPr lang="en-US" sz="2400" dirty="0" err="1">
                <a:solidFill>
                  <a:schemeClr val="bg1"/>
                </a:solidFill>
                <a:latin typeface="Calibri" panose="020F0502020204030204" pitchFamily="34" charset="0"/>
              </a:rPr>
              <a:t>Phalti</a:t>
            </a:r>
            <a:r>
              <a:rPr lang="en-US" sz="2400" dirty="0">
                <a:solidFill>
                  <a:schemeClr val="bg1"/>
                </a:solidFill>
                <a:latin typeface="Calibri" panose="020F0502020204030204" pitchFamily="34" charset="0"/>
              </a:rPr>
              <a:t> the son of </a:t>
            </a:r>
            <a:r>
              <a:rPr lang="en-US" sz="2400" dirty="0" err="1">
                <a:solidFill>
                  <a:schemeClr val="bg1"/>
                </a:solidFill>
                <a:latin typeface="Calibri" panose="020F0502020204030204" pitchFamily="34" charset="0"/>
              </a:rPr>
              <a:t>Laish</a:t>
            </a:r>
            <a:r>
              <a:rPr lang="en-US" sz="2400" dirty="0">
                <a:solidFill>
                  <a:schemeClr val="bg1"/>
                </a:solidFill>
                <a:latin typeface="Calibri" panose="020F0502020204030204" pitchFamily="34" charset="0"/>
              </a:rPr>
              <a:t>, which </a:t>
            </a:r>
            <a:r>
              <a:rPr lang="en-US" sz="2400" i="1" dirty="0">
                <a:solidFill>
                  <a:schemeClr val="bg1"/>
                </a:solidFill>
                <a:latin typeface="Calibri" panose="020F0502020204030204" pitchFamily="34" charset="0"/>
              </a:rPr>
              <a:t>was</a:t>
            </a:r>
            <a:r>
              <a:rPr lang="en-US" sz="2400" dirty="0">
                <a:solidFill>
                  <a:schemeClr val="bg1"/>
                </a:solidFill>
                <a:latin typeface="Calibri" panose="020F0502020204030204" pitchFamily="34" charset="0"/>
              </a:rPr>
              <a:t> of </a:t>
            </a:r>
            <a:r>
              <a:rPr lang="en-US" sz="2400" dirty="0" err="1">
                <a:solidFill>
                  <a:schemeClr val="bg1"/>
                </a:solidFill>
                <a:latin typeface="Calibri" panose="020F0502020204030204" pitchFamily="34" charset="0"/>
              </a:rPr>
              <a:t>Gallim</a:t>
            </a:r>
            <a:r>
              <a:rPr lang="en-US" sz="2400" dirty="0">
                <a:solidFill>
                  <a:schemeClr val="bg1"/>
                </a:solidFill>
                <a:latin typeface="Calibri" panose="020F0502020204030204" pitchFamily="34" charset="0"/>
              </a:rPr>
              <a:t>.</a:t>
            </a:r>
          </a:p>
        </p:txBody>
      </p:sp>
      <p:pic>
        <p:nvPicPr>
          <p:cNvPr id="6146" name="Picture 2" descr="http://womenofspirit.com/resources/abigai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763" y="2620264"/>
            <a:ext cx="1228335" cy="17872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smashinglists.com/wp-content/uploads/2013/09/abigail-21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3969" y="2424259"/>
            <a:ext cx="1416992" cy="202427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hristcenteredmall.com/profiles/mich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962" y="4599238"/>
            <a:ext cx="1566920" cy="1775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26-27</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David Spares Saul’s Life Again</a:t>
            </a:r>
          </a:p>
        </p:txBody>
      </p:sp>
      <p:sp>
        <p:nvSpPr>
          <p:cNvPr id="85" name="Rectangle 84"/>
          <p:cNvSpPr/>
          <p:nvPr/>
        </p:nvSpPr>
        <p:spPr>
          <a:xfrm>
            <a:off x="545252" y="1112103"/>
            <a:ext cx="7046141" cy="4893647"/>
          </a:xfrm>
          <a:prstGeom prst="rect">
            <a:avLst/>
          </a:prstGeom>
        </p:spPr>
        <p:txBody>
          <a:bodyPr wrap="square">
            <a:spAutoFit/>
          </a:bodyPr>
          <a:lstStyle/>
          <a:p>
            <a:r>
              <a:rPr lang="en-US" sz="2400" dirty="0">
                <a:solidFill>
                  <a:schemeClr val="bg1"/>
                </a:solidFill>
                <a:latin typeface="Calibri" panose="020F0502020204030204" pitchFamily="34" charset="0"/>
              </a:rPr>
              <a:t>King Saul took 3,000 men into the wilderness to find and kill David. When Saul and his men were asleep in their camp one night, David and one of his servants went to where Saul was sleeping.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David’s servant wanted to kill Saul, but David refused.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Later, when King Saul discovered that David had spared his life again, he said he would no longer seek David’s life.</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David did not believe Saul, so he moved his family to live among the Philistines.</a:t>
            </a:r>
          </a:p>
        </p:txBody>
      </p:sp>
      <p:pic>
        <p:nvPicPr>
          <p:cNvPr id="7170" name="Picture 2" descr="http://www.noumenal.com/marc/dadd/david_sparing_sa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267" y="1810017"/>
            <a:ext cx="32004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28</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David Goes To Gath</a:t>
            </a:r>
          </a:p>
        </p:txBody>
      </p:sp>
      <p:sp>
        <p:nvSpPr>
          <p:cNvPr id="85" name="Rectangle 84"/>
          <p:cNvSpPr/>
          <p:nvPr/>
        </p:nvSpPr>
        <p:spPr>
          <a:xfrm>
            <a:off x="4140158" y="1699760"/>
            <a:ext cx="4096317" cy="3170099"/>
          </a:xfrm>
          <a:prstGeom prst="rect">
            <a:avLst/>
          </a:prstGeom>
        </p:spPr>
        <p:txBody>
          <a:bodyPr wrap="square">
            <a:spAutoFit/>
          </a:bodyPr>
          <a:lstStyle/>
          <a:p>
            <a:r>
              <a:rPr lang="en-US" sz="2000" dirty="0">
                <a:solidFill>
                  <a:schemeClr val="bg1"/>
                </a:solidFill>
                <a:latin typeface="Calibri" panose="020F0502020204030204" pitchFamily="34" charset="0"/>
              </a:rPr>
              <a:t>King </a:t>
            </a:r>
            <a:r>
              <a:rPr lang="en-US" sz="2000" dirty="0" err="1">
                <a:solidFill>
                  <a:schemeClr val="bg1"/>
                </a:solidFill>
                <a:latin typeface="Calibri" panose="020F0502020204030204" pitchFamily="34" charset="0"/>
              </a:rPr>
              <a:t>Achish</a:t>
            </a:r>
            <a:r>
              <a:rPr lang="en-US" sz="2000" dirty="0">
                <a:solidFill>
                  <a:schemeClr val="bg1"/>
                </a:solidFill>
                <a:latin typeface="Calibri" panose="020F0502020204030204" pitchFamily="34" charset="0"/>
              </a:rPr>
              <a:t> (a Philistine) welcomed him and their families and gave his family a village called </a:t>
            </a:r>
            <a:r>
              <a:rPr lang="en-US" sz="2000" dirty="0" err="1">
                <a:solidFill>
                  <a:schemeClr val="bg1"/>
                </a:solidFill>
                <a:latin typeface="Calibri" panose="020F0502020204030204" pitchFamily="34" charset="0"/>
              </a:rPr>
              <a:t>Ziklag</a:t>
            </a:r>
            <a:endParaRPr lang="en-US" sz="2000" dirty="0">
              <a:solidFill>
                <a:schemeClr val="bg1"/>
              </a:solidFill>
              <a:latin typeface="Calibri" panose="020F0502020204030204" pitchFamily="34" charset="0"/>
            </a:endParaRP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David was attacking the surrounding communities including the </a:t>
            </a:r>
            <a:r>
              <a:rPr lang="en-US" sz="2000" dirty="0" err="1">
                <a:solidFill>
                  <a:schemeClr val="bg1"/>
                </a:solidFill>
                <a:latin typeface="Calibri" panose="020F0502020204030204" pitchFamily="34" charset="0"/>
              </a:rPr>
              <a:t>Geshurites</a:t>
            </a:r>
            <a:r>
              <a:rPr lang="en-US" sz="2000" dirty="0">
                <a:solidFill>
                  <a:schemeClr val="bg1"/>
                </a:solidFill>
                <a:latin typeface="Calibri" panose="020F0502020204030204" pitchFamily="34" charset="0"/>
              </a:rPr>
              <a:t>, </a:t>
            </a:r>
            <a:r>
              <a:rPr lang="en-US" sz="2000" dirty="0" err="1">
                <a:solidFill>
                  <a:schemeClr val="bg1"/>
                </a:solidFill>
                <a:latin typeface="Calibri" panose="020F0502020204030204" pitchFamily="34" charset="0"/>
              </a:rPr>
              <a:t>Gezerites</a:t>
            </a:r>
            <a:r>
              <a:rPr lang="en-US" sz="2000" dirty="0">
                <a:solidFill>
                  <a:schemeClr val="bg1"/>
                </a:solidFill>
                <a:latin typeface="Calibri" panose="020F0502020204030204" pitchFamily="34" charset="0"/>
              </a:rPr>
              <a:t>, and the Amalekites and King </a:t>
            </a:r>
            <a:r>
              <a:rPr lang="en-US" sz="2000" dirty="0" err="1">
                <a:solidFill>
                  <a:schemeClr val="bg1"/>
                </a:solidFill>
                <a:latin typeface="Calibri" panose="020F0502020204030204" pitchFamily="34" charset="0"/>
              </a:rPr>
              <a:t>Achish</a:t>
            </a:r>
            <a:r>
              <a:rPr lang="en-US" sz="2000" dirty="0">
                <a:solidFill>
                  <a:schemeClr val="bg1"/>
                </a:solidFill>
                <a:latin typeface="Calibri" panose="020F0502020204030204" pitchFamily="34" charset="0"/>
              </a:rPr>
              <a:t> thought David was attacking the Israelites and an ally.</a:t>
            </a:r>
          </a:p>
        </p:txBody>
      </p:sp>
      <p:sp>
        <p:nvSpPr>
          <p:cNvPr id="8" name="Rectangle 7"/>
          <p:cNvSpPr/>
          <p:nvPr/>
        </p:nvSpPr>
        <p:spPr>
          <a:xfrm>
            <a:off x="4126652" y="790391"/>
            <a:ext cx="6339641" cy="461665"/>
          </a:xfrm>
          <a:prstGeom prst="rect">
            <a:avLst/>
          </a:prstGeom>
        </p:spPr>
        <p:txBody>
          <a:bodyPr wrap="square">
            <a:spAutoFit/>
          </a:bodyPr>
          <a:lstStyle/>
          <a:p>
            <a:r>
              <a:rPr lang="en-US" sz="2400" dirty="0">
                <a:solidFill>
                  <a:schemeClr val="bg1"/>
                </a:solidFill>
                <a:latin typeface="Calibri" panose="020F0502020204030204" pitchFamily="34" charset="0"/>
              </a:rPr>
              <a:t>He Dwells with them for 16 months</a:t>
            </a:r>
          </a:p>
        </p:txBody>
      </p:sp>
      <p:sp>
        <p:nvSpPr>
          <p:cNvPr id="9" name="Rectangle 8"/>
          <p:cNvSpPr/>
          <p:nvPr/>
        </p:nvSpPr>
        <p:spPr>
          <a:xfrm>
            <a:off x="5238538" y="5625340"/>
            <a:ext cx="6096000" cy="646331"/>
          </a:xfrm>
          <a:prstGeom prst="rect">
            <a:avLst/>
          </a:prstGeom>
        </p:spPr>
        <p:txBody>
          <a:bodyPr>
            <a:spAutoFit/>
          </a:bodyPr>
          <a:lstStyle/>
          <a:p>
            <a:r>
              <a:rPr lang="en-US" dirty="0">
                <a:solidFill>
                  <a:schemeClr val="bg1"/>
                </a:solidFill>
                <a:latin typeface="Calibri" panose="020F0502020204030204" pitchFamily="34" charset="0"/>
              </a:rPr>
              <a:t>The king of the Philistines wanted David to go with him to war against Israel.</a:t>
            </a:r>
            <a:endParaRPr lang="en-US" dirty="0">
              <a:solidFill>
                <a:schemeClr val="bg1"/>
              </a:solidFill>
            </a:endParaRPr>
          </a:p>
        </p:txBody>
      </p:sp>
      <p:pic>
        <p:nvPicPr>
          <p:cNvPr id="8194" name="Picture 2" descr="http://www.jesuswalk.com/david/images/tissot-david-in-the-wilderness-700x480x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538" y="2332634"/>
            <a:ext cx="3789385" cy="259843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53213" y="1380095"/>
            <a:ext cx="3702336" cy="4671821"/>
            <a:chOff x="7505323" y="495847"/>
            <a:chExt cx="3702336" cy="4671821"/>
          </a:xfrm>
        </p:grpSpPr>
        <p:grpSp>
          <p:nvGrpSpPr>
            <p:cNvPr id="11" name="Group 10"/>
            <p:cNvGrpSpPr/>
            <p:nvPr/>
          </p:nvGrpSpPr>
          <p:grpSpPr>
            <a:xfrm>
              <a:off x="7505323" y="495847"/>
              <a:ext cx="3702336" cy="4671821"/>
              <a:chOff x="8455499" y="1694834"/>
              <a:chExt cx="2752160" cy="3472834"/>
            </a:xfrm>
          </p:grpSpPr>
          <p:sp>
            <p:nvSpPr>
              <p:cNvPr id="21" name="Rectangle 20"/>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455499" y="1694834"/>
                <a:ext cx="2043369" cy="3071775"/>
                <a:chOff x="3730028" y="2278823"/>
                <a:chExt cx="2043369" cy="3071775"/>
              </a:xfrm>
            </p:grpSpPr>
            <p:grpSp>
              <p:nvGrpSpPr>
                <p:cNvPr id="23" name="Group 22"/>
                <p:cNvGrpSpPr/>
                <p:nvPr/>
              </p:nvGrpSpPr>
              <p:grpSpPr>
                <a:xfrm>
                  <a:off x="3730028" y="2278823"/>
                  <a:ext cx="1810693" cy="3071775"/>
                  <a:chOff x="3730028" y="2278823"/>
                  <a:chExt cx="1810693" cy="3071775"/>
                </a:xfrm>
              </p:grpSpPr>
              <p:sp>
                <p:nvSpPr>
                  <p:cNvPr id="31" name="Freeform 30"/>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856816" y="3084679"/>
                  <a:ext cx="278939" cy="200368"/>
                  <a:chOff x="6690511" y="2136618"/>
                  <a:chExt cx="524866" cy="377022"/>
                </a:xfrm>
              </p:grpSpPr>
              <p:sp>
                <p:nvSpPr>
                  <p:cNvPr id="28" name="Isosceles Triangle 27"/>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523604" y="4286816"/>
                  <a:ext cx="249793" cy="206354"/>
                  <a:chOff x="8266989" y="4835584"/>
                  <a:chExt cx="396560" cy="327598"/>
                </a:xfrm>
              </p:grpSpPr>
              <p:sp>
                <p:nvSpPr>
                  <p:cNvPr id="26" name="Isosceles Triangle 25"/>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TextBox 11"/>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3" name="TextBox 12"/>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4" name="TextBox 13"/>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6" name="TextBox 15"/>
            <p:cNvSpPr txBox="1"/>
            <p:nvPr/>
          </p:nvSpPr>
          <p:spPr>
            <a:xfrm>
              <a:off x="8524318" y="3529937"/>
              <a:ext cx="1430447" cy="276999"/>
            </a:xfrm>
            <a:prstGeom prst="rect">
              <a:avLst/>
            </a:prstGeom>
            <a:noFill/>
          </p:spPr>
          <p:txBody>
            <a:bodyPr wrap="square" rtlCol="0">
              <a:spAutoFit/>
            </a:bodyPr>
            <a:lstStyle/>
            <a:p>
              <a:r>
                <a:rPr lang="en-US" sz="1200" dirty="0">
                  <a:solidFill>
                    <a:schemeClr val="bg1"/>
                  </a:solidFill>
                </a:rPr>
                <a:t>Gath</a:t>
              </a:r>
            </a:p>
          </p:txBody>
        </p:sp>
        <p:sp>
          <p:nvSpPr>
            <p:cNvPr id="17" name="5-Point Star 16"/>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8737703" y="3450258"/>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p:cNvSpPr/>
            <p:nvPr/>
          </p:nvSpPr>
          <p:spPr>
            <a:xfrm>
              <a:off x="7505323" y="500334"/>
              <a:ext cx="3699360" cy="4662847"/>
            </a:xfrm>
            <a:prstGeom prst="frame">
              <a:avLst>
                <a:gd name="adj1" fmla="val 540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1"/>
          <p:cNvSpPr/>
          <p:nvPr/>
        </p:nvSpPr>
        <p:spPr>
          <a:xfrm>
            <a:off x="832919" y="3938257"/>
            <a:ext cx="923453" cy="1131684"/>
          </a:xfrm>
          <a:custGeom>
            <a:avLst/>
            <a:gdLst>
              <a:gd name="connsiteX0" fmla="*/ 624689 w 923453"/>
              <a:gd name="connsiteY0" fmla="*/ 0 h 1131684"/>
              <a:gd name="connsiteX1" fmla="*/ 688063 w 923453"/>
              <a:gd name="connsiteY1" fmla="*/ 108642 h 1131684"/>
              <a:gd name="connsiteX2" fmla="*/ 706170 w 923453"/>
              <a:gd name="connsiteY2" fmla="*/ 135802 h 1131684"/>
              <a:gd name="connsiteX3" fmla="*/ 733331 w 923453"/>
              <a:gd name="connsiteY3" fmla="*/ 162963 h 1131684"/>
              <a:gd name="connsiteX4" fmla="*/ 751437 w 923453"/>
              <a:gd name="connsiteY4" fmla="*/ 199177 h 1131684"/>
              <a:gd name="connsiteX5" fmla="*/ 778598 w 923453"/>
              <a:gd name="connsiteY5" fmla="*/ 226337 h 1131684"/>
              <a:gd name="connsiteX6" fmla="*/ 787651 w 923453"/>
              <a:gd name="connsiteY6" fmla="*/ 253497 h 1131684"/>
              <a:gd name="connsiteX7" fmla="*/ 814812 w 923453"/>
              <a:gd name="connsiteY7" fmla="*/ 280658 h 1131684"/>
              <a:gd name="connsiteX8" fmla="*/ 851026 w 923453"/>
              <a:gd name="connsiteY8" fmla="*/ 334979 h 1131684"/>
              <a:gd name="connsiteX9" fmla="*/ 878186 w 923453"/>
              <a:gd name="connsiteY9" fmla="*/ 425513 h 1131684"/>
              <a:gd name="connsiteX10" fmla="*/ 887239 w 923453"/>
              <a:gd name="connsiteY10" fmla="*/ 452674 h 1131684"/>
              <a:gd name="connsiteX11" fmla="*/ 896293 w 923453"/>
              <a:gd name="connsiteY11" fmla="*/ 497941 h 1131684"/>
              <a:gd name="connsiteX12" fmla="*/ 914400 w 923453"/>
              <a:gd name="connsiteY12" fmla="*/ 552262 h 1131684"/>
              <a:gd name="connsiteX13" fmla="*/ 923453 w 923453"/>
              <a:gd name="connsiteY13" fmla="*/ 579422 h 1131684"/>
              <a:gd name="connsiteX14" fmla="*/ 905346 w 923453"/>
              <a:gd name="connsiteY14" fmla="*/ 805759 h 1131684"/>
              <a:gd name="connsiteX15" fmla="*/ 896293 w 923453"/>
              <a:gd name="connsiteY15" fmla="*/ 841973 h 1131684"/>
              <a:gd name="connsiteX16" fmla="*/ 832919 w 923453"/>
              <a:gd name="connsiteY16" fmla="*/ 923454 h 1131684"/>
              <a:gd name="connsiteX17" fmla="*/ 787651 w 923453"/>
              <a:gd name="connsiteY17" fmla="*/ 977775 h 1131684"/>
              <a:gd name="connsiteX18" fmla="*/ 760491 w 923453"/>
              <a:gd name="connsiteY18" fmla="*/ 995882 h 1131684"/>
              <a:gd name="connsiteX19" fmla="*/ 706170 w 923453"/>
              <a:gd name="connsiteY19" fmla="*/ 1041149 h 1131684"/>
              <a:gd name="connsiteX20" fmla="*/ 651849 w 923453"/>
              <a:gd name="connsiteY20" fmla="*/ 1059256 h 1131684"/>
              <a:gd name="connsiteX21" fmla="*/ 615635 w 923453"/>
              <a:gd name="connsiteY21" fmla="*/ 1077363 h 1131684"/>
              <a:gd name="connsiteX22" fmla="*/ 552261 w 923453"/>
              <a:gd name="connsiteY22" fmla="*/ 1095470 h 1131684"/>
              <a:gd name="connsiteX23" fmla="*/ 497940 w 923453"/>
              <a:gd name="connsiteY23" fmla="*/ 1113577 h 1131684"/>
              <a:gd name="connsiteX24" fmla="*/ 434566 w 923453"/>
              <a:gd name="connsiteY24" fmla="*/ 1131684 h 1131684"/>
              <a:gd name="connsiteX25" fmla="*/ 190123 w 923453"/>
              <a:gd name="connsiteY25" fmla="*/ 1122630 h 1131684"/>
              <a:gd name="connsiteX26" fmla="*/ 135802 w 923453"/>
              <a:gd name="connsiteY26" fmla="*/ 1104523 h 1131684"/>
              <a:gd name="connsiteX27" fmla="*/ 99588 w 923453"/>
              <a:gd name="connsiteY27" fmla="*/ 1095470 h 1131684"/>
              <a:gd name="connsiteX28" fmla="*/ 45267 w 923453"/>
              <a:gd name="connsiteY28" fmla="*/ 1050202 h 1131684"/>
              <a:gd name="connsiteX29" fmla="*/ 0 w 923453"/>
              <a:gd name="connsiteY29" fmla="*/ 1023042 h 113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3453" h="1131684">
                <a:moveTo>
                  <a:pt x="624689" y="0"/>
                </a:moveTo>
                <a:cubicBezTo>
                  <a:pt x="661580" y="73784"/>
                  <a:pt x="640620" y="37479"/>
                  <a:pt x="688063" y="108642"/>
                </a:cubicBezTo>
                <a:cubicBezTo>
                  <a:pt x="694099" y="117695"/>
                  <a:pt x="698476" y="128108"/>
                  <a:pt x="706170" y="135802"/>
                </a:cubicBezTo>
                <a:lnTo>
                  <a:pt x="733331" y="162963"/>
                </a:lnTo>
                <a:cubicBezTo>
                  <a:pt x="739366" y="175034"/>
                  <a:pt x="743593" y="188195"/>
                  <a:pt x="751437" y="199177"/>
                </a:cubicBezTo>
                <a:cubicBezTo>
                  <a:pt x="758879" y="209596"/>
                  <a:pt x="771496" y="215684"/>
                  <a:pt x="778598" y="226337"/>
                </a:cubicBezTo>
                <a:cubicBezTo>
                  <a:pt x="783892" y="234277"/>
                  <a:pt x="782357" y="245557"/>
                  <a:pt x="787651" y="253497"/>
                </a:cubicBezTo>
                <a:cubicBezTo>
                  <a:pt x="794753" y="264150"/>
                  <a:pt x="806951" y="270551"/>
                  <a:pt x="814812" y="280658"/>
                </a:cubicBezTo>
                <a:cubicBezTo>
                  <a:pt x="828173" y="297836"/>
                  <a:pt x="851026" y="334979"/>
                  <a:pt x="851026" y="334979"/>
                </a:cubicBezTo>
                <a:cubicBezTo>
                  <a:pt x="864709" y="389715"/>
                  <a:pt x="856142" y="359381"/>
                  <a:pt x="878186" y="425513"/>
                </a:cubicBezTo>
                <a:cubicBezTo>
                  <a:pt x="881204" y="434567"/>
                  <a:pt x="885367" y="443316"/>
                  <a:pt x="887239" y="452674"/>
                </a:cubicBezTo>
                <a:cubicBezTo>
                  <a:pt x="890257" y="467763"/>
                  <a:pt x="892244" y="483095"/>
                  <a:pt x="896293" y="497941"/>
                </a:cubicBezTo>
                <a:cubicBezTo>
                  <a:pt x="901315" y="516355"/>
                  <a:pt x="908364" y="534155"/>
                  <a:pt x="914400" y="552262"/>
                </a:cubicBezTo>
                <a:lnTo>
                  <a:pt x="923453" y="579422"/>
                </a:lnTo>
                <a:cubicBezTo>
                  <a:pt x="916278" y="722923"/>
                  <a:pt x="925579" y="714713"/>
                  <a:pt x="905346" y="805759"/>
                </a:cubicBezTo>
                <a:cubicBezTo>
                  <a:pt x="902647" y="817906"/>
                  <a:pt x="901858" y="830844"/>
                  <a:pt x="896293" y="841973"/>
                </a:cubicBezTo>
                <a:cubicBezTo>
                  <a:pt x="861974" y="910611"/>
                  <a:pt x="870173" y="878749"/>
                  <a:pt x="832919" y="923454"/>
                </a:cubicBezTo>
                <a:cubicBezTo>
                  <a:pt x="800550" y="962298"/>
                  <a:pt x="830931" y="941708"/>
                  <a:pt x="787651" y="977775"/>
                </a:cubicBezTo>
                <a:cubicBezTo>
                  <a:pt x="779292" y="984741"/>
                  <a:pt x="768850" y="988916"/>
                  <a:pt x="760491" y="995882"/>
                </a:cubicBezTo>
                <a:cubicBezTo>
                  <a:pt x="736124" y="1016188"/>
                  <a:pt x="735072" y="1028304"/>
                  <a:pt x="706170" y="1041149"/>
                </a:cubicBezTo>
                <a:cubicBezTo>
                  <a:pt x="688729" y="1048901"/>
                  <a:pt x="668920" y="1050720"/>
                  <a:pt x="651849" y="1059256"/>
                </a:cubicBezTo>
                <a:cubicBezTo>
                  <a:pt x="639778" y="1065292"/>
                  <a:pt x="628040" y="1072047"/>
                  <a:pt x="615635" y="1077363"/>
                </a:cubicBezTo>
                <a:cubicBezTo>
                  <a:pt x="591977" y="1087502"/>
                  <a:pt x="577776" y="1087815"/>
                  <a:pt x="552261" y="1095470"/>
                </a:cubicBezTo>
                <a:cubicBezTo>
                  <a:pt x="533980" y="1100955"/>
                  <a:pt x="516457" y="1108948"/>
                  <a:pt x="497940" y="1113577"/>
                </a:cubicBezTo>
                <a:cubicBezTo>
                  <a:pt x="452468" y="1124945"/>
                  <a:pt x="473531" y="1118695"/>
                  <a:pt x="434566" y="1131684"/>
                </a:cubicBezTo>
                <a:cubicBezTo>
                  <a:pt x="353085" y="1128666"/>
                  <a:pt x="271325" y="1130012"/>
                  <a:pt x="190123" y="1122630"/>
                </a:cubicBezTo>
                <a:cubicBezTo>
                  <a:pt x="171115" y="1120902"/>
                  <a:pt x="154319" y="1109152"/>
                  <a:pt x="135802" y="1104523"/>
                </a:cubicBezTo>
                <a:lnTo>
                  <a:pt x="99588" y="1095470"/>
                </a:lnTo>
                <a:cubicBezTo>
                  <a:pt x="74620" y="1070501"/>
                  <a:pt x="74680" y="1067009"/>
                  <a:pt x="45267" y="1050202"/>
                </a:cubicBezTo>
                <a:cubicBezTo>
                  <a:pt x="-1435" y="1023515"/>
                  <a:pt x="20706" y="1043748"/>
                  <a:pt x="0" y="102304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950614" y="3631851"/>
            <a:ext cx="475095" cy="8376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09341" y="3245759"/>
            <a:ext cx="934505" cy="461665"/>
          </a:xfrm>
          <a:prstGeom prst="rect">
            <a:avLst/>
          </a:prstGeom>
          <a:noFill/>
        </p:spPr>
        <p:txBody>
          <a:bodyPr wrap="square" rtlCol="0">
            <a:spAutoFit/>
          </a:bodyPr>
          <a:lstStyle/>
          <a:p>
            <a:r>
              <a:rPr lang="en-US" sz="1200" dirty="0">
                <a:solidFill>
                  <a:schemeClr val="bg1"/>
                </a:solidFill>
              </a:rPr>
              <a:t>Philistine occupied</a:t>
            </a:r>
          </a:p>
        </p:txBody>
      </p:sp>
    </p:spTree>
    <p:extLst>
      <p:ext uri="{BB962C8B-B14F-4D97-AF65-F5344CB8AC3E}">
        <p14:creationId xmlns:p14="http://schemas.microsoft.com/office/powerpoint/2010/main" val="8436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28</a:t>
            </a:r>
          </a:p>
        </p:txBody>
      </p:sp>
      <p:sp>
        <p:nvSpPr>
          <p:cNvPr id="21" name="Rectangle 20"/>
          <p:cNvSpPr/>
          <p:nvPr/>
        </p:nvSpPr>
        <p:spPr>
          <a:xfrm>
            <a:off x="3879945" y="1015663"/>
            <a:ext cx="7032054" cy="1477328"/>
          </a:xfrm>
          <a:prstGeom prst="rect">
            <a:avLst/>
          </a:prstGeom>
        </p:spPr>
        <p:txBody>
          <a:bodyPr wrap="square">
            <a:spAutoFit/>
          </a:bodyPr>
          <a:lstStyle/>
          <a:p>
            <a:r>
              <a:rPr lang="en-US" dirty="0">
                <a:solidFill>
                  <a:schemeClr val="bg1"/>
                </a:solidFill>
              </a:rPr>
              <a:t>Saul, now devoid of spiritual sensitivity because of his wickedness and unable to get an answer from the Lord “neither by dreams, nor by </a:t>
            </a:r>
            <a:r>
              <a:rPr lang="en-US" dirty="0" err="1">
                <a:solidFill>
                  <a:schemeClr val="bg1"/>
                </a:solidFill>
              </a:rPr>
              <a:t>Urim</a:t>
            </a:r>
            <a:r>
              <a:rPr lang="en-US" dirty="0">
                <a:solidFill>
                  <a:schemeClr val="bg1"/>
                </a:solidFill>
              </a:rPr>
              <a:t>, nor by prophets”, sought out a medium, a witch, one who claimed to be able to communicate with those in the world of spirits. It was the act of a desperate man. (3)</a:t>
            </a:r>
          </a:p>
        </p:txBody>
      </p:sp>
      <p:sp>
        <p:nvSpPr>
          <p:cNvPr id="3" name="Rectangle 2"/>
          <p:cNvSpPr/>
          <p:nvPr/>
        </p:nvSpPr>
        <p:spPr>
          <a:xfrm>
            <a:off x="4042914" y="2615846"/>
            <a:ext cx="8047871" cy="1077218"/>
          </a:xfrm>
          <a:prstGeom prst="rect">
            <a:avLst/>
          </a:prstGeom>
        </p:spPr>
        <p:txBody>
          <a:bodyPr wrap="square">
            <a:spAutoFit/>
          </a:bodyPr>
          <a:lstStyle/>
          <a:p>
            <a:pPr fontAlgn="base"/>
            <a:r>
              <a:rPr lang="en-US" sz="3200" dirty="0">
                <a:solidFill>
                  <a:srgbClr val="FFFF00"/>
                </a:solidFill>
                <a:latin typeface="Calibri" panose="020F0502020204030204" pitchFamily="34" charset="0"/>
              </a:rPr>
              <a:t>Why do you think the Lord did not answer Saul?</a:t>
            </a:r>
            <a:endParaRPr lang="en-US" sz="3200" b="0" i="0" dirty="0">
              <a:solidFill>
                <a:srgbClr val="FFFF00"/>
              </a:solidFill>
              <a:effectLst/>
              <a:latin typeface="Calibri" panose="020F0502020204030204" pitchFamily="34" charset="0"/>
            </a:endParaRPr>
          </a:p>
        </p:txBody>
      </p:sp>
      <p:sp>
        <p:nvSpPr>
          <p:cNvPr id="22" name="TextBox 2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olonna MT" panose="04020805060202030203" pitchFamily="82" charset="0"/>
              </a:rPr>
              <a:t>Meanwhile…</a:t>
            </a:r>
          </a:p>
        </p:txBody>
      </p:sp>
      <p:pic>
        <p:nvPicPr>
          <p:cNvPr id="9218" name="Picture 2" descr="http://destellodesugloria.org/blog/wp-content/uploads/2008/08/rey-sa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53" y="1333500"/>
            <a:ext cx="3016439" cy="25036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418877" y="3693064"/>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63282" y="1052436"/>
              <a:ext cx="2293346" cy="1323439"/>
            </a:xfrm>
            <a:prstGeom prst="rect">
              <a:avLst/>
            </a:prstGeom>
          </p:spPr>
          <p:txBody>
            <a:bodyPr wrap="square">
              <a:spAutoFit/>
            </a:bodyPr>
            <a:lstStyle/>
            <a:p>
              <a:pPr algn="ctr"/>
              <a:r>
                <a:rPr lang="en-US" sz="1600" i="1" dirty="0">
                  <a:latin typeface="Calibri" panose="020F0502020204030204" pitchFamily="34" charset="0"/>
                </a:rPr>
                <a:t>When we willfully disobey God, we separate ourselves from His strength and guidance</a:t>
              </a:r>
              <a:endParaRPr lang="en-US" sz="1600" i="1" dirty="0"/>
            </a:p>
          </p:txBody>
        </p:sp>
      </p:grpSp>
      <p:sp>
        <p:nvSpPr>
          <p:cNvPr id="2" name="Rectangle 1"/>
          <p:cNvSpPr/>
          <p:nvPr/>
        </p:nvSpPr>
        <p:spPr>
          <a:xfrm>
            <a:off x="728155" y="4514983"/>
            <a:ext cx="6096000" cy="1200329"/>
          </a:xfrm>
          <a:prstGeom prst="rect">
            <a:avLst/>
          </a:prstGeom>
        </p:spPr>
        <p:txBody>
          <a:bodyPr>
            <a:spAutoFit/>
          </a:bodyPr>
          <a:lstStyle/>
          <a:p>
            <a:pPr fontAlgn="base"/>
            <a:r>
              <a:rPr lang="en-US" sz="2400" dirty="0">
                <a:solidFill>
                  <a:srgbClr val="FFFF00"/>
                </a:solidFill>
                <a:latin typeface="Calibri" panose="020F0502020204030204" pitchFamily="34" charset="0"/>
              </a:rPr>
              <a:t>Why can our disobedience make it difficult to receive personal revelation and answers to our prayers?</a:t>
            </a:r>
          </a:p>
        </p:txBody>
      </p:sp>
    </p:spTree>
    <p:extLst>
      <p:ext uri="{BB962C8B-B14F-4D97-AF65-F5344CB8AC3E}">
        <p14:creationId xmlns:p14="http://schemas.microsoft.com/office/powerpoint/2010/main" val="10163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28</a:t>
            </a:r>
          </a:p>
        </p:txBody>
      </p:sp>
      <p:sp>
        <p:nvSpPr>
          <p:cNvPr id="2" name="Rectangle 1"/>
          <p:cNvSpPr/>
          <p:nvPr/>
        </p:nvSpPr>
        <p:spPr>
          <a:xfrm>
            <a:off x="3296965" y="1047981"/>
            <a:ext cx="6096000" cy="646331"/>
          </a:xfrm>
          <a:prstGeom prst="rect">
            <a:avLst/>
          </a:prstGeom>
        </p:spPr>
        <p:txBody>
          <a:bodyPr>
            <a:spAutoFit/>
          </a:bodyPr>
          <a:lstStyle/>
          <a:p>
            <a:r>
              <a:rPr lang="en-US" dirty="0">
                <a:solidFill>
                  <a:schemeClr val="bg1"/>
                </a:solidFill>
                <a:latin typeface="Calibri" panose="020F0502020204030204" pitchFamily="34" charset="0"/>
              </a:rPr>
              <a:t>Because Samuel had died and there was no revelation given, Saul sought out a woman to reveal the future</a:t>
            </a:r>
            <a:endParaRPr lang="en-US" dirty="0">
              <a:solidFill>
                <a:schemeClr val="bg1"/>
              </a:solidFill>
            </a:endParaRPr>
          </a:p>
        </p:txBody>
      </p:sp>
      <p:sp>
        <p:nvSpPr>
          <p:cNvPr id="23" name="TextBox 22"/>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Witch of </a:t>
            </a:r>
            <a:r>
              <a:rPr lang="en-US" sz="6600" dirty="0" err="1">
                <a:solidFill>
                  <a:schemeClr val="bg1"/>
                </a:solidFill>
                <a:latin typeface="Colonna MT" panose="04020805060202030203" pitchFamily="82" charset="0"/>
              </a:rPr>
              <a:t>Endor</a:t>
            </a:r>
            <a:endParaRPr lang="en-US" sz="6600" dirty="0">
              <a:solidFill>
                <a:schemeClr val="bg1"/>
              </a:solidFill>
              <a:latin typeface="Colonna MT" panose="04020805060202030203" pitchFamily="82" charset="0"/>
            </a:endParaRPr>
          </a:p>
        </p:txBody>
      </p:sp>
      <p:sp>
        <p:nvSpPr>
          <p:cNvPr id="5" name="Rectangle 4"/>
          <p:cNvSpPr/>
          <p:nvPr/>
        </p:nvSpPr>
        <p:spPr>
          <a:xfrm>
            <a:off x="188378" y="1854064"/>
            <a:ext cx="6096000" cy="646331"/>
          </a:xfrm>
          <a:prstGeom prst="rect">
            <a:avLst/>
          </a:prstGeom>
        </p:spPr>
        <p:txBody>
          <a:bodyPr>
            <a:spAutoFit/>
          </a:bodyPr>
          <a:lstStyle/>
          <a:p>
            <a:r>
              <a:rPr lang="en-US" dirty="0">
                <a:solidFill>
                  <a:schemeClr val="bg1"/>
                </a:solidFill>
                <a:latin typeface="Calibri" panose="020F0502020204030204" pitchFamily="34" charset="0"/>
              </a:rPr>
              <a:t>“hath got a familiar spirit” in verse 7 refers to a person who claimed to be able to speak with the dead.</a:t>
            </a:r>
            <a:endParaRPr lang="en-US" dirty="0">
              <a:solidFill>
                <a:schemeClr val="bg1"/>
              </a:solidFill>
            </a:endParaRPr>
          </a:p>
        </p:txBody>
      </p:sp>
      <p:sp>
        <p:nvSpPr>
          <p:cNvPr id="22" name="Rectangle 21"/>
          <p:cNvSpPr/>
          <p:nvPr/>
        </p:nvSpPr>
        <p:spPr>
          <a:xfrm>
            <a:off x="5350749" y="3246463"/>
            <a:ext cx="6096000" cy="1938992"/>
          </a:xfrm>
          <a:prstGeom prst="rect">
            <a:avLst/>
          </a:prstGeom>
        </p:spPr>
        <p:txBody>
          <a:bodyPr>
            <a:spAutoFit/>
          </a:bodyPr>
          <a:lstStyle/>
          <a:p>
            <a:r>
              <a:rPr lang="en-US" sz="2400" dirty="0">
                <a:solidFill>
                  <a:schemeClr val="bg1"/>
                </a:solidFill>
                <a:latin typeface="Calibri" panose="020F0502020204030204" pitchFamily="34" charset="0"/>
              </a:rPr>
              <a:t>Saul did not see Samuel or anybody but the medium or witch.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She declared that she saw an old man coming up and that he was covered with a mantle. (4)</a:t>
            </a:r>
            <a:endParaRPr lang="en-US" sz="2400" dirty="0">
              <a:solidFill>
                <a:schemeClr val="bg1"/>
              </a:solidFill>
            </a:endParaRPr>
          </a:p>
        </p:txBody>
      </p:sp>
      <p:pic>
        <p:nvPicPr>
          <p:cNvPr id="10242" name="Picture 2" descr="https://upload.wikimedia.org/wikipedia/commons/0/0b/Witch_of_Endor_(Nikolay_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119" y="2649601"/>
            <a:ext cx="4162928" cy="350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28</a:t>
            </a:r>
          </a:p>
        </p:txBody>
      </p:sp>
      <p:sp>
        <p:nvSpPr>
          <p:cNvPr id="2" name="Rectangle 1"/>
          <p:cNvSpPr/>
          <p:nvPr/>
        </p:nvSpPr>
        <p:spPr>
          <a:xfrm>
            <a:off x="1034331" y="447921"/>
            <a:ext cx="6096000" cy="4893647"/>
          </a:xfrm>
          <a:prstGeom prst="rect">
            <a:avLst/>
          </a:prstGeom>
        </p:spPr>
        <p:txBody>
          <a:bodyPr>
            <a:spAutoFit/>
          </a:bodyPr>
          <a:lstStyle/>
          <a:p>
            <a:pPr fontAlgn="base"/>
            <a:r>
              <a:rPr lang="en-US" sz="2400" dirty="0">
                <a:solidFill>
                  <a:schemeClr val="bg1"/>
                </a:solidFill>
                <a:latin typeface="Calibri" panose="020F0502020204030204" pitchFamily="34" charset="0"/>
              </a:rPr>
              <a:t>“… No matter how sincerely mediums may be deceived into thinking they are following a divinely approved pattern, they are in fact turning to an evil source ‘for the living to hear from the dead.’ Those who are truly spiritually inclined know this by personal revelation from the true Spirit; further, the information revealed from spirits through mediums is not according to ‘the law and to the testimony.’</a:t>
            </a:r>
          </a:p>
          <a:p>
            <a:pPr fontAlgn="base"/>
            <a:endParaRPr lang="en-US" sz="2400" dirty="0">
              <a:solidFill>
                <a:schemeClr val="bg1"/>
              </a:solidFill>
              <a:latin typeface="Calibri" panose="020F0502020204030204" pitchFamily="34" charset="0"/>
            </a:endParaRP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 In ancient Israel, spiritualistic practices were punishable by death.”  (5)</a:t>
            </a:r>
          </a:p>
        </p:txBody>
      </p:sp>
      <p:sp>
        <p:nvSpPr>
          <p:cNvPr id="3" name="Rectangle 2"/>
          <p:cNvSpPr/>
          <p:nvPr/>
        </p:nvSpPr>
        <p:spPr>
          <a:xfrm>
            <a:off x="5815631" y="5389598"/>
            <a:ext cx="6096000" cy="1200329"/>
          </a:xfrm>
          <a:prstGeom prst="rect">
            <a:avLst/>
          </a:prstGeom>
        </p:spPr>
        <p:txBody>
          <a:bodyPr>
            <a:spAutoFit/>
          </a:bodyPr>
          <a:lstStyle/>
          <a:p>
            <a:r>
              <a:rPr lang="en-US" i="1" dirty="0">
                <a:solidFill>
                  <a:srgbClr val="FFFF00"/>
                </a:solidFill>
                <a:latin typeface="Palatino"/>
              </a:rPr>
              <a:t>A man also or woman that hath a familiar spirit, or that is a wizard, shall surely be put to death: they shall stone them with stones: their blood shall be upon them.</a:t>
            </a:r>
          </a:p>
          <a:p>
            <a:r>
              <a:rPr lang="en-US" i="1" dirty="0">
                <a:solidFill>
                  <a:srgbClr val="FFFF00"/>
                </a:solidFill>
                <a:latin typeface="Palatino"/>
              </a:rPr>
              <a:t>Lev. 20:27</a:t>
            </a:r>
            <a:endParaRPr lang="en-US" i="1" dirty="0">
              <a:solidFill>
                <a:srgbClr val="FFFF00"/>
              </a:solidFill>
            </a:endParaRPr>
          </a:p>
        </p:txBody>
      </p:sp>
      <p:pic>
        <p:nvPicPr>
          <p:cNvPr id="11266" name="Picture 2" descr="http://livepsychicsroom.com/wp-content/uploads/2012/05/top_UK-Psychic_mediu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331" y="1412906"/>
            <a:ext cx="4488157" cy="2978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93" y="281176"/>
            <a:ext cx="896956" cy="1131730"/>
          </a:xfrm>
          <a:prstGeom prst="rect">
            <a:avLst/>
          </a:prstGeom>
        </p:spPr>
      </p:pic>
    </p:spTree>
    <p:extLst>
      <p:ext uri="{BB962C8B-B14F-4D97-AF65-F5344CB8AC3E}">
        <p14:creationId xmlns:p14="http://schemas.microsoft.com/office/powerpoint/2010/main" val="425010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28</a:t>
            </a:r>
          </a:p>
        </p:txBody>
      </p:sp>
      <p:sp>
        <p:nvSpPr>
          <p:cNvPr id="2" name="Rectangle 1"/>
          <p:cNvSpPr/>
          <p:nvPr/>
        </p:nvSpPr>
        <p:spPr>
          <a:xfrm>
            <a:off x="3395050" y="529325"/>
            <a:ext cx="7523824" cy="1938992"/>
          </a:xfrm>
          <a:prstGeom prst="rect">
            <a:avLst/>
          </a:prstGeom>
        </p:spPr>
        <p:txBody>
          <a:bodyPr wrap="square">
            <a:spAutoFit/>
          </a:bodyPr>
          <a:lstStyle/>
          <a:p>
            <a:r>
              <a:rPr lang="en-US" sz="4000" dirty="0">
                <a:solidFill>
                  <a:schemeClr val="bg1"/>
                </a:solidFill>
                <a:latin typeface="Calibri" panose="020F0502020204030204" pitchFamily="34" charset="0"/>
              </a:rPr>
              <a:t>The powers of darkness would never prevail without the use of some light. </a:t>
            </a:r>
          </a:p>
        </p:txBody>
      </p:sp>
      <p:sp>
        <p:nvSpPr>
          <p:cNvPr id="3" name="Rectangle 2"/>
          <p:cNvSpPr/>
          <p:nvPr/>
        </p:nvSpPr>
        <p:spPr>
          <a:xfrm>
            <a:off x="11537262" y="6375082"/>
            <a:ext cx="442750" cy="369332"/>
          </a:xfrm>
          <a:prstGeom prst="rect">
            <a:avLst/>
          </a:prstGeom>
        </p:spPr>
        <p:txBody>
          <a:bodyPr wrap="none">
            <a:spAutoFit/>
          </a:bodyPr>
          <a:lstStyle/>
          <a:p>
            <a:r>
              <a:rPr lang="en-US" dirty="0">
                <a:solidFill>
                  <a:schemeClr val="bg1"/>
                </a:solidFill>
                <a:latin typeface="Calibri" panose="020F0502020204030204" pitchFamily="34" charset="0"/>
              </a:rPr>
              <a:t>(5)</a:t>
            </a:r>
          </a:p>
        </p:txBody>
      </p:sp>
      <p:pic>
        <p:nvPicPr>
          <p:cNvPr id="12292" name="Picture 4" descr="https://terry73.files.wordpress.com/2014/05/wpid-wp-140085425489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4340" y="337546"/>
            <a:ext cx="2687213" cy="426154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ncrypted-tbn0.gstatic.com/images?q=tbn:ANd9GcQZHnVfG3rpwpeLtGRA2YHXezgw_713n26K5eCopj8k6ocYJY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9481" y="4296462"/>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87782" y="3204825"/>
            <a:ext cx="5031813" cy="3170099"/>
          </a:xfrm>
          <a:prstGeom prst="rect">
            <a:avLst/>
          </a:prstGeom>
        </p:spPr>
        <p:txBody>
          <a:bodyPr wrap="square">
            <a:spAutoFit/>
          </a:bodyPr>
          <a:lstStyle/>
          <a:p>
            <a:r>
              <a:rPr lang="en-US" sz="4000" dirty="0">
                <a:solidFill>
                  <a:schemeClr val="bg1"/>
                </a:solidFill>
                <a:latin typeface="Calibri" panose="020F0502020204030204" pitchFamily="34" charset="0"/>
              </a:rPr>
              <a:t> A little truth mixed with plausible error is one of the means by which they lead mankind astray. </a:t>
            </a:r>
          </a:p>
        </p:txBody>
      </p:sp>
    </p:spTree>
    <p:extLst>
      <p:ext uri="{BB962C8B-B14F-4D97-AF65-F5344CB8AC3E}">
        <p14:creationId xmlns:p14="http://schemas.microsoft.com/office/powerpoint/2010/main" val="407771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29</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The Princes of the Philistines</a:t>
            </a:r>
          </a:p>
        </p:txBody>
      </p:sp>
      <p:sp>
        <p:nvSpPr>
          <p:cNvPr id="7" name="Rectangle 6"/>
          <p:cNvSpPr/>
          <p:nvPr/>
        </p:nvSpPr>
        <p:spPr>
          <a:xfrm>
            <a:off x="2530852" y="4871142"/>
            <a:ext cx="8100307" cy="1569660"/>
          </a:xfrm>
          <a:prstGeom prst="rect">
            <a:avLst/>
          </a:prstGeom>
        </p:spPr>
        <p:txBody>
          <a:bodyPr wrap="square">
            <a:spAutoFit/>
          </a:bodyPr>
          <a:lstStyle/>
          <a:p>
            <a:r>
              <a:rPr lang="en-US" sz="2400" dirty="0">
                <a:solidFill>
                  <a:schemeClr val="bg1"/>
                </a:solidFill>
                <a:latin typeface="Calibri" panose="020F0502020204030204" pitchFamily="34" charset="0"/>
              </a:rPr>
              <a:t>The Princes of the Philistines questioned David’s loyalty, so while David and his men were away from </a:t>
            </a:r>
            <a:r>
              <a:rPr lang="en-US" sz="2400" dirty="0" err="1">
                <a:solidFill>
                  <a:schemeClr val="bg1"/>
                </a:solidFill>
                <a:latin typeface="Calibri" panose="020F0502020204030204" pitchFamily="34" charset="0"/>
              </a:rPr>
              <a:t>Ziklag</a:t>
            </a:r>
            <a:r>
              <a:rPr lang="en-US" sz="2400" dirty="0">
                <a:solidFill>
                  <a:schemeClr val="bg1"/>
                </a:solidFill>
                <a:latin typeface="Calibri" panose="020F0502020204030204" pitchFamily="34" charset="0"/>
              </a:rPr>
              <a:t> the Philistines burned the village and taken their possessions, and all the people including and David’s wives</a:t>
            </a:r>
          </a:p>
        </p:txBody>
      </p:sp>
      <p:pic>
        <p:nvPicPr>
          <p:cNvPr id="13314" name="Picture 2" descr="https://lh6.googleusercontent.com/-anQR_yGk_6M/VQkiQY3DxkI/AAAAAAAAAmU/oufhAApEw0Y/w379-h379-p/Burning-Villag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8280" y="986080"/>
            <a:ext cx="3110008" cy="31100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44699" y="1917282"/>
            <a:ext cx="5244766" cy="1389308"/>
            <a:chOff x="4339802" y="4101208"/>
            <a:chExt cx="5244766" cy="1389308"/>
          </a:xfrm>
        </p:grpSpPr>
        <p:grpSp>
          <p:nvGrpSpPr>
            <p:cNvPr id="8" name="Group 7"/>
            <p:cNvGrpSpPr/>
            <p:nvPr/>
          </p:nvGrpSpPr>
          <p:grpSpPr>
            <a:xfrm>
              <a:off x="4339802" y="4122376"/>
              <a:ext cx="748632" cy="1349097"/>
              <a:chOff x="6343048" y="2466680"/>
              <a:chExt cx="748632" cy="1349097"/>
            </a:xfrm>
          </p:grpSpPr>
          <p:grpSp>
            <p:nvGrpSpPr>
              <p:cNvPr id="9" name="Group 15"/>
              <p:cNvGrpSpPr/>
              <p:nvPr/>
            </p:nvGrpSpPr>
            <p:grpSpPr>
              <a:xfrm>
                <a:off x="6343048" y="2466680"/>
                <a:ext cx="554664" cy="1349097"/>
                <a:chOff x="5883426" y="1905000"/>
                <a:chExt cx="1271017" cy="3165915"/>
              </a:xfrm>
              <a:solidFill>
                <a:schemeClr val="tx1"/>
              </a:solidFill>
            </p:grpSpPr>
            <p:sp>
              <p:nvSpPr>
                <p:cNvPr id="13" name="Oval 1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rot="9159547">
                <a:off x="6809043" y="2841714"/>
                <a:ext cx="282637" cy="749908"/>
                <a:chOff x="6700589" y="3369310"/>
                <a:chExt cx="520959" cy="1488848"/>
              </a:xfrm>
            </p:grpSpPr>
            <p:sp>
              <p:nvSpPr>
                <p:cNvPr id="11" name="Pentagon 1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5229785" y="4122376"/>
              <a:ext cx="748632" cy="1349097"/>
              <a:chOff x="6343048" y="2466680"/>
              <a:chExt cx="748632" cy="1349097"/>
            </a:xfrm>
          </p:grpSpPr>
          <p:grpSp>
            <p:nvGrpSpPr>
              <p:cNvPr id="19" name="Group 15"/>
              <p:cNvGrpSpPr/>
              <p:nvPr/>
            </p:nvGrpSpPr>
            <p:grpSpPr>
              <a:xfrm>
                <a:off x="6343048" y="2466680"/>
                <a:ext cx="554664" cy="1349097"/>
                <a:chOff x="5883426" y="1905000"/>
                <a:chExt cx="1271017" cy="3165915"/>
              </a:xfrm>
              <a:solidFill>
                <a:schemeClr val="tx1"/>
              </a:solidFill>
            </p:grpSpPr>
            <p:sp>
              <p:nvSpPr>
                <p:cNvPr id="23" name="Oval 2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rot="9159547">
                <a:off x="6809043" y="2841714"/>
                <a:ext cx="282637" cy="749908"/>
                <a:chOff x="6700589" y="3369310"/>
                <a:chExt cx="520959" cy="1488848"/>
              </a:xfrm>
            </p:grpSpPr>
            <p:sp>
              <p:nvSpPr>
                <p:cNvPr id="21" name="Pentagon 2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6114888" y="4141419"/>
              <a:ext cx="748632" cy="1349097"/>
              <a:chOff x="6343048" y="2466680"/>
              <a:chExt cx="748632" cy="1349097"/>
            </a:xfrm>
          </p:grpSpPr>
          <p:grpSp>
            <p:nvGrpSpPr>
              <p:cNvPr id="29" name="Group 15"/>
              <p:cNvGrpSpPr/>
              <p:nvPr/>
            </p:nvGrpSpPr>
            <p:grpSpPr>
              <a:xfrm>
                <a:off x="6343048" y="2466680"/>
                <a:ext cx="554664" cy="1349097"/>
                <a:chOff x="5883426" y="1905000"/>
                <a:chExt cx="1271017" cy="3165915"/>
              </a:xfrm>
              <a:solidFill>
                <a:schemeClr val="tx1"/>
              </a:solidFill>
            </p:grpSpPr>
            <p:sp>
              <p:nvSpPr>
                <p:cNvPr id="33" name="Oval 3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9159547">
                <a:off x="6809043" y="2841714"/>
                <a:ext cx="282637" cy="749908"/>
                <a:chOff x="6700589" y="3369310"/>
                <a:chExt cx="520959" cy="1488848"/>
              </a:xfrm>
            </p:grpSpPr>
            <p:sp>
              <p:nvSpPr>
                <p:cNvPr id="31" name="Pentagon 3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flipH="1">
              <a:off x="7071556" y="4128218"/>
              <a:ext cx="748632" cy="1349097"/>
              <a:chOff x="6343048" y="2466680"/>
              <a:chExt cx="748632" cy="1349097"/>
            </a:xfrm>
          </p:grpSpPr>
          <p:grpSp>
            <p:nvGrpSpPr>
              <p:cNvPr id="39" name="Group 15"/>
              <p:cNvGrpSpPr/>
              <p:nvPr/>
            </p:nvGrpSpPr>
            <p:grpSpPr>
              <a:xfrm>
                <a:off x="6343048" y="2466680"/>
                <a:ext cx="554664" cy="1349097"/>
                <a:chOff x="5883426" y="1905000"/>
                <a:chExt cx="1271017" cy="3165915"/>
              </a:xfrm>
              <a:solidFill>
                <a:schemeClr val="tx1"/>
              </a:solidFill>
            </p:grpSpPr>
            <p:sp>
              <p:nvSpPr>
                <p:cNvPr id="43" name="Oval 4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rot="9159547">
                <a:off x="6809043" y="2841714"/>
                <a:ext cx="282637" cy="749908"/>
                <a:chOff x="6700589" y="3369310"/>
                <a:chExt cx="520959" cy="1488848"/>
              </a:xfrm>
            </p:grpSpPr>
            <p:sp>
              <p:nvSpPr>
                <p:cNvPr id="41" name="Pentagon 4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57"/>
            <p:cNvGrpSpPr/>
            <p:nvPr/>
          </p:nvGrpSpPr>
          <p:grpSpPr>
            <a:xfrm flipH="1">
              <a:off x="7932114" y="4101208"/>
              <a:ext cx="748632" cy="1349097"/>
              <a:chOff x="6343048" y="2466680"/>
              <a:chExt cx="748632" cy="1349097"/>
            </a:xfrm>
          </p:grpSpPr>
          <p:grpSp>
            <p:nvGrpSpPr>
              <p:cNvPr id="59" name="Group 15"/>
              <p:cNvGrpSpPr/>
              <p:nvPr/>
            </p:nvGrpSpPr>
            <p:grpSpPr>
              <a:xfrm>
                <a:off x="6343048" y="2466680"/>
                <a:ext cx="554664" cy="1349097"/>
                <a:chOff x="5883426" y="1905000"/>
                <a:chExt cx="1271017" cy="3165915"/>
              </a:xfrm>
              <a:solidFill>
                <a:schemeClr val="tx1"/>
              </a:solidFill>
            </p:grpSpPr>
            <p:sp>
              <p:nvSpPr>
                <p:cNvPr id="63" name="Oval 6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rot="9159547">
                <a:off x="6809043" y="2841714"/>
                <a:ext cx="282637" cy="749908"/>
                <a:chOff x="6700589" y="3369310"/>
                <a:chExt cx="520959" cy="1488848"/>
              </a:xfrm>
            </p:grpSpPr>
            <p:sp>
              <p:nvSpPr>
                <p:cNvPr id="61" name="Pentagon 6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flipH="1">
              <a:off x="8835936" y="4122518"/>
              <a:ext cx="748632" cy="1349097"/>
              <a:chOff x="6343048" y="2466680"/>
              <a:chExt cx="748632" cy="1349097"/>
            </a:xfrm>
          </p:grpSpPr>
          <p:grpSp>
            <p:nvGrpSpPr>
              <p:cNvPr id="69" name="Group 15"/>
              <p:cNvGrpSpPr/>
              <p:nvPr/>
            </p:nvGrpSpPr>
            <p:grpSpPr>
              <a:xfrm>
                <a:off x="6343048" y="2466680"/>
                <a:ext cx="554664" cy="1349097"/>
                <a:chOff x="5883426" y="1905000"/>
                <a:chExt cx="1271017" cy="3165915"/>
              </a:xfrm>
              <a:solidFill>
                <a:schemeClr val="tx1"/>
              </a:solidFill>
            </p:grpSpPr>
            <p:sp>
              <p:nvSpPr>
                <p:cNvPr id="73" name="Oval 7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9159547">
                <a:off x="6809043" y="2841714"/>
                <a:ext cx="282637" cy="749908"/>
                <a:chOff x="6700589" y="3369310"/>
                <a:chExt cx="520959" cy="1488848"/>
              </a:xfrm>
            </p:grpSpPr>
            <p:sp>
              <p:nvSpPr>
                <p:cNvPr id="71" name="Pentagon 70"/>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8" name="Group 87"/>
          <p:cNvGrpSpPr/>
          <p:nvPr/>
        </p:nvGrpSpPr>
        <p:grpSpPr>
          <a:xfrm>
            <a:off x="5396821" y="3448446"/>
            <a:ext cx="2411150" cy="1368140"/>
            <a:chOff x="6305347" y="3294694"/>
            <a:chExt cx="2411150" cy="1368140"/>
          </a:xfrm>
        </p:grpSpPr>
        <p:grpSp>
          <p:nvGrpSpPr>
            <p:cNvPr id="5" name="Group 4"/>
            <p:cNvGrpSpPr/>
            <p:nvPr/>
          </p:nvGrpSpPr>
          <p:grpSpPr>
            <a:xfrm>
              <a:off x="6305347" y="3294694"/>
              <a:ext cx="554664" cy="1349097"/>
              <a:chOff x="6305347" y="3294694"/>
              <a:chExt cx="554664" cy="1349097"/>
            </a:xfrm>
          </p:grpSpPr>
          <p:grpSp>
            <p:nvGrpSpPr>
              <p:cNvPr id="79" name="Group 15"/>
              <p:cNvGrpSpPr/>
              <p:nvPr/>
            </p:nvGrpSpPr>
            <p:grpSpPr>
              <a:xfrm>
                <a:off x="6305347" y="3294694"/>
                <a:ext cx="554664" cy="1349097"/>
                <a:chOff x="5883426" y="1905000"/>
                <a:chExt cx="1271017" cy="3165915"/>
              </a:xfrm>
              <a:solidFill>
                <a:schemeClr val="tx1"/>
              </a:solidFill>
            </p:grpSpPr>
            <p:sp>
              <p:nvSpPr>
                <p:cNvPr id="83" name="Oval 8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sosceles Triangle 2"/>
              <p:cNvSpPr/>
              <p:nvPr/>
            </p:nvSpPr>
            <p:spPr>
              <a:xfrm>
                <a:off x="6378172" y="3731226"/>
                <a:ext cx="420794" cy="6808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7196575" y="3313737"/>
              <a:ext cx="554664" cy="1349097"/>
              <a:chOff x="6305347" y="3294694"/>
              <a:chExt cx="554664" cy="1349097"/>
            </a:xfrm>
          </p:grpSpPr>
          <p:grpSp>
            <p:nvGrpSpPr>
              <p:cNvPr id="91" name="Group 15"/>
              <p:cNvGrpSpPr/>
              <p:nvPr/>
            </p:nvGrpSpPr>
            <p:grpSpPr>
              <a:xfrm>
                <a:off x="6305347" y="3294694"/>
                <a:ext cx="554664" cy="1349097"/>
                <a:chOff x="5883426" y="1905000"/>
                <a:chExt cx="1271017" cy="3165915"/>
              </a:xfrm>
              <a:solidFill>
                <a:schemeClr val="tx1"/>
              </a:solidFill>
            </p:grpSpPr>
            <p:sp>
              <p:nvSpPr>
                <p:cNvPr id="93" name="Oval 9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Isosceles Triangle 91"/>
              <p:cNvSpPr/>
              <p:nvPr/>
            </p:nvSpPr>
            <p:spPr>
              <a:xfrm>
                <a:off x="6378172" y="3731226"/>
                <a:ext cx="420794" cy="6808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15"/>
            <p:cNvGrpSpPr/>
            <p:nvPr/>
          </p:nvGrpSpPr>
          <p:grpSpPr>
            <a:xfrm>
              <a:off x="6871574" y="4042749"/>
              <a:ext cx="226417" cy="555599"/>
              <a:chOff x="5883426" y="1905000"/>
              <a:chExt cx="1271017" cy="3165915"/>
            </a:xfrm>
            <a:solidFill>
              <a:schemeClr val="tx1"/>
            </a:solidFill>
          </p:grpSpPr>
          <p:sp>
            <p:nvSpPr>
              <p:cNvPr id="103" name="Oval 10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5"/>
            <p:cNvGrpSpPr/>
            <p:nvPr/>
          </p:nvGrpSpPr>
          <p:grpSpPr>
            <a:xfrm>
              <a:off x="7826824" y="3747769"/>
              <a:ext cx="343074" cy="841861"/>
              <a:chOff x="5883426" y="1905000"/>
              <a:chExt cx="1271017" cy="3165915"/>
            </a:xfrm>
            <a:solidFill>
              <a:schemeClr val="tx1"/>
            </a:solidFill>
          </p:grpSpPr>
          <p:sp>
            <p:nvSpPr>
              <p:cNvPr id="109" name="Oval 10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8244454" y="3504738"/>
              <a:ext cx="472043" cy="1148140"/>
              <a:chOff x="6305347" y="3294694"/>
              <a:chExt cx="554664" cy="1349097"/>
            </a:xfrm>
          </p:grpSpPr>
          <p:grpSp>
            <p:nvGrpSpPr>
              <p:cNvPr id="115" name="Group 15"/>
              <p:cNvGrpSpPr/>
              <p:nvPr/>
            </p:nvGrpSpPr>
            <p:grpSpPr>
              <a:xfrm>
                <a:off x="6305347" y="3294694"/>
                <a:ext cx="554664" cy="1349097"/>
                <a:chOff x="5883426" y="1905000"/>
                <a:chExt cx="1271017" cy="3165915"/>
              </a:xfrm>
              <a:solidFill>
                <a:schemeClr val="tx1"/>
              </a:solidFill>
            </p:grpSpPr>
            <p:sp>
              <p:nvSpPr>
                <p:cNvPr id="117" name="Oval 11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Isosceles Triangle 115"/>
              <p:cNvSpPr/>
              <p:nvPr/>
            </p:nvSpPr>
            <p:spPr>
              <a:xfrm>
                <a:off x="6378172" y="3731226"/>
                <a:ext cx="420794" cy="6808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9469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2000"/>
                                        <p:tgtEl>
                                          <p:spTgt spid="88"/>
                                        </p:tgtEl>
                                        <p:attrNameLst>
                                          <p:attrName>ppt_x</p:attrName>
                                        </p:attrNameLst>
                                      </p:cBhvr>
                                      <p:tavLst>
                                        <p:tav tm="0">
                                          <p:val>
                                            <p:strVal val="ppt_x"/>
                                          </p:val>
                                        </p:tav>
                                        <p:tav tm="100000">
                                          <p:val>
                                            <p:strVal val="0-ppt_w/2"/>
                                          </p:val>
                                        </p:tav>
                                      </p:tavLst>
                                    </p:anim>
                                    <p:anim calcmode="lin" valueType="num">
                                      <p:cBhvr additive="base">
                                        <p:cTn id="7" dur="2000"/>
                                        <p:tgtEl>
                                          <p:spTgt spid="88"/>
                                        </p:tgtEl>
                                        <p:attrNameLst>
                                          <p:attrName>ppt_y</p:attrName>
                                        </p:attrNameLst>
                                      </p:cBhvr>
                                      <p:tavLst>
                                        <p:tav tm="0">
                                          <p:val>
                                            <p:strVal val="ppt_y"/>
                                          </p:val>
                                        </p:tav>
                                        <p:tav tm="100000">
                                          <p:val>
                                            <p:strVal val="ppt_y"/>
                                          </p:val>
                                        </p:tav>
                                      </p:tavLst>
                                    </p:anim>
                                    <p:set>
                                      <p:cBhvr>
                                        <p:cTn id="8" dur="1" fill="hold">
                                          <p:stCondLst>
                                            <p:cond delay="1999"/>
                                          </p:stCondLst>
                                        </p:cTn>
                                        <p:tgtEl>
                                          <p:spTgt spid="88"/>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2000"/>
                                        <p:tgtEl>
                                          <p:spTgt spid="2"/>
                                        </p:tgtEl>
                                        <p:attrNameLst>
                                          <p:attrName>ppt_x</p:attrName>
                                        </p:attrNameLst>
                                      </p:cBhvr>
                                      <p:tavLst>
                                        <p:tav tm="0">
                                          <p:val>
                                            <p:strVal val="ppt_x"/>
                                          </p:val>
                                        </p:tav>
                                        <p:tav tm="100000">
                                          <p:val>
                                            <p:strVal val="0-ppt_w/2"/>
                                          </p:val>
                                        </p:tav>
                                      </p:tavLst>
                                    </p:anim>
                                    <p:anim calcmode="lin" valueType="num">
                                      <p:cBhvr additive="base">
                                        <p:cTn id="11" dur="2000"/>
                                        <p:tgtEl>
                                          <p:spTgt spid="2"/>
                                        </p:tgtEl>
                                        <p:attrNameLst>
                                          <p:attrName>ppt_y</p:attrName>
                                        </p:attrNameLst>
                                      </p:cBhvr>
                                      <p:tavLst>
                                        <p:tav tm="0">
                                          <p:val>
                                            <p:strVal val="ppt_y"/>
                                          </p:val>
                                        </p:tav>
                                        <p:tav tm="100000">
                                          <p:val>
                                            <p:strVal val="ppt_y"/>
                                          </p:val>
                                        </p:tav>
                                      </p:tavLst>
                                    </p:anim>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30:6-8</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Urim and Thummin</a:t>
            </a:r>
          </a:p>
        </p:txBody>
      </p:sp>
      <p:sp>
        <p:nvSpPr>
          <p:cNvPr id="7" name="Rectangle 6"/>
          <p:cNvSpPr/>
          <p:nvPr/>
        </p:nvSpPr>
        <p:spPr>
          <a:xfrm>
            <a:off x="188378" y="1322770"/>
            <a:ext cx="6894746" cy="1200329"/>
          </a:xfrm>
          <a:prstGeom prst="rect">
            <a:avLst/>
          </a:prstGeom>
        </p:spPr>
        <p:txBody>
          <a:bodyPr wrap="square">
            <a:spAutoFit/>
          </a:bodyPr>
          <a:lstStyle/>
          <a:p>
            <a:r>
              <a:rPr lang="en-US" sz="2400" i="1" dirty="0">
                <a:solidFill>
                  <a:srgbClr val="FFFF00"/>
                </a:solidFill>
              </a:rPr>
              <a:t>And David said to </a:t>
            </a:r>
            <a:r>
              <a:rPr lang="en-US" sz="2400" i="1" dirty="0" err="1">
                <a:solidFill>
                  <a:srgbClr val="FFFF00"/>
                </a:solidFill>
              </a:rPr>
              <a:t>Abiathar</a:t>
            </a:r>
            <a:r>
              <a:rPr lang="en-US" sz="2400" i="1" dirty="0">
                <a:solidFill>
                  <a:srgbClr val="FFFF00"/>
                </a:solidFill>
              </a:rPr>
              <a:t> the priest, Ahimelech’s son, I pray thee, bring me hither the ephod. And </a:t>
            </a:r>
            <a:r>
              <a:rPr lang="en-US" sz="2400" i="1" dirty="0" err="1">
                <a:solidFill>
                  <a:srgbClr val="FFFF00"/>
                </a:solidFill>
              </a:rPr>
              <a:t>Abiathar</a:t>
            </a:r>
            <a:r>
              <a:rPr lang="en-US" sz="2400" i="1" dirty="0">
                <a:solidFill>
                  <a:srgbClr val="FFFF00"/>
                </a:solidFill>
              </a:rPr>
              <a:t> brought thither the ephod to David.</a:t>
            </a:r>
            <a:endParaRPr lang="en-US" sz="2400" i="1" dirty="0">
              <a:solidFill>
                <a:srgbClr val="FFFF00"/>
              </a:solidFill>
              <a:latin typeface="Calibri" panose="020F0502020204030204" pitchFamily="34" charset="0"/>
            </a:endParaRPr>
          </a:p>
        </p:txBody>
      </p:sp>
      <p:sp>
        <p:nvSpPr>
          <p:cNvPr id="2" name="Rectangle 1"/>
          <p:cNvSpPr/>
          <p:nvPr/>
        </p:nvSpPr>
        <p:spPr>
          <a:xfrm>
            <a:off x="4921623" y="3697426"/>
            <a:ext cx="6736977" cy="2677656"/>
          </a:xfrm>
          <a:prstGeom prst="rect">
            <a:avLst/>
          </a:prstGeom>
        </p:spPr>
        <p:txBody>
          <a:bodyPr wrap="square">
            <a:spAutoFit/>
          </a:bodyPr>
          <a:lstStyle/>
          <a:p>
            <a:pPr fontAlgn="base"/>
            <a:r>
              <a:rPr lang="en-US" sz="2400" i="1" dirty="0">
                <a:solidFill>
                  <a:srgbClr val="FFFF00"/>
                </a:solidFill>
                <a:latin typeface="Palatino"/>
              </a:rPr>
              <a:t>And he girded him with the curious girdle of the ephod, and bound it unto him therewith.</a:t>
            </a:r>
          </a:p>
          <a:p>
            <a:pPr fontAlgn="base"/>
            <a:endParaRPr lang="en-US" sz="2400" i="1" dirty="0">
              <a:solidFill>
                <a:srgbClr val="FFFF00"/>
              </a:solidFill>
              <a:latin typeface="Palatino"/>
            </a:endParaRPr>
          </a:p>
          <a:p>
            <a:pPr fontAlgn="base"/>
            <a:r>
              <a:rPr lang="en-US" sz="2400" i="1" dirty="0">
                <a:solidFill>
                  <a:srgbClr val="FFFF00"/>
                </a:solidFill>
                <a:latin typeface="Palatino"/>
              </a:rPr>
              <a:t>And he put the breastplate upon him: also he put in the breastplate the Urim and the Thummim.</a:t>
            </a:r>
          </a:p>
          <a:p>
            <a:pPr fontAlgn="base"/>
            <a:r>
              <a:rPr lang="en-US" sz="2400" b="0" i="1" dirty="0">
                <a:solidFill>
                  <a:srgbClr val="FFFF00"/>
                </a:solidFill>
                <a:effectLst/>
                <a:latin typeface="Palatino"/>
              </a:rPr>
              <a:t>Lev. 8:7-8</a:t>
            </a:r>
          </a:p>
        </p:txBody>
      </p:sp>
      <p:sp>
        <p:nvSpPr>
          <p:cNvPr id="3" name="Rectangle 2"/>
          <p:cNvSpPr/>
          <p:nvPr/>
        </p:nvSpPr>
        <p:spPr>
          <a:xfrm>
            <a:off x="2034161" y="844079"/>
            <a:ext cx="9003555" cy="369332"/>
          </a:xfrm>
          <a:prstGeom prst="rect">
            <a:avLst/>
          </a:prstGeom>
        </p:spPr>
        <p:txBody>
          <a:bodyPr wrap="none">
            <a:spAutoFit/>
          </a:bodyPr>
          <a:lstStyle/>
          <a:p>
            <a:r>
              <a:rPr lang="en-US" dirty="0">
                <a:solidFill>
                  <a:schemeClr val="bg1"/>
                </a:solidFill>
                <a:latin typeface="Palatino"/>
              </a:rPr>
              <a:t>Divinely approved instruments of revelation: </a:t>
            </a:r>
            <a:r>
              <a:rPr lang="en-US" dirty="0" err="1">
                <a:solidFill>
                  <a:schemeClr val="bg1"/>
                </a:solidFill>
                <a:latin typeface="Palatino"/>
              </a:rPr>
              <a:t>Abiathar</a:t>
            </a:r>
            <a:r>
              <a:rPr lang="en-US" dirty="0">
                <a:solidFill>
                  <a:schemeClr val="bg1"/>
                </a:solidFill>
                <a:latin typeface="Palatino"/>
              </a:rPr>
              <a:t> the high priest, Ahimelech’s son, </a:t>
            </a:r>
            <a:endParaRPr lang="en-US" dirty="0">
              <a:solidFill>
                <a:schemeClr val="bg1"/>
              </a:solidFill>
            </a:endParaRPr>
          </a:p>
        </p:txBody>
      </p:sp>
      <p:pic>
        <p:nvPicPr>
          <p:cNvPr id="14338" name="Picture 2" descr="http://www.alephtavscriptures.com/wp-content/uploads/2015/04/Abiathar_the_High_Pri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883" y="2632458"/>
            <a:ext cx="2353901" cy="344893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emfi.org/scriptures/BkMormon/images/Ur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328" y="1363595"/>
            <a:ext cx="3305357" cy="211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32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30</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The Lord’s Direction</a:t>
            </a:r>
          </a:p>
        </p:txBody>
      </p:sp>
      <p:sp>
        <p:nvSpPr>
          <p:cNvPr id="7" name="Rectangle 6"/>
          <p:cNvSpPr/>
          <p:nvPr/>
        </p:nvSpPr>
        <p:spPr>
          <a:xfrm>
            <a:off x="703729" y="1433215"/>
            <a:ext cx="5747972" cy="830997"/>
          </a:xfrm>
          <a:prstGeom prst="rect">
            <a:avLst/>
          </a:prstGeom>
        </p:spPr>
        <p:txBody>
          <a:bodyPr wrap="square">
            <a:spAutoFit/>
          </a:bodyPr>
          <a:lstStyle/>
          <a:p>
            <a:r>
              <a:rPr lang="en-US" sz="2400" dirty="0">
                <a:solidFill>
                  <a:schemeClr val="bg1"/>
                </a:solidFill>
              </a:rPr>
              <a:t>Why do you think David was blessed with the Lord’s direction but King Saul was not?</a:t>
            </a:r>
            <a:endParaRPr lang="en-US" sz="2400" i="1" dirty="0">
              <a:solidFill>
                <a:schemeClr val="bg1"/>
              </a:solidFill>
              <a:latin typeface="Calibri" panose="020F0502020204030204" pitchFamily="34" charset="0"/>
            </a:endParaRPr>
          </a:p>
        </p:txBody>
      </p:sp>
      <p:grpSp>
        <p:nvGrpSpPr>
          <p:cNvPr id="8" name="Group 7"/>
          <p:cNvGrpSpPr/>
          <p:nvPr/>
        </p:nvGrpSpPr>
        <p:grpSpPr>
          <a:xfrm>
            <a:off x="7464144" y="4058217"/>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1" name="Rectangle 1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42492" y="1235515"/>
              <a:ext cx="2293346" cy="830997"/>
            </a:xfrm>
            <a:prstGeom prst="rect">
              <a:avLst/>
            </a:prstGeom>
          </p:spPr>
          <p:txBody>
            <a:bodyPr wrap="square">
              <a:spAutoFit/>
            </a:bodyPr>
            <a:lstStyle/>
            <a:p>
              <a:pPr algn="ctr"/>
              <a:r>
                <a:rPr lang="en-US" sz="1600" i="1" dirty="0">
                  <a:latin typeface="Calibri" panose="020F0502020204030204" pitchFamily="34" charset="0"/>
                </a:rPr>
                <a:t>When we are faithful, we invite the Lord to direct our lives</a:t>
              </a:r>
              <a:endParaRPr lang="en-US" sz="1600" i="1" dirty="0"/>
            </a:p>
          </p:txBody>
        </p:sp>
      </p:grpSp>
      <p:pic>
        <p:nvPicPr>
          <p:cNvPr id="15362" name="Picture 2" descr="http://www.artwis.com/wp-content/uploads/2015/06/Rembrandt-ontrafeld-326x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668" y="2719623"/>
            <a:ext cx="310515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codart.nl/images/Events/Saul%20David%20Mauritshuis-detail.jpg"/>
          <p:cNvPicPr>
            <a:picLocks noChangeAspect="1" noChangeArrowheads="1"/>
          </p:cNvPicPr>
          <p:nvPr/>
        </p:nvPicPr>
        <p:blipFill rotWithShape="1">
          <a:blip r:embed="rId4">
            <a:extLst>
              <a:ext uri="{28A0092B-C50C-407E-A947-70E740481C1C}">
                <a14:useLocalDpi xmlns:a14="http://schemas.microsoft.com/office/drawing/2010/main" val="0"/>
              </a:ext>
            </a:extLst>
          </a:blip>
          <a:srcRect r="6623" b="52345"/>
          <a:stretch/>
        </p:blipFill>
        <p:spPr bwMode="auto">
          <a:xfrm>
            <a:off x="6565429" y="1092330"/>
            <a:ext cx="4642762" cy="275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Choices</a:t>
            </a:r>
          </a:p>
        </p:txBody>
      </p:sp>
      <p:sp>
        <p:nvSpPr>
          <p:cNvPr id="7" name="Rectangle 6"/>
          <p:cNvSpPr/>
          <p:nvPr/>
        </p:nvSpPr>
        <p:spPr>
          <a:xfrm>
            <a:off x="873498" y="3737379"/>
            <a:ext cx="10991851" cy="646331"/>
          </a:xfrm>
          <a:prstGeom prst="rect">
            <a:avLst/>
          </a:prstGeom>
        </p:spPr>
        <p:txBody>
          <a:bodyPr wrap="square">
            <a:spAutoFit/>
          </a:bodyPr>
          <a:lstStyle/>
          <a:p>
            <a:r>
              <a:rPr lang="en-US" sz="3600" dirty="0">
                <a:solidFill>
                  <a:schemeClr val="bg1"/>
                </a:solidFill>
                <a:latin typeface="Calibri" panose="020F0502020204030204" pitchFamily="34" charset="0"/>
              </a:rPr>
              <a:t>What effect do your choices have on other people?</a:t>
            </a:r>
            <a:endParaRPr lang="en-US" sz="3600" i="1" dirty="0">
              <a:solidFill>
                <a:schemeClr val="bg1"/>
              </a:solidFill>
              <a:latin typeface="Calibri" panose="020F0502020204030204" pitchFamily="34" charset="0"/>
            </a:endParaRPr>
          </a:p>
        </p:txBody>
      </p:sp>
      <p:pic>
        <p:nvPicPr>
          <p:cNvPr id="1028" name="Picture 4" descr="http://i161.photobucket.com/albums/t211/south-cak/Domino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17141" y="1292266"/>
            <a:ext cx="7536142" cy="22608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97055" y="4656164"/>
            <a:ext cx="9728947" cy="646331"/>
          </a:xfrm>
          <a:prstGeom prst="rect">
            <a:avLst/>
          </a:prstGeom>
        </p:spPr>
        <p:txBody>
          <a:bodyPr wrap="square">
            <a:spAutoFit/>
          </a:bodyPr>
          <a:lstStyle/>
          <a:p>
            <a:pPr algn="ctr"/>
            <a:r>
              <a:rPr lang="en-US" sz="3600" dirty="0">
                <a:solidFill>
                  <a:schemeClr val="bg1"/>
                </a:solidFill>
                <a:latin typeface="Calibri" panose="020F0502020204030204" pitchFamily="34" charset="0"/>
              </a:rPr>
              <a:t>How might those choices affect you?</a:t>
            </a:r>
            <a:endParaRPr lang="en-US" sz="3600" i="1" dirty="0">
              <a:solidFill>
                <a:schemeClr val="bg1"/>
              </a:solidFill>
              <a:latin typeface="Calibri" panose="020F0502020204030204" pitchFamily="34" charset="0"/>
            </a:endParaRPr>
          </a:p>
        </p:txBody>
      </p:sp>
      <p:sp>
        <p:nvSpPr>
          <p:cNvPr id="10" name="Rectangle 9"/>
          <p:cNvSpPr/>
          <p:nvPr/>
        </p:nvSpPr>
        <p:spPr>
          <a:xfrm>
            <a:off x="326651" y="5576592"/>
            <a:ext cx="11538698" cy="1323439"/>
          </a:xfrm>
          <a:prstGeom prst="rect">
            <a:avLst/>
          </a:prstGeom>
        </p:spPr>
        <p:txBody>
          <a:bodyPr wrap="square">
            <a:spAutoFit/>
          </a:bodyPr>
          <a:lstStyle/>
          <a:p>
            <a:pPr algn="ctr"/>
            <a:r>
              <a:rPr lang="en-US" sz="4000" dirty="0">
                <a:solidFill>
                  <a:srgbClr val="FFFF00"/>
                </a:solidFill>
                <a:latin typeface="Calibri" panose="020F0502020204030204" pitchFamily="34" charset="0"/>
              </a:rPr>
              <a:t>What was different between Saul’s choices and Samuel’s choices?</a:t>
            </a:r>
            <a:endParaRPr lang="en-US" sz="4000" i="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84963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725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30:9-25</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Sharing David’s Spoils</a:t>
            </a:r>
          </a:p>
        </p:txBody>
      </p:sp>
      <p:sp>
        <p:nvSpPr>
          <p:cNvPr id="8" name="Rectangle 7"/>
          <p:cNvSpPr/>
          <p:nvPr/>
        </p:nvSpPr>
        <p:spPr>
          <a:xfrm>
            <a:off x="654978" y="1534314"/>
            <a:ext cx="5747972" cy="3046988"/>
          </a:xfrm>
          <a:prstGeom prst="rect">
            <a:avLst/>
          </a:prstGeom>
        </p:spPr>
        <p:txBody>
          <a:bodyPr wrap="square">
            <a:spAutoFit/>
          </a:bodyPr>
          <a:lstStyle/>
          <a:p>
            <a:r>
              <a:rPr lang="en-US" sz="2400" dirty="0">
                <a:solidFill>
                  <a:schemeClr val="bg1"/>
                </a:solidFill>
              </a:rPr>
              <a:t>David took 400 men into battle with the Amalekites and 200 stayed behind because of weakness.</a:t>
            </a:r>
          </a:p>
          <a:p>
            <a:endParaRPr lang="en-US" sz="2400" dirty="0">
              <a:solidFill>
                <a:schemeClr val="bg1"/>
              </a:solidFill>
            </a:endParaRPr>
          </a:p>
          <a:p>
            <a:r>
              <a:rPr lang="en-US" sz="2400" dirty="0">
                <a:solidFill>
                  <a:schemeClr val="bg1"/>
                </a:solidFill>
              </a:rPr>
              <a:t>When they returned with their families and the spoils of war David shared all the supplies with everyone even the ones who had stayed behind.</a:t>
            </a:r>
          </a:p>
        </p:txBody>
      </p:sp>
      <p:sp>
        <p:nvSpPr>
          <p:cNvPr id="2" name="Rectangle 1"/>
          <p:cNvSpPr/>
          <p:nvPr/>
        </p:nvSpPr>
        <p:spPr>
          <a:xfrm>
            <a:off x="5307106" y="5426838"/>
            <a:ext cx="6096000" cy="707886"/>
          </a:xfrm>
          <a:prstGeom prst="rect">
            <a:avLst/>
          </a:prstGeom>
        </p:spPr>
        <p:txBody>
          <a:bodyPr>
            <a:spAutoFit/>
          </a:bodyPr>
          <a:lstStyle/>
          <a:p>
            <a:r>
              <a:rPr lang="en-US" sz="2000" i="1" dirty="0">
                <a:solidFill>
                  <a:srgbClr val="FFFF00"/>
                </a:solidFill>
                <a:latin typeface="Palatino"/>
              </a:rPr>
              <a:t>And it was so from that day forward, that he made it a statute and an ordinance for Israel unto this day.</a:t>
            </a:r>
            <a:endParaRPr lang="en-US" sz="2000" i="1" dirty="0">
              <a:solidFill>
                <a:srgbClr val="FFFF00"/>
              </a:solidFill>
            </a:endParaRPr>
          </a:p>
        </p:txBody>
      </p:sp>
      <p:pic>
        <p:nvPicPr>
          <p:cNvPr id="16386" name="Picture 2" descr="http://images.betterworldbooks.com/081/King-David-Storr-Catherine-9780817220426.jpg"/>
          <p:cNvPicPr>
            <a:picLocks noChangeAspect="1" noChangeArrowheads="1"/>
          </p:cNvPicPr>
          <p:nvPr/>
        </p:nvPicPr>
        <p:blipFill rotWithShape="1">
          <a:blip r:embed="rId3">
            <a:extLst>
              <a:ext uri="{28A0092B-C50C-407E-A947-70E740481C1C}">
                <a14:useLocalDpi xmlns:a14="http://schemas.microsoft.com/office/drawing/2010/main" val="0"/>
              </a:ext>
            </a:extLst>
          </a:blip>
          <a:srcRect t="34758"/>
          <a:stretch/>
        </p:blipFill>
        <p:spPr bwMode="auto">
          <a:xfrm>
            <a:off x="7057928" y="1633902"/>
            <a:ext cx="3583693" cy="27751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7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Honoring a Cause</a:t>
            </a:r>
          </a:p>
        </p:txBody>
      </p:sp>
      <p:sp>
        <p:nvSpPr>
          <p:cNvPr id="7" name="Rectangle 6"/>
          <p:cNvSpPr/>
          <p:nvPr/>
        </p:nvSpPr>
        <p:spPr>
          <a:xfrm>
            <a:off x="2780501" y="1107996"/>
            <a:ext cx="7405489" cy="5262979"/>
          </a:xfrm>
          <a:prstGeom prst="rect">
            <a:avLst/>
          </a:prstGeom>
        </p:spPr>
        <p:txBody>
          <a:bodyPr wrap="square">
            <a:spAutoFit/>
          </a:bodyPr>
          <a:lstStyle/>
          <a:p>
            <a:r>
              <a:rPr lang="en-US" sz="2400" dirty="0">
                <a:solidFill>
                  <a:schemeClr val="bg1"/>
                </a:solidFill>
                <a:latin typeface="Calibri" panose="020F0502020204030204" pitchFamily="34" charset="0"/>
              </a:rPr>
              <a:t>“Now if a man is not the anointed of the Lord we may have a fellow feeling for him, that feeling which human nature teaches, but when a man is the anointed of the Lord, we feel like David did with Saul.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David would not lift his hand against Saul, because, said he, he is the anointed of the Lord, but how could they move hand in hand and be one, when they were of a different spirit?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There was an opposite spirit in Saul, but yet David would not put forth his hand and slay him, although he had him in his power; he had a respect for him because he was the Lord’s anointed. </a:t>
            </a:r>
          </a:p>
        </p:txBody>
      </p:sp>
      <p:sp>
        <p:nvSpPr>
          <p:cNvPr id="2" name="Rectangle 1"/>
          <p:cNvSpPr/>
          <p:nvPr/>
        </p:nvSpPr>
        <p:spPr>
          <a:xfrm>
            <a:off x="12074829" y="7644852"/>
            <a:ext cx="442750" cy="369332"/>
          </a:xfrm>
          <a:prstGeom prst="rect">
            <a:avLst/>
          </a:prstGeom>
        </p:spPr>
        <p:txBody>
          <a:bodyPr wrap="none">
            <a:spAutoFit/>
          </a:bodyPr>
          <a:lstStyle/>
          <a:p>
            <a:r>
              <a:rPr lang="en-US" dirty="0">
                <a:solidFill>
                  <a:schemeClr val="bg1"/>
                </a:solidFill>
                <a:latin typeface="Calibri" panose="020F0502020204030204" pitchFamily="34" charset="0"/>
              </a:rPr>
              <a:t>(7)</a:t>
            </a:r>
          </a:p>
        </p:txBody>
      </p:sp>
      <p:pic>
        <p:nvPicPr>
          <p:cNvPr id="3" name="Picture 2" descr="http://www.i4m.com/think/photos/lorenzo-sn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98" y="282388"/>
            <a:ext cx="1524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03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30</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Israel Against Philistines</a:t>
            </a:r>
          </a:p>
        </p:txBody>
      </p:sp>
      <p:sp>
        <p:nvSpPr>
          <p:cNvPr id="7" name="Rectangle 6"/>
          <p:cNvSpPr/>
          <p:nvPr/>
        </p:nvSpPr>
        <p:spPr>
          <a:xfrm>
            <a:off x="348028" y="1447395"/>
            <a:ext cx="5747972" cy="2862322"/>
          </a:xfrm>
          <a:prstGeom prst="rect">
            <a:avLst/>
          </a:prstGeom>
        </p:spPr>
        <p:txBody>
          <a:bodyPr wrap="square">
            <a:spAutoFit/>
          </a:bodyPr>
          <a:lstStyle/>
          <a:p>
            <a:r>
              <a:rPr lang="en-US" dirty="0">
                <a:solidFill>
                  <a:schemeClr val="bg1"/>
                </a:solidFill>
                <a:latin typeface="Calibri" panose="020F0502020204030204" pitchFamily="34" charset="0"/>
              </a:rPr>
              <a:t>Three of Saul’s sons, Jonathan, and </a:t>
            </a:r>
            <a:r>
              <a:rPr lang="en-US" dirty="0" err="1">
                <a:solidFill>
                  <a:schemeClr val="bg1"/>
                </a:solidFill>
                <a:latin typeface="Calibri" panose="020F0502020204030204" pitchFamily="34" charset="0"/>
              </a:rPr>
              <a:t>Abinadab</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Malchi-shua</a:t>
            </a:r>
            <a:r>
              <a:rPr lang="en-US" dirty="0">
                <a:solidFill>
                  <a:schemeClr val="bg1"/>
                </a:solidFill>
                <a:latin typeface="Calibri" panose="020F0502020204030204" pitchFamily="34" charset="0"/>
              </a:rPr>
              <a:t>, Saul’s sons. were killed.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Their defense lines did not hold and they were wildly fleeing in every direction.</a:t>
            </a:r>
          </a:p>
          <a:p>
            <a:endParaRPr lang="en-US" i="1"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Saul was hit by the archers and was wounded.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didn’t want to be taken alive so he ordered his body guard (armor-bearer) to kill him. </a:t>
            </a:r>
          </a:p>
        </p:txBody>
      </p:sp>
      <p:sp>
        <p:nvSpPr>
          <p:cNvPr id="9" name="Rectangle 8"/>
          <p:cNvSpPr/>
          <p:nvPr/>
        </p:nvSpPr>
        <p:spPr>
          <a:xfrm>
            <a:off x="5329517" y="744925"/>
            <a:ext cx="5747972" cy="461665"/>
          </a:xfrm>
          <a:prstGeom prst="rect">
            <a:avLst/>
          </a:prstGeom>
        </p:spPr>
        <p:txBody>
          <a:bodyPr wrap="square">
            <a:spAutoFit/>
          </a:bodyPr>
          <a:lstStyle/>
          <a:p>
            <a:r>
              <a:rPr lang="en-US" sz="2400" dirty="0">
                <a:solidFill>
                  <a:schemeClr val="bg1"/>
                </a:solidFill>
              </a:rPr>
              <a:t>Mt. </a:t>
            </a:r>
            <a:r>
              <a:rPr lang="en-US" sz="2400" dirty="0" err="1">
                <a:solidFill>
                  <a:schemeClr val="bg1"/>
                </a:solidFill>
              </a:rPr>
              <a:t>Gilboa</a:t>
            </a:r>
            <a:endParaRPr lang="en-US" sz="2400" i="1" dirty="0">
              <a:solidFill>
                <a:schemeClr val="bg1"/>
              </a:solidFill>
              <a:latin typeface="Calibri" panose="020F0502020204030204" pitchFamily="34" charset="0"/>
            </a:endParaRPr>
          </a:p>
        </p:txBody>
      </p:sp>
      <p:sp>
        <p:nvSpPr>
          <p:cNvPr id="10" name="Rectangle 9"/>
          <p:cNvSpPr/>
          <p:nvPr/>
        </p:nvSpPr>
        <p:spPr>
          <a:xfrm>
            <a:off x="3470057" y="4688483"/>
            <a:ext cx="3872021" cy="1631216"/>
          </a:xfrm>
          <a:prstGeom prst="rect">
            <a:avLst/>
          </a:prstGeom>
        </p:spPr>
        <p:txBody>
          <a:bodyPr wrap="square">
            <a:spAutoFit/>
          </a:bodyPr>
          <a:lstStyle/>
          <a:p>
            <a:r>
              <a:rPr lang="en-US" sz="2000" dirty="0">
                <a:solidFill>
                  <a:schemeClr val="bg1"/>
                </a:solidFill>
              </a:rPr>
              <a:t>The armor-bearer would not so Saul fell upon his own sword</a:t>
            </a:r>
          </a:p>
          <a:p>
            <a:endParaRPr lang="en-US" sz="2000" i="1"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armor-bearer also committed suicide</a:t>
            </a:r>
          </a:p>
        </p:txBody>
      </p:sp>
      <p:pic>
        <p:nvPicPr>
          <p:cNvPr id="17410" name="Picture 2" descr="https://upload.wikimedia.org/wikipedia/commons/3/35/Elie_Marcuse_sau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07" t="5375"/>
          <a:stretch/>
        </p:blipFill>
        <p:spPr bwMode="auto">
          <a:xfrm>
            <a:off x="7342078" y="855692"/>
            <a:ext cx="4219169" cy="579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12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30:7-13</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The Remains of Saul</a:t>
            </a:r>
          </a:p>
        </p:txBody>
      </p:sp>
      <p:sp>
        <p:nvSpPr>
          <p:cNvPr id="7" name="Rectangle 6"/>
          <p:cNvSpPr/>
          <p:nvPr/>
        </p:nvSpPr>
        <p:spPr>
          <a:xfrm>
            <a:off x="348028" y="1447395"/>
            <a:ext cx="5747972" cy="1200329"/>
          </a:xfrm>
          <a:prstGeom prst="rect">
            <a:avLst/>
          </a:prstGeom>
        </p:spPr>
        <p:txBody>
          <a:bodyPr wrap="square">
            <a:spAutoFit/>
          </a:bodyPr>
          <a:lstStyle/>
          <a:p>
            <a:r>
              <a:rPr lang="en-US" dirty="0">
                <a:solidFill>
                  <a:schemeClr val="bg1"/>
                </a:solidFill>
                <a:latin typeface="Calibri" panose="020F0502020204030204" pitchFamily="34" charset="0"/>
              </a:rPr>
              <a:t>The Philistines cut off Saul’s head as a trophy and stripped his </a:t>
            </a:r>
            <a:r>
              <a:rPr lang="en-US" dirty="0" err="1">
                <a:solidFill>
                  <a:schemeClr val="bg1"/>
                </a:solidFill>
                <a:latin typeface="Calibri" panose="020F0502020204030204" pitchFamily="34" charset="0"/>
              </a:rPr>
              <a:t>armour</a:t>
            </a:r>
            <a:r>
              <a:rPr lang="en-US" dirty="0">
                <a:solidFill>
                  <a:schemeClr val="bg1"/>
                </a:solidFill>
                <a:latin typeface="Calibri" panose="020F0502020204030204" pitchFamily="34" charset="0"/>
              </a:rPr>
              <a:t> for exhibition in their temple.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hung his remains on the wall of Beth-</a:t>
            </a:r>
            <a:r>
              <a:rPr lang="en-US" dirty="0" err="1">
                <a:solidFill>
                  <a:schemeClr val="bg1"/>
                </a:solidFill>
                <a:latin typeface="Calibri" panose="020F0502020204030204" pitchFamily="34" charset="0"/>
              </a:rPr>
              <a:t>shan</a:t>
            </a:r>
            <a:endParaRPr lang="en-US" dirty="0">
              <a:solidFill>
                <a:schemeClr val="bg1"/>
              </a:solidFill>
              <a:latin typeface="Calibri" panose="020F0502020204030204" pitchFamily="34" charset="0"/>
            </a:endParaRPr>
          </a:p>
        </p:txBody>
      </p:sp>
      <p:sp>
        <p:nvSpPr>
          <p:cNvPr id="10" name="Rectangle 9"/>
          <p:cNvSpPr/>
          <p:nvPr/>
        </p:nvSpPr>
        <p:spPr>
          <a:xfrm>
            <a:off x="4473818" y="4361057"/>
            <a:ext cx="7401006" cy="1938992"/>
          </a:xfrm>
          <a:prstGeom prst="rect">
            <a:avLst/>
          </a:prstGeom>
        </p:spPr>
        <p:txBody>
          <a:bodyPr wrap="square">
            <a:spAutoFit/>
          </a:bodyPr>
          <a:lstStyle/>
          <a:p>
            <a:r>
              <a:rPr lang="en-US" sz="2000" dirty="0">
                <a:solidFill>
                  <a:schemeClr val="bg1"/>
                </a:solidFill>
                <a:latin typeface="Calibri" panose="020F0502020204030204" pitchFamily="34" charset="0"/>
              </a:rPr>
              <a:t>News spread and reached an Israelite city of </a:t>
            </a:r>
            <a:r>
              <a:rPr lang="en-US" sz="2000" dirty="0" err="1">
                <a:solidFill>
                  <a:schemeClr val="bg1"/>
                </a:solidFill>
                <a:latin typeface="Calibri" panose="020F0502020204030204" pitchFamily="34" charset="0"/>
              </a:rPr>
              <a:t>Jabesh</a:t>
            </a:r>
            <a:r>
              <a:rPr lang="en-US" sz="2000" dirty="0">
                <a:solidFill>
                  <a:schemeClr val="bg1"/>
                </a:solidFill>
                <a:latin typeface="Calibri" panose="020F0502020204030204" pitchFamily="34" charset="0"/>
              </a:rPr>
              <a:t>-Gilead which Saul had recued from the Ammonites many years before.</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These people rescued the body of Saul at night and the bodies of his three sons burned them and their bones and ashes were then gathered together and buried under a tree at </a:t>
            </a:r>
            <a:r>
              <a:rPr lang="en-US" sz="2000" dirty="0" err="1">
                <a:solidFill>
                  <a:schemeClr val="bg1"/>
                </a:solidFill>
                <a:latin typeface="Calibri" panose="020F0502020204030204" pitchFamily="34" charset="0"/>
              </a:rPr>
              <a:t>Jabesh</a:t>
            </a:r>
            <a:r>
              <a:rPr lang="en-US" sz="2000" dirty="0">
                <a:solidFill>
                  <a:schemeClr val="bg1"/>
                </a:solidFill>
                <a:latin typeface="Calibri" panose="020F0502020204030204" pitchFamily="34" charset="0"/>
              </a:rPr>
              <a:t> (6)</a:t>
            </a:r>
          </a:p>
        </p:txBody>
      </p:sp>
      <p:pic>
        <p:nvPicPr>
          <p:cNvPr id="18436" name="Picture 4" descr="http://2.bp.blogspot.com/-9CtFnrTal8M/UindNDKoehI/AAAAAAAAKz8/0GBqXmIbJMM/s1600/jdgmnt+rainb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28" y="3429000"/>
            <a:ext cx="3808615" cy="226422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751846" y="921884"/>
            <a:ext cx="2784307" cy="3256593"/>
            <a:chOff x="7818344" y="758598"/>
            <a:chExt cx="2784307" cy="3256593"/>
          </a:xfrm>
        </p:grpSpPr>
        <p:grpSp>
          <p:nvGrpSpPr>
            <p:cNvPr id="9" name="Group 8"/>
            <p:cNvGrpSpPr/>
            <p:nvPr/>
          </p:nvGrpSpPr>
          <p:grpSpPr>
            <a:xfrm>
              <a:off x="7818344" y="758598"/>
              <a:ext cx="2784307" cy="3256593"/>
              <a:chOff x="7505323" y="495847"/>
              <a:chExt cx="3994291" cy="4671821"/>
            </a:xfrm>
          </p:grpSpPr>
          <p:grpSp>
            <p:nvGrpSpPr>
              <p:cNvPr id="11" name="Group 10"/>
              <p:cNvGrpSpPr/>
              <p:nvPr/>
            </p:nvGrpSpPr>
            <p:grpSpPr>
              <a:xfrm>
                <a:off x="7505323" y="495847"/>
                <a:ext cx="3702336" cy="4671821"/>
                <a:chOff x="8455499" y="1694834"/>
                <a:chExt cx="2752160" cy="3472834"/>
              </a:xfrm>
            </p:grpSpPr>
            <p:sp>
              <p:nvSpPr>
                <p:cNvPr id="19" name="Rectangle 18"/>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455499" y="1694834"/>
                  <a:ext cx="2043369" cy="3071775"/>
                  <a:chOff x="3730028" y="2278823"/>
                  <a:chExt cx="2043369" cy="3071775"/>
                </a:xfrm>
              </p:grpSpPr>
              <p:grpSp>
                <p:nvGrpSpPr>
                  <p:cNvPr id="21" name="Group 20"/>
                  <p:cNvGrpSpPr/>
                  <p:nvPr/>
                </p:nvGrpSpPr>
                <p:grpSpPr>
                  <a:xfrm>
                    <a:off x="3730028" y="2278823"/>
                    <a:ext cx="1810693" cy="3071775"/>
                    <a:chOff x="3730028" y="2278823"/>
                    <a:chExt cx="1810693" cy="3071775"/>
                  </a:xfrm>
                </p:grpSpPr>
                <p:sp>
                  <p:nvSpPr>
                    <p:cNvPr id="29" name="Freeform 28"/>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856816" y="3084679"/>
                    <a:ext cx="278939" cy="200368"/>
                    <a:chOff x="6690511" y="2136618"/>
                    <a:chExt cx="524866" cy="377022"/>
                  </a:xfrm>
                </p:grpSpPr>
                <p:sp>
                  <p:nvSpPr>
                    <p:cNvPr id="26" name="Isosceles Triangle 25"/>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523604" y="4286816"/>
                    <a:ext cx="249793" cy="206354"/>
                    <a:chOff x="8266989" y="4835584"/>
                    <a:chExt cx="396560" cy="327598"/>
                  </a:xfrm>
                </p:grpSpPr>
                <p:sp>
                  <p:nvSpPr>
                    <p:cNvPr id="24" name="Isosceles Triangle 23"/>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TextBox 11"/>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3" name="TextBox 12"/>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4" name="TextBox 13"/>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5" name="TextBox 14"/>
              <p:cNvSpPr txBox="1"/>
              <p:nvPr/>
            </p:nvSpPr>
            <p:spPr>
              <a:xfrm>
                <a:off x="10069167" y="2177867"/>
                <a:ext cx="1430447" cy="662292"/>
              </a:xfrm>
              <a:prstGeom prst="rect">
                <a:avLst/>
              </a:prstGeom>
              <a:noFill/>
            </p:spPr>
            <p:txBody>
              <a:bodyPr wrap="square" rtlCol="0">
                <a:spAutoFit/>
              </a:bodyPr>
              <a:lstStyle/>
              <a:p>
                <a:r>
                  <a:rPr lang="en-US" sz="1200" dirty="0" err="1">
                    <a:solidFill>
                      <a:schemeClr val="bg1"/>
                    </a:solidFill>
                  </a:rPr>
                  <a:t>Jabesh</a:t>
                </a:r>
                <a:r>
                  <a:rPr lang="en-US" sz="1200" dirty="0">
                    <a:solidFill>
                      <a:schemeClr val="bg1"/>
                    </a:solidFill>
                  </a:rPr>
                  <a:t>-Gilead</a:t>
                </a:r>
              </a:p>
            </p:txBody>
          </p:sp>
          <p:sp>
            <p:nvSpPr>
              <p:cNvPr id="16" name="5-Point Star 15"/>
              <p:cNvSpPr/>
              <p:nvPr/>
            </p:nvSpPr>
            <p:spPr>
              <a:xfrm>
                <a:off x="9150498" y="3407200"/>
                <a:ext cx="116506" cy="134983"/>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9993903" y="2489366"/>
                <a:ext cx="150530" cy="11502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p:cNvSpPr/>
              <p:nvPr/>
            </p:nvSpPr>
            <p:spPr>
              <a:xfrm>
                <a:off x="7505323" y="500334"/>
                <a:ext cx="3699360" cy="4662847"/>
              </a:xfrm>
              <a:prstGeom prst="frame">
                <a:avLst>
                  <a:gd name="adj1" fmla="val 540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5-Point Star 31"/>
            <p:cNvSpPr/>
            <p:nvPr/>
          </p:nvSpPr>
          <p:spPr>
            <a:xfrm>
              <a:off x="9133322" y="2002278"/>
              <a:ext cx="118862" cy="9868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657477" y="1735299"/>
              <a:ext cx="997124" cy="276999"/>
            </a:xfrm>
            <a:prstGeom prst="rect">
              <a:avLst/>
            </a:prstGeom>
            <a:noFill/>
          </p:spPr>
          <p:txBody>
            <a:bodyPr wrap="square" rtlCol="0">
              <a:spAutoFit/>
            </a:bodyPr>
            <a:lstStyle/>
            <a:p>
              <a:r>
                <a:rPr lang="en-US" sz="1200" dirty="0">
                  <a:solidFill>
                    <a:schemeClr val="bg1"/>
                  </a:solidFill>
                </a:rPr>
                <a:t>Beth-</a:t>
              </a:r>
              <a:r>
                <a:rPr lang="en-US" sz="1200" dirty="0" err="1">
                  <a:solidFill>
                    <a:schemeClr val="bg1"/>
                  </a:solidFill>
                </a:rPr>
                <a:t>shan</a:t>
              </a:r>
              <a:endParaRPr lang="en-US" sz="1200" dirty="0">
                <a:solidFill>
                  <a:schemeClr val="bg1"/>
                </a:solidFill>
              </a:endParaRPr>
            </a:p>
          </p:txBody>
        </p:sp>
      </p:grpSp>
    </p:spTree>
    <p:extLst>
      <p:ext uri="{BB962C8B-B14F-4D97-AF65-F5344CB8AC3E}">
        <p14:creationId xmlns:p14="http://schemas.microsoft.com/office/powerpoint/2010/main" val="18221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fade">
                                      <p:cBhvr>
                                        <p:cTn id="1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The Lord’s Anointed</a:t>
            </a:r>
          </a:p>
        </p:txBody>
      </p:sp>
      <p:sp>
        <p:nvSpPr>
          <p:cNvPr id="7" name="Rectangle 6"/>
          <p:cNvSpPr/>
          <p:nvPr/>
        </p:nvSpPr>
        <p:spPr>
          <a:xfrm>
            <a:off x="3368641" y="1107996"/>
            <a:ext cx="5322474" cy="5324535"/>
          </a:xfrm>
          <a:prstGeom prst="rect">
            <a:avLst/>
          </a:prstGeom>
        </p:spPr>
        <p:txBody>
          <a:bodyPr wrap="square">
            <a:spAutoFit/>
          </a:bodyPr>
          <a:lstStyle/>
          <a:p>
            <a:r>
              <a:rPr lang="en-US" sz="2000" dirty="0">
                <a:solidFill>
                  <a:schemeClr val="bg1"/>
                </a:solidFill>
                <a:latin typeface="Calibri" panose="020F0502020204030204" pitchFamily="34" charset="0"/>
              </a:rPr>
              <a:t>A man may move in the same car or in the same kingdom, and yet be of a different spirit from another man, and he may pass quietly along for a time, because he is the Lord’s anointed, but still he will not exert himself for the carrying out of the principles of the kingdom, he lies dormant all the time. </a:t>
            </a:r>
          </a:p>
          <a:p>
            <a:endParaRPr lang="en-US" sz="2000" dirty="0">
              <a:solidFill>
                <a:schemeClr val="bg1"/>
              </a:solidFill>
              <a:latin typeface="Calibri" panose="020F0502020204030204" pitchFamily="34" charset="0"/>
            </a:endParaRP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How can he who is filled with the principles of righteousness and with the love of Jesus love that man? He cannot do it as he desires.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We have got to be inspired by the same Spirit and by the same kind of knowledge, in order that we may love one another and be of one heart and one mind.” </a:t>
            </a:r>
          </a:p>
        </p:txBody>
      </p:sp>
      <p:sp>
        <p:nvSpPr>
          <p:cNvPr id="2" name="Rectangle 1"/>
          <p:cNvSpPr/>
          <p:nvPr/>
        </p:nvSpPr>
        <p:spPr>
          <a:xfrm>
            <a:off x="11725206" y="6384685"/>
            <a:ext cx="442750" cy="369332"/>
          </a:xfrm>
          <a:prstGeom prst="rect">
            <a:avLst/>
          </a:prstGeom>
        </p:spPr>
        <p:txBody>
          <a:bodyPr wrap="none">
            <a:spAutoFit/>
          </a:bodyPr>
          <a:lstStyle/>
          <a:p>
            <a:r>
              <a:rPr lang="en-US" dirty="0">
                <a:solidFill>
                  <a:schemeClr val="bg1"/>
                </a:solidFill>
                <a:latin typeface="Calibri" panose="020F0502020204030204" pitchFamily="34" charset="0"/>
              </a:rPr>
              <a:t>(7)</a:t>
            </a:r>
          </a:p>
        </p:txBody>
      </p:sp>
      <p:pic>
        <p:nvPicPr>
          <p:cNvPr id="19458" name="Picture 2" descr="http://wac.450f.edgecastcdn.net/80450F/newsradio1310.com/files/2013/01/MormonMissionaries_flickrcom_Versageek-630x406.jpg"/>
          <p:cNvPicPr>
            <a:picLocks noChangeAspect="1" noChangeArrowheads="1"/>
          </p:cNvPicPr>
          <p:nvPr/>
        </p:nvPicPr>
        <p:blipFill rotWithShape="1">
          <a:blip r:embed="rId3">
            <a:extLst>
              <a:ext uri="{28A0092B-C50C-407E-A947-70E740481C1C}">
                <a14:useLocalDpi xmlns:a14="http://schemas.microsoft.com/office/drawing/2010/main" val="0"/>
              </a:ext>
            </a:extLst>
          </a:blip>
          <a:srcRect l="49732" b="523"/>
          <a:stretch/>
        </p:blipFill>
        <p:spPr bwMode="auto">
          <a:xfrm>
            <a:off x="6029878" y="1508976"/>
            <a:ext cx="3016478" cy="3846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ac.450f.edgecastcdn.net/80450F/newsradio1310.com/files/2013/01/MormonMissionaries_flickrcom_Versageek-630x406.jpg"/>
          <p:cNvPicPr>
            <a:picLocks noChangeAspect="1" noChangeArrowheads="1"/>
          </p:cNvPicPr>
          <p:nvPr/>
        </p:nvPicPr>
        <p:blipFill rotWithShape="1">
          <a:blip r:embed="rId3">
            <a:extLst>
              <a:ext uri="{28A0092B-C50C-407E-A947-70E740481C1C}">
                <a14:useLocalDpi xmlns:a14="http://schemas.microsoft.com/office/drawing/2010/main" val="0"/>
              </a:ext>
            </a:extLst>
          </a:blip>
          <a:srcRect r="49974" b="345"/>
          <a:stretch/>
        </p:blipFill>
        <p:spPr bwMode="auto">
          <a:xfrm>
            <a:off x="3030205" y="1502098"/>
            <a:ext cx="3001923" cy="38538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6830" y="184999"/>
            <a:ext cx="911773" cy="1218798"/>
          </a:xfrm>
          <a:prstGeom prst="rect">
            <a:avLst/>
          </a:prstGeom>
        </p:spPr>
      </p:pic>
    </p:spTree>
    <p:extLst>
      <p:ext uri="{BB962C8B-B14F-4D97-AF65-F5344CB8AC3E}">
        <p14:creationId xmlns:p14="http://schemas.microsoft.com/office/powerpoint/2010/main" val="37041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58333E-6 0 L -0.23854 0.00509 " pathEditMode="relative" rAng="0" ptsTypes="AA">
                                      <p:cBhvr>
                                        <p:cTn id="6" dur="2000" fill="hold"/>
                                        <p:tgtEl>
                                          <p:spTgt spid="8"/>
                                        </p:tgtEl>
                                        <p:attrNameLst>
                                          <p:attrName>ppt_x</p:attrName>
                                          <p:attrName>ppt_y</p:attrName>
                                        </p:attrNameLst>
                                      </p:cBhvr>
                                      <p:rCtr x="-11927" y="255"/>
                                    </p:animMotion>
                                  </p:childTnLst>
                                </p:cTn>
                              </p:par>
                              <p:par>
                                <p:cTn id="7" presetID="63" presetClass="path" presetSubtype="0" accel="50000" decel="50000" fill="hold" nodeType="withEffect">
                                  <p:stCondLst>
                                    <p:cond delay="0"/>
                                  </p:stCondLst>
                                  <p:childTnLst>
                                    <p:animMotion origin="layout" path="M 8.33333E-7 -2.96296E-6 L 0.25 -2.96296E-6 " pathEditMode="relative" rAng="0" ptsTypes="AA">
                                      <p:cBhvr>
                                        <p:cTn id="8" dur="2000" fill="hold"/>
                                        <p:tgtEl>
                                          <p:spTgt spid="19458"/>
                                        </p:tgtEl>
                                        <p:attrNameLst>
                                          <p:attrName>ppt_x</p:attrName>
                                          <p:attrName>ppt_y</p:attrName>
                                        </p:attrNameLst>
                                      </p:cBhvr>
                                      <p:rCtr x="12500" y="0"/>
                                    </p:animMotion>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4471" y="0"/>
            <a:ext cx="11954435" cy="6463308"/>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#124 </a:t>
            </a:r>
            <a:r>
              <a:rPr lang="en-US" i="1" dirty="0">
                <a:solidFill>
                  <a:schemeClr val="bg1"/>
                </a:solidFill>
                <a:latin typeface="Calibri" panose="020F0502020204030204" pitchFamily="34" charset="0"/>
              </a:rPr>
              <a:t>Be Still, My Soul</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Videos: </a:t>
            </a:r>
            <a:r>
              <a:rPr lang="en-US" i="1" dirty="0">
                <a:solidFill>
                  <a:schemeClr val="bg1"/>
                </a:solidFill>
                <a:latin typeface="Calibri" panose="020F0502020204030204" pitchFamily="34" charset="0"/>
              </a:rPr>
              <a:t>Lesson’s I Learned About as a Boy </a:t>
            </a:r>
            <a:r>
              <a:rPr lang="en-US" dirty="0">
                <a:solidFill>
                  <a:schemeClr val="bg1"/>
                </a:solidFill>
                <a:latin typeface="Calibri" panose="020F0502020204030204" pitchFamily="34" charset="0"/>
              </a:rPr>
              <a:t>(4:04)</a:t>
            </a:r>
          </a:p>
          <a:p>
            <a:r>
              <a:rPr lang="en-US" dirty="0">
                <a:solidFill>
                  <a:schemeClr val="bg1"/>
                </a:solidFill>
                <a:latin typeface="Calibri" panose="020F0502020204030204" pitchFamily="34" charset="0"/>
              </a:rPr>
              <a:t>     Finding Your Purpose in Life: Does Faith Matter? (5:08)</a:t>
            </a:r>
          </a:p>
          <a:p>
            <a:endParaRPr lang="en-US" dirty="0">
              <a:solidFill>
                <a:schemeClr val="bg1"/>
              </a:solidFill>
              <a:latin typeface="Calibri" panose="020F0502020204030204" pitchFamily="34" charset="0"/>
            </a:endParaRPr>
          </a:p>
          <a:p>
            <a:pPr marL="342900" indent="-342900" fontAlgn="base">
              <a:buAutoNum type="arabicPeriod"/>
            </a:pPr>
            <a:r>
              <a:rPr lang="en-US" dirty="0">
                <a:solidFill>
                  <a:schemeClr val="bg1"/>
                </a:solidFill>
                <a:latin typeface="Calibri" panose="020F0502020204030204" pitchFamily="34" charset="0"/>
              </a:rPr>
              <a:t>Elder Larry S. </a:t>
            </a:r>
            <a:r>
              <a:rPr lang="en-US" dirty="0" err="1">
                <a:solidFill>
                  <a:schemeClr val="bg1"/>
                </a:solidFill>
                <a:latin typeface="Calibri" panose="020F0502020204030204" pitchFamily="34" charset="0"/>
              </a:rPr>
              <a:t>Kacher</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Trifle Not with Sacred Things </a:t>
            </a:r>
            <a:r>
              <a:rPr lang="en-US" dirty="0">
                <a:solidFill>
                  <a:schemeClr val="bg1"/>
                </a:solidFill>
                <a:latin typeface="Calibri" panose="020F0502020204030204" pitchFamily="34" charset="0"/>
              </a:rPr>
              <a:t>Oct. 2014 Gen. Conf.</a:t>
            </a:r>
          </a:p>
          <a:p>
            <a:pPr marL="342900" indent="-342900" fontAlgn="base">
              <a:buAutoNum type="arabicPeriod"/>
            </a:pPr>
            <a:endParaRPr lang="en-US" dirty="0">
              <a:solidFill>
                <a:schemeClr val="bg1"/>
              </a:solidFill>
              <a:latin typeface="Calibri" panose="020F0502020204030204" pitchFamily="34" charset="0"/>
            </a:endParaRPr>
          </a:p>
          <a:p>
            <a:pPr marL="342900" indent="-342900" fontAlgn="base">
              <a:buAutoNum type="arabicPeriod" startAt="2"/>
            </a:pPr>
            <a:r>
              <a:rPr lang="en-US" dirty="0">
                <a:solidFill>
                  <a:schemeClr val="bg1"/>
                </a:solidFill>
                <a:latin typeface="Calibri" panose="020F0502020204030204" pitchFamily="34" charset="0"/>
              </a:rPr>
              <a:t>Elder James E. Faust </a:t>
            </a:r>
            <a:r>
              <a:rPr lang="en-US" i="1" dirty="0">
                <a:solidFill>
                  <a:schemeClr val="bg1"/>
                </a:solidFill>
                <a:latin typeface="Calibri" panose="020F0502020204030204" pitchFamily="34" charset="0"/>
              </a:rPr>
              <a:t>Choices</a:t>
            </a:r>
            <a:r>
              <a:rPr lang="en-US" dirty="0">
                <a:solidFill>
                  <a:schemeClr val="bg1"/>
                </a:solidFill>
                <a:latin typeface="Calibri" panose="020F0502020204030204" pitchFamily="34" charset="0"/>
              </a:rPr>
              <a:t> April 2004 Gen. Conf.</a:t>
            </a:r>
          </a:p>
          <a:p>
            <a:pPr marL="342900" indent="-342900" fontAlgn="base">
              <a:buAutoNum type="arabicPeriod" startAt="2"/>
            </a:pPr>
            <a:endParaRPr lang="en-US" dirty="0">
              <a:solidFill>
                <a:schemeClr val="bg1"/>
              </a:solidFill>
              <a:latin typeface="Calibri" panose="020F0502020204030204" pitchFamily="34" charset="0"/>
            </a:endParaRPr>
          </a:p>
          <a:p>
            <a:pPr marL="342900" indent="-342900" fontAlgn="base">
              <a:buAutoNum type="arabicPeriod" startAt="2"/>
            </a:pPr>
            <a:r>
              <a:rPr lang="en-US" dirty="0">
                <a:solidFill>
                  <a:schemeClr val="bg1"/>
                </a:solidFill>
                <a:latin typeface="Calibri" panose="020F0502020204030204" pitchFamily="34" charset="0"/>
              </a:rPr>
              <a:t>Old Testament Institute Manual</a:t>
            </a:r>
          </a:p>
          <a:p>
            <a:pPr marL="342900" indent="-342900" fontAlgn="base">
              <a:buAutoNum type="arabicPeriod" startAt="2"/>
            </a:pPr>
            <a:endParaRPr lang="en-US" dirty="0">
              <a:solidFill>
                <a:schemeClr val="bg1"/>
              </a:solidFill>
              <a:latin typeface="Calibri" panose="020F0502020204030204" pitchFamily="34" charset="0"/>
            </a:endParaRPr>
          </a:p>
          <a:p>
            <a:pPr marL="342900" indent="-342900" fontAlgn="base">
              <a:buFontTx/>
              <a:buAutoNum type="arabicPeriod" startAt="2"/>
            </a:pPr>
            <a:r>
              <a:rPr lang="en-US" dirty="0">
                <a:solidFill>
                  <a:schemeClr val="bg1"/>
                </a:solidFill>
                <a:latin typeface="Calibri" panose="020F0502020204030204" pitchFamily="34" charset="0"/>
              </a:rPr>
              <a:t>Joseph Fielding Smith (</a:t>
            </a:r>
            <a:r>
              <a:rPr lang="en-US" i="1" dirty="0">
                <a:solidFill>
                  <a:schemeClr val="bg1"/>
                </a:solidFill>
                <a:latin typeface="Calibri" panose="020F0502020204030204" pitchFamily="34" charset="0"/>
              </a:rPr>
              <a:t>Answers to Gospel Questions,</a:t>
            </a:r>
            <a:r>
              <a:rPr lang="en-US" dirty="0">
                <a:solidFill>
                  <a:schemeClr val="bg1"/>
                </a:solidFill>
                <a:latin typeface="Calibri" panose="020F0502020204030204" pitchFamily="34" charset="0"/>
              </a:rPr>
              <a:t> comp. Joseph Fielding Smith Jr., 5 vols. [1957–66], 4:107–8).</a:t>
            </a:r>
          </a:p>
          <a:p>
            <a:pPr marL="342900" indent="-342900" fontAlgn="base">
              <a:buFontTx/>
              <a:buAutoNum type="arabicPeriod" startAt="2"/>
            </a:pPr>
            <a:endParaRPr lang="en-US" dirty="0">
              <a:solidFill>
                <a:schemeClr val="bg1"/>
              </a:solidFill>
              <a:latin typeface="Calibri" panose="020F0502020204030204" pitchFamily="34" charset="0"/>
            </a:endParaRPr>
          </a:p>
          <a:p>
            <a:pPr marL="342900" indent="-342900" fontAlgn="base">
              <a:buFontTx/>
              <a:buAutoNum type="arabicPeriod" startAt="2"/>
            </a:pPr>
            <a:r>
              <a:rPr lang="en-US" dirty="0">
                <a:solidFill>
                  <a:schemeClr val="bg1"/>
                </a:solidFill>
              </a:rPr>
              <a:t>McConkie, Mormon Doctrine, pp. 759–60</a:t>
            </a:r>
          </a:p>
          <a:p>
            <a:pPr marL="342900" indent="-342900" fontAlgn="base">
              <a:buFontTx/>
              <a:buAutoNum type="arabicPeriod" startAt="2"/>
            </a:pPr>
            <a:endParaRPr lang="en-US" dirty="0">
              <a:solidFill>
                <a:schemeClr val="bg1"/>
              </a:solidFill>
              <a:latin typeface="Calibri" panose="020F0502020204030204" pitchFamily="34" charset="0"/>
            </a:endParaRPr>
          </a:p>
          <a:p>
            <a:pPr marL="342900" indent="-342900" fontAlgn="base">
              <a:buFontTx/>
              <a:buAutoNum type="arabicPeriod" startAt="2"/>
            </a:pPr>
            <a:r>
              <a:rPr lang="en-US" dirty="0">
                <a:solidFill>
                  <a:schemeClr val="bg1"/>
                </a:solidFill>
                <a:latin typeface="Calibri" panose="020F0502020204030204" pitchFamily="34" charset="0"/>
              </a:rPr>
              <a:t>W. Cleon </a:t>
            </a:r>
            <a:r>
              <a:rPr lang="en-US" dirty="0" err="1">
                <a:solidFill>
                  <a:schemeClr val="bg1"/>
                </a:solidFill>
                <a:latin typeface="Calibri" panose="020F0502020204030204" pitchFamily="34" charset="0"/>
              </a:rPr>
              <a:t>Skousen</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The Fourth Thousand Years </a:t>
            </a:r>
            <a:r>
              <a:rPr lang="en-US" dirty="0">
                <a:solidFill>
                  <a:schemeClr val="bg1"/>
                </a:solidFill>
                <a:latin typeface="Calibri" panose="020F0502020204030204" pitchFamily="34" charset="0"/>
              </a:rPr>
              <a:t>pp. 72-73</a:t>
            </a:r>
          </a:p>
          <a:p>
            <a:pPr marL="342900" indent="-342900" fontAlgn="base">
              <a:buFontTx/>
              <a:buAutoNum type="arabicPeriod" startAt="2"/>
            </a:pPr>
            <a:endParaRPr lang="en-US" dirty="0">
              <a:solidFill>
                <a:schemeClr val="bg1"/>
              </a:solidFill>
              <a:latin typeface="Calibri" panose="020F0502020204030204" pitchFamily="34" charset="0"/>
            </a:endParaRPr>
          </a:p>
          <a:p>
            <a:pPr marL="342900" indent="-342900" fontAlgn="base">
              <a:buFontTx/>
              <a:buAutoNum type="arabicPeriod" startAt="2"/>
            </a:pPr>
            <a:r>
              <a:rPr lang="en-US" dirty="0">
                <a:solidFill>
                  <a:schemeClr val="bg1"/>
                </a:solidFill>
                <a:latin typeface="Calibri" panose="020F0502020204030204" pitchFamily="34" charset="0"/>
              </a:rPr>
              <a:t>(Lorenzo Snow, in Journal of Discourses, 4:156.)</a:t>
            </a:r>
          </a:p>
          <a:p>
            <a:pPr marL="342900" indent="-342900" fontAlgn="base">
              <a:buFontTx/>
              <a:buAutoNum type="arabicPeriod" startAt="2"/>
            </a:pPr>
            <a:endParaRPr lang="en-US" dirty="0">
              <a:solidFill>
                <a:schemeClr val="bg1"/>
              </a:solidFill>
              <a:latin typeface="Calibri" panose="020F0502020204030204" pitchFamily="34" charset="0"/>
            </a:endParaRPr>
          </a:p>
          <a:p>
            <a:pPr marL="342900" indent="-342900" fontAlgn="base">
              <a:buAutoNum type="arabicPeriod" startAt="2"/>
            </a:pP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5" name="Footer Placeholder 14">
            <a:extLst>
              <a:ext uri="{FF2B5EF4-FFF2-40B4-BE49-F238E27FC236}">
                <a16:creationId xmlns:a16="http://schemas.microsoft.com/office/drawing/2014/main" id="{715D0A3A-FEAD-482C-84DD-FB79E2F3519D}"/>
              </a:ext>
            </a:extLst>
          </p:cNvPr>
          <p:cNvSpPr>
            <a:spLocks noGrp="1"/>
          </p:cNvSpPr>
          <p:nvPr/>
        </p:nvSpPr>
        <p:spPr>
          <a:xfrm>
            <a:off x="87484" y="643885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2B367D56-BD51-4EEE-8D2C-49CB50A8B9E6}"/>
              </a:ext>
            </a:extLst>
          </p:cNvPr>
          <p:cNvGrpSpPr/>
          <p:nvPr/>
        </p:nvGrpSpPr>
        <p:grpSpPr>
          <a:xfrm>
            <a:off x="5855037" y="889994"/>
            <a:ext cx="749556" cy="949438"/>
            <a:chOff x="7543800" y="3810000"/>
            <a:chExt cx="1143000" cy="1447800"/>
          </a:xfrm>
        </p:grpSpPr>
        <p:sp>
          <p:nvSpPr>
            <p:cNvPr id="7" name="Trapezoid 6">
              <a:extLst>
                <a:ext uri="{FF2B5EF4-FFF2-40B4-BE49-F238E27FC236}">
                  <a16:creationId xmlns:a16="http://schemas.microsoft.com/office/drawing/2014/main" id="{A5457630-4E59-43D5-A44F-643273BB100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CF5BAA8E-8207-4696-8F8A-E367D125420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F09D6686-3E8C-491A-B3CA-5E12BE9FF72C}"/>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EAB3E6A8-B5FC-4ECF-92DC-65732B2B1BA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93F8F6C-E631-46CF-A7CD-767E9583DD71}"/>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1CB1AC7A-598A-47CB-994F-CCF77E0181E0}"/>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9D13F498-E6F8-44DA-95F0-C430CF40C9F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4594E9A-E808-4950-8A26-F001EADABCD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4820E47-2CD9-4932-B1C6-4F5735C50FB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5F9AB38-B0C8-45B5-9C4A-7641924617C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D19D53DC-C479-4A31-A479-32B2431C0FB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6290A2C-824E-4E7E-BE93-AF271E3930A8}"/>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E6646F3E-50EE-4B17-B226-C5590F2D735D}"/>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B99D6C33-7097-4068-97B5-806E714E42E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5C1DEC1-DE02-42D2-9327-7899F208283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F2EF04-6C85-45BB-ACBF-904343A257B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D8A39C5-523C-436E-93C1-31A626474A4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1FC2392A-2DD0-464E-B090-DEA2B3C8F60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59883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41" y="115251"/>
            <a:ext cx="6096000" cy="1200329"/>
          </a:xfrm>
          <a:prstGeom prst="rect">
            <a:avLst/>
          </a:prstGeom>
          <a:ln>
            <a:solidFill>
              <a:schemeClr val="tx1"/>
            </a:solidFill>
          </a:ln>
        </p:spPr>
        <p:txBody>
          <a:bodyPr>
            <a:spAutoFit/>
          </a:bodyPr>
          <a:lstStyle/>
          <a:p>
            <a:r>
              <a:rPr lang="en-US" sz="1200" b="1" dirty="0" err="1">
                <a:latin typeface="Calibri" panose="020F0502020204030204" pitchFamily="34" charset="0"/>
              </a:rPr>
              <a:t>Nabal</a:t>
            </a:r>
            <a:r>
              <a:rPr lang="en-US" sz="1200" b="1" dirty="0">
                <a:latin typeface="Calibri" panose="020F0502020204030204" pitchFamily="34" charset="0"/>
              </a:rPr>
              <a:t>: </a:t>
            </a:r>
            <a:r>
              <a:rPr lang="en-US" sz="1200" dirty="0">
                <a:latin typeface="Calibri" panose="020F0502020204030204" pitchFamily="34" charset="0"/>
              </a:rPr>
              <a:t>The phrase used by David when he threatened the destruction of </a:t>
            </a:r>
            <a:r>
              <a:rPr lang="en-US" sz="1200" dirty="0" err="1">
                <a:latin typeface="Calibri" panose="020F0502020204030204" pitchFamily="34" charset="0"/>
              </a:rPr>
              <a:t>Nabal</a:t>
            </a:r>
            <a:r>
              <a:rPr lang="en-US" sz="1200" dirty="0">
                <a:latin typeface="Calibri" panose="020F0502020204030204" pitchFamily="34" charset="0"/>
              </a:rPr>
              <a:t> is shocking to modern readers. Today the word is used only in profanity, but such was not the case when the King James Version was translated. The phrase was a Hebrew idiom used several times in the Bible that meant “every male” (</a:t>
            </a:r>
            <a:r>
              <a:rPr lang="en-US" sz="1200" dirty="0" err="1">
                <a:latin typeface="Calibri" panose="020F0502020204030204" pitchFamily="34" charset="0"/>
              </a:rPr>
              <a:t>Keil</a:t>
            </a:r>
            <a:r>
              <a:rPr lang="en-US" sz="1200" dirty="0">
                <a:latin typeface="Calibri" panose="020F0502020204030204" pitchFamily="34" charset="0"/>
              </a:rPr>
              <a:t> and </a:t>
            </a:r>
            <a:r>
              <a:rPr lang="en-US" sz="1200" dirty="0" err="1">
                <a:latin typeface="Calibri" panose="020F0502020204030204" pitchFamily="34" charset="0"/>
              </a:rPr>
              <a:t>Delitzsch</a:t>
            </a:r>
            <a:r>
              <a:rPr lang="en-US" sz="1200" dirty="0">
                <a:latin typeface="Calibri" panose="020F0502020204030204" pitchFamily="34" charset="0"/>
              </a:rPr>
              <a:t>, Commentary, 2:2:242). Thus, David threatened not only to kill </a:t>
            </a:r>
            <a:r>
              <a:rPr lang="en-US" sz="1200" dirty="0" err="1">
                <a:latin typeface="Calibri" panose="020F0502020204030204" pitchFamily="34" charset="0"/>
              </a:rPr>
              <a:t>Nabal</a:t>
            </a:r>
            <a:r>
              <a:rPr lang="en-US" sz="1200" dirty="0">
                <a:latin typeface="Calibri" panose="020F0502020204030204" pitchFamily="34" charset="0"/>
              </a:rPr>
              <a:t> himself but also to destroy completely all that was his. The same idea occurs in modern revelation but without the offensive expression (see D&amp;C 121:15).</a:t>
            </a:r>
            <a:endParaRPr lang="en-US" sz="1200" dirty="0"/>
          </a:p>
        </p:txBody>
      </p:sp>
      <p:sp>
        <p:nvSpPr>
          <p:cNvPr id="3" name="Rectangle 2"/>
          <p:cNvSpPr/>
          <p:nvPr/>
        </p:nvSpPr>
        <p:spPr>
          <a:xfrm>
            <a:off x="116541" y="1306003"/>
            <a:ext cx="6096000" cy="1200329"/>
          </a:xfrm>
          <a:prstGeom prst="rect">
            <a:avLst/>
          </a:prstGeom>
          <a:ln>
            <a:solidFill>
              <a:schemeClr val="tx1"/>
            </a:solidFill>
          </a:ln>
        </p:spPr>
        <p:txBody>
          <a:bodyPr>
            <a:spAutoFit/>
          </a:bodyPr>
          <a:lstStyle/>
          <a:p>
            <a:r>
              <a:rPr lang="en-US" sz="1200" dirty="0">
                <a:latin typeface="Calibri" panose="020F0502020204030204" pitchFamily="34" charset="0"/>
              </a:rPr>
              <a:t>The account in 1 Sam. 28:5–20 of the prophet being brought back from the dead by the witch of </a:t>
            </a:r>
            <a:r>
              <a:rPr lang="en-US" sz="1200" dirty="0" err="1">
                <a:latin typeface="Calibri" panose="020F0502020204030204" pitchFamily="34" charset="0"/>
              </a:rPr>
              <a:t>Endor</a:t>
            </a:r>
            <a:r>
              <a:rPr lang="en-US" sz="1200" dirty="0">
                <a:latin typeface="Calibri" panose="020F0502020204030204" pitchFamily="34" charset="0"/>
              </a:rPr>
              <a:t>, at King Saul’s request, presents a problem. It is certain that a witch or other medium cannot by any means available to her bring up a prophet from the world of spirits. We may confidently be assured that if Samuel was present on that occasion, it was not due to conjuring of the witch. Either Samuel came in spite of and not because of the witch, or some other spirit came impersonating him” (Bible Dictionary, “Samuel”).</a:t>
            </a:r>
            <a:endParaRPr lang="en-US" sz="1200" dirty="0"/>
          </a:p>
        </p:txBody>
      </p:sp>
      <p:sp>
        <p:nvSpPr>
          <p:cNvPr id="4" name="Rectangle 3"/>
          <p:cNvSpPr/>
          <p:nvPr/>
        </p:nvSpPr>
        <p:spPr>
          <a:xfrm>
            <a:off x="6212541" y="-26894"/>
            <a:ext cx="5862918" cy="4524315"/>
          </a:xfrm>
          <a:prstGeom prst="rect">
            <a:avLst/>
          </a:prstGeom>
          <a:ln>
            <a:solidFill>
              <a:schemeClr val="tx1"/>
            </a:solidFill>
          </a:ln>
        </p:spPr>
        <p:txBody>
          <a:bodyPr wrap="square">
            <a:spAutoFit/>
          </a:bodyPr>
          <a:lstStyle/>
          <a:p>
            <a:r>
              <a:rPr lang="en-US" sz="1200" b="1" dirty="0">
                <a:solidFill>
                  <a:srgbClr val="333333"/>
                </a:solidFill>
              </a:rPr>
              <a:t>“The Witch of </a:t>
            </a:r>
            <a:r>
              <a:rPr lang="en-US" sz="1200" b="1" dirty="0" err="1">
                <a:solidFill>
                  <a:srgbClr val="333333"/>
                </a:solidFill>
              </a:rPr>
              <a:t>Endor</a:t>
            </a:r>
            <a:r>
              <a:rPr lang="en-US" sz="1200" b="1" dirty="0">
                <a:solidFill>
                  <a:srgbClr val="333333"/>
                </a:solidFill>
              </a:rPr>
              <a:t> </a:t>
            </a:r>
            <a:r>
              <a:rPr lang="en-US" sz="1200" dirty="0">
                <a:solidFill>
                  <a:srgbClr val="333333"/>
                </a:solidFill>
              </a:rPr>
              <a:t>… instead of being a prophetess of the Lord, was a woman who practiced necromancy; that is, communication or pretended communication with the spirits of the dead; but she was led by a familiar spirit. In other words, she was a spiritual medium, similar to those modern professors of the art, who claim to be under the control of some departed notable, and through him or her to be able to communicate with the dead. It should be observed that in the séance with the king of Israel, Saul did not see Samuel or anybody but the medium or witch. She declared that she saw an old man coming up and that he was covered with a mantle. It was she who told Saul what Samuel was purported to have said. Saul ‘perceived that it was Samuel’ through what the witch stated to him. The conversation that ensued between Samuel and Saul was conducted through the medium. All of this could have taken place entirely without the presence of the prophet Samuel. The woman, under the influence of her familiar spirit, could have given to Saul the message supposed to have come from Samuel, in the same way that messages from the dead are pretended to be given to the living by spiritual mediums of the latter days, who, as in the case under consideration, perform their work at night or under cover of darkness.</a:t>
            </a:r>
          </a:p>
          <a:p>
            <a:endParaRPr lang="en-US" sz="1200" dirty="0">
              <a:solidFill>
                <a:srgbClr val="333333"/>
              </a:solidFill>
            </a:endParaRPr>
          </a:p>
          <a:p>
            <a:r>
              <a:rPr lang="en-US" sz="1200" dirty="0"/>
              <a:t>“It is beyond rational belief that such persons could at any period in ancient or modern times, invoke the spirits of departed servants or handmaidens of the Lord. They are not at the beck and call of witches, wizards, diviners, or necromancers. Pitiable indeed would be the condition of spirits in paradise if they were under any such control. They would not be at rest, nor be able to enjoy that liberty from the troubles and labors of earthly life which is essential to their happiness, but be in a condition of bondage, subject to the will and whims of persons who know not God and whose lives and aims are of the earth, earthy” (</a:t>
            </a:r>
            <a:r>
              <a:rPr lang="en-US" sz="1200" i="1" dirty="0"/>
              <a:t>Answers to Gospel Questions,</a:t>
            </a:r>
            <a:r>
              <a:rPr lang="en-US" sz="1200" dirty="0"/>
              <a:t> comp. Joseph Fielding Smith Jr., 5 vols. [1957–66], 4:107–8).</a:t>
            </a:r>
          </a:p>
        </p:txBody>
      </p:sp>
      <p:sp>
        <p:nvSpPr>
          <p:cNvPr id="5" name="Rectangle 4"/>
          <p:cNvSpPr/>
          <p:nvPr/>
        </p:nvSpPr>
        <p:spPr>
          <a:xfrm>
            <a:off x="6212541" y="4497421"/>
            <a:ext cx="5862918" cy="1384995"/>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Spiritual mediums:</a:t>
            </a:r>
          </a:p>
          <a:p>
            <a:r>
              <a:rPr lang="en-US" sz="1200" dirty="0">
                <a:solidFill>
                  <a:srgbClr val="333333"/>
                </a:solidFill>
                <a:latin typeface="Calibri" panose="020F0502020204030204" pitchFamily="34" charset="0"/>
              </a:rPr>
              <a:t>If the Lord desired to impart this information to Saul, why did he not respond when Saul enquired of him through the legitimate channels of divine communication? Saul had tried them all and failed to obtain an answer. Why should the Lord ignore the means he himself established, and send Samuel, a prophet, to reveal himself to Saul through a forbidden source? Why should he employ one who had a familiar spirit for this purpose, a medium which he had positively condemned by his own law? Joseph Fielding Smith</a:t>
            </a:r>
            <a:endParaRPr lang="en-US" sz="1200" dirty="0"/>
          </a:p>
        </p:txBody>
      </p:sp>
      <p:sp>
        <p:nvSpPr>
          <p:cNvPr id="6" name="Rectangle 5"/>
          <p:cNvSpPr/>
          <p:nvPr/>
        </p:nvSpPr>
        <p:spPr>
          <a:xfrm>
            <a:off x="116541" y="2506332"/>
            <a:ext cx="6096000" cy="3600986"/>
          </a:xfrm>
          <a:prstGeom prst="rect">
            <a:avLst/>
          </a:prstGeom>
          <a:ln>
            <a:solidFill>
              <a:schemeClr val="tx1"/>
            </a:solidFill>
          </a:ln>
        </p:spPr>
        <p:txBody>
          <a:bodyPr wrap="square">
            <a:spAutoFit/>
          </a:bodyPr>
          <a:lstStyle/>
          <a:p>
            <a:r>
              <a:rPr lang="en-US" sz="1200" b="1" dirty="0">
                <a:latin typeface="Calibri" panose="020F0502020204030204" pitchFamily="34" charset="0"/>
              </a:rPr>
              <a:t>The ephod </a:t>
            </a:r>
            <a:r>
              <a:rPr lang="en-US" sz="1200" dirty="0">
                <a:latin typeface="Calibri" panose="020F0502020204030204" pitchFamily="34" charset="0"/>
              </a:rPr>
              <a:t>was an article of sacred clothing worn by the high priests of the Levitical Priesthood. The Lord directed that they were not to wear ordinary clothing during their service, but they were to have “holy garments” made by those whom the Lord had “filled with the spirit of wisdom.” (Ex. 28:2–3.) These sacred garments were to be passed from father to son along with the high priestly office itself. (Ex. 29:29.)</a:t>
            </a:r>
          </a:p>
          <a:p>
            <a:endParaRPr lang="en-US" sz="1200" dirty="0">
              <a:latin typeface="Calibri" panose="020F0502020204030204" pitchFamily="34" charset="0"/>
            </a:endParaRPr>
          </a:p>
          <a:p>
            <a:r>
              <a:rPr lang="en-US" sz="1200" dirty="0">
                <a:latin typeface="Calibri" panose="020F0502020204030204" pitchFamily="34" charset="0"/>
              </a:rPr>
              <a:t>The ephod, worn over a blue robe, was made of blue, purple, and scarlet material, with designs of gold thread skillfully woven into the fabric. This garment was fastened at each shoulder and had an intricately woven band with which it could be fastened around the waist. In gold settings on each shoulder were onyx stones engraved with the names of the 12 sons of Israel as a “memorial” as the priest served before the Lord. (See Ex. 28:6–14 and Ex. 39:2–7). Fastened to the ephod was a breastplate into which the </a:t>
            </a:r>
            <a:r>
              <a:rPr lang="en-US" sz="1200" dirty="0" err="1">
                <a:latin typeface="Calibri" panose="020F0502020204030204" pitchFamily="34" charset="0"/>
              </a:rPr>
              <a:t>Urim</a:t>
            </a:r>
            <a:r>
              <a:rPr lang="en-US" sz="1200" dirty="0">
                <a:latin typeface="Calibri" panose="020F0502020204030204" pitchFamily="34" charset="0"/>
              </a:rPr>
              <a:t> and </a:t>
            </a:r>
            <a:r>
              <a:rPr lang="en-US" sz="1200" dirty="0" err="1">
                <a:latin typeface="Calibri" panose="020F0502020204030204" pitchFamily="34" charset="0"/>
              </a:rPr>
              <a:t>Thummim</a:t>
            </a:r>
            <a:r>
              <a:rPr lang="en-US" sz="1200" dirty="0">
                <a:latin typeface="Calibri" panose="020F0502020204030204" pitchFamily="34" charset="0"/>
              </a:rPr>
              <a:t> could be placed. (Ex. 28:15–30.)</a:t>
            </a:r>
          </a:p>
          <a:p>
            <a:pPr fontAlgn="base"/>
            <a:r>
              <a:rPr lang="en-US" sz="1200" dirty="0">
                <a:latin typeface="Calibri" panose="020F0502020204030204" pitchFamily="34" charset="0"/>
              </a:rPr>
              <a:t>The exact function of the ephod is not known. As President Joseph Fielding Smith observed, information concerning these ancient ordinances “was never recorded in any detail, because such ordinances are sacred and not for the world.” (</a:t>
            </a:r>
            <a:r>
              <a:rPr lang="en-US" sz="1200" i="1" dirty="0">
                <a:latin typeface="Calibri" panose="020F0502020204030204" pitchFamily="34" charset="0"/>
              </a:rPr>
              <a:t>Improvement Era, </a:t>
            </a:r>
            <a:r>
              <a:rPr lang="en-US" sz="1200" dirty="0">
                <a:latin typeface="Calibri" panose="020F0502020204030204" pitchFamily="34" charset="0"/>
              </a:rPr>
              <a:t>November 1955, p. 794.)</a:t>
            </a:r>
          </a:p>
          <a:p>
            <a:pPr fontAlgn="base"/>
            <a:r>
              <a:rPr lang="en-US" sz="1200" dirty="0">
                <a:latin typeface="Calibri" panose="020F0502020204030204" pitchFamily="34" charset="0"/>
              </a:rPr>
              <a:t>There are later references to a linen ephod; the boy Samuel, for example, wore such a garment when he served the Lord.</a:t>
            </a:r>
          </a:p>
          <a:p>
            <a:r>
              <a:rPr lang="en-US" sz="1200" i="1" dirty="0">
                <a:latin typeface="Calibri" panose="020F0502020204030204" pitchFamily="34" charset="0"/>
              </a:rPr>
              <a:t>I Have a Question</a:t>
            </a:r>
            <a:r>
              <a:rPr lang="en-US" sz="1200" dirty="0">
                <a:latin typeface="Calibri" panose="020F0502020204030204" pitchFamily="34" charset="0"/>
              </a:rPr>
              <a:t> December 1973 Ensign</a:t>
            </a:r>
            <a:endParaRPr lang="en-US" sz="1200" i="1" dirty="0">
              <a:latin typeface="Calibri" panose="020F0502020204030204" pitchFamily="34" charset="0"/>
            </a:endParaRPr>
          </a:p>
        </p:txBody>
      </p:sp>
    </p:spTree>
    <p:extLst>
      <p:ext uri="{BB962C8B-B14F-4D97-AF65-F5344CB8AC3E}">
        <p14:creationId xmlns:p14="http://schemas.microsoft.com/office/powerpoint/2010/main" val="349673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76" y="6381945"/>
            <a:ext cx="3429000" cy="369332"/>
          </a:xfrm>
          <a:prstGeom prst="rect">
            <a:avLst/>
          </a:prstGeom>
          <a:noFill/>
        </p:spPr>
        <p:txBody>
          <a:bodyPr wrap="square" rtlCol="0">
            <a:spAutoFit/>
          </a:bodyPr>
          <a:lstStyle/>
          <a:p>
            <a:r>
              <a:rPr lang="en-US" dirty="0">
                <a:solidFill>
                  <a:schemeClr val="bg1"/>
                </a:solidFill>
              </a:rPr>
              <a:t>1 Samuel 25:1</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Samuel Dies</a:t>
            </a:r>
          </a:p>
        </p:txBody>
      </p:sp>
      <p:sp>
        <p:nvSpPr>
          <p:cNvPr id="2" name="Rectangle 1"/>
          <p:cNvSpPr/>
          <p:nvPr/>
        </p:nvSpPr>
        <p:spPr>
          <a:xfrm>
            <a:off x="350211" y="1399918"/>
            <a:ext cx="6096000" cy="1569660"/>
          </a:xfrm>
          <a:prstGeom prst="rect">
            <a:avLst/>
          </a:prstGeom>
        </p:spPr>
        <p:txBody>
          <a:bodyPr>
            <a:spAutoFit/>
          </a:bodyPr>
          <a:lstStyle/>
          <a:p>
            <a:r>
              <a:rPr lang="en-US" sz="2400" i="1" dirty="0">
                <a:solidFill>
                  <a:srgbClr val="FFFF00"/>
                </a:solidFill>
                <a:latin typeface="Calibri" panose="020F0502020204030204" pitchFamily="34" charset="0"/>
              </a:rPr>
              <a:t> …and all the Israelites were gathered together, and lamented him, and buried him in his house at Ramah. And David arose, and went down to the wilderness of </a:t>
            </a:r>
            <a:r>
              <a:rPr lang="en-US" sz="2400" i="1" dirty="0" err="1">
                <a:solidFill>
                  <a:srgbClr val="FFFF00"/>
                </a:solidFill>
                <a:latin typeface="Calibri" panose="020F0502020204030204" pitchFamily="34" charset="0"/>
              </a:rPr>
              <a:t>Paran</a:t>
            </a:r>
            <a:r>
              <a:rPr lang="en-US" sz="2400" i="1" dirty="0">
                <a:solidFill>
                  <a:srgbClr val="FFFF00"/>
                </a:solidFill>
                <a:latin typeface="Calibri" panose="020F0502020204030204" pitchFamily="34" charset="0"/>
              </a:rPr>
              <a:t>.</a:t>
            </a:r>
          </a:p>
        </p:txBody>
      </p:sp>
      <p:sp>
        <p:nvSpPr>
          <p:cNvPr id="3" name="Rectangle 2"/>
          <p:cNvSpPr/>
          <p:nvPr/>
        </p:nvSpPr>
        <p:spPr>
          <a:xfrm>
            <a:off x="1463392" y="4074367"/>
            <a:ext cx="6096000" cy="1569660"/>
          </a:xfrm>
          <a:prstGeom prst="rect">
            <a:avLst/>
          </a:prstGeom>
        </p:spPr>
        <p:txBody>
          <a:bodyPr>
            <a:spAutoFit/>
          </a:bodyPr>
          <a:lstStyle/>
          <a:p>
            <a:r>
              <a:rPr lang="en-US" sz="2400" dirty="0">
                <a:solidFill>
                  <a:schemeClr val="bg1"/>
                </a:solidFill>
                <a:latin typeface="Calibri" panose="020F0502020204030204" pitchFamily="34" charset="0"/>
              </a:rPr>
              <a:t>Samuel the prophet died and all the Israelites gathered to mourn his loss. After Samuel’s funeral, David and his men went into the wilderness.</a:t>
            </a:r>
          </a:p>
        </p:txBody>
      </p:sp>
      <p:grpSp>
        <p:nvGrpSpPr>
          <p:cNvPr id="11" name="Group 10"/>
          <p:cNvGrpSpPr/>
          <p:nvPr/>
        </p:nvGrpSpPr>
        <p:grpSpPr>
          <a:xfrm>
            <a:off x="7820685" y="1016830"/>
            <a:ext cx="3702336" cy="4671821"/>
            <a:chOff x="7505323" y="495847"/>
            <a:chExt cx="3702336" cy="4671821"/>
          </a:xfrm>
        </p:grpSpPr>
        <p:grpSp>
          <p:nvGrpSpPr>
            <p:cNvPr id="12" name="Group 11"/>
            <p:cNvGrpSpPr/>
            <p:nvPr/>
          </p:nvGrpSpPr>
          <p:grpSpPr>
            <a:xfrm>
              <a:off x="7505323" y="495847"/>
              <a:ext cx="3702336" cy="4671821"/>
              <a:chOff x="8455499" y="1694834"/>
              <a:chExt cx="2752160" cy="3472834"/>
            </a:xfrm>
          </p:grpSpPr>
          <p:sp>
            <p:nvSpPr>
              <p:cNvPr id="24" name="Rectangle 23"/>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8455499" y="1694834"/>
                <a:ext cx="2043369" cy="3071775"/>
                <a:chOff x="3730028" y="2278823"/>
                <a:chExt cx="2043369" cy="3071775"/>
              </a:xfrm>
            </p:grpSpPr>
            <p:grpSp>
              <p:nvGrpSpPr>
                <p:cNvPr id="26" name="Group 25"/>
                <p:cNvGrpSpPr/>
                <p:nvPr/>
              </p:nvGrpSpPr>
              <p:grpSpPr>
                <a:xfrm>
                  <a:off x="3730028" y="2278823"/>
                  <a:ext cx="1810693" cy="3071775"/>
                  <a:chOff x="3730028" y="2278823"/>
                  <a:chExt cx="1810693" cy="3071775"/>
                </a:xfrm>
              </p:grpSpPr>
              <p:sp>
                <p:nvSpPr>
                  <p:cNvPr id="38" name="Freeform 37"/>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856816" y="3084679"/>
                  <a:ext cx="278939" cy="200368"/>
                  <a:chOff x="6690511" y="2136618"/>
                  <a:chExt cx="524866" cy="377022"/>
                </a:xfrm>
              </p:grpSpPr>
              <p:sp>
                <p:nvSpPr>
                  <p:cNvPr id="35" name="Isosceles Triangle 34"/>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523604" y="4286816"/>
                  <a:ext cx="249793" cy="206354"/>
                  <a:chOff x="8266989" y="4835584"/>
                  <a:chExt cx="396560" cy="327598"/>
                </a:xfrm>
              </p:grpSpPr>
              <p:sp>
                <p:nvSpPr>
                  <p:cNvPr id="31" name="Isosceles Triangle 30"/>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 name="TextBox 12"/>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6" name="TextBox 15"/>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7" name="TextBox 16"/>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8" name="TextBox 17"/>
            <p:cNvSpPr txBox="1"/>
            <p:nvPr/>
          </p:nvSpPr>
          <p:spPr>
            <a:xfrm>
              <a:off x="8487680" y="3571307"/>
              <a:ext cx="1430447" cy="276999"/>
            </a:xfrm>
            <a:prstGeom prst="rect">
              <a:avLst/>
            </a:prstGeom>
            <a:noFill/>
          </p:spPr>
          <p:txBody>
            <a:bodyPr wrap="square" rtlCol="0">
              <a:spAutoFit/>
            </a:bodyPr>
            <a:lstStyle/>
            <a:p>
              <a:r>
                <a:rPr lang="en-US" sz="1200" dirty="0">
                  <a:solidFill>
                    <a:schemeClr val="bg1"/>
                  </a:solidFill>
                </a:rPr>
                <a:t>Bethlehem</a:t>
              </a:r>
            </a:p>
          </p:txBody>
        </p:sp>
        <p:sp>
          <p:nvSpPr>
            <p:cNvPr id="19" name="TextBox 18"/>
            <p:cNvSpPr txBox="1"/>
            <p:nvPr/>
          </p:nvSpPr>
          <p:spPr>
            <a:xfrm>
              <a:off x="9220706" y="2897285"/>
              <a:ext cx="1430447" cy="276999"/>
            </a:xfrm>
            <a:prstGeom prst="rect">
              <a:avLst/>
            </a:prstGeom>
            <a:noFill/>
          </p:spPr>
          <p:txBody>
            <a:bodyPr wrap="square" rtlCol="0">
              <a:spAutoFit/>
            </a:bodyPr>
            <a:lstStyle/>
            <a:p>
              <a:r>
                <a:rPr lang="en-US" sz="1200" dirty="0">
                  <a:solidFill>
                    <a:schemeClr val="bg1"/>
                  </a:solidFill>
                </a:rPr>
                <a:t>Ramah</a:t>
              </a:r>
            </a:p>
          </p:txBody>
        </p:sp>
        <p:sp>
          <p:nvSpPr>
            <p:cNvPr id="20" name="5-Point Star 19"/>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9057964" y="355953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9144650" y="2967254"/>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ame 22"/>
            <p:cNvSpPr/>
            <p:nvPr/>
          </p:nvSpPr>
          <p:spPr>
            <a:xfrm>
              <a:off x="7505323" y="500334"/>
              <a:ext cx="3699360" cy="4662847"/>
            </a:xfrm>
            <a:prstGeom prst="frame">
              <a:avLst>
                <a:gd name="adj1" fmla="val 540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25102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1338" y="1231511"/>
            <a:ext cx="2687049" cy="2246769"/>
          </a:xfrm>
          <a:prstGeom prst="rect">
            <a:avLst/>
          </a:prstGeom>
          <a:noFill/>
        </p:spPr>
        <p:txBody>
          <a:bodyPr wrap="square" rtlCol="0">
            <a:spAutoFit/>
          </a:bodyPr>
          <a:lstStyle/>
          <a:p>
            <a:r>
              <a:rPr lang="en-US" sz="2800" dirty="0" err="1">
                <a:solidFill>
                  <a:schemeClr val="bg1"/>
                </a:solidFill>
                <a:latin typeface="Calibri" panose="020F0502020204030204" pitchFamily="34" charset="0"/>
              </a:rPr>
              <a:t>Nabal</a:t>
            </a:r>
            <a:r>
              <a:rPr lang="en-US" sz="2800" dirty="0">
                <a:solidFill>
                  <a:schemeClr val="bg1"/>
                </a:solidFill>
                <a:latin typeface="Calibri" panose="020F0502020204030204" pitchFamily="34" charset="0"/>
              </a:rPr>
              <a:t> was a wealthy sheep shearer but rude, rough, or hard</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err="1">
                <a:solidFill>
                  <a:schemeClr val="bg1"/>
                </a:solidFill>
                <a:latin typeface="Colonna MT" panose="04020805060202030203" pitchFamily="82" charset="0"/>
              </a:rPr>
              <a:t>Nabal</a:t>
            </a:r>
            <a:r>
              <a:rPr lang="en-US" sz="6600" dirty="0">
                <a:solidFill>
                  <a:schemeClr val="bg1"/>
                </a:solidFill>
                <a:latin typeface="Colonna MT" panose="04020805060202030203" pitchFamily="82" charset="0"/>
              </a:rPr>
              <a:t> And Abigail</a:t>
            </a:r>
          </a:p>
        </p:txBody>
      </p:sp>
      <p:grpSp>
        <p:nvGrpSpPr>
          <p:cNvPr id="5" name="Group 4"/>
          <p:cNvGrpSpPr/>
          <p:nvPr/>
        </p:nvGrpSpPr>
        <p:grpSpPr>
          <a:xfrm>
            <a:off x="1130828" y="876558"/>
            <a:ext cx="2488017" cy="5077014"/>
            <a:chOff x="2119863" y="1327746"/>
            <a:chExt cx="2716093" cy="5542423"/>
          </a:xfrm>
        </p:grpSpPr>
        <p:sp>
          <p:nvSpPr>
            <p:cNvPr id="7" name="Oval 6"/>
            <p:cNvSpPr/>
            <p:nvPr/>
          </p:nvSpPr>
          <p:spPr>
            <a:xfrm rot="20242328">
              <a:off x="3575494" y="614402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423817">
              <a:off x="2926472" y="612374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5280827">
              <a:off x="3073618" y="2002247"/>
              <a:ext cx="977627" cy="153508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242328">
              <a:off x="4392202" y="4427713"/>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33367">
              <a:off x="2119863" y="4422736"/>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635623" y="3415553"/>
              <a:ext cx="1761565" cy="2944906"/>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610174">
              <a:off x="2490591" y="2878913"/>
              <a:ext cx="764782" cy="2026975"/>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66282">
              <a:off x="3818203" y="2904342"/>
              <a:ext cx="764782" cy="2077848"/>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771884" y="2984201"/>
              <a:ext cx="1489042" cy="1997233"/>
            </a:xfrm>
            <a:prstGeom prst="trapezoid">
              <a:avLst>
                <a:gd name="adj" fmla="val 34924"/>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262238" y="2792708"/>
              <a:ext cx="530719" cy="54236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gular Pentagon 16"/>
            <p:cNvSpPr/>
            <p:nvPr/>
          </p:nvSpPr>
          <p:spPr>
            <a:xfrm rot="10800000">
              <a:off x="2908146" y="1819754"/>
              <a:ext cx="1237130" cy="1431672"/>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36005" y="4818354"/>
              <a:ext cx="1524921" cy="22327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gonal Stripe 18"/>
            <p:cNvSpPr/>
            <p:nvPr/>
          </p:nvSpPr>
          <p:spPr>
            <a:xfrm rot="20497650">
              <a:off x="3141744" y="4890146"/>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iagonal Stripe 19"/>
            <p:cNvSpPr/>
            <p:nvPr/>
          </p:nvSpPr>
          <p:spPr>
            <a:xfrm rot="19473589">
              <a:off x="3417797" y="4923658"/>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p:cNvSpPr/>
            <p:nvPr/>
          </p:nvSpPr>
          <p:spPr>
            <a:xfrm>
              <a:off x="3256674" y="4746086"/>
              <a:ext cx="444039" cy="34773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5023930">
              <a:off x="2876225" y="1379736"/>
              <a:ext cx="1300970"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17202411">
              <a:off x="2555290" y="2115154"/>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15280827">
              <a:off x="3584463" y="2115383"/>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gonal Stripe 24"/>
            <p:cNvSpPr/>
            <p:nvPr/>
          </p:nvSpPr>
          <p:spPr>
            <a:xfrm rot="20595122">
              <a:off x="2802506" y="195051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iagonal Stripe 25"/>
            <p:cNvSpPr/>
            <p:nvPr/>
          </p:nvSpPr>
          <p:spPr>
            <a:xfrm rot="20085037">
              <a:off x="2909581" y="192708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ord 26"/>
            <p:cNvSpPr/>
            <p:nvPr/>
          </p:nvSpPr>
          <p:spPr>
            <a:xfrm rot="5023930">
              <a:off x="3107313" y="1310204"/>
              <a:ext cx="718914"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878349" y="1801273"/>
              <a:ext cx="1266927" cy="231889"/>
            </a:xfrm>
            <a:prstGeom prst="roundRect">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594515" y="936543"/>
            <a:ext cx="2443744" cy="4984913"/>
            <a:chOff x="6471656" y="813822"/>
            <a:chExt cx="2528743" cy="4984913"/>
          </a:xfrm>
        </p:grpSpPr>
        <p:sp>
          <p:nvSpPr>
            <p:cNvPr id="30" name="Oval 29"/>
            <p:cNvSpPr/>
            <p:nvPr/>
          </p:nvSpPr>
          <p:spPr>
            <a:xfrm rot="20242328">
              <a:off x="8556645" y="3508435"/>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423817">
              <a:off x="6471656" y="3515050"/>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242328">
              <a:off x="7869734" y="5072593"/>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423817">
              <a:off x="7220712" y="5052313"/>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450971">
              <a:off x="6732738" y="1986266"/>
              <a:ext cx="793827" cy="1997233"/>
            </a:xfrm>
            <a:prstGeom prst="trapezoid">
              <a:avLst>
                <a:gd name="adj" fmla="val 36363"/>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0527786">
              <a:off x="8046718" y="2029277"/>
              <a:ext cx="793827" cy="1997233"/>
            </a:xfrm>
            <a:prstGeom prst="trapezoid">
              <a:avLst>
                <a:gd name="adj" fmla="val 36363"/>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0800000">
              <a:off x="7065979" y="2102896"/>
              <a:ext cx="1489042" cy="1803424"/>
            </a:xfrm>
            <a:prstGeom prst="trapezoid">
              <a:avLst>
                <a:gd name="adj" fmla="val 22281"/>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7608794" y="2095556"/>
              <a:ext cx="403412" cy="51893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6885207" y="3892400"/>
              <a:ext cx="1766219" cy="1429433"/>
            </a:xfrm>
            <a:prstGeom prst="trapezoid">
              <a:avLst>
                <a:gd name="adj" fmla="val 22281"/>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7418670" y="279337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478139">
              <a:off x="6821990" y="2172373"/>
              <a:ext cx="793827" cy="3192431"/>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103953">
              <a:off x="7982873" y="2065227"/>
              <a:ext cx="793827" cy="3277185"/>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301753" y="1048871"/>
              <a:ext cx="992982" cy="12824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6860999" y="813822"/>
              <a:ext cx="1912918" cy="1679612"/>
              <a:chOff x="6860999" y="813822"/>
              <a:chExt cx="1912918" cy="1679612"/>
            </a:xfrm>
          </p:grpSpPr>
          <p:sp>
            <p:nvSpPr>
              <p:cNvPr id="66" name="Cloud 65"/>
              <p:cNvSpPr/>
              <p:nvPr/>
            </p:nvSpPr>
            <p:spPr>
              <a:xfrm rot="6908193">
                <a:off x="6520696" y="1365853"/>
                <a:ext cx="1467884"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14691807" flipH="1">
                <a:off x="7646337" y="1342495"/>
                <a:ext cx="1467884"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9739267" flipH="1">
                <a:off x="7308968" y="813822"/>
                <a:ext cx="1047777" cy="787277"/>
              </a:xfrm>
              <a:prstGeom prst="clou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164117" y="1065861"/>
                <a:ext cx="468607" cy="707430"/>
              </a:xfrm>
              <a:prstGeom prst="ellipse">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986884" y="1093843"/>
                <a:ext cx="468607" cy="707430"/>
              </a:xfrm>
              <a:prstGeom prst="ellipse">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21086371">
              <a:off x="8252212" y="3344902"/>
              <a:ext cx="352066" cy="1362372"/>
              <a:chOff x="9760122" y="2880021"/>
              <a:chExt cx="745374" cy="2485397"/>
            </a:xfrm>
          </p:grpSpPr>
          <p:sp>
            <p:nvSpPr>
              <p:cNvPr id="61" name="Oval 60"/>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rot="513629" flipH="1">
              <a:off x="6991088" y="3322040"/>
              <a:ext cx="352066" cy="1362372"/>
              <a:chOff x="9760122" y="2880021"/>
              <a:chExt cx="745374" cy="2485397"/>
            </a:xfrm>
          </p:grpSpPr>
          <p:sp>
            <p:nvSpPr>
              <p:cNvPr id="56" name="Oval 55"/>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rapezoid 45"/>
            <p:cNvSpPr/>
            <p:nvPr/>
          </p:nvSpPr>
          <p:spPr>
            <a:xfrm rot="478139">
              <a:off x="6851759" y="1346044"/>
              <a:ext cx="379019" cy="948937"/>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100827">
              <a:off x="8469783" y="1350162"/>
              <a:ext cx="379019" cy="948937"/>
            </a:xfrm>
            <a:prstGeom prst="trapezoid">
              <a:avLst>
                <a:gd name="adj" fmla="val 3636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030400" y="1181892"/>
              <a:ext cx="1618492" cy="352066"/>
              <a:chOff x="7030400" y="1181892"/>
              <a:chExt cx="1618492" cy="352066"/>
            </a:xfrm>
          </p:grpSpPr>
          <p:sp>
            <p:nvSpPr>
              <p:cNvPr id="49" name="Rounded Rectangle 48"/>
              <p:cNvSpPr/>
              <p:nvPr/>
            </p:nvSpPr>
            <p:spPr>
              <a:xfrm>
                <a:off x="7030400" y="1244345"/>
                <a:ext cx="1618492" cy="172661"/>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rot="16200000">
                <a:off x="7663685" y="676739"/>
                <a:ext cx="352066" cy="1362372"/>
                <a:chOff x="9760122" y="2880021"/>
                <a:chExt cx="745374" cy="2485397"/>
              </a:xfrm>
            </p:grpSpPr>
            <p:sp>
              <p:nvSpPr>
                <p:cNvPr id="51" name="Oval 50"/>
                <p:cNvSpPr/>
                <p:nvPr/>
              </p:nvSpPr>
              <p:spPr>
                <a:xfrm>
                  <a:off x="9919595" y="3467896"/>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9778051" y="3745115"/>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937524" y="4332990"/>
                  <a:ext cx="384162" cy="38416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9760122" y="2880021"/>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9809427" y="4650550"/>
                  <a:ext cx="696069" cy="714868"/>
                </a:xfrm>
                <a:prstGeom prst="quadArrow">
                  <a:avLst>
                    <a:gd name="adj1" fmla="val 36614"/>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1" name="TextBox 70"/>
          <p:cNvSpPr txBox="1"/>
          <p:nvPr/>
        </p:nvSpPr>
        <p:spPr>
          <a:xfrm>
            <a:off x="6041105" y="3869819"/>
            <a:ext cx="2890073" cy="1815882"/>
          </a:xfrm>
          <a:prstGeom prst="rect">
            <a:avLst/>
          </a:prstGeom>
          <a:noFill/>
        </p:spPr>
        <p:txBody>
          <a:bodyPr wrap="square" rtlCol="0">
            <a:spAutoFit/>
          </a:bodyPr>
          <a:lstStyle/>
          <a:p>
            <a:r>
              <a:rPr lang="en-US" sz="2800" dirty="0">
                <a:solidFill>
                  <a:schemeClr val="bg1"/>
                </a:solidFill>
                <a:latin typeface="Calibri" panose="020F0502020204030204" pitchFamily="34" charset="0"/>
              </a:rPr>
              <a:t>Abigail was a ‘good woman’ understanding and beautiful</a:t>
            </a:r>
          </a:p>
        </p:txBody>
      </p:sp>
      <p:sp>
        <p:nvSpPr>
          <p:cNvPr id="72" name="TextBox 71"/>
          <p:cNvSpPr txBox="1"/>
          <p:nvPr/>
        </p:nvSpPr>
        <p:spPr>
          <a:xfrm>
            <a:off x="107576" y="6381945"/>
            <a:ext cx="3429000" cy="369332"/>
          </a:xfrm>
          <a:prstGeom prst="rect">
            <a:avLst/>
          </a:prstGeom>
          <a:noFill/>
        </p:spPr>
        <p:txBody>
          <a:bodyPr wrap="square" rtlCol="0">
            <a:spAutoFit/>
          </a:bodyPr>
          <a:lstStyle/>
          <a:p>
            <a:r>
              <a:rPr lang="en-US" dirty="0">
                <a:solidFill>
                  <a:schemeClr val="bg1"/>
                </a:solidFill>
              </a:rPr>
              <a:t>1 Samuel 25:3-4</a:t>
            </a:r>
          </a:p>
        </p:txBody>
      </p:sp>
    </p:spTree>
    <p:extLst>
      <p:ext uri="{BB962C8B-B14F-4D97-AF65-F5344CB8AC3E}">
        <p14:creationId xmlns:p14="http://schemas.microsoft.com/office/powerpoint/2010/main" val="12019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80">
                                          <p:stCondLst>
                                            <p:cond delay="0"/>
                                          </p:stCondLst>
                                        </p:cTn>
                                        <p:tgtEl>
                                          <p:spTgt spid="29"/>
                                        </p:tgtEl>
                                      </p:cBhvr>
                                    </p:animEffect>
                                    <p:anim calcmode="lin" valueType="num">
                                      <p:cBhvr>
                                        <p:cTn id="3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5" dur="26">
                                          <p:stCondLst>
                                            <p:cond delay="650"/>
                                          </p:stCondLst>
                                        </p:cTn>
                                        <p:tgtEl>
                                          <p:spTgt spid="29"/>
                                        </p:tgtEl>
                                      </p:cBhvr>
                                      <p:to x="100000" y="60000"/>
                                    </p:animScale>
                                    <p:animScale>
                                      <p:cBhvr>
                                        <p:cTn id="36" dur="166" decel="50000">
                                          <p:stCondLst>
                                            <p:cond delay="676"/>
                                          </p:stCondLst>
                                        </p:cTn>
                                        <p:tgtEl>
                                          <p:spTgt spid="29"/>
                                        </p:tgtEl>
                                      </p:cBhvr>
                                      <p:to x="100000" y="100000"/>
                                    </p:animScale>
                                    <p:animScale>
                                      <p:cBhvr>
                                        <p:cTn id="37" dur="26">
                                          <p:stCondLst>
                                            <p:cond delay="1312"/>
                                          </p:stCondLst>
                                        </p:cTn>
                                        <p:tgtEl>
                                          <p:spTgt spid="29"/>
                                        </p:tgtEl>
                                      </p:cBhvr>
                                      <p:to x="100000" y="80000"/>
                                    </p:animScale>
                                    <p:animScale>
                                      <p:cBhvr>
                                        <p:cTn id="38" dur="166" decel="50000">
                                          <p:stCondLst>
                                            <p:cond delay="1338"/>
                                          </p:stCondLst>
                                        </p:cTn>
                                        <p:tgtEl>
                                          <p:spTgt spid="29"/>
                                        </p:tgtEl>
                                      </p:cBhvr>
                                      <p:to x="100000" y="100000"/>
                                    </p:animScale>
                                    <p:animScale>
                                      <p:cBhvr>
                                        <p:cTn id="39" dur="26">
                                          <p:stCondLst>
                                            <p:cond delay="1642"/>
                                          </p:stCondLst>
                                        </p:cTn>
                                        <p:tgtEl>
                                          <p:spTgt spid="29"/>
                                        </p:tgtEl>
                                      </p:cBhvr>
                                      <p:to x="100000" y="90000"/>
                                    </p:animScale>
                                    <p:animScale>
                                      <p:cBhvr>
                                        <p:cTn id="40" dur="166" decel="50000">
                                          <p:stCondLst>
                                            <p:cond delay="1668"/>
                                          </p:stCondLst>
                                        </p:cTn>
                                        <p:tgtEl>
                                          <p:spTgt spid="29"/>
                                        </p:tgtEl>
                                      </p:cBhvr>
                                      <p:to x="100000" y="100000"/>
                                    </p:animScale>
                                    <p:animScale>
                                      <p:cBhvr>
                                        <p:cTn id="41" dur="26">
                                          <p:stCondLst>
                                            <p:cond delay="1808"/>
                                          </p:stCondLst>
                                        </p:cTn>
                                        <p:tgtEl>
                                          <p:spTgt spid="29"/>
                                        </p:tgtEl>
                                      </p:cBhvr>
                                      <p:to x="100000" y="95000"/>
                                    </p:animScale>
                                    <p:animScale>
                                      <p:cBhvr>
                                        <p:cTn id="42"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David Requests Supplies</a:t>
            </a:r>
          </a:p>
        </p:txBody>
      </p:sp>
      <p:sp>
        <p:nvSpPr>
          <p:cNvPr id="71" name="TextBox 70"/>
          <p:cNvSpPr txBox="1"/>
          <p:nvPr/>
        </p:nvSpPr>
        <p:spPr>
          <a:xfrm>
            <a:off x="90718" y="6515132"/>
            <a:ext cx="3429000" cy="369332"/>
          </a:xfrm>
          <a:prstGeom prst="rect">
            <a:avLst/>
          </a:prstGeom>
          <a:noFill/>
        </p:spPr>
        <p:txBody>
          <a:bodyPr wrap="square" rtlCol="0">
            <a:spAutoFit/>
          </a:bodyPr>
          <a:lstStyle/>
          <a:p>
            <a:r>
              <a:rPr lang="en-US" dirty="0">
                <a:solidFill>
                  <a:schemeClr val="bg1"/>
                </a:solidFill>
              </a:rPr>
              <a:t>1 Samuel 25:14-17</a:t>
            </a:r>
          </a:p>
        </p:txBody>
      </p:sp>
      <p:sp>
        <p:nvSpPr>
          <p:cNvPr id="72" name="TextBox 71"/>
          <p:cNvSpPr txBox="1"/>
          <p:nvPr/>
        </p:nvSpPr>
        <p:spPr>
          <a:xfrm>
            <a:off x="665279" y="1351509"/>
            <a:ext cx="3610885" cy="707886"/>
          </a:xfrm>
          <a:prstGeom prst="rect">
            <a:avLst/>
          </a:prstGeom>
          <a:noFill/>
        </p:spPr>
        <p:txBody>
          <a:bodyPr wrap="square" rtlCol="0">
            <a:spAutoFit/>
          </a:bodyPr>
          <a:lstStyle/>
          <a:p>
            <a:r>
              <a:rPr lang="en-US" sz="2000" dirty="0">
                <a:solidFill>
                  <a:schemeClr val="bg1"/>
                </a:solidFill>
                <a:latin typeface="Calibri" panose="020F0502020204030204" pitchFamily="34" charset="0"/>
              </a:rPr>
              <a:t>David sent 10 servants to request supplies for his men.</a:t>
            </a:r>
          </a:p>
        </p:txBody>
      </p:sp>
      <p:sp>
        <p:nvSpPr>
          <p:cNvPr id="2" name="Rectangle 1"/>
          <p:cNvSpPr/>
          <p:nvPr/>
        </p:nvSpPr>
        <p:spPr>
          <a:xfrm>
            <a:off x="6601687" y="2899231"/>
            <a:ext cx="5238096" cy="2554545"/>
          </a:xfrm>
          <a:prstGeom prst="rect">
            <a:avLst/>
          </a:prstGeom>
        </p:spPr>
        <p:txBody>
          <a:bodyPr wrap="square">
            <a:spAutoFit/>
          </a:bodyPr>
          <a:lstStyle/>
          <a:p>
            <a:r>
              <a:rPr lang="en-US" sz="2000" dirty="0">
                <a:solidFill>
                  <a:schemeClr val="bg1"/>
                </a:solidFill>
                <a:latin typeface="Calibri" panose="020F0502020204030204" pitchFamily="34" charset="0"/>
              </a:rPr>
              <a:t>One of </a:t>
            </a:r>
            <a:r>
              <a:rPr lang="en-US" sz="2000" dirty="0" err="1">
                <a:solidFill>
                  <a:schemeClr val="bg1"/>
                </a:solidFill>
                <a:latin typeface="Calibri" panose="020F0502020204030204" pitchFamily="34" charset="0"/>
              </a:rPr>
              <a:t>Nabal’s</a:t>
            </a:r>
            <a:r>
              <a:rPr lang="en-US" sz="2000" dirty="0">
                <a:solidFill>
                  <a:schemeClr val="bg1"/>
                </a:solidFill>
                <a:latin typeface="Calibri" panose="020F0502020204030204" pitchFamily="34" charset="0"/>
              </a:rPr>
              <a:t> servants told Abigail, </a:t>
            </a:r>
            <a:r>
              <a:rPr lang="en-US" sz="2000" dirty="0" err="1">
                <a:solidFill>
                  <a:schemeClr val="bg1"/>
                </a:solidFill>
                <a:latin typeface="Calibri" panose="020F0502020204030204" pitchFamily="34" charset="0"/>
              </a:rPr>
              <a:t>Nabal’s</a:t>
            </a:r>
            <a:r>
              <a:rPr lang="en-US" sz="2000" dirty="0">
                <a:solidFill>
                  <a:schemeClr val="bg1"/>
                </a:solidFill>
                <a:latin typeface="Calibri" panose="020F0502020204030204" pitchFamily="34" charset="0"/>
              </a:rPr>
              <a:t> wife, how her husband had mistreated David’s men.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servant also told Abigail how David and his men had provided protection to </a:t>
            </a:r>
            <a:r>
              <a:rPr lang="en-US" sz="2000" dirty="0" err="1">
                <a:solidFill>
                  <a:schemeClr val="bg1"/>
                </a:solidFill>
                <a:latin typeface="Calibri" panose="020F0502020204030204" pitchFamily="34" charset="0"/>
              </a:rPr>
              <a:t>Nabal’s</a:t>
            </a:r>
            <a:r>
              <a:rPr lang="en-US" sz="2000" dirty="0">
                <a:solidFill>
                  <a:schemeClr val="bg1"/>
                </a:solidFill>
                <a:latin typeface="Calibri" panose="020F0502020204030204" pitchFamily="34" charset="0"/>
              </a:rPr>
              <a:t> servants and had never tried to take any of </a:t>
            </a:r>
            <a:r>
              <a:rPr lang="en-US" sz="2000" dirty="0" err="1">
                <a:solidFill>
                  <a:schemeClr val="bg1"/>
                </a:solidFill>
                <a:latin typeface="Calibri" panose="020F0502020204030204" pitchFamily="34" charset="0"/>
              </a:rPr>
              <a:t>Nabal’s</a:t>
            </a:r>
            <a:r>
              <a:rPr lang="en-US" sz="2000" dirty="0">
                <a:solidFill>
                  <a:schemeClr val="bg1"/>
                </a:solidFill>
                <a:latin typeface="Calibri" panose="020F0502020204030204" pitchFamily="34" charset="0"/>
              </a:rPr>
              <a:t> animals.</a:t>
            </a:r>
          </a:p>
        </p:txBody>
      </p:sp>
      <p:pic>
        <p:nvPicPr>
          <p:cNvPr id="3" name="Picture 2" descr="http://ekladata.com/ztGG4gZzd40HletxxEoT_WUYc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79" y="2307986"/>
            <a:ext cx="5584192" cy="344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8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David’s Reaction to the Insult</a:t>
            </a:r>
          </a:p>
        </p:txBody>
      </p:sp>
      <p:sp>
        <p:nvSpPr>
          <p:cNvPr id="71" name="TextBox 70"/>
          <p:cNvSpPr txBox="1"/>
          <p:nvPr/>
        </p:nvSpPr>
        <p:spPr>
          <a:xfrm>
            <a:off x="90718" y="6515132"/>
            <a:ext cx="3429000" cy="369332"/>
          </a:xfrm>
          <a:prstGeom prst="rect">
            <a:avLst/>
          </a:prstGeom>
          <a:noFill/>
        </p:spPr>
        <p:txBody>
          <a:bodyPr wrap="square" rtlCol="0">
            <a:spAutoFit/>
          </a:bodyPr>
          <a:lstStyle/>
          <a:p>
            <a:r>
              <a:rPr lang="en-US" dirty="0">
                <a:solidFill>
                  <a:schemeClr val="bg1"/>
                </a:solidFill>
              </a:rPr>
              <a:t>1 Samuel 25:21-34</a:t>
            </a:r>
          </a:p>
        </p:txBody>
      </p:sp>
      <p:sp>
        <p:nvSpPr>
          <p:cNvPr id="72" name="TextBox 71"/>
          <p:cNvSpPr txBox="1"/>
          <p:nvPr/>
        </p:nvSpPr>
        <p:spPr>
          <a:xfrm>
            <a:off x="3667636" y="3908024"/>
            <a:ext cx="7019365" cy="1384995"/>
          </a:xfrm>
          <a:prstGeom prst="rect">
            <a:avLst/>
          </a:prstGeom>
          <a:noFill/>
        </p:spPr>
        <p:txBody>
          <a:bodyPr wrap="square" rtlCol="0">
            <a:spAutoFit/>
          </a:bodyPr>
          <a:lstStyle/>
          <a:p>
            <a:r>
              <a:rPr lang="en-US" sz="2800" dirty="0">
                <a:solidFill>
                  <a:schemeClr val="bg1"/>
                </a:solidFill>
                <a:latin typeface="Calibri" panose="020F0502020204030204" pitchFamily="34" charset="0"/>
              </a:rPr>
              <a:t> The phrase “any that </a:t>
            </a:r>
            <a:r>
              <a:rPr lang="en-US" sz="2800" dirty="0" err="1">
                <a:solidFill>
                  <a:schemeClr val="bg1"/>
                </a:solidFill>
                <a:latin typeface="Calibri" panose="020F0502020204030204" pitchFamily="34" charset="0"/>
              </a:rPr>
              <a:t>pisseth</a:t>
            </a:r>
            <a:r>
              <a:rPr lang="en-US" sz="2800" dirty="0">
                <a:solidFill>
                  <a:schemeClr val="bg1"/>
                </a:solidFill>
                <a:latin typeface="Calibri" panose="020F0502020204030204" pitchFamily="34" charset="0"/>
              </a:rPr>
              <a:t> against the wall” is a cultural expression used to mean “all males.”(1)</a:t>
            </a:r>
          </a:p>
        </p:txBody>
      </p:sp>
      <p:sp>
        <p:nvSpPr>
          <p:cNvPr id="2" name="Rectangle 1"/>
          <p:cNvSpPr/>
          <p:nvPr/>
        </p:nvSpPr>
        <p:spPr>
          <a:xfrm>
            <a:off x="573741" y="1517826"/>
            <a:ext cx="6096000" cy="1200329"/>
          </a:xfrm>
          <a:prstGeom prst="rect">
            <a:avLst/>
          </a:prstGeom>
        </p:spPr>
        <p:txBody>
          <a:bodyPr>
            <a:spAutoFit/>
          </a:bodyPr>
          <a:lstStyle/>
          <a:p>
            <a:r>
              <a:rPr lang="en-US" sz="2400" i="1" dirty="0">
                <a:solidFill>
                  <a:srgbClr val="FFFF00"/>
                </a:solidFill>
              </a:rPr>
              <a:t>So and more also do God unto the enemies of David, if I leave of all that pertain to him by the morning light any that </a:t>
            </a:r>
            <a:r>
              <a:rPr lang="en-US" sz="2400" i="1" dirty="0" err="1">
                <a:solidFill>
                  <a:srgbClr val="FFFF00"/>
                </a:solidFill>
              </a:rPr>
              <a:t>pisseth</a:t>
            </a:r>
            <a:r>
              <a:rPr lang="en-US" sz="2400" i="1" dirty="0">
                <a:solidFill>
                  <a:srgbClr val="FFFF00"/>
                </a:solidFill>
              </a:rPr>
              <a:t> against the wall.</a:t>
            </a:r>
            <a:r>
              <a:rPr lang="en-US" sz="2400" i="1" dirty="0">
                <a:solidFill>
                  <a:srgbClr val="FFFF00"/>
                </a:solidFill>
                <a:latin typeface="Calibri" panose="020F0502020204030204" pitchFamily="34" charset="0"/>
              </a:rPr>
              <a:t>.</a:t>
            </a:r>
          </a:p>
        </p:txBody>
      </p:sp>
      <p:sp>
        <p:nvSpPr>
          <p:cNvPr id="3" name="Rectangle 2"/>
          <p:cNvSpPr/>
          <p:nvPr/>
        </p:nvSpPr>
        <p:spPr>
          <a:xfrm>
            <a:off x="2723013" y="5640251"/>
            <a:ext cx="7167283" cy="830997"/>
          </a:xfrm>
          <a:prstGeom prst="rect">
            <a:avLst/>
          </a:prstGeom>
        </p:spPr>
        <p:txBody>
          <a:bodyPr wrap="square">
            <a:spAutoFit/>
          </a:bodyPr>
          <a:lstStyle/>
          <a:p>
            <a:r>
              <a:rPr lang="en-US" sz="2400" dirty="0">
                <a:solidFill>
                  <a:schemeClr val="bg1"/>
                </a:solidFill>
                <a:latin typeface="Calibri" panose="020F0502020204030204" pitchFamily="34" charset="0"/>
              </a:rPr>
              <a:t>David threatened not only to kill </a:t>
            </a:r>
            <a:r>
              <a:rPr lang="en-US" sz="2400" dirty="0" err="1">
                <a:solidFill>
                  <a:schemeClr val="bg1"/>
                </a:solidFill>
                <a:latin typeface="Calibri" panose="020F0502020204030204" pitchFamily="34" charset="0"/>
              </a:rPr>
              <a:t>Nabal</a:t>
            </a:r>
            <a:r>
              <a:rPr lang="en-US" sz="2400" dirty="0">
                <a:solidFill>
                  <a:schemeClr val="bg1"/>
                </a:solidFill>
                <a:latin typeface="Calibri" panose="020F0502020204030204" pitchFamily="34" charset="0"/>
              </a:rPr>
              <a:t> himself but also to destroy completely all that was his. </a:t>
            </a:r>
            <a:endParaRPr lang="en-US" sz="2400" dirty="0">
              <a:solidFill>
                <a:schemeClr val="bg1"/>
              </a:solidFill>
            </a:endParaRPr>
          </a:p>
        </p:txBody>
      </p:sp>
      <p:pic>
        <p:nvPicPr>
          <p:cNvPr id="3074" name="Picture 2" descr="http://fbv.socialbiblia.com/images/david-and-nab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741" y="1165489"/>
            <a:ext cx="2478741" cy="247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97839" y="1805978"/>
            <a:ext cx="5267133" cy="1938992"/>
          </a:xfrm>
          <a:prstGeom prst="rect">
            <a:avLst/>
          </a:prstGeom>
          <a:noFill/>
        </p:spPr>
        <p:txBody>
          <a:bodyPr wrap="square" rtlCol="0">
            <a:spAutoFit/>
          </a:bodyPr>
          <a:lstStyle/>
          <a:p>
            <a:r>
              <a:rPr lang="en-US" sz="2400" dirty="0">
                <a:solidFill>
                  <a:schemeClr val="bg1"/>
                </a:solidFill>
                <a:latin typeface="Calibri" panose="020F0502020204030204" pitchFamily="34" charset="0"/>
              </a:rPr>
              <a:t>When Abigail found David in the wilderness, she bowed before him and humbly asked him to spare her household despite the iniquities of her husband.</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Abigail’s Choice To Make Peace</a:t>
            </a:r>
          </a:p>
        </p:txBody>
      </p:sp>
      <p:sp>
        <p:nvSpPr>
          <p:cNvPr id="71" name="TextBox 70"/>
          <p:cNvSpPr txBox="1"/>
          <p:nvPr/>
        </p:nvSpPr>
        <p:spPr>
          <a:xfrm>
            <a:off x="107576" y="6381945"/>
            <a:ext cx="3429000" cy="369332"/>
          </a:xfrm>
          <a:prstGeom prst="rect">
            <a:avLst/>
          </a:prstGeom>
          <a:noFill/>
        </p:spPr>
        <p:txBody>
          <a:bodyPr wrap="square" rtlCol="0">
            <a:spAutoFit/>
          </a:bodyPr>
          <a:lstStyle/>
          <a:p>
            <a:r>
              <a:rPr lang="en-US" dirty="0">
                <a:solidFill>
                  <a:schemeClr val="bg1"/>
                </a:solidFill>
              </a:rPr>
              <a:t>1 Samuel 25:32-34</a:t>
            </a:r>
          </a:p>
        </p:txBody>
      </p:sp>
      <p:pic>
        <p:nvPicPr>
          <p:cNvPr id="2050" name="Picture 2" descr="https://thesavingfaith.files.wordpress.com/2012/03/110_05_0099_biblepainting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86" y="1527139"/>
            <a:ext cx="4876800" cy="332422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7631056" y="4065080"/>
            <a:ext cx="3505068" cy="2501531"/>
            <a:chOff x="228600" y="381000"/>
            <a:chExt cx="3505068" cy="2501531"/>
          </a:xfrm>
        </p:grpSpPr>
        <p:grpSp>
          <p:nvGrpSpPr>
            <p:cNvPr id="51" name="Group 50"/>
            <p:cNvGrpSpPr/>
            <p:nvPr/>
          </p:nvGrpSpPr>
          <p:grpSpPr>
            <a:xfrm>
              <a:off x="228600" y="381000"/>
              <a:ext cx="3505068" cy="2501531"/>
              <a:chOff x="534986" y="381000"/>
              <a:chExt cx="2637111" cy="2501531"/>
            </a:xfrm>
          </p:grpSpPr>
          <p:sp>
            <p:nvSpPr>
              <p:cNvPr id="53" name="Rectangle 5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534986" y="384805"/>
                <a:ext cx="457200" cy="2497726"/>
                <a:chOff x="533400" y="381000"/>
                <a:chExt cx="457200" cy="2497726"/>
              </a:xfrm>
            </p:grpSpPr>
            <p:sp>
              <p:nvSpPr>
                <p:cNvPr id="60" name="Oval 5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2714897" y="381000"/>
                <a:ext cx="457200" cy="2497726"/>
                <a:chOff x="2714897" y="457200"/>
                <a:chExt cx="457200" cy="2497726"/>
              </a:xfrm>
            </p:grpSpPr>
            <p:sp>
              <p:nvSpPr>
                <p:cNvPr id="56" name="Oval 5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p:cNvSpPr/>
            <p:nvPr/>
          </p:nvSpPr>
          <p:spPr>
            <a:xfrm>
              <a:off x="842492" y="1174009"/>
              <a:ext cx="2293346" cy="830997"/>
            </a:xfrm>
            <a:prstGeom prst="rect">
              <a:avLst/>
            </a:prstGeom>
          </p:spPr>
          <p:txBody>
            <a:bodyPr wrap="square">
              <a:spAutoFit/>
            </a:bodyPr>
            <a:lstStyle/>
            <a:p>
              <a:pPr algn="ctr"/>
              <a:r>
                <a:rPr lang="en-US" sz="1600" i="1" dirty="0">
                  <a:latin typeface="Calibri" panose="020F0502020204030204" pitchFamily="34" charset="0"/>
                </a:rPr>
                <a:t>Our righteous choices can bless not only us but also others around us</a:t>
              </a:r>
              <a:endParaRPr lang="en-US" sz="1600" i="1" dirty="0"/>
            </a:p>
          </p:txBody>
        </p:sp>
      </p:grpSp>
    </p:spTree>
    <p:extLst>
      <p:ext uri="{BB962C8B-B14F-4D97-AF65-F5344CB8AC3E}">
        <p14:creationId xmlns:p14="http://schemas.microsoft.com/office/powerpoint/2010/main" val="188521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11929" y="888599"/>
            <a:ext cx="10304062" cy="584775"/>
          </a:xfrm>
          <a:prstGeom prst="rect">
            <a:avLst/>
          </a:prstGeom>
          <a:noFill/>
        </p:spPr>
        <p:txBody>
          <a:bodyPr wrap="square" rtlCol="0">
            <a:spAutoFit/>
          </a:bodyPr>
          <a:lstStyle/>
          <a:p>
            <a:r>
              <a:rPr lang="en-US" sz="3200" dirty="0">
                <a:solidFill>
                  <a:schemeClr val="bg1"/>
                </a:solidFill>
                <a:latin typeface="Calibri" panose="020F0502020204030204" pitchFamily="34" charset="0"/>
              </a:rPr>
              <a:t>Have you been effected by some else’s good choice?</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olonna MT" panose="04020805060202030203" pitchFamily="82" charset="0"/>
              </a:rPr>
              <a:t>Choices To Be Made</a:t>
            </a:r>
          </a:p>
        </p:txBody>
      </p:sp>
      <p:sp>
        <p:nvSpPr>
          <p:cNvPr id="3" name="Rectangle 2"/>
          <p:cNvSpPr/>
          <p:nvPr/>
        </p:nvSpPr>
        <p:spPr>
          <a:xfrm>
            <a:off x="5780603" y="3308379"/>
            <a:ext cx="4226853" cy="646331"/>
          </a:xfrm>
          <a:prstGeom prst="rect">
            <a:avLst/>
          </a:prstGeom>
        </p:spPr>
        <p:txBody>
          <a:bodyPr wrap="square">
            <a:spAutoFit/>
          </a:bodyPr>
          <a:lstStyle/>
          <a:p>
            <a:r>
              <a:rPr lang="en-US" dirty="0">
                <a:solidFill>
                  <a:schemeClr val="bg1"/>
                </a:solidFill>
                <a:latin typeface="Calibri" panose="020F0502020204030204" pitchFamily="34" charset="0"/>
              </a:rPr>
              <a:t>“On this mortal journey we must never think that our choices affect only us” (1)</a:t>
            </a:r>
          </a:p>
        </p:txBody>
      </p:sp>
      <p:sp>
        <p:nvSpPr>
          <p:cNvPr id="85" name="Rectangle 84"/>
          <p:cNvSpPr/>
          <p:nvPr/>
        </p:nvSpPr>
        <p:spPr>
          <a:xfrm>
            <a:off x="2380381" y="4926914"/>
            <a:ext cx="6096000" cy="923330"/>
          </a:xfrm>
          <a:prstGeom prst="rect">
            <a:avLst/>
          </a:prstGeom>
        </p:spPr>
        <p:txBody>
          <a:bodyPr>
            <a:spAutoFit/>
          </a:bodyPr>
          <a:lstStyle/>
          <a:p>
            <a:r>
              <a:rPr lang="en-US" dirty="0">
                <a:solidFill>
                  <a:schemeClr val="bg1"/>
                </a:solidFill>
                <a:latin typeface="Calibri" panose="020F0502020204030204" pitchFamily="34" charset="0"/>
              </a:rPr>
              <a:t>Other people’s actions do not dictate what is right or wrong. One person having the courage to make the right choice can influence many others to also choose wisely.(2)</a:t>
            </a:r>
            <a:endParaRPr lang="en-US" dirty="0">
              <a:solidFill>
                <a:schemeClr val="bg1"/>
              </a:solidFill>
            </a:endParaRPr>
          </a:p>
        </p:txBody>
      </p:sp>
      <p:pic>
        <p:nvPicPr>
          <p:cNvPr id="4098" name="Picture 2" descr="https://www.lds.org/bc/content/shared/content/images/leaders/Kacher_72dpi_276x3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18" y="2794889"/>
            <a:ext cx="1461147" cy="17840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27" y="4578971"/>
            <a:ext cx="1581150" cy="1905000"/>
          </a:xfrm>
          <a:prstGeom prst="rect">
            <a:avLst/>
          </a:prstGeom>
        </p:spPr>
      </p:pic>
      <p:pic>
        <p:nvPicPr>
          <p:cNvPr id="4104" name="Picture 8" descr="http://www.humbleisd.net/cms/lib2/TX01001414/Centricity/Domain/190/2015696232_ThumbsUpSmile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36809" y="1616839"/>
            <a:ext cx="28575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9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4104"/>
                                        </p:tgtEl>
                                      </p:cBhvr>
                                    </p:animEffect>
                                    <p:set>
                                      <p:cBhvr>
                                        <p:cTn id="11" dur="1" fill="hold">
                                          <p:stCondLst>
                                            <p:cond delay="499"/>
                                          </p:stCondLst>
                                        </p:cTn>
                                        <p:tgtEl>
                                          <p:spTgt spid="4104"/>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0somethinglikethat.files.wordpress.com/2011/12/burntoran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78" y="6375082"/>
            <a:ext cx="3691567"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25:36-44</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err="1">
                <a:solidFill>
                  <a:schemeClr val="bg1"/>
                </a:solidFill>
                <a:latin typeface="Colonna MT" panose="04020805060202030203" pitchFamily="82" charset="0"/>
              </a:rPr>
              <a:t>Nabal’s</a:t>
            </a:r>
            <a:r>
              <a:rPr lang="en-US" sz="6600" dirty="0">
                <a:solidFill>
                  <a:schemeClr val="bg1"/>
                </a:solidFill>
                <a:latin typeface="Colonna MT" panose="04020805060202030203" pitchFamily="82" charset="0"/>
              </a:rPr>
              <a:t> Death</a:t>
            </a:r>
          </a:p>
        </p:txBody>
      </p:sp>
      <p:sp>
        <p:nvSpPr>
          <p:cNvPr id="3" name="Rectangle 2"/>
          <p:cNvSpPr/>
          <p:nvPr/>
        </p:nvSpPr>
        <p:spPr>
          <a:xfrm>
            <a:off x="387030" y="1250156"/>
            <a:ext cx="6096000" cy="1323439"/>
          </a:xfrm>
          <a:prstGeom prst="rect">
            <a:avLst/>
          </a:prstGeom>
        </p:spPr>
        <p:txBody>
          <a:bodyPr>
            <a:spAutoFit/>
          </a:bodyPr>
          <a:lstStyle/>
          <a:p>
            <a:r>
              <a:rPr lang="en-US" sz="2000" dirty="0">
                <a:solidFill>
                  <a:schemeClr val="bg1"/>
                </a:solidFill>
                <a:latin typeface="Calibri" panose="020F0502020204030204" pitchFamily="34" charset="0"/>
              </a:rPr>
              <a:t>Abigail tells </a:t>
            </a:r>
            <a:r>
              <a:rPr lang="en-US" sz="2000" dirty="0" err="1">
                <a:solidFill>
                  <a:schemeClr val="bg1"/>
                </a:solidFill>
                <a:latin typeface="Calibri" panose="020F0502020204030204" pitchFamily="34" charset="0"/>
              </a:rPr>
              <a:t>Nabal</a:t>
            </a:r>
            <a:r>
              <a:rPr lang="en-US" sz="2000" dirty="0">
                <a:solidFill>
                  <a:schemeClr val="bg1"/>
                </a:solidFill>
                <a:latin typeface="Calibri" panose="020F0502020204030204" pitchFamily="34" charset="0"/>
              </a:rPr>
              <a:t> all that had transpired with the famous and heroic David</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After 10 days </a:t>
            </a:r>
            <a:r>
              <a:rPr lang="en-US" sz="2000" dirty="0" err="1">
                <a:solidFill>
                  <a:schemeClr val="bg1"/>
                </a:solidFill>
                <a:latin typeface="Calibri" panose="020F0502020204030204" pitchFamily="34" charset="0"/>
              </a:rPr>
              <a:t>Nabal</a:t>
            </a:r>
            <a:r>
              <a:rPr lang="en-US" sz="2000" dirty="0">
                <a:solidFill>
                  <a:schemeClr val="bg1"/>
                </a:solidFill>
                <a:latin typeface="Calibri" panose="020F0502020204030204" pitchFamily="34" charset="0"/>
              </a:rPr>
              <a:t> died of a heart attack</a:t>
            </a:r>
          </a:p>
        </p:txBody>
      </p:sp>
      <p:sp>
        <p:nvSpPr>
          <p:cNvPr id="85" name="Rectangle 84"/>
          <p:cNvSpPr/>
          <p:nvPr/>
        </p:nvSpPr>
        <p:spPr>
          <a:xfrm>
            <a:off x="4862095" y="4020592"/>
            <a:ext cx="7046141" cy="1938992"/>
          </a:xfrm>
          <a:prstGeom prst="rect">
            <a:avLst/>
          </a:prstGeom>
        </p:spPr>
        <p:txBody>
          <a:bodyPr wrap="square">
            <a:spAutoFit/>
          </a:bodyPr>
          <a:lstStyle/>
          <a:p>
            <a:r>
              <a:rPr lang="en-US" sz="2400" dirty="0">
                <a:solidFill>
                  <a:schemeClr val="bg1"/>
                </a:solidFill>
                <a:latin typeface="Calibri" panose="020F0502020204030204" pitchFamily="34" charset="0"/>
              </a:rPr>
              <a:t>His statement was a way of saying that </a:t>
            </a:r>
            <a:r>
              <a:rPr lang="en-US" sz="2400" dirty="0" err="1">
                <a:solidFill>
                  <a:schemeClr val="bg1"/>
                </a:solidFill>
                <a:latin typeface="Calibri" panose="020F0502020204030204" pitchFamily="34" charset="0"/>
              </a:rPr>
              <a:t>Nabal</a:t>
            </a:r>
            <a:r>
              <a:rPr lang="en-US" sz="2400" dirty="0">
                <a:solidFill>
                  <a:schemeClr val="bg1"/>
                </a:solidFill>
                <a:latin typeface="Calibri" panose="020F0502020204030204" pitchFamily="34" charset="0"/>
              </a:rPr>
              <a:t> was terrified to think of what he had narrowly escaped only because David heeded his wife’s plea. He may have suffered a stroke or heart attack because of the shock. (3)</a:t>
            </a:r>
          </a:p>
        </p:txBody>
      </p:sp>
      <p:pic>
        <p:nvPicPr>
          <p:cNvPr id="5122" name="Picture 2" descr="http://www.somepcguy.com/FactFantasy/wp-content/uploads/2012/05/David044.jpg"/>
          <p:cNvPicPr>
            <a:picLocks noChangeAspect="1" noChangeArrowheads="1"/>
          </p:cNvPicPr>
          <p:nvPr/>
        </p:nvPicPr>
        <p:blipFill rotWithShape="1">
          <a:blip r:embed="rId3">
            <a:extLst>
              <a:ext uri="{28A0092B-C50C-407E-A947-70E740481C1C}">
                <a14:useLocalDpi xmlns:a14="http://schemas.microsoft.com/office/drawing/2010/main" val="0"/>
              </a:ext>
            </a:extLst>
          </a:blip>
          <a:srcRect t="51041" r="7239"/>
          <a:stretch/>
        </p:blipFill>
        <p:spPr bwMode="auto">
          <a:xfrm>
            <a:off x="840916" y="3136315"/>
            <a:ext cx="3737415" cy="233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2982</Words>
  <Application>Microsoft Office PowerPoint</Application>
  <PresentationFormat>Widescreen</PresentationFormat>
  <Paragraphs>194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 Light</vt:lpstr>
      <vt:lpstr>Calibri</vt:lpstr>
      <vt:lpstr>Arial</vt:lpstr>
      <vt:lpstr>Colonna MT</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52</cp:revision>
  <dcterms:created xsi:type="dcterms:W3CDTF">2016-01-02T00:52:00Z</dcterms:created>
  <dcterms:modified xsi:type="dcterms:W3CDTF">2020-11-16T14:47:53Z</dcterms:modified>
</cp:coreProperties>
</file>