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67" r:id="rId5"/>
    <p:sldId id="264" r:id="rId6"/>
    <p:sldId id="268" r:id="rId7"/>
    <p:sldId id="266" r:id="rId8"/>
    <p:sldId id="270" r:id="rId9"/>
    <p:sldId id="269" r:id="rId10"/>
    <p:sldId id="271" r:id="rId11"/>
    <p:sldId id="272" r:id="rId12"/>
    <p:sldId id="273" r:id="rId13"/>
    <p:sldId id="274" r:id="rId14"/>
    <p:sldId id="275" r:id="rId15"/>
    <p:sldId id="283" r:id="rId16"/>
    <p:sldId id="277" r:id="rId17"/>
    <p:sldId id="278" r:id="rId18"/>
    <p:sldId id="285" r:id="rId19"/>
    <p:sldId id="280" r:id="rId20"/>
    <p:sldId id="279" r:id="rId21"/>
    <p:sldId id="286" r:id="rId22"/>
    <p:sldId id="281" r:id="rId23"/>
    <p:sldId id="258" r:id="rId24"/>
    <p:sldId id="265" r:id="rId25"/>
    <p:sldId id="259" r:id="rId26"/>
    <p:sldId id="260" r:id="rId27"/>
    <p:sldId id="263" r:id="rId28"/>
    <p:sldId id="276" r:id="rId29"/>
    <p:sldId id="262" r:id="rId30"/>
    <p:sldId id="282" r:id="rId31"/>
    <p:sldId id="284" r:id="rId32"/>
  </p:sldIdLst>
  <p:sldSz cx="12192000" cy="6858000"/>
  <p:notesSz cx="6858000" cy="9144000"/>
  <p:embeddedFontLst>
    <p:embeddedFont>
      <p:font typeface="Baskerville Old Face" panose="02020602080505020303" pitchFamily="18"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Harrington" panose="04040505050A02020702" pitchFamily="82" charset="0"/>
      <p:regular r:id="rId40"/>
    </p:embeddedFont>
    <p:embeddedFont>
      <p:font typeface="Palatino"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D77786-CE60-4D72-B09D-C3998ECEB4B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589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88761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78955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77786-CE60-4D72-B09D-C3998ECEB4B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08200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77786-CE60-4D72-B09D-C3998ECEB4B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57818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D77786-CE60-4D72-B09D-C3998ECEB4B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177125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D77786-CE60-4D72-B09D-C3998ECEB4B8}"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4426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77786-CE60-4D72-B09D-C3998ECEB4B8}"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99579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77786-CE60-4D72-B09D-C3998ECEB4B8}"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39780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7786-CE60-4D72-B09D-C3998ECEB4B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25830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D77786-CE60-4D72-B09D-C3998ECEB4B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9A260-A7D8-4CCC-A271-979774B89C37}" type="slidenum">
              <a:rPr lang="en-US" smtClean="0"/>
              <a:t>‹#›</a:t>
            </a:fld>
            <a:endParaRPr lang="en-US"/>
          </a:p>
        </p:txBody>
      </p:sp>
    </p:spTree>
    <p:extLst>
      <p:ext uri="{BB962C8B-B14F-4D97-AF65-F5344CB8AC3E}">
        <p14:creationId xmlns:p14="http://schemas.microsoft.com/office/powerpoint/2010/main" val="34010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7786-CE60-4D72-B09D-C3998ECEB4B8}"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9A260-A7D8-4CCC-A271-979774B89C37}" type="slidenum">
              <a:rPr lang="en-US" smtClean="0"/>
              <a:t>‹#›</a:t>
            </a:fld>
            <a:endParaRPr lang="en-US"/>
          </a:p>
        </p:txBody>
      </p:sp>
    </p:spTree>
    <p:extLst>
      <p:ext uri="{BB962C8B-B14F-4D97-AF65-F5344CB8AC3E}">
        <p14:creationId xmlns:p14="http://schemas.microsoft.com/office/powerpoint/2010/main" val="304627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61FAF9-2A7E-430E-B8BC-3EF78D6F1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208230" y="72428"/>
            <a:ext cx="11769505" cy="369332"/>
          </a:xfrm>
          <a:prstGeom prst="rect">
            <a:avLst/>
          </a:prstGeom>
          <a:noFill/>
        </p:spPr>
        <p:txBody>
          <a:bodyPr wrap="square" rtlCol="0">
            <a:spAutoFit/>
          </a:bodyPr>
          <a:lstStyle/>
          <a:p>
            <a:r>
              <a:rPr lang="en-US" dirty="0">
                <a:solidFill>
                  <a:schemeClr val="bg1"/>
                </a:solidFill>
              </a:rPr>
              <a:t>Lesson 96</a:t>
            </a:r>
          </a:p>
        </p:txBody>
      </p:sp>
      <p:sp>
        <p:nvSpPr>
          <p:cNvPr id="86" name="TextBox 85"/>
          <p:cNvSpPr txBox="1"/>
          <p:nvPr/>
        </p:nvSpPr>
        <p:spPr>
          <a:xfrm>
            <a:off x="177300" y="886560"/>
            <a:ext cx="11769505" cy="2123658"/>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Empire of David and Solomon</a:t>
            </a:r>
          </a:p>
          <a:p>
            <a:pPr algn="ctr"/>
            <a:r>
              <a:rPr lang="en-US" sz="6600" dirty="0">
                <a:solidFill>
                  <a:schemeClr val="bg1"/>
                </a:solidFill>
                <a:latin typeface="Baskerville Old Face" panose="02020602080505020303" pitchFamily="18" charset="0"/>
              </a:rPr>
              <a:t>1 Kings 1-10</a:t>
            </a:r>
          </a:p>
        </p:txBody>
      </p:sp>
      <p:grpSp>
        <p:nvGrpSpPr>
          <p:cNvPr id="87" name="Group 86"/>
          <p:cNvGrpSpPr/>
          <p:nvPr/>
        </p:nvGrpSpPr>
        <p:grpSpPr>
          <a:xfrm>
            <a:off x="9462219" y="1971452"/>
            <a:ext cx="2073682" cy="4504093"/>
            <a:chOff x="2438400" y="723529"/>
            <a:chExt cx="2438400" cy="5296271"/>
          </a:xfrm>
        </p:grpSpPr>
        <p:sp>
          <p:nvSpPr>
            <p:cNvPr id="88" name="Moon 87"/>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
            <p:cNvGrpSpPr/>
            <p:nvPr/>
          </p:nvGrpSpPr>
          <p:grpSpPr>
            <a:xfrm>
              <a:off x="2936095" y="1055024"/>
              <a:ext cx="1396267" cy="1618711"/>
              <a:chOff x="2816664" y="1199148"/>
              <a:chExt cx="1866748" cy="1544052"/>
            </a:xfrm>
          </p:grpSpPr>
          <p:sp>
            <p:nvSpPr>
              <p:cNvPr id="163" name="Oval 16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844429" y="970098"/>
              <a:ext cx="1530612" cy="1216308"/>
              <a:chOff x="5148189" y="2884583"/>
              <a:chExt cx="1202145" cy="1160209"/>
            </a:xfrm>
            <a:solidFill>
              <a:schemeClr val="bg2">
                <a:lumMod val="75000"/>
              </a:schemeClr>
            </a:solidFill>
          </p:grpSpPr>
          <p:sp>
            <p:nvSpPr>
              <p:cNvPr id="161" name="Chord 160"/>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Stored Data 16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056850" y="1168774"/>
              <a:ext cx="1124877" cy="334242"/>
              <a:chOff x="4953000" y="1968708"/>
              <a:chExt cx="5056682" cy="1751350"/>
            </a:xfrm>
            <a:solidFill>
              <a:srgbClr val="FFC000"/>
            </a:solidFill>
          </p:grpSpPr>
          <p:sp>
            <p:nvSpPr>
              <p:cNvPr id="158" name="Quad Arrow 157"/>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rot="5041480">
              <a:off x="3381929" y="4438337"/>
              <a:ext cx="1455123" cy="432142"/>
              <a:chOff x="5021877" y="1970119"/>
              <a:chExt cx="5024985" cy="1492320"/>
            </a:xfrm>
          </p:grpSpPr>
          <p:sp>
            <p:nvSpPr>
              <p:cNvPr id="146" name="Quad Arrow Callout 145"/>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153"/>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16558520" flipH="1">
              <a:off x="2432099" y="4439645"/>
              <a:ext cx="1455123" cy="432142"/>
              <a:chOff x="5021877" y="1970119"/>
              <a:chExt cx="5024985" cy="1492320"/>
            </a:xfrm>
          </p:grpSpPr>
          <p:sp>
            <p:nvSpPr>
              <p:cNvPr id="134" name="Quad Arrow Callout 13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14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3153002" y="2959256"/>
              <a:ext cx="412622" cy="420028"/>
              <a:chOff x="5111812" y="2300860"/>
              <a:chExt cx="653976" cy="665714"/>
            </a:xfrm>
          </p:grpSpPr>
          <p:sp>
            <p:nvSpPr>
              <p:cNvPr id="132" name="Quad Arrow Callout 13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710267" y="2972278"/>
              <a:ext cx="412622" cy="420028"/>
              <a:chOff x="5111812" y="2300860"/>
              <a:chExt cx="653976" cy="665714"/>
            </a:xfrm>
          </p:grpSpPr>
          <p:sp>
            <p:nvSpPr>
              <p:cNvPr id="130" name="Quad Arrow Callout 129"/>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Moon 111"/>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3166917" y="3466152"/>
              <a:ext cx="412622" cy="420028"/>
              <a:chOff x="5111812" y="2300860"/>
              <a:chExt cx="653976" cy="665714"/>
            </a:xfrm>
          </p:grpSpPr>
          <p:sp>
            <p:nvSpPr>
              <p:cNvPr id="128" name="Quad Arrow Callout 12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724182" y="3479174"/>
              <a:ext cx="412622" cy="420028"/>
              <a:chOff x="5111812" y="2300860"/>
              <a:chExt cx="653976" cy="665714"/>
            </a:xfrm>
          </p:grpSpPr>
          <p:sp>
            <p:nvSpPr>
              <p:cNvPr id="126" name="Quad Arrow Callout 12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136609" y="970134"/>
              <a:ext cx="969887" cy="433050"/>
              <a:chOff x="3305402" y="3111656"/>
              <a:chExt cx="969887" cy="433050"/>
            </a:xfrm>
          </p:grpSpPr>
          <p:sp>
            <p:nvSpPr>
              <p:cNvPr id="119" name="Moon 118"/>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305402" y="3111656"/>
                <a:ext cx="412622" cy="420028"/>
                <a:chOff x="5111812" y="2300860"/>
                <a:chExt cx="653976" cy="665714"/>
              </a:xfrm>
            </p:grpSpPr>
            <p:sp>
              <p:nvSpPr>
                <p:cNvPr id="124" name="Quad Arrow Callout 123"/>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3862667" y="3124678"/>
                <a:ext cx="412622" cy="420028"/>
                <a:chOff x="5111812" y="2300860"/>
                <a:chExt cx="653976" cy="665714"/>
              </a:xfrm>
            </p:grpSpPr>
            <p:sp>
              <p:nvSpPr>
                <p:cNvPr id="122" name="Quad Arrow Callout 12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3410527" y="723529"/>
              <a:ext cx="412622" cy="420028"/>
              <a:chOff x="5111812" y="2300860"/>
              <a:chExt cx="653976" cy="665714"/>
            </a:xfrm>
          </p:grpSpPr>
          <p:sp>
            <p:nvSpPr>
              <p:cNvPr id="117" name="Quad Arrow Callout 11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754541" y="1931039"/>
            <a:ext cx="2002064" cy="4502349"/>
            <a:chOff x="6734580" y="318933"/>
            <a:chExt cx="1917016" cy="4239048"/>
          </a:xfrm>
        </p:grpSpPr>
        <p:sp>
          <p:nvSpPr>
            <p:cNvPr id="166" name="Cloud 165"/>
            <p:cNvSpPr/>
            <p:nvPr/>
          </p:nvSpPr>
          <p:spPr>
            <a:xfrm rot="20706537">
              <a:off x="7813304" y="1145242"/>
              <a:ext cx="838292" cy="1552058"/>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671737">
              <a:off x="6741138" y="1077237"/>
              <a:ext cx="742044" cy="1530936"/>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Isosceles Triangle 174"/>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76"/>
            <p:cNvSpPr/>
            <p:nvPr/>
          </p:nvSpPr>
          <p:spPr>
            <a:xfrm rot="16200000">
              <a:off x="7316311" y="423811"/>
              <a:ext cx="751370" cy="136938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p:cNvGrpSpPr/>
            <p:nvPr/>
          </p:nvGrpSpPr>
          <p:grpSpPr>
            <a:xfrm>
              <a:off x="7217045" y="3102223"/>
              <a:ext cx="891251" cy="289343"/>
              <a:chOff x="6629400" y="1582164"/>
              <a:chExt cx="2051348" cy="665965"/>
            </a:xfrm>
          </p:grpSpPr>
          <p:grpSp>
            <p:nvGrpSpPr>
              <p:cNvPr id="218" name="Group 217"/>
              <p:cNvGrpSpPr/>
              <p:nvPr/>
            </p:nvGrpSpPr>
            <p:grpSpPr>
              <a:xfrm>
                <a:off x="6629400" y="1582164"/>
                <a:ext cx="2051348" cy="665965"/>
                <a:chOff x="5406518" y="633972"/>
                <a:chExt cx="3662823" cy="743377"/>
              </a:xfrm>
            </p:grpSpPr>
            <p:grpSp>
              <p:nvGrpSpPr>
                <p:cNvPr id="223" name="Group 222"/>
                <p:cNvGrpSpPr/>
                <p:nvPr/>
              </p:nvGrpSpPr>
              <p:grpSpPr>
                <a:xfrm>
                  <a:off x="5406518" y="638327"/>
                  <a:ext cx="915268" cy="739022"/>
                  <a:chOff x="5406518" y="638327"/>
                  <a:chExt cx="915268" cy="739022"/>
                </a:xfrm>
              </p:grpSpPr>
              <p:sp>
                <p:nvSpPr>
                  <p:cNvPr id="236" name="Cross 23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6333981" y="633972"/>
                  <a:ext cx="915268" cy="739022"/>
                  <a:chOff x="5406518" y="638327"/>
                  <a:chExt cx="915268" cy="739022"/>
                </a:xfrm>
              </p:grpSpPr>
              <p:sp>
                <p:nvSpPr>
                  <p:cNvPr id="234" name="Cross 23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7257090" y="633972"/>
                  <a:ext cx="915268" cy="739022"/>
                  <a:chOff x="5406518" y="638327"/>
                  <a:chExt cx="915268" cy="739022"/>
                </a:xfrm>
              </p:grpSpPr>
              <p:sp>
                <p:nvSpPr>
                  <p:cNvPr id="232" name="Cross 23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8154073" y="633973"/>
                  <a:ext cx="915268" cy="739022"/>
                  <a:chOff x="5406518" y="638327"/>
                  <a:chExt cx="915268" cy="739022"/>
                </a:xfrm>
              </p:grpSpPr>
              <p:sp>
                <p:nvSpPr>
                  <p:cNvPr id="230" name="Cross 22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Diamond 226"/>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6-Point Star 218"/>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6-Point Star 219"/>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6-Point Star 220"/>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6-Point Star 221"/>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7411542" y="2278506"/>
              <a:ext cx="566132" cy="689618"/>
              <a:chOff x="6085585" y="4872982"/>
              <a:chExt cx="1131460" cy="1378257"/>
            </a:xfrm>
          </p:grpSpPr>
          <p:sp>
            <p:nvSpPr>
              <p:cNvPr id="208" name="Oval 207"/>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flipH="1">
                <a:off x="6684299" y="4872982"/>
                <a:ext cx="532746" cy="1040503"/>
                <a:chOff x="6237985" y="5029200"/>
                <a:chExt cx="532746" cy="1040503"/>
              </a:xfrm>
            </p:grpSpPr>
            <p:sp>
              <p:nvSpPr>
                <p:cNvPr id="215" name="Oval 214"/>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Cross 211"/>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6-Point Star 213"/>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Isosceles Triangle 180"/>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Isosceles Triangle 182"/>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184"/>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6996430" y="927907"/>
              <a:ext cx="1371600" cy="445287"/>
              <a:chOff x="6629400" y="1582164"/>
              <a:chExt cx="2051348" cy="665965"/>
            </a:xfrm>
          </p:grpSpPr>
          <p:grpSp>
            <p:nvGrpSpPr>
              <p:cNvPr id="188" name="Group 187"/>
              <p:cNvGrpSpPr/>
              <p:nvPr/>
            </p:nvGrpSpPr>
            <p:grpSpPr>
              <a:xfrm>
                <a:off x="6629400" y="1582164"/>
                <a:ext cx="2051348" cy="665965"/>
                <a:chOff x="5406518" y="633972"/>
                <a:chExt cx="3662823" cy="743377"/>
              </a:xfrm>
            </p:grpSpPr>
            <p:grpSp>
              <p:nvGrpSpPr>
                <p:cNvPr id="193" name="Group 192"/>
                <p:cNvGrpSpPr/>
                <p:nvPr/>
              </p:nvGrpSpPr>
              <p:grpSpPr>
                <a:xfrm>
                  <a:off x="5406518" y="638327"/>
                  <a:ext cx="915268" cy="739022"/>
                  <a:chOff x="5406518" y="638327"/>
                  <a:chExt cx="915268" cy="739022"/>
                </a:xfrm>
              </p:grpSpPr>
              <p:sp>
                <p:nvSpPr>
                  <p:cNvPr id="206" name="Cross 20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333981" y="633972"/>
                  <a:ext cx="915268" cy="739022"/>
                  <a:chOff x="5406518" y="638327"/>
                  <a:chExt cx="915268" cy="739022"/>
                </a:xfrm>
              </p:grpSpPr>
              <p:sp>
                <p:nvSpPr>
                  <p:cNvPr id="204" name="Cross 20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7257090" y="633972"/>
                  <a:ext cx="915268" cy="739022"/>
                  <a:chOff x="5406518" y="638327"/>
                  <a:chExt cx="915268" cy="739022"/>
                </a:xfrm>
              </p:grpSpPr>
              <p:sp>
                <p:nvSpPr>
                  <p:cNvPr id="202" name="Cross 20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8154073" y="633973"/>
                  <a:ext cx="915268" cy="739022"/>
                  <a:chOff x="5406518" y="638327"/>
                  <a:chExt cx="915268" cy="739022"/>
                </a:xfrm>
              </p:grpSpPr>
              <p:sp>
                <p:nvSpPr>
                  <p:cNvPr id="200" name="Cross 19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Diamond 196"/>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6-Point Star 188"/>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Point Star 189"/>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6-Point Star 190"/>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Point Star 191"/>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154706" y="4020480"/>
            <a:ext cx="6096000" cy="2308324"/>
          </a:xfrm>
          <a:prstGeom prst="rect">
            <a:avLst/>
          </a:prstGeom>
        </p:spPr>
        <p:txBody>
          <a:bodyPr>
            <a:spAutoFit/>
          </a:bodyPr>
          <a:lstStyle/>
          <a:p>
            <a:r>
              <a:rPr lang="en-US" i="1" dirty="0">
                <a:solidFill>
                  <a:schemeClr val="bg1"/>
                </a:solidFill>
                <a:latin typeface="Palatino"/>
              </a:rPr>
              <a:t>And David assembled all the princes of Israel, the princes of the tribes, and the captains of the companies that ministered to the king by course, and the captains over the thousands, and captains over the hundreds, and the stewards over all the substance and possession of the king, and of his sons, with the officers, and with the mighty men, and with all the valiant men, unto Jerusalem.</a:t>
            </a:r>
          </a:p>
          <a:p>
            <a:r>
              <a:rPr lang="en-US" i="1" dirty="0">
                <a:solidFill>
                  <a:schemeClr val="bg1"/>
                </a:solidFill>
                <a:latin typeface="Palatino"/>
              </a:rPr>
              <a:t>1 Chronicles 28:1</a:t>
            </a:r>
            <a:endParaRPr lang="en-US" i="1" dirty="0">
              <a:solidFill>
                <a:schemeClr val="bg1"/>
              </a:solidFill>
            </a:endParaRPr>
          </a:p>
        </p:txBody>
      </p:sp>
    </p:spTree>
    <p:extLst>
      <p:ext uri="{BB962C8B-B14F-4D97-AF65-F5344CB8AC3E}">
        <p14:creationId xmlns:p14="http://schemas.microsoft.com/office/powerpoint/2010/main" val="318435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Conspirators</a:t>
            </a:r>
          </a:p>
        </p:txBody>
      </p:sp>
      <p:sp>
        <p:nvSpPr>
          <p:cNvPr id="87" name="Rectangle 86"/>
          <p:cNvSpPr/>
          <p:nvPr/>
        </p:nvSpPr>
        <p:spPr>
          <a:xfrm>
            <a:off x="248970" y="1199329"/>
            <a:ext cx="5300804" cy="1754326"/>
          </a:xfrm>
          <a:prstGeom prst="rect">
            <a:avLst/>
          </a:prstGeom>
        </p:spPr>
        <p:txBody>
          <a:bodyPr wrap="square">
            <a:spAutoFit/>
          </a:bodyPr>
          <a:lstStyle/>
          <a:p>
            <a:r>
              <a:rPr lang="en-US" dirty="0" err="1">
                <a:solidFill>
                  <a:schemeClr val="bg1"/>
                </a:solidFill>
                <a:latin typeface="Calibri" panose="020F0502020204030204" pitchFamily="34" charset="0"/>
              </a:rPr>
              <a:t>Abiathar</a:t>
            </a:r>
            <a:r>
              <a:rPr lang="en-US" dirty="0">
                <a:solidFill>
                  <a:schemeClr val="bg1"/>
                </a:solidFill>
                <a:latin typeface="Calibri" panose="020F0502020204030204" pitchFamily="34" charset="0"/>
              </a:rPr>
              <a:t>—the high priest, son of Ahimelech, 4</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descendant of Eli.</a:t>
            </a:r>
          </a:p>
          <a:p>
            <a:r>
              <a:rPr lang="en-US" dirty="0">
                <a:solidFill>
                  <a:schemeClr val="bg1"/>
                </a:solidFill>
              </a:rPr>
              <a:t>Which was the last of Eli's House. The only one of the priests to escape from Saul's massacre</a:t>
            </a:r>
          </a:p>
          <a:p>
            <a:r>
              <a:rPr lang="en-US" dirty="0">
                <a:solidFill>
                  <a:schemeClr val="bg1"/>
                </a:solidFill>
                <a:latin typeface="Calibri" panose="020F0502020204030204" pitchFamily="34" charset="0"/>
              </a:rPr>
              <a:t>He was removed from office and replaced by </a:t>
            </a:r>
            <a:r>
              <a:rPr lang="en-US" dirty="0" err="1">
                <a:solidFill>
                  <a:schemeClr val="bg1"/>
                </a:solidFill>
                <a:latin typeface="Calibri" panose="020F0502020204030204" pitchFamily="34" charset="0"/>
              </a:rPr>
              <a:t>Zadok</a:t>
            </a:r>
            <a:r>
              <a:rPr lang="en-US" dirty="0">
                <a:solidFill>
                  <a:schemeClr val="bg1"/>
                </a:solidFill>
                <a:latin typeface="Calibri" panose="020F0502020204030204" pitchFamily="34" charset="0"/>
              </a:rPr>
              <a:t> of the family of </a:t>
            </a:r>
            <a:r>
              <a:rPr lang="en-US" dirty="0" err="1">
                <a:solidFill>
                  <a:schemeClr val="bg1"/>
                </a:solidFill>
                <a:latin typeface="Calibri" panose="020F0502020204030204" pitchFamily="34" charset="0"/>
              </a:rPr>
              <a:t>Eleazar</a:t>
            </a:r>
            <a:endParaRPr lang="en-US" dirty="0">
              <a:solidFill>
                <a:schemeClr val="bg1"/>
              </a:solidFill>
              <a:latin typeface="Calibri" panose="020F0502020204030204" pitchFamily="34" charset="0"/>
            </a:endParaRP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2:26-46</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4" name="Rectangle 3"/>
          <p:cNvSpPr/>
          <p:nvPr/>
        </p:nvSpPr>
        <p:spPr>
          <a:xfrm>
            <a:off x="167173" y="3435790"/>
            <a:ext cx="3389014" cy="2031325"/>
          </a:xfrm>
          <a:prstGeom prst="rect">
            <a:avLst/>
          </a:prstGeom>
        </p:spPr>
        <p:txBody>
          <a:bodyPr wrap="square">
            <a:spAutoFit/>
          </a:bodyPr>
          <a:lstStyle/>
          <a:p>
            <a:pPr fontAlgn="base"/>
            <a:r>
              <a:rPr lang="en-US" i="1" dirty="0">
                <a:solidFill>
                  <a:srgbClr val="FFFF00"/>
                </a:solidFill>
                <a:latin typeface="Palatino"/>
              </a:rPr>
              <a:t>And one of the sons of Ahimelech the son of </a:t>
            </a:r>
            <a:r>
              <a:rPr lang="en-US" i="1" dirty="0" err="1">
                <a:solidFill>
                  <a:srgbClr val="FFFF00"/>
                </a:solidFill>
                <a:latin typeface="Palatino"/>
              </a:rPr>
              <a:t>Ahitub</a:t>
            </a:r>
            <a:r>
              <a:rPr lang="en-US" i="1" dirty="0">
                <a:solidFill>
                  <a:srgbClr val="FFFF00"/>
                </a:solidFill>
                <a:latin typeface="Palatino"/>
              </a:rPr>
              <a:t>, named </a:t>
            </a:r>
            <a:r>
              <a:rPr lang="en-US" i="1" dirty="0" err="1">
                <a:solidFill>
                  <a:srgbClr val="FFFF00"/>
                </a:solidFill>
                <a:latin typeface="Palatino"/>
              </a:rPr>
              <a:t>Abiathar</a:t>
            </a:r>
            <a:r>
              <a:rPr lang="en-US" i="1" dirty="0">
                <a:solidFill>
                  <a:srgbClr val="FFFF00"/>
                </a:solidFill>
                <a:latin typeface="Palatino"/>
              </a:rPr>
              <a:t>, escaped, and fled after David.</a:t>
            </a:r>
          </a:p>
          <a:p>
            <a:pPr fontAlgn="base"/>
            <a:r>
              <a:rPr lang="en-US" i="1" dirty="0">
                <a:solidFill>
                  <a:srgbClr val="FFFF00"/>
                </a:solidFill>
                <a:latin typeface="Palatino"/>
              </a:rPr>
              <a:t>And </a:t>
            </a:r>
            <a:r>
              <a:rPr lang="en-US" i="1" dirty="0" err="1">
                <a:solidFill>
                  <a:srgbClr val="FFFF00"/>
                </a:solidFill>
                <a:latin typeface="Palatino"/>
              </a:rPr>
              <a:t>Abiathar</a:t>
            </a:r>
            <a:r>
              <a:rPr lang="en-US" i="1" dirty="0">
                <a:solidFill>
                  <a:srgbClr val="FFFF00"/>
                </a:solidFill>
                <a:latin typeface="Palatino"/>
              </a:rPr>
              <a:t> shewed David that Saul had slain the </a:t>
            </a:r>
            <a:r>
              <a:rPr lang="en-US" i="1" cap="small" dirty="0">
                <a:solidFill>
                  <a:srgbClr val="FFFF00"/>
                </a:solidFill>
                <a:latin typeface="Palatino"/>
              </a:rPr>
              <a:t>Lord</a:t>
            </a:r>
            <a:r>
              <a:rPr lang="en-US" i="1" dirty="0">
                <a:solidFill>
                  <a:srgbClr val="FFFF00"/>
                </a:solidFill>
                <a:latin typeface="Palatino"/>
              </a:rPr>
              <a:t>’s priests. 1 Samuel 22:20</a:t>
            </a:r>
            <a:endParaRPr lang="en-US" b="0" i="1" dirty="0">
              <a:solidFill>
                <a:srgbClr val="FFFF00"/>
              </a:solidFill>
              <a:effectLst/>
              <a:latin typeface="Palatino"/>
            </a:endParaRPr>
          </a:p>
        </p:txBody>
      </p:sp>
      <p:sp>
        <p:nvSpPr>
          <p:cNvPr id="235" name="Rectangle 234"/>
          <p:cNvSpPr/>
          <p:nvPr/>
        </p:nvSpPr>
        <p:spPr>
          <a:xfrm>
            <a:off x="6635873" y="1303330"/>
            <a:ext cx="5300804" cy="1477328"/>
          </a:xfrm>
          <a:prstGeom prst="rect">
            <a:avLst/>
          </a:prstGeom>
        </p:spPr>
        <p:txBody>
          <a:bodyPr wrap="square">
            <a:spAutoFit/>
          </a:bodyPr>
          <a:lstStyle/>
          <a:p>
            <a:r>
              <a:rPr lang="en-US" dirty="0">
                <a:solidFill>
                  <a:schemeClr val="bg1"/>
                </a:solidFill>
                <a:latin typeface="Calibri" panose="020F0502020204030204" pitchFamily="34" charset="0"/>
              </a:rPr>
              <a:t>Joab—a general of the king’s army under King David. He turned his support to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rather than Solomon. For treason by Solomon he was executed by the hand of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and replace by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Jehoiada</a:t>
            </a:r>
            <a:r>
              <a:rPr lang="en-US" dirty="0">
                <a:solidFill>
                  <a:schemeClr val="bg1"/>
                </a:solidFill>
                <a:latin typeface="Calibri" panose="020F0502020204030204" pitchFamily="34" charset="0"/>
              </a:rPr>
              <a:t>  </a:t>
            </a:r>
          </a:p>
        </p:txBody>
      </p:sp>
      <p:sp>
        <p:nvSpPr>
          <p:cNvPr id="5" name="Rectangle 4"/>
          <p:cNvSpPr/>
          <p:nvPr/>
        </p:nvSpPr>
        <p:spPr>
          <a:xfrm>
            <a:off x="7798860" y="4459327"/>
            <a:ext cx="3950567" cy="2031325"/>
          </a:xfrm>
          <a:prstGeom prst="rect">
            <a:avLst/>
          </a:prstGeom>
        </p:spPr>
        <p:txBody>
          <a:bodyPr wrap="square">
            <a:spAutoFit/>
          </a:bodyPr>
          <a:lstStyle/>
          <a:p>
            <a:r>
              <a:rPr lang="en-US" dirty="0" err="1">
                <a:solidFill>
                  <a:schemeClr val="bg1"/>
                </a:solidFill>
                <a:latin typeface="Palatino"/>
              </a:rPr>
              <a:t>Shimei</a:t>
            </a:r>
            <a:r>
              <a:rPr lang="en-US" dirty="0">
                <a:solidFill>
                  <a:schemeClr val="bg1"/>
                </a:solidFill>
                <a:latin typeface="Palatino"/>
              </a:rPr>
              <a:t>—of the house of Saul who actively and aggressively opposed David during the uprising of Absalom. </a:t>
            </a:r>
          </a:p>
          <a:p>
            <a:r>
              <a:rPr lang="en-US" dirty="0">
                <a:solidFill>
                  <a:schemeClr val="bg1"/>
                </a:solidFill>
                <a:latin typeface="Palatino"/>
              </a:rPr>
              <a:t>David pardoned him but later he had violated an oath causing him to be executed for treason by </a:t>
            </a:r>
            <a:r>
              <a:rPr lang="en-US" dirty="0" err="1">
                <a:solidFill>
                  <a:schemeClr val="bg1"/>
                </a:solidFill>
                <a:latin typeface="Palatino"/>
              </a:rPr>
              <a:t>Benaiah</a:t>
            </a:r>
            <a:r>
              <a:rPr lang="en-US" dirty="0">
                <a:solidFill>
                  <a:schemeClr val="bg1"/>
                </a:solidFill>
                <a:latin typeface="Palatino"/>
              </a:rPr>
              <a:t> </a:t>
            </a:r>
            <a:endParaRPr lang="en-US" dirty="0">
              <a:solidFill>
                <a:schemeClr val="bg1"/>
              </a:solidFill>
            </a:endParaRPr>
          </a:p>
        </p:txBody>
      </p:sp>
      <p:grpSp>
        <p:nvGrpSpPr>
          <p:cNvPr id="7" name="Group 6"/>
          <p:cNvGrpSpPr/>
          <p:nvPr/>
        </p:nvGrpSpPr>
        <p:grpSpPr>
          <a:xfrm>
            <a:off x="4033667" y="3315348"/>
            <a:ext cx="3392436" cy="2390474"/>
            <a:chOff x="4033667" y="3315348"/>
            <a:chExt cx="3392436" cy="2390474"/>
          </a:xfrm>
        </p:grpSpPr>
        <p:pic>
          <p:nvPicPr>
            <p:cNvPr id="4098" name="Picture 2" descr="http://72.32.137.209/piction/ump.show_public_image?v_umo=12929621&amp;quality=O3"/>
            <p:cNvPicPr>
              <a:picLocks noChangeAspect="1" noChangeArrowheads="1"/>
            </p:cNvPicPr>
            <p:nvPr/>
          </p:nvPicPr>
          <p:blipFill rotWithShape="1">
            <a:blip r:embed="rId3">
              <a:extLst>
                <a:ext uri="{28A0092B-C50C-407E-A947-70E740481C1C}">
                  <a14:useLocalDpi xmlns:a14="http://schemas.microsoft.com/office/drawing/2010/main" val="0"/>
                </a:ext>
              </a:extLst>
            </a:blip>
            <a:srcRect r="41808" b="41358"/>
            <a:stretch/>
          </p:blipFill>
          <p:spPr bwMode="auto">
            <a:xfrm>
              <a:off x="4033667" y="3315348"/>
              <a:ext cx="3322621" cy="2357175"/>
            </a:xfrm>
            <a:prstGeom prst="rect">
              <a:avLst/>
            </a:prstGeom>
            <a:noFill/>
            <a:extLst>
              <a:ext uri="{909E8E84-426E-40DD-AFC4-6F175D3DCCD1}">
                <a14:hiddenFill xmlns:a14="http://schemas.microsoft.com/office/drawing/2010/main">
                  <a:solidFill>
                    <a:srgbClr val="FFFFFF"/>
                  </a:solidFill>
                </a14:hiddenFill>
              </a:ext>
            </a:extLst>
          </p:spPr>
        </p:pic>
        <p:sp>
          <p:nvSpPr>
            <p:cNvPr id="236" name="TextBox 235"/>
            <p:cNvSpPr txBox="1"/>
            <p:nvPr/>
          </p:nvSpPr>
          <p:spPr>
            <a:xfrm>
              <a:off x="6450114" y="5474990"/>
              <a:ext cx="975989" cy="230832"/>
            </a:xfrm>
            <a:prstGeom prst="rect">
              <a:avLst/>
            </a:prstGeom>
            <a:noFill/>
          </p:spPr>
          <p:txBody>
            <a:bodyPr wrap="square" rtlCol="0">
              <a:spAutoFit/>
            </a:bodyPr>
            <a:lstStyle/>
            <a:p>
              <a:r>
                <a:rPr lang="en-US" sz="900" dirty="0">
                  <a:solidFill>
                    <a:schemeClr val="bg1"/>
                  </a:solidFill>
                </a:rPr>
                <a:t>James </a:t>
              </a:r>
              <a:r>
                <a:rPr lang="en-US" sz="900" dirty="0" err="1">
                  <a:solidFill>
                    <a:schemeClr val="bg1"/>
                  </a:solidFill>
                </a:rPr>
                <a:t>Tissot</a:t>
              </a:r>
              <a:endParaRPr lang="en-US" sz="900" dirty="0">
                <a:solidFill>
                  <a:schemeClr val="bg1"/>
                </a:solidFill>
              </a:endParaRPr>
            </a:p>
          </p:txBody>
        </p:sp>
      </p:grpSp>
    </p:spTree>
    <p:extLst>
      <p:ext uri="{BB962C8B-B14F-4D97-AF65-F5344CB8AC3E}">
        <p14:creationId xmlns:p14="http://schemas.microsoft.com/office/powerpoint/2010/main" val="21864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 grpId="0"/>
      <p:bldP spid="235"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An Understanding Heart</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5" name="Rectangle 4"/>
          <p:cNvSpPr/>
          <p:nvPr/>
        </p:nvSpPr>
        <p:spPr>
          <a:xfrm>
            <a:off x="3307035" y="1123143"/>
            <a:ext cx="5918446" cy="923330"/>
          </a:xfrm>
          <a:prstGeom prst="rect">
            <a:avLst/>
          </a:prstGeom>
        </p:spPr>
        <p:txBody>
          <a:bodyPr wrap="square">
            <a:spAutoFit/>
          </a:bodyPr>
          <a:lstStyle/>
          <a:p>
            <a:r>
              <a:rPr lang="en-US" i="1" dirty="0">
                <a:solidFill>
                  <a:srgbClr val="FFFF00"/>
                </a:solidFill>
                <a:latin typeface="Calibri" panose="020F0502020204030204" pitchFamily="34" charset="0"/>
              </a:rPr>
              <a:t>Give therefore thy servant an understanding heart to judge thy people, that I may discern between good and bad: for who is able to judge this thy so great a people?</a:t>
            </a:r>
          </a:p>
        </p:txBody>
      </p:sp>
      <p:sp>
        <p:nvSpPr>
          <p:cNvPr id="3" name="Rectangle 2"/>
          <p:cNvSpPr/>
          <p:nvPr/>
        </p:nvSpPr>
        <p:spPr>
          <a:xfrm>
            <a:off x="575134" y="2355094"/>
            <a:ext cx="7807105"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How did the Lord feel about Solomon’s desire?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Why do you think the Lord was pleased?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How might Solomon have been able to better serve his people because of the additional blessings of riches and honor?</a:t>
            </a:r>
            <a:endParaRPr lang="en-US" b="0" i="0" dirty="0">
              <a:solidFill>
                <a:schemeClr val="bg1"/>
              </a:solidFill>
              <a:effectLst/>
              <a:latin typeface="Calibri" panose="020F0502020204030204" pitchFamily="34" charset="0"/>
            </a:endParaRPr>
          </a:p>
        </p:txBody>
      </p:sp>
      <p:pic>
        <p:nvPicPr>
          <p:cNvPr id="14"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26295" y="2061831"/>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513724" y="4279394"/>
            <a:ext cx="3505068" cy="2501531"/>
            <a:chOff x="228600" y="381000"/>
            <a:chExt cx="3505068" cy="2501531"/>
          </a:xfrm>
        </p:grpSpPr>
        <p:grpSp>
          <p:nvGrpSpPr>
            <p:cNvPr id="16" name="Group 15"/>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1154287"/>
              <a:ext cx="2293346" cy="1077218"/>
            </a:xfrm>
            <a:prstGeom prst="rect">
              <a:avLst/>
            </a:prstGeom>
          </p:spPr>
          <p:txBody>
            <a:bodyPr wrap="square">
              <a:spAutoFit/>
            </a:bodyPr>
            <a:lstStyle/>
            <a:p>
              <a:pPr algn="ctr"/>
              <a:r>
                <a:rPr lang="en-US" sz="1600" b="1" dirty="0"/>
                <a:t>When we selflessly seek the Lord’s help to serve others, He will magnify our abilities to serve</a:t>
              </a:r>
              <a:endParaRPr lang="en-US" sz="1600" i="1" dirty="0"/>
            </a:p>
          </p:txBody>
        </p:sp>
      </p:grpSp>
    </p:spTree>
    <p:extLst>
      <p:ext uri="{BB962C8B-B14F-4D97-AF65-F5344CB8AC3E}">
        <p14:creationId xmlns:p14="http://schemas.microsoft.com/office/powerpoint/2010/main" val="17267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Judgement</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3:16-24</a:t>
            </a:r>
          </a:p>
        </p:txBody>
      </p:sp>
      <p:sp>
        <p:nvSpPr>
          <p:cNvPr id="3" name="Rectangle 2"/>
          <p:cNvSpPr/>
          <p:nvPr/>
        </p:nvSpPr>
        <p:spPr>
          <a:xfrm>
            <a:off x="330690" y="1286785"/>
            <a:ext cx="4295631" cy="4524315"/>
          </a:xfrm>
          <a:prstGeom prst="rect">
            <a:avLst/>
          </a:prstGeom>
        </p:spPr>
        <p:txBody>
          <a:bodyPr wrap="square">
            <a:spAutoFit/>
          </a:bodyPr>
          <a:lstStyle/>
          <a:p>
            <a:pPr fontAlgn="base"/>
            <a:r>
              <a:rPr lang="en-US" dirty="0">
                <a:solidFill>
                  <a:schemeClr val="bg1"/>
                </a:solidFill>
              </a:rPr>
              <a:t>Solomon went to Jerusalem, worshipped the Lord, and provided a feast for all his servants. </a:t>
            </a:r>
          </a:p>
          <a:p>
            <a:pPr fontAlgn="base"/>
            <a:endParaRPr lang="en-US" dirty="0">
              <a:solidFill>
                <a:schemeClr val="bg1"/>
              </a:solidFill>
            </a:endParaRPr>
          </a:p>
          <a:p>
            <a:pPr fontAlgn="base"/>
            <a:r>
              <a:rPr lang="en-US" dirty="0">
                <a:solidFill>
                  <a:schemeClr val="bg1"/>
                </a:solidFill>
              </a:rPr>
              <a:t>During the feast two women petitioned King Solomon to judge a difficult circumstance. </a:t>
            </a:r>
          </a:p>
          <a:p>
            <a:pPr fontAlgn="base"/>
            <a:endParaRPr lang="en-US" dirty="0">
              <a:solidFill>
                <a:schemeClr val="bg1"/>
              </a:solidFill>
            </a:endParaRPr>
          </a:p>
          <a:p>
            <a:pPr fontAlgn="base"/>
            <a:r>
              <a:rPr lang="en-US" dirty="0">
                <a:solidFill>
                  <a:schemeClr val="bg1"/>
                </a:solidFill>
              </a:rPr>
              <a:t>The two women lived with each other and bore children about the same time. </a:t>
            </a:r>
          </a:p>
          <a:p>
            <a:pPr fontAlgn="base"/>
            <a:endParaRPr lang="en-US" dirty="0">
              <a:solidFill>
                <a:schemeClr val="bg1"/>
              </a:solidFill>
            </a:endParaRPr>
          </a:p>
          <a:p>
            <a:pPr fontAlgn="base"/>
            <a:r>
              <a:rPr lang="en-US" dirty="0">
                <a:solidFill>
                  <a:schemeClr val="bg1"/>
                </a:solidFill>
              </a:rPr>
              <a:t>One night one of the women woke up to find that her baby had died. Rather than mourn the loss of her baby, she switched her dead baby with the other woman’s baby. </a:t>
            </a:r>
            <a:endParaRPr lang="en-US" b="0" i="0" dirty="0">
              <a:solidFill>
                <a:schemeClr val="bg1"/>
              </a:solidFill>
              <a:effectLst/>
              <a:latin typeface="Calibri" panose="020F0502020204030204" pitchFamily="34" charset="0"/>
            </a:endParaRPr>
          </a:p>
        </p:txBody>
      </p:sp>
      <p:pic>
        <p:nvPicPr>
          <p:cNvPr id="4" name="Picture 2" descr="http://www.christianimagesource.com/wisdom_of_solomon__image_5_sjpg2045.jpg"/>
          <p:cNvPicPr>
            <a:picLocks noChangeAspect="1" noChangeArrowheads="1"/>
          </p:cNvPicPr>
          <p:nvPr/>
        </p:nvPicPr>
        <p:blipFill rotWithShape="1">
          <a:blip r:embed="rId3">
            <a:extLst>
              <a:ext uri="{28A0092B-C50C-407E-A947-70E740481C1C}">
                <a14:useLocalDpi xmlns:a14="http://schemas.microsoft.com/office/drawing/2010/main" val="0"/>
              </a:ext>
            </a:extLst>
          </a:blip>
          <a:srcRect t="18387" r="12019"/>
          <a:stretch/>
        </p:blipFill>
        <p:spPr bwMode="auto">
          <a:xfrm>
            <a:off x="5074388" y="1277821"/>
            <a:ext cx="4231818" cy="283422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096000" y="4337651"/>
            <a:ext cx="5898016" cy="2308324"/>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The next morning, when the second woman awoke to nurse her child, she found a dead baby that was not her son. </a:t>
            </a:r>
          </a:p>
          <a:p>
            <a:pPr fontAlgn="base"/>
            <a:endParaRPr lang="en-US" dirty="0">
              <a:solidFill>
                <a:schemeClr val="bg1"/>
              </a:solidFill>
            </a:endParaRPr>
          </a:p>
          <a:p>
            <a:pPr fontAlgn="base"/>
            <a:r>
              <a:rPr lang="en-US" dirty="0">
                <a:solidFill>
                  <a:schemeClr val="bg1"/>
                </a:solidFill>
              </a:rPr>
              <a:t>The first woman denied the other woman’s accusation fervently. </a:t>
            </a:r>
          </a:p>
          <a:p>
            <a:pPr fontAlgn="base"/>
            <a:endParaRPr lang="en-US" dirty="0">
              <a:solidFill>
                <a:schemeClr val="bg1"/>
              </a:solidFill>
            </a:endParaRPr>
          </a:p>
          <a:p>
            <a:pPr fontAlgn="base"/>
            <a:r>
              <a:rPr lang="en-US" dirty="0">
                <a:solidFill>
                  <a:schemeClr val="bg1"/>
                </a:solidFill>
              </a:rPr>
              <a:t>They sought King Solomon’s judgment to settle the matter.</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8372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True Mother</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3:26-27</a:t>
            </a:r>
          </a:p>
        </p:txBody>
      </p:sp>
      <p:sp>
        <p:nvSpPr>
          <p:cNvPr id="3" name="Rectangle 2"/>
          <p:cNvSpPr/>
          <p:nvPr/>
        </p:nvSpPr>
        <p:spPr>
          <a:xfrm>
            <a:off x="5359651" y="1760869"/>
            <a:ext cx="5730088" cy="3785652"/>
          </a:xfrm>
          <a:prstGeom prst="rect">
            <a:avLst/>
          </a:prstGeom>
        </p:spPr>
        <p:txBody>
          <a:bodyPr wrap="square">
            <a:spAutoFit/>
          </a:bodyPr>
          <a:lstStyle/>
          <a:p>
            <a:pPr fontAlgn="base"/>
            <a:r>
              <a:rPr lang="en-US" sz="2400" i="1" dirty="0">
                <a:solidFill>
                  <a:srgbClr val="FFFF00"/>
                </a:solidFill>
              </a:rPr>
              <a:t>Then </a:t>
            </a:r>
            <a:r>
              <a:rPr lang="en-US" sz="2400" i="1" dirty="0" err="1">
                <a:solidFill>
                  <a:srgbClr val="FFFF00"/>
                </a:solidFill>
              </a:rPr>
              <a:t>spake</a:t>
            </a:r>
            <a:r>
              <a:rPr lang="en-US" sz="2400" i="1" dirty="0">
                <a:solidFill>
                  <a:srgbClr val="FFFF00"/>
                </a:solidFill>
              </a:rPr>
              <a:t> the woman whose the living child was unto the king, for her bowels yearned upon her son, and she said, O my lord, give her the living child, and in no wise slay it. But the other said, Let it be neither mine nor thine, but divide it.</a:t>
            </a:r>
          </a:p>
          <a:p>
            <a:pPr fontAlgn="base"/>
            <a:endParaRPr lang="en-US" sz="2400" i="1" dirty="0">
              <a:solidFill>
                <a:srgbClr val="FFFF00"/>
              </a:solidFill>
            </a:endParaRPr>
          </a:p>
          <a:p>
            <a:pPr fontAlgn="base"/>
            <a:r>
              <a:rPr lang="en-US" sz="2400" i="1" dirty="0">
                <a:solidFill>
                  <a:srgbClr val="FFFF00"/>
                </a:solidFill>
              </a:rPr>
              <a:t>Then the king answered and said, Give her the living child, and in no wise slay it: she is the mother thereof.</a:t>
            </a:r>
          </a:p>
        </p:txBody>
      </p:sp>
      <p:pic>
        <p:nvPicPr>
          <p:cNvPr id="1028" name="Picture 4" descr="http://www.bibleexplained.com/other-early/1&amp;2-Kings/Solomon-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76" y="1738631"/>
            <a:ext cx="33528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7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Samuel’s Prophecy Fulfilled</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4</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(2)</a:t>
            </a:r>
            <a:endParaRPr lang="en-US" dirty="0">
              <a:solidFill>
                <a:schemeClr val="bg1"/>
              </a:solidFill>
            </a:endParaRPr>
          </a:p>
        </p:txBody>
      </p:sp>
      <p:sp>
        <p:nvSpPr>
          <p:cNvPr id="8" name="Rectangle 7"/>
          <p:cNvSpPr/>
          <p:nvPr/>
        </p:nvSpPr>
        <p:spPr>
          <a:xfrm>
            <a:off x="6359618" y="1975612"/>
            <a:ext cx="5577059" cy="3693319"/>
          </a:xfrm>
          <a:prstGeom prst="rect">
            <a:avLst/>
          </a:prstGeom>
        </p:spPr>
        <p:txBody>
          <a:bodyPr wrap="square">
            <a:spAutoFit/>
          </a:bodyPr>
          <a:lstStyle/>
          <a:p>
            <a:pPr fontAlgn="base"/>
            <a:r>
              <a:rPr lang="en-US" dirty="0">
                <a:solidFill>
                  <a:schemeClr val="bg1"/>
                </a:solidFill>
              </a:rPr>
              <a:t>The king shall reign over you</a:t>
            </a:r>
          </a:p>
          <a:p>
            <a:pPr fontAlgn="base"/>
            <a:r>
              <a:rPr lang="en-US" b="0" i="0" dirty="0">
                <a:solidFill>
                  <a:schemeClr val="bg1"/>
                </a:solidFill>
                <a:effectLst/>
                <a:latin typeface="Calibri" panose="020F0502020204030204" pitchFamily="34" charset="0"/>
              </a:rPr>
              <a:t>He will take your sons and appoint them for himself</a:t>
            </a:r>
          </a:p>
          <a:p>
            <a:pPr fontAlgn="base"/>
            <a:r>
              <a:rPr lang="en-US" dirty="0">
                <a:solidFill>
                  <a:schemeClr val="bg1"/>
                </a:solidFill>
                <a:latin typeface="Calibri" panose="020F0502020204030204" pitchFamily="34" charset="0"/>
              </a:rPr>
              <a:t>He will appoint captains over thousands to reap his harvest</a:t>
            </a:r>
          </a:p>
          <a:p>
            <a:pPr fontAlgn="base"/>
            <a:r>
              <a:rPr lang="en-US" b="0" i="0" dirty="0">
                <a:solidFill>
                  <a:schemeClr val="bg1"/>
                </a:solidFill>
                <a:effectLst/>
                <a:latin typeface="Calibri" panose="020F0502020204030204" pitchFamily="34" charset="0"/>
              </a:rPr>
              <a:t>He will take your daughter to be maid, cook and bakers</a:t>
            </a:r>
          </a:p>
          <a:p>
            <a:pPr fontAlgn="base"/>
            <a:r>
              <a:rPr lang="en-US" dirty="0">
                <a:solidFill>
                  <a:schemeClr val="bg1"/>
                </a:solidFill>
                <a:latin typeface="Calibri" panose="020F0502020204030204" pitchFamily="34" charset="0"/>
              </a:rPr>
              <a:t>He will take your crops and give them to his servants</a:t>
            </a:r>
          </a:p>
          <a:p>
            <a:pPr fontAlgn="base"/>
            <a:r>
              <a:rPr lang="en-US" b="0" i="0" dirty="0">
                <a:solidFill>
                  <a:schemeClr val="bg1"/>
                </a:solidFill>
                <a:effectLst/>
                <a:latin typeface="Calibri" panose="020F0502020204030204" pitchFamily="34" charset="0"/>
              </a:rPr>
              <a:t>He will take a 10</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 of your seed, crops, and give to his officers and to his servants</a:t>
            </a:r>
          </a:p>
          <a:p>
            <a:pPr fontAlgn="base"/>
            <a:r>
              <a:rPr lang="en-US" dirty="0">
                <a:solidFill>
                  <a:schemeClr val="bg1"/>
                </a:solidFill>
                <a:latin typeface="Calibri" panose="020F0502020204030204" pitchFamily="34" charset="0"/>
              </a:rPr>
              <a:t>He will take your menservants, maidservants, young men and asses and put them to work</a:t>
            </a:r>
          </a:p>
          <a:p>
            <a:pPr fontAlgn="base"/>
            <a:r>
              <a:rPr lang="en-US" dirty="0">
                <a:solidFill>
                  <a:schemeClr val="bg1"/>
                </a:solidFill>
                <a:latin typeface="Calibri" panose="020F0502020204030204" pitchFamily="34" charset="0"/>
              </a:rPr>
              <a:t>He will take a 10</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of your sheep (flocks) </a:t>
            </a:r>
          </a:p>
          <a:p>
            <a:pPr fontAlgn="base"/>
            <a:r>
              <a:rPr lang="en-US" dirty="0">
                <a:solidFill>
                  <a:schemeClr val="bg1"/>
                </a:solidFill>
                <a:latin typeface="Calibri" panose="020F0502020204030204" pitchFamily="34" charset="0"/>
              </a:rPr>
              <a:t>1 Samuel 8:11-20</a:t>
            </a:r>
          </a:p>
          <a:p>
            <a:pPr fontAlgn="base"/>
            <a:endParaRPr lang="en-US" b="0" i="0" dirty="0">
              <a:solidFill>
                <a:schemeClr val="bg1"/>
              </a:solidFill>
              <a:effectLst/>
              <a:latin typeface="Calibri" panose="020F0502020204030204" pitchFamily="34" charset="0"/>
            </a:endParaRPr>
          </a:p>
        </p:txBody>
      </p:sp>
      <p:sp>
        <p:nvSpPr>
          <p:cNvPr id="4" name="Rectangle 3"/>
          <p:cNvSpPr/>
          <p:nvPr/>
        </p:nvSpPr>
        <p:spPr>
          <a:xfrm>
            <a:off x="3784402" y="915687"/>
            <a:ext cx="5431230" cy="369332"/>
          </a:xfrm>
          <a:prstGeom prst="rect">
            <a:avLst/>
          </a:prstGeom>
        </p:spPr>
        <p:txBody>
          <a:bodyPr wrap="none">
            <a:spAutoFit/>
          </a:bodyPr>
          <a:lstStyle/>
          <a:p>
            <a:r>
              <a:rPr lang="en-US" dirty="0">
                <a:solidFill>
                  <a:schemeClr val="bg1"/>
                </a:solidFill>
                <a:latin typeface="Calibri" panose="020F0502020204030204" pitchFamily="34" charset="0"/>
              </a:rPr>
              <a:t>Each district supplied food for one month of every year. </a:t>
            </a:r>
            <a:endParaRPr lang="en-US" dirty="0">
              <a:solidFill>
                <a:schemeClr val="bg1"/>
              </a:solidFill>
            </a:endParaRPr>
          </a:p>
        </p:txBody>
      </p:sp>
      <p:sp>
        <p:nvSpPr>
          <p:cNvPr id="5" name="Rectangle 4"/>
          <p:cNvSpPr/>
          <p:nvPr/>
        </p:nvSpPr>
        <p:spPr>
          <a:xfrm>
            <a:off x="167173" y="1316264"/>
            <a:ext cx="6096000" cy="646331"/>
          </a:xfrm>
          <a:prstGeom prst="rect">
            <a:avLst/>
          </a:prstGeom>
        </p:spPr>
        <p:txBody>
          <a:bodyPr>
            <a:spAutoFit/>
          </a:bodyPr>
          <a:lstStyle/>
          <a:p>
            <a:r>
              <a:rPr lang="en-US" dirty="0">
                <a:solidFill>
                  <a:schemeClr val="bg1"/>
                </a:solidFill>
                <a:latin typeface="Calibri" panose="020F0502020204030204" pitchFamily="34" charset="0"/>
              </a:rPr>
              <a:t>The officers in turn imposed the burden of providing food on the farmers and shepherds</a:t>
            </a:r>
            <a:endParaRPr lang="en-US" dirty="0">
              <a:solidFill>
                <a:schemeClr val="bg1"/>
              </a:solidFill>
            </a:endParaRPr>
          </a:p>
        </p:txBody>
      </p:sp>
      <p:sp>
        <p:nvSpPr>
          <p:cNvPr id="6" name="Rectangle 5"/>
          <p:cNvSpPr/>
          <p:nvPr/>
        </p:nvSpPr>
        <p:spPr>
          <a:xfrm>
            <a:off x="494923" y="5322068"/>
            <a:ext cx="6096000" cy="923330"/>
          </a:xfrm>
          <a:prstGeom prst="rect">
            <a:avLst/>
          </a:prstGeom>
        </p:spPr>
        <p:txBody>
          <a:bodyPr>
            <a:spAutoFit/>
          </a:bodyPr>
          <a:lstStyle/>
          <a:p>
            <a:r>
              <a:rPr lang="en-US" dirty="0">
                <a:solidFill>
                  <a:schemeClr val="bg1"/>
                </a:solidFill>
                <a:latin typeface="Calibri" panose="020F0502020204030204" pitchFamily="34" charset="0"/>
              </a:rPr>
              <a:t>Such taxation fulfilled the words of the prophet Samuel, who many years before had warned Israel what would happen if they chose to have a king rule over them.</a:t>
            </a:r>
            <a:endParaRPr lang="en-US" dirty="0">
              <a:solidFill>
                <a:schemeClr val="bg1"/>
              </a:solidFill>
            </a:endParaRPr>
          </a:p>
        </p:txBody>
      </p:sp>
      <p:pic>
        <p:nvPicPr>
          <p:cNvPr id="2050" name="Picture 2" descr="http://joyfulpapist.files.wordpress.com/2010/12/king-solomon-800px-sheba_de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768" y="2068154"/>
            <a:ext cx="4383008" cy="318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Hirum</a:t>
            </a:r>
            <a:r>
              <a:rPr lang="en-US" sz="6600" dirty="0">
                <a:solidFill>
                  <a:schemeClr val="bg1"/>
                </a:solidFill>
                <a:latin typeface="Baskerville Old Face" panose="02020602080505020303" pitchFamily="18" charset="0"/>
              </a:rPr>
              <a:t>/</a:t>
            </a:r>
            <a:r>
              <a:rPr lang="en-US" sz="6600" dirty="0" err="1">
                <a:solidFill>
                  <a:schemeClr val="bg1"/>
                </a:solidFill>
                <a:latin typeface="Baskerville Old Face" panose="02020602080505020303" pitchFamily="18" charset="0"/>
              </a:rPr>
              <a:t>Huram</a:t>
            </a:r>
            <a:endParaRPr lang="en-US" sz="6600" dirty="0">
              <a:solidFill>
                <a:schemeClr val="bg1"/>
              </a:solidFill>
              <a:latin typeface="Baskerville Old Face" panose="02020602080505020303" pitchFamily="18" charset="0"/>
            </a:endParaRPr>
          </a:p>
        </p:txBody>
      </p:sp>
      <p:sp>
        <p:nvSpPr>
          <p:cNvPr id="87" name="Rectangle 86"/>
          <p:cNvSpPr/>
          <p:nvPr/>
        </p:nvSpPr>
        <p:spPr>
          <a:xfrm>
            <a:off x="163701" y="1037626"/>
            <a:ext cx="9017254" cy="5509200"/>
          </a:xfrm>
          <a:prstGeom prst="rect">
            <a:avLst/>
          </a:prstGeom>
        </p:spPr>
        <p:txBody>
          <a:bodyPr wrap="square">
            <a:spAutoFit/>
          </a:bodyPr>
          <a:lstStyle/>
          <a:p>
            <a:r>
              <a:rPr lang="en-US" sz="1600" b="0" i="0" dirty="0">
                <a:solidFill>
                  <a:schemeClr val="bg1"/>
                </a:solidFill>
                <a:effectLst/>
                <a:latin typeface="Calibri" panose="020F0502020204030204" pitchFamily="34" charset="0"/>
              </a:rPr>
              <a:t>His mother was from the tribe of </a:t>
            </a:r>
            <a:r>
              <a:rPr lang="en-US" sz="1600" b="0" i="0" dirty="0" err="1">
                <a:solidFill>
                  <a:schemeClr val="bg1"/>
                </a:solidFill>
                <a:effectLst/>
                <a:latin typeface="Calibri" panose="020F0502020204030204" pitchFamily="34" charset="0"/>
              </a:rPr>
              <a:t>Napitali</a:t>
            </a:r>
            <a:r>
              <a:rPr lang="en-US" sz="1600" b="0" i="0" dirty="0">
                <a:solidFill>
                  <a:schemeClr val="bg1"/>
                </a:solidFill>
                <a:effectLst/>
                <a:latin typeface="Calibri" panose="020F0502020204030204" pitchFamily="34" charset="0"/>
              </a:rPr>
              <a:t>, and his father was a famous brass maker</a:t>
            </a:r>
          </a:p>
          <a:p>
            <a:endParaRPr lang="en-US" sz="1600" b="0" i="0" dirty="0">
              <a:solidFill>
                <a:schemeClr val="bg1"/>
              </a:solidFill>
              <a:effectLst/>
              <a:latin typeface="Calibri" panose="020F0502020204030204" pitchFamily="34" charset="0"/>
            </a:endParaRPr>
          </a:p>
          <a:p>
            <a:r>
              <a:rPr lang="en-US" sz="1600" b="0" i="0" dirty="0">
                <a:solidFill>
                  <a:schemeClr val="bg1"/>
                </a:solidFill>
                <a:effectLst/>
                <a:latin typeface="Calibri" panose="020F0502020204030204" pitchFamily="34" charset="0"/>
              </a:rPr>
              <a:t>He was the king of </a:t>
            </a:r>
            <a:r>
              <a:rPr lang="en-US" sz="1600" b="0" i="0" dirty="0" err="1">
                <a:solidFill>
                  <a:schemeClr val="bg1"/>
                </a:solidFill>
                <a:effectLst/>
                <a:latin typeface="Calibri" panose="020F0502020204030204" pitchFamily="34" charset="0"/>
              </a:rPr>
              <a:t>Tyre</a:t>
            </a:r>
            <a:r>
              <a:rPr lang="en-US" sz="1600" b="0" i="0" dirty="0">
                <a:solidFill>
                  <a:schemeClr val="bg1"/>
                </a:solidFill>
                <a:effectLst/>
                <a:latin typeface="Calibri" panose="020F0502020204030204" pitchFamily="34" charset="0"/>
              </a:rPr>
              <a:t> who befriended David as the new king of Israel</a:t>
            </a:r>
          </a:p>
          <a:p>
            <a:endParaRPr lang="en-US" sz="1600" dirty="0">
              <a:solidFill>
                <a:schemeClr val="bg1"/>
              </a:solidFill>
              <a:latin typeface="Calibri" panose="020F0502020204030204" pitchFamily="34" charset="0"/>
            </a:endParaRPr>
          </a:p>
          <a:p>
            <a:r>
              <a:rPr lang="en-US" sz="1600" b="0" i="0" dirty="0">
                <a:solidFill>
                  <a:schemeClr val="bg1"/>
                </a:solidFill>
                <a:effectLst/>
                <a:latin typeface="Calibri" panose="020F0502020204030204" pitchFamily="34" charset="0"/>
              </a:rPr>
              <a:t>He  assisted David in building his palace</a:t>
            </a:r>
          </a:p>
          <a:p>
            <a:endParaRPr lang="en-US" sz="1600" dirty="0">
              <a:solidFill>
                <a:schemeClr val="bg1"/>
              </a:solidFill>
              <a:latin typeface="Calibri" panose="020F0502020204030204" pitchFamily="34" charset="0"/>
            </a:endParaRPr>
          </a:p>
          <a:p>
            <a:r>
              <a:rPr lang="en-US" sz="1600" b="0" i="0" dirty="0">
                <a:solidFill>
                  <a:schemeClr val="bg1"/>
                </a:solidFill>
                <a:effectLst/>
                <a:latin typeface="Calibri" panose="020F0502020204030204" pitchFamily="34" charset="0"/>
              </a:rPr>
              <a:t>He had architectural experience and assisted Solomon in building the temple in Jerusalem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Hiram supplied Solomon with cedar-trees, fir-trees, and Tyrian constructors for the building of the Temple; and Solomon repaid him with wheat and olive-oil </a:t>
            </a:r>
          </a:p>
          <a:p>
            <a:endParaRPr lang="en-US" sz="1600" b="0" i="0" dirty="0">
              <a:solidFill>
                <a:schemeClr val="bg1"/>
              </a:solidFill>
              <a:effectLst/>
              <a:latin typeface="Calibri" panose="020F0502020204030204" pitchFamily="34" charset="0"/>
            </a:endParaRPr>
          </a:p>
          <a:p>
            <a:r>
              <a:rPr lang="en-US" sz="1600" dirty="0">
                <a:solidFill>
                  <a:schemeClr val="bg1"/>
                </a:solidFill>
                <a:latin typeface="Calibri" panose="020F0502020204030204" pitchFamily="34" charset="0"/>
              </a:rPr>
              <a:t>Twenty years later Hiram sent to Solomon gold and another large supply of cedar- and fir-trees; and Solomon gave him in return a present of twenty towns in Galilee.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Although Hiram was dissatisfied with the present, his friendship for Solomon did not diminish; and he sent Solomon 120 talents of gold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Hiram helped build a flat of great ships permitting Solomon's ships to sail with his own to Ophir; and the Israelites were guided by the Tyrians, who were the better mariners </a:t>
            </a:r>
          </a:p>
          <a:p>
            <a:endParaRPr lang="en-US" sz="1600" b="0" i="0" dirty="0">
              <a:solidFill>
                <a:schemeClr val="bg1"/>
              </a:solidFill>
              <a:effectLst/>
              <a:latin typeface="Calibri" panose="020F0502020204030204" pitchFamily="34" charset="0"/>
            </a:endParaRPr>
          </a:p>
          <a:p>
            <a:r>
              <a:rPr lang="en-US" sz="1600" dirty="0">
                <a:solidFill>
                  <a:schemeClr val="bg1"/>
                </a:solidFill>
                <a:latin typeface="Calibri" panose="020F0502020204030204" pitchFamily="34" charset="0"/>
              </a:rPr>
              <a:t>*Another </a:t>
            </a:r>
            <a:r>
              <a:rPr lang="en-US" sz="1600" dirty="0" err="1">
                <a:solidFill>
                  <a:schemeClr val="bg1"/>
                </a:solidFill>
                <a:latin typeface="Calibri" panose="020F0502020204030204" pitchFamily="34" charset="0"/>
              </a:rPr>
              <a:t>Hirum</a:t>
            </a:r>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Huram</a:t>
            </a:r>
            <a:r>
              <a:rPr lang="en-US" sz="1600" dirty="0">
                <a:solidFill>
                  <a:schemeClr val="bg1"/>
                </a:solidFill>
                <a:latin typeface="Calibri" panose="020F0502020204030204" pitchFamily="34" charset="0"/>
              </a:rPr>
              <a:t> is mentioned in the Bible, so they may have been two separate persons or related father to son. One is mentioned as a king and another is a master craftsman.</a:t>
            </a:r>
            <a:endParaRPr lang="en-US" sz="1600" b="0" i="0" dirty="0">
              <a:solidFill>
                <a:schemeClr val="bg1"/>
              </a:solidFill>
              <a:effectLst/>
              <a:latin typeface="Calibri" panose="020F0502020204030204" pitchFamily="34" charset="0"/>
            </a:endParaRPr>
          </a:p>
        </p:txBody>
      </p:sp>
      <p:grpSp>
        <p:nvGrpSpPr>
          <p:cNvPr id="64" name="Group 63"/>
          <p:cNvGrpSpPr/>
          <p:nvPr/>
        </p:nvGrpSpPr>
        <p:grpSpPr>
          <a:xfrm>
            <a:off x="9278901" y="1253748"/>
            <a:ext cx="2053019" cy="4536761"/>
            <a:chOff x="5566980" y="1102039"/>
            <a:chExt cx="2053019" cy="4536761"/>
          </a:xfrm>
        </p:grpSpPr>
        <p:sp>
          <p:nvSpPr>
            <p:cNvPr id="65" name="Trapezoid 64"/>
            <p:cNvSpPr/>
            <p:nvPr/>
          </p:nvSpPr>
          <p:spPr>
            <a:xfrm rot="10800000">
              <a:off x="5775100" y="1102039"/>
              <a:ext cx="1622366" cy="261715"/>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5400000" flipH="1">
              <a:off x="6206724" y="1961270"/>
              <a:ext cx="1432976" cy="550355"/>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6574452">
              <a:off x="5486519" y="1947686"/>
              <a:ext cx="1401332" cy="550355"/>
            </a:xfrm>
            <a:prstGeom prst="round2DiagRect">
              <a:avLst>
                <a:gd name="adj1" fmla="val 50000"/>
                <a:gd name="adj2" fmla="val 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23"/>
            <p:cNvGrpSpPr/>
            <p:nvPr/>
          </p:nvGrpSpPr>
          <p:grpSpPr>
            <a:xfrm>
              <a:off x="6778704" y="2534586"/>
              <a:ext cx="841295" cy="1588302"/>
              <a:chOff x="4743279" y="2800993"/>
              <a:chExt cx="1124121" cy="2075807"/>
            </a:xfrm>
          </p:grpSpPr>
          <p:sp>
            <p:nvSpPr>
              <p:cNvPr id="156" name="Oval 155"/>
              <p:cNvSpPr/>
              <p:nvPr/>
            </p:nvSpPr>
            <p:spPr>
              <a:xfrm rot="19959246">
                <a:off x="5486400" y="4191000"/>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9830111">
                <a:off x="4809673" y="2800993"/>
                <a:ext cx="729945" cy="1881039"/>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9749421">
                <a:off x="4743279" y="2937980"/>
                <a:ext cx="877678" cy="1504779"/>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5909150" y="5172365"/>
              <a:ext cx="570283" cy="466435"/>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479432" y="5172365"/>
              <a:ext cx="570283" cy="466435"/>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566980" y="3773061"/>
              <a:ext cx="285141" cy="466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480658">
              <a:off x="5695085" y="2702257"/>
              <a:ext cx="741368" cy="1399305"/>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522635">
              <a:off x="5770963" y="2608616"/>
              <a:ext cx="585223" cy="1284223"/>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5795093" y="2781887"/>
              <a:ext cx="1482736" cy="2623696"/>
            </a:xfrm>
            <a:prstGeom prst="trapezoid">
              <a:avLst>
                <a:gd name="adj" fmla="val 3046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5852121" y="2606973"/>
              <a:ext cx="1368680" cy="2565392"/>
            </a:xfrm>
            <a:prstGeom prst="trapezoid">
              <a:avLst>
                <a:gd name="adj" fmla="val 3046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402310">
              <a:off x="5843106" y="2629620"/>
              <a:ext cx="605680" cy="2713179"/>
            </a:xfrm>
            <a:prstGeom prst="trapezoid">
              <a:avLst>
                <a:gd name="adj" fmla="val 4150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1185207">
              <a:off x="6639549" y="2596252"/>
              <a:ext cx="629324" cy="2707894"/>
            </a:xfrm>
            <a:prstGeom prst="trapezoid">
              <a:avLst>
                <a:gd name="adj" fmla="val 3653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6246844" y="2593181"/>
              <a:ext cx="595392" cy="391125"/>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69714" y="1402902"/>
              <a:ext cx="944181" cy="13993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098085" y="1356993"/>
              <a:ext cx="874450" cy="5208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5813834" y="1238784"/>
              <a:ext cx="1544898" cy="514711"/>
            </a:xfrm>
            <a:prstGeom prst="trapezoid">
              <a:avLst>
                <a:gd name="adj" fmla="val 304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310498" y="2649383"/>
              <a:ext cx="526831" cy="669479"/>
              <a:chOff x="5513018" y="671522"/>
              <a:chExt cx="808459" cy="1004878"/>
            </a:xfrm>
            <a:solidFill>
              <a:srgbClr val="FFD961"/>
            </a:solidFill>
          </p:grpSpPr>
          <p:grpSp>
            <p:nvGrpSpPr>
              <p:cNvPr id="126" name="Group 165"/>
              <p:cNvGrpSpPr/>
              <p:nvPr/>
            </p:nvGrpSpPr>
            <p:grpSpPr>
              <a:xfrm rot="2888522">
                <a:off x="5228282" y="963721"/>
                <a:ext cx="851830" cy="282357"/>
                <a:chOff x="4343400" y="5863281"/>
                <a:chExt cx="2286000" cy="844379"/>
              </a:xfrm>
              <a:grpFill/>
            </p:grpSpPr>
            <p:grpSp>
              <p:nvGrpSpPr>
                <p:cNvPr id="143" name="Group 163"/>
                <p:cNvGrpSpPr/>
                <p:nvPr/>
              </p:nvGrpSpPr>
              <p:grpSpPr>
                <a:xfrm>
                  <a:off x="4343400" y="5863281"/>
                  <a:ext cx="2286000" cy="766119"/>
                  <a:chOff x="4343400" y="5863281"/>
                  <a:chExt cx="2286000" cy="766119"/>
                </a:xfrm>
                <a:grpFill/>
              </p:grpSpPr>
              <p:sp>
                <p:nvSpPr>
                  <p:cNvPr id="148" name="Quad Arrow Callout 147"/>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50"/>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8"/>
                  <p:cNvGrpSpPr/>
                  <p:nvPr/>
                </p:nvGrpSpPr>
                <p:grpSpPr>
                  <a:xfrm>
                    <a:off x="4800600" y="5863281"/>
                    <a:ext cx="1396313" cy="313038"/>
                    <a:chOff x="4800600" y="5863281"/>
                    <a:chExt cx="1396313" cy="313038"/>
                  </a:xfrm>
                  <a:grpFill/>
                </p:grpSpPr>
                <p:sp>
                  <p:nvSpPr>
                    <p:cNvPr id="153" name="Isosceles Triangle 152"/>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59"/>
                <p:cNvGrpSpPr/>
                <p:nvPr/>
              </p:nvGrpSpPr>
              <p:grpSpPr>
                <a:xfrm flipH="1" flipV="1">
                  <a:off x="4800600" y="6394622"/>
                  <a:ext cx="1396313" cy="313038"/>
                  <a:chOff x="4800600" y="5863281"/>
                  <a:chExt cx="1396313" cy="313038"/>
                </a:xfrm>
                <a:grpFill/>
              </p:grpSpPr>
              <p:sp>
                <p:nvSpPr>
                  <p:cNvPr id="145" name="Isosceles Triangle 144"/>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65"/>
              <p:cNvGrpSpPr/>
              <p:nvPr/>
            </p:nvGrpSpPr>
            <p:grpSpPr>
              <a:xfrm rot="18707503">
                <a:off x="5754384" y="956258"/>
                <a:ext cx="851830" cy="282357"/>
                <a:chOff x="4343400" y="5863281"/>
                <a:chExt cx="2286000" cy="844379"/>
              </a:xfrm>
              <a:grpFill/>
            </p:grpSpPr>
            <p:grpSp>
              <p:nvGrpSpPr>
                <p:cNvPr id="130" name="Group 163"/>
                <p:cNvGrpSpPr/>
                <p:nvPr/>
              </p:nvGrpSpPr>
              <p:grpSpPr>
                <a:xfrm>
                  <a:off x="4343400" y="5863281"/>
                  <a:ext cx="2286000" cy="766119"/>
                  <a:chOff x="4343400" y="5863281"/>
                  <a:chExt cx="2286000" cy="766119"/>
                </a:xfrm>
                <a:grpFill/>
              </p:grpSpPr>
              <p:sp>
                <p:nvSpPr>
                  <p:cNvPr id="135" name="Quad Arrow Callout 134"/>
                  <p:cNvSpPr/>
                  <p:nvPr/>
                </p:nvSpPr>
                <p:spPr>
                  <a:xfrm>
                    <a:off x="43434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48768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54102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5943600" y="5943600"/>
                    <a:ext cx="685800" cy="685800"/>
                  </a:xfrm>
                  <a:prstGeom prst="quadArrowCallout">
                    <a:avLst>
                      <a:gd name="adj1" fmla="val 0"/>
                      <a:gd name="adj2" fmla="val 16714"/>
                      <a:gd name="adj3" fmla="val 33286"/>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8"/>
                  <p:cNvGrpSpPr/>
                  <p:nvPr/>
                </p:nvGrpSpPr>
                <p:grpSpPr>
                  <a:xfrm>
                    <a:off x="4800600" y="5863281"/>
                    <a:ext cx="1396313" cy="313038"/>
                    <a:chOff x="4800600" y="5863281"/>
                    <a:chExt cx="1396313" cy="313038"/>
                  </a:xfrm>
                  <a:grpFill/>
                </p:grpSpPr>
                <p:sp>
                  <p:nvSpPr>
                    <p:cNvPr id="140" name="Isosceles Triangle 139"/>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59"/>
                <p:cNvGrpSpPr/>
                <p:nvPr/>
              </p:nvGrpSpPr>
              <p:grpSpPr>
                <a:xfrm flipH="1" flipV="1">
                  <a:off x="4800600" y="6394622"/>
                  <a:ext cx="1396313" cy="313038"/>
                  <a:chOff x="4800600" y="5863281"/>
                  <a:chExt cx="1396313" cy="313038"/>
                </a:xfrm>
                <a:grpFill/>
              </p:grpSpPr>
              <p:sp>
                <p:nvSpPr>
                  <p:cNvPr id="132" name="Isosceles Triangle 131"/>
                  <p:cNvSpPr/>
                  <p:nvPr/>
                </p:nvSpPr>
                <p:spPr>
                  <a:xfrm>
                    <a:off x="4800600" y="5867400"/>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5321643" y="5863281"/>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892113" y="5871519"/>
                    <a:ext cx="304800" cy="304800"/>
                  </a:xfrm>
                  <a:prstGeom prst="triangl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Oval 127"/>
              <p:cNvSpPr/>
              <p:nvPr/>
            </p:nvSpPr>
            <p:spPr>
              <a:xfrm>
                <a:off x="5715000" y="1295400"/>
                <a:ext cx="381000" cy="3810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5809130" y="1416424"/>
                <a:ext cx="188259" cy="152400"/>
              </a:xfrm>
              <a:prstGeom prst="plaque">
                <a:avLst>
                  <a:gd name="adj" fmla="val 3137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049349" y="1110693"/>
              <a:ext cx="971048" cy="613394"/>
              <a:chOff x="6518093" y="427"/>
              <a:chExt cx="1613240" cy="1048128"/>
            </a:xfrm>
          </p:grpSpPr>
          <p:sp>
            <p:nvSpPr>
              <p:cNvPr id="115" name="Right Arrow 114"/>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ight Arrow 115"/>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rot="21114216">
              <a:off x="6823895" y="4873254"/>
              <a:ext cx="542007" cy="387439"/>
              <a:chOff x="6518093" y="427"/>
              <a:chExt cx="1613240" cy="1048128"/>
            </a:xfrm>
          </p:grpSpPr>
          <p:sp>
            <p:nvSpPr>
              <p:cNvPr id="104" name="Right Arrow 103"/>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Arrow 104"/>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485784" flipH="1">
              <a:off x="5757365" y="4919185"/>
              <a:ext cx="542007" cy="387439"/>
              <a:chOff x="6518093" y="427"/>
              <a:chExt cx="1613240" cy="1048128"/>
            </a:xfrm>
          </p:grpSpPr>
          <p:sp>
            <p:nvSpPr>
              <p:cNvPr id="93" name="Right Arrow 92"/>
              <p:cNvSpPr/>
              <p:nvPr/>
            </p:nvSpPr>
            <p:spPr>
              <a:xfrm rot="5400000">
                <a:off x="6470606" y="55399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Arrow 93"/>
              <p:cNvSpPr/>
              <p:nvPr/>
            </p:nvSpPr>
            <p:spPr>
              <a:xfrm rot="16200000">
                <a:off x="6469361" y="7188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6626138" y="29480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5400000">
                <a:off x="7041074" y="54074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p:cNvSpPr/>
              <p:nvPr/>
            </p:nvSpPr>
            <p:spPr>
              <a:xfrm rot="16200000">
                <a:off x="7039829" y="5863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7196606" y="28155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p:cNvSpPr/>
              <p:nvPr/>
            </p:nvSpPr>
            <p:spPr>
              <a:xfrm rot="5400000">
                <a:off x="7636775" y="531268"/>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6200000">
                <a:off x="7635530" y="49159"/>
                <a:ext cx="543289" cy="445826"/>
              </a:xfrm>
              <a:prstGeom prst="rightArrow">
                <a:avLst>
                  <a:gd name="adj1" fmla="val 50000"/>
                  <a:gd name="adj2" fmla="val 10173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7792307"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6919805" y="27207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7490273" y="258822"/>
                <a:ext cx="216098" cy="482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6333155" y="2455401"/>
              <a:ext cx="385824" cy="361986"/>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469294" y="2517181"/>
              <a:ext cx="137274" cy="1287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ectangle 158"/>
          <p:cNvSpPr/>
          <p:nvPr/>
        </p:nvSpPr>
        <p:spPr>
          <a:xfrm>
            <a:off x="11405546" y="6461309"/>
            <a:ext cx="786454" cy="369332"/>
          </a:xfrm>
          <a:prstGeom prst="rect">
            <a:avLst/>
          </a:prstGeom>
        </p:spPr>
        <p:txBody>
          <a:bodyPr wrap="square">
            <a:spAutoFit/>
          </a:bodyPr>
          <a:lstStyle/>
          <a:p>
            <a:pPr fontAlgn="base"/>
            <a:r>
              <a:rPr lang="en-US" dirty="0">
                <a:solidFill>
                  <a:schemeClr val="bg1"/>
                </a:solidFill>
                <a:latin typeface="Calibri" panose="020F0502020204030204" pitchFamily="34" charset="0"/>
              </a:rPr>
              <a:t>(8, 9)</a:t>
            </a:r>
          </a:p>
        </p:txBody>
      </p:sp>
    </p:spTree>
    <p:extLst>
      <p:ext uri="{BB962C8B-B14F-4D97-AF65-F5344CB8AC3E}">
        <p14:creationId xmlns:p14="http://schemas.microsoft.com/office/powerpoint/2010/main" val="16089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animEffect transition="in" filter="wipe(down)">
                                      <p:cBhvr>
                                        <p:cTn id="9" dur="580">
                                          <p:stCondLst>
                                            <p:cond delay="0"/>
                                          </p:stCondLst>
                                        </p:cTn>
                                        <p:tgtEl>
                                          <p:spTgt spid="64"/>
                                        </p:tgtEl>
                                      </p:cBhvr>
                                    </p:animEffect>
                                    <p:anim calcmode="lin" valueType="num">
                                      <p:cBhvr>
                                        <p:cTn id="10"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5" dur="26">
                                          <p:stCondLst>
                                            <p:cond delay="650"/>
                                          </p:stCondLst>
                                        </p:cTn>
                                        <p:tgtEl>
                                          <p:spTgt spid="64"/>
                                        </p:tgtEl>
                                      </p:cBhvr>
                                      <p:to x="100000" y="60000"/>
                                    </p:animScale>
                                    <p:animScale>
                                      <p:cBhvr>
                                        <p:cTn id="16" dur="166" decel="50000">
                                          <p:stCondLst>
                                            <p:cond delay="676"/>
                                          </p:stCondLst>
                                        </p:cTn>
                                        <p:tgtEl>
                                          <p:spTgt spid="64"/>
                                        </p:tgtEl>
                                      </p:cBhvr>
                                      <p:to x="100000" y="100000"/>
                                    </p:animScale>
                                    <p:animScale>
                                      <p:cBhvr>
                                        <p:cTn id="17" dur="26">
                                          <p:stCondLst>
                                            <p:cond delay="1312"/>
                                          </p:stCondLst>
                                        </p:cTn>
                                        <p:tgtEl>
                                          <p:spTgt spid="64"/>
                                        </p:tgtEl>
                                      </p:cBhvr>
                                      <p:to x="100000" y="80000"/>
                                    </p:animScale>
                                    <p:animScale>
                                      <p:cBhvr>
                                        <p:cTn id="18" dur="166" decel="50000">
                                          <p:stCondLst>
                                            <p:cond delay="1338"/>
                                          </p:stCondLst>
                                        </p:cTn>
                                        <p:tgtEl>
                                          <p:spTgt spid="64"/>
                                        </p:tgtEl>
                                      </p:cBhvr>
                                      <p:to x="100000" y="100000"/>
                                    </p:animScale>
                                    <p:animScale>
                                      <p:cBhvr>
                                        <p:cTn id="19" dur="26">
                                          <p:stCondLst>
                                            <p:cond delay="1642"/>
                                          </p:stCondLst>
                                        </p:cTn>
                                        <p:tgtEl>
                                          <p:spTgt spid="64"/>
                                        </p:tgtEl>
                                      </p:cBhvr>
                                      <p:to x="100000" y="90000"/>
                                    </p:animScale>
                                    <p:animScale>
                                      <p:cBhvr>
                                        <p:cTn id="20" dur="166" decel="50000">
                                          <p:stCondLst>
                                            <p:cond delay="1668"/>
                                          </p:stCondLst>
                                        </p:cTn>
                                        <p:tgtEl>
                                          <p:spTgt spid="64"/>
                                        </p:tgtEl>
                                      </p:cBhvr>
                                      <p:to x="100000" y="100000"/>
                                    </p:animScale>
                                    <p:animScale>
                                      <p:cBhvr>
                                        <p:cTn id="21" dur="26">
                                          <p:stCondLst>
                                            <p:cond delay="1808"/>
                                          </p:stCondLst>
                                        </p:cTn>
                                        <p:tgtEl>
                                          <p:spTgt spid="64"/>
                                        </p:tgtEl>
                                      </p:cBhvr>
                                      <p:to x="100000" y="95000"/>
                                    </p:animScale>
                                    <p:animScale>
                                      <p:cBhvr>
                                        <p:cTn id="22" dur="166" decel="50000">
                                          <p:stCondLst>
                                            <p:cond delay="1834"/>
                                          </p:stCondLst>
                                        </p:cTn>
                                        <p:tgtEl>
                                          <p:spTgt spid="6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 Builds The Temple</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5" name="Rectangle 4"/>
          <p:cNvSpPr/>
          <p:nvPr/>
        </p:nvSpPr>
        <p:spPr>
          <a:xfrm>
            <a:off x="5864818" y="1138290"/>
            <a:ext cx="5368707" cy="2677656"/>
          </a:xfrm>
          <a:prstGeom prst="rect">
            <a:avLst/>
          </a:prstGeom>
        </p:spPr>
        <p:txBody>
          <a:bodyPr wrap="square">
            <a:spAutoFit/>
          </a:bodyPr>
          <a:lstStyle/>
          <a:p>
            <a:pPr fontAlgn="base"/>
            <a:r>
              <a:rPr lang="en-US" sz="2400" dirty="0">
                <a:solidFill>
                  <a:srgbClr val="FFFF00"/>
                </a:solidFill>
              </a:rPr>
              <a:t>Why does the Church go to such great lengths to build temples all over the world?</a:t>
            </a:r>
          </a:p>
          <a:p>
            <a:pPr fontAlgn="base"/>
            <a:endParaRPr lang="en-US" sz="2400" dirty="0">
              <a:solidFill>
                <a:srgbClr val="FFFF00"/>
              </a:solidFill>
            </a:endParaRPr>
          </a:p>
          <a:p>
            <a:pPr fontAlgn="base"/>
            <a:r>
              <a:rPr lang="en-US" sz="2400" dirty="0">
                <a:solidFill>
                  <a:srgbClr val="FFFF00"/>
                </a:solidFill>
              </a:rPr>
              <a:t>Why do some Latter-day Saints sacrifice so much in order to worship in the temple?</a:t>
            </a:r>
          </a:p>
        </p:txBody>
      </p:sp>
      <p:pic>
        <p:nvPicPr>
          <p:cNvPr id="4098" name="Picture 2" descr="http://media.ldscdn.org/images/media-library/old-testament-seminary-curriculum-images/solomons-temple-sam-lawlor-724551-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77" y="1172480"/>
            <a:ext cx="5013795" cy="37857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77159" y="3645977"/>
            <a:ext cx="4191754" cy="1200329"/>
          </a:xfrm>
          <a:prstGeom prst="rect">
            <a:avLst/>
          </a:prstGeom>
        </p:spPr>
        <p:txBody>
          <a:bodyPr wrap="square">
            <a:spAutoFit/>
          </a:bodyPr>
          <a:lstStyle/>
          <a:p>
            <a:r>
              <a:rPr lang="en-US" dirty="0">
                <a:solidFill>
                  <a:schemeClr val="bg1"/>
                </a:solidFill>
                <a:latin typeface="Calibri" panose="020F0502020204030204" pitchFamily="34" charset="0"/>
              </a:rPr>
              <a:t>Solomon’s temple was different than our temples today because it was patterned after the tabernacle the children of Israel carried with them through the wilderness. </a:t>
            </a:r>
            <a:endParaRPr lang="en-US" dirty="0">
              <a:solidFill>
                <a:schemeClr val="bg1"/>
              </a:solidFill>
            </a:endParaRPr>
          </a:p>
        </p:txBody>
      </p:sp>
      <p:sp>
        <p:nvSpPr>
          <p:cNvPr id="13" name="Rectangle 12"/>
          <p:cNvSpPr/>
          <p:nvPr/>
        </p:nvSpPr>
        <p:spPr>
          <a:xfrm>
            <a:off x="2197569" y="5258778"/>
            <a:ext cx="8383509" cy="1477328"/>
          </a:xfrm>
          <a:prstGeom prst="rect">
            <a:avLst/>
          </a:prstGeom>
        </p:spPr>
        <p:txBody>
          <a:bodyPr wrap="square">
            <a:spAutoFit/>
          </a:bodyPr>
          <a:lstStyle/>
          <a:p>
            <a:r>
              <a:rPr lang="en-US" dirty="0">
                <a:solidFill>
                  <a:schemeClr val="bg1"/>
                </a:solidFill>
                <a:latin typeface="Calibri" panose="020F0502020204030204" pitchFamily="34" charset="0"/>
              </a:rPr>
              <a:t>Nevertheless, like the ancient tabernacle and the temples today, the temple Solomon built was a symbol of the Lord’s presence with His people.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By making every effort to be worthy to enter and serve in the temple, we demonstrate our desire to enjoy His presence.</a:t>
            </a:r>
            <a:endParaRPr lang="en-US" dirty="0">
              <a:solidFill>
                <a:schemeClr val="bg1"/>
              </a:solidFill>
            </a:endParaRPr>
          </a:p>
        </p:txBody>
      </p:sp>
    </p:spTree>
    <p:extLst>
      <p:ext uri="{BB962C8B-B14F-4D97-AF65-F5344CB8AC3E}">
        <p14:creationId xmlns:p14="http://schemas.microsoft.com/office/powerpoint/2010/main" val="27731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4" name="Rectangle 3"/>
          <p:cNvSpPr/>
          <p:nvPr/>
        </p:nvSpPr>
        <p:spPr>
          <a:xfrm>
            <a:off x="666937" y="645331"/>
            <a:ext cx="6639209"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“Those who understand the eternal blessings which come from the temple know that no sacrifice is too great, no price too heavy, no struggle too difficult in order to receive those blessings.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“Your sacrifice may be bringing your life into compliance with what is required to receive a recommend, perhaps by forsaking long-held habits which disqualify you.”</a:t>
            </a:r>
          </a:p>
        </p:txBody>
      </p:sp>
      <p:sp>
        <p:nvSpPr>
          <p:cNvPr id="6" name="Rectangle 5"/>
          <p:cNvSpPr/>
          <p:nvPr/>
        </p:nvSpPr>
        <p:spPr>
          <a:xfrm>
            <a:off x="11675952" y="6461309"/>
            <a:ext cx="51604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216" y="1262535"/>
            <a:ext cx="2757620" cy="3653497"/>
          </a:xfrm>
          <a:prstGeom prst="rect">
            <a:avLst/>
          </a:prstGeom>
        </p:spPr>
      </p:pic>
    </p:spTree>
    <p:extLst>
      <p:ext uri="{BB962C8B-B14F-4D97-AF65-F5344CB8AC3E}">
        <p14:creationId xmlns:p14="http://schemas.microsoft.com/office/powerpoint/2010/main" val="27050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Dedication of the Temple</a:t>
            </a:r>
          </a:p>
        </p:txBody>
      </p:sp>
      <p:sp>
        <p:nvSpPr>
          <p:cNvPr id="13" name="Rectangle 12"/>
          <p:cNvSpPr/>
          <p:nvPr/>
        </p:nvSpPr>
        <p:spPr>
          <a:xfrm>
            <a:off x="5683749" y="1320521"/>
            <a:ext cx="5232306" cy="1200329"/>
          </a:xfrm>
          <a:prstGeom prst="rect">
            <a:avLst/>
          </a:prstGeom>
        </p:spPr>
        <p:txBody>
          <a:bodyPr wrap="square">
            <a:spAutoFit/>
          </a:bodyPr>
          <a:lstStyle/>
          <a:p>
            <a:r>
              <a:rPr lang="en-US" dirty="0">
                <a:solidFill>
                  <a:schemeClr val="bg1"/>
                </a:solidFill>
              </a:rPr>
              <a:t>Solomon gathered many Israelites to participate in the dedication of the temple. After they placed the ark of the covenant in the Holy of Holies, the glory of the Lord appeared as a cloud that filled the temple</a:t>
            </a:r>
          </a:p>
        </p:txBody>
      </p:sp>
      <p:pic>
        <p:nvPicPr>
          <p:cNvPr id="6146" name="Picture 2" descr="http://patriotsride.org/wp-content/uploads/2015/02/solomon_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19" y="129266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3781" y="2753890"/>
            <a:ext cx="4892061" cy="1384995"/>
          </a:xfrm>
          <a:prstGeom prst="rect">
            <a:avLst/>
          </a:prstGeom>
        </p:spPr>
        <p:txBody>
          <a:bodyPr wrap="square">
            <a:spAutoFit/>
          </a:bodyPr>
          <a:lstStyle/>
          <a:p>
            <a:pPr algn="ctr"/>
            <a:r>
              <a:rPr lang="en-US" sz="2800" dirty="0">
                <a:solidFill>
                  <a:srgbClr val="FF0000"/>
                </a:solidFill>
                <a:latin typeface="Calibri" panose="020F0502020204030204" pitchFamily="34" charset="0"/>
              </a:rPr>
              <a:t>Dedicatory prayer Solomon offered on this occasion.</a:t>
            </a:r>
          </a:p>
          <a:p>
            <a:pPr algn="ctr"/>
            <a:r>
              <a:rPr lang="en-US" sz="2800" dirty="0">
                <a:solidFill>
                  <a:srgbClr val="FF0000"/>
                </a:solidFill>
                <a:latin typeface="Calibri" panose="020F0502020204030204" pitchFamily="34" charset="0"/>
              </a:rPr>
              <a:t>1 Kings 8:22-53 </a:t>
            </a:r>
            <a:endParaRPr lang="en-US" sz="2800" dirty="0">
              <a:solidFill>
                <a:srgbClr val="FF0000"/>
              </a:solidFill>
            </a:endParaRPr>
          </a:p>
        </p:txBody>
      </p:sp>
      <p:grpSp>
        <p:nvGrpSpPr>
          <p:cNvPr id="11" name="Group 10"/>
          <p:cNvGrpSpPr/>
          <p:nvPr/>
        </p:nvGrpSpPr>
        <p:grpSpPr>
          <a:xfrm>
            <a:off x="6647277" y="4138885"/>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7336" y="1065398"/>
              <a:ext cx="2293346" cy="1323439"/>
            </a:xfrm>
            <a:prstGeom prst="rect">
              <a:avLst/>
            </a:prstGeom>
          </p:spPr>
          <p:txBody>
            <a:bodyPr wrap="square">
              <a:spAutoFit/>
            </a:bodyPr>
            <a:lstStyle/>
            <a:p>
              <a:pPr algn="ctr"/>
              <a:r>
                <a:rPr lang="en-US" sz="1600" b="1" dirty="0"/>
                <a:t>If we worship the Lord in the temple, then the Lord may grant us blessings to help us with challenges we face</a:t>
              </a:r>
              <a:endParaRPr lang="en-US" sz="1600" i="1" dirty="0"/>
            </a:p>
          </p:txBody>
        </p:sp>
      </p:grpSp>
    </p:spTree>
    <p:extLst>
      <p:ext uri="{BB962C8B-B14F-4D97-AF65-F5344CB8AC3E}">
        <p14:creationId xmlns:p14="http://schemas.microsoft.com/office/powerpoint/2010/main" val="88341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5-7</a:t>
            </a:r>
          </a:p>
        </p:txBody>
      </p:sp>
      <p:sp>
        <p:nvSpPr>
          <p:cNvPr id="4" name="Rectangle 3"/>
          <p:cNvSpPr/>
          <p:nvPr/>
        </p:nvSpPr>
        <p:spPr>
          <a:xfrm>
            <a:off x="4110274" y="723345"/>
            <a:ext cx="7728641" cy="4832092"/>
          </a:xfrm>
          <a:prstGeom prst="rect">
            <a:avLst/>
          </a:prstGeom>
        </p:spPr>
        <p:txBody>
          <a:bodyPr wrap="square">
            <a:spAutoFit/>
          </a:bodyPr>
          <a:lstStyle/>
          <a:p>
            <a:pPr fontAlgn="base"/>
            <a:r>
              <a:rPr lang="en-US" sz="2800" dirty="0">
                <a:solidFill>
                  <a:schemeClr val="bg1"/>
                </a:solidFill>
                <a:latin typeface="Calibri" panose="020F0502020204030204" pitchFamily="34" charset="0"/>
              </a:rPr>
              <a:t>“The temple is … a place of personal inspiration and revelation. Legion are those who in times of stress, when difficult decisions must be made and perplexing problems must be handled, have come to the temple in a spirit of fasting and prayer to seek divine direction. </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Many have testified that while voices of revelation were not heard, impressions concerning a course to follow were experienced at that time or later which became answers to their prayers.”</a:t>
            </a:r>
          </a:p>
        </p:txBody>
      </p:sp>
      <p:sp>
        <p:nvSpPr>
          <p:cNvPr id="6" name="Rectangle 5"/>
          <p:cNvSpPr/>
          <p:nvPr/>
        </p:nvSpPr>
        <p:spPr>
          <a:xfrm>
            <a:off x="11675952" y="6461309"/>
            <a:ext cx="516048" cy="369332"/>
          </a:xfrm>
          <a:prstGeom prst="rect">
            <a:avLst/>
          </a:prstGeom>
        </p:spPr>
        <p:txBody>
          <a:bodyPr wrap="square">
            <a:spAutoFit/>
          </a:bodyPr>
          <a:lstStyle/>
          <a:p>
            <a:pPr fontAlgn="base"/>
            <a:r>
              <a:rPr lang="en-US" dirty="0">
                <a:solidFill>
                  <a:schemeClr val="bg1"/>
                </a:solidFill>
                <a:latin typeface="Calibri" panose="020F0502020204030204" pitchFamily="34" charset="0"/>
              </a:rPr>
              <a:t>(7)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77" y="1326239"/>
            <a:ext cx="2711947" cy="3381564"/>
          </a:xfrm>
          <a:prstGeom prst="rect">
            <a:avLst/>
          </a:prstGeom>
        </p:spPr>
      </p:pic>
    </p:spTree>
    <p:extLst>
      <p:ext uri="{BB962C8B-B14F-4D97-AF65-F5344CB8AC3E}">
        <p14:creationId xmlns:p14="http://schemas.microsoft.com/office/powerpoint/2010/main" val="1164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227951" y="1021533"/>
            <a:ext cx="7265575" cy="2526780"/>
            <a:chOff x="627614" y="1034073"/>
            <a:chExt cx="7265575" cy="2526780"/>
          </a:xfrm>
        </p:grpSpPr>
        <p:grpSp>
          <p:nvGrpSpPr>
            <p:cNvPr id="6" name="Group 5"/>
            <p:cNvGrpSpPr/>
            <p:nvPr/>
          </p:nvGrpSpPr>
          <p:grpSpPr>
            <a:xfrm>
              <a:off x="627614" y="1034073"/>
              <a:ext cx="3020978" cy="2521676"/>
              <a:chOff x="457200" y="457200"/>
              <a:chExt cx="3020978" cy="2521676"/>
            </a:xfrm>
          </p:grpSpPr>
          <p:grpSp>
            <p:nvGrpSpPr>
              <p:cNvPr id="53" name="Group 52"/>
              <p:cNvGrpSpPr/>
              <p:nvPr/>
            </p:nvGrpSpPr>
            <p:grpSpPr>
              <a:xfrm>
                <a:off x="457200" y="457200"/>
                <a:ext cx="1215358" cy="2497726"/>
                <a:chOff x="5410200" y="1299205"/>
                <a:chExt cx="1215358" cy="2497726"/>
              </a:xfrm>
            </p:grpSpPr>
            <p:grpSp>
              <p:nvGrpSpPr>
                <p:cNvPr id="75" name="Group 74"/>
                <p:cNvGrpSpPr/>
                <p:nvPr/>
              </p:nvGrpSpPr>
              <p:grpSpPr>
                <a:xfrm>
                  <a:off x="5410200" y="1299205"/>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017879" y="1299205"/>
                  <a:ext cx="607679"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1655141" y="459377"/>
                <a:ext cx="1215358" cy="2497726"/>
                <a:chOff x="5410200" y="1299205"/>
                <a:chExt cx="1215358" cy="2497726"/>
              </a:xfrm>
            </p:grpSpPr>
            <p:grpSp>
              <p:nvGrpSpPr>
                <p:cNvPr id="65" name="Group 64"/>
                <p:cNvGrpSpPr/>
                <p:nvPr/>
              </p:nvGrpSpPr>
              <p:grpSpPr>
                <a:xfrm>
                  <a:off x="5410200" y="1299205"/>
                  <a:ext cx="607679" cy="2497726"/>
                  <a:chOff x="533400" y="381000"/>
                  <a:chExt cx="457200" cy="2497726"/>
                </a:xfrm>
              </p:grpSpPr>
              <p:sp>
                <p:nvSpPr>
                  <p:cNvPr id="71" name="Oval 7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7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017879" y="1299205"/>
                  <a:ext cx="607679" cy="2497726"/>
                  <a:chOff x="2714897" y="457200"/>
                  <a:chExt cx="457200" cy="2497726"/>
                </a:xfrm>
              </p:grpSpPr>
              <p:sp>
                <p:nvSpPr>
                  <p:cNvPr id="67" name="Oval 6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2870499" y="481150"/>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7" name="TextBox 5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8" name="TextBox 57"/>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9" name="TextBox 58"/>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0" name="TextBox 59"/>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 name="Group 6"/>
            <p:cNvGrpSpPr/>
            <p:nvPr/>
          </p:nvGrpSpPr>
          <p:grpSpPr>
            <a:xfrm>
              <a:off x="3655956" y="1039177"/>
              <a:ext cx="3020978" cy="252167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5" name="TextBox 24"/>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6" name="TextBox 25"/>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7" name="TextBox 26"/>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8" name="TextBox 27"/>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8" name="Group 7"/>
            <p:cNvGrpSpPr/>
            <p:nvPr/>
          </p:nvGrpSpPr>
          <p:grpSpPr>
            <a:xfrm>
              <a:off x="6677831" y="1057129"/>
              <a:ext cx="1215358" cy="2497726"/>
              <a:chOff x="5410200" y="1299205"/>
              <a:chExt cx="1215358" cy="2497726"/>
            </a:xfrm>
          </p:grpSpPr>
          <p:grpSp>
            <p:nvGrpSpPr>
              <p:cNvPr id="11" name="Group 10"/>
              <p:cNvGrpSpPr/>
              <p:nvPr/>
            </p:nvGrpSpPr>
            <p:grpSpPr>
              <a:xfrm>
                <a:off x="5410200" y="1299205"/>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017879" y="1299205"/>
                <a:ext cx="607679"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0" name="TextBox 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Book of Kings 1</a:t>
            </a:r>
          </a:p>
        </p:txBody>
      </p:sp>
      <p:sp>
        <p:nvSpPr>
          <p:cNvPr id="2" name="Rectangle 1"/>
          <p:cNvSpPr/>
          <p:nvPr/>
        </p:nvSpPr>
        <p:spPr>
          <a:xfrm>
            <a:off x="197711" y="3773743"/>
            <a:ext cx="3245598" cy="2308324"/>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1 Kings provides an account of the death of David, the reign of his son Solomon, and the decline and division of the Kingdom of Israel after Solomon and many of his successors turned to idol worship</a:t>
            </a:r>
            <a:endParaRPr lang="en-US" dirty="0">
              <a:solidFill>
                <a:schemeClr val="bg1"/>
              </a:solidFill>
            </a:endParaRPr>
          </a:p>
        </p:txBody>
      </p:sp>
      <p:sp>
        <p:nvSpPr>
          <p:cNvPr id="3" name="Rectangle 2"/>
          <p:cNvSpPr/>
          <p:nvPr/>
        </p:nvSpPr>
        <p:spPr>
          <a:xfrm>
            <a:off x="9337423" y="3487171"/>
            <a:ext cx="287886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It also recounts the ministry of the prophet Elijah among the northern ten tribes of Israel.</a:t>
            </a:r>
            <a:endParaRPr lang="en-US" dirty="0">
              <a:solidFill>
                <a:schemeClr val="bg1"/>
              </a:solidFill>
            </a:endParaRPr>
          </a:p>
        </p:txBody>
      </p:sp>
      <p:sp>
        <p:nvSpPr>
          <p:cNvPr id="4" name="Rectangle 3"/>
          <p:cNvSpPr/>
          <p:nvPr/>
        </p:nvSpPr>
        <p:spPr>
          <a:xfrm>
            <a:off x="3591459" y="4426237"/>
            <a:ext cx="5588100"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 books [of 1 and 2 Kings] were compiled by some unknown writer from a variety of written documents, including the state chronicles.”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state chronicles were not the books of 1 and 2 Chronicles but rather a collection of records maintained under the direction of the kings of Israel. (1)</a:t>
            </a:r>
            <a:endParaRPr lang="en-US" dirty="0">
              <a:solidFill>
                <a:schemeClr val="bg1"/>
              </a:solidFill>
            </a:endParaRPr>
          </a:p>
        </p:txBody>
      </p:sp>
      <p:sp>
        <p:nvSpPr>
          <p:cNvPr id="87" name="Rectangle 86"/>
          <p:cNvSpPr/>
          <p:nvPr/>
        </p:nvSpPr>
        <p:spPr>
          <a:xfrm>
            <a:off x="9072663" y="246300"/>
            <a:ext cx="2878864" cy="369332"/>
          </a:xfrm>
          <a:prstGeom prst="rect">
            <a:avLst/>
          </a:prstGeom>
        </p:spPr>
        <p:txBody>
          <a:bodyPr wrap="square">
            <a:spAutoFit/>
          </a:bodyPr>
          <a:lstStyle/>
          <a:p>
            <a:r>
              <a:rPr lang="en-US" b="0" i="0" dirty="0">
                <a:solidFill>
                  <a:schemeClr val="bg1"/>
                </a:solidFill>
                <a:effectLst/>
                <a:latin typeface="Calibri" panose="020F0502020204030204" pitchFamily="34" charset="0"/>
              </a:rPr>
              <a:t>Covers around 120 years</a:t>
            </a:r>
            <a:endParaRPr lang="en-US" dirty="0">
              <a:solidFill>
                <a:schemeClr val="bg1"/>
              </a:solidFill>
            </a:endParaRPr>
          </a:p>
        </p:txBody>
      </p:sp>
    </p:spTree>
    <p:extLst>
      <p:ext uri="{BB962C8B-B14F-4D97-AF65-F5344CB8AC3E}">
        <p14:creationId xmlns:p14="http://schemas.microsoft.com/office/powerpoint/2010/main" val="203850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Cloud of God’s Presence</a:t>
            </a:r>
          </a:p>
        </p:txBody>
      </p:sp>
      <p:sp>
        <p:nvSpPr>
          <p:cNvPr id="13" name="Rectangle 12"/>
          <p:cNvSpPr/>
          <p:nvPr/>
        </p:nvSpPr>
        <p:spPr>
          <a:xfrm>
            <a:off x="1288394" y="4801513"/>
            <a:ext cx="5683905" cy="1569660"/>
          </a:xfrm>
          <a:prstGeom prst="rect">
            <a:avLst/>
          </a:prstGeom>
        </p:spPr>
        <p:txBody>
          <a:bodyPr wrap="square">
            <a:spAutoFit/>
          </a:bodyPr>
          <a:lstStyle/>
          <a:p>
            <a:r>
              <a:rPr lang="en-US" sz="2400" dirty="0">
                <a:solidFill>
                  <a:schemeClr val="bg1"/>
                </a:solidFill>
                <a:latin typeface="Calibri" panose="020F0502020204030204" pitchFamily="34" charset="0"/>
              </a:rPr>
              <a:t>After 500 years when the Israelites were guided the wilderness and protected by the Lord, they were once again in the presence of the Lord</a:t>
            </a:r>
          </a:p>
        </p:txBody>
      </p:sp>
      <p:sp>
        <p:nvSpPr>
          <p:cNvPr id="2" name="Rectangle 1"/>
          <p:cNvSpPr/>
          <p:nvPr/>
        </p:nvSpPr>
        <p:spPr>
          <a:xfrm>
            <a:off x="4153336" y="1144939"/>
            <a:ext cx="6096000" cy="923330"/>
          </a:xfrm>
          <a:prstGeom prst="rect">
            <a:avLst/>
          </a:prstGeom>
        </p:spPr>
        <p:txBody>
          <a:bodyPr>
            <a:spAutoFit/>
          </a:bodyPr>
          <a:lstStyle/>
          <a:p>
            <a:r>
              <a:rPr lang="en-US" i="1" dirty="0">
                <a:solidFill>
                  <a:srgbClr val="FFFF00"/>
                </a:solidFill>
                <a:latin typeface="Palatino"/>
              </a:rPr>
              <a:t>He took not away the pillar of the cloud by day, nor the pillar of fire by night, from before the people.</a:t>
            </a:r>
          </a:p>
          <a:p>
            <a:r>
              <a:rPr lang="en-US" i="1" dirty="0">
                <a:solidFill>
                  <a:srgbClr val="FFFF00"/>
                </a:solidFill>
                <a:latin typeface="Palatino"/>
              </a:rPr>
              <a:t>Exodus 13:22</a:t>
            </a:r>
            <a:endParaRPr lang="en-US" i="1" dirty="0">
              <a:solidFill>
                <a:srgbClr val="FFFF00"/>
              </a:solidFill>
            </a:endParaRPr>
          </a:p>
        </p:txBody>
      </p:sp>
      <p:pic>
        <p:nvPicPr>
          <p:cNvPr id="3" name="Picture 2" descr="http://www.the-tribulation-network.com/new_tribnet/assets/images/ebooks/wonderful_numbers_of_sacred_canon/two_pillars/image002.jpg"/>
          <p:cNvPicPr>
            <a:picLocks noChangeAspect="1" noChangeArrowheads="1"/>
          </p:cNvPicPr>
          <p:nvPr/>
        </p:nvPicPr>
        <p:blipFill rotWithShape="1">
          <a:blip r:embed="rId3">
            <a:extLst>
              <a:ext uri="{28A0092B-C50C-407E-A947-70E740481C1C}">
                <a14:useLocalDpi xmlns:a14="http://schemas.microsoft.com/office/drawing/2010/main" val="0"/>
              </a:ext>
            </a:extLst>
          </a:blip>
          <a:srcRect l="6507" t="7157" r="10547" b="15445"/>
          <a:stretch/>
        </p:blipFill>
        <p:spPr bwMode="auto">
          <a:xfrm>
            <a:off x="7201336" y="3602556"/>
            <a:ext cx="4561174" cy="3032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ristthetruth.files.wordpress.com/2009/07/pillar-clou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1138290"/>
            <a:ext cx="3000375" cy="36480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31105" y="2797075"/>
            <a:ext cx="6096000" cy="923330"/>
          </a:xfrm>
          <a:prstGeom prst="rect">
            <a:avLst/>
          </a:prstGeom>
        </p:spPr>
        <p:txBody>
          <a:bodyPr>
            <a:spAutoFit/>
          </a:bodyPr>
          <a:lstStyle/>
          <a:p>
            <a:r>
              <a:rPr lang="en-US" i="1" dirty="0">
                <a:solidFill>
                  <a:srgbClr val="FFFF00"/>
                </a:solidFill>
                <a:latin typeface="Palatino"/>
              </a:rPr>
              <a:t>So that the priests could not stand to minister because of the cloud: for the glory of the </a:t>
            </a:r>
            <a:r>
              <a:rPr lang="en-US" i="1" cap="small" dirty="0">
                <a:solidFill>
                  <a:srgbClr val="FFFF00"/>
                </a:solidFill>
                <a:latin typeface="Palatino"/>
              </a:rPr>
              <a:t>Lord</a:t>
            </a:r>
            <a:r>
              <a:rPr lang="en-US" i="1" dirty="0">
                <a:solidFill>
                  <a:srgbClr val="FFFF00"/>
                </a:solidFill>
                <a:latin typeface="Palatino"/>
              </a:rPr>
              <a:t> had filled the house of the </a:t>
            </a:r>
            <a:r>
              <a:rPr lang="en-US" i="1" cap="small" dirty="0">
                <a:solidFill>
                  <a:srgbClr val="FFFF00"/>
                </a:solidFill>
                <a:latin typeface="Palatino"/>
              </a:rPr>
              <a:t>Lord</a:t>
            </a:r>
            <a:r>
              <a:rPr lang="en-US" i="1" dirty="0">
                <a:solidFill>
                  <a:srgbClr val="FFFF00"/>
                </a:solidFill>
                <a:latin typeface="Palatino"/>
              </a:rPr>
              <a:t>.</a:t>
            </a:r>
            <a:endParaRPr lang="en-US" i="1" dirty="0">
              <a:solidFill>
                <a:srgbClr val="FFFF00"/>
              </a:solidFill>
            </a:endParaRPr>
          </a:p>
        </p:txBody>
      </p:sp>
      <p:sp>
        <p:nvSpPr>
          <p:cNvPr id="6" name="TextBox 5"/>
          <p:cNvSpPr txBox="1"/>
          <p:nvPr/>
        </p:nvSpPr>
        <p:spPr>
          <a:xfrm>
            <a:off x="83126" y="6417489"/>
            <a:ext cx="2452255" cy="369332"/>
          </a:xfrm>
          <a:prstGeom prst="rect">
            <a:avLst/>
          </a:prstGeom>
          <a:noFill/>
        </p:spPr>
        <p:txBody>
          <a:bodyPr wrap="square" rtlCol="0">
            <a:spAutoFit/>
          </a:bodyPr>
          <a:lstStyle/>
          <a:p>
            <a:r>
              <a:rPr lang="en-US" dirty="0">
                <a:solidFill>
                  <a:schemeClr val="bg1"/>
                </a:solidFill>
              </a:rPr>
              <a:t>1 Kings 8:11</a:t>
            </a:r>
          </a:p>
        </p:txBody>
      </p:sp>
      <p:sp>
        <p:nvSpPr>
          <p:cNvPr id="26" name="Rectangle 25"/>
          <p:cNvSpPr/>
          <p:nvPr/>
        </p:nvSpPr>
        <p:spPr>
          <a:xfrm>
            <a:off x="4336213" y="2090065"/>
            <a:ext cx="7426297" cy="461665"/>
          </a:xfrm>
          <a:prstGeom prst="rect">
            <a:avLst/>
          </a:prstGeom>
        </p:spPr>
        <p:txBody>
          <a:bodyPr wrap="square">
            <a:spAutoFit/>
          </a:bodyPr>
          <a:lstStyle/>
          <a:p>
            <a:r>
              <a:rPr lang="en-US" sz="2400" dirty="0">
                <a:solidFill>
                  <a:schemeClr val="bg1"/>
                </a:solidFill>
                <a:latin typeface="Calibri" panose="020F0502020204030204" pitchFamily="34" charset="0"/>
              </a:rPr>
              <a:t>After the sacrifice—instantly consumed</a:t>
            </a:r>
          </a:p>
        </p:txBody>
      </p:sp>
    </p:spTree>
    <p:extLst>
      <p:ext uri="{BB962C8B-B14F-4D97-AF65-F5344CB8AC3E}">
        <p14:creationId xmlns:p14="http://schemas.microsoft.com/office/powerpoint/2010/main" val="161874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Solomon’s Halleluiah</a:t>
            </a:r>
          </a:p>
        </p:txBody>
      </p:sp>
      <p:sp>
        <p:nvSpPr>
          <p:cNvPr id="13" name="Rectangle 12"/>
          <p:cNvSpPr/>
          <p:nvPr/>
        </p:nvSpPr>
        <p:spPr>
          <a:xfrm>
            <a:off x="384412" y="1205992"/>
            <a:ext cx="6003842" cy="1938992"/>
          </a:xfrm>
          <a:prstGeom prst="rect">
            <a:avLst/>
          </a:prstGeom>
        </p:spPr>
        <p:txBody>
          <a:bodyPr wrap="square">
            <a:spAutoFit/>
          </a:bodyPr>
          <a:lstStyle/>
          <a:p>
            <a:r>
              <a:rPr lang="en-US" sz="2000" i="1" dirty="0">
                <a:solidFill>
                  <a:srgbClr val="FFFF00"/>
                </a:solidFill>
                <a:latin typeface="Calibri" panose="020F0502020204030204" pitchFamily="34" charset="0"/>
              </a:rPr>
              <a:t>And the priests waited on their offices: the Levites also with instruments of </a:t>
            </a:r>
            <a:r>
              <a:rPr lang="en-US" sz="2000" i="1" dirty="0" err="1">
                <a:solidFill>
                  <a:srgbClr val="FFFF00"/>
                </a:solidFill>
                <a:latin typeface="Calibri" panose="020F0502020204030204" pitchFamily="34" charset="0"/>
              </a:rPr>
              <a:t>musick</a:t>
            </a:r>
            <a:r>
              <a:rPr lang="en-US" sz="2000" i="1" dirty="0">
                <a:solidFill>
                  <a:srgbClr val="FFFF00"/>
                </a:solidFill>
                <a:latin typeface="Calibri" panose="020F0502020204030204" pitchFamily="34" charset="0"/>
              </a:rPr>
              <a:t> of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which David the king had made to praise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because his mercy </a:t>
            </a:r>
            <a:r>
              <a:rPr lang="en-US" sz="2000" i="1" dirty="0" err="1">
                <a:solidFill>
                  <a:srgbClr val="FFFF00"/>
                </a:solidFill>
                <a:latin typeface="Calibri" panose="020F0502020204030204" pitchFamily="34" charset="0"/>
              </a:rPr>
              <a:t>endureth</a:t>
            </a:r>
            <a:r>
              <a:rPr lang="en-US" sz="2000" i="1" dirty="0">
                <a:solidFill>
                  <a:srgbClr val="FFFF00"/>
                </a:solidFill>
                <a:latin typeface="Calibri" panose="020F0502020204030204" pitchFamily="34" charset="0"/>
              </a:rPr>
              <a:t> for ever, when David praised by their ministry; and the priests sounded trumpets before them, and all Israel stood. 2 Chronicles 7:6</a:t>
            </a:r>
          </a:p>
        </p:txBody>
      </p:sp>
      <p:sp>
        <p:nvSpPr>
          <p:cNvPr id="2" name="Rectangle 1"/>
          <p:cNvSpPr/>
          <p:nvPr/>
        </p:nvSpPr>
        <p:spPr>
          <a:xfrm>
            <a:off x="5302828" y="4818424"/>
            <a:ext cx="6096000" cy="1631216"/>
          </a:xfrm>
          <a:prstGeom prst="rect">
            <a:avLst/>
          </a:prstGeom>
        </p:spPr>
        <p:txBody>
          <a:bodyPr>
            <a:spAutoFit/>
          </a:bodyPr>
          <a:lstStyle/>
          <a:p>
            <a:r>
              <a:rPr lang="en-US" sz="2000" i="1" dirty="0">
                <a:solidFill>
                  <a:srgbClr val="FFFF00"/>
                </a:solidFill>
                <a:latin typeface="Calibri" panose="020F0502020204030204" pitchFamily="34" charset="0"/>
              </a:rPr>
              <a:t>On the eighth day he sent the people away: and they blessed the king, and went unto their tents joyful and glad of heart for all the goodness that the </a:t>
            </a:r>
            <a:r>
              <a:rPr lang="en-US" sz="2000" i="1" cap="small" dirty="0">
                <a:solidFill>
                  <a:srgbClr val="FFFF00"/>
                </a:solidFill>
                <a:latin typeface="Calibri" panose="020F0502020204030204" pitchFamily="34" charset="0"/>
              </a:rPr>
              <a:t>Lord</a:t>
            </a:r>
            <a:r>
              <a:rPr lang="en-US" sz="2000" i="1" dirty="0">
                <a:solidFill>
                  <a:srgbClr val="FFFF00"/>
                </a:solidFill>
                <a:latin typeface="Calibri" panose="020F0502020204030204" pitchFamily="34" charset="0"/>
              </a:rPr>
              <a:t> had done for David his servant, and for Israel his people. 1 Kings 8:66</a:t>
            </a:r>
          </a:p>
        </p:txBody>
      </p:sp>
      <p:pic>
        <p:nvPicPr>
          <p:cNvPr id="2050" name="Picture 2" descr="https://dwellingintheword.files.wordpress.com/2013/09/p136-pillar-fire-clou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666" y="1123143"/>
            <a:ext cx="3739464" cy="3389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junialeigh.files.wordpress.com/2011/06/wisesolomon-2.jpg?w=6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51307" y="3687481"/>
            <a:ext cx="3675222" cy="27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The Lord Fulfills His Promise</a:t>
            </a:r>
          </a:p>
        </p:txBody>
      </p:sp>
      <p:sp>
        <p:nvSpPr>
          <p:cNvPr id="26" name="TextBox 25"/>
          <p:cNvSpPr txBox="1"/>
          <p:nvPr/>
        </p:nvSpPr>
        <p:spPr>
          <a:xfrm>
            <a:off x="0" y="6461309"/>
            <a:ext cx="4906978" cy="369332"/>
          </a:xfrm>
          <a:prstGeom prst="rect">
            <a:avLst/>
          </a:prstGeom>
          <a:noFill/>
        </p:spPr>
        <p:txBody>
          <a:bodyPr wrap="square" rtlCol="0">
            <a:spAutoFit/>
          </a:bodyPr>
          <a:lstStyle/>
          <a:p>
            <a:r>
              <a:rPr lang="en-US" dirty="0">
                <a:solidFill>
                  <a:schemeClr val="bg1"/>
                </a:solidFill>
              </a:rPr>
              <a:t>1 Kings 9-10</a:t>
            </a:r>
          </a:p>
        </p:txBody>
      </p:sp>
      <p:pic>
        <p:nvPicPr>
          <p:cNvPr id="7172" name="Picture 4" descr="http://scottmellor.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ottmellor.photoshelter.com/img/pix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63" y="3021167"/>
            <a:ext cx="45719" cy="457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08781" y="1201761"/>
            <a:ext cx="5151555" cy="3042730"/>
            <a:chOff x="399727" y="3414352"/>
            <a:chExt cx="5151555" cy="3042730"/>
          </a:xfrm>
        </p:grpSpPr>
        <p:grpSp>
          <p:nvGrpSpPr>
            <p:cNvPr id="2" name="Group 1"/>
            <p:cNvGrpSpPr/>
            <p:nvPr/>
          </p:nvGrpSpPr>
          <p:grpSpPr>
            <a:xfrm>
              <a:off x="581886" y="3414352"/>
              <a:ext cx="4969396" cy="3042730"/>
              <a:chOff x="1713570" y="3664800"/>
              <a:chExt cx="4969396" cy="3042730"/>
            </a:xfrm>
          </p:grpSpPr>
          <p:pic>
            <p:nvPicPr>
              <p:cNvPr id="7170" name="Picture 2" descr="http://img.deseretnews.com/images/article/midres/1606621/16066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570" y="3664800"/>
                <a:ext cx="4527766" cy="301096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906978" y="6461309"/>
                <a:ext cx="1775988" cy="246221"/>
              </a:xfrm>
              <a:prstGeom prst="rect">
                <a:avLst/>
              </a:prstGeom>
              <a:noFill/>
            </p:spPr>
            <p:txBody>
              <a:bodyPr wrap="square" rtlCol="0">
                <a:spAutoFit/>
              </a:bodyPr>
              <a:lstStyle/>
              <a:p>
                <a:r>
                  <a:rPr lang="en-US" sz="1000" dirty="0">
                    <a:solidFill>
                      <a:schemeClr val="bg1"/>
                    </a:solidFill>
                  </a:rPr>
                  <a:t>Indianapolis Temple</a:t>
                </a:r>
              </a:p>
            </p:txBody>
          </p:sp>
        </p:grpSp>
        <p:sp>
          <p:nvSpPr>
            <p:cNvPr id="6" name="Rectangle 5"/>
            <p:cNvSpPr/>
            <p:nvPr/>
          </p:nvSpPr>
          <p:spPr>
            <a:xfrm>
              <a:off x="399727" y="3447090"/>
              <a:ext cx="4896549" cy="646331"/>
            </a:xfrm>
            <a:prstGeom prst="rect">
              <a:avLst/>
            </a:prstGeom>
          </p:spPr>
          <p:txBody>
            <a:bodyPr wrap="square">
              <a:spAutoFit/>
            </a:bodyPr>
            <a:lstStyle/>
            <a:p>
              <a:pPr algn="ctr"/>
              <a:r>
                <a:rPr lang="en-US" b="1" dirty="0"/>
                <a:t>If we walk in the Lord’s ways, then the Lord will be with us in His temple</a:t>
              </a:r>
              <a:endParaRPr lang="en-US" i="1" dirty="0"/>
            </a:p>
          </p:txBody>
        </p:sp>
      </p:grpSp>
      <p:grpSp>
        <p:nvGrpSpPr>
          <p:cNvPr id="8" name="Group 7"/>
          <p:cNvGrpSpPr/>
          <p:nvPr/>
        </p:nvGrpSpPr>
        <p:grpSpPr>
          <a:xfrm>
            <a:off x="5607353" y="4098079"/>
            <a:ext cx="6096000" cy="2363230"/>
            <a:chOff x="5607353" y="4098079"/>
            <a:chExt cx="6096000" cy="2363230"/>
          </a:xfrm>
        </p:grpSpPr>
        <p:grpSp>
          <p:nvGrpSpPr>
            <p:cNvPr id="5" name="Group 4"/>
            <p:cNvGrpSpPr/>
            <p:nvPr/>
          </p:nvGrpSpPr>
          <p:grpSpPr>
            <a:xfrm>
              <a:off x="5607353" y="4098079"/>
              <a:ext cx="6096000" cy="2363230"/>
              <a:chOff x="5198376" y="1222530"/>
              <a:chExt cx="6096000" cy="2363230"/>
            </a:xfrm>
          </p:grpSpPr>
          <p:pic>
            <p:nvPicPr>
              <p:cNvPr id="7176" name="Picture 8" descr="http://cdn.c.photoshelter.com/img-get2/I0000vE3NcD2vL70/fit=1000x750/Autumn-Sunset-lights-up-the-background-for-the-Rexburg-Idaho-LDS-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6595" y="1222530"/>
                <a:ext cx="6059562" cy="23632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98376" y="1397891"/>
                <a:ext cx="6096000" cy="646331"/>
              </a:xfrm>
              <a:prstGeom prst="rect">
                <a:avLst/>
              </a:prstGeom>
            </p:spPr>
            <p:txBody>
              <a:bodyPr>
                <a:spAutoFit/>
              </a:bodyPr>
              <a:lstStyle/>
              <a:p>
                <a:pPr algn="ctr"/>
                <a:r>
                  <a:rPr lang="en-US" b="1" dirty="0">
                    <a:solidFill>
                      <a:schemeClr val="bg1"/>
                    </a:solidFill>
                  </a:rPr>
                  <a:t>When we selflessly seek the Lord’s help to serve others, He will magnify our abilities to serve</a:t>
                </a:r>
                <a:endParaRPr lang="en-US" i="1" dirty="0">
                  <a:solidFill>
                    <a:schemeClr val="bg1"/>
                  </a:solidFill>
                </a:endParaRPr>
              </a:p>
            </p:txBody>
          </p:sp>
        </p:grpSp>
        <p:sp>
          <p:nvSpPr>
            <p:cNvPr id="47" name="TextBox 46"/>
            <p:cNvSpPr txBox="1"/>
            <p:nvPr/>
          </p:nvSpPr>
          <p:spPr>
            <a:xfrm>
              <a:off x="5607353" y="6215088"/>
              <a:ext cx="1775988" cy="246221"/>
            </a:xfrm>
            <a:prstGeom prst="rect">
              <a:avLst/>
            </a:prstGeom>
            <a:noFill/>
          </p:spPr>
          <p:txBody>
            <a:bodyPr wrap="square" rtlCol="0">
              <a:spAutoFit/>
            </a:bodyPr>
            <a:lstStyle/>
            <a:p>
              <a:r>
                <a:rPr lang="en-US" sz="1000" dirty="0">
                  <a:solidFill>
                    <a:schemeClr val="bg1"/>
                  </a:solidFill>
                </a:rPr>
                <a:t>Rexburg Idaho Temple</a:t>
              </a:r>
            </a:p>
          </p:txBody>
        </p:sp>
      </p:grpSp>
    </p:spTree>
    <p:extLst>
      <p:ext uri="{BB962C8B-B14F-4D97-AF65-F5344CB8AC3E}">
        <p14:creationId xmlns:p14="http://schemas.microsoft.com/office/powerpoint/2010/main" val="13929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230" y="72428"/>
            <a:ext cx="11769505" cy="6740307"/>
          </a:xfrm>
          <a:prstGeom prst="rect">
            <a:avLst/>
          </a:prstGeom>
          <a:noFill/>
        </p:spPr>
        <p:txBody>
          <a:bodyPr wrap="square" rtlCol="0">
            <a:spAutoFit/>
          </a:bodyPr>
          <a:lstStyle/>
          <a:p>
            <a:r>
              <a:rPr lang="en-US" sz="1600" dirty="0">
                <a:solidFill>
                  <a:schemeClr val="bg1"/>
                </a:solidFill>
                <a:latin typeface="Calibri" panose="020F0502020204030204" pitchFamily="34" charset="0"/>
              </a:rPr>
              <a:t>Sources: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Suggested Hymn: #257 </a:t>
            </a:r>
            <a:r>
              <a:rPr lang="en-US" sz="1600" i="1" dirty="0">
                <a:solidFill>
                  <a:schemeClr val="bg1"/>
                </a:solidFill>
                <a:latin typeface="Calibri" panose="020F0502020204030204" pitchFamily="34" charset="0"/>
              </a:rPr>
              <a:t>Rejoice! A Glorious Sound Is Heard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Videos: Until We Meet Again (2:08)</a:t>
            </a:r>
          </a:p>
          <a:p>
            <a:r>
              <a:rPr lang="en-US" sz="1600" dirty="0">
                <a:solidFill>
                  <a:schemeClr val="bg1"/>
                </a:solidFill>
                <a:latin typeface="Calibri" panose="020F0502020204030204" pitchFamily="34" charset="0"/>
              </a:rPr>
              <a:t>	Temple Blessings—Worth Every Sacrifice (1:52)</a:t>
            </a:r>
          </a:p>
          <a:p>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Bible Dictionary</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i="1" dirty="0">
                <a:solidFill>
                  <a:schemeClr val="bg1"/>
                </a:solidFill>
                <a:latin typeface="Calibri" panose="020F0502020204030204" pitchFamily="34" charset="0"/>
              </a:rPr>
              <a:t>Old Testament Who’s Who </a:t>
            </a:r>
            <a:r>
              <a:rPr lang="en-US" sz="1600" dirty="0">
                <a:solidFill>
                  <a:schemeClr val="bg1"/>
                </a:solidFill>
                <a:latin typeface="Calibri" panose="020F0502020204030204" pitchFamily="34" charset="0"/>
              </a:rPr>
              <a:t>by Ed J. </a:t>
            </a:r>
            <a:r>
              <a:rPr lang="en-US" sz="1600" dirty="0" err="1">
                <a:solidFill>
                  <a:schemeClr val="bg1"/>
                </a:solidFill>
                <a:latin typeface="Calibri" panose="020F0502020204030204" pitchFamily="34" charset="0"/>
              </a:rPr>
              <a:t>Pinegar</a:t>
            </a:r>
            <a:r>
              <a:rPr lang="en-US" sz="1600" dirty="0">
                <a:solidFill>
                  <a:schemeClr val="bg1"/>
                </a:solidFill>
                <a:latin typeface="Calibri" panose="020F0502020204030204" pitchFamily="34" charset="0"/>
              </a:rPr>
              <a:t> and Richard J. Allen p. 175-176</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Adam Clark </a:t>
            </a:r>
            <a:r>
              <a:rPr lang="en-US" sz="1600" i="1" dirty="0">
                <a:solidFill>
                  <a:schemeClr val="bg1"/>
                </a:solidFill>
                <a:latin typeface="Calibri" panose="020F0502020204030204" pitchFamily="34" charset="0"/>
              </a:rPr>
              <a:t>Bible Commentary </a:t>
            </a:r>
            <a:r>
              <a:rPr lang="en-US" sz="1600" dirty="0">
                <a:solidFill>
                  <a:schemeClr val="bg1"/>
                </a:solidFill>
                <a:latin typeface="Calibri" panose="020F0502020204030204" pitchFamily="34" charset="0"/>
              </a:rPr>
              <a:t>1 Kings 1:2</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Old Testament Institute Manual Religion 302 </a:t>
            </a:r>
          </a:p>
          <a:p>
            <a:pPr marL="342900" indent="-342900">
              <a:buAutoNum type="arabicPeriod"/>
            </a:pPr>
            <a:endParaRPr lang="en-US" sz="1600" dirty="0">
              <a:solidFill>
                <a:schemeClr val="bg1"/>
              </a:solidFill>
              <a:latin typeface="Calibri" panose="020F0502020204030204" pitchFamily="34" charset="0"/>
            </a:endParaRPr>
          </a:p>
          <a:p>
            <a:pPr marL="342900" indent="-342900">
              <a:buFontTx/>
              <a:buAutoNum type="arabicPeriod"/>
            </a:pPr>
            <a:r>
              <a:rPr lang="en-US" sz="1600" dirty="0" err="1">
                <a:solidFill>
                  <a:schemeClr val="bg1"/>
                </a:solidFill>
                <a:latin typeface="Calibri" panose="020F0502020204030204" pitchFamily="34" charset="0"/>
              </a:rPr>
              <a:t>Dummelow</a:t>
            </a:r>
            <a:r>
              <a:rPr lang="en-US" sz="1600" dirty="0">
                <a:solidFill>
                  <a:schemeClr val="bg1"/>
                </a:solidFill>
                <a:latin typeface="Calibri" panose="020F0502020204030204" pitchFamily="34" charset="0"/>
              </a:rPr>
              <a:t>, </a:t>
            </a:r>
            <a:r>
              <a:rPr lang="en-US" sz="1600" i="1" dirty="0">
                <a:solidFill>
                  <a:schemeClr val="bg1"/>
                </a:solidFill>
                <a:latin typeface="Calibri" panose="020F0502020204030204" pitchFamily="34" charset="0"/>
              </a:rPr>
              <a:t>Commentary,</a:t>
            </a:r>
            <a:r>
              <a:rPr lang="en-US" sz="1600" dirty="0">
                <a:solidFill>
                  <a:schemeClr val="bg1"/>
                </a:solidFill>
                <a:latin typeface="Calibri" panose="020F0502020204030204" pitchFamily="34" charset="0"/>
              </a:rPr>
              <a:t> p. 212. Found in Old Testament Institute Manual</a:t>
            </a: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r>
              <a:rPr lang="en-US" sz="1600" dirty="0">
                <a:solidFill>
                  <a:schemeClr val="bg1"/>
                </a:solidFill>
                <a:latin typeface="Calibri" panose="020F0502020204030204" pitchFamily="34" charset="0"/>
              </a:rPr>
              <a:t>President Thomas S. Monson (“The Holy Temple—a Beacon to the World,”</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or</a:t>
            </a:r>
            <a:r>
              <a:rPr lang="en-US" sz="1600" i="1" dirty="0">
                <a:solidFill>
                  <a:schemeClr val="bg1"/>
                </a:solidFill>
                <a:latin typeface="Calibri" panose="020F0502020204030204" pitchFamily="34" charset="0"/>
              </a:rPr>
              <a:t> Liahona,</a:t>
            </a:r>
            <a:r>
              <a:rPr lang="en-US" sz="1600" dirty="0">
                <a:solidFill>
                  <a:schemeClr val="bg1"/>
                </a:solidFill>
                <a:latin typeface="Calibri" panose="020F0502020204030204" pitchFamily="34" charset="0"/>
              </a:rPr>
              <a:t> May 2011, 92–93).</a:t>
            </a: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r>
              <a:rPr lang="en-US" sz="1600" dirty="0">
                <a:solidFill>
                  <a:schemeClr val="bg1"/>
                </a:solidFill>
                <a:latin typeface="Calibri" panose="020F0502020204030204" pitchFamily="34" charset="0"/>
              </a:rPr>
              <a:t>President Gordon B. Hinckley (“The Salt Lake Temple,”</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Mar. 1993, 6).</a:t>
            </a: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r>
              <a:rPr lang="en-US" sz="1600" dirty="0">
                <a:solidFill>
                  <a:schemeClr val="bg1"/>
                </a:solidFill>
                <a:latin typeface="Calibri" panose="020F0502020204030204" pitchFamily="34" charset="0"/>
              </a:rPr>
              <a:t>Jewish Encyclopedia</a:t>
            </a: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r>
              <a:rPr lang="en-US" sz="1600" i="1" dirty="0">
                <a:solidFill>
                  <a:schemeClr val="bg1"/>
                </a:solidFill>
                <a:latin typeface="Calibri" panose="020F0502020204030204" pitchFamily="34" charset="0"/>
              </a:rPr>
              <a:t>Who’s Who in the Old Testament </a:t>
            </a:r>
            <a:r>
              <a:rPr lang="en-US" sz="1600" dirty="0">
                <a:solidFill>
                  <a:schemeClr val="bg1"/>
                </a:solidFill>
                <a:latin typeface="Calibri" panose="020F0502020204030204" pitchFamily="34" charset="0"/>
              </a:rPr>
              <a:t>by Ed J. </a:t>
            </a:r>
            <a:r>
              <a:rPr lang="en-US" sz="1600" dirty="0" err="1">
                <a:solidFill>
                  <a:schemeClr val="bg1"/>
                </a:solidFill>
                <a:latin typeface="Calibri" panose="020F0502020204030204" pitchFamily="34" charset="0"/>
              </a:rPr>
              <a:t>Penigar</a:t>
            </a:r>
            <a:r>
              <a:rPr lang="en-US" sz="1600" dirty="0">
                <a:solidFill>
                  <a:schemeClr val="bg1"/>
                </a:solidFill>
                <a:latin typeface="Calibri" panose="020F0502020204030204" pitchFamily="34" charset="0"/>
              </a:rPr>
              <a:t> and Richard J. Allen  p. 7</a:t>
            </a:r>
            <a:endParaRPr lang="en-US" sz="1600" i="1" dirty="0">
              <a:solidFill>
                <a:schemeClr val="bg1"/>
              </a:solidFill>
              <a:latin typeface="Calibri" panose="020F0502020204030204" pitchFamily="34" charset="0"/>
            </a:endParaRPr>
          </a:p>
          <a:p>
            <a:pPr marL="342900" indent="-342900">
              <a:buFontTx/>
              <a:buAutoNum type="arabicPeriod"/>
            </a:pPr>
            <a:endParaRPr lang="en-US" sz="1600" dirty="0">
              <a:solidFill>
                <a:schemeClr val="bg1"/>
              </a:solidFill>
              <a:latin typeface="Calibri" panose="020F0502020204030204" pitchFamily="34" charset="0"/>
            </a:endParaRPr>
          </a:p>
          <a:p>
            <a:pPr marL="342900" indent="-342900">
              <a:buFontTx/>
              <a:buAutoNum type="arabicPeriod"/>
            </a:pPr>
            <a:endParaRPr lang="en-US" sz="1600" dirty="0">
              <a:solidFill>
                <a:schemeClr val="bg1"/>
              </a:solidFill>
              <a:latin typeface="Calibri" panose="020F0502020204030204" pitchFamily="34" charset="0"/>
            </a:endParaRPr>
          </a:p>
          <a:p>
            <a:pPr marL="342900" indent="-342900">
              <a:buAutoNum type="arabicPeriod"/>
            </a:pPr>
            <a:endParaRPr lang="en-US" sz="1600" dirty="0">
              <a:solidFill>
                <a:schemeClr val="bg1"/>
              </a:solidFill>
              <a:latin typeface="Calibri" panose="020F0502020204030204" pitchFamily="34" charset="0"/>
            </a:endParaRPr>
          </a:p>
        </p:txBody>
      </p:sp>
      <p:grpSp>
        <p:nvGrpSpPr>
          <p:cNvPr id="85" name="Group 84"/>
          <p:cNvGrpSpPr/>
          <p:nvPr/>
        </p:nvGrpSpPr>
        <p:grpSpPr>
          <a:xfrm>
            <a:off x="5795998" y="1013068"/>
            <a:ext cx="593967" cy="752358"/>
            <a:chOff x="7543800" y="3810000"/>
            <a:chExt cx="1143000" cy="1447800"/>
          </a:xfrm>
        </p:grpSpPr>
        <p:sp>
          <p:nvSpPr>
            <p:cNvPr id="86" name="Trapezoid 8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7924800" y="3810000"/>
              <a:ext cx="645353" cy="610017"/>
              <a:chOff x="7924800" y="5867400"/>
              <a:chExt cx="645353" cy="610017"/>
            </a:xfrm>
          </p:grpSpPr>
          <p:grpSp>
            <p:nvGrpSpPr>
              <p:cNvPr id="98" name="Group 13"/>
              <p:cNvGrpSpPr/>
              <p:nvPr/>
            </p:nvGrpSpPr>
            <p:grpSpPr>
              <a:xfrm>
                <a:off x="7924800" y="5867400"/>
                <a:ext cx="645353" cy="610017"/>
                <a:chOff x="3037563" y="3121795"/>
                <a:chExt cx="1250371" cy="1224010"/>
              </a:xfrm>
            </p:grpSpPr>
            <p:sp>
              <p:nvSpPr>
                <p:cNvPr id="100" name="Oval 9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7543800" y="4038600"/>
              <a:ext cx="403070" cy="381000"/>
              <a:chOff x="7924800" y="5867400"/>
              <a:chExt cx="645353" cy="610017"/>
            </a:xfrm>
          </p:grpSpPr>
          <p:grpSp>
            <p:nvGrpSpPr>
              <p:cNvPr id="92" name="Group 13"/>
              <p:cNvGrpSpPr/>
              <p:nvPr/>
            </p:nvGrpSpPr>
            <p:grpSpPr>
              <a:xfrm>
                <a:off x="7924800" y="5867400"/>
                <a:ext cx="645353" cy="610017"/>
                <a:chOff x="3037563" y="3121795"/>
                <a:chExt cx="1250371" cy="1224010"/>
              </a:xfrm>
            </p:grpSpPr>
            <p:sp>
              <p:nvSpPr>
                <p:cNvPr id="94" name="Oval 9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7908E900-5D5C-4629-A796-A9F6A12B9F00}"/>
              </a:ext>
            </a:extLst>
          </p:cNvPr>
          <p:cNvSpPr>
            <a:spLocks noGrp="1"/>
          </p:cNvSpPr>
          <p:nvPr/>
        </p:nvSpPr>
        <p:spPr>
          <a:xfrm>
            <a:off x="27103" y="65159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32271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676" y="371193"/>
            <a:ext cx="9189267" cy="6463308"/>
          </a:xfrm>
          <a:prstGeom prst="rect">
            <a:avLst/>
          </a:prstGeom>
          <a:ln>
            <a:solidFill>
              <a:schemeClr val="tx1"/>
            </a:solidFill>
          </a:ln>
        </p:spPr>
        <p:txBody>
          <a:bodyPr wrap="square">
            <a:spAutoFit/>
          </a:bodyPr>
          <a:lstStyle/>
          <a:p>
            <a:pPr algn="ctr"/>
            <a:r>
              <a:rPr lang="en-US" b="1" i="0" dirty="0">
                <a:effectLst/>
                <a:latin typeface="Calibri" panose="020F0502020204030204" pitchFamily="34" charset="0"/>
              </a:rPr>
              <a:t>Things David Knew About the Coming Messiah</a:t>
            </a:r>
          </a:p>
          <a:p>
            <a:endParaRPr lang="en-US" sz="1200" b="1" dirty="0">
              <a:latin typeface="Calibri" panose="020F0502020204030204" pitchFamily="34" charset="0"/>
            </a:endParaRPr>
          </a:p>
          <a:p>
            <a:pPr marL="228600" indent="-228600">
              <a:buAutoNum type="arabicPeriod"/>
            </a:pPr>
            <a:r>
              <a:rPr lang="en-US" sz="1200" b="1" dirty="0">
                <a:latin typeface="Calibri" panose="020F0502020204030204" pitchFamily="34" charset="0"/>
              </a:rPr>
              <a:t>Pre-existence of Jesus Christ:</a:t>
            </a:r>
          </a:p>
          <a:p>
            <a:pPr marL="228600" indent="-228600">
              <a:buAutoNum type="arabicPeriod"/>
            </a:pPr>
            <a:endParaRPr lang="en-US" sz="1200" dirty="0">
              <a:latin typeface="Calibri" panose="020F0502020204030204" pitchFamily="34" charset="0"/>
            </a:endParaRPr>
          </a:p>
          <a:p>
            <a:r>
              <a:rPr lang="en-US" sz="1200" dirty="0">
                <a:latin typeface="Calibri" panose="020F0502020204030204" pitchFamily="34" charset="0"/>
              </a:rPr>
              <a:t>Psalm 110:3—”Out of the womb, before the morning star, have I begotten thee.”—translated by Eusebius with the following comment: he (the Christ) came into existence from God himself before the morning star, that is before the organization of the world.” (Eusebius, Church History, 3:16-18). If Eusebius is correct in his version of this passage, not the implication that in the pre-existence the Messiah was born of a heavenly mother before he was born of Mary in this life! That Eusebius was apparently correct in his version of this passage is supported by a number of authorities and several of the most ancient texts. (Clark, Bible commentary Vol. 3, p. 581)</a:t>
            </a:r>
          </a:p>
          <a:p>
            <a:endParaRPr lang="en-US" sz="1200" dirty="0">
              <a:latin typeface="Calibri" panose="020F0502020204030204" pitchFamily="34" charset="0"/>
            </a:endParaRPr>
          </a:p>
          <a:p>
            <a:pPr marL="228600" indent="-228600">
              <a:buAutoNum type="arabicPeriod" startAt="2"/>
            </a:pPr>
            <a:r>
              <a:rPr lang="en-US" sz="1200" b="1" dirty="0">
                <a:latin typeface="Calibri" panose="020F0502020204030204" pitchFamily="34" charset="0"/>
              </a:rPr>
              <a:t>Christ Sired By God:</a:t>
            </a:r>
          </a:p>
          <a:p>
            <a:endParaRPr lang="en-US" sz="1200" b="1" dirty="0">
              <a:latin typeface="Calibri" panose="020F0502020204030204" pitchFamily="34" charset="0"/>
            </a:endParaRPr>
          </a:p>
          <a:p>
            <a:r>
              <a:rPr lang="en-US" sz="1200" dirty="0">
                <a:latin typeface="Calibri" panose="020F0502020204030204" pitchFamily="34" charset="0"/>
              </a:rPr>
              <a:t>Psalm 2:7 “The Lord hath said unto me (the Messiah). Thou art my Son; this day have I begotten thee.”</a:t>
            </a:r>
          </a:p>
          <a:p>
            <a:endParaRPr lang="en-US" sz="1200" dirty="0">
              <a:latin typeface="Calibri" panose="020F0502020204030204" pitchFamily="34" charset="0"/>
            </a:endParaRPr>
          </a:p>
          <a:p>
            <a:pPr marL="228600" indent="-228600">
              <a:buAutoNum type="arabicPeriod" startAt="3"/>
            </a:pPr>
            <a:r>
              <a:rPr lang="en-US" sz="1200" b="1" dirty="0">
                <a:latin typeface="Calibri" panose="020F0502020204030204" pitchFamily="34" charset="0"/>
              </a:rPr>
              <a:t>Christ to be a High Priest after the order of Melchizedek:</a:t>
            </a:r>
          </a:p>
          <a:p>
            <a:endParaRPr lang="en-US" sz="1200" b="1" dirty="0">
              <a:latin typeface="Calibri" panose="020F0502020204030204" pitchFamily="34" charset="0"/>
            </a:endParaRPr>
          </a:p>
          <a:p>
            <a:r>
              <a:rPr lang="en-US" sz="1200" dirty="0">
                <a:latin typeface="Calibri" panose="020F0502020204030204" pitchFamily="34" charset="0"/>
              </a:rPr>
              <a:t>Psalm 110:4 “Thou art a priest for ever after the order of Melchizedek.”</a:t>
            </a:r>
          </a:p>
          <a:p>
            <a:endParaRPr lang="en-US" sz="1200" dirty="0">
              <a:latin typeface="Calibri" panose="020F0502020204030204" pitchFamily="34" charset="0"/>
            </a:endParaRPr>
          </a:p>
          <a:p>
            <a:pPr marL="228600" indent="-228600">
              <a:buAutoNum type="arabicPeriod" startAt="4"/>
            </a:pPr>
            <a:r>
              <a:rPr lang="en-US" sz="1200" b="1" dirty="0">
                <a:latin typeface="Calibri" panose="020F0502020204030204" pitchFamily="34" charset="0"/>
              </a:rPr>
              <a:t>Christ to be betrayed by a friend:</a:t>
            </a:r>
          </a:p>
          <a:p>
            <a:pPr marL="228600" indent="-228600">
              <a:buAutoNum type="arabicPeriod" startAt="4"/>
            </a:pPr>
            <a:endParaRPr lang="en-US" sz="1200" b="1" dirty="0">
              <a:latin typeface="Calibri" panose="020F0502020204030204" pitchFamily="34" charset="0"/>
            </a:endParaRPr>
          </a:p>
          <a:p>
            <a:r>
              <a:rPr lang="en-US" sz="1200" dirty="0">
                <a:latin typeface="Calibri" panose="020F0502020204030204" pitchFamily="34" charset="0"/>
              </a:rPr>
              <a:t>Psalm 41:9 “Yea, mine own familiar friend, in whom I trusted, which did eat of my bread, hath lifted up his heel against me.”</a:t>
            </a:r>
          </a:p>
          <a:p>
            <a:endParaRPr lang="en-US" sz="1200" dirty="0">
              <a:latin typeface="Calibri" panose="020F0502020204030204" pitchFamily="34" charset="0"/>
            </a:endParaRPr>
          </a:p>
          <a:p>
            <a:pPr marL="228600" indent="-228600">
              <a:buAutoNum type="arabicPeriod" startAt="5"/>
            </a:pPr>
            <a:r>
              <a:rPr lang="en-US" sz="1200" b="1" dirty="0">
                <a:latin typeface="Calibri" panose="020F0502020204030204" pitchFamily="34" charset="0"/>
              </a:rPr>
              <a:t>Christ’s body not to see corruption:</a:t>
            </a:r>
          </a:p>
          <a:p>
            <a:endParaRPr lang="en-US" sz="1200" b="1" dirty="0">
              <a:latin typeface="Calibri" panose="020F0502020204030204" pitchFamily="34" charset="0"/>
            </a:endParaRPr>
          </a:p>
          <a:p>
            <a:pPr fontAlgn="base"/>
            <a:r>
              <a:rPr lang="en-US" sz="1200" dirty="0">
                <a:latin typeface="Calibri" panose="020F0502020204030204" pitchFamily="34" charset="0"/>
              </a:rPr>
              <a:t>In Acts 2:27 Peter quotes from David’s Psalm 16:9-10 “</a:t>
            </a:r>
            <a:r>
              <a:rPr lang="en-US" sz="1200" dirty="0"/>
              <a:t>Therefore my heart is glad, and my glory </a:t>
            </a:r>
            <a:r>
              <a:rPr lang="en-US" sz="1200" dirty="0" err="1"/>
              <a:t>rejoiceth</a:t>
            </a:r>
            <a:r>
              <a:rPr lang="en-US" sz="1200" dirty="0"/>
              <a:t>: my flesh also shall rest in hope. For thou wilt not leave my soul in hell; neither wilt thou suffer thine Holy One to see corruption.”</a:t>
            </a:r>
          </a:p>
          <a:p>
            <a:pPr fontAlgn="base"/>
            <a:endParaRPr lang="en-US" sz="1200" dirty="0"/>
          </a:p>
          <a:p>
            <a:pPr marL="228600" indent="-228600" fontAlgn="base">
              <a:buAutoNum type="arabicPeriod" startAt="6"/>
            </a:pPr>
            <a:r>
              <a:rPr lang="en-US" sz="1200" b="1" dirty="0"/>
              <a:t>Christ’s suffering on the cross:</a:t>
            </a:r>
            <a:endParaRPr lang="en-US" sz="1200" dirty="0"/>
          </a:p>
          <a:p>
            <a:pPr fontAlgn="base"/>
            <a:endParaRPr lang="en-US" sz="1200" dirty="0"/>
          </a:p>
          <a:p>
            <a:pPr fontAlgn="base"/>
            <a:r>
              <a:rPr lang="en-US" sz="1200" dirty="0"/>
              <a:t>Many details concerning the crucifixion appear in the Messiah’s lamentation which David wrote.</a:t>
            </a:r>
          </a:p>
          <a:p>
            <a:pPr fontAlgn="base"/>
            <a:r>
              <a:rPr lang="en-US" sz="1200" dirty="0"/>
              <a:t>Psalm 22:1, 6  “My God, my God, why hast thou forsaken me.”   “But I am…a reproach of men and despised of the people.”</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W. Cleon Skousen </a:t>
            </a:r>
            <a:r>
              <a:rPr lang="en-US" sz="1200" i="1" dirty="0">
                <a:latin typeface="Calibri" panose="020F0502020204030204" pitchFamily="34" charset="0"/>
              </a:rPr>
              <a:t>The Fourth Thousand Years </a:t>
            </a:r>
            <a:r>
              <a:rPr lang="en-US" sz="1200" dirty="0">
                <a:latin typeface="Calibri" panose="020F0502020204030204" pitchFamily="34" charset="0"/>
              </a:rPr>
              <a:t> pp. 118-119</a:t>
            </a:r>
          </a:p>
        </p:txBody>
      </p:sp>
    </p:spTree>
    <p:extLst>
      <p:ext uri="{BB962C8B-B14F-4D97-AF65-F5344CB8AC3E}">
        <p14:creationId xmlns:p14="http://schemas.microsoft.com/office/powerpoint/2010/main" val="380758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631099"/>
              </p:ext>
            </p:extLst>
          </p:nvPr>
        </p:nvGraphicFramePr>
        <p:xfrm>
          <a:off x="1869038" y="1000323"/>
          <a:ext cx="8361378" cy="1100082"/>
        </p:xfrm>
        <a:graphic>
          <a:graphicData uri="http://schemas.openxmlformats.org/drawingml/2006/table">
            <a:tbl>
              <a:tblPr firstRow="1" bandRow="1">
                <a:tableStyleId>{5940675A-B579-460E-94D1-54222C63F5DA}</a:tableStyleId>
              </a:tblPr>
              <a:tblGrid>
                <a:gridCol w="2787126">
                  <a:extLst>
                    <a:ext uri="{9D8B030D-6E8A-4147-A177-3AD203B41FA5}">
                      <a16:colId xmlns:a16="http://schemas.microsoft.com/office/drawing/2014/main" val="20000"/>
                    </a:ext>
                  </a:extLst>
                </a:gridCol>
                <a:gridCol w="2787126">
                  <a:extLst>
                    <a:ext uri="{9D8B030D-6E8A-4147-A177-3AD203B41FA5}">
                      <a16:colId xmlns:a16="http://schemas.microsoft.com/office/drawing/2014/main" val="20001"/>
                    </a:ext>
                  </a:extLst>
                </a:gridCol>
                <a:gridCol w="2787126">
                  <a:extLst>
                    <a:ext uri="{9D8B030D-6E8A-4147-A177-3AD203B41FA5}">
                      <a16:colId xmlns:a16="http://schemas.microsoft.com/office/drawing/2014/main" val="20002"/>
                    </a:ext>
                  </a:extLst>
                </a:gridCol>
              </a:tblGrid>
              <a:tr h="550041">
                <a:tc>
                  <a:txBody>
                    <a:bodyPr/>
                    <a:lstStyle/>
                    <a:p>
                      <a:r>
                        <a:rPr lang="en-US" dirty="0"/>
                        <a:t>Establishment</a:t>
                      </a:r>
                      <a:r>
                        <a:rPr lang="en-US" baseline="0" dirty="0"/>
                        <a:t> of Solomon</a:t>
                      </a:r>
                      <a:endParaRPr lang="en-US" dirty="0"/>
                    </a:p>
                  </a:txBody>
                  <a:tcPr/>
                </a:tc>
                <a:tc>
                  <a:txBody>
                    <a:bodyPr/>
                    <a:lstStyle/>
                    <a:p>
                      <a:r>
                        <a:rPr lang="en-US" dirty="0"/>
                        <a:t>Rise of Solomon</a:t>
                      </a:r>
                    </a:p>
                  </a:txBody>
                  <a:tcPr/>
                </a:tc>
                <a:tc>
                  <a:txBody>
                    <a:bodyPr/>
                    <a:lstStyle/>
                    <a:p>
                      <a:r>
                        <a:rPr lang="en-US" dirty="0"/>
                        <a:t>Decline of Solomon</a:t>
                      </a:r>
                    </a:p>
                  </a:txBody>
                  <a:tcPr/>
                </a:tc>
                <a:extLst>
                  <a:ext uri="{0D108BD9-81ED-4DB2-BD59-A6C34878D82A}">
                    <a16:rowId xmlns:a16="http://schemas.microsoft.com/office/drawing/2014/main" val="10000"/>
                  </a:ext>
                </a:extLst>
              </a:tr>
              <a:tr h="550041">
                <a:tc>
                  <a:txBody>
                    <a:bodyPr/>
                    <a:lstStyle/>
                    <a:p>
                      <a:r>
                        <a:rPr lang="en-US" dirty="0"/>
                        <a:t>1 Kings 1-2</a:t>
                      </a:r>
                    </a:p>
                  </a:txBody>
                  <a:tcPr/>
                </a:tc>
                <a:tc>
                  <a:txBody>
                    <a:bodyPr/>
                    <a:lstStyle/>
                    <a:p>
                      <a:r>
                        <a:rPr lang="en-US" dirty="0"/>
                        <a:t>1 Kings 3-8</a:t>
                      </a:r>
                    </a:p>
                  </a:txBody>
                  <a:tcPr/>
                </a:tc>
                <a:tc>
                  <a:txBody>
                    <a:bodyPr/>
                    <a:lstStyle/>
                    <a:p>
                      <a:r>
                        <a:rPr lang="en-US" dirty="0"/>
                        <a:t>1 Kings 9-11</a:t>
                      </a:r>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25800824"/>
              </p:ext>
            </p:extLst>
          </p:nvPr>
        </p:nvGraphicFramePr>
        <p:xfrm>
          <a:off x="1869038" y="4203740"/>
          <a:ext cx="8361380" cy="1464441"/>
        </p:xfrm>
        <a:graphic>
          <a:graphicData uri="http://schemas.openxmlformats.org/drawingml/2006/table">
            <a:tbl>
              <a:tblPr firstRow="1" bandRow="1">
                <a:tableStyleId>{5940675A-B579-460E-94D1-54222C63F5DA}</a:tableStyleId>
              </a:tblPr>
              <a:tblGrid>
                <a:gridCol w="1672276">
                  <a:extLst>
                    <a:ext uri="{9D8B030D-6E8A-4147-A177-3AD203B41FA5}">
                      <a16:colId xmlns:a16="http://schemas.microsoft.com/office/drawing/2014/main" val="20000"/>
                    </a:ext>
                  </a:extLst>
                </a:gridCol>
                <a:gridCol w="1672276">
                  <a:extLst>
                    <a:ext uri="{9D8B030D-6E8A-4147-A177-3AD203B41FA5}">
                      <a16:colId xmlns:a16="http://schemas.microsoft.com/office/drawing/2014/main" val="20001"/>
                    </a:ext>
                  </a:extLst>
                </a:gridCol>
                <a:gridCol w="1672276">
                  <a:extLst>
                    <a:ext uri="{9D8B030D-6E8A-4147-A177-3AD203B41FA5}">
                      <a16:colId xmlns:a16="http://schemas.microsoft.com/office/drawing/2014/main" val="20002"/>
                    </a:ext>
                  </a:extLst>
                </a:gridCol>
                <a:gridCol w="1672276">
                  <a:extLst>
                    <a:ext uri="{9D8B030D-6E8A-4147-A177-3AD203B41FA5}">
                      <a16:colId xmlns:a16="http://schemas.microsoft.com/office/drawing/2014/main" val="20003"/>
                    </a:ext>
                  </a:extLst>
                </a:gridCol>
                <a:gridCol w="1672276">
                  <a:extLst>
                    <a:ext uri="{9D8B030D-6E8A-4147-A177-3AD203B41FA5}">
                      <a16:colId xmlns:a16="http://schemas.microsoft.com/office/drawing/2014/main" val="20004"/>
                    </a:ext>
                  </a:extLst>
                </a:gridCol>
              </a:tblGrid>
              <a:tr h="550041">
                <a:tc>
                  <a:txBody>
                    <a:bodyPr/>
                    <a:lstStyle/>
                    <a:p>
                      <a:r>
                        <a:rPr lang="en-US" dirty="0"/>
                        <a:t>Division of the Kingdom</a:t>
                      </a:r>
                    </a:p>
                  </a:txBody>
                  <a:tcPr/>
                </a:tc>
                <a:tc>
                  <a:txBody>
                    <a:bodyPr/>
                    <a:lstStyle/>
                    <a:p>
                      <a:r>
                        <a:rPr lang="en-US" dirty="0"/>
                        <a:t>Reign of Various Kings</a:t>
                      </a:r>
                    </a:p>
                  </a:txBody>
                  <a:tcPr/>
                </a:tc>
                <a:tc>
                  <a:txBody>
                    <a:bodyPr/>
                    <a:lstStyle/>
                    <a:p>
                      <a:r>
                        <a:rPr lang="en-US" dirty="0"/>
                        <a:t>Reign Ahab with Elijah</a:t>
                      </a:r>
                    </a:p>
                  </a:txBody>
                  <a:tcPr/>
                </a:tc>
                <a:tc>
                  <a:txBody>
                    <a:bodyPr/>
                    <a:lstStyle/>
                    <a:p>
                      <a:r>
                        <a:rPr lang="en-US" dirty="0"/>
                        <a:t>Reign of Jehoshaphat in Judah</a:t>
                      </a:r>
                    </a:p>
                  </a:txBody>
                  <a:tcPr/>
                </a:tc>
                <a:tc>
                  <a:txBody>
                    <a:bodyPr/>
                    <a:lstStyle/>
                    <a:p>
                      <a:r>
                        <a:rPr lang="en-US" dirty="0"/>
                        <a:t>Reign of </a:t>
                      </a:r>
                      <a:r>
                        <a:rPr lang="en-US" dirty="0" err="1"/>
                        <a:t>Ahaziah</a:t>
                      </a:r>
                      <a:r>
                        <a:rPr lang="en-US" dirty="0"/>
                        <a:t> in Israel</a:t>
                      </a:r>
                    </a:p>
                  </a:txBody>
                  <a:tcPr/>
                </a:tc>
                <a:extLst>
                  <a:ext uri="{0D108BD9-81ED-4DB2-BD59-A6C34878D82A}">
                    <a16:rowId xmlns:a16="http://schemas.microsoft.com/office/drawing/2014/main" val="10000"/>
                  </a:ext>
                </a:extLst>
              </a:tr>
              <a:tr h="550041">
                <a:tc>
                  <a:txBody>
                    <a:bodyPr/>
                    <a:lstStyle/>
                    <a:p>
                      <a:r>
                        <a:rPr lang="en-US" dirty="0"/>
                        <a:t>1 Kings 12-14</a:t>
                      </a:r>
                    </a:p>
                  </a:txBody>
                  <a:tcPr/>
                </a:tc>
                <a:tc>
                  <a:txBody>
                    <a:bodyPr/>
                    <a:lstStyle/>
                    <a:p>
                      <a:r>
                        <a:rPr lang="en-US" dirty="0"/>
                        <a:t>1 Kings 15-16</a:t>
                      </a:r>
                    </a:p>
                  </a:txBody>
                  <a:tcPr/>
                </a:tc>
                <a:tc>
                  <a:txBody>
                    <a:bodyPr/>
                    <a:lstStyle/>
                    <a:p>
                      <a:r>
                        <a:rPr lang="en-US" dirty="0"/>
                        <a:t>1 Kings16-22</a:t>
                      </a:r>
                    </a:p>
                  </a:txBody>
                  <a:tcPr/>
                </a:tc>
                <a:tc>
                  <a:txBody>
                    <a:bodyPr/>
                    <a:lstStyle/>
                    <a:p>
                      <a:r>
                        <a:rPr lang="en-US" dirty="0"/>
                        <a:t>1</a:t>
                      </a:r>
                      <a:r>
                        <a:rPr lang="en-US" baseline="0" dirty="0"/>
                        <a:t> Kings 22</a:t>
                      </a:r>
                      <a:endParaRPr lang="en-US" dirty="0"/>
                    </a:p>
                  </a:txBody>
                  <a:tcPr/>
                </a:tc>
                <a:tc>
                  <a:txBody>
                    <a:bodyPr/>
                    <a:lstStyle/>
                    <a:p>
                      <a:r>
                        <a:rPr lang="en-US" dirty="0"/>
                        <a:t>1 Kings 22</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1869038" y="479834"/>
            <a:ext cx="8352324" cy="523220"/>
          </a:xfrm>
          <a:prstGeom prst="rect">
            <a:avLst/>
          </a:prstGeom>
          <a:noFill/>
          <a:ln w="19050">
            <a:solidFill>
              <a:schemeClr val="tx1"/>
            </a:solidFill>
          </a:ln>
        </p:spPr>
        <p:txBody>
          <a:bodyPr wrap="square" rtlCol="0">
            <a:spAutoFit/>
          </a:bodyPr>
          <a:lstStyle/>
          <a:p>
            <a:pPr algn="ctr"/>
            <a:r>
              <a:rPr lang="en-US" sz="2800" dirty="0"/>
              <a:t>United Kingdom</a:t>
            </a:r>
          </a:p>
        </p:txBody>
      </p:sp>
      <p:sp>
        <p:nvSpPr>
          <p:cNvPr id="5" name="TextBox 4"/>
          <p:cNvSpPr txBox="1"/>
          <p:nvPr/>
        </p:nvSpPr>
        <p:spPr>
          <a:xfrm>
            <a:off x="1869038" y="3680520"/>
            <a:ext cx="8361378" cy="523220"/>
          </a:xfrm>
          <a:prstGeom prst="rect">
            <a:avLst/>
          </a:prstGeom>
          <a:noFill/>
          <a:ln w="19050">
            <a:solidFill>
              <a:schemeClr val="tx1"/>
            </a:solidFill>
          </a:ln>
        </p:spPr>
        <p:txBody>
          <a:bodyPr wrap="square" rtlCol="0">
            <a:spAutoFit/>
          </a:bodyPr>
          <a:lstStyle/>
          <a:p>
            <a:pPr algn="ctr"/>
            <a:r>
              <a:rPr lang="en-US" sz="2800" dirty="0"/>
              <a:t>Divided Kingdom</a:t>
            </a:r>
          </a:p>
        </p:txBody>
      </p:sp>
      <p:sp>
        <p:nvSpPr>
          <p:cNvPr id="6" name="TextBox 5"/>
          <p:cNvSpPr txBox="1"/>
          <p:nvPr/>
        </p:nvSpPr>
        <p:spPr>
          <a:xfrm>
            <a:off x="1869038" y="2096686"/>
            <a:ext cx="8361378" cy="369332"/>
          </a:xfrm>
          <a:prstGeom prst="rect">
            <a:avLst/>
          </a:prstGeom>
          <a:noFill/>
          <a:ln w="19050">
            <a:solidFill>
              <a:schemeClr val="tx1"/>
            </a:solidFill>
          </a:ln>
        </p:spPr>
        <p:txBody>
          <a:bodyPr wrap="square" rtlCol="0">
            <a:spAutoFit/>
          </a:bodyPr>
          <a:lstStyle/>
          <a:p>
            <a:pPr algn="ctr"/>
            <a:r>
              <a:rPr lang="en-US" dirty="0"/>
              <a:t>Jerusalem: Capital of United Kingdom for 40 years</a:t>
            </a:r>
          </a:p>
        </p:txBody>
      </p:sp>
      <p:sp>
        <p:nvSpPr>
          <p:cNvPr id="7" name="TextBox 6"/>
          <p:cNvSpPr txBox="1"/>
          <p:nvPr/>
        </p:nvSpPr>
        <p:spPr>
          <a:xfrm>
            <a:off x="1869038" y="5660743"/>
            <a:ext cx="8361378" cy="923330"/>
          </a:xfrm>
          <a:prstGeom prst="rect">
            <a:avLst/>
          </a:prstGeom>
          <a:noFill/>
          <a:ln w="19050">
            <a:solidFill>
              <a:schemeClr val="tx1"/>
            </a:solidFill>
          </a:ln>
        </p:spPr>
        <p:txBody>
          <a:bodyPr wrap="square" rtlCol="0">
            <a:spAutoFit/>
          </a:bodyPr>
          <a:lstStyle/>
          <a:p>
            <a:pPr algn="ctr"/>
            <a:r>
              <a:rPr lang="en-US" dirty="0"/>
              <a:t>Samaria: Capital of Israel</a:t>
            </a:r>
          </a:p>
          <a:p>
            <a:pPr algn="ctr"/>
            <a:r>
              <a:rPr lang="en-US" dirty="0"/>
              <a:t>Jerusalem: Capital of Judah</a:t>
            </a:r>
          </a:p>
          <a:p>
            <a:pPr algn="ctr"/>
            <a:r>
              <a:rPr lang="en-US" dirty="0"/>
              <a:t>For 90 years</a:t>
            </a:r>
          </a:p>
        </p:txBody>
      </p:sp>
    </p:spTree>
    <p:extLst>
      <p:ext uri="{BB962C8B-B14F-4D97-AF65-F5344CB8AC3E}">
        <p14:creationId xmlns:p14="http://schemas.microsoft.com/office/powerpoint/2010/main" val="324197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http://www.bible-history.com/maps/images/1_kings_empire_david_solo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902" y="314999"/>
            <a:ext cx="4033876" cy="6112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7675618" cy="1569660"/>
          </a:xfrm>
          <a:prstGeom prst="rect">
            <a:avLst/>
          </a:prstGeom>
          <a:solidFill>
            <a:schemeClr val="bg1"/>
          </a:solidFill>
          <a:ln>
            <a:solidFill>
              <a:schemeClr val="tx1"/>
            </a:solidFill>
          </a:ln>
        </p:spPr>
        <p:txBody>
          <a:bodyPr wrap="square">
            <a:spAutoFit/>
          </a:bodyPr>
          <a:lstStyle/>
          <a:p>
            <a:r>
              <a:rPr lang="en-US" sz="1200" b="1" i="0" dirty="0">
                <a:effectLst/>
                <a:latin typeface="Calibri" panose="020F0502020204030204" pitchFamily="34" charset="0"/>
              </a:rPr>
              <a:t>The Book of 1 Kings:</a:t>
            </a:r>
          </a:p>
          <a:p>
            <a:r>
              <a:rPr lang="en-US" sz="1200" b="0" i="0" dirty="0">
                <a:effectLst/>
                <a:latin typeface="Calibri" panose="020F0502020204030204" pitchFamily="34" charset="0"/>
              </a:rPr>
              <a:t>Additionally, the book of 1 Kings introduces the reader to the bold and noble prophet Elijah. The Prophet </a:t>
            </a:r>
            <a:r>
              <a:rPr lang="en-US" sz="1200" b="0" i="0" u="none" strike="noStrike" dirty="0">
                <a:effectLst/>
                <a:latin typeface="Calibri" panose="020F0502020204030204" pitchFamily="34" charset="0"/>
              </a:rPr>
              <a:t>Joseph Smith</a:t>
            </a:r>
            <a:r>
              <a:rPr lang="en-US" sz="1200" b="0" i="0" dirty="0">
                <a:effectLst/>
                <a:latin typeface="Calibri" panose="020F0502020204030204" pitchFamily="34" charset="0"/>
              </a:rPr>
              <a:t> taught that Elijah “holds the keys of the authority to administer in all the ordinances of the Priesthood” (</a:t>
            </a:r>
            <a:r>
              <a:rPr lang="en-US" sz="1200" b="0" i="1" dirty="0">
                <a:effectLst/>
                <a:latin typeface="Calibri" panose="020F0502020204030204" pitchFamily="34" charset="0"/>
              </a:rPr>
              <a:t>Teachings of Presidents of the Church: Joseph Smith</a:t>
            </a:r>
            <a:r>
              <a:rPr lang="en-US" sz="1200" b="0" i="0" dirty="0">
                <a:effectLst/>
                <a:latin typeface="Calibri" panose="020F0502020204030204" pitchFamily="34" charset="0"/>
              </a:rPr>
              <a:t> [2007], 310). “The power of Elijah is the sealing power of the priesthood by which things that are bound or loosed on earth are bound or loosed in heaven [see </a:t>
            </a:r>
            <a:r>
              <a:rPr lang="en-US" sz="1200" b="0" i="0" u="none" strike="noStrike" dirty="0">
                <a:effectLst/>
                <a:latin typeface="Calibri" panose="020F0502020204030204" pitchFamily="34" charset="0"/>
              </a:rPr>
              <a:t>D&amp;C 128:8–18</a:t>
            </a:r>
            <a:r>
              <a:rPr lang="en-US" sz="1200" b="0" i="0" dirty="0">
                <a:effectLst/>
                <a:latin typeface="Calibri" panose="020F0502020204030204" pitchFamily="34" charset="0"/>
              </a:rPr>
              <a:t>]” (Guide to the Scriptures, </a:t>
            </a:r>
            <a:r>
              <a:rPr lang="en-US" sz="1200" b="0" i="0" u="none" strike="noStrike" dirty="0">
                <a:effectLst/>
                <a:latin typeface="Calibri" panose="020F0502020204030204" pitchFamily="34" charset="0"/>
              </a:rPr>
              <a:t>“Elijah” </a:t>
            </a:r>
            <a:r>
              <a:rPr lang="en-US" sz="1200" b="0" i="0" dirty="0">
                <a:effectLst/>
                <a:latin typeface="Calibri" panose="020F0502020204030204" pitchFamily="34" charset="0"/>
              </a:rPr>
              <a:t>;scriptures.lds.org). Through the power of the priesthood, Elijah caused a drought that lasted three and a half years, raised the dead, called down fire from heaven, and prophesied the downfall of King Ahab and his wife, Jezebel, who together ruled in wickedness in the Northern Kingdom of Israel.</a:t>
            </a:r>
            <a:endParaRPr lang="en-US" sz="1200" dirty="0"/>
          </a:p>
        </p:txBody>
      </p:sp>
      <p:sp>
        <p:nvSpPr>
          <p:cNvPr id="2" name="Rectangle 1"/>
          <p:cNvSpPr/>
          <p:nvPr/>
        </p:nvSpPr>
        <p:spPr>
          <a:xfrm>
            <a:off x="0" y="1569660"/>
            <a:ext cx="7675618" cy="3231654"/>
          </a:xfrm>
          <a:prstGeom prst="rect">
            <a:avLst/>
          </a:prstGeom>
          <a:solidFill>
            <a:schemeClr val="bg1"/>
          </a:solidFill>
          <a:ln>
            <a:solidFill>
              <a:schemeClr val="tx1"/>
            </a:solidFill>
          </a:ln>
        </p:spPr>
        <p:txBody>
          <a:bodyPr wrap="square">
            <a:spAutoFit/>
          </a:bodyPr>
          <a:lstStyle/>
          <a:p>
            <a:pPr fontAlgn="base"/>
            <a:r>
              <a:rPr lang="en-US" sz="1200" b="1" dirty="0" err="1">
                <a:latin typeface="Calibri" panose="020F0502020204030204" pitchFamily="34" charset="0"/>
              </a:rPr>
              <a:t>Adonijah’s</a:t>
            </a:r>
            <a:r>
              <a:rPr lang="en-US" sz="1200" b="1" dirty="0">
                <a:latin typeface="Calibri" panose="020F0502020204030204" pitchFamily="34" charset="0"/>
              </a:rPr>
              <a:t> plan—1 Kings 1</a:t>
            </a:r>
          </a:p>
          <a:p>
            <a:pPr fontAlgn="base"/>
            <a:r>
              <a:rPr lang="en-US" sz="1200" dirty="0">
                <a:latin typeface="Calibri" panose="020F0502020204030204" pitchFamily="34" charset="0"/>
              </a:rPr>
              <a:t>His plan was thwarted, however, when Nathan heard what </a:t>
            </a:r>
            <a:r>
              <a:rPr lang="en-US" sz="1200" dirty="0" err="1">
                <a:latin typeface="Calibri" panose="020F0502020204030204" pitchFamily="34" charset="0"/>
              </a:rPr>
              <a:t>Adonijah</a:t>
            </a:r>
            <a:r>
              <a:rPr lang="en-US" sz="1200" dirty="0">
                <a:latin typeface="Calibri" panose="020F0502020204030204" pitchFamily="34" charset="0"/>
              </a:rPr>
              <a:t> was doing and reported it to Bath-</a:t>
            </a:r>
            <a:r>
              <a:rPr lang="en-US" sz="1200" dirty="0" err="1">
                <a:latin typeface="Calibri" panose="020F0502020204030204" pitchFamily="34" charset="0"/>
              </a:rPr>
              <a:t>sheba</a:t>
            </a:r>
            <a:r>
              <a:rPr lang="en-US" sz="1200" dirty="0">
                <a:latin typeface="Calibri" panose="020F0502020204030204" pitchFamily="34" charset="0"/>
              </a:rPr>
              <a:t>, Solomon’s mother. His warning to her that her life as well as Solomon’s life was in danger (see v. 12) illustrates one of the problems with a monarchical system of government. Because of the competition that typically existed in the royal family itself, the new king often assassinated all his brothers and other possible heirs who might pose any threat to his rule.</a:t>
            </a:r>
          </a:p>
          <a:p>
            <a:pPr fontAlgn="base"/>
            <a:r>
              <a:rPr lang="en-US" sz="1200" dirty="0">
                <a:latin typeface="Calibri" panose="020F0502020204030204" pitchFamily="34" charset="0"/>
              </a:rPr>
              <a:t>Moving swiftly, Bath-</a:t>
            </a:r>
            <a:r>
              <a:rPr lang="en-US" sz="1200" dirty="0" err="1">
                <a:latin typeface="Calibri" panose="020F0502020204030204" pitchFamily="34" charset="0"/>
              </a:rPr>
              <a:t>sheba</a:t>
            </a:r>
            <a:r>
              <a:rPr lang="en-US" sz="1200" dirty="0">
                <a:latin typeface="Calibri" panose="020F0502020204030204" pitchFamily="34" charset="0"/>
              </a:rPr>
              <a:t> and Nathan joined together (see v. 11) to bring </a:t>
            </a:r>
            <a:r>
              <a:rPr lang="en-US" sz="1200" dirty="0" err="1">
                <a:latin typeface="Calibri" panose="020F0502020204030204" pitchFamily="34" charset="0"/>
              </a:rPr>
              <a:t>Adonijah’s</a:t>
            </a:r>
            <a:r>
              <a:rPr lang="en-US" sz="1200" dirty="0">
                <a:latin typeface="Calibri" panose="020F0502020204030204" pitchFamily="34" charset="0"/>
              </a:rPr>
              <a:t> manipulations to the attention of King David. When David learned that </a:t>
            </a:r>
            <a:r>
              <a:rPr lang="en-US" sz="1200" dirty="0" err="1">
                <a:latin typeface="Calibri" panose="020F0502020204030204" pitchFamily="34" charset="0"/>
              </a:rPr>
              <a:t>Adonijah</a:t>
            </a:r>
            <a:r>
              <a:rPr lang="en-US" sz="1200" dirty="0">
                <a:latin typeface="Calibri" panose="020F0502020204030204" pitchFamily="34" charset="0"/>
              </a:rPr>
              <a:t> sought to take the throne, he quickly appointed Solomon as co-regent. They ruled together until David died.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Thus, in one quick and decisive move, David cut off </a:t>
            </a:r>
            <a:r>
              <a:rPr lang="en-US" sz="1200" dirty="0" err="1">
                <a:latin typeface="Calibri" panose="020F0502020204030204" pitchFamily="34" charset="0"/>
              </a:rPr>
              <a:t>Adonijah’s</a:t>
            </a:r>
            <a:r>
              <a:rPr lang="en-US" sz="1200" dirty="0">
                <a:latin typeface="Calibri" panose="020F0502020204030204" pitchFamily="34" charset="0"/>
              </a:rPr>
              <a:t> attempts to usurp the throne, and Solomon was established as king. One can easily imagine why those at </a:t>
            </a:r>
            <a:r>
              <a:rPr lang="en-US" sz="1200" dirty="0" err="1">
                <a:latin typeface="Calibri" panose="020F0502020204030204" pitchFamily="34" charset="0"/>
              </a:rPr>
              <a:t>Adonijah’s</a:t>
            </a:r>
            <a:r>
              <a:rPr lang="en-US" sz="1200" dirty="0">
                <a:latin typeface="Calibri" panose="020F0502020204030204" pitchFamily="34" charset="0"/>
              </a:rPr>
              <a:t> feast were struck with fear and hastened to desert </a:t>
            </a:r>
            <a:r>
              <a:rPr lang="en-US" sz="1200" dirty="0" err="1">
                <a:latin typeface="Calibri" panose="020F0502020204030204" pitchFamily="34" charset="0"/>
              </a:rPr>
              <a:t>Adonijah’s</a:t>
            </a:r>
            <a:r>
              <a:rPr lang="en-US" sz="1200" dirty="0">
                <a:latin typeface="Calibri" panose="020F0502020204030204" pitchFamily="34" charset="0"/>
              </a:rPr>
              <a:t> presence. They were caught in the midst of what bordered on treason against the new king, and they were anxious to disassociate themselves from </a:t>
            </a:r>
            <a:r>
              <a:rPr lang="en-US" sz="1200" dirty="0" err="1">
                <a:latin typeface="Calibri" panose="020F0502020204030204" pitchFamily="34" charset="0"/>
              </a:rPr>
              <a:t>Adonijah</a:t>
            </a:r>
            <a:r>
              <a:rPr lang="en-US" sz="1200" dirty="0">
                <a:latin typeface="Calibri" panose="020F0502020204030204" pitchFamily="34" charset="0"/>
              </a:rPr>
              <a:t>. </a:t>
            </a:r>
          </a:p>
          <a:p>
            <a:pPr fontAlgn="base"/>
            <a:r>
              <a:rPr lang="en-US" sz="1200" dirty="0">
                <a:latin typeface="Calibri" panose="020F0502020204030204" pitchFamily="34" charset="0"/>
              </a:rPr>
              <a:t>So, as soon as he learned of the enthroning of Solomon, </a:t>
            </a:r>
            <a:r>
              <a:rPr lang="en-US" sz="1200" dirty="0" err="1">
                <a:latin typeface="Calibri" panose="020F0502020204030204" pitchFamily="34" charset="0"/>
              </a:rPr>
              <a:t>Adonijah</a:t>
            </a:r>
            <a:r>
              <a:rPr lang="en-US" sz="1200" dirty="0">
                <a:latin typeface="Calibri" panose="020F0502020204030204" pitchFamily="34" charset="0"/>
              </a:rPr>
              <a:t> fled not to his home, but immediately to the heights of Mount Moriah just above the city of David. </a:t>
            </a:r>
          </a:p>
          <a:p>
            <a:pPr fontAlgn="base"/>
            <a:r>
              <a:rPr lang="en-US" sz="1200" dirty="0">
                <a:latin typeface="Calibri" panose="020F0502020204030204" pitchFamily="34" charset="0"/>
              </a:rPr>
              <a:t>Horns of an alter—A place of refuge</a:t>
            </a:r>
          </a:p>
          <a:p>
            <a:pPr fontAlgn="base"/>
            <a:r>
              <a:rPr lang="en-US" sz="1200" dirty="0">
                <a:latin typeface="Calibri" panose="020F0502020204030204" pitchFamily="34" charset="0"/>
              </a:rPr>
              <a:t>Old Testament Institute Manual</a:t>
            </a:r>
            <a:endParaRPr lang="en-US" sz="1200" b="0" i="0" dirty="0">
              <a:effectLst/>
              <a:latin typeface="Calibri" panose="020F0502020204030204" pitchFamily="34" charset="0"/>
            </a:endParaRPr>
          </a:p>
        </p:txBody>
      </p:sp>
      <p:sp>
        <p:nvSpPr>
          <p:cNvPr id="4" name="Rectangle 3"/>
          <p:cNvSpPr/>
          <p:nvPr/>
        </p:nvSpPr>
        <p:spPr>
          <a:xfrm>
            <a:off x="0" y="4825988"/>
            <a:ext cx="7675618" cy="1615827"/>
          </a:xfrm>
          <a:prstGeom prst="rect">
            <a:avLst/>
          </a:prstGeom>
          <a:solidFill>
            <a:schemeClr val="bg1"/>
          </a:solidFill>
          <a:ln>
            <a:solidFill>
              <a:schemeClr val="tx1"/>
            </a:solidFill>
          </a:ln>
        </p:spPr>
        <p:txBody>
          <a:bodyPr wrap="square">
            <a:spAutoFit/>
          </a:bodyPr>
          <a:lstStyle/>
          <a:p>
            <a:r>
              <a:rPr lang="en-US" sz="1100" b="1" dirty="0">
                <a:latin typeface="Calibri" panose="020F0502020204030204" pitchFamily="34" charset="0"/>
              </a:rPr>
              <a:t>Solomon is anointed:</a:t>
            </a:r>
          </a:p>
          <a:p>
            <a:r>
              <a:rPr lang="en-US" sz="1100" dirty="0">
                <a:latin typeface="Calibri" panose="020F0502020204030204" pitchFamily="34" charset="0"/>
              </a:rPr>
              <a:t>Although only twenty years of age, Solomon, like David and Saul before him, was anointed to his kingship by a rightful priest and by the prophet (1 Kings 1:34, 39). To clearly show the people that Solomon was David’s choice and the Lord’s, David commanded that the inauguration of his co-regent take place immediately. </a:t>
            </a:r>
          </a:p>
          <a:p>
            <a:endParaRPr lang="en-US" sz="1100" dirty="0">
              <a:latin typeface="Calibri" panose="020F0502020204030204" pitchFamily="34" charset="0"/>
            </a:endParaRPr>
          </a:p>
          <a:p>
            <a:r>
              <a:rPr lang="en-US" sz="1100" dirty="0">
                <a:latin typeface="Calibri" panose="020F0502020204030204" pitchFamily="34" charset="0"/>
              </a:rPr>
              <a:t>He commanded that Solomon be placed on his (David’s) mule to ride in procession to Gihon in the traditional way that a king made his triumphal entry into a city (see J. R. </a:t>
            </a:r>
            <a:r>
              <a:rPr lang="en-US" sz="1100" dirty="0" err="1">
                <a:latin typeface="Calibri" panose="020F0502020204030204" pitchFamily="34" charset="0"/>
              </a:rPr>
              <a:t>Dummelow</a:t>
            </a:r>
            <a:r>
              <a:rPr lang="en-US" sz="1100" dirty="0">
                <a:latin typeface="Calibri" panose="020F0502020204030204" pitchFamily="34" charset="0"/>
              </a:rPr>
              <a:t>, ed., </a:t>
            </a:r>
            <a:r>
              <a:rPr lang="en-US" sz="1100" i="1" dirty="0">
                <a:latin typeface="Calibri" panose="020F0502020204030204" pitchFamily="34" charset="0"/>
              </a:rPr>
              <a:t>A Commentary on the Holy </a:t>
            </a:r>
            <a:r>
              <a:rPr lang="en-US" sz="1100" i="1" dirty="0" err="1">
                <a:latin typeface="Calibri" panose="020F0502020204030204" pitchFamily="34" charset="0"/>
              </a:rPr>
              <a:t>Bible,</a:t>
            </a:r>
            <a:r>
              <a:rPr lang="en-US" sz="1100" dirty="0" err="1">
                <a:latin typeface="Calibri" panose="020F0502020204030204" pitchFamily="34" charset="0"/>
              </a:rPr>
              <a:t>p</a:t>
            </a:r>
            <a:r>
              <a:rPr lang="en-US" sz="1100" dirty="0">
                <a:latin typeface="Calibri" panose="020F0502020204030204" pitchFamily="34" charset="0"/>
              </a:rPr>
              <a:t>. 693; compare with Jesus’ triumphal entry into Jerusalem recorded in Matthew 21:1–11). The people responded joyously and accepted Solomon as their new king (see 1 Kings 1:39–40).</a:t>
            </a:r>
            <a:endParaRPr lang="en-US" sz="1100" dirty="0"/>
          </a:p>
        </p:txBody>
      </p:sp>
    </p:spTree>
    <p:extLst>
      <p:ext uri="{BB962C8B-B14F-4D97-AF65-F5344CB8AC3E}">
        <p14:creationId xmlns:p14="http://schemas.microsoft.com/office/powerpoint/2010/main" val="246796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izpah, or Nebi Samw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183" y="735340"/>
            <a:ext cx="3271758" cy="5260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5746" y="306577"/>
            <a:ext cx="3497656" cy="2862322"/>
          </a:xfrm>
          <a:prstGeom prst="rect">
            <a:avLst/>
          </a:prstGeom>
        </p:spPr>
        <p:txBody>
          <a:bodyPr wrap="square">
            <a:spAutoFit/>
          </a:bodyPr>
          <a:lstStyle/>
          <a:p>
            <a:r>
              <a:rPr lang="en-US" sz="1200" b="1" i="0" dirty="0">
                <a:solidFill>
                  <a:srgbClr val="333333"/>
                </a:solidFill>
                <a:effectLst/>
                <a:latin typeface="Calibri" panose="020F0502020204030204" pitchFamily="34" charset="0"/>
              </a:rPr>
              <a:t>7. </a:t>
            </a:r>
            <a:r>
              <a:rPr lang="en-US" sz="1200" b="1" i="0" dirty="0" err="1">
                <a:solidFill>
                  <a:srgbClr val="333333"/>
                </a:solidFill>
                <a:effectLst/>
                <a:latin typeface="Calibri" panose="020F0502020204030204" pitchFamily="34" charset="0"/>
              </a:rPr>
              <a:t>Ophel</a:t>
            </a:r>
            <a:r>
              <a:rPr lang="en-US" sz="1200" b="1" i="0" dirty="0">
                <a:solidFill>
                  <a:srgbClr val="333333"/>
                </a:solidFill>
                <a:effectLst/>
                <a:latin typeface="Calibri" panose="020F0502020204030204" pitchFamily="34" charset="0"/>
              </a:rPr>
              <a:t> Ridge and David’s City.</a:t>
            </a:r>
            <a:r>
              <a:rPr lang="en-US" sz="1200" b="0" i="0" dirty="0">
                <a:solidFill>
                  <a:srgbClr val="333333"/>
                </a:solidFill>
                <a:effectLst/>
                <a:latin typeface="Calibri" panose="020F0502020204030204" pitchFamily="34" charset="0"/>
              </a:rPr>
              <a:t> The City of David was located on the southern ridge, called </a:t>
            </a:r>
            <a:r>
              <a:rPr lang="en-US" sz="1200" b="0" i="0" dirty="0" err="1">
                <a:solidFill>
                  <a:srgbClr val="333333"/>
                </a:solidFill>
                <a:effectLst/>
                <a:latin typeface="Calibri" panose="020F0502020204030204" pitchFamily="34" charset="0"/>
              </a:rPr>
              <a:t>Ophel</a:t>
            </a:r>
            <a:r>
              <a:rPr lang="en-US" sz="1200" b="0" i="0" dirty="0">
                <a:solidFill>
                  <a:srgbClr val="333333"/>
                </a:solidFill>
                <a:effectLst/>
                <a:latin typeface="Calibri" panose="020F0502020204030204" pitchFamily="34" charset="0"/>
              </a:rPr>
              <a:t>, of Mount Moriah. Its boundaries were the </a:t>
            </a:r>
            <a:r>
              <a:rPr lang="en-US" sz="1200" b="0" i="0" dirty="0" err="1">
                <a:solidFill>
                  <a:srgbClr val="333333"/>
                </a:solidFill>
                <a:effectLst/>
                <a:latin typeface="Calibri" panose="020F0502020204030204" pitchFamily="34" charset="0"/>
              </a:rPr>
              <a:t>Kidron</a:t>
            </a:r>
            <a:r>
              <a:rPr lang="en-US" sz="1200" b="0" i="0" dirty="0">
                <a:solidFill>
                  <a:srgbClr val="333333"/>
                </a:solidFill>
                <a:effectLst/>
                <a:latin typeface="Calibri" panose="020F0502020204030204" pitchFamily="34" charset="0"/>
              </a:rPr>
              <a:t> Valley (the steep valley to the right of center) and the </a:t>
            </a:r>
            <a:r>
              <a:rPr lang="en-US" sz="1200" b="0" i="0" dirty="0" err="1">
                <a:solidFill>
                  <a:srgbClr val="333333"/>
                </a:solidFill>
                <a:effectLst/>
                <a:latin typeface="Calibri" panose="020F0502020204030204" pitchFamily="34" charset="0"/>
              </a:rPr>
              <a:t>Tyropoeon</a:t>
            </a:r>
            <a:r>
              <a:rPr lang="en-US" sz="1200" b="0" i="0" dirty="0">
                <a:solidFill>
                  <a:srgbClr val="333333"/>
                </a:solidFill>
                <a:effectLst/>
                <a:latin typeface="Calibri" panose="020F0502020204030204" pitchFamily="34" charset="0"/>
              </a:rPr>
              <a:t> Valley, which has been largely filled in since David’s time. </a:t>
            </a:r>
          </a:p>
          <a:p>
            <a:r>
              <a:rPr lang="en-US" sz="1200" dirty="0"/>
              <a:t>After the twelve tribes asked David to become king over all Israel, he captured the stronghold of Jerusalem, which had remained in </a:t>
            </a:r>
            <a:r>
              <a:rPr lang="en-US" sz="1200" dirty="0" err="1"/>
              <a:t>Jebusite</a:t>
            </a:r>
            <a:r>
              <a:rPr lang="en-US" sz="1200" dirty="0"/>
              <a:t> hands until that day, and made it the capital, calling it the city of David. </a:t>
            </a:r>
          </a:p>
          <a:p>
            <a:r>
              <a:rPr lang="en-US" sz="1200" dirty="0"/>
              <a:t>Shortly before his death, David had Solomon anointed king at Gihon. (See 1 Kgs. 1:38–40.) Solomon built the temple on Mount Moriah, near where the Moslem buildings stand today.</a:t>
            </a:r>
          </a:p>
        </p:txBody>
      </p:sp>
      <p:sp>
        <p:nvSpPr>
          <p:cNvPr id="3" name="Rectangle 2"/>
          <p:cNvSpPr/>
          <p:nvPr/>
        </p:nvSpPr>
        <p:spPr>
          <a:xfrm>
            <a:off x="430637" y="3905423"/>
            <a:ext cx="3530851" cy="2308324"/>
          </a:xfrm>
          <a:prstGeom prst="rect">
            <a:avLst/>
          </a:prstGeom>
        </p:spPr>
        <p:txBody>
          <a:bodyPr wrap="square">
            <a:spAutoFit/>
          </a:bodyPr>
          <a:lstStyle/>
          <a:p>
            <a:r>
              <a:rPr lang="en-US" sz="1200" b="1" i="0" dirty="0">
                <a:effectLst/>
                <a:latin typeface="Calibri" panose="020F0502020204030204" pitchFamily="34" charset="0"/>
              </a:rPr>
              <a:t>9. Ancient and modern copper mines.</a:t>
            </a:r>
            <a:r>
              <a:rPr lang="en-US" sz="1200" b="0" i="0" dirty="0">
                <a:effectLst/>
                <a:latin typeface="Calibri" panose="020F0502020204030204" pitchFamily="34" charset="0"/>
              </a:rPr>
              <a:t> In the center of the photograph are copper mines that probably provided Solomon with metal. The mines have been mined continuously since his days. Furthermore, Solomon controlled the area because his port city, </a:t>
            </a:r>
            <a:r>
              <a:rPr lang="en-US" sz="1200" b="0" i="0" dirty="0" err="1">
                <a:effectLst/>
                <a:latin typeface="Calibri" panose="020F0502020204030204" pitchFamily="34" charset="0"/>
              </a:rPr>
              <a:t>Ezion-geber</a:t>
            </a:r>
            <a:r>
              <a:rPr lang="en-US" sz="1200" b="0" i="0" dirty="0">
                <a:effectLst/>
                <a:latin typeface="Calibri" panose="020F0502020204030204" pitchFamily="34" charset="0"/>
              </a:rPr>
              <a:t>, was nearby. The northern tip of the Gulf of Aqaba (Red Sea), where the port was, is just visible in the upper right corner. The brass Solomon had cast could not be weighed because of its abundance. (See </a:t>
            </a:r>
            <a:r>
              <a:rPr lang="en-US" sz="1200" b="0" i="0" u="none" strike="noStrike" dirty="0">
                <a:effectLst/>
                <a:latin typeface="Calibri" panose="020F0502020204030204" pitchFamily="34" charset="0"/>
              </a:rPr>
              <a:t>1 Kgs. 7:13–47</a:t>
            </a:r>
            <a:r>
              <a:rPr lang="en-US" sz="1200" b="0" i="0" dirty="0">
                <a:effectLst/>
                <a:latin typeface="Calibri" panose="020F0502020204030204" pitchFamily="34" charset="0"/>
              </a:rPr>
              <a:t>.) The term </a:t>
            </a:r>
            <a:r>
              <a:rPr lang="en-US" sz="1200" b="0" i="1" dirty="0">
                <a:effectLst/>
                <a:latin typeface="Calibri" panose="020F0502020204030204" pitchFamily="34" charset="0"/>
              </a:rPr>
              <a:t>brass</a:t>
            </a:r>
            <a:r>
              <a:rPr lang="en-US" sz="1200" b="0" i="0" dirty="0">
                <a:effectLst/>
                <a:latin typeface="Calibri" panose="020F0502020204030204" pitchFamily="34" charset="0"/>
              </a:rPr>
              <a:t> in the Old Testament could refer to copper or to either of its alloys—brass or bronze.</a:t>
            </a:r>
            <a:endParaRPr lang="en-US" sz="1200" dirty="0"/>
          </a:p>
        </p:txBody>
      </p:sp>
      <p:sp>
        <p:nvSpPr>
          <p:cNvPr id="4" name="Rectangle 3"/>
          <p:cNvSpPr/>
          <p:nvPr/>
        </p:nvSpPr>
        <p:spPr>
          <a:xfrm>
            <a:off x="7851019" y="4241075"/>
            <a:ext cx="4181035" cy="1569660"/>
          </a:xfrm>
          <a:prstGeom prst="rect">
            <a:avLst/>
          </a:prstGeom>
        </p:spPr>
        <p:txBody>
          <a:bodyPr wrap="square">
            <a:spAutoFit/>
          </a:bodyPr>
          <a:lstStyle/>
          <a:p>
            <a:r>
              <a:rPr lang="en-US" sz="1200" b="1" i="0" dirty="0">
                <a:effectLst/>
                <a:latin typeface="Calibri" panose="020F0502020204030204" pitchFamily="34" charset="0"/>
              </a:rPr>
              <a:t>10. </a:t>
            </a:r>
            <a:r>
              <a:rPr lang="en-US" sz="1200" b="1" i="0" dirty="0" err="1">
                <a:effectLst/>
                <a:latin typeface="Calibri" panose="020F0502020204030204" pitchFamily="34" charset="0"/>
              </a:rPr>
              <a:t>Wadi</a:t>
            </a:r>
            <a:r>
              <a:rPr lang="en-US" sz="1200" b="1" i="0" dirty="0">
                <a:effectLst/>
                <a:latin typeface="Calibri" panose="020F0502020204030204" pitchFamily="34" charset="0"/>
              </a:rPr>
              <a:t> Ram.</a:t>
            </a:r>
            <a:r>
              <a:rPr lang="en-US" sz="1200" b="0" i="0" dirty="0">
                <a:effectLst/>
                <a:latin typeface="Calibri" panose="020F0502020204030204" pitchFamily="34" charset="0"/>
              </a:rPr>
              <a:t> Just south of the Edomite plateau, which is off the bottom of the photograph, is this rock-filled sandy plain—</a:t>
            </a:r>
            <a:r>
              <a:rPr lang="en-US" sz="1200" b="0" i="0" dirty="0" err="1">
                <a:effectLst/>
                <a:latin typeface="Calibri" panose="020F0502020204030204" pitchFamily="34" charset="0"/>
              </a:rPr>
              <a:t>Wadi</a:t>
            </a:r>
            <a:r>
              <a:rPr lang="en-US" sz="1200" b="0" i="0" dirty="0">
                <a:effectLst/>
                <a:latin typeface="Calibri" panose="020F0502020204030204" pitchFamily="34" charset="0"/>
              </a:rPr>
              <a:t> Ram. The King’s Highway, a principal trade route from the north, split in the desert near the plateau. The route leading to southern Arabia ran through this </a:t>
            </a:r>
            <a:r>
              <a:rPr lang="en-US" sz="1200" b="0" i="0" dirty="0" err="1">
                <a:effectLst/>
                <a:latin typeface="Calibri" panose="020F0502020204030204" pitchFamily="34" charset="0"/>
              </a:rPr>
              <a:t>wadi</a:t>
            </a:r>
            <a:r>
              <a:rPr lang="en-US" sz="1200" b="0" i="0" dirty="0">
                <a:effectLst/>
                <a:latin typeface="Calibri" panose="020F0502020204030204" pitchFamily="34" charset="0"/>
              </a:rPr>
              <a:t>. The Queen of Sheba would probably have used this </a:t>
            </a:r>
            <a:r>
              <a:rPr lang="en-US" sz="1200" b="0" i="0" dirty="0" err="1">
                <a:effectLst/>
                <a:latin typeface="Calibri" panose="020F0502020204030204" pitchFamily="34" charset="0"/>
              </a:rPr>
              <a:t>wadi</a:t>
            </a:r>
            <a:r>
              <a:rPr lang="en-US" sz="1200" b="0" i="0" dirty="0">
                <a:effectLst/>
                <a:latin typeface="Calibri" panose="020F0502020204030204" pitchFamily="34" charset="0"/>
              </a:rPr>
              <a:t> on her trip to meet Solomon. (See </a:t>
            </a:r>
            <a:r>
              <a:rPr lang="en-US" sz="1200" b="0" i="0" u="none" strike="noStrike" dirty="0">
                <a:effectLst/>
                <a:latin typeface="Calibri" panose="020F0502020204030204" pitchFamily="34" charset="0"/>
              </a:rPr>
              <a:t>1 Kgs. 10:1–10</a:t>
            </a:r>
            <a:r>
              <a:rPr lang="en-US" sz="1200" b="0" i="0" dirty="0">
                <a:effectLst/>
                <a:latin typeface="Calibri" panose="020F0502020204030204" pitchFamily="34" charset="0"/>
              </a:rPr>
              <a:t>.) It was well traveled and served to connect Solomon’s port with the King’s Highway.</a:t>
            </a:r>
            <a:endParaRPr lang="en-US" sz="1200" dirty="0"/>
          </a:p>
        </p:txBody>
      </p:sp>
      <p:sp>
        <p:nvSpPr>
          <p:cNvPr id="5" name="Rectangle 4"/>
          <p:cNvSpPr/>
          <p:nvPr/>
        </p:nvSpPr>
        <p:spPr>
          <a:xfrm>
            <a:off x="7851019" y="675909"/>
            <a:ext cx="4181036" cy="1938992"/>
          </a:xfrm>
          <a:prstGeom prst="rect">
            <a:avLst/>
          </a:prstGeom>
        </p:spPr>
        <p:txBody>
          <a:bodyPr wrap="square">
            <a:spAutoFit/>
          </a:bodyPr>
          <a:lstStyle/>
          <a:p>
            <a:r>
              <a:rPr lang="en-US" sz="1200" b="1" i="0" dirty="0">
                <a:effectLst/>
                <a:latin typeface="Calibri" panose="020F0502020204030204" pitchFamily="34" charset="0"/>
              </a:rPr>
              <a:t>11. </a:t>
            </a:r>
            <a:r>
              <a:rPr lang="en-US" sz="1200" b="1" i="0" dirty="0" err="1">
                <a:effectLst/>
                <a:latin typeface="Calibri" panose="020F0502020204030204" pitchFamily="34" charset="0"/>
              </a:rPr>
              <a:t>Shechem</a:t>
            </a:r>
            <a:r>
              <a:rPr lang="en-US" sz="1200" b="1" i="0" dirty="0">
                <a:effectLst/>
                <a:latin typeface="Calibri" panose="020F0502020204030204" pitchFamily="34" charset="0"/>
              </a:rPr>
              <a:t>.</a:t>
            </a:r>
            <a:r>
              <a:rPr lang="en-US" sz="1200" b="0" i="0" dirty="0">
                <a:effectLst/>
                <a:latin typeface="Calibri" panose="020F0502020204030204" pitchFamily="34" charset="0"/>
              </a:rPr>
              <a:t> In the foreground is the excavation site for the ancient city of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Behind it, on the slope of Mount Gerizim, is part of the modern city of Nablus. The kingdom of Solomon split apart at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After Solomon’s death, all Israel gathered at </a:t>
            </a:r>
            <a:r>
              <a:rPr lang="en-US" sz="1200" b="0" i="0" dirty="0" err="1">
                <a:effectLst/>
                <a:latin typeface="Calibri" panose="020F0502020204030204" pitchFamily="34" charset="0"/>
              </a:rPr>
              <a:t>Shechem</a:t>
            </a:r>
            <a:r>
              <a:rPr lang="en-US" sz="1200" b="0" i="0" dirty="0">
                <a:effectLst/>
                <a:latin typeface="Calibri" panose="020F0502020204030204" pitchFamily="34" charset="0"/>
              </a:rPr>
              <a:t>. The people, led by Jeroboam, asked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Solomon’s son, if he would reduce taxes, but he answered that he would increase them. Ten tribes then broke off from Judah and Benjamin, and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fled for his life. The ten tribes then made Jeroboam their king. </a:t>
            </a:r>
            <a:r>
              <a:rPr lang="en-US" sz="1200" b="0" i="0" dirty="0" err="1">
                <a:effectLst/>
                <a:latin typeface="Calibri" panose="020F0502020204030204" pitchFamily="34" charset="0"/>
              </a:rPr>
              <a:t>Rehoboam</a:t>
            </a:r>
            <a:r>
              <a:rPr lang="en-US" sz="1200" b="0" i="0" dirty="0">
                <a:effectLst/>
                <a:latin typeface="Calibri" panose="020F0502020204030204" pitchFamily="34" charset="0"/>
              </a:rPr>
              <a:t> was left to rule over the southern two tribes. (See </a:t>
            </a:r>
            <a:r>
              <a:rPr lang="en-US" sz="1200" b="0" i="0" u="none" strike="noStrike" dirty="0">
                <a:effectLst/>
                <a:latin typeface="Calibri" panose="020F0502020204030204" pitchFamily="34" charset="0"/>
              </a:rPr>
              <a:t>1 Kgs. 12:1–24</a:t>
            </a:r>
            <a:r>
              <a:rPr lang="en-US" sz="1200" b="0" i="0" dirty="0">
                <a:effectLst/>
                <a:latin typeface="Calibri" panose="020F0502020204030204" pitchFamily="34" charset="0"/>
              </a:rPr>
              <a:t>.)</a:t>
            </a:r>
            <a:endParaRPr lang="en-US" sz="1200" dirty="0"/>
          </a:p>
        </p:txBody>
      </p:sp>
      <p:sp>
        <p:nvSpPr>
          <p:cNvPr id="6" name="Rectangle 5"/>
          <p:cNvSpPr/>
          <p:nvPr/>
        </p:nvSpPr>
        <p:spPr>
          <a:xfrm>
            <a:off x="5408460" y="6213747"/>
            <a:ext cx="5627823" cy="369332"/>
          </a:xfrm>
          <a:prstGeom prst="rect">
            <a:avLst/>
          </a:prstGeom>
        </p:spPr>
        <p:txBody>
          <a:bodyPr wrap="none">
            <a:spAutoFit/>
          </a:bodyPr>
          <a:lstStyle/>
          <a:p>
            <a:pPr algn="ctr" fontAlgn="base"/>
            <a:r>
              <a:rPr lang="en-US" b="0" i="0" dirty="0">
                <a:solidFill>
                  <a:srgbClr val="333333"/>
                </a:solidFill>
                <a:effectLst/>
                <a:latin typeface="Calibri" panose="020F0502020204030204" pitchFamily="34" charset="0"/>
              </a:rPr>
              <a:t>The Lands of Saul, David, and Solomon—June 1990 Ensign</a:t>
            </a:r>
          </a:p>
        </p:txBody>
      </p:sp>
      <p:sp>
        <p:nvSpPr>
          <p:cNvPr id="8" name="Rectangle 7"/>
          <p:cNvSpPr/>
          <p:nvPr/>
        </p:nvSpPr>
        <p:spPr>
          <a:xfrm>
            <a:off x="5173460" y="147663"/>
            <a:ext cx="2886688" cy="369332"/>
          </a:xfrm>
          <a:prstGeom prst="rect">
            <a:avLst/>
          </a:prstGeom>
        </p:spPr>
        <p:txBody>
          <a:bodyPr wrap="none">
            <a:spAutoFit/>
          </a:bodyPr>
          <a:lstStyle/>
          <a:p>
            <a:pPr algn="ctr" fontAlgn="base"/>
            <a:r>
              <a:rPr lang="en-US" b="0" i="0" dirty="0">
                <a:solidFill>
                  <a:srgbClr val="333333"/>
                </a:solidFill>
                <a:effectLst/>
                <a:latin typeface="Calibri" panose="020F0502020204030204" pitchFamily="34" charset="0"/>
              </a:rPr>
              <a:t>Places of David and Solomon</a:t>
            </a:r>
          </a:p>
        </p:txBody>
      </p:sp>
    </p:spTree>
    <p:extLst>
      <p:ext uri="{BB962C8B-B14F-4D97-AF65-F5344CB8AC3E}">
        <p14:creationId xmlns:p14="http://schemas.microsoft.com/office/powerpoint/2010/main" val="138902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758" y="845765"/>
            <a:ext cx="5146894" cy="4647426"/>
          </a:xfrm>
          <a:prstGeom prst="rect">
            <a:avLst/>
          </a:prstGeom>
        </p:spPr>
        <p:txBody>
          <a:bodyPr wrap="square">
            <a:spAutoFit/>
          </a:bodyPr>
          <a:lstStyle/>
          <a:p>
            <a:r>
              <a:rPr lang="en-US" sz="1400" b="1" dirty="0">
                <a:solidFill>
                  <a:srgbClr val="333333"/>
                </a:solidFill>
                <a:latin typeface="Calibri" panose="020F0502020204030204" pitchFamily="34" charset="0"/>
              </a:rPr>
              <a:t>Solomon makes administrative changes</a:t>
            </a:r>
          </a:p>
          <a:p>
            <a:endParaRPr lang="en-US" sz="1200" dirty="0">
              <a:solidFill>
                <a:srgbClr val="333333"/>
              </a:solidFill>
              <a:latin typeface="Calibri" panose="020F0502020204030204" pitchFamily="34" charset="0"/>
            </a:endParaRPr>
          </a:p>
          <a:p>
            <a:pPr marL="342900" indent="-342900">
              <a:buAutoNum type="arabicPeriod"/>
            </a:pPr>
            <a:r>
              <a:rPr lang="en-US" dirty="0">
                <a:solidFill>
                  <a:srgbClr val="333333"/>
                </a:solidFill>
                <a:latin typeface="Calibri" panose="020F0502020204030204" pitchFamily="34" charset="0"/>
              </a:rPr>
              <a:t>He created three new offices in his cabinet adding </a:t>
            </a:r>
            <a:r>
              <a:rPr lang="en-US" dirty="0" err="1">
                <a:solidFill>
                  <a:srgbClr val="333333"/>
                </a:solidFill>
                <a:latin typeface="Calibri" panose="020F0502020204030204" pitchFamily="34" charset="0"/>
              </a:rPr>
              <a:t>Ahishar</a:t>
            </a:r>
            <a:r>
              <a:rPr lang="en-US" dirty="0">
                <a:solidFill>
                  <a:srgbClr val="333333"/>
                </a:solidFill>
                <a:latin typeface="Calibri" panose="020F0502020204030204" pitchFamily="34" charset="0"/>
              </a:rPr>
              <a:t> to be in charge of the palace and serve as prime minister.</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Adoniram</a:t>
            </a:r>
            <a:r>
              <a:rPr lang="en-US" dirty="0">
                <a:solidFill>
                  <a:srgbClr val="333333"/>
                </a:solidFill>
                <a:latin typeface="Calibri" panose="020F0502020204030204" pitchFamily="34" charset="0"/>
              </a:rPr>
              <a:t> was named the chief of forced labor-for building.</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Adoniram</a:t>
            </a:r>
            <a:r>
              <a:rPr lang="en-US" dirty="0">
                <a:solidFill>
                  <a:srgbClr val="333333"/>
                </a:solidFill>
                <a:latin typeface="Calibri" panose="020F0502020204030204" pitchFamily="34" charset="0"/>
              </a:rPr>
              <a:t> would supervise both foreign slave laborers 9the descendants of those who had survived the Israelite Conquest) and a newly organized, conscripted labor force of Israelites, who served one out of every 3 months.</a:t>
            </a:r>
          </a:p>
          <a:p>
            <a:pPr marL="342900" indent="-342900">
              <a:buAutoNum type="arabicPeriod"/>
            </a:pPr>
            <a:endParaRPr lang="en-US" dirty="0">
              <a:solidFill>
                <a:srgbClr val="333333"/>
              </a:solidFill>
              <a:latin typeface="Calibri" panose="020F0502020204030204" pitchFamily="34" charset="0"/>
            </a:endParaRPr>
          </a:p>
          <a:p>
            <a:pPr marL="342900" indent="-342900">
              <a:buAutoNum type="arabicPeriod"/>
            </a:pPr>
            <a:r>
              <a:rPr lang="en-US" dirty="0" err="1">
                <a:solidFill>
                  <a:srgbClr val="333333"/>
                </a:solidFill>
                <a:latin typeface="Calibri" panose="020F0502020204030204" pitchFamily="34" charset="0"/>
              </a:rPr>
              <a:t>Azariah</a:t>
            </a:r>
            <a:r>
              <a:rPr lang="en-US" dirty="0">
                <a:solidFill>
                  <a:srgbClr val="333333"/>
                </a:solidFill>
                <a:latin typeface="Calibri" panose="020F0502020204030204" pitchFamily="34" charset="0"/>
              </a:rPr>
              <a:t>, the son of Nathan, was over the officers (provincial governors) of the 12 districts of Israel.</a:t>
            </a:r>
            <a:endParaRPr lang="en-US" dirty="0">
              <a:latin typeface="Calibri" panose="020F0502020204030204" pitchFamily="34" charset="0"/>
            </a:endParaRPr>
          </a:p>
        </p:txBody>
      </p:sp>
      <p:sp>
        <p:nvSpPr>
          <p:cNvPr id="4" name="Rectangle 3"/>
          <p:cNvSpPr/>
          <p:nvPr/>
        </p:nvSpPr>
        <p:spPr>
          <a:xfrm>
            <a:off x="2154725" y="36214"/>
            <a:ext cx="9103261" cy="738664"/>
          </a:xfrm>
          <a:prstGeom prst="rect">
            <a:avLst/>
          </a:prstGeom>
        </p:spPr>
        <p:txBody>
          <a:bodyPr wrap="square">
            <a:spAutoFit/>
          </a:bodyPr>
          <a:lstStyle/>
          <a:p>
            <a:r>
              <a:rPr lang="en-US" sz="1400" b="1" dirty="0">
                <a:solidFill>
                  <a:srgbClr val="333333"/>
                </a:solidFill>
                <a:latin typeface="Calibri" panose="020F0502020204030204" pitchFamily="34" charset="0"/>
              </a:rPr>
              <a:t>At the time of Solomon’s succession the government of Israel, even under Saul and David, had never been controlled by an ‘administration’ as we know it, but rather by a patriarchal or charismatic leader who ruled largely by personal magnetism and inspiration from the Lord. </a:t>
            </a:r>
            <a:endParaRPr lang="en-US" sz="1400" b="1" dirty="0">
              <a:latin typeface="Calibri" panose="020F0502020204030204" pitchFamily="34" charset="0"/>
            </a:endParaRPr>
          </a:p>
        </p:txBody>
      </p:sp>
      <p:sp>
        <p:nvSpPr>
          <p:cNvPr id="5" name="Rectangle 4"/>
          <p:cNvSpPr/>
          <p:nvPr/>
        </p:nvSpPr>
        <p:spPr>
          <a:xfrm>
            <a:off x="5901351" y="845765"/>
            <a:ext cx="5614657" cy="5940088"/>
          </a:xfrm>
          <a:prstGeom prst="rect">
            <a:avLst/>
          </a:prstGeom>
        </p:spPr>
        <p:txBody>
          <a:bodyPr wrap="square">
            <a:spAutoFit/>
          </a:bodyPr>
          <a:lstStyle/>
          <a:p>
            <a:r>
              <a:rPr lang="en-US" sz="1200" dirty="0">
                <a:solidFill>
                  <a:srgbClr val="333333"/>
                </a:solidFill>
                <a:latin typeface="Calibri" panose="020F0502020204030204" pitchFamily="34" charset="0"/>
              </a:rPr>
              <a:t>Solomon divided Israel into 12 administrative districts, all comparatively equal in population and resources.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To accommodate the new territory, the arbitrary divisions ignored the old tribal boundaries, and for all practical purposes the tribal distinctions were abandoned except for temple duties and genealogies.</a:t>
            </a:r>
          </a:p>
          <a:p>
            <a:endParaRPr lang="en-US" sz="1200" dirty="0">
              <a:solidFill>
                <a:srgbClr val="333333"/>
              </a:solidFill>
              <a:latin typeface="Calibri" panose="020F0502020204030204" pitchFamily="34" charset="0"/>
            </a:endParaRPr>
          </a:p>
          <a:p>
            <a:r>
              <a:rPr lang="en-US" sz="1200" dirty="0">
                <a:latin typeface="Calibri" panose="020F0502020204030204" pitchFamily="34" charset="0"/>
              </a:rPr>
              <a:t>“Solomon assigned one officer to head each district; all of them were responsible to </a:t>
            </a:r>
            <a:r>
              <a:rPr lang="en-US" sz="1200" dirty="0" err="1">
                <a:latin typeface="Calibri" panose="020F0502020204030204" pitchFamily="34" charset="0"/>
              </a:rPr>
              <a:t>Azariah</a:t>
            </a:r>
            <a:r>
              <a:rPr lang="en-US" sz="1200" dirty="0">
                <a:latin typeface="Calibri" panose="020F0502020204030204" pitchFamily="34" charset="0"/>
              </a:rPr>
              <a:t>. </a:t>
            </a:r>
          </a:p>
          <a:p>
            <a:endParaRPr lang="en-US" sz="1200" dirty="0">
              <a:latin typeface="Calibri" panose="020F0502020204030204" pitchFamily="34" charset="0"/>
            </a:endParaRPr>
          </a:p>
          <a:p>
            <a:r>
              <a:rPr lang="en-US" sz="1200" dirty="0">
                <a:latin typeface="Calibri" panose="020F0502020204030204" pitchFamily="34" charset="0"/>
              </a:rPr>
              <a:t>The 12 officers were in charge of raising provisions for the king’s household—each district supplied food for one month of every year. </a:t>
            </a:r>
          </a:p>
          <a:p>
            <a:endParaRPr lang="en-US" sz="1200" dirty="0">
              <a:latin typeface="Calibri" panose="020F0502020204030204" pitchFamily="34" charset="0"/>
            </a:endParaRPr>
          </a:p>
          <a:p>
            <a:r>
              <a:rPr lang="en-US" sz="1200" dirty="0">
                <a:latin typeface="Calibri" panose="020F0502020204030204" pitchFamily="34" charset="0"/>
              </a:rPr>
              <a:t>The officers in turn imposed the burden of providing food on the farmers and shepherds, and quite a burden it was. </a:t>
            </a:r>
          </a:p>
          <a:p>
            <a:endParaRPr lang="en-US" sz="1200" dirty="0">
              <a:latin typeface="Calibri" panose="020F0502020204030204" pitchFamily="34" charset="0"/>
            </a:endParaRPr>
          </a:p>
          <a:p>
            <a:r>
              <a:rPr lang="en-US" sz="1200" dirty="0">
                <a:latin typeface="Calibri" panose="020F0502020204030204" pitchFamily="34" charset="0"/>
              </a:rPr>
              <a:t>The provision needed for </a:t>
            </a:r>
            <a:r>
              <a:rPr lang="en-US" sz="1200" i="1" dirty="0">
                <a:latin typeface="Calibri" panose="020F0502020204030204" pitchFamily="34" charset="0"/>
              </a:rPr>
              <a:t>one day </a:t>
            </a:r>
            <a:r>
              <a:rPr lang="en-US" sz="1200" dirty="0">
                <a:latin typeface="Calibri" panose="020F0502020204030204" pitchFamily="34" charset="0"/>
              </a:rPr>
              <a:t>by Solomon’s court ‘was thirty </a:t>
            </a:r>
            <a:r>
              <a:rPr lang="en-US" sz="1200" dirty="0" err="1">
                <a:latin typeface="Calibri" panose="020F0502020204030204" pitchFamily="34" charset="0"/>
              </a:rPr>
              <a:t>cors</a:t>
            </a:r>
            <a:r>
              <a:rPr lang="en-US" sz="1200" dirty="0">
                <a:latin typeface="Calibri" panose="020F0502020204030204" pitchFamily="34" charset="0"/>
              </a:rPr>
              <a:t> [188 bushels] of fine flour, and sixty </a:t>
            </a:r>
            <a:r>
              <a:rPr lang="en-US" sz="1200" dirty="0" err="1">
                <a:latin typeface="Calibri" panose="020F0502020204030204" pitchFamily="34" charset="0"/>
              </a:rPr>
              <a:t>cors</a:t>
            </a:r>
            <a:r>
              <a:rPr lang="en-US" sz="1200" dirty="0">
                <a:latin typeface="Calibri" panose="020F0502020204030204" pitchFamily="34" charset="0"/>
              </a:rPr>
              <a:t> [about 370 bushels] of meal, ten fat oxen, and twenty pasture-fed cattle, a hundred sheep, besides harts, gazelles [fallow deer], roebucks, and fatted fowl … And those offices … let nothing be lacking. Barley also and straw for the horses and swift steeds they brought to the place where it was required, each according to his charge.’ And this was only part of the taxation.” (</a:t>
            </a:r>
            <a:r>
              <a:rPr lang="en-US" sz="1200" i="1" dirty="0">
                <a:latin typeface="Calibri" panose="020F0502020204030204" pitchFamily="34" charset="0"/>
              </a:rPr>
              <a:t>Great People of the Bible and How They Lived, </a:t>
            </a:r>
            <a:r>
              <a:rPr lang="en-US" sz="1200" dirty="0">
                <a:latin typeface="Calibri" panose="020F0502020204030204" pitchFamily="34" charset="0"/>
              </a:rPr>
              <a:t>pp. 186–88.)</a:t>
            </a:r>
          </a:p>
          <a:p>
            <a:endParaRPr lang="en-US" sz="1200" dirty="0">
              <a:latin typeface="Calibri" panose="020F0502020204030204" pitchFamily="34" charset="0"/>
            </a:endParaRPr>
          </a:p>
          <a:p>
            <a:r>
              <a:rPr lang="en-US" sz="2000" dirty="0"/>
              <a:t>Such taxation fulfilled the words of the prophet Samuel, who many years before had warned Israel what would happen if they chose to have a king rule over them (see 1 Samuel 8:11–20).</a:t>
            </a:r>
            <a:endParaRPr lang="en-US" sz="2000" dirty="0">
              <a:latin typeface="Calibri" panose="020F0502020204030204" pitchFamily="34" charset="0"/>
            </a:endParaRPr>
          </a:p>
        </p:txBody>
      </p:sp>
      <p:sp>
        <p:nvSpPr>
          <p:cNvPr id="6" name="Rectangle 5"/>
          <p:cNvSpPr/>
          <p:nvPr/>
        </p:nvSpPr>
        <p:spPr>
          <a:xfrm>
            <a:off x="0" y="6376710"/>
            <a:ext cx="6096000" cy="369332"/>
          </a:xfrm>
          <a:prstGeom prst="rect">
            <a:avLst/>
          </a:prstGeom>
        </p:spPr>
        <p:txBody>
          <a:bodyPr>
            <a:spAutoFit/>
          </a:bodyPr>
          <a:lstStyle/>
          <a:p>
            <a:r>
              <a:rPr lang="en-US" dirty="0">
                <a:solidFill>
                  <a:srgbClr val="333333"/>
                </a:solidFill>
                <a:latin typeface="Calibri" panose="020F0502020204030204" pitchFamily="34" charset="0"/>
              </a:rPr>
              <a:t>Old Testament Institute Manual</a:t>
            </a:r>
            <a:endParaRPr lang="en-US" dirty="0"/>
          </a:p>
        </p:txBody>
      </p:sp>
    </p:spTree>
    <p:extLst>
      <p:ext uri="{BB962C8B-B14F-4D97-AF65-F5344CB8AC3E}">
        <p14:creationId xmlns:p14="http://schemas.microsoft.com/office/powerpoint/2010/main" val="2930064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media-cache-ak0.pinimg.com/736x/33/a7/00/33a700725d894834275f3e93b99a00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634" y="0"/>
            <a:ext cx="4658165" cy="501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3832634" cy="3046988"/>
          </a:xfrm>
          <a:prstGeom prst="rect">
            <a:avLst/>
          </a:prstGeom>
          <a:ln>
            <a:solidFill>
              <a:schemeClr val="tx1"/>
            </a:solidFill>
          </a:ln>
        </p:spPr>
        <p:txBody>
          <a:bodyPr wrap="square">
            <a:spAutoFit/>
          </a:bodyPr>
          <a:lstStyle/>
          <a:p>
            <a:r>
              <a:rPr lang="en-US" sz="1200" b="1" dirty="0">
                <a:latin typeface="Calibri" panose="020F0502020204030204" pitchFamily="34" charset="0"/>
              </a:rPr>
              <a:t>The Cloud of Glory:</a:t>
            </a:r>
          </a:p>
          <a:p>
            <a:r>
              <a:rPr lang="en-US" sz="1200" dirty="0">
                <a:latin typeface="Calibri" panose="020F0502020204030204" pitchFamily="34" charset="0"/>
              </a:rPr>
              <a:t>“Before Solomon gave the dedicatory prayer, a cloud of glory filled the house of God, indicating the very presence of God. That this glory should accompany the dedication exercises is interesting for Latter-day Saints since a similar glory attended the dedication of the Kirtland Temple on 27 March 1836. Many present reported seeing angels and hearing the ‘sound of a rushing mighty wind, which filled the Temple,’ and many in the community reported ‘seeing a bright light like a pillar of fire resting upon the Temple’ (</a:t>
            </a:r>
            <a:r>
              <a:rPr lang="en-US" sz="1200" i="1" dirty="0">
                <a:latin typeface="Calibri" panose="020F0502020204030204" pitchFamily="34" charset="0"/>
              </a:rPr>
              <a:t>History of the Church,</a:t>
            </a:r>
            <a:r>
              <a:rPr lang="en-US" sz="1200" dirty="0">
                <a:latin typeface="Calibri" panose="020F0502020204030204" pitchFamily="34" charset="0"/>
              </a:rPr>
              <a:t> 2:428). The special events attending the dedication of both temples are signs of the Lord’s divine acceptance of the houses built in His name to His honor” (</a:t>
            </a:r>
            <a:r>
              <a:rPr lang="en-US" sz="1200" i="1" dirty="0">
                <a:latin typeface="Calibri" panose="020F0502020204030204" pitchFamily="34" charset="0"/>
              </a:rPr>
              <a:t>Old Testament Student Manual: 1 Kings–Malachi,</a:t>
            </a:r>
            <a:r>
              <a:rPr lang="en-US" sz="1200" dirty="0">
                <a:latin typeface="Calibri" panose="020F0502020204030204" pitchFamily="34" charset="0"/>
              </a:rPr>
              <a:t> 3rd ed. [Church Educational System manual, 2003], 7).</a:t>
            </a:r>
            <a:endParaRPr lang="en-US" sz="1200" dirty="0"/>
          </a:p>
        </p:txBody>
      </p:sp>
      <p:sp>
        <p:nvSpPr>
          <p:cNvPr id="3" name="Rectangle 2"/>
          <p:cNvSpPr/>
          <p:nvPr/>
        </p:nvSpPr>
        <p:spPr>
          <a:xfrm>
            <a:off x="8490799" y="0"/>
            <a:ext cx="3701201" cy="4893647"/>
          </a:xfrm>
          <a:prstGeom prst="rect">
            <a:avLst/>
          </a:prstGeom>
          <a:ln>
            <a:solidFill>
              <a:schemeClr val="tx1"/>
            </a:solidFill>
          </a:ln>
        </p:spPr>
        <p:txBody>
          <a:bodyPr wrap="square">
            <a:spAutoFit/>
          </a:bodyPr>
          <a:lstStyle/>
          <a:p>
            <a:r>
              <a:rPr lang="en-US" sz="1200" b="1" dirty="0">
                <a:latin typeface="Calibri" panose="020F0502020204030204" pitchFamily="34" charset="0"/>
              </a:rPr>
              <a:t>Hiram’s Assistance:</a:t>
            </a:r>
          </a:p>
          <a:p>
            <a:r>
              <a:rPr lang="en-US" sz="1200" dirty="0">
                <a:latin typeface="Calibri" panose="020F0502020204030204" pitchFamily="34" charset="0"/>
              </a:rPr>
              <a:t>The prophet Nathan instructed David that one of his children would build a temple unto God (see 2 Samuel 7:12). </a:t>
            </a:r>
          </a:p>
          <a:p>
            <a:endParaRPr lang="en-US" sz="1200" dirty="0">
              <a:latin typeface="Calibri" panose="020F0502020204030204" pitchFamily="34" charset="0"/>
            </a:endParaRPr>
          </a:p>
          <a:p>
            <a:r>
              <a:rPr lang="en-US" sz="1200" dirty="0">
                <a:latin typeface="Calibri" panose="020F0502020204030204" pitchFamily="34" charset="0"/>
              </a:rPr>
              <a:t>So, David spent much time and energy in gathering materials for the temple. When Solomon came to the throne, one of the first things he did was direct his attention to building the temple. In order to make the building as beautiful as possible, Solomon employed the services of King Hiram of </a:t>
            </a:r>
            <a:r>
              <a:rPr lang="en-US" sz="1200" dirty="0" err="1">
                <a:latin typeface="Calibri" panose="020F0502020204030204" pitchFamily="34" charset="0"/>
              </a:rPr>
              <a:t>Tyre</a:t>
            </a:r>
            <a:r>
              <a:rPr lang="en-US" sz="1200" dirty="0">
                <a:latin typeface="Calibri" panose="020F0502020204030204" pitchFamily="34" charset="0"/>
              </a:rPr>
              <a:t>: </a:t>
            </a:r>
          </a:p>
          <a:p>
            <a:endParaRPr lang="en-US" sz="1200" dirty="0">
              <a:latin typeface="Calibri" panose="020F0502020204030204" pitchFamily="34" charset="0"/>
            </a:endParaRPr>
          </a:p>
          <a:p>
            <a:r>
              <a:rPr lang="en-US" sz="1200" dirty="0">
                <a:latin typeface="Calibri" panose="020F0502020204030204" pitchFamily="34" charset="0"/>
              </a:rPr>
              <a:t>“Solomon had depended on the skill of Hiram’s Phoenician architects and laborers, as well as precious Lebanon cedar, to construct the most impressive buildings in Jerusalem—the temple and the royal buildings for government. From almost the beginning of Solomon’s reign,’ </a:t>
            </a:r>
          </a:p>
          <a:p>
            <a:endParaRPr lang="en-US" sz="1200" dirty="0">
              <a:latin typeface="Calibri" panose="020F0502020204030204" pitchFamily="34" charset="0"/>
            </a:endParaRPr>
          </a:p>
          <a:p>
            <a:r>
              <a:rPr lang="en-US" sz="1200" dirty="0">
                <a:latin typeface="Calibri" panose="020F0502020204030204" pitchFamily="34" charset="0"/>
              </a:rPr>
              <a:t>… Hiram supplied Solomon with all the timber of cedar and cypress that he desired, while Solomon gave Hiram twenty thousand </a:t>
            </a:r>
            <a:r>
              <a:rPr lang="en-US" sz="1200" dirty="0" err="1">
                <a:latin typeface="Calibri" panose="020F0502020204030204" pitchFamily="34" charset="0"/>
              </a:rPr>
              <a:t>cors</a:t>
            </a:r>
            <a:r>
              <a:rPr lang="en-US" sz="1200" dirty="0">
                <a:latin typeface="Calibri" panose="020F0502020204030204" pitchFamily="34" charset="0"/>
              </a:rPr>
              <a:t> [125,000 bushels] of wheat as food for his household, and twenty thousand </a:t>
            </a:r>
            <a:r>
              <a:rPr lang="en-US" sz="1200" dirty="0" err="1">
                <a:latin typeface="Calibri" panose="020F0502020204030204" pitchFamily="34" charset="0"/>
              </a:rPr>
              <a:t>cors</a:t>
            </a:r>
            <a:r>
              <a:rPr lang="en-US" sz="1200" dirty="0">
                <a:latin typeface="Calibri" panose="020F0502020204030204" pitchFamily="34" charset="0"/>
              </a:rPr>
              <a:t> [over a million gallons] of beaten oil. Solomon gave this to Hiram year by year,’ on an installment plan.” (</a:t>
            </a:r>
            <a:r>
              <a:rPr lang="en-US" sz="1200" i="1" dirty="0">
                <a:latin typeface="Calibri" panose="020F0502020204030204" pitchFamily="34" charset="0"/>
              </a:rPr>
              <a:t>Great People of the Bible,</a:t>
            </a:r>
            <a:r>
              <a:rPr lang="en-US" sz="1200" dirty="0">
                <a:latin typeface="Calibri" panose="020F0502020204030204" pitchFamily="34" charset="0"/>
              </a:rPr>
              <a:t> p. 190.)</a:t>
            </a:r>
            <a:endParaRPr lang="en-US" sz="1200" dirty="0"/>
          </a:p>
        </p:txBody>
      </p:sp>
      <p:sp>
        <p:nvSpPr>
          <p:cNvPr id="4" name="Rectangle 3"/>
          <p:cNvSpPr/>
          <p:nvPr/>
        </p:nvSpPr>
        <p:spPr>
          <a:xfrm>
            <a:off x="0" y="3046988"/>
            <a:ext cx="3832634" cy="212365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How did Solomon know how to build the temple?</a:t>
            </a:r>
          </a:p>
          <a:p>
            <a:r>
              <a:rPr lang="en-US" sz="1200" dirty="0">
                <a:solidFill>
                  <a:srgbClr val="333333"/>
                </a:solidFill>
                <a:latin typeface="Calibri" panose="020F0502020204030204" pitchFamily="34" charset="0"/>
              </a:rPr>
              <a:t>President Brigham Young said: “The pattern of this temple, the length and breadth, and height of the inner and outer courts, with all the fixtures thereunto appertaining, were given to Solomon by revelation, through the proper source. And why was this revelation-pattern necessary? Because Solomon had never built a temple, and did not know what was necessary in the arrangement of the different apartments, any better than Moses did what was needed in the tabernacle.” (</a:t>
            </a:r>
            <a:r>
              <a:rPr lang="en-US" sz="1200" i="1" dirty="0">
                <a:solidFill>
                  <a:srgbClr val="333333"/>
                </a:solidFill>
                <a:latin typeface="Calibri" panose="020F0502020204030204" pitchFamily="34" charset="0"/>
              </a:rPr>
              <a:t>Discourses of Brigham </a:t>
            </a:r>
            <a:r>
              <a:rPr lang="en-US" sz="1200" i="1" dirty="0" err="1">
                <a:solidFill>
                  <a:srgbClr val="333333"/>
                </a:solidFill>
                <a:latin typeface="Calibri" panose="020F0502020204030204" pitchFamily="34" charset="0"/>
              </a:rPr>
              <a:t>Young,</a:t>
            </a:r>
            <a:r>
              <a:rPr lang="en-US" sz="1200" dirty="0" err="1">
                <a:solidFill>
                  <a:srgbClr val="333333"/>
                </a:solidFill>
                <a:latin typeface="Calibri" panose="020F0502020204030204" pitchFamily="34" charset="0"/>
              </a:rPr>
              <a:t>p</a:t>
            </a:r>
            <a:r>
              <a:rPr lang="en-US" sz="1200" dirty="0">
                <a:solidFill>
                  <a:srgbClr val="333333"/>
                </a:solidFill>
                <a:latin typeface="Calibri" panose="020F0502020204030204" pitchFamily="34" charset="0"/>
              </a:rPr>
              <a:t>. 414.)</a:t>
            </a:r>
            <a:endParaRPr lang="en-US" sz="1200" dirty="0"/>
          </a:p>
        </p:txBody>
      </p:sp>
      <p:sp>
        <p:nvSpPr>
          <p:cNvPr id="5" name="Rectangle 4"/>
          <p:cNvSpPr/>
          <p:nvPr/>
        </p:nvSpPr>
        <p:spPr>
          <a:xfrm>
            <a:off x="8486948" y="4921495"/>
            <a:ext cx="3708903" cy="1384995"/>
          </a:xfrm>
          <a:prstGeom prst="rect">
            <a:avLst/>
          </a:prstGeom>
          <a:ln>
            <a:solidFill>
              <a:schemeClr val="tx1"/>
            </a:solidFill>
          </a:ln>
        </p:spPr>
        <p:txBody>
          <a:bodyPr wrap="square">
            <a:spAutoFit/>
          </a:bodyPr>
          <a:lstStyle/>
          <a:p>
            <a:r>
              <a:rPr lang="en-US" sz="1400" dirty="0">
                <a:solidFill>
                  <a:srgbClr val="333333"/>
                </a:solidFill>
                <a:latin typeface="Calibri" panose="020F0502020204030204" pitchFamily="34" charset="0"/>
              </a:rPr>
              <a:t>The temple of Solomon was later destroyed, and the kingdom of Judah was scattered. Zerubbabel’s temple, which Herod renovated, was later built on the same spot. This later temple was the one standing in the Savior’s day. Ezra 6:13-15</a:t>
            </a:r>
            <a:endParaRPr lang="en-US" sz="1400" dirty="0"/>
          </a:p>
        </p:txBody>
      </p:sp>
      <p:sp>
        <p:nvSpPr>
          <p:cNvPr id="6" name="Rectangle 5"/>
          <p:cNvSpPr/>
          <p:nvPr/>
        </p:nvSpPr>
        <p:spPr>
          <a:xfrm>
            <a:off x="-77715" y="5170646"/>
            <a:ext cx="8564663" cy="1277273"/>
          </a:xfrm>
          <a:prstGeom prst="rect">
            <a:avLst/>
          </a:prstGeom>
          <a:ln>
            <a:solidFill>
              <a:schemeClr val="tx1"/>
            </a:solidFill>
          </a:ln>
        </p:spPr>
        <p:txBody>
          <a:bodyPr wrap="square">
            <a:spAutoFit/>
          </a:bodyPr>
          <a:lstStyle/>
          <a:p>
            <a:r>
              <a:rPr lang="en-US" sz="1100" b="1" dirty="0">
                <a:solidFill>
                  <a:srgbClr val="333333"/>
                </a:solidFill>
                <a:latin typeface="Calibri" panose="020F0502020204030204" pitchFamily="34" charset="0"/>
              </a:rPr>
              <a:t>Labor on the temple: </a:t>
            </a:r>
            <a:r>
              <a:rPr lang="en-US" sz="1100" dirty="0">
                <a:solidFill>
                  <a:srgbClr val="333333"/>
                </a:solidFill>
                <a:latin typeface="Calibri" panose="020F0502020204030204" pitchFamily="34" charset="0"/>
              </a:rPr>
              <a:t>“Soon after Solomon’s accession to the throne he set about the labor, which, as heritage and honor, had come to him with his crown. He laid the foundation in the fourth year of his reign, and the building was completed within seven years and a half. With the great wealth accumulated by his kingly father and specifically reserved for the building of the Temple, Solomon was able to put the [surrounding lands] under tribute, and to enlist the co-operation of nations in his great undertaking. The temple workmen numbered scores of thousands, and every department was in charge of master craftsmen. To serve on the great structure in any capacity was an honor; and labor acquired a dignity never before recognized. … The erection of the Temple of Solomon was an epoch-making event, not alone in the history of Israel, but in that of the world.” (James E. </a:t>
            </a:r>
            <a:r>
              <a:rPr lang="en-US" sz="1100" dirty="0" err="1">
                <a:solidFill>
                  <a:srgbClr val="333333"/>
                </a:solidFill>
                <a:latin typeface="Calibri" panose="020F0502020204030204" pitchFamily="34" charset="0"/>
              </a:rPr>
              <a:t>Talmage</a:t>
            </a:r>
            <a:r>
              <a:rPr lang="en-US" sz="1100" dirty="0">
                <a:solidFill>
                  <a:srgbClr val="333333"/>
                </a:solidFill>
                <a:latin typeface="Calibri" panose="020F0502020204030204" pitchFamily="34" charset="0"/>
              </a:rPr>
              <a:t>, </a:t>
            </a:r>
            <a:r>
              <a:rPr lang="en-US" sz="1100" i="1" dirty="0">
                <a:solidFill>
                  <a:srgbClr val="333333"/>
                </a:solidFill>
                <a:latin typeface="Calibri" panose="020F0502020204030204" pitchFamily="34" charset="0"/>
              </a:rPr>
              <a:t>The House of the Lord,</a:t>
            </a:r>
            <a:r>
              <a:rPr lang="en-US" sz="1100" dirty="0">
                <a:solidFill>
                  <a:srgbClr val="333333"/>
                </a:solidFill>
                <a:latin typeface="Calibri" panose="020F0502020204030204" pitchFamily="34" charset="0"/>
              </a:rPr>
              <a:t> pp. 5–6.)</a:t>
            </a:r>
            <a:endParaRPr lang="en-US" sz="1100" dirty="0"/>
          </a:p>
        </p:txBody>
      </p:sp>
      <p:sp>
        <p:nvSpPr>
          <p:cNvPr id="8" name="Rectangle 7"/>
          <p:cNvSpPr/>
          <p:nvPr/>
        </p:nvSpPr>
        <p:spPr>
          <a:xfrm>
            <a:off x="8860324" y="6537497"/>
            <a:ext cx="6096000" cy="276999"/>
          </a:xfrm>
          <a:prstGeom prst="rect">
            <a:avLst/>
          </a:prstGeom>
        </p:spPr>
        <p:txBody>
          <a:bodyPr>
            <a:spAutoFit/>
          </a:bodyPr>
          <a:lstStyle/>
          <a:p>
            <a:pPr fontAlgn="base"/>
            <a:r>
              <a:rPr lang="en-US" sz="1200" dirty="0">
                <a:solidFill>
                  <a:srgbClr val="333333"/>
                </a:solidFill>
                <a:latin typeface="Calibri" panose="020F0502020204030204" pitchFamily="34" charset="0"/>
              </a:rPr>
              <a:t>Found in Old Testament Institute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74674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Book of Kings 1</a:t>
            </a:r>
          </a:p>
        </p:txBody>
      </p:sp>
      <p:pic>
        <p:nvPicPr>
          <p:cNvPr id="5122" name="Picture 2" descr="1 Kings Chapter 6 Original 1611 Bible S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147" y="3707394"/>
            <a:ext cx="1954882" cy="2994525"/>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8213046" y="4771856"/>
            <a:ext cx="1512546" cy="1015663"/>
          </a:xfrm>
          <a:prstGeom prst="rect">
            <a:avLst/>
          </a:prstGeom>
          <a:noFill/>
        </p:spPr>
        <p:txBody>
          <a:bodyPr wrap="square" rtlCol="0">
            <a:spAutoFit/>
          </a:bodyPr>
          <a:lstStyle/>
          <a:p>
            <a:pPr algn="ctr"/>
            <a:r>
              <a:rPr lang="en-US" sz="1200" b="1" dirty="0">
                <a:solidFill>
                  <a:schemeClr val="bg1"/>
                </a:solidFill>
              </a:rPr>
              <a:t>This is the text and a scan of the actual, original, first printing of the 1611 King James Version</a:t>
            </a:r>
            <a:endParaRPr lang="en-US" sz="1200" dirty="0">
              <a:solidFill>
                <a:schemeClr val="bg1"/>
              </a:solidFill>
            </a:endParaRPr>
          </a:p>
        </p:txBody>
      </p:sp>
      <p:sp>
        <p:nvSpPr>
          <p:cNvPr id="100" name="Rectangle 99"/>
          <p:cNvSpPr/>
          <p:nvPr/>
        </p:nvSpPr>
        <p:spPr>
          <a:xfrm>
            <a:off x="455419" y="2600826"/>
            <a:ext cx="2225288" cy="584775"/>
          </a:xfrm>
          <a:prstGeom prst="rect">
            <a:avLst/>
          </a:prstGeom>
        </p:spPr>
        <p:txBody>
          <a:bodyPr wrap="none">
            <a:spAutoFit/>
          </a:bodyPr>
          <a:lstStyle/>
          <a:p>
            <a:pPr algn="ctr" fontAlgn="base"/>
            <a:r>
              <a:rPr lang="en-US" sz="1600" dirty="0">
                <a:solidFill>
                  <a:schemeClr val="bg1"/>
                </a:solidFill>
                <a:latin typeface="Calibri" panose="020F0502020204030204" pitchFamily="34" charset="0"/>
              </a:rPr>
              <a:t>Death of King David</a:t>
            </a:r>
          </a:p>
          <a:p>
            <a:pPr algn="ctr" fontAlgn="base"/>
            <a:r>
              <a:rPr lang="en-US" sz="1600" b="0" i="0" dirty="0">
                <a:solidFill>
                  <a:schemeClr val="bg1"/>
                </a:solidFill>
                <a:effectLst/>
                <a:latin typeface="Calibri" panose="020F0502020204030204" pitchFamily="34" charset="0"/>
              </a:rPr>
              <a:t>And Solomon made King</a:t>
            </a:r>
          </a:p>
        </p:txBody>
      </p:sp>
      <p:sp>
        <p:nvSpPr>
          <p:cNvPr id="106" name="Rectangle 105"/>
          <p:cNvSpPr/>
          <p:nvPr/>
        </p:nvSpPr>
        <p:spPr>
          <a:xfrm>
            <a:off x="2744201" y="2561599"/>
            <a:ext cx="1259762" cy="1077218"/>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Solomon begins to build the temple</a:t>
            </a:r>
            <a:endParaRPr lang="en-US" sz="1600" b="0" i="0" dirty="0">
              <a:solidFill>
                <a:schemeClr val="bg1"/>
              </a:solidFill>
              <a:effectLst/>
              <a:latin typeface="Calibri" panose="020F0502020204030204" pitchFamily="34" charset="0"/>
            </a:endParaRPr>
          </a:p>
        </p:txBody>
      </p:sp>
      <p:sp>
        <p:nvSpPr>
          <p:cNvPr id="107" name="Rectangle 106"/>
          <p:cNvSpPr/>
          <p:nvPr/>
        </p:nvSpPr>
        <p:spPr>
          <a:xfrm>
            <a:off x="4749350" y="2543492"/>
            <a:ext cx="1314761" cy="1077218"/>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Solomon begins to build his own house</a:t>
            </a:r>
            <a:endParaRPr lang="en-US" sz="1600" b="0" i="0" dirty="0">
              <a:solidFill>
                <a:schemeClr val="bg1"/>
              </a:solidFill>
              <a:effectLst/>
              <a:latin typeface="Calibri" panose="020F0502020204030204" pitchFamily="34" charset="0"/>
            </a:endParaRPr>
          </a:p>
        </p:txBody>
      </p:sp>
      <p:sp>
        <p:nvSpPr>
          <p:cNvPr id="110" name="Rectangle 109"/>
          <p:cNvSpPr/>
          <p:nvPr/>
        </p:nvSpPr>
        <p:spPr>
          <a:xfrm>
            <a:off x="6709018" y="2596642"/>
            <a:ext cx="2298388" cy="1600438"/>
          </a:xfrm>
          <a:prstGeom prst="rect">
            <a:avLst/>
          </a:prstGeom>
        </p:spPr>
        <p:txBody>
          <a:bodyPr wrap="square">
            <a:spAutoFit/>
          </a:bodyPr>
          <a:lstStyle/>
          <a:p>
            <a:pPr algn="ctr" fontAlgn="base"/>
            <a:r>
              <a:rPr lang="en-US" sz="1400" dirty="0">
                <a:solidFill>
                  <a:schemeClr val="bg1"/>
                </a:solidFill>
                <a:latin typeface="Calibri" panose="020F0502020204030204" pitchFamily="34" charset="0"/>
              </a:rPr>
              <a:t>Temple and Palace are finished. </a:t>
            </a:r>
          </a:p>
          <a:p>
            <a:pPr algn="ctr" fontAlgn="base"/>
            <a:endParaRPr lang="en-US" sz="1400" dirty="0">
              <a:solidFill>
                <a:schemeClr val="bg1"/>
              </a:solidFill>
              <a:latin typeface="Calibri" panose="020F0502020204030204" pitchFamily="34" charset="0"/>
            </a:endParaRPr>
          </a:p>
          <a:p>
            <a:pPr algn="ctr" fontAlgn="base"/>
            <a:r>
              <a:rPr lang="en-US" sz="1400" dirty="0">
                <a:solidFill>
                  <a:schemeClr val="bg1"/>
                </a:solidFill>
                <a:latin typeface="Calibri" panose="020F0502020204030204" pitchFamily="34" charset="0"/>
              </a:rPr>
              <a:t>(It took approximately 7 years to build the temple and 13 years to finish Solomon’s Palace)</a:t>
            </a:r>
            <a:endParaRPr lang="en-US" sz="1400" b="0" i="0" dirty="0">
              <a:solidFill>
                <a:schemeClr val="bg1"/>
              </a:solidFill>
              <a:effectLst/>
              <a:latin typeface="Calibri" panose="020F0502020204030204" pitchFamily="34" charset="0"/>
            </a:endParaRPr>
          </a:p>
        </p:txBody>
      </p:sp>
      <p:sp>
        <p:nvSpPr>
          <p:cNvPr id="111" name="Rectangle 110"/>
          <p:cNvSpPr/>
          <p:nvPr/>
        </p:nvSpPr>
        <p:spPr>
          <a:xfrm>
            <a:off x="9341475" y="2537520"/>
            <a:ext cx="2033746" cy="830997"/>
          </a:xfrm>
          <a:prstGeom prst="rect">
            <a:avLst/>
          </a:prstGeom>
        </p:spPr>
        <p:txBody>
          <a:bodyPr wrap="square">
            <a:spAutoFit/>
          </a:bodyPr>
          <a:lstStyle/>
          <a:p>
            <a:pPr algn="ctr" fontAlgn="base"/>
            <a:r>
              <a:rPr lang="en-US" sz="1600" dirty="0">
                <a:solidFill>
                  <a:schemeClr val="bg1"/>
                </a:solidFill>
                <a:latin typeface="Calibri" panose="020F0502020204030204" pitchFamily="34" charset="0"/>
              </a:rPr>
              <a:t>Death of Solomon The ten tribes revolt from </a:t>
            </a:r>
            <a:r>
              <a:rPr lang="en-US" sz="1600" dirty="0" err="1">
                <a:solidFill>
                  <a:schemeClr val="bg1"/>
                </a:solidFill>
                <a:latin typeface="Calibri" panose="020F0502020204030204" pitchFamily="34" charset="0"/>
              </a:rPr>
              <a:t>Rehoboam</a:t>
            </a:r>
            <a:endParaRPr lang="en-US" sz="1600" b="0" i="0" dirty="0">
              <a:solidFill>
                <a:schemeClr val="bg1"/>
              </a:solidFill>
              <a:effectLst/>
              <a:latin typeface="Calibri" panose="020F0502020204030204" pitchFamily="34" charset="0"/>
            </a:endParaRPr>
          </a:p>
        </p:txBody>
      </p:sp>
      <p:grpSp>
        <p:nvGrpSpPr>
          <p:cNvPr id="96" name="Group 95"/>
          <p:cNvGrpSpPr/>
          <p:nvPr/>
        </p:nvGrpSpPr>
        <p:grpSpPr>
          <a:xfrm>
            <a:off x="345820" y="1256276"/>
            <a:ext cx="11412209" cy="1308290"/>
            <a:chOff x="345820" y="1256276"/>
            <a:chExt cx="11412209" cy="1308290"/>
          </a:xfrm>
        </p:grpSpPr>
        <p:cxnSp>
          <p:nvCxnSpPr>
            <p:cNvPr id="91" name="Straight Connector 90"/>
            <p:cNvCxnSpPr/>
            <p:nvPr/>
          </p:nvCxnSpPr>
          <p:spPr>
            <a:xfrm>
              <a:off x="345820" y="1682489"/>
              <a:ext cx="11412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530035" y="1700064"/>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052982" y="1266841"/>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1015 BC</a:t>
              </a:r>
              <a:endParaRPr lang="en-US" b="0" i="0" dirty="0">
                <a:solidFill>
                  <a:schemeClr val="bg1"/>
                </a:solidFill>
                <a:effectLst/>
                <a:latin typeface="Calibri" panose="020F0502020204030204" pitchFamily="34" charset="0"/>
              </a:endParaRPr>
            </a:p>
          </p:txBody>
        </p:sp>
        <p:sp>
          <p:nvSpPr>
            <p:cNvPr id="101" name="Rectangle 100"/>
            <p:cNvSpPr/>
            <p:nvPr/>
          </p:nvSpPr>
          <p:spPr>
            <a:xfrm>
              <a:off x="2842989" y="1256276"/>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1012 BC</a:t>
              </a:r>
              <a:endParaRPr lang="en-US" b="0" i="0" dirty="0">
                <a:solidFill>
                  <a:schemeClr val="bg1"/>
                </a:solidFill>
                <a:effectLst/>
                <a:latin typeface="Calibri" panose="020F0502020204030204" pitchFamily="34" charset="0"/>
              </a:endParaRPr>
            </a:p>
          </p:txBody>
        </p:sp>
        <p:sp>
          <p:nvSpPr>
            <p:cNvPr id="102" name="Rectangle 101"/>
            <p:cNvSpPr/>
            <p:nvPr/>
          </p:nvSpPr>
          <p:spPr>
            <a:xfrm>
              <a:off x="4860190" y="1321859"/>
              <a:ext cx="954107"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1004 BC</a:t>
              </a:r>
              <a:endParaRPr lang="en-US" b="0" i="0" dirty="0">
                <a:solidFill>
                  <a:schemeClr val="bg1"/>
                </a:solidFill>
                <a:effectLst/>
                <a:latin typeface="Calibri" panose="020F0502020204030204" pitchFamily="34" charset="0"/>
              </a:endParaRPr>
            </a:p>
          </p:txBody>
        </p:sp>
        <p:sp>
          <p:nvSpPr>
            <p:cNvPr id="103" name="Rectangle 102"/>
            <p:cNvSpPr/>
            <p:nvPr/>
          </p:nvSpPr>
          <p:spPr>
            <a:xfrm>
              <a:off x="7391396" y="1301722"/>
              <a:ext cx="837088"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991 BC</a:t>
              </a:r>
              <a:endParaRPr lang="en-US" b="0" i="0" dirty="0">
                <a:solidFill>
                  <a:schemeClr val="bg1"/>
                </a:solidFill>
                <a:effectLst/>
                <a:latin typeface="Calibri" panose="020F0502020204030204" pitchFamily="34" charset="0"/>
              </a:endParaRPr>
            </a:p>
          </p:txBody>
        </p:sp>
        <p:sp>
          <p:nvSpPr>
            <p:cNvPr id="104" name="Rectangle 103"/>
            <p:cNvSpPr/>
            <p:nvPr/>
          </p:nvSpPr>
          <p:spPr>
            <a:xfrm>
              <a:off x="9853703" y="1306653"/>
              <a:ext cx="837088" cy="369332"/>
            </a:xfrm>
            <a:prstGeom prst="rect">
              <a:avLst/>
            </a:prstGeom>
          </p:spPr>
          <p:txBody>
            <a:bodyPr wrap="none">
              <a:spAutoFit/>
            </a:bodyPr>
            <a:lstStyle/>
            <a:p>
              <a:pPr algn="ctr" fontAlgn="base"/>
              <a:r>
                <a:rPr lang="en-US" dirty="0">
                  <a:solidFill>
                    <a:schemeClr val="bg1"/>
                  </a:solidFill>
                  <a:latin typeface="Calibri" panose="020F0502020204030204" pitchFamily="34" charset="0"/>
                </a:rPr>
                <a:t>975 BC</a:t>
              </a:r>
              <a:endParaRPr lang="en-US" b="0" i="0" dirty="0">
                <a:solidFill>
                  <a:schemeClr val="bg1"/>
                </a:solidFill>
                <a:effectLst/>
                <a:latin typeface="Calibri" panose="020F0502020204030204" pitchFamily="34" charset="0"/>
              </a:endParaRPr>
            </a:p>
          </p:txBody>
        </p:sp>
        <p:cxnSp>
          <p:nvCxnSpPr>
            <p:cNvPr id="105" name="Straight Connector 104"/>
            <p:cNvCxnSpPr/>
            <p:nvPr/>
          </p:nvCxnSpPr>
          <p:spPr>
            <a:xfrm flipH="1">
              <a:off x="3364783" y="1682489"/>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341184" y="1669480"/>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7849766" y="1703031"/>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0324520" y="1675985"/>
              <a:ext cx="2" cy="86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24" name="Picture 4" descr="http://britam.org/pics/du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156" y="4451552"/>
            <a:ext cx="3472875" cy="22782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rystalinks.com/solomon_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12" y="4733871"/>
            <a:ext cx="3326551" cy="197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0" grpId="0"/>
      <p:bldP spid="106" grpId="0"/>
      <p:bldP spid="107" grpId="0"/>
      <p:bldP spid="110" grpId="0"/>
      <p:bldP spid="1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600986"/>
          </a:xfrm>
          <a:prstGeom prst="rect">
            <a:avLst/>
          </a:prstGeom>
          <a:ln>
            <a:solidFill>
              <a:schemeClr val="tx1"/>
            </a:solidFill>
          </a:ln>
        </p:spPr>
        <p:txBody>
          <a:bodyPr>
            <a:spAutoFit/>
          </a:bodyPr>
          <a:lstStyle/>
          <a:p>
            <a:r>
              <a:rPr lang="en-US" sz="1200" dirty="0">
                <a:solidFill>
                  <a:srgbClr val="333333"/>
                </a:solidFill>
                <a:latin typeface="Calibri" panose="020F0502020204030204" pitchFamily="34" charset="0"/>
              </a:rPr>
              <a:t>Warning for the Temple:</a:t>
            </a:r>
          </a:p>
          <a:p>
            <a:r>
              <a:rPr lang="en-US" sz="1200" dirty="0">
                <a:solidFill>
                  <a:srgbClr val="333333"/>
                </a:solidFill>
                <a:latin typeface="Calibri" panose="020F0502020204030204" pitchFamily="34" charset="0"/>
              </a:rPr>
              <a:t>Elder James E. </a:t>
            </a:r>
            <a:r>
              <a:rPr lang="en-US" sz="1200" dirty="0" err="1">
                <a:solidFill>
                  <a:srgbClr val="333333"/>
                </a:solidFill>
                <a:latin typeface="Calibri" panose="020F0502020204030204" pitchFamily="34" charset="0"/>
              </a:rPr>
              <a:t>Talmage</a:t>
            </a:r>
            <a:r>
              <a:rPr lang="en-US" sz="1200" dirty="0">
                <a:solidFill>
                  <a:srgbClr val="333333"/>
                </a:solidFill>
                <a:latin typeface="Calibri" panose="020F0502020204030204" pitchFamily="34" charset="0"/>
              </a:rPr>
              <a:t> explained how the prophetic warning was ignored and came to fulfillment:</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 “The glorious pre-eminence of this splendid structure was of brief duration. Thirty-four years after its dedication, and but five years subsequent to the death of Solomon, its decline began; and this decline was soon to develop into general spoliation, and finally to become an actual desecration.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Solomon the king, the man of wisdom, the master-builder, had been led astray by the wiles of idolatrous women, and his wayward ways had fostered iniquity in Israel.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nation was no longer a unit; there factions and sects, parties and creeds, some worshipping on the hill-tops, others under green trees, each party claiming excellence for its own particular shrine.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Temple soon lost its sanctity. The gift became depreciated by the perfidy [betrayal] of the giver, and Jehovah withdrew His protecting presence from the place no longer holy.” (</a:t>
            </a:r>
            <a:r>
              <a:rPr lang="en-US" sz="1200" i="1" dirty="0">
                <a:solidFill>
                  <a:srgbClr val="333333"/>
                </a:solidFill>
                <a:latin typeface="Calibri" panose="020F0502020204030204" pitchFamily="34" charset="0"/>
              </a:rPr>
              <a:t>House of the Lord,</a:t>
            </a:r>
            <a:r>
              <a:rPr lang="en-US" sz="1200" dirty="0">
                <a:solidFill>
                  <a:srgbClr val="333333"/>
                </a:solidFill>
                <a:latin typeface="Calibri" panose="020F0502020204030204" pitchFamily="34" charset="0"/>
              </a:rPr>
              <a:t> pp. 6–7.)</a:t>
            </a:r>
            <a:endParaRPr lang="en-US" sz="1200" dirty="0"/>
          </a:p>
        </p:txBody>
      </p:sp>
      <p:sp>
        <p:nvSpPr>
          <p:cNvPr id="3" name="Rectangle 2"/>
          <p:cNvSpPr/>
          <p:nvPr/>
        </p:nvSpPr>
        <p:spPr>
          <a:xfrm>
            <a:off x="6096000" y="0"/>
            <a:ext cx="6096000" cy="4708981"/>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Economic Stress:</a:t>
            </a:r>
          </a:p>
          <a:p>
            <a:pPr fontAlgn="base"/>
            <a:r>
              <a:rPr lang="en-US" sz="1200" dirty="0">
                <a:solidFill>
                  <a:srgbClr val="333333"/>
                </a:solidFill>
                <a:latin typeface="Calibri" panose="020F0502020204030204" pitchFamily="34" charset="0"/>
              </a:rPr>
              <a:t>Though Solomon’s remarkable building projects became world famous, they created serious problems in his own kingdom. He taxed the people heavily and used forced labor to complete his massive projects. The people began to complain, and a deep resentment, especially in the northern tribes, began to fester.</a:t>
            </a:r>
          </a:p>
          <a:p>
            <a:pPr fontAlgn="base"/>
            <a:r>
              <a:rPr lang="en-US" sz="1200" dirty="0">
                <a:solidFill>
                  <a:srgbClr val="333333"/>
                </a:solidFill>
                <a:latin typeface="Calibri" panose="020F0502020204030204" pitchFamily="34" charset="0"/>
              </a:rPr>
              <a:t>“The life of the common man had been disrupted. In the past, a man’s wealth had been calculated mostly by the land he owned, the number of flocks he had and the size of his family. Solomon’s sweeping economic changes altered that system. Land was no longer of supreme importance—in fact, it may have become somewhat of a burden. The more land a man owned, the more crops he could grow, and thus the more he would have to turn over to the king’s officers when collection time came around every 12 months. Likewise, flocks were surrendered to tax collectors and sons were forced to serve one month of every three in the king’s labor force.</a:t>
            </a:r>
          </a:p>
          <a:p>
            <a:pPr fontAlgn="base"/>
            <a:r>
              <a:rPr lang="en-US" sz="1200" dirty="0">
                <a:latin typeface="Calibri" panose="020F0502020204030204" pitchFamily="34" charset="0"/>
              </a:rPr>
              <a:t>“Now wealth was calculated not by property ownership but by the amount of money a man controlled. Certainly more and more money in gold and silver came into Israel every year, but very little of it ever filtered down to the average Israelite, who had to surrender so much of his livelihood to the king’s coffers. Instead, the money was used to pay growing international debts, salaries for the full-time government officials, commissions to merchants and artisans in the king’s employ, temple and palace upkeep and other expenses.</a:t>
            </a:r>
          </a:p>
          <a:p>
            <a:pPr fontAlgn="base"/>
            <a:r>
              <a:rPr lang="en-US" sz="1200" dirty="0">
                <a:latin typeface="Calibri" panose="020F0502020204030204" pitchFamily="34" charset="0"/>
              </a:rPr>
              <a:t>“For the first time in Israel’s history, there began to be a distinct difference between ‘rich’ and ‘poor.’ The king and his household were rich; the common people were poor. In between were the salaried civil servants and the merchants and artisans, many of whom had organized craft guilds by that time. Such class separations had not been known in the Israel where a shepherd boy like David could be anointed king—only 50 years earlier.” (</a:t>
            </a:r>
            <a:r>
              <a:rPr lang="en-US" sz="1200" i="1" dirty="0">
                <a:latin typeface="Calibri" panose="020F0502020204030204" pitchFamily="34" charset="0"/>
              </a:rPr>
              <a:t>Great People of the Bible,</a:t>
            </a:r>
            <a:r>
              <a:rPr lang="en-US" sz="1200" dirty="0">
                <a:latin typeface="Calibri" panose="020F0502020204030204" pitchFamily="34" charset="0"/>
              </a:rPr>
              <a:t> pp. 192–93.)</a:t>
            </a:r>
          </a:p>
        </p:txBody>
      </p:sp>
      <p:sp>
        <p:nvSpPr>
          <p:cNvPr id="4" name="Rectangle 3"/>
          <p:cNvSpPr/>
          <p:nvPr/>
        </p:nvSpPr>
        <p:spPr>
          <a:xfrm>
            <a:off x="0" y="3600986"/>
            <a:ext cx="6096000" cy="2492990"/>
          </a:xfrm>
          <a:prstGeom prst="rect">
            <a:avLst/>
          </a:prstGeom>
          <a:ln>
            <a:solidFill>
              <a:schemeClr val="tx1"/>
            </a:solidFill>
          </a:ln>
        </p:spPr>
        <p:txBody>
          <a:bodyPr>
            <a:spAutoFit/>
          </a:bodyPr>
          <a:lstStyle/>
          <a:p>
            <a:r>
              <a:rPr lang="en-US" sz="1200" b="1" dirty="0">
                <a:latin typeface="Calibri" panose="020F0502020204030204" pitchFamily="34" charset="0"/>
              </a:rPr>
              <a:t>Hiram and Queen of Sheba:</a:t>
            </a:r>
          </a:p>
          <a:p>
            <a:r>
              <a:rPr lang="en-US" sz="1200" dirty="0">
                <a:latin typeface="Calibri" panose="020F0502020204030204" pitchFamily="34" charset="0"/>
              </a:rPr>
              <a:t>Hiram’s people, the Phoenicians, were masters of the sea, whereas the Israelites were not. First Kings 9:26–28 indicates that Hiram’s servants taught Solomon’s men the seafaring trade. As a result, Solomon was able to secure gold from Ophir (thought to be a port in southern Arabia) to be used to build the temple. (See also 1 Kings 10:23.)</a:t>
            </a:r>
          </a:p>
          <a:p>
            <a:endParaRPr lang="en-US" sz="1200" dirty="0">
              <a:latin typeface="Calibri" panose="020F0502020204030204" pitchFamily="34" charset="0"/>
            </a:endParaRPr>
          </a:p>
          <a:p>
            <a:r>
              <a:rPr lang="en-US" sz="1200" dirty="0">
                <a:latin typeface="Calibri" panose="020F0502020204030204" pitchFamily="34" charset="0"/>
              </a:rPr>
              <a:t>It is very likely that the woman was a Sabean from Arabia near the southern end of the Red Sea (see Clarke, </a:t>
            </a:r>
            <a:r>
              <a:rPr lang="en-US" sz="1200" i="1" dirty="0">
                <a:latin typeface="Calibri" panose="020F0502020204030204" pitchFamily="34" charset="0"/>
              </a:rPr>
              <a:t>Commentary,</a:t>
            </a:r>
            <a:r>
              <a:rPr lang="en-US" sz="1200" dirty="0">
                <a:latin typeface="Calibri" panose="020F0502020204030204" pitchFamily="34" charset="0"/>
              </a:rPr>
              <a:t> 2:421). Three proofs are offered: (1) the area in which the Sabeans lived is known to have abounded in riches and spices; (2) many ancient writers refer to the gold and silver mines of Saba; and (3) the Sabeans had women rather than men for their rulers.</a:t>
            </a:r>
          </a:p>
          <a:p>
            <a:endParaRPr lang="en-US" sz="1200" dirty="0">
              <a:latin typeface="Calibri" panose="020F0502020204030204" pitchFamily="34" charset="0"/>
            </a:endParaRPr>
          </a:p>
          <a:p>
            <a:r>
              <a:rPr lang="en-US" sz="1200" dirty="0">
                <a:latin typeface="Calibri" panose="020F0502020204030204" pitchFamily="34" charset="0"/>
              </a:rPr>
              <a:t>Part of Solomon’s wealth came through trading and international commerce, but much of it came through the economic oppression of the people.</a:t>
            </a:r>
          </a:p>
        </p:txBody>
      </p:sp>
      <p:sp>
        <p:nvSpPr>
          <p:cNvPr id="5" name="Rectangle 4"/>
          <p:cNvSpPr/>
          <p:nvPr/>
        </p:nvSpPr>
        <p:spPr>
          <a:xfrm>
            <a:off x="96570" y="6550463"/>
            <a:ext cx="6096000" cy="276999"/>
          </a:xfrm>
          <a:prstGeom prst="rect">
            <a:avLst/>
          </a:prstGeom>
        </p:spPr>
        <p:txBody>
          <a:bodyPr>
            <a:spAutoFit/>
          </a:bodyPr>
          <a:lstStyle/>
          <a:p>
            <a:pPr fontAlgn="base"/>
            <a:r>
              <a:rPr lang="en-US" sz="1200" dirty="0">
                <a:solidFill>
                  <a:srgbClr val="333333"/>
                </a:solidFill>
                <a:latin typeface="Calibri" panose="020F0502020204030204" pitchFamily="34" charset="0"/>
              </a:rPr>
              <a:t>Found in Old Testament Institute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705664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81" y="755559"/>
            <a:ext cx="11519026" cy="5816977"/>
          </a:xfrm>
          <a:prstGeom prst="rect">
            <a:avLst/>
          </a:prstGeom>
        </p:spPr>
        <p:txBody>
          <a:bodyPr wrap="square">
            <a:spAutoFit/>
          </a:bodyPr>
          <a:lstStyle/>
          <a:p>
            <a:r>
              <a:rPr lang="en-US" sz="1200" b="1" dirty="0"/>
              <a:t>The tale of Hiram </a:t>
            </a:r>
            <a:r>
              <a:rPr lang="en-US" sz="1200" b="1" dirty="0" err="1"/>
              <a:t>Abiff</a:t>
            </a:r>
            <a:r>
              <a:rPr lang="en-US" sz="1200" b="1" dirty="0"/>
              <a:t> </a:t>
            </a:r>
            <a:r>
              <a:rPr lang="en-US" sz="1200" dirty="0"/>
              <a:t>as passed down in Masonic Lodges underpins the third degree. It starts with his arrival in Jerusalem, and his appointment by Solomon as chief architect and master of works at the construction of his temple. As the temple is nearing completion, three </a:t>
            </a:r>
            <a:r>
              <a:rPr lang="en-US" sz="1200" dirty="0" err="1"/>
              <a:t>fellowcraft</a:t>
            </a:r>
            <a:r>
              <a:rPr lang="en-US" sz="1200" dirty="0"/>
              <a:t> masons from the workforce ambush him as he leaves the building, demanding the secrets of a master mason. Hiram is challenged by each in turn, and at each refusal to divulge the information his assailant strikes him with a mason's tool (differing between jurisdictions). He is injured by the first two assailants, and struck dead by the last. His murderers hide his body under a pile of rubble, returning at night to move the body outside the city, where they bury it in a shallow grave marked with a sprig of acacia. As the Master is missed the next day, Solomon sends out a group of </a:t>
            </a:r>
            <a:r>
              <a:rPr lang="en-US" sz="1200" dirty="0" err="1"/>
              <a:t>fellowcraft</a:t>
            </a:r>
            <a:r>
              <a:rPr lang="en-US" sz="1200" dirty="0"/>
              <a:t> masons to search for him. The loose acacia is accidentally discovered, and the body exhumed to be given a decent burial. The hiding place of the "three ruffians" is also discovered, and they are brought to justice. Solomon informs his workforce that the secrets of a master mason are now lost. He replaces them with substitutes (based on gestures given and words spoken upon the discovery of Hiram's body).</a:t>
            </a:r>
            <a:r>
              <a:rPr lang="en-US" sz="1200" baseline="30000" dirty="0"/>
              <a:t> </a:t>
            </a:r>
            <a:r>
              <a:rPr lang="en-US" sz="1200" dirty="0"/>
              <a:t>Such is the general legend as related in the Anglo-American jurisdictions.</a:t>
            </a:r>
          </a:p>
          <a:p>
            <a:r>
              <a:rPr lang="en-US" sz="1200" dirty="0"/>
              <a:t>In Continental Freemasonry the tale is slightly different: a large number of master masons (not just Hiram) are working on the Temple, and the three ruffians are seeking the passwords and signs that will give them a higher wage. The result is the same, but this time it is master masons who find the body. The secrets are not lost, but Solomon orders them buried under the Temple, inscribed on Hiram's grave, and the same substitution is made as a mark of respect. The secrets "lost" in the other tradition are here given to new master masons as part of their ritual. In this version, Hiram is often renamed </a:t>
            </a:r>
            <a:r>
              <a:rPr lang="en-US" sz="1200" dirty="0" err="1"/>
              <a:t>Adoniram</a:t>
            </a:r>
            <a:r>
              <a:rPr lang="en-US" sz="1200" dirty="0"/>
              <a:t>.</a:t>
            </a:r>
          </a:p>
          <a:p>
            <a:r>
              <a:rPr lang="en-US" sz="1200" dirty="0"/>
              <a:t>Anderson's revised 1738 Constitutions describe the place of the Deputy Grand Master, to the left of the newly installed Grand Master John Montagu, 2nd Duke of Montagu, as the "Chair of Hiram </a:t>
            </a:r>
            <a:r>
              <a:rPr lang="en-US" sz="1200" dirty="0" err="1"/>
              <a:t>Abiff</a:t>
            </a:r>
            <a:r>
              <a:rPr lang="en-US" sz="1200" dirty="0"/>
              <a:t>“.</a:t>
            </a:r>
          </a:p>
          <a:p>
            <a:endParaRPr lang="en-US" sz="1200" dirty="0"/>
          </a:p>
          <a:p>
            <a:r>
              <a:rPr lang="en-US" sz="1200" dirty="0"/>
              <a:t>In the </a:t>
            </a:r>
            <a:r>
              <a:rPr lang="en-US" sz="1200" dirty="0" err="1"/>
              <a:t>Tanakh</a:t>
            </a:r>
            <a:r>
              <a:rPr lang="en-US" sz="1200" dirty="0"/>
              <a:t> and the Christian Old Testament, there are three separate instances of people named Hiram that were involved in the construction of the temple of Solomon:</a:t>
            </a:r>
          </a:p>
          <a:p>
            <a:pPr>
              <a:buFont typeface="Arial" panose="020B0604020202020204" pitchFamily="34" charset="0"/>
              <a:buChar char="•"/>
            </a:pPr>
            <a:r>
              <a:rPr lang="en-US" sz="1200" dirty="0"/>
              <a:t>Hiram, King of the realm of </a:t>
            </a:r>
            <a:r>
              <a:rPr lang="en-US" sz="1200" dirty="0" err="1"/>
              <a:t>Tyre</a:t>
            </a:r>
            <a:r>
              <a:rPr lang="en-US" sz="1200" dirty="0"/>
              <a:t> (today, in the modern nation of Lebanon), is credited in 2 Samuel 5:11 and 1 Kings 5:1-10 for having sent building materials and men for the original construction of the Temple in Jerusalem. In the Masonic drama, "Hiram, King of </a:t>
            </a:r>
            <a:r>
              <a:rPr lang="en-US" sz="1200" dirty="0" err="1"/>
              <a:t>Tyre</a:t>
            </a:r>
            <a:r>
              <a:rPr lang="en-US" sz="1200" dirty="0"/>
              <a:t>" is clearly distinguished from "Hiram </a:t>
            </a:r>
            <a:r>
              <a:rPr lang="en-US" sz="1200" dirty="0" err="1"/>
              <a:t>Abiff</a:t>
            </a:r>
            <a:r>
              <a:rPr lang="en-US" sz="1200" dirty="0"/>
              <a:t>". The former is clearly a king and the latter clearly a master craftsman. They can be confused in other contexts.</a:t>
            </a:r>
          </a:p>
          <a:p>
            <a:pPr>
              <a:buFont typeface="Arial" panose="020B0604020202020204" pitchFamily="34" charset="0"/>
              <a:buChar char="•"/>
            </a:pPr>
            <a:r>
              <a:rPr lang="en-US" sz="1200" dirty="0"/>
              <a:t>In 1 Kings 7:13–14, Hiram is described as the son of a widow from the tribe of Naphtali who was the son of a Tyrian bronze worker, sent for by Solomon to cast the bronze furnishings and ornate decorations for the new temple. From this reference, Freemasons often refer to Hiram (with the added </a:t>
            </a:r>
            <a:r>
              <a:rPr lang="en-US" sz="1200" dirty="0" err="1"/>
              <a:t>Abiff</a:t>
            </a:r>
            <a:r>
              <a:rPr lang="en-US" sz="1200" dirty="0"/>
              <a:t>) as "the widow's son." Hiram cast these bronzes in clay ground in the plain of the Jordan between Succoth and </a:t>
            </a:r>
            <a:r>
              <a:rPr lang="en-US" sz="1200" dirty="0" err="1"/>
              <a:t>Zarethan</a:t>
            </a:r>
            <a:r>
              <a:rPr lang="en-US" sz="1200" dirty="0"/>
              <a:t>/</a:t>
            </a:r>
            <a:r>
              <a:rPr lang="en-US" sz="1200" dirty="0" err="1"/>
              <a:t>Zeredathah</a:t>
            </a:r>
            <a:r>
              <a:rPr lang="en-US" sz="1200" dirty="0"/>
              <a:t> (1 Kings 7:46-47).</a:t>
            </a:r>
          </a:p>
          <a:p>
            <a:pPr>
              <a:buFont typeface="Arial" panose="020B0604020202020204" pitchFamily="34" charset="0"/>
              <a:buChar char="•"/>
            </a:pPr>
            <a:r>
              <a:rPr lang="en-US" sz="1200" dirty="0"/>
              <a:t>2 Chronicles 2:13-14 relates a formal request from King Solomon of Jerusalem to King Hiram I of </a:t>
            </a:r>
            <a:r>
              <a:rPr lang="en-US" sz="1200" dirty="0" err="1"/>
              <a:t>Tyre</a:t>
            </a:r>
            <a:r>
              <a:rPr lang="en-US" sz="1200" dirty="0"/>
              <a:t>, for workers and for materials to build a new temple. King Hiram (</a:t>
            </a:r>
            <a:r>
              <a:rPr lang="en-US" sz="1200" dirty="0" err="1"/>
              <a:t>Huram</a:t>
            </a:r>
            <a:r>
              <a:rPr lang="en-US" sz="1200" dirty="0"/>
              <a:t> in Chronicles) responds "And now I have sent a skillful man, endowed with understanding, </a:t>
            </a:r>
            <a:r>
              <a:rPr lang="en-US" sz="1200" i="1" dirty="0" err="1"/>
              <a:t>Ḥuram</a:t>
            </a:r>
            <a:r>
              <a:rPr lang="en-US" sz="1200" i="1" dirty="0"/>
              <a:t> '</a:t>
            </a:r>
            <a:r>
              <a:rPr lang="en-US" sz="1200" i="1" dirty="0" err="1"/>
              <a:t>abi</a:t>
            </a:r>
            <a:r>
              <a:rPr lang="en-US" sz="1200" i="1" dirty="0"/>
              <a:t>.</a:t>
            </a:r>
            <a:r>
              <a:rPr lang="en-US" sz="1200" baseline="30000" dirty="0"/>
              <a:t> </a:t>
            </a:r>
            <a:r>
              <a:rPr lang="en-US" sz="1200" dirty="0"/>
              <a:t>(the son of a woman of the daughters of Dan, and his father was a man of </a:t>
            </a:r>
            <a:r>
              <a:rPr lang="en-US" sz="1200" dirty="0" err="1"/>
              <a:t>Tyre</a:t>
            </a:r>
            <a:r>
              <a:rPr lang="en-US" sz="1200" dirty="0"/>
              <a:t>), skilled to work in gold and silver, bronze and iron, stone and wood, purple and blue, fine linen and crimson, and to make any engraving and to accomplish any plan which may be given to him, with your skillful men and with the skillful men of my lord David your father.“</a:t>
            </a:r>
            <a:r>
              <a:rPr lang="en-US" sz="1200" baseline="30000" dirty="0"/>
              <a:t> </a:t>
            </a:r>
            <a:r>
              <a:rPr lang="en-US" sz="1200" dirty="0"/>
              <a:t>The phrase </a:t>
            </a:r>
            <a:r>
              <a:rPr lang="en-US" sz="1200" dirty="0" err="1"/>
              <a:t>italicised</a:t>
            </a:r>
            <a:r>
              <a:rPr lang="en-US" sz="1200" dirty="0"/>
              <a:t> above is translated in the New King James Version as "</a:t>
            </a:r>
            <a:r>
              <a:rPr lang="en-US" sz="1200" dirty="0" err="1"/>
              <a:t>Huram</a:t>
            </a:r>
            <a:r>
              <a:rPr lang="en-US" sz="1200" dirty="0"/>
              <a:t> my master craftsman". Most translations of this passage take the "'ab-" in "'</a:t>
            </a:r>
            <a:r>
              <a:rPr lang="en-US" sz="1200" dirty="0" err="1"/>
              <a:t>abi</a:t>
            </a:r>
            <a:r>
              <a:rPr lang="en-US" sz="1200" dirty="0"/>
              <a:t>" as the construct state of '</a:t>
            </a:r>
            <a:r>
              <a:rPr lang="en-US" sz="1200" dirty="0" err="1"/>
              <a:t>abba</a:t>
            </a:r>
            <a:r>
              <a:rPr lang="en-US" sz="1200" dirty="0"/>
              <a:t>, here translated as master. Older translations preferred to translate "'ab-" as father. The common translation of the -</a:t>
            </a:r>
            <a:r>
              <a:rPr lang="en-US" sz="1200" dirty="0" err="1"/>
              <a:t>i</a:t>
            </a:r>
            <a:r>
              <a:rPr lang="en-US" sz="1200" dirty="0"/>
              <a:t> suffix is "my", giving the problematic reading that Hiram was sending his own father, also called Hiram. This is found in the Vulgate, the Douay–Rheims Bible and in Wycliffe's Bible The other reading is as the old Hebrew genitive, and some variant of "of my father" is found in the Septuagint, the Bishop's Bible and the Geneva Bible. In his 1723 "Constitutions", James Anderson announced that many problems with this text would be solved by reading "'</a:t>
            </a:r>
            <a:r>
              <a:rPr lang="en-US" sz="1200" dirty="0" err="1"/>
              <a:t>abi</a:t>
            </a:r>
            <a:r>
              <a:rPr lang="en-US" sz="1200" dirty="0"/>
              <a:t>" as the second part of a proper name, which he rendered as "Hiram </a:t>
            </a:r>
            <a:r>
              <a:rPr lang="en-US" sz="1200" dirty="0" err="1"/>
              <a:t>Abif</a:t>
            </a:r>
            <a:r>
              <a:rPr lang="en-US" sz="1200" dirty="0"/>
              <a:t>",agreeing with the translations of Martin Luther</a:t>
            </a:r>
            <a:r>
              <a:rPr lang="en-US" sz="1200" baseline="30000" dirty="0"/>
              <a:t> </a:t>
            </a:r>
            <a:r>
              <a:rPr lang="en-US" sz="1200" dirty="0"/>
              <a:t> and Miles Coverdale's reading of 2 Chronicles 4:16. Wikipedia</a:t>
            </a:r>
            <a:endParaRPr lang="en-US" sz="1200" b="0" i="0" dirty="0">
              <a:effectLst/>
            </a:endParaRPr>
          </a:p>
        </p:txBody>
      </p:sp>
      <p:sp>
        <p:nvSpPr>
          <p:cNvPr id="3" name="TextBox 2"/>
          <p:cNvSpPr txBox="1"/>
          <p:nvPr/>
        </p:nvSpPr>
        <p:spPr>
          <a:xfrm>
            <a:off x="298763" y="298764"/>
            <a:ext cx="4418091" cy="369332"/>
          </a:xfrm>
          <a:prstGeom prst="rect">
            <a:avLst/>
          </a:prstGeom>
          <a:noFill/>
        </p:spPr>
        <p:txBody>
          <a:bodyPr wrap="square" rtlCol="0">
            <a:spAutoFit/>
          </a:bodyPr>
          <a:lstStyle/>
          <a:p>
            <a:r>
              <a:rPr lang="en-US" b="1" dirty="0"/>
              <a:t>Something of Interest: </a:t>
            </a:r>
            <a:r>
              <a:rPr lang="en-US" b="1" dirty="0" err="1"/>
              <a:t>Hirum</a:t>
            </a:r>
            <a:r>
              <a:rPr lang="en-US" b="1" dirty="0"/>
              <a:t> of </a:t>
            </a:r>
            <a:r>
              <a:rPr lang="en-US" b="1" dirty="0" err="1"/>
              <a:t>Tyre</a:t>
            </a:r>
            <a:endParaRPr lang="en-US" b="1" dirty="0"/>
          </a:p>
        </p:txBody>
      </p:sp>
    </p:spTree>
    <p:extLst>
      <p:ext uri="{BB962C8B-B14F-4D97-AF65-F5344CB8AC3E}">
        <p14:creationId xmlns:p14="http://schemas.microsoft.com/office/powerpoint/2010/main" val="242694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Abishag</a:t>
            </a:r>
            <a:r>
              <a:rPr lang="en-US" sz="6600" dirty="0">
                <a:solidFill>
                  <a:schemeClr val="bg1"/>
                </a:solidFill>
                <a:latin typeface="Baskerville Old Face" panose="02020602080505020303" pitchFamily="18" charset="0"/>
              </a:rPr>
              <a:t>—the Nurse</a:t>
            </a:r>
          </a:p>
        </p:txBody>
      </p:sp>
      <p:sp>
        <p:nvSpPr>
          <p:cNvPr id="172" name="Rectangle 171"/>
          <p:cNvSpPr/>
          <p:nvPr/>
        </p:nvSpPr>
        <p:spPr>
          <a:xfrm>
            <a:off x="493414" y="1373901"/>
            <a:ext cx="452673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David’s Chills—in order for him to be comforted in his aging years they had a maiden, </a:t>
            </a:r>
            <a:r>
              <a:rPr lang="en-US" dirty="0" err="1">
                <a:solidFill>
                  <a:schemeClr val="bg1"/>
                </a:solidFill>
              </a:rPr>
              <a:t>Abishag</a:t>
            </a:r>
            <a:r>
              <a:rPr lang="en-US" dirty="0">
                <a:solidFill>
                  <a:schemeClr val="bg1"/>
                </a:solidFill>
              </a:rPr>
              <a:t> a </a:t>
            </a:r>
            <a:r>
              <a:rPr lang="en-US" dirty="0" err="1">
                <a:solidFill>
                  <a:schemeClr val="bg1"/>
                </a:solidFill>
              </a:rPr>
              <a:t>Shunammite</a:t>
            </a:r>
            <a:r>
              <a:rPr lang="en-US" dirty="0">
                <a:solidFill>
                  <a:schemeClr val="bg1"/>
                </a:solidFill>
              </a:rPr>
              <a:t>, </a:t>
            </a:r>
            <a:r>
              <a:rPr lang="en-US" b="0" i="0" dirty="0">
                <a:solidFill>
                  <a:schemeClr val="bg1"/>
                </a:solidFill>
                <a:effectLst/>
                <a:latin typeface="Calibri" panose="020F0502020204030204" pitchFamily="34" charset="0"/>
              </a:rPr>
              <a:t> warm his body with hers…this was in warmth only— “</a:t>
            </a:r>
            <a:r>
              <a:rPr lang="en-US" dirty="0">
                <a:solidFill>
                  <a:schemeClr val="bg1"/>
                </a:solidFill>
              </a:rPr>
              <a:t>but the king knew her not”</a:t>
            </a:r>
          </a:p>
        </p:txBody>
      </p:sp>
      <p:sp>
        <p:nvSpPr>
          <p:cNvPr id="12" name="Rectangle 11"/>
          <p:cNvSpPr/>
          <p:nvPr/>
        </p:nvSpPr>
        <p:spPr>
          <a:xfrm>
            <a:off x="167173" y="6406747"/>
            <a:ext cx="4526732" cy="369332"/>
          </a:xfrm>
          <a:prstGeom prst="rect">
            <a:avLst/>
          </a:prstGeom>
        </p:spPr>
        <p:txBody>
          <a:bodyPr wrap="square">
            <a:spAutoFit/>
          </a:bodyPr>
          <a:lstStyle/>
          <a:p>
            <a:r>
              <a:rPr lang="en-US" b="0" i="0" dirty="0">
                <a:solidFill>
                  <a:schemeClr val="bg1"/>
                </a:solidFill>
                <a:effectLst/>
                <a:latin typeface="Calibri" panose="020F0502020204030204" pitchFamily="34" charset="0"/>
              </a:rPr>
              <a:t>1 Kings 1:1-4</a:t>
            </a:r>
            <a:endParaRPr lang="en-US" dirty="0">
              <a:solidFill>
                <a:schemeClr val="bg1"/>
              </a:solidFill>
            </a:endParaRPr>
          </a:p>
        </p:txBody>
      </p:sp>
      <p:sp>
        <p:nvSpPr>
          <p:cNvPr id="2" name="Rectangle 1"/>
          <p:cNvSpPr/>
          <p:nvPr/>
        </p:nvSpPr>
        <p:spPr>
          <a:xfrm>
            <a:off x="4884344" y="4994846"/>
            <a:ext cx="691653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This was the best remedy which in his state could be prescribed. His nearly exhausted frame would infallibly absorb from her young and healthy body an additional portion of animal heat, and consequently trim and revive the flame of animal life. (3)</a:t>
            </a:r>
            <a:endParaRPr lang="en-US" dirty="0">
              <a:solidFill>
                <a:schemeClr val="bg1"/>
              </a:solidFill>
            </a:endParaRPr>
          </a:p>
        </p:txBody>
      </p:sp>
      <p:pic>
        <p:nvPicPr>
          <p:cNvPr id="2050" name="Picture 2" descr="http://www.theplandegod.com/wp-content/uploads/2013/08/Solo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037" y="3738863"/>
            <a:ext cx="2885100" cy="2161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gci.org/files/Bathshe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307" y="1019300"/>
            <a:ext cx="2476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a:t>
            </a:r>
            <a:r>
              <a:rPr lang="en-US" sz="6600" dirty="0">
                <a:solidFill>
                  <a:schemeClr val="bg1"/>
                </a:solidFill>
                <a:latin typeface="Baskerville Old Face" panose="02020602080505020303" pitchFamily="18" charset="0"/>
              </a:rPr>
              <a:t> Makes a Move</a:t>
            </a:r>
          </a:p>
        </p:txBody>
      </p:sp>
      <p:sp>
        <p:nvSpPr>
          <p:cNvPr id="87" name="Rectangle 86"/>
          <p:cNvSpPr/>
          <p:nvPr/>
        </p:nvSpPr>
        <p:spPr>
          <a:xfrm>
            <a:off x="362141" y="1272012"/>
            <a:ext cx="4526732" cy="2031325"/>
          </a:xfrm>
          <a:prstGeom prst="rect">
            <a:avLst/>
          </a:prstGeom>
        </p:spPr>
        <p:txBody>
          <a:bodyPr wrap="square">
            <a:spAutoFit/>
          </a:bodyPr>
          <a:lstStyle/>
          <a:p>
            <a:r>
              <a:rPr lang="en-US" b="0" i="0" dirty="0" err="1">
                <a:solidFill>
                  <a:schemeClr val="bg1"/>
                </a:solidFill>
                <a:effectLst/>
                <a:latin typeface="Calibri" panose="020F0502020204030204" pitchFamily="34" charset="0"/>
              </a:rPr>
              <a:t>Adonijah</a:t>
            </a:r>
            <a:r>
              <a:rPr lang="en-US" b="0" i="0" dirty="0">
                <a:solidFill>
                  <a:schemeClr val="bg1"/>
                </a:solidFill>
                <a:effectLst/>
                <a:latin typeface="Calibri" panose="020F0502020204030204" pitchFamily="34" charset="0"/>
              </a:rPr>
              <a:t> is the next in line for the throne and prepared to take over the kingdom.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the Lord revealed to David that Solomon was to be his successor and the builder of the temple.</a:t>
            </a:r>
          </a:p>
          <a:p>
            <a:r>
              <a:rPr lang="en-US" dirty="0">
                <a:solidFill>
                  <a:schemeClr val="bg1"/>
                </a:solidFill>
                <a:latin typeface="Calibri" panose="020F0502020204030204" pitchFamily="34" charset="0"/>
              </a:rPr>
              <a:t>(1 Chronicles 22:9-10)</a:t>
            </a:r>
            <a:endParaRPr lang="en-US" dirty="0">
              <a:solidFill>
                <a:schemeClr val="bg1"/>
              </a:solidFill>
            </a:endParaRPr>
          </a:p>
        </p:txBody>
      </p:sp>
      <p:grpSp>
        <p:nvGrpSpPr>
          <p:cNvPr id="1024" name="Group 1023"/>
          <p:cNvGrpSpPr/>
          <p:nvPr/>
        </p:nvGrpSpPr>
        <p:grpSpPr>
          <a:xfrm>
            <a:off x="6599976" y="1272012"/>
            <a:ext cx="4979407" cy="812074"/>
            <a:chOff x="5948126" y="1365872"/>
            <a:chExt cx="4979407" cy="812074"/>
          </a:xfrm>
        </p:grpSpPr>
        <p:sp>
          <p:nvSpPr>
            <p:cNvPr id="86" name="Rectangle 85"/>
            <p:cNvSpPr/>
            <p:nvPr/>
          </p:nvSpPr>
          <p:spPr>
            <a:xfrm>
              <a:off x="9379390" y="1365872"/>
              <a:ext cx="1548143" cy="316872"/>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Haggath</a:t>
              </a:r>
              <a:endParaRPr lang="en-US" dirty="0"/>
            </a:p>
          </p:txBody>
        </p:sp>
        <p:sp>
          <p:nvSpPr>
            <p:cNvPr id="167" name="Rectangle 166"/>
            <p:cNvSpPr/>
            <p:nvPr/>
          </p:nvSpPr>
          <p:spPr>
            <a:xfrm>
              <a:off x="9379390" y="1861074"/>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Adonijah</a:t>
              </a:r>
              <a:endParaRPr lang="en-US" dirty="0"/>
            </a:p>
          </p:txBody>
        </p:sp>
        <p:sp>
          <p:nvSpPr>
            <p:cNvPr id="168" name="Rectangle 167"/>
            <p:cNvSpPr/>
            <p:nvPr/>
          </p:nvSpPr>
          <p:spPr>
            <a:xfrm>
              <a:off x="7663758" y="1365872"/>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a:t>
              </a:r>
            </a:p>
          </p:txBody>
        </p:sp>
        <p:sp>
          <p:nvSpPr>
            <p:cNvPr id="169" name="Rectangle 168"/>
            <p:cNvSpPr/>
            <p:nvPr/>
          </p:nvSpPr>
          <p:spPr>
            <a:xfrm>
              <a:off x="5948126" y="1365872"/>
              <a:ext cx="1548143" cy="316872"/>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Bath-</a:t>
              </a:r>
              <a:r>
                <a:rPr lang="en-US" dirty="0" err="1"/>
                <a:t>sheba</a:t>
              </a:r>
              <a:endParaRPr lang="en-US" dirty="0"/>
            </a:p>
          </p:txBody>
        </p:sp>
        <p:sp>
          <p:nvSpPr>
            <p:cNvPr id="170" name="Rectangle 169"/>
            <p:cNvSpPr/>
            <p:nvPr/>
          </p:nvSpPr>
          <p:spPr>
            <a:xfrm>
              <a:off x="5948126" y="1861074"/>
              <a:ext cx="1548143" cy="31687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Solomon</a:t>
              </a:r>
            </a:p>
          </p:txBody>
        </p:sp>
      </p:grpSp>
      <p:sp>
        <p:nvSpPr>
          <p:cNvPr id="1025" name="Rectangle 1024"/>
          <p:cNvSpPr/>
          <p:nvPr/>
        </p:nvSpPr>
        <p:spPr>
          <a:xfrm>
            <a:off x="5720281" y="3068030"/>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His actions were thus designed to convince the people of his right and to create a base of popular support that would consolidate his position.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set up a royal processional; sought the support of important people, including Joab, the commander of the military, </a:t>
            </a:r>
            <a:r>
              <a:rPr lang="en-US" b="0" i="0" dirty="0" err="1">
                <a:solidFill>
                  <a:schemeClr val="bg1"/>
                </a:solidFill>
                <a:effectLst/>
                <a:latin typeface="Calibri" panose="020F0502020204030204" pitchFamily="34" charset="0"/>
              </a:rPr>
              <a:t>Abiathar</a:t>
            </a:r>
            <a:r>
              <a:rPr lang="en-US" b="0" i="0" dirty="0">
                <a:solidFill>
                  <a:schemeClr val="bg1"/>
                </a:solidFill>
                <a:effectLst/>
                <a:latin typeface="Calibri" panose="020F0502020204030204" pitchFamily="34" charset="0"/>
              </a:rPr>
              <a:t>, the high priest, the other princes of the court, and David’s personal staff; and prepared a great feast. </a:t>
            </a:r>
            <a:endParaRPr lang="en-US" dirty="0">
              <a:solidFill>
                <a:schemeClr val="bg1"/>
              </a:solidFill>
            </a:endParaRPr>
          </a:p>
        </p:txBody>
      </p:sp>
      <p:sp>
        <p:nvSpPr>
          <p:cNvPr id="2" name="TextBox 1"/>
          <p:cNvSpPr txBox="1"/>
          <p:nvPr/>
        </p:nvSpPr>
        <p:spPr>
          <a:xfrm>
            <a:off x="0" y="6461309"/>
            <a:ext cx="2009869" cy="369332"/>
          </a:xfrm>
          <a:prstGeom prst="rect">
            <a:avLst/>
          </a:prstGeom>
          <a:noFill/>
        </p:spPr>
        <p:txBody>
          <a:bodyPr wrap="square" rtlCol="0">
            <a:spAutoFit/>
          </a:bodyPr>
          <a:lstStyle/>
          <a:p>
            <a:r>
              <a:rPr lang="en-US" dirty="0">
                <a:solidFill>
                  <a:schemeClr val="bg1"/>
                </a:solidFill>
              </a:rPr>
              <a:t>1 Kings 1:5-9</a:t>
            </a:r>
          </a:p>
        </p:txBody>
      </p:sp>
      <p:sp>
        <p:nvSpPr>
          <p:cNvPr id="3" name="Rectangle 2"/>
          <p:cNvSpPr/>
          <p:nvPr/>
        </p:nvSpPr>
        <p:spPr>
          <a:xfrm>
            <a:off x="2441419" y="5990966"/>
            <a:ext cx="6096000" cy="646331"/>
          </a:xfrm>
          <a:prstGeom prst="rect">
            <a:avLst/>
          </a:prstGeom>
        </p:spPr>
        <p:txBody>
          <a:bodyPr>
            <a:spAutoFit/>
          </a:bodyPr>
          <a:lstStyle/>
          <a:p>
            <a:r>
              <a:rPr lang="en-US" dirty="0">
                <a:solidFill>
                  <a:srgbClr val="FFFF00"/>
                </a:solidFill>
                <a:latin typeface="Calibri" panose="020F0502020204030204" pitchFamily="34" charset="0"/>
              </a:rPr>
              <a:t>However, those who sought to cause division in the kingdom were either banished or put to death. </a:t>
            </a:r>
            <a:endParaRPr lang="en-US" dirty="0">
              <a:solidFill>
                <a:srgbClr val="FFFF00"/>
              </a:solidFill>
            </a:endParaRPr>
          </a:p>
        </p:txBody>
      </p:sp>
      <p:pic>
        <p:nvPicPr>
          <p:cNvPr id="1028" name="Picture 4" descr="http://fbv.socialbiblia.com/images/adonij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384" y="3312390"/>
            <a:ext cx="2444293" cy="24442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Tree>
    <p:extLst>
      <p:ext uri="{BB962C8B-B14F-4D97-AF65-F5344CB8AC3E}">
        <p14:creationId xmlns:p14="http://schemas.microsoft.com/office/powerpoint/2010/main" val="5767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King David’s Final Instructions</a:t>
            </a:r>
          </a:p>
        </p:txBody>
      </p:sp>
      <p:sp>
        <p:nvSpPr>
          <p:cNvPr id="87" name="Rectangle 86"/>
          <p:cNvSpPr/>
          <p:nvPr/>
        </p:nvSpPr>
        <p:spPr>
          <a:xfrm>
            <a:off x="248970" y="1061358"/>
            <a:ext cx="4526732" cy="1754326"/>
          </a:xfrm>
          <a:prstGeom prst="rect">
            <a:avLst/>
          </a:prstGeom>
        </p:spPr>
        <p:txBody>
          <a:bodyPr wrap="square">
            <a:spAutoFit/>
          </a:bodyPr>
          <a:lstStyle/>
          <a:p>
            <a:r>
              <a:rPr lang="en-US" dirty="0">
                <a:solidFill>
                  <a:schemeClr val="bg1"/>
                </a:solidFill>
              </a:rPr>
              <a:t>David charged his son to keep all the commandments of God, to study the law, and to exercise righteous judgment upon the people. Solomon was also instructed concerning some of David’s enemies as well as some of his friends.</a:t>
            </a:r>
          </a:p>
        </p:txBody>
      </p:sp>
      <p:sp>
        <p:nvSpPr>
          <p:cNvPr id="2" name="TextBox 1"/>
          <p:cNvSpPr txBox="1"/>
          <p:nvPr/>
        </p:nvSpPr>
        <p:spPr>
          <a:xfrm>
            <a:off x="0" y="6461309"/>
            <a:ext cx="2009869" cy="369332"/>
          </a:xfrm>
          <a:prstGeom prst="rect">
            <a:avLst/>
          </a:prstGeom>
          <a:noFill/>
        </p:spPr>
        <p:txBody>
          <a:bodyPr wrap="square" rtlCol="0">
            <a:spAutoFit/>
          </a:bodyPr>
          <a:lstStyle/>
          <a:p>
            <a:r>
              <a:rPr lang="en-US" dirty="0">
                <a:solidFill>
                  <a:schemeClr val="bg1"/>
                </a:solidFill>
              </a:rPr>
              <a:t>1 Kings 2:1-10</a:t>
            </a:r>
          </a:p>
        </p:txBody>
      </p:sp>
      <p:sp>
        <p:nvSpPr>
          <p:cNvPr id="4" name="Rectangle 3"/>
          <p:cNvSpPr/>
          <p:nvPr/>
        </p:nvSpPr>
        <p:spPr>
          <a:xfrm>
            <a:off x="5649104" y="1123143"/>
            <a:ext cx="6096000" cy="3693319"/>
          </a:xfrm>
          <a:prstGeom prst="rect">
            <a:avLst/>
          </a:prstGeom>
        </p:spPr>
        <p:txBody>
          <a:bodyPr>
            <a:spAutoFit/>
          </a:bodyPr>
          <a:lstStyle/>
          <a:p>
            <a:r>
              <a:rPr lang="en-US" dirty="0">
                <a:solidFill>
                  <a:schemeClr val="bg1"/>
                </a:solidFill>
                <a:latin typeface="Calibri" panose="020F0502020204030204" pitchFamily="34" charset="0"/>
              </a:rPr>
              <a:t>At this conference David performed four great services: (1) He gained the support of the people for the completion of the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He presented a vast treasure for the temple;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He publicly turned over to Solomon the plans for the temple and disclosed that they had been given to him by divine revelation; and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He succeeded in having Solomon crowned and anointed a second time when the people of every tribe were officially represented and could declare their loyalty.</a:t>
            </a:r>
            <a:endParaRPr lang="en-US" dirty="0">
              <a:solidFill>
                <a:schemeClr val="bg1"/>
              </a:solidFill>
            </a:endParaRPr>
          </a:p>
        </p:txBody>
      </p:sp>
      <p:grpSp>
        <p:nvGrpSpPr>
          <p:cNvPr id="5" name="Group 4"/>
          <p:cNvGrpSpPr/>
          <p:nvPr/>
        </p:nvGrpSpPr>
        <p:grpSpPr>
          <a:xfrm>
            <a:off x="2009869" y="2815684"/>
            <a:ext cx="1946495" cy="2873702"/>
            <a:chOff x="2399168" y="3467477"/>
            <a:chExt cx="1946495" cy="2873702"/>
          </a:xfrm>
        </p:grpSpPr>
        <p:pic>
          <p:nvPicPr>
            <p:cNvPr id="17" name="Picture 2" descr="http://freepages.genealogy.rootsweb.ancestry.com/~royalancestors/book/page7/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75" t="4743" r="937"/>
            <a:stretch/>
          </p:blipFill>
          <p:spPr bwMode="auto">
            <a:xfrm>
              <a:off x="3374372" y="3467477"/>
              <a:ext cx="971291" cy="2873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freepages.genealogy.rootsweb.ancestry.com/~royalancestors/book/page7/solo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11" t="3453" r="38788"/>
            <a:stretch/>
          </p:blipFill>
          <p:spPr bwMode="auto">
            <a:xfrm flipH="1">
              <a:off x="2399168" y="3467477"/>
              <a:ext cx="1004935" cy="28691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2329192" y="6083339"/>
            <a:ext cx="6096000" cy="369332"/>
          </a:xfrm>
          <a:prstGeom prst="rect">
            <a:avLst/>
          </a:prstGeom>
        </p:spPr>
        <p:txBody>
          <a:bodyPr>
            <a:spAutoFit/>
          </a:bodyPr>
          <a:lstStyle/>
          <a:p>
            <a:r>
              <a:rPr lang="en-US" dirty="0">
                <a:solidFill>
                  <a:schemeClr val="bg1"/>
                </a:solidFill>
                <a:latin typeface="Calibri" panose="020F0502020204030204" pitchFamily="34" charset="0"/>
              </a:rPr>
              <a:t>David was buried in the city of David</a:t>
            </a:r>
            <a:endParaRPr lang="en-US" dirty="0">
              <a:solidFill>
                <a:schemeClr val="bg1"/>
              </a:solidFill>
            </a:endParaRPr>
          </a:p>
        </p:txBody>
      </p:sp>
      <p:pic>
        <p:nvPicPr>
          <p:cNvPr id="3076" name="Picture 4" descr="http://www.atlastours.net/holyland/king_david_t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322" y="4901609"/>
            <a:ext cx="2785605" cy="192903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Tree>
    <p:extLst>
      <p:ext uri="{BB962C8B-B14F-4D97-AF65-F5344CB8AC3E}">
        <p14:creationId xmlns:p14="http://schemas.microsoft.com/office/powerpoint/2010/main" val="28158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a:solidFill>
                  <a:schemeClr val="bg1"/>
                </a:solidFill>
                <a:latin typeface="Baskerville Old Face" panose="02020602080505020303" pitchFamily="18" charset="0"/>
              </a:rPr>
              <a:t>Solomon</a:t>
            </a:r>
          </a:p>
        </p:txBody>
      </p:sp>
      <p:sp>
        <p:nvSpPr>
          <p:cNvPr id="87" name="Rectangle 86"/>
          <p:cNvSpPr/>
          <p:nvPr/>
        </p:nvSpPr>
        <p:spPr>
          <a:xfrm>
            <a:off x="271605" y="1138290"/>
            <a:ext cx="8190562"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He was the son of David and Bathsheba and the successor to David on the throne of Israe</a:t>
            </a:r>
            <a:r>
              <a:rPr lang="en-US" dirty="0">
                <a:solidFill>
                  <a:schemeClr val="bg1"/>
                </a:solidFill>
                <a:latin typeface="Calibri" panose="020F0502020204030204" pitchFamily="34" charset="0"/>
              </a:rPr>
              <a:t>l. He was only 20 years old. </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reigned around 1050 BC until his death around 975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peaceable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is well known for his wisdom, building the temple in Jerusalem, his great wealth, and his many wives and concubines. </a:t>
            </a:r>
            <a:r>
              <a:rPr lang="en-US" dirty="0">
                <a:solidFill>
                  <a:schemeClr val="bg1"/>
                </a:solidFill>
              </a:rPr>
              <a:t>He had seven hundred wives, princesses (of royal birth), and three hundred concubines (1 Kings 11:3)</a:t>
            </a:r>
          </a:p>
          <a:p>
            <a:endParaRPr lang="en-US" dirty="0">
              <a:solidFill>
                <a:schemeClr val="bg1"/>
              </a:solidFill>
            </a:endParaRPr>
          </a:p>
          <a:p>
            <a:r>
              <a:rPr lang="en-US" dirty="0">
                <a:solidFill>
                  <a:schemeClr val="bg1"/>
                </a:solidFill>
              </a:rPr>
              <a:t>He was the author of the book of Proverbs (3,000 Proverbs and 2,005 songs) (1 Kings 4:32)</a:t>
            </a:r>
          </a:p>
          <a:p>
            <a:endParaRPr lang="en-US" dirty="0">
              <a:solidFill>
                <a:schemeClr val="bg1"/>
              </a:solidFill>
            </a:endParaRPr>
          </a:p>
          <a:p>
            <a:r>
              <a:rPr lang="en-US" dirty="0">
                <a:solidFill>
                  <a:schemeClr val="bg1"/>
                </a:solidFill>
              </a:rPr>
              <a:t>He found favor in the sight of the Lord, but shifted unwisely and married outside Israel and his heart turned to idolatry (1 Kings 11)</a:t>
            </a:r>
          </a:p>
          <a:p>
            <a:endParaRPr lang="en-US" dirty="0">
              <a:solidFill>
                <a:schemeClr val="bg1"/>
              </a:solidFill>
            </a:endParaRPr>
          </a:p>
          <a:p>
            <a:r>
              <a:rPr lang="en-US" dirty="0">
                <a:solidFill>
                  <a:schemeClr val="bg1"/>
                </a:solidFill>
              </a:rPr>
              <a:t>Solomon is mentioned by Jesus in the Sermon on the Mount and also by Nephi in the Book of Mormon (2 Nephi 5:16) and by Jacob (Jacob 1:15; 2:23; 24)</a:t>
            </a:r>
          </a:p>
        </p:txBody>
      </p:sp>
      <p:grpSp>
        <p:nvGrpSpPr>
          <p:cNvPr id="88" name="Group 87"/>
          <p:cNvGrpSpPr/>
          <p:nvPr/>
        </p:nvGrpSpPr>
        <p:grpSpPr>
          <a:xfrm>
            <a:off x="8775826" y="949865"/>
            <a:ext cx="2438400" cy="5296271"/>
            <a:chOff x="2438400" y="723529"/>
            <a:chExt cx="2438400" cy="5296271"/>
          </a:xfrm>
        </p:grpSpPr>
        <p:sp>
          <p:nvSpPr>
            <p:cNvPr id="89" name="Moon 88"/>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8"/>
            <p:cNvGrpSpPr/>
            <p:nvPr/>
          </p:nvGrpSpPr>
          <p:grpSpPr>
            <a:xfrm>
              <a:off x="2936095" y="1055024"/>
              <a:ext cx="1396267" cy="1618711"/>
              <a:chOff x="2816664" y="1199148"/>
              <a:chExt cx="1866748" cy="1544052"/>
            </a:xfrm>
          </p:grpSpPr>
          <p:sp>
            <p:nvSpPr>
              <p:cNvPr id="164" name="Oval 16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844429" y="970098"/>
              <a:ext cx="1530612" cy="1216308"/>
              <a:chOff x="5148189" y="2884583"/>
              <a:chExt cx="1202145" cy="1160209"/>
            </a:xfrm>
            <a:solidFill>
              <a:schemeClr val="bg2">
                <a:lumMod val="75000"/>
              </a:schemeClr>
            </a:solidFill>
          </p:grpSpPr>
          <p:sp>
            <p:nvSpPr>
              <p:cNvPr id="162" name="Chord 161"/>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tored Data 162"/>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056850" y="1168774"/>
              <a:ext cx="1124877" cy="334242"/>
              <a:chOff x="4953000" y="1968708"/>
              <a:chExt cx="5056682" cy="1751350"/>
            </a:xfrm>
            <a:solidFill>
              <a:srgbClr val="FFC000"/>
            </a:solidFill>
          </p:grpSpPr>
          <p:sp>
            <p:nvSpPr>
              <p:cNvPr id="159" name="Quad Arrow 158"/>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rot="5041480">
              <a:off x="3381929" y="4438337"/>
              <a:ext cx="1455123" cy="432142"/>
              <a:chOff x="5021877" y="1970119"/>
              <a:chExt cx="5024985" cy="1492320"/>
            </a:xfrm>
          </p:grpSpPr>
          <p:sp>
            <p:nvSpPr>
              <p:cNvPr id="147" name="Quad Arrow Callout 146"/>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148"/>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49"/>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154"/>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155"/>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Callout 156"/>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157"/>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rot="16558520" flipH="1">
              <a:off x="2432099" y="4439645"/>
              <a:ext cx="1455123" cy="432142"/>
              <a:chOff x="5021877" y="1970119"/>
              <a:chExt cx="5024985" cy="1492320"/>
            </a:xfrm>
          </p:grpSpPr>
          <p:sp>
            <p:nvSpPr>
              <p:cNvPr id="135" name="Quad Arrow Callout 134"/>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Callout 137"/>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Callout 143"/>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Callout 144"/>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Moon 109"/>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3153002" y="2959256"/>
              <a:ext cx="412622" cy="420028"/>
              <a:chOff x="5111812" y="2300860"/>
              <a:chExt cx="653976" cy="665714"/>
            </a:xfrm>
          </p:grpSpPr>
          <p:sp>
            <p:nvSpPr>
              <p:cNvPr id="133" name="Quad Arrow Callout 13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710267" y="2972278"/>
              <a:ext cx="412622" cy="420028"/>
              <a:chOff x="5111812" y="2300860"/>
              <a:chExt cx="653976" cy="665714"/>
            </a:xfrm>
          </p:grpSpPr>
          <p:sp>
            <p:nvSpPr>
              <p:cNvPr id="131" name="Quad Arrow Callout 13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Moon 112"/>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3166917" y="3466152"/>
              <a:ext cx="412622" cy="420028"/>
              <a:chOff x="5111812" y="2300860"/>
              <a:chExt cx="653976" cy="665714"/>
            </a:xfrm>
          </p:grpSpPr>
          <p:sp>
            <p:nvSpPr>
              <p:cNvPr id="129" name="Quad Arrow Callout 128"/>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129"/>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724182" y="3479174"/>
              <a:ext cx="412622" cy="420028"/>
              <a:chOff x="5111812" y="2300860"/>
              <a:chExt cx="653976" cy="665714"/>
            </a:xfrm>
          </p:grpSpPr>
          <p:sp>
            <p:nvSpPr>
              <p:cNvPr id="127" name="Quad Arrow Callout 12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3136609" y="970134"/>
              <a:ext cx="969887" cy="433050"/>
              <a:chOff x="3305402" y="3111656"/>
              <a:chExt cx="969887" cy="433050"/>
            </a:xfrm>
          </p:grpSpPr>
          <p:sp>
            <p:nvSpPr>
              <p:cNvPr id="120" name="Moon 119"/>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305402" y="3111656"/>
                <a:ext cx="412622" cy="420028"/>
                <a:chOff x="5111812" y="2300860"/>
                <a:chExt cx="653976" cy="665714"/>
              </a:xfrm>
            </p:grpSpPr>
            <p:sp>
              <p:nvSpPr>
                <p:cNvPr id="125" name="Quad Arrow Callout 124"/>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3862667" y="3124678"/>
                <a:ext cx="412622" cy="420028"/>
                <a:chOff x="5111812" y="2300860"/>
                <a:chExt cx="653976" cy="665714"/>
              </a:xfrm>
            </p:grpSpPr>
            <p:sp>
              <p:nvSpPr>
                <p:cNvPr id="123" name="Quad Arrow Callout 12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3410527" y="723529"/>
              <a:ext cx="412622" cy="420028"/>
              <a:chOff x="5111812" y="2300860"/>
              <a:chExt cx="653976" cy="665714"/>
            </a:xfrm>
          </p:grpSpPr>
          <p:sp>
            <p:nvSpPr>
              <p:cNvPr id="118" name="Quad Arrow Callout 11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11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a:extLst>
              <a:ext uri="{FF2B5EF4-FFF2-40B4-BE49-F238E27FC236}">
                <a16:creationId xmlns:a16="http://schemas.microsoft.com/office/drawing/2014/main" id="{CECCFCD6-F293-4C65-8482-D3DE01419034}"/>
              </a:ext>
            </a:extLst>
          </p:cNvPr>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(9)</a:t>
            </a:r>
            <a:endParaRPr lang="en-US" dirty="0">
              <a:solidFill>
                <a:schemeClr val="bg1"/>
              </a:solidFill>
            </a:endParaRPr>
          </a:p>
        </p:txBody>
      </p:sp>
    </p:spTree>
    <p:extLst>
      <p:ext uri="{BB962C8B-B14F-4D97-AF65-F5344CB8AC3E}">
        <p14:creationId xmlns:p14="http://schemas.microsoft.com/office/powerpoint/2010/main" val="3293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a:t>
            </a:r>
            <a:endParaRPr lang="en-US" sz="6600" dirty="0">
              <a:solidFill>
                <a:schemeClr val="bg1"/>
              </a:solidFill>
              <a:latin typeface="Baskerville Old Face" panose="02020602080505020303" pitchFamily="18" charset="0"/>
            </a:endParaRPr>
          </a:p>
        </p:txBody>
      </p:sp>
      <p:sp>
        <p:nvSpPr>
          <p:cNvPr id="87" name="Rectangle 86"/>
          <p:cNvSpPr/>
          <p:nvPr/>
        </p:nvSpPr>
        <p:spPr>
          <a:xfrm>
            <a:off x="346254" y="1398471"/>
            <a:ext cx="7330488" cy="3970318"/>
          </a:xfrm>
          <a:prstGeom prst="rect">
            <a:avLst/>
          </a:prstGeom>
        </p:spPr>
        <p:txBody>
          <a:bodyPr wrap="square">
            <a:spAutoFit/>
          </a:bodyPr>
          <a:lstStyle/>
          <a:p>
            <a:r>
              <a:rPr lang="en-US" b="0" i="0" dirty="0">
                <a:solidFill>
                  <a:schemeClr val="bg1"/>
                </a:solidFill>
                <a:effectLst/>
                <a:latin typeface="Calibri" panose="020F0502020204030204" pitchFamily="34" charset="0"/>
              </a:rPr>
              <a:t>He was the 4</a:t>
            </a:r>
            <a:r>
              <a:rPr lang="en-US" b="0" i="0" baseline="30000" dirty="0">
                <a:solidFill>
                  <a:schemeClr val="bg1"/>
                </a:solidFill>
                <a:effectLst/>
                <a:latin typeface="Calibri" panose="020F0502020204030204" pitchFamily="34" charset="0"/>
              </a:rPr>
              <a:t>th</a:t>
            </a:r>
            <a:r>
              <a:rPr lang="en-US" b="0" i="0" dirty="0">
                <a:solidFill>
                  <a:schemeClr val="bg1"/>
                </a:solidFill>
                <a:effectLst/>
                <a:latin typeface="Calibri" panose="020F0502020204030204" pitchFamily="34" charset="0"/>
              </a:rPr>
              <a:t> son of David and </a:t>
            </a:r>
            <a:r>
              <a:rPr lang="en-US" b="0" i="0" dirty="0" err="1">
                <a:solidFill>
                  <a:schemeClr val="bg1"/>
                </a:solidFill>
                <a:effectLst/>
                <a:latin typeface="Calibri" panose="020F0502020204030204" pitchFamily="34" charset="0"/>
              </a:rPr>
              <a:t>Haggith</a:t>
            </a:r>
            <a:r>
              <a:rPr lang="en-US" dirty="0">
                <a:solidFill>
                  <a:schemeClr val="bg1"/>
                </a:solidFill>
                <a:latin typeface="Calibri" panose="020F0502020204030204" pitchFamily="34" charset="0"/>
              </a:rPr>
              <a:t> and was next in line for the kingship</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tried to overtake the throne from his aging father, David</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King David learned of this plot and knowing that the Lord wanted Solomon to be king he arrange Solomon to be anointed king</a:t>
            </a:r>
          </a:p>
          <a:p>
            <a:endParaRPr lang="en-US" b="0" i="0" dirty="0">
              <a:solidFill>
                <a:schemeClr val="bg1"/>
              </a:solidFill>
              <a:effectLst/>
              <a:latin typeface="Calibri" panose="020F0502020204030204" pitchFamily="34" charset="0"/>
            </a:endParaRPr>
          </a:p>
          <a:p>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fled from David’s men and sought refuge in Mt. Moriah </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He tried again to seek the throne after his father’s death by asking Bath-</a:t>
            </a:r>
            <a:r>
              <a:rPr lang="en-US" dirty="0" err="1">
                <a:solidFill>
                  <a:schemeClr val="bg1"/>
                </a:solidFill>
                <a:latin typeface="Calibri" panose="020F0502020204030204" pitchFamily="34" charset="0"/>
              </a:rPr>
              <a:t>sheba</a:t>
            </a:r>
            <a:r>
              <a:rPr lang="en-US" dirty="0">
                <a:solidFill>
                  <a:schemeClr val="bg1"/>
                </a:solidFill>
                <a:latin typeface="Calibri" panose="020F0502020204030204" pitchFamily="34" charset="0"/>
              </a:rPr>
              <a:t> to arrange that he marry </a:t>
            </a:r>
            <a:r>
              <a:rPr lang="en-US" dirty="0" err="1">
                <a:solidFill>
                  <a:schemeClr val="bg1"/>
                </a:solidFill>
                <a:latin typeface="Calibri" panose="020F0502020204030204" pitchFamily="34" charset="0"/>
              </a:rPr>
              <a:t>Abisha</a:t>
            </a:r>
            <a:r>
              <a:rPr lang="en-US" dirty="0">
                <a:solidFill>
                  <a:schemeClr val="bg1"/>
                </a:solidFill>
                <a:latin typeface="Calibri" panose="020F0502020204030204" pitchFamily="34" charset="0"/>
              </a:rPr>
              <a:t>, David’s wife and nurse.</a:t>
            </a:r>
          </a:p>
          <a:p>
            <a:endParaRPr lang="en-US" b="0" i="0" dirty="0">
              <a:solidFill>
                <a:schemeClr val="bg1"/>
              </a:solidFill>
              <a:effectLst/>
              <a:latin typeface="Calibri" panose="020F0502020204030204" pitchFamily="34" charset="0"/>
            </a:endParaRPr>
          </a:p>
          <a:p>
            <a:r>
              <a:rPr lang="en-US" dirty="0">
                <a:solidFill>
                  <a:schemeClr val="bg1"/>
                </a:solidFill>
                <a:latin typeface="Calibri" panose="020F0502020204030204" pitchFamily="34" charset="0"/>
              </a:rPr>
              <a:t>Solomon realizes this is a treasonous act so he has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killed by the hand of </a:t>
            </a:r>
            <a:r>
              <a:rPr lang="en-US" dirty="0" err="1">
                <a:solidFill>
                  <a:schemeClr val="bg1"/>
                </a:solidFill>
                <a:latin typeface="Calibri" panose="020F0502020204030204" pitchFamily="34" charset="0"/>
              </a:rPr>
              <a:t>Benaiah</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Jehoiada</a:t>
            </a:r>
            <a:endParaRPr lang="en-US" b="0" i="0" dirty="0">
              <a:solidFill>
                <a:schemeClr val="bg1"/>
              </a:solidFill>
              <a:effectLst/>
              <a:latin typeface="Calibri" panose="020F0502020204030204" pitchFamily="34" charset="0"/>
            </a:endParaRPr>
          </a:p>
        </p:txBody>
      </p:sp>
      <p:grpSp>
        <p:nvGrpSpPr>
          <p:cNvPr id="83" name="Group 82"/>
          <p:cNvGrpSpPr/>
          <p:nvPr/>
        </p:nvGrpSpPr>
        <p:grpSpPr>
          <a:xfrm>
            <a:off x="9514855" y="1396768"/>
            <a:ext cx="1624457" cy="4078043"/>
            <a:chOff x="5481638" y="2784483"/>
            <a:chExt cx="1303338" cy="3271905"/>
          </a:xfrm>
        </p:grpSpPr>
        <p:sp>
          <p:nvSpPr>
            <p:cNvPr id="84" name="Round Diagonal Corner Rectangle 83"/>
            <p:cNvSpPr/>
            <p:nvPr/>
          </p:nvSpPr>
          <p:spPr>
            <a:xfrm rot="19527262">
              <a:off x="5932938" y="3121279"/>
              <a:ext cx="675707" cy="836934"/>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8091044">
              <a:off x="5536339" y="3229387"/>
              <a:ext cx="707924" cy="77047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671902">
              <a:off x="6517494" y="4557480"/>
              <a:ext cx="267482"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647766">
              <a:off x="5481638" y="4506779"/>
              <a:ext cx="28035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352409">
              <a:off x="6181890" y="5485689"/>
              <a:ext cx="240740"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647766">
              <a:off x="5905127" y="5474400"/>
              <a:ext cx="23958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099261">
              <a:off x="6179906" y="3778019"/>
              <a:ext cx="514136" cy="119243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790291">
              <a:off x="5548805" y="3731781"/>
              <a:ext cx="514138" cy="119846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5744091" y="3800656"/>
              <a:ext cx="767010" cy="196740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236535">
              <a:off x="5707407" y="2784483"/>
              <a:ext cx="419019" cy="492540"/>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5076663">
              <a:off x="6083000" y="2855104"/>
              <a:ext cx="427271" cy="48302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890302" y="2860797"/>
              <a:ext cx="365528" cy="372727"/>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5772237" y="4895959"/>
              <a:ext cx="687163" cy="381443"/>
              <a:chOff x="6916269" y="3561157"/>
              <a:chExt cx="1687660" cy="520568"/>
            </a:xfrm>
          </p:grpSpPr>
          <p:grpSp>
            <p:nvGrpSpPr>
              <p:cNvPr id="208" name="Group 207"/>
              <p:cNvGrpSpPr/>
              <p:nvPr/>
            </p:nvGrpSpPr>
            <p:grpSpPr>
              <a:xfrm>
                <a:off x="6916269" y="3713814"/>
                <a:ext cx="1687660" cy="367911"/>
                <a:chOff x="6916269" y="3713814"/>
                <a:chExt cx="1687660" cy="367911"/>
              </a:xfrm>
            </p:grpSpPr>
            <p:sp>
              <p:nvSpPr>
                <p:cNvPr id="217" name="Isosceles Triangle 216"/>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10800000">
                <a:off x="7067567" y="3561157"/>
                <a:ext cx="1346018" cy="367911"/>
                <a:chOff x="7257911" y="3713814"/>
                <a:chExt cx="1346018" cy="367911"/>
              </a:xfrm>
            </p:grpSpPr>
            <p:sp>
              <p:nvSpPr>
                <p:cNvPr id="213" name="Isosceles Triangle 212"/>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Isosceles Triangle 214"/>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Oval 209"/>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Rounded Rectangle 176"/>
            <p:cNvSpPr/>
            <p:nvPr/>
          </p:nvSpPr>
          <p:spPr>
            <a:xfrm>
              <a:off x="5821097" y="4675913"/>
              <a:ext cx="597633" cy="19760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5792301" y="4666094"/>
              <a:ext cx="282642" cy="781210"/>
              <a:chOff x="2843434" y="3384829"/>
              <a:chExt cx="511352" cy="999726"/>
            </a:xfrm>
          </p:grpSpPr>
          <p:sp>
            <p:nvSpPr>
              <p:cNvPr id="205" name="Diagonal Stripe 204"/>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ounded Rectangle 206"/>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gular Pentagon 178"/>
            <p:cNvSpPr/>
            <p:nvPr/>
          </p:nvSpPr>
          <p:spPr>
            <a:xfrm rot="10800000">
              <a:off x="5762096" y="3158601"/>
              <a:ext cx="706637" cy="89750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5630133" y="3038862"/>
              <a:ext cx="927013" cy="189973"/>
              <a:chOff x="5630133" y="3038862"/>
              <a:chExt cx="927013" cy="189973"/>
            </a:xfrm>
          </p:grpSpPr>
          <p:sp>
            <p:nvSpPr>
              <p:cNvPr id="189" name="Rounded Rectangle 188"/>
              <p:cNvSpPr/>
              <p:nvPr/>
            </p:nvSpPr>
            <p:spPr>
              <a:xfrm>
                <a:off x="5630133" y="3048895"/>
                <a:ext cx="927013" cy="17994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5766562" y="3038862"/>
                <a:ext cx="687163" cy="172594"/>
                <a:chOff x="6916269" y="3561157"/>
                <a:chExt cx="1687660" cy="520568"/>
              </a:xfrm>
            </p:grpSpPr>
            <p:grpSp>
              <p:nvGrpSpPr>
                <p:cNvPr id="191" name="Group 190"/>
                <p:cNvGrpSpPr/>
                <p:nvPr/>
              </p:nvGrpSpPr>
              <p:grpSpPr>
                <a:xfrm>
                  <a:off x="6916269" y="3713814"/>
                  <a:ext cx="1687660" cy="367911"/>
                  <a:chOff x="6916269" y="3713814"/>
                  <a:chExt cx="1687660" cy="367911"/>
                </a:xfrm>
              </p:grpSpPr>
              <p:sp>
                <p:nvSpPr>
                  <p:cNvPr id="200" name="Isosceles Triangle 199"/>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rot="10800000">
                  <a:off x="7067567" y="3561157"/>
                  <a:ext cx="1346018" cy="367911"/>
                  <a:chOff x="7257911" y="3713814"/>
                  <a:chExt cx="1346018" cy="367911"/>
                </a:xfrm>
              </p:grpSpPr>
              <p:sp>
                <p:nvSpPr>
                  <p:cNvPr id="196" name="Isosceles Triangle 195"/>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1" name="Group 180"/>
            <p:cNvGrpSpPr/>
            <p:nvPr/>
          </p:nvGrpSpPr>
          <p:grpSpPr>
            <a:xfrm>
              <a:off x="5905306" y="3964778"/>
              <a:ext cx="410581" cy="471673"/>
              <a:chOff x="6853877" y="3842287"/>
              <a:chExt cx="784920" cy="901711"/>
            </a:xfrm>
          </p:grpSpPr>
          <p:sp>
            <p:nvSpPr>
              <p:cNvPr id="182" name="Isosceles Triangle 181"/>
              <p:cNvSpPr/>
              <p:nvPr/>
            </p:nvSpPr>
            <p:spPr>
              <a:xfrm rot="10800000">
                <a:off x="7097552" y="4393229"/>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353307" y="4217135"/>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952731" y="4205158"/>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441089"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853877"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07141" y="3854024"/>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921027" y="3842287"/>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ectangle 63">
            <a:extLst>
              <a:ext uri="{FF2B5EF4-FFF2-40B4-BE49-F238E27FC236}">
                <a16:creationId xmlns:a16="http://schemas.microsoft.com/office/drawing/2014/main" id="{873533B8-FC27-4EC1-A1B5-6FF426C57498}"/>
              </a:ext>
            </a:extLst>
          </p:cNvPr>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(9)</a:t>
            </a:r>
            <a:endParaRPr lang="en-US" dirty="0">
              <a:solidFill>
                <a:schemeClr val="bg1"/>
              </a:solidFill>
            </a:endParaRPr>
          </a:p>
        </p:txBody>
      </p:sp>
    </p:spTree>
    <p:extLst>
      <p:ext uri="{BB962C8B-B14F-4D97-AF65-F5344CB8AC3E}">
        <p14:creationId xmlns:p14="http://schemas.microsoft.com/office/powerpoint/2010/main" val="26625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wipe(down)">
                                      <p:cBhvr>
                                        <p:cTn id="9" dur="580">
                                          <p:stCondLst>
                                            <p:cond delay="0"/>
                                          </p:stCondLst>
                                        </p:cTn>
                                        <p:tgtEl>
                                          <p:spTgt spid="83"/>
                                        </p:tgtEl>
                                      </p:cBhvr>
                                    </p:animEffect>
                                    <p:anim calcmode="lin" valueType="num">
                                      <p:cBhvr>
                                        <p:cTn id="1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5" dur="26">
                                          <p:stCondLst>
                                            <p:cond delay="650"/>
                                          </p:stCondLst>
                                        </p:cTn>
                                        <p:tgtEl>
                                          <p:spTgt spid="83"/>
                                        </p:tgtEl>
                                      </p:cBhvr>
                                      <p:to x="100000" y="60000"/>
                                    </p:animScale>
                                    <p:animScale>
                                      <p:cBhvr>
                                        <p:cTn id="16" dur="166" decel="50000">
                                          <p:stCondLst>
                                            <p:cond delay="676"/>
                                          </p:stCondLst>
                                        </p:cTn>
                                        <p:tgtEl>
                                          <p:spTgt spid="83"/>
                                        </p:tgtEl>
                                      </p:cBhvr>
                                      <p:to x="100000" y="100000"/>
                                    </p:animScale>
                                    <p:animScale>
                                      <p:cBhvr>
                                        <p:cTn id="17" dur="26">
                                          <p:stCondLst>
                                            <p:cond delay="1312"/>
                                          </p:stCondLst>
                                        </p:cTn>
                                        <p:tgtEl>
                                          <p:spTgt spid="83"/>
                                        </p:tgtEl>
                                      </p:cBhvr>
                                      <p:to x="100000" y="80000"/>
                                    </p:animScale>
                                    <p:animScale>
                                      <p:cBhvr>
                                        <p:cTn id="18" dur="166" decel="50000">
                                          <p:stCondLst>
                                            <p:cond delay="1338"/>
                                          </p:stCondLst>
                                        </p:cTn>
                                        <p:tgtEl>
                                          <p:spTgt spid="83"/>
                                        </p:tgtEl>
                                      </p:cBhvr>
                                      <p:to x="100000" y="100000"/>
                                    </p:animScale>
                                    <p:animScale>
                                      <p:cBhvr>
                                        <p:cTn id="19" dur="26">
                                          <p:stCondLst>
                                            <p:cond delay="1642"/>
                                          </p:stCondLst>
                                        </p:cTn>
                                        <p:tgtEl>
                                          <p:spTgt spid="83"/>
                                        </p:tgtEl>
                                      </p:cBhvr>
                                      <p:to x="100000" y="90000"/>
                                    </p:animScale>
                                    <p:animScale>
                                      <p:cBhvr>
                                        <p:cTn id="20" dur="166" decel="50000">
                                          <p:stCondLst>
                                            <p:cond delay="1668"/>
                                          </p:stCondLst>
                                        </p:cTn>
                                        <p:tgtEl>
                                          <p:spTgt spid="83"/>
                                        </p:tgtEl>
                                      </p:cBhvr>
                                      <p:to x="100000" y="100000"/>
                                    </p:animScale>
                                    <p:animScale>
                                      <p:cBhvr>
                                        <p:cTn id="21" dur="26">
                                          <p:stCondLst>
                                            <p:cond delay="1808"/>
                                          </p:stCondLst>
                                        </p:cTn>
                                        <p:tgtEl>
                                          <p:spTgt spid="83"/>
                                        </p:tgtEl>
                                      </p:cBhvr>
                                      <p:to x="100000" y="95000"/>
                                    </p:animScale>
                                    <p:animScale>
                                      <p:cBhvr>
                                        <p:cTn id="22" dur="166" decel="50000">
                                          <p:stCondLst>
                                            <p:cond delay="1834"/>
                                          </p:stCondLst>
                                        </p:cTn>
                                        <p:tgtEl>
                                          <p:spTgt spid="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errysfabrics.co.uk/files/thumb/orgviolet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1580"/>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167173" y="15147"/>
            <a:ext cx="11769505" cy="1107996"/>
          </a:xfrm>
          <a:prstGeom prst="rect">
            <a:avLst/>
          </a:prstGeom>
          <a:noFill/>
        </p:spPr>
        <p:txBody>
          <a:bodyPr wrap="square" rtlCol="0">
            <a:spAutoFit/>
          </a:bodyPr>
          <a:lstStyle/>
          <a:p>
            <a:pPr algn="ctr"/>
            <a:r>
              <a:rPr lang="en-US" sz="6600" dirty="0" err="1">
                <a:solidFill>
                  <a:schemeClr val="bg1"/>
                </a:solidFill>
                <a:latin typeface="Baskerville Old Face" panose="02020602080505020303" pitchFamily="18" charset="0"/>
              </a:rPr>
              <a:t>Adonijah’s</a:t>
            </a:r>
            <a:r>
              <a:rPr lang="en-US" sz="6600" dirty="0">
                <a:solidFill>
                  <a:schemeClr val="bg1"/>
                </a:solidFill>
                <a:latin typeface="Baskerville Old Face" panose="02020602080505020303" pitchFamily="18" charset="0"/>
              </a:rPr>
              <a:t> Request</a:t>
            </a:r>
          </a:p>
        </p:txBody>
      </p:sp>
      <p:sp>
        <p:nvSpPr>
          <p:cNvPr id="87" name="Rectangle 86"/>
          <p:cNvSpPr/>
          <p:nvPr/>
        </p:nvSpPr>
        <p:spPr>
          <a:xfrm>
            <a:off x="248970" y="1199329"/>
            <a:ext cx="4526732" cy="1477328"/>
          </a:xfrm>
          <a:prstGeom prst="rect">
            <a:avLst/>
          </a:prstGeom>
        </p:spPr>
        <p:txBody>
          <a:bodyPr wrap="square">
            <a:spAutoFit/>
          </a:bodyPr>
          <a:lstStyle/>
          <a:p>
            <a:r>
              <a:rPr lang="en-US" dirty="0">
                <a:solidFill>
                  <a:schemeClr val="bg1"/>
                </a:solidFill>
              </a:rPr>
              <a:t>“Amongst Eastern nations the wives and concubines of a deceased or dethroned king were taken by his successor; and so </a:t>
            </a:r>
            <a:r>
              <a:rPr lang="en-US" dirty="0" err="1">
                <a:solidFill>
                  <a:schemeClr val="bg1"/>
                </a:solidFill>
              </a:rPr>
              <a:t>Adonijah’s</a:t>
            </a:r>
            <a:r>
              <a:rPr lang="en-US" dirty="0">
                <a:solidFill>
                  <a:schemeClr val="bg1"/>
                </a:solidFill>
              </a:rPr>
              <a:t> request for </a:t>
            </a:r>
            <a:r>
              <a:rPr lang="en-US" dirty="0" err="1">
                <a:solidFill>
                  <a:schemeClr val="bg1"/>
                </a:solidFill>
              </a:rPr>
              <a:t>Abishag</a:t>
            </a:r>
            <a:r>
              <a:rPr lang="en-US" dirty="0">
                <a:solidFill>
                  <a:schemeClr val="bg1"/>
                </a:solidFill>
              </a:rPr>
              <a:t> was regarded as tantamount to a claim on the throne” (5)</a:t>
            </a:r>
          </a:p>
        </p:txBody>
      </p:sp>
      <p:sp>
        <p:nvSpPr>
          <p:cNvPr id="2" name="TextBox 1"/>
          <p:cNvSpPr txBox="1"/>
          <p:nvPr/>
        </p:nvSpPr>
        <p:spPr>
          <a:xfrm>
            <a:off x="0" y="6461309"/>
            <a:ext cx="4906978" cy="369332"/>
          </a:xfrm>
          <a:prstGeom prst="rect">
            <a:avLst/>
          </a:prstGeom>
          <a:noFill/>
        </p:spPr>
        <p:txBody>
          <a:bodyPr wrap="square" rtlCol="0">
            <a:spAutoFit/>
          </a:bodyPr>
          <a:lstStyle/>
          <a:p>
            <a:r>
              <a:rPr lang="en-US" dirty="0">
                <a:solidFill>
                  <a:schemeClr val="bg1"/>
                </a:solidFill>
              </a:rPr>
              <a:t>2 Samuel 12:8; 16:21-22 and 1 Kings 2:19-25</a:t>
            </a:r>
          </a:p>
        </p:txBody>
      </p:sp>
      <p:sp>
        <p:nvSpPr>
          <p:cNvPr id="12" name="Rectangle 11"/>
          <p:cNvSpPr/>
          <p:nvPr/>
        </p:nvSpPr>
        <p:spPr>
          <a:xfrm>
            <a:off x="11705373" y="6461309"/>
            <a:ext cx="462609" cy="369332"/>
          </a:xfrm>
          <a:prstGeom prst="rect">
            <a:avLst/>
          </a:prstGeom>
        </p:spPr>
        <p:txBody>
          <a:bodyPr wrap="square">
            <a:spAutoFit/>
          </a:bodyPr>
          <a:lstStyle/>
          <a:p>
            <a:r>
              <a:rPr lang="en-US" dirty="0">
                <a:solidFill>
                  <a:schemeClr val="bg1"/>
                </a:solidFill>
                <a:latin typeface="Calibri" panose="020F0502020204030204" pitchFamily="34" charset="0"/>
              </a:rPr>
              <a:t>(4)</a:t>
            </a:r>
            <a:endParaRPr lang="en-US" dirty="0">
              <a:solidFill>
                <a:schemeClr val="bg1"/>
              </a:solidFill>
            </a:endParaRPr>
          </a:p>
        </p:txBody>
      </p:sp>
      <p:sp>
        <p:nvSpPr>
          <p:cNvPr id="3" name="Rectangle 2"/>
          <p:cNvSpPr/>
          <p:nvPr/>
        </p:nvSpPr>
        <p:spPr>
          <a:xfrm>
            <a:off x="5609373" y="3385637"/>
            <a:ext cx="6096000" cy="2862322"/>
          </a:xfrm>
          <a:prstGeom prst="rect">
            <a:avLst/>
          </a:prstGeom>
        </p:spPr>
        <p:txBody>
          <a:bodyPr>
            <a:spAutoFit/>
          </a:bodyPr>
          <a:lstStyle/>
          <a:p>
            <a:r>
              <a:rPr lang="en-US" dirty="0">
                <a:solidFill>
                  <a:schemeClr val="bg1"/>
                </a:solidFill>
                <a:latin typeface="Calibri" panose="020F0502020204030204" pitchFamily="34" charset="0"/>
              </a:rPr>
              <a:t>At first it may seem puzzling that Bath-</a:t>
            </a:r>
            <a:r>
              <a:rPr lang="en-US" dirty="0" err="1">
                <a:solidFill>
                  <a:schemeClr val="bg1"/>
                </a:solidFill>
                <a:latin typeface="Calibri" panose="020F0502020204030204" pitchFamily="34" charset="0"/>
              </a:rPr>
              <a:t>sheba</a:t>
            </a:r>
            <a:r>
              <a:rPr lang="en-US" dirty="0">
                <a:solidFill>
                  <a:schemeClr val="bg1"/>
                </a:solidFill>
                <a:latin typeface="Calibri" panose="020F0502020204030204" pitchFamily="34" charset="0"/>
              </a:rPr>
              <a:t> would take </a:t>
            </a:r>
            <a:r>
              <a:rPr lang="en-US" dirty="0" err="1">
                <a:solidFill>
                  <a:schemeClr val="bg1"/>
                </a:solidFill>
                <a:latin typeface="Calibri" panose="020F0502020204030204" pitchFamily="34" charset="0"/>
              </a:rPr>
              <a:t>Adonijah’s</a:t>
            </a:r>
            <a:r>
              <a:rPr lang="en-US" dirty="0">
                <a:solidFill>
                  <a:schemeClr val="bg1"/>
                </a:solidFill>
                <a:latin typeface="Calibri" panose="020F0502020204030204" pitchFamily="34" charset="0"/>
              </a:rPr>
              <a:t> request to Solomon since she almost certainly knew and understood this law.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Perhaps she, knowing how Solomon would react, recognized an opportunity to rid Solomon of the threat that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continued to be to the throne of Israel.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Solomon did react quickly, for this was the second time </a:t>
            </a:r>
            <a:r>
              <a:rPr lang="en-US" dirty="0" err="1">
                <a:solidFill>
                  <a:schemeClr val="bg1"/>
                </a:solidFill>
                <a:latin typeface="Calibri" panose="020F0502020204030204" pitchFamily="34" charset="0"/>
              </a:rPr>
              <a:t>Adonijah</a:t>
            </a:r>
            <a:r>
              <a:rPr lang="en-US" dirty="0">
                <a:solidFill>
                  <a:schemeClr val="bg1"/>
                </a:solidFill>
                <a:latin typeface="Calibri" panose="020F0502020204030204" pitchFamily="34" charset="0"/>
              </a:rPr>
              <a:t> had attempted to take the throne by subtlety.</a:t>
            </a:r>
            <a:endParaRPr lang="en-US" dirty="0">
              <a:solidFill>
                <a:schemeClr val="bg1"/>
              </a:solidFill>
            </a:endParaRPr>
          </a:p>
        </p:txBody>
      </p:sp>
      <p:sp>
        <p:nvSpPr>
          <p:cNvPr id="6" name="Rectangle 5"/>
          <p:cNvSpPr/>
          <p:nvPr/>
        </p:nvSpPr>
        <p:spPr>
          <a:xfrm>
            <a:off x="6402323" y="2122396"/>
            <a:ext cx="4731191" cy="923330"/>
          </a:xfrm>
          <a:prstGeom prst="rect">
            <a:avLst/>
          </a:prstGeom>
        </p:spPr>
        <p:txBody>
          <a:bodyPr wrap="square">
            <a:spAutoFit/>
          </a:bodyPr>
          <a:lstStyle/>
          <a:p>
            <a:r>
              <a:rPr lang="en-US" i="1" dirty="0">
                <a:solidFill>
                  <a:srgbClr val="FFFF00"/>
                </a:solidFill>
                <a:latin typeface="Palatino"/>
              </a:rPr>
              <a:t>…And why dost thou ask </a:t>
            </a:r>
            <a:r>
              <a:rPr lang="en-US" i="1" dirty="0" err="1">
                <a:solidFill>
                  <a:srgbClr val="FFFF00"/>
                </a:solidFill>
                <a:latin typeface="Palatino"/>
              </a:rPr>
              <a:t>Abishag</a:t>
            </a:r>
            <a:r>
              <a:rPr lang="en-US" i="1" dirty="0">
                <a:solidFill>
                  <a:srgbClr val="FFFF00"/>
                </a:solidFill>
                <a:latin typeface="Palatino"/>
              </a:rPr>
              <a:t> the </a:t>
            </a:r>
            <a:r>
              <a:rPr lang="en-US" i="1" dirty="0" err="1">
                <a:solidFill>
                  <a:srgbClr val="FFFF00"/>
                </a:solidFill>
                <a:latin typeface="Palatino"/>
              </a:rPr>
              <a:t>Shunammite</a:t>
            </a:r>
            <a:r>
              <a:rPr lang="en-US" i="1" dirty="0">
                <a:solidFill>
                  <a:srgbClr val="FFFF00"/>
                </a:solidFill>
                <a:latin typeface="Palatino"/>
              </a:rPr>
              <a:t> for </a:t>
            </a:r>
            <a:r>
              <a:rPr lang="en-US" i="1" dirty="0" err="1">
                <a:solidFill>
                  <a:srgbClr val="FFFF00"/>
                </a:solidFill>
                <a:latin typeface="Palatino"/>
              </a:rPr>
              <a:t>Adonijah</a:t>
            </a:r>
            <a:r>
              <a:rPr lang="en-US" i="1" dirty="0">
                <a:solidFill>
                  <a:srgbClr val="FFFF00"/>
                </a:solidFill>
                <a:latin typeface="Palatino"/>
              </a:rPr>
              <a:t>? ask for him the kingdom also…</a:t>
            </a:r>
            <a:endParaRPr lang="en-US" i="1" dirty="0">
              <a:solidFill>
                <a:srgbClr val="FFFF00"/>
              </a:solidFill>
            </a:endParaRPr>
          </a:p>
        </p:txBody>
      </p:sp>
      <p:sp>
        <p:nvSpPr>
          <p:cNvPr id="15" name="Rectangle 14"/>
          <p:cNvSpPr/>
          <p:nvPr/>
        </p:nvSpPr>
        <p:spPr>
          <a:xfrm>
            <a:off x="6812673" y="1420953"/>
            <a:ext cx="6096000" cy="646331"/>
          </a:xfrm>
          <a:prstGeom prst="rect">
            <a:avLst/>
          </a:prstGeom>
        </p:spPr>
        <p:txBody>
          <a:bodyPr>
            <a:spAutoFit/>
          </a:bodyPr>
          <a:lstStyle/>
          <a:p>
            <a:r>
              <a:rPr lang="en-US" dirty="0">
                <a:solidFill>
                  <a:schemeClr val="bg1"/>
                </a:solidFill>
                <a:latin typeface="Calibri" panose="020F0502020204030204" pitchFamily="34" charset="0"/>
              </a:rPr>
              <a:t>Solomon knew and understood this law. </a:t>
            </a:r>
          </a:p>
          <a:p>
            <a:endParaRPr lang="en-US" dirty="0">
              <a:solidFill>
                <a:schemeClr val="bg1"/>
              </a:solidFill>
              <a:latin typeface="Calibri" panose="020F0502020204030204" pitchFamily="34" charset="0"/>
            </a:endParaRPr>
          </a:p>
        </p:txBody>
      </p:sp>
      <p:grpSp>
        <p:nvGrpSpPr>
          <p:cNvPr id="16" name="Group 15"/>
          <p:cNvGrpSpPr/>
          <p:nvPr/>
        </p:nvGrpSpPr>
        <p:grpSpPr>
          <a:xfrm>
            <a:off x="3848871" y="3606277"/>
            <a:ext cx="1307318" cy="2439201"/>
            <a:chOff x="318360" y="117263"/>
            <a:chExt cx="2909499" cy="5747204"/>
          </a:xfrm>
        </p:grpSpPr>
        <p:sp>
          <p:nvSpPr>
            <p:cNvPr id="18" name="Oval 17"/>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p:cNvGrpSpPr/>
            <p:nvPr/>
          </p:nvGrpSpPr>
          <p:grpSpPr>
            <a:xfrm>
              <a:off x="993998" y="5223478"/>
              <a:ext cx="1486359" cy="640989"/>
              <a:chOff x="993998" y="5223478"/>
              <a:chExt cx="1486359" cy="640989"/>
            </a:xfrm>
          </p:grpSpPr>
          <p:sp>
            <p:nvSpPr>
              <p:cNvPr id="94" name="Oval 93"/>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rapezoid 21"/>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rapezoid 22"/>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rapezoid 23"/>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Multiply 24"/>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rapezoid 25"/>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p:cNvGrpSpPr/>
            <p:nvPr/>
          </p:nvGrpSpPr>
          <p:grpSpPr>
            <a:xfrm>
              <a:off x="968189" y="4182036"/>
              <a:ext cx="1734670" cy="564776"/>
              <a:chOff x="4693024" y="2286000"/>
              <a:chExt cx="5255680" cy="1663130"/>
            </a:xfrm>
          </p:grpSpPr>
          <p:grpSp>
            <p:nvGrpSpPr>
              <p:cNvPr id="77" name="Group 76"/>
              <p:cNvGrpSpPr/>
              <p:nvPr/>
            </p:nvGrpSpPr>
            <p:grpSpPr>
              <a:xfrm>
                <a:off x="4693024" y="2286000"/>
                <a:ext cx="1748117" cy="1663130"/>
                <a:chOff x="4693024" y="2286000"/>
                <a:chExt cx="1748117" cy="1663130"/>
              </a:xfrm>
            </p:grpSpPr>
            <p:sp>
              <p:nvSpPr>
                <p:cNvPr id="92" name="Quad Arrow Callout 91"/>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Quad Arrow Callout 92"/>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8" name="Group 77"/>
              <p:cNvGrpSpPr/>
              <p:nvPr/>
            </p:nvGrpSpPr>
            <p:grpSpPr>
              <a:xfrm>
                <a:off x="6441141" y="2286000"/>
                <a:ext cx="1748117" cy="1663130"/>
                <a:chOff x="4693024" y="2286000"/>
                <a:chExt cx="1748117" cy="1663130"/>
              </a:xfrm>
            </p:grpSpPr>
            <p:sp>
              <p:nvSpPr>
                <p:cNvPr id="90" name="Quad Arrow Callout 89"/>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Quad Arrow Callout 90"/>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78"/>
              <p:cNvGrpSpPr/>
              <p:nvPr/>
            </p:nvGrpSpPr>
            <p:grpSpPr>
              <a:xfrm>
                <a:off x="8200587" y="2286000"/>
                <a:ext cx="1748117" cy="1663130"/>
                <a:chOff x="4693024" y="2286000"/>
                <a:chExt cx="1748117" cy="1663130"/>
              </a:xfrm>
            </p:grpSpPr>
            <p:sp>
              <p:nvSpPr>
                <p:cNvPr id="88" name="Quad Arrow Callout 8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Quad Arrow Callout 8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0" name="Quad Arrow Callout 79"/>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Quad Arrow Callout 80"/>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Quad Arrow Callout 81"/>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Quad Arrow Callout 82"/>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Quad Arrow Callout 83"/>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Quad Arrow Callout 85"/>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 name="Oval 27"/>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oup 28"/>
            <p:cNvGrpSpPr/>
            <p:nvPr/>
          </p:nvGrpSpPr>
          <p:grpSpPr>
            <a:xfrm>
              <a:off x="554579" y="117263"/>
              <a:ext cx="2508442" cy="2778373"/>
              <a:chOff x="5284184" y="1289367"/>
              <a:chExt cx="2637095" cy="2920870"/>
            </a:xfrm>
          </p:grpSpPr>
          <p:sp>
            <p:nvSpPr>
              <p:cNvPr id="61" name="Moon 60"/>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Moon 61"/>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Moon 62"/>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Moon 63"/>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Moon 64"/>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6" name="Group 65"/>
              <p:cNvGrpSpPr/>
              <p:nvPr/>
            </p:nvGrpSpPr>
            <p:grpSpPr>
              <a:xfrm flipH="1">
                <a:off x="6976722" y="1336360"/>
                <a:ext cx="944557" cy="2751583"/>
                <a:chOff x="8164642" y="1583783"/>
                <a:chExt cx="944557" cy="2751583"/>
              </a:xfrm>
            </p:grpSpPr>
            <p:sp>
              <p:nvSpPr>
                <p:cNvPr id="73" name="Moon 72"/>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Moon 73"/>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Moon 74"/>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Moon 75"/>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7" name="Moon 66"/>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Moon 67"/>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0" name="Moon 29"/>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Moon 30"/>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ounded Rectangle 31"/>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 name="Group 32"/>
            <p:cNvGrpSpPr/>
            <p:nvPr/>
          </p:nvGrpSpPr>
          <p:grpSpPr>
            <a:xfrm>
              <a:off x="999255" y="589615"/>
              <a:ext cx="1528946" cy="326709"/>
              <a:chOff x="4693024" y="2286000"/>
              <a:chExt cx="5255680" cy="1663130"/>
            </a:xfrm>
          </p:grpSpPr>
          <p:grpSp>
            <p:nvGrpSpPr>
              <p:cNvPr id="46" name="Group 45"/>
              <p:cNvGrpSpPr/>
              <p:nvPr/>
            </p:nvGrpSpPr>
            <p:grpSpPr>
              <a:xfrm>
                <a:off x="4693024" y="2286000"/>
                <a:ext cx="1748117" cy="1663130"/>
                <a:chOff x="4693024" y="2286000"/>
                <a:chExt cx="1748117" cy="1663130"/>
              </a:xfrm>
            </p:grpSpPr>
            <p:sp>
              <p:nvSpPr>
                <p:cNvPr id="59" name="Quad Arrow Callout 58"/>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Quad Arrow Callout 59"/>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 name="Group 46"/>
              <p:cNvGrpSpPr/>
              <p:nvPr/>
            </p:nvGrpSpPr>
            <p:grpSpPr>
              <a:xfrm>
                <a:off x="6441141" y="2286000"/>
                <a:ext cx="1748117" cy="1663130"/>
                <a:chOff x="4693024" y="2286000"/>
                <a:chExt cx="1748117" cy="1663130"/>
              </a:xfrm>
            </p:grpSpPr>
            <p:sp>
              <p:nvSpPr>
                <p:cNvPr id="57" name="Quad Arrow Callout 5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Quad Arrow Callout 5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 name="Group 47"/>
              <p:cNvGrpSpPr/>
              <p:nvPr/>
            </p:nvGrpSpPr>
            <p:grpSpPr>
              <a:xfrm>
                <a:off x="8200587" y="2286000"/>
                <a:ext cx="1748117" cy="1663130"/>
                <a:chOff x="4693024" y="2286000"/>
                <a:chExt cx="1748117" cy="1663130"/>
              </a:xfrm>
            </p:grpSpPr>
            <p:sp>
              <p:nvSpPr>
                <p:cNvPr id="55" name="Quad Arrow Callout 5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Quad Arrow Callout 5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Quad Arrow Callout 48"/>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Quad Arrow Callout 49"/>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Quad Arrow Callout 50"/>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Quad Arrow Callout 51"/>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Quad Arrow Callout 52"/>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Quad Arrow Callout 53"/>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1564598" y="2022753"/>
              <a:ext cx="493267" cy="1074388"/>
              <a:chOff x="5301718" y="1432177"/>
              <a:chExt cx="1182541" cy="2575698"/>
            </a:xfrm>
          </p:grpSpPr>
          <p:grpSp>
            <p:nvGrpSpPr>
              <p:cNvPr id="35" name="Group 34"/>
              <p:cNvGrpSpPr/>
              <p:nvPr/>
            </p:nvGrpSpPr>
            <p:grpSpPr>
              <a:xfrm rot="19526570">
                <a:off x="5301718" y="1486206"/>
                <a:ext cx="227574" cy="1319998"/>
                <a:chOff x="5209681" y="2559993"/>
                <a:chExt cx="330664" cy="1319998"/>
              </a:xfrm>
            </p:grpSpPr>
            <p:sp>
              <p:nvSpPr>
                <p:cNvPr id="43" name="Quad Arrow Callout 42"/>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Quad Arrow Callout 43"/>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Quad Arrow Callout 44"/>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35"/>
              <p:cNvGrpSpPr/>
              <p:nvPr/>
            </p:nvGrpSpPr>
            <p:grpSpPr>
              <a:xfrm rot="1788816">
                <a:off x="6216278" y="1432177"/>
                <a:ext cx="231626" cy="1492015"/>
                <a:chOff x="6298364" y="2521671"/>
                <a:chExt cx="318474" cy="1345545"/>
              </a:xfrm>
            </p:grpSpPr>
            <p:sp>
              <p:nvSpPr>
                <p:cNvPr id="40" name="Quad Arrow Callout 39"/>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Quad Arrow Callout 40"/>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Quad Arrow Callout 41"/>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 name="Group 36"/>
              <p:cNvGrpSpPr/>
              <p:nvPr/>
            </p:nvGrpSpPr>
            <p:grpSpPr>
              <a:xfrm>
                <a:off x="5376523" y="2427967"/>
                <a:ext cx="1107736" cy="1579908"/>
                <a:chOff x="4693024" y="2286000"/>
                <a:chExt cx="1748117" cy="1663130"/>
              </a:xfrm>
              <a:solidFill>
                <a:srgbClr val="FFC000"/>
              </a:solidFill>
            </p:grpSpPr>
            <p:sp>
              <p:nvSpPr>
                <p:cNvPr id="38" name="Quad Arrow Callout 37"/>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Quad Arrow Callout 38"/>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98" name="Group 97"/>
          <p:cNvGrpSpPr/>
          <p:nvPr/>
        </p:nvGrpSpPr>
        <p:grpSpPr>
          <a:xfrm>
            <a:off x="727681" y="2750155"/>
            <a:ext cx="1087047" cy="2728927"/>
            <a:chOff x="5481638" y="2784483"/>
            <a:chExt cx="1303338" cy="3271905"/>
          </a:xfrm>
        </p:grpSpPr>
        <p:sp>
          <p:nvSpPr>
            <p:cNvPr id="99" name="Round Diagonal Corner Rectangle 98"/>
            <p:cNvSpPr/>
            <p:nvPr/>
          </p:nvSpPr>
          <p:spPr>
            <a:xfrm rot="19527262">
              <a:off x="5932938" y="3121279"/>
              <a:ext cx="675707" cy="836934"/>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99"/>
            <p:cNvSpPr/>
            <p:nvPr/>
          </p:nvSpPr>
          <p:spPr>
            <a:xfrm rot="18091044">
              <a:off x="5536339" y="3229387"/>
              <a:ext cx="707924" cy="77047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671902">
              <a:off x="6517494" y="4557480"/>
              <a:ext cx="267482"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7766">
              <a:off x="5481638" y="4506779"/>
              <a:ext cx="28035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52409">
              <a:off x="6181890" y="5485689"/>
              <a:ext cx="240740"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647766">
              <a:off x="5905127" y="5474400"/>
              <a:ext cx="239588" cy="5706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099261">
              <a:off x="6179906" y="3778019"/>
              <a:ext cx="514136" cy="119243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790291">
              <a:off x="5548805" y="3731781"/>
              <a:ext cx="514138" cy="119846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5744091" y="3800656"/>
              <a:ext cx="767010" cy="196740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236535">
              <a:off x="5707407" y="2784483"/>
              <a:ext cx="419019" cy="492540"/>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5076663">
              <a:off x="6083000" y="2855104"/>
              <a:ext cx="427271" cy="48302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890302" y="2860797"/>
              <a:ext cx="365528" cy="372727"/>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5772237" y="4895959"/>
              <a:ext cx="687163" cy="381443"/>
              <a:chOff x="6916269" y="3561157"/>
              <a:chExt cx="1687660" cy="520568"/>
            </a:xfrm>
          </p:grpSpPr>
          <p:grpSp>
            <p:nvGrpSpPr>
              <p:cNvPr id="143" name="Group 142"/>
              <p:cNvGrpSpPr/>
              <p:nvPr/>
            </p:nvGrpSpPr>
            <p:grpSpPr>
              <a:xfrm>
                <a:off x="6916269" y="3713814"/>
                <a:ext cx="1687660" cy="367911"/>
                <a:chOff x="6916269" y="3713814"/>
                <a:chExt cx="1687660" cy="367911"/>
              </a:xfrm>
            </p:grpSpPr>
            <p:sp>
              <p:nvSpPr>
                <p:cNvPr id="152" name="Isosceles Triangle 151"/>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rot="10800000">
                <a:off x="7067567" y="3561157"/>
                <a:ext cx="1346018" cy="367911"/>
                <a:chOff x="7257911" y="3713814"/>
                <a:chExt cx="1346018" cy="367911"/>
              </a:xfrm>
            </p:grpSpPr>
            <p:sp>
              <p:nvSpPr>
                <p:cNvPr id="148" name="Isosceles Triangle 147"/>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Rounded Rectangle 111"/>
            <p:cNvSpPr/>
            <p:nvPr/>
          </p:nvSpPr>
          <p:spPr>
            <a:xfrm>
              <a:off x="5821097" y="4675913"/>
              <a:ext cx="597633" cy="19760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5792301" y="4666094"/>
              <a:ext cx="282642" cy="781210"/>
              <a:chOff x="2843434" y="3384829"/>
              <a:chExt cx="511352" cy="999726"/>
            </a:xfrm>
          </p:grpSpPr>
          <p:sp>
            <p:nvSpPr>
              <p:cNvPr id="140" name="Diagonal Stripe 139"/>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ounded Rectangle 141"/>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gular Pentagon 113"/>
            <p:cNvSpPr/>
            <p:nvPr/>
          </p:nvSpPr>
          <p:spPr>
            <a:xfrm rot="10800000">
              <a:off x="5762096" y="3158601"/>
              <a:ext cx="706637" cy="89750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5630133" y="3038862"/>
              <a:ext cx="927013" cy="189973"/>
              <a:chOff x="5630133" y="3038862"/>
              <a:chExt cx="927013" cy="189973"/>
            </a:xfrm>
          </p:grpSpPr>
          <p:sp>
            <p:nvSpPr>
              <p:cNvPr id="124" name="Rounded Rectangle 123"/>
              <p:cNvSpPr/>
              <p:nvPr/>
            </p:nvSpPr>
            <p:spPr>
              <a:xfrm>
                <a:off x="5630133" y="3048895"/>
                <a:ext cx="927013" cy="17994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5766562" y="3038862"/>
                <a:ext cx="687163" cy="172594"/>
                <a:chOff x="6916269" y="3561157"/>
                <a:chExt cx="1687660" cy="520568"/>
              </a:xfrm>
            </p:grpSpPr>
            <p:grpSp>
              <p:nvGrpSpPr>
                <p:cNvPr id="126" name="Group 125"/>
                <p:cNvGrpSpPr/>
                <p:nvPr/>
              </p:nvGrpSpPr>
              <p:grpSpPr>
                <a:xfrm>
                  <a:off x="6916269" y="3713814"/>
                  <a:ext cx="1687660" cy="367911"/>
                  <a:chOff x="6916269" y="3713814"/>
                  <a:chExt cx="1687660" cy="367911"/>
                </a:xfrm>
              </p:grpSpPr>
              <p:sp>
                <p:nvSpPr>
                  <p:cNvPr id="135" name="Isosceles Triangle 134"/>
                  <p:cNvSpPr/>
                  <p:nvPr/>
                </p:nvSpPr>
                <p:spPr>
                  <a:xfrm>
                    <a:off x="6916269"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rot="10800000">
                  <a:off x="7067567" y="3561157"/>
                  <a:ext cx="1346018" cy="367911"/>
                  <a:chOff x="7257911" y="3713814"/>
                  <a:chExt cx="1346018" cy="367911"/>
                </a:xfrm>
              </p:grpSpPr>
              <p:sp>
                <p:nvSpPr>
                  <p:cNvPr id="131" name="Isosceles Triangle 130"/>
                  <p:cNvSpPr/>
                  <p:nvPr/>
                </p:nvSpPr>
                <p:spPr>
                  <a:xfrm>
                    <a:off x="7257911" y="3730956"/>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7607904" y="3725242"/>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7957897" y="3719528"/>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8307890" y="3713814"/>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7282162" y="3631972"/>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656781" y="3613041"/>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982000" y="361790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5905306" y="3964778"/>
              <a:ext cx="410581" cy="471673"/>
              <a:chOff x="6853877" y="3842287"/>
              <a:chExt cx="784920" cy="901711"/>
            </a:xfrm>
          </p:grpSpPr>
          <p:sp>
            <p:nvSpPr>
              <p:cNvPr id="117" name="Isosceles Triangle 116"/>
              <p:cNvSpPr/>
              <p:nvPr/>
            </p:nvSpPr>
            <p:spPr>
              <a:xfrm rot="10800000">
                <a:off x="7097552" y="4393229"/>
                <a:ext cx="296039" cy="350769"/>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353307" y="4217135"/>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52731" y="4205158"/>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441089"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853877" y="4030799"/>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407141" y="3854024"/>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921027" y="3842287"/>
                <a:ext cx="197708" cy="181232"/>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4959982" y="932071"/>
            <a:ext cx="1107874" cy="2406332"/>
            <a:chOff x="2438400" y="723529"/>
            <a:chExt cx="2438400" cy="5296271"/>
          </a:xfrm>
        </p:grpSpPr>
        <p:sp>
          <p:nvSpPr>
            <p:cNvPr id="158" name="Moon 157"/>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8"/>
            <p:cNvGrpSpPr/>
            <p:nvPr/>
          </p:nvGrpSpPr>
          <p:grpSpPr>
            <a:xfrm>
              <a:off x="2936095" y="1055024"/>
              <a:ext cx="1396267" cy="1618711"/>
              <a:chOff x="2816664" y="1199148"/>
              <a:chExt cx="1866748" cy="1544052"/>
            </a:xfrm>
          </p:grpSpPr>
          <p:sp>
            <p:nvSpPr>
              <p:cNvPr id="233" name="Oval 232"/>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2844429" y="970098"/>
              <a:ext cx="1530612" cy="1216308"/>
              <a:chOff x="5148189" y="2884583"/>
              <a:chExt cx="1202145" cy="1160209"/>
            </a:xfrm>
            <a:solidFill>
              <a:schemeClr val="bg2">
                <a:lumMod val="75000"/>
              </a:schemeClr>
            </a:solidFill>
          </p:grpSpPr>
          <p:sp>
            <p:nvSpPr>
              <p:cNvPr id="231" name="Chord 230"/>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Stored Data 231"/>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3056850" y="1168774"/>
              <a:ext cx="1124877" cy="334242"/>
              <a:chOff x="4953000" y="1968708"/>
              <a:chExt cx="5056682" cy="1751350"/>
            </a:xfrm>
            <a:solidFill>
              <a:srgbClr val="FFC000"/>
            </a:solidFill>
          </p:grpSpPr>
          <p:sp>
            <p:nvSpPr>
              <p:cNvPr id="228" name="Quad Arrow 227"/>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229"/>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Oval 174"/>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rot="5041480">
              <a:off x="3381929" y="4438337"/>
              <a:ext cx="1455123" cy="432142"/>
              <a:chOff x="5021877" y="1970119"/>
              <a:chExt cx="5024985" cy="1492320"/>
            </a:xfrm>
          </p:grpSpPr>
          <p:sp>
            <p:nvSpPr>
              <p:cNvPr id="216" name="Quad Arrow Callout 215"/>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220"/>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Callout 223"/>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Quad Arrow Callout 226"/>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rot="16558520" flipH="1">
              <a:off x="2432099" y="4439645"/>
              <a:ext cx="1455123" cy="432142"/>
              <a:chOff x="5021877" y="1970119"/>
              <a:chExt cx="5024985" cy="1492320"/>
            </a:xfrm>
          </p:grpSpPr>
          <p:sp>
            <p:nvSpPr>
              <p:cNvPr id="204" name="Quad Arrow Callout 203"/>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208"/>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209"/>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212"/>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Moon 178"/>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3153002" y="2959256"/>
              <a:ext cx="412622" cy="420028"/>
              <a:chOff x="5111812" y="2300860"/>
              <a:chExt cx="653976" cy="665714"/>
            </a:xfrm>
          </p:grpSpPr>
          <p:sp>
            <p:nvSpPr>
              <p:cNvPr id="202" name="Quad Arrow Callout 20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20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3710267" y="2972278"/>
              <a:ext cx="412622" cy="420028"/>
              <a:chOff x="5111812" y="2300860"/>
              <a:chExt cx="653976" cy="665714"/>
            </a:xfrm>
          </p:grpSpPr>
          <p:sp>
            <p:nvSpPr>
              <p:cNvPr id="200" name="Quad Arrow Callout 199"/>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200"/>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Moon 181"/>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166917" y="3466152"/>
              <a:ext cx="412622" cy="420028"/>
              <a:chOff x="5111812" y="2300860"/>
              <a:chExt cx="653976" cy="665714"/>
            </a:xfrm>
          </p:grpSpPr>
          <p:sp>
            <p:nvSpPr>
              <p:cNvPr id="198" name="Quad Arrow Callout 197"/>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724182" y="3479174"/>
              <a:ext cx="412622" cy="420028"/>
              <a:chOff x="5111812" y="2300860"/>
              <a:chExt cx="653976" cy="665714"/>
            </a:xfrm>
          </p:grpSpPr>
          <p:sp>
            <p:nvSpPr>
              <p:cNvPr id="196" name="Quad Arrow Callout 19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3136609" y="970134"/>
              <a:ext cx="969887" cy="433050"/>
              <a:chOff x="3305402" y="3111656"/>
              <a:chExt cx="969887" cy="433050"/>
            </a:xfrm>
          </p:grpSpPr>
          <p:sp>
            <p:nvSpPr>
              <p:cNvPr id="189" name="Moon 188"/>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p:cNvGrpSpPr/>
              <p:nvPr/>
            </p:nvGrpSpPr>
            <p:grpSpPr>
              <a:xfrm>
                <a:off x="3305402" y="3111656"/>
                <a:ext cx="412622" cy="420028"/>
                <a:chOff x="5111812" y="2300860"/>
                <a:chExt cx="653976" cy="665714"/>
              </a:xfrm>
            </p:grpSpPr>
            <p:sp>
              <p:nvSpPr>
                <p:cNvPr id="194" name="Quad Arrow Callout 193"/>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3862667" y="3124678"/>
                <a:ext cx="412622" cy="420028"/>
                <a:chOff x="5111812" y="2300860"/>
                <a:chExt cx="653976" cy="665714"/>
              </a:xfrm>
            </p:grpSpPr>
            <p:sp>
              <p:nvSpPr>
                <p:cNvPr id="192" name="Quad Arrow Callout 191"/>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p:cNvGrpSpPr/>
            <p:nvPr/>
          </p:nvGrpSpPr>
          <p:grpSpPr>
            <a:xfrm>
              <a:off x="3410527" y="723529"/>
              <a:ext cx="412622" cy="420028"/>
              <a:chOff x="5111812" y="2300860"/>
              <a:chExt cx="653976" cy="665714"/>
            </a:xfrm>
          </p:grpSpPr>
          <p:sp>
            <p:nvSpPr>
              <p:cNvPr id="187" name="Quad Arrow Callout 18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18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732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7198</Words>
  <Application>Microsoft Office PowerPoint</Application>
  <PresentationFormat>Widescreen</PresentationFormat>
  <Paragraphs>394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 Light</vt:lpstr>
      <vt:lpstr>Calibri</vt:lpstr>
      <vt:lpstr>Arial</vt:lpstr>
      <vt:lpstr>Baskerville Old Face</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55</cp:revision>
  <dcterms:created xsi:type="dcterms:W3CDTF">2016-01-15T13:49:44Z</dcterms:created>
  <dcterms:modified xsi:type="dcterms:W3CDTF">2020-11-16T15:02:22Z</dcterms:modified>
</cp:coreProperties>
</file>