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3" r:id="rId2"/>
    <p:sldId id="259" r:id="rId3"/>
    <p:sldId id="260" r:id="rId4"/>
    <p:sldId id="257" r:id="rId5"/>
    <p:sldId id="264" r:id="rId6"/>
    <p:sldId id="265" r:id="rId7"/>
    <p:sldId id="267" r:id="rId8"/>
    <p:sldId id="266" r:id="rId9"/>
    <p:sldId id="268" r:id="rId10"/>
    <p:sldId id="262" r:id="rId11"/>
    <p:sldId id="270" r:id="rId12"/>
    <p:sldId id="271" r:id="rId13"/>
    <p:sldId id="272" r:id="rId14"/>
    <p:sldId id="273" r:id="rId15"/>
    <p:sldId id="274" r:id="rId16"/>
    <p:sldId id="275" r:id="rId17"/>
    <p:sldId id="276" r:id="rId18"/>
    <p:sldId id="280" r:id="rId19"/>
    <p:sldId id="277" r:id="rId20"/>
    <p:sldId id="279" r:id="rId21"/>
    <p:sldId id="278" r:id="rId22"/>
    <p:sldId id="281" r:id="rId23"/>
    <p:sldId id="258" r:id="rId24"/>
    <p:sldId id="261" r:id="rId25"/>
    <p:sldId id="269" r:id="rId26"/>
  </p:sldIdLst>
  <p:sldSz cx="12192000" cy="6858000"/>
  <p:notesSz cx="6858000" cy="9144000"/>
  <p:embeddedFontLst>
    <p:embeddedFont>
      <p:font typeface="Abadi" panose="020B0604020104020204" pitchFamily="34" charset="0"/>
      <p:regular r:id="rId27"/>
    </p:embeddedFont>
    <p:embeddedFont>
      <p:font typeface="Calibri" panose="020F0502020204030204" pitchFamily="34" charset="0"/>
      <p:regular r:id="rId28"/>
      <p:bold r:id="rId29"/>
      <p:italic r:id="rId30"/>
      <p:boldItalic r:id="rId31"/>
    </p:embeddedFont>
    <p:embeddedFont>
      <p:font typeface="Franklin Gothic Book" panose="020B0503020102020204" pitchFamily="34" charset="0"/>
      <p:regular r:id="rId32"/>
      <p:italic r:id="rId33"/>
    </p:embeddedFont>
    <p:embeddedFont>
      <p:font typeface="Franklin Gothic Medium" panose="020B060302010202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4810"/>
    <a:srgbClr val="9D6717"/>
    <a:srgbClr val="F9E8B9"/>
    <a:srgbClr val="FCDDC4"/>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7D600B-6BC0-4DEE-9290-8FA373E59F56}"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161901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D600B-6BC0-4DEE-9290-8FA373E59F56}"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408308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D600B-6BC0-4DEE-9290-8FA373E59F56}"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108642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7D600B-6BC0-4DEE-9290-8FA373E59F56}"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257702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D600B-6BC0-4DEE-9290-8FA373E59F56}"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1350754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7D600B-6BC0-4DEE-9290-8FA373E59F56}"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367041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7D600B-6BC0-4DEE-9290-8FA373E59F56}"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99264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7D600B-6BC0-4DEE-9290-8FA373E59F56}"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1982481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D600B-6BC0-4DEE-9290-8FA373E59F56}"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106668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D600B-6BC0-4DEE-9290-8FA373E59F56}"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3655851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D600B-6BC0-4DEE-9290-8FA373E59F56}"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26EC2-5ABE-4EDE-811F-E0CC5BFBCCA4}" type="slidenum">
              <a:rPr lang="en-US" smtClean="0"/>
              <a:t>‹#›</a:t>
            </a:fld>
            <a:endParaRPr lang="en-US"/>
          </a:p>
        </p:txBody>
      </p:sp>
    </p:spTree>
    <p:extLst>
      <p:ext uri="{BB962C8B-B14F-4D97-AF65-F5344CB8AC3E}">
        <p14:creationId xmlns:p14="http://schemas.microsoft.com/office/powerpoint/2010/main" val="433019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D600B-6BC0-4DEE-9290-8FA373E59F56}"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26EC2-5ABE-4EDE-811F-E0CC5BFBCCA4}" type="slidenum">
              <a:rPr lang="en-US" smtClean="0"/>
              <a:t>‹#›</a:t>
            </a:fld>
            <a:endParaRPr lang="en-US"/>
          </a:p>
        </p:txBody>
      </p:sp>
    </p:spTree>
    <p:extLst>
      <p:ext uri="{BB962C8B-B14F-4D97-AF65-F5344CB8AC3E}">
        <p14:creationId xmlns:p14="http://schemas.microsoft.com/office/powerpoint/2010/main" val="3015283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youtube.com/watch?v=m7Tu4zRBBSo"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6F7D40-7877-46B9-81BA-67BA63266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76200" y="1053411"/>
            <a:ext cx="12115800" cy="1754326"/>
          </a:xfrm>
          <a:prstGeom prst="rect">
            <a:avLst/>
          </a:prstGeom>
          <a:noFill/>
        </p:spPr>
        <p:txBody>
          <a:bodyPr wrap="square" rtlCol="0">
            <a:spAutoFit/>
          </a:bodyPr>
          <a:lstStyle/>
          <a:p>
            <a:pPr algn="ctr"/>
            <a:r>
              <a:rPr lang="en-US" sz="5400" dirty="0">
                <a:solidFill>
                  <a:schemeClr val="bg1"/>
                </a:solidFill>
              </a:rPr>
              <a:t>The Savior, A Sure Foundation</a:t>
            </a:r>
          </a:p>
          <a:p>
            <a:pPr algn="ctr"/>
            <a:r>
              <a:rPr lang="en-US" sz="5400" dirty="0">
                <a:solidFill>
                  <a:schemeClr val="bg1"/>
                </a:solidFill>
              </a:rPr>
              <a:t>Isaiah 24-28</a:t>
            </a:r>
          </a:p>
        </p:txBody>
      </p:sp>
      <p:sp>
        <p:nvSpPr>
          <p:cNvPr id="2" name="TextBox 1"/>
          <p:cNvSpPr txBox="1"/>
          <p:nvPr/>
        </p:nvSpPr>
        <p:spPr>
          <a:xfrm>
            <a:off x="76200" y="108857"/>
            <a:ext cx="2286000" cy="369332"/>
          </a:xfrm>
          <a:prstGeom prst="rect">
            <a:avLst/>
          </a:prstGeom>
          <a:noFill/>
        </p:spPr>
        <p:txBody>
          <a:bodyPr wrap="square" rtlCol="0">
            <a:spAutoFit/>
          </a:bodyPr>
          <a:lstStyle/>
          <a:p>
            <a:r>
              <a:rPr lang="en-US" dirty="0">
                <a:solidFill>
                  <a:schemeClr val="bg1"/>
                </a:solidFill>
              </a:rPr>
              <a:t>Lesson 124 Part 2</a:t>
            </a:r>
          </a:p>
        </p:txBody>
      </p:sp>
      <p:grpSp>
        <p:nvGrpSpPr>
          <p:cNvPr id="5" name="Group 4"/>
          <p:cNvGrpSpPr/>
          <p:nvPr/>
        </p:nvGrpSpPr>
        <p:grpSpPr>
          <a:xfrm>
            <a:off x="1603151" y="2983116"/>
            <a:ext cx="2027108" cy="3499165"/>
            <a:chOff x="1593589" y="398948"/>
            <a:chExt cx="2902209" cy="5087452"/>
          </a:xfrm>
        </p:grpSpPr>
        <p:grpSp>
          <p:nvGrpSpPr>
            <p:cNvPr id="7" name="Group 33"/>
            <p:cNvGrpSpPr/>
            <p:nvPr/>
          </p:nvGrpSpPr>
          <p:grpSpPr>
            <a:xfrm>
              <a:off x="1593589" y="398948"/>
              <a:ext cx="2902209" cy="5087452"/>
              <a:chOff x="1593589" y="398948"/>
              <a:chExt cx="1375870" cy="4260181"/>
            </a:xfrm>
          </p:grpSpPr>
          <p:sp>
            <p:nvSpPr>
              <p:cNvPr id="25"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3"/>
              <p:cNvGrpSpPr/>
              <p:nvPr/>
            </p:nvGrpSpPr>
            <p:grpSpPr>
              <a:xfrm>
                <a:off x="2383609" y="1732280"/>
                <a:ext cx="585850" cy="1566411"/>
                <a:chOff x="4699336" y="2759583"/>
                <a:chExt cx="1168064" cy="2193417"/>
              </a:xfrm>
            </p:grpSpPr>
            <p:sp>
              <p:nvSpPr>
                <p:cNvPr id="41"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rot="5003920">
              <a:off x="2288001" y="3506278"/>
              <a:ext cx="2489460" cy="381000"/>
              <a:chOff x="1600200" y="6781800"/>
              <a:chExt cx="2754086" cy="1143000"/>
            </a:xfrm>
          </p:grpSpPr>
          <p:sp>
            <p:nvSpPr>
              <p:cNvPr id="18" name="Chevron 1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p:cNvGrpSpPr/>
            <p:nvPr/>
          </p:nvGrpSpPr>
          <p:grpSpPr>
            <a:xfrm rot="16596080" flipH="1">
              <a:off x="1145001" y="3506278"/>
              <a:ext cx="2489460" cy="381000"/>
              <a:chOff x="1600200" y="6781800"/>
              <a:chExt cx="2754086" cy="1143000"/>
            </a:xfrm>
          </p:grpSpPr>
          <p:sp>
            <p:nvSpPr>
              <p:cNvPr id="11" name="Chevron 10"/>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p:cNvSpPr/>
            <p:nvPr/>
          </p:nvSpPr>
          <p:spPr>
            <a:xfrm>
              <a:off x="2667000" y="3962400"/>
              <a:ext cx="609600" cy="228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7051638" y="2630360"/>
            <a:ext cx="4095712" cy="3829641"/>
            <a:chOff x="1687629" y="1447800"/>
            <a:chExt cx="4095712" cy="3829641"/>
          </a:xfrm>
        </p:grpSpPr>
        <p:sp>
          <p:nvSpPr>
            <p:cNvPr id="70" name="Trapezoid 69"/>
            <p:cNvSpPr/>
            <p:nvPr/>
          </p:nvSpPr>
          <p:spPr>
            <a:xfrm rot="10800000">
              <a:off x="3048000" y="1447800"/>
              <a:ext cx="1371600" cy="1066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4114800" y="1905000"/>
              <a:ext cx="1668541" cy="3372441"/>
              <a:chOff x="4114800" y="1905000"/>
              <a:chExt cx="1668541" cy="3372441"/>
            </a:xfrm>
          </p:grpSpPr>
          <p:sp>
            <p:nvSpPr>
              <p:cNvPr id="79" name="Trapezoid 78"/>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16200000">
                <a:off x="5109615" y="4605319"/>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flipH="1">
              <a:off x="1687629" y="1893771"/>
              <a:ext cx="1668541" cy="3362816"/>
              <a:chOff x="4114800" y="1905000"/>
              <a:chExt cx="1668541" cy="3362816"/>
            </a:xfrm>
          </p:grpSpPr>
          <p:sp>
            <p:nvSpPr>
              <p:cNvPr id="73" name="Trapezoid 72"/>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16200000">
                <a:off x="5109615" y="4595694"/>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3399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Burst of Hymn</a:t>
            </a:r>
          </a:p>
        </p:txBody>
      </p:sp>
      <p:sp>
        <p:nvSpPr>
          <p:cNvPr id="2" name="TextBox 1"/>
          <p:cNvSpPr txBox="1"/>
          <p:nvPr/>
        </p:nvSpPr>
        <p:spPr>
          <a:xfrm>
            <a:off x="38100" y="6465671"/>
            <a:ext cx="5448301" cy="338554"/>
          </a:xfrm>
          <a:prstGeom prst="rect">
            <a:avLst/>
          </a:prstGeom>
          <a:noFill/>
        </p:spPr>
        <p:txBody>
          <a:bodyPr wrap="square" rtlCol="0">
            <a:spAutoFit/>
          </a:bodyPr>
          <a:lstStyle/>
          <a:p>
            <a:r>
              <a:rPr lang="en-US" sz="1600" dirty="0">
                <a:solidFill>
                  <a:schemeClr val="bg1"/>
                </a:solidFill>
              </a:rPr>
              <a:t>Isaiah 25: 1-11   Matthew 26:29 D&amp;C 58:3-4,8</a:t>
            </a:r>
          </a:p>
        </p:txBody>
      </p:sp>
      <p:sp>
        <p:nvSpPr>
          <p:cNvPr id="4" name="Rectangle 3"/>
          <p:cNvSpPr/>
          <p:nvPr/>
        </p:nvSpPr>
        <p:spPr>
          <a:xfrm>
            <a:off x="2407274" y="782557"/>
            <a:ext cx="7707085" cy="400110"/>
          </a:xfrm>
          <a:prstGeom prst="rect">
            <a:avLst/>
          </a:prstGeom>
        </p:spPr>
        <p:txBody>
          <a:bodyPr wrap="square">
            <a:spAutoFit/>
          </a:bodyPr>
          <a:lstStyle/>
          <a:p>
            <a:r>
              <a:rPr lang="en-US" sz="2000" dirty="0">
                <a:solidFill>
                  <a:srgbClr val="FFFF00"/>
                </a:solidFill>
              </a:rPr>
              <a:t>Because the Lord would finally come and reign in Zion and Jerusalem</a:t>
            </a:r>
          </a:p>
        </p:txBody>
      </p:sp>
      <p:sp>
        <p:nvSpPr>
          <p:cNvPr id="8" name="Rectangle 7"/>
          <p:cNvSpPr/>
          <p:nvPr/>
        </p:nvSpPr>
        <p:spPr>
          <a:xfrm>
            <a:off x="6096000" y="4102978"/>
            <a:ext cx="4800600" cy="2246769"/>
          </a:xfrm>
          <a:prstGeom prst="rect">
            <a:avLst/>
          </a:prstGeom>
        </p:spPr>
        <p:txBody>
          <a:bodyPr wrap="square">
            <a:spAutoFit/>
          </a:bodyPr>
          <a:lstStyle/>
          <a:p>
            <a:r>
              <a:rPr lang="en-US" sz="2000" dirty="0">
                <a:solidFill>
                  <a:schemeClr val="bg1"/>
                </a:solidFill>
              </a:rPr>
              <a:t>The Second Coming will be a time of great rejoicing that follows “much tribulation.”</a:t>
            </a:r>
          </a:p>
          <a:p>
            <a:endParaRPr lang="en-US" sz="2000" dirty="0">
              <a:solidFill>
                <a:schemeClr val="bg1"/>
              </a:solidFill>
            </a:endParaRPr>
          </a:p>
          <a:p>
            <a:r>
              <a:rPr lang="en-US" sz="2000" dirty="0">
                <a:solidFill>
                  <a:schemeClr val="bg1"/>
                </a:solidFill>
              </a:rPr>
              <a:t>A great “feast of fat things” will also attend the Lord’s return, meaning that men will feast upon the fruits of the gospel until they are full. </a:t>
            </a:r>
          </a:p>
        </p:txBody>
      </p:sp>
      <p:pic>
        <p:nvPicPr>
          <p:cNvPr id="5126" name="Picture 6" descr="http://endtimepilgrim.org/marriagesupper21.jpg"/>
          <p:cNvPicPr>
            <a:picLocks noChangeAspect="1" noChangeArrowheads="1"/>
          </p:cNvPicPr>
          <p:nvPr/>
        </p:nvPicPr>
        <p:blipFill rotWithShape="1">
          <a:blip r:embed="rId4">
            <a:extLst>
              <a:ext uri="{28A0092B-C50C-407E-A947-70E740481C1C}">
                <a14:useLocalDpi xmlns:a14="http://schemas.microsoft.com/office/drawing/2010/main" val="0"/>
              </a:ext>
            </a:extLst>
          </a:blip>
          <a:srcRect t="40634" r="6453" b="3805"/>
          <a:stretch/>
        </p:blipFill>
        <p:spPr bwMode="auto">
          <a:xfrm>
            <a:off x="2084093" y="3761381"/>
            <a:ext cx="3440406" cy="26616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4817" y="1264733"/>
            <a:ext cx="6096000" cy="2585323"/>
          </a:xfrm>
          <a:prstGeom prst="rect">
            <a:avLst/>
          </a:prstGeom>
        </p:spPr>
        <p:txBody>
          <a:bodyPr>
            <a:spAutoFit/>
          </a:bodyPr>
          <a:lstStyle/>
          <a:p>
            <a:r>
              <a:rPr lang="en-US" b="0" i="0" dirty="0">
                <a:solidFill>
                  <a:schemeClr val="bg1"/>
                </a:solidFill>
                <a:effectLst/>
                <a:latin typeface="Abadi" panose="020B0604020104020204" pitchFamily="34" charset="0"/>
              </a:rPr>
              <a:t>At the Last Supper, the Savior promised his disciples, "I will not drink henceforth of this fruit of the vine, until that day when I drink it new with you in my Father's kingdom.”</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Master was referring to the great Millennial feast when the Lord makes a great and terrible feast. It is great for the saints who will sup at his table, feasting both temporally and spiritually on "fat things" and "wines on the lees well refined."</a:t>
            </a:r>
            <a:endParaRPr lang="en-US" dirty="0">
              <a:solidFill>
                <a:schemeClr val="bg1"/>
              </a:solidFill>
            </a:endParaRPr>
          </a:p>
        </p:txBody>
      </p:sp>
      <p:pic>
        <p:nvPicPr>
          <p:cNvPr id="5130" name="Picture 10" descr="https://www.lds.org/scriptures/bc/scriptures/nt/matt/26/images/054-054-TheLastSupper-full.jpg?download=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1172" y="1404035"/>
            <a:ext cx="4019891" cy="254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30"/>
                                        </p:tgtEl>
                                        <p:attrNameLst>
                                          <p:attrName>style.visibility</p:attrName>
                                        </p:attrNameLst>
                                      </p:cBhvr>
                                      <p:to>
                                        <p:strVal val="visible"/>
                                      </p:to>
                                    </p:set>
                                    <p:animEffect transition="in" filter="fade">
                                      <p:cBhvr>
                                        <p:cTn id="9" dur="500"/>
                                        <p:tgtEl>
                                          <p:spTgt spid="51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fade">
                                      <p:cBhvr>
                                        <p:cTn id="18" dur="500"/>
                                        <p:tgtEl>
                                          <p:spTgt spid="51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Symbolic Feast</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25:6-12  </a:t>
            </a:r>
          </a:p>
        </p:txBody>
      </p:sp>
      <p:sp>
        <p:nvSpPr>
          <p:cNvPr id="9" name="Rectangle 8"/>
          <p:cNvSpPr/>
          <p:nvPr/>
        </p:nvSpPr>
        <p:spPr>
          <a:xfrm>
            <a:off x="471157" y="2182074"/>
            <a:ext cx="4797868" cy="2308324"/>
          </a:xfrm>
          <a:prstGeom prst="rect">
            <a:avLst/>
          </a:prstGeom>
        </p:spPr>
        <p:txBody>
          <a:bodyPr wrap="square">
            <a:spAutoFit/>
          </a:bodyPr>
          <a:lstStyle/>
          <a:p>
            <a:r>
              <a:rPr lang="en-US" sz="3600" dirty="0">
                <a:solidFill>
                  <a:schemeClr val="bg1"/>
                </a:solidFill>
              </a:rPr>
              <a:t>People of all nations will be invited to partake of the blessings of the gospel.</a:t>
            </a:r>
          </a:p>
        </p:txBody>
      </p:sp>
      <p:pic>
        <p:nvPicPr>
          <p:cNvPr id="12296" name="Picture 8" descr="https://prayernuggets.files.wordpress.com/2013/04/world-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323" y="2490442"/>
            <a:ext cx="3670783" cy="2154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431971" y="794751"/>
            <a:ext cx="5595257" cy="5636503"/>
            <a:chOff x="644198" y="-307356"/>
            <a:chExt cx="7041399" cy="7093305"/>
          </a:xfrm>
        </p:grpSpPr>
        <p:grpSp>
          <p:nvGrpSpPr>
            <p:cNvPr id="17" name="Group 15"/>
            <p:cNvGrpSpPr/>
            <p:nvPr/>
          </p:nvGrpSpPr>
          <p:grpSpPr>
            <a:xfrm rot="5226098">
              <a:off x="1168690" y="2500132"/>
              <a:ext cx="703615" cy="1752600"/>
              <a:chOff x="5891782" y="1905000"/>
              <a:chExt cx="1271017" cy="3165915"/>
            </a:xfrm>
            <a:solidFill>
              <a:schemeClr val="tx1"/>
            </a:solidFill>
          </p:grpSpPr>
          <p:sp>
            <p:nvSpPr>
              <p:cNvPr id="108" name="Oval 10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3"/>
            <p:cNvGrpSpPr/>
            <p:nvPr/>
          </p:nvGrpSpPr>
          <p:grpSpPr>
            <a:xfrm rot="1449427">
              <a:off x="2946854" y="4953045"/>
              <a:ext cx="703615" cy="1752600"/>
              <a:chOff x="7162800" y="1828800"/>
              <a:chExt cx="1271017" cy="3165915"/>
            </a:xfrm>
            <a:solidFill>
              <a:schemeClr val="tx1"/>
            </a:solidFill>
          </p:grpSpPr>
          <p:sp>
            <p:nvSpPr>
              <p:cNvPr id="103" name="Oval 10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rot="3055683">
              <a:off x="2101151" y="4328416"/>
              <a:ext cx="703615" cy="1752600"/>
              <a:chOff x="5891782" y="1905000"/>
              <a:chExt cx="1271017" cy="3165915"/>
            </a:xfrm>
            <a:solidFill>
              <a:schemeClr val="tx1"/>
            </a:solidFill>
          </p:grpSpPr>
          <p:sp>
            <p:nvSpPr>
              <p:cNvPr id="98" name="Oval 9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3"/>
            <p:cNvGrpSpPr/>
            <p:nvPr/>
          </p:nvGrpSpPr>
          <p:grpSpPr>
            <a:xfrm rot="3356542">
              <a:off x="1503535" y="3572480"/>
              <a:ext cx="703615" cy="1752600"/>
              <a:chOff x="7162800" y="1828800"/>
              <a:chExt cx="1271017" cy="3165915"/>
            </a:xfrm>
            <a:solidFill>
              <a:schemeClr val="tx1"/>
            </a:solidFill>
          </p:grpSpPr>
          <p:sp>
            <p:nvSpPr>
              <p:cNvPr id="93" name="Oval 9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ed Rectangle 9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5"/>
            <p:cNvGrpSpPr/>
            <p:nvPr/>
          </p:nvGrpSpPr>
          <p:grpSpPr>
            <a:xfrm rot="15608756">
              <a:off x="6457489" y="2080396"/>
              <a:ext cx="703615" cy="1752600"/>
              <a:chOff x="5891782" y="1905000"/>
              <a:chExt cx="1271017" cy="3165915"/>
            </a:xfrm>
            <a:solidFill>
              <a:schemeClr val="tx1"/>
            </a:solidFill>
          </p:grpSpPr>
          <p:sp>
            <p:nvSpPr>
              <p:cNvPr id="88" name="Oval 8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3"/>
            <p:cNvGrpSpPr/>
            <p:nvPr/>
          </p:nvGrpSpPr>
          <p:grpSpPr>
            <a:xfrm rot="12002144">
              <a:off x="4693461" y="-212664"/>
              <a:ext cx="703615" cy="1752600"/>
              <a:chOff x="7162800" y="1828800"/>
              <a:chExt cx="1271017" cy="3165915"/>
            </a:xfrm>
            <a:solidFill>
              <a:schemeClr val="tx1"/>
            </a:solidFill>
          </p:grpSpPr>
          <p:sp>
            <p:nvSpPr>
              <p:cNvPr id="83" name="Oval 8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3438341">
              <a:off x="5496103" y="383109"/>
              <a:ext cx="703615" cy="1752600"/>
              <a:chOff x="5891782" y="1905000"/>
              <a:chExt cx="1271017" cy="3165915"/>
            </a:xfrm>
            <a:solidFill>
              <a:schemeClr val="tx1"/>
            </a:solidFill>
          </p:grpSpPr>
          <p:sp>
            <p:nvSpPr>
              <p:cNvPr id="78" name="Oval 7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rot="13739200">
              <a:off x="6003947" y="1034640"/>
              <a:ext cx="703615" cy="1752600"/>
              <a:chOff x="7162800" y="1828800"/>
              <a:chExt cx="1271017" cy="3165915"/>
            </a:xfrm>
            <a:solidFill>
              <a:schemeClr val="tx1"/>
            </a:solidFill>
          </p:grpSpPr>
          <p:sp>
            <p:nvSpPr>
              <p:cNvPr id="73" name="Oval 7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5"/>
            <p:cNvGrpSpPr/>
            <p:nvPr/>
          </p:nvGrpSpPr>
          <p:grpSpPr>
            <a:xfrm rot="20995501">
              <a:off x="4212538" y="5033349"/>
              <a:ext cx="703615" cy="1752600"/>
              <a:chOff x="5891782" y="1905000"/>
              <a:chExt cx="1271017" cy="3165915"/>
            </a:xfrm>
            <a:solidFill>
              <a:schemeClr val="tx1"/>
            </a:solidFill>
          </p:grpSpPr>
          <p:sp>
            <p:nvSpPr>
              <p:cNvPr id="68" name="Oval 6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3"/>
            <p:cNvGrpSpPr/>
            <p:nvPr/>
          </p:nvGrpSpPr>
          <p:grpSpPr>
            <a:xfrm rot="17388889">
              <a:off x="6448902" y="3129970"/>
              <a:ext cx="703615" cy="1752600"/>
              <a:chOff x="7162800" y="1828800"/>
              <a:chExt cx="1271017" cy="3165915"/>
            </a:xfrm>
            <a:solidFill>
              <a:schemeClr val="tx1"/>
            </a:solidFill>
          </p:grpSpPr>
          <p:sp>
            <p:nvSpPr>
              <p:cNvPr id="63" name="Oval 6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18825086">
              <a:off x="5932514" y="3957019"/>
              <a:ext cx="703615" cy="1752600"/>
              <a:chOff x="5891782" y="1905000"/>
              <a:chExt cx="1271017" cy="3165915"/>
            </a:xfrm>
            <a:solidFill>
              <a:schemeClr val="tx1"/>
            </a:solidFill>
          </p:grpSpPr>
          <p:sp>
            <p:nvSpPr>
              <p:cNvPr id="58" name="Oval 5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3"/>
            <p:cNvGrpSpPr/>
            <p:nvPr/>
          </p:nvGrpSpPr>
          <p:grpSpPr>
            <a:xfrm rot="19511270">
              <a:off x="5220610" y="4665219"/>
              <a:ext cx="703615" cy="1752600"/>
              <a:chOff x="7162800" y="1828800"/>
              <a:chExt cx="1271017" cy="3165915"/>
            </a:xfrm>
            <a:solidFill>
              <a:schemeClr val="tx1"/>
            </a:solidFill>
          </p:grpSpPr>
          <p:sp>
            <p:nvSpPr>
              <p:cNvPr id="53" name="Oval 5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5"/>
            <p:cNvGrpSpPr/>
            <p:nvPr/>
          </p:nvGrpSpPr>
          <p:grpSpPr>
            <a:xfrm rot="10185419">
              <a:off x="3638754" y="-307356"/>
              <a:ext cx="703615" cy="1752600"/>
              <a:chOff x="5891782" y="1905000"/>
              <a:chExt cx="1271017" cy="3165915"/>
            </a:xfrm>
            <a:solidFill>
              <a:schemeClr val="tx1"/>
            </a:solidFill>
          </p:grpSpPr>
          <p:sp>
            <p:nvSpPr>
              <p:cNvPr id="48" name="Oval 4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3"/>
            <p:cNvGrpSpPr/>
            <p:nvPr/>
          </p:nvGrpSpPr>
          <p:grpSpPr>
            <a:xfrm rot="6578807">
              <a:off x="1291495" y="1585196"/>
              <a:ext cx="703615" cy="1752600"/>
              <a:chOff x="7162800" y="1828800"/>
              <a:chExt cx="1271017" cy="3165915"/>
            </a:xfrm>
            <a:solidFill>
              <a:schemeClr val="tx1"/>
            </a:solidFill>
          </p:grpSpPr>
          <p:sp>
            <p:nvSpPr>
              <p:cNvPr id="43" name="Oval 4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rot="8015004">
              <a:off x="1868208" y="675953"/>
              <a:ext cx="703615" cy="1752600"/>
              <a:chOff x="5891782" y="1905000"/>
              <a:chExt cx="1271017" cy="3165915"/>
            </a:xfrm>
            <a:solidFill>
              <a:schemeClr val="tx1"/>
            </a:solidFill>
          </p:grpSpPr>
          <p:sp>
            <p:nvSpPr>
              <p:cNvPr id="38" name="Oval 37"/>
              <p:cNvSpPr/>
              <p:nvPr/>
            </p:nvSpPr>
            <p:spPr>
              <a:xfrm>
                <a:off x="6019800" y="19050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2423263">
                <a:off x="6044184" y="43851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324600" y="2819400"/>
                <a:ext cx="381000" cy="1828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8657015">
                <a:off x="6600982" y="43508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5400000">
                <a:off x="6336791" y="27971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3"/>
            <p:cNvGrpSpPr/>
            <p:nvPr/>
          </p:nvGrpSpPr>
          <p:grpSpPr>
            <a:xfrm rot="8528669">
              <a:off x="2540048" y="103311"/>
              <a:ext cx="703615" cy="1752600"/>
              <a:chOff x="7162800" y="1828800"/>
              <a:chExt cx="1271017" cy="3165915"/>
            </a:xfrm>
            <a:solidFill>
              <a:schemeClr val="tx1"/>
            </a:solidFill>
          </p:grpSpPr>
          <p:sp>
            <p:nvSpPr>
              <p:cNvPr id="33" name="Oval 32"/>
              <p:cNvSpPr/>
              <p:nvPr/>
            </p:nvSpPr>
            <p:spPr>
              <a:xfrm>
                <a:off x="7290818" y="1828800"/>
                <a:ext cx="10160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423263">
                <a:off x="7315202" y="4308915"/>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8657015">
                <a:off x="7872000" y="4274607"/>
                <a:ext cx="381000" cy="685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5400000">
                <a:off x="7607809" y="2720905"/>
                <a:ext cx="381000" cy="127101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7315200" y="2743200"/>
                <a:ext cx="990600" cy="1828800"/>
              </a:xfrm>
              <a:prstGeom prst="trapezoid">
                <a:avLst>
                  <a:gd name="adj" fmla="val 33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89347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Dark Veil Over the Earth</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25:7-8  Alma 19:6  Ether 4:15  Moses 7:61  Revelation 7:17; 2:4  </a:t>
            </a:r>
          </a:p>
        </p:txBody>
      </p:sp>
      <p:sp>
        <p:nvSpPr>
          <p:cNvPr id="9" name="Rectangle 8"/>
          <p:cNvSpPr/>
          <p:nvPr/>
        </p:nvSpPr>
        <p:spPr>
          <a:xfrm>
            <a:off x="284144" y="1435602"/>
            <a:ext cx="6096000" cy="4401205"/>
          </a:xfrm>
          <a:prstGeom prst="rect">
            <a:avLst/>
          </a:prstGeom>
        </p:spPr>
        <p:txBody>
          <a:bodyPr>
            <a:spAutoFit/>
          </a:bodyPr>
          <a:lstStyle/>
          <a:p>
            <a:r>
              <a:rPr lang="en-US" sz="2000" dirty="0">
                <a:solidFill>
                  <a:schemeClr val="bg1"/>
                </a:solidFill>
              </a:rPr>
              <a:t>This veil may be the “dark veil of unbelief”  which characterizes those of the latter days who reject the gospel. </a:t>
            </a:r>
          </a:p>
          <a:p>
            <a:endParaRPr lang="en-US" sz="2000" dirty="0">
              <a:solidFill>
                <a:schemeClr val="bg1"/>
              </a:solidFill>
            </a:endParaRPr>
          </a:p>
          <a:p>
            <a:r>
              <a:rPr lang="en-US" sz="2000" dirty="0">
                <a:solidFill>
                  <a:schemeClr val="bg1"/>
                </a:solidFill>
              </a:rPr>
              <a:t>Or, it could be a more literal “veil of darkness,” such as that described in Moses 7:61 when the heavens shall be darkened and “shall shake, and also the earth.” </a:t>
            </a:r>
          </a:p>
          <a:p>
            <a:endParaRPr lang="en-US" sz="2000" dirty="0">
              <a:solidFill>
                <a:schemeClr val="bg1"/>
              </a:solidFill>
            </a:endParaRPr>
          </a:p>
          <a:p>
            <a:r>
              <a:rPr lang="en-US" sz="2000" dirty="0">
                <a:solidFill>
                  <a:schemeClr val="bg1"/>
                </a:solidFill>
              </a:rPr>
              <a:t>But great joy will also follow, for the time will come when “the Lord God will wipe away tears from off all faces.” </a:t>
            </a:r>
          </a:p>
          <a:p>
            <a:endParaRPr lang="en-US" sz="2000" dirty="0">
              <a:solidFill>
                <a:schemeClr val="bg1"/>
              </a:solidFill>
            </a:endParaRPr>
          </a:p>
          <a:p>
            <a:r>
              <a:rPr lang="en-US" sz="2000" dirty="0">
                <a:solidFill>
                  <a:schemeClr val="bg1"/>
                </a:solidFill>
              </a:rPr>
              <a:t>This figure is used twice in the book of Revelation and obviously represents a millennial condition.</a:t>
            </a:r>
          </a:p>
        </p:txBody>
      </p:sp>
      <p:sp>
        <p:nvSpPr>
          <p:cNvPr id="3" name="Rectangle 2"/>
          <p:cNvSpPr/>
          <p:nvPr/>
        </p:nvSpPr>
        <p:spPr>
          <a:xfrm>
            <a:off x="4133151" y="772950"/>
            <a:ext cx="4493987" cy="400110"/>
          </a:xfrm>
          <a:prstGeom prst="rect">
            <a:avLst/>
          </a:prstGeom>
        </p:spPr>
        <p:txBody>
          <a:bodyPr wrap="none">
            <a:spAutoFit/>
          </a:bodyPr>
          <a:lstStyle/>
          <a:p>
            <a:r>
              <a:rPr lang="en-US" sz="2000" dirty="0">
                <a:solidFill>
                  <a:srgbClr val="FFFF00"/>
                </a:solidFill>
              </a:rPr>
              <a:t> “the vail that is spread over all nations”</a:t>
            </a:r>
          </a:p>
        </p:txBody>
      </p:sp>
      <p:pic>
        <p:nvPicPr>
          <p:cNvPr id="12292" name="Picture 4" descr="http://hd.wallpaperswide.com/thumbs/dark_earth-t2.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67" t="7807" r="7292" b="10462"/>
          <a:stretch/>
        </p:blipFill>
        <p:spPr bwMode="auto">
          <a:xfrm>
            <a:off x="6934200" y="3428999"/>
            <a:ext cx="3995057" cy="256902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graceelgin.org/images/Ex_MosesVeil.jpg"/>
          <p:cNvPicPr>
            <a:picLocks noChangeAspect="1" noChangeArrowheads="1"/>
          </p:cNvPicPr>
          <p:nvPr/>
        </p:nvPicPr>
        <p:blipFill rotWithShape="1">
          <a:blip r:embed="rId5">
            <a:extLst>
              <a:ext uri="{28A0092B-C50C-407E-A947-70E740481C1C}">
                <a14:useLocalDpi xmlns:a14="http://schemas.microsoft.com/office/drawing/2010/main" val="0"/>
              </a:ext>
            </a:extLst>
          </a:blip>
          <a:srcRect l="50391" t="685"/>
          <a:stretch/>
        </p:blipFill>
        <p:spPr bwMode="auto">
          <a:xfrm>
            <a:off x="8538692" y="1210613"/>
            <a:ext cx="1408129" cy="2114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graceelgin.org/images/Ex_MosesVeil.jpg"/>
          <p:cNvPicPr>
            <a:picLocks noChangeAspect="1" noChangeArrowheads="1"/>
          </p:cNvPicPr>
          <p:nvPr/>
        </p:nvPicPr>
        <p:blipFill rotWithShape="1">
          <a:blip r:embed="rId5">
            <a:extLst>
              <a:ext uri="{28A0092B-C50C-407E-A947-70E740481C1C}">
                <a14:useLocalDpi xmlns:a14="http://schemas.microsoft.com/office/drawing/2010/main" val="0"/>
              </a:ext>
            </a:extLst>
          </a:blip>
          <a:srcRect t="-418" r="50911"/>
          <a:stretch/>
        </p:blipFill>
        <p:spPr bwMode="auto">
          <a:xfrm>
            <a:off x="7108372" y="1197429"/>
            <a:ext cx="1393371" cy="2137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5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294"/>
                                        </p:tgtEl>
                                        <p:attrNameLst>
                                          <p:attrName>style.visibility</p:attrName>
                                        </p:attrNameLst>
                                      </p:cBhvr>
                                      <p:to>
                                        <p:strVal val="visible"/>
                                      </p:to>
                                    </p:set>
                                    <p:animEffect transition="in" filter="fade">
                                      <p:cBhvr>
                                        <p:cTn id="9" dur="500"/>
                                        <p:tgtEl>
                                          <p:spTgt spid="122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fade">
                                      <p:cBhvr>
                                        <p:cTn id="16" dur="500"/>
                                        <p:tgtEl>
                                          <p:spTgt spid="1229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25:6-12  </a:t>
            </a:r>
          </a:p>
        </p:txBody>
      </p:sp>
      <p:sp>
        <p:nvSpPr>
          <p:cNvPr id="9" name="Rectangle 8"/>
          <p:cNvSpPr/>
          <p:nvPr/>
        </p:nvSpPr>
        <p:spPr>
          <a:xfrm>
            <a:off x="593621" y="1401470"/>
            <a:ext cx="7551614" cy="3539430"/>
          </a:xfrm>
          <a:prstGeom prst="rect">
            <a:avLst/>
          </a:prstGeom>
        </p:spPr>
        <p:txBody>
          <a:bodyPr wrap="square">
            <a:spAutoFit/>
          </a:bodyPr>
          <a:lstStyle/>
          <a:p>
            <a:r>
              <a:rPr lang="en-US" sz="3200" dirty="0">
                <a:solidFill>
                  <a:schemeClr val="bg1"/>
                </a:solidFill>
              </a:rPr>
              <a:t>“In the scriptures, the word </a:t>
            </a:r>
            <a:r>
              <a:rPr lang="en-US" sz="3200" i="1" dirty="0">
                <a:solidFill>
                  <a:schemeClr val="bg1"/>
                </a:solidFill>
              </a:rPr>
              <a:t>wait </a:t>
            </a:r>
            <a:r>
              <a:rPr lang="en-US" sz="3200" dirty="0">
                <a:solidFill>
                  <a:schemeClr val="bg1"/>
                </a:solidFill>
              </a:rPr>
              <a:t>means to hope, to anticipate, and to trust. </a:t>
            </a:r>
          </a:p>
          <a:p>
            <a:endParaRPr lang="en-US" sz="3200" dirty="0">
              <a:solidFill>
                <a:schemeClr val="bg1"/>
              </a:solidFill>
            </a:endParaRPr>
          </a:p>
          <a:p>
            <a:r>
              <a:rPr lang="en-US" sz="3200" dirty="0">
                <a:solidFill>
                  <a:schemeClr val="bg1"/>
                </a:solidFill>
              </a:rPr>
              <a:t>To hope and trust in the Lord requires faith, patience, humility, meekness, long-suffering, keeping the commandments, and enduring to the end.”</a:t>
            </a:r>
          </a:p>
        </p:txBody>
      </p:sp>
      <p:sp>
        <p:nvSpPr>
          <p:cNvPr id="113" name="TextBox 112"/>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(7)</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521" y="1702220"/>
            <a:ext cx="2337707" cy="2937929"/>
          </a:xfrm>
          <a:prstGeom prst="rect">
            <a:avLst/>
          </a:prstGeom>
        </p:spPr>
      </p:pic>
    </p:spTree>
    <p:extLst>
      <p:ext uri="{BB962C8B-B14F-4D97-AF65-F5344CB8AC3E}">
        <p14:creationId xmlns:p14="http://schemas.microsoft.com/office/powerpoint/2010/main" val="199729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25:6-12  </a:t>
            </a:r>
          </a:p>
        </p:txBody>
      </p:sp>
      <p:sp>
        <p:nvSpPr>
          <p:cNvPr id="113" name="TextBox 112"/>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(7)</a:t>
            </a:r>
          </a:p>
        </p:txBody>
      </p:sp>
      <p:grpSp>
        <p:nvGrpSpPr>
          <p:cNvPr id="7" name="Group 6"/>
          <p:cNvGrpSpPr/>
          <p:nvPr/>
        </p:nvGrpSpPr>
        <p:grpSpPr>
          <a:xfrm>
            <a:off x="337457" y="348342"/>
            <a:ext cx="11342914" cy="5869379"/>
            <a:chOff x="3124200" y="4267200"/>
            <a:chExt cx="2514600" cy="2057400"/>
          </a:xfrm>
        </p:grpSpPr>
        <p:sp>
          <p:nvSpPr>
            <p:cNvPr id="8" name="Frame 7"/>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3213490" y="4419600"/>
              <a:ext cx="2345673" cy="1752600"/>
            </a:xfrm>
            <a:prstGeom prst="rect">
              <a:avLst/>
            </a:prstGeom>
            <a:blipFill>
              <a:blip r:embed="rId4"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055914" y="1058606"/>
            <a:ext cx="2928257" cy="1249165"/>
            <a:chOff x="1055914" y="1058606"/>
            <a:chExt cx="2928257" cy="1249165"/>
          </a:xfrm>
        </p:grpSpPr>
        <p:grpSp>
          <p:nvGrpSpPr>
            <p:cNvPr id="14" name="Group 13"/>
            <p:cNvGrpSpPr/>
            <p:nvPr/>
          </p:nvGrpSpPr>
          <p:grpSpPr>
            <a:xfrm>
              <a:off x="1055914" y="1058606"/>
              <a:ext cx="1469131" cy="1249165"/>
              <a:chOff x="5736421" y="601406"/>
              <a:chExt cx="2547167" cy="2571816"/>
            </a:xfrm>
          </p:grpSpPr>
          <p:sp>
            <p:nvSpPr>
              <p:cNvPr id="15" name="Flowchart: Magnetic Disk 14"/>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616031" y="1415144"/>
                <a:ext cx="136632" cy="283501"/>
                <a:chOff x="6616031" y="1415144"/>
                <a:chExt cx="136632" cy="283501"/>
              </a:xfrm>
            </p:grpSpPr>
            <p:sp>
              <p:nvSpPr>
                <p:cNvPr id="37" name="Oval 36"/>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094793" y="1428206"/>
                <a:ext cx="136632" cy="283501"/>
                <a:chOff x="6616031" y="1415144"/>
                <a:chExt cx="136632" cy="283501"/>
              </a:xfrm>
            </p:grpSpPr>
            <p:sp>
              <p:nvSpPr>
                <p:cNvPr id="35" name="Oval 34"/>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705777" y="1162359"/>
                <a:ext cx="577811" cy="345186"/>
                <a:chOff x="7705777" y="1162359"/>
                <a:chExt cx="577811" cy="345186"/>
              </a:xfrm>
            </p:grpSpPr>
            <p:cxnSp>
              <p:nvCxnSpPr>
                <p:cNvPr id="32" name="Straight Connector 31"/>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14206433">
                <a:off x="5620108" y="1201346"/>
                <a:ext cx="577811" cy="345186"/>
                <a:chOff x="7705777" y="1162359"/>
                <a:chExt cx="577811" cy="345186"/>
              </a:xfrm>
            </p:grpSpPr>
            <p:cxnSp>
              <p:nvCxnSpPr>
                <p:cNvPr id="29" name="Straight Connector 28"/>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455478" y="2494432"/>
                <a:ext cx="330844" cy="666561"/>
                <a:chOff x="6341706" y="2495743"/>
                <a:chExt cx="330844" cy="666561"/>
              </a:xfrm>
            </p:grpSpPr>
            <p:cxnSp>
              <p:nvCxnSpPr>
                <p:cNvPr id="27" name="Straight Connector 26"/>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flipH="1">
                <a:off x="7206039" y="2506661"/>
                <a:ext cx="335729" cy="666561"/>
                <a:chOff x="6327395" y="2495743"/>
                <a:chExt cx="335729" cy="666561"/>
              </a:xfrm>
            </p:grpSpPr>
            <p:cxnSp>
              <p:nvCxnSpPr>
                <p:cNvPr id="25" name="Straight Connector 24"/>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2601686" y="1208314"/>
              <a:ext cx="1382485" cy="566057"/>
              <a:chOff x="2601686" y="1208314"/>
              <a:chExt cx="1382485" cy="566057"/>
            </a:xfrm>
          </p:grpSpPr>
          <p:sp>
            <p:nvSpPr>
              <p:cNvPr id="5" name="Rounded Rectangle 4"/>
              <p:cNvSpPr/>
              <p:nvPr/>
            </p:nvSpPr>
            <p:spPr>
              <a:xfrm>
                <a:off x="2601686" y="1208314"/>
                <a:ext cx="1382485" cy="566057"/>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2861" y="1285021"/>
                <a:ext cx="883433" cy="461665"/>
              </a:xfrm>
              <a:prstGeom prst="rect">
                <a:avLst/>
              </a:prstGeom>
              <a:noFill/>
            </p:spPr>
            <p:txBody>
              <a:bodyPr wrap="square" rtlCol="0">
                <a:spAutoFit/>
              </a:bodyPr>
              <a:lstStyle/>
              <a:p>
                <a:r>
                  <a:rPr lang="en-US" sz="2400" dirty="0"/>
                  <a:t>Faith</a:t>
                </a:r>
              </a:p>
            </p:txBody>
          </p:sp>
        </p:grpSp>
      </p:grpSp>
      <p:grpSp>
        <p:nvGrpSpPr>
          <p:cNvPr id="43" name="Group 42"/>
          <p:cNvGrpSpPr/>
          <p:nvPr/>
        </p:nvGrpSpPr>
        <p:grpSpPr>
          <a:xfrm>
            <a:off x="4531886" y="1522699"/>
            <a:ext cx="2928257" cy="1249165"/>
            <a:chOff x="1055914" y="1058606"/>
            <a:chExt cx="2928257" cy="1249165"/>
          </a:xfrm>
        </p:grpSpPr>
        <p:grpSp>
          <p:nvGrpSpPr>
            <p:cNvPr id="44" name="Group 43"/>
            <p:cNvGrpSpPr/>
            <p:nvPr/>
          </p:nvGrpSpPr>
          <p:grpSpPr>
            <a:xfrm>
              <a:off x="1055914" y="1058606"/>
              <a:ext cx="1469131" cy="1249165"/>
              <a:chOff x="5736421" y="601406"/>
              <a:chExt cx="2547167" cy="2571816"/>
            </a:xfrm>
          </p:grpSpPr>
          <p:sp>
            <p:nvSpPr>
              <p:cNvPr id="48" name="Flowchart: Magnetic Disk 47"/>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6616031" y="1415144"/>
                <a:ext cx="136632" cy="283501"/>
                <a:chOff x="6616031" y="1415144"/>
                <a:chExt cx="136632" cy="283501"/>
              </a:xfrm>
            </p:grpSpPr>
            <p:sp>
              <p:nvSpPr>
                <p:cNvPr id="70" name="Oval 69"/>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7094793" y="1428206"/>
                <a:ext cx="136632" cy="283501"/>
                <a:chOff x="6616031" y="1415144"/>
                <a:chExt cx="136632" cy="283501"/>
              </a:xfrm>
            </p:grpSpPr>
            <p:sp>
              <p:nvSpPr>
                <p:cNvPr id="68" name="Oval 67"/>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705777" y="1162359"/>
                <a:ext cx="577811" cy="345186"/>
                <a:chOff x="7705777" y="1162359"/>
                <a:chExt cx="577811" cy="345186"/>
              </a:xfrm>
            </p:grpSpPr>
            <p:cxnSp>
              <p:nvCxnSpPr>
                <p:cNvPr id="65" name="Straight Connector 64"/>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14206433">
                <a:off x="5620108" y="1201346"/>
                <a:ext cx="577811" cy="345186"/>
                <a:chOff x="7705777" y="1162359"/>
                <a:chExt cx="577811" cy="345186"/>
              </a:xfrm>
            </p:grpSpPr>
            <p:cxnSp>
              <p:nvCxnSpPr>
                <p:cNvPr id="62" name="Straight Connector 61"/>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455478" y="2494432"/>
                <a:ext cx="330844" cy="666561"/>
                <a:chOff x="6341706" y="2495743"/>
                <a:chExt cx="330844" cy="666561"/>
              </a:xfrm>
            </p:grpSpPr>
            <p:cxnSp>
              <p:nvCxnSpPr>
                <p:cNvPr id="60" name="Straight Connector 59"/>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H="1">
                <a:off x="7206039" y="2506661"/>
                <a:ext cx="335729" cy="666561"/>
                <a:chOff x="6327395" y="2495743"/>
                <a:chExt cx="335729" cy="666561"/>
              </a:xfrm>
            </p:grpSpPr>
            <p:cxnSp>
              <p:nvCxnSpPr>
                <p:cNvPr id="58" name="Straight Connector 57"/>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Oval 54"/>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2474765" y="1208314"/>
              <a:ext cx="1509406" cy="864148"/>
              <a:chOff x="2474765" y="1208314"/>
              <a:chExt cx="1509406" cy="864148"/>
            </a:xfrm>
          </p:grpSpPr>
          <p:sp>
            <p:nvSpPr>
              <p:cNvPr id="46" name="Rounded Rectangle 45"/>
              <p:cNvSpPr/>
              <p:nvPr/>
            </p:nvSpPr>
            <p:spPr>
              <a:xfrm>
                <a:off x="2601686" y="1208314"/>
                <a:ext cx="1382485" cy="864148"/>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474765" y="1320350"/>
                <a:ext cx="1498187" cy="646331"/>
              </a:xfrm>
              <a:prstGeom prst="rect">
                <a:avLst/>
              </a:prstGeom>
              <a:noFill/>
            </p:spPr>
            <p:txBody>
              <a:bodyPr wrap="square" rtlCol="0">
                <a:spAutoFit/>
              </a:bodyPr>
              <a:lstStyle/>
              <a:p>
                <a:pPr algn="ctr"/>
                <a:r>
                  <a:rPr lang="en-US" b="1" dirty="0"/>
                  <a:t>Answers to prayers</a:t>
                </a:r>
              </a:p>
            </p:txBody>
          </p:sp>
        </p:grpSp>
      </p:grpSp>
      <p:grpSp>
        <p:nvGrpSpPr>
          <p:cNvPr id="72" name="Group 71"/>
          <p:cNvGrpSpPr/>
          <p:nvPr/>
        </p:nvGrpSpPr>
        <p:grpSpPr>
          <a:xfrm>
            <a:off x="7629679" y="992374"/>
            <a:ext cx="2986107" cy="1249165"/>
            <a:chOff x="1055914" y="1058606"/>
            <a:chExt cx="2986107" cy="1249165"/>
          </a:xfrm>
        </p:grpSpPr>
        <p:grpSp>
          <p:nvGrpSpPr>
            <p:cNvPr id="73" name="Group 72"/>
            <p:cNvGrpSpPr/>
            <p:nvPr/>
          </p:nvGrpSpPr>
          <p:grpSpPr>
            <a:xfrm>
              <a:off x="1055914" y="1058606"/>
              <a:ext cx="1469131" cy="1249165"/>
              <a:chOff x="5736421" y="601406"/>
              <a:chExt cx="2547167" cy="2571816"/>
            </a:xfrm>
          </p:grpSpPr>
          <p:sp>
            <p:nvSpPr>
              <p:cNvPr id="77" name="Flowchart: Magnetic Disk 76"/>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6616031" y="1415144"/>
                <a:ext cx="136632" cy="283501"/>
                <a:chOff x="6616031" y="1415144"/>
                <a:chExt cx="136632" cy="283501"/>
              </a:xfrm>
            </p:grpSpPr>
            <p:sp>
              <p:nvSpPr>
                <p:cNvPr id="99" name="Oval 98"/>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7094793" y="1428206"/>
                <a:ext cx="136632" cy="283501"/>
                <a:chOff x="6616031" y="1415144"/>
                <a:chExt cx="136632" cy="283501"/>
              </a:xfrm>
            </p:grpSpPr>
            <p:sp>
              <p:nvSpPr>
                <p:cNvPr id="97" name="Oval 96"/>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7705777" y="1162359"/>
                <a:ext cx="577811" cy="345186"/>
                <a:chOff x="7705777" y="1162359"/>
                <a:chExt cx="577811" cy="345186"/>
              </a:xfrm>
            </p:grpSpPr>
            <p:cxnSp>
              <p:nvCxnSpPr>
                <p:cNvPr id="94" name="Straight Connector 9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rot="14206433">
                <a:off x="5620108" y="1201346"/>
                <a:ext cx="577811" cy="345186"/>
                <a:chOff x="7705777" y="1162359"/>
                <a:chExt cx="577811" cy="345186"/>
              </a:xfrm>
            </p:grpSpPr>
            <p:cxnSp>
              <p:nvCxnSpPr>
                <p:cNvPr id="91" name="Straight Connector 90"/>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6455478" y="2494432"/>
                <a:ext cx="330844" cy="666561"/>
                <a:chOff x="6341706" y="2495743"/>
                <a:chExt cx="330844" cy="666561"/>
              </a:xfrm>
            </p:grpSpPr>
            <p:cxnSp>
              <p:nvCxnSpPr>
                <p:cNvPr id="89" name="Straight Connector 88"/>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flipH="1">
                <a:off x="7206039" y="2506661"/>
                <a:ext cx="335729" cy="666561"/>
                <a:chOff x="6327395" y="2495743"/>
                <a:chExt cx="335729" cy="666561"/>
              </a:xfrm>
            </p:grpSpPr>
            <p:cxnSp>
              <p:nvCxnSpPr>
                <p:cNvPr id="87" name="Straight Connector 86"/>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Oval 83"/>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2543834" y="1208314"/>
              <a:ext cx="1498187" cy="566057"/>
              <a:chOff x="2543834" y="1208314"/>
              <a:chExt cx="1498187" cy="566057"/>
            </a:xfrm>
          </p:grpSpPr>
          <p:sp>
            <p:nvSpPr>
              <p:cNvPr id="75" name="Rounded Rectangle 74"/>
              <p:cNvSpPr/>
              <p:nvPr/>
            </p:nvSpPr>
            <p:spPr>
              <a:xfrm>
                <a:off x="2601686" y="1208314"/>
                <a:ext cx="1382485" cy="566057"/>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2543834" y="1327724"/>
                <a:ext cx="1498187" cy="400110"/>
              </a:xfrm>
              <a:prstGeom prst="rect">
                <a:avLst/>
              </a:prstGeom>
              <a:noFill/>
            </p:spPr>
            <p:txBody>
              <a:bodyPr wrap="square" rtlCol="0">
                <a:spAutoFit/>
              </a:bodyPr>
              <a:lstStyle/>
              <a:p>
                <a:pPr algn="ctr"/>
                <a:r>
                  <a:rPr lang="en-US" sz="2000" b="1" dirty="0"/>
                  <a:t>Revelation</a:t>
                </a:r>
              </a:p>
            </p:txBody>
          </p:sp>
        </p:grpSp>
      </p:grpSp>
      <p:grpSp>
        <p:nvGrpSpPr>
          <p:cNvPr id="101" name="Group 100"/>
          <p:cNvGrpSpPr/>
          <p:nvPr/>
        </p:nvGrpSpPr>
        <p:grpSpPr>
          <a:xfrm>
            <a:off x="804356" y="2623287"/>
            <a:ext cx="2990736" cy="1249165"/>
            <a:chOff x="1055914" y="1058606"/>
            <a:chExt cx="2990736" cy="1249165"/>
          </a:xfrm>
        </p:grpSpPr>
        <p:grpSp>
          <p:nvGrpSpPr>
            <p:cNvPr id="102" name="Group 101"/>
            <p:cNvGrpSpPr/>
            <p:nvPr/>
          </p:nvGrpSpPr>
          <p:grpSpPr>
            <a:xfrm>
              <a:off x="1055914" y="1058606"/>
              <a:ext cx="1469131" cy="1249165"/>
              <a:chOff x="5736421" y="601406"/>
              <a:chExt cx="2547167" cy="2571816"/>
            </a:xfrm>
          </p:grpSpPr>
          <p:sp>
            <p:nvSpPr>
              <p:cNvPr id="106" name="Flowchart: Magnetic Disk 105"/>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a:off x="6616031" y="1415144"/>
                <a:ext cx="136632" cy="283501"/>
                <a:chOff x="6616031" y="1415144"/>
                <a:chExt cx="136632" cy="283501"/>
              </a:xfrm>
            </p:grpSpPr>
            <p:sp>
              <p:nvSpPr>
                <p:cNvPr id="129" name="Oval 128"/>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7094793" y="1428206"/>
                <a:ext cx="136632" cy="283501"/>
                <a:chOff x="6616031" y="1415144"/>
                <a:chExt cx="136632" cy="283501"/>
              </a:xfrm>
            </p:grpSpPr>
            <p:sp>
              <p:nvSpPr>
                <p:cNvPr id="127" name="Oval 126"/>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7705777" y="1162359"/>
                <a:ext cx="577811" cy="345186"/>
                <a:chOff x="7705777" y="1162359"/>
                <a:chExt cx="577811" cy="345186"/>
              </a:xfrm>
            </p:grpSpPr>
            <p:cxnSp>
              <p:nvCxnSpPr>
                <p:cNvPr id="124" name="Straight Connector 12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rot="14206433">
                <a:off x="5620108" y="1201346"/>
                <a:ext cx="577811" cy="345186"/>
                <a:chOff x="7705777" y="1162359"/>
                <a:chExt cx="577811" cy="345186"/>
              </a:xfrm>
            </p:grpSpPr>
            <p:cxnSp>
              <p:nvCxnSpPr>
                <p:cNvPr id="121" name="Straight Connector 120"/>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6455478" y="2494432"/>
                <a:ext cx="330844" cy="666561"/>
                <a:chOff x="6341706" y="2495743"/>
                <a:chExt cx="330844" cy="666561"/>
              </a:xfrm>
            </p:grpSpPr>
            <p:cxnSp>
              <p:nvCxnSpPr>
                <p:cNvPr id="119" name="Straight Connector 118"/>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flipH="1">
                <a:off x="7206039" y="2506661"/>
                <a:ext cx="335729" cy="666561"/>
                <a:chOff x="6327395" y="2495743"/>
                <a:chExt cx="335729" cy="666561"/>
              </a:xfrm>
            </p:grpSpPr>
            <p:cxnSp>
              <p:nvCxnSpPr>
                <p:cNvPr id="117" name="Straight Connector 116"/>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4" name="Oval 113"/>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p:cNvGrpSpPr/>
            <p:nvPr/>
          </p:nvGrpSpPr>
          <p:grpSpPr>
            <a:xfrm>
              <a:off x="2548463" y="1208314"/>
              <a:ext cx="1498187" cy="982181"/>
              <a:chOff x="2548463" y="1208314"/>
              <a:chExt cx="1498187" cy="982181"/>
            </a:xfrm>
          </p:grpSpPr>
          <p:sp>
            <p:nvSpPr>
              <p:cNvPr id="104" name="Rounded Rectangle 103"/>
              <p:cNvSpPr/>
              <p:nvPr/>
            </p:nvSpPr>
            <p:spPr>
              <a:xfrm>
                <a:off x="2601686" y="1208314"/>
                <a:ext cx="1382485" cy="982181"/>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2548463" y="1267165"/>
                <a:ext cx="1498187" cy="923330"/>
              </a:xfrm>
              <a:prstGeom prst="rect">
                <a:avLst/>
              </a:prstGeom>
              <a:noFill/>
            </p:spPr>
            <p:txBody>
              <a:bodyPr wrap="square" rtlCol="0">
                <a:spAutoFit/>
              </a:bodyPr>
              <a:lstStyle/>
              <a:p>
                <a:pPr algn="ctr"/>
                <a:r>
                  <a:rPr lang="en-US" b="1" dirty="0"/>
                  <a:t>Help in overcoming temptation</a:t>
                </a:r>
              </a:p>
            </p:txBody>
          </p:sp>
        </p:grpSp>
      </p:grpSp>
      <p:grpSp>
        <p:nvGrpSpPr>
          <p:cNvPr id="160" name="Group 159"/>
          <p:cNvGrpSpPr/>
          <p:nvPr/>
        </p:nvGrpSpPr>
        <p:grpSpPr>
          <a:xfrm>
            <a:off x="3975211" y="2963035"/>
            <a:ext cx="2989651" cy="1249165"/>
            <a:chOff x="1055914" y="1058606"/>
            <a:chExt cx="2989651" cy="1249165"/>
          </a:xfrm>
        </p:grpSpPr>
        <p:grpSp>
          <p:nvGrpSpPr>
            <p:cNvPr id="161" name="Group 160"/>
            <p:cNvGrpSpPr/>
            <p:nvPr/>
          </p:nvGrpSpPr>
          <p:grpSpPr>
            <a:xfrm>
              <a:off x="1055914" y="1058606"/>
              <a:ext cx="1469131" cy="1249165"/>
              <a:chOff x="5736421" y="601406"/>
              <a:chExt cx="2547167" cy="2571816"/>
            </a:xfrm>
          </p:grpSpPr>
          <p:sp>
            <p:nvSpPr>
              <p:cNvPr id="165" name="Flowchart: Magnetic Disk 164"/>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p:cNvGrpSpPr/>
              <p:nvPr/>
            </p:nvGrpSpPr>
            <p:grpSpPr>
              <a:xfrm>
                <a:off x="6616031" y="1415144"/>
                <a:ext cx="136632" cy="283501"/>
                <a:chOff x="6616031" y="1415144"/>
                <a:chExt cx="136632" cy="283501"/>
              </a:xfrm>
            </p:grpSpPr>
            <p:sp>
              <p:nvSpPr>
                <p:cNvPr id="187" name="Oval 186"/>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7094793" y="1428206"/>
                <a:ext cx="136632" cy="283501"/>
                <a:chOff x="6616031" y="1415144"/>
                <a:chExt cx="136632" cy="283501"/>
              </a:xfrm>
            </p:grpSpPr>
            <p:sp>
              <p:nvSpPr>
                <p:cNvPr id="185" name="Oval 184"/>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7705777" y="1162359"/>
                <a:ext cx="577811" cy="345186"/>
                <a:chOff x="7705777" y="1162359"/>
                <a:chExt cx="577811" cy="345186"/>
              </a:xfrm>
            </p:grpSpPr>
            <p:cxnSp>
              <p:nvCxnSpPr>
                <p:cNvPr id="182" name="Straight Connector 181"/>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rot="14206433">
                <a:off x="5620108" y="1201346"/>
                <a:ext cx="577811" cy="345186"/>
                <a:chOff x="7705777" y="1162359"/>
                <a:chExt cx="577811" cy="345186"/>
              </a:xfrm>
            </p:grpSpPr>
            <p:cxnSp>
              <p:nvCxnSpPr>
                <p:cNvPr id="179" name="Straight Connector 178"/>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p:nvGrpSpPr>
            <p:grpSpPr>
              <a:xfrm>
                <a:off x="6455478" y="2494432"/>
                <a:ext cx="330844" cy="666561"/>
                <a:chOff x="6341706" y="2495743"/>
                <a:chExt cx="330844" cy="666561"/>
              </a:xfrm>
            </p:grpSpPr>
            <p:cxnSp>
              <p:nvCxnSpPr>
                <p:cNvPr id="177" name="Straight Connector 176"/>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flipH="1">
                <a:off x="7206039" y="2506661"/>
                <a:ext cx="335729" cy="666561"/>
                <a:chOff x="6327395" y="2495743"/>
                <a:chExt cx="335729" cy="666561"/>
              </a:xfrm>
            </p:grpSpPr>
            <p:cxnSp>
              <p:nvCxnSpPr>
                <p:cNvPr id="175" name="Straight Connector 174"/>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2" name="Oval 171"/>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2547378" y="1155334"/>
              <a:ext cx="1498187" cy="1076792"/>
              <a:chOff x="2547378" y="1155334"/>
              <a:chExt cx="1498187" cy="1076792"/>
            </a:xfrm>
          </p:grpSpPr>
          <p:sp>
            <p:nvSpPr>
              <p:cNvPr id="163" name="Rounded Rectangle 162"/>
              <p:cNvSpPr/>
              <p:nvPr/>
            </p:nvSpPr>
            <p:spPr>
              <a:xfrm>
                <a:off x="2601686" y="1208314"/>
                <a:ext cx="1382485" cy="1023812"/>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2547378" y="1155334"/>
                <a:ext cx="1498187" cy="1015663"/>
              </a:xfrm>
              <a:prstGeom prst="rect">
                <a:avLst/>
              </a:prstGeom>
              <a:noFill/>
            </p:spPr>
            <p:txBody>
              <a:bodyPr wrap="square" rtlCol="0">
                <a:spAutoFit/>
              </a:bodyPr>
              <a:lstStyle/>
              <a:p>
                <a:pPr algn="ctr"/>
                <a:r>
                  <a:rPr lang="en-US" sz="2000" b="1" dirty="0"/>
                  <a:t>Marriage and children</a:t>
                </a:r>
              </a:p>
            </p:txBody>
          </p:sp>
        </p:grpSp>
      </p:grpSp>
      <p:grpSp>
        <p:nvGrpSpPr>
          <p:cNvPr id="189" name="Group 188"/>
          <p:cNvGrpSpPr/>
          <p:nvPr/>
        </p:nvGrpSpPr>
        <p:grpSpPr>
          <a:xfrm>
            <a:off x="8026201" y="2589881"/>
            <a:ext cx="3021320" cy="1281744"/>
            <a:chOff x="1055914" y="1026027"/>
            <a:chExt cx="3021320" cy="1281744"/>
          </a:xfrm>
        </p:grpSpPr>
        <p:grpSp>
          <p:nvGrpSpPr>
            <p:cNvPr id="190" name="Group 189"/>
            <p:cNvGrpSpPr/>
            <p:nvPr/>
          </p:nvGrpSpPr>
          <p:grpSpPr>
            <a:xfrm>
              <a:off x="1055914" y="1058606"/>
              <a:ext cx="1469131" cy="1249165"/>
              <a:chOff x="5736421" y="601406"/>
              <a:chExt cx="2547167" cy="2571816"/>
            </a:xfrm>
          </p:grpSpPr>
          <p:sp>
            <p:nvSpPr>
              <p:cNvPr id="194" name="Flowchart: Magnetic Disk 193"/>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194"/>
              <p:cNvGrpSpPr/>
              <p:nvPr/>
            </p:nvGrpSpPr>
            <p:grpSpPr>
              <a:xfrm>
                <a:off x="6616031" y="1415144"/>
                <a:ext cx="136632" cy="283501"/>
                <a:chOff x="6616031" y="1415144"/>
                <a:chExt cx="136632" cy="283501"/>
              </a:xfrm>
            </p:grpSpPr>
            <p:sp>
              <p:nvSpPr>
                <p:cNvPr id="216" name="Oval 215"/>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7094793" y="1428206"/>
                <a:ext cx="136632" cy="283501"/>
                <a:chOff x="6616031" y="1415144"/>
                <a:chExt cx="136632" cy="283501"/>
              </a:xfrm>
            </p:grpSpPr>
            <p:sp>
              <p:nvSpPr>
                <p:cNvPr id="214" name="Oval 213"/>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7705777" y="1162359"/>
                <a:ext cx="577811" cy="345186"/>
                <a:chOff x="7705777" y="1162359"/>
                <a:chExt cx="577811" cy="345186"/>
              </a:xfrm>
            </p:grpSpPr>
            <p:cxnSp>
              <p:nvCxnSpPr>
                <p:cNvPr id="211" name="Straight Connector 210"/>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p:nvGrpSpPr>
            <p:grpSpPr>
              <a:xfrm rot="14206433">
                <a:off x="5620108" y="1201346"/>
                <a:ext cx="577811" cy="345186"/>
                <a:chOff x="7705777" y="1162359"/>
                <a:chExt cx="577811" cy="345186"/>
              </a:xfrm>
            </p:grpSpPr>
            <p:cxnSp>
              <p:nvCxnSpPr>
                <p:cNvPr id="208" name="Straight Connector 207"/>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p:nvGrpSpPr>
            <p:grpSpPr>
              <a:xfrm>
                <a:off x="6455478" y="2494432"/>
                <a:ext cx="330844" cy="666561"/>
                <a:chOff x="6341706" y="2495743"/>
                <a:chExt cx="330844" cy="666561"/>
              </a:xfrm>
            </p:grpSpPr>
            <p:cxnSp>
              <p:nvCxnSpPr>
                <p:cNvPr id="206" name="Straight Connector 205"/>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flipH="1">
                <a:off x="7206039" y="2506661"/>
                <a:ext cx="335729" cy="666561"/>
                <a:chOff x="6327395" y="2495743"/>
                <a:chExt cx="335729" cy="666561"/>
              </a:xfrm>
            </p:grpSpPr>
            <p:cxnSp>
              <p:nvCxnSpPr>
                <p:cNvPr id="204" name="Straight Connector 203"/>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1" name="Oval 200"/>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Moon 202"/>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2579047" y="1026027"/>
              <a:ext cx="1498187" cy="830997"/>
              <a:chOff x="2579047" y="1026027"/>
              <a:chExt cx="1498187" cy="830997"/>
            </a:xfrm>
          </p:grpSpPr>
          <p:sp>
            <p:nvSpPr>
              <p:cNvPr id="192" name="Rounded Rectangle 191"/>
              <p:cNvSpPr/>
              <p:nvPr/>
            </p:nvSpPr>
            <p:spPr>
              <a:xfrm>
                <a:off x="2601686" y="1058606"/>
                <a:ext cx="1382485" cy="715765"/>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p:cNvSpPr txBox="1"/>
              <p:nvPr/>
            </p:nvSpPr>
            <p:spPr>
              <a:xfrm>
                <a:off x="2579047" y="1026027"/>
                <a:ext cx="1498187" cy="830997"/>
              </a:xfrm>
              <a:prstGeom prst="rect">
                <a:avLst/>
              </a:prstGeom>
              <a:noFill/>
            </p:spPr>
            <p:txBody>
              <a:bodyPr wrap="square" rtlCol="0">
                <a:spAutoFit/>
              </a:bodyPr>
              <a:lstStyle/>
              <a:p>
                <a:pPr algn="ctr"/>
                <a:r>
                  <a:rPr lang="en-US" sz="1600" b="1" dirty="0"/>
                  <a:t>Physical or spiritual healing</a:t>
                </a:r>
              </a:p>
            </p:txBody>
          </p:sp>
        </p:grpSp>
      </p:grpSp>
      <p:grpSp>
        <p:nvGrpSpPr>
          <p:cNvPr id="218" name="Group 217"/>
          <p:cNvGrpSpPr/>
          <p:nvPr/>
        </p:nvGrpSpPr>
        <p:grpSpPr>
          <a:xfrm>
            <a:off x="7121704" y="4075426"/>
            <a:ext cx="3001985" cy="1440881"/>
            <a:chOff x="1055914" y="866890"/>
            <a:chExt cx="3001985" cy="1440881"/>
          </a:xfrm>
        </p:grpSpPr>
        <p:grpSp>
          <p:nvGrpSpPr>
            <p:cNvPr id="219" name="Group 218"/>
            <p:cNvGrpSpPr/>
            <p:nvPr/>
          </p:nvGrpSpPr>
          <p:grpSpPr>
            <a:xfrm>
              <a:off x="1055914" y="1058606"/>
              <a:ext cx="1469131" cy="1249165"/>
              <a:chOff x="5736421" y="601406"/>
              <a:chExt cx="2547167" cy="2571816"/>
            </a:xfrm>
          </p:grpSpPr>
          <p:sp>
            <p:nvSpPr>
              <p:cNvPr id="223" name="Flowchart: Magnetic Disk 222"/>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p:cNvGrpSpPr/>
              <p:nvPr/>
            </p:nvGrpSpPr>
            <p:grpSpPr>
              <a:xfrm>
                <a:off x="6616031" y="1415144"/>
                <a:ext cx="136632" cy="283501"/>
                <a:chOff x="6616031" y="1415144"/>
                <a:chExt cx="136632" cy="283501"/>
              </a:xfrm>
            </p:grpSpPr>
            <p:sp>
              <p:nvSpPr>
                <p:cNvPr id="245" name="Oval 244"/>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7094793" y="1428206"/>
                <a:ext cx="136632" cy="283501"/>
                <a:chOff x="6616031" y="1415144"/>
                <a:chExt cx="136632" cy="283501"/>
              </a:xfrm>
            </p:grpSpPr>
            <p:sp>
              <p:nvSpPr>
                <p:cNvPr id="243" name="Oval 242"/>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7705777" y="1162359"/>
                <a:ext cx="577811" cy="345186"/>
                <a:chOff x="7705777" y="1162359"/>
                <a:chExt cx="577811" cy="345186"/>
              </a:xfrm>
            </p:grpSpPr>
            <p:cxnSp>
              <p:nvCxnSpPr>
                <p:cNvPr id="240" name="Straight Connector 239"/>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p:nvGrpSpPr>
            <p:grpSpPr>
              <a:xfrm rot="14206433">
                <a:off x="5620108" y="1201346"/>
                <a:ext cx="577811" cy="345186"/>
                <a:chOff x="7705777" y="1162359"/>
                <a:chExt cx="577811" cy="345186"/>
              </a:xfrm>
            </p:grpSpPr>
            <p:cxnSp>
              <p:nvCxnSpPr>
                <p:cNvPr id="237" name="Straight Connector 236"/>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p:nvGrpSpPr>
            <p:grpSpPr>
              <a:xfrm>
                <a:off x="6455478" y="2494432"/>
                <a:ext cx="330844" cy="666561"/>
                <a:chOff x="6341706" y="2495743"/>
                <a:chExt cx="330844" cy="666561"/>
              </a:xfrm>
            </p:grpSpPr>
            <p:cxnSp>
              <p:nvCxnSpPr>
                <p:cNvPr id="235" name="Straight Connector 234"/>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p:nvGrpSpPr>
            <p:grpSpPr>
              <a:xfrm flipH="1">
                <a:off x="7206039" y="2506661"/>
                <a:ext cx="335729" cy="666561"/>
                <a:chOff x="6327395" y="2495743"/>
                <a:chExt cx="335729" cy="666561"/>
              </a:xfrm>
            </p:grpSpPr>
            <p:cxnSp>
              <p:nvCxnSpPr>
                <p:cNvPr id="233" name="Straight Connector 232"/>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0" name="Oval 229"/>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2559712" y="866890"/>
              <a:ext cx="1498187" cy="907481"/>
              <a:chOff x="2559712" y="866890"/>
              <a:chExt cx="1498187" cy="907481"/>
            </a:xfrm>
          </p:grpSpPr>
          <p:sp>
            <p:nvSpPr>
              <p:cNvPr id="221" name="Rounded Rectangle 220"/>
              <p:cNvSpPr/>
              <p:nvPr/>
            </p:nvSpPr>
            <p:spPr>
              <a:xfrm>
                <a:off x="2601686" y="866890"/>
                <a:ext cx="1382485" cy="907481"/>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Box 221"/>
              <p:cNvSpPr txBox="1"/>
              <p:nvPr/>
            </p:nvSpPr>
            <p:spPr>
              <a:xfrm>
                <a:off x="2559712" y="937550"/>
                <a:ext cx="1498187" cy="830997"/>
              </a:xfrm>
              <a:prstGeom prst="rect">
                <a:avLst/>
              </a:prstGeom>
              <a:noFill/>
            </p:spPr>
            <p:txBody>
              <a:bodyPr wrap="square" rtlCol="0">
                <a:spAutoFit/>
              </a:bodyPr>
              <a:lstStyle/>
              <a:p>
                <a:pPr algn="ctr"/>
                <a:r>
                  <a:rPr lang="en-US" sz="1600" b="1" dirty="0"/>
                  <a:t>Answers to question we struggle with</a:t>
                </a:r>
              </a:p>
            </p:txBody>
          </p:sp>
        </p:grpSp>
      </p:grpSp>
      <p:grpSp>
        <p:nvGrpSpPr>
          <p:cNvPr id="247" name="Group 246"/>
          <p:cNvGrpSpPr/>
          <p:nvPr/>
        </p:nvGrpSpPr>
        <p:grpSpPr>
          <a:xfrm>
            <a:off x="1763532" y="4186467"/>
            <a:ext cx="2986801" cy="1249165"/>
            <a:chOff x="1055914" y="1058606"/>
            <a:chExt cx="2986801" cy="1249165"/>
          </a:xfrm>
        </p:grpSpPr>
        <p:grpSp>
          <p:nvGrpSpPr>
            <p:cNvPr id="248" name="Group 247"/>
            <p:cNvGrpSpPr/>
            <p:nvPr/>
          </p:nvGrpSpPr>
          <p:grpSpPr>
            <a:xfrm>
              <a:off x="1055914" y="1058606"/>
              <a:ext cx="1469131" cy="1249165"/>
              <a:chOff x="5736421" y="601406"/>
              <a:chExt cx="2547167" cy="2571816"/>
            </a:xfrm>
          </p:grpSpPr>
          <p:sp>
            <p:nvSpPr>
              <p:cNvPr id="252" name="Flowchart: Magnetic Disk 251"/>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p:cNvGrpSpPr/>
              <p:nvPr/>
            </p:nvGrpSpPr>
            <p:grpSpPr>
              <a:xfrm>
                <a:off x="6616031" y="1415144"/>
                <a:ext cx="136632" cy="283501"/>
                <a:chOff x="6616031" y="1415144"/>
                <a:chExt cx="136632" cy="283501"/>
              </a:xfrm>
            </p:grpSpPr>
            <p:sp>
              <p:nvSpPr>
                <p:cNvPr id="274" name="Oval 273"/>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253"/>
              <p:cNvGrpSpPr/>
              <p:nvPr/>
            </p:nvGrpSpPr>
            <p:grpSpPr>
              <a:xfrm>
                <a:off x="7094793" y="1428206"/>
                <a:ext cx="136632" cy="283501"/>
                <a:chOff x="6616031" y="1415144"/>
                <a:chExt cx="136632" cy="283501"/>
              </a:xfrm>
            </p:grpSpPr>
            <p:sp>
              <p:nvSpPr>
                <p:cNvPr id="272" name="Oval 271"/>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7705777" y="1162359"/>
                <a:ext cx="577811" cy="345186"/>
                <a:chOff x="7705777" y="1162359"/>
                <a:chExt cx="577811" cy="345186"/>
              </a:xfrm>
            </p:grpSpPr>
            <p:cxnSp>
              <p:nvCxnSpPr>
                <p:cNvPr id="269" name="Straight Connector 268"/>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rot="14206433">
                <a:off x="5620108" y="1201346"/>
                <a:ext cx="577811" cy="345186"/>
                <a:chOff x="7705777" y="1162359"/>
                <a:chExt cx="577811" cy="345186"/>
              </a:xfrm>
            </p:grpSpPr>
            <p:cxnSp>
              <p:nvCxnSpPr>
                <p:cNvPr id="266" name="Straight Connector 265"/>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6455478" y="2494432"/>
                <a:ext cx="330844" cy="666561"/>
                <a:chOff x="6341706" y="2495743"/>
                <a:chExt cx="330844" cy="666561"/>
              </a:xfrm>
            </p:grpSpPr>
            <p:cxnSp>
              <p:nvCxnSpPr>
                <p:cNvPr id="264" name="Straight Connector 263"/>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flipH="1">
                <a:off x="7206039" y="2506661"/>
                <a:ext cx="335729" cy="666561"/>
                <a:chOff x="6327395" y="2495743"/>
                <a:chExt cx="335729" cy="666561"/>
              </a:xfrm>
            </p:grpSpPr>
            <p:cxnSp>
              <p:nvCxnSpPr>
                <p:cNvPr id="262" name="Straight Connector 261"/>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9" name="Oval 258"/>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oon 260"/>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248"/>
            <p:cNvGrpSpPr/>
            <p:nvPr/>
          </p:nvGrpSpPr>
          <p:grpSpPr>
            <a:xfrm>
              <a:off x="2544528" y="1208314"/>
              <a:ext cx="1498187" cy="566057"/>
              <a:chOff x="2544528" y="1208314"/>
              <a:chExt cx="1498187" cy="566057"/>
            </a:xfrm>
          </p:grpSpPr>
          <p:sp>
            <p:nvSpPr>
              <p:cNvPr id="250" name="Rounded Rectangle 249"/>
              <p:cNvSpPr/>
              <p:nvPr/>
            </p:nvSpPr>
            <p:spPr>
              <a:xfrm>
                <a:off x="2601686" y="1208314"/>
                <a:ext cx="1382485" cy="566057"/>
              </a:xfrm>
              <a:prstGeom prst="roundRect">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extBox 250"/>
              <p:cNvSpPr txBox="1"/>
              <p:nvPr/>
            </p:nvSpPr>
            <p:spPr>
              <a:xfrm>
                <a:off x="2544528" y="1208314"/>
                <a:ext cx="1498187" cy="461665"/>
              </a:xfrm>
              <a:prstGeom prst="rect">
                <a:avLst/>
              </a:prstGeom>
              <a:noFill/>
            </p:spPr>
            <p:txBody>
              <a:bodyPr wrap="square" rtlCol="0">
                <a:spAutoFit/>
              </a:bodyPr>
              <a:lstStyle/>
              <a:p>
                <a:pPr algn="ctr"/>
                <a:r>
                  <a:rPr lang="en-US" sz="2400" b="1" dirty="0"/>
                  <a:t>Testimony</a:t>
                </a:r>
              </a:p>
            </p:txBody>
          </p:sp>
        </p:grpSp>
      </p:grpSp>
      <p:sp>
        <p:nvSpPr>
          <p:cNvPr id="41" name="TextBox 40"/>
          <p:cNvSpPr txBox="1"/>
          <p:nvPr/>
        </p:nvSpPr>
        <p:spPr>
          <a:xfrm>
            <a:off x="2435842" y="258823"/>
            <a:ext cx="6906714" cy="584775"/>
          </a:xfrm>
          <a:prstGeom prst="rect">
            <a:avLst/>
          </a:prstGeom>
          <a:noFill/>
        </p:spPr>
        <p:txBody>
          <a:bodyPr wrap="square" rtlCol="0">
            <a:spAutoFit/>
          </a:bodyPr>
          <a:lstStyle/>
          <a:p>
            <a:pPr algn="ctr"/>
            <a:r>
              <a:rPr lang="en-US" sz="3200" dirty="0">
                <a:solidFill>
                  <a:schemeClr val="bg1"/>
                </a:solidFill>
              </a:rPr>
              <a:t>What Do We Need to Wait For?</a:t>
            </a:r>
          </a:p>
        </p:txBody>
      </p:sp>
    </p:spTree>
    <p:extLst>
      <p:ext uri="{BB962C8B-B14F-4D97-AF65-F5344CB8AC3E}">
        <p14:creationId xmlns:p14="http://schemas.microsoft.com/office/powerpoint/2010/main" val="28850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down)">
                                      <p:cBhvr>
                                        <p:cTn id="22" dur="580">
                                          <p:stCondLst>
                                            <p:cond delay="0"/>
                                          </p:stCondLst>
                                        </p:cTn>
                                        <p:tgtEl>
                                          <p:spTgt spid="72"/>
                                        </p:tgtEl>
                                      </p:cBhvr>
                                    </p:animEffect>
                                    <p:anim calcmode="lin" valueType="num">
                                      <p:cBhvr>
                                        <p:cTn id="23"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28" dur="26">
                                          <p:stCondLst>
                                            <p:cond delay="650"/>
                                          </p:stCondLst>
                                        </p:cTn>
                                        <p:tgtEl>
                                          <p:spTgt spid="72"/>
                                        </p:tgtEl>
                                      </p:cBhvr>
                                      <p:to x="100000" y="60000"/>
                                    </p:animScale>
                                    <p:animScale>
                                      <p:cBhvr>
                                        <p:cTn id="29" dur="166" decel="50000">
                                          <p:stCondLst>
                                            <p:cond delay="676"/>
                                          </p:stCondLst>
                                        </p:cTn>
                                        <p:tgtEl>
                                          <p:spTgt spid="72"/>
                                        </p:tgtEl>
                                      </p:cBhvr>
                                      <p:to x="100000" y="100000"/>
                                    </p:animScale>
                                    <p:animScale>
                                      <p:cBhvr>
                                        <p:cTn id="30" dur="26">
                                          <p:stCondLst>
                                            <p:cond delay="1312"/>
                                          </p:stCondLst>
                                        </p:cTn>
                                        <p:tgtEl>
                                          <p:spTgt spid="72"/>
                                        </p:tgtEl>
                                      </p:cBhvr>
                                      <p:to x="100000" y="80000"/>
                                    </p:animScale>
                                    <p:animScale>
                                      <p:cBhvr>
                                        <p:cTn id="31" dur="166" decel="50000">
                                          <p:stCondLst>
                                            <p:cond delay="1338"/>
                                          </p:stCondLst>
                                        </p:cTn>
                                        <p:tgtEl>
                                          <p:spTgt spid="72"/>
                                        </p:tgtEl>
                                      </p:cBhvr>
                                      <p:to x="100000" y="100000"/>
                                    </p:animScale>
                                    <p:animScale>
                                      <p:cBhvr>
                                        <p:cTn id="32" dur="26">
                                          <p:stCondLst>
                                            <p:cond delay="1642"/>
                                          </p:stCondLst>
                                        </p:cTn>
                                        <p:tgtEl>
                                          <p:spTgt spid="72"/>
                                        </p:tgtEl>
                                      </p:cBhvr>
                                      <p:to x="100000" y="90000"/>
                                    </p:animScale>
                                    <p:animScale>
                                      <p:cBhvr>
                                        <p:cTn id="33" dur="166" decel="50000">
                                          <p:stCondLst>
                                            <p:cond delay="1668"/>
                                          </p:stCondLst>
                                        </p:cTn>
                                        <p:tgtEl>
                                          <p:spTgt spid="72"/>
                                        </p:tgtEl>
                                      </p:cBhvr>
                                      <p:to x="100000" y="100000"/>
                                    </p:animScale>
                                    <p:animScale>
                                      <p:cBhvr>
                                        <p:cTn id="34" dur="26">
                                          <p:stCondLst>
                                            <p:cond delay="1808"/>
                                          </p:stCondLst>
                                        </p:cTn>
                                        <p:tgtEl>
                                          <p:spTgt spid="72"/>
                                        </p:tgtEl>
                                      </p:cBhvr>
                                      <p:to x="100000" y="95000"/>
                                    </p:animScale>
                                    <p:animScale>
                                      <p:cBhvr>
                                        <p:cTn id="35" dur="166" decel="50000">
                                          <p:stCondLst>
                                            <p:cond delay="1834"/>
                                          </p:stCondLst>
                                        </p:cTn>
                                        <p:tgtEl>
                                          <p:spTgt spid="7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additive="base">
                                        <p:cTn id="40" dur="500" fill="hold"/>
                                        <p:tgtEl>
                                          <p:spTgt spid="101"/>
                                        </p:tgtEl>
                                        <p:attrNameLst>
                                          <p:attrName>ppt_x</p:attrName>
                                        </p:attrNameLst>
                                      </p:cBhvr>
                                      <p:tavLst>
                                        <p:tav tm="0">
                                          <p:val>
                                            <p:strVal val="0-#ppt_w/2"/>
                                          </p:val>
                                        </p:tav>
                                        <p:tav tm="100000">
                                          <p:val>
                                            <p:strVal val="#ppt_x"/>
                                          </p:val>
                                        </p:tav>
                                      </p:tavLst>
                                    </p:anim>
                                    <p:anim calcmode="lin" valueType="num">
                                      <p:cBhvr additive="base">
                                        <p:cTn id="41" dur="500" fill="hold"/>
                                        <p:tgtEl>
                                          <p:spTgt spid="101"/>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2" fill="hold" nodeType="click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wheel(2)">
                                      <p:cBhvr>
                                        <p:cTn id="46" dur="2000"/>
                                        <p:tgtEl>
                                          <p:spTgt spid="16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3" fill="hold" nodeType="clickEffect">
                                  <p:stCondLst>
                                    <p:cond delay="0"/>
                                  </p:stCondLst>
                                  <p:childTnLst>
                                    <p:set>
                                      <p:cBhvr>
                                        <p:cTn id="50" dur="1" fill="hold">
                                          <p:stCondLst>
                                            <p:cond delay="0"/>
                                          </p:stCondLst>
                                        </p:cTn>
                                        <p:tgtEl>
                                          <p:spTgt spid="189"/>
                                        </p:tgtEl>
                                        <p:attrNameLst>
                                          <p:attrName>style.visibility</p:attrName>
                                        </p:attrNameLst>
                                      </p:cBhvr>
                                      <p:to>
                                        <p:strVal val="visible"/>
                                      </p:to>
                                    </p:set>
                                    <p:anim calcmode="lin" valueType="num">
                                      <p:cBhvr additive="base">
                                        <p:cTn id="51" dur="500" fill="hold"/>
                                        <p:tgtEl>
                                          <p:spTgt spid="189"/>
                                        </p:tgtEl>
                                        <p:attrNameLst>
                                          <p:attrName>ppt_x</p:attrName>
                                        </p:attrNameLst>
                                      </p:cBhvr>
                                      <p:tavLst>
                                        <p:tav tm="0">
                                          <p:val>
                                            <p:strVal val="1+#ppt_w/2"/>
                                          </p:val>
                                        </p:tav>
                                        <p:tav tm="100000">
                                          <p:val>
                                            <p:strVal val="#ppt_x"/>
                                          </p:val>
                                        </p:tav>
                                      </p:tavLst>
                                    </p:anim>
                                    <p:anim calcmode="lin" valueType="num">
                                      <p:cBhvr additive="base">
                                        <p:cTn id="52" dur="500" fill="hold"/>
                                        <p:tgtEl>
                                          <p:spTgt spid="189"/>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247"/>
                                        </p:tgtEl>
                                        <p:attrNameLst>
                                          <p:attrName>style.visibility</p:attrName>
                                        </p:attrNameLst>
                                      </p:cBhvr>
                                      <p:to>
                                        <p:strVal val="visible"/>
                                      </p:to>
                                    </p:set>
                                    <p:animEffect transition="in" filter="randombar(vertical)">
                                      <p:cBhvr>
                                        <p:cTn id="57" dur="500"/>
                                        <p:tgtEl>
                                          <p:spTgt spid="247"/>
                                        </p:tgtEl>
                                      </p:cBhvr>
                                    </p:animEffect>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218"/>
                                        </p:tgtEl>
                                        <p:attrNameLst>
                                          <p:attrName>style.visibility</p:attrName>
                                        </p:attrNameLst>
                                      </p:cBhvr>
                                      <p:to>
                                        <p:strVal val="visible"/>
                                      </p:to>
                                    </p:set>
                                    <p:animEffect transition="in" filter="fade">
                                      <p:cBhvr>
                                        <p:cTn id="62" dur="2000"/>
                                        <p:tgtEl>
                                          <p:spTgt spid="218"/>
                                        </p:tgtEl>
                                      </p:cBhvr>
                                    </p:animEffect>
                                    <p:anim calcmode="lin" valueType="num">
                                      <p:cBhvr>
                                        <p:cTn id="63" dur="2000" fill="hold"/>
                                        <p:tgtEl>
                                          <p:spTgt spid="218"/>
                                        </p:tgtEl>
                                        <p:attrNameLst>
                                          <p:attrName>ppt_w</p:attrName>
                                        </p:attrNameLst>
                                      </p:cBhvr>
                                      <p:tavLst>
                                        <p:tav tm="0" fmla="#ppt_w*sin(2.5*pi*$)">
                                          <p:val>
                                            <p:fltVal val="0"/>
                                          </p:val>
                                        </p:tav>
                                        <p:tav tm="100000">
                                          <p:val>
                                            <p:fltVal val="1"/>
                                          </p:val>
                                        </p:tav>
                                      </p:tavLst>
                                    </p:anim>
                                    <p:anim calcmode="lin" valueType="num">
                                      <p:cBhvr>
                                        <p:cTn id="64" dur="2000" fill="hold"/>
                                        <p:tgtEl>
                                          <p:spTgt spid="2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A Psalm</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26:1, 5, 9, 13, 15, 21</a:t>
            </a:r>
          </a:p>
        </p:txBody>
      </p:sp>
      <p:sp>
        <p:nvSpPr>
          <p:cNvPr id="4" name="Rectangle 3"/>
          <p:cNvSpPr/>
          <p:nvPr/>
        </p:nvSpPr>
        <p:spPr>
          <a:xfrm>
            <a:off x="2834680" y="789271"/>
            <a:ext cx="7659215" cy="646331"/>
          </a:xfrm>
          <a:prstGeom prst="rect">
            <a:avLst/>
          </a:prstGeom>
        </p:spPr>
        <p:txBody>
          <a:bodyPr wrap="square">
            <a:spAutoFit/>
          </a:bodyPr>
          <a:lstStyle/>
          <a:p>
            <a:pPr fontAlgn="base"/>
            <a:r>
              <a:rPr lang="en-US" b="1" i="0" dirty="0">
                <a:solidFill>
                  <a:srgbClr val="FFFF00"/>
                </a:solidFill>
                <a:effectLst/>
                <a:latin typeface="Abadi" panose="020B0604020104020204" pitchFamily="34" charset="0"/>
              </a:rPr>
              <a:t> In that day shall this song be sung in the land of Judah</a:t>
            </a:r>
            <a:endParaRPr lang="en-US" b="0" i="0" dirty="0">
              <a:solidFill>
                <a:srgbClr val="FFFF00"/>
              </a:solidFill>
              <a:effectLst/>
              <a:latin typeface="Abadi" panose="020B0604020104020204" pitchFamily="34" charset="0"/>
            </a:endParaRPr>
          </a:p>
          <a:p>
            <a:pPr fontAlgn="base"/>
            <a:r>
              <a:rPr lang="en-US" b="0" i="0" dirty="0">
                <a:solidFill>
                  <a:srgbClr val="FFFF00"/>
                </a:solidFill>
                <a:effectLst/>
                <a:latin typeface="Abadi" panose="020B0604020104020204" pitchFamily="34" charset="0"/>
              </a:rPr>
              <a:t> </a:t>
            </a:r>
          </a:p>
        </p:txBody>
      </p:sp>
      <p:sp>
        <p:nvSpPr>
          <p:cNvPr id="5" name="Rectangle 4"/>
          <p:cNvSpPr/>
          <p:nvPr/>
        </p:nvSpPr>
        <p:spPr>
          <a:xfrm>
            <a:off x="296142" y="1612528"/>
            <a:ext cx="7051713" cy="4247317"/>
          </a:xfrm>
          <a:prstGeom prst="rect">
            <a:avLst/>
          </a:prstGeom>
        </p:spPr>
        <p:txBody>
          <a:bodyPr wrap="square">
            <a:spAutoFit/>
          </a:bodyPr>
          <a:lstStyle/>
          <a:p>
            <a:r>
              <a:rPr lang="en-US" b="0" i="0" dirty="0">
                <a:solidFill>
                  <a:schemeClr val="bg1"/>
                </a:solidFill>
                <a:effectLst/>
                <a:latin typeface="Abadi" panose="020B0604020104020204" pitchFamily="34" charset="0"/>
              </a:rPr>
              <a:t>The day when the Lord humbles the haughty and "the lofty city" is an apocalyptic day.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day when "the inhabitants of the world" learn righteousness is a millennial day.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day when the Lord only has dominion is a millennial day.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day when the wicked "poured out a prayer when thy chastening was upon them" was an apocalyptic day.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day when "dead men shall live" is a millennial day.</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The day when "the Lord cometh out of his place to punish the inhabitants of the earth for their iniquity" is an apocalyptic day.</a:t>
            </a:r>
            <a:endParaRPr lang="en-US" dirty="0">
              <a:solidFill>
                <a:schemeClr val="bg1"/>
              </a:solidFill>
            </a:endParaRPr>
          </a:p>
        </p:txBody>
      </p:sp>
      <p:pic>
        <p:nvPicPr>
          <p:cNvPr id="15362" name="Picture 2" descr="http://www.maximhy.com/blog/wp-content/uploads/2014/04/earth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997" y="1490425"/>
            <a:ext cx="4021606" cy="4491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(8)</a:t>
            </a:r>
          </a:p>
        </p:txBody>
      </p:sp>
    </p:spTree>
    <p:extLst>
      <p:ext uri="{BB962C8B-B14F-4D97-AF65-F5344CB8AC3E}">
        <p14:creationId xmlns:p14="http://schemas.microsoft.com/office/powerpoint/2010/main" val="146790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fontAlgn="base"/>
            <a:r>
              <a:rPr lang="en-US" sz="5400" dirty="0">
                <a:solidFill>
                  <a:schemeClr val="bg1"/>
                </a:solidFill>
              </a:rPr>
              <a:t>Leviathan, Dragon, and Serpent </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27:1-9  Revelation 12:9</a:t>
            </a:r>
          </a:p>
        </p:txBody>
      </p:sp>
      <p:sp>
        <p:nvSpPr>
          <p:cNvPr id="3" name="Rectangle 2"/>
          <p:cNvSpPr/>
          <p:nvPr/>
        </p:nvSpPr>
        <p:spPr>
          <a:xfrm>
            <a:off x="5034644" y="4719126"/>
            <a:ext cx="6547302" cy="2031325"/>
          </a:xfrm>
          <a:prstGeom prst="rect">
            <a:avLst/>
          </a:prstGeom>
        </p:spPr>
        <p:txBody>
          <a:bodyPr wrap="square">
            <a:spAutoFit/>
          </a:bodyPr>
          <a:lstStyle/>
          <a:p>
            <a:r>
              <a:rPr lang="en-US" i="1" dirty="0">
                <a:solidFill>
                  <a:schemeClr val="bg1"/>
                </a:solidFill>
                <a:latin typeface="Calibri" panose="020F0502020204030204" pitchFamily="34" charset="0"/>
              </a:rPr>
              <a:t>L</a:t>
            </a:r>
            <a:r>
              <a:rPr lang="en-US" b="0" i="1" dirty="0">
                <a:solidFill>
                  <a:schemeClr val="bg1"/>
                </a:solidFill>
                <a:effectLst/>
                <a:latin typeface="Calibri" panose="020F0502020204030204" pitchFamily="34" charset="0"/>
              </a:rPr>
              <a:t>eviathan</a:t>
            </a:r>
            <a:r>
              <a:rPr lang="en-US" b="0" i="0" dirty="0">
                <a:solidFill>
                  <a:schemeClr val="bg1"/>
                </a:solidFill>
                <a:effectLst/>
                <a:latin typeface="Calibri" panose="020F0502020204030204" pitchFamily="34" charset="0"/>
              </a:rPr>
              <a:t> probably includes not only Satan personally but all who serve him. In other words, what Isaiah saw is the necessary destruction of Babylon, or the world, before Zion can be fully established.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Isaiah is so taken with the joy of that future day that he couches his words in a hymn of praise.</a:t>
            </a:r>
            <a:endParaRPr lang="en-US" dirty="0">
              <a:solidFill>
                <a:schemeClr val="bg1"/>
              </a:solidFill>
            </a:endParaRPr>
          </a:p>
        </p:txBody>
      </p:sp>
      <p:sp>
        <p:nvSpPr>
          <p:cNvPr id="9" name="TextBox 8"/>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(9)</a:t>
            </a:r>
          </a:p>
        </p:txBody>
      </p:sp>
      <p:grpSp>
        <p:nvGrpSpPr>
          <p:cNvPr id="8" name="Group 7"/>
          <p:cNvGrpSpPr/>
          <p:nvPr/>
        </p:nvGrpSpPr>
        <p:grpSpPr>
          <a:xfrm>
            <a:off x="307029" y="1689856"/>
            <a:ext cx="6096000" cy="4567903"/>
            <a:chOff x="307029" y="1689856"/>
            <a:chExt cx="6096000" cy="4567903"/>
          </a:xfrm>
        </p:grpSpPr>
        <p:pic>
          <p:nvPicPr>
            <p:cNvPr id="17410" name="Picture 2" descr="http://3.bp.blogspot.com/-TPcd-J70nLg/UA9alyezMgI/AAAAAAAADL0/1_3HzNOM6l8/s1600/July+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788" y="3428999"/>
              <a:ext cx="3844990" cy="28287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7029" y="1689856"/>
              <a:ext cx="6096000" cy="1631216"/>
            </a:xfrm>
            <a:prstGeom prst="rect">
              <a:avLst/>
            </a:prstGeom>
          </p:spPr>
          <p:txBody>
            <a:bodyPr>
              <a:spAutoFit/>
            </a:bodyPr>
            <a:lstStyle/>
            <a:p>
              <a:r>
                <a:rPr lang="en-US" sz="2000" dirty="0">
                  <a:solidFill>
                    <a:schemeClr val="bg1"/>
                  </a:solidFill>
                </a:rPr>
                <a:t>At the same time the Lord “shall punish leviathan the piercing serpent, … and he shall slay the dragon.”</a:t>
              </a:r>
            </a:p>
            <a:p>
              <a:endParaRPr lang="en-US" sz="2000" dirty="0">
                <a:solidFill>
                  <a:schemeClr val="bg1"/>
                </a:solidFill>
              </a:endParaRPr>
            </a:p>
            <a:p>
              <a:r>
                <a:rPr lang="en-US" sz="2000" dirty="0">
                  <a:solidFill>
                    <a:schemeClr val="bg1"/>
                  </a:solidFill>
                </a:rPr>
                <a:t>Both dragon and serpent are scriptural terms for Satan, the common enemy of God and all mankind. </a:t>
              </a:r>
            </a:p>
          </p:txBody>
        </p:sp>
      </p:grpSp>
      <p:grpSp>
        <p:nvGrpSpPr>
          <p:cNvPr id="4" name="Group 3"/>
          <p:cNvGrpSpPr/>
          <p:nvPr/>
        </p:nvGrpSpPr>
        <p:grpSpPr>
          <a:xfrm>
            <a:off x="6270171" y="916140"/>
            <a:ext cx="5573485" cy="3654938"/>
            <a:chOff x="6270171" y="916140"/>
            <a:chExt cx="5573485" cy="3654938"/>
          </a:xfrm>
        </p:grpSpPr>
        <p:sp>
          <p:nvSpPr>
            <p:cNvPr id="5" name="Rectangle 4"/>
            <p:cNvSpPr/>
            <p:nvPr/>
          </p:nvSpPr>
          <p:spPr>
            <a:xfrm>
              <a:off x="6270171" y="916140"/>
              <a:ext cx="5573485" cy="1323439"/>
            </a:xfrm>
            <a:prstGeom prst="rect">
              <a:avLst/>
            </a:prstGeom>
          </p:spPr>
          <p:txBody>
            <a:bodyPr wrap="square">
              <a:spAutoFit/>
            </a:bodyPr>
            <a:lstStyle/>
            <a:p>
              <a:r>
                <a:rPr lang="en-US" sz="2000" dirty="0">
                  <a:solidFill>
                    <a:schemeClr val="bg1"/>
                  </a:solidFill>
                </a:rPr>
                <a:t>When Israel is restored, she “shall blossom and bud, and fill the face of the world with fruit.”</a:t>
              </a:r>
            </a:p>
            <a:p>
              <a:endParaRPr lang="en-US" sz="2000" dirty="0">
                <a:solidFill>
                  <a:schemeClr val="bg1"/>
                </a:solidFill>
              </a:endParaRPr>
            </a:p>
            <a:p>
              <a:r>
                <a:rPr lang="en-US" sz="2000" dirty="0">
                  <a:solidFill>
                    <a:schemeClr val="bg1"/>
                  </a:solidFill>
                </a:rPr>
                <a:t>That fruit is the gospel of peace.</a:t>
              </a:r>
            </a:p>
          </p:txBody>
        </p:sp>
        <p:pic>
          <p:nvPicPr>
            <p:cNvPr id="17412" name="Picture 4" descr="https://upload.wikimedia.org/wikipedia/commons/b/b0/OrangeBloss_w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082" y="2239579"/>
              <a:ext cx="2647557" cy="23314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1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28:13</a:t>
            </a:r>
          </a:p>
        </p:txBody>
      </p:sp>
      <p:grpSp>
        <p:nvGrpSpPr>
          <p:cNvPr id="11" name="Group 10"/>
          <p:cNvGrpSpPr/>
          <p:nvPr/>
        </p:nvGrpSpPr>
        <p:grpSpPr>
          <a:xfrm>
            <a:off x="859970" y="184613"/>
            <a:ext cx="10994573" cy="6281058"/>
            <a:chOff x="965200" y="2286000"/>
            <a:chExt cx="7264400" cy="2743200"/>
          </a:xfrm>
        </p:grpSpPr>
        <p:grpSp>
          <p:nvGrpSpPr>
            <p:cNvPr id="12" name="Group 18"/>
            <p:cNvGrpSpPr/>
            <p:nvPr/>
          </p:nvGrpSpPr>
          <p:grpSpPr>
            <a:xfrm>
              <a:off x="965200" y="22860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107820" y="2316470"/>
              <a:ext cx="2566356" cy="362931"/>
            </a:xfrm>
            <a:prstGeom prst="rect">
              <a:avLst/>
            </a:prstGeom>
            <a:noFill/>
          </p:spPr>
          <p:txBody>
            <a:bodyPr wrap="square" rtlCol="0">
              <a:spAutoFit/>
            </a:bodyPr>
            <a:lstStyle/>
            <a:p>
              <a:pPr algn="ctr"/>
              <a:r>
                <a:rPr lang="en-US" sz="2400" dirty="0">
                  <a:solidFill>
                    <a:schemeClr val="bg1"/>
                  </a:solidFill>
                </a:rPr>
                <a:t>Try to climb the ladder by skipping four rungs at a time</a:t>
              </a:r>
            </a:p>
          </p:txBody>
        </p:sp>
      </p:grpSp>
      <p:grpSp>
        <p:nvGrpSpPr>
          <p:cNvPr id="20" name="Group 19"/>
          <p:cNvGrpSpPr/>
          <p:nvPr/>
        </p:nvGrpSpPr>
        <p:grpSpPr>
          <a:xfrm>
            <a:off x="2027295" y="1760477"/>
            <a:ext cx="1143000" cy="3666024"/>
            <a:chOff x="6934200" y="1524000"/>
            <a:chExt cx="1143000" cy="2362200"/>
          </a:xfrm>
        </p:grpSpPr>
        <p:sp>
          <p:nvSpPr>
            <p:cNvPr id="21" name="Rounded Rectangle 20"/>
            <p:cNvSpPr/>
            <p:nvPr/>
          </p:nvSpPr>
          <p:spPr>
            <a:xfrm>
              <a:off x="6934200" y="1600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934200" y="1981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934200" y="2362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934200" y="2743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934200" y="3124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934200" y="3505200"/>
              <a:ext cx="11430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400000">
              <a:off x="59817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5400000">
              <a:off x="6667500" y="2628900"/>
              <a:ext cx="2362200" cy="152400"/>
            </a:xfrm>
            <a:prstGeom prst="roundRect">
              <a:avLst>
                <a:gd name="adj" fmla="val 3787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601648" y="4450525"/>
            <a:ext cx="1349388" cy="1274418"/>
            <a:chOff x="5736421" y="601406"/>
            <a:chExt cx="2547167" cy="2571816"/>
          </a:xfrm>
        </p:grpSpPr>
        <p:sp>
          <p:nvSpPr>
            <p:cNvPr id="30" name="Flowchart: Magnetic Disk 29"/>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616031" y="1415144"/>
              <a:ext cx="136632" cy="283501"/>
              <a:chOff x="6616031" y="1415144"/>
              <a:chExt cx="136632" cy="283501"/>
            </a:xfrm>
          </p:grpSpPr>
          <p:sp>
            <p:nvSpPr>
              <p:cNvPr id="52" name="Oval 51"/>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094793" y="1428206"/>
              <a:ext cx="136632" cy="283501"/>
              <a:chOff x="6616031" y="1415144"/>
              <a:chExt cx="136632" cy="283501"/>
            </a:xfrm>
          </p:grpSpPr>
          <p:sp>
            <p:nvSpPr>
              <p:cNvPr id="50" name="Oval 49"/>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705777" y="1162359"/>
              <a:ext cx="577811" cy="345186"/>
              <a:chOff x="7705777" y="1162359"/>
              <a:chExt cx="577811" cy="345186"/>
            </a:xfrm>
          </p:grpSpPr>
          <p:cxnSp>
            <p:nvCxnSpPr>
              <p:cNvPr id="47" name="Straight Connector 46"/>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14206433">
              <a:off x="5620108" y="1201346"/>
              <a:ext cx="577811" cy="345186"/>
              <a:chOff x="7705777" y="1162359"/>
              <a:chExt cx="577811" cy="345186"/>
            </a:xfrm>
          </p:grpSpPr>
          <p:cxnSp>
            <p:nvCxnSpPr>
              <p:cNvPr id="44" name="Straight Connector 4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455478" y="2494432"/>
              <a:ext cx="330844" cy="666561"/>
              <a:chOff x="6341706" y="2495743"/>
              <a:chExt cx="330844" cy="666561"/>
            </a:xfrm>
          </p:grpSpPr>
          <p:cxnSp>
            <p:nvCxnSpPr>
              <p:cNvPr id="42" name="Straight Connector 41"/>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7206039" y="2506661"/>
              <a:ext cx="335729" cy="666561"/>
              <a:chOff x="6327395" y="2495743"/>
              <a:chExt cx="335729" cy="666561"/>
            </a:xfrm>
          </p:grpSpPr>
          <p:cxnSp>
            <p:nvCxnSpPr>
              <p:cNvPr id="40" name="Straight Connector 39"/>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3714341" y="2270480"/>
            <a:ext cx="3505068" cy="2501531"/>
            <a:chOff x="228600" y="381000"/>
            <a:chExt cx="3505068" cy="2501531"/>
          </a:xfrm>
        </p:grpSpPr>
        <p:grpSp>
          <p:nvGrpSpPr>
            <p:cNvPr id="56" name="Group 55"/>
            <p:cNvGrpSpPr/>
            <p:nvPr/>
          </p:nvGrpSpPr>
          <p:grpSpPr>
            <a:xfrm>
              <a:off x="228600" y="381000"/>
              <a:ext cx="3505068" cy="2501531"/>
              <a:chOff x="534986" y="381000"/>
              <a:chExt cx="2637111" cy="2501531"/>
            </a:xfrm>
          </p:grpSpPr>
          <p:sp>
            <p:nvSpPr>
              <p:cNvPr id="58" name="Rectangle 57"/>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34986" y="384805"/>
                <a:ext cx="457200" cy="2497726"/>
                <a:chOff x="533400" y="381000"/>
                <a:chExt cx="457200" cy="2497726"/>
              </a:xfrm>
            </p:grpSpPr>
            <p:sp>
              <p:nvSpPr>
                <p:cNvPr id="65" name="Oval 6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2714897" y="381000"/>
                <a:ext cx="457200" cy="2497726"/>
                <a:chOff x="2714897" y="457200"/>
                <a:chExt cx="457200" cy="2497726"/>
              </a:xfrm>
            </p:grpSpPr>
            <p:sp>
              <p:nvSpPr>
                <p:cNvPr id="61" name="Oval 6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822884" y="1047468"/>
              <a:ext cx="2293346" cy="1323439"/>
            </a:xfrm>
            <a:prstGeom prst="rect">
              <a:avLst/>
            </a:prstGeom>
          </p:spPr>
          <p:txBody>
            <a:bodyPr wrap="square">
              <a:spAutoFit/>
            </a:bodyPr>
            <a:lstStyle/>
            <a:p>
              <a:pPr algn="ctr"/>
              <a:r>
                <a:rPr lang="en-US" sz="2000" b="1" dirty="0"/>
                <a:t>The Lord reveals truth to us precept upon precept and line upon line</a:t>
              </a:r>
              <a:endParaRPr lang="en-US" sz="2000" i="1" dirty="0"/>
            </a:p>
          </p:txBody>
        </p:sp>
      </p:grpSp>
      <p:sp>
        <p:nvSpPr>
          <p:cNvPr id="8" name="Rectangle 7"/>
          <p:cNvSpPr/>
          <p:nvPr/>
        </p:nvSpPr>
        <p:spPr>
          <a:xfrm>
            <a:off x="7516716" y="1327565"/>
            <a:ext cx="3700216" cy="4247317"/>
          </a:xfrm>
          <a:prstGeom prst="rect">
            <a:avLst/>
          </a:prstGeom>
        </p:spPr>
        <p:txBody>
          <a:bodyPr wrap="square">
            <a:spAutoFit/>
          </a:bodyPr>
          <a:lstStyle/>
          <a:p>
            <a:pPr fontAlgn="base"/>
            <a:r>
              <a:rPr lang="en-US" b="0" i="0" dirty="0">
                <a:solidFill>
                  <a:schemeClr val="bg1"/>
                </a:solidFill>
                <a:effectLst/>
                <a:latin typeface="Calibri" panose="020F0502020204030204" pitchFamily="34" charset="0"/>
              </a:rPr>
              <a:t>“It is not wisdom that we should have all knowledge at once presented before us; but that we should have a little at a time; then we can comprehend it.</a:t>
            </a:r>
          </a:p>
          <a:p>
            <a:pPr fontAlgn="base"/>
            <a:endParaRPr lang="en-US" dirty="0">
              <a:solidFill>
                <a:schemeClr val="bg1"/>
              </a:solidFill>
              <a:latin typeface="Calibri" panose="020F0502020204030204" pitchFamily="34" charset="0"/>
            </a:endParaRPr>
          </a:p>
          <a:p>
            <a:pPr fontAlgn="base"/>
            <a:endParaRPr lang="en-US" b="0" i="0" dirty="0">
              <a:solidFill>
                <a:schemeClr val="bg1"/>
              </a:solidFill>
              <a:effectLst/>
              <a:latin typeface="Calibri" panose="020F0502020204030204" pitchFamily="34" charset="0"/>
            </a:endParaRPr>
          </a:p>
          <a:p>
            <a:pPr fontAlgn="base"/>
            <a:r>
              <a:rPr lang="en-US" b="0" i="0" dirty="0">
                <a:solidFill>
                  <a:schemeClr val="bg1"/>
                </a:solidFill>
                <a:effectLst/>
                <a:latin typeface="Calibri" panose="020F0502020204030204" pitchFamily="34" charset="0"/>
              </a:rPr>
              <a:t>“When you climb up a ladder, you must begin at the bottom, and ascend step by step, until you arrive at the top; and so it is with the principles of the gospel—you must begin with the first, and go on until you learn all the principles of exaltation.”</a:t>
            </a:r>
          </a:p>
        </p:txBody>
      </p:sp>
      <p:sp>
        <p:nvSpPr>
          <p:cNvPr id="10" name="Rectangle 9"/>
          <p:cNvSpPr/>
          <p:nvPr/>
        </p:nvSpPr>
        <p:spPr>
          <a:xfrm>
            <a:off x="11725206" y="6357925"/>
            <a:ext cx="442750" cy="369332"/>
          </a:xfrm>
          <a:prstGeom prst="rect">
            <a:avLst/>
          </a:prstGeom>
        </p:spPr>
        <p:txBody>
          <a:bodyPr wrap="none">
            <a:spAutoFit/>
          </a:bodyPr>
          <a:lstStyle/>
          <a:p>
            <a:pPr fontAlgn="base"/>
            <a:r>
              <a:rPr lang="en-US" b="0" i="0" dirty="0">
                <a:solidFill>
                  <a:schemeClr val="bg1"/>
                </a:solidFill>
                <a:effectLst/>
                <a:latin typeface="Calibri" panose="020F0502020204030204" pitchFamily="34" charset="0"/>
              </a:rPr>
              <a:t>(3)</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062" y="218225"/>
            <a:ext cx="855211" cy="1075729"/>
          </a:xfrm>
          <a:prstGeom prst="rect">
            <a:avLst/>
          </a:prstGeom>
        </p:spPr>
      </p:pic>
      <p:sp>
        <p:nvSpPr>
          <p:cNvPr id="69" name="Oval 68"/>
          <p:cNvSpPr/>
          <p:nvPr/>
        </p:nvSpPr>
        <p:spPr>
          <a:xfrm>
            <a:off x="8958943" y="58084"/>
            <a:ext cx="119743" cy="28667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470571" y="68970"/>
            <a:ext cx="119743" cy="28667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6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58 -0.17662 L -0.003 -0.13519 C -0.00482 -0.13959 -0.00651 -0.14422 -0.00833 -0.14838 C -0.00964 -0.15162 -0.0112 -0.15463 -0.0125 -0.15787 C -0.01406 -0.16158 -0.01537 -0.16528 -0.0168 -0.16922 L -0.02096 -0.18033 C -0.02357 -0.19422 -0.02149 -0.18889 -0.0263 -0.19723 C -0.02656 -0.19977 -0.02669 -0.20232 -0.02734 -0.20486 C -0.02774 -0.20695 -0.02878 -0.20857 -0.02943 -0.21042 C -0.03021 -0.21297 -0.03099 -0.21528 -0.03151 -0.21783 C -0.03229 -0.22153 -0.03294 -0.22547 -0.03359 -0.22917 C -0.03516 -0.23727 -0.03438 -0.23287 -0.03568 -0.24236 C -0.03542 -0.26551 -0.03529 -0.28866 -0.03464 -0.31181 C -0.03464 -0.31389 -0.03464 -0.31644 -0.03359 -0.31736 C -0.03177 -0.31945 -0.02943 -0.31875 -0.02734 -0.31945 C -0.0263 -0.32061 -0.02526 -0.32223 -0.02409 -0.32315 C -0.0224 -0.32431 -0.02057 -0.32431 -0.01888 -0.325 C -0.01745 -0.32547 -0.01602 -0.32593 -0.01458 -0.32686 C -0.00482 -0.33334 -0.01693 -0.32871 -0.00404 -0.33241 C -0.003 -0.33311 -0.00195 -0.33403 -0.00091 -0.33449 C 0.00325 -0.33542 0.00807 -0.33264 0.01172 -0.33635 C 0.01458 -0.33889 0.00768 -0.35278 0.00755 -0.35324 C 0.00482 -0.36181 0.00521 -0.3676 0.00325 -0.37755 C 0.00182 -0.38588 0.00273 -0.38148 0.00013 -0.39074 C -0.00026 -0.39769 -0.00039 -0.40463 -0.00091 -0.41135 C -0.00104 -0.41343 -0.00182 -0.41505 -0.00195 -0.4169 C -0.00261 -0.42639 -0.00261 -0.43588 -0.003 -0.44514 C -0.00261 -0.46459 -0.00287 -0.48403 -0.00195 -0.50348 C -0.00182 -0.50556 -0.00078 -0.50741 0.00013 -0.50903 C 0.00104 -0.51065 0.00208 -0.51204 0.00325 -0.51273 C 0.00495 -0.51389 0.0069 -0.51389 0.00859 -0.51459 C 0.00963 -0.51505 0.01068 -0.51598 0.01172 -0.51644 C 0.01875 -0.51598 0.02604 -0.51736 0.03294 -0.51459 C 0.03437 -0.51412 0.03424 -0.50949 0.03502 -0.50718 C 0.03828 -0.49699 0.03711 -0.50625 0.03711 -0.49028 L 0.01497 -0.46783 L 0.0181 -0.46968 " pathEditMode="relative" rAng="0" ptsTypes="AAAAAAAAAAAAAAAAAAAAAAAAAAAAAAAAAAAAA">
                                      <p:cBhvr>
                                        <p:cTn id="6" dur="2000" fill="hold"/>
                                        <p:tgtEl>
                                          <p:spTgt spid="29"/>
                                        </p:tgtEl>
                                        <p:attrNameLst>
                                          <p:attrName>ppt_x</p:attrName>
                                          <p:attrName>ppt_y</p:attrName>
                                        </p:attrNameLst>
                                      </p:cBhvr>
                                      <p:rCtr x="1536" y="-14931"/>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1000"/>
                                        <p:tgtEl>
                                          <p:spTgt spid="8">
                                            <p:txEl>
                                              <p:pRg st="3" end="3"/>
                                            </p:txEl>
                                          </p:spTgt>
                                        </p:tgtEl>
                                      </p:cBhvr>
                                    </p:animEffect>
                                    <p:anim calcmode="lin" valueType="num">
                                      <p:cBhvr>
                                        <p:cTn id="2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44096" y="432642"/>
            <a:ext cx="4329047" cy="3416320"/>
          </a:xfrm>
          <a:prstGeom prst="rect">
            <a:avLst/>
          </a:prstGeom>
        </p:spPr>
        <p:txBody>
          <a:bodyPr wrap="square">
            <a:spAutoFit/>
          </a:bodyPr>
          <a:lstStyle/>
          <a:p>
            <a:pPr algn="just" fontAlgn="base"/>
            <a:r>
              <a:rPr lang="en-US" dirty="0">
                <a:solidFill>
                  <a:schemeClr val="bg1"/>
                </a:solidFill>
                <a:latin typeface="Calibri" panose="020F0502020204030204" pitchFamily="34" charset="0"/>
              </a:rPr>
              <a:t>“….Let me suggest that many of us typically assume we will receive </a:t>
            </a:r>
            <a:r>
              <a:rPr lang="en-US" i="1" dirty="0">
                <a:solidFill>
                  <a:schemeClr val="bg1"/>
                </a:solidFill>
                <a:latin typeface="Calibri" panose="020F0502020204030204" pitchFamily="34" charset="0"/>
              </a:rPr>
              <a:t>an </a:t>
            </a:r>
            <a:r>
              <a:rPr lang="en-US" dirty="0">
                <a:solidFill>
                  <a:schemeClr val="bg1"/>
                </a:solidFill>
                <a:latin typeface="Calibri" panose="020F0502020204030204" pitchFamily="34" charset="0"/>
              </a:rPr>
              <a:t>answer or </a:t>
            </a:r>
            <a:r>
              <a:rPr lang="en-US" i="1" dirty="0">
                <a:solidFill>
                  <a:schemeClr val="bg1"/>
                </a:solidFill>
                <a:latin typeface="Calibri" panose="020F0502020204030204" pitchFamily="34" charset="0"/>
              </a:rPr>
              <a:t>a</a:t>
            </a:r>
            <a:r>
              <a:rPr lang="en-US" dirty="0">
                <a:solidFill>
                  <a:schemeClr val="bg1"/>
                </a:solidFill>
                <a:latin typeface="Calibri" panose="020F0502020204030204" pitchFamily="34" charset="0"/>
              </a:rPr>
              <a:t> prompting to our earnest prayers and pleadings. </a:t>
            </a:r>
          </a:p>
          <a:p>
            <a:pPr algn="just" fontAlgn="base"/>
            <a:endParaRPr lang="en-US" dirty="0">
              <a:solidFill>
                <a:schemeClr val="bg1"/>
              </a:solidFill>
              <a:latin typeface="Calibri" panose="020F0502020204030204" pitchFamily="34" charset="0"/>
            </a:endParaRPr>
          </a:p>
          <a:p>
            <a:pPr algn="just" fontAlgn="base"/>
            <a:r>
              <a:rPr lang="en-US" dirty="0">
                <a:solidFill>
                  <a:schemeClr val="bg1"/>
                </a:solidFill>
                <a:latin typeface="Calibri" panose="020F0502020204030204" pitchFamily="34" charset="0"/>
              </a:rPr>
              <a:t>And we also frequently expect that such an answer or a prompting will come immediately and </a:t>
            </a:r>
            <a:r>
              <a:rPr lang="en-US" i="1" dirty="0">
                <a:solidFill>
                  <a:schemeClr val="bg1"/>
                </a:solidFill>
                <a:latin typeface="Calibri" panose="020F0502020204030204" pitchFamily="34" charset="0"/>
              </a:rPr>
              <a:t>all at once.</a:t>
            </a:r>
            <a:r>
              <a:rPr lang="en-US" dirty="0">
                <a:solidFill>
                  <a:schemeClr val="bg1"/>
                </a:solidFill>
                <a:latin typeface="Calibri" panose="020F0502020204030204" pitchFamily="34" charset="0"/>
              </a:rPr>
              <a:t> </a:t>
            </a:r>
          </a:p>
          <a:p>
            <a:pPr algn="just" fontAlgn="base"/>
            <a:endParaRPr lang="en-US" dirty="0">
              <a:solidFill>
                <a:schemeClr val="bg1"/>
              </a:solidFill>
              <a:latin typeface="Calibri" panose="020F0502020204030204" pitchFamily="34" charset="0"/>
            </a:endParaRPr>
          </a:p>
          <a:p>
            <a:pPr algn="just" fontAlgn="base"/>
            <a:r>
              <a:rPr lang="en-US" dirty="0">
                <a:solidFill>
                  <a:schemeClr val="bg1"/>
                </a:solidFill>
                <a:latin typeface="Calibri" panose="020F0502020204030204" pitchFamily="34" charset="0"/>
              </a:rPr>
              <a:t>Thus, we tend to believe the Lord will give us </a:t>
            </a:r>
            <a:r>
              <a:rPr lang="en-US" b="1" dirty="0">
                <a:solidFill>
                  <a:schemeClr val="bg1"/>
                </a:solidFill>
                <a:latin typeface="Calibri" panose="020F0502020204030204" pitchFamily="34" charset="0"/>
              </a:rPr>
              <a:t>A BIG ANSWER QUICKLY AND ALL AT ONE TIME.</a:t>
            </a:r>
            <a:r>
              <a:rPr lang="en-US" dirty="0">
                <a:solidFill>
                  <a:schemeClr val="bg1"/>
                </a:solidFill>
                <a:latin typeface="Calibri" panose="020F0502020204030204" pitchFamily="34" charset="0"/>
              </a:rPr>
              <a:t> </a:t>
            </a:r>
            <a:endParaRPr lang="en-US" b="0" i="0" dirty="0">
              <a:solidFill>
                <a:schemeClr val="bg1"/>
              </a:solidFill>
              <a:effectLst/>
              <a:latin typeface="Calibri" panose="020F0502020204030204" pitchFamily="34" charset="0"/>
            </a:endParaRPr>
          </a:p>
        </p:txBody>
      </p:sp>
      <p:sp>
        <p:nvSpPr>
          <p:cNvPr id="4" name="Rectangle 3"/>
          <p:cNvSpPr/>
          <p:nvPr/>
        </p:nvSpPr>
        <p:spPr>
          <a:xfrm>
            <a:off x="11622206" y="6466231"/>
            <a:ext cx="559769" cy="369332"/>
          </a:xfrm>
          <a:prstGeom prst="rect">
            <a:avLst/>
          </a:prstGeom>
        </p:spPr>
        <p:txBody>
          <a:bodyPr wrap="none">
            <a:spAutoFit/>
          </a:bodyPr>
          <a:lstStyle/>
          <a:p>
            <a:pPr fontAlgn="base"/>
            <a:r>
              <a:rPr lang="en-US" b="0" i="0" dirty="0">
                <a:solidFill>
                  <a:schemeClr val="bg1"/>
                </a:solidFill>
                <a:effectLst/>
                <a:latin typeface="Calibri" panose="020F0502020204030204" pitchFamily="34" charset="0"/>
              </a:rPr>
              <a:t>(10)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494"/>
            <a:ext cx="989239" cy="1243895"/>
          </a:xfrm>
          <a:prstGeom prst="rect">
            <a:avLst/>
          </a:prstGeom>
        </p:spPr>
      </p:pic>
      <p:pic>
        <p:nvPicPr>
          <p:cNvPr id="4098" name="Picture 2" descr="http://www.ldsliving.com/images/stories/large/18999.jpg?14192891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1236" y="456298"/>
            <a:ext cx="2722671" cy="180618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rot="21246626">
            <a:off x="399300" y="1846203"/>
            <a:ext cx="3624943" cy="4494272"/>
            <a:chOff x="548230" y="1349829"/>
            <a:chExt cx="3624943" cy="4494272"/>
          </a:xfrm>
        </p:grpSpPr>
        <p:pic>
          <p:nvPicPr>
            <p:cNvPr id="4104" name="Picture 8" descr="http://ecx.images-amazon.com/images/I/71lKq0pcXML._SL1500_.jpg"/>
            <p:cNvPicPr>
              <a:picLocks noChangeAspect="1" noChangeArrowheads="1"/>
            </p:cNvPicPr>
            <p:nvPr/>
          </p:nvPicPr>
          <p:blipFill rotWithShape="1">
            <a:blip r:embed="rId6">
              <a:extLst>
                <a:ext uri="{28A0092B-C50C-407E-A947-70E740481C1C}">
                  <a14:useLocalDpi xmlns:a14="http://schemas.microsoft.com/office/drawing/2010/main" val="0"/>
                </a:ext>
              </a:extLst>
            </a:blip>
            <a:srcRect l="70298" t="7379" r="2777" b="9992"/>
            <a:stretch/>
          </p:blipFill>
          <p:spPr bwMode="auto">
            <a:xfrm>
              <a:off x="548230" y="1349829"/>
              <a:ext cx="3624943" cy="44942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24743" y="4386943"/>
              <a:ext cx="2002971" cy="642257"/>
            </a:xfrm>
            <a:prstGeom prst="rect">
              <a:avLst/>
            </a:prstGeom>
            <a:solidFill>
              <a:srgbClr val="FF0000"/>
            </a:solidFill>
            <a:ln>
              <a:solidFill>
                <a:schemeClr val="tx1"/>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20685" y="4508015"/>
              <a:ext cx="1611086" cy="400110"/>
            </a:xfrm>
            <a:prstGeom prst="rect">
              <a:avLst/>
            </a:prstGeom>
            <a:solidFill>
              <a:srgbClr val="FF0000"/>
            </a:solidFill>
          </p:spPr>
          <p:txBody>
            <a:bodyPr wrap="square" rtlCol="0">
              <a:spAutoFit/>
            </a:bodyPr>
            <a:lstStyle/>
            <a:p>
              <a:pPr algn="ctr"/>
              <a:r>
                <a:rPr lang="en-US" sz="2000" dirty="0">
                  <a:solidFill>
                    <a:schemeClr val="bg1"/>
                  </a:solidFill>
                </a:rPr>
                <a:t>GET IT NOW!</a:t>
              </a:r>
            </a:p>
          </p:txBody>
        </p:sp>
      </p:grpSp>
      <p:sp>
        <p:nvSpPr>
          <p:cNvPr id="9" name="Rectangle 8"/>
          <p:cNvSpPr/>
          <p:nvPr/>
        </p:nvSpPr>
        <p:spPr>
          <a:xfrm>
            <a:off x="6901622" y="3929270"/>
            <a:ext cx="4695343" cy="2585323"/>
          </a:xfrm>
          <a:prstGeom prst="rect">
            <a:avLst/>
          </a:prstGeom>
        </p:spPr>
        <p:txBody>
          <a:bodyPr wrap="square">
            <a:spAutoFit/>
          </a:bodyPr>
          <a:lstStyle/>
          <a:p>
            <a:pPr algn="just" fontAlgn="base"/>
            <a:r>
              <a:rPr lang="en-US" dirty="0">
                <a:solidFill>
                  <a:schemeClr val="bg1"/>
                </a:solidFill>
                <a:latin typeface="Calibri" panose="020F0502020204030204" pitchFamily="34" charset="0"/>
              </a:rPr>
              <a:t>However, the pattern repeatedly described in the scriptures suggests we receive ‘line upon line, precept upon precept,’ or in other words, </a:t>
            </a:r>
            <a:r>
              <a:rPr lang="en-US" b="1" dirty="0">
                <a:solidFill>
                  <a:schemeClr val="bg1"/>
                </a:solidFill>
                <a:latin typeface="Calibri" panose="020F0502020204030204" pitchFamily="34" charset="0"/>
              </a:rPr>
              <a:t>many small answers over a period of time.</a:t>
            </a:r>
            <a:r>
              <a:rPr lang="en-US" dirty="0">
                <a:solidFill>
                  <a:schemeClr val="bg1"/>
                </a:solidFill>
                <a:latin typeface="Calibri" panose="020F0502020204030204" pitchFamily="34" charset="0"/>
              </a:rPr>
              <a:t> </a:t>
            </a:r>
          </a:p>
          <a:p>
            <a:pPr algn="just" fontAlgn="base"/>
            <a:endParaRPr lang="en-US" dirty="0">
              <a:solidFill>
                <a:schemeClr val="bg1"/>
              </a:solidFill>
              <a:latin typeface="Calibri" panose="020F0502020204030204" pitchFamily="34" charset="0"/>
            </a:endParaRPr>
          </a:p>
          <a:p>
            <a:pPr algn="just" fontAlgn="base"/>
            <a:r>
              <a:rPr lang="en-US" dirty="0">
                <a:solidFill>
                  <a:schemeClr val="bg1"/>
                </a:solidFill>
                <a:latin typeface="Calibri" panose="020F0502020204030204" pitchFamily="34" charset="0"/>
              </a:rPr>
              <a:t>Recognizing and understanding this pattern is an important key to obtaining inspiration and help from the Holy Ghost.”</a:t>
            </a:r>
          </a:p>
        </p:txBody>
      </p:sp>
    </p:spTree>
    <p:extLst>
      <p:ext uri="{BB962C8B-B14F-4D97-AF65-F5344CB8AC3E}">
        <p14:creationId xmlns:p14="http://schemas.microsoft.com/office/powerpoint/2010/main" val="11999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lgCheck">
          <a:fgClr>
            <a:schemeClr val="accent1"/>
          </a:fgClr>
          <a:bgClr>
            <a:schemeClr val="bg1"/>
          </a:bgClr>
        </a:pattFill>
        <a:effectLst/>
      </p:bgPr>
    </p:bg>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98577"/>
            <a:ext cx="6896100" cy="338554"/>
          </a:xfrm>
          <a:prstGeom prst="rect">
            <a:avLst/>
          </a:prstGeom>
          <a:noFill/>
        </p:spPr>
        <p:txBody>
          <a:bodyPr wrap="square" rtlCol="0">
            <a:spAutoFit/>
          </a:bodyPr>
          <a:lstStyle/>
          <a:p>
            <a:r>
              <a:rPr lang="en-US" sz="1600" dirty="0">
                <a:solidFill>
                  <a:schemeClr val="bg1"/>
                </a:solidFill>
              </a:rPr>
              <a:t>Isaiah 28:16-20</a:t>
            </a:r>
          </a:p>
        </p:txBody>
      </p:sp>
      <p:grpSp>
        <p:nvGrpSpPr>
          <p:cNvPr id="12" name="Group 18"/>
          <p:cNvGrpSpPr/>
          <p:nvPr/>
        </p:nvGrpSpPr>
        <p:grpSpPr>
          <a:xfrm>
            <a:off x="881741" y="288470"/>
            <a:ext cx="10994573" cy="6281058"/>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375143" y="3317241"/>
            <a:ext cx="3505068" cy="2501531"/>
            <a:chOff x="228600" y="381000"/>
            <a:chExt cx="3505068" cy="2501531"/>
          </a:xfrm>
        </p:grpSpPr>
        <p:grpSp>
          <p:nvGrpSpPr>
            <p:cNvPr id="56" name="Group 55"/>
            <p:cNvGrpSpPr/>
            <p:nvPr/>
          </p:nvGrpSpPr>
          <p:grpSpPr>
            <a:xfrm>
              <a:off x="228600" y="381000"/>
              <a:ext cx="3505068" cy="2501531"/>
              <a:chOff x="534986" y="381000"/>
              <a:chExt cx="2637111" cy="2501531"/>
            </a:xfrm>
          </p:grpSpPr>
          <p:sp>
            <p:nvSpPr>
              <p:cNvPr id="58" name="Rectangle 57"/>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34986" y="384805"/>
                <a:ext cx="457200" cy="2497726"/>
                <a:chOff x="533400" y="381000"/>
                <a:chExt cx="457200" cy="2497726"/>
              </a:xfrm>
            </p:grpSpPr>
            <p:sp>
              <p:nvSpPr>
                <p:cNvPr id="65" name="Oval 6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2714897" y="381000"/>
                <a:ext cx="457200" cy="2497726"/>
                <a:chOff x="2714897" y="457200"/>
                <a:chExt cx="457200" cy="2497726"/>
              </a:xfrm>
            </p:grpSpPr>
            <p:sp>
              <p:nvSpPr>
                <p:cNvPr id="61" name="Oval 6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800272" y="1026622"/>
              <a:ext cx="2387360" cy="1323439"/>
            </a:xfrm>
            <a:prstGeom prst="rect">
              <a:avLst/>
            </a:prstGeom>
          </p:spPr>
          <p:txBody>
            <a:bodyPr wrap="square">
              <a:spAutoFit/>
            </a:bodyPr>
            <a:lstStyle/>
            <a:p>
              <a:pPr algn="ctr"/>
              <a:r>
                <a:rPr lang="en-US" sz="2000" b="1" dirty="0"/>
                <a:t>The Savior is the only sure foundation upon which to build our lives</a:t>
              </a:r>
              <a:endParaRPr lang="en-US" sz="2000" i="1" dirty="0"/>
            </a:p>
          </p:txBody>
        </p:sp>
      </p:grpSp>
      <p:sp>
        <p:nvSpPr>
          <p:cNvPr id="8" name="Rectangle 7"/>
          <p:cNvSpPr/>
          <p:nvPr/>
        </p:nvSpPr>
        <p:spPr>
          <a:xfrm>
            <a:off x="7029123" y="1662691"/>
            <a:ext cx="4164440" cy="1631216"/>
          </a:xfrm>
          <a:prstGeom prst="rect">
            <a:avLst/>
          </a:prstGeom>
        </p:spPr>
        <p:txBody>
          <a:bodyPr wrap="square">
            <a:spAutoFit/>
          </a:bodyPr>
          <a:lstStyle/>
          <a:p>
            <a:pPr fontAlgn="base"/>
            <a:r>
              <a:rPr lang="en-US" sz="2000" dirty="0">
                <a:solidFill>
                  <a:schemeClr val="bg1"/>
                </a:solidFill>
              </a:rPr>
              <a:t>Isaiah declares that faith in God is the only secure foundation of Zion’s security, and that his justice and righteousness alone can erect a building that will stand. (9) </a:t>
            </a:r>
            <a:endParaRPr lang="en-US" sz="2000" b="0" i="0" dirty="0">
              <a:solidFill>
                <a:schemeClr val="bg1"/>
              </a:solidFill>
              <a:effectLst/>
              <a:latin typeface="Calibri" panose="020F0502020204030204" pitchFamily="34" charset="0"/>
            </a:endParaRPr>
          </a:p>
        </p:txBody>
      </p:sp>
      <p:sp>
        <p:nvSpPr>
          <p:cNvPr id="70" name="Rectangle 69"/>
          <p:cNvSpPr/>
          <p:nvPr/>
        </p:nvSpPr>
        <p:spPr>
          <a:xfrm>
            <a:off x="1181547" y="462318"/>
            <a:ext cx="4884402" cy="646331"/>
          </a:xfrm>
          <a:prstGeom prst="rect">
            <a:avLst/>
          </a:prstGeom>
        </p:spPr>
        <p:txBody>
          <a:bodyPr wrap="square">
            <a:spAutoFit/>
          </a:bodyPr>
          <a:lstStyle/>
          <a:p>
            <a:pPr fontAlgn="base"/>
            <a:r>
              <a:rPr lang="en-US" b="0" i="0" dirty="0">
                <a:solidFill>
                  <a:schemeClr val="bg1"/>
                </a:solidFill>
                <a:effectLst/>
                <a:latin typeface="Calibri" panose="020F0502020204030204" pitchFamily="34" charset="0"/>
              </a:rPr>
              <a:t>Zion for a foundation as stone, a tried stone, a precious corner stone, a sure foundation</a:t>
            </a:r>
          </a:p>
        </p:txBody>
      </p:sp>
      <p:grpSp>
        <p:nvGrpSpPr>
          <p:cNvPr id="9" name="Group 8"/>
          <p:cNvGrpSpPr/>
          <p:nvPr/>
        </p:nvGrpSpPr>
        <p:grpSpPr>
          <a:xfrm>
            <a:off x="2444218" y="2366450"/>
            <a:ext cx="3524747" cy="1927970"/>
            <a:chOff x="2324084" y="3343207"/>
            <a:chExt cx="3524747" cy="1927970"/>
          </a:xfrm>
        </p:grpSpPr>
        <p:pic>
          <p:nvPicPr>
            <p:cNvPr id="5"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2324084" y="4664600"/>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4879607" y="4694049"/>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2510388" y="4102031"/>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4670409" y="4116515"/>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2799088" y="3532521"/>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s://upload.wikimedia.org/wikipedia/commons/c/c2/KhufuPyramidCasingStone-BritishMuseum-August1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98" t="32385" r="36108" b="34772"/>
            <a:stretch/>
          </p:blipFill>
          <p:spPr bwMode="auto">
            <a:xfrm>
              <a:off x="4376083" y="3532521"/>
              <a:ext cx="969224" cy="57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s://upload.wikimedia.org/wikipedia/commons/c/c2/KhufuPyramidCasingStone-BritishMuseum-August19-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298" t="32385" r="36108" b="34772"/>
            <a:stretch/>
          </p:blipFill>
          <p:spPr bwMode="auto">
            <a:xfrm rot="5400000">
              <a:off x="3653750" y="3378700"/>
              <a:ext cx="843092" cy="7721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p:cNvGrpSpPr/>
          <p:nvPr/>
        </p:nvGrpSpPr>
        <p:grpSpPr>
          <a:xfrm>
            <a:off x="8741584" y="312262"/>
            <a:ext cx="1085482" cy="1333136"/>
            <a:chOff x="3962400" y="1107996"/>
            <a:chExt cx="2286000" cy="2807553"/>
          </a:xfrm>
        </p:grpSpPr>
        <p:sp>
          <p:nvSpPr>
            <p:cNvPr id="79" name="Rectangle 78"/>
            <p:cNvSpPr/>
            <p:nvPr/>
          </p:nvSpPr>
          <p:spPr>
            <a:xfrm>
              <a:off x="3962400" y="1107996"/>
              <a:ext cx="2286000" cy="280755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34"/>
            <p:cNvSpPr/>
            <p:nvPr/>
          </p:nvSpPr>
          <p:spPr>
            <a:xfrm>
              <a:off x="4489839" y="3080069"/>
              <a:ext cx="1231687" cy="83548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36"/>
            <p:cNvSpPr/>
            <p:nvPr/>
          </p:nvSpPr>
          <p:spPr>
            <a:xfrm>
              <a:off x="4258718" y="1623810"/>
              <a:ext cx="644938" cy="129969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37"/>
            <p:cNvSpPr/>
            <p:nvPr/>
          </p:nvSpPr>
          <p:spPr>
            <a:xfrm rot="21175570">
              <a:off x="5325627" y="1654726"/>
              <a:ext cx="725553" cy="1338836"/>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8"/>
            <p:cNvSpPr/>
            <p:nvPr/>
          </p:nvSpPr>
          <p:spPr>
            <a:xfrm>
              <a:off x="4500569" y="1558825"/>
              <a:ext cx="1289871" cy="15596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37"/>
            <p:cNvSpPr/>
            <p:nvPr/>
          </p:nvSpPr>
          <p:spPr>
            <a:xfrm rot="21175570">
              <a:off x="4276877" y="1280245"/>
              <a:ext cx="1512966" cy="84673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42"/>
            <p:cNvSpPr/>
            <p:nvPr/>
          </p:nvSpPr>
          <p:spPr>
            <a:xfrm rot="21175570">
              <a:off x="4525590" y="2399632"/>
              <a:ext cx="1212998" cy="10913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43"/>
            <p:cNvSpPr/>
            <p:nvPr/>
          </p:nvSpPr>
          <p:spPr>
            <a:xfrm rot="5225831">
              <a:off x="5046741" y="2464378"/>
              <a:ext cx="218338" cy="44891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ame 86"/>
            <p:cNvSpPr/>
            <p:nvPr/>
          </p:nvSpPr>
          <p:spPr>
            <a:xfrm>
              <a:off x="3962400" y="1107996"/>
              <a:ext cx="2286000" cy="2807553"/>
            </a:xfrm>
            <a:prstGeom prst="frame">
              <a:avLst>
                <a:gd name="adj1" fmla="val 385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Oval 68"/>
          <p:cNvSpPr/>
          <p:nvPr/>
        </p:nvSpPr>
        <p:spPr>
          <a:xfrm>
            <a:off x="8991600" y="81495"/>
            <a:ext cx="119743" cy="28667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503228" y="92381"/>
            <a:ext cx="119743" cy="286671"/>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95108" y="4668930"/>
            <a:ext cx="4985910" cy="1200329"/>
          </a:xfrm>
          <a:prstGeom prst="rect">
            <a:avLst/>
          </a:prstGeom>
        </p:spPr>
        <p:txBody>
          <a:bodyPr wrap="square">
            <a:spAutoFit/>
          </a:bodyPr>
          <a:lstStyle/>
          <a:p>
            <a:r>
              <a:rPr lang="en-US" dirty="0">
                <a:solidFill>
                  <a:schemeClr val="bg1"/>
                </a:solidFill>
                <a:latin typeface="Calibri" panose="020F0502020204030204" pitchFamily="34" charset="0"/>
              </a:rPr>
              <a:t>The Lord told the inhabitants of the Northern Kingdom of Israel that they would be swept away because they believed they could build on something other than the Savior.</a:t>
            </a:r>
            <a:endParaRPr lang="en-US" dirty="0">
              <a:solidFill>
                <a:schemeClr val="bg1"/>
              </a:solidFill>
            </a:endParaRPr>
          </a:p>
        </p:txBody>
      </p:sp>
      <p:grpSp>
        <p:nvGrpSpPr>
          <p:cNvPr id="29" name="Group 28"/>
          <p:cNvGrpSpPr/>
          <p:nvPr/>
        </p:nvGrpSpPr>
        <p:grpSpPr>
          <a:xfrm>
            <a:off x="1205887" y="3391954"/>
            <a:ext cx="1349388" cy="1274418"/>
            <a:chOff x="5736421" y="601406"/>
            <a:chExt cx="2547167" cy="2571816"/>
          </a:xfrm>
        </p:grpSpPr>
        <p:sp>
          <p:nvSpPr>
            <p:cNvPr id="30" name="Flowchart: Magnetic Disk 29"/>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616031" y="1415144"/>
              <a:ext cx="136632" cy="283501"/>
              <a:chOff x="6616031" y="1415144"/>
              <a:chExt cx="136632" cy="283501"/>
            </a:xfrm>
          </p:grpSpPr>
          <p:sp>
            <p:nvSpPr>
              <p:cNvPr id="52" name="Oval 51"/>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094793" y="1428206"/>
              <a:ext cx="136632" cy="283501"/>
              <a:chOff x="6616031" y="1415144"/>
              <a:chExt cx="136632" cy="283501"/>
            </a:xfrm>
          </p:grpSpPr>
          <p:sp>
            <p:nvSpPr>
              <p:cNvPr id="50" name="Oval 49"/>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705777" y="1162359"/>
              <a:ext cx="577811" cy="345186"/>
              <a:chOff x="7705777" y="1162359"/>
              <a:chExt cx="577811" cy="345186"/>
            </a:xfrm>
          </p:grpSpPr>
          <p:cxnSp>
            <p:nvCxnSpPr>
              <p:cNvPr id="47" name="Straight Connector 46"/>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14206433">
              <a:off x="5620108" y="1201346"/>
              <a:ext cx="577811" cy="345186"/>
              <a:chOff x="7705777" y="1162359"/>
              <a:chExt cx="577811" cy="345186"/>
            </a:xfrm>
          </p:grpSpPr>
          <p:cxnSp>
            <p:nvCxnSpPr>
              <p:cNvPr id="44" name="Straight Connector 4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455478" y="2494432"/>
              <a:ext cx="330844" cy="666561"/>
              <a:chOff x="6341706" y="2495743"/>
              <a:chExt cx="330844" cy="666561"/>
            </a:xfrm>
          </p:grpSpPr>
          <p:cxnSp>
            <p:nvCxnSpPr>
              <p:cNvPr id="42" name="Straight Connector 41"/>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7206039" y="2506661"/>
              <a:ext cx="335729" cy="666561"/>
              <a:chOff x="6327395" y="2495743"/>
              <a:chExt cx="335729" cy="666561"/>
            </a:xfrm>
          </p:grpSpPr>
          <p:cxnSp>
            <p:nvCxnSpPr>
              <p:cNvPr id="40" name="Straight Connector 39"/>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127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211 -0.08657 L 0.01211 -0.08634 C 0.01106 -0.09352 0.00989 -0.10046 0.00898 -0.10741 C 0.00846 -0.11042 0.00794 -0.11366 0.00794 -0.11667 C 0.00794 -0.13426 0.00794 -0.15185 0.00898 -0.16944 C 0.00911 -0.17153 0.01015 -0.17338 0.01106 -0.175 C 0.01198 -0.17662 0.01315 -0.17755 0.01419 -0.1787 C 0.01458 -0.18056 0.01458 -0.18287 0.01523 -0.18449 C 0.01601 -0.18611 0.01744 -0.18681 0.01849 -0.18819 C 0.02422 -0.1956 0.02057 -0.19282 0.02695 -0.1956 C 0.03593 -0.20648 0.02448 -0.19352 0.0332 -0.20139 C 0.0414 -0.20856 0.03164 -0.20231 0.03958 -0.20694 C 0.04622 -0.20625 0.05299 -0.20671 0.05963 -0.20509 C 0.06093 -0.20486 0.06159 -0.20139 0.06276 -0.20139 C 0.06406 -0.20139 0.06497 -0.2037 0.06601 -0.20509 C 0.06927 -0.22847 0.0651 -0.19931 0.0681 -0.21829 C 0.07122 -0.23819 0.06627 -0.21019 0.07122 -0.23704 C 0.07161 -0.23889 0.07161 -0.24097 0.07226 -0.24259 C 0.07565 -0.25069 0.07773 -0.2544 0.07968 -0.26528 C 0.08047 -0.26898 0.07968 -0.27523 0.08177 -0.27639 L 0.09127 -0.28218 L 0.09453 -0.28403 C 0.09596 -0.28333 0.09726 -0.28287 0.09869 -0.28218 C 0.09974 -0.28148 0.10078 -0.28032 0.10195 -0.28032 C 0.10299 -0.28032 0.10403 -0.28148 0.10508 -0.28218 L 0.11146 -0.29329 C 0.1125 -0.29537 0.11328 -0.29745 0.11458 -0.29907 L 0.12096 -0.30648 L 0.12409 -0.31019 C 0.12474 -0.31227 0.12526 -0.31458 0.12617 -0.31597 C 0.12799 -0.31852 0.13138 -0.32037 0.13359 -0.32153 L 0.13997 -0.32917 C 0.14101 -0.33032 0.14192 -0.33218 0.1431 -0.33287 C 0.14414 -0.33356 0.14531 -0.3338 0.14622 -0.33472 C 0.14739 -0.33565 0.1483 -0.3375 0.14948 -0.33843 C 0.15091 -0.33981 0.15547 -0.34167 0.15677 -0.34213 C 0.16315 -0.34167 0.16953 -0.34167 0.17578 -0.34028 C 0.17799 -0.33981 0.18008 -0.33796 0.18216 -0.33657 L 0.18528 -0.33472 C 0.18606 -0.33287 0.18646 -0.33056 0.1875 -0.32917 C 0.19205 -0.32269 0.18984 -0.33333 0.19271 -0.32153 C 0.19362 -0.31806 0.19492 -0.31019 0.19492 -0.30995 L 0.19492 -0.31019 " pathEditMode="relative" rAng="0" ptsTypes="AAAAAAAAAAAAAAAAAAAAAAAAAAAAAAAAAAAAAAAAAAA">
                                      <p:cBhvr>
                                        <p:cTn id="8" dur="2000" fill="hold"/>
                                        <p:tgtEl>
                                          <p:spTgt spid="29"/>
                                        </p:tgtEl>
                                        <p:attrNameLst>
                                          <p:attrName>ppt_x</p:attrName>
                                          <p:attrName>ppt_y</p:attrName>
                                        </p:attrNameLst>
                                      </p:cBhvr>
                                      <p:rCtr x="8932" y="-12778"/>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1000"/>
                                        <p:tgtEl>
                                          <p:spTgt spid="78"/>
                                        </p:tgtEl>
                                      </p:cBhvr>
                                    </p:animEffect>
                                    <p:anim calcmode="lin" valueType="num">
                                      <p:cBhvr>
                                        <p:cTn id="19" dur="1000" fill="hold"/>
                                        <p:tgtEl>
                                          <p:spTgt spid="78"/>
                                        </p:tgtEl>
                                        <p:attrNameLst>
                                          <p:attrName>ppt_x</p:attrName>
                                        </p:attrNameLst>
                                      </p:cBhvr>
                                      <p:tavLst>
                                        <p:tav tm="0">
                                          <p:val>
                                            <p:strVal val="#ppt_x"/>
                                          </p:val>
                                        </p:tav>
                                        <p:tav tm="100000">
                                          <p:val>
                                            <p:strVal val="#ppt_x"/>
                                          </p:val>
                                        </p:tav>
                                      </p:tavLst>
                                    </p:anim>
                                    <p:anim calcmode="lin" valueType="num">
                                      <p:cBhvr>
                                        <p:cTn id="20"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15800" cy="923330"/>
          </a:xfrm>
          <a:prstGeom prst="rect">
            <a:avLst/>
          </a:prstGeom>
          <a:noFill/>
        </p:spPr>
        <p:txBody>
          <a:bodyPr wrap="square" rtlCol="0">
            <a:spAutoFit/>
          </a:bodyPr>
          <a:lstStyle/>
          <a:p>
            <a:pPr algn="ctr"/>
            <a:r>
              <a:rPr lang="en-US" sz="5400" dirty="0">
                <a:solidFill>
                  <a:schemeClr val="bg1"/>
                </a:solidFill>
              </a:rPr>
              <a:t>The Marshmallow Experiment</a:t>
            </a:r>
          </a:p>
        </p:txBody>
      </p:sp>
      <p:grpSp>
        <p:nvGrpSpPr>
          <p:cNvPr id="2" name="Group 1"/>
          <p:cNvGrpSpPr/>
          <p:nvPr/>
        </p:nvGrpSpPr>
        <p:grpSpPr>
          <a:xfrm>
            <a:off x="206890" y="891079"/>
            <a:ext cx="6112543" cy="1631216"/>
            <a:chOff x="206890" y="891079"/>
            <a:chExt cx="6112543" cy="1631216"/>
          </a:xfrm>
        </p:grpSpPr>
        <p:sp>
          <p:nvSpPr>
            <p:cNvPr id="5" name="Rectangle 4"/>
            <p:cNvSpPr/>
            <p:nvPr/>
          </p:nvSpPr>
          <p:spPr>
            <a:xfrm>
              <a:off x="206890" y="891079"/>
              <a:ext cx="3412000" cy="1631216"/>
            </a:xfrm>
            <a:prstGeom prst="rect">
              <a:avLst/>
            </a:prstGeom>
          </p:spPr>
          <p:txBody>
            <a:bodyPr wrap="square">
              <a:spAutoFit/>
            </a:bodyPr>
            <a:lstStyle/>
            <a:p>
              <a:pPr fontAlgn="base"/>
              <a:r>
                <a:rPr lang="en-US" sz="2000" dirty="0">
                  <a:solidFill>
                    <a:schemeClr val="bg1"/>
                  </a:solidFill>
                </a:rPr>
                <a:t>In the late 1960s and early 1970s a professor conducted an experiment in which he showed three- to five-year-old children a marshmallow. </a:t>
              </a:r>
            </a:p>
          </p:txBody>
        </p:sp>
        <p:pic>
          <p:nvPicPr>
            <p:cNvPr id="1028" name="Picture 4" descr="http://www.kidsfirstsports.com/uploads/blog_images/38810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531" y="899635"/>
              <a:ext cx="2742902" cy="15428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5769" y="2656082"/>
            <a:ext cx="6649283" cy="1636639"/>
            <a:chOff x="415769" y="2656082"/>
            <a:chExt cx="6649283" cy="1636639"/>
          </a:xfrm>
        </p:grpSpPr>
        <p:sp>
          <p:nvSpPr>
            <p:cNvPr id="4" name="TextBox 3"/>
            <p:cNvSpPr txBox="1"/>
            <p:nvPr/>
          </p:nvSpPr>
          <p:spPr>
            <a:xfrm>
              <a:off x="415769" y="3210320"/>
              <a:ext cx="3676398" cy="1015663"/>
            </a:xfrm>
            <a:prstGeom prst="rect">
              <a:avLst/>
            </a:prstGeom>
            <a:noFill/>
          </p:spPr>
          <p:txBody>
            <a:bodyPr wrap="square" rtlCol="0">
              <a:spAutoFit/>
            </a:bodyPr>
            <a:lstStyle/>
            <a:p>
              <a:r>
                <a:rPr lang="en-US" sz="2000" dirty="0">
                  <a:solidFill>
                    <a:schemeClr val="bg1"/>
                  </a:solidFill>
                </a:rPr>
                <a:t>He then left the children alone and watched what happened behind a two-way mirror. </a:t>
              </a:r>
            </a:p>
          </p:txBody>
        </p:sp>
        <p:pic>
          <p:nvPicPr>
            <p:cNvPr id="1032" name="Picture 8" descr="https://earlychildhoodboston.files.wordpress.com/2011/03/marshmallow-test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621" y="2656082"/>
              <a:ext cx="2869431" cy="1636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988531" y="883477"/>
            <a:ext cx="4862857" cy="2860003"/>
            <a:chOff x="6988531" y="883477"/>
            <a:chExt cx="4862857" cy="2860003"/>
          </a:xfrm>
        </p:grpSpPr>
        <p:sp>
          <p:nvSpPr>
            <p:cNvPr id="49" name="Rectangle 48"/>
            <p:cNvSpPr/>
            <p:nvPr/>
          </p:nvSpPr>
          <p:spPr>
            <a:xfrm>
              <a:off x="6988531" y="883477"/>
              <a:ext cx="4104837" cy="1323439"/>
            </a:xfrm>
            <a:prstGeom prst="rect">
              <a:avLst/>
            </a:prstGeom>
          </p:spPr>
          <p:txBody>
            <a:bodyPr wrap="square">
              <a:spAutoFit/>
            </a:bodyPr>
            <a:lstStyle/>
            <a:p>
              <a:pPr fontAlgn="base"/>
              <a:r>
                <a:rPr lang="en-US" sz="2000" dirty="0">
                  <a:solidFill>
                    <a:schemeClr val="bg1"/>
                  </a:solidFill>
                </a:rPr>
                <a:t>He told them that they could eat that one marshmallow right away, or they could get two marshmallows if they waited 20 minutes.</a:t>
              </a:r>
            </a:p>
          </p:txBody>
        </p:sp>
        <p:pic>
          <p:nvPicPr>
            <p:cNvPr id="1036" name="Picture 12" descr="http://www.eatmedaily.com/wordpress/wp-content/uploads/2009/09/marshmall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620" y="2139728"/>
              <a:ext cx="2848768" cy="16037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114393" y="3915777"/>
            <a:ext cx="7686783" cy="1579804"/>
            <a:chOff x="3114393" y="3915777"/>
            <a:chExt cx="7686783" cy="1579804"/>
          </a:xfrm>
        </p:grpSpPr>
        <p:pic>
          <p:nvPicPr>
            <p:cNvPr id="1030" name="Picture 6" descr="http://blogs.worldbank.org/publicsphere/files/publicsphere/marshmellow-t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074" y="3915777"/>
              <a:ext cx="2885102" cy="1579804"/>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3114393" y="4354486"/>
              <a:ext cx="4740894" cy="1015663"/>
            </a:xfrm>
            <a:prstGeom prst="rect">
              <a:avLst/>
            </a:prstGeom>
            <a:noFill/>
          </p:spPr>
          <p:txBody>
            <a:bodyPr wrap="square" rtlCol="0">
              <a:spAutoFit/>
            </a:bodyPr>
            <a:lstStyle/>
            <a:p>
              <a:r>
                <a:rPr lang="en-US" sz="2000" dirty="0">
                  <a:solidFill>
                    <a:schemeClr val="bg1"/>
                  </a:solidFill>
                </a:rPr>
                <a:t>Some of the children ate the marshmallow immediately; some could wait only a few minutes before giving in to temptation. </a:t>
              </a:r>
            </a:p>
          </p:txBody>
        </p:sp>
      </p:grpSp>
      <p:grpSp>
        <p:nvGrpSpPr>
          <p:cNvPr id="9" name="Group 8"/>
          <p:cNvGrpSpPr/>
          <p:nvPr/>
        </p:nvGrpSpPr>
        <p:grpSpPr>
          <a:xfrm>
            <a:off x="887100" y="5388532"/>
            <a:ext cx="6451865" cy="1366470"/>
            <a:chOff x="887100" y="5388532"/>
            <a:chExt cx="6451865" cy="1366470"/>
          </a:xfrm>
        </p:grpSpPr>
        <p:pic>
          <p:nvPicPr>
            <p:cNvPr id="1034" name="Picture 10" descr="http://www.nesta.org.uk/sites/default/files/marshmallow_experime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6834" y="5388532"/>
              <a:ext cx="2562131" cy="136647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887100" y="5702307"/>
              <a:ext cx="5608435" cy="707886"/>
            </a:xfrm>
            <a:prstGeom prst="rect">
              <a:avLst/>
            </a:prstGeom>
            <a:noFill/>
          </p:spPr>
          <p:txBody>
            <a:bodyPr wrap="square" rtlCol="0">
              <a:spAutoFit/>
            </a:bodyPr>
            <a:lstStyle/>
            <a:p>
              <a:endParaRPr lang="en-US" sz="2000" dirty="0">
                <a:solidFill>
                  <a:schemeClr val="bg1"/>
                </a:solidFill>
              </a:endParaRPr>
            </a:p>
            <a:p>
              <a:r>
                <a:rPr lang="en-US" sz="2000" dirty="0">
                  <a:solidFill>
                    <a:schemeClr val="bg1"/>
                  </a:solidFill>
                </a:rPr>
                <a:t>Only 30 percent were able to wait.</a:t>
              </a:r>
            </a:p>
          </p:txBody>
        </p:sp>
      </p:grpSp>
      <p:grpSp>
        <p:nvGrpSpPr>
          <p:cNvPr id="19" name="Group 18"/>
          <p:cNvGrpSpPr/>
          <p:nvPr/>
        </p:nvGrpSpPr>
        <p:grpSpPr>
          <a:xfrm>
            <a:off x="887100" y="202713"/>
            <a:ext cx="680073" cy="586273"/>
            <a:chOff x="5736421" y="601406"/>
            <a:chExt cx="2547167" cy="2571816"/>
          </a:xfrm>
        </p:grpSpPr>
        <p:sp>
          <p:nvSpPr>
            <p:cNvPr id="20" name="Flowchart: Magnetic Disk 19"/>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616031" y="1415144"/>
              <a:ext cx="136632" cy="283501"/>
              <a:chOff x="6616031" y="1415144"/>
              <a:chExt cx="136632" cy="283501"/>
            </a:xfrm>
          </p:grpSpPr>
          <p:sp>
            <p:nvSpPr>
              <p:cNvPr id="42" name="Oval 41"/>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094793" y="1428206"/>
              <a:ext cx="136632" cy="283501"/>
              <a:chOff x="6616031" y="1415144"/>
              <a:chExt cx="136632" cy="283501"/>
            </a:xfrm>
          </p:grpSpPr>
          <p:sp>
            <p:nvSpPr>
              <p:cNvPr id="40" name="Oval 39"/>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705777" y="1162359"/>
              <a:ext cx="577811" cy="345186"/>
              <a:chOff x="7705777" y="1162359"/>
              <a:chExt cx="577811" cy="345186"/>
            </a:xfrm>
          </p:grpSpPr>
          <p:cxnSp>
            <p:nvCxnSpPr>
              <p:cNvPr id="37" name="Straight Connector 36"/>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4206433">
              <a:off x="5620108" y="1201346"/>
              <a:ext cx="577811" cy="345186"/>
              <a:chOff x="7705777" y="1162359"/>
              <a:chExt cx="577811" cy="345186"/>
            </a:xfrm>
          </p:grpSpPr>
          <p:cxnSp>
            <p:nvCxnSpPr>
              <p:cNvPr id="34" name="Straight Connector 3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455478" y="2494432"/>
              <a:ext cx="330844" cy="666561"/>
              <a:chOff x="6341706" y="2495743"/>
              <a:chExt cx="330844" cy="666561"/>
            </a:xfrm>
          </p:grpSpPr>
          <p:cxnSp>
            <p:nvCxnSpPr>
              <p:cNvPr id="32" name="Straight Connector 31"/>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flipH="1">
              <a:off x="7206039" y="2506661"/>
              <a:ext cx="335729" cy="666561"/>
              <a:chOff x="6327395" y="2495743"/>
              <a:chExt cx="335729" cy="666561"/>
            </a:xfrm>
          </p:grpSpPr>
          <p:cxnSp>
            <p:nvCxnSpPr>
              <p:cNvPr id="30" name="Straight Connector 29"/>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51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xit" presetSubtype="0" fill="hold"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fontAlgn="base"/>
            <a:r>
              <a:rPr lang="en-US" sz="5400" dirty="0">
                <a:solidFill>
                  <a:schemeClr val="bg1"/>
                </a:solidFill>
              </a:rPr>
              <a:t>A Man Too Short For His Bed </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28:20</a:t>
            </a:r>
          </a:p>
        </p:txBody>
      </p:sp>
      <p:sp>
        <p:nvSpPr>
          <p:cNvPr id="9" name="TextBox 8"/>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(9)</a:t>
            </a:r>
          </a:p>
        </p:txBody>
      </p:sp>
      <p:sp>
        <p:nvSpPr>
          <p:cNvPr id="7" name="Rectangle 6"/>
          <p:cNvSpPr/>
          <p:nvPr/>
        </p:nvSpPr>
        <p:spPr>
          <a:xfrm>
            <a:off x="307029" y="1210885"/>
            <a:ext cx="6096000" cy="3785652"/>
          </a:xfrm>
          <a:prstGeom prst="rect">
            <a:avLst/>
          </a:prstGeom>
        </p:spPr>
        <p:txBody>
          <a:bodyPr>
            <a:spAutoFit/>
          </a:bodyPr>
          <a:lstStyle/>
          <a:p>
            <a:r>
              <a:rPr lang="en-US" sz="2000" dirty="0">
                <a:solidFill>
                  <a:schemeClr val="bg1"/>
                </a:solidFill>
              </a:rPr>
              <a:t>If we are not covered by the atoning blood of Jesus Christ, we will find ourselves like a man in a bed too short for him with a blanket that is too small to cover him. </a:t>
            </a:r>
          </a:p>
          <a:p>
            <a:endParaRPr lang="en-US" sz="2000" dirty="0">
              <a:solidFill>
                <a:schemeClr val="bg1"/>
              </a:solidFill>
            </a:endParaRPr>
          </a:p>
          <a:p>
            <a:r>
              <a:rPr lang="en-US" sz="2000" dirty="0">
                <a:solidFill>
                  <a:schemeClr val="bg1"/>
                </a:solidFill>
              </a:rPr>
              <a:t>No matter how appealing sin may look at first, it can never satisfy our inner needs. The sinful person will be ever like the man in a short bed with inadequate covers. </a:t>
            </a:r>
          </a:p>
          <a:p>
            <a:endParaRPr lang="en-US" sz="2000" dirty="0">
              <a:solidFill>
                <a:schemeClr val="bg1"/>
              </a:solidFill>
            </a:endParaRPr>
          </a:p>
          <a:p>
            <a:r>
              <a:rPr lang="en-US" sz="2000" dirty="0">
                <a:solidFill>
                  <a:schemeClr val="bg1"/>
                </a:solidFill>
              </a:rPr>
              <a:t>He will twist and turn and constantly seek comfort, but he cannot find it. </a:t>
            </a:r>
          </a:p>
        </p:txBody>
      </p:sp>
      <p:sp>
        <p:nvSpPr>
          <p:cNvPr id="4" name="Rectangle 3"/>
          <p:cNvSpPr/>
          <p:nvPr/>
        </p:nvSpPr>
        <p:spPr>
          <a:xfrm>
            <a:off x="5165272" y="5164298"/>
            <a:ext cx="6096000" cy="1015663"/>
          </a:xfrm>
          <a:prstGeom prst="rect">
            <a:avLst/>
          </a:prstGeom>
        </p:spPr>
        <p:txBody>
          <a:bodyPr>
            <a:spAutoFit/>
          </a:bodyPr>
          <a:lstStyle/>
          <a:p>
            <a:r>
              <a:rPr lang="en-US" sz="2000" dirty="0">
                <a:solidFill>
                  <a:schemeClr val="bg1"/>
                </a:solidFill>
              </a:rPr>
              <a:t>The Atonement of Christ for sin covers, or is efficacious for, only those who trust in God with all their hearts and keep His holy commandments. </a:t>
            </a:r>
          </a:p>
        </p:txBody>
      </p:sp>
      <p:grpSp>
        <p:nvGrpSpPr>
          <p:cNvPr id="43" name="Group 42"/>
          <p:cNvGrpSpPr/>
          <p:nvPr/>
        </p:nvGrpSpPr>
        <p:grpSpPr>
          <a:xfrm>
            <a:off x="7491403" y="1461271"/>
            <a:ext cx="2436367" cy="3099843"/>
            <a:chOff x="430840" y="2538957"/>
            <a:chExt cx="2243836" cy="2887877"/>
          </a:xfrm>
        </p:grpSpPr>
        <p:sp>
          <p:nvSpPr>
            <p:cNvPr id="44" name="Cloud 43"/>
            <p:cNvSpPr/>
            <p:nvPr/>
          </p:nvSpPr>
          <p:spPr>
            <a:xfrm>
              <a:off x="1058546" y="2538957"/>
              <a:ext cx="988424" cy="753893"/>
            </a:xfrm>
            <a:prstGeom prst="cloud">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430840" y="2572077"/>
              <a:ext cx="2243836" cy="2854757"/>
              <a:chOff x="7682184" y="1790582"/>
              <a:chExt cx="2243836" cy="2854757"/>
            </a:xfrm>
          </p:grpSpPr>
          <p:sp>
            <p:nvSpPr>
              <p:cNvPr id="46" name="Rounded Rectangle 45"/>
              <p:cNvSpPr/>
              <p:nvPr/>
            </p:nvSpPr>
            <p:spPr>
              <a:xfrm>
                <a:off x="7772399" y="3894615"/>
                <a:ext cx="2102629" cy="407524"/>
              </a:xfrm>
              <a:prstGeom prst="roundRect">
                <a:avLst>
                  <a:gd name="adj" fmla="val 72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7682184" y="3456765"/>
                <a:ext cx="2243836" cy="577509"/>
              </a:xfrm>
              <a:custGeom>
                <a:avLst/>
                <a:gdLst>
                  <a:gd name="connsiteX0" fmla="*/ 947 w 2243836"/>
                  <a:gd name="connsiteY0" fmla="*/ 305660 h 577509"/>
                  <a:gd name="connsiteX1" fmla="*/ 947 w 2243836"/>
                  <a:gd name="connsiteY1" fmla="*/ 305660 h 577509"/>
                  <a:gd name="connsiteX2" fmla="*/ 9185 w 2243836"/>
                  <a:gd name="connsiteY2" fmla="*/ 379801 h 577509"/>
                  <a:gd name="connsiteX3" fmla="*/ 25660 w 2243836"/>
                  <a:gd name="connsiteY3" fmla="*/ 420990 h 577509"/>
                  <a:gd name="connsiteX4" fmla="*/ 58612 w 2243836"/>
                  <a:gd name="connsiteY4" fmla="*/ 470417 h 577509"/>
                  <a:gd name="connsiteX5" fmla="*/ 91563 w 2243836"/>
                  <a:gd name="connsiteY5" fmla="*/ 486892 h 577509"/>
                  <a:gd name="connsiteX6" fmla="*/ 157466 w 2243836"/>
                  <a:gd name="connsiteY6" fmla="*/ 511606 h 577509"/>
                  <a:gd name="connsiteX7" fmla="*/ 289271 w 2243836"/>
                  <a:gd name="connsiteY7" fmla="*/ 486892 h 577509"/>
                  <a:gd name="connsiteX8" fmla="*/ 305747 w 2243836"/>
                  <a:gd name="connsiteY8" fmla="*/ 462179 h 577509"/>
                  <a:gd name="connsiteX9" fmla="*/ 330460 w 2243836"/>
                  <a:gd name="connsiteY9" fmla="*/ 453941 h 577509"/>
                  <a:gd name="connsiteX10" fmla="*/ 379888 w 2243836"/>
                  <a:gd name="connsiteY10" fmla="*/ 420990 h 577509"/>
                  <a:gd name="connsiteX11" fmla="*/ 486979 w 2243836"/>
                  <a:gd name="connsiteY11" fmla="*/ 429228 h 577509"/>
                  <a:gd name="connsiteX12" fmla="*/ 544644 w 2243836"/>
                  <a:gd name="connsiteY12" fmla="*/ 453941 h 577509"/>
                  <a:gd name="connsiteX13" fmla="*/ 602309 w 2243836"/>
                  <a:gd name="connsiteY13" fmla="*/ 470417 h 577509"/>
                  <a:gd name="connsiteX14" fmla="*/ 651736 w 2243836"/>
                  <a:gd name="connsiteY14" fmla="*/ 486892 h 577509"/>
                  <a:gd name="connsiteX15" fmla="*/ 709401 w 2243836"/>
                  <a:gd name="connsiteY15" fmla="*/ 503368 h 577509"/>
                  <a:gd name="connsiteX16" fmla="*/ 865920 w 2243836"/>
                  <a:gd name="connsiteY16" fmla="*/ 495130 h 577509"/>
                  <a:gd name="connsiteX17" fmla="*/ 898871 w 2243836"/>
                  <a:gd name="connsiteY17" fmla="*/ 486892 h 577509"/>
                  <a:gd name="connsiteX18" fmla="*/ 956536 w 2243836"/>
                  <a:gd name="connsiteY18" fmla="*/ 470417 h 577509"/>
                  <a:gd name="connsiteX19" fmla="*/ 981250 w 2243836"/>
                  <a:gd name="connsiteY19" fmla="*/ 462179 h 577509"/>
                  <a:gd name="connsiteX20" fmla="*/ 1071866 w 2243836"/>
                  <a:gd name="connsiteY20" fmla="*/ 453941 h 577509"/>
                  <a:gd name="connsiteX21" fmla="*/ 1195433 w 2243836"/>
                  <a:gd name="connsiteY21" fmla="*/ 470417 h 577509"/>
                  <a:gd name="connsiteX22" fmla="*/ 1228385 w 2243836"/>
                  <a:gd name="connsiteY22" fmla="*/ 495130 h 577509"/>
                  <a:gd name="connsiteX23" fmla="*/ 1253098 w 2243836"/>
                  <a:gd name="connsiteY23" fmla="*/ 511606 h 577509"/>
                  <a:gd name="connsiteX24" fmla="*/ 1277812 w 2243836"/>
                  <a:gd name="connsiteY24" fmla="*/ 519844 h 577509"/>
                  <a:gd name="connsiteX25" fmla="*/ 1302525 w 2243836"/>
                  <a:gd name="connsiteY25" fmla="*/ 536319 h 577509"/>
                  <a:gd name="connsiteX26" fmla="*/ 1351952 w 2243836"/>
                  <a:gd name="connsiteY26" fmla="*/ 552795 h 577509"/>
                  <a:gd name="connsiteX27" fmla="*/ 1409617 w 2243836"/>
                  <a:gd name="connsiteY27" fmla="*/ 569271 h 577509"/>
                  <a:gd name="connsiteX28" fmla="*/ 1434331 w 2243836"/>
                  <a:gd name="connsiteY28" fmla="*/ 577509 h 577509"/>
                  <a:gd name="connsiteX29" fmla="*/ 1664990 w 2243836"/>
                  <a:gd name="connsiteY29" fmla="*/ 569271 h 577509"/>
                  <a:gd name="connsiteX30" fmla="*/ 1714417 w 2243836"/>
                  <a:gd name="connsiteY30" fmla="*/ 536319 h 577509"/>
                  <a:gd name="connsiteX31" fmla="*/ 1755606 w 2243836"/>
                  <a:gd name="connsiteY31" fmla="*/ 503368 h 577509"/>
                  <a:gd name="connsiteX32" fmla="*/ 1805033 w 2243836"/>
                  <a:gd name="connsiteY32" fmla="*/ 470417 h 577509"/>
                  <a:gd name="connsiteX33" fmla="*/ 1920363 w 2243836"/>
                  <a:gd name="connsiteY33" fmla="*/ 478655 h 577509"/>
                  <a:gd name="connsiteX34" fmla="*/ 1945077 w 2243836"/>
                  <a:gd name="connsiteY34" fmla="*/ 495130 h 577509"/>
                  <a:gd name="connsiteX35" fmla="*/ 2200450 w 2243836"/>
                  <a:gd name="connsiteY35" fmla="*/ 486892 h 577509"/>
                  <a:gd name="connsiteX36" fmla="*/ 2225163 w 2243836"/>
                  <a:gd name="connsiteY36" fmla="*/ 264471 h 577509"/>
                  <a:gd name="connsiteX37" fmla="*/ 2208688 w 2243836"/>
                  <a:gd name="connsiteY37" fmla="*/ 239757 h 577509"/>
                  <a:gd name="connsiteX38" fmla="*/ 2192212 w 2243836"/>
                  <a:gd name="connsiteY38" fmla="*/ 190330 h 577509"/>
                  <a:gd name="connsiteX39" fmla="*/ 2175736 w 2243836"/>
                  <a:gd name="connsiteY39" fmla="*/ 165617 h 577509"/>
                  <a:gd name="connsiteX40" fmla="*/ 2126309 w 2243836"/>
                  <a:gd name="connsiteY40" fmla="*/ 124428 h 577509"/>
                  <a:gd name="connsiteX41" fmla="*/ 2076882 w 2243836"/>
                  <a:gd name="connsiteY41" fmla="*/ 107952 h 577509"/>
                  <a:gd name="connsiteX42" fmla="*/ 2052169 w 2243836"/>
                  <a:gd name="connsiteY42" fmla="*/ 91476 h 577509"/>
                  <a:gd name="connsiteX43" fmla="*/ 1953315 w 2243836"/>
                  <a:gd name="connsiteY43" fmla="*/ 75001 h 577509"/>
                  <a:gd name="connsiteX44" fmla="*/ 1664990 w 2243836"/>
                  <a:gd name="connsiteY44" fmla="*/ 58525 h 577509"/>
                  <a:gd name="connsiteX45" fmla="*/ 1541423 w 2243836"/>
                  <a:gd name="connsiteY45" fmla="*/ 33811 h 577509"/>
                  <a:gd name="connsiteX46" fmla="*/ 915347 w 2243836"/>
                  <a:gd name="connsiteY46" fmla="*/ 25574 h 577509"/>
                  <a:gd name="connsiteX47" fmla="*/ 528169 w 2243836"/>
                  <a:gd name="connsiteY47" fmla="*/ 25574 h 577509"/>
                  <a:gd name="connsiteX48" fmla="*/ 305747 w 2243836"/>
                  <a:gd name="connsiteY48" fmla="*/ 58525 h 577509"/>
                  <a:gd name="connsiteX49" fmla="*/ 272796 w 2243836"/>
                  <a:gd name="connsiteY49" fmla="*/ 66763 h 577509"/>
                  <a:gd name="connsiteX50" fmla="*/ 206893 w 2243836"/>
                  <a:gd name="connsiteY50" fmla="*/ 91476 h 577509"/>
                  <a:gd name="connsiteX51" fmla="*/ 173942 w 2243836"/>
                  <a:gd name="connsiteY51" fmla="*/ 99714 h 577509"/>
                  <a:gd name="connsiteX52" fmla="*/ 149228 w 2243836"/>
                  <a:gd name="connsiteY52" fmla="*/ 107952 h 577509"/>
                  <a:gd name="connsiteX53" fmla="*/ 75088 w 2243836"/>
                  <a:gd name="connsiteY53" fmla="*/ 140903 h 577509"/>
                  <a:gd name="connsiteX54" fmla="*/ 50374 w 2243836"/>
                  <a:gd name="connsiteY54" fmla="*/ 149141 h 577509"/>
                  <a:gd name="connsiteX55" fmla="*/ 25660 w 2243836"/>
                  <a:gd name="connsiteY55" fmla="*/ 157379 h 577509"/>
                  <a:gd name="connsiteX56" fmla="*/ 947 w 2243836"/>
                  <a:gd name="connsiteY56" fmla="*/ 305660 h 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3836" h="577509">
                    <a:moveTo>
                      <a:pt x="947" y="305660"/>
                    </a:moveTo>
                    <a:lnTo>
                      <a:pt x="947" y="305660"/>
                    </a:lnTo>
                    <a:cubicBezTo>
                      <a:pt x="3693" y="330374"/>
                      <a:pt x="3975" y="355487"/>
                      <a:pt x="9185" y="379801"/>
                    </a:cubicBezTo>
                    <a:cubicBezTo>
                      <a:pt x="12283" y="394260"/>
                      <a:pt x="18579" y="408008"/>
                      <a:pt x="25660" y="420990"/>
                    </a:cubicBezTo>
                    <a:cubicBezTo>
                      <a:pt x="35142" y="438374"/>
                      <a:pt x="40901" y="461562"/>
                      <a:pt x="58612" y="470417"/>
                    </a:cubicBezTo>
                    <a:cubicBezTo>
                      <a:pt x="69596" y="475909"/>
                      <a:pt x="80341" y="481905"/>
                      <a:pt x="91563" y="486892"/>
                    </a:cubicBezTo>
                    <a:cubicBezTo>
                      <a:pt x="121119" y="500028"/>
                      <a:pt x="130290" y="502547"/>
                      <a:pt x="157466" y="511606"/>
                    </a:cubicBezTo>
                    <a:cubicBezTo>
                      <a:pt x="203262" y="508083"/>
                      <a:pt x="254448" y="521715"/>
                      <a:pt x="289271" y="486892"/>
                    </a:cubicBezTo>
                    <a:cubicBezTo>
                      <a:pt x="296272" y="479891"/>
                      <a:pt x="298016" y="468364"/>
                      <a:pt x="305747" y="462179"/>
                    </a:cubicBezTo>
                    <a:cubicBezTo>
                      <a:pt x="312528" y="456755"/>
                      <a:pt x="322869" y="458158"/>
                      <a:pt x="330460" y="453941"/>
                    </a:cubicBezTo>
                    <a:cubicBezTo>
                      <a:pt x="347770" y="444325"/>
                      <a:pt x="379888" y="420990"/>
                      <a:pt x="379888" y="420990"/>
                    </a:cubicBezTo>
                    <a:cubicBezTo>
                      <a:pt x="415585" y="423736"/>
                      <a:pt x="451453" y="424787"/>
                      <a:pt x="486979" y="429228"/>
                    </a:cubicBezTo>
                    <a:cubicBezTo>
                      <a:pt x="508056" y="431863"/>
                      <a:pt x="525545" y="446996"/>
                      <a:pt x="544644" y="453941"/>
                    </a:cubicBezTo>
                    <a:cubicBezTo>
                      <a:pt x="563431" y="460773"/>
                      <a:pt x="583202" y="464538"/>
                      <a:pt x="602309" y="470417"/>
                    </a:cubicBezTo>
                    <a:cubicBezTo>
                      <a:pt x="618908" y="475524"/>
                      <a:pt x="634888" y="482680"/>
                      <a:pt x="651736" y="486892"/>
                    </a:cubicBezTo>
                    <a:cubicBezTo>
                      <a:pt x="693112" y="497236"/>
                      <a:pt x="673947" y="491550"/>
                      <a:pt x="709401" y="503368"/>
                    </a:cubicBezTo>
                    <a:cubicBezTo>
                      <a:pt x="761574" y="500622"/>
                      <a:pt x="813871" y="499656"/>
                      <a:pt x="865920" y="495130"/>
                    </a:cubicBezTo>
                    <a:cubicBezTo>
                      <a:pt x="877199" y="494149"/>
                      <a:pt x="887948" y="489871"/>
                      <a:pt x="898871" y="486892"/>
                    </a:cubicBezTo>
                    <a:cubicBezTo>
                      <a:pt x="918157" y="481632"/>
                      <a:pt x="937388" y="476161"/>
                      <a:pt x="956536" y="470417"/>
                    </a:cubicBezTo>
                    <a:cubicBezTo>
                      <a:pt x="964853" y="467922"/>
                      <a:pt x="972654" y="463407"/>
                      <a:pt x="981250" y="462179"/>
                    </a:cubicBezTo>
                    <a:cubicBezTo>
                      <a:pt x="1011275" y="457890"/>
                      <a:pt x="1041661" y="456687"/>
                      <a:pt x="1071866" y="453941"/>
                    </a:cubicBezTo>
                    <a:cubicBezTo>
                      <a:pt x="1113055" y="459433"/>
                      <a:pt x="1155248" y="459842"/>
                      <a:pt x="1195433" y="470417"/>
                    </a:cubicBezTo>
                    <a:cubicBezTo>
                      <a:pt x="1208711" y="473911"/>
                      <a:pt x="1217213" y="487150"/>
                      <a:pt x="1228385" y="495130"/>
                    </a:cubicBezTo>
                    <a:cubicBezTo>
                      <a:pt x="1236441" y="500885"/>
                      <a:pt x="1244243" y="507178"/>
                      <a:pt x="1253098" y="511606"/>
                    </a:cubicBezTo>
                    <a:cubicBezTo>
                      <a:pt x="1260865" y="515489"/>
                      <a:pt x="1270045" y="515961"/>
                      <a:pt x="1277812" y="519844"/>
                    </a:cubicBezTo>
                    <a:cubicBezTo>
                      <a:pt x="1286667" y="524272"/>
                      <a:pt x="1293478" y="532298"/>
                      <a:pt x="1302525" y="536319"/>
                    </a:cubicBezTo>
                    <a:cubicBezTo>
                      <a:pt x="1318395" y="543372"/>
                      <a:pt x="1335476" y="547303"/>
                      <a:pt x="1351952" y="552795"/>
                    </a:cubicBezTo>
                    <a:cubicBezTo>
                      <a:pt x="1411203" y="572545"/>
                      <a:pt x="1337217" y="548585"/>
                      <a:pt x="1409617" y="569271"/>
                    </a:cubicBezTo>
                    <a:cubicBezTo>
                      <a:pt x="1417966" y="571657"/>
                      <a:pt x="1426093" y="574763"/>
                      <a:pt x="1434331" y="577509"/>
                    </a:cubicBezTo>
                    <a:cubicBezTo>
                      <a:pt x="1511217" y="574763"/>
                      <a:pt x="1588873" y="580465"/>
                      <a:pt x="1664990" y="569271"/>
                    </a:cubicBezTo>
                    <a:cubicBezTo>
                      <a:pt x="1684581" y="566390"/>
                      <a:pt x="1714417" y="536319"/>
                      <a:pt x="1714417" y="536319"/>
                    </a:cubicBezTo>
                    <a:cubicBezTo>
                      <a:pt x="1751264" y="481050"/>
                      <a:pt x="1707858" y="535199"/>
                      <a:pt x="1755606" y="503368"/>
                    </a:cubicBezTo>
                    <a:cubicBezTo>
                      <a:pt x="1817313" y="462230"/>
                      <a:pt x="1746272" y="490005"/>
                      <a:pt x="1805033" y="470417"/>
                    </a:cubicBezTo>
                    <a:cubicBezTo>
                      <a:pt x="1843476" y="473163"/>
                      <a:pt x="1882408" y="471957"/>
                      <a:pt x="1920363" y="478655"/>
                    </a:cubicBezTo>
                    <a:cubicBezTo>
                      <a:pt x="1930113" y="480376"/>
                      <a:pt x="1935181" y="494839"/>
                      <a:pt x="1945077" y="495130"/>
                    </a:cubicBezTo>
                    <a:lnTo>
                      <a:pt x="2200450" y="486892"/>
                    </a:lnTo>
                    <a:cubicBezTo>
                      <a:pt x="2261115" y="395893"/>
                      <a:pt x="2246904" y="438402"/>
                      <a:pt x="2225163" y="264471"/>
                    </a:cubicBezTo>
                    <a:cubicBezTo>
                      <a:pt x="2223935" y="254647"/>
                      <a:pt x="2212709" y="248804"/>
                      <a:pt x="2208688" y="239757"/>
                    </a:cubicBezTo>
                    <a:cubicBezTo>
                      <a:pt x="2201635" y="223887"/>
                      <a:pt x="2201846" y="204780"/>
                      <a:pt x="2192212" y="190330"/>
                    </a:cubicBezTo>
                    <a:cubicBezTo>
                      <a:pt x="2186720" y="182092"/>
                      <a:pt x="2182074" y="173223"/>
                      <a:pt x="2175736" y="165617"/>
                    </a:cubicBezTo>
                    <a:cubicBezTo>
                      <a:pt x="2164322" y="151920"/>
                      <a:pt x="2143466" y="132053"/>
                      <a:pt x="2126309" y="124428"/>
                    </a:cubicBezTo>
                    <a:cubicBezTo>
                      <a:pt x="2110439" y="117375"/>
                      <a:pt x="2076882" y="107952"/>
                      <a:pt x="2076882" y="107952"/>
                    </a:cubicBezTo>
                    <a:cubicBezTo>
                      <a:pt x="2068644" y="102460"/>
                      <a:pt x="2061024" y="95904"/>
                      <a:pt x="2052169" y="91476"/>
                    </a:cubicBezTo>
                    <a:cubicBezTo>
                      <a:pt x="2025383" y="78083"/>
                      <a:pt x="1974472" y="76443"/>
                      <a:pt x="1953315" y="75001"/>
                    </a:cubicBezTo>
                    <a:cubicBezTo>
                      <a:pt x="1857273" y="68453"/>
                      <a:pt x="1664990" y="58525"/>
                      <a:pt x="1664990" y="58525"/>
                    </a:cubicBezTo>
                    <a:cubicBezTo>
                      <a:pt x="1615829" y="25750"/>
                      <a:pt x="1639911" y="36049"/>
                      <a:pt x="1541423" y="33811"/>
                    </a:cubicBezTo>
                    <a:lnTo>
                      <a:pt x="915347" y="25574"/>
                    </a:lnTo>
                    <a:cubicBezTo>
                      <a:pt x="778546" y="-20026"/>
                      <a:pt x="863628" y="5243"/>
                      <a:pt x="528169" y="25574"/>
                    </a:cubicBezTo>
                    <a:cubicBezTo>
                      <a:pt x="484971" y="28192"/>
                      <a:pt x="371837" y="43838"/>
                      <a:pt x="305747" y="58525"/>
                    </a:cubicBezTo>
                    <a:cubicBezTo>
                      <a:pt x="294695" y="60981"/>
                      <a:pt x="283682" y="63653"/>
                      <a:pt x="272796" y="66763"/>
                    </a:cubicBezTo>
                    <a:cubicBezTo>
                      <a:pt x="232306" y="78332"/>
                      <a:pt x="259120" y="74067"/>
                      <a:pt x="206893" y="91476"/>
                    </a:cubicBezTo>
                    <a:cubicBezTo>
                      <a:pt x="196152" y="95056"/>
                      <a:pt x="184828" y="96604"/>
                      <a:pt x="173942" y="99714"/>
                    </a:cubicBezTo>
                    <a:cubicBezTo>
                      <a:pt x="165593" y="102100"/>
                      <a:pt x="157466" y="105206"/>
                      <a:pt x="149228" y="107952"/>
                    </a:cubicBezTo>
                    <a:cubicBezTo>
                      <a:pt x="110065" y="134062"/>
                      <a:pt x="133908" y="121297"/>
                      <a:pt x="75088" y="140903"/>
                    </a:cubicBezTo>
                    <a:lnTo>
                      <a:pt x="50374" y="149141"/>
                    </a:lnTo>
                    <a:lnTo>
                      <a:pt x="25660" y="157379"/>
                    </a:lnTo>
                    <a:cubicBezTo>
                      <a:pt x="-13662" y="216364"/>
                      <a:pt x="5066" y="280947"/>
                      <a:pt x="947" y="30566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394805" y="1790582"/>
                <a:ext cx="818595" cy="974935"/>
              </a:xfrm>
              <a:prstGeom prst="ellipse">
                <a:avLst/>
              </a:prstGeom>
              <a:solidFill>
                <a:srgbClr val="FCDD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772399" y="2804964"/>
                <a:ext cx="2102629" cy="712584"/>
              </a:xfrm>
              <a:prstGeom prst="round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tored Data 49"/>
              <p:cNvSpPr/>
              <p:nvPr/>
            </p:nvSpPr>
            <p:spPr>
              <a:xfrm rot="5400000">
                <a:off x="8660792" y="1695743"/>
                <a:ext cx="297091" cy="2102628"/>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16200000">
                <a:off x="7664937"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6200000">
                <a:off x="8093989" y="3826608"/>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6200000">
                <a:off x="8577227"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6200000">
                <a:off x="9025474" y="38068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7772398" y="3371537"/>
                <a:ext cx="2102629" cy="187031"/>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7758023" y="4267200"/>
                <a:ext cx="2102629" cy="95922"/>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6200000">
                <a:off x="7164104" y="3878467"/>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6200000">
                <a:off x="9099958" y="3884645"/>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750834" y="3109871"/>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691468" y="3095498"/>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descr="http://vector.me/files/images/2/7/276121/two_footprints_black_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t="711" r="48361"/>
              <a:stretch/>
            </p:blipFill>
            <p:spPr bwMode="auto">
              <a:xfrm rot="20797029">
                <a:off x="7877337" y="2338344"/>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vector.me/files/images/2/7/276121/two_footprints_black_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l="52215" t="4189"/>
              <a:stretch/>
            </p:blipFill>
            <p:spPr bwMode="auto">
              <a:xfrm rot="966137">
                <a:off x="9075805" y="2377496"/>
                <a:ext cx="652573" cy="1218824"/>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8407189" y="2554813"/>
                <a:ext cx="312928" cy="222905"/>
                <a:chOff x="1123557" y="2825095"/>
                <a:chExt cx="312928" cy="222905"/>
              </a:xfrm>
              <a:solidFill>
                <a:srgbClr val="FCDDC4"/>
              </a:solidFill>
            </p:grpSpPr>
            <p:sp>
              <p:nvSpPr>
                <p:cNvPr id="70" name="Oval 69"/>
                <p:cNvSpPr/>
                <p:nvPr/>
              </p:nvSpPr>
              <p:spPr>
                <a:xfrm>
                  <a:off x="1123557"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202965"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307142"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8907660" y="2542612"/>
                <a:ext cx="312928" cy="222905"/>
                <a:chOff x="1123557" y="2825095"/>
                <a:chExt cx="312928" cy="222905"/>
              </a:xfrm>
              <a:solidFill>
                <a:srgbClr val="FCDDC4"/>
              </a:solidFill>
            </p:grpSpPr>
            <p:sp>
              <p:nvSpPr>
                <p:cNvPr id="67" name="Oval 66"/>
                <p:cNvSpPr/>
                <p:nvPr/>
              </p:nvSpPr>
              <p:spPr>
                <a:xfrm>
                  <a:off x="1123557"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02965"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307142" y="2825095"/>
                  <a:ext cx="129343" cy="22290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4" descr="http://vector.me/files/images/2/7/276121/two_footprints_black_preview"/>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711" r="48361"/>
              <a:stretch/>
            </p:blipFill>
            <p:spPr bwMode="auto">
              <a:xfrm rot="20797029">
                <a:off x="7877297" y="2346193"/>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http://vector.me/files/images/2/7/276121/two_footprints_black_preview"/>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711" r="48361"/>
              <a:stretch/>
            </p:blipFill>
            <p:spPr bwMode="auto">
              <a:xfrm rot="946721" flipH="1">
                <a:off x="9041337" y="2345764"/>
                <a:ext cx="686615" cy="122977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4727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98577"/>
            <a:ext cx="6896100" cy="338554"/>
          </a:xfrm>
          <a:prstGeom prst="rect">
            <a:avLst/>
          </a:prstGeom>
          <a:noFill/>
        </p:spPr>
        <p:txBody>
          <a:bodyPr wrap="square" rtlCol="0">
            <a:spAutoFit/>
          </a:bodyPr>
          <a:lstStyle/>
          <a:p>
            <a:r>
              <a:rPr lang="en-US" sz="1600" dirty="0">
                <a:solidFill>
                  <a:schemeClr val="bg1"/>
                </a:solidFill>
              </a:rPr>
              <a:t>Isaiah 28:23-29</a:t>
            </a:r>
          </a:p>
        </p:txBody>
      </p:sp>
      <p:grpSp>
        <p:nvGrpSpPr>
          <p:cNvPr id="12" name="Group 18"/>
          <p:cNvGrpSpPr/>
          <p:nvPr/>
        </p:nvGrpSpPr>
        <p:grpSpPr>
          <a:xfrm>
            <a:off x="881741" y="288470"/>
            <a:ext cx="10994573" cy="6281058"/>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6896100" y="2887092"/>
            <a:ext cx="4054316" cy="2830025"/>
            <a:chOff x="228600" y="381000"/>
            <a:chExt cx="3505068" cy="2501531"/>
          </a:xfrm>
        </p:grpSpPr>
        <p:grpSp>
          <p:nvGrpSpPr>
            <p:cNvPr id="56" name="Group 55"/>
            <p:cNvGrpSpPr/>
            <p:nvPr/>
          </p:nvGrpSpPr>
          <p:grpSpPr>
            <a:xfrm>
              <a:off x="228600" y="381000"/>
              <a:ext cx="3505068" cy="2501531"/>
              <a:chOff x="534986" y="381000"/>
              <a:chExt cx="2637111" cy="2501531"/>
            </a:xfrm>
          </p:grpSpPr>
          <p:sp>
            <p:nvSpPr>
              <p:cNvPr id="58" name="Rectangle 57"/>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34986" y="384805"/>
                <a:ext cx="457200" cy="2497726"/>
                <a:chOff x="533400" y="381000"/>
                <a:chExt cx="457200" cy="2497726"/>
              </a:xfrm>
            </p:grpSpPr>
            <p:sp>
              <p:nvSpPr>
                <p:cNvPr id="65" name="Oval 64"/>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ed Rectangle 65"/>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2714897" y="381000"/>
                <a:ext cx="457200" cy="2497726"/>
                <a:chOff x="2714897" y="457200"/>
                <a:chExt cx="457200" cy="2497726"/>
              </a:xfrm>
            </p:grpSpPr>
            <p:sp>
              <p:nvSpPr>
                <p:cNvPr id="61" name="Oval 60"/>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7" name="Rectangle 56"/>
            <p:cNvSpPr/>
            <p:nvPr/>
          </p:nvSpPr>
          <p:spPr>
            <a:xfrm>
              <a:off x="771575" y="1033680"/>
              <a:ext cx="2387360" cy="1305848"/>
            </a:xfrm>
            <a:prstGeom prst="rect">
              <a:avLst/>
            </a:prstGeom>
          </p:spPr>
          <p:txBody>
            <a:bodyPr wrap="square">
              <a:spAutoFit/>
            </a:bodyPr>
            <a:lstStyle/>
            <a:p>
              <a:pPr algn="ctr"/>
              <a:r>
                <a:rPr lang="en-US" b="1" dirty="0"/>
                <a:t>Because the Lord knows each of us individually, He gives us personalized experiences to help us grow.</a:t>
              </a:r>
              <a:endParaRPr lang="en-US" i="1" dirty="0"/>
            </a:p>
          </p:txBody>
        </p:sp>
      </p:grpSp>
      <p:sp>
        <p:nvSpPr>
          <p:cNvPr id="8" name="Rectangle 7"/>
          <p:cNvSpPr/>
          <p:nvPr/>
        </p:nvSpPr>
        <p:spPr>
          <a:xfrm>
            <a:off x="6450019" y="926061"/>
            <a:ext cx="5083162" cy="1323439"/>
          </a:xfrm>
          <a:prstGeom prst="rect">
            <a:avLst/>
          </a:prstGeom>
        </p:spPr>
        <p:txBody>
          <a:bodyPr wrap="square">
            <a:spAutoFit/>
          </a:bodyPr>
          <a:lstStyle/>
          <a:p>
            <a:pPr fontAlgn="base"/>
            <a:r>
              <a:rPr lang="en-US" sz="2000" dirty="0">
                <a:solidFill>
                  <a:schemeClr val="bg1"/>
                </a:solidFill>
              </a:rPr>
              <a:t>Plowing opens the soil, and turns it up in furrows, and the harrowing … which breaks the clods, and prepares the ground to receive the seed.</a:t>
            </a:r>
            <a:endParaRPr lang="en-US" sz="2000" b="0" i="0" dirty="0">
              <a:solidFill>
                <a:schemeClr val="bg1"/>
              </a:solidFill>
              <a:effectLst/>
              <a:latin typeface="Calibri" panose="020F0502020204030204" pitchFamily="34" charset="0"/>
            </a:endParaRPr>
          </a:p>
        </p:txBody>
      </p:sp>
      <p:sp>
        <p:nvSpPr>
          <p:cNvPr id="70" name="Rectangle 69"/>
          <p:cNvSpPr/>
          <p:nvPr/>
        </p:nvSpPr>
        <p:spPr>
          <a:xfrm>
            <a:off x="1130500" y="453352"/>
            <a:ext cx="4649813" cy="400110"/>
          </a:xfrm>
          <a:prstGeom prst="rect">
            <a:avLst/>
          </a:prstGeom>
        </p:spPr>
        <p:txBody>
          <a:bodyPr wrap="square">
            <a:spAutoFit/>
          </a:bodyPr>
          <a:lstStyle/>
          <a:p>
            <a:pPr fontAlgn="base"/>
            <a:r>
              <a:rPr lang="en-US" sz="2000" dirty="0">
                <a:solidFill>
                  <a:schemeClr val="bg1"/>
                </a:solidFill>
              </a:rPr>
              <a:t>Why does the plowman plow his fields?</a:t>
            </a:r>
            <a:endParaRPr lang="en-US" sz="2000" b="0" i="0" dirty="0">
              <a:solidFill>
                <a:schemeClr val="bg1"/>
              </a:solidFill>
              <a:effectLst/>
              <a:latin typeface="Calibri" panose="020F0502020204030204" pitchFamily="34" charset="0"/>
            </a:endParaRPr>
          </a:p>
        </p:txBody>
      </p:sp>
      <p:sp>
        <p:nvSpPr>
          <p:cNvPr id="7" name="Rectangle 6"/>
          <p:cNvSpPr/>
          <p:nvPr/>
        </p:nvSpPr>
        <p:spPr>
          <a:xfrm>
            <a:off x="1224926" y="3926667"/>
            <a:ext cx="5904735" cy="707886"/>
          </a:xfrm>
          <a:prstGeom prst="rect">
            <a:avLst/>
          </a:prstGeom>
        </p:spPr>
        <p:txBody>
          <a:bodyPr wrap="square">
            <a:spAutoFit/>
          </a:bodyPr>
          <a:lstStyle/>
          <a:p>
            <a:r>
              <a:rPr lang="en-US" sz="2000" dirty="0">
                <a:solidFill>
                  <a:schemeClr val="bg1"/>
                </a:solidFill>
              </a:rPr>
              <a:t>The Lord often gives us experiences that will help soften our hearts to prepare us to receive His word.</a:t>
            </a:r>
          </a:p>
        </p:txBody>
      </p:sp>
      <p:grpSp>
        <p:nvGrpSpPr>
          <p:cNvPr id="29" name="Group 28"/>
          <p:cNvGrpSpPr/>
          <p:nvPr/>
        </p:nvGrpSpPr>
        <p:grpSpPr>
          <a:xfrm>
            <a:off x="1953884" y="2117738"/>
            <a:ext cx="1349388" cy="1274418"/>
            <a:chOff x="5736421" y="601406"/>
            <a:chExt cx="2547167" cy="2571816"/>
          </a:xfrm>
        </p:grpSpPr>
        <p:sp>
          <p:nvSpPr>
            <p:cNvPr id="30" name="Flowchart: Magnetic Disk 29"/>
            <p:cNvSpPr/>
            <p:nvPr/>
          </p:nvSpPr>
          <p:spPr>
            <a:xfrm>
              <a:off x="6203605" y="601406"/>
              <a:ext cx="1502172" cy="1917877"/>
            </a:xfrm>
            <a:prstGeom prst="flowChartMagneticDisk">
              <a:avLst/>
            </a:prstGeom>
            <a:solidFill>
              <a:srgbClr val="FBFA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6616031" y="1415144"/>
              <a:ext cx="136632" cy="283501"/>
              <a:chOff x="6616031" y="1415144"/>
              <a:chExt cx="136632" cy="283501"/>
            </a:xfrm>
          </p:grpSpPr>
          <p:sp>
            <p:nvSpPr>
              <p:cNvPr id="52" name="Oval 51"/>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094793" y="1428206"/>
              <a:ext cx="136632" cy="283501"/>
              <a:chOff x="6616031" y="1415144"/>
              <a:chExt cx="136632" cy="283501"/>
            </a:xfrm>
          </p:grpSpPr>
          <p:sp>
            <p:nvSpPr>
              <p:cNvPr id="50" name="Oval 49"/>
              <p:cNvSpPr/>
              <p:nvPr/>
            </p:nvSpPr>
            <p:spPr>
              <a:xfrm>
                <a:off x="6616031" y="1415144"/>
                <a:ext cx="136632" cy="283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643610" y="1463876"/>
                <a:ext cx="102614" cy="11650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705777" y="1162359"/>
              <a:ext cx="577811" cy="345186"/>
              <a:chOff x="7705777" y="1162359"/>
              <a:chExt cx="577811" cy="345186"/>
            </a:xfrm>
          </p:grpSpPr>
          <p:cxnSp>
            <p:nvCxnSpPr>
              <p:cNvPr id="47" name="Straight Connector 46"/>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14206433">
              <a:off x="5620108" y="1201346"/>
              <a:ext cx="577811" cy="345186"/>
              <a:chOff x="7705777" y="1162359"/>
              <a:chExt cx="577811" cy="345186"/>
            </a:xfrm>
          </p:grpSpPr>
          <p:cxnSp>
            <p:nvCxnSpPr>
              <p:cNvPr id="44" name="Straight Connector 43"/>
              <p:cNvCxnSpPr/>
              <p:nvPr/>
            </p:nvCxnSpPr>
            <p:spPr>
              <a:xfrm flipV="1">
                <a:off x="7705777" y="1271825"/>
                <a:ext cx="577811" cy="2357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8129506" y="1162359"/>
                <a:ext cx="9870" cy="1521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8154775" y="1329770"/>
                <a:ext cx="128813" cy="104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455478" y="2494432"/>
              <a:ext cx="330844" cy="666561"/>
              <a:chOff x="6341706" y="2495743"/>
              <a:chExt cx="330844" cy="666561"/>
            </a:xfrm>
          </p:grpSpPr>
          <p:cxnSp>
            <p:nvCxnSpPr>
              <p:cNvPr id="42" name="Straight Connector 41"/>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341706" y="3144137"/>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flipH="1">
              <a:off x="7206039" y="2506661"/>
              <a:ext cx="335729" cy="666561"/>
              <a:chOff x="6327395" y="2495743"/>
              <a:chExt cx="335729" cy="666561"/>
            </a:xfrm>
          </p:grpSpPr>
          <p:cxnSp>
            <p:nvCxnSpPr>
              <p:cNvPr id="40" name="Straight Connector 39"/>
              <p:cNvCxnSpPr/>
              <p:nvPr/>
            </p:nvCxnSpPr>
            <p:spPr>
              <a:xfrm flipV="1">
                <a:off x="6652999" y="2495743"/>
                <a:ext cx="10125" cy="6665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27395" y="3148643"/>
                <a:ext cx="3308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Oval 36"/>
            <p:cNvSpPr/>
            <p:nvPr/>
          </p:nvSpPr>
          <p:spPr>
            <a:xfrm>
              <a:off x="6282914" y="1618125"/>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79572" y="1613607"/>
              <a:ext cx="392611" cy="352007"/>
            </a:xfrm>
            <a:prstGeom prst="ellipse">
              <a:avLst/>
            </a:prstGeom>
            <a:solidFill>
              <a:srgbClr val="FFCCCC"/>
            </a:solidFill>
            <a:ln>
              <a:solidFill>
                <a:srgbClr val="FFCCCC"/>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15989460">
              <a:off x="6801580" y="1671132"/>
              <a:ext cx="259549" cy="722429"/>
            </a:xfrm>
            <a:prstGeom prst="moon">
              <a:avLst>
                <a:gd name="adj" fmla="val 1191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Freeform 87"/>
          <p:cNvSpPr/>
          <p:nvPr/>
        </p:nvSpPr>
        <p:spPr>
          <a:xfrm>
            <a:off x="3862322" y="2048487"/>
            <a:ext cx="1650952" cy="593721"/>
          </a:xfrm>
          <a:custGeom>
            <a:avLst/>
            <a:gdLst>
              <a:gd name="connsiteX0" fmla="*/ 391886 w 990600"/>
              <a:gd name="connsiteY0" fmla="*/ 119743 h 315686"/>
              <a:gd name="connsiteX1" fmla="*/ 391886 w 990600"/>
              <a:gd name="connsiteY1" fmla="*/ 119743 h 315686"/>
              <a:gd name="connsiteX2" fmla="*/ 293914 w 990600"/>
              <a:gd name="connsiteY2" fmla="*/ 108857 h 315686"/>
              <a:gd name="connsiteX3" fmla="*/ 261257 w 990600"/>
              <a:gd name="connsiteY3" fmla="*/ 119743 h 315686"/>
              <a:gd name="connsiteX4" fmla="*/ 206828 w 990600"/>
              <a:gd name="connsiteY4" fmla="*/ 141514 h 315686"/>
              <a:gd name="connsiteX5" fmla="*/ 65314 w 990600"/>
              <a:gd name="connsiteY5" fmla="*/ 152400 h 315686"/>
              <a:gd name="connsiteX6" fmla="*/ 32657 w 990600"/>
              <a:gd name="connsiteY6" fmla="*/ 174171 h 315686"/>
              <a:gd name="connsiteX7" fmla="*/ 0 w 990600"/>
              <a:gd name="connsiteY7" fmla="*/ 239486 h 315686"/>
              <a:gd name="connsiteX8" fmla="*/ 21771 w 990600"/>
              <a:gd name="connsiteY8" fmla="*/ 272143 h 315686"/>
              <a:gd name="connsiteX9" fmla="*/ 119743 w 990600"/>
              <a:gd name="connsiteY9" fmla="*/ 315686 h 315686"/>
              <a:gd name="connsiteX10" fmla="*/ 664028 w 990600"/>
              <a:gd name="connsiteY10" fmla="*/ 304800 h 315686"/>
              <a:gd name="connsiteX11" fmla="*/ 696686 w 990600"/>
              <a:gd name="connsiteY11" fmla="*/ 283029 h 315686"/>
              <a:gd name="connsiteX12" fmla="*/ 740228 w 990600"/>
              <a:gd name="connsiteY12" fmla="*/ 261257 h 315686"/>
              <a:gd name="connsiteX13" fmla="*/ 816428 w 990600"/>
              <a:gd name="connsiteY13" fmla="*/ 250371 h 315686"/>
              <a:gd name="connsiteX14" fmla="*/ 881743 w 990600"/>
              <a:gd name="connsiteY14" fmla="*/ 228600 h 315686"/>
              <a:gd name="connsiteX15" fmla="*/ 914400 w 990600"/>
              <a:gd name="connsiteY15" fmla="*/ 206829 h 315686"/>
              <a:gd name="connsiteX16" fmla="*/ 979714 w 990600"/>
              <a:gd name="connsiteY16" fmla="*/ 185057 h 315686"/>
              <a:gd name="connsiteX17" fmla="*/ 990600 w 990600"/>
              <a:gd name="connsiteY17" fmla="*/ 152400 h 315686"/>
              <a:gd name="connsiteX18" fmla="*/ 979714 w 990600"/>
              <a:gd name="connsiteY18" fmla="*/ 87086 h 315686"/>
              <a:gd name="connsiteX19" fmla="*/ 936171 w 990600"/>
              <a:gd name="connsiteY19" fmla="*/ 43543 h 315686"/>
              <a:gd name="connsiteX20" fmla="*/ 881743 w 990600"/>
              <a:gd name="connsiteY20" fmla="*/ 0 h 315686"/>
              <a:gd name="connsiteX21" fmla="*/ 642257 w 990600"/>
              <a:gd name="connsiteY21" fmla="*/ 10886 h 315686"/>
              <a:gd name="connsiteX22" fmla="*/ 609600 w 990600"/>
              <a:gd name="connsiteY22" fmla="*/ 32657 h 315686"/>
              <a:gd name="connsiteX23" fmla="*/ 576943 w 990600"/>
              <a:gd name="connsiteY23" fmla="*/ 43543 h 315686"/>
              <a:gd name="connsiteX24" fmla="*/ 544286 w 990600"/>
              <a:gd name="connsiteY24" fmla="*/ 65314 h 315686"/>
              <a:gd name="connsiteX25" fmla="*/ 478971 w 990600"/>
              <a:gd name="connsiteY25" fmla="*/ 87086 h 315686"/>
              <a:gd name="connsiteX26" fmla="*/ 391886 w 990600"/>
              <a:gd name="connsiteY26" fmla="*/ 119743 h 31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0600" h="315686">
                <a:moveTo>
                  <a:pt x="391886" y="119743"/>
                </a:moveTo>
                <a:lnTo>
                  <a:pt x="391886" y="119743"/>
                </a:lnTo>
                <a:cubicBezTo>
                  <a:pt x="359229" y="116114"/>
                  <a:pt x="326772" y="108857"/>
                  <a:pt x="293914" y="108857"/>
                </a:cubicBezTo>
                <a:cubicBezTo>
                  <a:pt x="282439" y="108857"/>
                  <a:pt x="272001" y="115714"/>
                  <a:pt x="261257" y="119743"/>
                </a:cubicBezTo>
                <a:cubicBezTo>
                  <a:pt x="242961" y="126604"/>
                  <a:pt x="226103" y="138302"/>
                  <a:pt x="206828" y="141514"/>
                </a:cubicBezTo>
                <a:cubicBezTo>
                  <a:pt x="160161" y="149292"/>
                  <a:pt x="112485" y="148771"/>
                  <a:pt x="65314" y="152400"/>
                </a:cubicBezTo>
                <a:cubicBezTo>
                  <a:pt x="54428" y="159657"/>
                  <a:pt x="41908" y="164920"/>
                  <a:pt x="32657" y="174171"/>
                </a:cubicBezTo>
                <a:cubicBezTo>
                  <a:pt x="11556" y="195272"/>
                  <a:pt x="8853" y="212927"/>
                  <a:pt x="0" y="239486"/>
                </a:cubicBezTo>
                <a:cubicBezTo>
                  <a:pt x="7257" y="250372"/>
                  <a:pt x="12520" y="262892"/>
                  <a:pt x="21771" y="272143"/>
                </a:cubicBezTo>
                <a:cubicBezTo>
                  <a:pt x="47646" y="298018"/>
                  <a:pt x="87409" y="304908"/>
                  <a:pt x="119743" y="315686"/>
                </a:cubicBezTo>
                <a:cubicBezTo>
                  <a:pt x="301171" y="312057"/>
                  <a:pt x="482853" y="315055"/>
                  <a:pt x="664028" y="304800"/>
                </a:cubicBezTo>
                <a:cubicBezTo>
                  <a:pt x="677090" y="304061"/>
                  <a:pt x="685327" y="289520"/>
                  <a:pt x="696686" y="283029"/>
                </a:cubicBezTo>
                <a:cubicBezTo>
                  <a:pt x="710775" y="274978"/>
                  <a:pt x="724573" y="265527"/>
                  <a:pt x="740228" y="261257"/>
                </a:cubicBezTo>
                <a:cubicBezTo>
                  <a:pt x="764982" y="254506"/>
                  <a:pt x="791028" y="254000"/>
                  <a:pt x="816428" y="250371"/>
                </a:cubicBezTo>
                <a:cubicBezTo>
                  <a:pt x="838200" y="243114"/>
                  <a:pt x="862648" y="241330"/>
                  <a:pt x="881743" y="228600"/>
                </a:cubicBezTo>
                <a:cubicBezTo>
                  <a:pt x="892629" y="221343"/>
                  <a:pt x="902445" y="212142"/>
                  <a:pt x="914400" y="206829"/>
                </a:cubicBezTo>
                <a:cubicBezTo>
                  <a:pt x="935371" y="197508"/>
                  <a:pt x="979714" y="185057"/>
                  <a:pt x="979714" y="185057"/>
                </a:cubicBezTo>
                <a:cubicBezTo>
                  <a:pt x="983343" y="174171"/>
                  <a:pt x="990600" y="163875"/>
                  <a:pt x="990600" y="152400"/>
                </a:cubicBezTo>
                <a:cubicBezTo>
                  <a:pt x="990600" y="130328"/>
                  <a:pt x="989585" y="106827"/>
                  <a:pt x="979714" y="87086"/>
                </a:cubicBezTo>
                <a:cubicBezTo>
                  <a:pt x="970534" y="68727"/>
                  <a:pt x="950685" y="58057"/>
                  <a:pt x="936171" y="43543"/>
                </a:cubicBezTo>
                <a:cubicBezTo>
                  <a:pt x="905146" y="12518"/>
                  <a:pt x="922943" y="27466"/>
                  <a:pt x="881743" y="0"/>
                </a:cubicBezTo>
                <a:cubicBezTo>
                  <a:pt x="801914" y="3629"/>
                  <a:pt x="721599" y="1365"/>
                  <a:pt x="642257" y="10886"/>
                </a:cubicBezTo>
                <a:cubicBezTo>
                  <a:pt x="629267" y="12445"/>
                  <a:pt x="621302" y="26806"/>
                  <a:pt x="609600" y="32657"/>
                </a:cubicBezTo>
                <a:cubicBezTo>
                  <a:pt x="599337" y="37789"/>
                  <a:pt x="587206" y="38411"/>
                  <a:pt x="576943" y="43543"/>
                </a:cubicBezTo>
                <a:cubicBezTo>
                  <a:pt x="565241" y="49394"/>
                  <a:pt x="556241" y="60001"/>
                  <a:pt x="544286" y="65314"/>
                </a:cubicBezTo>
                <a:cubicBezTo>
                  <a:pt x="523315" y="74635"/>
                  <a:pt x="498066" y="74356"/>
                  <a:pt x="478971" y="87086"/>
                </a:cubicBezTo>
                <a:cubicBezTo>
                  <a:pt x="437257" y="114895"/>
                  <a:pt x="406400" y="114300"/>
                  <a:pt x="391886" y="119743"/>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p:cNvGrpSpPr/>
          <p:nvPr/>
        </p:nvGrpSpPr>
        <p:grpSpPr>
          <a:xfrm>
            <a:off x="2287390" y="1370507"/>
            <a:ext cx="3372934" cy="1133435"/>
            <a:chOff x="901131" y="3657600"/>
            <a:chExt cx="3372934" cy="1133435"/>
          </a:xfrm>
        </p:grpSpPr>
        <p:sp>
          <p:nvSpPr>
            <p:cNvPr id="90" name="Isosceles Triangle 89"/>
            <p:cNvSpPr/>
            <p:nvPr/>
          </p:nvSpPr>
          <p:spPr>
            <a:xfrm>
              <a:off x="2605978" y="4439299"/>
              <a:ext cx="529710" cy="278958"/>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2215773" y="4311148"/>
              <a:ext cx="623161" cy="162143"/>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rot="4176744">
              <a:off x="2575520" y="4247691"/>
              <a:ext cx="403956" cy="111335"/>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rot="21350678">
              <a:off x="2128237" y="3956657"/>
              <a:ext cx="2145828" cy="329514"/>
            </a:xfrm>
            <a:custGeom>
              <a:avLst/>
              <a:gdLst>
                <a:gd name="connsiteX0" fmla="*/ 0 w 2145828"/>
                <a:gd name="connsiteY0" fmla="*/ 247135 h 329514"/>
                <a:gd name="connsiteX1" fmla="*/ 0 w 2145828"/>
                <a:gd name="connsiteY1" fmla="*/ 247135 h 329514"/>
                <a:gd name="connsiteX2" fmla="*/ 57665 w 2145828"/>
                <a:gd name="connsiteY2" fmla="*/ 296562 h 329514"/>
                <a:gd name="connsiteX3" fmla="*/ 90616 w 2145828"/>
                <a:gd name="connsiteY3" fmla="*/ 304800 h 329514"/>
                <a:gd name="connsiteX4" fmla="*/ 148281 w 2145828"/>
                <a:gd name="connsiteY4" fmla="*/ 329514 h 329514"/>
                <a:gd name="connsiteX5" fmla="*/ 453081 w 2145828"/>
                <a:gd name="connsiteY5" fmla="*/ 321276 h 329514"/>
                <a:gd name="connsiteX6" fmla="*/ 502508 w 2145828"/>
                <a:gd name="connsiteY6" fmla="*/ 304800 h 329514"/>
                <a:gd name="connsiteX7" fmla="*/ 551935 w 2145828"/>
                <a:gd name="connsiteY7" fmla="*/ 263611 h 329514"/>
                <a:gd name="connsiteX8" fmla="*/ 634313 w 2145828"/>
                <a:gd name="connsiteY8" fmla="*/ 238898 h 329514"/>
                <a:gd name="connsiteX9" fmla="*/ 659027 w 2145828"/>
                <a:gd name="connsiteY9" fmla="*/ 230660 h 329514"/>
                <a:gd name="connsiteX10" fmla="*/ 873211 w 2145828"/>
                <a:gd name="connsiteY10" fmla="*/ 222422 h 329514"/>
                <a:gd name="connsiteX11" fmla="*/ 1079157 w 2145828"/>
                <a:gd name="connsiteY11" fmla="*/ 205946 h 329514"/>
                <a:gd name="connsiteX12" fmla="*/ 1301578 w 2145828"/>
                <a:gd name="connsiteY12" fmla="*/ 189471 h 329514"/>
                <a:gd name="connsiteX13" fmla="*/ 1664043 w 2145828"/>
                <a:gd name="connsiteY13" fmla="*/ 172995 h 329514"/>
                <a:gd name="connsiteX14" fmla="*/ 1762897 w 2145828"/>
                <a:gd name="connsiteY14" fmla="*/ 164757 h 329514"/>
                <a:gd name="connsiteX15" fmla="*/ 2010032 w 2145828"/>
                <a:gd name="connsiteY15" fmla="*/ 156519 h 329514"/>
                <a:gd name="connsiteX16" fmla="*/ 2067697 w 2145828"/>
                <a:gd name="connsiteY16" fmla="*/ 140044 h 329514"/>
                <a:gd name="connsiteX17" fmla="*/ 2092411 w 2145828"/>
                <a:gd name="connsiteY17" fmla="*/ 131806 h 329514"/>
                <a:gd name="connsiteX18" fmla="*/ 2133600 w 2145828"/>
                <a:gd name="connsiteY18" fmla="*/ 0 h 329514"/>
                <a:gd name="connsiteX19" fmla="*/ 1688757 w 2145828"/>
                <a:gd name="connsiteY19" fmla="*/ 16476 h 329514"/>
                <a:gd name="connsiteX20" fmla="*/ 1614616 w 2145828"/>
                <a:gd name="connsiteY20" fmla="*/ 32952 h 329514"/>
                <a:gd name="connsiteX21" fmla="*/ 1013254 w 2145828"/>
                <a:gd name="connsiteY21" fmla="*/ 41189 h 329514"/>
                <a:gd name="connsiteX22" fmla="*/ 832022 w 2145828"/>
                <a:gd name="connsiteY22" fmla="*/ 57665 h 329514"/>
                <a:gd name="connsiteX23" fmla="*/ 683740 w 2145828"/>
                <a:gd name="connsiteY23" fmla="*/ 74141 h 329514"/>
                <a:gd name="connsiteX24" fmla="*/ 650789 w 2145828"/>
                <a:gd name="connsiteY24" fmla="*/ 82379 h 329514"/>
                <a:gd name="connsiteX25" fmla="*/ 593124 w 2145828"/>
                <a:gd name="connsiteY25" fmla="*/ 90617 h 329514"/>
                <a:gd name="connsiteX26" fmla="*/ 510746 w 2145828"/>
                <a:gd name="connsiteY26" fmla="*/ 115330 h 329514"/>
                <a:gd name="connsiteX27" fmla="*/ 436605 w 2145828"/>
                <a:gd name="connsiteY27" fmla="*/ 123568 h 329514"/>
                <a:gd name="connsiteX28" fmla="*/ 370703 w 2145828"/>
                <a:gd name="connsiteY28" fmla="*/ 140044 h 329514"/>
                <a:gd name="connsiteX29" fmla="*/ 321276 w 2145828"/>
                <a:gd name="connsiteY29" fmla="*/ 156519 h 329514"/>
                <a:gd name="connsiteX30" fmla="*/ 263611 w 2145828"/>
                <a:gd name="connsiteY30" fmla="*/ 164757 h 329514"/>
                <a:gd name="connsiteX31" fmla="*/ 230659 w 2145828"/>
                <a:gd name="connsiteY31" fmla="*/ 172995 h 329514"/>
                <a:gd name="connsiteX32" fmla="*/ 172995 w 2145828"/>
                <a:gd name="connsiteY32" fmla="*/ 181233 h 329514"/>
                <a:gd name="connsiteX33" fmla="*/ 98854 w 2145828"/>
                <a:gd name="connsiteY33" fmla="*/ 205946 h 329514"/>
                <a:gd name="connsiteX34" fmla="*/ 74140 w 2145828"/>
                <a:gd name="connsiteY34" fmla="*/ 214184 h 329514"/>
                <a:gd name="connsiteX35" fmla="*/ 0 w 2145828"/>
                <a:gd name="connsiteY35" fmla="*/ 247135 h 3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5828" h="329514">
                  <a:moveTo>
                    <a:pt x="0" y="247135"/>
                  </a:moveTo>
                  <a:lnTo>
                    <a:pt x="0" y="247135"/>
                  </a:lnTo>
                  <a:cubicBezTo>
                    <a:pt x="19222" y="263611"/>
                    <a:pt x="36307" y="282970"/>
                    <a:pt x="57665" y="296562"/>
                  </a:cubicBezTo>
                  <a:cubicBezTo>
                    <a:pt x="67217" y="302640"/>
                    <a:pt x="80210" y="300340"/>
                    <a:pt x="90616" y="304800"/>
                  </a:cubicBezTo>
                  <a:cubicBezTo>
                    <a:pt x="170261" y="338934"/>
                    <a:pt x="53683" y="305864"/>
                    <a:pt x="148281" y="329514"/>
                  </a:cubicBezTo>
                  <a:cubicBezTo>
                    <a:pt x="249881" y="326768"/>
                    <a:pt x="351690" y="328350"/>
                    <a:pt x="453081" y="321276"/>
                  </a:cubicBezTo>
                  <a:cubicBezTo>
                    <a:pt x="470406" y="320067"/>
                    <a:pt x="502508" y="304800"/>
                    <a:pt x="502508" y="304800"/>
                  </a:cubicBezTo>
                  <a:cubicBezTo>
                    <a:pt x="518026" y="289283"/>
                    <a:pt x="531293" y="272785"/>
                    <a:pt x="551935" y="263611"/>
                  </a:cubicBezTo>
                  <a:cubicBezTo>
                    <a:pt x="587180" y="247946"/>
                    <a:pt x="600761" y="248484"/>
                    <a:pt x="634313" y="238898"/>
                  </a:cubicBezTo>
                  <a:cubicBezTo>
                    <a:pt x="642663" y="236513"/>
                    <a:pt x="650364" y="231257"/>
                    <a:pt x="659027" y="230660"/>
                  </a:cubicBezTo>
                  <a:cubicBezTo>
                    <a:pt x="730305" y="225744"/>
                    <a:pt x="801816" y="225168"/>
                    <a:pt x="873211" y="222422"/>
                  </a:cubicBezTo>
                  <a:cubicBezTo>
                    <a:pt x="1047218" y="206603"/>
                    <a:pt x="876381" y="221544"/>
                    <a:pt x="1079157" y="205946"/>
                  </a:cubicBezTo>
                  <a:cubicBezTo>
                    <a:pt x="1306580" y="188452"/>
                    <a:pt x="1035866" y="207183"/>
                    <a:pt x="1301578" y="189471"/>
                  </a:cubicBezTo>
                  <a:cubicBezTo>
                    <a:pt x="1451514" y="159484"/>
                    <a:pt x="1300464" y="187253"/>
                    <a:pt x="1664043" y="172995"/>
                  </a:cubicBezTo>
                  <a:cubicBezTo>
                    <a:pt x="1697083" y="171699"/>
                    <a:pt x="1729869" y="166330"/>
                    <a:pt x="1762897" y="164757"/>
                  </a:cubicBezTo>
                  <a:cubicBezTo>
                    <a:pt x="1845228" y="160836"/>
                    <a:pt x="1927654" y="159265"/>
                    <a:pt x="2010032" y="156519"/>
                  </a:cubicBezTo>
                  <a:cubicBezTo>
                    <a:pt x="2069288" y="136767"/>
                    <a:pt x="1995289" y="160731"/>
                    <a:pt x="2067697" y="140044"/>
                  </a:cubicBezTo>
                  <a:cubicBezTo>
                    <a:pt x="2076047" y="137659"/>
                    <a:pt x="2084173" y="134552"/>
                    <a:pt x="2092411" y="131806"/>
                  </a:cubicBezTo>
                  <a:cubicBezTo>
                    <a:pt x="2169350" y="80512"/>
                    <a:pt x="2143482" y="118587"/>
                    <a:pt x="2133600" y="0"/>
                  </a:cubicBezTo>
                  <a:lnTo>
                    <a:pt x="1688757" y="16476"/>
                  </a:lnTo>
                  <a:cubicBezTo>
                    <a:pt x="1571147" y="22559"/>
                    <a:pt x="1754802" y="29358"/>
                    <a:pt x="1614616" y="32952"/>
                  </a:cubicBezTo>
                  <a:cubicBezTo>
                    <a:pt x="1414209" y="38090"/>
                    <a:pt x="1213708" y="38443"/>
                    <a:pt x="1013254" y="41189"/>
                  </a:cubicBezTo>
                  <a:cubicBezTo>
                    <a:pt x="952843" y="46681"/>
                    <a:pt x="890871" y="42953"/>
                    <a:pt x="832022" y="57665"/>
                  </a:cubicBezTo>
                  <a:cubicBezTo>
                    <a:pt x="761679" y="75251"/>
                    <a:pt x="810363" y="65096"/>
                    <a:pt x="683740" y="74141"/>
                  </a:cubicBezTo>
                  <a:cubicBezTo>
                    <a:pt x="672756" y="76887"/>
                    <a:pt x="661928" y="80354"/>
                    <a:pt x="650789" y="82379"/>
                  </a:cubicBezTo>
                  <a:cubicBezTo>
                    <a:pt x="631685" y="85852"/>
                    <a:pt x="612044" y="86251"/>
                    <a:pt x="593124" y="90617"/>
                  </a:cubicBezTo>
                  <a:cubicBezTo>
                    <a:pt x="548232" y="100977"/>
                    <a:pt x="550587" y="109200"/>
                    <a:pt x="510746" y="115330"/>
                  </a:cubicBezTo>
                  <a:cubicBezTo>
                    <a:pt x="486169" y="119111"/>
                    <a:pt x="461319" y="120822"/>
                    <a:pt x="436605" y="123568"/>
                  </a:cubicBezTo>
                  <a:cubicBezTo>
                    <a:pt x="361636" y="148559"/>
                    <a:pt x="480025" y="110230"/>
                    <a:pt x="370703" y="140044"/>
                  </a:cubicBezTo>
                  <a:cubicBezTo>
                    <a:pt x="353948" y="144613"/>
                    <a:pt x="338468" y="154063"/>
                    <a:pt x="321276" y="156519"/>
                  </a:cubicBezTo>
                  <a:cubicBezTo>
                    <a:pt x="302054" y="159265"/>
                    <a:pt x="282715" y="161284"/>
                    <a:pt x="263611" y="164757"/>
                  </a:cubicBezTo>
                  <a:cubicBezTo>
                    <a:pt x="252472" y="166782"/>
                    <a:pt x="241798" y="170970"/>
                    <a:pt x="230659" y="172995"/>
                  </a:cubicBezTo>
                  <a:cubicBezTo>
                    <a:pt x="211556" y="176468"/>
                    <a:pt x="192216" y="178487"/>
                    <a:pt x="172995" y="181233"/>
                  </a:cubicBezTo>
                  <a:lnTo>
                    <a:pt x="98854" y="205946"/>
                  </a:lnTo>
                  <a:cubicBezTo>
                    <a:pt x="90616" y="208692"/>
                    <a:pt x="82757" y="213107"/>
                    <a:pt x="74140" y="214184"/>
                  </a:cubicBezTo>
                  <a:lnTo>
                    <a:pt x="0" y="247135"/>
                  </a:ln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1066800" y="3657600"/>
              <a:ext cx="1707378" cy="833136"/>
            </a:xfrm>
            <a:custGeom>
              <a:avLst/>
              <a:gdLst>
                <a:gd name="connsiteX0" fmla="*/ 0 w 1707378"/>
                <a:gd name="connsiteY0" fmla="*/ 9353 h 833136"/>
                <a:gd name="connsiteX1" fmla="*/ 0 w 1707378"/>
                <a:gd name="connsiteY1" fmla="*/ 9353 h 833136"/>
                <a:gd name="connsiteX2" fmla="*/ 41189 w 1707378"/>
                <a:gd name="connsiteY2" fmla="*/ 67017 h 833136"/>
                <a:gd name="connsiteX3" fmla="*/ 238897 w 1707378"/>
                <a:gd name="connsiteY3" fmla="*/ 91731 h 833136"/>
                <a:gd name="connsiteX4" fmla="*/ 271849 w 1707378"/>
                <a:gd name="connsiteY4" fmla="*/ 141158 h 833136"/>
                <a:gd name="connsiteX5" fmla="*/ 321276 w 1707378"/>
                <a:gd name="connsiteY5" fmla="*/ 190585 h 833136"/>
                <a:gd name="connsiteX6" fmla="*/ 395416 w 1707378"/>
                <a:gd name="connsiteY6" fmla="*/ 272963 h 833136"/>
                <a:gd name="connsiteX7" fmla="*/ 420130 w 1707378"/>
                <a:gd name="connsiteY7" fmla="*/ 297677 h 833136"/>
                <a:gd name="connsiteX8" fmla="*/ 436606 w 1707378"/>
                <a:gd name="connsiteY8" fmla="*/ 322390 h 833136"/>
                <a:gd name="connsiteX9" fmla="*/ 461319 w 1707378"/>
                <a:gd name="connsiteY9" fmla="*/ 338866 h 833136"/>
                <a:gd name="connsiteX10" fmla="*/ 477795 w 1707378"/>
                <a:gd name="connsiteY10" fmla="*/ 363580 h 833136"/>
                <a:gd name="connsiteX11" fmla="*/ 527222 w 1707378"/>
                <a:gd name="connsiteY11" fmla="*/ 396531 h 833136"/>
                <a:gd name="connsiteX12" fmla="*/ 576649 w 1707378"/>
                <a:gd name="connsiteY12" fmla="*/ 421245 h 833136"/>
                <a:gd name="connsiteX13" fmla="*/ 642552 w 1707378"/>
                <a:gd name="connsiteY13" fmla="*/ 462434 h 833136"/>
                <a:gd name="connsiteX14" fmla="*/ 716692 w 1707378"/>
                <a:gd name="connsiteY14" fmla="*/ 503623 h 833136"/>
                <a:gd name="connsiteX15" fmla="*/ 741406 w 1707378"/>
                <a:gd name="connsiteY15" fmla="*/ 528336 h 833136"/>
                <a:gd name="connsiteX16" fmla="*/ 790833 w 1707378"/>
                <a:gd name="connsiteY16" fmla="*/ 544812 h 833136"/>
                <a:gd name="connsiteX17" fmla="*/ 840260 w 1707378"/>
                <a:gd name="connsiteY17" fmla="*/ 577763 h 833136"/>
                <a:gd name="connsiteX18" fmla="*/ 939114 w 1707378"/>
                <a:gd name="connsiteY18" fmla="*/ 610715 h 833136"/>
                <a:gd name="connsiteX19" fmla="*/ 963827 w 1707378"/>
                <a:gd name="connsiteY19" fmla="*/ 618953 h 833136"/>
                <a:gd name="connsiteX20" fmla="*/ 988541 w 1707378"/>
                <a:gd name="connsiteY20" fmla="*/ 635428 h 833136"/>
                <a:gd name="connsiteX21" fmla="*/ 1037968 w 1707378"/>
                <a:gd name="connsiteY21" fmla="*/ 651904 h 833136"/>
                <a:gd name="connsiteX22" fmla="*/ 1062681 w 1707378"/>
                <a:gd name="connsiteY22" fmla="*/ 668380 h 833136"/>
                <a:gd name="connsiteX23" fmla="*/ 1128584 w 1707378"/>
                <a:gd name="connsiteY23" fmla="*/ 684855 h 833136"/>
                <a:gd name="connsiteX24" fmla="*/ 1153297 w 1707378"/>
                <a:gd name="connsiteY24" fmla="*/ 693093 h 833136"/>
                <a:gd name="connsiteX25" fmla="*/ 1194487 w 1707378"/>
                <a:gd name="connsiteY25" fmla="*/ 701331 h 833136"/>
                <a:gd name="connsiteX26" fmla="*/ 1243914 w 1707378"/>
                <a:gd name="connsiteY26" fmla="*/ 717807 h 833136"/>
                <a:gd name="connsiteX27" fmla="*/ 1268627 w 1707378"/>
                <a:gd name="connsiteY27" fmla="*/ 734282 h 833136"/>
                <a:gd name="connsiteX28" fmla="*/ 1309816 w 1707378"/>
                <a:gd name="connsiteY28" fmla="*/ 742520 h 833136"/>
                <a:gd name="connsiteX29" fmla="*/ 1342768 w 1707378"/>
                <a:gd name="connsiteY29" fmla="*/ 758996 h 833136"/>
                <a:gd name="connsiteX30" fmla="*/ 1375719 w 1707378"/>
                <a:gd name="connsiteY30" fmla="*/ 767234 h 833136"/>
                <a:gd name="connsiteX31" fmla="*/ 1433384 w 1707378"/>
                <a:gd name="connsiteY31" fmla="*/ 783709 h 833136"/>
                <a:gd name="connsiteX32" fmla="*/ 1499287 w 1707378"/>
                <a:gd name="connsiteY32" fmla="*/ 800185 h 833136"/>
                <a:gd name="connsiteX33" fmla="*/ 1524000 w 1707378"/>
                <a:gd name="connsiteY33" fmla="*/ 816661 h 833136"/>
                <a:gd name="connsiteX34" fmla="*/ 1573427 w 1707378"/>
                <a:gd name="connsiteY34" fmla="*/ 833136 h 833136"/>
                <a:gd name="connsiteX35" fmla="*/ 1705233 w 1707378"/>
                <a:gd name="connsiteY35" fmla="*/ 824899 h 833136"/>
                <a:gd name="connsiteX36" fmla="*/ 1680519 w 1707378"/>
                <a:gd name="connsiteY36" fmla="*/ 808423 h 833136"/>
                <a:gd name="connsiteX37" fmla="*/ 1622854 w 1707378"/>
                <a:gd name="connsiteY37" fmla="*/ 791947 h 833136"/>
                <a:gd name="connsiteX38" fmla="*/ 1573427 w 1707378"/>
                <a:gd name="connsiteY38" fmla="*/ 758996 h 833136"/>
                <a:gd name="connsiteX39" fmla="*/ 1524000 w 1707378"/>
                <a:gd name="connsiteY39" fmla="*/ 742520 h 833136"/>
                <a:gd name="connsiteX40" fmla="*/ 1499287 w 1707378"/>
                <a:gd name="connsiteY40" fmla="*/ 734282 h 833136"/>
                <a:gd name="connsiteX41" fmla="*/ 1474573 w 1707378"/>
                <a:gd name="connsiteY41" fmla="*/ 717807 h 833136"/>
                <a:gd name="connsiteX42" fmla="*/ 1449860 w 1707378"/>
                <a:gd name="connsiteY42" fmla="*/ 709569 h 833136"/>
                <a:gd name="connsiteX43" fmla="*/ 1375719 w 1707378"/>
                <a:gd name="connsiteY43" fmla="*/ 668380 h 833136"/>
                <a:gd name="connsiteX44" fmla="*/ 1318054 w 1707378"/>
                <a:gd name="connsiteY44" fmla="*/ 643666 h 833136"/>
                <a:gd name="connsiteX45" fmla="*/ 1268627 w 1707378"/>
                <a:gd name="connsiteY45" fmla="*/ 610715 h 833136"/>
                <a:gd name="connsiteX46" fmla="*/ 1202725 w 1707378"/>
                <a:gd name="connsiteY46" fmla="*/ 586001 h 833136"/>
                <a:gd name="connsiteX47" fmla="*/ 1153297 w 1707378"/>
                <a:gd name="connsiteY47" fmla="*/ 561288 h 833136"/>
                <a:gd name="connsiteX48" fmla="*/ 1128584 w 1707378"/>
                <a:gd name="connsiteY48" fmla="*/ 536574 h 833136"/>
                <a:gd name="connsiteX49" fmla="*/ 1079157 w 1707378"/>
                <a:gd name="connsiteY49" fmla="*/ 520099 h 833136"/>
                <a:gd name="connsiteX50" fmla="*/ 996779 w 1707378"/>
                <a:gd name="connsiteY50" fmla="*/ 478909 h 833136"/>
                <a:gd name="connsiteX51" fmla="*/ 963827 w 1707378"/>
                <a:gd name="connsiteY51" fmla="*/ 462434 h 833136"/>
                <a:gd name="connsiteX52" fmla="*/ 939114 w 1707378"/>
                <a:gd name="connsiteY52" fmla="*/ 445958 h 833136"/>
                <a:gd name="connsiteX53" fmla="*/ 881449 w 1707378"/>
                <a:gd name="connsiteY53" fmla="*/ 429482 h 833136"/>
                <a:gd name="connsiteX54" fmla="*/ 832022 w 1707378"/>
                <a:gd name="connsiteY54" fmla="*/ 396531 h 833136"/>
                <a:gd name="connsiteX55" fmla="*/ 782595 w 1707378"/>
                <a:gd name="connsiteY55" fmla="*/ 380055 h 833136"/>
                <a:gd name="connsiteX56" fmla="*/ 741406 w 1707378"/>
                <a:gd name="connsiteY56" fmla="*/ 347104 h 833136"/>
                <a:gd name="connsiteX57" fmla="*/ 716692 w 1707378"/>
                <a:gd name="connsiteY57" fmla="*/ 322390 h 833136"/>
                <a:gd name="connsiteX58" fmla="*/ 667265 w 1707378"/>
                <a:gd name="connsiteY58" fmla="*/ 297677 h 833136"/>
                <a:gd name="connsiteX59" fmla="*/ 617838 w 1707378"/>
                <a:gd name="connsiteY59" fmla="*/ 256488 h 833136"/>
                <a:gd name="connsiteX60" fmla="*/ 535460 w 1707378"/>
                <a:gd name="connsiteY60" fmla="*/ 215299 h 833136"/>
                <a:gd name="connsiteX61" fmla="*/ 486033 w 1707378"/>
                <a:gd name="connsiteY61" fmla="*/ 174109 h 833136"/>
                <a:gd name="connsiteX62" fmla="*/ 461319 w 1707378"/>
                <a:gd name="connsiteY62" fmla="*/ 165872 h 833136"/>
                <a:gd name="connsiteX63" fmla="*/ 362465 w 1707378"/>
                <a:gd name="connsiteY63" fmla="*/ 99969 h 833136"/>
                <a:gd name="connsiteX64" fmla="*/ 337752 w 1707378"/>
                <a:gd name="connsiteY64" fmla="*/ 83493 h 833136"/>
                <a:gd name="connsiteX65" fmla="*/ 313038 w 1707378"/>
                <a:gd name="connsiteY65" fmla="*/ 75255 h 833136"/>
                <a:gd name="connsiteX66" fmla="*/ 288325 w 1707378"/>
                <a:gd name="connsiteY66" fmla="*/ 58780 h 833136"/>
                <a:gd name="connsiteX67" fmla="*/ 263611 w 1707378"/>
                <a:gd name="connsiteY67" fmla="*/ 50542 h 833136"/>
                <a:gd name="connsiteX68" fmla="*/ 238897 w 1707378"/>
                <a:gd name="connsiteY68" fmla="*/ 34066 h 833136"/>
                <a:gd name="connsiteX69" fmla="*/ 148281 w 1707378"/>
                <a:gd name="connsiteY69" fmla="*/ 25828 h 833136"/>
                <a:gd name="connsiteX70" fmla="*/ 123568 w 1707378"/>
                <a:gd name="connsiteY70" fmla="*/ 17590 h 833136"/>
                <a:gd name="connsiteX71" fmla="*/ 82379 w 1707378"/>
                <a:gd name="connsiteY71" fmla="*/ 9353 h 833136"/>
                <a:gd name="connsiteX72" fmla="*/ 0 w 1707378"/>
                <a:gd name="connsiteY72" fmla="*/ 9353 h 8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07378" h="833136">
                  <a:moveTo>
                    <a:pt x="0" y="9353"/>
                  </a:moveTo>
                  <a:lnTo>
                    <a:pt x="0" y="9353"/>
                  </a:lnTo>
                  <a:cubicBezTo>
                    <a:pt x="13730" y="28574"/>
                    <a:pt x="18612" y="60070"/>
                    <a:pt x="41189" y="67017"/>
                  </a:cubicBezTo>
                  <a:cubicBezTo>
                    <a:pt x="356558" y="164052"/>
                    <a:pt x="143429" y="28083"/>
                    <a:pt x="238897" y="91731"/>
                  </a:cubicBezTo>
                  <a:cubicBezTo>
                    <a:pt x="249881" y="108207"/>
                    <a:pt x="257847" y="127156"/>
                    <a:pt x="271849" y="141158"/>
                  </a:cubicBezTo>
                  <a:cubicBezTo>
                    <a:pt x="288325" y="157634"/>
                    <a:pt x="307296" y="171945"/>
                    <a:pt x="321276" y="190585"/>
                  </a:cubicBezTo>
                  <a:cubicBezTo>
                    <a:pt x="359969" y="242176"/>
                    <a:pt x="336281" y="213828"/>
                    <a:pt x="395416" y="272963"/>
                  </a:cubicBezTo>
                  <a:cubicBezTo>
                    <a:pt x="403654" y="281201"/>
                    <a:pt x="413667" y="287983"/>
                    <a:pt x="420130" y="297677"/>
                  </a:cubicBezTo>
                  <a:cubicBezTo>
                    <a:pt x="425622" y="305915"/>
                    <a:pt x="429605" y="315389"/>
                    <a:pt x="436606" y="322390"/>
                  </a:cubicBezTo>
                  <a:cubicBezTo>
                    <a:pt x="443607" y="329391"/>
                    <a:pt x="453081" y="333374"/>
                    <a:pt x="461319" y="338866"/>
                  </a:cubicBezTo>
                  <a:cubicBezTo>
                    <a:pt x="466811" y="347104"/>
                    <a:pt x="470344" y="357060"/>
                    <a:pt x="477795" y="363580"/>
                  </a:cubicBezTo>
                  <a:cubicBezTo>
                    <a:pt x="492697" y="376619"/>
                    <a:pt x="510746" y="385547"/>
                    <a:pt x="527222" y="396531"/>
                  </a:cubicBezTo>
                  <a:cubicBezTo>
                    <a:pt x="559162" y="417825"/>
                    <a:pt x="542541" y="409876"/>
                    <a:pt x="576649" y="421245"/>
                  </a:cubicBezTo>
                  <a:cubicBezTo>
                    <a:pt x="616172" y="480527"/>
                    <a:pt x="560204" y="407536"/>
                    <a:pt x="642552" y="462434"/>
                  </a:cubicBezTo>
                  <a:cubicBezTo>
                    <a:pt x="699204" y="500202"/>
                    <a:pt x="673194" y="489123"/>
                    <a:pt x="716692" y="503623"/>
                  </a:cubicBezTo>
                  <a:cubicBezTo>
                    <a:pt x="724930" y="511861"/>
                    <a:pt x="731222" y="522678"/>
                    <a:pt x="741406" y="528336"/>
                  </a:cubicBezTo>
                  <a:cubicBezTo>
                    <a:pt x="756587" y="536770"/>
                    <a:pt x="790833" y="544812"/>
                    <a:pt x="790833" y="544812"/>
                  </a:cubicBezTo>
                  <a:cubicBezTo>
                    <a:pt x="807309" y="555796"/>
                    <a:pt x="821475" y="571501"/>
                    <a:pt x="840260" y="577763"/>
                  </a:cubicBezTo>
                  <a:lnTo>
                    <a:pt x="939114" y="610715"/>
                  </a:lnTo>
                  <a:cubicBezTo>
                    <a:pt x="947352" y="613461"/>
                    <a:pt x="956602" y="614137"/>
                    <a:pt x="963827" y="618953"/>
                  </a:cubicBezTo>
                  <a:cubicBezTo>
                    <a:pt x="972065" y="624445"/>
                    <a:pt x="979494" y="631407"/>
                    <a:pt x="988541" y="635428"/>
                  </a:cubicBezTo>
                  <a:cubicBezTo>
                    <a:pt x="1004411" y="642481"/>
                    <a:pt x="1037968" y="651904"/>
                    <a:pt x="1037968" y="651904"/>
                  </a:cubicBezTo>
                  <a:cubicBezTo>
                    <a:pt x="1046206" y="657396"/>
                    <a:pt x="1053377" y="664997"/>
                    <a:pt x="1062681" y="668380"/>
                  </a:cubicBezTo>
                  <a:cubicBezTo>
                    <a:pt x="1083961" y="676118"/>
                    <a:pt x="1107102" y="677694"/>
                    <a:pt x="1128584" y="684855"/>
                  </a:cubicBezTo>
                  <a:cubicBezTo>
                    <a:pt x="1136822" y="687601"/>
                    <a:pt x="1144873" y="690987"/>
                    <a:pt x="1153297" y="693093"/>
                  </a:cubicBezTo>
                  <a:cubicBezTo>
                    <a:pt x="1166881" y="696489"/>
                    <a:pt x="1180978" y="697647"/>
                    <a:pt x="1194487" y="701331"/>
                  </a:cubicBezTo>
                  <a:cubicBezTo>
                    <a:pt x="1211242" y="705901"/>
                    <a:pt x="1229464" y="708174"/>
                    <a:pt x="1243914" y="717807"/>
                  </a:cubicBezTo>
                  <a:cubicBezTo>
                    <a:pt x="1252152" y="723299"/>
                    <a:pt x="1259357" y="730806"/>
                    <a:pt x="1268627" y="734282"/>
                  </a:cubicBezTo>
                  <a:cubicBezTo>
                    <a:pt x="1281737" y="739198"/>
                    <a:pt x="1296086" y="739774"/>
                    <a:pt x="1309816" y="742520"/>
                  </a:cubicBezTo>
                  <a:cubicBezTo>
                    <a:pt x="1320800" y="748012"/>
                    <a:pt x="1331269" y="754684"/>
                    <a:pt x="1342768" y="758996"/>
                  </a:cubicBezTo>
                  <a:cubicBezTo>
                    <a:pt x="1353369" y="762971"/>
                    <a:pt x="1364833" y="764124"/>
                    <a:pt x="1375719" y="767234"/>
                  </a:cubicBezTo>
                  <a:cubicBezTo>
                    <a:pt x="1423883" y="780995"/>
                    <a:pt x="1375438" y="770833"/>
                    <a:pt x="1433384" y="783709"/>
                  </a:cubicBezTo>
                  <a:cubicBezTo>
                    <a:pt x="1493023" y="796962"/>
                    <a:pt x="1455129" y="785466"/>
                    <a:pt x="1499287" y="800185"/>
                  </a:cubicBezTo>
                  <a:cubicBezTo>
                    <a:pt x="1507525" y="805677"/>
                    <a:pt x="1514953" y="812640"/>
                    <a:pt x="1524000" y="816661"/>
                  </a:cubicBezTo>
                  <a:cubicBezTo>
                    <a:pt x="1539870" y="823714"/>
                    <a:pt x="1573427" y="833136"/>
                    <a:pt x="1573427" y="833136"/>
                  </a:cubicBezTo>
                  <a:cubicBezTo>
                    <a:pt x="1617362" y="830390"/>
                    <a:pt x="1662339" y="834797"/>
                    <a:pt x="1705233" y="824899"/>
                  </a:cubicBezTo>
                  <a:cubicBezTo>
                    <a:pt x="1714880" y="822673"/>
                    <a:pt x="1689375" y="812851"/>
                    <a:pt x="1680519" y="808423"/>
                  </a:cubicBezTo>
                  <a:cubicBezTo>
                    <a:pt x="1668700" y="802513"/>
                    <a:pt x="1633413" y="794587"/>
                    <a:pt x="1622854" y="791947"/>
                  </a:cubicBezTo>
                  <a:cubicBezTo>
                    <a:pt x="1606378" y="780963"/>
                    <a:pt x="1592212" y="765258"/>
                    <a:pt x="1573427" y="758996"/>
                  </a:cubicBezTo>
                  <a:lnTo>
                    <a:pt x="1524000" y="742520"/>
                  </a:lnTo>
                  <a:cubicBezTo>
                    <a:pt x="1515762" y="739774"/>
                    <a:pt x="1506512" y="739098"/>
                    <a:pt x="1499287" y="734282"/>
                  </a:cubicBezTo>
                  <a:cubicBezTo>
                    <a:pt x="1491049" y="728790"/>
                    <a:pt x="1483428" y="722235"/>
                    <a:pt x="1474573" y="717807"/>
                  </a:cubicBezTo>
                  <a:cubicBezTo>
                    <a:pt x="1466806" y="713924"/>
                    <a:pt x="1457451" y="713786"/>
                    <a:pt x="1449860" y="709569"/>
                  </a:cubicBezTo>
                  <a:cubicBezTo>
                    <a:pt x="1364889" y="662362"/>
                    <a:pt x="1431637" y="687017"/>
                    <a:pt x="1375719" y="668380"/>
                  </a:cubicBezTo>
                  <a:cubicBezTo>
                    <a:pt x="1285777" y="608416"/>
                    <a:pt x="1424432" y="696854"/>
                    <a:pt x="1318054" y="643666"/>
                  </a:cubicBezTo>
                  <a:cubicBezTo>
                    <a:pt x="1300343" y="634811"/>
                    <a:pt x="1287412" y="616977"/>
                    <a:pt x="1268627" y="610715"/>
                  </a:cubicBezTo>
                  <a:cubicBezTo>
                    <a:pt x="1247237" y="603585"/>
                    <a:pt x="1222427" y="595852"/>
                    <a:pt x="1202725" y="586001"/>
                  </a:cubicBezTo>
                  <a:cubicBezTo>
                    <a:pt x="1138851" y="554065"/>
                    <a:pt x="1215413" y="581993"/>
                    <a:pt x="1153297" y="561288"/>
                  </a:cubicBezTo>
                  <a:cubicBezTo>
                    <a:pt x="1145059" y="553050"/>
                    <a:pt x="1138768" y="542232"/>
                    <a:pt x="1128584" y="536574"/>
                  </a:cubicBezTo>
                  <a:cubicBezTo>
                    <a:pt x="1113403" y="528140"/>
                    <a:pt x="1079157" y="520099"/>
                    <a:pt x="1079157" y="520099"/>
                  </a:cubicBezTo>
                  <a:cubicBezTo>
                    <a:pt x="999412" y="460288"/>
                    <a:pt x="1100848" y="530940"/>
                    <a:pt x="996779" y="478909"/>
                  </a:cubicBezTo>
                  <a:cubicBezTo>
                    <a:pt x="985795" y="473417"/>
                    <a:pt x="974489" y="468527"/>
                    <a:pt x="963827" y="462434"/>
                  </a:cubicBezTo>
                  <a:cubicBezTo>
                    <a:pt x="955231" y="457522"/>
                    <a:pt x="948214" y="449858"/>
                    <a:pt x="939114" y="445958"/>
                  </a:cubicBezTo>
                  <a:cubicBezTo>
                    <a:pt x="920446" y="437957"/>
                    <a:pt x="899487" y="439503"/>
                    <a:pt x="881449" y="429482"/>
                  </a:cubicBezTo>
                  <a:cubicBezTo>
                    <a:pt x="864140" y="419866"/>
                    <a:pt x="850807" y="402793"/>
                    <a:pt x="832022" y="396531"/>
                  </a:cubicBezTo>
                  <a:lnTo>
                    <a:pt x="782595" y="380055"/>
                  </a:lnTo>
                  <a:cubicBezTo>
                    <a:pt x="745746" y="324784"/>
                    <a:pt x="789155" y="378937"/>
                    <a:pt x="741406" y="347104"/>
                  </a:cubicBezTo>
                  <a:cubicBezTo>
                    <a:pt x="731712" y="340641"/>
                    <a:pt x="725642" y="329848"/>
                    <a:pt x="716692" y="322390"/>
                  </a:cubicBezTo>
                  <a:cubicBezTo>
                    <a:pt x="695401" y="304647"/>
                    <a:pt x="692033" y="305933"/>
                    <a:pt x="667265" y="297677"/>
                  </a:cubicBezTo>
                  <a:cubicBezTo>
                    <a:pt x="640231" y="257127"/>
                    <a:pt x="664291" y="284360"/>
                    <a:pt x="617838" y="256488"/>
                  </a:cubicBezTo>
                  <a:cubicBezTo>
                    <a:pt x="547781" y="214454"/>
                    <a:pt x="594031" y="229940"/>
                    <a:pt x="535460" y="215299"/>
                  </a:cubicBezTo>
                  <a:cubicBezTo>
                    <a:pt x="517244" y="197083"/>
                    <a:pt x="508968" y="185576"/>
                    <a:pt x="486033" y="174109"/>
                  </a:cubicBezTo>
                  <a:cubicBezTo>
                    <a:pt x="478266" y="170226"/>
                    <a:pt x="469557" y="168618"/>
                    <a:pt x="461319" y="165872"/>
                  </a:cubicBezTo>
                  <a:lnTo>
                    <a:pt x="362465" y="99969"/>
                  </a:lnTo>
                  <a:cubicBezTo>
                    <a:pt x="354227" y="94477"/>
                    <a:pt x="347145" y="86624"/>
                    <a:pt x="337752" y="83493"/>
                  </a:cubicBezTo>
                  <a:cubicBezTo>
                    <a:pt x="329514" y="80747"/>
                    <a:pt x="320805" y="79138"/>
                    <a:pt x="313038" y="75255"/>
                  </a:cubicBezTo>
                  <a:cubicBezTo>
                    <a:pt x="304183" y="70827"/>
                    <a:pt x="297180" y="63208"/>
                    <a:pt x="288325" y="58780"/>
                  </a:cubicBezTo>
                  <a:cubicBezTo>
                    <a:pt x="280558" y="54897"/>
                    <a:pt x="271378" y="54425"/>
                    <a:pt x="263611" y="50542"/>
                  </a:cubicBezTo>
                  <a:cubicBezTo>
                    <a:pt x="254755" y="46114"/>
                    <a:pt x="248578" y="36141"/>
                    <a:pt x="238897" y="34066"/>
                  </a:cubicBezTo>
                  <a:cubicBezTo>
                    <a:pt x="209240" y="27711"/>
                    <a:pt x="178486" y="28574"/>
                    <a:pt x="148281" y="25828"/>
                  </a:cubicBezTo>
                  <a:cubicBezTo>
                    <a:pt x="140043" y="23082"/>
                    <a:pt x="131992" y="19696"/>
                    <a:pt x="123568" y="17590"/>
                  </a:cubicBezTo>
                  <a:cubicBezTo>
                    <a:pt x="109985" y="14194"/>
                    <a:pt x="95489" y="14269"/>
                    <a:pt x="82379" y="9353"/>
                  </a:cubicBezTo>
                  <a:cubicBezTo>
                    <a:pt x="26256" y="-11692"/>
                    <a:pt x="13730" y="9353"/>
                    <a:pt x="0" y="9353"/>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rot="18567222">
              <a:off x="1304973" y="3945889"/>
              <a:ext cx="301014" cy="45719"/>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rot="18567222">
              <a:off x="1595749" y="4104827"/>
              <a:ext cx="233349" cy="45719"/>
            </a:xfrm>
            <a:prstGeom prst="roundRect">
              <a:avLst/>
            </a:pr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rot="21297268">
              <a:off x="1284821" y="3861058"/>
              <a:ext cx="1161535" cy="650789"/>
            </a:xfrm>
            <a:custGeom>
              <a:avLst/>
              <a:gdLst>
                <a:gd name="connsiteX0" fmla="*/ 0 w 1161535"/>
                <a:gd name="connsiteY0" fmla="*/ 0 h 650789"/>
                <a:gd name="connsiteX1" fmla="*/ 0 w 1161535"/>
                <a:gd name="connsiteY1" fmla="*/ 0 h 650789"/>
                <a:gd name="connsiteX2" fmla="*/ 57665 w 1161535"/>
                <a:gd name="connsiteY2" fmla="*/ 49427 h 650789"/>
                <a:gd name="connsiteX3" fmla="*/ 82378 w 1161535"/>
                <a:gd name="connsiteY3" fmla="*/ 57665 h 650789"/>
                <a:gd name="connsiteX4" fmla="*/ 107092 w 1161535"/>
                <a:gd name="connsiteY4" fmla="*/ 74141 h 650789"/>
                <a:gd name="connsiteX5" fmla="*/ 148281 w 1161535"/>
                <a:gd name="connsiteY5" fmla="*/ 115330 h 650789"/>
                <a:gd name="connsiteX6" fmla="*/ 172995 w 1161535"/>
                <a:gd name="connsiteY6" fmla="*/ 140043 h 650789"/>
                <a:gd name="connsiteX7" fmla="*/ 222422 w 1161535"/>
                <a:gd name="connsiteY7" fmla="*/ 172995 h 650789"/>
                <a:gd name="connsiteX8" fmla="*/ 247135 w 1161535"/>
                <a:gd name="connsiteY8" fmla="*/ 189470 h 650789"/>
                <a:gd name="connsiteX9" fmla="*/ 271849 w 1161535"/>
                <a:gd name="connsiteY9" fmla="*/ 197708 h 650789"/>
                <a:gd name="connsiteX10" fmla="*/ 321276 w 1161535"/>
                <a:gd name="connsiteY10" fmla="*/ 230660 h 650789"/>
                <a:gd name="connsiteX11" fmla="*/ 370703 w 1161535"/>
                <a:gd name="connsiteY11" fmla="*/ 247135 h 650789"/>
                <a:gd name="connsiteX12" fmla="*/ 395416 w 1161535"/>
                <a:gd name="connsiteY12" fmla="*/ 263611 h 650789"/>
                <a:gd name="connsiteX13" fmla="*/ 444843 w 1161535"/>
                <a:gd name="connsiteY13" fmla="*/ 280087 h 650789"/>
                <a:gd name="connsiteX14" fmla="*/ 469557 w 1161535"/>
                <a:gd name="connsiteY14" fmla="*/ 296562 h 650789"/>
                <a:gd name="connsiteX15" fmla="*/ 502508 w 1161535"/>
                <a:gd name="connsiteY15" fmla="*/ 321276 h 650789"/>
                <a:gd name="connsiteX16" fmla="*/ 568411 w 1161535"/>
                <a:gd name="connsiteY16" fmla="*/ 337752 h 650789"/>
                <a:gd name="connsiteX17" fmla="*/ 626076 w 1161535"/>
                <a:gd name="connsiteY17" fmla="*/ 378941 h 650789"/>
                <a:gd name="connsiteX18" fmla="*/ 700216 w 1161535"/>
                <a:gd name="connsiteY18" fmla="*/ 428368 h 650789"/>
                <a:gd name="connsiteX19" fmla="*/ 724930 w 1161535"/>
                <a:gd name="connsiteY19" fmla="*/ 444843 h 650789"/>
                <a:gd name="connsiteX20" fmla="*/ 749643 w 1161535"/>
                <a:gd name="connsiteY20" fmla="*/ 461319 h 650789"/>
                <a:gd name="connsiteX21" fmla="*/ 774357 w 1161535"/>
                <a:gd name="connsiteY21" fmla="*/ 469557 h 650789"/>
                <a:gd name="connsiteX22" fmla="*/ 856735 w 1161535"/>
                <a:gd name="connsiteY22" fmla="*/ 527222 h 650789"/>
                <a:gd name="connsiteX23" fmla="*/ 881449 w 1161535"/>
                <a:gd name="connsiteY23" fmla="*/ 543697 h 650789"/>
                <a:gd name="connsiteX24" fmla="*/ 914400 w 1161535"/>
                <a:gd name="connsiteY24" fmla="*/ 560173 h 650789"/>
                <a:gd name="connsiteX25" fmla="*/ 939113 w 1161535"/>
                <a:gd name="connsiteY25" fmla="*/ 576649 h 650789"/>
                <a:gd name="connsiteX26" fmla="*/ 963827 w 1161535"/>
                <a:gd name="connsiteY26" fmla="*/ 584887 h 650789"/>
                <a:gd name="connsiteX27" fmla="*/ 988541 w 1161535"/>
                <a:gd name="connsiteY27" fmla="*/ 601362 h 650789"/>
                <a:gd name="connsiteX28" fmla="*/ 1029730 w 1161535"/>
                <a:gd name="connsiteY28" fmla="*/ 609600 h 650789"/>
                <a:gd name="connsiteX29" fmla="*/ 1087395 w 1161535"/>
                <a:gd name="connsiteY29" fmla="*/ 634314 h 650789"/>
                <a:gd name="connsiteX30" fmla="*/ 1136822 w 1161535"/>
                <a:gd name="connsiteY30" fmla="*/ 650789 h 650789"/>
                <a:gd name="connsiteX31" fmla="*/ 1161535 w 1161535"/>
                <a:gd name="connsiteY31" fmla="*/ 642552 h 650789"/>
                <a:gd name="connsiteX32" fmla="*/ 1112108 w 1161535"/>
                <a:gd name="connsiteY32" fmla="*/ 617838 h 650789"/>
                <a:gd name="connsiteX33" fmla="*/ 1070919 w 1161535"/>
                <a:gd name="connsiteY33" fmla="*/ 576649 h 650789"/>
                <a:gd name="connsiteX34" fmla="*/ 996778 w 1161535"/>
                <a:gd name="connsiteY34" fmla="*/ 518984 h 650789"/>
                <a:gd name="connsiteX35" fmla="*/ 947351 w 1161535"/>
                <a:gd name="connsiteY35" fmla="*/ 494270 h 650789"/>
                <a:gd name="connsiteX36" fmla="*/ 914400 w 1161535"/>
                <a:gd name="connsiteY36" fmla="*/ 477795 h 650789"/>
                <a:gd name="connsiteX37" fmla="*/ 840259 w 1161535"/>
                <a:gd name="connsiteY37" fmla="*/ 444843 h 650789"/>
                <a:gd name="connsiteX38" fmla="*/ 815546 w 1161535"/>
                <a:gd name="connsiteY38" fmla="*/ 436606 h 650789"/>
                <a:gd name="connsiteX39" fmla="*/ 766119 w 1161535"/>
                <a:gd name="connsiteY39" fmla="*/ 403654 h 650789"/>
                <a:gd name="connsiteX40" fmla="*/ 700216 w 1161535"/>
                <a:gd name="connsiteY40" fmla="*/ 387179 h 650789"/>
                <a:gd name="connsiteX41" fmla="*/ 626076 w 1161535"/>
                <a:gd name="connsiteY41" fmla="*/ 354227 h 650789"/>
                <a:gd name="connsiteX42" fmla="*/ 601362 w 1161535"/>
                <a:gd name="connsiteY42" fmla="*/ 345989 h 650789"/>
                <a:gd name="connsiteX43" fmla="*/ 527222 w 1161535"/>
                <a:gd name="connsiteY43" fmla="*/ 304800 h 650789"/>
                <a:gd name="connsiteX44" fmla="*/ 502508 w 1161535"/>
                <a:gd name="connsiteY44" fmla="*/ 280087 h 650789"/>
                <a:gd name="connsiteX45" fmla="*/ 477795 w 1161535"/>
                <a:gd name="connsiteY45" fmla="*/ 271849 h 650789"/>
                <a:gd name="connsiteX46" fmla="*/ 461319 w 1161535"/>
                <a:gd name="connsiteY46" fmla="*/ 247135 h 650789"/>
                <a:gd name="connsiteX47" fmla="*/ 387178 w 1161535"/>
                <a:gd name="connsiteY47" fmla="*/ 181233 h 650789"/>
                <a:gd name="connsiteX48" fmla="*/ 321276 w 1161535"/>
                <a:gd name="connsiteY48" fmla="*/ 123568 h 650789"/>
                <a:gd name="connsiteX49" fmla="*/ 296562 w 1161535"/>
                <a:gd name="connsiteY49" fmla="*/ 98854 h 650789"/>
                <a:gd name="connsiteX50" fmla="*/ 263611 w 1161535"/>
                <a:gd name="connsiteY50" fmla="*/ 90616 h 650789"/>
                <a:gd name="connsiteX51" fmla="*/ 238897 w 1161535"/>
                <a:gd name="connsiteY51" fmla="*/ 82379 h 650789"/>
                <a:gd name="connsiteX52" fmla="*/ 189470 w 1161535"/>
                <a:gd name="connsiteY52" fmla="*/ 57665 h 650789"/>
                <a:gd name="connsiteX53" fmla="*/ 123568 w 1161535"/>
                <a:gd name="connsiteY53" fmla="*/ 32952 h 650789"/>
                <a:gd name="connsiteX54" fmla="*/ 49427 w 1161535"/>
                <a:gd name="connsiteY54" fmla="*/ 0 h 650789"/>
                <a:gd name="connsiteX55" fmla="*/ 0 w 1161535"/>
                <a:gd name="connsiteY55" fmla="*/ 0 h 65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1535" h="650789">
                  <a:moveTo>
                    <a:pt x="0" y="0"/>
                  </a:moveTo>
                  <a:lnTo>
                    <a:pt x="0" y="0"/>
                  </a:lnTo>
                  <a:cubicBezTo>
                    <a:pt x="19222" y="16476"/>
                    <a:pt x="36925" y="34909"/>
                    <a:pt x="57665" y="49427"/>
                  </a:cubicBezTo>
                  <a:cubicBezTo>
                    <a:pt x="64779" y="54407"/>
                    <a:pt x="74611" y="53782"/>
                    <a:pt x="82378" y="57665"/>
                  </a:cubicBezTo>
                  <a:cubicBezTo>
                    <a:pt x="91234" y="62093"/>
                    <a:pt x="98854" y="68649"/>
                    <a:pt x="107092" y="74141"/>
                  </a:cubicBezTo>
                  <a:cubicBezTo>
                    <a:pt x="137297" y="119446"/>
                    <a:pt x="107093" y="81007"/>
                    <a:pt x="148281" y="115330"/>
                  </a:cubicBezTo>
                  <a:cubicBezTo>
                    <a:pt x="157231" y="122788"/>
                    <a:pt x="163799" y="132891"/>
                    <a:pt x="172995" y="140043"/>
                  </a:cubicBezTo>
                  <a:cubicBezTo>
                    <a:pt x="188625" y="152200"/>
                    <a:pt x="205946" y="162011"/>
                    <a:pt x="222422" y="172995"/>
                  </a:cubicBezTo>
                  <a:cubicBezTo>
                    <a:pt x="230660" y="178487"/>
                    <a:pt x="237743" y="186339"/>
                    <a:pt x="247135" y="189470"/>
                  </a:cubicBezTo>
                  <a:lnTo>
                    <a:pt x="271849" y="197708"/>
                  </a:lnTo>
                  <a:cubicBezTo>
                    <a:pt x="288325" y="208692"/>
                    <a:pt x="302491" y="224398"/>
                    <a:pt x="321276" y="230660"/>
                  </a:cubicBezTo>
                  <a:lnTo>
                    <a:pt x="370703" y="247135"/>
                  </a:lnTo>
                  <a:cubicBezTo>
                    <a:pt x="378941" y="252627"/>
                    <a:pt x="386369" y="259590"/>
                    <a:pt x="395416" y="263611"/>
                  </a:cubicBezTo>
                  <a:cubicBezTo>
                    <a:pt x="411286" y="270665"/>
                    <a:pt x="430393" y="270454"/>
                    <a:pt x="444843" y="280087"/>
                  </a:cubicBezTo>
                  <a:cubicBezTo>
                    <a:pt x="453081" y="285579"/>
                    <a:pt x="461500" y="290807"/>
                    <a:pt x="469557" y="296562"/>
                  </a:cubicBezTo>
                  <a:cubicBezTo>
                    <a:pt x="480729" y="304542"/>
                    <a:pt x="489962" y="315700"/>
                    <a:pt x="502508" y="321276"/>
                  </a:cubicBezTo>
                  <a:cubicBezTo>
                    <a:pt x="587140" y="358891"/>
                    <a:pt x="508752" y="307923"/>
                    <a:pt x="568411" y="337752"/>
                  </a:cubicBezTo>
                  <a:cubicBezTo>
                    <a:pt x="581804" y="344448"/>
                    <a:pt x="616746" y="372410"/>
                    <a:pt x="626076" y="378941"/>
                  </a:cubicBezTo>
                  <a:cubicBezTo>
                    <a:pt x="650409" y="395974"/>
                    <a:pt x="675503" y="411893"/>
                    <a:pt x="700216" y="428368"/>
                  </a:cubicBezTo>
                  <a:lnTo>
                    <a:pt x="724930" y="444843"/>
                  </a:lnTo>
                  <a:cubicBezTo>
                    <a:pt x="733168" y="450335"/>
                    <a:pt x="740250" y="458188"/>
                    <a:pt x="749643" y="461319"/>
                  </a:cubicBezTo>
                  <a:lnTo>
                    <a:pt x="774357" y="469557"/>
                  </a:lnTo>
                  <a:cubicBezTo>
                    <a:pt x="823140" y="506144"/>
                    <a:pt x="795898" y="486664"/>
                    <a:pt x="856735" y="527222"/>
                  </a:cubicBezTo>
                  <a:cubicBezTo>
                    <a:pt x="864973" y="532714"/>
                    <a:pt x="872594" y="539269"/>
                    <a:pt x="881449" y="543697"/>
                  </a:cubicBezTo>
                  <a:cubicBezTo>
                    <a:pt x="892433" y="549189"/>
                    <a:pt x="903738" y="554080"/>
                    <a:pt x="914400" y="560173"/>
                  </a:cubicBezTo>
                  <a:cubicBezTo>
                    <a:pt x="922996" y="565085"/>
                    <a:pt x="930258" y="572221"/>
                    <a:pt x="939113" y="576649"/>
                  </a:cubicBezTo>
                  <a:cubicBezTo>
                    <a:pt x="946880" y="580532"/>
                    <a:pt x="956060" y="581004"/>
                    <a:pt x="963827" y="584887"/>
                  </a:cubicBezTo>
                  <a:cubicBezTo>
                    <a:pt x="972682" y="589315"/>
                    <a:pt x="979271" y="597886"/>
                    <a:pt x="988541" y="601362"/>
                  </a:cubicBezTo>
                  <a:cubicBezTo>
                    <a:pt x="1001651" y="606278"/>
                    <a:pt x="1016146" y="606204"/>
                    <a:pt x="1029730" y="609600"/>
                  </a:cubicBezTo>
                  <a:cubicBezTo>
                    <a:pt x="1065086" y="618439"/>
                    <a:pt x="1048102" y="618597"/>
                    <a:pt x="1087395" y="634314"/>
                  </a:cubicBezTo>
                  <a:cubicBezTo>
                    <a:pt x="1103520" y="640764"/>
                    <a:pt x="1136822" y="650789"/>
                    <a:pt x="1136822" y="650789"/>
                  </a:cubicBezTo>
                  <a:cubicBezTo>
                    <a:pt x="1145060" y="648043"/>
                    <a:pt x="1161535" y="651235"/>
                    <a:pt x="1161535" y="642552"/>
                  </a:cubicBezTo>
                  <a:cubicBezTo>
                    <a:pt x="1161535" y="631905"/>
                    <a:pt x="1118202" y="619869"/>
                    <a:pt x="1112108" y="617838"/>
                  </a:cubicBezTo>
                  <a:cubicBezTo>
                    <a:pt x="1081902" y="572531"/>
                    <a:pt x="1112108" y="610974"/>
                    <a:pt x="1070919" y="576649"/>
                  </a:cubicBezTo>
                  <a:cubicBezTo>
                    <a:pt x="1042488" y="552956"/>
                    <a:pt x="1038419" y="532865"/>
                    <a:pt x="996778" y="518984"/>
                  </a:cubicBezTo>
                  <a:cubicBezTo>
                    <a:pt x="951466" y="503879"/>
                    <a:pt x="992068" y="519822"/>
                    <a:pt x="947351" y="494270"/>
                  </a:cubicBezTo>
                  <a:cubicBezTo>
                    <a:pt x="936689" y="488177"/>
                    <a:pt x="925062" y="483888"/>
                    <a:pt x="914400" y="477795"/>
                  </a:cubicBezTo>
                  <a:cubicBezTo>
                    <a:pt x="859570" y="446464"/>
                    <a:pt x="926557" y="473609"/>
                    <a:pt x="840259" y="444843"/>
                  </a:cubicBezTo>
                  <a:lnTo>
                    <a:pt x="815546" y="436606"/>
                  </a:lnTo>
                  <a:cubicBezTo>
                    <a:pt x="799070" y="425622"/>
                    <a:pt x="785536" y="407537"/>
                    <a:pt x="766119" y="403654"/>
                  </a:cubicBezTo>
                  <a:cubicBezTo>
                    <a:pt x="716415" y="393713"/>
                    <a:pt x="738213" y="399843"/>
                    <a:pt x="700216" y="387179"/>
                  </a:cubicBezTo>
                  <a:cubicBezTo>
                    <a:pt x="661053" y="361069"/>
                    <a:pt x="684895" y="373834"/>
                    <a:pt x="626076" y="354227"/>
                  </a:cubicBezTo>
                  <a:cubicBezTo>
                    <a:pt x="617838" y="351481"/>
                    <a:pt x="608587" y="350806"/>
                    <a:pt x="601362" y="345989"/>
                  </a:cubicBezTo>
                  <a:cubicBezTo>
                    <a:pt x="544710" y="308221"/>
                    <a:pt x="570720" y="319300"/>
                    <a:pt x="527222" y="304800"/>
                  </a:cubicBezTo>
                  <a:cubicBezTo>
                    <a:pt x="518984" y="296562"/>
                    <a:pt x="512201" y="286549"/>
                    <a:pt x="502508" y="280087"/>
                  </a:cubicBezTo>
                  <a:cubicBezTo>
                    <a:pt x="495283" y="275270"/>
                    <a:pt x="484575" y="277273"/>
                    <a:pt x="477795" y="271849"/>
                  </a:cubicBezTo>
                  <a:cubicBezTo>
                    <a:pt x="470064" y="265664"/>
                    <a:pt x="467897" y="254535"/>
                    <a:pt x="461319" y="247135"/>
                  </a:cubicBezTo>
                  <a:cubicBezTo>
                    <a:pt x="420279" y="200965"/>
                    <a:pt x="424740" y="206273"/>
                    <a:pt x="387178" y="181233"/>
                  </a:cubicBezTo>
                  <a:cubicBezTo>
                    <a:pt x="340501" y="111213"/>
                    <a:pt x="417378" y="219670"/>
                    <a:pt x="321276" y="123568"/>
                  </a:cubicBezTo>
                  <a:cubicBezTo>
                    <a:pt x="313038" y="115330"/>
                    <a:pt x="306677" y="104634"/>
                    <a:pt x="296562" y="98854"/>
                  </a:cubicBezTo>
                  <a:cubicBezTo>
                    <a:pt x="286732" y="93237"/>
                    <a:pt x="274497" y="93726"/>
                    <a:pt x="263611" y="90616"/>
                  </a:cubicBezTo>
                  <a:cubicBezTo>
                    <a:pt x="255262" y="88231"/>
                    <a:pt x="247135" y="85125"/>
                    <a:pt x="238897" y="82379"/>
                  </a:cubicBezTo>
                  <a:cubicBezTo>
                    <a:pt x="191404" y="50716"/>
                    <a:pt x="237219" y="78129"/>
                    <a:pt x="189470" y="57665"/>
                  </a:cubicBezTo>
                  <a:cubicBezTo>
                    <a:pt x="129163" y="31819"/>
                    <a:pt x="184318" y="48138"/>
                    <a:pt x="123568" y="32952"/>
                  </a:cubicBezTo>
                  <a:cubicBezTo>
                    <a:pt x="101171" y="18020"/>
                    <a:pt x="78836" y="0"/>
                    <a:pt x="49427" y="0"/>
                  </a:cubicBezTo>
                  <a:lnTo>
                    <a:pt x="0" y="0"/>
                  </a:ln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20952065">
              <a:off x="901131" y="3834885"/>
              <a:ext cx="1707378" cy="833136"/>
            </a:xfrm>
            <a:custGeom>
              <a:avLst/>
              <a:gdLst>
                <a:gd name="connsiteX0" fmla="*/ 0 w 1707378"/>
                <a:gd name="connsiteY0" fmla="*/ 9353 h 833136"/>
                <a:gd name="connsiteX1" fmla="*/ 0 w 1707378"/>
                <a:gd name="connsiteY1" fmla="*/ 9353 h 833136"/>
                <a:gd name="connsiteX2" fmla="*/ 41189 w 1707378"/>
                <a:gd name="connsiteY2" fmla="*/ 67017 h 833136"/>
                <a:gd name="connsiteX3" fmla="*/ 238897 w 1707378"/>
                <a:gd name="connsiteY3" fmla="*/ 91731 h 833136"/>
                <a:gd name="connsiteX4" fmla="*/ 271849 w 1707378"/>
                <a:gd name="connsiteY4" fmla="*/ 141158 h 833136"/>
                <a:gd name="connsiteX5" fmla="*/ 321276 w 1707378"/>
                <a:gd name="connsiteY5" fmla="*/ 190585 h 833136"/>
                <a:gd name="connsiteX6" fmla="*/ 395416 w 1707378"/>
                <a:gd name="connsiteY6" fmla="*/ 272963 h 833136"/>
                <a:gd name="connsiteX7" fmla="*/ 420130 w 1707378"/>
                <a:gd name="connsiteY7" fmla="*/ 297677 h 833136"/>
                <a:gd name="connsiteX8" fmla="*/ 436606 w 1707378"/>
                <a:gd name="connsiteY8" fmla="*/ 322390 h 833136"/>
                <a:gd name="connsiteX9" fmla="*/ 461319 w 1707378"/>
                <a:gd name="connsiteY9" fmla="*/ 338866 h 833136"/>
                <a:gd name="connsiteX10" fmla="*/ 477795 w 1707378"/>
                <a:gd name="connsiteY10" fmla="*/ 363580 h 833136"/>
                <a:gd name="connsiteX11" fmla="*/ 527222 w 1707378"/>
                <a:gd name="connsiteY11" fmla="*/ 396531 h 833136"/>
                <a:gd name="connsiteX12" fmla="*/ 576649 w 1707378"/>
                <a:gd name="connsiteY12" fmla="*/ 421245 h 833136"/>
                <a:gd name="connsiteX13" fmla="*/ 642552 w 1707378"/>
                <a:gd name="connsiteY13" fmla="*/ 462434 h 833136"/>
                <a:gd name="connsiteX14" fmla="*/ 716692 w 1707378"/>
                <a:gd name="connsiteY14" fmla="*/ 503623 h 833136"/>
                <a:gd name="connsiteX15" fmla="*/ 741406 w 1707378"/>
                <a:gd name="connsiteY15" fmla="*/ 528336 h 833136"/>
                <a:gd name="connsiteX16" fmla="*/ 790833 w 1707378"/>
                <a:gd name="connsiteY16" fmla="*/ 544812 h 833136"/>
                <a:gd name="connsiteX17" fmla="*/ 840260 w 1707378"/>
                <a:gd name="connsiteY17" fmla="*/ 577763 h 833136"/>
                <a:gd name="connsiteX18" fmla="*/ 939114 w 1707378"/>
                <a:gd name="connsiteY18" fmla="*/ 610715 h 833136"/>
                <a:gd name="connsiteX19" fmla="*/ 963827 w 1707378"/>
                <a:gd name="connsiteY19" fmla="*/ 618953 h 833136"/>
                <a:gd name="connsiteX20" fmla="*/ 988541 w 1707378"/>
                <a:gd name="connsiteY20" fmla="*/ 635428 h 833136"/>
                <a:gd name="connsiteX21" fmla="*/ 1037968 w 1707378"/>
                <a:gd name="connsiteY21" fmla="*/ 651904 h 833136"/>
                <a:gd name="connsiteX22" fmla="*/ 1062681 w 1707378"/>
                <a:gd name="connsiteY22" fmla="*/ 668380 h 833136"/>
                <a:gd name="connsiteX23" fmla="*/ 1128584 w 1707378"/>
                <a:gd name="connsiteY23" fmla="*/ 684855 h 833136"/>
                <a:gd name="connsiteX24" fmla="*/ 1153297 w 1707378"/>
                <a:gd name="connsiteY24" fmla="*/ 693093 h 833136"/>
                <a:gd name="connsiteX25" fmla="*/ 1194487 w 1707378"/>
                <a:gd name="connsiteY25" fmla="*/ 701331 h 833136"/>
                <a:gd name="connsiteX26" fmla="*/ 1243914 w 1707378"/>
                <a:gd name="connsiteY26" fmla="*/ 717807 h 833136"/>
                <a:gd name="connsiteX27" fmla="*/ 1268627 w 1707378"/>
                <a:gd name="connsiteY27" fmla="*/ 734282 h 833136"/>
                <a:gd name="connsiteX28" fmla="*/ 1309816 w 1707378"/>
                <a:gd name="connsiteY28" fmla="*/ 742520 h 833136"/>
                <a:gd name="connsiteX29" fmla="*/ 1342768 w 1707378"/>
                <a:gd name="connsiteY29" fmla="*/ 758996 h 833136"/>
                <a:gd name="connsiteX30" fmla="*/ 1375719 w 1707378"/>
                <a:gd name="connsiteY30" fmla="*/ 767234 h 833136"/>
                <a:gd name="connsiteX31" fmla="*/ 1433384 w 1707378"/>
                <a:gd name="connsiteY31" fmla="*/ 783709 h 833136"/>
                <a:gd name="connsiteX32" fmla="*/ 1499287 w 1707378"/>
                <a:gd name="connsiteY32" fmla="*/ 800185 h 833136"/>
                <a:gd name="connsiteX33" fmla="*/ 1524000 w 1707378"/>
                <a:gd name="connsiteY33" fmla="*/ 816661 h 833136"/>
                <a:gd name="connsiteX34" fmla="*/ 1573427 w 1707378"/>
                <a:gd name="connsiteY34" fmla="*/ 833136 h 833136"/>
                <a:gd name="connsiteX35" fmla="*/ 1705233 w 1707378"/>
                <a:gd name="connsiteY35" fmla="*/ 824899 h 833136"/>
                <a:gd name="connsiteX36" fmla="*/ 1680519 w 1707378"/>
                <a:gd name="connsiteY36" fmla="*/ 808423 h 833136"/>
                <a:gd name="connsiteX37" fmla="*/ 1622854 w 1707378"/>
                <a:gd name="connsiteY37" fmla="*/ 791947 h 833136"/>
                <a:gd name="connsiteX38" fmla="*/ 1573427 w 1707378"/>
                <a:gd name="connsiteY38" fmla="*/ 758996 h 833136"/>
                <a:gd name="connsiteX39" fmla="*/ 1524000 w 1707378"/>
                <a:gd name="connsiteY39" fmla="*/ 742520 h 833136"/>
                <a:gd name="connsiteX40" fmla="*/ 1499287 w 1707378"/>
                <a:gd name="connsiteY40" fmla="*/ 734282 h 833136"/>
                <a:gd name="connsiteX41" fmla="*/ 1474573 w 1707378"/>
                <a:gd name="connsiteY41" fmla="*/ 717807 h 833136"/>
                <a:gd name="connsiteX42" fmla="*/ 1449860 w 1707378"/>
                <a:gd name="connsiteY42" fmla="*/ 709569 h 833136"/>
                <a:gd name="connsiteX43" fmla="*/ 1375719 w 1707378"/>
                <a:gd name="connsiteY43" fmla="*/ 668380 h 833136"/>
                <a:gd name="connsiteX44" fmla="*/ 1318054 w 1707378"/>
                <a:gd name="connsiteY44" fmla="*/ 643666 h 833136"/>
                <a:gd name="connsiteX45" fmla="*/ 1268627 w 1707378"/>
                <a:gd name="connsiteY45" fmla="*/ 610715 h 833136"/>
                <a:gd name="connsiteX46" fmla="*/ 1202725 w 1707378"/>
                <a:gd name="connsiteY46" fmla="*/ 586001 h 833136"/>
                <a:gd name="connsiteX47" fmla="*/ 1153297 w 1707378"/>
                <a:gd name="connsiteY47" fmla="*/ 561288 h 833136"/>
                <a:gd name="connsiteX48" fmla="*/ 1128584 w 1707378"/>
                <a:gd name="connsiteY48" fmla="*/ 536574 h 833136"/>
                <a:gd name="connsiteX49" fmla="*/ 1079157 w 1707378"/>
                <a:gd name="connsiteY49" fmla="*/ 520099 h 833136"/>
                <a:gd name="connsiteX50" fmla="*/ 996779 w 1707378"/>
                <a:gd name="connsiteY50" fmla="*/ 478909 h 833136"/>
                <a:gd name="connsiteX51" fmla="*/ 963827 w 1707378"/>
                <a:gd name="connsiteY51" fmla="*/ 462434 h 833136"/>
                <a:gd name="connsiteX52" fmla="*/ 939114 w 1707378"/>
                <a:gd name="connsiteY52" fmla="*/ 445958 h 833136"/>
                <a:gd name="connsiteX53" fmla="*/ 881449 w 1707378"/>
                <a:gd name="connsiteY53" fmla="*/ 429482 h 833136"/>
                <a:gd name="connsiteX54" fmla="*/ 832022 w 1707378"/>
                <a:gd name="connsiteY54" fmla="*/ 396531 h 833136"/>
                <a:gd name="connsiteX55" fmla="*/ 782595 w 1707378"/>
                <a:gd name="connsiteY55" fmla="*/ 380055 h 833136"/>
                <a:gd name="connsiteX56" fmla="*/ 741406 w 1707378"/>
                <a:gd name="connsiteY56" fmla="*/ 347104 h 833136"/>
                <a:gd name="connsiteX57" fmla="*/ 716692 w 1707378"/>
                <a:gd name="connsiteY57" fmla="*/ 322390 h 833136"/>
                <a:gd name="connsiteX58" fmla="*/ 667265 w 1707378"/>
                <a:gd name="connsiteY58" fmla="*/ 297677 h 833136"/>
                <a:gd name="connsiteX59" fmla="*/ 617838 w 1707378"/>
                <a:gd name="connsiteY59" fmla="*/ 256488 h 833136"/>
                <a:gd name="connsiteX60" fmla="*/ 535460 w 1707378"/>
                <a:gd name="connsiteY60" fmla="*/ 215299 h 833136"/>
                <a:gd name="connsiteX61" fmla="*/ 486033 w 1707378"/>
                <a:gd name="connsiteY61" fmla="*/ 174109 h 833136"/>
                <a:gd name="connsiteX62" fmla="*/ 461319 w 1707378"/>
                <a:gd name="connsiteY62" fmla="*/ 165872 h 833136"/>
                <a:gd name="connsiteX63" fmla="*/ 362465 w 1707378"/>
                <a:gd name="connsiteY63" fmla="*/ 99969 h 833136"/>
                <a:gd name="connsiteX64" fmla="*/ 337752 w 1707378"/>
                <a:gd name="connsiteY64" fmla="*/ 83493 h 833136"/>
                <a:gd name="connsiteX65" fmla="*/ 313038 w 1707378"/>
                <a:gd name="connsiteY65" fmla="*/ 75255 h 833136"/>
                <a:gd name="connsiteX66" fmla="*/ 288325 w 1707378"/>
                <a:gd name="connsiteY66" fmla="*/ 58780 h 833136"/>
                <a:gd name="connsiteX67" fmla="*/ 263611 w 1707378"/>
                <a:gd name="connsiteY67" fmla="*/ 50542 h 833136"/>
                <a:gd name="connsiteX68" fmla="*/ 238897 w 1707378"/>
                <a:gd name="connsiteY68" fmla="*/ 34066 h 833136"/>
                <a:gd name="connsiteX69" fmla="*/ 148281 w 1707378"/>
                <a:gd name="connsiteY69" fmla="*/ 25828 h 833136"/>
                <a:gd name="connsiteX70" fmla="*/ 123568 w 1707378"/>
                <a:gd name="connsiteY70" fmla="*/ 17590 h 833136"/>
                <a:gd name="connsiteX71" fmla="*/ 82379 w 1707378"/>
                <a:gd name="connsiteY71" fmla="*/ 9353 h 833136"/>
                <a:gd name="connsiteX72" fmla="*/ 0 w 1707378"/>
                <a:gd name="connsiteY72" fmla="*/ 9353 h 8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707378" h="833136">
                  <a:moveTo>
                    <a:pt x="0" y="9353"/>
                  </a:moveTo>
                  <a:lnTo>
                    <a:pt x="0" y="9353"/>
                  </a:lnTo>
                  <a:cubicBezTo>
                    <a:pt x="13730" y="28574"/>
                    <a:pt x="18612" y="60070"/>
                    <a:pt x="41189" y="67017"/>
                  </a:cubicBezTo>
                  <a:cubicBezTo>
                    <a:pt x="356558" y="164052"/>
                    <a:pt x="143429" y="28083"/>
                    <a:pt x="238897" y="91731"/>
                  </a:cubicBezTo>
                  <a:cubicBezTo>
                    <a:pt x="249881" y="108207"/>
                    <a:pt x="257847" y="127156"/>
                    <a:pt x="271849" y="141158"/>
                  </a:cubicBezTo>
                  <a:cubicBezTo>
                    <a:pt x="288325" y="157634"/>
                    <a:pt x="307296" y="171945"/>
                    <a:pt x="321276" y="190585"/>
                  </a:cubicBezTo>
                  <a:cubicBezTo>
                    <a:pt x="359969" y="242176"/>
                    <a:pt x="336281" y="213828"/>
                    <a:pt x="395416" y="272963"/>
                  </a:cubicBezTo>
                  <a:cubicBezTo>
                    <a:pt x="403654" y="281201"/>
                    <a:pt x="413667" y="287983"/>
                    <a:pt x="420130" y="297677"/>
                  </a:cubicBezTo>
                  <a:cubicBezTo>
                    <a:pt x="425622" y="305915"/>
                    <a:pt x="429605" y="315389"/>
                    <a:pt x="436606" y="322390"/>
                  </a:cubicBezTo>
                  <a:cubicBezTo>
                    <a:pt x="443607" y="329391"/>
                    <a:pt x="453081" y="333374"/>
                    <a:pt x="461319" y="338866"/>
                  </a:cubicBezTo>
                  <a:cubicBezTo>
                    <a:pt x="466811" y="347104"/>
                    <a:pt x="470344" y="357060"/>
                    <a:pt x="477795" y="363580"/>
                  </a:cubicBezTo>
                  <a:cubicBezTo>
                    <a:pt x="492697" y="376619"/>
                    <a:pt x="510746" y="385547"/>
                    <a:pt x="527222" y="396531"/>
                  </a:cubicBezTo>
                  <a:cubicBezTo>
                    <a:pt x="559162" y="417825"/>
                    <a:pt x="542541" y="409876"/>
                    <a:pt x="576649" y="421245"/>
                  </a:cubicBezTo>
                  <a:cubicBezTo>
                    <a:pt x="616172" y="480527"/>
                    <a:pt x="560204" y="407536"/>
                    <a:pt x="642552" y="462434"/>
                  </a:cubicBezTo>
                  <a:cubicBezTo>
                    <a:pt x="699204" y="500202"/>
                    <a:pt x="673194" y="489123"/>
                    <a:pt x="716692" y="503623"/>
                  </a:cubicBezTo>
                  <a:cubicBezTo>
                    <a:pt x="724930" y="511861"/>
                    <a:pt x="731222" y="522678"/>
                    <a:pt x="741406" y="528336"/>
                  </a:cubicBezTo>
                  <a:cubicBezTo>
                    <a:pt x="756587" y="536770"/>
                    <a:pt x="790833" y="544812"/>
                    <a:pt x="790833" y="544812"/>
                  </a:cubicBezTo>
                  <a:cubicBezTo>
                    <a:pt x="807309" y="555796"/>
                    <a:pt x="821475" y="571501"/>
                    <a:pt x="840260" y="577763"/>
                  </a:cubicBezTo>
                  <a:lnTo>
                    <a:pt x="939114" y="610715"/>
                  </a:lnTo>
                  <a:cubicBezTo>
                    <a:pt x="947352" y="613461"/>
                    <a:pt x="956602" y="614137"/>
                    <a:pt x="963827" y="618953"/>
                  </a:cubicBezTo>
                  <a:cubicBezTo>
                    <a:pt x="972065" y="624445"/>
                    <a:pt x="979494" y="631407"/>
                    <a:pt x="988541" y="635428"/>
                  </a:cubicBezTo>
                  <a:cubicBezTo>
                    <a:pt x="1004411" y="642481"/>
                    <a:pt x="1037968" y="651904"/>
                    <a:pt x="1037968" y="651904"/>
                  </a:cubicBezTo>
                  <a:cubicBezTo>
                    <a:pt x="1046206" y="657396"/>
                    <a:pt x="1053377" y="664997"/>
                    <a:pt x="1062681" y="668380"/>
                  </a:cubicBezTo>
                  <a:cubicBezTo>
                    <a:pt x="1083961" y="676118"/>
                    <a:pt x="1107102" y="677694"/>
                    <a:pt x="1128584" y="684855"/>
                  </a:cubicBezTo>
                  <a:cubicBezTo>
                    <a:pt x="1136822" y="687601"/>
                    <a:pt x="1144873" y="690987"/>
                    <a:pt x="1153297" y="693093"/>
                  </a:cubicBezTo>
                  <a:cubicBezTo>
                    <a:pt x="1166881" y="696489"/>
                    <a:pt x="1180978" y="697647"/>
                    <a:pt x="1194487" y="701331"/>
                  </a:cubicBezTo>
                  <a:cubicBezTo>
                    <a:pt x="1211242" y="705901"/>
                    <a:pt x="1229464" y="708174"/>
                    <a:pt x="1243914" y="717807"/>
                  </a:cubicBezTo>
                  <a:cubicBezTo>
                    <a:pt x="1252152" y="723299"/>
                    <a:pt x="1259357" y="730806"/>
                    <a:pt x="1268627" y="734282"/>
                  </a:cubicBezTo>
                  <a:cubicBezTo>
                    <a:pt x="1281737" y="739198"/>
                    <a:pt x="1296086" y="739774"/>
                    <a:pt x="1309816" y="742520"/>
                  </a:cubicBezTo>
                  <a:cubicBezTo>
                    <a:pt x="1320800" y="748012"/>
                    <a:pt x="1331269" y="754684"/>
                    <a:pt x="1342768" y="758996"/>
                  </a:cubicBezTo>
                  <a:cubicBezTo>
                    <a:pt x="1353369" y="762971"/>
                    <a:pt x="1364833" y="764124"/>
                    <a:pt x="1375719" y="767234"/>
                  </a:cubicBezTo>
                  <a:cubicBezTo>
                    <a:pt x="1423883" y="780995"/>
                    <a:pt x="1375438" y="770833"/>
                    <a:pt x="1433384" y="783709"/>
                  </a:cubicBezTo>
                  <a:cubicBezTo>
                    <a:pt x="1493023" y="796962"/>
                    <a:pt x="1455129" y="785466"/>
                    <a:pt x="1499287" y="800185"/>
                  </a:cubicBezTo>
                  <a:cubicBezTo>
                    <a:pt x="1507525" y="805677"/>
                    <a:pt x="1514953" y="812640"/>
                    <a:pt x="1524000" y="816661"/>
                  </a:cubicBezTo>
                  <a:cubicBezTo>
                    <a:pt x="1539870" y="823714"/>
                    <a:pt x="1573427" y="833136"/>
                    <a:pt x="1573427" y="833136"/>
                  </a:cubicBezTo>
                  <a:cubicBezTo>
                    <a:pt x="1617362" y="830390"/>
                    <a:pt x="1662339" y="834797"/>
                    <a:pt x="1705233" y="824899"/>
                  </a:cubicBezTo>
                  <a:cubicBezTo>
                    <a:pt x="1714880" y="822673"/>
                    <a:pt x="1689375" y="812851"/>
                    <a:pt x="1680519" y="808423"/>
                  </a:cubicBezTo>
                  <a:cubicBezTo>
                    <a:pt x="1668700" y="802513"/>
                    <a:pt x="1633413" y="794587"/>
                    <a:pt x="1622854" y="791947"/>
                  </a:cubicBezTo>
                  <a:cubicBezTo>
                    <a:pt x="1606378" y="780963"/>
                    <a:pt x="1592212" y="765258"/>
                    <a:pt x="1573427" y="758996"/>
                  </a:cubicBezTo>
                  <a:lnTo>
                    <a:pt x="1524000" y="742520"/>
                  </a:lnTo>
                  <a:cubicBezTo>
                    <a:pt x="1515762" y="739774"/>
                    <a:pt x="1506512" y="739098"/>
                    <a:pt x="1499287" y="734282"/>
                  </a:cubicBezTo>
                  <a:cubicBezTo>
                    <a:pt x="1491049" y="728790"/>
                    <a:pt x="1483428" y="722235"/>
                    <a:pt x="1474573" y="717807"/>
                  </a:cubicBezTo>
                  <a:cubicBezTo>
                    <a:pt x="1466806" y="713924"/>
                    <a:pt x="1457451" y="713786"/>
                    <a:pt x="1449860" y="709569"/>
                  </a:cubicBezTo>
                  <a:cubicBezTo>
                    <a:pt x="1364889" y="662362"/>
                    <a:pt x="1431637" y="687017"/>
                    <a:pt x="1375719" y="668380"/>
                  </a:cubicBezTo>
                  <a:cubicBezTo>
                    <a:pt x="1285777" y="608416"/>
                    <a:pt x="1424432" y="696854"/>
                    <a:pt x="1318054" y="643666"/>
                  </a:cubicBezTo>
                  <a:cubicBezTo>
                    <a:pt x="1300343" y="634811"/>
                    <a:pt x="1287412" y="616977"/>
                    <a:pt x="1268627" y="610715"/>
                  </a:cubicBezTo>
                  <a:cubicBezTo>
                    <a:pt x="1247237" y="603585"/>
                    <a:pt x="1222427" y="595852"/>
                    <a:pt x="1202725" y="586001"/>
                  </a:cubicBezTo>
                  <a:cubicBezTo>
                    <a:pt x="1138851" y="554065"/>
                    <a:pt x="1215413" y="581993"/>
                    <a:pt x="1153297" y="561288"/>
                  </a:cubicBezTo>
                  <a:cubicBezTo>
                    <a:pt x="1145059" y="553050"/>
                    <a:pt x="1138768" y="542232"/>
                    <a:pt x="1128584" y="536574"/>
                  </a:cubicBezTo>
                  <a:cubicBezTo>
                    <a:pt x="1113403" y="528140"/>
                    <a:pt x="1079157" y="520099"/>
                    <a:pt x="1079157" y="520099"/>
                  </a:cubicBezTo>
                  <a:cubicBezTo>
                    <a:pt x="999412" y="460288"/>
                    <a:pt x="1100848" y="530940"/>
                    <a:pt x="996779" y="478909"/>
                  </a:cubicBezTo>
                  <a:cubicBezTo>
                    <a:pt x="985795" y="473417"/>
                    <a:pt x="974489" y="468527"/>
                    <a:pt x="963827" y="462434"/>
                  </a:cubicBezTo>
                  <a:cubicBezTo>
                    <a:pt x="955231" y="457522"/>
                    <a:pt x="948214" y="449858"/>
                    <a:pt x="939114" y="445958"/>
                  </a:cubicBezTo>
                  <a:cubicBezTo>
                    <a:pt x="920446" y="437957"/>
                    <a:pt x="899487" y="439503"/>
                    <a:pt x="881449" y="429482"/>
                  </a:cubicBezTo>
                  <a:cubicBezTo>
                    <a:pt x="864140" y="419866"/>
                    <a:pt x="850807" y="402793"/>
                    <a:pt x="832022" y="396531"/>
                  </a:cubicBezTo>
                  <a:lnTo>
                    <a:pt x="782595" y="380055"/>
                  </a:lnTo>
                  <a:cubicBezTo>
                    <a:pt x="745746" y="324784"/>
                    <a:pt x="789155" y="378937"/>
                    <a:pt x="741406" y="347104"/>
                  </a:cubicBezTo>
                  <a:cubicBezTo>
                    <a:pt x="731712" y="340641"/>
                    <a:pt x="725642" y="329848"/>
                    <a:pt x="716692" y="322390"/>
                  </a:cubicBezTo>
                  <a:cubicBezTo>
                    <a:pt x="695401" y="304647"/>
                    <a:pt x="692033" y="305933"/>
                    <a:pt x="667265" y="297677"/>
                  </a:cubicBezTo>
                  <a:cubicBezTo>
                    <a:pt x="640231" y="257127"/>
                    <a:pt x="664291" y="284360"/>
                    <a:pt x="617838" y="256488"/>
                  </a:cubicBezTo>
                  <a:cubicBezTo>
                    <a:pt x="547781" y="214454"/>
                    <a:pt x="594031" y="229940"/>
                    <a:pt x="535460" y="215299"/>
                  </a:cubicBezTo>
                  <a:cubicBezTo>
                    <a:pt x="517244" y="197083"/>
                    <a:pt x="508968" y="185576"/>
                    <a:pt x="486033" y="174109"/>
                  </a:cubicBezTo>
                  <a:cubicBezTo>
                    <a:pt x="478266" y="170226"/>
                    <a:pt x="469557" y="168618"/>
                    <a:pt x="461319" y="165872"/>
                  </a:cubicBezTo>
                  <a:lnTo>
                    <a:pt x="362465" y="99969"/>
                  </a:lnTo>
                  <a:cubicBezTo>
                    <a:pt x="354227" y="94477"/>
                    <a:pt x="347145" y="86624"/>
                    <a:pt x="337752" y="83493"/>
                  </a:cubicBezTo>
                  <a:cubicBezTo>
                    <a:pt x="329514" y="80747"/>
                    <a:pt x="320805" y="79138"/>
                    <a:pt x="313038" y="75255"/>
                  </a:cubicBezTo>
                  <a:cubicBezTo>
                    <a:pt x="304183" y="70827"/>
                    <a:pt x="297180" y="63208"/>
                    <a:pt x="288325" y="58780"/>
                  </a:cubicBezTo>
                  <a:cubicBezTo>
                    <a:pt x="280558" y="54897"/>
                    <a:pt x="271378" y="54425"/>
                    <a:pt x="263611" y="50542"/>
                  </a:cubicBezTo>
                  <a:cubicBezTo>
                    <a:pt x="254755" y="46114"/>
                    <a:pt x="248578" y="36141"/>
                    <a:pt x="238897" y="34066"/>
                  </a:cubicBezTo>
                  <a:cubicBezTo>
                    <a:pt x="209240" y="27711"/>
                    <a:pt x="178486" y="28574"/>
                    <a:pt x="148281" y="25828"/>
                  </a:cubicBezTo>
                  <a:cubicBezTo>
                    <a:pt x="140043" y="23082"/>
                    <a:pt x="131992" y="19696"/>
                    <a:pt x="123568" y="17590"/>
                  </a:cubicBezTo>
                  <a:cubicBezTo>
                    <a:pt x="109985" y="14194"/>
                    <a:pt x="95489" y="14269"/>
                    <a:pt x="82379" y="9353"/>
                  </a:cubicBezTo>
                  <a:cubicBezTo>
                    <a:pt x="26256" y="-11692"/>
                    <a:pt x="13730" y="9353"/>
                    <a:pt x="0" y="9353"/>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2215773" y="4397246"/>
              <a:ext cx="787006" cy="393789"/>
            </a:xfrm>
            <a:custGeom>
              <a:avLst/>
              <a:gdLst>
                <a:gd name="connsiteX0" fmla="*/ 0 w 787006"/>
                <a:gd name="connsiteY0" fmla="*/ 98854 h 393789"/>
                <a:gd name="connsiteX1" fmla="*/ 0 w 787006"/>
                <a:gd name="connsiteY1" fmla="*/ 98854 h 393789"/>
                <a:gd name="connsiteX2" fmla="*/ 24713 w 787006"/>
                <a:gd name="connsiteY2" fmla="*/ 172995 h 393789"/>
                <a:gd name="connsiteX3" fmla="*/ 49427 w 787006"/>
                <a:gd name="connsiteY3" fmla="*/ 189470 h 393789"/>
                <a:gd name="connsiteX4" fmla="*/ 57665 w 787006"/>
                <a:gd name="connsiteY4" fmla="*/ 214184 h 393789"/>
                <a:gd name="connsiteX5" fmla="*/ 82378 w 787006"/>
                <a:gd name="connsiteY5" fmla="*/ 238897 h 393789"/>
                <a:gd name="connsiteX6" fmla="*/ 115330 w 787006"/>
                <a:gd name="connsiteY6" fmla="*/ 288324 h 393789"/>
                <a:gd name="connsiteX7" fmla="*/ 131805 w 787006"/>
                <a:gd name="connsiteY7" fmla="*/ 313038 h 393789"/>
                <a:gd name="connsiteX8" fmla="*/ 164757 w 787006"/>
                <a:gd name="connsiteY8" fmla="*/ 321276 h 393789"/>
                <a:gd name="connsiteX9" fmla="*/ 782595 w 787006"/>
                <a:gd name="connsiteY9" fmla="*/ 329514 h 393789"/>
                <a:gd name="connsiteX10" fmla="*/ 749643 w 787006"/>
                <a:gd name="connsiteY10" fmla="*/ 280087 h 393789"/>
                <a:gd name="connsiteX11" fmla="*/ 724930 w 787006"/>
                <a:gd name="connsiteY11" fmla="*/ 230659 h 393789"/>
                <a:gd name="connsiteX12" fmla="*/ 716692 w 787006"/>
                <a:gd name="connsiteY12" fmla="*/ 205946 h 393789"/>
                <a:gd name="connsiteX13" fmla="*/ 700216 w 787006"/>
                <a:gd name="connsiteY13" fmla="*/ 181232 h 393789"/>
                <a:gd name="connsiteX14" fmla="*/ 691978 w 787006"/>
                <a:gd name="connsiteY14" fmla="*/ 156519 h 393789"/>
                <a:gd name="connsiteX15" fmla="*/ 683741 w 787006"/>
                <a:gd name="connsiteY15" fmla="*/ 123568 h 393789"/>
                <a:gd name="connsiteX16" fmla="*/ 667265 w 787006"/>
                <a:gd name="connsiteY16" fmla="*/ 57665 h 393789"/>
                <a:gd name="connsiteX17" fmla="*/ 650789 w 787006"/>
                <a:gd name="connsiteY17" fmla="*/ 32951 h 393789"/>
                <a:gd name="connsiteX18" fmla="*/ 626076 w 787006"/>
                <a:gd name="connsiteY18" fmla="*/ 8238 h 393789"/>
                <a:gd name="connsiteX19" fmla="*/ 601362 w 787006"/>
                <a:gd name="connsiteY19" fmla="*/ 0 h 393789"/>
                <a:gd name="connsiteX20" fmla="*/ 370703 w 787006"/>
                <a:gd name="connsiteY20" fmla="*/ 8238 h 393789"/>
                <a:gd name="connsiteX21" fmla="*/ 329513 w 787006"/>
                <a:gd name="connsiteY21" fmla="*/ 16476 h 393789"/>
                <a:gd name="connsiteX22" fmla="*/ 255373 w 787006"/>
                <a:gd name="connsiteY22" fmla="*/ 49427 h 393789"/>
                <a:gd name="connsiteX23" fmla="*/ 123568 w 787006"/>
                <a:gd name="connsiteY23" fmla="*/ 65903 h 393789"/>
                <a:gd name="connsiteX24" fmla="*/ 74141 w 787006"/>
                <a:gd name="connsiteY24" fmla="*/ 82378 h 393789"/>
                <a:gd name="connsiteX25" fmla="*/ 0 w 787006"/>
                <a:gd name="connsiteY25" fmla="*/ 98854 h 3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7006" h="393789">
                  <a:moveTo>
                    <a:pt x="0" y="98854"/>
                  </a:moveTo>
                  <a:lnTo>
                    <a:pt x="0" y="98854"/>
                  </a:lnTo>
                  <a:cubicBezTo>
                    <a:pt x="8238" y="123568"/>
                    <a:pt x="12239" y="150125"/>
                    <a:pt x="24713" y="172995"/>
                  </a:cubicBezTo>
                  <a:cubicBezTo>
                    <a:pt x="29454" y="181687"/>
                    <a:pt x="43242" y="181739"/>
                    <a:pt x="49427" y="189470"/>
                  </a:cubicBezTo>
                  <a:cubicBezTo>
                    <a:pt x="54852" y="196251"/>
                    <a:pt x="52848" y="206959"/>
                    <a:pt x="57665" y="214184"/>
                  </a:cubicBezTo>
                  <a:cubicBezTo>
                    <a:pt x="64127" y="223877"/>
                    <a:pt x="74140" y="230659"/>
                    <a:pt x="82378" y="238897"/>
                  </a:cubicBezTo>
                  <a:cubicBezTo>
                    <a:pt x="96856" y="282331"/>
                    <a:pt x="81047" y="247184"/>
                    <a:pt x="115330" y="288324"/>
                  </a:cubicBezTo>
                  <a:cubicBezTo>
                    <a:pt x="121668" y="295930"/>
                    <a:pt x="123567" y="307546"/>
                    <a:pt x="131805" y="313038"/>
                  </a:cubicBezTo>
                  <a:cubicBezTo>
                    <a:pt x="141225" y="319318"/>
                    <a:pt x="153773" y="318530"/>
                    <a:pt x="164757" y="321276"/>
                  </a:cubicBezTo>
                  <a:cubicBezTo>
                    <a:pt x="350496" y="445100"/>
                    <a:pt x="249349" y="384406"/>
                    <a:pt x="782595" y="329514"/>
                  </a:cubicBezTo>
                  <a:cubicBezTo>
                    <a:pt x="802292" y="327486"/>
                    <a:pt x="749643" y="280087"/>
                    <a:pt x="749643" y="280087"/>
                  </a:cubicBezTo>
                  <a:cubicBezTo>
                    <a:pt x="728938" y="217971"/>
                    <a:pt x="756867" y="294534"/>
                    <a:pt x="724930" y="230659"/>
                  </a:cubicBezTo>
                  <a:cubicBezTo>
                    <a:pt x="721047" y="222892"/>
                    <a:pt x="720575" y="213713"/>
                    <a:pt x="716692" y="205946"/>
                  </a:cubicBezTo>
                  <a:cubicBezTo>
                    <a:pt x="712264" y="197090"/>
                    <a:pt x="704644" y="190088"/>
                    <a:pt x="700216" y="181232"/>
                  </a:cubicBezTo>
                  <a:cubicBezTo>
                    <a:pt x="696333" y="173465"/>
                    <a:pt x="694363" y="164868"/>
                    <a:pt x="691978" y="156519"/>
                  </a:cubicBezTo>
                  <a:cubicBezTo>
                    <a:pt x="688868" y="145633"/>
                    <a:pt x="686197" y="134620"/>
                    <a:pt x="683741" y="123568"/>
                  </a:cubicBezTo>
                  <a:cubicBezTo>
                    <a:pt x="679981" y="106647"/>
                    <a:pt x="676098" y="75330"/>
                    <a:pt x="667265" y="57665"/>
                  </a:cubicBezTo>
                  <a:cubicBezTo>
                    <a:pt x="662837" y="48809"/>
                    <a:pt x="657127" y="40557"/>
                    <a:pt x="650789" y="32951"/>
                  </a:cubicBezTo>
                  <a:cubicBezTo>
                    <a:pt x="643331" y="24001"/>
                    <a:pt x="635769" y="14700"/>
                    <a:pt x="626076" y="8238"/>
                  </a:cubicBezTo>
                  <a:cubicBezTo>
                    <a:pt x="618851" y="3421"/>
                    <a:pt x="609600" y="2746"/>
                    <a:pt x="601362" y="0"/>
                  </a:cubicBezTo>
                  <a:cubicBezTo>
                    <a:pt x="524476" y="2746"/>
                    <a:pt x="447497" y="3584"/>
                    <a:pt x="370703" y="8238"/>
                  </a:cubicBezTo>
                  <a:cubicBezTo>
                    <a:pt x="356727" y="9085"/>
                    <a:pt x="342623" y="11560"/>
                    <a:pt x="329513" y="16476"/>
                  </a:cubicBezTo>
                  <a:cubicBezTo>
                    <a:pt x="275302" y="36805"/>
                    <a:pt x="340589" y="39958"/>
                    <a:pt x="255373" y="49427"/>
                  </a:cubicBezTo>
                  <a:cubicBezTo>
                    <a:pt x="161934" y="59809"/>
                    <a:pt x="205848" y="54148"/>
                    <a:pt x="123568" y="65903"/>
                  </a:cubicBezTo>
                  <a:cubicBezTo>
                    <a:pt x="107092" y="71395"/>
                    <a:pt x="90989" y="78166"/>
                    <a:pt x="74141" y="82378"/>
                  </a:cubicBezTo>
                  <a:lnTo>
                    <a:pt x="0" y="98854"/>
                  </a:ln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748053" y="1091472"/>
            <a:ext cx="629780" cy="598312"/>
            <a:chOff x="5748053" y="1091472"/>
            <a:chExt cx="629780" cy="598312"/>
          </a:xfrm>
        </p:grpSpPr>
        <p:sp>
          <p:nvSpPr>
            <p:cNvPr id="69" name="Oval 68"/>
            <p:cNvSpPr/>
            <p:nvPr/>
          </p:nvSpPr>
          <p:spPr>
            <a:xfrm rot="2845622">
              <a:off x="5852319" y="1036191"/>
              <a:ext cx="208170" cy="3187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2845622">
              <a:off x="5800741" y="1438689"/>
              <a:ext cx="198407" cy="30378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2845622">
              <a:off x="6164473" y="1237838"/>
              <a:ext cx="187822" cy="238899"/>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22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42" presetClass="path" presetSubtype="0" accel="50000" decel="50000" fill="hold" nodeType="withEffect">
                                  <p:stCondLst>
                                    <p:cond delay="0"/>
                                  </p:stCondLst>
                                  <p:childTnLst>
                                    <p:animMotion origin="layout" path="M 4.375E-6 2.22222E-6 L -0.08164 0.14028 " pathEditMode="relative" rAng="0" ptsTypes="AA">
                                      <p:cBhvr>
                                        <p:cTn id="13" dur="2000" fill="hold"/>
                                        <p:tgtEl>
                                          <p:spTgt spid="4"/>
                                        </p:tgtEl>
                                        <p:attrNameLst>
                                          <p:attrName>ppt_x</p:attrName>
                                          <p:attrName>ppt_y</p:attrName>
                                        </p:attrNameLst>
                                      </p:cBhvr>
                                      <p:rCtr x="-4089" y="7014"/>
                                    </p:animMotion>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out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fontAlgn="base"/>
            <a:r>
              <a:rPr lang="en-US" sz="5400" dirty="0">
                <a:solidFill>
                  <a:schemeClr val="bg1"/>
                </a:solidFill>
              </a:rPr>
              <a:t>Threshed, Beaten, and Bruised </a:t>
            </a:r>
          </a:p>
        </p:txBody>
      </p:sp>
      <p:sp>
        <p:nvSpPr>
          <p:cNvPr id="2" name="TextBox 1"/>
          <p:cNvSpPr txBox="1"/>
          <p:nvPr/>
        </p:nvSpPr>
        <p:spPr>
          <a:xfrm>
            <a:off x="38100" y="6465671"/>
            <a:ext cx="6896100" cy="338554"/>
          </a:xfrm>
          <a:prstGeom prst="rect">
            <a:avLst/>
          </a:prstGeom>
          <a:noFill/>
        </p:spPr>
        <p:txBody>
          <a:bodyPr wrap="square" rtlCol="0">
            <a:spAutoFit/>
          </a:bodyPr>
          <a:lstStyle/>
          <a:p>
            <a:r>
              <a:rPr lang="en-US" sz="1600" dirty="0">
                <a:solidFill>
                  <a:schemeClr val="bg1"/>
                </a:solidFill>
              </a:rPr>
              <a:t>Isaiah 28:26-29</a:t>
            </a:r>
          </a:p>
        </p:txBody>
      </p:sp>
      <p:sp>
        <p:nvSpPr>
          <p:cNvPr id="9" name="TextBox 8"/>
          <p:cNvSpPr txBox="1"/>
          <p:nvPr/>
        </p:nvSpPr>
        <p:spPr>
          <a:xfrm>
            <a:off x="5165272" y="6411897"/>
            <a:ext cx="6896100" cy="338554"/>
          </a:xfrm>
          <a:prstGeom prst="rect">
            <a:avLst/>
          </a:prstGeom>
          <a:noFill/>
        </p:spPr>
        <p:txBody>
          <a:bodyPr wrap="square" rtlCol="0">
            <a:spAutoFit/>
          </a:bodyPr>
          <a:lstStyle/>
          <a:p>
            <a:pPr algn="r"/>
            <a:r>
              <a:rPr lang="en-US" sz="1600" dirty="0">
                <a:solidFill>
                  <a:schemeClr val="bg1"/>
                </a:solidFill>
              </a:rPr>
              <a:t>(11)</a:t>
            </a:r>
          </a:p>
        </p:txBody>
      </p:sp>
      <p:grpSp>
        <p:nvGrpSpPr>
          <p:cNvPr id="5" name="Group 4"/>
          <p:cNvGrpSpPr/>
          <p:nvPr/>
        </p:nvGrpSpPr>
        <p:grpSpPr>
          <a:xfrm>
            <a:off x="513092" y="938128"/>
            <a:ext cx="9944774" cy="2988119"/>
            <a:chOff x="513092" y="938128"/>
            <a:chExt cx="9944774" cy="2988119"/>
          </a:xfrm>
        </p:grpSpPr>
        <p:sp>
          <p:nvSpPr>
            <p:cNvPr id="7" name="Rectangle 6"/>
            <p:cNvSpPr/>
            <p:nvPr/>
          </p:nvSpPr>
          <p:spPr>
            <a:xfrm>
              <a:off x="513092" y="1339674"/>
              <a:ext cx="6583168" cy="2246769"/>
            </a:xfrm>
            <a:prstGeom prst="rect">
              <a:avLst/>
            </a:prstGeom>
          </p:spPr>
          <p:txBody>
            <a:bodyPr wrap="square">
              <a:spAutoFit/>
            </a:bodyPr>
            <a:lstStyle/>
            <a:p>
              <a:r>
                <a:rPr lang="en-US" sz="2800" dirty="0">
                  <a:solidFill>
                    <a:schemeClr val="bg1"/>
                  </a:solidFill>
                </a:rPr>
                <a:t>He sifts, but He does not destroy. </a:t>
              </a:r>
            </a:p>
            <a:p>
              <a:endParaRPr lang="en-US" sz="2800" dirty="0">
                <a:solidFill>
                  <a:schemeClr val="bg1"/>
                </a:solidFill>
              </a:endParaRPr>
            </a:p>
            <a:p>
              <a:r>
                <a:rPr lang="en-US" sz="2800" dirty="0">
                  <a:solidFill>
                    <a:schemeClr val="bg1"/>
                  </a:solidFill>
                </a:rPr>
                <a:t>He does not thresh His own people, but He knocks them; </a:t>
              </a:r>
            </a:p>
            <a:p>
              <a:r>
                <a:rPr lang="en-US" sz="2800" dirty="0">
                  <a:solidFill>
                    <a:schemeClr val="bg1"/>
                  </a:solidFill>
                </a:rPr>
                <a:t> </a:t>
              </a:r>
            </a:p>
          </p:txBody>
        </p:sp>
        <p:pic>
          <p:nvPicPr>
            <p:cNvPr id="5126" name="Picture 6" descr="https://jeanieshepard.files.wordpress.com/2014/04/gods-winnowing-fork.jpg?w=300&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747" y="938128"/>
              <a:ext cx="2988119" cy="2988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94374" y="3586443"/>
            <a:ext cx="10937258" cy="2742339"/>
            <a:chOff x="794374" y="3586443"/>
            <a:chExt cx="10937258" cy="2742339"/>
          </a:xfrm>
        </p:grpSpPr>
        <p:pic>
          <p:nvPicPr>
            <p:cNvPr id="5124" name="Picture 4" descr="https://lookingforaland.files.wordpress.com/2012/08/sifting-wheat.png"/>
            <p:cNvPicPr>
              <a:picLocks noChangeAspect="1" noChangeArrowheads="1"/>
            </p:cNvPicPr>
            <p:nvPr/>
          </p:nvPicPr>
          <p:blipFill rotWithShape="1">
            <a:blip r:embed="rId5">
              <a:extLst>
                <a:ext uri="{28A0092B-C50C-407E-A947-70E740481C1C}">
                  <a14:useLocalDpi xmlns:a14="http://schemas.microsoft.com/office/drawing/2010/main" val="0"/>
                </a:ext>
              </a:extLst>
            </a:blip>
            <a:srcRect l="5508" t="6427" r="9605" b="15581"/>
            <a:stretch/>
          </p:blipFill>
          <p:spPr bwMode="auto">
            <a:xfrm>
              <a:off x="794374" y="3586443"/>
              <a:ext cx="4230643" cy="27423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06299" y="4002425"/>
              <a:ext cx="6425333" cy="2246769"/>
            </a:xfrm>
            <a:prstGeom prst="rect">
              <a:avLst/>
            </a:prstGeom>
          </p:spPr>
          <p:txBody>
            <a:bodyPr wrap="square">
              <a:spAutoFit/>
            </a:bodyPr>
            <a:lstStyle/>
            <a:p>
              <a:r>
                <a:rPr lang="en-US" sz="2800" dirty="0">
                  <a:solidFill>
                    <a:schemeClr val="bg1"/>
                  </a:solidFill>
                </a:rPr>
                <a:t>…and even when He threshes, they may console themselves in the face of the approaching period of judgment, </a:t>
              </a:r>
            </a:p>
            <a:p>
              <a:endParaRPr lang="en-US" sz="2800" dirty="0">
                <a:solidFill>
                  <a:schemeClr val="bg1"/>
                </a:solidFill>
              </a:endParaRPr>
            </a:p>
            <a:p>
              <a:r>
                <a:rPr lang="en-US" sz="2800" dirty="0">
                  <a:solidFill>
                    <a:schemeClr val="bg1"/>
                  </a:solidFill>
                </a:rPr>
                <a:t>that they are never crushed or injured.” </a:t>
              </a:r>
            </a:p>
          </p:txBody>
        </p:sp>
      </p:grpSp>
    </p:spTree>
    <p:extLst>
      <p:ext uri="{BB962C8B-B14F-4D97-AF65-F5344CB8AC3E}">
        <p14:creationId xmlns:p14="http://schemas.microsoft.com/office/powerpoint/2010/main" val="121688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94704" y="2021983"/>
            <a:ext cx="4855335" cy="36060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0629" y="87086"/>
            <a:ext cx="11973854" cy="646330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#85 </a:t>
            </a:r>
            <a:r>
              <a:rPr lang="en-US" i="1" dirty="0">
                <a:solidFill>
                  <a:schemeClr val="bg1"/>
                </a:solidFill>
              </a:rPr>
              <a:t>How Firm a Foundation</a:t>
            </a:r>
          </a:p>
          <a:p>
            <a:endParaRPr lang="en-US" i="1" dirty="0">
              <a:solidFill>
                <a:schemeClr val="bg1"/>
              </a:solidFill>
            </a:endParaRPr>
          </a:p>
          <a:p>
            <a:r>
              <a:rPr lang="en-US" dirty="0">
                <a:solidFill>
                  <a:schemeClr val="bg1"/>
                </a:solidFill>
              </a:rPr>
              <a:t>Videos: Line Upon Line (0:51)</a:t>
            </a:r>
          </a:p>
          <a:p>
            <a:r>
              <a:rPr lang="en-US" dirty="0">
                <a:solidFill>
                  <a:schemeClr val="bg1"/>
                </a:solidFill>
              </a:rPr>
              <a:t>	Come unto Christ: 2014 Theme Song (4:48)</a:t>
            </a:r>
          </a:p>
          <a:p>
            <a:r>
              <a:rPr lang="en-US" dirty="0">
                <a:solidFill>
                  <a:schemeClr val="bg1"/>
                </a:solidFill>
              </a:rPr>
              <a:t>	The Marshmallow Test (2:41)</a:t>
            </a:r>
          </a:p>
          <a:p>
            <a:r>
              <a:rPr lang="en-US" dirty="0">
                <a:solidFill>
                  <a:schemeClr val="bg1"/>
                </a:solidFill>
              </a:rPr>
              <a:t>	</a:t>
            </a:r>
            <a:r>
              <a:rPr lang="en-US" dirty="0">
                <a:solidFill>
                  <a:schemeClr val="bg1"/>
                </a:solidFill>
                <a:hlinkClick r:id="rId4"/>
              </a:rPr>
              <a:t>https://www.youtube.com/watch?v=m7Tu4zRBBSo</a:t>
            </a:r>
            <a:endParaRPr lang="en-US" dirty="0">
              <a:solidFill>
                <a:schemeClr val="bg1"/>
              </a:solidFill>
            </a:endParaRPr>
          </a:p>
          <a:p>
            <a:endParaRPr lang="en-US" dirty="0">
              <a:solidFill>
                <a:schemeClr val="bg1"/>
              </a:solidFill>
            </a:endParaRPr>
          </a:p>
          <a:p>
            <a:pPr marL="342900" indent="-342900" fontAlgn="base">
              <a:buAutoNum type="arabicPeriod"/>
            </a:pPr>
            <a:r>
              <a:rPr lang="en-US" dirty="0">
                <a:solidFill>
                  <a:schemeClr val="bg1"/>
                </a:solidFill>
              </a:rPr>
              <a:t>Dieter F. Uchtdorf Continue in Patience April 2010 Gen. Conf.</a:t>
            </a:r>
          </a:p>
          <a:p>
            <a:pPr marL="342900" indent="-342900" fontAlgn="base">
              <a:buAutoNum type="arabicPeriod"/>
            </a:pPr>
            <a:r>
              <a:rPr lang="en-US" dirty="0">
                <a:solidFill>
                  <a:schemeClr val="bg1"/>
                </a:solidFill>
              </a:rPr>
              <a:t>Prophet Joseph Smith (</a:t>
            </a:r>
            <a:r>
              <a:rPr lang="en-US" i="1" dirty="0">
                <a:solidFill>
                  <a:schemeClr val="bg1"/>
                </a:solidFill>
              </a:rPr>
              <a:t>Teachings of the Prophet Joseph Smith, </a:t>
            </a:r>
            <a:r>
              <a:rPr lang="en-US" dirty="0">
                <a:solidFill>
                  <a:schemeClr val="bg1"/>
                </a:solidFill>
              </a:rPr>
              <a:t>pp. 12–13.)</a:t>
            </a:r>
          </a:p>
          <a:p>
            <a:pPr fontAlgn="base"/>
            <a:r>
              <a:rPr lang="en-US" dirty="0">
                <a:solidFill>
                  <a:schemeClr val="bg1"/>
                </a:solidFill>
              </a:rPr>
              <a:t>	</a:t>
            </a:r>
            <a:r>
              <a:rPr lang="en-US" b="0" i="0" dirty="0">
                <a:solidFill>
                  <a:schemeClr val="bg1"/>
                </a:solidFill>
                <a:effectLst/>
              </a:rPr>
              <a:t>Joseph Smith (</a:t>
            </a:r>
            <a:r>
              <a:rPr lang="en-US" b="0" i="1" dirty="0">
                <a:solidFill>
                  <a:schemeClr val="bg1"/>
                </a:solidFill>
                <a:effectLst/>
              </a:rPr>
              <a:t>Teachings of Presidents of the Church: Joseph Smith</a:t>
            </a:r>
            <a:r>
              <a:rPr lang="en-US" b="0" i="0" dirty="0">
                <a:solidFill>
                  <a:schemeClr val="bg1"/>
                </a:solidFill>
                <a:effectLst/>
              </a:rPr>
              <a:t>[2007], </a:t>
            </a:r>
            <a:r>
              <a:rPr lang="en-US" b="0" i="0" u="none" strike="noStrike" dirty="0">
                <a:solidFill>
                  <a:schemeClr val="bg1"/>
                </a:solidFill>
                <a:effectLst/>
              </a:rPr>
              <a:t>268</a:t>
            </a:r>
            <a:r>
              <a:rPr lang="en-US" b="0" i="0" dirty="0">
                <a:solidFill>
                  <a:schemeClr val="bg1"/>
                </a:solidFill>
                <a:effectLst/>
              </a:rPr>
              <a:t>).</a:t>
            </a:r>
            <a:endParaRPr lang="en-US" dirty="0">
              <a:solidFill>
                <a:schemeClr val="bg1"/>
              </a:solidFill>
            </a:endParaRPr>
          </a:p>
          <a:p>
            <a:pPr marL="342900" indent="-342900" fontAlgn="base">
              <a:buFont typeface="+mj-lt"/>
              <a:buAutoNum type="arabicPeriod" startAt="3"/>
            </a:pPr>
            <a:r>
              <a:rPr lang="en-US" b="0" i="0" dirty="0">
                <a:solidFill>
                  <a:schemeClr val="bg1"/>
                </a:solidFill>
                <a:effectLst/>
              </a:rPr>
              <a:t>Mary Pratt Parrish, "Guardians of the Covenant," </a:t>
            </a:r>
            <a:r>
              <a:rPr lang="en-US" b="0" i="1" dirty="0">
                <a:solidFill>
                  <a:schemeClr val="bg1"/>
                </a:solidFill>
                <a:effectLst/>
              </a:rPr>
              <a:t>Ensign</a:t>
            </a:r>
            <a:r>
              <a:rPr lang="en-US" b="0" i="0" dirty="0">
                <a:solidFill>
                  <a:schemeClr val="bg1"/>
                </a:solidFill>
                <a:effectLst/>
              </a:rPr>
              <a:t>, May 1972, 28</a:t>
            </a:r>
            <a:endParaRPr lang="en-US" dirty="0">
              <a:solidFill>
                <a:schemeClr val="bg1"/>
              </a:solidFill>
            </a:endParaRPr>
          </a:p>
          <a:p>
            <a:pPr marL="342900" indent="-342900" fontAlgn="base">
              <a:buFont typeface="+mj-lt"/>
              <a:buAutoNum type="arabicPeriod" startAt="3"/>
            </a:pPr>
            <a:r>
              <a:rPr lang="en-US" dirty="0">
                <a:solidFill>
                  <a:schemeClr val="bg1"/>
                </a:solidFill>
              </a:rPr>
              <a:t>Parley P. Pratt (</a:t>
            </a:r>
            <a:r>
              <a:rPr lang="en-US" i="1" dirty="0">
                <a:solidFill>
                  <a:schemeClr val="bg1"/>
                </a:solidFill>
              </a:rPr>
              <a:t>A Voice of Warning</a:t>
            </a:r>
            <a:r>
              <a:rPr lang="en-US" dirty="0">
                <a:solidFill>
                  <a:schemeClr val="bg1"/>
                </a:solidFill>
              </a:rPr>
              <a:t> [New York City: Eastern States Mission], 37 - 38)</a:t>
            </a:r>
          </a:p>
          <a:p>
            <a:pPr marL="342900" indent="-342900" fontAlgn="base">
              <a:buFont typeface="+mj-lt"/>
              <a:buAutoNum type="arabicPeriod" startAt="3"/>
            </a:pPr>
            <a:r>
              <a:rPr lang="en-US" b="0" i="0" dirty="0">
                <a:solidFill>
                  <a:schemeClr val="bg1"/>
                </a:solidFill>
                <a:effectLst/>
              </a:rPr>
              <a:t>B.H. </a:t>
            </a:r>
            <a:r>
              <a:rPr lang="en-US" dirty="0">
                <a:solidFill>
                  <a:schemeClr val="bg1"/>
                </a:solidFill>
              </a:rPr>
              <a:t>Roberts </a:t>
            </a:r>
            <a:r>
              <a:rPr lang="en-US" b="0" i="0" dirty="0">
                <a:solidFill>
                  <a:schemeClr val="bg1"/>
                </a:solidFill>
                <a:effectLst/>
              </a:rPr>
              <a:t>(</a:t>
            </a:r>
            <a:r>
              <a:rPr lang="en-US" b="0" i="1" dirty="0">
                <a:solidFill>
                  <a:schemeClr val="bg1"/>
                </a:solidFill>
                <a:effectLst/>
              </a:rPr>
              <a:t>History of The Church of Jesus Christ of Latter-day Saints</a:t>
            </a:r>
            <a:r>
              <a:rPr lang="en-US" b="0" i="0" dirty="0">
                <a:solidFill>
                  <a:schemeClr val="bg1"/>
                </a:solidFill>
                <a:effectLst/>
              </a:rPr>
              <a:t>, 7 vols., introduction and notes by B. H. Roberts [Salt Lake City: The Church of Jesus Christ of Latter-day Saints, 1932-1951], 1: xciii.)</a:t>
            </a:r>
            <a:endParaRPr lang="en-US" dirty="0">
              <a:solidFill>
                <a:schemeClr val="bg1"/>
              </a:solidFill>
            </a:endParaRPr>
          </a:p>
          <a:p>
            <a:pPr marL="342900" indent="-342900" fontAlgn="base">
              <a:buFont typeface="+mj-lt"/>
              <a:buAutoNum type="arabicPeriod" startAt="3"/>
            </a:pPr>
            <a:r>
              <a:rPr lang="en-US" dirty="0">
                <a:solidFill>
                  <a:schemeClr val="bg1"/>
                </a:solidFill>
              </a:rPr>
              <a:t>Elder Orson Pratt </a:t>
            </a:r>
            <a:r>
              <a:rPr lang="en-US" i="1" dirty="0">
                <a:solidFill>
                  <a:schemeClr val="bg1"/>
                </a:solidFill>
              </a:rPr>
              <a:t>Journal of Discourses,</a:t>
            </a:r>
            <a:r>
              <a:rPr lang="en-US" dirty="0">
                <a:solidFill>
                  <a:schemeClr val="bg1"/>
                </a:solidFill>
              </a:rPr>
              <a:t> 20:12.</a:t>
            </a:r>
          </a:p>
          <a:p>
            <a:pPr marL="342900" indent="-342900" fontAlgn="base">
              <a:buFont typeface="+mj-lt"/>
              <a:buAutoNum type="arabicPeriod" startAt="3"/>
            </a:pPr>
            <a:r>
              <a:rPr lang="en-US" dirty="0">
                <a:solidFill>
                  <a:schemeClr val="bg1"/>
                </a:solidFill>
              </a:rPr>
              <a:t>Elder Robert D. Hales (“Waiting upon the Lord: Thy Will Be Done,”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2011, 72).</a:t>
            </a:r>
          </a:p>
          <a:p>
            <a:pPr marL="342900" indent="-342900" fontAlgn="base">
              <a:buFont typeface="+mj-lt"/>
              <a:buAutoNum type="arabicPeriod" startAt="3"/>
            </a:pPr>
            <a:r>
              <a:rPr lang="en-US" dirty="0">
                <a:solidFill>
                  <a:schemeClr val="bg1"/>
                </a:solidFill>
              </a:rPr>
              <a:t>Gospeldoctrine.com Isaiah 26</a:t>
            </a:r>
          </a:p>
          <a:p>
            <a:pPr marL="342900" indent="-342900" fontAlgn="base">
              <a:buFont typeface="+mj-lt"/>
              <a:buAutoNum type="arabicPeriod" startAt="3"/>
            </a:pPr>
            <a:r>
              <a:rPr lang="en-US" dirty="0">
                <a:solidFill>
                  <a:schemeClr val="bg1"/>
                </a:solidFill>
              </a:rPr>
              <a:t>Old Testament Institute Manual (</a:t>
            </a:r>
            <a:r>
              <a:rPr lang="en-US" i="1" dirty="0">
                <a:solidFill>
                  <a:schemeClr val="bg1"/>
                </a:solidFill>
              </a:rPr>
              <a:t>Prophecies of the Dispensation of the fullness of Times)</a:t>
            </a:r>
            <a:endParaRPr lang="en-US" dirty="0">
              <a:solidFill>
                <a:schemeClr val="bg1"/>
              </a:solidFill>
            </a:endParaRPr>
          </a:p>
          <a:p>
            <a:pPr marL="342900" indent="-342900" fontAlgn="base">
              <a:buFont typeface="+mj-lt"/>
              <a:buAutoNum type="arabicPeriod" startAt="3"/>
            </a:pPr>
            <a:r>
              <a:rPr lang="en-US" dirty="0">
                <a:solidFill>
                  <a:schemeClr val="bg1"/>
                </a:solidFill>
              </a:rPr>
              <a:t>Elder David A. Bednar (“Line upon Line, Precept upon Precept,”</a:t>
            </a:r>
            <a:r>
              <a:rPr lang="en-US" i="1" dirty="0">
                <a:solidFill>
                  <a:schemeClr val="bg1"/>
                </a:solidFill>
              </a:rPr>
              <a:t> New Era,</a:t>
            </a:r>
            <a:r>
              <a:rPr lang="en-US" dirty="0">
                <a:solidFill>
                  <a:schemeClr val="bg1"/>
                </a:solidFill>
              </a:rPr>
              <a:t> Sept. 2010, 3–4; emphasis in original).</a:t>
            </a:r>
          </a:p>
          <a:p>
            <a:pPr marL="342900" indent="-342900" fontAlgn="base">
              <a:buFont typeface="+mj-lt"/>
              <a:buAutoNum type="arabicPeriod" startAt="3"/>
            </a:pPr>
            <a:r>
              <a:rPr lang="en-US" dirty="0" err="1">
                <a:solidFill>
                  <a:schemeClr val="bg1"/>
                </a:solidFill>
              </a:rPr>
              <a:t>Keil</a:t>
            </a:r>
            <a:r>
              <a:rPr lang="en-US" dirty="0">
                <a:solidFill>
                  <a:schemeClr val="bg1"/>
                </a:solidFill>
              </a:rPr>
              <a:t> and </a:t>
            </a:r>
            <a:r>
              <a:rPr lang="en-US" dirty="0" err="1">
                <a:solidFill>
                  <a:schemeClr val="bg1"/>
                </a:solidFill>
              </a:rPr>
              <a:t>Delitzsch</a:t>
            </a:r>
            <a:r>
              <a:rPr lang="en-US" dirty="0">
                <a:solidFill>
                  <a:schemeClr val="bg1"/>
                </a:solidFill>
              </a:rPr>
              <a:t> </a:t>
            </a:r>
            <a:r>
              <a:rPr lang="en-US" i="1" dirty="0">
                <a:solidFill>
                  <a:schemeClr val="bg1"/>
                </a:solidFill>
              </a:rPr>
              <a:t>Commentary,</a:t>
            </a:r>
            <a:r>
              <a:rPr lang="en-US" dirty="0">
                <a:solidFill>
                  <a:schemeClr val="bg1"/>
                </a:solidFill>
              </a:rPr>
              <a:t> 7:2:14–17. Found in Old Testament Institute Manual (Prophecies of the Dispensation of the fullness of Times)</a:t>
            </a:r>
          </a:p>
        </p:txBody>
      </p:sp>
      <p:sp>
        <p:nvSpPr>
          <p:cNvPr id="5" name="Footer Placeholder 14">
            <a:extLst>
              <a:ext uri="{FF2B5EF4-FFF2-40B4-BE49-F238E27FC236}">
                <a16:creationId xmlns:a16="http://schemas.microsoft.com/office/drawing/2014/main" id="{8F013B84-EE4B-48A0-86EF-BA47E31C5555}"/>
              </a:ext>
            </a:extLst>
          </p:cNvPr>
          <p:cNvSpPr>
            <a:spLocks noGrp="1"/>
          </p:cNvSpPr>
          <p:nvPr/>
        </p:nvSpPr>
        <p:spPr>
          <a:xfrm>
            <a:off x="0" y="6550394"/>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6" name="Group 5">
            <a:extLst>
              <a:ext uri="{FF2B5EF4-FFF2-40B4-BE49-F238E27FC236}">
                <a16:creationId xmlns:a16="http://schemas.microsoft.com/office/drawing/2014/main" id="{825CBAF7-523A-4E54-84BE-2BE4C542BFF4}"/>
              </a:ext>
            </a:extLst>
          </p:cNvPr>
          <p:cNvGrpSpPr/>
          <p:nvPr/>
        </p:nvGrpSpPr>
        <p:grpSpPr>
          <a:xfrm>
            <a:off x="5603919" y="1087627"/>
            <a:ext cx="692239" cy="876836"/>
            <a:chOff x="7543800" y="3810000"/>
            <a:chExt cx="1143000" cy="1447800"/>
          </a:xfrm>
        </p:grpSpPr>
        <p:sp>
          <p:nvSpPr>
            <p:cNvPr id="7" name="Trapezoid 6">
              <a:extLst>
                <a:ext uri="{FF2B5EF4-FFF2-40B4-BE49-F238E27FC236}">
                  <a16:creationId xmlns:a16="http://schemas.microsoft.com/office/drawing/2014/main" id="{5216ED6E-7FB1-4D15-8E0D-31964AC1369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BEC52999-E08C-4CB5-A3E8-F9DEA8DF9DE7}"/>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D776988E-0817-4945-B818-C16A0B75EEEA}"/>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59B128CA-4C68-4C06-AA9C-00E77E98BF2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30E6502-6534-4DA9-B83B-E01867C91648}"/>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97880745-A8A0-4B2F-9A3B-EB253770C891}"/>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CD1A3A32-E71B-450B-A279-4A36C1DD5429}"/>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6ED494F-DE5D-4BC7-A340-24DB096EF21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D5983C-F8DB-47F2-ABE7-262A7D2C52D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B5155EA-AD08-4648-B552-D72F2820ED3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7AC807C8-7CDB-4770-BC78-219D1C66455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E63D2F5-FBA5-4209-8275-E3B7654256B6}"/>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8C636A8A-979C-4286-8989-28C9AB98E7DA}"/>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CB10EDE3-5670-40DD-B3FE-65311D11734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974F11-160F-4A53-A26A-4CB1028E0CB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776B76-DE6B-4D68-97B9-7E2F6C57A36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3E2E637-E75F-422D-93D2-E306C65D23F2}"/>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BD2CD05C-D24C-4329-82DA-3069B465585D}"/>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36152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588190" cy="3231654"/>
          </a:xfrm>
          <a:prstGeom prst="rect">
            <a:avLst/>
          </a:prstGeom>
          <a:ln>
            <a:solidFill>
              <a:schemeClr val="tx1"/>
            </a:solidFill>
          </a:ln>
        </p:spPr>
        <p:txBody>
          <a:bodyPr wrap="square">
            <a:spAutoFit/>
          </a:bodyPr>
          <a:lstStyle/>
          <a:p>
            <a:r>
              <a:rPr lang="en-US" sz="1200" b="0" i="0" dirty="0">
                <a:effectLst/>
                <a:latin typeface="Arial" panose="020B0604020202020204" pitchFamily="34" charset="0"/>
              </a:rPr>
              <a:t>The </a:t>
            </a:r>
            <a:r>
              <a:rPr lang="en-US" sz="1200" b="1" i="0" dirty="0">
                <a:effectLst/>
                <a:latin typeface="Arial" panose="020B0604020202020204" pitchFamily="34" charset="0"/>
              </a:rPr>
              <a:t>Stanford marshmallow experiment</a:t>
            </a:r>
            <a:r>
              <a:rPr lang="en-US" sz="1200" b="0" i="0" dirty="0">
                <a:effectLst/>
                <a:latin typeface="Arial" panose="020B0604020202020204" pitchFamily="34" charset="0"/>
              </a:rPr>
              <a:t> was a series of studies on </a:t>
            </a:r>
            <a:r>
              <a:rPr lang="en-US" sz="1200" b="0" i="0" u="none" strike="noStrike" dirty="0">
                <a:effectLst/>
                <a:latin typeface="Arial" panose="020B0604020202020204" pitchFamily="34" charset="0"/>
              </a:rPr>
              <a:t>delayed gratification</a:t>
            </a:r>
            <a:r>
              <a:rPr lang="en-US" sz="1200" b="0" i="0" dirty="0">
                <a:effectLst/>
                <a:latin typeface="Arial" panose="020B0604020202020204" pitchFamily="34" charset="0"/>
              </a:rPr>
              <a:t> in the late 1960s and early 1970s led by psychologist </a:t>
            </a:r>
            <a:r>
              <a:rPr lang="en-US" sz="1200" b="0" i="0" u="none" strike="noStrike" dirty="0">
                <a:effectLst/>
                <a:latin typeface="Arial" panose="020B0604020202020204" pitchFamily="34" charset="0"/>
              </a:rPr>
              <a:t>Walter </a:t>
            </a:r>
            <a:r>
              <a:rPr lang="en-US" sz="1200" b="0" i="0" u="none" strike="noStrike" dirty="0" err="1">
                <a:effectLst/>
                <a:latin typeface="Arial" panose="020B0604020202020204" pitchFamily="34" charset="0"/>
              </a:rPr>
              <a:t>Mischel</a:t>
            </a:r>
            <a:r>
              <a:rPr lang="en-US" sz="1200" b="0" i="0" dirty="0">
                <a:effectLst/>
                <a:latin typeface="Arial" panose="020B0604020202020204" pitchFamily="34" charset="0"/>
              </a:rPr>
              <a:t>, then a professor at </a:t>
            </a:r>
            <a:r>
              <a:rPr lang="en-US" sz="1200" b="0" i="0" u="none" strike="noStrike" dirty="0">
                <a:effectLst/>
                <a:latin typeface="Arial" panose="020B0604020202020204" pitchFamily="34" charset="0"/>
              </a:rPr>
              <a:t>Stanford University</a:t>
            </a:r>
            <a:r>
              <a:rPr lang="en-US" sz="1200" b="0" i="0" dirty="0">
                <a:effectLst/>
                <a:latin typeface="Arial" panose="020B0604020202020204" pitchFamily="34" charset="0"/>
              </a:rPr>
              <a:t>. In these studies, a child was offered a choice between one small reward provided immediately or two small rewards (i.e., a larger later reward) if they waited for a short period, approximately 15 minutes, during which the tester left the room and then returned. (The reward was sometimes a </a:t>
            </a:r>
            <a:r>
              <a:rPr lang="en-US" sz="1200" b="0" i="0" u="none" strike="noStrike" dirty="0">
                <a:effectLst/>
                <a:latin typeface="Arial" panose="020B0604020202020204" pitchFamily="34" charset="0"/>
              </a:rPr>
              <a:t>marshmallow</a:t>
            </a:r>
            <a:r>
              <a:rPr lang="en-US" sz="1200" b="0" i="0" dirty="0">
                <a:effectLst/>
                <a:latin typeface="Arial" panose="020B0604020202020204" pitchFamily="34" charset="0"/>
              </a:rPr>
              <a:t>, but often a </a:t>
            </a:r>
            <a:r>
              <a:rPr lang="en-US" sz="1200" b="0" i="0" u="none" strike="noStrike" dirty="0">
                <a:effectLst/>
                <a:latin typeface="Arial" panose="020B0604020202020204" pitchFamily="34" charset="0"/>
              </a:rPr>
              <a:t>cookie</a:t>
            </a:r>
            <a:r>
              <a:rPr lang="en-US" sz="1200" b="0" i="0" dirty="0">
                <a:effectLst/>
                <a:latin typeface="Arial" panose="020B0604020202020204" pitchFamily="34" charset="0"/>
              </a:rPr>
              <a:t> or a </a:t>
            </a:r>
            <a:r>
              <a:rPr lang="en-US" sz="1200" b="0" i="0" u="none" strike="noStrike" dirty="0">
                <a:effectLst/>
                <a:latin typeface="Arial" panose="020B0604020202020204" pitchFamily="34" charset="0"/>
              </a:rPr>
              <a:t>pretzel</a:t>
            </a:r>
            <a:r>
              <a:rPr lang="en-US" sz="1200" b="0" i="0" dirty="0">
                <a:effectLst/>
                <a:latin typeface="Arial" panose="020B0604020202020204" pitchFamily="34" charset="0"/>
              </a:rPr>
              <a:t>.) In follow-up studies, the researchers found that children who were able to wait longer for the preferred rewards tended to have better life outcomes, as measured by </a:t>
            </a:r>
            <a:r>
              <a:rPr lang="en-US" sz="1200" b="0" i="0" u="none" strike="noStrike" dirty="0">
                <a:effectLst/>
                <a:latin typeface="Arial" panose="020B0604020202020204" pitchFamily="34" charset="0"/>
              </a:rPr>
              <a:t>SAT scores</a:t>
            </a:r>
            <a:r>
              <a:rPr lang="en-US" sz="1200" b="0" i="0" dirty="0">
                <a:effectLst/>
                <a:latin typeface="Arial" panose="020B0604020202020204" pitchFamily="34" charset="0"/>
              </a:rPr>
              <a:t>, educational attainment, body mass index (BMI), and other life measures</a:t>
            </a:r>
            <a:endParaRPr lang="en-US" sz="1200" dirty="0"/>
          </a:p>
        </p:txBody>
      </p:sp>
      <p:pic>
        <p:nvPicPr>
          <p:cNvPr id="2050" name="Picture 2" descr="http://static1.squarespace.com/static/5399d585e4b018801239952d/t/553e2988e4b06614df78e5c5/1430137239402/024_20121005_z.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48" t="8810" b="18096"/>
          <a:stretch/>
        </p:blipFill>
        <p:spPr bwMode="auto">
          <a:xfrm>
            <a:off x="3588190" y="0"/>
            <a:ext cx="2627679" cy="3231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3231654"/>
            <a:ext cx="6215869" cy="1754326"/>
          </a:xfrm>
          <a:prstGeom prst="rect">
            <a:avLst/>
          </a:prstGeom>
          <a:ln>
            <a:solidFill>
              <a:schemeClr val="tx1"/>
            </a:solidFill>
          </a:ln>
        </p:spPr>
        <p:txBody>
          <a:bodyPr wrap="square">
            <a:spAutoFit/>
          </a:bodyPr>
          <a:lstStyle/>
          <a:p>
            <a:r>
              <a:rPr lang="en-US" sz="1200" b="1" dirty="0"/>
              <a:t>Isaiah’s Apocalypse:</a:t>
            </a:r>
          </a:p>
          <a:p>
            <a:r>
              <a:rPr lang="en-US" sz="1200" dirty="0"/>
              <a:t>"Isaiah 24 through 35 are sometimes called Isaiah's apocalypse because they reveal events in the last days of this earth, alternately describing the terrible destruction of the wicked and the blessing and rejoicing of the righteous as they welcome the Messiah and His millennial theocracy of peace. Isaiah 24 begins the apocalypse, graphically describing the sorrow and suffering of the wicked in the opening and closing verses (24:1-12, 16-23). The middle of the chapter describes the joy of the righteous remnant who, rather than fearing and suffering at that time, 'sing for the majesty of the Lord' (24:14)." (Terry Ball and Nathan Winn, </a:t>
            </a:r>
            <a:r>
              <a:rPr lang="en-US" sz="1200" i="1" dirty="0"/>
              <a:t>Making Sense of Isaiah</a:t>
            </a:r>
            <a:r>
              <a:rPr lang="en-US" sz="1200" dirty="0"/>
              <a:t>, [SLC: Deseret Book, 2009], 69)</a:t>
            </a:r>
            <a:endParaRPr lang="en-US" sz="1200" dirty="0">
              <a:solidFill>
                <a:srgbClr val="FFFF00"/>
              </a:solidFill>
            </a:endParaRPr>
          </a:p>
        </p:txBody>
      </p:sp>
      <p:sp>
        <p:nvSpPr>
          <p:cNvPr id="3" name="Rectangle 2"/>
          <p:cNvSpPr/>
          <p:nvPr/>
        </p:nvSpPr>
        <p:spPr>
          <a:xfrm>
            <a:off x="6215869" y="0"/>
            <a:ext cx="5976131" cy="4616648"/>
          </a:xfrm>
          <a:prstGeom prst="rect">
            <a:avLst/>
          </a:prstGeom>
          <a:ln>
            <a:solidFill>
              <a:schemeClr val="tx1"/>
            </a:solidFill>
          </a:ln>
        </p:spPr>
        <p:txBody>
          <a:bodyPr wrap="square">
            <a:spAutoFit/>
          </a:bodyPr>
          <a:lstStyle/>
          <a:p>
            <a:pPr fontAlgn="base"/>
            <a:r>
              <a:rPr lang="en-US" sz="1400" b="1" i="0" dirty="0">
                <a:effectLst/>
              </a:rPr>
              <a:t>Priests: Isaiah 24:2</a:t>
            </a:r>
          </a:p>
          <a:p>
            <a:pPr fontAlgn="base"/>
            <a:r>
              <a:rPr lang="en-US" sz="1400" b="0" i="0" dirty="0">
                <a:effectLst/>
              </a:rPr>
              <a:t>“The term </a:t>
            </a:r>
            <a:r>
              <a:rPr lang="en-US" sz="1400" b="0" i="1" dirty="0">
                <a:effectLst/>
              </a:rPr>
              <a:t>priest</a:t>
            </a:r>
            <a:r>
              <a:rPr lang="en-US" sz="1400" b="0" i="0" dirty="0">
                <a:effectLst/>
              </a:rPr>
              <a:t> is here used to denote all religious leaders of any faith. Isaiah said: ‘The earth also is defiled under the inhabitants thereof; because they have transgressed the laws, changed the ordinance, broken the everlasting covenant.’ (</a:t>
            </a:r>
            <a:r>
              <a:rPr lang="en-US" sz="1400" b="0" i="0" u="none" strike="noStrike" dirty="0">
                <a:effectLst/>
              </a:rPr>
              <a:t>Isa. 24:5</a:t>
            </a:r>
            <a:r>
              <a:rPr lang="en-US" sz="1400" b="0" i="0" dirty="0">
                <a:effectLst/>
              </a:rPr>
              <a:t>.) From among the discordant voices we are shocked at those of many priests who encourage the defilement of men and wink at the eroding trends and who deny the omniscience of God. Certainly these men should be holding firm, yet some yield to popular clamor.</a:t>
            </a:r>
          </a:p>
          <a:p>
            <a:pPr fontAlgn="base"/>
            <a:r>
              <a:rPr lang="en-US" sz="1400" b="0" i="0" dirty="0">
                <a:effectLst/>
              </a:rPr>
              <a:t>“I give some quotes from the press:</a:t>
            </a:r>
          </a:p>
          <a:p>
            <a:pPr fontAlgn="base"/>
            <a:r>
              <a:rPr lang="en-US" sz="1400" b="0" i="0" dirty="0">
                <a:effectLst/>
              </a:rPr>
              <a:t>“‘Many churchmen are reluctant to give a definite yes or no to marijuana.’ ‘It depends upon circumstances.’ (</a:t>
            </a:r>
            <a:r>
              <a:rPr lang="en-US" sz="1400" b="0" i="1" dirty="0">
                <a:effectLst/>
              </a:rPr>
              <a:t>Time,</a:t>
            </a:r>
            <a:r>
              <a:rPr lang="en-US" sz="1400" b="0" i="0" dirty="0">
                <a:effectLst/>
              </a:rPr>
              <a:t> August 16, 1968.)</a:t>
            </a:r>
          </a:p>
          <a:p>
            <a:pPr fontAlgn="base"/>
            <a:r>
              <a:rPr lang="en-US" sz="1400" dirty="0"/>
              <a:t>“They have developed ‘situation ethics,’ which seem to cover all sins.</a:t>
            </a:r>
          </a:p>
          <a:p>
            <a:pPr fontAlgn="base"/>
            <a:r>
              <a:rPr lang="en-US" sz="1400" dirty="0"/>
              <a:t>“Other religious leaders are saying: ‘… precise rules of Christian conduct should not necessarily apply to problems of sexuality.’ (London—British Council of Churches.)</a:t>
            </a:r>
          </a:p>
          <a:p>
            <a:pPr fontAlgn="base"/>
            <a:r>
              <a:rPr lang="en-US" sz="1400" dirty="0"/>
              <a:t>“In contrast hear the strong voice of a prophet. Peter prophesied:</a:t>
            </a:r>
          </a:p>
          <a:p>
            <a:pPr fontAlgn="base"/>
            <a:r>
              <a:rPr lang="en-US" sz="1400" dirty="0"/>
              <a:t>“‘But there were false prophets also among the people, even as there shall be false teachers among you, who </a:t>
            </a:r>
            <a:r>
              <a:rPr lang="en-US" sz="1400" dirty="0" err="1"/>
              <a:t>privily</a:t>
            </a:r>
            <a:r>
              <a:rPr lang="en-US" sz="1400" dirty="0"/>
              <a:t> shall bring in damnable heresies, even denying the Lord that bought them. …</a:t>
            </a:r>
          </a:p>
          <a:p>
            <a:pPr fontAlgn="base"/>
            <a:r>
              <a:rPr lang="en-US" sz="1400" dirty="0"/>
              <a:t>“‘And many shall follow their pernicious ways. …’ (2 Pet. 2:1–2.)” President Spencer W. Kimball (In Conference Report, Apr. 1971, p. 9.)</a:t>
            </a:r>
            <a:endParaRPr lang="en-US" sz="1400" b="0" i="0" dirty="0">
              <a:effectLst/>
            </a:endParaRPr>
          </a:p>
        </p:txBody>
      </p:sp>
      <p:sp>
        <p:nvSpPr>
          <p:cNvPr id="6" name="Rectangle 5"/>
          <p:cNvSpPr/>
          <p:nvPr/>
        </p:nvSpPr>
        <p:spPr>
          <a:xfrm>
            <a:off x="-1" y="4985980"/>
            <a:ext cx="6215869" cy="1384995"/>
          </a:xfrm>
          <a:prstGeom prst="rect">
            <a:avLst/>
          </a:prstGeom>
          <a:ln>
            <a:solidFill>
              <a:schemeClr val="tx1"/>
            </a:solidFill>
          </a:ln>
        </p:spPr>
        <p:txBody>
          <a:bodyPr wrap="square">
            <a:spAutoFit/>
          </a:bodyPr>
          <a:lstStyle/>
          <a:p>
            <a:r>
              <a:rPr lang="en-US" sz="1200" b="1" i="0" dirty="0">
                <a:effectLst/>
                <a:latin typeface="Calibri" panose="020F0502020204030204" pitchFamily="34" charset="0"/>
              </a:rPr>
              <a:t>Ordinances Changed, a Serious Thing:</a:t>
            </a:r>
          </a:p>
          <a:p>
            <a:r>
              <a:rPr lang="en-US" sz="1200" b="0" i="0" dirty="0">
                <a:effectLst/>
                <a:latin typeface="Calibri" panose="020F0502020204030204" pitchFamily="34" charset="0"/>
              </a:rPr>
              <a:t>The gospel ordinances are part of the specific means outlined by the Lord whereby one can overcome his natural state, receive a spiritual rebirth, and become like God. Each ordinance was designed by God to teach spiritual truths and move His children toward godliness. When the ordinances are changed, their power to save is lost. The Prophet Joseph Smith said of the ordinances: “If there is no change of ordinances, there is no change of Priesthood. Wherever the ordinances of the Gospel are administered, there is the Priesthood.” (</a:t>
            </a:r>
            <a:r>
              <a:rPr lang="en-US" sz="1200" b="0" i="1" dirty="0">
                <a:effectLst/>
                <a:latin typeface="Calibri" panose="020F0502020204030204" pitchFamily="34" charset="0"/>
              </a:rPr>
              <a:t>Teachings,</a:t>
            </a:r>
            <a:r>
              <a:rPr lang="en-US" sz="1200" b="0" i="0" dirty="0">
                <a:effectLst/>
                <a:latin typeface="Calibri" panose="020F0502020204030204" pitchFamily="34" charset="0"/>
              </a:rPr>
              <a:t> p. 158.)</a:t>
            </a:r>
            <a:endParaRPr lang="en-US" sz="1200" dirty="0"/>
          </a:p>
        </p:txBody>
      </p:sp>
      <p:sp>
        <p:nvSpPr>
          <p:cNvPr id="7" name="Rectangle 6"/>
          <p:cNvSpPr/>
          <p:nvPr/>
        </p:nvSpPr>
        <p:spPr>
          <a:xfrm>
            <a:off x="6215868" y="4616648"/>
            <a:ext cx="5976132" cy="1754326"/>
          </a:xfrm>
          <a:prstGeom prst="rect">
            <a:avLst/>
          </a:prstGeom>
          <a:ln>
            <a:solidFill>
              <a:schemeClr val="tx1"/>
            </a:solidFill>
          </a:ln>
        </p:spPr>
        <p:txBody>
          <a:bodyPr wrap="square">
            <a:spAutoFit/>
          </a:bodyPr>
          <a:lstStyle/>
          <a:p>
            <a:r>
              <a:rPr lang="en-US" sz="1200" b="1" i="0" dirty="0">
                <a:solidFill>
                  <a:srgbClr val="333333"/>
                </a:solidFill>
                <a:effectLst/>
                <a:latin typeface="Abadi" panose="020B0604020104020204" pitchFamily="34" charset="0"/>
              </a:rPr>
              <a:t>The storm of desolation </a:t>
            </a:r>
            <a:r>
              <a:rPr lang="en-US" sz="1200" b="0" i="0" dirty="0">
                <a:solidFill>
                  <a:srgbClr val="333333"/>
                </a:solidFill>
                <a:effectLst/>
                <a:latin typeface="Abadi" panose="020B0604020104020204" pitchFamily="34" charset="0"/>
              </a:rPr>
              <a:t>and destruction has barely commenced; and all who would avoid it must come back to the original platform, beginning with faith, repentance, and baptism for the remission of sins, and lie according to the principles of that Gospel that was revealed from heaven, with apostles and prophets, with powers and blessings, accompanied by the gifts of wisdom, of knowledge and understanding, to bless, and save, and exalt mankind, and which will spread among the honest in heart of every nation, kindred, tongue, and people, until the kingdoms of this world become the kingdoms of our Lord and his Christ. George Albert Smith (</a:t>
            </a:r>
            <a:r>
              <a:rPr lang="en-US" sz="1200" b="0" i="1" dirty="0">
                <a:solidFill>
                  <a:srgbClr val="333333"/>
                </a:solidFill>
                <a:effectLst/>
                <a:latin typeface="Abadi" panose="020B0604020104020204" pitchFamily="34" charset="0"/>
              </a:rPr>
              <a:t>Journal of Discourses, </a:t>
            </a:r>
            <a:r>
              <a:rPr lang="en-US" sz="1200" b="0" i="0" dirty="0">
                <a:solidFill>
                  <a:srgbClr val="333333"/>
                </a:solidFill>
                <a:effectLst/>
                <a:latin typeface="Abadi" panose="020B0604020104020204" pitchFamily="34" charset="0"/>
              </a:rPr>
              <a:t>26 vols. [London: Latter-day Saints' Book Depot, 1854-1886], 11: 50, January 22, 1865)</a:t>
            </a:r>
            <a:endParaRPr lang="en-US" sz="1200" dirty="0"/>
          </a:p>
        </p:txBody>
      </p:sp>
    </p:spTree>
    <p:extLst>
      <p:ext uri="{BB962C8B-B14F-4D97-AF65-F5344CB8AC3E}">
        <p14:creationId xmlns:p14="http://schemas.microsoft.com/office/powerpoint/2010/main" val="2219676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7467601" cy="2862322"/>
          </a:xfrm>
          <a:prstGeom prst="rect">
            <a:avLst/>
          </a:prstGeom>
          <a:ln>
            <a:solidFill>
              <a:schemeClr val="tx1"/>
            </a:solidFill>
          </a:ln>
        </p:spPr>
        <p:txBody>
          <a:bodyPr wrap="square">
            <a:spAutoFit/>
          </a:bodyPr>
          <a:lstStyle/>
          <a:p>
            <a:pPr fontAlgn="base"/>
            <a:r>
              <a:rPr lang="en-US" sz="1200" b="1" i="0" dirty="0">
                <a:effectLst/>
                <a:latin typeface="Arial" panose="020B0604020202020204" pitchFamily="34" charset="0"/>
                <a:cs typeface="Arial" panose="020B0604020202020204" pitchFamily="34" charset="0"/>
              </a:rPr>
              <a:t>Earth shall reel to and fro:</a:t>
            </a:r>
          </a:p>
          <a:p>
            <a:pPr fontAlgn="base"/>
            <a:r>
              <a:rPr lang="en-US" sz="1200" b="0" i="0" dirty="0">
                <a:effectLst/>
                <a:latin typeface="Arial" panose="020B0604020202020204" pitchFamily="34" charset="0"/>
                <a:cs typeface="Arial" panose="020B0604020202020204" pitchFamily="34" charset="0"/>
              </a:rPr>
              <a:t>As a prelude to our Lord's glorious return, such transcendent events shall occur, both in heaven and on earth, that there is no language known to mortals, nor any imagery or illustration, which can convey to them the wonders of that dreadful day.</a:t>
            </a:r>
          </a:p>
          <a:p>
            <a:pPr fontAlgn="base"/>
            <a:r>
              <a:rPr lang="en-US" sz="1200" b="0" i="0" dirty="0">
                <a:effectLst/>
                <a:latin typeface="Arial" panose="020B0604020202020204" pitchFamily="34" charset="0"/>
                <a:cs typeface="Arial" panose="020B0604020202020204" pitchFamily="34" charset="0"/>
              </a:rPr>
              <a:t> </a:t>
            </a:r>
          </a:p>
          <a:p>
            <a:pPr fontAlgn="base"/>
            <a:r>
              <a:rPr lang="en-US" sz="1200" b="0" i="0" dirty="0">
                <a:effectLst/>
                <a:latin typeface="Arial" panose="020B0604020202020204" pitchFamily="34" charset="0"/>
                <a:cs typeface="Arial" panose="020B0604020202020204" pitchFamily="34" charset="0"/>
              </a:rPr>
              <a:t>"The earth shall reel to and fro like a drunkard" (Isa. 24:20), causing such an earthquake as has never before been known (Rev. 16:17-21), and it shall appear to man on earth as though the stars in the sidereal heavens are falling. And in addition, as here recorded, some heavenly meteors or other objects, appearing as stars, will fall "unto the earth." Indeed, the events of that day shall be so unprecedented and so beyond human experience, that the prophets are and have been at an almost total loss for words to describe those realities pressed in upon them by the spirit of revelation. And we can envision only in small measure the great events which they saw and understood by the power of the Spirit; that is, we are so limited unless and until we enjoy the same Spirit and see the same things which that God who is no respecter of persons revealed to them. Elder Bruce R. McConkie (</a:t>
            </a:r>
            <a:r>
              <a:rPr lang="en-US" sz="1200" b="0" i="1" dirty="0">
                <a:effectLst/>
                <a:latin typeface="Arial" panose="020B0604020202020204" pitchFamily="34" charset="0"/>
                <a:cs typeface="Arial" panose="020B0604020202020204" pitchFamily="34" charset="0"/>
              </a:rPr>
              <a:t>Doctrinal New Testament Commentary, </a:t>
            </a:r>
            <a:r>
              <a:rPr lang="en-US" sz="1200" b="0" i="0" dirty="0">
                <a:effectLst/>
                <a:latin typeface="Arial" panose="020B0604020202020204" pitchFamily="34" charset="0"/>
                <a:cs typeface="Arial" panose="020B0604020202020204" pitchFamily="34" charset="0"/>
              </a:rPr>
              <a:t>3 vols. [Salt Lake City: </a:t>
            </a:r>
            <a:r>
              <a:rPr lang="en-US" sz="1200" b="0" i="0" dirty="0" err="1">
                <a:effectLst/>
                <a:latin typeface="Arial" panose="020B0604020202020204" pitchFamily="34" charset="0"/>
                <a:cs typeface="Arial" panose="020B0604020202020204" pitchFamily="34" charset="0"/>
              </a:rPr>
              <a:t>Bookcraft</a:t>
            </a:r>
            <a:r>
              <a:rPr lang="en-US" sz="1200" b="0" i="0" dirty="0">
                <a:effectLst/>
                <a:latin typeface="Arial" panose="020B0604020202020204" pitchFamily="34" charset="0"/>
                <a:cs typeface="Arial" panose="020B0604020202020204" pitchFamily="34" charset="0"/>
              </a:rPr>
              <a:t>, 1965-1973], 3: 487)</a:t>
            </a:r>
          </a:p>
        </p:txBody>
      </p:sp>
      <p:sp>
        <p:nvSpPr>
          <p:cNvPr id="3" name="Rectangle 2"/>
          <p:cNvSpPr/>
          <p:nvPr/>
        </p:nvSpPr>
        <p:spPr>
          <a:xfrm>
            <a:off x="0" y="2850424"/>
            <a:ext cx="7467600" cy="3600986"/>
          </a:xfrm>
          <a:prstGeom prst="rect">
            <a:avLst/>
          </a:prstGeom>
          <a:ln>
            <a:solidFill>
              <a:schemeClr val="tx1"/>
            </a:solidFill>
          </a:ln>
        </p:spPr>
        <p:txBody>
          <a:bodyPr wrap="square">
            <a:spAutoFit/>
          </a:bodyPr>
          <a:lstStyle/>
          <a:p>
            <a:pPr fontAlgn="base"/>
            <a:r>
              <a:rPr lang="en-US" sz="1200" b="1" i="0" dirty="0">
                <a:solidFill>
                  <a:srgbClr val="333333"/>
                </a:solidFill>
                <a:effectLst/>
                <a:latin typeface="Abadi" panose="020B0604020104020204" pitchFamily="34" charset="0"/>
              </a:rPr>
              <a:t>The Marriage Supper:</a:t>
            </a:r>
          </a:p>
          <a:p>
            <a:pPr fontAlgn="base"/>
            <a:r>
              <a:rPr lang="en-US" sz="1200" b="0" i="0" dirty="0">
                <a:solidFill>
                  <a:srgbClr val="333333"/>
                </a:solidFill>
                <a:effectLst/>
                <a:latin typeface="Abadi" panose="020B0604020104020204" pitchFamily="34" charset="0"/>
              </a:rPr>
              <a:t>"According to ancient and modern scripture, Jesus Christ, the bridegroom (Matt. 25:1-13), will host a 'marriage supper' at his second coming when he symbolically claims his bride, the faithful members of his Church (Rev. 19:5-9; D&amp;C 109:73-74).</a:t>
            </a:r>
          </a:p>
          <a:p>
            <a:pPr fontAlgn="base"/>
            <a:r>
              <a:rPr lang="en-US" sz="1200" b="0" i="0" dirty="0">
                <a:solidFill>
                  <a:srgbClr val="333333"/>
                </a:solidFill>
                <a:effectLst/>
                <a:latin typeface="Abadi" panose="020B0604020104020204" pitchFamily="34" charset="0"/>
              </a:rPr>
              <a:t> "In Jesus' parable of the marriage of the king's son (Matt. 22:1-14), 'the king' represents God, and 'his son' is Jesus. The guests first 'bidden to the wedding,' are the house of Israel. Guests invited later from 'the highways' are the gentiles to whom the gospel went after most Jews rejected it in the meridian of time (</a:t>
            </a:r>
            <a:r>
              <a:rPr lang="en-US" sz="1200" b="0" i="1" dirty="0">
                <a:solidFill>
                  <a:srgbClr val="333333"/>
                </a:solidFill>
                <a:effectLst/>
                <a:latin typeface="Abadi" panose="020B0604020104020204" pitchFamily="34" charset="0"/>
              </a:rPr>
              <a:t>JC</a:t>
            </a:r>
            <a:r>
              <a:rPr lang="en-US" sz="1200" b="0" i="0" dirty="0">
                <a:solidFill>
                  <a:srgbClr val="333333"/>
                </a:solidFill>
                <a:effectLst/>
                <a:latin typeface="Abadi" panose="020B0604020104020204" pitchFamily="34" charset="0"/>
              </a:rPr>
              <a:t>, pp. 536-40).</a:t>
            </a:r>
          </a:p>
          <a:p>
            <a:pPr fontAlgn="base"/>
            <a:r>
              <a:rPr lang="en-US" sz="1200" b="0" i="0" dirty="0">
                <a:solidFill>
                  <a:srgbClr val="333333"/>
                </a:solidFill>
                <a:effectLst/>
                <a:latin typeface="Abadi" panose="020B0604020104020204" pitchFamily="34" charset="0"/>
              </a:rPr>
              <a:t> "Latter-day Saints believe that by teaching and exemplifying the gospel of Jesus Christ throughout the world they are extending to all mankind the invitation to come to the marriage feast. 'For this cause I have sent you...that the earth may know that...all nations shall be invited. First, the rich and the learned, the wise and the noble; ...then shall the poor, the lame, and the blind, and the deaf, come in unto the marriage of the Lamb, and partake of the supper of the Lord' (D&amp;C 58:6-11).</a:t>
            </a:r>
          </a:p>
          <a:p>
            <a:pPr fontAlgn="base"/>
            <a:r>
              <a:rPr lang="en-US" sz="1200" b="0" i="0" dirty="0">
                <a:solidFill>
                  <a:srgbClr val="333333"/>
                </a:solidFill>
                <a:effectLst/>
                <a:latin typeface="Abadi" panose="020B0604020104020204" pitchFamily="34" charset="0"/>
              </a:rPr>
              <a:t> </a:t>
            </a:r>
          </a:p>
          <a:p>
            <a:pPr fontAlgn="base"/>
            <a:r>
              <a:rPr lang="en-US" sz="1200" b="0" i="0" dirty="0">
                <a:solidFill>
                  <a:srgbClr val="333333"/>
                </a:solidFill>
                <a:effectLst/>
                <a:latin typeface="Abadi" panose="020B0604020104020204" pitchFamily="34" charset="0"/>
              </a:rPr>
              <a:t>"After partaking of the Sacrament with his apostles, Jesus said, 'I will not drink henceforth of this fruit of the vine, until that day when I drink it new with you in my Father's kingdom' (Matt. 26:29). In latter days, the Lord declared, </a:t>
            </a:r>
            <a:r>
              <a:rPr lang="en-US" sz="1200" b="1" i="0" dirty="0">
                <a:solidFill>
                  <a:srgbClr val="333333"/>
                </a:solidFill>
                <a:effectLst/>
                <a:latin typeface="Abadi" panose="020B0604020104020204" pitchFamily="34" charset="0"/>
              </a:rPr>
              <a:t>'The hour cometh that I will drink of the fruit of the vine with you</a:t>
            </a:r>
            <a:r>
              <a:rPr lang="en-US" sz="1200" b="0" i="0" dirty="0">
                <a:solidFill>
                  <a:srgbClr val="333333"/>
                </a:solidFill>
                <a:effectLst/>
                <a:latin typeface="Abadi" panose="020B0604020104020204" pitchFamily="34" charset="0"/>
              </a:rPr>
              <a:t>' (D&amp;C 27:5-12). 'There is to be a day when...those who have kept the faith will be...admitted to the marriage feast; ...they will partake of the fruit of the vine,' or the sacramental emblems of Christ's atoning sacrifice, and reign with him on the earth (</a:t>
            </a:r>
            <a:r>
              <a:rPr lang="en-US" sz="1200" b="0" i="1" dirty="0">
                <a:solidFill>
                  <a:srgbClr val="333333"/>
                </a:solidFill>
                <a:effectLst/>
                <a:latin typeface="Abadi" panose="020B0604020104020204" pitchFamily="34" charset="0"/>
              </a:rPr>
              <a:t>TPJS</a:t>
            </a:r>
            <a:r>
              <a:rPr lang="en-US" sz="1200" b="0" i="0" dirty="0">
                <a:solidFill>
                  <a:srgbClr val="333333"/>
                </a:solidFill>
                <a:effectLst/>
                <a:latin typeface="Abadi" panose="020B0604020104020204" pitchFamily="34" charset="0"/>
              </a:rPr>
              <a:t>, p. 66)." (John M. Madsen, </a:t>
            </a:r>
            <a:r>
              <a:rPr lang="en-US" sz="1200" b="0" i="1" dirty="0">
                <a:solidFill>
                  <a:srgbClr val="333333"/>
                </a:solidFill>
                <a:effectLst/>
                <a:latin typeface="Abadi" panose="020B0604020104020204" pitchFamily="34" charset="0"/>
              </a:rPr>
              <a:t>Encyclopedia of Mormonism, </a:t>
            </a:r>
            <a:r>
              <a:rPr lang="en-US" sz="1200" b="0" i="0" dirty="0">
                <a:solidFill>
                  <a:srgbClr val="333333"/>
                </a:solidFill>
                <a:effectLst/>
                <a:latin typeface="Abadi" panose="020B0604020104020204" pitchFamily="34" charset="0"/>
              </a:rPr>
              <a:t>1-4 vols., edited by Daniel H. Ludlow, 860.)</a:t>
            </a:r>
          </a:p>
        </p:txBody>
      </p:sp>
      <p:sp>
        <p:nvSpPr>
          <p:cNvPr id="4" name="Rectangle 3"/>
          <p:cNvSpPr/>
          <p:nvPr/>
        </p:nvSpPr>
        <p:spPr>
          <a:xfrm>
            <a:off x="7467600" y="0"/>
            <a:ext cx="4757057" cy="3785652"/>
          </a:xfrm>
          <a:prstGeom prst="rect">
            <a:avLst/>
          </a:prstGeom>
          <a:ln>
            <a:solidFill>
              <a:schemeClr val="tx1"/>
            </a:solidFill>
          </a:ln>
        </p:spPr>
        <p:txBody>
          <a:bodyPr wrap="square">
            <a:spAutoFit/>
          </a:bodyPr>
          <a:lstStyle/>
          <a:p>
            <a:pPr fontAlgn="base"/>
            <a:r>
              <a:rPr lang="en-US" sz="1200" b="1" i="0" dirty="0">
                <a:solidFill>
                  <a:srgbClr val="333333"/>
                </a:solidFill>
                <a:effectLst/>
                <a:latin typeface="Arial" panose="020B0604020202020204" pitchFamily="34" charset="0"/>
                <a:cs typeface="Arial" panose="020B0604020202020204" pitchFamily="34" charset="0"/>
              </a:rPr>
              <a:t>Setting a Goal for a lifetime:</a:t>
            </a:r>
          </a:p>
          <a:p>
            <a:pPr fontAlgn="base"/>
            <a:r>
              <a:rPr lang="en-US" sz="1200" b="0" i="0" dirty="0">
                <a:solidFill>
                  <a:srgbClr val="333333"/>
                </a:solidFill>
                <a:effectLst/>
                <a:latin typeface="Arial" panose="020B0604020202020204" pitchFamily="34" charset="0"/>
                <a:cs typeface="Arial" panose="020B0604020202020204" pitchFamily="34" charset="0"/>
              </a:rPr>
              <a:t>Every accountable child of God needs to set goals, short- and long-range goals... Now, there is a lifetime goal-to walk in his steps, to perfect ourselves in every virtue as he has done, to seek his face, and to work to make our calling and election sure.</a:t>
            </a:r>
          </a:p>
          <a:p>
            <a:pPr fontAlgn="base"/>
            <a:r>
              <a:rPr lang="en-US" sz="1200" b="0" i="0" dirty="0">
                <a:solidFill>
                  <a:srgbClr val="333333"/>
                </a:solidFill>
                <a:effectLst/>
                <a:latin typeface="Arial" panose="020B0604020202020204" pitchFamily="34" charset="0"/>
                <a:cs typeface="Arial" panose="020B0604020202020204" pitchFamily="34" charset="0"/>
              </a:rPr>
              <a:t> </a:t>
            </a:r>
          </a:p>
          <a:p>
            <a:pPr fontAlgn="base"/>
            <a:r>
              <a:rPr lang="en-US" sz="1200" b="0" i="0" dirty="0">
                <a:solidFill>
                  <a:srgbClr val="333333"/>
                </a:solidFill>
                <a:effectLst/>
                <a:latin typeface="Arial" panose="020B0604020202020204" pitchFamily="34" charset="0"/>
                <a:cs typeface="Arial" panose="020B0604020202020204" pitchFamily="34" charset="0"/>
              </a:rPr>
              <a:t>"Brethren," said Paul, "but this one thing I do, forgetting those things which are behind, and reaching forth unto those things which are before,</a:t>
            </a:r>
          </a:p>
          <a:p>
            <a:pPr fontAlgn="base"/>
            <a:r>
              <a:rPr lang="en-US" sz="1200" b="0" i="0" dirty="0">
                <a:solidFill>
                  <a:srgbClr val="333333"/>
                </a:solidFill>
                <a:effectLst/>
                <a:latin typeface="Arial" panose="020B0604020202020204" pitchFamily="34" charset="0"/>
                <a:cs typeface="Arial" panose="020B0604020202020204" pitchFamily="34" charset="0"/>
              </a:rPr>
              <a:t> </a:t>
            </a:r>
          </a:p>
          <a:p>
            <a:pPr fontAlgn="base"/>
            <a:r>
              <a:rPr lang="en-US" sz="1200" b="0" i="0" dirty="0">
                <a:solidFill>
                  <a:srgbClr val="333333"/>
                </a:solidFill>
                <a:effectLst/>
                <a:latin typeface="Arial" panose="020B0604020202020204" pitchFamily="34" charset="0"/>
                <a:cs typeface="Arial" panose="020B0604020202020204" pitchFamily="34" charset="0"/>
              </a:rPr>
              <a:t>"I press toward the mark for the prize of the high calling of God in Christ Jesus." (Philip. 3:13-14.)</a:t>
            </a:r>
          </a:p>
          <a:p>
            <a:pPr fontAlgn="base"/>
            <a:r>
              <a:rPr lang="en-US" sz="1200" b="0" i="0" dirty="0">
                <a:solidFill>
                  <a:srgbClr val="333333"/>
                </a:solidFill>
                <a:effectLst/>
                <a:latin typeface="Arial" panose="020B0604020202020204" pitchFamily="34" charset="0"/>
                <a:cs typeface="Arial" panose="020B0604020202020204" pitchFamily="34" charset="0"/>
              </a:rPr>
              <a:t> </a:t>
            </a:r>
          </a:p>
          <a:p>
            <a:pPr fontAlgn="base"/>
            <a:r>
              <a:rPr lang="en-US" sz="1200" b="0" i="0" dirty="0">
                <a:solidFill>
                  <a:srgbClr val="333333"/>
                </a:solidFill>
                <a:effectLst/>
                <a:latin typeface="Arial" panose="020B0604020202020204" pitchFamily="34" charset="0"/>
                <a:cs typeface="Arial" panose="020B0604020202020204" pitchFamily="34" charset="0"/>
              </a:rPr>
              <a:t>Let your minds be filled with the goal of being like the Lord, and you will crowd out depressing thoughts as you anxiously seek to know him and do his will. "Let this mind be in you," said Paul. (Philip. 2:5.) "Look unto me in every thought," said Jesus. (D&amp;C 6:36.) And what will follow if we do? "Thou wilt keep him in perfect peace, whose mind is stayed on thee." (Isa. 26:3.) Ezra Taft Benson ("Do Not Despair," </a:t>
            </a:r>
            <a:r>
              <a:rPr lang="en-US" sz="1200" b="0" i="1" dirty="0">
                <a:solidFill>
                  <a:srgbClr val="333333"/>
                </a:solidFill>
                <a:effectLst/>
                <a:latin typeface="Arial" panose="020B0604020202020204" pitchFamily="34" charset="0"/>
                <a:cs typeface="Arial" panose="020B0604020202020204" pitchFamily="34" charset="0"/>
              </a:rPr>
              <a:t>Ensign</a:t>
            </a:r>
            <a:r>
              <a:rPr lang="en-US" sz="1200" b="0" i="0" dirty="0">
                <a:solidFill>
                  <a:srgbClr val="333333"/>
                </a:solidFill>
                <a:effectLst/>
                <a:latin typeface="Arial" panose="020B0604020202020204" pitchFamily="34" charset="0"/>
                <a:cs typeface="Arial" panose="020B0604020202020204" pitchFamily="34" charset="0"/>
              </a:rPr>
              <a:t>, Oct. 1986, 5)</a:t>
            </a:r>
          </a:p>
        </p:txBody>
      </p:sp>
      <p:sp>
        <p:nvSpPr>
          <p:cNvPr id="6" name="Rectangle 5"/>
          <p:cNvSpPr/>
          <p:nvPr/>
        </p:nvSpPr>
        <p:spPr>
          <a:xfrm>
            <a:off x="7467600" y="3785652"/>
            <a:ext cx="4577442" cy="2862322"/>
          </a:xfrm>
          <a:prstGeom prst="rect">
            <a:avLst/>
          </a:prstGeom>
          <a:ln>
            <a:solidFill>
              <a:schemeClr val="tx1"/>
            </a:solidFill>
          </a:ln>
        </p:spPr>
        <p:txBody>
          <a:bodyPr wrap="square">
            <a:spAutoFit/>
          </a:bodyPr>
          <a:lstStyle/>
          <a:p>
            <a:r>
              <a:rPr lang="en-US" sz="1200" b="1" dirty="0">
                <a:latin typeface="Calibri" panose="020F0502020204030204" pitchFamily="34" charset="0"/>
              </a:rPr>
              <a:t> The Stone:</a:t>
            </a:r>
          </a:p>
          <a:p>
            <a:r>
              <a:rPr lang="en-US" sz="1200" dirty="0">
                <a:latin typeface="Calibri" panose="020F0502020204030204" pitchFamily="34" charset="0"/>
              </a:rPr>
              <a:t>“One of Isaiah’s great Messianic prophecies was that the promised Messiah would be ‘for a stone of stumbling and for a </a:t>
            </a:r>
            <a:r>
              <a:rPr lang="en-US" sz="1200" i="1" dirty="0">
                <a:latin typeface="Calibri" panose="020F0502020204030204" pitchFamily="34" charset="0"/>
              </a:rPr>
              <a:t>rock of offence</a:t>
            </a:r>
            <a:r>
              <a:rPr lang="en-US" sz="1200" dirty="0">
                <a:latin typeface="Calibri" panose="020F0502020204030204" pitchFamily="34" charset="0"/>
              </a:rPr>
              <a:t> to both the houses of Israel, for a gin and for a snare to the inhabitants of Jerusalem. And many among them shall stumble, and fall, and be broken, and be snared, and be taken.’</a:t>
            </a:r>
          </a:p>
          <a:p>
            <a:r>
              <a:rPr lang="en-US" sz="1200" dirty="0">
                <a:latin typeface="Calibri" panose="020F0502020204030204" pitchFamily="34" charset="0"/>
              </a:rPr>
              <a:t>Elder Bruce R. McConkie (Isa. 8:14–15.) Both Paul (Rom. 9:33) and Peter (1 Pet. 2:7–8) record the fulfilment of this prophecy.” (</a:t>
            </a:r>
            <a:r>
              <a:rPr lang="en-US" sz="1200" i="1" dirty="0">
                <a:latin typeface="Calibri" panose="020F0502020204030204" pitchFamily="34" charset="0"/>
              </a:rPr>
              <a:t>Mormon Doctrine,</a:t>
            </a:r>
            <a:r>
              <a:rPr lang="en-US" sz="1200" dirty="0">
                <a:latin typeface="Calibri" panose="020F0502020204030204" pitchFamily="34" charset="0"/>
              </a:rPr>
              <a:t> p. 657.)</a:t>
            </a:r>
          </a:p>
          <a:p>
            <a:r>
              <a:rPr lang="en-US" sz="1200" dirty="0"/>
              <a:t>Jacob referred to this figure when he said that “by the stumbling of the Jews they will reject the stone upon which they might build and have safe foundation” (Jacob 4:15)</a:t>
            </a:r>
          </a:p>
          <a:p>
            <a:r>
              <a:rPr lang="en-US" sz="1200" dirty="0"/>
              <a:t>Paul also used the same imagery when he said the foundation of the Church of Jesus Christ was Apostles and prophets, with Christ Himself being the chief cornerstone (Ephesians 2:19–20).</a:t>
            </a:r>
          </a:p>
        </p:txBody>
      </p:sp>
    </p:spTree>
    <p:extLst>
      <p:ext uri="{BB962C8B-B14F-4D97-AF65-F5344CB8AC3E}">
        <p14:creationId xmlns:p14="http://schemas.microsoft.com/office/powerpoint/2010/main" val="157000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What Happened?</a:t>
            </a:r>
          </a:p>
        </p:txBody>
      </p:sp>
      <p:sp>
        <p:nvSpPr>
          <p:cNvPr id="5" name="Rectangle 4"/>
          <p:cNvSpPr/>
          <p:nvPr/>
        </p:nvSpPr>
        <p:spPr>
          <a:xfrm>
            <a:off x="3052175" y="1374299"/>
            <a:ext cx="6655600" cy="1938992"/>
          </a:xfrm>
          <a:prstGeom prst="rect">
            <a:avLst/>
          </a:prstGeom>
        </p:spPr>
        <p:txBody>
          <a:bodyPr wrap="square">
            <a:spAutoFit/>
          </a:bodyPr>
          <a:lstStyle/>
          <a:p>
            <a:pPr fontAlgn="base"/>
            <a:r>
              <a:rPr lang="en-US" sz="2000" dirty="0">
                <a:solidFill>
                  <a:schemeClr val="bg1"/>
                </a:solidFill>
              </a:rPr>
              <a:t>But as time went on, he kept track of the children and began to notice an interesting correlation: the children who could not wait struggled later in life and had more behavioral problems, while those who waited tended to be more positive and better motivated, have higher grades and incomes, and have healthier relationships.</a:t>
            </a:r>
            <a:endParaRPr lang="en-US" sz="2000" i="1" dirty="0">
              <a:solidFill>
                <a:schemeClr val="bg1"/>
              </a:solidFill>
            </a:endParaRPr>
          </a:p>
        </p:txBody>
      </p:sp>
      <p:pic>
        <p:nvPicPr>
          <p:cNvPr id="3076" name="Picture 4" descr="http://www.helpguide.org/images/teen-issues/pensive-teen-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260" y="3428999"/>
            <a:ext cx="4572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00758" y="6477000"/>
            <a:ext cx="653142" cy="369332"/>
          </a:xfrm>
          <a:prstGeom prst="rect">
            <a:avLst/>
          </a:prstGeom>
          <a:noFill/>
        </p:spPr>
        <p:txBody>
          <a:bodyPr wrap="square" rtlCol="0">
            <a:spAutoFit/>
          </a:bodyPr>
          <a:lstStyle/>
          <a:p>
            <a:pPr algn="ctr"/>
            <a:r>
              <a:rPr lang="en-US" dirty="0">
                <a:solidFill>
                  <a:schemeClr val="bg1"/>
                </a:solidFill>
              </a:rPr>
              <a:t>(1)</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20" y="426371"/>
            <a:ext cx="1517904" cy="1895856"/>
          </a:xfrm>
          <a:prstGeom prst="rect">
            <a:avLst/>
          </a:prstGeom>
        </p:spPr>
      </p:pic>
    </p:spTree>
    <p:extLst>
      <p:ext uri="{BB962C8B-B14F-4D97-AF65-F5344CB8AC3E}">
        <p14:creationId xmlns:p14="http://schemas.microsoft.com/office/powerpoint/2010/main" val="124836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15800" cy="830997"/>
          </a:xfrm>
          <a:prstGeom prst="rect">
            <a:avLst/>
          </a:prstGeom>
          <a:noFill/>
        </p:spPr>
        <p:txBody>
          <a:bodyPr wrap="square" rtlCol="0">
            <a:spAutoFit/>
          </a:bodyPr>
          <a:lstStyle/>
          <a:p>
            <a:pPr algn="ctr"/>
            <a:r>
              <a:rPr lang="en-US" sz="4800" dirty="0">
                <a:solidFill>
                  <a:schemeClr val="bg1"/>
                </a:solidFill>
              </a:rPr>
              <a:t>Search the Revelations of Seers and Prophets</a:t>
            </a:r>
          </a:p>
        </p:txBody>
      </p:sp>
      <p:sp>
        <p:nvSpPr>
          <p:cNvPr id="45" name="Rectangle 44"/>
          <p:cNvSpPr/>
          <p:nvPr/>
        </p:nvSpPr>
        <p:spPr>
          <a:xfrm>
            <a:off x="277934" y="1182230"/>
            <a:ext cx="8474180" cy="5632311"/>
          </a:xfrm>
          <a:prstGeom prst="rect">
            <a:avLst/>
          </a:prstGeom>
        </p:spPr>
        <p:txBody>
          <a:bodyPr wrap="square">
            <a:spAutoFit/>
          </a:bodyPr>
          <a:lstStyle/>
          <a:p>
            <a:pPr marL="457200" indent="-457200" fontAlgn="base">
              <a:buAutoNum type="arabicPeriod"/>
            </a:pPr>
            <a:r>
              <a:rPr lang="en-US" sz="2000" dirty="0">
                <a:solidFill>
                  <a:schemeClr val="bg1"/>
                </a:solidFill>
              </a:rPr>
              <a:t>They are they who saw the mysteries of godliness</a:t>
            </a:r>
          </a:p>
          <a:p>
            <a:pPr marL="457200" indent="-457200" fontAlgn="base">
              <a:buAutoNum type="arabicPeriod"/>
            </a:pPr>
            <a:r>
              <a:rPr lang="en-US" sz="2000" dirty="0">
                <a:solidFill>
                  <a:schemeClr val="bg1"/>
                </a:solidFill>
              </a:rPr>
              <a:t>They saw the flood before it came</a:t>
            </a:r>
          </a:p>
          <a:p>
            <a:pPr marL="457200" indent="-457200" fontAlgn="base">
              <a:buAutoNum type="arabicPeriod"/>
            </a:pPr>
            <a:r>
              <a:rPr lang="en-US" sz="2000" dirty="0">
                <a:solidFill>
                  <a:schemeClr val="bg1"/>
                </a:solidFill>
              </a:rPr>
              <a:t>They saw angels ascending and descending upon a ladder that reached from earth to heaven</a:t>
            </a:r>
          </a:p>
          <a:p>
            <a:pPr marL="457200" indent="-457200" fontAlgn="base">
              <a:buAutoNum type="arabicPeriod"/>
            </a:pPr>
            <a:r>
              <a:rPr lang="en-US" sz="2000" dirty="0">
                <a:solidFill>
                  <a:schemeClr val="bg1"/>
                </a:solidFill>
              </a:rPr>
              <a:t>They saw the stone cut out of the mountain, which filled the whole earth</a:t>
            </a:r>
          </a:p>
          <a:p>
            <a:pPr marL="457200" indent="-457200" fontAlgn="base">
              <a:buAutoNum type="arabicPeriod"/>
            </a:pPr>
            <a:r>
              <a:rPr lang="en-US" sz="2000" dirty="0">
                <a:solidFill>
                  <a:schemeClr val="bg1"/>
                </a:solidFill>
              </a:rPr>
              <a:t>They saw the son of God come from the regions of bliss and dwell with men on earth</a:t>
            </a:r>
          </a:p>
          <a:p>
            <a:pPr marL="457200" indent="-457200" fontAlgn="base">
              <a:buAutoNum type="arabicPeriod"/>
            </a:pPr>
            <a:r>
              <a:rPr lang="en-US" sz="2000" dirty="0">
                <a:solidFill>
                  <a:schemeClr val="bg1"/>
                </a:solidFill>
              </a:rPr>
              <a:t>They saw the deliverer come out of Zion, and turn away ungodliness from Jacob</a:t>
            </a:r>
          </a:p>
          <a:p>
            <a:pPr marL="457200" indent="-457200" fontAlgn="base">
              <a:buAutoNum type="arabicPeriod"/>
            </a:pPr>
            <a:r>
              <a:rPr lang="en-US" sz="2000" dirty="0">
                <a:solidFill>
                  <a:schemeClr val="bg1"/>
                </a:solidFill>
              </a:rPr>
              <a:t>They saw the glory of the Lord when he showed the transfiguration of the earth on the mount</a:t>
            </a:r>
          </a:p>
          <a:p>
            <a:pPr marL="457200" indent="-457200" fontAlgn="base">
              <a:buAutoNum type="arabicPeriod"/>
            </a:pPr>
            <a:r>
              <a:rPr lang="en-US" sz="2000" dirty="0">
                <a:solidFill>
                  <a:schemeClr val="bg1"/>
                </a:solidFill>
              </a:rPr>
              <a:t>They saw every mountain laid low and every valley exalted when the Lord was taking vengeance upon the wicked</a:t>
            </a:r>
          </a:p>
          <a:p>
            <a:pPr marL="457200" indent="-457200" fontAlgn="base">
              <a:buAutoNum type="arabicPeriod"/>
            </a:pPr>
            <a:r>
              <a:rPr lang="en-US" sz="2000" dirty="0">
                <a:solidFill>
                  <a:schemeClr val="bg1"/>
                </a:solidFill>
              </a:rPr>
              <a:t>They saw truth spring out of the earth, and righteousness look down from heaven in the last days, before the Lord came the second time to gather his elect</a:t>
            </a:r>
          </a:p>
          <a:p>
            <a:pPr marL="457200" indent="-457200" fontAlgn="base">
              <a:buAutoNum type="arabicPeriod"/>
            </a:pPr>
            <a:r>
              <a:rPr lang="en-US" sz="2000" dirty="0">
                <a:solidFill>
                  <a:schemeClr val="bg1"/>
                </a:solidFill>
              </a:rPr>
              <a:t>They saw the end of wickedness on earth, and the Sabbath of creation crowned with peace;  </a:t>
            </a:r>
            <a:endParaRPr lang="en-US" sz="2000" i="1" dirty="0">
              <a:solidFill>
                <a:schemeClr val="bg1"/>
              </a:solidFill>
            </a:endParaRPr>
          </a:p>
        </p:txBody>
      </p:sp>
      <p:sp>
        <p:nvSpPr>
          <p:cNvPr id="2" name="Rectangle 1"/>
          <p:cNvSpPr/>
          <p:nvPr/>
        </p:nvSpPr>
        <p:spPr>
          <a:xfrm>
            <a:off x="4760131" y="741373"/>
            <a:ext cx="2918619" cy="461665"/>
          </a:xfrm>
          <a:prstGeom prst="rect">
            <a:avLst/>
          </a:prstGeom>
        </p:spPr>
        <p:txBody>
          <a:bodyPr wrap="none">
            <a:spAutoFit/>
          </a:bodyPr>
          <a:lstStyle/>
          <a:p>
            <a:pPr fontAlgn="base"/>
            <a:r>
              <a:rPr lang="en-US" sz="2400" dirty="0">
                <a:solidFill>
                  <a:srgbClr val="FFFF00"/>
                </a:solidFill>
              </a:rPr>
              <a:t>Study the prophecies</a:t>
            </a:r>
          </a:p>
        </p:txBody>
      </p:sp>
      <p:pic>
        <p:nvPicPr>
          <p:cNvPr id="4098" name="Picture 2" descr="http://media.ldscdn.org/images/media-library/gospel-art/old-testament/moses-ten-commandments-37729-pri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7821" y="3426234"/>
            <a:ext cx="1729226" cy="14280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asysite.com/sitedata/mormoninfo-org/EditorItem_11655_5_36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7821" y="5142494"/>
            <a:ext cx="1922129" cy="14566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ldscdn.org/images/media-library/gospel-art/old-testament/city-of-zion-taken-up-82612-wallpap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2844" y="785243"/>
            <a:ext cx="1916127" cy="2382131"/>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9829800" y="6433431"/>
            <a:ext cx="2286000" cy="369332"/>
          </a:xfrm>
          <a:prstGeom prst="rect">
            <a:avLst/>
          </a:prstGeom>
          <a:noFill/>
        </p:spPr>
        <p:txBody>
          <a:bodyPr wrap="square" rtlCol="0">
            <a:spAutoFit/>
          </a:bodyPr>
          <a:lstStyle/>
          <a:p>
            <a:pPr algn="r"/>
            <a:r>
              <a:rPr lang="en-US" dirty="0">
                <a:solidFill>
                  <a:schemeClr val="bg1"/>
                </a:solidFill>
              </a:rPr>
              <a:t>(2)</a:t>
            </a:r>
          </a:p>
        </p:txBody>
      </p:sp>
    </p:spTree>
    <p:extLst>
      <p:ext uri="{BB962C8B-B14F-4D97-AF65-F5344CB8AC3E}">
        <p14:creationId xmlns:p14="http://schemas.microsoft.com/office/powerpoint/2010/main" val="35468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15800" cy="830997"/>
          </a:xfrm>
          <a:prstGeom prst="rect">
            <a:avLst/>
          </a:prstGeom>
          <a:noFill/>
        </p:spPr>
        <p:txBody>
          <a:bodyPr wrap="square" rtlCol="0">
            <a:spAutoFit/>
          </a:bodyPr>
          <a:lstStyle/>
          <a:p>
            <a:pPr algn="ctr"/>
            <a:r>
              <a:rPr lang="en-US" sz="4800" dirty="0">
                <a:solidFill>
                  <a:schemeClr val="bg1"/>
                </a:solidFill>
              </a:rPr>
              <a:t>Prophets Saw The Second Coming</a:t>
            </a:r>
          </a:p>
        </p:txBody>
      </p:sp>
      <p:sp>
        <p:nvSpPr>
          <p:cNvPr id="45" name="Rectangle 44"/>
          <p:cNvSpPr/>
          <p:nvPr/>
        </p:nvSpPr>
        <p:spPr>
          <a:xfrm>
            <a:off x="1687286" y="1056604"/>
            <a:ext cx="8474180" cy="1938992"/>
          </a:xfrm>
          <a:prstGeom prst="rect">
            <a:avLst/>
          </a:prstGeom>
        </p:spPr>
        <p:txBody>
          <a:bodyPr wrap="square">
            <a:spAutoFit/>
          </a:bodyPr>
          <a:lstStyle/>
          <a:p>
            <a:pPr marL="457200" indent="-457200" fontAlgn="base">
              <a:buAutoNum type="arabicPeriod" startAt="11"/>
            </a:pPr>
            <a:r>
              <a:rPr lang="en-US" sz="2000" dirty="0">
                <a:solidFill>
                  <a:schemeClr val="bg1"/>
                </a:solidFill>
              </a:rPr>
              <a:t>They saw the end of the glorious thousand years, when Satan was loosed for a little season</a:t>
            </a:r>
          </a:p>
          <a:p>
            <a:pPr marL="457200" indent="-457200" fontAlgn="base">
              <a:buAutoNum type="arabicPeriod" startAt="11"/>
            </a:pPr>
            <a:endParaRPr lang="en-US" sz="2000" dirty="0">
              <a:solidFill>
                <a:schemeClr val="bg1"/>
              </a:solidFill>
            </a:endParaRPr>
          </a:p>
          <a:p>
            <a:pPr marL="457200" indent="-457200" fontAlgn="base">
              <a:buAutoNum type="arabicPeriod" startAt="11"/>
            </a:pPr>
            <a:r>
              <a:rPr lang="en-US" sz="2000" dirty="0">
                <a:solidFill>
                  <a:schemeClr val="bg1"/>
                </a:solidFill>
              </a:rPr>
              <a:t>They saw the day of judgment when all men received according to their works, and they saw the heaven and the earth flee away to make room for the city of God, when the righteous receive an inheritance in eternity.  </a:t>
            </a:r>
            <a:endParaRPr lang="en-US" sz="2000" i="1" dirty="0">
              <a:solidFill>
                <a:schemeClr val="bg1"/>
              </a:solidFill>
            </a:endParaRPr>
          </a:p>
        </p:txBody>
      </p:sp>
      <p:sp>
        <p:nvSpPr>
          <p:cNvPr id="49" name="TextBox 48"/>
          <p:cNvSpPr txBox="1"/>
          <p:nvPr/>
        </p:nvSpPr>
        <p:spPr>
          <a:xfrm>
            <a:off x="9829800" y="6433431"/>
            <a:ext cx="2286000" cy="369332"/>
          </a:xfrm>
          <a:prstGeom prst="rect">
            <a:avLst/>
          </a:prstGeom>
          <a:noFill/>
        </p:spPr>
        <p:txBody>
          <a:bodyPr wrap="square" rtlCol="0">
            <a:spAutoFit/>
          </a:bodyPr>
          <a:lstStyle/>
          <a:p>
            <a:pPr algn="r"/>
            <a:r>
              <a:rPr lang="en-US" dirty="0">
                <a:solidFill>
                  <a:schemeClr val="bg1"/>
                </a:solidFill>
              </a:rPr>
              <a:t>(2)</a:t>
            </a:r>
          </a:p>
        </p:txBody>
      </p:sp>
      <p:grpSp>
        <p:nvGrpSpPr>
          <p:cNvPr id="2" name="Group 1"/>
          <p:cNvGrpSpPr/>
          <p:nvPr/>
        </p:nvGrpSpPr>
        <p:grpSpPr>
          <a:xfrm>
            <a:off x="1687286" y="3420164"/>
            <a:ext cx="9154885" cy="3013267"/>
            <a:chOff x="1687286" y="3420164"/>
            <a:chExt cx="9154885" cy="3013267"/>
          </a:xfrm>
        </p:grpSpPr>
        <p:sp>
          <p:nvSpPr>
            <p:cNvPr id="3" name="Rectangle 2"/>
            <p:cNvSpPr/>
            <p:nvPr/>
          </p:nvSpPr>
          <p:spPr>
            <a:xfrm>
              <a:off x="4746171" y="3491335"/>
              <a:ext cx="6096000" cy="2554545"/>
            </a:xfrm>
            <a:prstGeom prst="rect">
              <a:avLst/>
            </a:prstGeom>
          </p:spPr>
          <p:txBody>
            <a:bodyPr>
              <a:spAutoFit/>
            </a:bodyPr>
            <a:lstStyle/>
            <a:p>
              <a:r>
                <a:rPr lang="en-US" sz="3200" dirty="0">
                  <a:solidFill>
                    <a:schemeClr val="bg1"/>
                  </a:solidFill>
                </a:rPr>
                <a:t>And, fellow sojourners upon earth, it is your privilege to purify yourselves and come up to the same glory, and see for yourselves, and know yourselves.”</a:t>
              </a:r>
              <a:endParaRPr lang="en-US" sz="3200" dirty="0"/>
            </a:p>
          </p:txBody>
        </p:sp>
        <p:pic>
          <p:nvPicPr>
            <p:cNvPr id="6146" name="Picture 2" descr="http://askgramps.org/files/2014/12/Joseph-Smith-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l="20400" t="1026" r="29185"/>
            <a:stretch/>
          </p:blipFill>
          <p:spPr bwMode="auto">
            <a:xfrm>
              <a:off x="1687286" y="3420164"/>
              <a:ext cx="2715865" cy="30132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22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Empty Earth</a:t>
            </a:r>
          </a:p>
        </p:txBody>
      </p:sp>
      <p:sp>
        <p:nvSpPr>
          <p:cNvPr id="2" name="TextBox 1"/>
          <p:cNvSpPr txBox="1"/>
          <p:nvPr/>
        </p:nvSpPr>
        <p:spPr>
          <a:xfrm>
            <a:off x="38099" y="6400800"/>
            <a:ext cx="2574471" cy="369332"/>
          </a:xfrm>
          <a:prstGeom prst="rect">
            <a:avLst/>
          </a:prstGeom>
          <a:noFill/>
        </p:spPr>
        <p:txBody>
          <a:bodyPr wrap="square" rtlCol="0">
            <a:spAutoFit/>
          </a:bodyPr>
          <a:lstStyle/>
          <a:p>
            <a:r>
              <a:rPr lang="en-US" dirty="0">
                <a:solidFill>
                  <a:schemeClr val="bg1"/>
                </a:solidFill>
              </a:rPr>
              <a:t>Isaiah 24:1</a:t>
            </a:r>
          </a:p>
        </p:txBody>
      </p:sp>
      <p:sp>
        <p:nvSpPr>
          <p:cNvPr id="4" name="Rectangle 3"/>
          <p:cNvSpPr/>
          <p:nvPr/>
        </p:nvSpPr>
        <p:spPr>
          <a:xfrm>
            <a:off x="4317877" y="915380"/>
            <a:ext cx="3827586" cy="400110"/>
          </a:xfrm>
          <a:prstGeom prst="rect">
            <a:avLst/>
          </a:prstGeom>
        </p:spPr>
        <p:txBody>
          <a:bodyPr wrap="none">
            <a:spAutoFit/>
          </a:bodyPr>
          <a:lstStyle/>
          <a:p>
            <a:r>
              <a:rPr lang="en-US" sz="2000" dirty="0">
                <a:solidFill>
                  <a:srgbClr val="FFFF00"/>
                </a:solidFill>
              </a:rPr>
              <a:t>Could Be Used for Apostasy Today</a:t>
            </a:r>
          </a:p>
        </p:txBody>
      </p:sp>
      <p:sp>
        <p:nvSpPr>
          <p:cNvPr id="3" name="Rectangle 2"/>
          <p:cNvSpPr/>
          <p:nvPr/>
        </p:nvSpPr>
        <p:spPr>
          <a:xfrm>
            <a:off x="163285" y="2324704"/>
            <a:ext cx="3276600" cy="1569660"/>
          </a:xfrm>
          <a:prstGeom prst="rect">
            <a:avLst/>
          </a:prstGeom>
        </p:spPr>
        <p:txBody>
          <a:bodyPr wrap="square">
            <a:spAutoFit/>
          </a:bodyPr>
          <a:lstStyle/>
          <a:p>
            <a:r>
              <a:rPr lang="en-US" sz="2400" dirty="0">
                <a:solidFill>
                  <a:schemeClr val="bg1"/>
                </a:solidFill>
              </a:rPr>
              <a:t>The inhabitants will be scattered abroad because they have defiled the earth.</a:t>
            </a:r>
          </a:p>
        </p:txBody>
      </p:sp>
      <p:pic>
        <p:nvPicPr>
          <p:cNvPr id="8196" name="Picture 4" descr="http://photovide.com/wp-content/uploads/2015/03/Nullarbor-Plai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838710"/>
            <a:ext cx="5383439" cy="4034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81810" y="2324704"/>
            <a:ext cx="3331028" cy="2554545"/>
          </a:xfrm>
          <a:prstGeom prst="rect">
            <a:avLst/>
          </a:prstGeom>
        </p:spPr>
        <p:txBody>
          <a:bodyPr wrap="square">
            <a:spAutoFit/>
          </a:bodyPr>
          <a:lstStyle/>
          <a:p>
            <a:r>
              <a:rPr lang="en-US" sz="2000" b="0" i="0" dirty="0">
                <a:solidFill>
                  <a:schemeClr val="bg1"/>
                </a:solidFill>
                <a:effectLst/>
              </a:rPr>
              <a:t>“…we discover a like calamity awaiting priests and people, rich and poor, bond and free, insomuch that they are all to be burned up but a few; and the complaint is that the earth is defiled under the inhabitants thereof,…” (4)</a:t>
            </a:r>
            <a:endParaRPr lang="en-US" sz="2000" dirty="0">
              <a:solidFill>
                <a:schemeClr val="bg1"/>
              </a:solidFill>
            </a:endParaRPr>
          </a:p>
        </p:txBody>
      </p:sp>
    </p:spTree>
    <p:extLst>
      <p:ext uri="{BB962C8B-B14F-4D97-AF65-F5344CB8AC3E}">
        <p14:creationId xmlns:p14="http://schemas.microsoft.com/office/powerpoint/2010/main" val="23648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Priests—the Religious Leaders</a:t>
            </a:r>
          </a:p>
        </p:txBody>
      </p:sp>
      <p:sp>
        <p:nvSpPr>
          <p:cNvPr id="2" name="TextBox 1"/>
          <p:cNvSpPr txBox="1"/>
          <p:nvPr/>
        </p:nvSpPr>
        <p:spPr>
          <a:xfrm>
            <a:off x="38099" y="6400800"/>
            <a:ext cx="2574471" cy="369332"/>
          </a:xfrm>
          <a:prstGeom prst="rect">
            <a:avLst/>
          </a:prstGeom>
          <a:noFill/>
        </p:spPr>
        <p:txBody>
          <a:bodyPr wrap="square" rtlCol="0">
            <a:spAutoFit/>
          </a:bodyPr>
          <a:lstStyle/>
          <a:p>
            <a:r>
              <a:rPr lang="en-US" dirty="0">
                <a:solidFill>
                  <a:schemeClr val="bg1"/>
                </a:solidFill>
              </a:rPr>
              <a:t>Isaiah 24:2</a:t>
            </a:r>
          </a:p>
        </p:txBody>
      </p:sp>
      <p:sp>
        <p:nvSpPr>
          <p:cNvPr id="5" name="Rectangle 4"/>
          <p:cNvSpPr/>
          <p:nvPr/>
        </p:nvSpPr>
        <p:spPr>
          <a:xfrm>
            <a:off x="945015" y="2090171"/>
            <a:ext cx="4740275" cy="2677656"/>
          </a:xfrm>
          <a:prstGeom prst="rect">
            <a:avLst/>
          </a:prstGeom>
        </p:spPr>
        <p:txBody>
          <a:bodyPr wrap="square">
            <a:spAutoFit/>
          </a:bodyPr>
          <a:lstStyle/>
          <a:p>
            <a:r>
              <a:rPr lang="en-US" sz="2400" b="0" i="0" dirty="0">
                <a:solidFill>
                  <a:schemeClr val="bg1"/>
                </a:solidFill>
                <a:effectLst/>
              </a:rPr>
              <a:t>“…we discover a like calamity awaiting priests and people, rich and poor, bond and free, insomuch that they are all to be burned up but a few; and the complaint is that the earth is defiled under the inhabitants thereof,…” (4)</a:t>
            </a:r>
            <a:endParaRPr lang="en-US" sz="2400" dirty="0">
              <a:solidFill>
                <a:schemeClr val="bg1"/>
              </a:solidFill>
            </a:endParaRPr>
          </a:p>
        </p:txBody>
      </p:sp>
      <p:pic>
        <p:nvPicPr>
          <p:cNvPr id="10242" name="Picture 2" descr="http://theheavensdeclare.net/wp-content/uploads/2013/01/john-the-by-tissot-wikimedia-commons-us-public-domain-e1358706637895.jpg"/>
          <p:cNvPicPr>
            <a:picLocks noChangeAspect="1" noChangeArrowheads="1"/>
          </p:cNvPicPr>
          <p:nvPr/>
        </p:nvPicPr>
        <p:blipFill rotWithShape="1">
          <a:blip r:embed="rId4">
            <a:extLst>
              <a:ext uri="{28A0092B-C50C-407E-A947-70E740481C1C}">
                <a14:useLocalDpi xmlns:a14="http://schemas.microsoft.com/office/drawing/2010/main" val="0"/>
              </a:ext>
            </a:extLst>
          </a:blip>
          <a:srcRect l="-717" t="30035" r="43683"/>
          <a:stretch/>
        </p:blipFill>
        <p:spPr bwMode="auto">
          <a:xfrm>
            <a:off x="6450236" y="1803601"/>
            <a:ext cx="3975047" cy="33344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15153" y="849659"/>
            <a:ext cx="4740275" cy="461665"/>
          </a:xfrm>
          <a:prstGeom prst="rect">
            <a:avLst/>
          </a:prstGeom>
        </p:spPr>
        <p:txBody>
          <a:bodyPr wrap="square">
            <a:spAutoFit/>
          </a:bodyPr>
          <a:lstStyle/>
          <a:p>
            <a:pPr algn="ctr"/>
            <a:r>
              <a:rPr lang="en-US" sz="2400" b="0" i="0" dirty="0">
                <a:solidFill>
                  <a:srgbClr val="FFFF00"/>
                </a:solidFill>
                <a:effectLst/>
              </a:rPr>
              <a:t>Of all Faiths</a:t>
            </a:r>
            <a:endParaRPr lang="en-US" sz="2400" dirty="0">
              <a:solidFill>
                <a:srgbClr val="FFFF00"/>
              </a:solidFill>
            </a:endParaRPr>
          </a:p>
        </p:txBody>
      </p:sp>
    </p:spTree>
    <p:extLst>
      <p:ext uri="{BB962C8B-B14F-4D97-AF65-F5344CB8AC3E}">
        <p14:creationId xmlns:p14="http://schemas.microsoft.com/office/powerpoint/2010/main" val="368913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Isaiah 24</a:t>
            </a:r>
          </a:p>
        </p:txBody>
      </p:sp>
      <p:sp>
        <p:nvSpPr>
          <p:cNvPr id="2" name="TextBox 1"/>
          <p:cNvSpPr txBox="1"/>
          <p:nvPr/>
        </p:nvSpPr>
        <p:spPr>
          <a:xfrm>
            <a:off x="38099" y="6400800"/>
            <a:ext cx="2574471" cy="369332"/>
          </a:xfrm>
          <a:prstGeom prst="rect">
            <a:avLst/>
          </a:prstGeom>
          <a:noFill/>
        </p:spPr>
        <p:txBody>
          <a:bodyPr wrap="square" rtlCol="0">
            <a:spAutoFit/>
          </a:bodyPr>
          <a:lstStyle/>
          <a:p>
            <a:r>
              <a:rPr lang="en-US" dirty="0">
                <a:solidFill>
                  <a:schemeClr val="bg1"/>
                </a:solidFill>
              </a:rPr>
              <a:t>Isaiah 24:5</a:t>
            </a:r>
          </a:p>
        </p:txBody>
      </p:sp>
      <p:sp>
        <p:nvSpPr>
          <p:cNvPr id="4" name="Rectangle 3"/>
          <p:cNvSpPr/>
          <p:nvPr/>
        </p:nvSpPr>
        <p:spPr>
          <a:xfrm>
            <a:off x="4362737" y="930729"/>
            <a:ext cx="3827586" cy="400110"/>
          </a:xfrm>
          <a:prstGeom prst="rect">
            <a:avLst/>
          </a:prstGeom>
        </p:spPr>
        <p:txBody>
          <a:bodyPr wrap="none">
            <a:spAutoFit/>
          </a:bodyPr>
          <a:lstStyle/>
          <a:p>
            <a:r>
              <a:rPr lang="en-US" sz="2000" dirty="0">
                <a:solidFill>
                  <a:srgbClr val="FFFF00"/>
                </a:solidFill>
              </a:rPr>
              <a:t>Could Be Used for Apostasy Today</a:t>
            </a:r>
          </a:p>
        </p:txBody>
      </p:sp>
      <p:sp>
        <p:nvSpPr>
          <p:cNvPr id="7" name="TextBox 6"/>
          <p:cNvSpPr txBox="1"/>
          <p:nvPr/>
        </p:nvSpPr>
        <p:spPr>
          <a:xfrm>
            <a:off x="403687" y="1489150"/>
            <a:ext cx="5872843" cy="523220"/>
          </a:xfrm>
          <a:prstGeom prst="rect">
            <a:avLst/>
          </a:prstGeom>
          <a:noFill/>
        </p:spPr>
        <p:txBody>
          <a:bodyPr wrap="square" rtlCol="0">
            <a:spAutoFit/>
          </a:bodyPr>
          <a:lstStyle/>
          <a:p>
            <a:r>
              <a:rPr lang="en-US" sz="2800" dirty="0">
                <a:solidFill>
                  <a:schemeClr val="bg1"/>
                </a:solidFill>
              </a:rPr>
              <a:t>They have transgressed the laws</a:t>
            </a:r>
          </a:p>
        </p:txBody>
      </p:sp>
      <p:sp>
        <p:nvSpPr>
          <p:cNvPr id="8" name="TextBox 7"/>
          <p:cNvSpPr txBox="1"/>
          <p:nvPr/>
        </p:nvSpPr>
        <p:spPr>
          <a:xfrm>
            <a:off x="1562100" y="1989832"/>
            <a:ext cx="5872843" cy="523220"/>
          </a:xfrm>
          <a:prstGeom prst="rect">
            <a:avLst/>
          </a:prstGeom>
          <a:noFill/>
        </p:spPr>
        <p:txBody>
          <a:bodyPr wrap="square" rtlCol="0">
            <a:spAutoFit/>
          </a:bodyPr>
          <a:lstStyle/>
          <a:p>
            <a:r>
              <a:rPr lang="en-US" sz="2800" dirty="0">
                <a:solidFill>
                  <a:schemeClr val="bg1"/>
                </a:solidFill>
              </a:rPr>
              <a:t>They have changed the ordinance</a:t>
            </a:r>
          </a:p>
        </p:txBody>
      </p:sp>
      <p:sp>
        <p:nvSpPr>
          <p:cNvPr id="10" name="TextBox 9"/>
          <p:cNvSpPr txBox="1"/>
          <p:nvPr/>
        </p:nvSpPr>
        <p:spPr>
          <a:xfrm>
            <a:off x="2384888" y="2529999"/>
            <a:ext cx="6889741" cy="523220"/>
          </a:xfrm>
          <a:prstGeom prst="rect">
            <a:avLst/>
          </a:prstGeom>
          <a:noFill/>
        </p:spPr>
        <p:txBody>
          <a:bodyPr wrap="square" rtlCol="0">
            <a:spAutoFit/>
          </a:bodyPr>
          <a:lstStyle/>
          <a:p>
            <a:r>
              <a:rPr lang="en-US" sz="2800" dirty="0">
                <a:solidFill>
                  <a:schemeClr val="bg1"/>
                </a:solidFill>
              </a:rPr>
              <a:t>They have broken the everlasting covenant</a:t>
            </a:r>
          </a:p>
        </p:txBody>
      </p:sp>
      <p:sp>
        <p:nvSpPr>
          <p:cNvPr id="3" name="Rectangle 2"/>
          <p:cNvSpPr/>
          <p:nvPr/>
        </p:nvSpPr>
        <p:spPr>
          <a:xfrm>
            <a:off x="5290457" y="3939946"/>
            <a:ext cx="6096000" cy="2031325"/>
          </a:xfrm>
          <a:prstGeom prst="rect">
            <a:avLst/>
          </a:prstGeom>
        </p:spPr>
        <p:txBody>
          <a:bodyPr>
            <a:spAutoFit/>
          </a:bodyPr>
          <a:lstStyle/>
          <a:p>
            <a:r>
              <a:rPr lang="en-US" b="0" i="0" dirty="0">
                <a:solidFill>
                  <a:schemeClr val="bg1"/>
                </a:solidFill>
                <a:effectLst/>
                <a:latin typeface="Abadi" panose="020B0604020104020204" pitchFamily="34" charset="0"/>
              </a:rPr>
              <a:t>“Therefore, the covenant was no longer in effect. As a result, the Lord withdrew his spirit from his people and left them desolate. They became wanderers and strangers in strange lands, for the Lord scattered his people among all the nations of the earth-a tragic testimony that the guardians of the covenant had failed to keep faith with the Lord their God.”  (3)</a:t>
            </a:r>
            <a:endParaRPr lang="en-US" dirty="0">
              <a:solidFill>
                <a:schemeClr val="bg1"/>
              </a:solidFill>
            </a:endParaRPr>
          </a:p>
        </p:txBody>
      </p:sp>
      <p:pic>
        <p:nvPicPr>
          <p:cNvPr id="8194" name="Picture 2" descr="https://upload.wikimedia.org/wikipedia/commons/thumb/7/7e/Group_of_wandering_Arabs,_Tunis,_Tunisia-LCCN2001699405.jpg/1280px-Group_of_wandering_Arabs,_Tunis,_Tunisia-LCCN20016994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916" y="3172045"/>
            <a:ext cx="4052842" cy="306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7399"/>
            <a:ext cx="12115800" cy="923330"/>
          </a:xfrm>
          <a:prstGeom prst="rect">
            <a:avLst/>
          </a:prstGeom>
          <a:noFill/>
        </p:spPr>
        <p:txBody>
          <a:bodyPr wrap="square" rtlCol="0">
            <a:spAutoFit/>
          </a:bodyPr>
          <a:lstStyle/>
          <a:p>
            <a:pPr algn="ctr"/>
            <a:r>
              <a:rPr lang="en-US" sz="5400" dirty="0">
                <a:solidFill>
                  <a:schemeClr val="bg1"/>
                </a:solidFill>
              </a:rPr>
              <a:t>Results of Apostasy</a:t>
            </a:r>
          </a:p>
        </p:txBody>
      </p:sp>
      <p:sp>
        <p:nvSpPr>
          <p:cNvPr id="2" name="TextBox 1"/>
          <p:cNvSpPr txBox="1"/>
          <p:nvPr/>
        </p:nvSpPr>
        <p:spPr>
          <a:xfrm>
            <a:off x="38100" y="6488667"/>
            <a:ext cx="2574471" cy="369332"/>
          </a:xfrm>
          <a:prstGeom prst="rect">
            <a:avLst/>
          </a:prstGeom>
          <a:noFill/>
        </p:spPr>
        <p:txBody>
          <a:bodyPr wrap="square" rtlCol="0">
            <a:spAutoFit/>
          </a:bodyPr>
          <a:lstStyle/>
          <a:p>
            <a:r>
              <a:rPr lang="en-US" dirty="0">
                <a:solidFill>
                  <a:schemeClr val="bg1"/>
                </a:solidFill>
              </a:rPr>
              <a:t>Isaiah 24:6-23</a:t>
            </a:r>
          </a:p>
        </p:txBody>
      </p:sp>
      <p:sp>
        <p:nvSpPr>
          <p:cNvPr id="4" name="Rectangle 3"/>
          <p:cNvSpPr/>
          <p:nvPr/>
        </p:nvSpPr>
        <p:spPr>
          <a:xfrm>
            <a:off x="433591" y="920153"/>
            <a:ext cx="7470034" cy="1015663"/>
          </a:xfrm>
          <a:prstGeom prst="rect">
            <a:avLst/>
          </a:prstGeom>
        </p:spPr>
        <p:txBody>
          <a:bodyPr wrap="square">
            <a:spAutoFit/>
          </a:bodyPr>
          <a:lstStyle/>
          <a:p>
            <a:r>
              <a:rPr lang="en-US" sz="2000" dirty="0">
                <a:solidFill>
                  <a:schemeClr val="bg1"/>
                </a:solidFill>
              </a:rPr>
              <a:t>The punishment decreed for breaking God’s everlasting covenant is to be burned with fire. These verses describe the great mourning that will accompany the destruction.</a:t>
            </a:r>
          </a:p>
        </p:txBody>
      </p:sp>
      <p:sp>
        <p:nvSpPr>
          <p:cNvPr id="8" name="Rectangle 7"/>
          <p:cNvSpPr/>
          <p:nvPr/>
        </p:nvSpPr>
        <p:spPr>
          <a:xfrm>
            <a:off x="5671457" y="2892287"/>
            <a:ext cx="6096000" cy="2862322"/>
          </a:xfrm>
          <a:prstGeom prst="rect">
            <a:avLst/>
          </a:prstGeom>
        </p:spPr>
        <p:txBody>
          <a:bodyPr>
            <a:spAutoFit/>
          </a:bodyPr>
          <a:lstStyle/>
          <a:p>
            <a:r>
              <a:rPr lang="en-US" b="0" i="0" dirty="0">
                <a:solidFill>
                  <a:schemeClr val="bg1"/>
                </a:solidFill>
                <a:effectLst/>
                <a:latin typeface="Abadi" panose="020B0604020104020204" pitchFamily="34" charset="0"/>
              </a:rPr>
              <a:t>“Clearly all this prophecy of Isaiah's has not yet been fulfilled; for the earth, however much it may have been defiled under the inhabitants thereof, has not yet been burned, and but few men left. That is a judgment that still hangs over the world; and will come upon it as sure as the Lord has spoken the word;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In other words, they have broken the Gospel covenant-departed from the Gospel faith-hence the predicted judgment.” (5)</a:t>
            </a:r>
            <a:endParaRPr lang="en-US" dirty="0">
              <a:solidFill>
                <a:schemeClr val="bg1"/>
              </a:solidFill>
            </a:endParaRPr>
          </a:p>
        </p:txBody>
      </p:sp>
      <p:pic>
        <p:nvPicPr>
          <p:cNvPr id="5122" name="Picture 2" descr="http://www.mormonthink.com/img/bhrober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816" y="244382"/>
            <a:ext cx="1463221" cy="19684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3evDXnrhD1c/Uozgc6GDG8I/AAAAAAAAXi4/dYSaggUYpwE/s640/sol09.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46808" y="2203369"/>
            <a:ext cx="3283355" cy="2917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6" name="Picture 2" descr="http://31.media.tumblr.com/b2f5e77800ec55e284bafbfd72411fa6/tumblr_inline_nvciawRAqy1tbysmy_54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228482">
            <a:off x="5083461" y="1611105"/>
            <a:ext cx="1250794" cy="13160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88346" y="4947129"/>
            <a:ext cx="4883111" cy="1477328"/>
          </a:xfrm>
          <a:prstGeom prst="rect">
            <a:avLst/>
          </a:prstGeom>
        </p:spPr>
        <p:txBody>
          <a:bodyPr wrap="square">
            <a:spAutoFit/>
          </a:bodyPr>
          <a:lstStyle/>
          <a:p>
            <a:r>
              <a:rPr lang="en-US" dirty="0">
                <a:solidFill>
                  <a:schemeClr val="bg1"/>
                </a:solidFill>
                <a:latin typeface="Calibri" panose="020F0502020204030204" pitchFamily="34" charset="0"/>
              </a:rPr>
              <a:t>“T</a:t>
            </a:r>
            <a:r>
              <a:rPr lang="en-US" b="0" i="0" dirty="0">
                <a:solidFill>
                  <a:schemeClr val="bg1"/>
                </a:solidFill>
                <a:effectLst/>
                <a:latin typeface="Calibri" panose="020F0502020204030204" pitchFamily="34" charset="0"/>
              </a:rPr>
              <a:t>he moon will be confounded and the sun will be ashamed because the brilliance which attends Christ in His return to earth will be a “superior light,” one which will make all else seem dark by comparison.” (6)</a:t>
            </a:r>
            <a:endParaRPr lang="en-US" dirty="0">
              <a:solidFill>
                <a:schemeClr val="bg1"/>
              </a:solidFill>
            </a:endParaRPr>
          </a:p>
        </p:txBody>
      </p:sp>
    </p:spTree>
    <p:extLst>
      <p:ext uri="{BB962C8B-B14F-4D97-AF65-F5344CB8AC3E}">
        <p14:creationId xmlns:p14="http://schemas.microsoft.com/office/powerpoint/2010/main" val="217560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4340</Words>
  <Application>Microsoft Office PowerPoint</Application>
  <PresentationFormat>Widescreen</PresentationFormat>
  <Paragraphs>228</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Arial</vt:lpstr>
      <vt:lpstr>Franklin Gothic Medium</vt:lpstr>
      <vt:lpstr>Abadi</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42</cp:revision>
  <dcterms:created xsi:type="dcterms:W3CDTF">2016-03-07T14:55:41Z</dcterms:created>
  <dcterms:modified xsi:type="dcterms:W3CDTF">2020-11-16T16:29:44Z</dcterms:modified>
</cp:coreProperties>
</file>