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2" r:id="rId4"/>
    <p:sldId id="273" r:id="rId5"/>
    <p:sldId id="274" r:id="rId6"/>
    <p:sldId id="264" r:id="rId7"/>
    <p:sldId id="269" r:id="rId8"/>
    <p:sldId id="275" r:id="rId9"/>
    <p:sldId id="271" r:id="rId10"/>
    <p:sldId id="272" r:id="rId11"/>
    <p:sldId id="260" r:id="rId12"/>
    <p:sldId id="276" r:id="rId13"/>
    <p:sldId id="279" r:id="rId14"/>
    <p:sldId id="280" r:id="rId15"/>
    <p:sldId id="281" r:id="rId16"/>
    <p:sldId id="282" r:id="rId17"/>
    <p:sldId id="283" r:id="rId18"/>
    <p:sldId id="284" r:id="rId19"/>
    <p:sldId id="285" r:id="rId20"/>
    <p:sldId id="286" r:id="rId21"/>
    <p:sldId id="258" r:id="rId22"/>
    <p:sldId id="277" r:id="rId23"/>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olonna MT" panose="04020805060202030203" pitchFamily="82" charset="0"/>
      <p:regular r:id="rId28"/>
    </p:embeddedFont>
    <p:embeddedFont>
      <p:font typeface="Comic Sans MS" panose="030F0702030302020204" pitchFamily="66" charset="0"/>
      <p:regular r:id="rId29"/>
      <p:bold r:id="rId30"/>
      <p:italic r:id="rId31"/>
      <p:boldItalic r:id="rId32"/>
    </p:embeddedFont>
    <p:embeddedFont>
      <p:font typeface="Franklin Gothic Book" panose="020B0503020102020204" pitchFamily="34" charset="0"/>
      <p:regular r:id="rId33"/>
      <p:italic r:id="rId34"/>
    </p:embeddedFont>
    <p:embeddedFont>
      <p:font typeface="Franklin Gothic Medium" panose="020B0603020102020204" pitchFamily="34" charset="0"/>
      <p:regular r:id="rId35"/>
      <p:italic r:id="rId36"/>
    </p:embeddedFont>
    <p:embeddedFont>
      <p:font typeface="Palatino" pitchFamily="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D9D15"/>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D04A37-DC52-48D1-BE81-4C458E19928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425839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04A37-DC52-48D1-BE81-4C458E19928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285492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04A37-DC52-48D1-BE81-4C458E19928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757591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04A37-DC52-48D1-BE81-4C458E19928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146401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D04A37-DC52-48D1-BE81-4C458E19928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334015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D04A37-DC52-48D1-BE81-4C458E19928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3124618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D04A37-DC52-48D1-BE81-4C458E199285}"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243454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D04A37-DC52-48D1-BE81-4C458E199285}"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270086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04A37-DC52-48D1-BE81-4C458E199285}"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80756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D04A37-DC52-48D1-BE81-4C458E19928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172788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D04A37-DC52-48D1-BE81-4C458E19928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16174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04A37-DC52-48D1-BE81-4C458E199285}"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3A789-B031-4609-854F-29FF1946CEAC}" type="slidenum">
              <a:rPr lang="en-US" smtClean="0"/>
              <a:t>‹#›</a:t>
            </a:fld>
            <a:endParaRPr lang="en-US"/>
          </a:p>
        </p:txBody>
      </p:sp>
    </p:spTree>
    <p:extLst>
      <p:ext uri="{BB962C8B-B14F-4D97-AF65-F5344CB8AC3E}">
        <p14:creationId xmlns:p14="http://schemas.microsoft.com/office/powerpoint/2010/main" val="565437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hyperlink" Target="//upload.wikimedia.org/wikipedia/commons/4/43/Dirk_van_Baburen_-_Kroning_met_de_doornenkroon.jpg" TargetMode="External"/><Relationship Id="rId7"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14.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F791D7-1983-4F2A-8464-B700D0587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219200" y="1090852"/>
            <a:ext cx="9744218" cy="2369880"/>
          </a:xfrm>
          <a:prstGeom prst="rect">
            <a:avLst/>
          </a:prstGeom>
          <a:noFill/>
        </p:spPr>
        <p:txBody>
          <a:bodyPr wrap="square" rtlCol="0">
            <a:spAutoFit/>
          </a:bodyPr>
          <a:lstStyle/>
          <a:p>
            <a:pPr algn="ctr"/>
            <a:r>
              <a:rPr lang="en-US" sz="5400" dirty="0">
                <a:solidFill>
                  <a:schemeClr val="bg1"/>
                </a:solidFill>
              </a:rPr>
              <a:t>Song of the Suffering Servant</a:t>
            </a:r>
          </a:p>
          <a:p>
            <a:pPr algn="ctr"/>
            <a:r>
              <a:rPr lang="en-US" sz="5400" dirty="0">
                <a:solidFill>
                  <a:schemeClr val="bg1"/>
                </a:solidFill>
              </a:rPr>
              <a:t>The Salvation of Jehovah</a:t>
            </a:r>
          </a:p>
          <a:p>
            <a:pPr algn="ctr"/>
            <a:r>
              <a:rPr lang="en-US" sz="4000" dirty="0">
                <a:solidFill>
                  <a:schemeClr val="bg1"/>
                </a:solidFill>
              </a:rPr>
              <a:t>Isaiah 53</a:t>
            </a:r>
          </a:p>
        </p:txBody>
      </p:sp>
      <p:sp>
        <p:nvSpPr>
          <p:cNvPr id="2" name="TextBox 1"/>
          <p:cNvSpPr txBox="1"/>
          <p:nvPr/>
        </p:nvSpPr>
        <p:spPr>
          <a:xfrm>
            <a:off x="76200" y="108857"/>
            <a:ext cx="2286000" cy="369332"/>
          </a:xfrm>
          <a:prstGeom prst="rect">
            <a:avLst/>
          </a:prstGeom>
          <a:noFill/>
        </p:spPr>
        <p:txBody>
          <a:bodyPr wrap="square" rtlCol="0">
            <a:spAutoFit/>
          </a:bodyPr>
          <a:lstStyle/>
          <a:p>
            <a:r>
              <a:rPr lang="en-US">
                <a:solidFill>
                  <a:schemeClr val="bg1"/>
                </a:solidFill>
              </a:rPr>
              <a:t>Lesson 132</a:t>
            </a:r>
            <a:endParaRPr lang="en-US" dirty="0">
              <a:solidFill>
                <a:schemeClr val="bg1"/>
              </a:solidFill>
            </a:endParaRPr>
          </a:p>
        </p:txBody>
      </p:sp>
      <p:grpSp>
        <p:nvGrpSpPr>
          <p:cNvPr id="5" name="Group 4"/>
          <p:cNvGrpSpPr/>
          <p:nvPr/>
        </p:nvGrpSpPr>
        <p:grpSpPr>
          <a:xfrm>
            <a:off x="1539777" y="2802001"/>
            <a:ext cx="2027108" cy="3499165"/>
            <a:chOff x="1593589" y="398948"/>
            <a:chExt cx="2902209" cy="5087452"/>
          </a:xfrm>
        </p:grpSpPr>
        <p:grpSp>
          <p:nvGrpSpPr>
            <p:cNvPr id="7" name="Group 33"/>
            <p:cNvGrpSpPr/>
            <p:nvPr/>
          </p:nvGrpSpPr>
          <p:grpSpPr>
            <a:xfrm>
              <a:off x="1593589" y="398948"/>
              <a:ext cx="2902209" cy="5087452"/>
              <a:chOff x="1593589" y="398948"/>
              <a:chExt cx="1375870" cy="4260181"/>
            </a:xfrm>
          </p:grpSpPr>
          <p:sp>
            <p:nvSpPr>
              <p:cNvPr id="25"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3"/>
              <p:cNvGrpSpPr/>
              <p:nvPr/>
            </p:nvGrpSpPr>
            <p:grpSpPr>
              <a:xfrm>
                <a:off x="2383609" y="1732280"/>
                <a:ext cx="585850" cy="1566411"/>
                <a:chOff x="4699336" y="2759583"/>
                <a:chExt cx="1168064" cy="2193417"/>
              </a:xfrm>
            </p:grpSpPr>
            <p:sp>
              <p:nvSpPr>
                <p:cNvPr id="41"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43"/>
            <p:cNvGrpSpPr/>
            <p:nvPr/>
          </p:nvGrpSpPr>
          <p:grpSpPr>
            <a:xfrm rot="5003920">
              <a:off x="2288001" y="3506278"/>
              <a:ext cx="2489460" cy="381000"/>
              <a:chOff x="1600200" y="6781800"/>
              <a:chExt cx="2754086" cy="1143000"/>
            </a:xfrm>
          </p:grpSpPr>
          <p:sp>
            <p:nvSpPr>
              <p:cNvPr id="18" name="Chevron 17"/>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44"/>
            <p:cNvGrpSpPr/>
            <p:nvPr/>
          </p:nvGrpSpPr>
          <p:grpSpPr>
            <a:xfrm rot="16596080" flipH="1">
              <a:off x="1145001" y="3506278"/>
              <a:ext cx="2489460" cy="381000"/>
              <a:chOff x="1600200" y="6781800"/>
              <a:chExt cx="2754086" cy="1143000"/>
            </a:xfrm>
          </p:grpSpPr>
          <p:sp>
            <p:nvSpPr>
              <p:cNvPr id="11" name="Chevron 10"/>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hevron 16"/>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Rectangle 9"/>
            <p:cNvSpPr/>
            <p:nvPr/>
          </p:nvSpPr>
          <p:spPr>
            <a:xfrm>
              <a:off x="2667000" y="3962400"/>
              <a:ext cx="609600" cy="228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2281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53:4  Alma 34:14</a:t>
            </a:r>
            <a:endParaRPr lang="en-US" dirty="0">
              <a:solidFill>
                <a:schemeClr val="bg1"/>
              </a:solidFill>
            </a:endParaRPr>
          </a:p>
        </p:txBody>
      </p:sp>
      <p:sp>
        <p:nvSpPr>
          <p:cNvPr id="5" name="Rectangle 4"/>
          <p:cNvSpPr/>
          <p:nvPr/>
        </p:nvSpPr>
        <p:spPr>
          <a:xfrm>
            <a:off x="5338527" y="487024"/>
            <a:ext cx="6096000" cy="6001643"/>
          </a:xfrm>
          <a:prstGeom prst="rect">
            <a:avLst/>
          </a:prstGeom>
        </p:spPr>
        <p:txBody>
          <a:bodyPr>
            <a:spAutoFit/>
          </a:bodyPr>
          <a:lstStyle/>
          <a:p>
            <a:r>
              <a:rPr lang="en-US" sz="2400" dirty="0">
                <a:solidFill>
                  <a:schemeClr val="bg1"/>
                </a:solidFill>
              </a:rPr>
              <a:t>“There is no physical pain, no spiritual wound, no anguish of soul or heartache, no infirmity or weakness you or I ever confront in mortality that the Savior did not experience first. In a moment of weakness we may cry out, ‘No one knows what it is like. </a:t>
            </a:r>
          </a:p>
          <a:p>
            <a:endParaRPr lang="en-US" sz="2400" dirty="0">
              <a:solidFill>
                <a:schemeClr val="bg1"/>
              </a:solidFill>
            </a:endParaRPr>
          </a:p>
          <a:p>
            <a:r>
              <a:rPr lang="en-US" sz="2400" dirty="0">
                <a:solidFill>
                  <a:schemeClr val="bg1"/>
                </a:solidFill>
              </a:rPr>
              <a:t>No one understands.’ But the Son of God perfectly knows and understands, for He has felt and borne our individual burdens. </a:t>
            </a:r>
          </a:p>
          <a:p>
            <a:endParaRPr lang="en-US" sz="2400" dirty="0">
              <a:solidFill>
                <a:schemeClr val="bg1"/>
              </a:solidFill>
            </a:endParaRPr>
          </a:p>
          <a:p>
            <a:r>
              <a:rPr lang="en-US" sz="2400" dirty="0">
                <a:solidFill>
                  <a:schemeClr val="bg1"/>
                </a:solidFill>
              </a:rPr>
              <a:t>And because of His infinite and eternal sacrifice, He has perfect empathy and can extend to us His arm of mercy. He can reach out, touch, succor, heal, and strengthen us.” </a:t>
            </a:r>
            <a:r>
              <a:rPr lang="en-US" sz="1600" dirty="0">
                <a:solidFill>
                  <a:schemeClr val="bg1"/>
                </a:solidFill>
              </a:rPr>
              <a:t>(4)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283" y="1440726"/>
            <a:ext cx="2547825" cy="3203701"/>
          </a:xfrm>
          <a:prstGeom prst="rect">
            <a:avLst/>
          </a:prstGeom>
        </p:spPr>
      </p:pic>
    </p:spTree>
    <p:extLst>
      <p:ext uri="{BB962C8B-B14F-4D97-AF65-F5344CB8AC3E}">
        <p14:creationId xmlns:p14="http://schemas.microsoft.com/office/powerpoint/2010/main" val="75599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28" y="40911"/>
            <a:ext cx="12032055" cy="923330"/>
          </a:xfrm>
          <a:prstGeom prst="rect">
            <a:avLst/>
          </a:prstGeom>
          <a:noFill/>
        </p:spPr>
        <p:txBody>
          <a:bodyPr wrap="square" rtlCol="0">
            <a:spAutoFit/>
          </a:bodyPr>
          <a:lstStyle/>
          <a:p>
            <a:pPr algn="ctr"/>
            <a:r>
              <a:rPr lang="en-US" sz="5400" dirty="0">
                <a:solidFill>
                  <a:schemeClr val="bg1"/>
                </a:solidFill>
              </a:rPr>
              <a:t>Doctrinal Mastery</a:t>
            </a:r>
            <a:endParaRPr lang="en-US" sz="4000" dirty="0">
              <a:solidFill>
                <a:schemeClr val="bg1"/>
              </a:solidFill>
            </a:endParaRPr>
          </a:p>
        </p:txBody>
      </p:sp>
      <p:sp>
        <p:nvSpPr>
          <p:cNvPr id="2" name="TextBox 1"/>
          <p:cNvSpPr txBox="1"/>
          <p:nvPr/>
        </p:nvSpPr>
        <p:spPr>
          <a:xfrm>
            <a:off x="6088455" y="1444075"/>
            <a:ext cx="4769607" cy="4708981"/>
          </a:xfrm>
          <a:prstGeom prst="rect">
            <a:avLst/>
          </a:prstGeom>
          <a:noFill/>
        </p:spPr>
        <p:txBody>
          <a:bodyPr wrap="square" rtlCol="0">
            <a:spAutoFit/>
          </a:bodyPr>
          <a:lstStyle/>
          <a:p>
            <a:pPr fontAlgn="base"/>
            <a:r>
              <a:rPr lang="en-US" sz="2000" i="1" dirty="0">
                <a:solidFill>
                  <a:schemeClr val="bg1"/>
                </a:solidFill>
              </a:rPr>
              <a:t>He is despised and rejected of men; a man of sorrows, and acquainted with grief: and we hid as it were our faces from him; he was despised, and we esteemed him not.</a:t>
            </a:r>
          </a:p>
          <a:p>
            <a:pPr fontAlgn="base"/>
            <a:endParaRPr lang="en-US" sz="2000" i="1" dirty="0">
              <a:solidFill>
                <a:schemeClr val="bg1"/>
              </a:solidFill>
            </a:endParaRPr>
          </a:p>
          <a:p>
            <a:pPr fontAlgn="base"/>
            <a:r>
              <a:rPr lang="en-US" sz="2000" i="1" dirty="0">
                <a:solidFill>
                  <a:schemeClr val="bg1"/>
                </a:solidFill>
              </a:rPr>
              <a:t>Surely he hath borne our griefs, and carried our sorrows: yet we did esteem him stricken, smitten of God, and afflicted.</a:t>
            </a:r>
          </a:p>
          <a:p>
            <a:pPr fontAlgn="base"/>
            <a:endParaRPr lang="en-US" sz="2000" i="1" dirty="0">
              <a:solidFill>
                <a:schemeClr val="bg1"/>
              </a:solidFill>
            </a:endParaRPr>
          </a:p>
          <a:p>
            <a:pPr fontAlgn="base"/>
            <a:r>
              <a:rPr lang="en-US" sz="2000" i="1" dirty="0">
                <a:solidFill>
                  <a:schemeClr val="bg1"/>
                </a:solidFill>
              </a:rPr>
              <a:t>But he was wounded for our transgressions, he was bruised for our iniquities: the chastisement of our peace was upon him; and with his stripes we are healed.</a:t>
            </a:r>
          </a:p>
        </p:txBody>
      </p:sp>
      <p:grpSp>
        <p:nvGrpSpPr>
          <p:cNvPr id="12" name="Group 11"/>
          <p:cNvGrpSpPr/>
          <p:nvPr/>
        </p:nvGrpSpPr>
        <p:grpSpPr>
          <a:xfrm>
            <a:off x="917207" y="1611000"/>
            <a:ext cx="2979879" cy="3770972"/>
            <a:chOff x="2819400" y="3657600"/>
            <a:chExt cx="1447800" cy="2121932"/>
          </a:xfrm>
        </p:grpSpPr>
        <p:sp>
          <p:nvSpPr>
            <p:cNvPr id="13" name="TextBox 12"/>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5" name="Rectangle 14"/>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Isaiah </a:t>
              </a:r>
            </a:p>
            <a:p>
              <a:pPr algn="ctr"/>
              <a:r>
                <a:rPr lang="en-US" sz="4000" dirty="0">
                  <a:solidFill>
                    <a:srgbClr val="FFC000"/>
                  </a:solidFill>
                  <a:latin typeface="Colonna MT" pitchFamily="82" charset="0"/>
                </a:rPr>
                <a:t>53:3-5</a:t>
              </a:r>
            </a:p>
          </p:txBody>
        </p:sp>
        <p:sp>
          <p:nvSpPr>
            <p:cNvPr id="18" name="Rectangle 17"/>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ight Arrow 2"/>
          <p:cNvSpPr/>
          <p:nvPr/>
        </p:nvSpPr>
        <p:spPr>
          <a:xfrm>
            <a:off x="4264182" y="2879002"/>
            <a:ext cx="1386187" cy="106444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49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0-#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53:5-6</a:t>
            </a:r>
            <a:endParaRPr lang="en-US" dirty="0">
              <a:solidFill>
                <a:schemeClr val="bg1"/>
              </a:solidFill>
            </a:endParaRPr>
          </a:p>
        </p:txBody>
      </p:sp>
      <p:sp>
        <p:nvSpPr>
          <p:cNvPr id="20" name="Rectangle 19"/>
          <p:cNvSpPr/>
          <p:nvPr/>
        </p:nvSpPr>
        <p:spPr>
          <a:xfrm>
            <a:off x="315190" y="35477"/>
            <a:ext cx="11208327" cy="769441"/>
          </a:xfrm>
          <a:prstGeom prst="rect">
            <a:avLst/>
          </a:prstGeom>
        </p:spPr>
        <p:txBody>
          <a:bodyPr wrap="square">
            <a:spAutoFit/>
          </a:bodyPr>
          <a:lstStyle/>
          <a:p>
            <a:pPr algn="ctr"/>
            <a:r>
              <a:rPr lang="en-US" sz="4400" dirty="0">
                <a:solidFill>
                  <a:schemeClr val="bg1"/>
                </a:solidFill>
              </a:rPr>
              <a:t>Chastisement of Our Peace</a:t>
            </a:r>
          </a:p>
        </p:txBody>
      </p:sp>
      <p:sp>
        <p:nvSpPr>
          <p:cNvPr id="21" name="Rectangle 20"/>
          <p:cNvSpPr/>
          <p:nvPr/>
        </p:nvSpPr>
        <p:spPr>
          <a:xfrm>
            <a:off x="648448" y="1208988"/>
            <a:ext cx="7498162" cy="923330"/>
          </a:xfrm>
          <a:prstGeom prst="rect">
            <a:avLst/>
          </a:prstGeom>
        </p:spPr>
        <p:txBody>
          <a:bodyPr wrap="square">
            <a:spAutoFit/>
          </a:bodyPr>
          <a:lstStyle/>
          <a:p>
            <a:r>
              <a:rPr lang="en-US" dirty="0">
                <a:solidFill>
                  <a:schemeClr val="bg1"/>
                </a:solidFill>
              </a:rPr>
              <a:t>Shalom = Peace in Hebrew</a:t>
            </a:r>
          </a:p>
          <a:p>
            <a:endParaRPr lang="en-US" dirty="0">
              <a:solidFill>
                <a:schemeClr val="bg1"/>
              </a:solidFill>
            </a:endParaRPr>
          </a:p>
          <a:p>
            <a:r>
              <a:rPr lang="en-US" dirty="0">
                <a:solidFill>
                  <a:schemeClr val="bg1"/>
                </a:solidFill>
              </a:rPr>
              <a:t>Whole = Through Christ’s suffering, we can be made whole (5)</a:t>
            </a:r>
          </a:p>
        </p:txBody>
      </p:sp>
      <p:sp>
        <p:nvSpPr>
          <p:cNvPr id="22" name="Rectangle 21"/>
          <p:cNvSpPr/>
          <p:nvPr/>
        </p:nvSpPr>
        <p:spPr>
          <a:xfrm>
            <a:off x="1294646" y="2740832"/>
            <a:ext cx="9331104" cy="3754874"/>
          </a:xfrm>
          <a:prstGeom prst="rect">
            <a:avLst/>
          </a:prstGeom>
        </p:spPr>
        <p:txBody>
          <a:bodyPr wrap="square">
            <a:spAutoFit/>
          </a:bodyPr>
          <a:lstStyle/>
          <a:p>
            <a:r>
              <a:rPr lang="en-US" dirty="0">
                <a:solidFill>
                  <a:schemeClr val="bg1"/>
                </a:solidFill>
              </a:rPr>
              <a:t>“with His strips we are healed” = Through the whipping of Jesus another’s wounds are healed</a:t>
            </a:r>
          </a:p>
          <a:p>
            <a:endParaRPr lang="en-US" dirty="0">
              <a:solidFill>
                <a:schemeClr val="bg1"/>
              </a:solidFill>
            </a:endParaRPr>
          </a:p>
          <a:p>
            <a:endParaRPr lang="en-US" dirty="0">
              <a:solidFill>
                <a:schemeClr val="bg1"/>
              </a:solidFill>
            </a:endParaRPr>
          </a:p>
          <a:p>
            <a:r>
              <a:rPr lang="en-US" sz="2800" dirty="0">
                <a:solidFill>
                  <a:schemeClr val="bg1"/>
                </a:solidFill>
              </a:rPr>
              <a:t>Are we automatically healed?</a:t>
            </a:r>
          </a:p>
          <a:p>
            <a:pPr algn="ctr"/>
            <a:endParaRPr lang="en-US" sz="2800" dirty="0">
              <a:solidFill>
                <a:schemeClr val="bg1"/>
              </a:solidFill>
            </a:endParaRPr>
          </a:p>
          <a:p>
            <a:pPr algn="ctr"/>
            <a:r>
              <a:rPr lang="en-US" sz="4400" dirty="0">
                <a:solidFill>
                  <a:srgbClr val="FFFF00"/>
                </a:solidFill>
              </a:rPr>
              <a:t>No</a:t>
            </a:r>
          </a:p>
          <a:p>
            <a:pPr algn="ctr"/>
            <a:endParaRPr lang="en-US" sz="2800" dirty="0">
              <a:solidFill>
                <a:schemeClr val="bg1"/>
              </a:solidFill>
            </a:endParaRPr>
          </a:p>
          <a:p>
            <a:pPr algn="ctr"/>
            <a:r>
              <a:rPr lang="en-US" sz="2800" dirty="0">
                <a:solidFill>
                  <a:schemeClr val="bg1"/>
                </a:solidFill>
              </a:rPr>
              <a:t>We must return to Christ, repent, be converted, and then he heals us</a:t>
            </a:r>
          </a:p>
        </p:txBody>
      </p:sp>
      <p:pic>
        <p:nvPicPr>
          <p:cNvPr id="8194" name="Picture 2" descr="http://www.jesus-story.net/Cat-o-nine-tails_PS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4394" y="3134781"/>
            <a:ext cx="2200275" cy="18669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upload.wikimedia.org/wikipedia/commons/7/73/Shalo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0133" y="851528"/>
            <a:ext cx="3289849" cy="170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57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fade">
                                      <p:cBhvr>
                                        <p:cTn id="15" dur="500"/>
                                        <p:tgtEl>
                                          <p:spTgt spid="819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2">
                                            <p:txEl>
                                              <p:pRg st="5" end="5"/>
                                            </p:txEl>
                                          </p:spTgt>
                                        </p:tgtEl>
                                        <p:attrNameLst>
                                          <p:attrName>style.visibility</p:attrName>
                                        </p:attrNameLst>
                                      </p:cBhvr>
                                      <p:to>
                                        <p:strVal val="visible"/>
                                      </p:to>
                                    </p:set>
                                    <p:anim calcmode="lin" valueType="num">
                                      <p:cBhvr>
                                        <p:cTn id="24" dur="500" fill="hold"/>
                                        <p:tgtEl>
                                          <p:spTgt spid="22">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22">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2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53:7</a:t>
            </a:r>
            <a:endParaRPr lang="en-US" dirty="0">
              <a:solidFill>
                <a:schemeClr val="bg1"/>
              </a:solidFill>
            </a:endParaRPr>
          </a:p>
        </p:txBody>
      </p:sp>
      <p:sp>
        <p:nvSpPr>
          <p:cNvPr id="20" name="Rectangle 19"/>
          <p:cNvSpPr/>
          <p:nvPr/>
        </p:nvSpPr>
        <p:spPr>
          <a:xfrm>
            <a:off x="315190" y="35477"/>
            <a:ext cx="11208327" cy="769441"/>
          </a:xfrm>
          <a:prstGeom prst="rect">
            <a:avLst/>
          </a:prstGeom>
        </p:spPr>
        <p:txBody>
          <a:bodyPr wrap="square">
            <a:spAutoFit/>
          </a:bodyPr>
          <a:lstStyle/>
          <a:p>
            <a:pPr algn="ctr"/>
            <a:r>
              <a:rPr lang="en-US" sz="4400" dirty="0">
                <a:solidFill>
                  <a:schemeClr val="bg1"/>
                </a:solidFill>
              </a:rPr>
              <a:t>Oppressed and Afflicted</a:t>
            </a:r>
          </a:p>
        </p:txBody>
      </p:sp>
      <p:sp>
        <p:nvSpPr>
          <p:cNvPr id="21" name="Rectangle 20"/>
          <p:cNvSpPr/>
          <p:nvPr/>
        </p:nvSpPr>
        <p:spPr>
          <a:xfrm>
            <a:off x="648448" y="1208988"/>
            <a:ext cx="3490652" cy="2585323"/>
          </a:xfrm>
          <a:prstGeom prst="rect">
            <a:avLst/>
          </a:prstGeom>
        </p:spPr>
        <p:txBody>
          <a:bodyPr wrap="square">
            <a:spAutoFit/>
          </a:bodyPr>
          <a:lstStyle/>
          <a:p>
            <a:r>
              <a:rPr lang="en-US" dirty="0">
                <a:solidFill>
                  <a:schemeClr val="bg1"/>
                </a:solidFill>
              </a:rPr>
              <a:t>The abuse and false trial of Jesus</a:t>
            </a:r>
          </a:p>
          <a:p>
            <a:endParaRPr lang="en-US" dirty="0">
              <a:solidFill>
                <a:schemeClr val="bg1"/>
              </a:solidFill>
            </a:endParaRPr>
          </a:p>
          <a:p>
            <a:r>
              <a:rPr lang="en-US" dirty="0">
                <a:solidFill>
                  <a:schemeClr val="bg1"/>
                </a:solidFill>
              </a:rPr>
              <a:t>Jesus was falsely accused, illegally tried, unjustly humiliated, and inhumanly executed Jesus did not speak as he stood before Herod and Pilate (Luke 23;9)</a:t>
            </a:r>
          </a:p>
          <a:p>
            <a:endParaRPr lang="en-US" dirty="0">
              <a:solidFill>
                <a:schemeClr val="bg1"/>
              </a:solidFill>
            </a:endParaRPr>
          </a:p>
          <a:p>
            <a:r>
              <a:rPr lang="en-US" dirty="0">
                <a:solidFill>
                  <a:schemeClr val="bg1"/>
                </a:solidFill>
              </a:rPr>
              <a:t>He submitted himself</a:t>
            </a:r>
          </a:p>
        </p:txBody>
      </p:sp>
      <p:pic>
        <p:nvPicPr>
          <p:cNvPr id="2" name="Picture 2" descr="http://cdn.collider.com/wp-content/uploads/pontius-pil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100" y="840395"/>
            <a:ext cx="4286250" cy="32194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76799" y="4334408"/>
            <a:ext cx="6892705" cy="2031325"/>
          </a:xfrm>
          <a:prstGeom prst="rect">
            <a:avLst/>
          </a:prstGeom>
        </p:spPr>
        <p:txBody>
          <a:bodyPr wrap="square">
            <a:spAutoFit/>
          </a:bodyPr>
          <a:lstStyle/>
          <a:p>
            <a:r>
              <a:rPr lang="en-US" dirty="0">
                <a:solidFill>
                  <a:schemeClr val="bg1"/>
                </a:solidFill>
                <a:latin typeface="Calibri" panose="020F0502020204030204" pitchFamily="34" charset="0"/>
              </a:rPr>
              <a:t>Pilate still could find no reason to kill Jesus. He still wanted to release Him. But the priests and the people cried loudly that they wanted Him crucified. (Luke 23:22-23)</a:t>
            </a:r>
          </a:p>
          <a:p>
            <a:endParaRPr lang="en-US" dirty="0">
              <a:solidFill>
                <a:schemeClr val="bg1"/>
              </a:solidFill>
              <a:latin typeface="Calibri" panose="020F0502020204030204" pitchFamily="34" charset="0"/>
            </a:endParaRPr>
          </a:p>
          <a:p>
            <a:r>
              <a:rPr lang="en-US" dirty="0">
                <a:solidFill>
                  <a:schemeClr val="bg1"/>
                </a:solidFill>
              </a:rPr>
              <a:t>Pilate washed his hands, saying he was not responsible for Jesus’ death. But he gave the crowd permission to crucify Jesus. (Matt. 27:24–26)</a:t>
            </a:r>
          </a:p>
        </p:txBody>
      </p:sp>
      <p:pic>
        <p:nvPicPr>
          <p:cNvPr id="1028" name="Picture 4" descr="https://brettfish.files.wordpress.com/2013/03/pilate-washing-hands.jpg?w=6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5025" y="4334408"/>
            <a:ext cx="21240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65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53:7</a:t>
            </a:r>
            <a:endParaRPr lang="en-US" dirty="0">
              <a:solidFill>
                <a:schemeClr val="bg1"/>
              </a:solidFill>
            </a:endParaRPr>
          </a:p>
        </p:txBody>
      </p:sp>
      <p:sp>
        <p:nvSpPr>
          <p:cNvPr id="20" name="Rectangle 19"/>
          <p:cNvSpPr/>
          <p:nvPr/>
        </p:nvSpPr>
        <p:spPr>
          <a:xfrm>
            <a:off x="315190" y="35477"/>
            <a:ext cx="11208327" cy="769441"/>
          </a:xfrm>
          <a:prstGeom prst="rect">
            <a:avLst/>
          </a:prstGeom>
        </p:spPr>
        <p:txBody>
          <a:bodyPr wrap="square">
            <a:spAutoFit/>
          </a:bodyPr>
          <a:lstStyle/>
          <a:p>
            <a:pPr algn="ctr"/>
            <a:r>
              <a:rPr lang="en-US" sz="4400" dirty="0">
                <a:solidFill>
                  <a:schemeClr val="bg1"/>
                </a:solidFill>
              </a:rPr>
              <a:t>Submitted-- “as a sheep before the shearers”</a:t>
            </a:r>
          </a:p>
        </p:txBody>
      </p:sp>
      <p:sp>
        <p:nvSpPr>
          <p:cNvPr id="21" name="Rectangle 20"/>
          <p:cNvSpPr/>
          <p:nvPr/>
        </p:nvSpPr>
        <p:spPr>
          <a:xfrm>
            <a:off x="648448" y="1208988"/>
            <a:ext cx="3490652" cy="2308324"/>
          </a:xfrm>
          <a:prstGeom prst="rect">
            <a:avLst/>
          </a:prstGeom>
        </p:spPr>
        <p:txBody>
          <a:bodyPr wrap="square">
            <a:spAutoFit/>
          </a:bodyPr>
          <a:lstStyle/>
          <a:p>
            <a:r>
              <a:rPr lang="en-US" dirty="0">
                <a:solidFill>
                  <a:schemeClr val="bg1"/>
                </a:solidFill>
              </a:rPr>
              <a:t>At His crucifixion, Jesus’ weak body bore additional torture.</a:t>
            </a:r>
          </a:p>
          <a:p>
            <a:endParaRPr lang="en-US" dirty="0">
              <a:solidFill>
                <a:schemeClr val="bg1"/>
              </a:solidFill>
            </a:endParaRPr>
          </a:p>
          <a:p>
            <a:r>
              <a:rPr lang="en-US" dirty="0">
                <a:solidFill>
                  <a:schemeClr val="bg1"/>
                </a:solidFill>
              </a:rPr>
              <a:t>12 hours—suffering in Gethsemane, (D&amp;C 19:18)</a:t>
            </a:r>
          </a:p>
          <a:p>
            <a:endParaRPr lang="en-US" dirty="0">
              <a:solidFill>
                <a:schemeClr val="bg1"/>
              </a:solidFill>
            </a:endParaRPr>
          </a:p>
          <a:p>
            <a:r>
              <a:rPr lang="en-US" dirty="0">
                <a:solidFill>
                  <a:schemeClr val="bg1"/>
                </a:solidFill>
              </a:rPr>
              <a:t>Then placed on the cross--Golgotha </a:t>
            </a:r>
          </a:p>
        </p:txBody>
      </p:sp>
      <p:sp>
        <p:nvSpPr>
          <p:cNvPr id="3" name="Rectangle 2"/>
          <p:cNvSpPr/>
          <p:nvPr/>
        </p:nvSpPr>
        <p:spPr>
          <a:xfrm>
            <a:off x="4876799" y="4334408"/>
            <a:ext cx="6892705" cy="1754326"/>
          </a:xfrm>
          <a:prstGeom prst="rect">
            <a:avLst/>
          </a:prstGeom>
        </p:spPr>
        <p:txBody>
          <a:bodyPr wrap="square">
            <a:spAutoFit/>
          </a:bodyPr>
          <a:lstStyle/>
          <a:p>
            <a:r>
              <a:rPr lang="en-US" dirty="0">
                <a:solidFill>
                  <a:schemeClr val="bg1"/>
                </a:solidFill>
                <a:latin typeface="Calibri" panose="020F0502020204030204" pitchFamily="34" charset="0"/>
              </a:rPr>
              <a:t>“He was laid down upon the implement of torture. His arms were stretched along the cross-beam; and at the center of the open palms, the point of a huge iron nail was placed, which, by the blow of a mallet, was driven home into the wood. Then through either foot separately, or possible through both together as they were placed one over the other, another huge nail tore its way through the quivering flesh.” (6)</a:t>
            </a:r>
            <a:endParaRPr lang="en-US" dirty="0">
              <a:solidFill>
                <a:schemeClr val="bg1"/>
              </a:solidFill>
            </a:endParaRPr>
          </a:p>
        </p:txBody>
      </p:sp>
      <p:pic>
        <p:nvPicPr>
          <p:cNvPr id="2050" name="Picture 2" descr="http://www.jesuswalk.com/lamb/images/zurbaran-agnus-dei-lamb-of-god-madrid-1339x8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1027" y="774096"/>
            <a:ext cx="5319356" cy="31781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3.bp.blogspot.com/--2F8k-L_Uuo/VP0phEXyZfI/AAAAAAAAABE/DYKvCfxjckU/s1600/jesus_nailed_on-cro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349" y="3776273"/>
            <a:ext cx="3307954" cy="24796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700375" y="674614"/>
            <a:ext cx="3490652" cy="369332"/>
          </a:xfrm>
          <a:prstGeom prst="rect">
            <a:avLst/>
          </a:prstGeom>
        </p:spPr>
        <p:txBody>
          <a:bodyPr wrap="square">
            <a:spAutoFit/>
          </a:bodyPr>
          <a:lstStyle/>
          <a:p>
            <a:r>
              <a:rPr lang="en-US" dirty="0">
                <a:solidFill>
                  <a:srgbClr val="FFFF00"/>
                </a:solidFill>
              </a:rPr>
              <a:t>Isaiah’s Prophecy is Fulfilled</a:t>
            </a:r>
          </a:p>
        </p:txBody>
      </p:sp>
    </p:spTree>
    <p:extLst>
      <p:ext uri="{BB962C8B-B14F-4D97-AF65-F5344CB8AC3E}">
        <p14:creationId xmlns:p14="http://schemas.microsoft.com/office/powerpoint/2010/main" val="251547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53:8-9</a:t>
            </a:r>
            <a:endParaRPr lang="en-US" dirty="0">
              <a:solidFill>
                <a:schemeClr val="bg1"/>
              </a:solidFill>
            </a:endParaRPr>
          </a:p>
        </p:txBody>
      </p:sp>
      <p:sp>
        <p:nvSpPr>
          <p:cNvPr id="20" name="Rectangle 19"/>
          <p:cNvSpPr/>
          <p:nvPr/>
        </p:nvSpPr>
        <p:spPr>
          <a:xfrm>
            <a:off x="315190" y="35477"/>
            <a:ext cx="11208327" cy="769441"/>
          </a:xfrm>
          <a:prstGeom prst="rect">
            <a:avLst/>
          </a:prstGeom>
        </p:spPr>
        <p:txBody>
          <a:bodyPr wrap="square">
            <a:spAutoFit/>
          </a:bodyPr>
          <a:lstStyle/>
          <a:p>
            <a:pPr algn="ctr"/>
            <a:r>
              <a:rPr lang="en-US" sz="4400" dirty="0">
                <a:solidFill>
                  <a:schemeClr val="bg1"/>
                </a:solidFill>
              </a:rPr>
              <a:t>The Innocent</a:t>
            </a:r>
          </a:p>
        </p:txBody>
      </p:sp>
      <p:sp>
        <p:nvSpPr>
          <p:cNvPr id="21" name="Rectangle 20"/>
          <p:cNvSpPr/>
          <p:nvPr/>
        </p:nvSpPr>
        <p:spPr>
          <a:xfrm>
            <a:off x="648448" y="1208988"/>
            <a:ext cx="4023140" cy="830997"/>
          </a:xfrm>
          <a:prstGeom prst="rect">
            <a:avLst/>
          </a:prstGeom>
        </p:spPr>
        <p:txBody>
          <a:bodyPr wrap="square">
            <a:spAutoFit/>
          </a:bodyPr>
          <a:lstStyle/>
          <a:p>
            <a:r>
              <a:rPr lang="en-US" sz="2400" dirty="0">
                <a:solidFill>
                  <a:schemeClr val="bg1"/>
                </a:solidFill>
              </a:rPr>
              <a:t>Cut off out of the land of the living = The death of Jesus</a:t>
            </a:r>
          </a:p>
        </p:txBody>
      </p:sp>
      <p:sp>
        <p:nvSpPr>
          <p:cNvPr id="3" name="Rectangle 2"/>
          <p:cNvSpPr/>
          <p:nvPr/>
        </p:nvSpPr>
        <p:spPr>
          <a:xfrm>
            <a:off x="4323560" y="5677294"/>
            <a:ext cx="6892705" cy="830997"/>
          </a:xfrm>
          <a:prstGeom prst="rect">
            <a:avLst/>
          </a:prstGeom>
        </p:spPr>
        <p:txBody>
          <a:bodyPr wrap="square">
            <a:spAutoFit/>
          </a:bodyPr>
          <a:lstStyle/>
          <a:p>
            <a:r>
              <a:rPr lang="en-US" sz="2400" dirty="0">
                <a:solidFill>
                  <a:schemeClr val="bg1"/>
                </a:solidFill>
              </a:rPr>
              <a:t>He was laid to rest in the tomb of a wealthy man (John 18:38-42)</a:t>
            </a:r>
          </a:p>
        </p:txBody>
      </p:sp>
      <p:sp>
        <p:nvSpPr>
          <p:cNvPr id="11" name="Rectangle 10"/>
          <p:cNvSpPr/>
          <p:nvPr/>
        </p:nvSpPr>
        <p:spPr>
          <a:xfrm>
            <a:off x="4398531" y="613327"/>
            <a:ext cx="3490652" cy="369332"/>
          </a:xfrm>
          <a:prstGeom prst="rect">
            <a:avLst/>
          </a:prstGeom>
        </p:spPr>
        <p:txBody>
          <a:bodyPr wrap="square">
            <a:spAutoFit/>
          </a:bodyPr>
          <a:lstStyle/>
          <a:p>
            <a:r>
              <a:rPr lang="en-US" dirty="0">
                <a:solidFill>
                  <a:srgbClr val="FFFF00"/>
                </a:solidFill>
              </a:rPr>
              <a:t>Isaiah’s Prophecy is Fulfilled</a:t>
            </a:r>
          </a:p>
        </p:txBody>
      </p:sp>
      <p:sp>
        <p:nvSpPr>
          <p:cNvPr id="10" name="Rectangle 9"/>
          <p:cNvSpPr/>
          <p:nvPr/>
        </p:nvSpPr>
        <p:spPr>
          <a:xfrm>
            <a:off x="5712736" y="2050865"/>
            <a:ext cx="4859067" cy="830997"/>
          </a:xfrm>
          <a:prstGeom prst="rect">
            <a:avLst/>
          </a:prstGeom>
        </p:spPr>
        <p:txBody>
          <a:bodyPr wrap="square">
            <a:spAutoFit/>
          </a:bodyPr>
          <a:lstStyle/>
          <a:p>
            <a:r>
              <a:rPr lang="en-US" sz="2400" dirty="0">
                <a:solidFill>
                  <a:schemeClr val="bg1"/>
                </a:solidFill>
              </a:rPr>
              <a:t>A Grave With The Wicked = Jesus was placed between two thieves</a:t>
            </a:r>
          </a:p>
        </p:txBody>
      </p:sp>
      <p:pic>
        <p:nvPicPr>
          <p:cNvPr id="3074" name="Picture 2" descr="https://www.lds.org/bc/content/shared/content/images/gospel-library/manual/PD10052296/crucifixion-christ-anderson_1373818_t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419" y="2369677"/>
            <a:ext cx="4286250" cy="32194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36.photobucket.com/albums/e46/Spazmoticat/emptyto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7558" y="3226928"/>
            <a:ext cx="314325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05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fade">
                                      <p:cBhvr>
                                        <p:cTn id="18" dur="5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53:10</a:t>
            </a:r>
            <a:endParaRPr lang="en-US" dirty="0">
              <a:solidFill>
                <a:schemeClr val="bg1"/>
              </a:solidFill>
            </a:endParaRPr>
          </a:p>
        </p:txBody>
      </p:sp>
      <p:sp>
        <p:nvSpPr>
          <p:cNvPr id="20" name="Rectangle 19"/>
          <p:cNvSpPr/>
          <p:nvPr/>
        </p:nvSpPr>
        <p:spPr>
          <a:xfrm>
            <a:off x="315190" y="35477"/>
            <a:ext cx="11208327" cy="769441"/>
          </a:xfrm>
          <a:prstGeom prst="rect">
            <a:avLst/>
          </a:prstGeom>
        </p:spPr>
        <p:txBody>
          <a:bodyPr wrap="square">
            <a:spAutoFit/>
          </a:bodyPr>
          <a:lstStyle/>
          <a:p>
            <a:pPr algn="ctr"/>
            <a:r>
              <a:rPr lang="en-US" sz="4400" dirty="0">
                <a:solidFill>
                  <a:schemeClr val="bg1"/>
                </a:solidFill>
              </a:rPr>
              <a:t>“It Pleased the Lord”</a:t>
            </a:r>
          </a:p>
        </p:txBody>
      </p:sp>
      <p:sp>
        <p:nvSpPr>
          <p:cNvPr id="21" name="Rectangle 20"/>
          <p:cNvSpPr/>
          <p:nvPr/>
        </p:nvSpPr>
        <p:spPr>
          <a:xfrm>
            <a:off x="521699" y="1462713"/>
            <a:ext cx="4901326" cy="1938992"/>
          </a:xfrm>
          <a:prstGeom prst="rect">
            <a:avLst/>
          </a:prstGeom>
        </p:spPr>
        <p:txBody>
          <a:bodyPr wrap="square">
            <a:spAutoFit/>
          </a:bodyPr>
          <a:lstStyle/>
          <a:p>
            <a:r>
              <a:rPr lang="en-US" sz="2400" dirty="0">
                <a:solidFill>
                  <a:schemeClr val="bg1"/>
                </a:solidFill>
              </a:rPr>
              <a:t>For God so loved the world, that he gave his only begotten Son, that whosoever believeth in him should not perish, but have everlasting life.</a:t>
            </a:r>
          </a:p>
          <a:p>
            <a:r>
              <a:rPr lang="en-US" sz="2400" dirty="0">
                <a:solidFill>
                  <a:schemeClr val="bg1"/>
                </a:solidFill>
              </a:rPr>
              <a:t>(John 3:16)</a:t>
            </a:r>
          </a:p>
        </p:txBody>
      </p:sp>
      <p:sp>
        <p:nvSpPr>
          <p:cNvPr id="11" name="Rectangle 10"/>
          <p:cNvSpPr/>
          <p:nvPr/>
        </p:nvSpPr>
        <p:spPr>
          <a:xfrm>
            <a:off x="4174027" y="637621"/>
            <a:ext cx="3490652" cy="369332"/>
          </a:xfrm>
          <a:prstGeom prst="rect">
            <a:avLst/>
          </a:prstGeom>
        </p:spPr>
        <p:txBody>
          <a:bodyPr wrap="square">
            <a:spAutoFit/>
          </a:bodyPr>
          <a:lstStyle/>
          <a:p>
            <a:pPr algn="ctr"/>
            <a:r>
              <a:rPr lang="en-US" dirty="0">
                <a:solidFill>
                  <a:srgbClr val="FFFF00"/>
                </a:solidFill>
              </a:rPr>
              <a:t>To Bruise Him</a:t>
            </a:r>
          </a:p>
        </p:txBody>
      </p:sp>
      <p:sp>
        <p:nvSpPr>
          <p:cNvPr id="10" name="Rectangle 9"/>
          <p:cNvSpPr/>
          <p:nvPr/>
        </p:nvSpPr>
        <p:spPr>
          <a:xfrm>
            <a:off x="6426450" y="1491921"/>
            <a:ext cx="4859067" cy="1200329"/>
          </a:xfrm>
          <a:prstGeom prst="rect">
            <a:avLst/>
          </a:prstGeom>
        </p:spPr>
        <p:txBody>
          <a:bodyPr wrap="square">
            <a:spAutoFit/>
          </a:bodyPr>
          <a:lstStyle/>
          <a:p>
            <a:r>
              <a:rPr lang="en-US" sz="2400" dirty="0">
                <a:solidFill>
                  <a:schemeClr val="bg1"/>
                </a:solidFill>
              </a:rPr>
              <a:t>The Father was pleased that his Son would obediently offer such a sacrifice according to His will</a:t>
            </a:r>
          </a:p>
        </p:txBody>
      </p:sp>
      <p:sp>
        <p:nvSpPr>
          <p:cNvPr id="12" name="Rectangle 11"/>
          <p:cNvSpPr/>
          <p:nvPr/>
        </p:nvSpPr>
        <p:spPr>
          <a:xfrm>
            <a:off x="1525124" y="925241"/>
            <a:ext cx="4901326" cy="461665"/>
          </a:xfrm>
          <a:prstGeom prst="rect">
            <a:avLst/>
          </a:prstGeom>
        </p:spPr>
        <p:txBody>
          <a:bodyPr wrap="square">
            <a:spAutoFit/>
          </a:bodyPr>
          <a:lstStyle/>
          <a:p>
            <a:r>
              <a:rPr lang="en-US" sz="2400" dirty="0">
                <a:solidFill>
                  <a:schemeClr val="bg1"/>
                </a:solidFill>
              </a:rPr>
              <a:t>Pleased = Accepting</a:t>
            </a:r>
          </a:p>
        </p:txBody>
      </p:sp>
      <p:sp>
        <p:nvSpPr>
          <p:cNvPr id="13" name="Rectangle 12"/>
          <p:cNvSpPr/>
          <p:nvPr/>
        </p:nvSpPr>
        <p:spPr>
          <a:xfrm>
            <a:off x="2639095" y="5712521"/>
            <a:ext cx="6409548" cy="830997"/>
          </a:xfrm>
          <a:prstGeom prst="rect">
            <a:avLst/>
          </a:prstGeom>
        </p:spPr>
        <p:txBody>
          <a:bodyPr wrap="square">
            <a:spAutoFit/>
          </a:bodyPr>
          <a:lstStyle/>
          <a:p>
            <a:r>
              <a:rPr lang="en-US" sz="2400" dirty="0">
                <a:solidFill>
                  <a:schemeClr val="bg1"/>
                </a:solidFill>
              </a:rPr>
              <a:t>“The Son’s suffering were part of the integral part of the plan.” </a:t>
            </a:r>
            <a:r>
              <a:rPr lang="en-US" sz="1600" dirty="0">
                <a:solidFill>
                  <a:schemeClr val="bg1"/>
                </a:solidFill>
              </a:rPr>
              <a:t>(1)</a:t>
            </a:r>
          </a:p>
        </p:txBody>
      </p:sp>
      <p:pic>
        <p:nvPicPr>
          <p:cNvPr id="5122" name="Picture 2" descr="https://i.ytimg.com/vi/pRvYzeRdRso/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644" y="2962385"/>
            <a:ext cx="3272541" cy="245440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nearlynun.files.wordpress.com/2015/10/9715jesus_forgiveness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2230" y="2844917"/>
            <a:ext cx="2536183" cy="369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52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fade">
                                      <p:cBhvr>
                                        <p:cTn id="18" dur="500"/>
                                        <p:tgtEl>
                                          <p:spTgt spid="51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0"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53:10</a:t>
            </a:r>
            <a:endParaRPr lang="en-US" dirty="0">
              <a:solidFill>
                <a:schemeClr val="bg1"/>
              </a:solidFill>
            </a:endParaRPr>
          </a:p>
        </p:txBody>
      </p:sp>
      <p:sp>
        <p:nvSpPr>
          <p:cNvPr id="20" name="Rectangle 19"/>
          <p:cNvSpPr/>
          <p:nvPr/>
        </p:nvSpPr>
        <p:spPr>
          <a:xfrm>
            <a:off x="315190" y="35477"/>
            <a:ext cx="11208327" cy="769441"/>
          </a:xfrm>
          <a:prstGeom prst="rect">
            <a:avLst/>
          </a:prstGeom>
        </p:spPr>
        <p:txBody>
          <a:bodyPr wrap="square">
            <a:spAutoFit/>
          </a:bodyPr>
          <a:lstStyle/>
          <a:p>
            <a:pPr algn="ctr"/>
            <a:r>
              <a:rPr lang="en-US" sz="4400" dirty="0">
                <a:solidFill>
                  <a:schemeClr val="bg1"/>
                </a:solidFill>
              </a:rPr>
              <a:t>Who Are His Seed?</a:t>
            </a:r>
          </a:p>
        </p:txBody>
      </p:sp>
      <p:sp>
        <p:nvSpPr>
          <p:cNvPr id="3" name="Rectangle 2"/>
          <p:cNvSpPr/>
          <p:nvPr/>
        </p:nvSpPr>
        <p:spPr>
          <a:xfrm>
            <a:off x="3147205" y="677502"/>
            <a:ext cx="6892705" cy="461665"/>
          </a:xfrm>
          <a:prstGeom prst="rect">
            <a:avLst/>
          </a:prstGeom>
        </p:spPr>
        <p:txBody>
          <a:bodyPr wrap="square">
            <a:spAutoFit/>
          </a:bodyPr>
          <a:lstStyle/>
          <a:p>
            <a:r>
              <a:rPr lang="en-US" sz="2400" dirty="0">
                <a:solidFill>
                  <a:schemeClr val="bg1"/>
                </a:solidFill>
              </a:rPr>
              <a:t>Those who are spiritually begotten of Christ</a:t>
            </a:r>
          </a:p>
        </p:txBody>
      </p:sp>
      <p:sp>
        <p:nvSpPr>
          <p:cNvPr id="2" name="Rectangle 1"/>
          <p:cNvSpPr/>
          <p:nvPr/>
        </p:nvSpPr>
        <p:spPr>
          <a:xfrm>
            <a:off x="5572793" y="4406881"/>
            <a:ext cx="6096000" cy="1754326"/>
          </a:xfrm>
          <a:prstGeom prst="rect">
            <a:avLst/>
          </a:prstGeom>
        </p:spPr>
        <p:txBody>
          <a:bodyPr>
            <a:spAutoFit/>
          </a:bodyPr>
          <a:lstStyle/>
          <a:p>
            <a:r>
              <a:rPr lang="en-US" i="1" dirty="0">
                <a:solidFill>
                  <a:srgbClr val="FFFF00"/>
                </a:solidFill>
              </a:rPr>
              <a:t>And now, because of the covenant which ye have made ye shall be called the children of Christ, his sons, and his daughters; for behold, this day he hath spiritually begotten you; for ye say that your hearts are changed through faith on his name; therefore, ye are born of him and have become his sons and his daughters. Mosiah 5:7</a:t>
            </a:r>
          </a:p>
        </p:txBody>
      </p:sp>
      <p:sp>
        <p:nvSpPr>
          <p:cNvPr id="12" name="Rectangle 11"/>
          <p:cNvSpPr/>
          <p:nvPr/>
        </p:nvSpPr>
        <p:spPr>
          <a:xfrm>
            <a:off x="315190" y="1446943"/>
            <a:ext cx="6096000" cy="2308324"/>
          </a:xfrm>
          <a:prstGeom prst="rect">
            <a:avLst/>
          </a:prstGeom>
        </p:spPr>
        <p:txBody>
          <a:bodyPr>
            <a:spAutoFit/>
          </a:bodyPr>
          <a:lstStyle/>
          <a:p>
            <a:r>
              <a:rPr lang="en-US" i="1" dirty="0">
                <a:solidFill>
                  <a:srgbClr val="FFFF00"/>
                </a:solidFill>
                <a:latin typeface="Palatino"/>
              </a:rPr>
              <a:t> Behold I say unto you, that whosoever has heard the words of the prophets, yea, all the holy prophets who have prophesied concerning the coming of the Lord—I say unto you, that all those who have hearkened unto their words, and believed that the Lord would redeem his people, and have looked forward to that day for a remission of their sins, I say unto you, that these are his seed, or they are the heirs of the kingdom of God. Mosiah 15:11</a:t>
            </a:r>
            <a:endParaRPr lang="en-US" i="1" dirty="0">
              <a:solidFill>
                <a:srgbClr val="FFFF00"/>
              </a:solidFill>
            </a:endParaRPr>
          </a:p>
        </p:txBody>
      </p:sp>
      <p:pic>
        <p:nvPicPr>
          <p:cNvPr id="4098" name="Picture 2" descr="https://www.lds.org/bc/content/ldsorg/content/images/testimonies-480x270-AV0707003_cah0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380" y="1456532"/>
            <a:ext cx="45720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lds.org/bc/content/shared/content/images/gospel-library/magazine/ensignlp.nfo:o:1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913" y="3872567"/>
            <a:ext cx="3521673" cy="261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05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fade">
                                      <p:cBhvr>
                                        <p:cTn id="15" dur="500"/>
                                        <p:tgtEl>
                                          <p:spTgt spid="410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53:11</a:t>
            </a:r>
            <a:endParaRPr lang="en-US" dirty="0">
              <a:solidFill>
                <a:schemeClr val="bg1"/>
              </a:solidFill>
            </a:endParaRPr>
          </a:p>
        </p:txBody>
      </p:sp>
      <p:sp>
        <p:nvSpPr>
          <p:cNvPr id="20" name="Rectangle 19"/>
          <p:cNvSpPr/>
          <p:nvPr/>
        </p:nvSpPr>
        <p:spPr>
          <a:xfrm>
            <a:off x="315190" y="35477"/>
            <a:ext cx="11208327" cy="769441"/>
          </a:xfrm>
          <a:prstGeom prst="rect">
            <a:avLst/>
          </a:prstGeom>
        </p:spPr>
        <p:txBody>
          <a:bodyPr wrap="square">
            <a:spAutoFit/>
          </a:bodyPr>
          <a:lstStyle/>
          <a:p>
            <a:pPr algn="ctr"/>
            <a:r>
              <a:rPr lang="en-US" sz="4400" dirty="0">
                <a:solidFill>
                  <a:schemeClr val="bg1"/>
                </a:solidFill>
              </a:rPr>
              <a:t>Travail of His Soul</a:t>
            </a:r>
          </a:p>
        </p:txBody>
      </p:sp>
      <p:sp>
        <p:nvSpPr>
          <p:cNvPr id="3" name="Rectangle 2"/>
          <p:cNvSpPr/>
          <p:nvPr/>
        </p:nvSpPr>
        <p:spPr>
          <a:xfrm>
            <a:off x="558297" y="1112069"/>
            <a:ext cx="6892705" cy="1938992"/>
          </a:xfrm>
          <a:prstGeom prst="rect">
            <a:avLst/>
          </a:prstGeom>
        </p:spPr>
        <p:txBody>
          <a:bodyPr wrap="square">
            <a:spAutoFit/>
          </a:bodyPr>
          <a:lstStyle/>
          <a:p>
            <a:r>
              <a:rPr lang="en-US" sz="2400" dirty="0">
                <a:solidFill>
                  <a:schemeClr val="bg1"/>
                </a:solidFill>
              </a:rPr>
              <a:t>Literally Christ suffers as a woman suffers in laboring to deliver her child.</a:t>
            </a:r>
          </a:p>
          <a:p>
            <a:endParaRPr lang="en-US" sz="2400" dirty="0">
              <a:solidFill>
                <a:schemeClr val="bg1"/>
              </a:solidFill>
            </a:endParaRPr>
          </a:p>
          <a:p>
            <a:r>
              <a:rPr lang="en-US" sz="2400" dirty="0">
                <a:solidFill>
                  <a:schemeClr val="bg1"/>
                </a:solidFill>
              </a:rPr>
              <a:t>As He dies He “gives birth” to us as His spiritual offspring. </a:t>
            </a:r>
            <a:r>
              <a:rPr lang="en-US" sz="1600" dirty="0">
                <a:solidFill>
                  <a:schemeClr val="bg1"/>
                </a:solidFill>
              </a:rPr>
              <a:t>(1)</a:t>
            </a:r>
          </a:p>
        </p:txBody>
      </p:sp>
      <p:pic>
        <p:nvPicPr>
          <p:cNvPr id="6146" name="Picture 2" descr="http://www.nwtexashealthcare.com/sites/nwtexashealthcare.com/files/iStock_000005013797XSmall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0652" y="960741"/>
            <a:ext cx="4048125" cy="268605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569143" y="3507264"/>
            <a:ext cx="6892705" cy="461665"/>
          </a:xfrm>
          <a:prstGeom prst="rect">
            <a:avLst/>
          </a:prstGeom>
        </p:spPr>
        <p:txBody>
          <a:bodyPr wrap="square">
            <a:spAutoFit/>
          </a:bodyPr>
          <a:lstStyle/>
          <a:p>
            <a:r>
              <a:rPr lang="en-US" sz="2400" dirty="0">
                <a:solidFill>
                  <a:schemeClr val="bg1"/>
                </a:solidFill>
              </a:rPr>
              <a:t>To Justify = to be found innocent</a:t>
            </a:r>
          </a:p>
        </p:txBody>
      </p:sp>
      <p:sp>
        <p:nvSpPr>
          <p:cNvPr id="13" name="Rectangle 12"/>
          <p:cNvSpPr/>
          <p:nvPr/>
        </p:nvSpPr>
        <p:spPr>
          <a:xfrm>
            <a:off x="5141423" y="4707102"/>
            <a:ext cx="6892705" cy="1631216"/>
          </a:xfrm>
          <a:prstGeom prst="rect">
            <a:avLst/>
          </a:prstGeom>
        </p:spPr>
        <p:txBody>
          <a:bodyPr wrap="square">
            <a:spAutoFit/>
          </a:bodyPr>
          <a:lstStyle/>
          <a:p>
            <a:r>
              <a:rPr lang="en-US" sz="2000" dirty="0">
                <a:solidFill>
                  <a:schemeClr val="bg1"/>
                </a:solidFill>
              </a:rPr>
              <a:t>The righteous servant will “justify” those who will receive Christ. Justification takes place when the Savior vindicates our worthiness to come into God’s presence. Jesus fulfills this function when He serves as our Mediator and Advocate with the Father. </a:t>
            </a:r>
            <a:r>
              <a:rPr lang="en-US" sz="1400" dirty="0">
                <a:solidFill>
                  <a:schemeClr val="bg1"/>
                </a:solidFill>
              </a:rPr>
              <a:t>(1)</a:t>
            </a:r>
          </a:p>
        </p:txBody>
      </p:sp>
      <p:grpSp>
        <p:nvGrpSpPr>
          <p:cNvPr id="2" name="Group 1"/>
          <p:cNvGrpSpPr/>
          <p:nvPr/>
        </p:nvGrpSpPr>
        <p:grpSpPr>
          <a:xfrm>
            <a:off x="2535415" y="4167463"/>
            <a:ext cx="2088866" cy="2651136"/>
            <a:chOff x="2535415" y="4167463"/>
            <a:chExt cx="2088866" cy="2651136"/>
          </a:xfrm>
        </p:grpSpPr>
        <p:pic>
          <p:nvPicPr>
            <p:cNvPr id="3074" name="Picture 2" descr="Against The Wind (Print) "/>
            <p:cNvPicPr>
              <a:picLocks noChangeAspect="1" noChangeArrowheads="1"/>
            </p:cNvPicPr>
            <p:nvPr/>
          </p:nvPicPr>
          <p:blipFill rotWithShape="1">
            <a:blip r:embed="rId4">
              <a:extLst>
                <a:ext uri="{28A0092B-C50C-407E-A947-70E740481C1C}">
                  <a14:useLocalDpi xmlns:a14="http://schemas.microsoft.com/office/drawing/2010/main" val="0"/>
                </a:ext>
              </a:extLst>
            </a:blip>
            <a:srcRect l="14643" t="10490" r="13225" b="12203"/>
            <a:stretch/>
          </p:blipFill>
          <p:spPr bwMode="auto">
            <a:xfrm>
              <a:off x="2569143" y="4167463"/>
              <a:ext cx="2055138" cy="261173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535415" y="6587767"/>
              <a:ext cx="1712786" cy="230832"/>
            </a:xfrm>
            <a:prstGeom prst="rect">
              <a:avLst/>
            </a:prstGeom>
          </p:spPr>
          <p:txBody>
            <a:bodyPr wrap="square">
              <a:spAutoFit/>
            </a:bodyPr>
            <a:lstStyle/>
            <a:p>
              <a:r>
                <a:rPr lang="en-US" sz="900" dirty="0">
                  <a:solidFill>
                    <a:schemeClr val="bg1"/>
                  </a:solidFill>
                </a:rPr>
                <a:t>Liz Lemon Swindle</a:t>
              </a:r>
            </a:p>
          </p:txBody>
        </p:sp>
      </p:grpSp>
    </p:spTree>
    <p:extLst>
      <p:ext uri="{BB962C8B-B14F-4D97-AF65-F5344CB8AC3E}">
        <p14:creationId xmlns:p14="http://schemas.microsoft.com/office/powerpoint/2010/main" val="293164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53:12</a:t>
            </a:r>
            <a:endParaRPr lang="en-US" dirty="0">
              <a:solidFill>
                <a:schemeClr val="bg1"/>
              </a:solidFill>
            </a:endParaRPr>
          </a:p>
        </p:txBody>
      </p:sp>
      <p:sp>
        <p:nvSpPr>
          <p:cNvPr id="20" name="Rectangle 19"/>
          <p:cNvSpPr/>
          <p:nvPr/>
        </p:nvSpPr>
        <p:spPr>
          <a:xfrm>
            <a:off x="315190" y="35477"/>
            <a:ext cx="11208327" cy="769441"/>
          </a:xfrm>
          <a:prstGeom prst="rect">
            <a:avLst/>
          </a:prstGeom>
        </p:spPr>
        <p:txBody>
          <a:bodyPr wrap="square">
            <a:spAutoFit/>
          </a:bodyPr>
          <a:lstStyle/>
          <a:p>
            <a:pPr algn="ctr"/>
            <a:r>
              <a:rPr lang="en-US" sz="4400" dirty="0">
                <a:solidFill>
                  <a:schemeClr val="bg1"/>
                </a:solidFill>
              </a:rPr>
              <a:t>Portion/Spoil</a:t>
            </a:r>
          </a:p>
        </p:txBody>
      </p:sp>
      <p:sp>
        <p:nvSpPr>
          <p:cNvPr id="3" name="Rectangle 2"/>
          <p:cNvSpPr/>
          <p:nvPr/>
        </p:nvSpPr>
        <p:spPr>
          <a:xfrm>
            <a:off x="558297" y="1112069"/>
            <a:ext cx="6892705" cy="830997"/>
          </a:xfrm>
          <a:prstGeom prst="rect">
            <a:avLst/>
          </a:prstGeom>
        </p:spPr>
        <p:txBody>
          <a:bodyPr wrap="square">
            <a:spAutoFit/>
          </a:bodyPr>
          <a:lstStyle/>
          <a:p>
            <a:r>
              <a:rPr lang="en-US" sz="2400" dirty="0">
                <a:solidFill>
                  <a:schemeClr val="bg1"/>
                </a:solidFill>
              </a:rPr>
              <a:t>The inheritance of eternal life that Jesus Christ has received from Heavenly Father</a:t>
            </a:r>
            <a:endParaRPr lang="en-US" sz="1600" dirty="0">
              <a:solidFill>
                <a:schemeClr val="bg1"/>
              </a:solidFill>
            </a:endParaRPr>
          </a:p>
        </p:txBody>
      </p:sp>
      <p:sp>
        <p:nvSpPr>
          <p:cNvPr id="13" name="Rectangle 12"/>
          <p:cNvSpPr/>
          <p:nvPr/>
        </p:nvSpPr>
        <p:spPr>
          <a:xfrm>
            <a:off x="2836015" y="690079"/>
            <a:ext cx="6892705" cy="400110"/>
          </a:xfrm>
          <a:prstGeom prst="rect">
            <a:avLst/>
          </a:prstGeom>
        </p:spPr>
        <p:txBody>
          <a:bodyPr wrap="square">
            <a:spAutoFit/>
          </a:bodyPr>
          <a:lstStyle/>
          <a:p>
            <a:pPr fontAlgn="base"/>
            <a:r>
              <a:rPr lang="en-US" sz="2000" b="1" dirty="0">
                <a:solidFill>
                  <a:srgbClr val="FF0000"/>
                </a:solidFill>
              </a:rPr>
              <a:t>Portion with the Great” and “Divide the Spoil with the Strong”</a:t>
            </a:r>
          </a:p>
        </p:txBody>
      </p:sp>
      <p:sp>
        <p:nvSpPr>
          <p:cNvPr id="4" name="Rectangle 3"/>
          <p:cNvSpPr/>
          <p:nvPr/>
        </p:nvSpPr>
        <p:spPr>
          <a:xfrm>
            <a:off x="5048816" y="1754404"/>
            <a:ext cx="6096000" cy="923330"/>
          </a:xfrm>
          <a:prstGeom prst="rect">
            <a:avLst/>
          </a:prstGeom>
        </p:spPr>
        <p:txBody>
          <a:bodyPr>
            <a:spAutoFit/>
          </a:bodyPr>
          <a:lstStyle/>
          <a:p>
            <a:r>
              <a:rPr lang="en-US" i="1" dirty="0">
                <a:solidFill>
                  <a:srgbClr val="FFFF00"/>
                </a:solidFill>
                <a:latin typeface="Palatino"/>
              </a:rPr>
              <a:t>All things that the Father hath are mine: therefore said I, that he shall take of mine, and shall shew it unto you.</a:t>
            </a:r>
          </a:p>
          <a:p>
            <a:r>
              <a:rPr lang="en-US" i="1" dirty="0">
                <a:solidFill>
                  <a:srgbClr val="FFFF00"/>
                </a:solidFill>
                <a:latin typeface="Palatino"/>
              </a:rPr>
              <a:t>John 16:15</a:t>
            </a:r>
            <a:endParaRPr lang="en-US" i="1" dirty="0">
              <a:solidFill>
                <a:srgbClr val="FFFF00"/>
              </a:solidFill>
            </a:endParaRPr>
          </a:p>
        </p:txBody>
      </p:sp>
      <p:sp>
        <p:nvSpPr>
          <p:cNvPr id="5" name="Rectangle 4"/>
          <p:cNvSpPr/>
          <p:nvPr/>
        </p:nvSpPr>
        <p:spPr>
          <a:xfrm>
            <a:off x="4004649" y="2977038"/>
            <a:ext cx="7350557" cy="830997"/>
          </a:xfrm>
          <a:prstGeom prst="rect">
            <a:avLst/>
          </a:prstGeom>
        </p:spPr>
        <p:txBody>
          <a:bodyPr wrap="square">
            <a:spAutoFit/>
          </a:bodyPr>
          <a:lstStyle/>
          <a:p>
            <a:r>
              <a:rPr lang="en-US" sz="2400" dirty="0">
                <a:solidFill>
                  <a:schemeClr val="bg1"/>
                </a:solidFill>
                <a:latin typeface="Calibri" panose="020F0502020204030204" pitchFamily="34" charset="0"/>
              </a:rPr>
              <a:t>If we accept the Atonement of Christ and live worthy lives, we may become “joint-heirs” with Christ </a:t>
            </a:r>
            <a:endParaRPr lang="en-US" sz="2400" dirty="0">
              <a:solidFill>
                <a:schemeClr val="bg1"/>
              </a:solidFill>
            </a:endParaRPr>
          </a:p>
        </p:txBody>
      </p:sp>
      <p:sp>
        <p:nvSpPr>
          <p:cNvPr id="6" name="Rectangle 5"/>
          <p:cNvSpPr/>
          <p:nvPr/>
        </p:nvSpPr>
        <p:spPr>
          <a:xfrm>
            <a:off x="1092451" y="4530685"/>
            <a:ext cx="4357735" cy="1477328"/>
          </a:xfrm>
          <a:prstGeom prst="rect">
            <a:avLst/>
          </a:prstGeom>
        </p:spPr>
        <p:txBody>
          <a:bodyPr wrap="square">
            <a:spAutoFit/>
          </a:bodyPr>
          <a:lstStyle/>
          <a:p>
            <a:r>
              <a:rPr lang="en-US" i="1" dirty="0">
                <a:solidFill>
                  <a:srgbClr val="FFFF00"/>
                </a:solidFill>
                <a:latin typeface="Palatino"/>
              </a:rPr>
              <a:t>And if children, then heirs; heirs of God, and joint-heirs with Christ; if so be that we suffer with him, that we may be also glorified together.</a:t>
            </a:r>
          </a:p>
          <a:p>
            <a:r>
              <a:rPr lang="en-US" i="1" dirty="0">
                <a:solidFill>
                  <a:srgbClr val="FFFF00"/>
                </a:solidFill>
                <a:latin typeface="Palatino"/>
              </a:rPr>
              <a:t>Romans 8:17</a:t>
            </a:r>
            <a:endParaRPr lang="en-US" i="1" dirty="0">
              <a:solidFill>
                <a:srgbClr val="FFFF00"/>
              </a:solidFill>
            </a:endParaRPr>
          </a:p>
        </p:txBody>
      </p:sp>
      <p:sp>
        <p:nvSpPr>
          <p:cNvPr id="7" name="Rectangle 6"/>
          <p:cNvSpPr/>
          <p:nvPr/>
        </p:nvSpPr>
        <p:spPr>
          <a:xfrm>
            <a:off x="5919353" y="4584050"/>
            <a:ext cx="6096000" cy="2031325"/>
          </a:xfrm>
          <a:prstGeom prst="rect">
            <a:avLst/>
          </a:prstGeom>
        </p:spPr>
        <p:txBody>
          <a:bodyPr>
            <a:spAutoFit/>
          </a:bodyPr>
          <a:lstStyle/>
          <a:p>
            <a:r>
              <a:rPr lang="en-US" dirty="0">
                <a:solidFill>
                  <a:schemeClr val="bg1"/>
                </a:solidFill>
                <a:latin typeface="Calibri" panose="020F0502020204030204" pitchFamily="34" charset="0"/>
              </a:rPr>
              <a:t>“A joint-heir is one who inherits equally with all other heirs including the Chief Heir who is the Son. Each joint-heir has an equal and an undivided portion of the whole of everything. If one knows all things, so do all others. If one has all power, so do all those who inherit jointly with him. If the universe belongs to one, so it does equally to the total of all upon whom the joint inheritances are bestowed.(7)</a:t>
            </a:r>
            <a:endParaRPr lang="en-US" dirty="0">
              <a:solidFill>
                <a:schemeClr val="bg1"/>
              </a:solidFill>
            </a:endParaRPr>
          </a:p>
        </p:txBody>
      </p:sp>
      <p:pic>
        <p:nvPicPr>
          <p:cNvPr id="8" name="Picture 2" descr="http://www.honcentralsda.org/wp-content/uploads/2013/05/jesus_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97" y="2198382"/>
            <a:ext cx="3048000"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64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28" y="40911"/>
            <a:ext cx="12032055" cy="923330"/>
          </a:xfrm>
          <a:prstGeom prst="rect">
            <a:avLst/>
          </a:prstGeom>
          <a:noFill/>
        </p:spPr>
        <p:txBody>
          <a:bodyPr wrap="square" rtlCol="0">
            <a:spAutoFit/>
          </a:bodyPr>
          <a:lstStyle/>
          <a:p>
            <a:pPr algn="ctr"/>
            <a:r>
              <a:rPr lang="en-US" sz="5400" dirty="0">
                <a:solidFill>
                  <a:schemeClr val="bg1"/>
                </a:solidFill>
              </a:rPr>
              <a:t>Skeptics of the World</a:t>
            </a:r>
            <a:endParaRPr lang="en-US" sz="4000" dirty="0">
              <a:solidFill>
                <a:schemeClr val="bg1"/>
              </a:solidFill>
            </a:endParaRPr>
          </a:p>
        </p:txBody>
      </p:sp>
      <p:sp>
        <p:nvSpPr>
          <p:cNvPr id="2" name="TextBox 1"/>
          <p:cNvSpPr txBox="1"/>
          <p:nvPr/>
        </p:nvSpPr>
        <p:spPr>
          <a:xfrm>
            <a:off x="566902" y="1428452"/>
            <a:ext cx="5102382" cy="1815882"/>
          </a:xfrm>
          <a:prstGeom prst="rect">
            <a:avLst/>
          </a:prstGeom>
          <a:noFill/>
        </p:spPr>
        <p:txBody>
          <a:bodyPr wrap="square" rtlCol="0">
            <a:spAutoFit/>
          </a:bodyPr>
          <a:lstStyle/>
          <a:p>
            <a:pPr fontAlgn="base"/>
            <a:r>
              <a:rPr lang="en-US" sz="2800" dirty="0">
                <a:solidFill>
                  <a:schemeClr val="bg1"/>
                </a:solidFill>
              </a:rPr>
              <a:t>“There are two main skeptics who refuse to believe that the literal Son of God would descend to a life of mortality.”</a:t>
            </a:r>
          </a:p>
        </p:txBody>
      </p:sp>
      <p:sp>
        <p:nvSpPr>
          <p:cNvPr id="3" name="Rectangle 2"/>
          <p:cNvSpPr/>
          <p:nvPr/>
        </p:nvSpPr>
        <p:spPr>
          <a:xfrm>
            <a:off x="5485329" y="3619857"/>
            <a:ext cx="6313283" cy="1200329"/>
          </a:xfrm>
          <a:prstGeom prst="rect">
            <a:avLst/>
          </a:prstGeom>
        </p:spPr>
        <p:txBody>
          <a:bodyPr wrap="square">
            <a:spAutoFit/>
          </a:bodyPr>
          <a:lstStyle/>
          <a:p>
            <a:r>
              <a:rPr lang="en-US" b="0" i="0" dirty="0">
                <a:solidFill>
                  <a:schemeClr val="bg1"/>
                </a:solidFill>
                <a:effectLst/>
                <a:latin typeface="Calibri" panose="020F0502020204030204" pitchFamily="34" charset="0"/>
              </a:rPr>
              <a:t>“Although prophets had foretold the Messiah’s coming for hundreds </a:t>
            </a:r>
            <a:r>
              <a:rPr lang="en-US" dirty="0">
                <a:solidFill>
                  <a:schemeClr val="bg1"/>
                </a:solidFill>
                <a:latin typeface="Calibri" panose="020F0502020204030204" pitchFamily="34" charset="0"/>
              </a:rPr>
              <a:t>o</a:t>
            </a:r>
            <a:r>
              <a:rPr lang="en-US" b="0" i="0" dirty="0">
                <a:solidFill>
                  <a:schemeClr val="bg1"/>
                </a:solidFill>
                <a:effectLst/>
                <a:latin typeface="Calibri" panose="020F0502020204030204" pitchFamily="34" charset="0"/>
              </a:rPr>
              <a:t>f years, many Jews of Jesus’ time could not recognize Jesus of Nazareth as the embodiment of these Messianic prophecies.”</a:t>
            </a:r>
            <a:endParaRPr lang="en-US" dirty="0">
              <a:solidFill>
                <a:schemeClr val="bg1"/>
              </a:solidFill>
            </a:endParaRPr>
          </a:p>
        </p:txBody>
      </p:sp>
      <p:sp>
        <p:nvSpPr>
          <p:cNvPr id="46" name="Rectangle 45"/>
          <p:cNvSpPr/>
          <p:nvPr/>
        </p:nvSpPr>
        <p:spPr>
          <a:xfrm>
            <a:off x="4414438" y="787187"/>
            <a:ext cx="3834145" cy="400110"/>
          </a:xfrm>
          <a:prstGeom prst="rect">
            <a:avLst/>
          </a:prstGeom>
        </p:spPr>
        <p:txBody>
          <a:bodyPr wrap="square">
            <a:spAutoFit/>
          </a:bodyPr>
          <a:lstStyle/>
          <a:p>
            <a:r>
              <a:rPr lang="en-US" sz="2000" b="0" i="0" dirty="0">
                <a:solidFill>
                  <a:schemeClr val="bg1"/>
                </a:solidFill>
                <a:effectLst/>
                <a:latin typeface="Calibri" panose="020F0502020204030204" pitchFamily="34" charset="0"/>
              </a:rPr>
              <a:t>Israel and modern scholars</a:t>
            </a:r>
            <a:endParaRPr lang="en-US" sz="2000" dirty="0">
              <a:solidFill>
                <a:schemeClr val="bg1"/>
              </a:solidFill>
            </a:endParaRPr>
          </a:p>
        </p:txBody>
      </p:sp>
      <p:sp>
        <p:nvSpPr>
          <p:cNvPr id="47" name="Rectangle 46"/>
          <p:cNvSpPr/>
          <p:nvPr/>
        </p:nvSpPr>
        <p:spPr>
          <a:xfrm>
            <a:off x="11085965" y="6372797"/>
            <a:ext cx="1018518" cy="369332"/>
          </a:xfrm>
          <a:prstGeom prst="rect">
            <a:avLst/>
          </a:prstGeom>
        </p:spPr>
        <p:txBody>
          <a:bodyPr wrap="square">
            <a:spAutoFit/>
          </a:bodyPr>
          <a:lstStyle/>
          <a:p>
            <a:pPr algn="r"/>
            <a:r>
              <a:rPr lang="en-US" b="0" i="0" dirty="0">
                <a:solidFill>
                  <a:schemeClr val="bg1"/>
                </a:solidFill>
                <a:effectLst/>
                <a:latin typeface="Calibri" panose="020F0502020204030204" pitchFamily="34" charset="0"/>
              </a:rPr>
              <a:t>(1)</a:t>
            </a:r>
            <a:endParaRPr lang="en-US" dirty="0">
              <a:solidFill>
                <a:schemeClr val="bg1"/>
              </a:solidFill>
            </a:endParaRPr>
          </a:p>
        </p:txBody>
      </p:sp>
      <p:sp>
        <p:nvSpPr>
          <p:cNvPr id="11" name="Rectangle 10"/>
          <p:cNvSpPr/>
          <p:nvPr/>
        </p:nvSpPr>
        <p:spPr>
          <a:xfrm>
            <a:off x="5091941" y="5753506"/>
            <a:ext cx="6313283" cy="646331"/>
          </a:xfrm>
          <a:prstGeom prst="rect">
            <a:avLst/>
          </a:prstGeom>
        </p:spPr>
        <p:txBody>
          <a:bodyPr wrap="square">
            <a:spAutoFit/>
          </a:bodyPr>
          <a:lstStyle/>
          <a:p>
            <a:r>
              <a:rPr lang="en-US" b="0" i="0" dirty="0">
                <a:solidFill>
                  <a:schemeClr val="bg1"/>
                </a:solidFill>
                <a:effectLst/>
                <a:latin typeface="Calibri" panose="020F0502020204030204" pitchFamily="34" charset="0"/>
              </a:rPr>
              <a:t>“…some Jewish and Christian scholars believe that Isaiah’s great messianic hymn refers to the house of Israel and not the Savior.”</a:t>
            </a:r>
            <a:endParaRPr lang="en-US" dirty="0">
              <a:solidFill>
                <a:schemeClr val="bg1"/>
              </a:solidFill>
            </a:endParaRPr>
          </a:p>
        </p:txBody>
      </p:sp>
      <p:pic>
        <p:nvPicPr>
          <p:cNvPr id="5" name="Picture 2" descr="https://36.media.tumblr.com/ef73baf4f9007dd16c5cfb496f965d57/tumblr_noq2ly6X8Z1tohxjto2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904" y="1223968"/>
            <a:ext cx="2346419" cy="20203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hesebonesofmine.files.wordpress.com/2012/08/graduates-in-silhouette-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41" y="3244334"/>
            <a:ext cx="4381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0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Compare Mosiah 14</a:t>
            </a:r>
            <a:endParaRPr lang="en-US" dirty="0">
              <a:solidFill>
                <a:schemeClr val="bg1"/>
              </a:solidFill>
            </a:endParaRPr>
          </a:p>
        </p:txBody>
      </p:sp>
      <p:sp>
        <p:nvSpPr>
          <p:cNvPr id="20" name="Rectangle 19"/>
          <p:cNvSpPr/>
          <p:nvPr/>
        </p:nvSpPr>
        <p:spPr>
          <a:xfrm>
            <a:off x="315190" y="35477"/>
            <a:ext cx="11208327" cy="769441"/>
          </a:xfrm>
          <a:prstGeom prst="rect">
            <a:avLst/>
          </a:prstGeom>
        </p:spPr>
        <p:txBody>
          <a:bodyPr wrap="square">
            <a:spAutoFit/>
          </a:bodyPr>
          <a:lstStyle/>
          <a:p>
            <a:pPr algn="ctr"/>
            <a:r>
              <a:rPr lang="en-US" sz="4400" dirty="0">
                <a:solidFill>
                  <a:schemeClr val="bg1"/>
                </a:solidFill>
              </a:rPr>
              <a:t>Isaiah 53</a:t>
            </a:r>
          </a:p>
        </p:txBody>
      </p:sp>
      <p:sp>
        <p:nvSpPr>
          <p:cNvPr id="7" name="Rectangle 6"/>
          <p:cNvSpPr/>
          <p:nvPr/>
        </p:nvSpPr>
        <p:spPr>
          <a:xfrm>
            <a:off x="2799659" y="663995"/>
            <a:ext cx="6757287" cy="4832092"/>
          </a:xfrm>
          <a:prstGeom prst="rect">
            <a:avLst/>
          </a:prstGeom>
        </p:spPr>
        <p:txBody>
          <a:bodyPr wrap="square">
            <a:spAutoFit/>
          </a:bodyPr>
          <a:lstStyle/>
          <a:p>
            <a:r>
              <a:rPr lang="en-US" sz="2800" dirty="0">
                <a:solidFill>
                  <a:schemeClr val="bg1"/>
                </a:solidFill>
                <a:latin typeface="Calibri" panose="020F0502020204030204" pitchFamily="34" charset="0"/>
              </a:rPr>
              <a:t>Isaiah describes the Saviors’ humble beginning, his life and ministry, his betrayal and suffering, and his ultimate triumph </a:t>
            </a:r>
          </a:p>
          <a:p>
            <a:endParaRPr lang="en-US" sz="2800" dirty="0">
              <a:solidFill>
                <a:schemeClr val="bg1"/>
              </a:solidFill>
              <a:latin typeface="Calibri" panose="020F0502020204030204" pitchFamily="34" charset="0"/>
            </a:endParaRPr>
          </a:p>
          <a:p>
            <a:r>
              <a:rPr lang="en-US" sz="2800" dirty="0" err="1">
                <a:solidFill>
                  <a:schemeClr val="bg1"/>
                </a:solidFill>
                <a:latin typeface="Calibri" panose="020F0502020204030204" pitchFamily="34" charset="0"/>
              </a:rPr>
              <a:t>Abinadi’s</a:t>
            </a:r>
            <a:r>
              <a:rPr lang="en-US" sz="2800" dirty="0">
                <a:solidFill>
                  <a:schemeClr val="bg1"/>
                </a:solidFill>
                <a:latin typeface="Calibri" panose="020F0502020204030204" pitchFamily="34" charset="0"/>
              </a:rPr>
              <a:t> used Isaiah’s words to teach that the law alone will not save and that we all just rely on the atonement of Christ in order to enjoy the blessings of eternal life…</a:t>
            </a:r>
          </a:p>
          <a:p>
            <a:endParaRPr lang="en-US" sz="2800" dirty="0">
              <a:solidFill>
                <a:schemeClr val="bg1"/>
              </a:solidFill>
              <a:latin typeface="Calibri" panose="020F0502020204030204" pitchFamily="34" charset="0"/>
            </a:endParaRPr>
          </a:p>
          <a:p>
            <a:r>
              <a:rPr lang="en-US" sz="2800" dirty="0">
                <a:solidFill>
                  <a:schemeClr val="bg1"/>
                </a:solidFill>
                <a:latin typeface="Calibri" panose="020F0502020204030204" pitchFamily="34" charset="0"/>
              </a:rPr>
              <a:t>The message is that “Jehovah is salvation” to all people in all times and all places.”</a:t>
            </a:r>
            <a:endParaRPr lang="en-US" sz="2800" dirty="0">
              <a:solidFill>
                <a:schemeClr val="bg1"/>
              </a:solidFill>
            </a:endParaRPr>
          </a:p>
        </p:txBody>
      </p:sp>
      <p:pic>
        <p:nvPicPr>
          <p:cNvPr id="2054" name="Picture 6" descr="https://s-media-cache-ak0.pinimg.com/736x/27/16/6b/27166b12ab6ee99f2df5aa3a26fe60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9668" y="594745"/>
            <a:ext cx="2459039" cy="184428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9572839" y="3558012"/>
            <a:ext cx="2484952" cy="2793540"/>
            <a:chOff x="9572839" y="3558012"/>
            <a:chExt cx="2484952" cy="2793540"/>
          </a:xfrm>
        </p:grpSpPr>
        <p:pic>
          <p:nvPicPr>
            <p:cNvPr id="2058" name="Picture 10" descr="http://www.mormonwiki.com/wiki/images/5/5b/Dewey-He-Lives_small.jpg"/>
            <p:cNvPicPr>
              <a:picLocks noChangeAspect="1" noChangeArrowheads="1"/>
            </p:cNvPicPr>
            <p:nvPr/>
          </p:nvPicPr>
          <p:blipFill rotWithShape="1">
            <a:blip r:embed="rId4">
              <a:extLst>
                <a:ext uri="{28A0092B-C50C-407E-A947-70E740481C1C}">
                  <a14:useLocalDpi xmlns:a14="http://schemas.microsoft.com/office/drawing/2010/main" val="0"/>
                </a:ext>
              </a:extLst>
            </a:blip>
            <a:srcRect l="11335" t="796"/>
            <a:stretch/>
          </p:blipFill>
          <p:spPr bwMode="auto">
            <a:xfrm>
              <a:off x="9596672" y="3558012"/>
              <a:ext cx="2461119" cy="275368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572839" y="6120720"/>
              <a:ext cx="1712786" cy="230832"/>
            </a:xfrm>
            <a:prstGeom prst="rect">
              <a:avLst/>
            </a:prstGeom>
          </p:spPr>
          <p:txBody>
            <a:bodyPr wrap="square">
              <a:spAutoFit/>
            </a:bodyPr>
            <a:lstStyle/>
            <a:p>
              <a:r>
                <a:rPr lang="en-US" sz="900" dirty="0">
                  <a:solidFill>
                    <a:schemeClr val="bg1"/>
                  </a:solidFill>
                  <a:latin typeface="Calibri" panose="020F0502020204030204" pitchFamily="34" charset="0"/>
                </a:rPr>
                <a:t>Simon Dewey Artist</a:t>
              </a:r>
              <a:endParaRPr lang="en-US" sz="900" dirty="0">
                <a:solidFill>
                  <a:schemeClr val="bg1"/>
                </a:solidFill>
              </a:endParaRPr>
            </a:p>
          </p:txBody>
        </p:sp>
      </p:grpSp>
      <p:grpSp>
        <p:nvGrpSpPr>
          <p:cNvPr id="5" name="Group 4"/>
          <p:cNvGrpSpPr/>
          <p:nvPr/>
        </p:nvGrpSpPr>
        <p:grpSpPr>
          <a:xfrm>
            <a:off x="218564" y="3731299"/>
            <a:ext cx="2324844" cy="1800911"/>
            <a:chOff x="218564" y="3731299"/>
            <a:chExt cx="2324844" cy="1800911"/>
          </a:xfrm>
        </p:grpSpPr>
        <p:pic>
          <p:nvPicPr>
            <p:cNvPr id="2052" name="Picture 4" descr="To Be With God (Prin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251" y="3731299"/>
              <a:ext cx="2287157" cy="180091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218564" y="5301378"/>
              <a:ext cx="1712786" cy="230832"/>
            </a:xfrm>
            <a:prstGeom prst="rect">
              <a:avLst/>
            </a:prstGeom>
          </p:spPr>
          <p:txBody>
            <a:bodyPr wrap="square">
              <a:spAutoFit/>
            </a:bodyPr>
            <a:lstStyle/>
            <a:p>
              <a:r>
                <a:rPr lang="en-US" sz="900" dirty="0">
                  <a:solidFill>
                    <a:schemeClr val="bg1"/>
                  </a:solidFill>
                  <a:latin typeface="Calibri" panose="020F0502020204030204" pitchFamily="34" charset="0"/>
                </a:rPr>
                <a:t>Simon Dewey Artist</a:t>
              </a:r>
              <a:endParaRPr lang="en-US" sz="900" dirty="0">
                <a:solidFill>
                  <a:schemeClr val="bg1"/>
                </a:solidFill>
              </a:endParaRPr>
            </a:p>
          </p:txBody>
        </p:sp>
      </p:grpSp>
      <p:grpSp>
        <p:nvGrpSpPr>
          <p:cNvPr id="6" name="Group 5"/>
          <p:cNvGrpSpPr/>
          <p:nvPr/>
        </p:nvGrpSpPr>
        <p:grpSpPr>
          <a:xfrm>
            <a:off x="218564" y="386834"/>
            <a:ext cx="2324844" cy="2866237"/>
            <a:chOff x="218564" y="386834"/>
            <a:chExt cx="2324844" cy="2866237"/>
          </a:xfrm>
        </p:grpSpPr>
        <p:pic>
          <p:nvPicPr>
            <p:cNvPr id="2050" name="Picture 2" descr="In The Arms Of Mary (Print)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033" y="386834"/>
              <a:ext cx="2238375" cy="2857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218564" y="3022239"/>
              <a:ext cx="1712786" cy="230832"/>
            </a:xfrm>
            <a:prstGeom prst="rect">
              <a:avLst/>
            </a:prstGeom>
          </p:spPr>
          <p:txBody>
            <a:bodyPr wrap="square">
              <a:spAutoFit/>
            </a:bodyPr>
            <a:lstStyle/>
            <a:p>
              <a:r>
                <a:rPr lang="en-US" sz="900" dirty="0">
                  <a:solidFill>
                    <a:schemeClr val="bg1"/>
                  </a:solidFill>
                  <a:latin typeface="Calibri" panose="020F0502020204030204" pitchFamily="34" charset="0"/>
                </a:rPr>
                <a:t>Simon Dewey Artist</a:t>
              </a:r>
              <a:endParaRPr lang="en-US" sz="900" dirty="0">
                <a:solidFill>
                  <a:schemeClr val="bg1"/>
                </a:solidFill>
              </a:endParaRPr>
            </a:p>
          </p:txBody>
        </p:sp>
      </p:grpSp>
    </p:spTree>
    <p:extLst>
      <p:ext uri="{BB962C8B-B14F-4D97-AF65-F5344CB8AC3E}">
        <p14:creationId xmlns:p14="http://schemas.microsoft.com/office/powerpoint/2010/main" val="392644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108857"/>
            <a:ext cx="11973962"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#196  </a:t>
            </a:r>
            <a:r>
              <a:rPr lang="en-US" i="1" dirty="0">
                <a:solidFill>
                  <a:schemeClr val="bg1"/>
                </a:solidFill>
              </a:rPr>
              <a:t>Jesus Once of Humble Birth</a:t>
            </a:r>
            <a:endParaRPr lang="en-US" dirty="0">
              <a:solidFill>
                <a:schemeClr val="bg1"/>
              </a:solidFill>
            </a:endParaRPr>
          </a:p>
          <a:p>
            <a:endParaRPr lang="en-US" dirty="0">
              <a:solidFill>
                <a:schemeClr val="bg1"/>
              </a:solidFill>
            </a:endParaRPr>
          </a:p>
          <a:p>
            <a:r>
              <a:rPr lang="en-US" dirty="0">
                <a:solidFill>
                  <a:schemeClr val="bg1"/>
                </a:solidFill>
              </a:rPr>
              <a:t>Videos:</a:t>
            </a:r>
          </a:p>
          <a:p>
            <a:r>
              <a:rPr lang="en-US" dirty="0">
                <a:solidFill>
                  <a:schemeClr val="bg1"/>
                </a:solidFill>
              </a:rPr>
              <a:t>Bear Up Their Burdens with Ease (1:06)</a:t>
            </a:r>
          </a:p>
          <a:p>
            <a:r>
              <a:rPr lang="en-US" dirty="0">
                <a:solidFill>
                  <a:schemeClr val="bg1"/>
                </a:solidFill>
              </a:rPr>
              <a:t>Isaiah Prophesied of Christ(4:51)</a:t>
            </a:r>
          </a:p>
          <a:p>
            <a:endParaRPr lang="en-US" dirty="0">
              <a:solidFill>
                <a:schemeClr val="bg1"/>
              </a:solidFill>
            </a:endParaRPr>
          </a:p>
          <a:p>
            <a:pPr marL="342900" indent="-342900">
              <a:buAutoNum type="arabicPeriod"/>
            </a:pPr>
            <a:r>
              <a:rPr lang="en-US" dirty="0">
                <a:solidFill>
                  <a:schemeClr val="bg1"/>
                </a:solidFill>
              </a:rPr>
              <a:t>Victor L. Ludlow </a:t>
            </a:r>
            <a:r>
              <a:rPr lang="en-US" i="1" dirty="0">
                <a:solidFill>
                  <a:schemeClr val="bg1"/>
                </a:solidFill>
              </a:rPr>
              <a:t>Unlocking Isaiah in the Book of Mormon </a:t>
            </a:r>
            <a:r>
              <a:rPr lang="en-US" dirty="0">
                <a:solidFill>
                  <a:schemeClr val="bg1"/>
                </a:solidFill>
              </a:rPr>
              <a:t> pp. 216-217, 219. 225-227</a:t>
            </a:r>
          </a:p>
          <a:p>
            <a:pPr marL="342900" indent="-342900">
              <a:buAutoNum type="arabicPeriod"/>
            </a:pPr>
            <a:endParaRPr lang="en-US" dirty="0">
              <a:solidFill>
                <a:schemeClr val="bg1"/>
              </a:solidFill>
            </a:endParaRPr>
          </a:p>
          <a:p>
            <a:pPr marL="342900" indent="-342900">
              <a:buFontTx/>
              <a:buAutoNum type="arabicPeriod"/>
            </a:pPr>
            <a:r>
              <a:rPr lang="en-US" dirty="0">
                <a:solidFill>
                  <a:schemeClr val="bg1"/>
                </a:solidFill>
              </a:rPr>
              <a:t>Joseph Fielding Smith  (</a:t>
            </a:r>
            <a:r>
              <a:rPr lang="en-US" i="1" dirty="0">
                <a:solidFill>
                  <a:schemeClr val="bg1"/>
                </a:solidFill>
              </a:rPr>
              <a:t>Doctrines of Salvation, </a:t>
            </a:r>
            <a:r>
              <a:rPr lang="en-US" dirty="0">
                <a:solidFill>
                  <a:schemeClr val="bg1"/>
                </a:solidFill>
              </a:rPr>
              <a:t>comp. Bruce R. McConkie, 3 vols. [1954–56], 1:23).</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Poway Institute Handout Becky Davies and Lesley Meacham</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Elder David A. Bednar (“Bear Up Their Burdens with Ease,”</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2014, 90).</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Book of Mormon Reference Companion, 394 found in </a:t>
            </a:r>
            <a:r>
              <a:rPr lang="en-US" i="1" dirty="0">
                <a:solidFill>
                  <a:schemeClr val="bg1"/>
                </a:solidFill>
              </a:rPr>
              <a:t>Isaiah for Airheads </a:t>
            </a:r>
            <a:r>
              <a:rPr lang="en-US" dirty="0">
                <a:solidFill>
                  <a:schemeClr val="bg1"/>
                </a:solidFill>
              </a:rPr>
              <a:t> by John </a:t>
            </a:r>
            <a:r>
              <a:rPr lang="en-US" dirty="0" err="1">
                <a:solidFill>
                  <a:schemeClr val="bg1"/>
                </a:solidFill>
              </a:rPr>
              <a:t>Bytheway</a:t>
            </a:r>
            <a:r>
              <a:rPr lang="en-US" dirty="0">
                <a:solidFill>
                  <a:schemeClr val="bg1"/>
                </a:solidFill>
              </a:rPr>
              <a:t> p. 168</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Bruce R. McConkie </a:t>
            </a:r>
            <a:r>
              <a:rPr lang="en-US" i="1" dirty="0">
                <a:solidFill>
                  <a:schemeClr val="bg1"/>
                </a:solidFill>
              </a:rPr>
              <a:t>Mortal Messiah </a:t>
            </a:r>
            <a:r>
              <a:rPr lang="en-US" dirty="0">
                <a:solidFill>
                  <a:schemeClr val="bg1"/>
                </a:solidFill>
              </a:rPr>
              <a:t> p. 4:211</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Old Testament Institute Manual </a:t>
            </a:r>
            <a:r>
              <a:rPr lang="en-US" i="1" dirty="0">
                <a:solidFill>
                  <a:schemeClr val="bg1"/>
                </a:solidFill>
              </a:rPr>
              <a:t>The Gathering of Israel and the Coming of the Messiah Chapter 17</a:t>
            </a:r>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4" name="Group 3"/>
          <p:cNvGrpSpPr/>
          <p:nvPr/>
        </p:nvGrpSpPr>
        <p:grpSpPr>
          <a:xfrm>
            <a:off x="4119325" y="1071354"/>
            <a:ext cx="946135" cy="1198438"/>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924800" y="3810000"/>
              <a:ext cx="645353" cy="610017"/>
              <a:chOff x="7924800" y="5867400"/>
              <a:chExt cx="645353" cy="610017"/>
            </a:xfrm>
          </p:grpSpPr>
          <p:grpSp>
            <p:nvGrpSpPr>
              <p:cNvPr id="17" name="Group 13"/>
              <p:cNvGrpSpPr/>
              <p:nvPr/>
            </p:nvGrpSpPr>
            <p:grpSpPr>
              <a:xfrm>
                <a:off x="7924800" y="5867400"/>
                <a:ext cx="645353" cy="610017"/>
                <a:chOff x="3037563" y="3121795"/>
                <a:chExt cx="1250371" cy="1224010"/>
              </a:xfrm>
            </p:grpSpPr>
            <p:sp>
              <p:nvSpPr>
                <p:cNvPr id="19" name="Oval 1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543800" y="4038600"/>
              <a:ext cx="403070" cy="381000"/>
              <a:chOff x="7924800" y="5867400"/>
              <a:chExt cx="645353" cy="610017"/>
            </a:xfrm>
          </p:grpSpPr>
          <p:grpSp>
            <p:nvGrpSpPr>
              <p:cNvPr id="11" name="Group 13"/>
              <p:cNvGrpSpPr/>
              <p:nvPr/>
            </p:nvGrpSpPr>
            <p:grpSpPr>
              <a:xfrm>
                <a:off x="7924800" y="5867400"/>
                <a:ext cx="645353" cy="610017"/>
                <a:chOff x="3037563" y="3121795"/>
                <a:chExt cx="1250371" cy="1224010"/>
              </a:xfrm>
            </p:grpSpPr>
            <p:sp>
              <p:nvSpPr>
                <p:cNvPr id="13" name="Oval 1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Footer Placeholder 14">
            <a:extLst>
              <a:ext uri="{FF2B5EF4-FFF2-40B4-BE49-F238E27FC236}">
                <a16:creationId xmlns:a16="http://schemas.microsoft.com/office/drawing/2014/main" id="{EDB7A9AC-1356-4E24-95CC-1BD8D3D2F22B}"/>
              </a:ext>
            </a:extLst>
          </p:cNvPr>
          <p:cNvSpPr>
            <a:spLocks noGrp="1"/>
          </p:cNvSpPr>
          <p:nvPr/>
        </p:nvSpPr>
        <p:spPr>
          <a:xfrm>
            <a:off x="76200" y="644905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934007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416320"/>
          </a:xfrm>
          <a:prstGeom prst="rect">
            <a:avLst/>
          </a:prstGeom>
          <a:ln>
            <a:solidFill>
              <a:schemeClr val="tx1"/>
            </a:solidFill>
          </a:ln>
        </p:spPr>
        <p:txBody>
          <a:bodyPr>
            <a:spAutoFit/>
          </a:bodyPr>
          <a:lstStyle/>
          <a:p>
            <a:r>
              <a:rPr lang="en-US" sz="1200" b="1" dirty="0"/>
              <a:t>The Atonement:</a:t>
            </a:r>
          </a:p>
          <a:p>
            <a:r>
              <a:rPr lang="en-US" sz="1200" dirty="0"/>
              <a:t>“The utter loneliness and excruciating pain of the Atonement begun in Gethsemane reached its zenith when, after unspeakable abuse at the hands of Roman soldiers and others, Christ cried from the cross, “Eli, Eli, lama </a:t>
            </a:r>
            <a:r>
              <a:rPr lang="en-US" sz="1200" dirty="0" err="1"/>
              <a:t>sabachthani</a:t>
            </a:r>
            <a:r>
              <a:rPr lang="en-US" sz="1200" dirty="0"/>
              <a:t>?  That is to say, My God, my God, why hast thou forsaken me?”</a:t>
            </a:r>
          </a:p>
          <a:p>
            <a:endParaRPr lang="en-US" sz="1200" dirty="0"/>
          </a:p>
          <a:p>
            <a:r>
              <a:rPr lang="en-US" sz="1200" dirty="0"/>
              <a:t>In the depths of that anguish, even nature itself convulsed. “There was a darkness over all the earth. … And the sun was darkened.”</a:t>
            </a:r>
          </a:p>
          <a:p>
            <a:endParaRPr lang="en-US" sz="1200" dirty="0"/>
          </a:p>
          <a:p>
            <a:r>
              <a:rPr lang="en-US" sz="1200" dirty="0"/>
              <a:t>“And, behold, the veil of the temple was rent in twain from the top to the bottom; and the earth did quake, and the rocks rent ”causing many to exclaim, “The God of nature suffers.” Finally, even the seemingly unbearable had been borne, and Jesus said, “It is finished.”</a:t>
            </a:r>
          </a:p>
          <a:p>
            <a:endParaRPr lang="en-US" sz="1200" dirty="0"/>
          </a:p>
          <a:p>
            <a:r>
              <a:rPr lang="en-US" sz="1200" dirty="0"/>
              <a:t>“Father, into thy hands I commend my spirit.” Someday, somewhere, every human tongue will be called upon to confess as did a Roman centurion who witnessed all of this, “Truly this was the Son of God.”</a:t>
            </a:r>
          </a:p>
          <a:p>
            <a:r>
              <a:rPr lang="en-US" sz="1200" dirty="0"/>
              <a:t>Jeffrey R. Holland </a:t>
            </a:r>
            <a:r>
              <a:rPr lang="en-US" sz="1200" i="1" dirty="0"/>
              <a:t>Do This In Remembrance of Me </a:t>
            </a:r>
            <a:r>
              <a:rPr lang="en-US" sz="1200" dirty="0"/>
              <a:t>Ensign Nov. 1995</a:t>
            </a:r>
          </a:p>
        </p:txBody>
      </p:sp>
      <p:sp>
        <p:nvSpPr>
          <p:cNvPr id="3" name="Rectangle 2"/>
          <p:cNvSpPr/>
          <p:nvPr/>
        </p:nvSpPr>
        <p:spPr>
          <a:xfrm>
            <a:off x="0" y="3416320"/>
            <a:ext cx="6096000" cy="2308324"/>
          </a:xfrm>
          <a:prstGeom prst="rect">
            <a:avLst/>
          </a:prstGeom>
          <a:ln>
            <a:solidFill>
              <a:schemeClr val="tx1"/>
            </a:solidFill>
          </a:ln>
        </p:spPr>
        <p:txBody>
          <a:bodyPr>
            <a:spAutoFit/>
          </a:bodyPr>
          <a:lstStyle/>
          <a:p>
            <a:r>
              <a:rPr lang="en-US" sz="1200" b="1" dirty="0"/>
              <a:t>Who Shall Declare His Generation?:</a:t>
            </a:r>
          </a:p>
          <a:p>
            <a:r>
              <a:rPr lang="en-US" sz="1200" dirty="0"/>
              <a:t>The question might be translated, “Who shall testify of His life mission?” Unfaithful children of God fail to “declare his generation: or testify as their Savior. We must “declare his generation,” or His life, mission, and gospel. </a:t>
            </a:r>
          </a:p>
          <a:p>
            <a:endParaRPr lang="en-US" sz="1200" dirty="0"/>
          </a:p>
          <a:p>
            <a:r>
              <a:rPr lang="en-US" sz="1200" dirty="0"/>
              <a:t>President David O. McKay teaches that people who know in their heart that Heavenly Father and Jesus Christ restored the gospel to the earth have “the greatest possession that the human mind can possess.” (</a:t>
            </a:r>
            <a:r>
              <a:rPr lang="en-US" sz="1200" i="1" dirty="0"/>
              <a:t>Man May Know For Himself) </a:t>
            </a:r>
            <a:r>
              <a:rPr lang="en-US" sz="1200" dirty="0"/>
              <a:t>p. 145</a:t>
            </a:r>
          </a:p>
          <a:p>
            <a:endParaRPr lang="en-US" sz="1200" dirty="0"/>
          </a:p>
          <a:p>
            <a:r>
              <a:rPr lang="en-US" sz="1200" dirty="0"/>
              <a:t>Latter-day Saints with a testimony are the ones who can clearly and powerfully declare Jesus Christ and His gospel to the world.” Victor L. Ludlow (</a:t>
            </a:r>
            <a:r>
              <a:rPr lang="en-US" sz="1200" i="1" dirty="0"/>
              <a:t>Unlocking Isaiah in the Book of Mormon) p. 224</a:t>
            </a:r>
            <a:endParaRPr lang="en-US" sz="1200" dirty="0"/>
          </a:p>
        </p:txBody>
      </p:sp>
      <p:sp>
        <p:nvSpPr>
          <p:cNvPr id="4" name="Rectangle 3"/>
          <p:cNvSpPr/>
          <p:nvPr/>
        </p:nvSpPr>
        <p:spPr>
          <a:xfrm>
            <a:off x="6096000" y="0"/>
            <a:ext cx="6096000" cy="1384995"/>
          </a:xfrm>
          <a:prstGeom prst="rect">
            <a:avLst/>
          </a:prstGeom>
          <a:ln>
            <a:solidFill>
              <a:schemeClr val="tx1"/>
            </a:solidFill>
          </a:ln>
        </p:spPr>
        <p:txBody>
          <a:bodyPr>
            <a:spAutoFit/>
          </a:bodyPr>
          <a:lstStyle/>
          <a:p>
            <a:pPr fontAlgn="base"/>
            <a:r>
              <a:rPr lang="en-US" sz="1200" b="1" dirty="0"/>
              <a:t>Jesus Christ Suffered:</a:t>
            </a:r>
          </a:p>
          <a:p>
            <a:pPr fontAlgn="base"/>
            <a:r>
              <a:rPr lang="en-US" sz="1200" dirty="0"/>
              <a:t>“He suffered so much pain, ‘indescribable anguish,’ and ‘overpowering torture’ [John Taylor, </a:t>
            </a:r>
            <a:r>
              <a:rPr lang="en-US" sz="1200" i="1" dirty="0"/>
              <a:t>The Mediation and Atonement</a:t>
            </a:r>
            <a:r>
              <a:rPr lang="en-US" sz="1200" dirty="0"/>
              <a:t> (1882), 150] for our sake. His profound suffering in the Garden of Gethsemane … caused Him ‘to tremble because of pain, and to bleed at every pore, and to suffer both body and spirit’ [D&amp;C 19:18]. …</a:t>
            </a:r>
          </a:p>
          <a:p>
            <a:pPr fontAlgn="base"/>
            <a:r>
              <a:rPr lang="en-US" sz="1200" dirty="0"/>
              <a:t>“… No one has ever suffered in any degree what He did” President James E. Faust (“The Atonement: Our Greatest Hope,” </a:t>
            </a:r>
            <a:r>
              <a:rPr lang="en-US" sz="1200" i="1" dirty="0"/>
              <a:t>Ensign,</a:t>
            </a:r>
            <a:r>
              <a:rPr lang="en-US" sz="1200" dirty="0"/>
              <a:t> Nov. 2001, 19).</a:t>
            </a:r>
          </a:p>
        </p:txBody>
      </p:sp>
      <p:sp>
        <p:nvSpPr>
          <p:cNvPr id="5" name="Rectangle 4"/>
          <p:cNvSpPr/>
          <p:nvPr/>
        </p:nvSpPr>
        <p:spPr>
          <a:xfrm>
            <a:off x="6096000" y="1384995"/>
            <a:ext cx="6096000" cy="3231654"/>
          </a:xfrm>
          <a:prstGeom prst="rect">
            <a:avLst/>
          </a:prstGeom>
          <a:ln>
            <a:solidFill>
              <a:schemeClr val="tx1"/>
            </a:solidFill>
          </a:ln>
        </p:spPr>
        <p:txBody>
          <a:bodyPr>
            <a:spAutoFit/>
          </a:bodyPr>
          <a:lstStyle/>
          <a:p>
            <a:r>
              <a:rPr lang="en-US" sz="1200" b="1" dirty="0">
                <a:latin typeface="Arial" panose="020B0604020202020204" pitchFamily="34" charset="0"/>
              </a:rPr>
              <a:t>Simon Dewey</a:t>
            </a:r>
            <a:r>
              <a:rPr lang="en-US" sz="1200" dirty="0">
                <a:latin typeface="Arial" panose="020B0604020202020204" pitchFamily="34" charset="0"/>
              </a:rPr>
              <a:t> is a portrait painter, primarily of religious art. Born in 1962, he is the only son of a London bus driver and part-time artist and left home at age seventeen to attend London Art College. His earliest memory of drawing was at age five when his father gave him an old roll of wallpaper and a pencil and told him to fill the entire roll with sketches, which he covered with every thing he could think to draw.</a:t>
            </a:r>
          </a:p>
          <a:p>
            <a:r>
              <a:rPr lang="en-US" sz="1200" dirty="0">
                <a:latin typeface="Arial" panose="020B0604020202020204" pitchFamily="34" charset="0"/>
              </a:rPr>
              <a:t>He worked for a time as a corporate visual aids illustrator. His exceptional skills earned him a position as the sole illustrator in a small design firm. After he married, he became a freelance illustrator and worked on projects for Scholastic and Penguin Book. He has worked for well-known clients Hasbro/Milton Bradley, RCA Columbia, Warner Home Video, and CBS Fox. His work has appeared on the covers of numerous magazines.</a:t>
            </a:r>
          </a:p>
          <a:p>
            <a:r>
              <a:rPr lang="en-US" sz="1200" dirty="0">
                <a:latin typeface="Arial" panose="020B0604020202020204" pitchFamily="34" charset="0"/>
              </a:rPr>
              <a:t>In 1997, he released his painting “He Lives,” and quickly gained popularity with a Latter-day Saint audience and became a bestselling artist of LDS religious art. He is a member of The Church of Jesus Christ of Latter-day Saints. Many of his paintings illustrate the stories of the New Testament and the life and ministry of Jesus Christ. He has also painted themes from the life of Joseph Smith.</a:t>
            </a:r>
          </a:p>
          <a:p>
            <a:r>
              <a:rPr lang="en-US" sz="1200" dirty="0">
                <a:latin typeface="Arial" panose="020B0604020202020204" pitchFamily="34" charset="0"/>
              </a:rPr>
              <a:t>Dewey and his wife, Lorraine, are the parents of five children and live in Alberta, Canada. Mormonwiki.com</a:t>
            </a:r>
            <a:endParaRPr lang="en-US" sz="1200" b="0" i="0" dirty="0">
              <a:effectLst/>
              <a:latin typeface="Arial" panose="020B0604020202020204" pitchFamily="34" charset="0"/>
            </a:endParaRPr>
          </a:p>
        </p:txBody>
      </p:sp>
      <p:pic>
        <p:nvPicPr>
          <p:cNvPr id="4098" name="Picture 2" descr="Simon Dewey Mormon Art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2308" y="4697064"/>
            <a:ext cx="1754643" cy="147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5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28" y="40911"/>
            <a:ext cx="12032055" cy="707886"/>
          </a:xfrm>
          <a:prstGeom prst="rect">
            <a:avLst/>
          </a:prstGeom>
          <a:noFill/>
        </p:spPr>
        <p:txBody>
          <a:bodyPr wrap="square" rtlCol="0">
            <a:spAutoFit/>
          </a:bodyPr>
          <a:lstStyle/>
          <a:p>
            <a:pPr algn="ctr"/>
            <a:r>
              <a:rPr lang="en-US" sz="4000" dirty="0">
                <a:solidFill>
                  <a:schemeClr val="bg1"/>
                </a:solidFill>
              </a:rPr>
              <a:t>Conversation Between Abinadi and Priests of Noah</a:t>
            </a:r>
          </a:p>
        </p:txBody>
      </p:sp>
      <p:sp>
        <p:nvSpPr>
          <p:cNvPr id="48" name="Rectangle 47"/>
          <p:cNvSpPr/>
          <p:nvPr/>
        </p:nvSpPr>
        <p:spPr>
          <a:xfrm>
            <a:off x="5037281" y="549841"/>
            <a:ext cx="3650439" cy="369332"/>
          </a:xfrm>
          <a:prstGeom prst="rect">
            <a:avLst/>
          </a:prstGeom>
        </p:spPr>
        <p:txBody>
          <a:bodyPr wrap="square">
            <a:spAutoFit/>
          </a:bodyPr>
          <a:lstStyle/>
          <a:p>
            <a:r>
              <a:rPr lang="en-US" dirty="0">
                <a:solidFill>
                  <a:schemeClr val="bg1"/>
                </a:solidFill>
                <a:latin typeface="Calibri" panose="020F0502020204030204" pitchFamily="34" charset="0"/>
              </a:rPr>
              <a:t>Mosiah 12:21-24</a:t>
            </a:r>
            <a:endParaRPr lang="en-US" dirty="0">
              <a:solidFill>
                <a:schemeClr val="bg1"/>
              </a:solidFill>
            </a:endParaRPr>
          </a:p>
        </p:txBody>
      </p:sp>
      <p:grpSp>
        <p:nvGrpSpPr>
          <p:cNvPr id="4" name="Group 3"/>
          <p:cNvGrpSpPr/>
          <p:nvPr/>
        </p:nvGrpSpPr>
        <p:grpSpPr>
          <a:xfrm>
            <a:off x="419255" y="862283"/>
            <a:ext cx="5626950" cy="1564046"/>
            <a:chOff x="419255" y="862283"/>
            <a:chExt cx="5626950" cy="1564046"/>
          </a:xfrm>
        </p:grpSpPr>
        <p:sp>
          <p:nvSpPr>
            <p:cNvPr id="2" name="TextBox 1"/>
            <p:cNvSpPr txBox="1"/>
            <p:nvPr/>
          </p:nvSpPr>
          <p:spPr>
            <a:xfrm>
              <a:off x="2922209" y="963247"/>
              <a:ext cx="3123996" cy="1323439"/>
            </a:xfrm>
            <a:prstGeom prst="rect">
              <a:avLst/>
            </a:prstGeom>
            <a:solidFill>
              <a:schemeClr val="tx2">
                <a:lumMod val="60000"/>
                <a:lumOff val="40000"/>
              </a:schemeClr>
            </a:solidFill>
          </p:spPr>
          <p:txBody>
            <a:bodyPr wrap="square" rtlCol="0">
              <a:spAutoFit/>
            </a:bodyPr>
            <a:lstStyle/>
            <a:p>
              <a:pPr fontAlgn="base"/>
              <a:r>
                <a:rPr lang="en-US" sz="2000" dirty="0">
                  <a:solidFill>
                    <a:schemeClr val="bg1"/>
                  </a:solidFill>
                </a:rPr>
                <a:t>Abinadi--If you’re a real prophet you would tell us good and happy things like we tell King Noah </a:t>
              </a:r>
            </a:p>
          </p:txBody>
        </p:sp>
        <p:grpSp>
          <p:nvGrpSpPr>
            <p:cNvPr id="37" name="Group 36"/>
            <p:cNvGrpSpPr/>
            <p:nvPr/>
          </p:nvGrpSpPr>
          <p:grpSpPr>
            <a:xfrm>
              <a:off x="419255" y="862283"/>
              <a:ext cx="2251517" cy="1564046"/>
              <a:chOff x="2743200" y="3657600"/>
              <a:chExt cx="2971800" cy="2133600"/>
            </a:xfrm>
          </p:grpSpPr>
          <p:grpSp>
            <p:nvGrpSpPr>
              <p:cNvPr id="38" name="Group 129"/>
              <p:cNvGrpSpPr/>
              <p:nvPr/>
            </p:nvGrpSpPr>
            <p:grpSpPr>
              <a:xfrm>
                <a:off x="2895600" y="3657600"/>
                <a:ext cx="2808111" cy="1633861"/>
                <a:chOff x="990600" y="1066800"/>
                <a:chExt cx="2808111" cy="1633861"/>
              </a:xfrm>
            </p:grpSpPr>
            <p:grpSp>
              <p:nvGrpSpPr>
                <p:cNvPr id="41" name="Group 40"/>
                <p:cNvGrpSpPr/>
                <p:nvPr/>
              </p:nvGrpSpPr>
              <p:grpSpPr>
                <a:xfrm>
                  <a:off x="1905000" y="1066800"/>
                  <a:ext cx="997381" cy="1585757"/>
                  <a:chOff x="304800" y="261156"/>
                  <a:chExt cx="1417332" cy="2253445"/>
                </a:xfrm>
              </p:grpSpPr>
              <p:sp>
                <p:nvSpPr>
                  <p:cNvPr id="81" name="Rectangle 80"/>
                  <p:cNvSpPr/>
                  <p:nvPr/>
                </p:nvSpPr>
                <p:spPr>
                  <a:xfrm>
                    <a:off x="599322" y="1752601"/>
                    <a:ext cx="832210" cy="762000"/>
                  </a:xfrm>
                  <a:prstGeom prst="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20835976" flipH="1">
                    <a:off x="1167670" y="1021891"/>
                    <a:ext cx="554462" cy="111215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Extract 82"/>
                  <p:cNvSpPr/>
                  <p:nvPr/>
                </p:nvSpPr>
                <p:spPr>
                  <a:xfrm rot="10800000">
                    <a:off x="818934" y="1927112"/>
                    <a:ext cx="367090" cy="40867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4" name="Cloud 83"/>
                  <p:cNvSpPr/>
                  <p:nvPr/>
                </p:nvSpPr>
                <p:spPr>
                  <a:xfrm rot="764024">
                    <a:off x="304800" y="1016373"/>
                    <a:ext cx="504969" cy="111215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61612" y="1026800"/>
                    <a:ext cx="681735" cy="10512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p:cNvSpPr/>
                  <p:nvPr/>
                </p:nvSpPr>
                <p:spPr>
                  <a:xfrm rot="16200000" flipH="1">
                    <a:off x="763899" y="502385"/>
                    <a:ext cx="529596" cy="1048825"/>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49"/>
                  <p:cNvGrpSpPr/>
                  <p:nvPr/>
                </p:nvGrpSpPr>
                <p:grpSpPr>
                  <a:xfrm>
                    <a:off x="457200" y="261156"/>
                    <a:ext cx="1143000" cy="1290492"/>
                    <a:chOff x="1065863" y="3467100"/>
                    <a:chExt cx="969361" cy="1094447"/>
                  </a:xfrm>
                </p:grpSpPr>
                <p:sp>
                  <p:nvSpPr>
                    <p:cNvPr id="88" name="Chord 87"/>
                    <p:cNvSpPr/>
                    <p:nvPr/>
                  </p:nvSpPr>
                  <p:spPr>
                    <a:xfrm rot="6672735">
                      <a:off x="990600" y="3581400"/>
                      <a:ext cx="1066800" cy="838200"/>
                    </a:xfrm>
                    <a:prstGeom prst="chor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hord 88"/>
                    <p:cNvSpPr/>
                    <p:nvPr/>
                  </p:nvSpPr>
                  <p:spPr>
                    <a:xfrm rot="8132090">
                      <a:off x="1065863" y="3732856"/>
                      <a:ext cx="969361" cy="828691"/>
                    </a:xfrm>
                    <a:prstGeom prst="chord">
                      <a:avLst>
                        <a:gd name="adj1" fmla="val 2892879"/>
                        <a:gd name="adj2" fmla="val 13226598"/>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1066800" y="4038600"/>
                      <a:ext cx="914400" cy="228600"/>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48"/>
                    <p:cNvGrpSpPr/>
                    <p:nvPr/>
                  </p:nvGrpSpPr>
                  <p:grpSpPr>
                    <a:xfrm>
                      <a:off x="1143000" y="4038600"/>
                      <a:ext cx="762000" cy="228600"/>
                      <a:chOff x="2667000" y="3186545"/>
                      <a:chExt cx="3008746" cy="1080655"/>
                    </a:xfrm>
                  </p:grpSpPr>
                  <p:grpSp>
                    <p:nvGrpSpPr>
                      <p:cNvPr id="92" name="Group 39"/>
                      <p:cNvGrpSpPr/>
                      <p:nvPr/>
                    </p:nvGrpSpPr>
                    <p:grpSpPr>
                      <a:xfrm>
                        <a:off x="2667000" y="3200400"/>
                        <a:ext cx="990600" cy="1066800"/>
                        <a:chOff x="2667000" y="3200400"/>
                        <a:chExt cx="990600" cy="1066800"/>
                      </a:xfrm>
                    </p:grpSpPr>
                    <p:sp>
                      <p:nvSpPr>
                        <p:cNvPr id="101" name="Cross 100"/>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ross 101"/>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40"/>
                      <p:cNvGrpSpPr/>
                      <p:nvPr/>
                    </p:nvGrpSpPr>
                    <p:grpSpPr>
                      <a:xfrm>
                        <a:off x="3687618" y="3198091"/>
                        <a:ext cx="990600" cy="1066800"/>
                        <a:chOff x="2667000" y="3200400"/>
                        <a:chExt cx="990600" cy="1066800"/>
                      </a:xfrm>
                    </p:grpSpPr>
                    <p:sp>
                      <p:nvSpPr>
                        <p:cNvPr id="98" name="Cross 97"/>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ross 98"/>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44"/>
                      <p:cNvGrpSpPr/>
                      <p:nvPr/>
                    </p:nvGrpSpPr>
                    <p:grpSpPr>
                      <a:xfrm>
                        <a:off x="4685146" y="3186545"/>
                        <a:ext cx="990600" cy="1066800"/>
                        <a:chOff x="2667000" y="3200400"/>
                        <a:chExt cx="990600" cy="1066800"/>
                      </a:xfrm>
                    </p:grpSpPr>
                    <p:sp>
                      <p:nvSpPr>
                        <p:cNvPr id="95" name="Cross 94"/>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ross 95"/>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2" name="Group 91"/>
                <p:cNvGrpSpPr/>
                <p:nvPr/>
              </p:nvGrpSpPr>
              <p:grpSpPr>
                <a:xfrm>
                  <a:off x="990600" y="1371600"/>
                  <a:ext cx="804333" cy="1329061"/>
                  <a:chOff x="2209800" y="838200"/>
                  <a:chExt cx="1143000" cy="1888667"/>
                </a:xfrm>
              </p:grpSpPr>
              <p:grpSp>
                <p:nvGrpSpPr>
                  <p:cNvPr id="62" name="Group 9"/>
                  <p:cNvGrpSpPr/>
                  <p:nvPr/>
                </p:nvGrpSpPr>
                <p:grpSpPr>
                  <a:xfrm>
                    <a:off x="2209800" y="1219200"/>
                    <a:ext cx="1098967" cy="1507667"/>
                    <a:chOff x="7892633" y="2667000"/>
                    <a:chExt cx="1499677" cy="2057399"/>
                  </a:xfrm>
                </p:grpSpPr>
                <p:sp>
                  <p:nvSpPr>
                    <p:cNvPr id="76" name="Cloud 75"/>
                    <p:cNvSpPr/>
                    <p:nvPr/>
                  </p:nvSpPr>
                  <p:spPr>
                    <a:xfrm rot="21267149" flipH="1">
                      <a:off x="8656689" y="2777321"/>
                      <a:ext cx="735621" cy="989173"/>
                    </a:xfrm>
                    <a:prstGeom prst="clou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rot="1441540" flipH="1">
                      <a:off x="7892633" y="2785255"/>
                      <a:ext cx="735621" cy="989173"/>
                    </a:xfrm>
                    <a:prstGeom prst="clou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Manual Operation 12"/>
                    <p:cNvSpPr/>
                    <p:nvPr/>
                  </p:nvSpPr>
                  <p:spPr>
                    <a:xfrm rot="10800000">
                      <a:off x="8076536" y="3774426"/>
                      <a:ext cx="1103433" cy="949973"/>
                    </a:xfrm>
                    <a:prstGeom prst="flowChartManualOperation">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Extract 13"/>
                    <p:cNvSpPr/>
                    <p:nvPr/>
                  </p:nvSpPr>
                  <p:spPr>
                    <a:xfrm rot="10800000">
                      <a:off x="8374030" y="3923480"/>
                      <a:ext cx="530081" cy="570345"/>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62"/>
                    <p:cNvSpPr/>
                    <p:nvPr/>
                  </p:nvSpPr>
                  <p:spPr>
                    <a:xfrm>
                      <a:off x="8146854" y="2667000"/>
                      <a:ext cx="984436" cy="146712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3"/>
                  <p:cNvGrpSpPr/>
                  <p:nvPr/>
                </p:nvGrpSpPr>
                <p:grpSpPr>
                  <a:xfrm>
                    <a:off x="2209800" y="838200"/>
                    <a:ext cx="1143000" cy="692727"/>
                    <a:chOff x="1722870" y="3269673"/>
                    <a:chExt cx="1000125" cy="692727"/>
                  </a:xfrm>
                </p:grpSpPr>
                <p:sp>
                  <p:nvSpPr>
                    <p:cNvPr id="64" name="Flowchart: Manual Operation 63"/>
                    <p:cNvSpPr/>
                    <p:nvPr/>
                  </p:nvSpPr>
                  <p:spPr>
                    <a:xfrm>
                      <a:off x="1722870" y="3269673"/>
                      <a:ext cx="1000125" cy="609600"/>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1828800" y="3657600"/>
                      <a:ext cx="762000" cy="304800"/>
                    </a:xfrm>
                    <a:prstGeom prst="roundRect">
                      <a:avLst/>
                    </a:prstGeom>
                    <a:solidFill>
                      <a:srgbClr val="F797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2"/>
                    <p:cNvGrpSpPr/>
                    <p:nvPr/>
                  </p:nvGrpSpPr>
                  <p:grpSpPr>
                    <a:xfrm>
                      <a:off x="1789546" y="3657600"/>
                      <a:ext cx="838200" cy="304800"/>
                      <a:chOff x="2971800" y="3505200"/>
                      <a:chExt cx="2128982" cy="1126836"/>
                    </a:xfrm>
                  </p:grpSpPr>
                  <p:grpSp>
                    <p:nvGrpSpPr>
                      <p:cNvPr id="67" name="Group 55"/>
                      <p:cNvGrpSpPr/>
                      <p:nvPr/>
                    </p:nvGrpSpPr>
                    <p:grpSpPr>
                      <a:xfrm>
                        <a:off x="2971800" y="3505200"/>
                        <a:ext cx="914400" cy="1066800"/>
                        <a:chOff x="2971800" y="3505200"/>
                        <a:chExt cx="914400" cy="1066800"/>
                      </a:xfrm>
                    </p:grpSpPr>
                    <p:sp>
                      <p:nvSpPr>
                        <p:cNvPr id="74" name="Multiply 73"/>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56"/>
                      <p:cNvGrpSpPr/>
                      <p:nvPr/>
                    </p:nvGrpSpPr>
                    <p:grpSpPr>
                      <a:xfrm>
                        <a:off x="3572164" y="3535218"/>
                        <a:ext cx="914400" cy="1066800"/>
                        <a:chOff x="2971800" y="3505200"/>
                        <a:chExt cx="914400" cy="1066800"/>
                      </a:xfrm>
                    </p:grpSpPr>
                    <p:sp>
                      <p:nvSpPr>
                        <p:cNvPr id="72" name="Multiply 71"/>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59"/>
                      <p:cNvGrpSpPr/>
                      <p:nvPr/>
                    </p:nvGrpSpPr>
                    <p:grpSpPr>
                      <a:xfrm>
                        <a:off x="4186382" y="3565236"/>
                        <a:ext cx="914400" cy="1066800"/>
                        <a:chOff x="2971800" y="3505200"/>
                        <a:chExt cx="914400" cy="1066800"/>
                      </a:xfrm>
                    </p:grpSpPr>
                    <p:sp>
                      <p:nvSpPr>
                        <p:cNvPr id="70" name="Multiply 69"/>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3" name="Group 111"/>
                <p:cNvGrpSpPr/>
                <p:nvPr/>
              </p:nvGrpSpPr>
              <p:grpSpPr>
                <a:xfrm>
                  <a:off x="3048000" y="1219200"/>
                  <a:ext cx="750711" cy="1447800"/>
                  <a:chOff x="4648200" y="685800"/>
                  <a:chExt cx="1066800" cy="2057401"/>
                </a:xfrm>
              </p:grpSpPr>
              <p:sp>
                <p:nvSpPr>
                  <p:cNvPr id="44" name="Trapezoid 43"/>
                  <p:cNvSpPr/>
                  <p:nvPr/>
                </p:nvSpPr>
                <p:spPr>
                  <a:xfrm>
                    <a:off x="4749125" y="1905001"/>
                    <a:ext cx="809567" cy="838200"/>
                  </a:xfrm>
                  <a:prstGeom prst="trapezoid">
                    <a:avLst>
                      <a:gd name="adj" fmla="val 3142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rot="10800000">
                    <a:off x="4901525" y="2286000"/>
                    <a:ext cx="533400" cy="381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749125" y="12645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9066372">
                    <a:off x="5190434" y="1219200"/>
                    <a:ext cx="445030" cy="659542"/>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3077158">
                    <a:off x="4785602" y="1119497"/>
                    <a:ext cx="430287" cy="705091"/>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74"/>
                  <p:cNvGrpSpPr/>
                  <p:nvPr/>
                </p:nvGrpSpPr>
                <p:grpSpPr>
                  <a:xfrm>
                    <a:off x="4648200" y="685800"/>
                    <a:ext cx="1066800" cy="1173018"/>
                    <a:chOff x="4724400" y="3551382"/>
                    <a:chExt cx="1066800" cy="1173018"/>
                  </a:xfrm>
                </p:grpSpPr>
                <p:sp>
                  <p:nvSpPr>
                    <p:cNvPr id="52" name="Moon 51"/>
                    <p:cNvSpPr/>
                    <p:nvPr/>
                  </p:nvSpPr>
                  <p:spPr>
                    <a:xfrm flipH="1">
                      <a:off x="4800600" y="4191000"/>
                      <a:ext cx="152400" cy="533400"/>
                    </a:xfrm>
                    <a:prstGeom prst="moon">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a:off x="5638800" y="4191000"/>
                      <a:ext cx="152400" cy="533400"/>
                    </a:xfrm>
                    <a:prstGeom prst="moon">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Arrow 53"/>
                    <p:cNvSpPr/>
                    <p:nvPr/>
                  </p:nvSpPr>
                  <p:spPr>
                    <a:xfrm rot="16200000">
                      <a:off x="4978400" y="3551382"/>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16200000">
                      <a:off x="4724400" y="3810000"/>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rot="16200000">
                      <a:off x="5257800" y="3810000"/>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800600" y="4114800"/>
                      <a:ext cx="990600" cy="228600"/>
                    </a:xfrm>
                    <a:prstGeom prst="rect">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71"/>
                    <p:cNvGrpSpPr/>
                    <p:nvPr/>
                  </p:nvGrpSpPr>
                  <p:grpSpPr>
                    <a:xfrm>
                      <a:off x="4876800" y="4119418"/>
                      <a:ext cx="781888" cy="233218"/>
                      <a:chOff x="1143000" y="4110182"/>
                      <a:chExt cx="1339272" cy="399472"/>
                    </a:xfrm>
                  </p:grpSpPr>
                  <p:sp>
                    <p:nvSpPr>
                      <p:cNvPr id="59" name="Diamond 58"/>
                      <p:cNvSpPr/>
                      <p:nvPr/>
                    </p:nvSpPr>
                    <p:spPr>
                      <a:xfrm>
                        <a:off x="1143000" y="4114800"/>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1572491" y="4110182"/>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2025072" y="4128654"/>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Quad Arrow 50"/>
                  <p:cNvSpPr/>
                  <p:nvPr/>
                </p:nvSpPr>
                <p:spPr>
                  <a:xfrm>
                    <a:off x="5105400" y="838200"/>
                    <a:ext cx="152400" cy="304800"/>
                  </a:xfrm>
                  <a:prstGeom prst="quadArrow">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Rectangle 38"/>
              <p:cNvSpPr/>
              <p:nvPr/>
            </p:nvSpPr>
            <p:spPr>
              <a:xfrm>
                <a:off x="2743200" y="5105400"/>
                <a:ext cx="2971800" cy="609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743200" y="5562600"/>
                <a:ext cx="2971800" cy="228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1086066" y="2818938"/>
            <a:ext cx="5027226" cy="1762974"/>
            <a:chOff x="1086066" y="2818938"/>
            <a:chExt cx="5027226" cy="1762974"/>
          </a:xfrm>
        </p:grpSpPr>
        <p:grpSp>
          <p:nvGrpSpPr>
            <p:cNvPr id="13" name="Group 12"/>
            <p:cNvGrpSpPr/>
            <p:nvPr/>
          </p:nvGrpSpPr>
          <p:grpSpPr>
            <a:xfrm>
              <a:off x="1086066" y="2818938"/>
              <a:ext cx="824435" cy="1762974"/>
              <a:chOff x="4796439" y="1904297"/>
              <a:chExt cx="1449648" cy="3673434"/>
            </a:xfrm>
          </p:grpSpPr>
          <p:sp>
            <p:nvSpPr>
              <p:cNvPr id="14" name="Cloud 13"/>
              <p:cNvSpPr/>
              <p:nvPr/>
            </p:nvSpPr>
            <p:spPr>
              <a:xfrm rot="20820648" flipH="1">
                <a:off x="5338176" y="1904297"/>
                <a:ext cx="841281" cy="148899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5961717">
                <a:off x="5705949" y="5097098"/>
                <a:ext cx="376327" cy="5849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5961717">
                <a:off x="4943948" y="5097098"/>
                <a:ext cx="376327" cy="5849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17"/>
              <p:cNvSpPr/>
              <p:nvPr/>
            </p:nvSpPr>
            <p:spPr>
              <a:xfrm rot="10414038">
                <a:off x="5436912" y="4572000"/>
                <a:ext cx="762000" cy="762000"/>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8"/>
              <p:cNvSpPr/>
              <p:nvPr/>
            </p:nvSpPr>
            <p:spPr>
              <a:xfrm rot="11285734">
                <a:off x="4827312" y="4572000"/>
                <a:ext cx="762000" cy="762000"/>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erge 19"/>
              <p:cNvSpPr/>
              <p:nvPr/>
            </p:nvSpPr>
            <p:spPr>
              <a:xfrm rot="10800000">
                <a:off x="4903512" y="2057400"/>
                <a:ext cx="1219200" cy="2590800"/>
              </a:xfrm>
              <a:prstGeom prst="flowChartMerge">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9585485">
                <a:off x="4959734" y="3359626"/>
                <a:ext cx="277554" cy="838200"/>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2014515" flipH="1">
                <a:off x="5797934" y="3435826"/>
                <a:ext cx="277554" cy="838200"/>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rot="779352">
                <a:off x="4796439" y="1966052"/>
                <a:ext cx="702506" cy="1399019"/>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erge 23"/>
              <p:cNvSpPr/>
              <p:nvPr/>
            </p:nvSpPr>
            <p:spPr>
              <a:xfrm rot="9322467">
                <a:off x="5484087" y="2844277"/>
                <a:ext cx="762000" cy="998388"/>
              </a:xfrm>
              <a:prstGeom prst="flowChartMerge">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erge 24"/>
              <p:cNvSpPr/>
              <p:nvPr/>
            </p:nvSpPr>
            <p:spPr>
              <a:xfrm rot="12668760">
                <a:off x="4800600" y="2840679"/>
                <a:ext cx="762000" cy="914399"/>
              </a:xfrm>
              <a:prstGeom prst="flowChartMerge">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25"/>
              <p:cNvSpPr/>
              <p:nvPr/>
            </p:nvSpPr>
            <p:spPr>
              <a:xfrm rot="19332943">
                <a:off x="5101355" y="4070506"/>
                <a:ext cx="457200" cy="304800"/>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rot="3524746">
                <a:off x="5533400" y="4084495"/>
                <a:ext cx="457200" cy="304800"/>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rot="15211079">
                <a:off x="5017560" y="4377906"/>
                <a:ext cx="457200" cy="280009"/>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28"/>
              <p:cNvSpPr/>
              <p:nvPr/>
            </p:nvSpPr>
            <p:spPr>
              <a:xfrm rot="17267314">
                <a:off x="5559820" y="4386123"/>
                <a:ext cx="457200" cy="280009"/>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rot="236354">
                <a:off x="5293590" y="4511173"/>
                <a:ext cx="457200" cy="280009"/>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Oval 30"/>
              <p:cNvSpPr/>
              <p:nvPr/>
            </p:nvSpPr>
            <p:spPr>
              <a:xfrm>
                <a:off x="5284512" y="4114800"/>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665512" y="4114800"/>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nut 32"/>
              <p:cNvSpPr/>
              <p:nvPr/>
            </p:nvSpPr>
            <p:spPr>
              <a:xfrm rot="974627">
                <a:off x="5364037" y="3944556"/>
                <a:ext cx="457200" cy="280009"/>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Lock"/>
              <p:cNvSpPr>
                <a:spLocks noEditPoints="1" noChangeArrowheads="1"/>
              </p:cNvSpPr>
              <p:nvPr/>
            </p:nvSpPr>
            <p:spPr bwMode="auto">
              <a:xfrm>
                <a:off x="5105400" y="4038600"/>
                <a:ext cx="304800" cy="381000"/>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Flowchart: Merge 34"/>
              <p:cNvSpPr/>
              <p:nvPr/>
            </p:nvSpPr>
            <p:spPr>
              <a:xfrm>
                <a:off x="5334000" y="2819400"/>
                <a:ext cx="350982" cy="541188"/>
              </a:xfrm>
              <a:prstGeom prst="flowChartMerg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055912" y="1905000"/>
                <a:ext cx="9144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TextBox 281"/>
            <p:cNvSpPr txBox="1"/>
            <p:nvPr/>
          </p:nvSpPr>
          <p:spPr>
            <a:xfrm>
              <a:off x="2262679" y="2863748"/>
              <a:ext cx="3850613" cy="1631216"/>
            </a:xfrm>
            <a:prstGeom prst="rect">
              <a:avLst/>
            </a:prstGeom>
            <a:solidFill>
              <a:srgbClr val="FFFF99"/>
            </a:solidFill>
          </p:spPr>
          <p:txBody>
            <a:bodyPr wrap="square" rtlCol="0">
              <a:spAutoFit/>
            </a:bodyPr>
            <a:lstStyle/>
            <a:p>
              <a:pPr fontAlgn="base"/>
              <a:r>
                <a:rPr lang="en-US" sz="2000" dirty="0"/>
                <a:t>You pretend to be teachers of these people and you don’t understand what this means? What are you teaching the people?</a:t>
              </a:r>
            </a:p>
          </p:txBody>
        </p:sp>
      </p:grpSp>
      <p:grpSp>
        <p:nvGrpSpPr>
          <p:cNvPr id="8" name="Group 7"/>
          <p:cNvGrpSpPr/>
          <p:nvPr/>
        </p:nvGrpSpPr>
        <p:grpSpPr>
          <a:xfrm>
            <a:off x="302885" y="4817340"/>
            <a:ext cx="4730777" cy="1564046"/>
            <a:chOff x="302885" y="4817340"/>
            <a:chExt cx="4730777" cy="1564046"/>
          </a:xfrm>
        </p:grpSpPr>
        <p:grpSp>
          <p:nvGrpSpPr>
            <p:cNvPr id="104" name="Group 103"/>
            <p:cNvGrpSpPr/>
            <p:nvPr/>
          </p:nvGrpSpPr>
          <p:grpSpPr>
            <a:xfrm>
              <a:off x="302885" y="4817340"/>
              <a:ext cx="2251517" cy="1564046"/>
              <a:chOff x="2743200" y="3657600"/>
              <a:chExt cx="2971800" cy="2133600"/>
            </a:xfrm>
          </p:grpSpPr>
          <p:grpSp>
            <p:nvGrpSpPr>
              <p:cNvPr id="105" name="Group 129"/>
              <p:cNvGrpSpPr/>
              <p:nvPr/>
            </p:nvGrpSpPr>
            <p:grpSpPr>
              <a:xfrm>
                <a:off x="2895600" y="3657600"/>
                <a:ext cx="2808111" cy="1633861"/>
                <a:chOff x="990600" y="1066800"/>
                <a:chExt cx="2808111" cy="1633861"/>
              </a:xfrm>
            </p:grpSpPr>
            <p:grpSp>
              <p:nvGrpSpPr>
                <p:cNvPr id="108" name="Group 107"/>
                <p:cNvGrpSpPr/>
                <p:nvPr/>
              </p:nvGrpSpPr>
              <p:grpSpPr>
                <a:xfrm>
                  <a:off x="1905000" y="1066800"/>
                  <a:ext cx="997381" cy="1585757"/>
                  <a:chOff x="304800" y="261156"/>
                  <a:chExt cx="1417332" cy="2253445"/>
                </a:xfrm>
              </p:grpSpPr>
              <p:sp>
                <p:nvSpPr>
                  <p:cNvPr id="147" name="Rectangle 146"/>
                  <p:cNvSpPr/>
                  <p:nvPr/>
                </p:nvSpPr>
                <p:spPr>
                  <a:xfrm>
                    <a:off x="599322" y="1752601"/>
                    <a:ext cx="832210" cy="762000"/>
                  </a:xfrm>
                  <a:prstGeom prst="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loud 147"/>
                  <p:cNvSpPr/>
                  <p:nvPr/>
                </p:nvSpPr>
                <p:spPr>
                  <a:xfrm rot="20835976" flipH="1">
                    <a:off x="1167670" y="1021891"/>
                    <a:ext cx="554462" cy="111215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Extract 148"/>
                  <p:cNvSpPr/>
                  <p:nvPr/>
                </p:nvSpPr>
                <p:spPr>
                  <a:xfrm rot="10800000">
                    <a:off x="818934" y="1927112"/>
                    <a:ext cx="367090" cy="40867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0" name="Cloud 149"/>
                  <p:cNvSpPr/>
                  <p:nvPr/>
                </p:nvSpPr>
                <p:spPr>
                  <a:xfrm rot="764024">
                    <a:off x="304800" y="1016373"/>
                    <a:ext cx="504969" cy="111215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61612" y="1026800"/>
                    <a:ext cx="681735" cy="10512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loud 151"/>
                  <p:cNvSpPr/>
                  <p:nvPr/>
                </p:nvSpPr>
                <p:spPr>
                  <a:xfrm rot="16200000" flipH="1">
                    <a:off x="763899" y="502385"/>
                    <a:ext cx="529596" cy="1048825"/>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49"/>
                  <p:cNvGrpSpPr/>
                  <p:nvPr/>
                </p:nvGrpSpPr>
                <p:grpSpPr>
                  <a:xfrm>
                    <a:off x="457200" y="261156"/>
                    <a:ext cx="1143000" cy="1290492"/>
                    <a:chOff x="1065863" y="3467100"/>
                    <a:chExt cx="969361" cy="1094447"/>
                  </a:xfrm>
                </p:grpSpPr>
                <p:sp>
                  <p:nvSpPr>
                    <p:cNvPr id="154" name="Chord 153"/>
                    <p:cNvSpPr/>
                    <p:nvPr/>
                  </p:nvSpPr>
                  <p:spPr>
                    <a:xfrm rot="6672735">
                      <a:off x="990600" y="3581400"/>
                      <a:ext cx="1066800" cy="838200"/>
                    </a:xfrm>
                    <a:prstGeom prst="chor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hord 154"/>
                    <p:cNvSpPr/>
                    <p:nvPr/>
                  </p:nvSpPr>
                  <p:spPr>
                    <a:xfrm rot="8132090">
                      <a:off x="1065863" y="3732856"/>
                      <a:ext cx="969361" cy="828691"/>
                    </a:xfrm>
                    <a:prstGeom prst="chord">
                      <a:avLst>
                        <a:gd name="adj1" fmla="val 2892879"/>
                        <a:gd name="adj2" fmla="val 13226598"/>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1066800" y="4038600"/>
                      <a:ext cx="914400" cy="228600"/>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48"/>
                    <p:cNvGrpSpPr/>
                    <p:nvPr/>
                  </p:nvGrpSpPr>
                  <p:grpSpPr>
                    <a:xfrm>
                      <a:off x="1143000" y="4038600"/>
                      <a:ext cx="762000" cy="228600"/>
                      <a:chOff x="2667000" y="3186545"/>
                      <a:chExt cx="3008746" cy="1080655"/>
                    </a:xfrm>
                  </p:grpSpPr>
                  <p:grpSp>
                    <p:nvGrpSpPr>
                      <p:cNvPr id="158" name="Group 39"/>
                      <p:cNvGrpSpPr/>
                      <p:nvPr/>
                    </p:nvGrpSpPr>
                    <p:grpSpPr>
                      <a:xfrm>
                        <a:off x="2667000" y="3200400"/>
                        <a:ext cx="990600" cy="1066800"/>
                        <a:chOff x="2667000" y="3200400"/>
                        <a:chExt cx="990600" cy="1066800"/>
                      </a:xfrm>
                    </p:grpSpPr>
                    <p:sp>
                      <p:nvSpPr>
                        <p:cNvPr id="167" name="Cross 166"/>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ross 167"/>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40"/>
                      <p:cNvGrpSpPr/>
                      <p:nvPr/>
                    </p:nvGrpSpPr>
                    <p:grpSpPr>
                      <a:xfrm>
                        <a:off x="3687618" y="3198091"/>
                        <a:ext cx="990600" cy="1066800"/>
                        <a:chOff x="2667000" y="3200400"/>
                        <a:chExt cx="990600" cy="1066800"/>
                      </a:xfrm>
                    </p:grpSpPr>
                    <p:sp>
                      <p:nvSpPr>
                        <p:cNvPr id="164" name="Cross 163"/>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ross 164"/>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44"/>
                      <p:cNvGrpSpPr/>
                      <p:nvPr/>
                    </p:nvGrpSpPr>
                    <p:grpSpPr>
                      <a:xfrm>
                        <a:off x="4685146" y="3186545"/>
                        <a:ext cx="990600" cy="1066800"/>
                        <a:chOff x="2667000" y="3200400"/>
                        <a:chExt cx="990600" cy="1066800"/>
                      </a:xfrm>
                    </p:grpSpPr>
                    <p:sp>
                      <p:nvSpPr>
                        <p:cNvPr id="161" name="Cross 160"/>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ross 161"/>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09" name="Group 91"/>
                <p:cNvGrpSpPr/>
                <p:nvPr/>
              </p:nvGrpSpPr>
              <p:grpSpPr>
                <a:xfrm>
                  <a:off x="990600" y="1371600"/>
                  <a:ext cx="804333" cy="1329061"/>
                  <a:chOff x="2209800" y="838200"/>
                  <a:chExt cx="1143000" cy="1888667"/>
                </a:xfrm>
              </p:grpSpPr>
              <p:grpSp>
                <p:nvGrpSpPr>
                  <p:cNvPr id="128" name="Group 9"/>
                  <p:cNvGrpSpPr/>
                  <p:nvPr/>
                </p:nvGrpSpPr>
                <p:grpSpPr>
                  <a:xfrm>
                    <a:off x="2209800" y="1219200"/>
                    <a:ext cx="1098967" cy="1507667"/>
                    <a:chOff x="7892633" y="2667000"/>
                    <a:chExt cx="1499677" cy="2057399"/>
                  </a:xfrm>
                </p:grpSpPr>
                <p:sp>
                  <p:nvSpPr>
                    <p:cNvPr id="142" name="Cloud 141"/>
                    <p:cNvSpPr/>
                    <p:nvPr/>
                  </p:nvSpPr>
                  <p:spPr>
                    <a:xfrm rot="21267149" flipH="1">
                      <a:off x="8656689" y="2777321"/>
                      <a:ext cx="735621" cy="989173"/>
                    </a:xfrm>
                    <a:prstGeom prst="clou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loud 142"/>
                    <p:cNvSpPr/>
                    <p:nvPr/>
                  </p:nvSpPr>
                  <p:spPr>
                    <a:xfrm rot="1441540" flipH="1">
                      <a:off x="7892633" y="2785255"/>
                      <a:ext cx="735621" cy="989173"/>
                    </a:xfrm>
                    <a:prstGeom prst="clou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Manual Operation 12"/>
                    <p:cNvSpPr/>
                    <p:nvPr/>
                  </p:nvSpPr>
                  <p:spPr>
                    <a:xfrm rot="10800000">
                      <a:off x="8076536" y="3774426"/>
                      <a:ext cx="1103433" cy="949973"/>
                    </a:xfrm>
                    <a:prstGeom prst="flowChartManualOperation">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lowchart: Extract 13"/>
                    <p:cNvSpPr/>
                    <p:nvPr/>
                  </p:nvSpPr>
                  <p:spPr>
                    <a:xfrm rot="10800000">
                      <a:off x="8374030" y="3923480"/>
                      <a:ext cx="530081" cy="570345"/>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62"/>
                    <p:cNvSpPr/>
                    <p:nvPr/>
                  </p:nvSpPr>
                  <p:spPr>
                    <a:xfrm>
                      <a:off x="8146854" y="2667000"/>
                      <a:ext cx="984436" cy="146712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63"/>
                  <p:cNvGrpSpPr/>
                  <p:nvPr/>
                </p:nvGrpSpPr>
                <p:grpSpPr>
                  <a:xfrm>
                    <a:off x="2209800" y="838200"/>
                    <a:ext cx="1143000" cy="692727"/>
                    <a:chOff x="1722870" y="3269673"/>
                    <a:chExt cx="1000125" cy="692727"/>
                  </a:xfrm>
                </p:grpSpPr>
                <p:sp>
                  <p:nvSpPr>
                    <p:cNvPr id="130" name="Flowchart: Manual Operation 129"/>
                    <p:cNvSpPr/>
                    <p:nvPr/>
                  </p:nvSpPr>
                  <p:spPr>
                    <a:xfrm>
                      <a:off x="1722870" y="3269673"/>
                      <a:ext cx="1000125" cy="609600"/>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a:off x="1828800" y="3657600"/>
                      <a:ext cx="762000" cy="304800"/>
                    </a:xfrm>
                    <a:prstGeom prst="roundRect">
                      <a:avLst/>
                    </a:prstGeom>
                    <a:solidFill>
                      <a:srgbClr val="F797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62"/>
                    <p:cNvGrpSpPr/>
                    <p:nvPr/>
                  </p:nvGrpSpPr>
                  <p:grpSpPr>
                    <a:xfrm>
                      <a:off x="1789546" y="3657600"/>
                      <a:ext cx="838200" cy="304800"/>
                      <a:chOff x="2971800" y="3505200"/>
                      <a:chExt cx="2128982" cy="1126836"/>
                    </a:xfrm>
                  </p:grpSpPr>
                  <p:grpSp>
                    <p:nvGrpSpPr>
                      <p:cNvPr id="133" name="Group 55"/>
                      <p:cNvGrpSpPr/>
                      <p:nvPr/>
                    </p:nvGrpSpPr>
                    <p:grpSpPr>
                      <a:xfrm>
                        <a:off x="2971800" y="3505200"/>
                        <a:ext cx="914400" cy="1066800"/>
                        <a:chOff x="2971800" y="3505200"/>
                        <a:chExt cx="914400" cy="1066800"/>
                      </a:xfrm>
                    </p:grpSpPr>
                    <p:sp>
                      <p:nvSpPr>
                        <p:cNvPr id="140" name="Multiply 139"/>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56"/>
                      <p:cNvGrpSpPr/>
                      <p:nvPr/>
                    </p:nvGrpSpPr>
                    <p:grpSpPr>
                      <a:xfrm>
                        <a:off x="3572164" y="3535218"/>
                        <a:ext cx="914400" cy="1066800"/>
                        <a:chOff x="2971800" y="3505200"/>
                        <a:chExt cx="914400" cy="1066800"/>
                      </a:xfrm>
                    </p:grpSpPr>
                    <p:sp>
                      <p:nvSpPr>
                        <p:cNvPr id="138" name="Multiply 137"/>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59"/>
                      <p:cNvGrpSpPr/>
                      <p:nvPr/>
                    </p:nvGrpSpPr>
                    <p:grpSpPr>
                      <a:xfrm>
                        <a:off x="4186382" y="3565236"/>
                        <a:ext cx="914400" cy="1066800"/>
                        <a:chOff x="2971800" y="3505200"/>
                        <a:chExt cx="914400" cy="1066800"/>
                      </a:xfrm>
                    </p:grpSpPr>
                    <p:sp>
                      <p:nvSpPr>
                        <p:cNvPr id="136" name="Multiply 135"/>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10" name="Group 111"/>
                <p:cNvGrpSpPr/>
                <p:nvPr/>
              </p:nvGrpSpPr>
              <p:grpSpPr>
                <a:xfrm>
                  <a:off x="3048000" y="1219200"/>
                  <a:ext cx="750711" cy="1447800"/>
                  <a:chOff x="4648200" y="685800"/>
                  <a:chExt cx="1066800" cy="2057401"/>
                </a:xfrm>
              </p:grpSpPr>
              <p:sp>
                <p:nvSpPr>
                  <p:cNvPr id="111" name="Trapezoid 110"/>
                  <p:cNvSpPr/>
                  <p:nvPr/>
                </p:nvSpPr>
                <p:spPr>
                  <a:xfrm>
                    <a:off x="4749125" y="1905001"/>
                    <a:ext cx="809567" cy="838200"/>
                  </a:xfrm>
                  <a:prstGeom prst="trapezoid">
                    <a:avLst>
                      <a:gd name="adj" fmla="val 3142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111"/>
                  <p:cNvSpPr/>
                  <p:nvPr/>
                </p:nvSpPr>
                <p:spPr>
                  <a:xfrm rot="10800000">
                    <a:off x="4901525" y="2286000"/>
                    <a:ext cx="533400" cy="381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4749125" y="12645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9066372">
                    <a:off x="5190434" y="1219200"/>
                    <a:ext cx="445030" cy="659542"/>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3077158">
                    <a:off x="4785602" y="1119497"/>
                    <a:ext cx="430287" cy="705091"/>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74"/>
                  <p:cNvGrpSpPr/>
                  <p:nvPr/>
                </p:nvGrpSpPr>
                <p:grpSpPr>
                  <a:xfrm>
                    <a:off x="4648200" y="685800"/>
                    <a:ext cx="1066800" cy="1173018"/>
                    <a:chOff x="4724400" y="3551382"/>
                    <a:chExt cx="1066800" cy="1173018"/>
                  </a:xfrm>
                </p:grpSpPr>
                <p:sp>
                  <p:nvSpPr>
                    <p:cNvPr id="118" name="Moon 117"/>
                    <p:cNvSpPr/>
                    <p:nvPr/>
                  </p:nvSpPr>
                  <p:spPr>
                    <a:xfrm flipH="1">
                      <a:off x="4800600" y="4191000"/>
                      <a:ext cx="152400" cy="533400"/>
                    </a:xfrm>
                    <a:prstGeom prst="moon">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a:off x="5638800" y="4191000"/>
                      <a:ext cx="152400" cy="533400"/>
                    </a:xfrm>
                    <a:prstGeom prst="moon">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ight Arrow 119"/>
                    <p:cNvSpPr/>
                    <p:nvPr/>
                  </p:nvSpPr>
                  <p:spPr>
                    <a:xfrm rot="16200000">
                      <a:off x="4978400" y="3551382"/>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ight Arrow 120"/>
                    <p:cNvSpPr/>
                    <p:nvPr/>
                  </p:nvSpPr>
                  <p:spPr>
                    <a:xfrm rot="16200000">
                      <a:off x="4724400" y="3810000"/>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ight Arrow 121"/>
                    <p:cNvSpPr/>
                    <p:nvPr/>
                  </p:nvSpPr>
                  <p:spPr>
                    <a:xfrm rot="16200000">
                      <a:off x="5257800" y="3810000"/>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800600" y="4114800"/>
                      <a:ext cx="990600" cy="228600"/>
                    </a:xfrm>
                    <a:prstGeom prst="rect">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71"/>
                    <p:cNvGrpSpPr/>
                    <p:nvPr/>
                  </p:nvGrpSpPr>
                  <p:grpSpPr>
                    <a:xfrm>
                      <a:off x="4876800" y="4119418"/>
                      <a:ext cx="781888" cy="233218"/>
                      <a:chOff x="1143000" y="4110182"/>
                      <a:chExt cx="1339272" cy="399472"/>
                    </a:xfrm>
                  </p:grpSpPr>
                  <p:sp>
                    <p:nvSpPr>
                      <p:cNvPr id="125" name="Diamond 124"/>
                      <p:cNvSpPr/>
                      <p:nvPr/>
                    </p:nvSpPr>
                    <p:spPr>
                      <a:xfrm>
                        <a:off x="1143000" y="4114800"/>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1572491" y="4110182"/>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2025072" y="4128654"/>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7" name="Quad Arrow 116"/>
                  <p:cNvSpPr/>
                  <p:nvPr/>
                </p:nvSpPr>
                <p:spPr>
                  <a:xfrm>
                    <a:off x="5105400" y="838200"/>
                    <a:ext cx="152400" cy="304800"/>
                  </a:xfrm>
                  <a:prstGeom prst="quadArrow">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6" name="Rectangle 105"/>
              <p:cNvSpPr/>
              <p:nvPr/>
            </p:nvSpPr>
            <p:spPr>
              <a:xfrm>
                <a:off x="2743200" y="5105400"/>
                <a:ext cx="2971800" cy="609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2743200" y="5562600"/>
                <a:ext cx="2971800" cy="228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3" name="TextBox 282"/>
            <p:cNvSpPr txBox="1"/>
            <p:nvPr/>
          </p:nvSpPr>
          <p:spPr>
            <a:xfrm>
              <a:off x="2811290" y="5120416"/>
              <a:ext cx="2222372" cy="400110"/>
            </a:xfrm>
            <a:prstGeom prst="rect">
              <a:avLst/>
            </a:prstGeom>
            <a:solidFill>
              <a:schemeClr val="tx2">
                <a:lumMod val="60000"/>
                <a:lumOff val="40000"/>
              </a:schemeClr>
            </a:solidFill>
          </p:spPr>
          <p:txBody>
            <a:bodyPr wrap="square" rtlCol="0">
              <a:spAutoFit/>
            </a:bodyPr>
            <a:lstStyle/>
            <a:p>
              <a:pPr fontAlgn="base"/>
              <a:r>
                <a:rPr lang="en-US" sz="2000" dirty="0">
                  <a:solidFill>
                    <a:schemeClr val="bg1"/>
                  </a:solidFill>
                </a:rPr>
                <a:t>The Law of Moses </a:t>
              </a:r>
            </a:p>
          </p:txBody>
        </p:sp>
      </p:grpSp>
      <p:grpSp>
        <p:nvGrpSpPr>
          <p:cNvPr id="9" name="Group 8"/>
          <p:cNvGrpSpPr/>
          <p:nvPr/>
        </p:nvGrpSpPr>
        <p:grpSpPr>
          <a:xfrm>
            <a:off x="6801607" y="996598"/>
            <a:ext cx="5020611" cy="1762974"/>
            <a:chOff x="6801607" y="996598"/>
            <a:chExt cx="5020611" cy="1762974"/>
          </a:xfrm>
        </p:grpSpPr>
        <p:grpSp>
          <p:nvGrpSpPr>
            <p:cNvPr id="170" name="Group 169"/>
            <p:cNvGrpSpPr/>
            <p:nvPr/>
          </p:nvGrpSpPr>
          <p:grpSpPr>
            <a:xfrm>
              <a:off x="6801607" y="996598"/>
              <a:ext cx="824435" cy="1762974"/>
              <a:chOff x="4796439" y="1904297"/>
              <a:chExt cx="1449648" cy="3673434"/>
            </a:xfrm>
          </p:grpSpPr>
          <p:sp>
            <p:nvSpPr>
              <p:cNvPr id="171" name="Cloud 170"/>
              <p:cNvSpPr/>
              <p:nvPr/>
            </p:nvSpPr>
            <p:spPr>
              <a:xfrm rot="20820648" flipH="1">
                <a:off x="5338176" y="1904297"/>
                <a:ext cx="841281" cy="148899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15961717">
                <a:off x="5705949" y="5097098"/>
                <a:ext cx="376327" cy="5849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15961717">
                <a:off x="4943948" y="5097098"/>
                <a:ext cx="376327" cy="5849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lowchart: Manual Operation 173"/>
              <p:cNvSpPr/>
              <p:nvPr/>
            </p:nvSpPr>
            <p:spPr>
              <a:xfrm rot="10414038">
                <a:off x="5436912" y="4572000"/>
                <a:ext cx="762000" cy="762000"/>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lowchart: Manual Operation 174"/>
              <p:cNvSpPr/>
              <p:nvPr/>
            </p:nvSpPr>
            <p:spPr>
              <a:xfrm rot="11285734">
                <a:off x="4827312" y="4572000"/>
                <a:ext cx="762000" cy="762000"/>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Merge 175"/>
              <p:cNvSpPr/>
              <p:nvPr/>
            </p:nvSpPr>
            <p:spPr>
              <a:xfrm rot="10800000">
                <a:off x="4903512" y="2057400"/>
                <a:ext cx="1219200" cy="2590800"/>
              </a:xfrm>
              <a:prstGeom prst="flowChartMerge">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rot="19585485">
                <a:off x="4959734" y="3359626"/>
                <a:ext cx="277554" cy="838200"/>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2014515" flipH="1">
                <a:off x="5797934" y="3435826"/>
                <a:ext cx="277554" cy="838200"/>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Cloud 178"/>
              <p:cNvSpPr/>
              <p:nvPr/>
            </p:nvSpPr>
            <p:spPr>
              <a:xfrm rot="779352">
                <a:off x="4796439" y="1966052"/>
                <a:ext cx="702506" cy="1399019"/>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Merge 179"/>
              <p:cNvSpPr/>
              <p:nvPr/>
            </p:nvSpPr>
            <p:spPr>
              <a:xfrm rot="9322467">
                <a:off x="5484087" y="2844277"/>
                <a:ext cx="762000" cy="998388"/>
              </a:xfrm>
              <a:prstGeom prst="flowChartMerge">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Merge 180"/>
              <p:cNvSpPr/>
              <p:nvPr/>
            </p:nvSpPr>
            <p:spPr>
              <a:xfrm rot="12668760">
                <a:off x="4800600" y="2840679"/>
                <a:ext cx="762000" cy="914399"/>
              </a:xfrm>
              <a:prstGeom prst="flowChartMerge">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onut 181"/>
              <p:cNvSpPr/>
              <p:nvPr/>
            </p:nvSpPr>
            <p:spPr>
              <a:xfrm rot="19332943">
                <a:off x="5101355" y="4070506"/>
                <a:ext cx="457200" cy="304800"/>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Donut 182"/>
              <p:cNvSpPr/>
              <p:nvPr/>
            </p:nvSpPr>
            <p:spPr>
              <a:xfrm rot="3524746">
                <a:off x="5533400" y="4084495"/>
                <a:ext cx="457200" cy="304800"/>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Donut 183"/>
              <p:cNvSpPr/>
              <p:nvPr/>
            </p:nvSpPr>
            <p:spPr>
              <a:xfrm rot="15211079">
                <a:off x="5017560" y="4377906"/>
                <a:ext cx="457200" cy="280009"/>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Donut 184"/>
              <p:cNvSpPr/>
              <p:nvPr/>
            </p:nvSpPr>
            <p:spPr>
              <a:xfrm rot="17267314">
                <a:off x="5559820" y="4386123"/>
                <a:ext cx="457200" cy="280009"/>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Donut 185"/>
              <p:cNvSpPr/>
              <p:nvPr/>
            </p:nvSpPr>
            <p:spPr>
              <a:xfrm rot="236354">
                <a:off x="5293590" y="4511173"/>
                <a:ext cx="457200" cy="280009"/>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Oval 186"/>
              <p:cNvSpPr/>
              <p:nvPr/>
            </p:nvSpPr>
            <p:spPr>
              <a:xfrm>
                <a:off x="5284512" y="4114800"/>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5665512" y="4114800"/>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onut 188"/>
              <p:cNvSpPr/>
              <p:nvPr/>
            </p:nvSpPr>
            <p:spPr>
              <a:xfrm rot="974627">
                <a:off x="5364037" y="3944556"/>
                <a:ext cx="457200" cy="280009"/>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Lock"/>
              <p:cNvSpPr>
                <a:spLocks noEditPoints="1" noChangeArrowheads="1"/>
              </p:cNvSpPr>
              <p:nvPr/>
            </p:nvSpPr>
            <p:spPr bwMode="auto">
              <a:xfrm>
                <a:off x="5105400" y="4038600"/>
                <a:ext cx="304800" cy="381000"/>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lowchart: Merge 190"/>
              <p:cNvSpPr/>
              <p:nvPr/>
            </p:nvSpPr>
            <p:spPr>
              <a:xfrm>
                <a:off x="5334000" y="2819400"/>
                <a:ext cx="350982" cy="541188"/>
              </a:xfrm>
              <a:prstGeom prst="flowChartMerg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5055912" y="1905000"/>
                <a:ext cx="9144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4" name="TextBox 283"/>
            <p:cNvSpPr txBox="1"/>
            <p:nvPr/>
          </p:nvSpPr>
          <p:spPr>
            <a:xfrm>
              <a:off x="7971605" y="996935"/>
              <a:ext cx="3850613" cy="1323439"/>
            </a:xfrm>
            <a:prstGeom prst="rect">
              <a:avLst/>
            </a:prstGeom>
            <a:solidFill>
              <a:srgbClr val="FFFF99"/>
            </a:solidFill>
          </p:spPr>
          <p:txBody>
            <a:bodyPr wrap="square" rtlCol="0">
              <a:spAutoFit/>
            </a:bodyPr>
            <a:lstStyle/>
            <a:p>
              <a:pPr fontAlgn="base"/>
              <a:r>
                <a:rPr lang="en-US" sz="2000" dirty="0"/>
                <a:t>If you’re teaching the Law of Moses why aren’t you living it?</a:t>
              </a:r>
            </a:p>
            <a:p>
              <a:pPr fontAlgn="base"/>
              <a:r>
                <a:rPr lang="en-US" sz="2000" dirty="0"/>
                <a:t>Does salvation come by the Law of Moses? (Mosiah 12:12-14)</a:t>
              </a:r>
            </a:p>
          </p:txBody>
        </p:sp>
      </p:grpSp>
      <p:grpSp>
        <p:nvGrpSpPr>
          <p:cNvPr id="11" name="Group 10"/>
          <p:cNvGrpSpPr/>
          <p:nvPr/>
        </p:nvGrpSpPr>
        <p:grpSpPr>
          <a:xfrm>
            <a:off x="6912134" y="4801932"/>
            <a:ext cx="4898689" cy="1762974"/>
            <a:chOff x="6880438" y="4873039"/>
            <a:chExt cx="4898689" cy="1762974"/>
          </a:xfrm>
        </p:grpSpPr>
        <p:grpSp>
          <p:nvGrpSpPr>
            <p:cNvPr id="193" name="Group 192"/>
            <p:cNvGrpSpPr/>
            <p:nvPr/>
          </p:nvGrpSpPr>
          <p:grpSpPr>
            <a:xfrm>
              <a:off x="6880438" y="4873039"/>
              <a:ext cx="824435" cy="1762974"/>
              <a:chOff x="4796439" y="1904297"/>
              <a:chExt cx="1449648" cy="3673434"/>
            </a:xfrm>
          </p:grpSpPr>
          <p:sp>
            <p:nvSpPr>
              <p:cNvPr id="194" name="Cloud 193"/>
              <p:cNvSpPr/>
              <p:nvPr/>
            </p:nvSpPr>
            <p:spPr>
              <a:xfrm rot="20820648" flipH="1">
                <a:off x="5338176" y="1904297"/>
                <a:ext cx="841281" cy="148899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5961717">
                <a:off x="5705949" y="5097098"/>
                <a:ext cx="376327" cy="5849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15961717">
                <a:off x="4943948" y="5097098"/>
                <a:ext cx="376327" cy="5849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lowchart: Manual Operation 196"/>
              <p:cNvSpPr/>
              <p:nvPr/>
            </p:nvSpPr>
            <p:spPr>
              <a:xfrm rot="10414038">
                <a:off x="5436912" y="4572000"/>
                <a:ext cx="762000" cy="762000"/>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lowchart: Manual Operation 197"/>
              <p:cNvSpPr/>
              <p:nvPr/>
            </p:nvSpPr>
            <p:spPr>
              <a:xfrm rot="11285734">
                <a:off x="4827312" y="4572000"/>
                <a:ext cx="762000" cy="762000"/>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lowchart: Merge 198"/>
              <p:cNvSpPr/>
              <p:nvPr/>
            </p:nvSpPr>
            <p:spPr>
              <a:xfrm rot="10800000">
                <a:off x="4903512" y="2057400"/>
                <a:ext cx="1219200" cy="2590800"/>
              </a:xfrm>
              <a:prstGeom prst="flowChartMerge">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p:cNvSpPr/>
              <p:nvPr/>
            </p:nvSpPr>
            <p:spPr>
              <a:xfrm rot="19585485">
                <a:off x="4959734" y="3359626"/>
                <a:ext cx="277554" cy="838200"/>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rot="2014515" flipH="1">
                <a:off x="5797934" y="3435826"/>
                <a:ext cx="277554" cy="838200"/>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Cloud 201"/>
              <p:cNvSpPr/>
              <p:nvPr/>
            </p:nvSpPr>
            <p:spPr>
              <a:xfrm rot="779352">
                <a:off x="4796439" y="1966052"/>
                <a:ext cx="702506" cy="1399019"/>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Merge 202"/>
              <p:cNvSpPr/>
              <p:nvPr/>
            </p:nvSpPr>
            <p:spPr>
              <a:xfrm rot="9322467">
                <a:off x="5484087" y="2844277"/>
                <a:ext cx="762000" cy="998388"/>
              </a:xfrm>
              <a:prstGeom prst="flowChartMerge">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Merge 203"/>
              <p:cNvSpPr/>
              <p:nvPr/>
            </p:nvSpPr>
            <p:spPr>
              <a:xfrm rot="12668760">
                <a:off x="4800600" y="2840679"/>
                <a:ext cx="762000" cy="914399"/>
              </a:xfrm>
              <a:prstGeom prst="flowChartMerge">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onut 204"/>
              <p:cNvSpPr/>
              <p:nvPr/>
            </p:nvSpPr>
            <p:spPr>
              <a:xfrm rot="19332943">
                <a:off x="5101355" y="4070506"/>
                <a:ext cx="457200" cy="304800"/>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Donut 205"/>
              <p:cNvSpPr/>
              <p:nvPr/>
            </p:nvSpPr>
            <p:spPr>
              <a:xfrm rot="3524746">
                <a:off x="5533400" y="4084495"/>
                <a:ext cx="457200" cy="304800"/>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Donut 206"/>
              <p:cNvSpPr/>
              <p:nvPr/>
            </p:nvSpPr>
            <p:spPr>
              <a:xfrm rot="15211079">
                <a:off x="5017560" y="4377906"/>
                <a:ext cx="457200" cy="280009"/>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Donut 207"/>
              <p:cNvSpPr/>
              <p:nvPr/>
            </p:nvSpPr>
            <p:spPr>
              <a:xfrm rot="17267314">
                <a:off x="5559820" y="4386123"/>
                <a:ext cx="457200" cy="280009"/>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Donut 208"/>
              <p:cNvSpPr/>
              <p:nvPr/>
            </p:nvSpPr>
            <p:spPr>
              <a:xfrm rot="236354">
                <a:off x="5293590" y="4511173"/>
                <a:ext cx="457200" cy="280009"/>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Oval 209"/>
              <p:cNvSpPr/>
              <p:nvPr/>
            </p:nvSpPr>
            <p:spPr>
              <a:xfrm>
                <a:off x="5284512" y="4114800"/>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5665512" y="4114800"/>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Donut 211"/>
              <p:cNvSpPr/>
              <p:nvPr/>
            </p:nvSpPr>
            <p:spPr>
              <a:xfrm rot="974627">
                <a:off x="5364037" y="3944556"/>
                <a:ext cx="457200" cy="280009"/>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Lock"/>
              <p:cNvSpPr>
                <a:spLocks noEditPoints="1" noChangeArrowheads="1"/>
              </p:cNvSpPr>
              <p:nvPr/>
            </p:nvSpPr>
            <p:spPr bwMode="auto">
              <a:xfrm>
                <a:off x="5105400" y="4038600"/>
                <a:ext cx="304800" cy="381000"/>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Flowchart: Merge 213"/>
              <p:cNvSpPr/>
              <p:nvPr/>
            </p:nvSpPr>
            <p:spPr>
              <a:xfrm>
                <a:off x="5334000" y="2819400"/>
                <a:ext cx="350982" cy="541188"/>
              </a:xfrm>
              <a:prstGeom prst="flowChartMerg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5055912" y="1905000"/>
                <a:ext cx="9144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5" name="TextBox 284"/>
            <p:cNvSpPr txBox="1"/>
            <p:nvPr/>
          </p:nvSpPr>
          <p:spPr>
            <a:xfrm>
              <a:off x="7928514" y="4944256"/>
              <a:ext cx="3850613" cy="1631216"/>
            </a:xfrm>
            <a:prstGeom prst="rect">
              <a:avLst/>
            </a:prstGeom>
            <a:solidFill>
              <a:srgbClr val="FFFF99"/>
            </a:solidFill>
          </p:spPr>
          <p:txBody>
            <a:bodyPr wrap="square" rtlCol="0">
              <a:spAutoFit/>
            </a:bodyPr>
            <a:lstStyle/>
            <a:p>
              <a:pPr fontAlgn="base"/>
              <a:r>
                <a:rPr lang="en-US" sz="2000" dirty="0"/>
                <a:t>Salvation doesn’t come by the Law of Moses alone. If it was not for the atonement which God Himself shall make—they all should perish (Mosiah 13:28)</a:t>
              </a:r>
            </a:p>
          </p:txBody>
        </p:sp>
      </p:grpSp>
      <p:grpSp>
        <p:nvGrpSpPr>
          <p:cNvPr id="10" name="Group 9"/>
          <p:cNvGrpSpPr/>
          <p:nvPr/>
        </p:nvGrpSpPr>
        <p:grpSpPr>
          <a:xfrm>
            <a:off x="6538905" y="2950030"/>
            <a:ext cx="3358006" cy="1564046"/>
            <a:chOff x="6256774" y="2968496"/>
            <a:chExt cx="3358006" cy="1564046"/>
          </a:xfrm>
        </p:grpSpPr>
        <p:grpSp>
          <p:nvGrpSpPr>
            <p:cNvPr id="216" name="Group 215"/>
            <p:cNvGrpSpPr/>
            <p:nvPr/>
          </p:nvGrpSpPr>
          <p:grpSpPr>
            <a:xfrm>
              <a:off x="6256774" y="2968496"/>
              <a:ext cx="2251517" cy="1564046"/>
              <a:chOff x="2743200" y="3657600"/>
              <a:chExt cx="2971800" cy="2133600"/>
            </a:xfrm>
          </p:grpSpPr>
          <p:grpSp>
            <p:nvGrpSpPr>
              <p:cNvPr id="217" name="Group 129"/>
              <p:cNvGrpSpPr/>
              <p:nvPr/>
            </p:nvGrpSpPr>
            <p:grpSpPr>
              <a:xfrm>
                <a:off x="2895600" y="3657600"/>
                <a:ext cx="2808111" cy="1633861"/>
                <a:chOff x="990600" y="1066800"/>
                <a:chExt cx="2808111" cy="1633861"/>
              </a:xfrm>
            </p:grpSpPr>
            <p:grpSp>
              <p:nvGrpSpPr>
                <p:cNvPr id="220" name="Group 219"/>
                <p:cNvGrpSpPr/>
                <p:nvPr/>
              </p:nvGrpSpPr>
              <p:grpSpPr>
                <a:xfrm>
                  <a:off x="1905000" y="1066800"/>
                  <a:ext cx="997381" cy="1585757"/>
                  <a:chOff x="304800" y="261156"/>
                  <a:chExt cx="1417332" cy="2253445"/>
                </a:xfrm>
              </p:grpSpPr>
              <p:sp>
                <p:nvSpPr>
                  <p:cNvPr id="259" name="Rectangle 258"/>
                  <p:cNvSpPr/>
                  <p:nvPr/>
                </p:nvSpPr>
                <p:spPr>
                  <a:xfrm>
                    <a:off x="599322" y="1752601"/>
                    <a:ext cx="832210" cy="762000"/>
                  </a:xfrm>
                  <a:prstGeom prst="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Cloud 259"/>
                  <p:cNvSpPr/>
                  <p:nvPr/>
                </p:nvSpPr>
                <p:spPr>
                  <a:xfrm rot="20835976" flipH="1">
                    <a:off x="1167670" y="1021891"/>
                    <a:ext cx="554462" cy="111215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lowchart: Extract 260"/>
                  <p:cNvSpPr/>
                  <p:nvPr/>
                </p:nvSpPr>
                <p:spPr>
                  <a:xfrm rot="10800000">
                    <a:off x="818934" y="1927112"/>
                    <a:ext cx="367090" cy="40867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2" name="Cloud 261"/>
                  <p:cNvSpPr/>
                  <p:nvPr/>
                </p:nvSpPr>
                <p:spPr>
                  <a:xfrm rot="764024">
                    <a:off x="304800" y="1016373"/>
                    <a:ext cx="504969" cy="111215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661612" y="1026800"/>
                    <a:ext cx="681735" cy="10512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Cloud 263"/>
                  <p:cNvSpPr/>
                  <p:nvPr/>
                </p:nvSpPr>
                <p:spPr>
                  <a:xfrm rot="16200000" flipH="1">
                    <a:off x="763899" y="502385"/>
                    <a:ext cx="529596" cy="1048825"/>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49"/>
                  <p:cNvGrpSpPr/>
                  <p:nvPr/>
                </p:nvGrpSpPr>
                <p:grpSpPr>
                  <a:xfrm>
                    <a:off x="457200" y="261156"/>
                    <a:ext cx="1143000" cy="1290492"/>
                    <a:chOff x="1065863" y="3467100"/>
                    <a:chExt cx="969361" cy="1094447"/>
                  </a:xfrm>
                </p:grpSpPr>
                <p:sp>
                  <p:nvSpPr>
                    <p:cNvPr id="266" name="Chord 265"/>
                    <p:cNvSpPr/>
                    <p:nvPr/>
                  </p:nvSpPr>
                  <p:spPr>
                    <a:xfrm rot="6672735">
                      <a:off x="990600" y="3581400"/>
                      <a:ext cx="1066800" cy="838200"/>
                    </a:xfrm>
                    <a:prstGeom prst="chor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Chord 266"/>
                    <p:cNvSpPr/>
                    <p:nvPr/>
                  </p:nvSpPr>
                  <p:spPr>
                    <a:xfrm rot="8132090">
                      <a:off x="1065863" y="3732856"/>
                      <a:ext cx="969361" cy="828691"/>
                    </a:xfrm>
                    <a:prstGeom prst="chord">
                      <a:avLst>
                        <a:gd name="adj1" fmla="val 2892879"/>
                        <a:gd name="adj2" fmla="val 13226598"/>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267"/>
                    <p:cNvSpPr/>
                    <p:nvPr/>
                  </p:nvSpPr>
                  <p:spPr>
                    <a:xfrm>
                      <a:off x="1066800" y="4038600"/>
                      <a:ext cx="914400" cy="228600"/>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48"/>
                    <p:cNvGrpSpPr/>
                    <p:nvPr/>
                  </p:nvGrpSpPr>
                  <p:grpSpPr>
                    <a:xfrm>
                      <a:off x="1143000" y="4038600"/>
                      <a:ext cx="762000" cy="228600"/>
                      <a:chOff x="2667000" y="3186545"/>
                      <a:chExt cx="3008746" cy="1080655"/>
                    </a:xfrm>
                  </p:grpSpPr>
                  <p:grpSp>
                    <p:nvGrpSpPr>
                      <p:cNvPr id="270" name="Group 39"/>
                      <p:cNvGrpSpPr/>
                      <p:nvPr/>
                    </p:nvGrpSpPr>
                    <p:grpSpPr>
                      <a:xfrm>
                        <a:off x="2667000" y="3200400"/>
                        <a:ext cx="990600" cy="1066800"/>
                        <a:chOff x="2667000" y="3200400"/>
                        <a:chExt cx="990600" cy="1066800"/>
                      </a:xfrm>
                    </p:grpSpPr>
                    <p:sp>
                      <p:nvSpPr>
                        <p:cNvPr id="279" name="Cross 278"/>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Cross 279"/>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40"/>
                      <p:cNvGrpSpPr/>
                      <p:nvPr/>
                    </p:nvGrpSpPr>
                    <p:grpSpPr>
                      <a:xfrm>
                        <a:off x="3687618" y="3198091"/>
                        <a:ext cx="990600" cy="1066800"/>
                        <a:chOff x="2667000" y="3200400"/>
                        <a:chExt cx="990600" cy="1066800"/>
                      </a:xfrm>
                    </p:grpSpPr>
                    <p:sp>
                      <p:nvSpPr>
                        <p:cNvPr id="276" name="Cross 275"/>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Cross 276"/>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44"/>
                      <p:cNvGrpSpPr/>
                      <p:nvPr/>
                    </p:nvGrpSpPr>
                    <p:grpSpPr>
                      <a:xfrm>
                        <a:off x="4685146" y="3186545"/>
                        <a:ext cx="990600" cy="1066800"/>
                        <a:chOff x="2667000" y="3200400"/>
                        <a:chExt cx="990600" cy="1066800"/>
                      </a:xfrm>
                    </p:grpSpPr>
                    <p:sp>
                      <p:nvSpPr>
                        <p:cNvPr id="273" name="Cross 272"/>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Cross 273"/>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21" name="Group 91"/>
                <p:cNvGrpSpPr/>
                <p:nvPr/>
              </p:nvGrpSpPr>
              <p:grpSpPr>
                <a:xfrm>
                  <a:off x="990600" y="1371600"/>
                  <a:ext cx="804333" cy="1329061"/>
                  <a:chOff x="2209800" y="838200"/>
                  <a:chExt cx="1143000" cy="1888667"/>
                </a:xfrm>
              </p:grpSpPr>
              <p:grpSp>
                <p:nvGrpSpPr>
                  <p:cNvPr id="240" name="Group 9"/>
                  <p:cNvGrpSpPr/>
                  <p:nvPr/>
                </p:nvGrpSpPr>
                <p:grpSpPr>
                  <a:xfrm>
                    <a:off x="2209800" y="1219200"/>
                    <a:ext cx="1098967" cy="1507667"/>
                    <a:chOff x="7892633" y="2667000"/>
                    <a:chExt cx="1499677" cy="2057399"/>
                  </a:xfrm>
                </p:grpSpPr>
                <p:sp>
                  <p:nvSpPr>
                    <p:cNvPr id="254" name="Cloud 253"/>
                    <p:cNvSpPr/>
                    <p:nvPr/>
                  </p:nvSpPr>
                  <p:spPr>
                    <a:xfrm rot="21267149" flipH="1">
                      <a:off x="8656689" y="2777321"/>
                      <a:ext cx="735621" cy="989173"/>
                    </a:xfrm>
                    <a:prstGeom prst="clou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Cloud 254"/>
                    <p:cNvSpPr/>
                    <p:nvPr/>
                  </p:nvSpPr>
                  <p:spPr>
                    <a:xfrm rot="1441540" flipH="1">
                      <a:off x="7892633" y="2785255"/>
                      <a:ext cx="735621" cy="989173"/>
                    </a:xfrm>
                    <a:prstGeom prst="clou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lowchart: Manual Operation 12"/>
                    <p:cNvSpPr/>
                    <p:nvPr/>
                  </p:nvSpPr>
                  <p:spPr>
                    <a:xfrm rot="10800000">
                      <a:off x="8076536" y="3774426"/>
                      <a:ext cx="1103433" cy="949973"/>
                    </a:xfrm>
                    <a:prstGeom prst="flowChartManualOperation">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lowchart: Extract 13"/>
                    <p:cNvSpPr/>
                    <p:nvPr/>
                  </p:nvSpPr>
                  <p:spPr>
                    <a:xfrm rot="10800000">
                      <a:off x="8374030" y="3923480"/>
                      <a:ext cx="530081" cy="570345"/>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62"/>
                    <p:cNvSpPr/>
                    <p:nvPr/>
                  </p:nvSpPr>
                  <p:spPr>
                    <a:xfrm>
                      <a:off x="8146854" y="2667000"/>
                      <a:ext cx="984436" cy="146712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63"/>
                  <p:cNvGrpSpPr/>
                  <p:nvPr/>
                </p:nvGrpSpPr>
                <p:grpSpPr>
                  <a:xfrm>
                    <a:off x="2209800" y="838200"/>
                    <a:ext cx="1143000" cy="692727"/>
                    <a:chOff x="1722870" y="3269673"/>
                    <a:chExt cx="1000125" cy="692727"/>
                  </a:xfrm>
                </p:grpSpPr>
                <p:sp>
                  <p:nvSpPr>
                    <p:cNvPr id="242" name="Flowchart: Manual Operation 241"/>
                    <p:cNvSpPr/>
                    <p:nvPr/>
                  </p:nvSpPr>
                  <p:spPr>
                    <a:xfrm>
                      <a:off x="1722870" y="3269673"/>
                      <a:ext cx="1000125" cy="609600"/>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ed Rectangle 242"/>
                    <p:cNvSpPr/>
                    <p:nvPr/>
                  </p:nvSpPr>
                  <p:spPr>
                    <a:xfrm>
                      <a:off x="1828800" y="3657600"/>
                      <a:ext cx="762000" cy="304800"/>
                    </a:xfrm>
                    <a:prstGeom prst="roundRect">
                      <a:avLst/>
                    </a:prstGeom>
                    <a:solidFill>
                      <a:srgbClr val="F797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4" name="Group 62"/>
                    <p:cNvGrpSpPr/>
                    <p:nvPr/>
                  </p:nvGrpSpPr>
                  <p:grpSpPr>
                    <a:xfrm>
                      <a:off x="1789546" y="3657600"/>
                      <a:ext cx="838200" cy="304800"/>
                      <a:chOff x="2971800" y="3505200"/>
                      <a:chExt cx="2128982" cy="1126836"/>
                    </a:xfrm>
                  </p:grpSpPr>
                  <p:grpSp>
                    <p:nvGrpSpPr>
                      <p:cNvPr id="245" name="Group 55"/>
                      <p:cNvGrpSpPr/>
                      <p:nvPr/>
                    </p:nvGrpSpPr>
                    <p:grpSpPr>
                      <a:xfrm>
                        <a:off x="2971800" y="3505200"/>
                        <a:ext cx="914400" cy="1066800"/>
                        <a:chOff x="2971800" y="3505200"/>
                        <a:chExt cx="914400" cy="1066800"/>
                      </a:xfrm>
                    </p:grpSpPr>
                    <p:sp>
                      <p:nvSpPr>
                        <p:cNvPr id="252" name="Multiply 251"/>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56"/>
                      <p:cNvGrpSpPr/>
                      <p:nvPr/>
                    </p:nvGrpSpPr>
                    <p:grpSpPr>
                      <a:xfrm>
                        <a:off x="3572164" y="3535218"/>
                        <a:ext cx="914400" cy="1066800"/>
                        <a:chOff x="2971800" y="3505200"/>
                        <a:chExt cx="914400" cy="1066800"/>
                      </a:xfrm>
                    </p:grpSpPr>
                    <p:sp>
                      <p:nvSpPr>
                        <p:cNvPr id="250" name="Multiply 249"/>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59"/>
                      <p:cNvGrpSpPr/>
                      <p:nvPr/>
                    </p:nvGrpSpPr>
                    <p:grpSpPr>
                      <a:xfrm>
                        <a:off x="4186382" y="3565236"/>
                        <a:ext cx="914400" cy="1066800"/>
                        <a:chOff x="2971800" y="3505200"/>
                        <a:chExt cx="914400" cy="1066800"/>
                      </a:xfrm>
                    </p:grpSpPr>
                    <p:sp>
                      <p:nvSpPr>
                        <p:cNvPr id="248" name="Multiply 247"/>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22" name="Group 111"/>
                <p:cNvGrpSpPr/>
                <p:nvPr/>
              </p:nvGrpSpPr>
              <p:grpSpPr>
                <a:xfrm>
                  <a:off x="3048000" y="1219200"/>
                  <a:ext cx="750711" cy="1447800"/>
                  <a:chOff x="4648200" y="685800"/>
                  <a:chExt cx="1066800" cy="2057401"/>
                </a:xfrm>
              </p:grpSpPr>
              <p:sp>
                <p:nvSpPr>
                  <p:cNvPr id="223" name="Trapezoid 222"/>
                  <p:cNvSpPr/>
                  <p:nvPr/>
                </p:nvSpPr>
                <p:spPr>
                  <a:xfrm>
                    <a:off x="4749125" y="1905001"/>
                    <a:ext cx="809567" cy="838200"/>
                  </a:xfrm>
                  <a:prstGeom prst="trapezoid">
                    <a:avLst>
                      <a:gd name="adj" fmla="val 3142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Isosceles Triangle 223"/>
                  <p:cNvSpPr/>
                  <p:nvPr/>
                </p:nvSpPr>
                <p:spPr>
                  <a:xfrm rot="10800000">
                    <a:off x="4901525" y="2286000"/>
                    <a:ext cx="533400" cy="381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4749125" y="12645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9066372">
                    <a:off x="5190434" y="1219200"/>
                    <a:ext cx="445030" cy="659542"/>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3077158">
                    <a:off x="4785602" y="1119497"/>
                    <a:ext cx="430287" cy="705091"/>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74"/>
                  <p:cNvGrpSpPr/>
                  <p:nvPr/>
                </p:nvGrpSpPr>
                <p:grpSpPr>
                  <a:xfrm>
                    <a:off x="4648200" y="685800"/>
                    <a:ext cx="1066800" cy="1173018"/>
                    <a:chOff x="4724400" y="3551382"/>
                    <a:chExt cx="1066800" cy="1173018"/>
                  </a:xfrm>
                </p:grpSpPr>
                <p:sp>
                  <p:nvSpPr>
                    <p:cNvPr id="230" name="Moon 229"/>
                    <p:cNvSpPr/>
                    <p:nvPr/>
                  </p:nvSpPr>
                  <p:spPr>
                    <a:xfrm flipH="1">
                      <a:off x="4800600" y="4191000"/>
                      <a:ext cx="152400" cy="533400"/>
                    </a:xfrm>
                    <a:prstGeom prst="moon">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a:off x="5638800" y="4191000"/>
                      <a:ext cx="152400" cy="533400"/>
                    </a:xfrm>
                    <a:prstGeom prst="moon">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ight Arrow 231"/>
                    <p:cNvSpPr/>
                    <p:nvPr/>
                  </p:nvSpPr>
                  <p:spPr>
                    <a:xfrm rot="16200000">
                      <a:off x="4978400" y="3551382"/>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ight Arrow 232"/>
                    <p:cNvSpPr/>
                    <p:nvPr/>
                  </p:nvSpPr>
                  <p:spPr>
                    <a:xfrm rot="16200000">
                      <a:off x="4724400" y="3810000"/>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ight Arrow 233"/>
                    <p:cNvSpPr/>
                    <p:nvPr/>
                  </p:nvSpPr>
                  <p:spPr>
                    <a:xfrm rot="16200000">
                      <a:off x="5257800" y="3810000"/>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4800600" y="4114800"/>
                      <a:ext cx="990600" cy="228600"/>
                    </a:xfrm>
                    <a:prstGeom prst="rect">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71"/>
                    <p:cNvGrpSpPr/>
                    <p:nvPr/>
                  </p:nvGrpSpPr>
                  <p:grpSpPr>
                    <a:xfrm>
                      <a:off x="4876800" y="4119418"/>
                      <a:ext cx="781888" cy="233218"/>
                      <a:chOff x="1143000" y="4110182"/>
                      <a:chExt cx="1339272" cy="399472"/>
                    </a:xfrm>
                  </p:grpSpPr>
                  <p:sp>
                    <p:nvSpPr>
                      <p:cNvPr id="237" name="Diamond 236"/>
                      <p:cNvSpPr/>
                      <p:nvPr/>
                    </p:nvSpPr>
                    <p:spPr>
                      <a:xfrm>
                        <a:off x="1143000" y="4114800"/>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Diamond 237"/>
                      <p:cNvSpPr/>
                      <p:nvPr/>
                    </p:nvSpPr>
                    <p:spPr>
                      <a:xfrm>
                        <a:off x="1572491" y="4110182"/>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p:cNvSpPr/>
                      <p:nvPr/>
                    </p:nvSpPr>
                    <p:spPr>
                      <a:xfrm>
                        <a:off x="2025072" y="4128654"/>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Quad Arrow 228"/>
                  <p:cNvSpPr/>
                  <p:nvPr/>
                </p:nvSpPr>
                <p:spPr>
                  <a:xfrm>
                    <a:off x="5105400" y="838200"/>
                    <a:ext cx="152400" cy="304800"/>
                  </a:xfrm>
                  <a:prstGeom prst="quadArrow">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8" name="Rectangle 217"/>
              <p:cNvSpPr/>
              <p:nvPr/>
            </p:nvSpPr>
            <p:spPr>
              <a:xfrm>
                <a:off x="2743200" y="5105400"/>
                <a:ext cx="2971800" cy="609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2743200" y="5562600"/>
                <a:ext cx="2971800" cy="228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6" name="TextBox 285"/>
            <p:cNvSpPr txBox="1"/>
            <p:nvPr/>
          </p:nvSpPr>
          <p:spPr>
            <a:xfrm>
              <a:off x="8818609" y="3217103"/>
              <a:ext cx="796171" cy="400110"/>
            </a:xfrm>
            <a:prstGeom prst="rect">
              <a:avLst/>
            </a:prstGeom>
            <a:solidFill>
              <a:schemeClr val="tx2">
                <a:lumMod val="60000"/>
                <a:lumOff val="40000"/>
              </a:schemeClr>
            </a:solidFill>
          </p:spPr>
          <p:txBody>
            <a:bodyPr wrap="square" rtlCol="0">
              <a:spAutoFit/>
            </a:bodyPr>
            <a:lstStyle/>
            <a:p>
              <a:pPr fontAlgn="base"/>
              <a:r>
                <a:rPr lang="en-US" sz="2000" dirty="0">
                  <a:solidFill>
                    <a:schemeClr val="bg1"/>
                  </a:solidFill>
                </a:rPr>
                <a:t>Yes </a:t>
              </a:r>
            </a:p>
          </p:txBody>
        </p:sp>
      </p:grpSp>
      <p:sp>
        <p:nvSpPr>
          <p:cNvPr id="287" name="TextBox 286"/>
          <p:cNvSpPr txBox="1"/>
          <p:nvPr/>
        </p:nvSpPr>
        <p:spPr>
          <a:xfrm>
            <a:off x="3363739" y="5764642"/>
            <a:ext cx="3850613" cy="1015663"/>
          </a:xfrm>
          <a:prstGeom prst="rect">
            <a:avLst/>
          </a:prstGeom>
          <a:noFill/>
        </p:spPr>
        <p:txBody>
          <a:bodyPr wrap="square" rtlCol="0">
            <a:spAutoFit/>
          </a:bodyPr>
          <a:lstStyle/>
          <a:p>
            <a:pPr fontAlgn="base"/>
            <a:r>
              <a:rPr lang="en-US" sz="2000" dirty="0">
                <a:solidFill>
                  <a:schemeClr val="bg1"/>
                </a:solidFill>
              </a:rPr>
              <a:t>Abinadi then gives them an introduction about the mortal Messiah in Isaiah 53/Mosiah 14</a:t>
            </a:r>
          </a:p>
        </p:txBody>
      </p:sp>
    </p:spTree>
    <p:extLst>
      <p:ext uri="{BB962C8B-B14F-4D97-AF65-F5344CB8AC3E}">
        <p14:creationId xmlns:p14="http://schemas.microsoft.com/office/powerpoint/2010/main" val="246805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87"/>
                                        </p:tgtEl>
                                        <p:attrNameLst>
                                          <p:attrName>style.visibility</p:attrName>
                                        </p:attrNameLst>
                                      </p:cBhvr>
                                      <p:to>
                                        <p:strVal val="visible"/>
                                      </p:to>
                                    </p:set>
                                  </p:childTnLst>
                                </p:cTn>
                              </p:par>
                              <p:par>
                                <p:cTn id="46" presetID="10" presetClass="exit" presetSubtype="0" fill="hold"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53:1-2</a:t>
            </a:r>
            <a:endParaRPr lang="en-US" dirty="0">
              <a:solidFill>
                <a:schemeClr val="bg1"/>
              </a:solidFill>
            </a:endParaRPr>
          </a:p>
        </p:txBody>
      </p:sp>
      <p:sp>
        <p:nvSpPr>
          <p:cNvPr id="2" name="Rectangle 1"/>
          <p:cNvSpPr/>
          <p:nvPr/>
        </p:nvSpPr>
        <p:spPr>
          <a:xfrm>
            <a:off x="315190" y="35477"/>
            <a:ext cx="11208327" cy="769441"/>
          </a:xfrm>
          <a:prstGeom prst="rect">
            <a:avLst/>
          </a:prstGeom>
        </p:spPr>
        <p:txBody>
          <a:bodyPr wrap="square">
            <a:spAutoFit/>
          </a:bodyPr>
          <a:lstStyle/>
          <a:p>
            <a:pPr algn="ctr"/>
            <a:r>
              <a:rPr lang="en-US" sz="4400" dirty="0">
                <a:solidFill>
                  <a:schemeClr val="bg1"/>
                </a:solidFill>
              </a:rPr>
              <a:t>The Messiah</a:t>
            </a:r>
          </a:p>
        </p:txBody>
      </p:sp>
      <p:pic>
        <p:nvPicPr>
          <p:cNvPr id="5122" name="Picture 2" descr="http://amazingcatechists.com/wp-content/uploads/2014/12/isaiah-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4004" y="840395"/>
            <a:ext cx="2357844" cy="17683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3002" y="840395"/>
            <a:ext cx="6858000" cy="3970318"/>
          </a:xfrm>
          <a:prstGeom prst="rect">
            <a:avLst/>
          </a:prstGeom>
          <a:noFill/>
        </p:spPr>
        <p:txBody>
          <a:bodyPr wrap="square" rtlCol="0">
            <a:spAutoFit/>
          </a:bodyPr>
          <a:lstStyle/>
          <a:p>
            <a:r>
              <a:rPr lang="en-US" dirty="0">
                <a:solidFill>
                  <a:schemeClr val="bg1"/>
                </a:solidFill>
              </a:rPr>
              <a:t>Who hath believed our report?—Many did not believe the report about the works and mission of Christ (John 12:37-41)</a:t>
            </a:r>
          </a:p>
          <a:p>
            <a:endParaRPr lang="en-US" dirty="0">
              <a:solidFill>
                <a:schemeClr val="bg1"/>
              </a:solidFill>
            </a:endParaRPr>
          </a:p>
          <a:p>
            <a:r>
              <a:rPr lang="en-US" dirty="0">
                <a:solidFill>
                  <a:schemeClr val="bg1"/>
                </a:solidFill>
              </a:rPr>
              <a:t>For he--Christ</a:t>
            </a:r>
          </a:p>
          <a:p>
            <a:endParaRPr lang="en-US" dirty="0">
              <a:solidFill>
                <a:schemeClr val="bg1"/>
              </a:solidFill>
            </a:endParaRPr>
          </a:p>
          <a:p>
            <a:r>
              <a:rPr lang="en-US" dirty="0">
                <a:solidFill>
                  <a:schemeClr val="bg1"/>
                </a:solidFill>
              </a:rPr>
              <a:t>Shall grow up before him--God</a:t>
            </a:r>
          </a:p>
          <a:p>
            <a:endParaRPr lang="en-US" dirty="0">
              <a:solidFill>
                <a:schemeClr val="bg1"/>
              </a:solidFill>
            </a:endParaRPr>
          </a:p>
          <a:p>
            <a:r>
              <a:rPr lang="en-US" dirty="0">
                <a:solidFill>
                  <a:schemeClr val="bg1"/>
                </a:solidFill>
              </a:rPr>
              <a:t>As a tender plant—Child, humble innocent. God would watch over the young Jesus as a careful gardener watches a tender plant</a:t>
            </a:r>
          </a:p>
          <a:p>
            <a:endParaRPr lang="en-US" dirty="0">
              <a:solidFill>
                <a:schemeClr val="bg1"/>
              </a:solidFill>
            </a:endParaRPr>
          </a:p>
          <a:p>
            <a:r>
              <a:rPr lang="en-US" dirty="0">
                <a:solidFill>
                  <a:schemeClr val="bg1"/>
                </a:solidFill>
              </a:rPr>
              <a:t>As a root out of dry ground—You wouldn’t expect a root to grow out of dry ground. Spiritual barrenness of the Jewish Apostasy, grew up in Nazareth, a nowhere town</a:t>
            </a:r>
          </a:p>
          <a:p>
            <a:endParaRPr lang="en-US" dirty="0">
              <a:solidFill>
                <a:schemeClr val="bg1"/>
              </a:solidFill>
            </a:endParaRPr>
          </a:p>
        </p:txBody>
      </p:sp>
      <p:pic>
        <p:nvPicPr>
          <p:cNvPr id="9" name="Picture 6" descr="http://www.excerptsofinri.com/images/253jesus12.jpg"/>
          <p:cNvPicPr>
            <a:picLocks noChangeAspect="1" noChangeArrowheads="1"/>
          </p:cNvPicPr>
          <p:nvPr/>
        </p:nvPicPr>
        <p:blipFill>
          <a:blip r:embed="rId4" cstate="print"/>
          <a:srcRect/>
          <a:stretch>
            <a:fillRect/>
          </a:stretch>
        </p:blipFill>
        <p:spPr bwMode="auto">
          <a:xfrm>
            <a:off x="7570590" y="2964053"/>
            <a:ext cx="2049859" cy="1535584"/>
          </a:xfrm>
          <a:prstGeom prst="rect">
            <a:avLst/>
          </a:prstGeom>
          <a:noFill/>
        </p:spPr>
      </p:pic>
      <p:pic>
        <p:nvPicPr>
          <p:cNvPr id="2050" name="Picture 2" descr="http://www.housetohouse.com/user_images/HTH/v16n1/10.jpg"/>
          <p:cNvPicPr>
            <a:picLocks noChangeAspect="1" noChangeArrowheads="1"/>
          </p:cNvPicPr>
          <p:nvPr/>
        </p:nvPicPr>
        <p:blipFill rotWithShape="1">
          <a:blip r:embed="rId5">
            <a:extLst>
              <a:ext uri="{28A0092B-C50C-407E-A947-70E740481C1C}">
                <a14:useLocalDpi xmlns:a14="http://schemas.microsoft.com/office/drawing/2010/main" val="0"/>
              </a:ext>
            </a:extLst>
          </a:blip>
          <a:srcRect l="4709" t="4523" r="3331" b="10192"/>
          <a:stretch/>
        </p:blipFill>
        <p:spPr bwMode="auto">
          <a:xfrm>
            <a:off x="1195057" y="4943193"/>
            <a:ext cx="3503691" cy="11860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15779" y="5272377"/>
            <a:ext cx="3147976" cy="923330"/>
          </a:xfrm>
          <a:prstGeom prst="rect">
            <a:avLst/>
          </a:prstGeom>
        </p:spPr>
        <p:txBody>
          <a:bodyPr wrap="square">
            <a:spAutoFit/>
          </a:bodyPr>
          <a:lstStyle/>
          <a:p>
            <a:r>
              <a:rPr lang="en-US" dirty="0">
                <a:solidFill>
                  <a:schemeClr val="bg1"/>
                </a:solidFill>
              </a:rPr>
              <a:t>He hath no form nor comeliness = He will come into a humble family </a:t>
            </a:r>
          </a:p>
        </p:txBody>
      </p:sp>
      <p:pic>
        <p:nvPicPr>
          <p:cNvPr id="2052" name="Picture 4" descr="https://leahnessransomed.files.wordpress.com/2013/12/mary-joseph-jesus_thumb21.gif"/>
          <p:cNvPicPr>
            <a:picLocks noChangeAspect="1" noChangeArrowheads="1"/>
          </p:cNvPicPr>
          <p:nvPr/>
        </p:nvPicPr>
        <p:blipFill rotWithShape="1">
          <a:blip r:embed="rId6">
            <a:extLst>
              <a:ext uri="{28A0092B-C50C-407E-A947-70E740481C1C}">
                <a14:useLocalDpi xmlns:a14="http://schemas.microsoft.com/office/drawing/2010/main" val="0"/>
              </a:ext>
            </a:extLst>
          </a:blip>
          <a:srcRect l="14449" t="4058" r="26254" b="10778"/>
          <a:stretch/>
        </p:blipFill>
        <p:spPr bwMode="auto">
          <a:xfrm>
            <a:off x="8898047" y="4645357"/>
            <a:ext cx="1846907" cy="202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63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xEl>
                                              <p:pRg st="8" end="8"/>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500"/>
                                        <p:tgtEl>
                                          <p:spTgt spid="205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35</a:t>
            </a:r>
            <a:endParaRPr lang="en-US" dirty="0">
              <a:solidFill>
                <a:schemeClr val="bg1"/>
              </a:solidFill>
            </a:endParaRPr>
          </a:p>
        </p:txBody>
      </p:sp>
      <p:sp>
        <p:nvSpPr>
          <p:cNvPr id="2" name="Rectangle 1"/>
          <p:cNvSpPr/>
          <p:nvPr/>
        </p:nvSpPr>
        <p:spPr>
          <a:xfrm>
            <a:off x="887240" y="1351508"/>
            <a:ext cx="5676522" cy="4401205"/>
          </a:xfrm>
          <a:prstGeom prst="rect">
            <a:avLst/>
          </a:prstGeom>
        </p:spPr>
        <p:txBody>
          <a:bodyPr wrap="square">
            <a:spAutoFit/>
          </a:bodyPr>
          <a:lstStyle/>
          <a:p>
            <a:r>
              <a:rPr lang="en-US" sz="2400" dirty="0">
                <a:solidFill>
                  <a:schemeClr val="bg1"/>
                </a:solidFill>
                <a:latin typeface="Calibri" panose="020F0502020204030204" pitchFamily="34" charset="0"/>
              </a:rPr>
              <a:t>“There was nothing about [Jesus] to cause people to single him out.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In appearance he was like men; and so it is expressed here by the prophet that he had no form or comeliness, that is, he was not so distinctive, so different from others that people would recognize him as the Son of God.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He appeared as a mortal man.”</a:t>
            </a:r>
          </a:p>
          <a:p>
            <a:r>
              <a:rPr lang="en-US" sz="1600" dirty="0">
                <a:solidFill>
                  <a:schemeClr val="bg1"/>
                </a:solidFill>
                <a:latin typeface="Calibri" panose="020F0502020204030204" pitchFamily="34" charset="0"/>
              </a:rPr>
              <a:t>(2)</a:t>
            </a:r>
            <a:endParaRPr lang="en-US" sz="1600" dirty="0">
              <a:solidFill>
                <a:schemeClr val="bg1"/>
              </a:solidFill>
            </a:endParaRPr>
          </a:p>
        </p:txBody>
      </p:sp>
      <p:pic>
        <p:nvPicPr>
          <p:cNvPr id="4098" name="Picture 2" descr="http://wp.production.patheos.com/blogs/soulandcity/files/2015/12/joseph-fielding-smi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8571" y="2062681"/>
            <a:ext cx="2643556" cy="3070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08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28" y="40911"/>
            <a:ext cx="12032055" cy="646331"/>
          </a:xfrm>
          <a:prstGeom prst="rect">
            <a:avLst/>
          </a:prstGeom>
          <a:noFill/>
        </p:spPr>
        <p:txBody>
          <a:bodyPr wrap="square" rtlCol="0">
            <a:spAutoFit/>
          </a:bodyPr>
          <a:lstStyle/>
          <a:p>
            <a:pPr algn="ctr"/>
            <a:r>
              <a:rPr lang="en-US" sz="3600" dirty="0">
                <a:solidFill>
                  <a:schemeClr val="bg1"/>
                </a:solidFill>
              </a:rPr>
              <a:t>What Kind of Messiah Was Expected Among Israel?</a:t>
            </a:r>
          </a:p>
        </p:txBody>
      </p:sp>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 53:2</a:t>
            </a:r>
            <a:endParaRPr lang="en-US" dirty="0">
              <a:solidFill>
                <a:schemeClr val="bg1"/>
              </a:solidFill>
            </a:endParaRPr>
          </a:p>
        </p:txBody>
      </p:sp>
      <p:sp>
        <p:nvSpPr>
          <p:cNvPr id="3" name="Rectangle 2"/>
          <p:cNvSpPr/>
          <p:nvPr/>
        </p:nvSpPr>
        <p:spPr>
          <a:xfrm>
            <a:off x="5088990" y="4262278"/>
            <a:ext cx="6667500" cy="1477328"/>
          </a:xfrm>
          <a:prstGeom prst="rect">
            <a:avLst/>
          </a:prstGeom>
        </p:spPr>
        <p:txBody>
          <a:bodyPr wrap="square">
            <a:spAutoFit/>
          </a:bodyPr>
          <a:lstStyle/>
          <a:p>
            <a:r>
              <a:rPr lang="en-US" dirty="0">
                <a:solidFill>
                  <a:schemeClr val="bg1"/>
                </a:solidFill>
                <a:latin typeface="Calibri" panose="020F0502020204030204" pitchFamily="34" charset="0"/>
              </a:rPr>
              <a:t>“The Savior’s humble birth and simple life are what led many to ignore or deny His divine identity. Those who were expecting a great and glorious king completely overlooked the physical Son of God, who appeared as the inconspicuous son, [growing up as the son of a carpenter]”</a:t>
            </a:r>
            <a:r>
              <a:rPr lang="en-US" sz="1600" b="0" i="0" dirty="0">
                <a:solidFill>
                  <a:schemeClr val="bg1"/>
                </a:solidFill>
                <a:effectLst/>
                <a:latin typeface="Calibri" panose="020F0502020204030204" pitchFamily="34" charset="0"/>
              </a:rPr>
              <a:t>(1)</a:t>
            </a:r>
            <a:endParaRPr lang="en-US" sz="1600" dirty="0">
              <a:solidFill>
                <a:schemeClr val="bg1"/>
              </a:solidFill>
            </a:endParaRPr>
          </a:p>
        </p:txBody>
      </p:sp>
      <p:grpSp>
        <p:nvGrpSpPr>
          <p:cNvPr id="4" name="Group 3"/>
          <p:cNvGrpSpPr/>
          <p:nvPr/>
        </p:nvGrpSpPr>
        <p:grpSpPr>
          <a:xfrm>
            <a:off x="294409" y="1005152"/>
            <a:ext cx="6096000" cy="3857291"/>
            <a:chOff x="294409" y="1005152"/>
            <a:chExt cx="6096000" cy="3857291"/>
          </a:xfrm>
        </p:grpSpPr>
        <p:sp>
          <p:nvSpPr>
            <p:cNvPr id="2" name="Rectangle 1"/>
            <p:cNvSpPr/>
            <p:nvPr/>
          </p:nvSpPr>
          <p:spPr>
            <a:xfrm>
              <a:off x="294409" y="1005152"/>
              <a:ext cx="6096000" cy="830997"/>
            </a:xfrm>
            <a:prstGeom prst="rect">
              <a:avLst/>
            </a:prstGeom>
          </p:spPr>
          <p:txBody>
            <a:bodyPr>
              <a:spAutoFit/>
            </a:bodyPr>
            <a:lstStyle/>
            <a:p>
              <a:r>
                <a:rPr lang="en-US" sz="2400" dirty="0">
                  <a:solidFill>
                    <a:schemeClr val="bg1"/>
                  </a:solidFill>
                  <a:latin typeface="Calibri" panose="020F0502020204030204" pitchFamily="34" charset="0"/>
                </a:rPr>
                <a:t>A Messiah who would deliver them from all of their enemies including Rome</a:t>
              </a:r>
              <a:endParaRPr lang="en-US" sz="2400" dirty="0">
                <a:solidFill>
                  <a:schemeClr val="bg1"/>
                </a:solidFill>
              </a:endParaRPr>
            </a:p>
          </p:txBody>
        </p:sp>
        <p:pic>
          <p:nvPicPr>
            <p:cNvPr id="3074" name="Picture 2" descr="https://encrypted-tbn2.gstatic.com/images?q=tbn:ANd9GcSFHWK-cUZnMF01QHEdTY0EgzgHFojJcDHQLDKBoJ_OCfkf5pNe0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745" y="2154059"/>
              <a:ext cx="3791736" cy="2708384"/>
            </a:xfrm>
            <a:prstGeom prst="rect">
              <a:avLst/>
            </a:prstGeom>
            <a:noFill/>
            <a:extLst>
              <a:ext uri="{909E8E84-426E-40DD-AFC4-6F175D3DCCD1}">
                <a14:hiddenFill xmlns:a14="http://schemas.microsoft.com/office/drawing/2010/main">
                  <a:solidFill>
                    <a:srgbClr val="FFFFFF"/>
                  </a:solidFill>
                </a14:hiddenFill>
              </a:ext>
            </a:extLst>
          </p:spPr>
        </p:pic>
      </p:grpSp>
      <p:pic>
        <p:nvPicPr>
          <p:cNvPr id="3076" name="Picture 4" descr="http://shamelesspopery.com/media/2011/11/jesus-christ-king-02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4818" y="1024314"/>
            <a:ext cx="3418187" cy="256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40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500"/>
                                        <p:tgtEl>
                                          <p:spTgt spid="307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 53:3</a:t>
            </a:r>
            <a:endParaRPr lang="en-US" dirty="0">
              <a:solidFill>
                <a:schemeClr val="bg1"/>
              </a:solidFill>
            </a:endParaRPr>
          </a:p>
        </p:txBody>
      </p:sp>
      <p:sp>
        <p:nvSpPr>
          <p:cNvPr id="2" name="Rectangle 1"/>
          <p:cNvSpPr/>
          <p:nvPr/>
        </p:nvSpPr>
        <p:spPr>
          <a:xfrm>
            <a:off x="315190" y="35477"/>
            <a:ext cx="11208327" cy="769441"/>
          </a:xfrm>
          <a:prstGeom prst="rect">
            <a:avLst/>
          </a:prstGeom>
        </p:spPr>
        <p:txBody>
          <a:bodyPr wrap="square">
            <a:spAutoFit/>
          </a:bodyPr>
          <a:lstStyle/>
          <a:p>
            <a:pPr algn="ctr"/>
            <a:r>
              <a:rPr lang="en-US" sz="4400" dirty="0">
                <a:solidFill>
                  <a:schemeClr val="bg1"/>
                </a:solidFill>
              </a:rPr>
              <a:t>“Esteem Him Not”</a:t>
            </a:r>
          </a:p>
        </p:txBody>
      </p:sp>
      <p:sp>
        <p:nvSpPr>
          <p:cNvPr id="35" name="Rectangle 34"/>
          <p:cNvSpPr/>
          <p:nvPr/>
        </p:nvSpPr>
        <p:spPr>
          <a:xfrm>
            <a:off x="8494619" y="6488667"/>
            <a:ext cx="3650439" cy="369332"/>
          </a:xfrm>
          <a:prstGeom prst="rect">
            <a:avLst/>
          </a:prstGeom>
        </p:spPr>
        <p:txBody>
          <a:bodyPr wrap="square">
            <a:spAutoFit/>
          </a:bodyPr>
          <a:lstStyle/>
          <a:p>
            <a:pPr algn="r"/>
            <a:r>
              <a:rPr lang="en-US" dirty="0">
                <a:solidFill>
                  <a:schemeClr val="bg1"/>
                </a:solidFill>
                <a:latin typeface="Calibri" panose="020F0502020204030204" pitchFamily="34" charset="0"/>
              </a:rPr>
              <a:t>(7)</a:t>
            </a:r>
            <a:endParaRPr lang="en-US" dirty="0">
              <a:solidFill>
                <a:schemeClr val="bg1"/>
              </a:solidFill>
            </a:endParaRPr>
          </a:p>
        </p:txBody>
      </p:sp>
      <p:sp>
        <p:nvSpPr>
          <p:cNvPr id="6" name="Rectangle 5"/>
          <p:cNvSpPr/>
          <p:nvPr/>
        </p:nvSpPr>
        <p:spPr>
          <a:xfrm>
            <a:off x="555279" y="1569300"/>
            <a:ext cx="6096000" cy="1631216"/>
          </a:xfrm>
          <a:prstGeom prst="rect">
            <a:avLst/>
          </a:prstGeom>
        </p:spPr>
        <p:txBody>
          <a:bodyPr>
            <a:spAutoFit/>
          </a:bodyPr>
          <a:lstStyle/>
          <a:p>
            <a:r>
              <a:rPr lang="en-US" sz="2000" dirty="0">
                <a:solidFill>
                  <a:schemeClr val="bg1"/>
                </a:solidFill>
              </a:rPr>
              <a:t>Despised/Rejected—They knew the mortal Messiah would be largely rejected. </a:t>
            </a:r>
          </a:p>
          <a:p>
            <a:endParaRPr lang="en-US" sz="2000" dirty="0">
              <a:solidFill>
                <a:schemeClr val="bg1"/>
              </a:solidFill>
            </a:endParaRPr>
          </a:p>
          <a:p>
            <a:r>
              <a:rPr lang="en-US" sz="2000" dirty="0">
                <a:solidFill>
                  <a:schemeClr val="bg1"/>
                </a:solidFill>
              </a:rPr>
              <a:t>He was excommunicated by the people of Nazareth</a:t>
            </a:r>
          </a:p>
          <a:p>
            <a:r>
              <a:rPr lang="en-US" sz="2000" dirty="0">
                <a:solidFill>
                  <a:schemeClr val="bg1"/>
                </a:solidFill>
              </a:rPr>
              <a:t> </a:t>
            </a:r>
          </a:p>
        </p:txBody>
      </p:sp>
      <p:sp>
        <p:nvSpPr>
          <p:cNvPr id="12" name="Rectangle 11"/>
          <p:cNvSpPr/>
          <p:nvPr/>
        </p:nvSpPr>
        <p:spPr>
          <a:xfrm>
            <a:off x="6944405" y="4163942"/>
            <a:ext cx="3375433" cy="1631216"/>
          </a:xfrm>
          <a:prstGeom prst="rect">
            <a:avLst/>
          </a:prstGeom>
        </p:spPr>
        <p:txBody>
          <a:bodyPr wrap="square">
            <a:spAutoFit/>
          </a:bodyPr>
          <a:lstStyle/>
          <a:p>
            <a:r>
              <a:rPr lang="en-US" sz="2000" dirty="0">
                <a:solidFill>
                  <a:schemeClr val="bg1"/>
                </a:solidFill>
              </a:rPr>
              <a:t>“We hid our faces from him”</a:t>
            </a:r>
          </a:p>
          <a:p>
            <a:endParaRPr lang="en-US" sz="2000" dirty="0">
              <a:solidFill>
                <a:schemeClr val="bg1"/>
              </a:solidFill>
            </a:endParaRPr>
          </a:p>
          <a:p>
            <a:r>
              <a:rPr lang="en-US" sz="2000" dirty="0">
                <a:solidFill>
                  <a:schemeClr val="bg1"/>
                </a:solidFill>
              </a:rPr>
              <a:t>A reaction of coming face to face with a leper—shunning in disgust and fear</a:t>
            </a:r>
          </a:p>
        </p:txBody>
      </p:sp>
      <p:pic>
        <p:nvPicPr>
          <p:cNvPr id="5122" name="Picture 2" descr="http://www.soulshepherding.org/wp-content/uploads/2013/03/Jesus-on-cross-light-of-heaven-shi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864" y="3195309"/>
            <a:ext cx="4565273" cy="304202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lwbc.co.uk/Marks%20Gospel/lep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910" y="1037120"/>
            <a:ext cx="22098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10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fade">
                                      <p:cBhvr>
                                        <p:cTn id="15" dur="500"/>
                                        <p:tgtEl>
                                          <p:spTgt spid="51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 53:3</a:t>
            </a:r>
            <a:endParaRPr lang="en-US" dirty="0">
              <a:solidFill>
                <a:schemeClr val="bg1"/>
              </a:solidFill>
            </a:endParaRPr>
          </a:p>
        </p:txBody>
      </p:sp>
      <p:sp>
        <p:nvSpPr>
          <p:cNvPr id="2" name="Rectangle 1"/>
          <p:cNvSpPr/>
          <p:nvPr/>
        </p:nvSpPr>
        <p:spPr>
          <a:xfrm>
            <a:off x="315190" y="35477"/>
            <a:ext cx="11208327" cy="769441"/>
          </a:xfrm>
          <a:prstGeom prst="rect">
            <a:avLst/>
          </a:prstGeom>
        </p:spPr>
        <p:txBody>
          <a:bodyPr wrap="square">
            <a:spAutoFit/>
          </a:bodyPr>
          <a:lstStyle/>
          <a:p>
            <a:pPr algn="ctr"/>
            <a:r>
              <a:rPr lang="en-US" sz="4400" dirty="0">
                <a:solidFill>
                  <a:schemeClr val="bg1"/>
                </a:solidFill>
              </a:rPr>
              <a:t>His Experience On This Earth</a:t>
            </a:r>
          </a:p>
        </p:txBody>
      </p:sp>
      <p:sp>
        <p:nvSpPr>
          <p:cNvPr id="6" name="Rectangle 5"/>
          <p:cNvSpPr/>
          <p:nvPr/>
        </p:nvSpPr>
        <p:spPr>
          <a:xfrm>
            <a:off x="2967664" y="1407002"/>
            <a:ext cx="2863999" cy="4708981"/>
          </a:xfrm>
          <a:prstGeom prst="rect">
            <a:avLst/>
          </a:prstGeom>
        </p:spPr>
        <p:txBody>
          <a:bodyPr wrap="square">
            <a:spAutoFit/>
          </a:bodyPr>
          <a:lstStyle/>
          <a:p>
            <a:r>
              <a:rPr lang="en-US" sz="2000" dirty="0">
                <a:solidFill>
                  <a:schemeClr val="bg1"/>
                </a:solidFill>
              </a:rPr>
              <a:t>Ridiculed</a:t>
            </a:r>
          </a:p>
          <a:p>
            <a:endParaRPr lang="en-US" sz="2000" dirty="0">
              <a:solidFill>
                <a:schemeClr val="bg1"/>
              </a:solidFill>
            </a:endParaRPr>
          </a:p>
          <a:p>
            <a:r>
              <a:rPr lang="en-US" sz="2000" dirty="0">
                <a:solidFill>
                  <a:schemeClr val="bg1"/>
                </a:solidFill>
              </a:rPr>
              <a:t>Spat upon</a:t>
            </a:r>
          </a:p>
          <a:p>
            <a:endParaRPr lang="en-US" sz="2000" dirty="0">
              <a:solidFill>
                <a:schemeClr val="bg1"/>
              </a:solidFill>
            </a:endParaRPr>
          </a:p>
          <a:p>
            <a:r>
              <a:rPr lang="en-US" sz="2000" dirty="0">
                <a:solidFill>
                  <a:schemeClr val="bg1"/>
                </a:solidFill>
              </a:rPr>
              <a:t>Had a crown of thorns place on His head</a:t>
            </a:r>
          </a:p>
          <a:p>
            <a:endParaRPr lang="en-US" sz="2000" dirty="0">
              <a:solidFill>
                <a:schemeClr val="bg1"/>
              </a:solidFill>
            </a:endParaRPr>
          </a:p>
          <a:p>
            <a:r>
              <a:rPr lang="en-US" sz="2000" dirty="0">
                <a:solidFill>
                  <a:schemeClr val="bg1"/>
                </a:solidFill>
              </a:rPr>
              <a:t>Stripped</a:t>
            </a:r>
          </a:p>
          <a:p>
            <a:endParaRPr lang="en-US" sz="2000" dirty="0">
              <a:solidFill>
                <a:schemeClr val="bg1"/>
              </a:solidFill>
            </a:endParaRPr>
          </a:p>
          <a:p>
            <a:r>
              <a:rPr lang="en-US" sz="2000" dirty="0">
                <a:solidFill>
                  <a:schemeClr val="bg1"/>
                </a:solidFill>
              </a:rPr>
              <a:t>Whipped and beaten</a:t>
            </a:r>
          </a:p>
          <a:p>
            <a:endParaRPr lang="en-US" sz="2000" dirty="0">
              <a:solidFill>
                <a:schemeClr val="bg1"/>
              </a:solidFill>
            </a:endParaRPr>
          </a:p>
          <a:p>
            <a:r>
              <a:rPr lang="en-US" sz="2000" dirty="0">
                <a:solidFill>
                  <a:schemeClr val="bg1"/>
                </a:solidFill>
              </a:rPr>
              <a:t>Nailed to a cross</a:t>
            </a:r>
          </a:p>
          <a:p>
            <a:endParaRPr lang="en-US" sz="2000" dirty="0">
              <a:solidFill>
                <a:schemeClr val="bg1"/>
              </a:solidFill>
            </a:endParaRPr>
          </a:p>
          <a:p>
            <a:r>
              <a:rPr lang="en-US" sz="2000" dirty="0">
                <a:solidFill>
                  <a:schemeClr val="bg1"/>
                </a:solidFill>
              </a:rPr>
              <a:t>Betrayal</a:t>
            </a:r>
          </a:p>
          <a:p>
            <a:r>
              <a:rPr lang="en-US" sz="2000" dirty="0">
                <a:solidFill>
                  <a:schemeClr val="bg1"/>
                </a:solidFill>
              </a:rPr>
              <a:t> </a:t>
            </a:r>
          </a:p>
        </p:txBody>
      </p:sp>
      <p:pic>
        <p:nvPicPr>
          <p:cNvPr id="10" name="Picture 2" descr="File:Dirk van Baburen - Kroning met de doornenkroon.jpg">
            <a:hlinkClick r:id="rId3"/>
          </p:cNvPr>
          <p:cNvPicPr>
            <a:picLocks noChangeAspect="1" noChangeArrowheads="1"/>
          </p:cNvPicPr>
          <p:nvPr/>
        </p:nvPicPr>
        <p:blipFill>
          <a:blip r:embed="rId4" cstate="print"/>
          <a:srcRect/>
          <a:stretch>
            <a:fillRect/>
          </a:stretch>
        </p:blipFill>
        <p:spPr bwMode="auto">
          <a:xfrm>
            <a:off x="8539282" y="840395"/>
            <a:ext cx="2779509" cy="2203045"/>
          </a:xfrm>
          <a:prstGeom prst="rect">
            <a:avLst/>
          </a:prstGeom>
          <a:noFill/>
        </p:spPr>
      </p:pic>
      <p:pic>
        <p:nvPicPr>
          <p:cNvPr id="6146" name="Picture 2" descr="http://www.blgwd.com/iyohi/LifeandJourneysofJesusChrist/a/129f.gif"/>
          <p:cNvPicPr>
            <a:picLocks noChangeAspect="1" noChangeArrowheads="1"/>
          </p:cNvPicPr>
          <p:nvPr/>
        </p:nvPicPr>
        <p:blipFill rotWithShape="1">
          <a:blip r:embed="rId5">
            <a:extLst>
              <a:ext uri="{28A0092B-C50C-407E-A947-70E740481C1C}">
                <a14:useLocalDpi xmlns:a14="http://schemas.microsoft.com/office/drawing/2010/main" val="0"/>
              </a:ext>
            </a:extLst>
          </a:blip>
          <a:srcRect r="5131" b="11528"/>
          <a:stretch/>
        </p:blipFill>
        <p:spPr bwMode="auto">
          <a:xfrm>
            <a:off x="6268922" y="1041155"/>
            <a:ext cx="1828606" cy="164031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emfi.org/library/Biographies/Judas/images/m-captur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5213" y="2878483"/>
            <a:ext cx="2235815" cy="162376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imgc.allpostersimages.com/images/P-473-488-90/70/7082/2H5V100Z/posters/paris-france-sculpture-in-saint-roch-church-jesus-whippe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1916" y="5005182"/>
            <a:ext cx="2400199" cy="159844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www.lds.org/bc/content/shared/content/images/gospel-library/manual/34188/p-036-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924" y="2431596"/>
            <a:ext cx="2409825" cy="378142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blog.lifeassuranceministries.org/wp-content/uploads/2012/04/crucifixion-Jesus-e133384791885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644" t="11914" r="17655" b="39346"/>
          <a:stretch/>
        </p:blipFill>
        <p:spPr bwMode="auto">
          <a:xfrm>
            <a:off x="9432622" y="3132864"/>
            <a:ext cx="1394233" cy="153908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5585397" y="4145807"/>
            <a:ext cx="3505068" cy="2501531"/>
            <a:chOff x="228600" y="381000"/>
            <a:chExt cx="3505068" cy="2501531"/>
          </a:xfrm>
        </p:grpSpPr>
        <p:grpSp>
          <p:nvGrpSpPr>
            <p:cNvPr id="18" name="Group 17"/>
            <p:cNvGrpSpPr/>
            <p:nvPr/>
          </p:nvGrpSpPr>
          <p:grpSpPr>
            <a:xfrm>
              <a:off x="228600" y="381000"/>
              <a:ext cx="3505068" cy="2501531"/>
              <a:chOff x="534986" y="381000"/>
              <a:chExt cx="2637111" cy="2501531"/>
            </a:xfrm>
          </p:grpSpPr>
          <p:sp>
            <p:nvSpPr>
              <p:cNvPr id="20" name="Rectangle 1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p:cNvGrpSpPr/>
              <p:nvPr/>
            </p:nvGrpSpPr>
            <p:grpSpPr>
              <a:xfrm>
                <a:off x="534986" y="384805"/>
                <a:ext cx="457200" cy="2497726"/>
                <a:chOff x="533400" y="381000"/>
                <a:chExt cx="457200" cy="2497726"/>
              </a:xfrm>
            </p:grpSpPr>
            <p:sp>
              <p:nvSpPr>
                <p:cNvPr id="27" name="Oval 2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714897" y="381000"/>
                <a:ext cx="457200" cy="2497726"/>
                <a:chOff x="2714897" y="457200"/>
                <a:chExt cx="457200" cy="2497726"/>
              </a:xfrm>
            </p:grpSpPr>
            <p:sp>
              <p:nvSpPr>
                <p:cNvPr id="23" name="Oval 2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Rectangle 18"/>
            <p:cNvSpPr/>
            <p:nvPr/>
          </p:nvSpPr>
          <p:spPr>
            <a:xfrm>
              <a:off x="833543" y="1045525"/>
              <a:ext cx="2293346" cy="1323439"/>
            </a:xfrm>
            <a:prstGeom prst="rect">
              <a:avLst/>
            </a:prstGeom>
          </p:spPr>
          <p:txBody>
            <a:bodyPr wrap="square">
              <a:spAutoFit/>
            </a:bodyPr>
            <a:lstStyle/>
            <a:p>
              <a:pPr algn="ctr"/>
              <a:r>
                <a:rPr lang="en-US" sz="1600" b="1" dirty="0"/>
                <a:t>Jesus Christ suffered for the transgressions and iniquities of all so that we can be forgiven and healed</a:t>
              </a:r>
              <a:endParaRPr lang="en-US" sz="1600" i="1" dirty="0"/>
            </a:p>
          </p:txBody>
        </p:sp>
      </p:grpSp>
    </p:spTree>
    <p:extLst>
      <p:ext uri="{BB962C8B-B14F-4D97-AF65-F5344CB8AC3E}">
        <p14:creationId xmlns:p14="http://schemas.microsoft.com/office/powerpoint/2010/main" val="337378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500"/>
                                        <p:tgtEl>
                                          <p:spTgt spid="614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6156"/>
                                        </p:tgtEl>
                                        <p:attrNameLst>
                                          <p:attrName>style.visibility</p:attrName>
                                        </p:attrNameLst>
                                      </p:cBhvr>
                                      <p:to>
                                        <p:strVal val="visible"/>
                                      </p:to>
                                    </p:set>
                                    <p:animEffect transition="in" filter="fade">
                                      <p:cBhvr>
                                        <p:cTn id="16" dur="500"/>
                                        <p:tgtEl>
                                          <p:spTgt spid="6156"/>
                                        </p:tgtEl>
                                      </p:cBhvr>
                                    </p:animEffect>
                                  </p:childTnLst>
                                </p:cTn>
                              </p:par>
                              <p:par>
                                <p:cTn id="17" presetID="10" presetClass="entr" presetSubtype="0" fill="hold" nodeType="withEffect">
                                  <p:stCondLst>
                                    <p:cond delay="0"/>
                                  </p:stCondLst>
                                  <p:childTnLst>
                                    <p:set>
                                      <p:cBhvr>
                                        <p:cTn id="18" dur="1" fill="hold">
                                          <p:stCondLst>
                                            <p:cond delay="0"/>
                                          </p:stCondLst>
                                        </p:cTn>
                                        <p:tgtEl>
                                          <p:spTgt spid="6150"/>
                                        </p:tgtEl>
                                        <p:attrNameLst>
                                          <p:attrName>style.visibility</p:attrName>
                                        </p:attrNameLst>
                                      </p:cBhvr>
                                      <p:to>
                                        <p:strVal val="visible"/>
                                      </p:to>
                                    </p:set>
                                    <p:animEffect transition="in" filter="fade">
                                      <p:cBhvr>
                                        <p:cTn id="19" dur="500"/>
                                        <p:tgtEl>
                                          <p:spTgt spid="61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out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53:4</a:t>
            </a:r>
            <a:endParaRPr lang="en-US" dirty="0">
              <a:solidFill>
                <a:schemeClr val="bg1"/>
              </a:solidFill>
            </a:endParaRPr>
          </a:p>
        </p:txBody>
      </p:sp>
      <p:sp>
        <p:nvSpPr>
          <p:cNvPr id="35" name="Rectangle 34"/>
          <p:cNvSpPr/>
          <p:nvPr/>
        </p:nvSpPr>
        <p:spPr>
          <a:xfrm>
            <a:off x="8494619" y="6488667"/>
            <a:ext cx="3650439" cy="369332"/>
          </a:xfrm>
          <a:prstGeom prst="rect">
            <a:avLst/>
          </a:prstGeom>
        </p:spPr>
        <p:txBody>
          <a:bodyPr wrap="square">
            <a:spAutoFit/>
          </a:bodyPr>
          <a:lstStyle/>
          <a:p>
            <a:pPr algn="r"/>
            <a:r>
              <a:rPr lang="en-US" dirty="0">
                <a:solidFill>
                  <a:schemeClr val="bg1"/>
                </a:solidFill>
                <a:latin typeface="Calibri" panose="020F0502020204030204" pitchFamily="34" charset="0"/>
              </a:rPr>
              <a:t>(3)</a:t>
            </a:r>
            <a:endParaRPr lang="en-US" dirty="0">
              <a:solidFill>
                <a:schemeClr val="bg1"/>
              </a:solidFill>
            </a:endParaRPr>
          </a:p>
        </p:txBody>
      </p:sp>
      <p:sp>
        <p:nvSpPr>
          <p:cNvPr id="6" name="Rectangle 5"/>
          <p:cNvSpPr/>
          <p:nvPr/>
        </p:nvSpPr>
        <p:spPr>
          <a:xfrm>
            <a:off x="903665" y="209806"/>
            <a:ext cx="5112327" cy="1384995"/>
          </a:xfrm>
          <a:prstGeom prst="rect">
            <a:avLst/>
          </a:prstGeom>
        </p:spPr>
        <p:txBody>
          <a:bodyPr wrap="square">
            <a:spAutoFit/>
          </a:bodyPr>
          <a:lstStyle/>
          <a:p>
            <a:r>
              <a:rPr lang="en-US" sz="2800" dirty="0">
                <a:solidFill>
                  <a:schemeClr val="bg1"/>
                </a:solidFill>
              </a:rPr>
              <a:t>In Gethsemane he took upon himself our griefs and sorrows as well as our sins</a:t>
            </a:r>
          </a:p>
        </p:txBody>
      </p:sp>
      <p:pic>
        <p:nvPicPr>
          <p:cNvPr id="7170" name="Picture 2" descr="http://2.bp.blogspot.com/-YydWO5Q2Vxo/T5KQK06yM3I/AAAAAAAABoI/32eUcga1akw/s1600/Jesus+in+Gethseman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834" y="1242391"/>
            <a:ext cx="4259627" cy="28027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01505" y="3247280"/>
            <a:ext cx="6096000" cy="1477328"/>
          </a:xfrm>
          <a:prstGeom prst="rect">
            <a:avLst/>
          </a:prstGeom>
        </p:spPr>
        <p:txBody>
          <a:bodyPr>
            <a:spAutoFit/>
          </a:bodyPr>
          <a:lstStyle/>
          <a:p>
            <a:r>
              <a:rPr lang="en-US" dirty="0">
                <a:solidFill>
                  <a:schemeClr val="bg1"/>
                </a:solidFill>
              </a:rPr>
              <a:t>Smitten of God/afflicted—Anciently it was believed if a person suffered it was because they were being punished by God. They believed Jesus was being punished for sin.</a:t>
            </a:r>
          </a:p>
          <a:p>
            <a:endParaRPr lang="en-US" dirty="0">
              <a:solidFill>
                <a:schemeClr val="bg1"/>
              </a:solidFill>
            </a:endParaRPr>
          </a:p>
          <a:p>
            <a:r>
              <a:rPr lang="en-US" dirty="0">
                <a:solidFill>
                  <a:schemeClr val="bg1"/>
                </a:solidFill>
              </a:rPr>
              <a:t>Ironically, they are correct…</a:t>
            </a:r>
          </a:p>
        </p:txBody>
      </p:sp>
      <p:sp>
        <p:nvSpPr>
          <p:cNvPr id="4" name="Rectangle 3"/>
          <p:cNvSpPr/>
          <p:nvPr/>
        </p:nvSpPr>
        <p:spPr>
          <a:xfrm>
            <a:off x="4039188" y="4769613"/>
            <a:ext cx="7313857" cy="1754326"/>
          </a:xfrm>
          <a:prstGeom prst="rect">
            <a:avLst/>
          </a:prstGeom>
        </p:spPr>
        <p:txBody>
          <a:bodyPr wrap="square">
            <a:spAutoFit/>
          </a:bodyPr>
          <a:lstStyle/>
          <a:p>
            <a:pPr algn="ctr"/>
            <a:r>
              <a:rPr lang="en-US" sz="3600" b="1" dirty="0">
                <a:solidFill>
                  <a:srgbClr val="FF0000"/>
                </a:solidFill>
              </a:rPr>
              <a:t>But whose sin caused him to suffer?</a:t>
            </a:r>
          </a:p>
          <a:p>
            <a:pPr algn="ctr"/>
            <a:endParaRPr lang="en-US" sz="3600" b="1" dirty="0">
              <a:solidFill>
                <a:srgbClr val="FF0000"/>
              </a:solidFill>
            </a:endParaRPr>
          </a:p>
          <a:p>
            <a:pPr algn="ctr"/>
            <a:r>
              <a:rPr lang="en-US" sz="3600" b="1" dirty="0">
                <a:solidFill>
                  <a:srgbClr val="00B0F0"/>
                </a:solidFill>
              </a:rPr>
              <a:t>All of ours</a:t>
            </a:r>
          </a:p>
        </p:txBody>
      </p:sp>
      <p:sp>
        <p:nvSpPr>
          <p:cNvPr id="5" name="Rectangle 4"/>
          <p:cNvSpPr/>
          <p:nvPr/>
        </p:nvSpPr>
        <p:spPr>
          <a:xfrm>
            <a:off x="1600116" y="1684716"/>
            <a:ext cx="6096000" cy="1200329"/>
          </a:xfrm>
          <a:prstGeom prst="rect">
            <a:avLst/>
          </a:prstGeom>
        </p:spPr>
        <p:txBody>
          <a:bodyPr>
            <a:spAutoFit/>
          </a:bodyPr>
          <a:lstStyle/>
          <a:p>
            <a:r>
              <a:rPr lang="en-US" i="1" dirty="0">
                <a:solidFill>
                  <a:srgbClr val="FFFF00"/>
                </a:solidFill>
                <a:latin typeface="Palatino"/>
              </a:rPr>
              <a:t>And he shall go forth, suffering pains and afflictions and temptations of every kind; and this that the word might be fulfilled which </a:t>
            </a:r>
            <a:r>
              <a:rPr lang="en-US" i="1" dirty="0" err="1">
                <a:solidFill>
                  <a:srgbClr val="FFFF00"/>
                </a:solidFill>
                <a:latin typeface="Palatino"/>
              </a:rPr>
              <a:t>saith</a:t>
            </a:r>
            <a:r>
              <a:rPr lang="en-US" i="1" dirty="0">
                <a:solidFill>
                  <a:srgbClr val="FFFF00"/>
                </a:solidFill>
                <a:latin typeface="Palatino"/>
              </a:rPr>
              <a:t> he will take upon him the pains and the sicknesses of his people. Alma 7:11</a:t>
            </a:r>
            <a:endParaRPr lang="en-US" i="1" dirty="0">
              <a:solidFill>
                <a:srgbClr val="FFFF00"/>
              </a:solidFill>
            </a:endParaRPr>
          </a:p>
        </p:txBody>
      </p:sp>
    </p:spTree>
    <p:extLst>
      <p:ext uri="{BB962C8B-B14F-4D97-AF65-F5344CB8AC3E}">
        <p14:creationId xmlns:p14="http://schemas.microsoft.com/office/powerpoint/2010/main" val="392505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2840</Words>
  <Application>Microsoft Office PowerPoint</Application>
  <PresentationFormat>Widescreen</PresentationFormat>
  <Paragraphs>217</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vt:lpstr>
      <vt:lpstr>Arial</vt:lpstr>
      <vt:lpstr>Comic Sans MS</vt:lpstr>
      <vt:lpstr>Franklin Gothic Medium</vt:lpstr>
      <vt:lpstr>Colonna MT</vt:lpstr>
      <vt:lpstr>Franklin Gothic Book</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54</cp:revision>
  <dcterms:created xsi:type="dcterms:W3CDTF">2016-03-10T16:23:45Z</dcterms:created>
  <dcterms:modified xsi:type="dcterms:W3CDTF">2020-11-16T16:52:11Z</dcterms:modified>
</cp:coreProperties>
</file>