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58" r:id="rId9"/>
    <p:sldId id="264" r:id="rId10"/>
  </p:sldIdLst>
  <p:sldSz cx="12192000" cy="6858000"/>
  <p:notesSz cx="6858000" cy="9144000"/>
  <p:embeddedFontLst>
    <p:embeddedFont>
      <p:font typeface="Abadi" panose="020B0604020104020204" pitchFamily="34"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689A-CB70-4939-80FF-28C6BB765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21D337-70AA-497F-BF36-175E7CA9A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B174D9-0FA9-4228-B390-49AA6D6F7760}"/>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5" name="Footer Placeholder 4">
            <a:extLst>
              <a:ext uri="{FF2B5EF4-FFF2-40B4-BE49-F238E27FC236}">
                <a16:creationId xmlns:a16="http://schemas.microsoft.com/office/drawing/2014/main" id="{32044313-773F-48B0-9075-59C0736AD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76302-0DC0-4567-8DFF-162B914A5E6D}"/>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91439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4640-B5A8-4132-B785-D9A948478A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D06A60-91C9-495E-A6B4-97256F9C2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644D8-B249-471E-985E-F7A857916CDE}"/>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5" name="Footer Placeholder 4">
            <a:extLst>
              <a:ext uri="{FF2B5EF4-FFF2-40B4-BE49-F238E27FC236}">
                <a16:creationId xmlns:a16="http://schemas.microsoft.com/office/drawing/2014/main" id="{230C5EBD-5CDD-4B64-A5A3-C6E92122D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541FD-1EA3-4EEC-AF69-25762E26D0E4}"/>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56080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75175-09D9-4F3F-BFC5-A01DFDE53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E8965-F691-49EA-9FA9-EF939E31E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29E5B-472A-417D-AE29-CFB889E18B81}"/>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5" name="Footer Placeholder 4">
            <a:extLst>
              <a:ext uri="{FF2B5EF4-FFF2-40B4-BE49-F238E27FC236}">
                <a16:creationId xmlns:a16="http://schemas.microsoft.com/office/drawing/2014/main" id="{811699FB-A19A-4803-9700-1045EB63A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F015B-C882-4E11-B55C-F432B31C5241}"/>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198987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339F-52F8-4290-BAA9-50462393E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616E0D-B913-42AE-B273-6089D03C1B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9BD72-2CD6-4E3F-B0AF-28013A971C94}"/>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5" name="Footer Placeholder 4">
            <a:extLst>
              <a:ext uri="{FF2B5EF4-FFF2-40B4-BE49-F238E27FC236}">
                <a16:creationId xmlns:a16="http://schemas.microsoft.com/office/drawing/2014/main" id="{7A72339A-E182-429E-A017-F29FBEBA5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F7E1D-0D93-432F-8B8A-A81BFDA91088}"/>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187390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7B7F-E532-485B-AA4A-CA4B4CAC9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1A5CA-8429-4A62-8506-41125CD61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0CA9B-8572-48F0-8B15-2384BE516406}"/>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5" name="Footer Placeholder 4">
            <a:extLst>
              <a:ext uri="{FF2B5EF4-FFF2-40B4-BE49-F238E27FC236}">
                <a16:creationId xmlns:a16="http://schemas.microsoft.com/office/drawing/2014/main" id="{12873E68-29C6-43F3-8CD7-81CE9206E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DEF98-64F7-4E0D-B7A8-BDB0705ADE74}"/>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160720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F5DA-833A-44EB-82D5-371ADDF5E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224161-72BF-4D37-AC69-9F9C9E203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C31F4C-C330-4102-80B6-358CF8D08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1F467-3D37-42F8-A7C8-C0A4B9F4AB1E}"/>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6" name="Footer Placeholder 5">
            <a:extLst>
              <a:ext uri="{FF2B5EF4-FFF2-40B4-BE49-F238E27FC236}">
                <a16:creationId xmlns:a16="http://schemas.microsoft.com/office/drawing/2014/main" id="{323BA45F-A916-4826-9E68-6E609FFD9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96D33-CADF-4A1F-9EBC-A3B180B316D7}"/>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178966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C367-B532-469B-851A-E6F5B0840E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89CB6D-4DBB-4299-B170-E731C8358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83083-9B2A-4813-BA55-C26524EFE5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3A355-96EA-4EE3-BDDC-B658D40CD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7D7AA-9DBF-49C5-80B5-84710E66D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B2C5D2-5B3F-4E08-BA84-E4815822A7C4}"/>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8" name="Footer Placeholder 7">
            <a:extLst>
              <a:ext uri="{FF2B5EF4-FFF2-40B4-BE49-F238E27FC236}">
                <a16:creationId xmlns:a16="http://schemas.microsoft.com/office/drawing/2014/main" id="{53A1DF30-7461-484E-B232-CFAEDD5B87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F0635-21B9-4B18-90D8-B3123408E79F}"/>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206995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C5EF-F04D-43C8-A2A3-AED770F4B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57FD4B-7AE2-404E-AD26-7D1368C45970}"/>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4" name="Footer Placeholder 3">
            <a:extLst>
              <a:ext uri="{FF2B5EF4-FFF2-40B4-BE49-F238E27FC236}">
                <a16:creationId xmlns:a16="http://schemas.microsoft.com/office/drawing/2014/main" id="{1C348C63-865C-4B5E-9BFA-9DB71880E9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4F4EF6-FA9A-403C-9566-2D0B5C103F15}"/>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203494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9CE11-5F82-4E19-8177-03EB662FA43B}"/>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3" name="Footer Placeholder 2">
            <a:extLst>
              <a:ext uri="{FF2B5EF4-FFF2-40B4-BE49-F238E27FC236}">
                <a16:creationId xmlns:a16="http://schemas.microsoft.com/office/drawing/2014/main" id="{E1A5049E-53E2-4BCC-86E7-0B99FCCBD0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A24EE5-8B65-486F-BCBA-10D8419ECAAC}"/>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292333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0C7E-BD81-45E5-823D-21F056520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3A862E-454D-4A05-B5BA-823911DF5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7499C-44FC-4921-A8DD-DD857CA37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97A4A-AEFC-4DD8-9742-5E55A790FADE}"/>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6" name="Footer Placeholder 5">
            <a:extLst>
              <a:ext uri="{FF2B5EF4-FFF2-40B4-BE49-F238E27FC236}">
                <a16:creationId xmlns:a16="http://schemas.microsoft.com/office/drawing/2014/main" id="{4A6EC8ED-4724-412F-8958-07E678DD2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2B085-809A-4B60-A33C-5E9D1B124929}"/>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358129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C3AF-9823-414E-8E89-DA449B970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CD5DC-9CF2-4B9E-8667-9ED9371ACE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8CD20-2BB5-42FA-866A-104C9F247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52ABE-DB0E-4B9D-B6BA-0D75AAEF9AA1}"/>
              </a:ext>
            </a:extLst>
          </p:cNvPr>
          <p:cNvSpPr>
            <a:spLocks noGrp="1"/>
          </p:cNvSpPr>
          <p:nvPr>
            <p:ph type="dt" sz="half" idx="10"/>
          </p:nvPr>
        </p:nvSpPr>
        <p:spPr/>
        <p:txBody>
          <a:bodyPr/>
          <a:lstStyle/>
          <a:p>
            <a:fld id="{4B1FC4A3-BEAA-4C2D-8783-BB13D1C1D572}" type="datetimeFigureOut">
              <a:rPr lang="en-US" smtClean="0"/>
              <a:t>11/16/2020</a:t>
            </a:fld>
            <a:endParaRPr lang="en-US"/>
          </a:p>
        </p:txBody>
      </p:sp>
      <p:sp>
        <p:nvSpPr>
          <p:cNvPr id="6" name="Footer Placeholder 5">
            <a:extLst>
              <a:ext uri="{FF2B5EF4-FFF2-40B4-BE49-F238E27FC236}">
                <a16:creationId xmlns:a16="http://schemas.microsoft.com/office/drawing/2014/main" id="{94BA072E-D841-4437-ADF2-CEAC0BF5F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060F1-1603-4E6C-AD68-9091E8A9A1CC}"/>
              </a:ext>
            </a:extLst>
          </p:cNvPr>
          <p:cNvSpPr>
            <a:spLocks noGrp="1"/>
          </p:cNvSpPr>
          <p:nvPr>
            <p:ph type="sldNum" sz="quarter" idx="12"/>
          </p:nvPr>
        </p:nvSpPr>
        <p:spPr/>
        <p:txBody>
          <a:bodyPr/>
          <a:lstStyle/>
          <a:p>
            <a:fld id="{EF7C7A1A-B739-46FF-A3C0-27827B5512F2}" type="slidenum">
              <a:rPr lang="en-US" smtClean="0"/>
              <a:t>‹#›</a:t>
            </a:fld>
            <a:endParaRPr lang="en-US"/>
          </a:p>
        </p:txBody>
      </p:sp>
    </p:spTree>
    <p:extLst>
      <p:ext uri="{BB962C8B-B14F-4D97-AF65-F5344CB8AC3E}">
        <p14:creationId xmlns:p14="http://schemas.microsoft.com/office/powerpoint/2010/main" val="198271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449E3-42F9-46A4-8715-1BDE9F823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52AFD4-8A23-46C7-ACAB-EBE16814E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1D1C6-A3CB-4DC6-856E-F7B0075CB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C4A3-BEAA-4C2D-8783-BB13D1C1D572}" type="datetimeFigureOut">
              <a:rPr lang="en-US" smtClean="0"/>
              <a:t>11/16/2020</a:t>
            </a:fld>
            <a:endParaRPr lang="en-US"/>
          </a:p>
        </p:txBody>
      </p:sp>
      <p:sp>
        <p:nvSpPr>
          <p:cNvPr id="5" name="Footer Placeholder 4">
            <a:extLst>
              <a:ext uri="{FF2B5EF4-FFF2-40B4-BE49-F238E27FC236}">
                <a16:creationId xmlns:a16="http://schemas.microsoft.com/office/drawing/2014/main" id="{17AF6C1A-1F11-47A3-B623-2D408A9E0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69AADA-D7F9-4D95-9313-EDBAA039A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C7A1A-B739-46FF-A3C0-27827B5512F2}" type="slidenum">
              <a:rPr lang="en-US" smtClean="0"/>
              <a:t>‹#›</a:t>
            </a:fld>
            <a:endParaRPr lang="en-US"/>
          </a:p>
        </p:txBody>
      </p:sp>
    </p:spTree>
    <p:extLst>
      <p:ext uri="{BB962C8B-B14F-4D97-AF65-F5344CB8AC3E}">
        <p14:creationId xmlns:p14="http://schemas.microsoft.com/office/powerpoint/2010/main" val="106695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churchofjesuschrist.org/study/manual/preparing-to-enter-the-holy-temple/preparing-to-enter-the-holy-temple?lang=eng&amp;para=p8#p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195956-9DFE-4394-BC7F-41BCC0473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30189"/>
          </a:xfrm>
          <a:prstGeom prst="rect">
            <a:avLst/>
          </a:prstGeom>
        </p:spPr>
      </p:pic>
      <p:sp>
        <p:nvSpPr>
          <p:cNvPr id="8" name="TextBox 7">
            <a:extLst>
              <a:ext uri="{FF2B5EF4-FFF2-40B4-BE49-F238E27FC236}">
                <a16:creationId xmlns:a16="http://schemas.microsoft.com/office/drawing/2014/main" id="{0F20F495-2043-4842-B138-2145D9F27997}"/>
              </a:ext>
            </a:extLst>
          </p:cNvPr>
          <p:cNvSpPr txBox="1"/>
          <p:nvPr/>
        </p:nvSpPr>
        <p:spPr>
          <a:xfrm>
            <a:off x="3073667" y="1414913"/>
            <a:ext cx="6256421" cy="2123658"/>
          </a:xfrm>
          <a:prstGeom prst="rect">
            <a:avLst/>
          </a:prstGeom>
          <a:noFill/>
        </p:spPr>
        <p:txBody>
          <a:bodyPr wrap="square" rtlCol="0">
            <a:spAutoFit/>
          </a:bodyPr>
          <a:lstStyle/>
          <a:p>
            <a:pPr algn="ctr"/>
            <a:r>
              <a:rPr lang="en-US" sz="6600" dirty="0">
                <a:solidFill>
                  <a:schemeClr val="bg1"/>
                </a:solidFill>
              </a:rPr>
              <a:t>Ordinances and Covenants Part 2</a:t>
            </a:r>
          </a:p>
        </p:txBody>
      </p:sp>
      <p:sp>
        <p:nvSpPr>
          <p:cNvPr id="10" name="TextBox 9">
            <a:extLst>
              <a:ext uri="{FF2B5EF4-FFF2-40B4-BE49-F238E27FC236}">
                <a16:creationId xmlns:a16="http://schemas.microsoft.com/office/drawing/2014/main" id="{023E3556-B942-4B4E-A947-2A7C592D3E46}"/>
              </a:ext>
            </a:extLst>
          </p:cNvPr>
          <p:cNvSpPr txBox="1"/>
          <p:nvPr/>
        </p:nvSpPr>
        <p:spPr>
          <a:xfrm>
            <a:off x="0" y="-1"/>
            <a:ext cx="6256421" cy="307777"/>
          </a:xfrm>
          <a:prstGeom prst="rect">
            <a:avLst/>
          </a:prstGeom>
          <a:noFill/>
        </p:spPr>
        <p:txBody>
          <a:bodyPr wrap="square" rtlCol="0">
            <a:spAutoFit/>
          </a:bodyPr>
          <a:lstStyle/>
          <a:p>
            <a:r>
              <a:rPr lang="en-US" sz="1400" dirty="0">
                <a:solidFill>
                  <a:schemeClr val="bg1"/>
                </a:solidFill>
              </a:rPr>
              <a:t>Lesson 110</a:t>
            </a:r>
          </a:p>
        </p:txBody>
      </p:sp>
    </p:spTree>
    <p:extLst>
      <p:ext uri="{BB962C8B-B14F-4D97-AF65-F5344CB8AC3E}">
        <p14:creationId xmlns:p14="http://schemas.microsoft.com/office/powerpoint/2010/main" val="36707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green background">
            <a:extLst>
              <a:ext uri="{FF2B5EF4-FFF2-40B4-BE49-F238E27FC236}">
                <a16:creationId xmlns:a16="http://schemas.microsoft.com/office/drawing/2014/main" id="{3E3B3E40-D695-48CC-968E-8F2B2D11B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3FB03C-CBE9-4562-B9F1-C3500345AA96}"/>
              </a:ext>
            </a:extLst>
          </p:cNvPr>
          <p:cNvSpPr txBox="1"/>
          <p:nvPr/>
        </p:nvSpPr>
        <p:spPr>
          <a:xfrm>
            <a:off x="202132" y="0"/>
            <a:ext cx="11790946" cy="830997"/>
          </a:xfrm>
          <a:prstGeom prst="rect">
            <a:avLst/>
          </a:prstGeom>
          <a:noFill/>
        </p:spPr>
        <p:txBody>
          <a:bodyPr wrap="square" rtlCol="0">
            <a:spAutoFit/>
          </a:bodyPr>
          <a:lstStyle/>
          <a:p>
            <a:pPr algn="ctr"/>
            <a:r>
              <a:rPr lang="en-US" sz="4800" dirty="0">
                <a:solidFill>
                  <a:schemeClr val="bg1"/>
                </a:solidFill>
              </a:rPr>
              <a:t>Why Can’t Everyone Enter the Temple</a:t>
            </a:r>
          </a:p>
        </p:txBody>
      </p:sp>
      <p:sp>
        <p:nvSpPr>
          <p:cNvPr id="2" name="Rectangle 1">
            <a:extLst>
              <a:ext uri="{FF2B5EF4-FFF2-40B4-BE49-F238E27FC236}">
                <a16:creationId xmlns:a16="http://schemas.microsoft.com/office/drawing/2014/main" id="{4031BCC6-4495-4391-B267-705B27DD09A8}"/>
              </a:ext>
            </a:extLst>
          </p:cNvPr>
          <p:cNvSpPr/>
          <p:nvPr/>
        </p:nvSpPr>
        <p:spPr>
          <a:xfrm>
            <a:off x="498610" y="1166841"/>
            <a:ext cx="6096000" cy="4524315"/>
          </a:xfrm>
          <a:prstGeom prst="rect">
            <a:avLst/>
          </a:prstGeom>
        </p:spPr>
        <p:txBody>
          <a:bodyPr>
            <a:spAutoFit/>
          </a:bodyPr>
          <a:lstStyle/>
          <a:p>
            <a:r>
              <a:rPr lang="en-US" b="0" i="0" dirty="0">
                <a:solidFill>
                  <a:schemeClr val="bg1"/>
                </a:solidFill>
                <a:effectLst/>
                <a:latin typeface="Abadi" panose="020B0604020104020204" pitchFamily="34" charset="0"/>
              </a:rPr>
              <a:t>Your brother and his fiancée have made the choice to be sealed in the temple.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Shortly after receiving this exciting news, your parents get a phone call from Mrs. Lee, the mother of your brother’s fiancée.</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Mrs. Lee explains that she and her husband have recently learned that because they are not members of the Church, they cannot enter the temple to attend the sealing ceremony.</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Mrs. Lee says in frustration, “Your church isn’t very welcoming of outsiders. Why does it prevent people from entering the temple?” As you ponder Mrs. Lee’s question, you begin to wonder the same thing.</a:t>
            </a:r>
            <a:endParaRPr lang="en-US" dirty="0">
              <a:solidFill>
                <a:schemeClr val="bg1"/>
              </a:solidFill>
            </a:endParaRPr>
          </a:p>
        </p:txBody>
      </p:sp>
      <p:sp>
        <p:nvSpPr>
          <p:cNvPr id="3" name="Rectangle 2">
            <a:extLst>
              <a:ext uri="{FF2B5EF4-FFF2-40B4-BE49-F238E27FC236}">
                <a16:creationId xmlns:a16="http://schemas.microsoft.com/office/drawing/2014/main" id="{717B469A-6D1B-4789-9401-2BF9FEC4C0DF}"/>
              </a:ext>
            </a:extLst>
          </p:cNvPr>
          <p:cNvSpPr/>
          <p:nvPr/>
        </p:nvSpPr>
        <p:spPr>
          <a:xfrm>
            <a:off x="3262964" y="5858906"/>
            <a:ext cx="7164403" cy="646331"/>
          </a:xfrm>
          <a:prstGeom prst="rect">
            <a:avLst/>
          </a:prstGeom>
        </p:spPr>
        <p:txBody>
          <a:bodyPr wrap="square">
            <a:spAutoFit/>
          </a:bodyPr>
          <a:lstStyle/>
          <a:p>
            <a:r>
              <a:rPr lang="en-US" b="1" i="0" dirty="0">
                <a:solidFill>
                  <a:srgbClr val="FFFF00"/>
                </a:solidFill>
                <a:effectLst/>
                <a:latin typeface="Abadi" panose="020B0604020104020204" pitchFamily="34" charset="0"/>
              </a:rPr>
              <a:t>What are some assumptions that Mrs. Lee might have about God, the Church, marriage, or the temple that could have led to her frustration?</a:t>
            </a:r>
            <a:endParaRPr lang="en-US" b="1" dirty="0">
              <a:solidFill>
                <a:srgbClr val="FFFF00"/>
              </a:solidFill>
            </a:endParaRPr>
          </a:p>
        </p:txBody>
      </p:sp>
      <p:pic>
        <p:nvPicPr>
          <p:cNvPr id="7" name="Picture 6">
            <a:extLst>
              <a:ext uri="{FF2B5EF4-FFF2-40B4-BE49-F238E27FC236}">
                <a16:creationId xmlns:a16="http://schemas.microsoft.com/office/drawing/2014/main" id="{74A12E99-FD8E-4BEC-9332-627CDD82D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165" y="1800226"/>
            <a:ext cx="4848225" cy="3371850"/>
          </a:xfrm>
          <a:prstGeom prst="rect">
            <a:avLst/>
          </a:prstGeom>
        </p:spPr>
      </p:pic>
    </p:spTree>
    <p:extLst>
      <p:ext uri="{BB962C8B-B14F-4D97-AF65-F5344CB8AC3E}">
        <p14:creationId xmlns:p14="http://schemas.microsoft.com/office/powerpoint/2010/main" val="166533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green background">
            <a:extLst>
              <a:ext uri="{FF2B5EF4-FFF2-40B4-BE49-F238E27FC236}">
                <a16:creationId xmlns:a16="http://schemas.microsoft.com/office/drawing/2014/main" id="{3E3B3E40-D695-48CC-968E-8F2B2D11B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31BCC6-4495-4391-B267-705B27DD09A8}"/>
              </a:ext>
            </a:extLst>
          </p:cNvPr>
          <p:cNvSpPr/>
          <p:nvPr/>
        </p:nvSpPr>
        <p:spPr>
          <a:xfrm>
            <a:off x="478054" y="1535826"/>
            <a:ext cx="6096000" cy="3970318"/>
          </a:xfrm>
          <a:prstGeom prst="rect">
            <a:avLst/>
          </a:prstGeom>
        </p:spPr>
        <p:txBody>
          <a:bodyPr>
            <a:spAutoFit/>
          </a:bodyPr>
          <a:lstStyle/>
          <a:p>
            <a:r>
              <a:rPr lang="en-US" dirty="0">
                <a:solidFill>
                  <a:schemeClr val="bg1"/>
                </a:solidFill>
              </a:rPr>
              <a:t>One reason the Lord has specific standards for those who enter the temple is because we commit to live according to covenants that we make there. </a:t>
            </a:r>
          </a:p>
          <a:p>
            <a:endParaRPr lang="en-US" dirty="0">
              <a:solidFill>
                <a:schemeClr val="bg1"/>
              </a:solidFill>
            </a:endParaRPr>
          </a:p>
          <a:p>
            <a:r>
              <a:rPr lang="en-US" dirty="0">
                <a:solidFill>
                  <a:schemeClr val="bg1"/>
                </a:solidFill>
              </a:rPr>
              <a:t>Making covenants with God in the temple invites great blessings into our lives. However, there are also consequences if we fail to keep those covenants. </a:t>
            </a:r>
          </a:p>
          <a:p>
            <a:endParaRPr lang="en-US" dirty="0">
              <a:solidFill>
                <a:schemeClr val="bg1"/>
              </a:solidFill>
            </a:endParaRPr>
          </a:p>
          <a:p>
            <a:r>
              <a:rPr lang="en-US" dirty="0">
                <a:solidFill>
                  <a:schemeClr val="bg1"/>
                </a:solidFill>
              </a:rPr>
              <a:t>Therefore, the Lord’s standards serve as a protection to those who are not committed to living according to the expectations the Lord has for those who make covenants with Him. </a:t>
            </a:r>
          </a:p>
          <a:p>
            <a:endParaRPr lang="en-US" dirty="0">
              <a:solidFill>
                <a:schemeClr val="bg1"/>
              </a:solidFill>
            </a:endParaRPr>
          </a:p>
          <a:p>
            <a:r>
              <a:rPr lang="en-US" dirty="0">
                <a:solidFill>
                  <a:schemeClr val="bg1"/>
                </a:solidFill>
              </a:rPr>
              <a:t>These same standards also protect the sanctity and holiness of the house of the Lord.</a:t>
            </a:r>
          </a:p>
        </p:txBody>
      </p:sp>
      <p:sp>
        <p:nvSpPr>
          <p:cNvPr id="7" name="TextBox 6">
            <a:extLst>
              <a:ext uri="{FF2B5EF4-FFF2-40B4-BE49-F238E27FC236}">
                <a16:creationId xmlns:a16="http://schemas.microsoft.com/office/drawing/2014/main" id="{6D80941A-3855-46B9-BBA7-CEB3A57D6715}"/>
              </a:ext>
            </a:extLst>
          </p:cNvPr>
          <p:cNvSpPr txBox="1"/>
          <p:nvPr/>
        </p:nvSpPr>
        <p:spPr>
          <a:xfrm>
            <a:off x="202132" y="0"/>
            <a:ext cx="11790946" cy="830997"/>
          </a:xfrm>
          <a:prstGeom prst="rect">
            <a:avLst/>
          </a:prstGeom>
          <a:noFill/>
        </p:spPr>
        <p:txBody>
          <a:bodyPr wrap="square" rtlCol="0">
            <a:spAutoFit/>
          </a:bodyPr>
          <a:lstStyle/>
          <a:p>
            <a:pPr algn="ctr"/>
            <a:r>
              <a:rPr lang="en-US" sz="4800" dirty="0">
                <a:solidFill>
                  <a:schemeClr val="bg1"/>
                </a:solidFill>
              </a:rPr>
              <a:t>Truths = His Plan of Salvation</a:t>
            </a:r>
          </a:p>
        </p:txBody>
      </p:sp>
      <p:pic>
        <p:nvPicPr>
          <p:cNvPr id="5" name="Picture 4">
            <a:extLst>
              <a:ext uri="{FF2B5EF4-FFF2-40B4-BE49-F238E27FC236}">
                <a16:creationId xmlns:a16="http://schemas.microsoft.com/office/drawing/2014/main" id="{EE0E13EE-265D-4C63-8DBF-38081B51A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518" y="1222285"/>
            <a:ext cx="3454400" cy="4597400"/>
          </a:xfrm>
          <a:prstGeom prst="rect">
            <a:avLst/>
          </a:prstGeom>
        </p:spPr>
      </p:pic>
    </p:spTree>
    <p:extLst>
      <p:ext uri="{BB962C8B-B14F-4D97-AF65-F5344CB8AC3E}">
        <p14:creationId xmlns:p14="http://schemas.microsoft.com/office/powerpoint/2010/main" val="22464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green background">
            <a:extLst>
              <a:ext uri="{FF2B5EF4-FFF2-40B4-BE49-F238E27FC236}">
                <a16:creationId xmlns:a16="http://schemas.microsoft.com/office/drawing/2014/main" id="{3E3B3E40-D695-48CC-968E-8F2B2D11B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31BCC6-4495-4391-B267-705B27DD09A8}"/>
              </a:ext>
            </a:extLst>
          </p:cNvPr>
          <p:cNvSpPr/>
          <p:nvPr/>
        </p:nvSpPr>
        <p:spPr>
          <a:xfrm>
            <a:off x="478054" y="1535826"/>
            <a:ext cx="6096000" cy="1754326"/>
          </a:xfrm>
          <a:prstGeom prst="rect">
            <a:avLst/>
          </a:prstGeom>
        </p:spPr>
        <p:txBody>
          <a:bodyPr>
            <a:spAutoFit/>
          </a:bodyPr>
          <a:lstStyle/>
          <a:p>
            <a:r>
              <a:rPr lang="en-US" dirty="0">
                <a:solidFill>
                  <a:schemeClr val="bg1"/>
                </a:solidFill>
              </a:rPr>
              <a:t>“We must be prepared before we go to the temple. We must be worthy before we go to the temple. There are restrictions and conditions set. They were established by the Lord and not by man. And, the Lord has every right and authority to direct that matters relating to the temple be kept sacred and confidential.” (1)</a:t>
            </a:r>
          </a:p>
        </p:txBody>
      </p:sp>
      <p:sp>
        <p:nvSpPr>
          <p:cNvPr id="7" name="TextBox 6">
            <a:extLst>
              <a:ext uri="{FF2B5EF4-FFF2-40B4-BE49-F238E27FC236}">
                <a16:creationId xmlns:a16="http://schemas.microsoft.com/office/drawing/2014/main" id="{6D80941A-3855-46B9-BBA7-CEB3A57D6715}"/>
              </a:ext>
            </a:extLst>
          </p:cNvPr>
          <p:cNvSpPr txBox="1"/>
          <p:nvPr/>
        </p:nvSpPr>
        <p:spPr>
          <a:xfrm>
            <a:off x="202132" y="0"/>
            <a:ext cx="11790946" cy="830997"/>
          </a:xfrm>
          <a:prstGeom prst="rect">
            <a:avLst/>
          </a:prstGeom>
          <a:noFill/>
        </p:spPr>
        <p:txBody>
          <a:bodyPr wrap="square" rtlCol="0">
            <a:spAutoFit/>
          </a:bodyPr>
          <a:lstStyle/>
          <a:p>
            <a:pPr algn="ctr"/>
            <a:r>
              <a:rPr lang="en-US" sz="4800" dirty="0">
                <a:solidFill>
                  <a:schemeClr val="bg1"/>
                </a:solidFill>
              </a:rPr>
              <a:t>Before Going to the Temple</a:t>
            </a:r>
          </a:p>
        </p:txBody>
      </p:sp>
      <p:sp>
        <p:nvSpPr>
          <p:cNvPr id="4" name="Rectangle 3">
            <a:extLst>
              <a:ext uri="{FF2B5EF4-FFF2-40B4-BE49-F238E27FC236}">
                <a16:creationId xmlns:a16="http://schemas.microsoft.com/office/drawing/2014/main" id="{17446123-402C-4134-B55D-BE8E4659DD2E}"/>
              </a:ext>
            </a:extLst>
          </p:cNvPr>
          <p:cNvSpPr/>
          <p:nvPr/>
        </p:nvSpPr>
        <p:spPr>
          <a:xfrm>
            <a:off x="5897078" y="4415812"/>
            <a:ext cx="6096000" cy="2308324"/>
          </a:xfrm>
          <a:prstGeom prst="rect">
            <a:avLst/>
          </a:prstGeom>
        </p:spPr>
        <p:txBody>
          <a:bodyPr>
            <a:spAutoFit/>
          </a:bodyPr>
          <a:lstStyle/>
          <a:p>
            <a:r>
              <a:rPr lang="en-US" b="0" i="0" dirty="0">
                <a:solidFill>
                  <a:schemeClr val="bg1"/>
                </a:solidFill>
                <a:effectLst/>
                <a:latin typeface="Abadi" panose="020B0604020104020204" pitchFamily="34" charset="0"/>
              </a:rPr>
              <a:t>“Temples are built for the performance of sacred ordinances﻿—not secret, but sacred. </a:t>
            </a: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A Temple is not a public house of worship. It is erected for special purposes.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Indeed after a Temple is dedicated only members of the Church in good standing may enter.” (2)</a:t>
            </a:r>
            <a:endParaRPr lang="en-US" dirty="0">
              <a:solidFill>
                <a:schemeClr val="bg1"/>
              </a:solidFill>
            </a:endParaRPr>
          </a:p>
        </p:txBody>
      </p:sp>
      <p:pic>
        <p:nvPicPr>
          <p:cNvPr id="9" name="Picture 8">
            <a:extLst>
              <a:ext uri="{FF2B5EF4-FFF2-40B4-BE49-F238E27FC236}">
                <a16:creationId xmlns:a16="http://schemas.microsoft.com/office/drawing/2014/main" id="{D7C44D5E-3A30-437B-AD97-6E9BEE8E6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012" y="745962"/>
            <a:ext cx="2597121" cy="3535986"/>
          </a:xfrm>
          <a:prstGeom prst="rect">
            <a:avLst/>
          </a:prstGeom>
        </p:spPr>
      </p:pic>
      <p:pic>
        <p:nvPicPr>
          <p:cNvPr id="11" name="Picture 10">
            <a:extLst>
              <a:ext uri="{FF2B5EF4-FFF2-40B4-BE49-F238E27FC236}">
                <a16:creationId xmlns:a16="http://schemas.microsoft.com/office/drawing/2014/main" id="{9BBAA87E-DBF2-41A1-A3EB-031AB4864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3340" y="169457"/>
            <a:ext cx="1176528" cy="1456944"/>
          </a:xfrm>
          <a:prstGeom prst="rect">
            <a:avLst/>
          </a:prstGeom>
        </p:spPr>
      </p:pic>
      <p:pic>
        <p:nvPicPr>
          <p:cNvPr id="15" name="Picture 14">
            <a:extLst>
              <a:ext uri="{FF2B5EF4-FFF2-40B4-BE49-F238E27FC236}">
                <a16:creationId xmlns:a16="http://schemas.microsoft.com/office/drawing/2014/main" id="{48F93E22-AF78-408D-8521-9C8A7F860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054" y="3567849"/>
            <a:ext cx="5078408" cy="2889754"/>
          </a:xfrm>
          <a:prstGeom prst="rect">
            <a:avLst/>
          </a:prstGeom>
        </p:spPr>
      </p:pic>
    </p:spTree>
    <p:extLst>
      <p:ext uri="{BB962C8B-B14F-4D97-AF65-F5344CB8AC3E}">
        <p14:creationId xmlns:p14="http://schemas.microsoft.com/office/powerpoint/2010/main" val="4882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green background">
            <a:extLst>
              <a:ext uri="{FF2B5EF4-FFF2-40B4-BE49-F238E27FC236}">
                <a16:creationId xmlns:a16="http://schemas.microsoft.com/office/drawing/2014/main" id="{3E3B3E40-D695-48CC-968E-8F2B2D11B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31BCC6-4495-4391-B267-705B27DD09A8}"/>
              </a:ext>
            </a:extLst>
          </p:cNvPr>
          <p:cNvSpPr/>
          <p:nvPr/>
        </p:nvSpPr>
        <p:spPr>
          <a:xfrm>
            <a:off x="506929" y="1166841"/>
            <a:ext cx="7116279" cy="4524315"/>
          </a:xfrm>
          <a:prstGeom prst="rect">
            <a:avLst/>
          </a:prstGeom>
        </p:spPr>
        <p:txBody>
          <a:bodyPr wrap="square">
            <a:spAutoFit/>
          </a:bodyPr>
          <a:lstStyle/>
          <a:p>
            <a:pPr fontAlgn="base"/>
            <a:r>
              <a:rPr lang="en-US" sz="2400" dirty="0">
                <a:solidFill>
                  <a:schemeClr val="bg1"/>
                </a:solidFill>
              </a:rPr>
              <a:t>Why do you think it is important for someone to be both prepared and worthy to enter the temple?</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What is the process for determining whether members of the Church are prepared and worthy to enter the temple?</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How do the teachings from these statements help explain why the Lord has set specific standards that we must meet in order to enter the temple?</a:t>
            </a:r>
          </a:p>
        </p:txBody>
      </p:sp>
      <p:pic>
        <p:nvPicPr>
          <p:cNvPr id="10" name="Picture 2" descr="http://www.uni.edu/becker/anImated%20question%20mark%20.gif">
            <a:extLst>
              <a:ext uri="{FF2B5EF4-FFF2-40B4-BE49-F238E27FC236}">
                <a16:creationId xmlns:a16="http://schemas.microsoft.com/office/drawing/2014/main" id="{77F5EB5B-624D-4C6D-BBEC-BE597E488A2D}"/>
              </a:ext>
            </a:extLst>
          </p:cNvPr>
          <p:cNvPicPr>
            <a:picLocks noChangeAspect="1" noChangeArrowheads="1" noCrop="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8616" y="1628918"/>
            <a:ext cx="2121116" cy="360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7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green background">
            <a:extLst>
              <a:ext uri="{FF2B5EF4-FFF2-40B4-BE49-F238E27FC236}">
                <a16:creationId xmlns:a16="http://schemas.microsoft.com/office/drawing/2014/main" id="{3E3B3E40-D695-48CC-968E-8F2B2D11B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31BCC6-4495-4391-B267-705B27DD09A8}"/>
              </a:ext>
            </a:extLst>
          </p:cNvPr>
          <p:cNvSpPr/>
          <p:nvPr/>
        </p:nvSpPr>
        <p:spPr>
          <a:xfrm>
            <a:off x="3452259" y="1103132"/>
            <a:ext cx="5287479" cy="4524315"/>
          </a:xfrm>
          <a:prstGeom prst="rect">
            <a:avLst/>
          </a:prstGeom>
        </p:spPr>
        <p:txBody>
          <a:bodyPr wrap="square">
            <a:spAutoFit/>
          </a:bodyPr>
          <a:lstStyle/>
          <a:p>
            <a:pPr fontAlgn="base"/>
            <a:r>
              <a:rPr lang="en-US" sz="3200" i="1" dirty="0">
                <a:solidFill>
                  <a:srgbClr val="FFFF00"/>
                </a:solidFill>
              </a:rPr>
              <a:t>Who shall ascend into the hill of the Lord? or who shall stand in his holy place?</a:t>
            </a:r>
          </a:p>
          <a:p>
            <a:pPr fontAlgn="base"/>
            <a:endParaRPr lang="en-US" sz="3200" b="1" i="1" dirty="0">
              <a:solidFill>
                <a:srgbClr val="FFFF00"/>
              </a:solidFill>
            </a:endParaRPr>
          </a:p>
          <a:p>
            <a:pPr fontAlgn="base"/>
            <a:r>
              <a:rPr lang="en-US" sz="3200" i="1" dirty="0">
                <a:solidFill>
                  <a:srgbClr val="FFFF00"/>
                </a:solidFill>
              </a:rPr>
              <a:t>He that hath clean hands, and a pure heart; who hath not lifted up his soul unto vanity, nor sworn deceitfully. </a:t>
            </a:r>
          </a:p>
          <a:p>
            <a:pPr fontAlgn="base"/>
            <a:r>
              <a:rPr lang="en-US" sz="3200" i="1" dirty="0">
                <a:solidFill>
                  <a:srgbClr val="FFFF00"/>
                </a:solidFill>
              </a:rPr>
              <a:t>Psalm 24:3-4</a:t>
            </a:r>
          </a:p>
        </p:txBody>
      </p:sp>
      <p:pic>
        <p:nvPicPr>
          <p:cNvPr id="4" name="Picture 3">
            <a:extLst>
              <a:ext uri="{FF2B5EF4-FFF2-40B4-BE49-F238E27FC236}">
                <a16:creationId xmlns:a16="http://schemas.microsoft.com/office/drawing/2014/main" id="{3C3C4030-A082-424A-A832-E0FA7E20B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041" y="1493530"/>
            <a:ext cx="1755648" cy="3669957"/>
          </a:xfrm>
          <a:prstGeom prst="rect">
            <a:avLst/>
          </a:prstGeom>
        </p:spPr>
      </p:pic>
      <p:pic>
        <p:nvPicPr>
          <p:cNvPr id="6" name="Picture 5">
            <a:extLst>
              <a:ext uri="{FF2B5EF4-FFF2-40B4-BE49-F238E27FC236}">
                <a16:creationId xmlns:a16="http://schemas.microsoft.com/office/drawing/2014/main" id="{08D22F7B-21F8-4C26-9647-22F7323DE2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353" y="1493530"/>
            <a:ext cx="1749552" cy="3743517"/>
          </a:xfrm>
          <a:prstGeom prst="rect">
            <a:avLst/>
          </a:prstGeom>
        </p:spPr>
      </p:pic>
    </p:spTree>
    <p:extLst>
      <p:ext uri="{BB962C8B-B14F-4D97-AF65-F5344CB8AC3E}">
        <p14:creationId xmlns:p14="http://schemas.microsoft.com/office/powerpoint/2010/main" val="23625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green background">
            <a:extLst>
              <a:ext uri="{FF2B5EF4-FFF2-40B4-BE49-F238E27FC236}">
                <a16:creationId xmlns:a16="http://schemas.microsoft.com/office/drawing/2014/main" id="{3E3B3E40-D695-48CC-968E-8F2B2D11B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31BCC6-4495-4391-B267-705B27DD09A8}"/>
              </a:ext>
            </a:extLst>
          </p:cNvPr>
          <p:cNvSpPr/>
          <p:nvPr/>
        </p:nvSpPr>
        <p:spPr>
          <a:xfrm>
            <a:off x="478054" y="1535826"/>
            <a:ext cx="6096000" cy="1200329"/>
          </a:xfrm>
          <a:prstGeom prst="rect">
            <a:avLst/>
          </a:prstGeom>
        </p:spPr>
        <p:txBody>
          <a:bodyPr>
            <a:spAutoFit/>
          </a:bodyPr>
          <a:lstStyle/>
          <a:p>
            <a:r>
              <a:rPr lang="en-US" dirty="0">
                <a:solidFill>
                  <a:schemeClr val="bg1"/>
                </a:solidFill>
              </a:rPr>
              <a:t>Though the Lord requires that those who enter the temple must be prepared and worthy, we should be sensitive and show compassion toward those who are unable to enter the temple to attend their loved ones’ sealings.</a:t>
            </a:r>
          </a:p>
        </p:txBody>
      </p:sp>
      <p:sp>
        <p:nvSpPr>
          <p:cNvPr id="7" name="TextBox 6">
            <a:extLst>
              <a:ext uri="{FF2B5EF4-FFF2-40B4-BE49-F238E27FC236}">
                <a16:creationId xmlns:a16="http://schemas.microsoft.com/office/drawing/2014/main" id="{6D80941A-3855-46B9-BBA7-CEB3A57D6715}"/>
              </a:ext>
            </a:extLst>
          </p:cNvPr>
          <p:cNvSpPr txBox="1"/>
          <p:nvPr/>
        </p:nvSpPr>
        <p:spPr>
          <a:xfrm>
            <a:off x="202132" y="0"/>
            <a:ext cx="11790946" cy="830997"/>
          </a:xfrm>
          <a:prstGeom prst="rect">
            <a:avLst/>
          </a:prstGeom>
          <a:noFill/>
        </p:spPr>
        <p:txBody>
          <a:bodyPr wrap="square" rtlCol="0">
            <a:spAutoFit/>
          </a:bodyPr>
          <a:lstStyle/>
          <a:p>
            <a:pPr algn="ctr"/>
            <a:r>
              <a:rPr lang="en-US" sz="4800" dirty="0">
                <a:solidFill>
                  <a:schemeClr val="bg1"/>
                </a:solidFill>
              </a:rPr>
              <a:t>Be Sensitive</a:t>
            </a:r>
          </a:p>
        </p:txBody>
      </p:sp>
      <p:sp>
        <p:nvSpPr>
          <p:cNvPr id="4" name="Rectangle 3">
            <a:extLst>
              <a:ext uri="{FF2B5EF4-FFF2-40B4-BE49-F238E27FC236}">
                <a16:creationId xmlns:a16="http://schemas.microsoft.com/office/drawing/2014/main" id="{17446123-402C-4134-B55D-BE8E4659DD2E}"/>
              </a:ext>
            </a:extLst>
          </p:cNvPr>
          <p:cNvSpPr/>
          <p:nvPr/>
        </p:nvSpPr>
        <p:spPr>
          <a:xfrm>
            <a:off x="5589070" y="4121846"/>
            <a:ext cx="6096000" cy="2308324"/>
          </a:xfrm>
          <a:prstGeom prst="rect">
            <a:avLst/>
          </a:prstGeom>
        </p:spPr>
        <p:txBody>
          <a:bodyPr>
            <a:spAutoFit/>
          </a:bodyPr>
          <a:lstStyle/>
          <a:p>
            <a:pPr fontAlgn="base"/>
            <a:r>
              <a:rPr lang="en-US" dirty="0">
                <a:solidFill>
                  <a:schemeClr val="bg1"/>
                </a:solidFill>
              </a:rPr>
              <a:t>What are some ways that family members of different faiths can show respect for each others’ beliefs at weddings and other family events?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How can the principles of acquiring spiritual knowledge help us as we strive to maintain good relationships with those not of our faith?</a:t>
            </a:r>
          </a:p>
        </p:txBody>
      </p:sp>
      <p:pic>
        <p:nvPicPr>
          <p:cNvPr id="5" name="Picture 4">
            <a:extLst>
              <a:ext uri="{FF2B5EF4-FFF2-40B4-BE49-F238E27FC236}">
                <a16:creationId xmlns:a16="http://schemas.microsoft.com/office/drawing/2014/main" id="{172BFA75-7D80-459F-8CB9-BDFD769B6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270" y="844123"/>
            <a:ext cx="5257800" cy="3000375"/>
          </a:xfrm>
          <a:prstGeom prst="rect">
            <a:avLst/>
          </a:prstGeom>
        </p:spPr>
      </p:pic>
      <p:pic>
        <p:nvPicPr>
          <p:cNvPr id="8" name="Picture 7">
            <a:extLst>
              <a:ext uri="{FF2B5EF4-FFF2-40B4-BE49-F238E27FC236}">
                <a16:creationId xmlns:a16="http://schemas.microsoft.com/office/drawing/2014/main" id="{73B2D824-02A5-4E50-8FD9-271B07211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54" y="3001170"/>
            <a:ext cx="5029200" cy="3429000"/>
          </a:xfrm>
          <a:prstGeom prst="rect">
            <a:avLst/>
          </a:prstGeom>
        </p:spPr>
      </p:pic>
    </p:spTree>
    <p:extLst>
      <p:ext uri="{BB962C8B-B14F-4D97-AF65-F5344CB8AC3E}">
        <p14:creationId xmlns:p14="http://schemas.microsoft.com/office/powerpoint/2010/main" val="16591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green background">
            <a:extLst>
              <a:ext uri="{FF2B5EF4-FFF2-40B4-BE49-F238E27FC236}">
                <a16:creationId xmlns:a16="http://schemas.microsoft.com/office/drawing/2014/main" id="{3E3B3E40-D695-48CC-968E-8F2B2D11B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4">
            <a:extLst>
              <a:ext uri="{FF2B5EF4-FFF2-40B4-BE49-F238E27FC236}">
                <a16:creationId xmlns:a16="http://schemas.microsoft.com/office/drawing/2014/main" id="{704B59CB-0FDE-416D-B152-0AE22502C1E8}"/>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
        <p:nvSpPr>
          <p:cNvPr id="2" name="Rectangle 1">
            <a:extLst>
              <a:ext uri="{FF2B5EF4-FFF2-40B4-BE49-F238E27FC236}">
                <a16:creationId xmlns:a16="http://schemas.microsoft.com/office/drawing/2014/main" id="{C598D373-7172-4659-B013-3898111E8D37}"/>
              </a:ext>
            </a:extLst>
          </p:cNvPr>
          <p:cNvSpPr/>
          <p:nvPr/>
        </p:nvSpPr>
        <p:spPr>
          <a:xfrm>
            <a:off x="70794" y="67997"/>
            <a:ext cx="8941871" cy="2585323"/>
          </a:xfrm>
          <a:prstGeom prst="rect">
            <a:avLst/>
          </a:prstGeom>
        </p:spPr>
        <p:txBody>
          <a:bodyPr wrap="non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I Love to See the Temple Children’s Songbook #95</a:t>
            </a:r>
          </a:p>
          <a:p>
            <a:endParaRPr lang="en-US" dirty="0">
              <a:solidFill>
                <a:schemeClr val="bg1"/>
              </a:solidFill>
            </a:endParaRPr>
          </a:p>
          <a:p>
            <a:pPr marL="342900" indent="-342900">
              <a:buAutoNum type="arabicPeriod"/>
            </a:pPr>
            <a:r>
              <a:rPr lang="en-US" i="1" dirty="0">
                <a:solidFill>
                  <a:schemeClr val="bg1"/>
                </a:solidFill>
              </a:rPr>
              <a:t>Preparing to Enter the Holy Temple</a:t>
            </a:r>
            <a:r>
              <a:rPr lang="en-US" dirty="0">
                <a:solidFill>
                  <a:schemeClr val="bg1"/>
                </a:solidFill>
              </a:rPr>
              <a:t>[booklet, 2002], </a:t>
            </a:r>
            <a:r>
              <a:rPr lang="en-US" dirty="0">
                <a:solidFill>
                  <a:schemeClr val="bg1"/>
                </a:solidFill>
                <a:hlinkClick r:id="rId4">
                  <a:extLst>
                    <a:ext uri="{A12FA001-AC4F-418D-AE19-62706E023703}">
                      <ahyp:hlinkClr xmlns:ahyp="http://schemas.microsoft.com/office/drawing/2018/hyperlinkcolor" val="tx"/>
                    </a:ext>
                  </a:extLst>
                </a:hlinkClick>
              </a:rPr>
              <a:t>2</a:t>
            </a:r>
            <a:r>
              <a:rPr lang="en-US" dirty="0">
                <a:solidFill>
                  <a:schemeClr val="bg1"/>
                </a:solidFill>
              </a:rPr>
              <a:t>.</a:t>
            </a:r>
          </a:p>
          <a:p>
            <a:pPr marL="342900" indent="-342900">
              <a:buAutoNum type="arabicPeriod"/>
            </a:pPr>
            <a:endParaRPr lang="en-US" dirty="0">
              <a:solidFill>
                <a:schemeClr val="bg1"/>
              </a:solidFill>
            </a:endParaRPr>
          </a:p>
          <a:p>
            <a:pPr marL="342900" indent="-342900">
              <a:buAutoNum type="arabicPeriod"/>
            </a:pPr>
            <a:r>
              <a:rPr lang="en-US" b="0" i="1" dirty="0">
                <a:solidFill>
                  <a:schemeClr val="bg1"/>
                </a:solidFill>
                <a:effectLst/>
                <a:latin typeface="Abadi" panose="020B0604020104020204" pitchFamily="34" charset="0"/>
              </a:rPr>
              <a:t>Teachings of Presidents of the Church: David O. McKay</a:t>
            </a:r>
            <a:r>
              <a:rPr lang="en-US" b="0" i="0" dirty="0">
                <a:solidFill>
                  <a:schemeClr val="bg1"/>
                </a:solidFill>
                <a:effectLst/>
                <a:latin typeface="Abadi" panose="020B0604020104020204" pitchFamily="34" charset="0"/>
              </a:rPr>
              <a:t> [2003], </a:t>
            </a:r>
            <a:r>
              <a:rPr lang="en-US" dirty="0">
                <a:solidFill>
                  <a:schemeClr val="bg1"/>
                </a:solidFill>
                <a:latin typeface="Abadi" panose="020B0604020104020204" pitchFamily="34" charset="0"/>
              </a:rPr>
              <a:t>126.</a:t>
            </a:r>
          </a:p>
          <a:p>
            <a:pPr marL="342900" indent="-342900">
              <a:buAutoNum type="arabicPeriod"/>
            </a:pPr>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Church of Jesus Christ of Latter-day Saints Seminary Manual (Old Testament) Lesson 110</a:t>
            </a:r>
            <a:endParaRPr lang="en-US" dirty="0">
              <a:solidFill>
                <a:schemeClr val="bg1"/>
              </a:solidFill>
            </a:endParaRPr>
          </a:p>
        </p:txBody>
      </p:sp>
    </p:spTree>
    <p:extLst>
      <p:ext uri="{BB962C8B-B14F-4D97-AF65-F5344CB8AC3E}">
        <p14:creationId xmlns:p14="http://schemas.microsoft.com/office/powerpoint/2010/main" val="3038371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149C6-3A2E-442E-B1A6-772BFAAC6C19}"/>
              </a:ext>
            </a:extLst>
          </p:cNvPr>
          <p:cNvPicPr>
            <a:picLocks noChangeAspect="1"/>
          </p:cNvPicPr>
          <p:nvPr/>
        </p:nvPicPr>
        <p:blipFill rotWithShape="1">
          <a:blip r:embed="rId2"/>
          <a:srcRect l="31106" t="13894" r="32105" b="7088"/>
          <a:stretch/>
        </p:blipFill>
        <p:spPr>
          <a:xfrm>
            <a:off x="231006" y="0"/>
            <a:ext cx="5676425" cy="6858000"/>
          </a:xfrm>
          <a:prstGeom prst="rect">
            <a:avLst/>
          </a:prstGeom>
        </p:spPr>
      </p:pic>
      <p:pic>
        <p:nvPicPr>
          <p:cNvPr id="4" name="Picture 3">
            <a:extLst>
              <a:ext uri="{FF2B5EF4-FFF2-40B4-BE49-F238E27FC236}">
                <a16:creationId xmlns:a16="http://schemas.microsoft.com/office/drawing/2014/main" id="{11C9F1BF-8C84-4893-B8C3-6BA16F132579}"/>
              </a:ext>
            </a:extLst>
          </p:cNvPr>
          <p:cNvPicPr>
            <a:picLocks noChangeAspect="1"/>
          </p:cNvPicPr>
          <p:nvPr/>
        </p:nvPicPr>
        <p:blipFill rotWithShape="1">
          <a:blip r:embed="rId2"/>
          <a:srcRect l="31106" t="13894" r="32105" b="7088"/>
          <a:stretch/>
        </p:blipFill>
        <p:spPr>
          <a:xfrm>
            <a:off x="6379945" y="0"/>
            <a:ext cx="5676425" cy="6858000"/>
          </a:xfrm>
          <a:prstGeom prst="rect">
            <a:avLst/>
          </a:prstGeom>
        </p:spPr>
      </p:pic>
      <p:sp>
        <p:nvSpPr>
          <p:cNvPr id="5" name="Rectangle 4">
            <a:extLst>
              <a:ext uri="{FF2B5EF4-FFF2-40B4-BE49-F238E27FC236}">
                <a16:creationId xmlns:a16="http://schemas.microsoft.com/office/drawing/2014/main" id="{C15E5E6F-4BDF-4E19-A21E-D12E4E4EFB8C}"/>
              </a:ext>
            </a:extLst>
          </p:cNvPr>
          <p:cNvSpPr/>
          <p:nvPr/>
        </p:nvSpPr>
        <p:spPr>
          <a:xfrm rot="5400000">
            <a:off x="-3143082" y="3353109"/>
            <a:ext cx="6748174" cy="261610"/>
          </a:xfrm>
          <a:prstGeom prst="rect">
            <a:avLst/>
          </a:prstGeom>
        </p:spPr>
        <p:txBody>
          <a:bodyPr wrap="square">
            <a:spAutoFit/>
          </a:bodyPr>
          <a:lstStyle/>
          <a:p>
            <a:r>
              <a:rPr lang="pt-BR" sz="1100" b="0" i="1" dirty="0">
                <a:solidFill>
                  <a:srgbClr val="212225"/>
                </a:solidFill>
                <a:effectLst/>
              </a:rPr>
              <a:t>Answers:</a:t>
            </a:r>
            <a:r>
              <a:rPr lang="pt-BR" sz="1100" b="0" i="0" dirty="0">
                <a:solidFill>
                  <a:srgbClr val="212225"/>
                </a:solidFill>
                <a:effectLst/>
              </a:rPr>
              <a:t> (1) h; (2) j; (3) e; (4) a; (5) g; (6) k; (7) o; (8) b; (9) m; (10) l; (11) p; (12) d; (13) f; (14) q; (15) c; (16) n; (17) i</a:t>
            </a:r>
            <a:endParaRPr lang="en-US" sz="1100" dirty="0"/>
          </a:p>
        </p:txBody>
      </p:sp>
      <p:sp>
        <p:nvSpPr>
          <p:cNvPr id="6" name="Rectangle 5">
            <a:extLst>
              <a:ext uri="{FF2B5EF4-FFF2-40B4-BE49-F238E27FC236}">
                <a16:creationId xmlns:a16="http://schemas.microsoft.com/office/drawing/2014/main" id="{AB4BA242-2608-4504-A83D-29764A4EF4DB}"/>
              </a:ext>
            </a:extLst>
          </p:cNvPr>
          <p:cNvSpPr/>
          <p:nvPr/>
        </p:nvSpPr>
        <p:spPr>
          <a:xfrm rot="5400000">
            <a:off x="3005858" y="3353109"/>
            <a:ext cx="6748174" cy="261610"/>
          </a:xfrm>
          <a:prstGeom prst="rect">
            <a:avLst/>
          </a:prstGeom>
        </p:spPr>
        <p:txBody>
          <a:bodyPr wrap="square">
            <a:spAutoFit/>
          </a:bodyPr>
          <a:lstStyle/>
          <a:p>
            <a:r>
              <a:rPr lang="pt-BR" sz="1100" b="0" i="1" dirty="0">
                <a:solidFill>
                  <a:srgbClr val="212225"/>
                </a:solidFill>
                <a:effectLst/>
              </a:rPr>
              <a:t>Answers:</a:t>
            </a:r>
            <a:r>
              <a:rPr lang="pt-BR" sz="1100" b="0" i="0" dirty="0">
                <a:solidFill>
                  <a:srgbClr val="212225"/>
                </a:solidFill>
                <a:effectLst/>
              </a:rPr>
              <a:t> (1) h; (2) j; (3) e; (4) a; (5) g; (6) k; (7) o; (8) b; (9) m; (10) l; (11) p; (12) d; (13) f; (14) q; (15) c; (16) n; (17) i</a:t>
            </a:r>
            <a:endParaRPr lang="en-US" sz="1100" dirty="0"/>
          </a:p>
        </p:txBody>
      </p:sp>
    </p:spTree>
    <p:extLst>
      <p:ext uri="{BB962C8B-B14F-4D97-AF65-F5344CB8AC3E}">
        <p14:creationId xmlns:p14="http://schemas.microsoft.com/office/powerpoint/2010/main" val="134531925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839</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Abadi</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2019-08-19T13:39:33Z</dcterms:created>
  <dcterms:modified xsi:type="dcterms:W3CDTF">2020-11-16T15:39:36Z</dcterms:modified>
</cp:coreProperties>
</file>