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68" r:id="rId3"/>
    <p:sldId id="272" r:id="rId4"/>
    <p:sldId id="273" r:id="rId5"/>
    <p:sldId id="274" r:id="rId6"/>
    <p:sldId id="275" r:id="rId7"/>
    <p:sldId id="276" r:id="rId8"/>
    <p:sldId id="277" r:id="rId9"/>
  </p:sldIdLst>
  <p:sldSz cx="12192000" cy="6858000"/>
  <p:notesSz cx="6858000" cy="9144000"/>
  <p:embeddedFontLst>
    <p:embeddedFont>
      <p:font typeface="Broadway" panose="04040905080B02020502" pitchFamily="82" charset="0"/>
      <p:regular r:id="rId10"/>
    </p:embeddedFon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D0D5-466C-48A3-85BD-B44875A8D3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2CC2D9-6B16-4FAB-8EEE-7B4397F276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4FDEE-DF5D-48FA-A103-8A5753D770A6}"/>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5" name="Footer Placeholder 4">
            <a:extLst>
              <a:ext uri="{FF2B5EF4-FFF2-40B4-BE49-F238E27FC236}">
                <a16:creationId xmlns:a16="http://schemas.microsoft.com/office/drawing/2014/main" id="{81A3398E-82D3-46A8-B15F-B75F81ADC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A370B-BB11-4300-9257-4EBCA2037482}"/>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2670395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37F49-C9EB-4685-AF62-874722C549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62788A-8543-4286-9AD2-1F6C771FEE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7C3B1-D1F0-4D27-B7E3-F99D4883B6FA}"/>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5" name="Footer Placeholder 4">
            <a:extLst>
              <a:ext uri="{FF2B5EF4-FFF2-40B4-BE49-F238E27FC236}">
                <a16:creationId xmlns:a16="http://schemas.microsoft.com/office/drawing/2014/main" id="{C17EF6B9-1BFA-4CF6-8E36-C4035D73E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4FA71-55A1-496F-B67B-8F5DB8F8EF94}"/>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420430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80ED58-D4A2-45D7-AA09-1EBC7E3EB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6BCBA2-33B0-4106-85AE-C2C908ADBB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1E6E5-AEBF-44C6-956D-F03202C1DC3D}"/>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5" name="Footer Placeholder 4">
            <a:extLst>
              <a:ext uri="{FF2B5EF4-FFF2-40B4-BE49-F238E27FC236}">
                <a16:creationId xmlns:a16="http://schemas.microsoft.com/office/drawing/2014/main" id="{28A6B0D1-43C2-4C59-8864-6DE5DD32E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6BD02-285B-4CC2-BDC8-6FD3A3FD2F21}"/>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85725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C661-925F-4E1F-BB9B-FDE918D63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5748C-3E76-4C9A-BA4D-CB1A88176D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3781F-6461-45F8-A2C9-3B7A16267A5F}"/>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5" name="Footer Placeholder 4">
            <a:extLst>
              <a:ext uri="{FF2B5EF4-FFF2-40B4-BE49-F238E27FC236}">
                <a16:creationId xmlns:a16="http://schemas.microsoft.com/office/drawing/2014/main" id="{612BC21C-0E36-4664-A599-788CBABEC3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23FC2-5527-418E-AB12-BE03F7645535}"/>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418603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76AA1-3003-4824-963B-867E48A7D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6C7379-6E3A-4779-AD3A-2A2793E758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BE3581-AC6A-404E-9605-4A5D99F28207}"/>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5" name="Footer Placeholder 4">
            <a:extLst>
              <a:ext uri="{FF2B5EF4-FFF2-40B4-BE49-F238E27FC236}">
                <a16:creationId xmlns:a16="http://schemas.microsoft.com/office/drawing/2014/main" id="{2A06AA49-6226-4B01-B6A7-D93E5D68E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96A75-A846-439C-A7DF-17D170F68D6B}"/>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6196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F28E-7FA7-4E83-B908-C986A59272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B563E-4E7E-4D98-A2C1-E3AB10BB8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F3030E-9A9D-4738-8622-FF49E6741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3722D-A91B-45E7-AB5B-0E2FB1384F87}"/>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6" name="Footer Placeholder 5">
            <a:extLst>
              <a:ext uri="{FF2B5EF4-FFF2-40B4-BE49-F238E27FC236}">
                <a16:creationId xmlns:a16="http://schemas.microsoft.com/office/drawing/2014/main" id="{5A69C3C8-9223-4EC4-9E10-97B3F2C61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51E10-0518-4673-812C-9F5DD0E33EA2}"/>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893827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1639B-68D8-4893-9FFF-F5A8CA3839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53607-8A99-465E-8D67-BADC6AB2D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10CD7-0D66-4DA3-9FAE-308C66043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F0253B-4BC0-40FB-B7B2-DA48D10B15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523106-D43D-4386-B7FF-2487B8DDA4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95F0D4-6318-44AD-84A5-DB35B3AA2F57}"/>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8" name="Footer Placeholder 7">
            <a:extLst>
              <a:ext uri="{FF2B5EF4-FFF2-40B4-BE49-F238E27FC236}">
                <a16:creationId xmlns:a16="http://schemas.microsoft.com/office/drawing/2014/main" id="{1375905B-E716-487E-8520-059CFCC8C0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6B5D65-0B96-49EA-8810-10C802DC3B9D}"/>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774023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3B42-2FB8-4A11-AD1E-A17838D08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9C58BF-FC76-4A32-B3F2-12EEC2941785}"/>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4" name="Footer Placeholder 3">
            <a:extLst>
              <a:ext uri="{FF2B5EF4-FFF2-40B4-BE49-F238E27FC236}">
                <a16:creationId xmlns:a16="http://schemas.microsoft.com/office/drawing/2014/main" id="{4331E830-9A3F-46EA-BA87-B3FAC4650E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63640-4CB1-45D4-B06F-918C04E9B1DD}"/>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342928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5B647-19D1-40DE-AFA7-9112528E47D3}"/>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3" name="Footer Placeholder 2">
            <a:extLst>
              <a:ext uri="{FF2B5EF4-FFF2-40B4-BE49-F238E27FC236}">
                <a16:creationId xmlns:a16="http://schemas.microsoft.com/office/drawing/2014/main" id="{AA9D0DA0-32AE-4A22-A72B-6503071132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A7C7DE-BCBA-49A0-AED5-6D64A556D61F}"/>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143986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54A7C-166B-4234-9FF6-569F5A02B6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0B5F45-26EA-4A0A-B969-C156B28F2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902E75-2381-4B6A-ABC8-78037FFAA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BFAE6-3002-4D32-B23D-F8FEB4AD0FBB}"/>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6" name="Footer Placeholder 5">
            <a:extLst>
              <a:ext uri="{FF2B5EF4-FFF2-40B4-BE49-F238E27FC236}">
                <a16:creationId xmlns:a16="http://schemas.microsoft.com/office/drawing/2014/main" id="{A14CD490-FAC8-4691-8F45-7F48FAE64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32175-AC55-4F2C-A534-605E7E210DB8}"/>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6140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4BFA-D9C4-436C-9661-DB42D71EC6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42A62F-D230-4D9B-80B0-2C14445AE3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5F6191-4528-4D67-8C11-38E53683B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BFDDF-828B-411F-9D1C-D8506C300876}"/>
              </a:ext>
            </a:extLst>
          </p:cNvPr>
          <p:cNvSpPr>
            <a:spLocks noGrp="1"/>
          </p:cNvSpPr>
          <p:nvPr>
            <p:ph type="dt" sz="half" idx="10"/>
          </p:nvPr>
        </p:nvSpPr>
        <p:spPr/>
        <p:txBody>
          <a:bodyPr/>
          <a:lstStyle/>
          <a:p>
            <a:fld id="{3B16F065-D43C-4D52-BAA7-BC60E6A801DC}" type="datetimeFigureOut">
              <a:rPr lang="en-US" smtClean="0"/>
              <a:t>11/28/2020</a:t>
            </a:fld>
            <a:endParaRPr lang="en-US"/>
          </a:p>
        </p:txBody>
      </p:sp>
      <p:sp>
        <p:nvSpPr>
          <p:cNvPr id="6" name="Footer Placeholder 5">
            <a:extLst>
              <a:ext uri="{FF2B5EF4-FFF2-40B4-BE49-F238E27FC236}">
                <a16:creationId xmlns:a16="http://schemas.microsoft.com/office/drawing/2014/main" id="{097408DA-5B40-4E96-8A19-7FF87924D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924F6-AF50-490C-8ADE-45FAD8A418E3}"/>
              </a:ext>
            </a:extLst>
          </p:cNvPr>
          <p:cNvSpPr>
            <a:spLocks noGrp="1"/>
          </p:cNvSpPr>
          <p:nvPr>
            <p:ph type="sldNum" sz="quarter" idx="12"/>
          </p:nvPr>
        </p:nvSpPr>
        <p:spPr/>
        <p:txBody>
          <a:bodyPr/>
          <a:lstStyle/>
          <a:p>
            <a:fld id="{7E7F571B-C493-458F-85DE-E20875B3810C}" type="slidenum">
              <a:rPr lang="en-US" smtClean="0"/>
              <a:t>‹#›</a:t>
            </a:fld>
            <a:endParaRPr lang="en-US"/>
          </a:p>
        </p:txBody>
      </p:sp>
    </p:spTree>
    <p:extLst>
      <p:ext uri="{BB962C8B-B14F-4D97-AF65-F5344CB8AC3E}">
        <p14:creationId xmlns:p14="http://schemas.microsoft.com/office/powerpoint/2010/main" val="355813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73C0DD-65C1-4743-B015-D114DB8375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D7152D-C0DC-4C38-8C2D-C4F369B40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79959-9691-4603-A8B5-D16D664BBC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6F065-D43C-4D52-BAA7-BC60E6A801DC}" type="datetimeFigureOut">
              <a:rPr lang="en-US" smtClean="0"/>
              <a:t>11/28/2020</a:t>
            </a:fld>
            <a:endParaRPr lang="en-US"/>
          </a:p>
        </p:txBody>
      </p:sp>
      <p:sp>
        <p:nvSpPr>
          <p:cNvPr id="5" name="Footer Placeholder 4">
            <a:extLst>
              <a:ext uri="{FF2B5EF4-FFF2-40B4-BE49-F238E27FC236}">
                <a16:creationId xmlns:a16="http://schemas.microsoft.com/office/drawing/2014/main" id="{D687309F-5B0D-413D-A8CC-C18C29001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67AFB-BB05-4F60-8D3A-D6BD69AC7D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F571B-C493-458F-85DE-E20875B3810C}" type="slidenum">
              <a:rPr lang="en-US" smtClean="0"/>
              <a:t>‹#›</a:t>
            </a:fld>
            <a:endParaRPr lang="en-US"/>
          </a:p>
        </p:txBody>
      </p:sp>
    </p:spTree>
    <p:extLst>
      <p:ext uri="{BB962C8B-B14F-4D97-AF65-F5344CB8AC3E}">
        <p14:creationId xmlns:p14="http://schemas.microsoft.com/office/powerpoint/2010/main" val="374082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123137"/>
            <a:ext cx="12192000" cy="923330"/>
          </a:xfrm>
          <a:prstGeom prst="rect">
            <a:avLst/>
          </a:prstGeom>
          <a:noFill/>
        </p:spPr>
        <p:txBody>
          <a:bodyPr wrap="square" rtlCol="0">
            <a:spAutoFit/>
          </a:bodyPr>
          <a:lstStyle/>
          <a:p>
            <a:pPr algn="ctr"/>
            <a:r>
              <a:rPr lang="en-US" sz="5400" dirty="0">
                <a:latin typeface="Broadway" pitchFamily="82" charset="0"/>
              </a:rPr>
              <a:t>Parable of the Talents</a:t>
            </a:r>
          </a:p>
        </p:txBody>
      </p:sp>
      <p:grpSp>
        <p:nvGrpSpPr>
          <p:cNvPr id="216" name="Group 215"/>
          <p:cNvGrpSpPr/>
          <p:nvPr/>
        </p:nvGrpSpPr>
        <p:grpSpPr>
          <a:xfrm>
            <a:off x="773698" y="1182255"/>
            <a:ext cx="2616047" cy="4536797"/>
            <a:chOff x="773698" y="1182255"/>
            <a:chExt cx="2616047" cy="4536797"/>
          </a:xfrm>
        </p:grpSpPr>
        <p:grpSp>
          <p:nvGrpSpPr>
            <p:cNvPr id="207" name="Group 206"/>
            <p:cNvGrpSpPr/>
            <p:nvPr/>
          </p:nvGrpSpPr>
          <p:grpSpPr>
            <a:xfrm>
              <a:off x="773698" y="2641128"/>
              <a:ext cx="2616047" cy="3077924"/>
              <a:chOff x="773698" y="2641128"/>
              <a:chExt cx="2616047" cy="3077924"/>
            </a:xfrm>
          </p:grpSpPr>
          <p:grpSp>
            <p:nvGrpSpPr>
              <p:cNvPr id="7" name="Group 98"/>
              <p:cNvGrpSpPr/>
              <p:nvPr/>
            </p:nvGrpSpPr>
            <p:grpSpPr>
              <a:xfrm>
                <a:off x="773698" y="2641128"/>
                <a:ext cx="1683175" cy="3077924"/>
                <a:chOff x="2514600" y="1066800"/>
                <a:chExt cx="2209800" cy="5005100"/>
              </a:xfrm>
            </p:grpSpPr>
            <p:sp>
              <p:nvSpPr>
                <p:cNvPr id="8" name="Oval 7"/>
                <p:cNvSpPr/>
                <p:nvPr/>
              </p:nvSpPr>
              <p:spPr>
                <a:xfrm rot="19336703">
                  <a:off x="3555011" y="5498608"/>
                  <a:ext cx="381000" cy="573292"/>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192056">
                  <a:off x="3104341" y="5467500"/>
                  <a:ext cx="381000" cy="57104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3048000" y="3124200"/>
                  <a:ext cx="1219200" cy="2590800"/>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43400" y="38100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0" y="37338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9984891">
                  <a:off x="3962961" y="2716343"/>
                  <a:ext cx="533400" cy="1391997"/>
                </a:xfrm>
                <a:prstGeom prst="trapezoid">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90544">
                  <a:off x="2794918" y="2729971"/>
                  <a:ext cx="533401" cy="1359551"/>
                </a:xfrm>
                <a:prstGeom prst="trapezoid">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3048000" y="2819400"/>
                  <a:ext cx="1219200" cy="25908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7395536">
                  <a:off x="2595701" y="1695920"/>
                  <a:ext cx="1143436" cy="64676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15902291">
                  <a:off x="3686099" y="1721966"/>
                  <a:ext cx="1143436" cy="64676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2971800" y="1295400"/>
                  <a:ext cx="1371600" cy="53340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3429000" y="2895600"/>
                  <a:ext cx="457200" cy="3048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657615">
                  <a:off x="2858604" y="2851428"/>
                  <a:ext cx="609600" cy="2842344"/>
                </a:xfrm>
                <a:prstGeom prst="trapezoid">
                  <a:avLst>
                    <a:gd name="adj" fmla="val 3088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232594">
                  <a:off x="3733236" y="2843697"/>
                  <a:ext cx="609600" cy="2879451"/>
                </a:xfrm>
                <a:prstGeom prst="trapezoid">
                  <a:avLst>
                    <a:gd name="adj" fmla="val 30882"/>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24200" y="1676400"/>
                  <a:ext cx="1066800" cy="12954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7"/>
                <p:cNvGrpSpPr/>
                <p:nvPr/>
              </p:nvGrpSpPr>
              <p:grpSpPr>
                <a:xfrm>
                  <a:off x="2895600" y="1066800"/>
                  <a:ext cx="1600200" cy="838200"/>
                  <a:chOff x="5486400" y="1371600"/>
                  <a:chExt cx="1143000" cy="762000"/>
                </a:xfrm>
              </p:grpSpPr>
              <p:sp>
                <p:nvSpPr>
                  <p:cNvPr id="49"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5"/>
                <p:cNvGrpSpPr/>
                <p:nvPr/>
              </p:nvGrpSpPr>
              <p:grpSpPr>
                <a:xfrm rot="21175658">
                  <a:off x="3886200" y="5410200"/>
                  <a:ext cx="609600" cy="304800"/>
                  <a:chOff x="5638800" y="4267200"/>
                  <a:chExt cx="2590800" cy="838200"/>
                </a:xfrm>
              </p:grpSpPr>
              <p:sp>
                <p:nvSpPr>
                  <p:cNvPr id="45"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6"/>
                <p:cNvGrpSpPr/>
                <p:nvPr/>
              </p:nvGrpSpPr>
              <p:grpSpPr>
                <a:xfrm rot="718744">
                  <a:off x="2655450" y="5340783"/>
                  <a:ext cx="544238" cy="304800"/>
                  <a:chOff x="5638800" y="4267200"/>
                  <a:chExt cx="2590800" cy="838200"/>
                </a:xfrm>
              </p:grpSpPr>
              <p:sp>
                <p:nvSpPr>
                  <p:cNvPr id="41"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Right-Up Arrow 42"/>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Right-Up Arrow 43"/>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4"/>
                <p:cNvGrpSpPr/>
                <p:nvPr/>
              </p:nvGrpSpPr>
              <p:grpSpPr>
                <a:xfrm>
                  <a:off x="3352800" y="2895600"/>
                  <a:ext cx="457200" cy="914400"/>
                  <a:chOff x="5867400" y="3048000"/>
                  <a:chExt cx="723987" cy="1541930"/>
                </a:xfrm>
              </p:grpSpPr>
              <p:sp>
                <p:nvSpPr>
                  <p:cNvPr id="30" name="Hexagon 29"/>
                  <p:cNvSpPr/>
                  <p:nvPr/>
                </p:nvSpPr>
                <p:spPr>
                  <a:xfrm>
                    <a:off x="5957047" y="3980330"/>
                    <a:ext cx="609600" cy="609600"/>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Hexagon 30"/>
                  <p:cNvSpPr/>
                  <p:nvPr/>
                </p:nvSpPr>
                <p:spPr>
                  <a:xfrm>
                    <a:off x="6096000" y="4114800"/>
                    <a:ext cx="309282" cy="349624"/>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32" name="Group 42"/>
                  <p:cNvGrpSpPr/>
                  <p:nvPr/>
                </p:nvGrpSpPr>
                <p:grpSpPr>
                  <a:xfrm>
                    <a:off x="5867400" y="3048000"/>
                    <a:ext cx="723987" cy="1012242"/>
                    <a:chOff x="6286413" y="968958"/>
                    <a:chExt cx="2408834" cy="2185901"/>
                  </a:xfrm>
                  <a:solidFill>
                    <a:srgbClr val="FFC000"/>
                  </a:solidFill>
                </p:grpSpPr>
                <p:grpSp>
                  <p:nvGrpSpPr>
                    <p:cNvPr id="33" name="Group 37"/>
                    <p:cNvGrpSpPr/>
                    <p:nvPr/>
                  </p:nvGrpSpPr>
                  <p:grpSpPr>
                    <a:xfrm>
                      <a:off x="6286413" y="968958"/>
                      <a:ext cx="1151447" cy="2164259"/>
                      <a:chOff x="6286413" y="968958"/>
                      <a:chExt cx="1151447" cy="2164259"/>
                    </a:xfrm>
                    <a:grpFill/>
                  </p:grpSpPr>
                  <p:sp>
                    <p:nvSpPr>
                      <p:cNvPr id="38" name="Donut 3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8"/>
                    <p:cNvGrpSpPr/>
                    <p:nvPr/>
                  </p:nvGrpSpPr>
                  <p:grpSpPr>
                    <a:xfrm flipH="1">
                      <a:off x="7543800" y="990600"/>
                      <a:ext cx="1151447" cy="2164259"/>
                      <a:chOff x="6286413" y="968958"/>
                      <a:chExt cx="1151447" cy="2164259"/>
                    </a:xfrm>
                    <a:grpFill/>
                  </p:grpSpPr>
                  <p:sp>
                    <p:nvSpPr>
                      <p:cNvPr id="35" name="Donut 3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7" name="Group 58"/>
                <p:cNvGrpSpPr/>
                <p:nvPr/>
              </p:nvGrpSpPr>
              <p:grpSpPr>
                <a:xfrm>
                  <a:off x="3505200" y="1447800"/>
                  <a:ext cx="384964" cy="361507"/>
                  <a:chOff x="5847812" y="3296093"/>
                  <a:chExt cx="384964" cy="361507"/>
                </a:xfrm>
              </p:grpSpPr>
              <p:sp>
                <p:nvSpPr>
                  <p:cNvPr id="28" name="Hexagon 27"/>
                  <p:cNvSpPr/>
                  <p:nvPr/>
                </p:nvSpPr>
                <p:spPr>
                  <a:xfrm>
                    <a:off x="5847812" y="3296093"/>
                    <a:ext cx="384964" cy="36150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9" name="Hexagon 28"/>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56" name="Group 55"/>
              <p:cNvGrpSpPr/>
              <p:nvPr/>
            </p:nvGrpSpPr>
            <p:grpSpPr>
              <a:xfrm rot="1061012">
                <a:off x="1870364" y="2738583"/>
                <a:ext cx="1519381" cy="2064326"/>
                <a:chOff x="2849418" y="2433783"/>
                <a:chExt cx="1519381" cy="2064326"/>
              </a:xfrm>
            </p:grpSpPr>
            <p:sp>
              <p:nvSpPr>
                <p:cNvPr id="53" name="Rounded Rectangle 52"/>
                <p:cNvSpPr/>
                <p:nvPr/>
              </p:nvSpPr>
              <p:spPr>
                <a:xfrm>
                  <a:off x="3435928" y="2789382"/>
                  <a:ext cx="267854" cy="170872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849418" y="2433783"/>
                  <a:ext cx="1519381" cy="66963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2937164" y="2484582"/>
                  <a:ext cx="1320800" cy="646331"/>
                </a:xfrm>
                <a:prstGeom prst="rect">
                  <a:avLst/>
                </a:prstGeom>
                <a:noFill/>
              </p:spPr>
              <p:txBody>
                <a:bodyPr wrap="square" rtlCol="0">
                  <a:spAutoFit/>
                </a:bodyPr>
                <a:lstStyle/>
                <a:p>
                  <a:pPr algn="ctr"/>
                  <a:r>
                    <a:rPr lang="en-US" dirty="0">
                      <a:solidFill>
                        <a:schemeClr val="bg1"/>
                      </a:solidFill>
                    </a:rPr>
                    <a:t>The Lord Jesus Christ</a:t>
                  </a:r>
                </a:p>
              </p:txBody>
            </p:sp>
          </p:grpSp>
          <p:sp>
            <p:nvSpPr>
              <p:cNvPr id="57" name="Oval 56"/>
              <p:cNvSpPr/>
              <p:nvPr/>
            </p:nvSpPr>
            <p:spPr>
              <a:xfrm>
                <a:off x="2401455" y="4239656"/>
                <a:ext cx="154118" cy="281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934769" y="1182255"/>
              <a:ext cx="1614467" cy="914400"/>
              <a:chOff x="934769" y="1182255"/>
              <a:chExt cx="1614467" cy="914400"/>
            </a:xfrm>
          </p:grpSpPr>
          <p:sp>
            <p:nvSpPr>
              <p:cNvPr id="58" name="Down Arrow Callout 57"/>
              <p:cNvSpPr/>
              <p:nvPr/>
            </p:nvSpPr>
            <p:spPr>
              <a:xfrm>
                <a:off x="1016000" y="1182255"/>
                <a:ext cx="1459345" cy="914400"/>
              </a:xfrm>
              <a:prstGeom prst="downArrowCallo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934769" y="1186758"/>
                <a:ext cx="1614467" cy="646331"/>
              </a:xfrm>
              <a:prstGeom prst="rect">
                <a:avLst/>
              </a:prstGeom>
              <a:noFill/>
            </p:spPr>
            <p:txBody>
              <a:bodyPr wrap="square" rtlCol="0">
                <a:spAutoFit/>
              </a:bodyPr>
              <a:lstStyle/>
              <a:p>
                <a:pPr algn="ctr"/>
                <a:r>
                  <a:rPr lang="en-US" dirty="0">
                    <a:solidFill>
                      <a:schemeClr val="bg1"/>
                    </a:solidFill>
                  </a:rPr>
                  <a:t>Master of the servants</a:t>
                </a:r>
              </a:p>
            </p:txBody>
          </p:sp>
        </p:grpSp>
      </p:grpSp>
      <p:grpSp>
        <p:nvGrpSpPr>
          <p:cNvPr id="215" name="Group 214"/>
          <p:cNvGrpSpPr/>
          <p:nvPr/>
        </p:nvGrpSpPr>
        <p:grpSpPr>
          <a:xfrm>
            <a:off x="4329865" y="1898072"/>
            <a:ext cx="4620171" cy="3809584"/>
            <a:chOff x="4329865" y="1898072"/>
            <a:chExt cx="4620171" cy="3809584"/>
          </a:xfrm>
        </p:grpSpPr>
        <p:grpSp>
          <p:nvGrpSpPr>
            <p:cNvPr id="63" name="Group 138"/>
            <p:cNvGrpSpPr/>
            <p:nvPr/>
          </p:nvGrpSpPr>
          <p:grpSpPr>
            <a:xfrm>
              <a:off x="4329865" y="3237661"/>
              <a:ext cx="1147298" cy="2461174"/>
              <a:chOff x="5513550" y="1143000"/>
              <a:chExt cx="1515848" cy="3124200"/>
            </a:xfrm>
          </p:grpSpPr>
          <p:sp>
            <p:nvSpPr>
              <p:cNvPr id="129" name="Oval 128"/>
              <p:cNvSpPr/>
              <p:nvPr/>
            </p:nvSpPr>
            <p:spPr>
              <a:xfrm rot="19221942">
                <a:off x="5513550" y="2750194"/>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3071452">
                <a:off x="6558183" y="2619025"/>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Manual Operation 130"/>
              <p:cNvSpPr/>
              <p:nvPr/>
            </p:nvSpPr>
            <p:spPr>
              <a:xfrm rot="12462736">
                <a:off x="5672676" y="2071726"/>
                <a:ext cx="533400" cy="932708"/>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Manual Operation 131"/>
              <p:cNvSpPr/>
              <p:nvPr/>
            </p:nvSpPr>
            <p:spPr>
              <a:xfrm rot="8875653">
                <a:off x="6495998" y="2053974"/>
                <a:ext cx="533400" cy="885212"/>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Manual Operation 132"/>
              <p:cNvSpPr/>
              <p:nvPr/>
            </p:nvSpPr>
            <p:spPr>
              <a:xfrm rot="10800000">
                <a:off x="5884772" y="3365137"/>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Manual Operation 133"/>
              <p:cNvSpPr/>
              <p:nvPr/>
            </p:nvSpPr>
            <p:spPr>
              <a:xfrm rot="10800000">
                <a:off x="6324600" y="3352800"/>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nual Operation 134"/>
              <p:cNvSpPr/>
              <p:nvPr/>
            </p:nvSpPr>
            <p:spPr>
              <a:xfrm rot="10800000">
                <a:off x="5867400" y="2133600"/>
                <a:ext cx="990600" cy="1447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hevron 135"/>
              <p:cNvSpPr/>
              <p:nvPr/>
            </p:nvSpPr>
            <p:spPr>
              <a:xfrm rot="16014795">
                <a:off x="5843329" y="3098022"/>
                <a:ext cx="533400" cy="457200"/>
              </a:xfrm>
              <a:prstGeom prst="chevron">
                <a:avLst>
                  <a:gd name="adj" fmla="val 620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Chevron 136"/>
              <p:cNvSpPr/>
              <p:nvPr/>
            </p:nvSpPr>
            <p:spPr>
              <a:xfrm rot="16014795">
                <a:off x="6300530" y="3098023"/>
                <a:ext cx="533400" cy="4572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Rectangle 137"/>
              <p:cNvSpPr/>
              <p:nvPr/>
            </p:nvSpPr>
            <p:spPr>
              <a:xfrm>
                <a:off x="5867400" y="3429000"/>
                <a:ext cx="990600" cy="2286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hevron 138"/>
              <p:cNvSpPr/>
              <p:nvPr/>
            </p:nvSpPr>
            <p:spPr>
              <a:xfrm rot="5400000">
                <a:off x="6134100" y="2095500"/>
                <a:ext cx="457200" cy="5334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Oval 139"/>
              <p:cNvSpPr/>
              <p:nvPr/>
            </p:nvSpPr>
            <p:spPr>
              <a:xfrm>
                <a:off x="57150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3246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943600" y="1219200"/>
                <a:ext cx="762000" cy="1066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Cloud 142"/>
              <p:cNvSpPr/>
              <p:nvPr/>
            </p:nvSpPr>
            <p:spPr>
              <a:xfrm rot="18173890">
                <a:off x="5607717" y="1454035"/>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a:off x="5867400" y="1143000"/>
                <a:ext cx="9144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rot="3426110" flipH="1">
                <a:off x="6445917" y="1454037"/>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5791200" y="1371600"/>
                <a:ext cx="1066800" cy="152400"/>
              </a:xfrm>
              <a:prstGeom prst="roundRect">
                <a:avLst>
                  <a:gd name="adj" fmla="val 21765"/>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7287491" y="3271923"/>
              <a:ext cx="1662545" cy="2316075"/>
              <a:chOff x="5029201" y="3657600"/>
              <a:chExt cx="2133599" cy="2743200"/>
            </a:xfrm>
          </p:grpSpPr>
          <p:sp>
            <p:nvSpPr>
              <p:cNvPr id="148" name="Donut 147"/>
              <p:cNvSpPr/>
              <p:nvPr/>
            </p:nvSpPr>
            <p:spPr>
              <a:xfrm>
                <a:off x="6545002" y="5327374"/>
                <a:ext cx="529541" cy="655983"/>
              </a:xfrm>
              <a:prstGeom prst="donu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Oval 148"/>
              <p:cNvSpPr/>
              <p:nvPr/>
            </p:nvSpPr>
            <p:spPr>
              <a:xfrm rot="2749164" flipH="1">
                <a:off x="6420640"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8850836">
                <a:off x="5005684"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5016333">
                <a:off x="6085446" y="3929645"/>
                <a:ext cx="702943" cy="55398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rot="6017849">
                <a:off x="5021821" y="4009215"/>
                <a:ext cx="769635" cy="46839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5309407" y="4492487"/>
                <a:ext cx="1235595" cy="1669774"/>
              </a:xfrm>
              <a:prstGeom prst="trapezoid">
                <a:avLst>
                  <a:gd name="adj" fmla="val 40126"/>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0800000">
                <a:off x="5791200" y="4724400"/>
                <a:ext cx="304800" cy="152400"/>
              </a:xfrm>
              <a:prstGeom prst="trapezoid">
                <a:avLst>
                  <a:gd name="adj" fmla="val 4012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569358">
                <a:off x="5184238" y="4586315"/>
                <a:ext cx="513759"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20030642" flipH="1">
                <a:off x="6159265" y="4588886"/>
                <a:ext cx="531016"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5397664" y="3717235"/>
                <a:ext cx="1059082" cy="107342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a:off x="5309407" y="3657600"/>
                <a:ext cx="1235595" cy="59634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a:off x="5221150" y="4015409"/>
                <a:ext cx="1412109" cy="119270"/>
              </a:xfrm>
              <a:prstGeom prst="round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p:cNvSpPr/>
              <p:nvPr/>
            </p:nvSpPr>
            <p:spPr>
              <a:xfrm>
                <a:off x="5397664"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a:off x="5927205"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309407"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927205"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6456746" y="5744817"/>
                <a:ext cx="706054" cy="477078"/>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10800000">
                <a:off x="5782235" y="5921188"/>
                <a:ext cx="304800" cy="171627"/>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5726545" y="3149600"/>
              <a:ext cx="1403511" cy="2558056"/>
              <a:chOff x="2879204" y="381000"/>
              <a:chExt cx="1642121" cy="2958165"/>
            </a:xfrm>
          </p:grpSpPr>
          <p:sp>
            <p:nvSpPr>
              <p:cNvPr id="167" name="Oval 166"/>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Isosceles Triangle 175"/>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42"/>
              <p:cNvGrpSpPr/>
              <p:nvPr/>
            </p:nvGrpSpPr>
            <p:grpSpPr>
              <a:xfrm>
                <a:off x="3048000" y="381000"/>
                <a:ext cx="1365913" cy="712342"/>
                <a:chOff x="5207746" y="545873"/>
                <a:chExt cx="1365913" cy="712342"/>
              </a:xfrm>
            </p:grpSpPr>
            <p:sp>
              <p:nvSpPr>
                <p:cNvPr id="191" name="Moon 190"/>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47"/>
              <p:cNvGrpSpPr/>
              <p:nvPr/>
            </p:nvGrpSpPr>
            <p:grpSpPr>
              <a:xfrm rot="19629613">
                <a:off x="3963188" y="2268102"/>
                <a:ext cx="558137" cy="210690"/>
                <a:chOff x="5638800" y="2514600"/>
                <a:chExt cx="1810870" cy="304800"/>
              </a:xfrm>
            </p:grpSpPr>
            <p:sp>
              <p:nvSpPr>
                <p:cNvPr id="187" name="Left-Right-Up Arrow 18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Left-Right-Up Arrow 18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Left-Right-Up Arrow 189"/>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48"/>
              <p:cNvGrpSpPr/>
              <p:nvPr/>
            </p:nvGrpSpPr>
            <p:grpSpPr>
              <a:xfrm rot="2421609">
                <a:off x="2879204" y="2109670"/>
                <a:ext cx="419984" cy="210690"/>
                <a:chOff x="5638800" y="2514600"/>
                <a:chExt cx="1362635" cy="304800"/>
              </a:xfrm>
            </p:grpSpPr>
            <p:sp>
              <p:nvSpPr>
                <p:cNvPr id="184" name="Left-Right-Up Arrow 183"/>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Up Arrow 184"/>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3" name="Trapezoid 182"/>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5382078" y="1898072"/>
              <a:ext cx="1614467" cy="914400"/>
              <a:chOff x="934769" y="1182255"/>
              <a:chExt cx="1614467" cy="914400"/>
            </a:xfrm>
          </p:grpSpPr>
          <p:sp>
            <p:nvSpPr>
              <p:cNvPr id="200" name="Down Arrow Callout 199"/>
              <p:cNvSpPr/>
              <p:nvPr/>
            </p:nvSpPr>
            <p:spPr>
              <a:xfrm>
                <a:off x="1016000" y="1182255"/>
                <a:ext cx="1459345" cy="914400"/>
              </a:xfrm>
              <a:prstGeom prst="downArrowCallo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934769" y="1186758"/>
                <a:ext cx="1614467" cy="369332"/>
              </a:xfrm>
              <a:prstGeom prst="rect">
                <a:avLst/>
              </a:prstGeom>
              <a:noFill/>
            </p:spPr>
            <p:txBody>
              <a:bodyPr wrap="square" rtlCol="0">
                <a:spAutoFit/>
              </a:bodyPr>
              <a:lstStyle/>
              <a:p>
                <a:pPr algn="ctr"/>
                <a:r>
                  <a:rPr lang="en-US" dirty="0">
                    <a:solidFill>
                      <a:schemeClr val="bg1"/>
                    </a:solidFill>
                  </a:rPr>
                  <a:t>The Servants</a:t>
                </a:r>
              </a:p>
            </p:txBody>
          </p:sp>
        </p:grpSp>
        <p:grpSp>
          <p:nvGrpSpPr>
            <p:cNvPr id="202" name="Group 201"/>
            <p:cNvGrpSpPr/>
            <p:nvPr/>
          </p:nvGrpSpPr>
          <p:grpSpPr>
            <a:xfrm>
              <a:off x="6640945" y="2992584"/>
              <a:ext cx="1519381" cy="2064326"/>
              <a:chOff x="2849418" y="2433783"/>
              <a:chExt cx="1519381" cy="2064326"/>
            </a:xfrm>
          </p:grpSpPr>
          <p:sp>
            <p:nvSpPr>
              <p:cNvPr id="203" name="Rounded Rectangle 202"/>
              <p:cNvSpPr/>
              <p:nvPr/>
            </p:nvSpPr>
            <p:spPr>
              <a:xfrm>
                <a:off x="3435928" y="2789382"/>
                <a:ext cx="267854" cy="170872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2849418" y="2433783"/>
                <a:ext cx="1519381" cy="66963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p:cNvSpPr txBox="1"/>
              <p:nvPr/>
            </p:nvSpPr>
            <p:spPr>
              <a:xfrm>
                <a:off x="2937164" y="2484582"/>
                <a:ext cx="1320800" cy="646331"/>
              </a:xfrm>
              <a:prstGeom prst="rect">
                <a:avLst/>
              </a:prstGeom>
              <a:noFill/>
            </p:spPr>
            <p:txBody>
              <a:bodyPr wrap="square" rtlCol="0">
                <a:spAutoFit/>
              </a:bodyPr>
              <a:lstStyle/>
              <a:p>
                <a:pPr algn="ctr"/>
                <a:r>
                  <a:rPr lang="en-US" dirty="0">
                    <a:solidFill>
                      <a:schemeClr val="bg1"/>
                    </a:solidFill>
                  </a:rPr>
                  <a:t>The Lord’s disciples</a:t>
                </a:r>
              </a:p>
            </p:txBody>
          </p:sp>
        </p:grpSp>
        <p:sp>
          <p:nvSpPr>
            <p:cNvPr id="206" name="Oval 205"/>
            <p:cNvSpPr/>
            <p:nvPr/>
          </p:nvSpPr>
          <p:spPr>
            <a:xfrm>
              <a:off x="7199745" y="4576783"/>
              <a:ext cx="154118" cy="28115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9321388" y="1293090"/>
            <a:ext cx="2196357" cy="4513235"/>
            <a:chOff x="9321388" y="1293090"/>
            <a:chExt cx="2196357" cy="4513235"/>
          </a:xfrm>
        </p:grpSpPr>
        <p:grpSp>
          <p:nvGrpSpPr>
            <p:cNvPr id="198" name="Group 197"/>
            <p:cNvGrpSpPr/>
            <p:nvPr/>
          </p:nvGrpSpPr>
          <p:grpSpPr>
            <a:xfrm>
              <a:off x="9504219" y="2316798"/>
              <a:ext cx="1357050" cy="1000361"/>
              <a:chOff x="4345545" y="2907926"/>
              <a:chExt cx="1223287" cy="1000361"/>
            </a:xfrm>
          </p:grpSpPr>
          <p:grpSp>
            <p:nvGrpSpPr>
              <p:cNvPr id="64" name="Group 157"/>
              <p:cNvGrpSpPr/>
              <p:nvPr/>
            </p:nvGrpSpPr>
            <p:grpSpPr>
              <a:xfrm>
                <a:off x="4768671" y="3112300"/>
                <a:ext cx="353661" cy="399301"/>
                <a:chOff x="980303" y="4530811"/>
                <a:chExt cx="1977081" cy="1977081"/>
              </a:xfrm>
            </p:grpSpPr>
            <p:sp>
              <p:nvSpPr>
                <p:cNvPr id="117" name="Oval 116"/>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ight Arrow 118"/>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0" name="Right Arrow 119"/>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ight Arrow 120"/>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ight Arrow 121"/>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3" name="Group 336"/>
                <p:cNvGrpSpPr/>
                <p:nvPr/>
              </p:nvGrpSpPr>
              <p:grpSpPr>
                <a:xfrm rot="3025735">
                  <a:off x="1095967" y="4666179"/>
                  <a:ext cx="1702271" cy="1671562"/>
                  <a:chOff x="2989384" y="5076338"/>
                  <a:chExt cx="1702271" cy="1671562"/>
                </a:xfrm>
              </p:grpSpPr>
              <p:sp>
                <p:nvSpPr>
                  <p:cNvPr id="125" name="Right Arrow 124"/>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6" name="Right Arrow 125"/>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Right Arrow 126"/>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ight Arrow 127"/>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4" name="Donut 123"/>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65" name="Group 170"/>
              <p:cNvGrpSpPr/>
              <p:nvPr/>
            </p:nvGrpSpPr>
            <p:grpSpPr>
              <a:xfrm>
                <a:off x="5076259" y="3463086"/>
                <a:ext cx="353661" cy="399301"/>
                <a:chOff x="980303" y="4530811"/>
                <a:chExt cx="1977081" cy="1977081"/>
              </a:xfrm>
            </p:grpSpPr>
            <p:sp>
              <p:nvSpPr>
                <p:cNvPr id="105" name="Oval 104"/>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ight Arrow 106"/>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ight Arrow 107"/>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ight Arrow 108"/>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ight Arrow 109"/>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1" name="Group 349"/>
                <p:cNvGrpSpPr/>
                <p:nvPr/>
              </p:nvGrpSpPr>
              <p:grpSpPr>
                <a:xfrm rot="3025735">
                  <a:off x="1095967" y="4666179"/>
                  <a:ext cx="1702271" cy="1671562"/>
                  <a:chOff x="2989384" y="5076338"/>
                  <a:chExt cx="1702271" cy="1671562"/>
                </a:xfrm>
              </p:grpSpPr>
              <p:sp>
                <p:nvSpPr>
                  <p:cNvPr id="113" name="Right Arrow 112"/>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4" name="Right Arrow 113"/>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ight Arrow 114"/>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ight Arrow 115"/>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2" name="Donut 111"/>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66" name="Group 183"/>
              <p:cNvGrpSpPr/>
              <p:nvPr/>
            </p:nvGrpSpPr>
            <p:grpSpPr>
              <a:xfrm>
                <a:off x="5215171" y="2986038"/>
                <a:ext cx="353661" cy="399301"/>
                <a:chOff x="980303" y="4530811"/>
                <a:chExt cx="1977081" cy="1977081"/>
              </a:xfrm>
            </p:grpSpPr>
            <p:sp>
              <p:nvSpPr>
                <p:cNvPr id="93" name="Oval 92"/>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ight Arrow 95"/>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ight Arrow 96"/>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ight Arrow 97"/>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9" name="Group 362"/>
                <p:cNvGrpSpPr/>
                <p:nvPr/>
              </p:nvGrpSpPr>
              <p:grpSpPr>
                <a:xfrm rot="3025735">
                  <a:off x="1095967" y="4666179"/>
                  <a:ext cx="1702271" cy="1671562"/>
                  <a:chOff x="2989384" y="5076338"/>
                  <a:chExt cx="1702271" cy="1671562"/>
                </a:xfrm>
              </p:grpSpPr>
              <p:sp>
                <p:nvSpPr>
                  <p:cNvPr id="101" name="Right Arrow 100"/>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ight Arrow 101"/>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ight Arrow 102"/>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ight Arrow 103"/>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0" name="Donut 99"/>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67" name="Group 196"/>
              <p:cNvGrpSpPr/>
              <p:nvPr/>
            </p:nvGrpSpPr>
            <p:grpSpPr>
              <a:xfrm>
                <a:off x="4425800" y="3508986"/>
                <a:ext cx="353661" cy="399301"/>
                <a:chOff x="980303" y="4530811"/>
                <a:chExt cx="1977081" cy="1977081"/>
              </a:xfrm>
            </p:grpSpPr>
            <p:sp>
              <p:nvSpPr>
                <p:cNvPr id="81" name="Oval 80"/>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Right Arrow 83"/>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Right Arrow 84"/>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Right Arrow 85"/>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7" name="Group 375"/>
                <p:cNvGrpSpPr/>
                <p:nvPr/>
              </p:nvGrpSpPr>
              <p:grpSpPr>
                <a:xfrm rot="3025735">
                  <a:off x="1095967" y="4666179"/>
                  <a:ext cx="1702271" cy="1671562"/>
                  <a:chOff x="2989384" y="5076338"/>
                  <a:chExt cx="1702271" cy="1671562"/>
                </a:xfrm>
              </p:grpSpPr>
              <p:sp>
                <p:nvSpPr>
                  <p:cNvPr id="89" name="Right Arrow 88"/>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Right Arrow 89"/>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Right Arrow 90"/>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ight Arrow 91"/>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8" name="Donut 87"/>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68" name="Group 209"/>
              <p:cNvGrpSpPr/>
              <p:nvPr/>
            </p:nvGrpSpPr>
            <p:grpSpPr>
              <a:xfrm>
                <a:off x="4345545" y="2907926"/>
                <a:ext cx="353661" cy="399301"/>
                <a:chOff x="980303" y="4530811"/>
                <a:chExt cx="1977081" cy="1977081"/>
              </a:xfrm>
            </p:grpSpPr>
            <p:sp>
              <p:nvSpPr>
                <p:cNvPr id="69" name="Oval 68"/>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ight Arrow 70"/>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ight Arrow 71"/>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Right Arrow 72"/>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Right Arrow 73"/>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5" name="Group 388"/>
                <p:cNvGrpSpPr/>
                <p:nvPr/>
              </p:nvGrpSpPr>
              <p:grpSpPr>
                <a:xfrm rot="3025735">
                  <a:off x="1095967" y="4666179"/>
                  <a:ext cx="1702271" cy="1671562"/>
                  <a:chOff x="2989384" y="5076338"/>
                  <a:chExt cx="1702271" cy="1671562"/>
                </a:xfrm>
              </p:grpSpPr>
              <p:sp>
                <p:nvSpPr>
                  <p:cNvPr id="77" name="Right Arrow 76"/>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ight Arrow 77"/>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ight Arrow 78"/>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ight Arrow 79"/>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6" name="Donut 75"/>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208" name="Group 207"/>
            <p:cNvGrpSpPr/>
            <p:nvPr/>
          </p:nvGrpSpPr>
          <p:grpSpPr>
            <a:xfrm>
              <a:off x="9321388" y="1293090"/>
              <a:ext cx="1614467" cy="914400"/>
              <a:chOff x="934769" y="1182255"/>
              <a:chExt cx="1614467" cy="914400"/>
            </a:xfrm>
          </p:grpSpPr>
          <p:sp>
            <p:nvSpPr>
              <p:cNvPr id="209" name="Down Arrow Callout 208"/>
              <p:cNvSpPr/>
              <p:nvPr/>
            </p:nvSpPr>
            <p:spPr>
              <a:xfrm>
                <a:off x="1016000" y="1182255"/>
                <a:ext cx="1459345" cy="914400"/>
              </a:xfrm>
              <a:prstGeom prst="downArrowCallou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934769" y="1186758"/>
                <a:ext cx="1614467" cy="369332"/>
              </a:xfrm>
              <a:prstGeom prst="rect">
                <a:avLst/>
              </a:prstGeom>
              <a:noFill/>
            </p:spPr>
            <p:txBody>
              <a:bodyPr wrap="square" rtlCol="0">
                <a:spAutoFit/>
              </a:bodyPr>
              <a:lstStyle/>
              <a:p>
                <a:pPr algn="ctr"/>
                <a:r>
                  <a:rPr lang="en-US" dirty="0">
                    <a:solidFill>
                      <a:schemeClr val="bg1"/>
                    </a:solidFill>
                  </a:rPr>
                  <a:t>The Talents</a:t>
                </a:r>
              </a:p>
            </p:txBody>
          </p:sp>
        </p:grpSp>
        <p:grpSp>
          <p:nvGrpSpPr>
            <p:cNvPr id="211" name="Group 210"/>
            <p:cNvGrpSpPr/>
            <p:nvPr/>
          </p:nvGrpSpPr>
          <p:grpSpPr>
            <a:xfrm>
              <a:off x="9661236" y="3396990"/>
              <a:ext cx="1856509" cy="2409335"/>
              <a:chOff x="2744026" y="2409910"/>
              <a:chExt cx="1765293" cy="1477329"/>
            </a:xfrm>
          </p:grpSpPr>
          <p:sp>
            <p:nvSpPr>
              <p:cNvPr id="212" name="Rounded Rectangle 211"/>
              <p:cNvSpPr/>
              <p:nvPr/>
            </p:nvSpPr>
            <p:spPr>
              <a:xfrm>
                <a:off x="3435928" y="2789383"/>
                <a:ext cx="267854" cy="108858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a:off x="2744026" y="2433784"/>
                <a:ext cx="1765293" cy="669636"/>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2935314" y="2409910"/>
                <a:ext cx="1320800" cy="1477329"/>
              </a:xfrm>
              <a:prstGeom prst="rect">
                <a:avLst/>
              </a:prstGeom>
              <a:noFill/>
            </p:spPr>
            <p:txBody>
              <a:bodyPr wrap="square" rtlCol="0">
                <a:spAutoFit/>
              </a:bodyPr>
              <a:lstStyle/>
              <a:p>
                <a:pPr algn="ctr"/>
                <a:r>
                  <a:rPr lang="en-US" dirty="0">
                    <a:solidFill>
                      <a:schemeClr val="bg1"/>
                    </a:solidFill>
                  </a:rPr>
                  <a:t>The gifts and abilities the Lord gives His disciples</a:t>
                </a:r>
              </a:p>
            </p:txBody>
          </p:sp>
        </p:grpSp>
      </p:grpSp>
      <p:sp>
        <p:nvSpPr>
          <p:cNvPr id="218" name="Rectangle 217"/>
          <p:cNvSpPr/>
          <p:nvPr/>
        </p:nvSpPr>
        <p:spPr>
          <a:xfrm>
            <a:off x="0" y="6550223"/>
            <a:ext cx="1545295" cy="307777"/>
          </a:xfrm>
          <a:prstGeom prst="rect">
            <a:avLst/>
          </a:prstGeom>
        </p:spPr>
        <p:txBody>
          <a:bodyPr wrap="none">
            <a:spAutoFit/>
          </a:bodyPr>
          <a:lstStyle/>
          <a:p>
            <a:r>
              <a:rPr lang="en-US" sz="1400" dirty="0"/>
              <a:t>Matthew 25:14-18</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anim calcmode="lin" valueType="num">
                                      <p:cBhvr>
                                        <p:cTn id="8" dur="1000" fill="hold"/>
                                        <p:tgtEl>
                                          <p:spTgt spid="216"/>
                                        </p:tgtEl>
                                        <p:attrNameLst>
                                          <p:attrName>ppt_x</p:attrName>
                                        </p:attrNameLst>
                                      </p:cBhvr>
                                      <p:tavLst>
                                        <p:tav tm="0">
                                          <p:val>
                                            <p:strVal val="#ppt_x"/>
                                          </p:val>
                                        </p:tav>
                                        <p:tav tm="100000">
                                          <p:val>
                                            <p:strVal val="#ppt_x"/>
                                          </p:val>
                                        </p:tav>
                                      </p:tavLst>
                                    </p:anim>
                                    <p:anim calcmode="lin" valueType="num">
                                      <p:cBhvr>
                                        <p:cTn id="9"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5"/>
                                        </p:tgtEl>
                                        <p:attrNameLst>
                                          <p:attrName>style.visibility</p:attrName>
                                        </p:attrNameLst>
                                      </p:cBhvr>
                                      <p:to>
                                        <p:strVal val="visible"/>
                                      </p:to>
                                    </p:set>
                                    <p:animEffect transition="in" filter="fade">
                                      <p:cBhvr>
                                        <p:cTn id="14" dur="1000"/>
                                        <p:tgtEl>
                                          <p:spTgt spid="215"/>
                                        </p:tgtEl>
                                      </p:cBhvr>
                                    </p:animEffect>
                                    <p:anim calcmode="lin" valueType="num">
                                      <p:cBhvr>
                                        <p:cTn id="15" dur="1000" fill="hold"/>
                                        <p:tgtEl>
                                          <p:spTgt spid="215"/>
                                        </p:tgtEl>
                                        <p:attrNameLst>
                                          <p:attrName>ppt_x</p:attrName>
                                        </p:attrNameLst>
                                      </p:cBhvr>
                                      <p:tavLst>
                                        <p:tav tm="0">
                                          <p:val>
                                            <p:strVal val="#ppt_x"/>
                                          </p:val>
                                        </p:tav>
                                        <p:tav tm="100000">
                                          <p:val>
                                            <p:strVal val="#ppt_x"/>
                                          </p:val>
                                        </p:tav>
                                      </p:tavLst>
                                    </p:anim>
                                    <p:anim calcmode="lin" valueType="num">
                                      <p:cBhvr>
                                        <p:cTn id="16"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fade">
                                      <p:cBhvr>
                                        <p:cTn id="21" dur="1000"/>
                                        <p:tgtEl>
                                          <p:spTgt spid="220"/>
                                        </p:tgtEl>
                                      </p:cBhvr>
                                    </p:animEffect>
                                    <p:anim calcmode="lin" valueType="num">
                                      <p:cBhvr>
                                        <p:cTn id="22" dur="1000" fill="hold"/>
                                        <p:tgtEl>
                                          <p:spTgt spid="220"/>
                                        </p:tgtEl>
                                        <p:attrNameLst>
                                          <p:attrName>ppt_x</p:attrName>
                                        </p:attrNameLst>
                                      </p:cBhvr>
                                      <p:tavLst>
                                        <p:tav tm="0">
                                          <p:val>
                                            <p:strVal val="#ppt_x"/>
                                          </p:val>
                                        </p:tav>
                                        <p:tav tm="100000">
                                          <p:val>
                                            <p:strVal val="#ppt_x"/>
                                          </p:val>
                                        </p:tav>
                                      </p:tavLst>
                                    </p:anim>
                                    <p:anim calcmode="lin" valueType="num">
                                      <p:cBhvr>
                                        <p:cTn id="23" dur="1000" fill="hold"/>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 name="TextBox 4"/>
          <p:cNvSpPr txBox="1"/>
          <p:nvPr/>
        </p:nvSpPr>
        <p:spPr>
          <a:xfrm>
            <a:off x="314037" y="1089891"/>
            <a:ext cx="4895272" cy="2862322"/>
          </a:xfrm>
          <a:prstGeom prst="rect">
            <a:avLst/>
          </a:prstGeom>
          <a:noFill/>
        </p:spPr>
        <p:txBody>
          <a:bodyPr wrap="square" rtlCol="0">
            <a:spAutoFit/>
          </a:bodyPr>
          <a:lstStyle/>
          <a:p>
            <a:r>
              <a:rPr lang="en-US" sz="2000" dirty="0"/>
              <a:t>In the Savior’s time, a “talent” was a unit of weight and also a large sum of money.</a:t>
            </a:r>
          </a:p>
          <a:p>
            <a:endParaRPr lang="en-US" sz="2000" dirty="0"/>
          </a:p>
          <a:p>
            <a:r>
              <a:rPr lang="en-US" sz="2000" dirty="0"/>
              <a:t>In modern usage, the word “talent,” as used in this parable, has come to represent any spiritual gift or any skill or ability given to us by God, and the parable teaches that we are responsible to use these gifts wisely and profitably. </a:t>
            </a:r>
          </a:p>
        </p:txBody>
      </p:sp>
      <p:sp>
        <p:nvSpPr>
          <p:cNvPr id="6" name="TextBox 5"/>
          <p:cNvSpPr txBox="1"/>
          <p:nvPr/>
        </p:nvSpPr>
        <p:spPr>
          <a:xfrm>
            <a:off x="0" y="123137"/>
            <a:ext cx="12192000" cy="1015663"/>
          </a:xfrm>
          <a:prstGeom prst="rect">
            <a:avLst/>
          </a:prstGeom>
          <a:noFill/>
        </p:spPr>
        <p:txBody>
          <a:bodyPr wrap="square" rtlCol="0">
            <a:spAutoFit/>
          </a:bodyPr>
          <a:lstStyle/>
          <a:p>
            <a:pPr algn="ctr"/>
            <a:r>
              <a:rPr lang="en-US" sz="6000" dirty="0">
                <a:latin typeface="Broadway" pitchFamily="82" charset="0"/>
              </a:rPr>
              <a:t>Talent</a:t>
            </a:r>
          </a:p>
        </p:txBody>
      </p:sp>
      <p:pic>
        <p:nvPicPr>
          <p:cNvPr id="29698" name="Picture 2" descr="https://media.ldscdn.org/images/media-library/new-testament-seminary-curriculum-images/coins-purse-bag-money-1468958-gallery.jpg"/>
          <p:cNvPicPr>
            <a:picLocks noChangeAspect="1" noChangeArrowheads="1"/>
          </p:cNvPicPr>
          <p:nvPr/>
        </p:nvPicPr>
        <p:blipFill>
          <a:blip r:embed="rId3" cstate="print"/>
          <a:srcRect/>
          <a:stretch>
            <a:fillRect/>
          </a:stretch>
        </p:blipFill>
        <p:spPr bwMode="auto">
          <a:xfrm>
            <a:off x="5494193" y="1202891"/>
            <a:ext cx="6324600" cy="3562351"/>
          </a:xfrm>
          <a:prstGeom prst="rect">
            <a:avLst/>
          </a:prstGeom>
          <a:noFill/>
        </p:spPr>
      </p:pic>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17" name="Rectangle 216"/>
          <p:cNvSpPr/>
          <p:nvPr/>
        </p:nvSpPr>
        <p:spPr>
          <a:xfrm>
            <a:off x="2761672" y="5211772"/>
            <a:ext cx="7533395" cy="1200329"/>
          </a:xfrm>
          <a:prstGeom prst="rect">
            <a:avLst/>
          </a:prstGeom>
        </p:spPr>
        <p:txBody>
          <a:bodyPr wrap="square">
            <a:spAutoFit/>
          </a:bodyPr>
          <a:lstStyle/>
          <a:p>
            <a:r>
              <a:rPr lang="en-US" sz="2400" i="1" dirty="0"/>
              <a:t>And unto one he gave five talents, to another two, and to another one; to every man according to his several ability; and straightway took his journey.</a:t>
            </a:r>
          </a:p>
        </p:txBody>
      </p:sp>
      <p:sp>
        <p:nvSpPr>
          <p:cNvPr id="223" name="Rectangle 222"/>
          <p:cNvSpPr/>
          <p:nvPr/>
        </p:nvSpPr>
        <p:spPr>
          <a:xfrm>
            <a:off x="0" y="6550223"/>
            <a:ext cx="1308050" cy="307777"/>
          </a:xfrm>
          <a:prstGeom prst="rect">
            <a:avLst/>
          </a:prstGeom>
        </p:spPr>
        <p:txBody>
          <a:bodyPr wrap="none">
            <a:spAutoFit/>
          </a:bodyPr>
          <a:lstStyle/>
          <a:p>
            <a:r>
              <a:rPr lang="en-US" sz="1400" dirty="0"/>
              <a:t>Matthew 25:15</a:t>
            </a:r>
          </a:p>
        </p:txBody>
      </p:sp>
    </p:spTree>
    <p:extLst>
      <p:ext uri="{BB962C8B-B14F-4D97-AF65-F5344CB8AC3E}">
        <p14:creationId xmlns:p14="http://schemas.microsoft.com/office/powerpoint/2010/main" val="322877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123137"/>
            <a:ext cx="12192000" cy="1015663"/>
          </a:xfrm>
          <a:prstGeom prst="rect">
            <a:avLst/>
          </a:prstGeom>
          <a:noFill/>
        </p:spPr>
        <p:txBody>
          <a:bodyPr wrap="square" rtlCol="0">
            <a:spAutoFit/>
          </a:bodyPr>
          <a:lstStyle/>
          <a:p>
            <a:pPr algn="ctr"/>
            <a:r>
              <a:rPr lang="en-US" sz="6000" dirty="0">
                <a:latin typeface="Broadway" pitchFamily="82" charset="0"/>
              </a:rPr>
              <a:t>Servant 1</a:t>
            </a:r>
          </a:p>
        </p:txBody>
      </p:sp>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17" name="Rectangle 216"/>
          <p:cNvSpPr/>
          <p:nvPr/>
        </p:nvSpPr>
        <p:spPr>
          <a:xfrm>
            <a:off x="3171659" y="5282838"/>
            <a:ext cx="6096000" cy="1200329"/>
          </a:xfrm>
          <a:prstGeom prst="rect">
            <a:avLst/>
          </a:prstGeom>
        </p:spPr>
        <p:txBody>
          <a:bodyPr>
            <a:spAutoFit/>
          </a:bodyPr>
          <a:lstStyle/>
          <a:p>
            <a:r>
              <a:rPr lang="en-US" sz="2400" i="1" dirty="0"/>
              <a:t>Then he that had received the five talents went and traded with the same, and made them other five talents.</a:t>
            </a:r>
          </a:p>
        </p:txBody>
      </p:sp>
      <p:sp>
        <p:nvSpPr>
          <p:cNvPr id="223" name="Rectangle 222"/>
          <p:cNvSpPr/>
          <p:nvPr/>
        </p:nvSpPr>
        <p:spPr>
          <a:xfrm>
            <a:off x="0" y="6550223"/>
            <a:ext cx="1308050" cy="307777"/>
          </a:xfrm>
          <a:prstGeom prst="rect">
            <a:avLst/>
          </a:prstGeom>
        </p:spPr>
        <p:txBody>
          <a:bodyPr wrap="none">
            <a:spAutoFit/>
          </a:bodyPr>
          <a:lstStyle/>
          <a:p>
            <a:r>
              <a:rPr lang="en-US" sz="1400" dirty="0"/>
              <a:t>Matthew 25:16</a:t>
            </a:r>
          </a:p>
        </p:txBody>
      </p:sp>
      <p:grpSp>
        <p:nvGrpSpPr>
          <p:cNvPr id="10" name="Group 138"/>
          <p:cNvGrpSpPr/>
          <p:nvPr/>
        </p:nvGrpSpPr>
        <p:grpSpPr>
          <a:xfrm>
            <a:off x="5235028" y="1943814"/>
            <a:ext cx="1470571" cy="3154657"/>
            <a:chOff x="5513550" y="1143000"/>
            <a:chExt cx="1515848" cy="3124200"/>
          </a:xfrm>
        </p:grpSpPr>
        <p:sp>
          <p:nvSpPr>
            <p:cNvPr id="70" name="Oval 69"/>
            <p:cNvSpPr/>
            <p:nvPr/>
          </p:nvSpPr>
          <p:spPr>
            <a:xfrm rot="19221942">
              <a:off x="5513550" y="2750194"/>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071452">
              <a:off x="6558183" y="2619025"/>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Operation 71"/>
            <p:cNvSpPr/>
            <p:nvPr/>
          </p:nvSpPr>
          <p:spPr>
            <a:xfrm rot="12462736">
              <a:off x="5672676" y="2071726"/>
              <a:ext cx="533400" cy="932708"/>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Manual Operation 72"/>
            <p:cNvSpPr/>
            <p:nvPr/>
          </p:nvSpPr>
          <p:spPr>
            <a:xfrm rot="8875653">
              <a:off x="6495998" y="2053974"/>
              <a:ext cx="533400" cy="885212"/>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anual Operation 73"/>
            <p:cNvSpPr/>
            <p:nvPr/>
          </p:nvSpPr>
          <p:spPr>
            <a:xfrm rot="10800000">
              <a:off x="5884772" y="3365137"/>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anual Operation 74"/>
            <p:cNvSpPr/>
            <p:nvPr/>
          </p:nvSpPr>
          <p:spPr>
            <a:xfrm rot="10800000">
              <a:off x="6324600" y="3352800"/>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10800000">
              <a:off x="5867400" y="2133600"/>
              <a:ext cx="990600" cy="1447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evron 76"/>
            <p:cNvSpPr/>
            <p:nvPr/>
          </p:nvSpPr>
          <p:spPr>
            <a:xfrm rot="16014795">
              <a:off x="5843329" y="3098022"/>
              <a:ext cx="533400" cy="457200"/>
            </a:xfrm>
            <a:prstGeom prst="chevron">
              <a:avLst>
                <a:gd name="adj" fmla="val 620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hevron 77"/>
            <p:cNvSpPr/>
            <p:nvPr/>
          </p:nvSpPr>
          <p:spPr>
            <a:xfrm rot="16014795">
              <a:off x="6300530" y="3098023"/>
              <a:ext cx="533400" cy="4572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78"/>
            <p:cNvSpPr/>
            <p:nvPr/>
          </p:nvSpPr>
          <p:spPr>
            <a:xfrm>
              <a:off x="5867400" y="3429000"/>
              <a:ext cx="990600" cy="2286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hevron 79"/>
            <p:cNvSpPr/>
            <p:nvPr/>
          </p:nvSpPr>
          <p:spPr>
            <a:xfrm rot="5400000">
              <a:off x="6134100" y="2095500"/>
              <a:ext cx="457200" cy="5334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Oval 80"/>
            <p:cNvSpPr/>
            <p:nvPr/>
          </p:nvSpPr>
          <p:spPr>
            <a:xfrm>
              <a:off x="57150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3246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5943600" y="1219200"/>
              <a:ext cx="762000" cy="1066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18173890">
              <a:off x="5607717" y="1454035"/>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84"/>
            <p:cNvSpPr/>
            <p:nvPr/>
          </p:nvSpPr>
          <p:spPr>
            <a:xfrm>
              <a:off x="5867400" y="1143000"/>
              <a:ext cx="9144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rot="3426110" flipH="1">
              <a:off x="6445917" y="1454037"/>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5791200" y="1371600"/>
              <a:ext cx="1066800" cy="152400"/>
            </a:xfrm>
            <a:prstGeom prst="roundRect">
              <a:avLst>
                <a:gd name="adj" fmla="val 21765"/>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1477819" y="1596362"/>
            <a:ext cx="1994294" cy="1470111"/>
            <a:chOff x="4345545" y="2907926"/>
            <a:chExt cx="1223287" cy="1000361"/>
          </a:xfrm>
        </p:grpSpPr>
        <p:grpSp>
          <p:nvGrpSpPr>
            <p:cNvPr id="89" name="Group 157"/>
            <p:cNvGrpSpPr/>
            <p:nvPr/>
          </p:nvGrpSpPr>
          <p:grpSpPr>
            <a:xfrm>
              <a:off x="4768671" y="3112300"/>
              <a:ext cx="353661" cy="399301"/>
              <a:chOff x="980303" y="4530811"/>
              <a:chExt cx="1977081" cy="1977081"/>
            </a:xfrm>
          </p:grpSpPr>
          <p:sp>
            <p:nvSpPr>
              <p:cNvPr id="142" name="Oval 141"/>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ight Arrow 143"/>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ight Arrow 144"/>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ight Arrow 145"/>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ight Arrow 146"/>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8" name="Group 336"/>
              <p:cNvGrpSpPr/>
              <p:nvPr/>
            </p:nvGrpSpPr>
            <p:grpSpPr>
              <a:xfrm rot="3025735">
                <a:off x="1095967" y="4666179"/>
                <a:ext cx="1702271" cy="1671562"/>
                <a:chOff x="2989384" y="5076338"/>
                <a:chExt cx="1702271" cy="1671562"/>
              </a:xfrm>
            </p:grpSpPr>
            <p:sp>
              <p:nvSpPr>
                <p:cNvPr id="150" name="Right Arrow 149"/>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1" name="Right Arrow 150"/>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2" name="Right Arrow 151"/>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3" name="Right Arrow 152"/>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49" name="Donut 148"/>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0" name="Group 170"/>
            <p:cNvGrpSpPr/>
            <p:nvPr/>
          </p:nvGrpSpPr>
          <p:grpSpPr>
            <a:xfrm>
              <a:off x="5076259" y="3463086"/>
              <a:ext cx="353661" cy="399301"/>
              <a:chOff x="980303" y="4530811"/>
              <a:chExt cx="1977081" cy="1977081"/>
            </a:xfrm>
          </p:grpSpPr>
          <p:sp>
            <p:nvSpPr>
              <p:cNvPr id="130" name="Oval 129"/>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ight Arrow 132"/>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ight Arrow 133"/>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ight Arrow 134"/>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6" name="Group 349"/>
              <p:cNvGrpSpPr/>
              <p:nvPr/>
            </p:nvGrpSpPr>
            <p:grpSpPr>
              <a:xfrm rot="3025735">
                <a:off x="1095967" y="4666179"/>
                <a:ext cx="1702271" cy="1671562"/>
                <a:chOff x="2989384" y="5076338"/>
                <a:chExt cx="1702271" cy="1671562"/>
              </a:xfrm>
            </p:grpSpPr>
            <p:sp>
              <p:nvSpPr>
                <p:cNvPr id="138" name="Right Arrow 137"/>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ight Arrow 138"/>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ight Arrow 139"/>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ight Arrow 140"/>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7" name="Donut 136"/>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1" name="Group 183"/>
            <p:cNvGrpSpPr/>
            <p:nvPr/>
          </p:nvGrpSpPr>
          <p:grpSpPr>
            <a:xfrm>
              <a:off x="5215171" y="2986038"/>
              <a:ext cx="353661" cy="399301"/>
              <a:chOff x="980303" y="4530811"/>
              <a:chExt cx="1977081" cy="1977081"/>
            </a:xfrm>
          </p:grpSpPr>
          <p:sp>
            <p:nvSpPr>
              <p:cNvPr id="118" name="Oval 117"/>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ight Arrow 120"/>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ight Arrow 121"/>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ight Arrow 122"/>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4" name="Group 362"/>
              <p:cNvGrpSpPr/>
              <p:nvPr/>
            </p:nvGrpSpPr>
            <p:grpSpPr>
              <a:xfrm rot="3025735">
                <a:off x="1095967" y="4666179"/>
                <a:ext cx="1702271" cy="1671562"/>
                <a:chOff x="2989384" y="5076338"/>
                <a:chExt cx="1702271" cy="1671562"/>
              </a:xfrm>
            </p:grpSpPr>
            <p:sp>
              <p:nvSpPr>
                <p:cNvPr id="126" name="Right Arrow 125"/>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Right Arrow 126"/>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ight Arrow 127"/>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ight Arrow 128"/>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Donut 124"/>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2" name="Group 196"/>
            <p:cNvGrpSpPr/>
            <p:nvPr/>
          </p:nvGrpSpPr>
          <p:grpSpPr>
            <a:xfrm>
              <a:off x="4425800" y="3508986"/>
              <a:ext cx="353661" cy="399301"/>
              <a:chOff x="980303" y="4530811"/>
              <a:chExt cx="1977081" cy="1977081"/>
            </a:xfrm>
          </p:grpSpPr>
          <p:sp>
            <p:nvSpPr>
              <p:cNvPr id="106" name="Oval 105"/>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Arrow 107"/>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ight Arrow 108"/>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ight Arrow 109"/>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ight Arrow 110"/>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2" name="Group 375"/>
              <p:cNvGrpSpPr/>
              <p:nvPr/>
            </p:nvGrpSpPr>
            <p:grpSpPr>
              <a:xfrm rot="3025735">
                <a:off x="1095967" y="4666179"/>
                <a:ext cx="1702271" cy="1671562"/>
                <a:chOff x="2989384" y="5076338"/>
                <a:chExt cx="1702271" cy="1671562"/>
              </a:xfrm>
            </p:grpSpPr>
            <p:sp>
              <p:nvSpPr>
                <p:cNvPr id="114" name="Right Arrow 113"/>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ight Arrow 114"/>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ight Arrow 115"/>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ight Arrow 116"/>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3" name="Donut 112"/>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3" name="Group 209"/>
            <p:cNvGrpSpPr/>
            <p:nvPr/>
          </p:nvGrpSpPr>
          <p:grpSpPr>
            <a:xfrm>
              <a:off x="4345545" y="2907926"/>
              <a:ext cx="353661" cy="399301"/>
              <a:chOff x="980303" y="4530811"/>
              <a:chExt cx="1977081" cy="1977081"/>
            </a:xfrm>
          </p:grpSpPr>
          <p:sp>
            <p:nvSpPr>
              <p:cNvPr id="94" name="Oval 93"/>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ight Arrow 96"/>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ight Arrow 97"/>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ight Arrow 98"/>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0" name="Group 388"/>
              <p:cNvGrpSpPr/>
              <p:nvPr/>
            </p:nvGrpSpPr>
            <p:grpSpPr>
              <a:xfrm rot="3025735">
                <a:off x="1095967" y="4666179"/>
                <a:ext cx="1702271" cy="1671562"/>
                <a:chOff x="2989384" y="5076338"/>
                <a:chExt cx="1702271" cy="1671562"/>
              </a:xfrm>
            </p:grpSpPr>
            <p:sp>
              <p:nvSpPr>
                <p:cNvPr id="102" name="Right Arrow 101"/>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ight Arrow 102"/>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ight Arrow 103"/>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ight Arrow 104"/>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1" name="Donut 100"/>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154" name="Group 153"/>
          <p:cNvGrpSpPr/>
          <p:nvPr/>
        </p:nvGrpSpPr>
        <p:grpSpPr>
          <a:xfrm>
            <a:off x="7864765" y="2949489"/>
            <a:ext cx="1994294" cy="1470111"/>
            <a:chOff x="4345545" y="2907926"/>
            <a:chExt cx="1223287" cy="1000361"/>
          </a:xfrm>
        </p:grpSpPr>
        <p:grpSp>
          <p:nvGrpSpPr>
            <p:cNvPr id="155" name="Group 157"/>
            <p:cNvGrpSpPr/>
            <p:nvPr/>
          </p:nvGrpSpPr>
          <p:grpSpPr>
            <a:xfrm>
              <a:off x="4768671" y="3112300"/>
              <a:ext cx="353661" cy="399301"/>
              <a:chOff x="980303" y="4530811"/>
              <a:chExt cx="1977081" cy="1977081"/>
            </a:xfrm>
          </p:grpSpPr>
          <p:sp>
            <p:nvSpPr>
              <p:cNvPr id="208" name="Oval 207"/>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ight Arrow 210"/>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2" name="Right Arrow 211"/>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3" name="Right Arrow 212"/>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4" name="Right Arrow 213"/>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5" name="Group 336"/>
              <p:cNvGrpSpPr/>
              <p:nvPr/>
            </p:nvGrpSpPr>
            <p:grpSpPr>
              <a:xfrm rot="3025735">
                <a:off x="1095967" y="4666179"/>
                <a:ext cx="1702271" cy="1671562"/>
                <a:chOff x="2989384" y="5076338"/>
                <a:chExt cx="1702271" cy="1671562"/>
              </a:xfrm>
            </p:grpSpPr>
            <p:sp>
              <p:nvSpPr>
                <p:cNvPr id="218" name="Right Arrow 217"/>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9" name="Right Arrow 218"/>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Right Arrow 219"/>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1" name="Right Arrow 220"/>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6" name="Donut 215"/>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56" name="Group 170"/>
            <p:cNvGrpSpPr/>
            <p:nvPr/>
          </p:nvGrpSpPr>
          <p:grpSpPr>
            <a:xfrm>
              <a:off x="5076259" y="3463086"/>
              <a:ext cx="353661" cy="399301"/>
              <a:chOff x="980303" y="4530811"/>
              <a:chExt cx="1977081" cy="1977081"/>
            </a:xfrm>
          </p:grpSpPr>
          <p:sp>
            <p:nvSpPr>
              <p:cNvPr id="196" name="Oval 195"/>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ight Arrow 197"/>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9" name="Right Arrow 198"/>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0" name="Right Arrow 199"/>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1" name="Right Arrow 200"/>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2" name="Group 349"/>
              <p:cNvGrpSpPr/>
              <p:nvPr/>
            </p:nvGrpSpPr>
            <p:grpSpPr>
              <a:xfrm rot="3025735">
                <a:off x="1095967" y="4666179"/>
                <a:ext cx="1702271" cy="1671562"/>
                <a:chOff x="2989384" y="5076338"/>
                <a:chExt cx="1702271" cy="1671562"/>
              </a:xfrm>
            </p:grpSpPr>
            <p:sp>
              <p:nvSpPr>
                <p:cNvPr id="204" name="Right Arrow 203"/>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 name="Right Arrow 204"/>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 name="Right Arrow 205"/>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 name="Right Arrow 206"/>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3" name="Donut 202"/>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57" name="Group 183"/>
            <p:cNvGrpSpPr/>
            <p:nvPr/>
          </p:nvGrpSpPr>
          <p:grpSpPr>
            <a:xfrm>
              <a:off x="5215171" y="2986038"/>
              <a:ext cx="353661" cy="399301"/>
              <a:chOff x="980303" y="4530811"/>
              <a:chExt cx="1977081" cy="1977081"/>
            </a:xfrm>
          </p:grpSpPr>
          <p:sp>
            <p:nvSpPr>
              <p:cNvPr id="184" name="Oval 183"/>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ight Arrow 185"/>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7" name="Right Arrow 186"/>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8" name="Right Arrow 187"/>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9" name="Right Arrow 188"/>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0" name="Group 362"/>
              <p:cNvGrpSpPr/>
              <p:nvPr/>
            </p:nvGrpSpPr>
            <p:grpSpPr>
              <a:xfrm rot="3025735">
                <a:off x="1095967" y="4666179"/>
                <a:ext cx="1702271" cy="1671562"/>
                <a:chOff x="2989384" y="5076338"/>
                <a:chExt cx="1702271" cy="1671562"/>
              </a:xfrm>
            </p:grpSpPr>
            <p:sp>
              <p:nvSpPr>
                <p:cNvPr id="192" name="Right Arrow 191"/>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Right Arrow 192"/>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 name="Right Arrow 193"/>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5" name="Right Arrow 194"/>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1" name="Donut 190"/>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58" name="Group 196"/>
            <p:cNvGrpSpPr/>
            <p:nvPr/>
          </p:nvGrpSpPr>
          <p:grpSpPr>
            <a:xfrm>
              <a:off x="4425800" y="3508986"/>
              <a:ext cx="353661" cy="399301"/>
              <a:chOff x="980303" y="4530811"/>
              <a:chExt cx="1977081" cy="1977081"/>
            </a:xfrm>
          </p:grpSpPr>
          <p:sp>
            <p:nvSpPr>
              <p:cNvPr id="172" name="Oval 171"/>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ight Arrow 173"/>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5" name="Right Arrow 174"/>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6" name="Right Arrow 175"/>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7" name="Right Arrow 176"/>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8" name="Group 375"/>
              <p:cNvGrpSpPr/>
              <p:nvPr/>
            </p:nvGrpSpPr>
            <p:grpSpPr>
              <a:xfrm rot="3025735">
                <a:off x="1095967" y="4666179"/>
                <a:ext cx="1702271" cy="1671562"/>
                <a:chOff x="2989384" y="5076338"/>
                <a:chExt cx="1702271" cy="1671562"/>
              </a:xfrm>
            </p:grpSpPr>
            <p:sp>
              <p:nvSpPr>
                <p:cNvPr id="180" name="Right Arrow 179"/>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1" name="Right Arrow 180"/>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2" name="Right Arrow 181"/>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Right Arrow 182"/>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9" name="Donut 178"/>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59" name="Group 209"/>
            <p:cNvGrpSpPr/>
            <p:nvPr/>
          </p:nvGrpSpPr>
          <p:grpSpPr>
            <a:xfrm>
              <a:off x="4345545" y="2907926"/>
              <a:ext cx="353661" cy="399301"/>
              <a:chOff x="980303" y="4530811"/>
              <a:chExt cx="1977081" cy="1977081"/>
            </a:xfrm>
          </p:grpSpPr>
          <p:sp>
            <p:nvSpPr>
              <p:cNvPr id="160" name="Oval 159"/>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ight Arrow 161"/>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3" name="Right Arrow 162"/>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4" name="Right Arrow 163"/>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5" name="Right Arrow 164"/>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6" name="Group 388"/>
              <p:cNvGrpSpPr/>
              <p:nvPr/>
            </p:nvGrpSpPr>
            <p:grpSpPr>
              <a:xfrm rot="3025735">
                <a:off x="1095967" y="4666179"/>
                <a:ext cx="1702271" cy="1671562"/>
                <a:chOff x="2989384" y="5076338"/>
                <a:chExt cx="1702271" cy="1671562"/>
              </a:xfrm>
            </p:grpSpPr>
            <p:sp>
              <p:nvSpPr>
                <p:cNvPr id="168" name="Right Arrow 167"/>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9" name="Right Arrow 168"/>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0" name="Right Arrow 169"/>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1" name="Right Arrow 170"/>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7" name="Donut 166"/>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spTree>
    <p:extLst>
      <p:ext uri="{BB962C8B-B14F-4D97-AF65-F5344CB8AC3E}">
        <p14:creationId xmlns:p14="http://schemas.microsoft.com/office/powerpoint/2010/main" val="11651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123137"/>
            <a:ext cx="12192000" cy="1015663"/>
          </a:xfrm>
          <a:prstGeom prst="rect">
            <a:avLst/>
          </a:prstGeom>
          <a:noFill/>
        </p:spPr>
        <p:txBody>
          <a:bodyPr wrap="square" rtlCol="0">
            <a:spAutoFit/>
          </a:bodyPr>
          <a:lstStyle/>
          <a:p>
            <a:pPr algn="ctr"/>
            <a:r>
              <a:rPr lang="en-US" sz="6000" dirty="0">
                <a:latin typeface="Broadway" pitchFamily="82" charset="0"/>
              </a:rPr>
              <a:t>Servant 2</a:t>
            </a:r>
          </a:p>
        </p:txBody>
      </p:sp>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17" name="Rectangle 216"/>
          <p:cNvSpPr/>
          <p:nvPr/>
        </p:nvSpPr>
        <p:spPr>
          <a:xfrm>
            <a:off x="3472873" y="5433445"/>
            <a:ext cx="6096000" cy="830997"/>
          </a:xfrm>
          <a:prstGeom prst="rect">
            <a:avLst/>
          </a:prstGeom>
        </p:spPr>
        <p:txBody>
          <a:bodyPr>
            <a:spAutoFit/>
          </a:bodyPr>
          <a:lstStyle/>
          <a:p>
            <a:r>
              <a:rPr lang="en-US" sz="2400" i="1" dirty="0"/>
              <a:t> And likewise he that had received two, he also gained other two.</a:t>
            </a:r>
          </a:p>
        </p:txBody>
      </p:sp>
      <p:sp>
        <p:nvSpPr>
          <p:cNvPr id="223" name="Rectangle 222"/>
          <p:cNvSpPr/>
          <p:nvPr/>
        </p:nvSpPr>
        <p:spPr>
          <a:xfrm>
            <a:off x="0" y="6550223"/>
            <a:ext cx="1308050" cy="307777"/>
          </a:xfrm>
          <a:prstGeom prst="rect">
            <a:avLst/>
          </a:prstGeom>
        </p:spPr>
        <p:txBody>
          <a:bodyPr wrap="none">
            <a:spAutoFit/>
          </a:bodyPr>
          <a:lstStyle/>
          <a:p>
            <a:r>
              <a:rPr lang="en-US" sz="1400" dirty="0"/>
              <a:t>Matthew 25:17</a:t>
            </a:r>
          </a:p>
        </p:txBody>
      </p:sp>
      <p:grpSp>
        <p:nvGrpSpPr>
          <p:cNvPr id="249" name="Group 248"/>
          <p:cNvGrpSpPr/>
          <p:nvPr/>
        </p:nvGrpSpPr>
        <p:grpSpPr>
          <a:xfrm>
            <a:off x="7924574" y="3281336"/>
            <a:ext cx="803029" cy="1287865"/>
            <a:chOff x="7924574" y="3281336"/>
            <a:chExt cx="803029" cy="1287865"/>
          </a:xfrm>
        </p:grpSpPr>
        <p:grpSp>
          <p:nvGrpSpPr>
            <p:cNvPr id="7" name="Group 170"/>
            <p:cNvGrpSpPr/>
            <p:nvPr/>
          </p:nvGrpSpPr>
          <p:grpSpPr>
            <a:xfrm>
              <a:off x="7924574" y="3982396"/>
              <a:ext cx="576565" cy="586805"/>
              <a:chOff x="980303" y="4530811"/>
              <a:chExt cx="1977081" cy="1977081"/>
            </a:xfrm>
          </p:grpSpPr>
          <p:sp>
            <p:nvSpPr>
              <p:cNvPr id="130" name="Oval 129"/>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ight Arrow 132"/>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ight Arrow 133"/>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ight Arrow 134"/>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349"/>
              <p:cNvGrpSpPr/>
              <p:nvPr/>
            </p:nvGrpSpPr>
            <p:grpSpPr>
              <a:xfrm rot="3025735">
                <a:off x="1095967" y="4666179"/>
                <a:ext cx="1702271" cy="1671562"/>
                <a:chOff x="2989384" y="5076338"/>
                <a:chExt cx="1702271" cy="1671562"/>
              </a:xfrm>
            </p:grpSpPr>
            <p:sp>
              <p:nvSpPr>
                <p:cNvPr id="138" name="Right Arrow 137"/>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ight Arrow 138"/>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ight Arrow 139"/>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ight Arrow 140"/>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7" name="Donut 136"/>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 name="Group 183"/>
            <p:cNvGrpSpPr/>
            <p:nvPr/>
          </p:nvGrpSpPr>
          <p:grpSpPr>
            <a:xfrm>
              <a:off x="8151038" y="3281336"/>
              <a:ext cx="576565" cy="586805"/>
              <a:chOff x="980303" y="4530811"/>
              <a:chExt cx="1977081" cy="1977081"/>
            </a:xfrm>
          </p:grpSpPr>
          <p:sp>
            <p:nvSpPr>
              <p:cNvPr id="118" name="Oval 117"/>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ight Arrow 119"/>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ight Arrow 120"/>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ight Arrow 121"/>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ight Arrow 122"/>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362"/>
              <p:cNvGrpSpPr/>
              <p:nvPr/>
            </p:nvGrpSpPr>
            <p:grpSpPr>
              <a:xfrm rot="3025735">
                <a:off x="1095967" y="4666179"/>
                <a:ext cx="1702271" cy="1671562"/>
                <a:chOff x="2989384" y="5076338"/>
                <a:chExt cx="1702271" cy="1671562"/>
              </a:xfrm>
            </p:grpSpPr>
            <p:sp>
              <p:nvSpPr>
                <p:cNvPr id="126" name="Right Arrow 125"/>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Right Arrow 126"/>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ight Arrow 127"/>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ight Arrow 128"/>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5" name="Donut 124"/>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248" name="Group 247"/>
          <p:cNvGrpSpPr/>
          <p:nvPr/>
        </p:nvGrpSpPr>
        <p:grpSpPr>
          <a:xfrm>
            <a:off x="3205019" y="2039708"/>
            <a:ext cx="707403" cy="1470111"/>
            <a:chOff x="1477819" y="1596362"/>
            <a:chExt cx="707403" cy="1470111"/>
          </a:xfrm>
        </p:grpSpPr>
        <p:grpSp>
          <p:nvGrpSpPr>
            <p:cNvPr id="11" name="Group 196"/>
            <p:cNvGrpSpPr/>
            <p:nvPr/>
          </p:nvGrpSpPr>
          <p:grpSpPr>
            <a:xfrm>
              <a:off x="1608657" y="2479668"/>
              <a:ext cx="576565" cy="586805"/>
              <a:chOff x="980303" y="4530811"/>
              <a:chExt cx="1977081" cy="1977081"/>
            </a:xfrm>
          </p:grpSpPr>
          <p:sp>
            <p:nvSpPr>
              <p:cNvPr id="106" name="Oval 105"/>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ight Arrow 107"/>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ight Arrow 108"/>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ight Arrow 109"/>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1" name="Right Arrow 110"/>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375"/>
              <p:cNvGrpSpPr/>
              <p:nvPr/>
            </p:nvGrpSpPr>
            <p:grpSpPr>
              <a:xfrm rot="3025735">
                <a:off x="1095967" y="4666179"/>
                <a:ext cx="1702271" cy="1671562"/>
                <a:chOff x="2989384" y="5076338"/>
                <a:chExt cx="1702271" cy="1671562"/>
              </a:xfrm>
            </p:grpSpPr>
            <p:sp>
              <p:nvSpPr>
                <p:cNvPr id="114" name="Right Arrow 113"/>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ight Arrow 114"/>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ight Arrow 115"/>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ight Arrow 116"/>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3" name="Donut 112"/>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3" name="Group 209"/>
            <p:cNvGrpSpPr/>
            <p:nvPr/>
          </p:nvGrpSpPr>
          <p:grpSpPr>
            <a:xfrm>
              <a:off x="1477819" y="1596362"/>
              <a:ext cx="576565" cy="586805"/>
              <a:chOff x="980303" y="4530811"/>
              <a:chExt cx="1977081" cy="1977081"/>
            </a:xfrm>
          </p:grpSpPr>
          <p:sp>
            <p:nvSpPr>
              <p:cNvPr id="94" name="Oval 93"/>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95"/>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Right Arrow 96"/>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Right Arrow 97"/>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Right Arrow 98"/>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4" name="Group 388"/>
              <p:cNvGrpSpPr/>
              <p:nvPr/>
            </p:nvGrpSpPr>
            <p:grpSpPr>
              <a:xfrm rot="3025735">
                <a:off x="1095967" y="4666179"/>
                <a:ext cx="1702271" cy="1671562"/>
                <a:chOff x="2989384" y="5076338"/>
                <a:chExt cx="1702271" cy="1671562"/>
              </a:xfrm>
            </p:grpSpPr>
            <p:sp>
              <p:nvSpPr>
                <p:cNvPr id="102" name="Right Arrow 101"/>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ight Arrow 102"/>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ight Arrow 103"/>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Right Arrow 104"/>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1" name="Donut 100"/>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158" name="Group 157"/>
          <p:cNvGrpSpPr/>
          <p:nvPr/>
        </p:nvGrpSpPr>
        <p:grpSpPr>
          <a:xfrm>
            <a:off x="5218545" y="1708852"/>
            <a:ext cx="1773382" cy="3232187"/>
            <a:chOff x="2879204" y="381000"/>
            <a:chExt cx="1642121" cy="2958165"/>
          </a:xfrm>
        </p:grpSpPr>
        <p:sp>
          <p:nvSpPr>
            <p:cNvPr id="159" name="Oval 158"/>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224"/>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Isosceles Triangle 225"/>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42"/>
            <p:cNvGrpSpPr/>
            <p:nvPr/>
          </p:nvGrpSpPr>
          <p:grpSpPr>
            <a:xfrm>
              <a:off x="3048000" y="381000"/>
              <a:ext cx="1365913" cy="712342"/>
              <a:chOff x="5207746" y="545873"/>
              <a:chExt cx="1365913" cy="712342"/>
            </a:xfrm>
          </p:grpSpPr>
          <p:sp>
            <p:nvSpPr>
              <p:cNvPr id="241" name="Moon 240"/>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47"/>
            <p:cNvGrpSpPr/>
            <p:nvPr/>
          </p:nvGrpSpPr>
          <p:grpSpPr>
            <a:xfrm rot="19629613">
              <a:off x="3963188" y="2268102"/>
              <a:ext cx="558137" cy="210690"/>
              <a:chOff x="5638800" y="2514600"/>
              <a:chExt cx="1810870" cy="304800"/>
            </a:xfrm>
          </p:grpSpPr>
          <p:sp>
            <p:nvSpPr>
              <p:cNvPr id="237" name="Left-Right-Up Arrow 23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eft-Right-Up Arrow 23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Left-Right-Up Arrow 23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Left-Right-Up Arrow 239"/>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48"/>
            <p:cNvGrpSpPr/>
            <p:nvPr/>
          </p:nvGrpSpPr>
          <p:grpSpPr>
            <a:xfrm rot="2421609">
              <a:off x="2879204" y="2109670"/>
              <a:ext cx="419984" cy="210690"/>
              <a:chOff x="5638800" y="2514600"/>
              <a:chExt cx="1362635" cy="304800"/>
            </a:xfrm>
          </p:grpSpPr>
          <p:sp>
            <p:nvSpPr>
              <p:cNvPr id="234" name="Left-Right-Up Arrow 233"/>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eft-Right-Up Arrow 234"/>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Left-Right-Up Arrow 235"/>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3" name="Trapezoid 232"/>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54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123137"/>
            <a:ext cx="12192000" cy="1015663"/>
          </a:xfrm>
          <a:prstGeom prst="rect">
            <a:avLst/>
          </a:prstGeom>
          <a:noFill/>
        </p:spPr>
        <p:txBody>
          <a:bodyPr wrap="square" rtlCol="0">
            <a:spAutoFit/>
          </a:bodyPr>
          <a:lstStyle/>
          <a:p>
            <a:pPr algn="ctr"/>
            <a:r>
              <a:rPr lang="en-US" sz="6000" dirty="0">
                <a:latin typeface="Broadway" pitchFamily="82" charset="0"/>
              </a:rPr>
              <a:t>Servant 3</a:t>
            </a:r>
          </a:p>
        </p:txBody>
      </p:sp>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17" name="Rectangle 216"/>
          <p:cNvSpPr/>
          <p:nvPr/>
        </p:nvSpPr>
        <p:spPr>
          <a:xfrm>
            <a:off x="3426691" y="5682827"/>
            <a:ext cx="6096000" cy="830997"/>
          </a:xfrm>
          <a:prstGeom prst="rect">
            <a:avLst/>
          </a:prstGeom>
        </p:spPr>
        <p:txBody>
          <a:bodyPr>
            <a:spAutoFit/>
          </a:bodyPr>
          <a:lstStyle/>
          <a:p>
            <a:r>
              <a:rPr lang="en-US" sz="2400" i="1" dirty="0"/>
              <a:t>  But he that had received one went and </a:t>
            </a:r>
            <a:r>
              <a:rPr lang="en-US" sz="2400" i="1" dirty="0" err="1"/>
              <a:t>digged</a:t>
            </a:r>
            <a:r>
              <a:rPr lang="en-US" sz="2400" i="1" dirty="0"/>
              <a:t> in the earth, and hid his lord’s money.</a:t>
            </a:r>
          </a:p>
        </p:txBody>
      </p:sp>
      <p:sp>
        <p:nvSpPr>
          <p:cNvPr id="223" name="Rectangle 222"/>
          <p:cNvSpPr/>
          <p:nvPr/>
        </p:nvSpPr>
        <p:spPr>
          <a:xfrm>
            <a:off x="0" y="6550223"/>
            <a:ext cx="1308050" cy="307777"/>
          </a:xfrm>
          <a:prstGeom prst="rect">
            <a:avLst/>
          </a:prstGeom>
        </p:spPr>
        <p:txBody>
          <a:bodyPr wrap="none">
            <a:spAutoFit/>
          </a:bodyPr>
          <a:lstStyle/>
          <a:p>
            <a:r>
              <a:rPr lang="en-US" sz="1400" dirty="0"/>
              <a:t>Matthew 25:18</a:t>
            </a:r>
          </a:p>
        </p:txBody>
      </p:sp>
      <p:grpSp>
        <p:nvGrpSpPr>
          <p:cNvPr id="2" name="Group 170"/>
          <p:cNvGrpSpPr/>
          <p:nvPr/>
        </p:nvGrpSpPr>
        <p:grpSpPr>
          <a:xfrm>
            <a:off x="3380283" y="4213305"/>
            <a:ext cx="576565" cy="586805"/>
            <a:chOff x="980303" y="4530811"/>
            <a:chExt cx="1977081" cy="1977081"/>
          </a:xfrm>
        </p:grpSpPr>
        <p:sp>
          <p:nvSpPr>
            <p:cNvPr id="130" name="Oval 129"/>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ight Arrow 131"/>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ight Arrow 132"/>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ight Arrow 133"/>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ight Arrow 134"/>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 name="Group 349"/>
            <p:cNvGrpSpPr/>
            <p:nvPr/>
          </p:nvGrpSpPr>
          <p:grpSpPr>
            <a:xfrm rot="3025735">
              <a:off x="1095967" y="4666179"/>
              <a:ext cx="1702271" cy="1671562"/>
              <a:chOff x="2989384" y="5076338"/>
              <a:chExt cx="1702271" cy="1671562"/>
            </a:xfrm>
          </p:grpSpPr>
          <p:sp>
            <p:nvSpPr>
              <p:cNvPr id="138" name="Right Arrow 137"/>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9" name="Right Arrow 138"/>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0" name="Right Arrow 139"/>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1" name="Right Arrow 140"/>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7" name="Donut 136"/>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2" name="Group 91"/>
          <p:cNvGrpSpPr/>
          <p:nvPr/>
        </p:nvGrpSpPr>
        <p:grpSpPr>
          <a:xfrm>
            <a:off x="4849091" y="2142836"/>
            <a:ext cx="2048707" cy="3075708"/>
            <a:chOff x="5029201" y="3657600"/>
            <a:chExt cx="2133599" cy="2743200"/>
          </a:xfrm>
        </p:grpSpPr>
        <p:sp>
          <p:nvSpPr>
            <p:cNvPr id="93" name="Donut 92"/>
            <p:cNvSpPr/>
            <p:nvPr/>
          </p:nvSpPr>
          <p:spPr>
            <a:xfrm>
              <a:off x="6545002" y="5327374"/>
              <a:ext cx="529541" cy="655983"/>
            </a:xfrm>
            <a:prstGeom prst="donu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Oval 99"/>
            <p:cNvSpPr/>
            <p:nvPr/>
          </p:nvSpPr>
          <p:spPr>
            <a:xfrm rot="2749164" flipH="1">
              <a:off x="6420640"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850836">
              <a:off x="5005684"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rot="5016333">
              <a:off x="6085446" y="3929645"/>
              <a:ext cx="702943" cy="55398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Cloud 135"/>
            <p:cNvSpPr/>
            <p:nvPr/>
          </p:nvSpPr>
          <p:spPr>
            <a:xfrm rot="6017849">
              <a:off x="5021821" y="4009215"/>
              <a:ext cx="769635" cy="46839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5309407" y="4492487"/>
              <a:ext cx="1235595" cy="1669774"/>
            </a:xfrm>
            <a:prstGeom prst="trapezoid">
              <a:avLst>
                <a:gd name="adj" fmla="val 40126"/>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0800000">
              <a:off x="5791200" y="4724400"/>
              <a:ext cx="304800" cy="152400"/>
            </a:xfrm>
            <a:prstGeom prst="trapezoid">
              <a:avLst>
                <a:gd name="adj" fmla="val 4012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569358">
              <a:off x="5183691" y="4588489"/>
              <a:ext cx="524449"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20030642" flipH="1">
              <a:off x="6159265" y="4588886"/>
              <a:ext cx="531016"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397664" y="3717235"/>
              <a:ext cx="1059082" cy="107342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a:off x="5309407" y="3657600"/>
              <a:ext cx="1235595" cy="59634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5221150" y="4015409"/>
              <a:ext cx="1412109" cy="119270"/>
            </a:xfrm>
            <a:prstGeom prst="round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a:off x="5397664"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5927205"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309407"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5927205"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456746" y="5744817"/>
              <a:ext cx="706054" cy="477078"/>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10800000">
              <a:off x="5782235" y="5921188"/>
              <a:ext cx="304800" cy="171627"/>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Freeform 154"/>
          <p:cNvSpPr/>
          <p:nvPr/>
        </p:nvSpPr>
        <p:spPr>
          <a:xfrm>
            <a:off x="6971040" y="3241964"/>
            <a:ext cx="4703724" cy="2218917"/>
          </a:xfrm>
          <a:custGeom>
            <a:avLst/>
            <a:gdLst>
              <a:gd name="connsiteX0" fmla="*/ 67069 w 4703724"/>
              <a:gd name="connsiteY0" fmla="*/ 1745672 h 2218917"/>
              <a:gd name="connsiteX1" fmla="*/ 67069 w 4703724"/>
              <a:gd name="connsiteY1" fmla="*/ 1745672 h 2218917"/>
              <a:gd name="connsiteX2" fmla="*/ 196378 w 4703724"/>
              <a:gd name="connsiteY2" fmla="*/ 1782618 h 2218917"/>
              <a:gd name="connsiteX3" fmla="*/ 371869 w 4703724"/>
              <a:gd name="connsiteY3" fmla="*/ 1754909 h 2218917"/>
              <a:gd name="connsiteX4" fmla="*/ 464233 w 4703724"/>
              <a:gd name="connsiteY4" fmla="*/ 1727200 h 2218917"/>
              <a:gd name="connsiteX5" fmla="*/ 501178 w 4703724"/>
              <a:gd name="connsiteY5" fmla="*/ 1708727 h 2218917"/>
              <a:gd name="connsiteX6" fmla="*/ 593542 w 4703724"/>
              <a:gd name="connsiteY6" fmla="*/ 1671781 h 2218917"/>
              <a:gd name="connsiteX7" fmla="*/ 621251 w 4703724"/>
              <a:gd name="connsiteY7" fmla="*/ 1644072 h 2218917"/>
              <a:gd name="connsiteX8" fmla="*/ 658196 w 4703724"/>
              <a:gd name="connsiteY8" fmla="*/ 1625600 h 2218917"/>
              <a:gd name="connsiteX9" fmla="*/ 695142 w 4703724"/>
              <a:gd name="connsiteY9" fmla="*/ 1597891 h 2218917"/>
              <a:gd name="connsiteX10" fmla="*/ 722851 w 4703724"/>
              <a:gd name="connsiteY10" fmla="*/ 1579418 h 2218917"/>
              <a:gd name="connsiteX11" fmla="*/ 805978 w 4703724"/>
              <a:gd name="connsiteY11" fmla="*/ 1533236 h 2218917"/>
              <a:gd name="connsiteX12" fmla="*/ 833687 w 4703724"/>
              <a:gd name="connsiteY12" fmla="*/ 1505527 h 2218917"/>
              <a:gd name="connsiteX13" fmla="*/ 889105 w 4703724"/>
              <a:gd name="connsiteY13" fmla="*/ 1459345 h 2218917"/>
              <a:gd name="connsiteX14" fmla="*/ 935287 w 4703724"/>
              <a:gd name="connsiteY14" fmla="*/ 1394691 h 2218917"/>
              <a:gd name="connsiteX15" fmla="*/ 962996 w 4703724"/>
              <a:gd name="connsiteY15" fmla="*/ 1376218 h 2218917"/>
              <a:gd name="connsiteX16" fmla="*/ 1018415 w 4703724"/>
              <a:gd name="connsiteY16" fmla="*/ 1302327 h 2218917"/>
              <a:gd name="connsiteX17" fmla="*/ 1064596 w 4703724"/>
              <a:gd name="connsiteY17" fmla="*/ 1265381 h 2218917"/>
              <a:gd name="connsiteX18" fmla="*/ 1110778 w 4703724"/>
              <a:gd name="connsiteY18" fmla="*/ 1209963 h 2218917"/>
              <a:gd name="connsiteX19" fmla="*/ 1184669 w 4703724"/>
              <a:gd name="connsiteY19" fmla="*/ 1154545 h 2218917"/>
              <a:gd name="connsiteX20" fmla="*/ 1240087 w 4703724"/>
              <a:gd name="connsiteY20" fmla="*/ 1108363 h 2218917"/>
              <a:gd name="connsiteX21" fmla="*/ 1258560 w 4703724"/>
              <a:gd name="connsiteY21" fmla="*/ 1080654 h 2218917"/>
              <a:gd name="connsiteX22" fmla="*/ 1323215 w 4703724"/>
              <a:gd name="connsiteY22" fmla="*/ 1034472 h 2218917"/>
              <a:gd name="connsiteX23" fmla="*/ 1387869 w 4703724"/>
              <a:gd name="connsiteY23" fmla="*/ 960581 h 2218917"/>
              <a:gd name="connsiteX24" fmla="*/ 1415578 w 4703724"/>
              <a:gd name="connsiteY24" fmla="*/ 942109 h 2218917"/>
              <a:gd name="connsiteX25" fmla="*/ 1461760 w 4703724"/>
              <a:gd name="connsiteY25" fmla="*/ 877454 h 2218917"/>
              <a:gd name="connsiteX26" fmla="*/ 1489469 w 4703724"/>
              <a:gd name="connsiteY26" fmla="*/ 858981 h 2218917"/>
              <a:gd name="connsiteX27" fmla="*/ 1544887 w 4703724"/>
              <a:gd name="connsiteY27" fmla="*/ 794327 h 2218917"/>
              <a:gd name="connsiteX28" fmla="*/ 1563360 w 4703724"/>
              <a:gd name="connsiteY28" fmla="*/ 766618 h 2218917"/>
              <a:gd name="connsiteX29" fmla="*/ 1618778 w 4703724"/>
              <a:gd name="connsiteY29" fmla="*/ 720436 h 2218917"/>
              <a:gd name="connsiteX30" fmla="*/ 1646487 w 4703724"/>
              <a:gd name="connsiteY30" fmla="*/ 683491 h 2218917"/>
              <a:gd name="connsiteX31" fmla="*/ 1683433 w 4703724"/>
              <a:gd name="connsiteY31" fmla="*/ 618836 h 2218917"/>
              <a:gd name="connsiteX32" fmla="*/ 1711142 w 4703724"/>
              <a:gd name="connsiteY32" fmla="*/ 600363 h 2218917"/>
              <a:gd name="connsiteX33" fmla="*/ 1729615 w 4703724"/>
              <a:gd name="connsiteY33" fmla="*/ 572654 h 2218917"/>
              <a:gd name="connsiteX34" fmla="*/ 1757324 w 4703724"/>
              <a:gd name="connsiteY34" fmla="*/ 526472 h 2218917"/>
              <a:gd name="connsiteX35" fmla="*/ 1840451 w 4703724"/>
              <a:gd name="connsiteY35" fmla="*/ 452581 h 2218917"/>
              <a:gd name="connsiteX36" fmla="*/ 1914342 w 4703724"/>
              <a:gd name="connsiteY36" fmla="*/ 360218 h 2218917"/>
              <a:gd name="connsiteX37" fmla="*/ 1969760 w 4703724"/>
              <a:gd name="connsiteY37" fmla="*/ 323272 h 2218917"/>
              <a:gd name="connsiteX38" fmla="*/ 2043651 w 4703724"/>
              <a:gd name="connsiteY38" fmla="*/ 267854 h 2218917"/>
              <a:gd name="connsiteX39" fmla="*/ 2126778 w 4703724"/>
              <a:gd name="connsiteY39" fmla="*/ 203200 h 2218917"/>
              <a:gd name="connsiteX40" fmla="*/ 2191433 w 4703724"/>
              <a:gd name="connsiteY40" fmla="*/ 157018 h 2218917"/>
              <a:gd name="connsiteX41" fmla="*/ 2219142 w 4703724"/>
              <a:gd name="connsiteY41" fmla="*/ 147781 h 2218917"/>
              <a:gd name="connsiteX42" fmla="*/ 2283796 w 4703724"/>
              <a:gd name="connsiteY42" fmla="*/ 101600 h 2218917"/>
              <a:gd name="connsiteX43" fmla="*/ 2320742 w 4703724"/>
              <a:gd name="connsiteY43" fmla="*/ 83127 h 2218917"/>
              <a:gd name="connsiteX44" fmla="*/ 2376160 w 4703724"/>
              <a:gd name="connsiteY44" fmla="*/ 55418 h 2218917"/>
              <a:gd name="connsiteX45" fmla="*/ 2450051 w 4703724"/>
              <a:gd name="connsiteY45" fmla="*/ 27709 h 2218917"/>
              <a:gd name="connsiteX46" fmla="*/ 2486996 w 4703724"/>
              <a:gd name="connsiteY46" fmla="*/ 18472 h 2218917"/>
              <a:gd name="connsiteX47" fmla="*/ 2514705 w 4703724"/>
              <a:gd name="connsiteY47" fmla="*/ 9236 h 2218917"/>
              <a:gd name="connsiteX48" fmla="*/ 2579360 w 4703724"/>
              <a:gd name="connsiteY48" fmla="*/ 0 h 2218917"/>
              <a:gd name="connsiteX49" fmla="*/ 2801033 w 4703724"/>
              <a:gd name="connsiteY49" fmla="*/ 9236 h 2218917"/>
              <a:gd name="connsiteX50" fmla="*/ 2865687 w 4703724"/>
              <a:gd name="connsiteY50" fmla="*/ 46181 h 2218917"/>
              <a:gd name="connsiteX51" fmla="*/ 2958051 w 4703724"/>
              <a:gd name="connsiteY51" fmla="*/ 73891 h 2218917"/>
              <a:gd name="connsiteX52" fmla="*/ 3013469 w 4703724"/>
              <a:gd name="connsiteY52" fmla="*/ 110836 h 2218917"/>
              <a:gd name="connsiteX53" fmla="*/ 3041178 w 4703724"/>
              <a:gd name="connsiteY53" fmla="*/ 129309 h 2218917"/>
              <a:gd name="connsiteX54" fmla="*/ 3078124 w 4703724"/>
              <a:gd name="connsiteY54" fmla="*/ 138545 h 2218917"/>
              <a:gd name="connsiteX55" fmla="*/ 3124305 w 4703724"/>
              <a:gd name="connsiteY55" fmla="*/ 184727 h 2218917"/>
              <a:gd name="connsiteX56" fmla="*/ 3152015 w 4703724"/>
              <a:gd name="connsiteY56" fmla="*/ 203200 h 2218917"/>
              <a:gd name="connsiteX57" fmla="*/ 3179724 w 4703724"/>
              <a:gd name="connsiteY57" fmla="*/ 230909 h 2218917"/>
              <a:gd name="connsiteX58" fmla="*/ 3272087 w 4703724"/>
              <a:gd name="connsiteY58" fmla="*/ 295563 h 2218917"/>
              <a:gd name="connsiteX59" fmla="*/ 3299796 w 4703724"/>
              <a:gd name="connsiteY59" fmla="*/ 304800 h 2218917"/>
              <a:gd name="connsiteX60" fmla="*/ 3318269 w 4703724"/>
              <a:gd name="connsiteY60" fmla="*/ 332509 h 2218917"/>
              <a:gd name="connsiteX61" fmla="*/ 3373687 w 4703724"/>
              <a:gd name="connsiteY61" fmla="*/ 360218 h 2218917"/>
              <a:gd name="connsiteX62" fmla="*/ 3429105 w 4703724"/>
              <a:gd name="connsiteY62" fmla="*/ 397163 h 2218917"/>
              <a:gd name="connsiteX63" fmla="*/ 3484524 w 4703724"/>
              <a:gd name="connsiteY63" fmla="*/ 434109 h 2218917"/>
              <a:gd name="connsiteX64" fmla="*/ 3512233 w 4703724"/>
              <a:gd name="connsiteY64" fmla="*/ 452581 h 2218917"/>
              <a:gd name="connsiteX65" fmla="*/ 3539942 w 4703724"/>
              <a:gd name="connsiteY65" fmla="*/ 461818 h 2218917"/>
              <a:gd name="connsiteX66" fmla="*/ 3586124 w 4703724"/>
              <a:gd name="connsiteY66" fmla="*/ 489527 h 2218917"/>
              <a:gd name="connsiteX67" fmla="*/ 3687724 w 4703724"/>
              <a:gd name="connsiteY67" fmla="*/ 535709 h 2218917"/>
              <a:gd name="connsiteX68" fmla="*/ 3743142 w 4703724"/>
              <a:gd name="connsiteY68" fmla="*/ 581891 h 2218917"/>
              <a:gd name="connsiteX69" fmla="*/ 3780087 w 4703724"/>
              <a:gd name="connsiteY69" fmla="*/ 609600 h 2218917"/>
              <a:gd name="connsiteX70" fmla="*/ 3826269 w 4703724"/>
              <a:gd name="connsiteY70" fmla="*/ 618836 h 2218917"/>
              <a:gd name="connsiteX71" fmla="*/ 3853978 w 4703724"/>
              <a:gd name="connsiteY71" fmla="*/ 637309 h 2218917"/>
              <a:gd name="connsiteX72" fmla="*/ 3872451 w 4703724"/>
              <a:gd name="connsiteY72" fmla="*/ 665018 h 2218917"/>
              <a:gd name="connsiteX73" fmla="*/ 3927869 w 4703724"/>
              <a:gd name="connsiteY73" fmla="*/ 738909 h 2218917"/>
              <a:gd name="connsiteX74" fmla="*/ 3964815 w 4703724"/>
              <a:gd name="connsiteY74" fmla="*/ 794327 h 2218917"/>
              <a:gd name="connsiteX75" fmla="*/ 4020233 w 4703724"/>
              <a:gd name="connsiteY75" fmla="*/ 849745 h 2218917"/>
              <a:gd name="connsiteX76" fmla="*/ 4038705 w 4703724"/>
              <a:gd name="connsiteY76" fmla="*/ 886691 h 2218917"/>
              <a:gd name="connsiteX77" fmla="*/ 4094124 w 4703724"/>
              <a:gd name="connsiteY77" fmla="*/ 932872 h 2218917"/>
              <a:gd name="connsiteX78" fmla="*/ 4121833 w 4703724"/>
              <a:gd name="connsiteY78" fmla="*/ 960581 h 2218917"/>
              <a:gd name="connsiteX79" fmla="*/ 4140305 w 4703724"/>
              <a:gd name="connsiteY79" fmla="*/ 988291 h 2218917"/>
              <a:gd name="connsiteX80" fmla="*/ 4195724 w 4703724"/>
              <a:gd name="connsiteY80" fmla="*/ 1025236 h 2218917"/>
              <a:gd name="connsiteX81" fmla="*/ 4241905 w 4703724"/>
              <a:gd name="connsiteY81" fmla="*/ 1080654 h 2218917"/>
              <a:gd name="connsiteX82" fmla="*/ 4306560 w 4703724"/>
              <a:gd name="connsiteY82" fmla="*/ 1163781 h 2218917"/>
              <a:gd name="connsiteX83" fmla="*/ 4334269 w 4703724"/>
              <a:gd name="connsiteY83" fmla="*/ 1200727 h 2218917"/>
              <a:gd name="connsiteX84" fmla="*/ 4352742 w 4703724"/>
              <a:gd name="connsiteY84" fmla="*/ 1228436 h 2218917"/>
              <a:gd name="connsiteX85" fmla="*/ 4389687 w 4703724"/>
              <a:gd name="connsiteY85" fmla="*/ 1256145 h 2218917"/>
              <a:gd name="connsiteX86" fmla="*/ 4426633 w 4703724"/>
              <a:gd name="connsiteY86" fmla="*/ 1293091 h 2218917"/>
              <a:gd name="connsiteX87" fmla="*/ 4509760 w 4703724"/>
              <a:gd name="connsiteY87" fmla="*/ 1366981 h 2218917"/>
              <a:gd name="connsiteX88" fmla="*/ 4583651 w 4703724"/>
              <a:gd name="connsiteY88" fmla="*/ 1468581 h 2218917"/>
              <a:gd name="connsiteX89" fmla="*/ 4629833 w 4703724"/>
              <a:gd name="connsiteY89" fmla="*/ 1505527 h 2218917"/>
              <a:gd name="connsiteX90" fmla="*/ 4666778 w 4703724"/>
              <a:gd name="connsiteY90" fmla="*/ 1616363 h 2218917"/>
              <a:gd name="connsiteX91" fmla="*/ 4676015 w 4703724"/>
              <a:gd name="connsiteY91" fmla="*/ 1644072 h 2218917"/>
              <a:gd name="connsiteX92" fmla="*/ 4685251 w 4703724"/>
              <a:gd name="connsiteY92" fmla="*/ 1671781 h 2218917"/>
              <a:gd name="connsiteX93" fmla="*/ 4703724 w 4703724"/>
              <a:gd name="connsiteY93" fmla="*/ 1708727 h 2218917"/>
              <a:gd name="connsiteX94" fmla="*/ 4694487 w 4703724"/>
              <a:gd name="connsiteY94" fmla="*/ 1902691 h 2218917"/>
              <a:gd name="connsiteX95" fmla="*/ 4676015 w 4703724"/>
              <a:gd name="connsiteY95" fmla="*/ 1930400 h 2218917"/>
              <a:gd name="connsiteX96" fmla="*/ 4565178 w 4703724"/>
              <a:gd name="connsiteY96" fmla="*/ 2013527 h 2218917"/>
              <a:gd name="connsiteX97" fmla="*/ 4528233 w 4703724"/>
              <a:gd name="connsiteY97" fmla="*/ 2022763 h 2218917"/>
              <a:gd name="connsiteX98" fmla="*/ 4491287 w 4703724"/>
              <a:gd name="connsiteY98" fmla="*/ 2041236 h 2218917"/>
              <a:gd name="connsiteX99" fmla="*/ 4445105 w 4703724"/>
              <a:gd name="connsiteY99" fmla="*/ 2050472 h 2218917"/>
              <a:gd name="connsiteX100" fmla="*/ 4371215 w 4703724"/>
              <a:gd name="connsiteY100" fmla="*/ 2068945 h 2218917"/>
              <a:gd name="connsiteX101" fmla="*/ 4334269 w 4703724"/>
              <a:gd name="connsiteY101" fmla="*/ 2078181 h 2218917"/>
              <a:gd name="connsiteX102" fmla="*/ 4214196 w 4703724"/>
              <a:gd name="connsiteY102" fmla="*/ 2096654 h 2218917"/>
              <a:gd name="connsiteX103" fmla="*/ 4177251 w 4703724"/>
              <a:gd name="connsiteY103" fmla="*/ 2105891 h 2218917"/>
              <a:gd name="connsiteX104" fmla="*/ 3992524 w 4703724"/>
              <a:gd name="connsiteY104" fmla="*/ 2115127 h 2218917"/>
              <a:gd name="connsiteX105" fmla="*/ 3844742 w 4703724"/>
              <a:gd name="connsiteY105" fmla="*/ 2133600 h 2218917"/>
              <a:gd name="connsiteX106" fmla="*/ 3669251 w 4703724"/>
              <a:gd name="connsiteY106" fmla="*/ 2142836 h 2218917"/>
              <a:gd name="connsiteX107" fmla="*/ 3142778 w 4703724"/>
              <a:gd name="connsiteY107" fmla="*/ 2152072 h 2218917"/>
              <a:gd name="connsiteX108" fmla="*/ 1840451 w 4703724"/>
              <a:gd name="connsiteY108" fmla="*/ 2152072 h 2218917"/>
              <a:gd name="connsiteX109" fmla="*/ 1369396 w 4703724"/>
              <a:gd name="connsiteY109" fmla="*/ 2161309 h 2218917"/>
              <a:gd name="connsiteX110" fmla="*/ 1175433 w 4703724"/>
              <a:gd name="connsiteY110" fmla="*/ 2170545 h 2218917"/>
              <a:gd name="connsiteX111" fmla="*/ 1018415 w 4703724"/>
              <a:gd name="connsiteY111" fmla="*/ 2189018 h 2218917"/>
              <a:gd name="connsiteX112" fmla="*/ 926051 w 4703724"/>
              <a:gd name="connsiteY112" fmla="*/ 2198254 h 2218917"/>
              <a:gd name="connsiteX113" fmla="*/ 852160 w 4703724"/>
              <a:gd name="connsiteY113" fmla="*/ 2207491 h 2218917"/>
              <a:gd name="connsiteX114" fmla="*/ 769033 w 4703724"/>
              <a:gd name="connsiteY114" fmla="*/ 2216727 h 2218917"/>
              <a:gd name="connsiteX115" fmla="*/ 501178 w 4703724"/>
              <a:gd name="connsiteY115" fmla="*/ 2198254 h 2218917"/>
              <a:gd name="connsiteX116" fmla="*/ 334924 w 4703724"/>
              <a:gd name="connsiteY116" fmla="*/ 2179781 h 2218917"/>
              <a:gd name="connsiteX117" fmla="*/ 270269 w 4703724"/>
              <a:gd name="connsiteY117" fmla="*/ 2161309 h 2218917"/>
              <a:gd name="connsiteX118" fmla="*/ 233324 w 4703724"/>
              <a:gd name="connsiteY118" fmla="*/ 2152072 h 2218917"/>
              <a:gd name="connsiteX119" fmla="*/ 205615 w 4703724"/>
              <a:gd name="connsiteY119" fmla="*/ 2142836 h 2218917"/>
              <a:gd name="connsiteX120" fmla="*/ 131724 w 4703724"/>
              <a:gd name="connsiteY120" fmla="*/ 2124363 h 2218917"/>
              <a:gd name="connsiteX121" fmla="*/ 48596 w 4703724"/>
              <a:gd name="connsiteY121" fmla="*/ 2096654 h 2218917"/>
              <a:gd name="connsiteX122" fmla="*/ 20887 w 4703724"/>
              <a:gd name="connsiteY122" fmla="*/ 2087418 h 2218917"/>
              <a:gd name="connsiteX123" fmla="*/ 2415 w 4703724"/>
              <a:gd name="connsiteY123" fmla="*/ 2032000 h 2218917"/>
              <a:gd name="connsiteX124" fmla="*/ 20887 w 4703724"/>
              <a:gd name="connsiteY124" fmla="*/ 1911927 h 2218917"/>
              <a:gd name="connsiteX125" fmla="*/ 39360 w 4703724"/>
              <a:gd name="connsiteY125" fmla="*/ 1856509 h 2218917"/>
              <a:gd name="connsiteX126" fmla="*/ 48596 w 4703724"/>
              <a:gd name="connsiteY126" fmla="*/ 1828800 h 2218917"/>
              <a:gd name="connsiteX127" fmla="*/ 76305 w 4703724"/>
              <a:gd name="connsiteY127" fmla="*/ 1773381 h 2218917"/>
              <a:gd name="connsiteX128" fmla="*/ 104015 w 4703724"/>
              <a:gd name="connsiteY128" fmla="*/ 1754909 h 2218917"/>
              <a:gd name="connsiteX129" fmla="*/ 168669 w 4703724"/>
              <a:gd name="connsiteY129" fmla="*/ 1764145 h 2218917"/>
              <a:gd name="connsiteX130" fmla="*/ 168669 w 4703724"/>
              <a:gd name="connsiteY130" fmla="*/ 1745672 h 221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703724" h="2218917">
                <a:moveTo>
                  <a:pt x="67069" y="1745672"/>
                </a:moveTo>
                <a:lnTo>
                  <a:pt x="67069" y="1745672"/>
                </a:lnTo>
                <a:cubicBezTo>
                  <a:pt x="110172" y="1757987"/>
                  <a:pt x="151788" y="1778005"/>
                  <a:pt x="196378" y="1782618"/>
                </a:cubicBezTo>
                <a:cubicBezTo>
                  <a:pt x="363315" y="1799887"/>
                  <a:pt x="289167" y="1785922"/>
                  <a:pt x="371869" y="1754909"/>
                </a:cubicBezTo>
                <a:cubicBezTo>
                  <a:pt x="424886" y="1735028"/>
                  <a:pt x="401097" y="1758769"/>
                  <a:pt x="464233" y="1727200"/>
                </a:cubicBezTo>
                <a:cubicBezTo>
                  <a:pt x="476548" y="1721042"/>
                  <a:pt x="488394" y="1713841"/>
                  <a:pt x="501178" y="1708727"/>
                </a:cubicBezTo>
                <a:cubicBezTo>
                  <a:pt x="531767" y="1696491"/>
                  <a:pt x="565973" y="1691473"/>
                  <a:pt x="593542" y="1671781"/>
                </a:cubicBezTo>
                <a:cubicBezTo>
                  <a:pt x="604171" y="1664189"/>
                  <a:pt x="610622" y="1651664"/>
                  <a:pt x="621251" y="1644072"/>
                </a:cubicBezTo>
                <a:cubicBezTo>
                  <a:pt x="632455" y="1636069"/>
                  <a:pt x="646520" y="1632897"/>
                  <a:pt x="658196" y="1625600"/>
                </a:cubicBezTo>
                <a:cubicBezTo>
                  <a:pt x="671250" y="1617441"/>
                  <a:pt x="682615" y="1606839"/>
                  <a:pt x="695142" y="1597891"/>
                </a:cubicBezTo>
                <a:cubicBezTo>
                  <a:pt x="704175" y="1591439"/>
                  <a:pt x="712922" y="1584383"/>
                  <a:pt x="722851" y="1579418"/>
                </a:cubicBezTo>
                <a:cubicBezTo>
                  <a:pt x="769308" y="1556189"/>
                  <a:pt x="747736" y="1591478"/>
                  <a:pt x="805978" y="1533236"/>
                </a:cubicBezTo>
                <a:cubicBezTo>
                  <a:pt x="815214" y="1524000"/>
                  <a:pt x="823652" y="1513889"/>
                  <a:pt x="833687" y="1505527"/>
                </a:cubicBezTo>
                <a:cubicBezTo>
                  <a:pt x="873316" y="1472502"/>
                  <a:pt x="852309" y="1503500"/>
                  <a:pt x="889105" y="1459345"/>
                </a:cubicBezTo>
                <a:cubicBezTo>
                  <a:pt x="915327" y="1427879"/>
                  <a:pt x="902014" y="1427964"/>
                  <a:pt x="935287" y="1394691"/>
                </a:cubicBezTo>
                <a:cubicBezTo>
                  <a:pt x="943136" y="1386842"/>
                  <a:pt x="953760" y="1382376"/>
                  <a:pt x="962996" y="1376218"/>
                </a:cubicBezTo>
                <a:cubicBezTo>
                  <a:pt x="996200" y="1293209"/>
                  <a:pt x="959836" y="1360906"/>
                  <a:pt x="1018415" y="1302327"/>
                </a:cubicBezTo>
                <a:cubicBezTo>
                  <a:pt x="1060194" y="1260548"/>
                  <a:pt x="1010650" y="1283364"/>
                  <a:pt x="1064596" y="1265381"/>
                </a:cubicBezTo>
                <a:cubicBezTo>
                  <a:pt x="1082256" y="1238892"/>
                  <a:pt x="1084702" y="1231298"/>
                  <a:pt x="1110778" y="1209963"/>
                </a:cubicBezTo>
                <a:cubicBezTo>
                  <a:pt x="1134607" y="1190467"/>
                  <a:pt x="1167591" y="1180162"/>
                  <a:pt x="1184669" y="1154545"/>
                </a:cubicBezTo>
                <a:cubicBezTo>
                  <a:pt x="1210780" y="1115380"/>
                  <a:pt x="1193213" y="1131801"/>
                  <a:pt x="1240087" y="1108363"/>
                </a:cubicBezTo>
                <a:cubicBezTo>
                  <a:pt x="1246245" y="1099127"/>
                  <a:pt x="1250711" y="1088503"/>
                  <a:pt x="1258560" y="1080654"/>
                </a:cubicBezTo>
                <a:cubicBezTo>
                  <a:pt x="1270019" y="1069195"/>
                  <a:pt x="1307480" y="1044962"/>
                  <a:pt x="1323215" y="1034472"/>
                </a:cubicBezTo>
                <a:cubicBezTo>
                  <a:pt x="1348689" y="1000507"/>
                  <a:pt x="1354391" y="989277"/>
                  <a:pt x="1387869" y="960581"/>
                </a:cubicBezTo>
                <a:cubicBezTo>
                  <a:pt x="1396297" y="953357"/>
                  <a:pt x="1406342" y="948266"/>
                  <a:pt x="1415578" y="942109"/>
                </a:cubicBezTo>
                <a:cubicBezTo>
                  <a:pt x="1426066" y="926378"/>
                  <a:pt x="1450306" y="888908"/>
                  <a:pt x="1461760" y="877454"/>
                </a:cubicBezTo>
                <a:cubicBezTo>
                  <a:pt x="1469609" y="869605"/>
                  <a:pt x="1480233" y="865139"/>
                  <a:pt x="1489469" y="858981"/>
                </a:cubicBezTo>
                <a:cubicBezTo>
                  <a:pt x="1525551" y="786819"/>
                  <a:pt x="1484937" y="854277"/>
                  <a:pt x="1544887" y="794327"/>
                </a:cubicBezTo>
                <a:cubicBezTo>
                  <a:pt x="1552736" y="786478"/>
                  <a:pt x="1555511" y="774467"/>
                  <a:pt x="1563360" y="766618"/>
                </a:cubicBezTo>
                <a:cubicBezTo>
                  <a:pt x="1648873" y="681105"/>
                  <a:pt x="1527991" y="826354"/>
                  <a:pt x="1618778" y="720436"/>
                </a:cubicBezTo>
                <a:cubicBezTo>
                  <a:pt x="1628796" y="708748"/>
                  <a:pt x="1638328" y="696545"/>
                  <a:pt x="1646487" y="683491"/>
                </a:cubicBezTo>
                <a:cubicBezTo>
                  <a:pt x="1658562" y="664171"/>
                  <a:pt x="1666483" y="635786"/>
                  <a:pt x="1683433" y="618836"/>
                </a:cubicBezTo>
                <a:cubicBezTo>
                  <a:pt x="1691282" y="610987"/>
                  <a:pt x="1701906" y="606521"/>
                  <a:pt x="1711142" y="600363"/>
                </a:cubicBezTo>
                <a:cubicBezTo>
                  <a:pt x="1717300" y="591127"/>
                  <a:pt x="1723732" y="582067"/>
                  <a:pt x="1729615" y="572654"/>
                </a:cubicBezTo>
                <a:cubicBezTo>
                  <a:pt x="1739130" y="557430"/>
                  <a:pt x="1745956" y="540366"/>
                  <a:pt x="1757324" y="526472"/>
                </a:cubicBezTo>
                <a:cubicBezTo>
                  <a:pt x="1795284" y="480077"/>
                  <a:pt x="1801759" y="478376"/>
                  <a:pt x="1840451" y="452581"/>
                </a:cubicBezTo>
                <a:cubicBezTo>
                  <a:pt x="1859325" y="395957"/>
                  <a:pt x="1842802" y="431757"/>
                  <a:pt x="1914342" y="360218"/>
                </a:cubicBezTo>
                <a:cubicBezTo>
                  <a:pt x="1948936" y="325624"/>
                  <a:pt x="1929659" y="336640"/>
                  <a:pt x="1969760" y="323272"/>
                </a:cubicBezTo>
                <a:cubicBezTo>
                  <a:pt x="1994390" y="304799"/>
                  <a:pt x="2021881" y="289624"/>
                  <a:pt x="2043651" y="267854"/>
                </a:cubicBezTo>
                <a:cubicBezTo>
                  <a:pt x="2105953" y="205552"/>
                  <a:pt x="2074285" y="220697"/>
                  <a:pt x="2126778" y="203200"/>
                </a:cubicBezTo>
                <a:cubicBezTo>
                  <a:pt x="2135143" y="196927"/>
                  <a:pt x="2177930" y="163770"/>
                  <a:pt x="2191433" y="157018"/>
                </a:cubicBezTo>
                <a:cubicBezTo>
                  <a:pt x="2200141" y="152664"/>
                  <a:pt x="2210434" y="152135"/>
                  <a:pt x="2219142" y="147781"/>
                </a:cubicBezTo>
                <a:cubicBezTo>
                  <a:pt x="2238691" y="138007"/>
                  <a:pt x="2267049" y="112067"/>
                  <a:pt x="2283796" y="101600"/>
                </a:cubicBezTo>
                <a:cubicBezTo>
                  <a:pt x="2295472" y="94302"/>
                  <a:pt x="2308787" y="89958"/>
                  <a:pt x="2320742" y="83127"/>
                </a:cubicBezTo>
                <a:cubicBezTo>
                  <a:pt x="2370876" y="54479"/>
                  <a:pt x="2325357" y="72352"/>
                  <a:pt x="2376160" y="55418"/>
                </a:cubicBezTo>
                <a:cubicBezTo>
                  <a:pt x="2418950" y="26891"/>
                  <a:pt x="2390129" y="41025"/>
                  <a:pt x="2450051" y="27709"/>
                </a:cubicBezTo>
                <a:cubicBezTo>
                  <a:pt x="2462443" y="24955"/>
                  <a:pt x="2474790" y="21959"/>
                  <a:pt x="2486996" y="18472"/>
                </a:cubicBezTo>
                <a:cubicBezTo>
                  <a:pt x="2496357" y="15797"/>
                  <a:pt x="2505158" y="11145"/>
                  <a:pt x="2514705" y="9236"/>
                </a:cubicBezTo>
                <a:cubicBezTo>
                  <a:pt x="2536053" y="4967"/>
                  <a:pt x="2557808" y="3079"/>
                  <a:pt x="2579360" y="0"/>
                </a:cubicBezTo>
                <a:cubicBezTo>
                  <a:pt x="2653251" y="3079"/>
                  <a:pt x="2727499" y="1357"/>
                  <a:pt x="2801033" y="9236"/>
                </a:cubicBezTo>
                <a:cubicBezTo>
                  <a:pt x="2825313" y="11837"/>
                  <a:pt x="2844737" y="36870"/>
                  <a:pt x="2865687" y="46181"/>
                </a:cubicBezTo>
                <a:cubicBezTo>
                  <a:pt x="2894599" y="59031"/>
                  <a:pt x="2927346" y="66214"/>
                  <a:pt x="2958051" y="73891"/>
                </a:cubicBezTo>
                <a:lnTo>
                  <a:pt x="3013469" y="110836"/>
                </a:lnTo>
                <a:cubicBezTo>
                  <a:pt x="3022705" y="116994"/>
                  <a:pt x="3030409" y="126617"/>
                  <a:pt x="3041178" y="129309"/>
                </a:cubicBezTo>
                <a:lnTo>
                  <a:pt x="3078124" y="138545"/>
                </a:lnTo>
                <a:cubicBezTo>
                  <a:pt x="3152019" y="187809"/>
                  <a:pt x="3062726" y="123148"/>
                  <a:pt x="3124305" y="184727"/>
                </a:cubicBezTo>
                <a:cubicBezTo>
                  <a:pt x="3132155" y="192577"/>
                  <a:pt x="3143487" y="196093"/>
                  <a:pt x="3152015" y="203200"/>
                </a:cubicBezTo>
                <a:cubicBezTo>
                  <a:pt x="3162050" y="211562"/>
                  <a:pt x="3169806" y="222408"/>
                  <a:pt x="3179724" y="230909"/>
                </a:cubicBezTo>
                <a:cubicBezTo>
                  <a:pt x="3193137" y="242406"/>
                  <a:pt x="3263414" y="292672"/>
                  <a:pt x="3272087" y="295563"/>
                </a:cubicBezTo>
                <a:lnTo>
                  <a:pt x="3299796" y="304800"/>
                </a:lnTo>
                <a:cubicBezTo>
                  <a:pt x="3305954" y="314036"/>
                  <a:pt x="3310419" y="324660"/>
                  <a:pt x="3318269" y="332509"/>
                </a:cubicBezTo>
                <a:cubicBezTo>
                  <a:pt x="3336173" y="350412"/>
                  <a:pt x="3351152" y="352706"/>
                  <a:pt x="3373687" y="360218"/>
                </a:cubicBezTo>
                <a:cubicBezTo>
                  <a:pt x="3435182" y="421713"/>
                  <a:pt x="3368953" y="363745"/>
                  <a:pt x="3429105" y="397163"/>
                </a:cubicBezTo>
                <a:cubicBezTo>
                  <a:pt x="3448513" y="407945"/>
                  <a:pt x="3466051" y="421794"/>
                  <a:pt x="3484524" y="434109"/>
                </a:cubicBezTo>
                <a:cubicBezTo>
                  <a:pt x="3493760" y="440266"/>
                  <a:pt x="3501702" y="449070"/>
                  <a:pt x="3512233" y="452581"/>
                </a:cubicBezTo>
                <a:cubicBezTo>
                  <a:pt x="3521469" y="455660"/>
                  <a:pt x="3531234" y="457464"/>
                  <a:pt x="3539942" y="461818"/>
                </a:cubicBezTo>
                <a:cubicBezTo>
                  <a:pt x="3555999" y="469847"/>
                  <a:pt x="3570317" y="481016"/>
                  <a:pt x="3586124" y="489527"/>
                </a:cubicBezTo>
                <a:cubicBezTo>
                  <a:pt x="3653233" y="525662"/>
                  <a:pt x="3639367" y="519589"/>
                  <a:pt x="3687724" y="535709"/>
                </a:cubicBezTo>
                <a:cubicBezTo>
                  <a:pt x="3730848" y="578833"/>
                  <a:pt x="3698135" y="549743"/>
                  <a:pt x="3743142" y="581891"/>
                </a:cubicBezTo>
                <a:cubicBezTo>
                  <a:pt x="3755668" y="590839"/>
                  <a:pt x="3766020" y="603348"/>
                  <a:pt x="3780087" y="609600"/>
                </a:cubicBezTo>
                <a:cubicBezTo>
                  <a:pt x="3794433" y="615976"/>
                  <a:pt x="3810875" y="615757"/>
                  <a:pt x="3826269" y="618836"/>
                </a:cubicBezTo>
                <a:cubicBezTo>
                  <a:pt x="3835505" y="624994"/>
                  <a:pt x="3846129" y="629460"/>
                  <a:pt x="3853978" y="637309"/>
                </a:cubicBezTo>
                <a:cubicBezTo>
                  <a:pt x="3861827" y="645158"/>
                  <a:pt x="3865922" y="656040"/>
                  <a:pt x="3872451" y="665018"/>
                </a:cubicBezTo>
                <a:cubicBezTo>
                  <a:pt x="3890560" y="689917"/>
                  <a:pt x="3910791" y="713292"/>
                  <a:pt x="3927869" y="738909"/>
                </a:cubicBezTo>
                <a:cubicBezTo>
                  <a:pt x="3940184" y="757382"/>
                  <a:pt x="3949116" y="778628"/>
                  <a:pt x="3964815" y="794327"/>
                </a:cubicBezTo>
                <a:lnTo>
                  <a:pt x="4020233" y="849745"/>
                </a:lnTo>
                <a:cubicBezTo>
                  <a:pt x="4026390" y="862060"/>
                  <a:pt x="4030702" y="875487"/>
                  <a:pt x="4038705" y="886691"/>
                </a:cubicBezTo>
                <a:cubicBezTo>
                  <a:pt x="4062514" y="920024"/>
                  <a:pt x="4065532" y="909046"/>
                  <a:pt x="4094124" y="932872"/>
                </a:cubicBezTo>
                <a:cubicBezTo>
                  <a:pt x="4104159" y="941234"/>
                  <a:pt x="4113471" y="950546"/>
                  <a:pt x="4121833" y="960581"/>
                </a:cubicBezTo>
                <a:cubicBezTo>
                  <a:pt x="4128939" y="969109"/>
                  <a:pt x="4131951" y="980981"/>
                  <a:pt x="4140305" y="988291"/>
                </a:cubicBezTo>
                <a:cubicBezTo>
                  <a:pt x="4157013" y="1002911"/>
                  <a:pt x="4195724" y="1025236"/>
                  <a:pt x="4195724" y="1025236"/>
                </a:cubicBezTo>
                <a:cubicBezTo>
                  <a:pt x="4241582" y="1094025"/>
                  <a:pt x="4182647" y="1009545"/>
                  <a:pt x="4241905" y="1080654"/>
                </a:cubicBezTo>
                <a:cubicBezTo>
                  <a:pt x="4264378" y="1107621"/>
                  <a:pt x="4285157" y="1135957"/>
                  <a:pt x="4306560" y="1163781"/>
                </a:cubicBezTo>
                <a:cubicBezTo>
                  <a:pt x="4315946" y="1175983"/>
                  <a:pt x="4325730" y="1187918"/>
                  <a:pt x="4334269" y="1200727"/>
                </a:cubicBezTo>
                <a:cubicBezTo>
                  <a:pt x="4340427" y="1209963"/>
                  <a:pt x="4344893" y="1220587"/>
                  <a:pt x="4352742" y="1228436"/>
                </a:cubicBezTo>
                <a:cubicBezTo>
                  <a:pt x="4363627" y="1239321"/>
                  <a:pt x="4378102" y="1246008"/>
                  <a:pt x="4389687" y="1256145"/>
                </a:cubicBezTo>
                <a:cubicBezTo>
                  <a:pt x="4402794" y="1267614"/>
                  <a:pt x="4413409" y="1281757"/>
                  <a:pt x="4426633" y="1293091"/>
                </a:cubicBezTo>
                <a:cubicBezTo>
                  <a:pt x="4469821" y="1330109"/>
                  <a:pt x="4461221" y="1294170"/>
                  <a:pt x="4509760" y="1366981"/>
                </a:cubicBezTo>
                <a:cubicBezTo>
                  <a:pt x="4528258" y="1394728"/>
                  <a:pt x="4568867" y="1456754"/>
                  <a:pt x="4583651" y="1468581"/>
                </a:cubicBezTo>
                <a:lnTo>
                  <a:pt x="4629833" y="1505527"/>
                </a:lnTo>
                <a:lnTo>
                  <a:pt x="4666778" y="1616363"/>
                </a:lnTo>
                <a:lnTo>
                  <a:pt x="4676015" y="1644072"/>
                </a:lnTo>
                <a:cubicBezTo>
                  <a:pt x="4679094" y="1653308"/>
                  <a:pt x="4680897" y="1663073"/>
                  <a:pt x="4685251" y="1671781"/>
                </a:cubicBezTo>
                <a:lnTo>
                  <a:pt x="4703724" y="1708727"/>
                </a:lnTo>
                <a:cubicBezTo>
                  <a:pt x="4700645" y="1773382"/>
                  <a:pt x="4702515" y="1838463"/>
                  <a:pt x="4694487" y="1902691"/>
                </a:cubicBezTo>
                <a:cubicBezTo>
                  <a:pt x="4693110" y="1913706"/>
                  <a:pt x="4683390" y="1922103"/>
                  <a:pt x="4676015" y="1930400"/>
                </a:cubicBezTo>
                <a:cubicBezTo>
                  <a:pt x="4631812" y="1980128"/>
                  <a:pt x="4623550" y="1990178"/>
                  <a:pt x="4565178" y="2013527"/>
                </a:cubicBezTo>
                <a:cubicBezTo>
                  <a:pt x="4553392" y="2018241"/>
                  <a:pt x="4540548" y="2019684"/>
                  <a:pt x="4528233" y="2022763"/>
                </a:cubicBezTo>
                <a:cubicBezTo>
                  <a:pt x="4515918" y="2028921"/>
                  <a:pt x="4504349" y="2036882"/>
                  <a:pt x="4491287" y="2041236"/>
                </a:cubicBezTo>
                <a:cubicBezTo>
                  <a:pt x="4476394" y="2046200"/>
                  <a:pt x="4460402" y="2046942"/>
                  <a:pt x="4445105" y="2050472"/>
                </a:cubicBezTo>
                <a:cubicBezTo>
                  <a:pt x="4420367" y="2056181"/>
                  <a:pt x="4395845" y="2062787"/>
                  <a:pt x="4371215" y="2068945"/>
                </a:cubicBezTo>
                <a:cubicBezTo>
                  <a:pt x="4358900" y="2072024"/>
                  <a:pt x="4346836" y="2076386"/>
                  <a:pt x="4334269" y="2078181"/>
                </a:cubicBezTo>
                <a:cubicBezTo>
                  <a:pt x="4303242" y="2082614"/>
                  <a:pt x="4246213" y="2090251"/>
                  <a:pt x="4214196" y="2096654"/>
                </a:cubicBezTo>
                <a:cubicBezTo>
                  <a:pt x="4201748" y="2099144"/>
                  <a:pt x="4189901" y="2104837"/>
                  <a:pt x="4177251" y="2105891"/>
                </a:cubicBezTo>
                <a:cubicBezTo>
                  <a:pt x="4115811" y="2111011"/>
                  <a:pt x="4054100" y="2112048"/>
                  <a:pt x="3992524" y="2115127"/>
                </a:cubicBezTo>
                <a:cubicBezTo>
                  <a:pt x="3923902" y="2132281"/>
                  <a:pt x="3955697" y="2126442"/>
                  <a:pt x="3844742" y="2133600"/>
                </a:cubicBezTo>
                <a:cubicBezTo>
                  <a:pt x="3786286" y="2137371"/>
                  <a:pt x="3727809" y="2141295"/>
                  <a:pt x="3669251" y="2142836"/>
                </a:cubicBezTo>
                <a:lnTo>
                  <a:pt x="3142778" y="2152072"/>
                </a:lnTo>
                <a:cubicBezTo>
                  <a:pt x="2649893" y="2206841"/>
                  <a:pt x="3172558" y="2152072"/>
                  <a:pt x="1840451" y="2152072"/>
                </a:cubicBezTo>
                <a:cubicBezTo>
                  <a:pt x="1683402" y="2152072"/>
                  <a:pt x="1526414" y="2158230"/>
                  <a:pt x="1369396" y="2161309"/>
                </a:cubicBezTo>
                <a:lnTo>
                  <a:pt x="1175433" y="2170545"/>
                </a:lnTo>
                <a:cubicBezTo>
                  <a:pt x="1139752" y="2172924"/>
                  <a:pt x="1055763" y="2184868"/>
                  <a:pt x="1018415" y="2189018"/>
                </a:cubicBezTo>
                <a:cubicBezTo>
                  <a:pt x="987663" y="2192435"/>
                  <a:pt x="956803" y="2194837"/>
                  <a:pt x="926051" y="2198254"/>
                </a:cubicBezTo>
                <a:cubicBezTo>
                  <a:pt x="901381" y="2200995"/>
                  <a:pt x="876812" y="2204591"/>
                  <a:pt x="852160" y="2207491"/>
                </a:cubicBezTo>
                <a:lnTo>
                  <a:pt x="769033" y="2216727"/>
                </a:lnTo>
                <a:cubicBezTo>
                  <a:pt x="418227" y="2200782"/>
                  <a:pt x="673366" y="2218917"/>
                  <a:pt x="501178" y="2198254"/>
                </a:cubicBezTo>
                <a:lnTo>
                  <a:pt x="334924" y="2179781"/>
                </a:lnTo>
                <a:cubicBezTo>
                  <a:pt x="219491" y="2150924"/>
                  <a:pt x="362973" y="2187796"/>
                  <a:pt x="270269" y="2161309"/>
                </a:cubicBezTo>
                <a:cubicBezTo>
                  <a:pt x="258063" y="2157822"/>
                  <a:pt x="245530" y="2155559"/>
                  <a:pt x="233324" y="2152072"/>
                </a:cubicBezTo>
                <a:cubicBezTo>
                  <a:pt x="223963" y="2149397"/>
                  <a:pt x="215008" y="2145398"/>
                  <a:pt x="205615" y="2142836"/>
                </a:cubicBezTo>
                <a:cubicBezTo>
                  <a:pt x="181121" y="2136156"/>
                  <a:pt x="155810" y="2132391"/>
                  <a:pt x="131724" y="2124363"/>
                </a:cubicBezTo>
                <a:lnTo>
                  <a:pt x="48596" y="2096654"/>
                </a:lnTo>
                <a:lnTo>
                  <a:pt x="20887" y="2087418"/>
                </a:lnTo>
                <a:cubicBezTo>
                  <a:pt x="14730" y="2068945"/>
                  <a:pt x="0" y="2051321"/>
                  <a:pt x="2415" y="2032000"/>
                </a:cubicBezTo>
                <a:cubicBezTo>
                  <a:pt x="6736" y="1997430"/>
                  <a:pt x="11123" y="1947728"/>
                  <a:pt x="20887" y="1911927"/>
                </a:cubicBezTo>
                <a:cubicBezTo>
                  <a:pt x="26010" y="1893141"/>
                  <a:pt x="33202" y="1874982"/>
                  <a:pt x="39360" y="1856509"/>
                </a:cubicBezTo>
                <a:lnTo>
                  <a:pt x="48596" y="1828800"/>
                </a:lnTo>
                <a:cubicBezTo>
                  <a:pt x="56107" y="1806267"/>
                  <a:pt x="58403" y="1791283"/>
                  <a:pt x="76305" y="1773381"/>
                </a:cubicBezTo>
                <a:cubicBezTo>
                  <a:pt x="84154" y="1765532"/>
                  <a:pt x="94778" y="1761066"/>
                  <a:pt x="104015" y="1754909"/>
                </a:cubicBezTo>
                <a:cubicBezTo>
                  <a:pt x="156234" y="1765353"/>
                  <a:pt x="134497" y="1764145"/>
                  <a:pt x="168669" y="1764145"/>
                </a:cubicBezTo>
                <a:lnTo>
                  <a:pt x="168669" y="1745672"/>
                </a:lnTo>
              </a:path>
            </a:pathLst>
          </a:custGeom>
          <a:solidFill>
            <a:schemeClr val="accent6">
              <a:lumMod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55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9575E-6 7.54106E-7 C 0.00352 -0.00416 0.01081 -0.00925 0.01498 -0.01087 C 0.02318 -0.01851 0.03334 -0.01758 0.04233 -0.01874 C 0.05561 -0.01781 0.06812 -0.01781 0.08114 -0.01411 C 0.08948 -0.0118 0.09768 -0.00763 0.10589 -0.00463 C 0.11839 7.54106E-7 0.12972 0.01249 0.1421 0.01573 C 0.14822 0.01966 0.15512 0.01943 0.1615 0.02036 C 0.20044 0.03447 0.22766 0.03493 0.26999 0.03609 C 0.27325 0.0377 0.27651 0.03932 0.27976 0.04071 C 0.29604 0.06014 0.32443 0.06708 0.34332 0.06893 C 0.36077 0.07287 0.37862 0.07379 0.3962 0.07379 " pathEditMode="relative" ptsTypes="ffffffffffA">
                                      <p:cBhvr>
                                        <p:cTn id="6" dur="2000" fill="hold"/>
                                        <p:tgtEl>
                                          <p:spTgt spid="2"/>
                                        </p:tgtEl>
                                        <p:attrNameLst>
                                          <p:attrName>ppt_x</p:attrName>
                                          <p:attrName>ppt_y</p:attrName>
                                        </p:attrNameLst>
                                      </p:cBhvr>
                                    </p:animMotion>
                                  </p:childTnLst>
                                </p:cTn>
                              </p:par>
                              <p:par>
                                <p:cTn id="7" presetID="1" presetClass="entr" presetSubtype="0" fill="hold" grpId="0" nodeType="withEffect">
                                  <p:stCondLst>
                                    <p:cond delay="0"/>
                                  </p:stCondLst>
                                  <p:childTnLst>
                                    <p:set>
                                      <p:cBhvr>
                                        <p:cTn id="8"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123137"/>
            <a:ext cx="12192000" cy="1015663"/>
          </a:xfrm>
          <a:prstGeom prst="rect">
            <a:avLst/>
          </a:prstGeom>
          <a:noFill/>
        </p:spPr>
        <p:txBody>
          <a:bodyPr wrap="square" rtlCol="0">
            <a:spAutoFit/>
          </a:bodyPr>
          <a:lstStyle/>
          <a:p>
            <a:pPr algn="ctr"/>
            <a:r>
              <a:rPr lang="en-US" sz="6000" dirty="0">
                <a:latin typeface="Broadway" pitchFamily="82" charset="0"/>
              </a:rPr>
              <a:t>Well Done</a:t>
            </a:r>
          </a:p>
        </p:txBody>
      </p:sp>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23" name="Rectangle 222"/>
          <p:cNvSpPr/>
          <p:nvPr/>
        </p:nvSpPr>
        <p:spPr>
          <a:xfrm>
            <a:off x="0" y="6550223"/>
            <a:ext cx="1545295" cy="307777"/>
          </a:xfrm>
          <a:prstGeom prst="rect">
            <a:avLst/>
          </a:prstGeom>
        </p:spPr>
        <p:txBody>
          <a:bodyPr wrap="none">
            <a:spAutoFit/>
          </a:bodyPr>
          <a:lstStyle/>
          <a:p>
            <a:r>
              <a:rPr lang="en-US" sz="1400" dirty="0"/>
              <a:t>Matthew 25:19-24</a:t>
            </a:r>
          </a:p>
        </p:txBody>
      </p:sp>
      <p:grpSp>
        <p:nvGrpSpPr>
          <p:cNvPr id="40" name="Group 138"/>
          <p:cNvGrpSpPr/>
          <p:nvPr/>
        </p:nvGrpSpPr>
        <p:grpSpPr>
          <a:xfrm>
            <a:off x="1330002" y="1556538"/>
            <a:ext cx="1470571" cy="3154657"/>
            <a:chOff x="5513550" y="1143000"/>
            <a:chExt cx="1515848" cy="3124200"/>
          </a:xfrm>
        </p:grpSpPr>
        <p:sp>
          <p:nvSpPr>
            <p:cNvPr id="41" name="Oval 40"/>
            <p:cNvSpPr/>
            <p:nvPr/>
          </p:nvSpPr>
          <p:spPr>
            <a:xfrm rot="19221942">
              <a:off x="5513550" y="2750194"/>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3071452">
              <a:off x="6558183" y="2619025"/>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2462736">
              <a:off x="5672676" y="2071726"/>
              <a:ext cx="533400" cy="932708"/>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8875653">
              <a:off x="6495998" y="2053974"/>
              <a:ext cx="533400" cy="885212"/>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0800000">
              <a:off x="5884772" y="3365137"/>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10800000">
              <a:off x="6324600" y="3352800"/>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nual Operation 46"/>
            <p:cNvSpPr/>
            <p:nvPr/>
          </p:nvSpPr>
          <p:spPr>
            <a:xfrm rot="10800000">
              <a:off x="5867400" y="2133600"/>
              <a:ext cx="990600" cy="1447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hevron 47"/>
            <p:cNvSpPr/>
            <p:nvPr/>
          </p:nvSpPr>
          <p:spPr>
            <a:xfrm rot="16014795">
              <a:off x="5843329" y="3098022"/>
              <a:ext cx="533400" cy="457200"/>
            </a:xfrm>
            <a:prstGeom prst="chevron">
              <a:avLst>
                <a:gd name="adj" fmla="val 620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Chevron 48"/>
            <p:cNvSpPr/>
            <p:nvPr/>
          </p:nvSpPr>
          <p:spPr>
            <a:xfrm rot="16014795">
              <a:off x="6300530" y="3098023"/>
              <a:ext cx="533400" cy="4572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5867400" y="3429000"/>
              <a:ext cx="990600" cy="2286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hevron 50"/>
            <p:cNvSpPr/>
            <p:nvPr/>
          </p:nvSpPr>
          <p:spPr>
            <a:xfrm rot="5400000">
              <a:off x="6134100" y="2095500"/>
              <a:ext cx="457200" cy="5334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p:cNvSpPr/>
            <p:nvPr/>
          </p:nvSpPr>
          <p:spPr>
            <a:xfrm>
              <a:off x="57150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3246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943600" y="1219200"/>
              <a:ext cx="762000" cy="1066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8173890">
              <a:off x="5607717" y="1454035"/>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5867400" y="1143000"/>
              <a:ext cx="9144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3426110" flipH="1">
              <a:off x="6445917" y="1454037"/>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5791200" y="1371600"/>
              <a:ext cx="1066800" cy="152400"/>
            </a:xfrm>
            <a:prstGeom prst="roundRect">
              <a:avLst>
                <a:gd name="adj" fmla="val 21765"/>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8585688" y="1579760"/>
            <a:ext cx="1773382" cy="3232187"/>
            <a:chOff x="2879204" y="381000"/>
            <a:chExt cx="1642121" cy="2958165"/>
          </a:xfrm>
        </p:grpSpPr>
        <p:sp>
          <p:nvSpPr>
            <p:cNvPr id="60" name="Oval 59"/>
            <p:cNvSpPr/>
            <p:nvPr/>
          </p:nvSpPr>
          <p:spPr>
            <a:xfrm rot="2648374">
              <a:off x="3360385" y="2717639"/>
              <a:ext cx="326039" cy="621526"/>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9444033">
              <a:off x="3752184" y="2704528"/>
              <a:ext cx="339210" cy="606443"/>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971800" y="2057400"/>
              <a:ext cx="426088" cy="5554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038601" y="2209799"/>
              <a:ext cx="304800" cy="4572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3261044" y="2656857"/>
              <a:ext cx="894784" cy="314943"/>
            </a:xfrm>
            <a:prstGeom prst="trapezoid">
              <a:avLst>
                <a:gd name="adj" fmla="val 35984"/>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9932635">
              <a:off x="3647992" y="1114478"/>
              <a:ext cx="551541"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3261044" y="1365996"/>
              <a:ext cx="809567" cy="143429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516696" y="1174757"/>
              <a:ext cx="369504" cy="5778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88477">
              <a:off x="3234728" y="1058459"/>
              <a:ext cx="472330" cy="1402751"/>
            </a:xfrm>
            <a:prstGeom prst="trapezoid">
              <a:avLst>
                <a:gd name="adj" fmla="val 35984"/>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rot="10800000">
              <a:off x="3505200" y="1524000"/>
              <a:ext cx="381000" cy="5334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343500">
              <a:off x="3260470" y="1418398"/>
              <a:ext cx="622869" cy="1619805"/>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276600" y="42639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276600" y="838200"/>
              <a:ext cx="914400" cy="152400"/>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42"/>
            <p:cNvGrpSpPr/>
            <p:nvPr/>
          </p:nvGrpSpPr>
          <p:grpSpPr>
            <a:xfrm>
              <a:off x="3048000" y="381000"/>
              <a:ext cx="1365913" cy="712342"/>
              <a:chOff x="5207746" y="545873"/>
              <a:chExt cx="1365913" cy="712342"/>
            </a:xfrm>
          </p:grpSpPr>
          <p:sp>
            <p:nvSpPr>
              <p:cNvPr id="84" name="Moon 83"/>
              <p:cNvSpPr/>
              <p:nvPr/>
            </p:nvSpPr>
            <p:spPr>
              <a:xfrm rot="5101425">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3582768">
                <a:off x="5642569" y="512276"/>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3920893">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6517680">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47"/>
            <p:cNvGrpSpPr/>
            <p:nvPr/>
          </p:nvGrpSpPr>
          <p:grpSpPr>
            <a:xfrm rot="19629613">
              <a:off x="3963188" y="2268102"/>
              <a:ext cx="558137" cy="210690"/>
              <a:chOff x="5638800" y="2514600"/>
              <a:chExt cx="1810870" cy="304800"/>
            </a:xfrm>
          </p:grpSpPr>
          <p:sp>
            <p:nvSpPr>
              <p:cNvPr id="80" name="Left-Right-Up Arrow 7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Up Arrow 8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Up Arrow 8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Left-Right-Up Arrow 82"/>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48"/>
            <p:cNvGrpSpPr/>
            <p:nvPr/>
          </p:nvGrpSpPr>
          <p:grpSpPr>
            <a:xfrm rot="2421609">
              <a:off x="2879204" y="2109670"/>
              <a:ext cx="419984" cy="210690"/>
              <a:chOff x="5638800" y="2514600"/>
              <a:chExt cx="1362635" cy="304800"/>
            </a:xfrm>
          </p:grpSpPr>
          <p:sp>
            <p:nvSpPr>
              <p:cNvPr id="77" name="Left-Right-Up Arrow 76"/>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Up Arrow 77"/>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eft-Right-Up Arrow 78"/>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6" name="Trapezoid 75"/>
            <p:cNvSpPr/>
            <p:nvPr/>
          </p:nvSpPr>
          <p:spPr>
            <a:xfrm rot="1343500">
              <a:off x="3468350" y="1540437"/>
              <a:ext cx="403728" cy="1486711"/>
            </a:xfrm>
            <a:prstGeom prst="trapezoid">
              <a:avLst>
                <a:gd name="adj" fmla="val 35984"/>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2822524" y="3683346"/>
            <a:ext cx="1409821" cy="1039262"/>
            <a:chOff x="4345545" y="2907926"/>
            <a:chExt cx="1223287" cy="1000361"/>
          </a:xfrm>
        </p:grpSpPr>
        <p:grpSp>
          <p:nvGrpSpPr>
            <p:cNvPr id="92" name="Group 157"/>
            <p:cNvGrpSpPr/>
            <p:nvPr/>
          </p:nvGrpSpPr>
          <p:grpSpPr>
            <a:xfrm>
              <a:off x="4768671" y="3112300"/>
              <a:ext cx="353661" cy="399301"/>
              <a:chOff x="980303" y="4530811"/>
              <a:chExt cx="1977081" cy="1977081"/>
            </a:xfrm>
          </p:grpSpPr>
          <p:sp>
            <p:nvSpPr>
              <p:cNvPr id="175" name="Oval 174"/>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ight Arrow 176"/>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8" name="Right Arrow 177"/>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9" name="Right Arrow 178"/>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0" name="Right Arrow 179"/>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1" name="Group 336"/>
              <p:cNvGrpSpPr/>
              <p:nvPr/>
            </p:nvGrpSpPr>
            <p:grpSpPr>
              <a:xfrm rot="3025735">
                <a:off x="1095967" y="4666179"/>
                <a:ext cx="1702271" cy="1671562"/>
                <a:chOff x="2989384" y="5076338"/>
                <a:chExt cx="1702271" cy="1671562"/>
              </a:xfrm>
            </p:grpSpPr>
            <p:sp>
              <p:nvSpPr>
                <p:cNvPr id="183" name="Right Arrow 182"/>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Right Arrow 183"/>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5" name="Right Arrow 184"/>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6" name="Right Arrow 185"/>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2" name="Donut 181"/>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4" name="Group 170"/>
            <p:cNvGrpSpPr/>
            <p:nvPr/>
          </p:nvGrpSpPr>
          <p:grpSpPr>
            <a:xfrm>
              <a:off x="5076259" y="3463086"/>
              <a:ext cx="353661" cy="399301"/>
              <a:chOff x="980303" y="4530811"/>
              <a:chExt cx="1977081" cy="1977081"/>
            </a:xfrm>
          </p:grpSpPr>
          <p:sp>
            <p:nvSpPr>
              <p:cNvPr id="163" name="Oval 162"/>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ight Arrow 164"/>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6" name="Right Arrow 165"/>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7" name="Right Arrow 166"/>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8" name="Right Arrow 167"/>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9" name="Group 349"/>
              <p:cNvGrpSpPr/>
              <p:nvPr/>
            </p:nvGrpSpPr>
            <p:grpSpPr>
              <a:xfrm rot="3025735">
                <a:off x="1095967" y="4666179"/>
                <a:ext cx="1702271" cy="1671562"/>
                <a:chOff x="2989384" y="5076338"/>
                <a:chExt cx="1702271" cy="1671562"/>
              </a:xfrm>
            </p:grpSpPr>
            <p:sp>
              <p:nvSpPr>
                <p:cNvPr id="171" name="Right Arrow 170"/>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2" name="Right Arrow 171"/>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3" name="Right Arrow 172"/>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4" name="Right Arrow 173"/>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0" name="Donut 169"/>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5" name="Group 183"/>
            <p:cNvGrpSpPr/>
            <p:nvPr/>
          </p:nvGrpSpPr>
          <p:grpSpPr>
            <a:xfrm>
              <a:off x="5215171" y="2986038"/>
              <a:ext cx="353661" cy="399301"/>
              <a:chOff x="980303" y="4530811"/>
              <a:chExt cx="1977081" cy="1977081"/>
            </a:xfrm>
          </p:grpSpPr>
          <p:sp>
            <p:nvSpPr>
              <p:cNvPr id="125" name="Oval 124"/>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ight Arrow 127"/>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ight Arrow 128"/>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Right Arrow 155"/>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57" name="Group 362"/>
              <p:cNvGrpSpPr/>
              <p:nvPr/>
            </p:nvGrpSpPr>
            <p:grpSpPr>
              <a:xfrm rot="3025735">
                <a:off x="1095967" y="4666179"/>
                <a:ext cx="1702271" cy="1671562"/>
                <a:chOff x="2989384" y="5076338"/>
                <a:chExt cx="1702271" cy="1671562"/>
              </a:xfrm>
            </p:grpSpPr>
            <p:sp>
              <p:nvSpPr>
                <p:cNvPr id="159" name="Right Arrow 158"/>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0" name="Right Arrow 159"/>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1" name="Right Arrow 160"/>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2" name="Right Arrow 161"/>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58" name="Donut 157"/>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6" name="Group 196"/>
            <p:cNvGrpSpPr/>
            <p:nvPr/>
          </p:nvGrpSpPr>
          <p:grpSpPr>
            <a:xfrm>
              <a:off x="4425800" y="3508986"/>
              <a:ext cx="353661" cy="399301"/>
              <a:chOff x="980303" y="4530811"/>
              <a:chExt cx="1977081" cy="1977081"/>
            </a:xfrm>
          </p:grpSpPr>
          <p:sp>
            <p:nvSpPr>
              <p:cNvPr id="111" name="Oval 110"/>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ight Arrow 113"/>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Right Arrow 114"/>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Right Arrow 115"/>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Right Arrow 116"/>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8" name="Group 375"/>
              <p:cNvGrpSpPr/>
              <p:nvPr/>
            </p:nvGrpSpPr>
            <p:grpSpPr>
              <a:xfrm rot="3025735">
                <a:off x="1095967" y="4666179"/>
                <a:ext cx="1702271" cy="1671562"/>
                <a:chOff x="2989384" y="5076338"/>
                <a:chExt cx="1702271" cy="1671562"/>
              </a:xfrm>
            </p:grpSpPr>
            <p:sp>
              <p:nvSpPr>
                <p:cNvPr id="120" name="Right Arrow 119"/>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1" name="Right Arrow 120"/>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ight Arrow 121"/>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ight Arrow 122"/>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19" name="Donut 118"/>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97" name="Group 209"/>
            <p:cNvGrpSpPr/>
            <p:nvPr/>
          </p:nvGrpSpPr>
          <p:grpSpPr>
            <a:xfrm>
              <a:off x="4345545" y="2907926"/>
              <a:ext cx="353661" cy="399301"/>
              <a:chOff x="980303" y="4530811"/>
              <a:chExt cx="1977081" cy="1977081"/>
            </a:xfrm>
          </p:grpSpPr>
          <p:sp>
            <p:nvSpPr>
              <p:cNvPr id="98" name="Oval 97"/>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Arrow 100"/>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Right Arrow 101"/>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Right Arrow 102"/>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Right Arrow 103"/>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5" name="Group 388"/>
              <p:cNvGrpSpPr/>
              <p:nvPr/>
            </p:nvGrpSpPr>
            <p:grpSpPr>
              <a:xfrm rot="3025735">
                <a:off x="1095967" y="4666179"/>
                <a:ext cx="1702271" cy="1671562"/>
                <a:chOff x="2989384" y="5076338"/>
                <a:chExt cx="1702271" cy="1671562"/>
              </a:xfrm>
            </p:grpSpPr>
            <p:sp>
              <p:nvSpPr>
                <p:cNvPr id="107" name="Right Arrow 106"/>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Right Arrow 107"/>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Right Arrow 108"/>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Right Arrow 109"/>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6" name="Donut 105"/>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187" name="Group 186"/>
          <p:cNvGrpSpPr/>
          <p:nvPr/>
        </p:nvGrpSpPr>
        <p:grpSpPr>
          <a:xfrm>
            <a:off x="2970036" y="2540699"/>
            <a:ext cx="1409821" cy="1039262"/>
            <a:chOff x="4345545" y="2907926"/>
            <a:chExt cx="1223287" cy="1000361"/>
          </a:xfrm>
        </p:grpSpPr>
        <p:grpSp>
          <p:nvGrpSpPr>
            <p:cNvPr id="188" name="Group 157"/>
            <p:cNvGrpSpPr/>
            <p:nvPr/>
          </p:nvGrpSpPr>
          <p:grpSpPr>
            <a:xfrm>
              <a:off x="4768671" y="3112300"/>
              <a:ext cx="353661" cy="399301"/>
              <a:chOff x="980303" y="4530811"/>
              <a:chExt cx="1977081" cy="1977081"/>
            </a:xfrm>
          </p:grpSpPr>
          <p:sp>
            <p:nvSpPr>
              <p:cNvPr id="244" name="Oval 243"/>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ight Arrow 245"/>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7" name="Right Arrow 246"/>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8" name="Right Arrow 247"/>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9" name="Right Arrow 248"/>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0" name="Group 336"/>
              <p:cNvGrpSpPr/>
              <p:nvPr/>
            </p:nvGrpSpPr>
            <p:grpSpPr>
              <a:xfrm rot="3025735">
                <a:off x="1095967" y="4666179"/>
                <a:ext cx="1702271" cy="1671562"/>
                <a:chOff x="2989384" y="5076338"/>
                <a:chExt cx="1702271" cy="1671562"/>
              </a:xfrm>
            </p:grpSpPr>
            <p:sp>
              <p:nvSpPr>
                <p:cNvPr id="252" name="Right Arrow 251"/>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3" name="Right Arrow 252"/>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4" name="Right Arrow 253"/>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5" name="Right Arrow 254"/>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51" name="Donut 250"/>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89" name="Group 170"/>
            <p:cNvGrpSpPr/>
            <p:nvPr/>
          </p:nvGrpSpPr>
          <p:grpSpPr>
            <a:xfrm>
              <a:off x="5076259" y="3463086"/>
              <a:ext cx="353661" cy="399301"/>
              <a:chOff x="980303" y="4530811"/>
              <a:chExt cx="1977081" cy="1977081"/>
            </a:xfrm>
          </p:grpSpPr>
          <p:sp>
            <p:nvSpPr>
              <p:cNvPr id="232" name="Oval 231"/>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ight Arrow 233"/>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5" name="Right Arrow 234"/>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6" name="Right Arrow 235"/>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7" name="Right Arrow 236"/>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8" name="Group 349"/>
              <p:cNvGrpSpPr/>
              <p:nvPr/>
            </p:nvGrpSpPr>
            <p:grpSpPr>
              <a:xfrm rot="3025735">
                <a:off x="1095967" y="4666179"/>
                <a:ext cx="1702271" cy="1671562"/>
                <a:chOff x="2989384" y="5076338"/>
                <a:chExt cx="1702271" cy="1671562"/>
              </a:xfrm>
            </p:grpSpPr>
            <p:sp>
              <p:nvSpPr>
                <p:cNvPr id="240" name="Right Arrow 239"/>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1" name="Right Arrow 240"/>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2" name="Right Arrow 241"/>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3" name="Right Arrow 242"/>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39" name="Donut 238"/>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90" name="Group 183"/>
            <p:cNvGrpSpPr/>
            <p:nvPr/>
          </p:nvGrpSpPr>
          <p:grpSpPr>
            <a:xfrm>
              <a:off x="5215171" y="2986038"/>
              <a:ext cx="353661" cy="399301"/>
              <a:chOff x="980303" y="4530811"/>
              <a:chExt cx="1977081" cy="1977081"/>
            </a:xfrm>
          </p:grpSpPr>
          <p:sp>
            <p:nvSpPr>
              <p:cNvPr id="219" name="Oval 218"/>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ight Arrow 220"/>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Right Arrow 221"/>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4" name="Right Arrow 223"/>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5" name="Right Arrow 224"/>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6" name="Group 362"/>
              <p:cNvGrpSpPr/>
              <p:nvPr/>
            </p:nvGrpSpPr>
            <p:grpSpPr>
              <a:xfrm rot="3025735">
                <a:off x="1095967" y="4666179"/>
                <a:ext cx="1702271" cy="1671562"/>
                <a:chOff x="2989384" y="5076338"/>
                <a:chExt cx="1702271" cy="1671562"/>
              </a:xfrm>
            </p:grpSpPr>
            <p:sp>
              <p:nvSpPr>
                <p:cNvPr id="228" name="Right Arrow 227"/>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9" name="Right Arrow 228"/>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0" name="Right Arrow 229"/>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1" name="Right Arrow 230"/>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7" name="Donut 226"/>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91" name="Group 196"/>
            <p:cNvGrpSpPr/>
            <p:nvPr/>
          </p:nvGrpSpPr>
          <p:grpSpPr>
            <a:xfrm>
              <a:off x="4425800" y="3508986"/>
              <a:ext cx="353661" cy="399301"/>
              <a:chOff x="980303" y="4530811"/>
              <a:chExt cx="1977081" cy="1977081"/>
            </a:xfrm>
          </p:grpSpPr>
          <p:sp>
            <p:nvSpPr>
              <p:cNvPr id="205" name="Oval 204"/>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ight Arrow 206"/>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8" name="Right Arrow 207"/>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9" name="Right Arrow 208"/>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1" name="Right Arrow 210"/>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2" name="Group 375"/>
              <p:cNvGrpSpPr/>
              <p:nvPr/>
            </p:nvGrpSpPr>
            <p:grpSpPr>
              <a:xfrm rot="3025735">
                <a:off x="1095967" y="4666179"/>
                <a:ext cx="1702271" cy="1671562"/>
                <a:chOff x="2989384" y="5076338"/>
                <a:chExt cx="1702271" cy="1671562"/>
              </a:xfrm>
            </p:grpSpPr>
            <p:sp>
              <p:nvSpPr>
                <p:cNvPr id="214" name="Right Arrow 213"/>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5" name="Right Arrow 214"/>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6" name="Right Arrow 215"/>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8" name="Right Arrow 217"/>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13" name="Donut 212"/>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192" name="Group 209"/>
            <p:cNvGrpSpPr/>
            <p:nvPr/>
          </p:nvGrpSpPr>
          <p:grpSpPr>
            <a:xfrm>
              <a:off x="4345545" y="2907926"/>
              <a:ext cx="353661" cy="399301"/>
              <a:chOff x="980303" y="4530811"/>
              <a:chExt cx="1977081" cy="1977081"/>
            </a:xfrm>
          </p:grpSpPr>
          <p:sp>
            <p:nvSpPr>
              <p:cNvPr id="193" name="Oval 192"/>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ight Arrow 194"/>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6" name="Right Arrow 195"/>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7" name="Right Arrow 196"/>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8" name="Right Arrow 197"/>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9" name="Group 388"/>
              <p:cNvGrpSpPr/>
              <p:nvPr/>
            </p:nvGrpSpPr>
            <p:grpSpPr>
              <a:xfrm rot="3025735">
                <a:off x="1095967" y="4666179"/>
                <a:ext cx="1702271" cy="1671562"/>
                <a:chOff x="2989384" y="5076338"/>
                <a:chExt cx="1702271" cy="1671562"/>
              </a:xfrm>
            </p:grpSpPr>
            <p:sp>
              <p:nvSpPr>
                <p:cNvPr id="201" name="Right Arrow 200"/>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2" name="Right Arrow 201"/>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Right Arrow 202"/>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4" name="Right Arrow 203"/>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0" name="Donut 199"/>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310" name="Group 309"/>
          <p:cNvGrpSpPr/>
          <p:nvPr/>
        </p:nvGrpSpPr>
        <p:grpSpPr>
          <a:xfrm>
            <a:off x="7379746" y="2749713"/>
            <a:ext cx="1218765" cy="1571900"/>
            <a:chOff x="7379746" y="2749713"/>
            <a:chExt cx="1218765" cy="1571900"/>
          </a:xfrm>
        </p:grpSpPr>
        <p:grpSp>
          <p:nvGrpSpPr>
            <p:cNvPr id="256" name="Group 255"/>
            <p:cNvGrpSpPr/>
            <p:nvPr/>
          </p:nvGrpSpPr>
          <p:grpSpPr>
            <a:xfrm>
              <a:off x="7930675" y="3356641"/>
              <a:ext cx="667836" cy="964972"/>
              <a:chOff x="7924574" y="3281336"/>
              <a:chExt cx="803029" cy="1287865"/>
            </a:xfrm>
          </p:grpSpPr>
          <p:grpSp>
            <p:nvGrpSpPr>
              <p:cNvPr id="257" name="Group 170"/>
              <p:cNvGrpSpPr/>
              <p:nvPr/>
            </p:nvGrpSpPr>
            <p:grpSpPr>
              <a:xfrm>
                <a:off x="7924574" y="3982396"/>
                <a:ext cx="576565" cy="586805"/>
                <a:chOff x="980303" y="4530811"/>
                <a:chExt cx="1977081" cy="1977081"/>
              </a:xfrm>
            </p:grpSpPr>
            <p:sp>
              <p:nvSpPr>
                <p:cNvPr id="271" name="Oval 270"/>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ight Arrow 272"/>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4" name="Right Arrow 273"/>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5" name="Right Arrow 274"/>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6" name="Right Arrow 275"/>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7" name="Group 349"/>
                <p:cNvGrpSpPr/>
                <p:nvPr/>
              </p:nvGrpSpPr>
              <p:grpSpPr>
                <a:xfrm rot="3025735">
                  <a:off x="1095967" y="4666179"/>
                  <a:ext cx="1702271" cy="1671562"/>
                  <a:chOff x="2989384" y="5076338"/>
                  <a:chExt cx="1702271" cy="1671562"/>
                </a:xfrm>
              </p:grpSpPr>
              <p:sp>
                <p:nvSpPr>
                  <p:cNvPr id="279" name="Right Arrow 278"/>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0" name="Right Arrow 279"/>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1" name="Right Arrow 280"/>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2" name="Right Arrow 281"/>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8" name="Donut 277"/>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258" name="Group 183"/>
              <p:cNvGrpSpPr/>
              <p:nvPr/>
            </p:nvGrpSpPr>
            <p:grpSpPr>
              <a:xfrm>
                <a:off x="8151038" y="3281336"/>
                <a:ext cx="576565" cy="586805"/>
                <a:chOff x="980303" y="4530811"/>
                <a:chExt cx="1977081" cy="1977081"/>
              </a:xfrm>
            </p:grpSpPr>
            <p:sp>
              <p:nvSpPr>
                <p:cNvPr id="259" name="Oval 258"/>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ight Arrow 260"/>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2" name="Right Arrow 261"/>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3" name="Right Arrow 262"/>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4" name="Right Arrow 263"/>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65" name="Group 362"/>
                <p:cNvGrpSpPr/>
                <p:nvPr/>
              </p:nvGrpSpPr>
              <p:grpSpPr>
                <a:xfrm rot="3025735">
                  <a:off x="1095967" y="4666179"/>
                  <a:ext cx="1702271" cy="1671562"/>
                  <a:chOff x="2989384" y="5076338"/>
                  <a:chExt cx="1702271" cy="1671562"/>
                </a:xfrm>
              </p:grpSpPr>
              <p:sp>
                <p:nvSpPr>
                  <p:cNvPr id="267" name="Right Arrow 266"/>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8" name="Right Arrow 267"/>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9" name="Right Arrow 268"/>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0" name="Right Arrow 269"/>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66" name="Donut 265"/>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nvGrpSpPr>
            <p:cNvPr id="283" name="Group 282"/>
            <p:cNvGrpSpPr/>
            <p:nvPr/>
          </p:nvGrpSpPr>
          <p:grpSpPr>
            <a:xfrm>
              <a:off x="7379746" y="2749713"/>
              <a:ext cx="588309" cy="1101525"/>
              <a:chOff x="1477819" y="1596362"/>
              <a:chExt cx="707403" cy="1470111"/>
            </a:xfrm>
          </p:grpSpPr>
          <p:grpSp>
            <p:nvGrpSpPr>
              <p:cNvPr id="284" name="Group 196"/>
              <p:cNvGrpSpPr/>
              <p:nvPr/>
            </p:nvGrpSpPr>
            <p:grpSpPr>
              <a:xfrm>
                <a:off x="1608657" y="2479668"/>
                <a:ext cx="576565" cy="586805"/>
                <a:chOff x="980303" y="4530811"/>
                <a:chExt cx="1977081" cy="1977081"/>
              </a:xfrm>
            </p:grpSpPr>
            <p:sp>
              <p:nvSpPr>
                <p:cNvPr id="298" name="Oval 297"/>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ight Arrow 299"/>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1" name="Right Arrow 300"/>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2" name="Right Arrow 301"/>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3" name="Right Arrow 302"/>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04" name="Group 375"/>
                <p:cNvGrpSpPr/>
                <p:nvPr/>
              </p:nvGrpSpPr>
              <p:grpSpPr>
                <a:xfrm rot="3025735">
                  <a:off x="1095967" y="4666179"/>
                  <a:ext cx="1702271" cy="1671562"/>
                  <a:chOff x="2989384" y="5076338"/>
                  <a:chExt cx="1702271" cy="1671562"/>
                </a:xfrm>
              </p:grpSpPr>
              <p:sp>
                <p:nvSpPr>
                  <p:cNvPr id="306" name="Right Arrow 305"/>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7" name="Right Arrow 306"/>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8" name="Right Arrow 307"/>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 name="Right Arrow 308"/>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05" name="Donut 304"/>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285" name="Group 209"/>
              <p:cNvGrpSpPr/>
              <p:nvPr/>
            </p:nvGrpSpPr>
            <p:grpSpPr>
              <a:xfrm>
                <a:off x="1477819" y="1596362"/>
                <a:ext cx="576565" cy="586805"/>
                <a:chOff x="980303" y="4530811"/>
                <a:chExt cx="1977081" cy="1977081"/>
              </a:xfrm>
            </p:grpSpPr>
            <p:sp>
              <p:nvSpPr>
                <p:cNvPr id="286" name="Oval 285"/>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ight Arrow 287"/>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9" name="Right Arrow 288"/>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0" name="Right Arrow 289"/>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1" name="Right Arrow 290"/>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2" name="Group 388"/>
                <p:cNvGrpSpPr/>
                <p:nvPr/>
              </p:nvGrpSpPr>
              <p:grpSpPr>
                <a:xfrm rot="3025735">
                  <a:off x="1095967" y="4666179"/>
                  <a:ext cx="1702271" cy="1671562"/>
                  <a:chOff x="2989384" y="5076338"/>
                  <a:chExt cx="1702271" cy="1671562"/>
                </a:xfrm>
              </p:grpSpPr>
              <p:sp>
                <p:nvSpPr>
                  <p:cNvPr id="294" name="Right Arrow 293"/>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5" name="Right Arrow 294"/>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6" name="Right Arrow 295"/>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7" name="Right Arrow 296"/>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93" name="Donut 292"/>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grpSp>
      <p:grpSp>
        <p:nvGrpSpPr>
          <p:cNvPr id="311" name="Group 310"/>
          <p:cNvGrpSpPr/>
          <p:nvPr/>
        </p:nvGrpSpPr>
        <p:grpSpPr>
          <a:xfrm>
            <a:off x="4315152" y="1927411"/>
            <a:ext cx="3251956" cy="3268663"/>
            <a:chOff x="2118804" y="1066800"/>
            <a:chExt cx="3748596" cy="4419600"/>
          </a:xfrm>
        </p:grpSpPr>
        <p:sp>
          <p:nvSpPr>
            <p:cNvPr id="312" name="Isosceles Triangle 311"/>
            <p:cNvSpPr/>
            <p:nvPr/>
          </p:nvSpPr>
          <p:spPr>
            <a:xfrm>
              <a:off x="2514600" y="30480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Isosceles Triangle 312"/>
            <p:cNvSpPr/>
            <p:nvPr/>
          </p:nvSpPr>
          <p:spPr>
            <a:xfrm rot="10800000">
              <a:off x="2514600" y="1447800"/>
              <a:ext cx="30480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3810000" y="2971800"/>
              <a:ext cx="457200" cy="1066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ed Rectangle 314"/>
            <p:cNvSpPr/>
            <p:nvPr/>
          </p:nvSpPr>
          <p:spPr>
            <a:xfrm>
              <a:off x="2133600" y="10668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2118804" y="5029200"/>
              <a:ext cx="3733800" cy="457200"/>
            </a:xfrm>
            <a:prstGeom prst="roundRect">
              <a:avLst>
                <a:gd name="adj" fmla="val 3381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 name="Picture 2" descr="http://www.trikkiworld.com/images/bg/bg_sand/25012011/sand00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885950"/>
              <a:ext cx="1676400" cy="12573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8" name="Picture 2" descr="http://www.trikkiworld.com/images/bg/bg_sand/25012011/sand006.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2300" y="4038600"/>
              <a:ext cx="1676400" cy="1085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9" name="Picture 2" descr="http://www.trikkiworld.com/images/bg/bg_sand/25012011/sand006.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694955">
              <a:off x="3176587" y="3348037"/>
              <a:ext cx="1676400" cy="352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0" name="Picture 2" descr="http://www.trikkiworld.com/images/bg/bg_sand/25012011/sand006.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1826360"/>
              <a:ext cx="1676400" cy="99425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1"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0077" y="4428327"/>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2" name="Picture 2" descr="http://www.trikkiworld.com/images/bg/bg_sand/25012011/sand006.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6546005">
              <a:off x="3171800" y="3145401"/>
              <a:ext cx="1685973" cy="444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3" name="Picture 2" descr="http://www.trikkiworld.com/images/bg/bg_sand/25012011/sand00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6307" y="4407634"/>
              <a:ext cx="1088189" cy="704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0910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6" name="TextBox 5"/>
          <p:cNvSpPr txBox="1"/>
          <p:nvPr/>
        </p:nvSpPr>
        <p:spPr>
          <a:xfrm>
            <a:off x="0" y="123137"/>
            <a:ext cx="12192000" cy="830997"/>
          </a:xfrm>
          <a:prstGeom prst="rect">
            <a:avLst/>
          </a:prstGeom>
          <a:noFill/>
        </p:spPr>
        <p:txBody>
          <a:bodyPr wrap="square" rtlCol="0">
            <a:spAutoFit/>
          </a:bodyPr>
          <a:lstStyle/>
          <a:p>
            <a:pPr algn="ctr"/>
            <a:r>
              <a:rPr lang="en-US" sz="4800" dirty="0">
                <a:latin typeface="Broadway" pitchFamily="82" charset="0"/>
              </a:rPr>
              <a:t>Wicked and Slothful Servant</a:t>
            </a:r>
          </a:p>
        </p:txBody>
      </p:sp>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17" name="Rectangle 216"/>
          <p:cNvSpPr/>
          <p:nvPr/>
        </p:nvSpPr>
        <p:spPr>
          <a:xfrm>
            <a:off x="3426691" y="5682827"/>
            <a:ext cx="6096000" cy="830997"/>
          </a:xfrm>
          <a:prstGeom prst="rect">
            <a:avLst/>
          </a:prstGeom>
        </p:spPr>
        <p:txBody>
          <a:bodyPr>
            <a:spAutoFit/>
          </a:bodyPr>
          <a:lstStyle/>
          <a:p>
            <a:r>
              <a:rPr lang="en-US" sz="2400" i="1" dirty="0"/>
              <a:t> Take therefore the talent from him, and give it unto him which hath ten talents.</a:t>
            </a:r>
          </a:p>
        </p:txBody>
      </p:sp>
      <p:sp>
        <p:nvSpPr>
          <p:cNvPr id="223" name="Rectangle 222"/>
          <p:cNvSpPr/>
          <p:nvPr/>
        </p:nvSpPr>
        <p:spPr>
          <a:xfrm>
            <a:off x="0" y="6550223"/>
            <a:ext cx="1545295" cy="307777"/>
          </a:xfrm>
          <a:prstGeom prst="rect">
            <a:avLst/>
          </a:prstGeom>
        </p:spPr>
        <p:txBody>
          <a:bodyPr wrap="none">
            <a:spAutoFit/>
          </a:bodyPr>
          <a:lstStyle/>
          <a:p>
            <a:r>
              <a:rPr lang="en-US" sz="1400" dirty="0"/>
              <a:t>Matthew 25:25-28</a:t>
            </a:r>
          </a:p>
        </p:txBody>
      </p:sp>
      <p:grpSp>
        <p:nvGrpSpPr>
          <p:cNvPr id="258" name="Group 257"/>
          <p:cNvGrpSpPr/>
          <p:nvPr/>
        </p:nvGrpSpPr>
        <p:grpSpPr>
          <a:xfrm>
            <a:off x="3805599" y="2261171"/>
            <a:ext cx="2048707" cy="3075708"/>
            <a:chOff x="5029201" y="3657600"/>
            <a:chExt cx="2133599" cy="2743200"/>
          </a:xfrm>
        </p:grpSpPr>
        <p:sp>
          <p:nvSpPr>
            <p:cNvPr id="265" name="Donut 264"/>
            <p:cNvSpPr/>
            <p:nvPr/>
          </p:nvSpPr>
          <p:spPr>
            <a:xfrm>
              <a:off x="6545002" y="5327374"/>
              <a:ext cx="529541" cy="655983"/>
            </a:xfrm>
            <a:prstGeom prst="donu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Oval 276"/>
            <p:cNvSpPr/>
            <p:nvPr/>
          </p:nvSpPr>
          <p:spPr>
            <a:xfrm rot="2749164" flipH="1">
              <a:off x="6420640"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rot="18850836">
              <a:off x="5005684"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283"/>
            <p:cNvSpPr/>
            <p:nvPr/>
          </p:nvSpPr>
          <p:spPr>
            <a:xfrm rot="5016333">
              <a:off x="6085446" y="3929645"/>
              <a:ext cx="702943" cy="55398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loud 284"/>
            <p:cNvSpPr/>
            <p:nvPr/>
          </p:nvSpPr>
          <p:spPr>
            <a:xfrm rot="6017849">
              <a:off x="5021821" y="4009215"/>
              <a:ext cx="769635" cy="46839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p:cNvSpPr/>
            <p:nvPr/>
          </p:nvSpPr>
          <p:spPr>
            <a:xfrm>
              <a:off x="5309407" y="4492487"/>
              <a:ext cx="1235595" cy="1669774"/>
            </a:xfrm>
            <a:prstGeom prst="trapezoid">
              <a:avLst>
                <a:gd name="adj" fmla="val 40126"/>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rot="10800000">
              <a:off x="5791200" y="4724400"/>
              <a:ext cx="304800" cy="152400"/>
            </a:xfrm>
            <a:prstGeom prst="trapezoid">
              <a:avLst>
                <a:gd name="adj" fmla="val 4012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rapezoid 309"/>
            <p:cNvSpPr/>
            <p:nvPr/>
          </p:nvSpPr>
          <p:spPr>
            <a:xfrm rot="1569358">
              <a:off x="5183691" y="4588489"/>
              <a:ext cx="524449"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20030642" flipH="1">
              <a:off x="6159265" y="4588886"/>
              <a:ext cx="531016"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5397664" y="3717235"/>
              <a:ext cx="1059082" cy="107342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loud 324"/>
            <p:cNvSpPr/>
            <p:nvPr/>
          </p:nvSpPr>
          <p:spPr>
            <a:xfrm>
              <a:off x="5309407" y="3657600"/>
              <a:ext cx="1235595" cy="59634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5221150" y="4015409"/>
              <a:ext cx="1412109" cy="119270"/>
            </a:xfrm>
            <a:prstGeom prst="round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Isosceles Triangle 326"/>
            <p:cNvSpPr/>
            <p:nvPr/>
          </p:nvSpPr>
          <p:spPr>
            <a:xfrm>
              <a:off x="5397664"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a:off x="5927205"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309407"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5927205"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6456746" y="5744817"/>
              <a:ext cx="706054" cy="477078"/>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Isosceles Triangle 331"/>
            <p:cNvSpPr/>
            <p:nvPr/>
          </p:nvSpPr>
          <p:spPr>
            <a:xfrm rot="10800000">
              <a:off x="5782235" y="5921188"/>
              <a:ext cx="304800" cy="171627"/>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70"/>
          <p:cNvGrpSpPr/>
          <p:nvPr/>
        </p:nvGrpSpPr>
        <p:grpSpPr>
          <a:xfrm>
            <a:off x="3380283" y="4213305"/>
            <a:ext cx="576565" cy="586805"/>
            <a:chOff x="980303" y="4530811"/>
            <a:chExt cx="1977081" cy="1977081"/>
          </a:xfrm>
        </p:grpSpPr>
        <p:sp>
          <p:nvSpPr>
            <p:cNvPr id="334" name="Oval 333"/>
            <p:cNvSpPr/>
            <p:nvPr/>
          </p:nvSpPr>
          <p:spPr>
            <a:xfrm>
              <a:off x="980303" y="4530811"/>
              <a:ext cx="1977081" cy="1977081"/>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1784482" y="5336945"/>
              <a:ext cx="337751" cy="337751"/>
            </a:xfrm>
            <a:prstGeom prst="ellipse">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ight Arrow 335"/>
            <p:cNvSpPr/>
            <p:nvPr/>
          </p:nvSpPr>
          <p:spPr>
            <a:xfrm rot="16200000">
              <a:off x="1665377" y="4823885"/>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7" name="Right Arrow 336"/>
            <p:cNvSpPr/>
            <p:nvPr/>
          </p:nvSpPr>
          <p:spPr>
            <a:xfrm rot="5400000" flipV="1">
              <a:off x="1680925" y="5954991"/>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8" name="Right Arrow 337"/>
            <p:cNvSpPr/>
            <p:nvPr/>
          </p:nvSpPr>
          <p:spPr>
            <a:xfrm>
              <a:off x="2236299"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9" name="Right Arrow 338"/>
            <p:cNvSpPr/>
            <p:nvPr/>
          </p:nvSpPr>
          <p:spPr>
            <a:xfrm rot="10800000">
              <a:off x="1100223" y="540097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0" name="Group 349"/>
            <p:cNvGrpSpPr/>
            <p:nvPr/>
          </p:nvGrpSpPr>
          <p:grpSpPr>
            <a:xfrm rot="3025735">
              <a:off x="1095967" y="4666179"/>
              <a:ext cx="1702271" cy="1671562"/>
              <a:chOff x="2989384" y="5076338"/>
              <a:chExt cx="1702271" cy="1671562"/>
            </a:xfrm>
          </p:grpSpPr>
          <p:sp>
            <p:nvSpPr>
              <p:cNvPr id="342" name="Right Arrow 341"/>
              <p:cNvSpPr/>
              <p:nvPr/>
            </p:nvSpPr>
            <p:spPr>
              <a:xfrm rot="16200000">
                <a:off x="3541840" y="524392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3" name="Right Arrow 342"/>
              <p:cNvSpPr/>
              <p:nvPr/>
            </p:nvSpPr>
            <p:spPr>
              <a:xfrm rot="5400000" flipV="1">
                <a:off x="3603778" y="637062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4" name="Right Arrow 343"/>
              <p:cNvSpPr/>
              <p:nvPr/>
            </p:nvSpPr>
            <p:spPr>
              <a:xfrm>
                <a:off x="4146791" y="5781816"/>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5" name="Right Arrow 344"/>
              <p:cNvSpPr/>
              <p:nvPr/>
            </p:nvSpPr>
            <p:spPr>
              <a:xfrm rot="10800000">
                <a:off x="2989384" y="5831514"/>
                <a:ext cx="544864" cy="209688"/>
              </a:xfrm>
              <a:prstGeom prst="rightArrow">
                <a:avLst>
                  <a:gd name="adj1" fmla="val 100000"/>
                  <a:gd name="adj2" fmla="val 224824"/>
                </a:avLst>
              </a:prstGeom>
              <a:solidFill>
                <a:srgbClr val="C4967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41" name="Donut 340"/>
            <p:cNvSpPr/>
            <p:nvPr/>
          </p:nvSpPr>
          <p:spPr>
            <a:xfrm>
              <a:off x="1044231" y="4588412"/>
              <a:ext cx="1857161" cy="1857161"/>
            </a:xfrm>
            <a:prstGeom prst="donut">
              <a:avLst>
                <a:gd name="adj" fmla="val 1029"/>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346" name="Group 138"/>
          <p:cNvGrpSpPr/>
          <p:nvPr/>
        </p:nvGrpSpPr>
        <p:grpSpPr>
          <a:xfrm>
            <a:off x="8462322" y="2119256"/>
            <a:ext cx="1596078" cy="3474067"/>
            <a:chOff x="5513550" y="1143000"/>
            <a:chExt cx="1515848" cy="3124200"/>
          </a:xfrm>
        </p:grpSpPr>
        <p:sp>
          <p:nvSpPr>
            <p:cNvPr id="347" name="Oval 346"/>
            <p:cNvSpPr/>
            <p:nvPr/>
          </p:nvSpPr>
          <p:spPr>
            <a:xfrm rot="19221942">
              <a:off x="5513550" y="2750194"/>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3071452">
              <a:off x="6558183" y="2619025"/>
              <a:ext cx="609600" cy="304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Manual Operation 348"/>
            <p:cNvSpPr/>
            <p:nvPr/>
          </p:nvSpPr>
          <p:spPr>
            <a:xfrm rot="12462736">
              <a:off x="5672676" y="2071726"/>
              <a:ext cx="533400" cy="932708"/>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lowchart: Manual Operation 349"/>
            <p:cNvSpPr/>
            <p:nvPr/>
          </p:nvSpPr>
          <p:spPr>
            <a:xfrm rot="8875653">
              <a:off x="6495998" y="2053974"/>
              <a:ext cx="533400" cy="885212"/>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anual Operation 350"/>
            <p:cNvSpPr/>
            <p:nvPr/>
          </p:nvSpPr>
          <p:spPr>
            <a:xfrm rot="10800000">
              <a:off x="5884772" y="3365137"/>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lowchart: Manual Operation 351"/>
            <p:cNvSpPr/>
            <p:nvPr/>
          </p:nvSpPr>
          <p:spPr>
            <a:xfrm rot="10800000">
              <a:off x="6324600" y="3352800"/>
              <a:ext cx="533400" cy="738943"/>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lowchart: Manual Operation 352"/>
            <p:cNvSpPr/>
            <p:nvPr/>
          </p:nvSpPr>
          <p:spPr>
            <a:xfrm rot="10800000">
              <a:off x="5867400" y="2133600"/>
              <a:ext cx="990600" cy="1447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Chevron 353"/>
            <p:cNvSpPr/>
            <p:nvPr/>
          </p:nvSpPr>
          <p:spPr>
            <a:xfrm rot="16014795">
              <a:off x="5843329" y="3098022"/>
              <a:ext cx="533400" cy="457200"/>
            </a:xfrm>
            <a:prstGeom prst="chevron">
              <a:avLst>
                <a:gd name="adj" fmla="val 6206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Chevron 354"/>
            <p:cNvSpPr/>
            <p:nvPr/>
          </p:nvSpPr>
          <p:spPr>
            <a:xfrm rot="16014795">
              <a:off x="6300530" y="3098023"/>
              <a:ext cx="533400" cy="4572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6" name="Rectangle 355"/>
            <p:cNvSpPr/>
            <p:nvPr/>
          </p:nvSpPr>
          <p:spPr>
            <a:xfrm>
              <a:off x="5867400" y="3429000"/>
              <a:ext cx="990600" cy="228600"/>
            </a:xfrm>
            <a:prstGeom prst="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Chevron 356"/>
            <p:cNvSpPr/>
            <p:nvPr/>
          </p:nvSpPr>
          <p:spPr>
            <a:xfrm rot="5400000">
              <a:off x="6134100" y="2095500"/>
              <a:ext cx="457200" cy="533400"/>
            </a:xfrm>
            <a:prstGeom prst="chevron">
              <a:avLst>
                <a:gd name="adj" fmla="val 6468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Oval 357"/>
            <p:cNvSpPr/>
            <p:nvPr/>
          </p:nvSpPr>
          <p:spPr>
            <a:xfrm>
              <a:off x="57150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6324600" y="3962400"/>
              <a:ext cx="609600" cy="304800"/>
            </a:xfrm>
            <a:prstGeom prst="ellips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a:off x="5943600" y="1219200"/>
              <a:ext cx="762000" cy="1066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Cloud 360"/>
            <p:cNvSpPr/>
            <p:nvPr/>
          </p:nvSpPr>
          <p:spPr>
            <a:xfrm rot="18173890">
              <a:off x="5607717" y="1454035"/>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Cloud 361"/>
            <p:cNvSpPr/>
            <p:nvPr/>
          </p:nvSpPr>
          <p:spPr>
            <a:xfrm>
              <a:off x="5867400" y="1143000"/>
              <a:ext cx="914400" cy="457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Cloud 362"/>
            <p:cNvSpPr/>
            <p:nvPr/>
          </p:nvSpPr>
          <p:spPr>
            <a:xfrm rot="3426110" flipH="1">
              <a:off x="6445917" y="1454037"/>
              <a:ext cx="619846" cy="44473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5791200" y="1371600"/>
              <a:ext cx="1066800" cy="152400"/>
            </a:xfrm>
            <a:prstGeom prst="roundRect">
              <a:avLst>
                <a:gd name="adj" fmla="val 21765"/>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77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48268E-6 3.71733E-6 C 0.00351 -0.00417 0.01081 -0.00926 0.01497 -0.01088 C 0.02318 -0.01851 0.03334 -0.01758 0.04233 -0.01874 C 0.05561 -0.01782 0.06811 -0.01782 0.08114 -0.01411 C 0.08947 -0.0118 0.09768 -0.00764 0.10588 -0.00463 C 0.11839 3.71733E-6 0.12972 0.01249 0.14209 0.01573 C 0.14821 0.01966 0.15512 0.01943 0.1615 0.02035 C 0.20044 0.03446 0.22766 0.03493 0.26999 0.03608 C 0.27324 0.0377 0.2765 0.03932 0.27976 0.04071 C 0.29604 0.06014 0.32443 0.06708 0.34332 0.06893 C 0.36077 0.07286 0.37861 0.07379 0.39619 0.07379 " pathEditMode="relative" rAng="0" ptsTypes="ffffffffffA">
                                      <p:cBhvr>
                                        <p:cTn id="6" dur="2000" fill="hold"/>
                                        <p:tgtEl>
                                          <p:spTgt spid="333"/>
                                        </p:tgtEl>
                                        <p:attrNameLst>
                                          <p:attrName>ppt_x</p:attrName>
                                          <p:attrName>ppt_y</p:attrName>
                                        </p:attrNameLst>
                                      </p:cBhvr>
                                      <p:rCtr x="19800" y="2800"/>
                                    </p:animMotion>
                                  </p:childTnLst>
                                </p:cTn>
                              </p:par>
                              <p:par>
                                <p:cTn id="7" presetID="1" presetClass="entr" presetSubtype="0" fill="hold" grpId="0" nodeType="withEffect">
                                  <p:stCondLst>
                                    <p:cond delay="0"/>
                                  </p:stCondLst>
                                  <p:childTnLst>
                                    <p:set>
                                      <p:cBhvr>
                                        <p:cTn id="8"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eniusposgraduacao.com.br/wp-content/uploads/2015/10/bg.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10" name="Rectangle 209"/>
          <p:cNvSpPr/>
          <p:nvPr/>
        </p:nvSpPr>
        <p:spPr>
          <a:xfrm>
            <a:off x="11749250" y="6488668"/>
            <a:ext cx="442750" cy="369332"/>
          </a:xfrm>
          <a:prstGeom prst="rect">
            <a:avLst/>
          </a:prstGeom>
        </p:spPr>
        <p:txBody>
          <a:bodyPr wrap="none">
            <a:spAutoFit/>
          </a:bodyPr>
          <a:lstStyle/>
          <a:p>
            <a:r>
              <a:rPr lang="en-US" dirty="0"/>
              <a:t>(1)</a:t>
            </a:r>
          </a:p>
        </p:txBody>
      </p:sp>
      <p:sp>
        <p:nvSpPr>
          <p:cNvPr id="217" name="Rectangle 216"/>
          <p:cNvSpPr/>
          <p:nvPr/>
        </p:nvSpPr>
        <p:spPr>
          <a:xfrm>
            <a:off x="4561243" y="4026148"/>
            <a:ext cx="7498079" cy="2308324"/>
          </a:xfrm>
          <a:prstGeom prst="rect">
            <a:avLst/>
          </a:prstGeom>
        </p:spPr>
        <p:txBody>
          <a:bodyPr wrap="square">
            <a:spAutoFit/>
          </a:bodyPr>
          <a:lstStyle/>
          <a:p>
            <a:pPr fontAlgn="base"/>
            <a:r>
              <a:rPr lang="en-US" sz="2400" dirty="0"/>
              <a:t>“… When one fails to use the muscles of his arm he loses his strength. … When we don’t develop our abilities, we lose our abilities. When the people in past ages have not honored the Priesthood, it has been taken from them. … Neither spiritual, mental nor physical talents develop while they are buried in the earth.” (3)</a:t>
            </a:r>
          </a:p>
        </p:txBody>
      </p:sp>
      <p:sp>
        <p:nvSpPr>
          <p:cNvPr id="58" name="Rectangle 57"/>
          <p:cNvSpPr/>
          <p:nvPr/>
        </p:nvSpPr>
        <p:spPr>
          <a:xfrm>
            <a:off x="358588" y="351919"/>
            <a:ext cx="6096000" cy="1938992"/>
          </a:xfrm>
          <a:prstGeom prst="rect">
            <a:avLst/>
          </a:prstGeom>
        </p:spPr>
        <p:txBody>
          <a:bodyPr>
            <a:spAutoFit/>
          </a:bodyPr>
          <a:lstStyle/>
          <a:p>
            <a:pPr fontAlgn="base"/>
            <a:r>
              <a:rPr lang="en-US" sz="2400" dirty="0"/>
              <a:t>“[The third servant’s] loss was not because he did anything wrong, but rather because his fear had prevented him [from] doing anything at all. Yet this is the process by which most of our blessings are lost. …</a:t>
            </a:r>
          </a:p>
        </p:txBody>
      </p:sp>
      <p:grpSp>
        <p:nvGrpSpPr>
          <p:cNvPr id="59" name="Group 58"/>
          <p:cNvGrpSpPr/>
          <p:nvPr/>
        </p:nvGrpSpPr>
        <p:grpSpPr>
          <a:xfrm>
            <a:off x="6989863" y="357067"/>
            <a:ext cx="2305945" cy="3461898"/>
            <a:chOff x="5029201" y="3657600"/>
            <a:chExt cx="2133599" cy="2743200"/>
          </a:xfrm>
        </p:grpSpPr>
        <p:sp>
          <p:nvSpPr>
            <p:cNvPr id="60" name="Donut 59"/>
            <p:cNvSpPr/>
            <p:nvPr/>
          </p:nvSpPr>
          <p:spPr>
            <a:xfrm>
              <a:off x="6545002" y="5327374"/>
              <a:ext cx="529541" cy="655983"/>
            </a:xfrm>
            <a:prstGeom prst="donu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rot="2749164" flipH="1">
              <a:off x="6420640"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8850836">
              <a:off x="5005684" y="5140787"/>
              <a:ext cx="420205" cy="3731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5016333">
              <a:off x="6085446" y="3929645"/>
              <a:ext cx="702943" cy="55398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Cloud 63"/>
            <p:cNvSpPr/>
            <p:nvPr/>
          </p:nvSpPr>
          <p:spPr>
            <a:xfrm rot="6017849">
              <a:off x="5021821" y="4009215"/>
              <a:ext cx="769635" cy="468391"/>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a:off x="5309407" y="4492487"/>
              <a:ext cx="1235595" cy="1669774"/>
            </a:xfrm>
            <a:prstGeom prst="trapezoid">
              <a:avLst>
                <a:gd name="adj" fmla="val 40126"/>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0800000">
              <a:off x="5791200" y="4724400"/>
              <a:ext cx="304800" cy="152400"/>
            </a:xfrm>
            <a:prstGeom prst="trapezoid">
              <a:avLst>
                <a:gd name="adj" fmla="val 40126"/>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569358">
              <a:off x="5183691" y="4588489"/>
              <a:ext cx="524449"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030642" flipH="1">
              <a:off x="6159265" y="4588886"/>
              <a:ext cx="531016" cy="826539"/>
            </a:xfrm>
            <a:prstGeom prst="trapezoi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397664" y="3717235"/>
              <a:ext cx="1059082" cy="107342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5309407" y="3657600"/>
              <a:ext cx="1235595" cy="59634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5221150" y="4015409"/>
              <a:ext cx="1412109" cy="119270"/>
            </a:xfrm>
            <a:prstGeom prst="round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5397664"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927205" y="5864087"/>
              <a:ext cx="529541" cy="298174"/>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309407"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927205" y="6102626"/>
              <a:ext cx="617798" cy="298174"/>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6456746" y="5744817"/>
              <a:ext cx="706054" cy="477078"/>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0800000">
              <a:off x="5782235" y="5921188"/>
              <a:ext cx="304800" cy="171627"/>
            </a:xfrm>
            <a:prstGeom prst="triangl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914" name="Picture 2" descr="Elder Sterling W. Sill"/>
          <p:cNvPicPr>
            <a:picLocks noChangeAspect="1" noChangeArrowheads="1"/>
          </p:cNvPicPr>
          <p:nvPr/>
        </p:nvPicPr>
        <p:blipFill>
          <a:blip r:embed="rId3" cstate="print"/>
          <a:srcRect/>
          <a:stretch>
            <a:fillRect/>
          </a:stretch>
        </p:blipFill>
        <p:spPr bwMode="auto">
          <a:xfrm>
            <a:off x="10848676" y="220662"/>
            <a:ext cx="1095375" cy="1457326"/>
          </a:xfrm>
          <a:prstGeom prst="rect">
            <a:avLst/>
          </a:prstGeom>
          <a:noFill/>
        </p:spPr>
      </p:pic>
      <p:grpSp>
        <p:nvGrpSpPr>
          <p:cNvPr id="79" name="Group 78"/>
          <p:cNvGrpSpPr/>
          <p:nvPr/>
        </p:nvGrpSpPr>
        <p:grpSpPr>
          <a:xfrm>
            <a:off x="582950" y="3273193"/>
            <a:ext cx="3547986" cy="2751090"/>
            <a:chOff x="384206" y="4158361"/>
            <a:chExt cx="3289208" cy="2390250"/>
          </a:xfrm>
        </p:grpSpPr>
        <p:grpSp>
          <p:nvGrpSpPr>
            <p:cNvPr id="80" name="Group 17"/>
            <p:cNvGrpSpPr/>
            <p:nvPr/>
          </p:nvGrpSpPr>
          <p:grpSpPr>
            <a:xfrm>
              <a:off x="384206" y="4158361"/>
              <a:ext cx="3289208" cy="2390250"/>
              <a:chOff x="609599" y="833642"/>
              <a:chExt cx="7941747" cy="5771225"/>
            </a:xfrm>
          </p:grpSpPr>
          <p:grpSp>
            <p:nvGrpSpPr>
              <p:cNvPr id="82" name="Group 14"/>
              <p:cNvGrpSpPr/>
              <p:nvPr/>
            </p:nvGrpSpPr>
            <p:grpSpPr>
              <a:xfrm rot="10800000">
                <a:off x="7696200" y="5257800"/>
                <a:ext cx="621450" cy="1347067"/>
                <a:chOff x="7010400" y="381000"/>
                <a:chExt cx="762000" cy="2033666"/>
              </a:xfrm>
            </p:grpSpPr>
            <p:sp>
              <p:nvSpPr>
                <p:cNvPr id="95" name="Rounded Rectangle 9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11"/>
              <p:cNvGrpSpPr/>
              <p:nvPr/>
            </p:nvGrpSpPr>
            <p:grpSpPr>
              <a:xfrm rot="10800000">
                <a:off x="939238" y="4923502"/>
                <a:ext cx="621450" cy="1347067"/>
                <a:chOff x="7010400" y="381000"/>
                <a:chExt cx="762000" cy="2033666"/>
              </a:xfrm>
            </p:grpSpPr>
            <p:sp>
              <p:nvSpPr>
                <p:cNvPr id="93" name="Rounded Rectangle 9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23"/>
              <p:cNvGrpSpPr/>
              <p:nvPr/>
            </p:nvGrpSpPr>
            <p:grpSpPr>
              <a:xfrm>
                <a:off x="899460" y="833642"/>
                <a:ext cx="621450" cy="986197"/>
                <a:chOff x="7031201" y="834275"/>
                <a:chExt cx="762000" cy="1488861"/>
              </a:xfrm>
            </p:grpSpPr>
            <p:sp>
              <p:nvSpPr>
                <p:cNvPr id="91" name="Rounded Rectangle 9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24"/>
              <p:cNvGrpSpPr/>
              <p:nvPr/>
            </p:nvGrpSpPr>
            <p:grpSpPr>
              <a:xfrm>
                <a:off x="7646520" y="1148254"/>
                <a:ext cx="621450" cy="1017899"/>
                <a:chOff x="7087348" y="824753"/>
                <a:chExt cx="762000" cy="1536722"/>
              </a:xfrm>
            </p:grpSpPr>
            <p:sp>
              <p:nvSpPr>
                <p:cNvPr id="89" name="Rounded Rectangle 8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Rectangle 80"/>
            <p:cNvSpPr/>
            <p:nvPr/>
          </p:nvSpPr>
          <p:spPr>
            <a:xfrm>
              <a:off x="790255" y="4640425"/>
              <a:ext cx="2437759" cy="1815882"/>
            </a:xfrm>
            <a:prstGeom prst="rect">
              <a:avLst/>
            </a:prstGeom>
          </p:spPr>
          <p:txBody>
            <a:bodyPr wrap="square">
              <a:spAutoFit/>
            </a:bodyPr>
            <a:lstStyle/>
            <a:p>
              <a:pPr algn="ctr"/>
              <a:r>
                <a:rPr lang="en-US" sz="1600" b="1" dirty="0"/>
                <a:t>Fear can prevent us from using the gifts and abilities the Lord has given us. If we do not develop and use our spiritual gifts for good, then we will lose them</a:t>
              </a:r>
              <a:endParaRPr lang="en-US" sz="1600" dirty="0"/>
            </a:p>
          </p:txBody>
        </p:sp>
      </p:grpSp>
    </p:spTree>
    <p:extLst>
      <p:ext uri="{BB962C8B-B14F-4D97-AF65-F5344CB8AC3E}">
        <p14:creationId xmlns:p14="http://schemas.microsoft.com/office/powerpoint/2010/main" val="409843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barn(outVertical)">
                                      <p:cBhvr>
                                        <p:cTn id="11"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402</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Broadway</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cp:revision>
  <dcterms:created xsi:type="dcterms:W3CDTF">2019-05-16T18:23:42Z</dcterms:created>
  <dcterms:modified xsi:type="dcterms:W3CDTF">2020-11-28T16:34:42Z</dcterms:modified>
</cp:coreProperties>
</file>