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badi" panose="020B0604020104020204" pitchFamily="34" charset="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Harrington" panose="04040505050A02020702" pitchFamily="8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EA46-CA33-4718-942D-94E99613B1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C3D29E-2D69-4A69-BE24-C2689A185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F472D-CCB7-4C5A-9681-8F97D5310DF1}"/>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5" name="Footer Placeholder 4">
            <a:extLst>
              <a:ext uri="{FF2B5EF4-FFF2-40B4-BE49-F238E27FC236}">
                <a16:creationId xmlns:a16="http://schemas.microsoft.com/office/drawing/2014/main" id="{81368CC4-1765-442B-B189-E6010CF56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007F1-2798-46DE-A2E1-BAE23A1731C0}"/>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26096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02D5-F0BC-40CF-A410-E20BA4AFDA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7E7528-0D16-475E-8791-50FD1774B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DF7FE-FC77-414D-99FC-C2A82CB94C13}"/>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5" name="Footer Placeholder 4">
            <a:extLst>
              <a:ext uri="{FF2B5EF4-FFF2-40B4-BE49-F238E27FC236}">
                <a16:creationId xmlns:a16="http://schemas.microsoft.com/office/drawing/2014/main" id="{513D7879-881E-4363-A994-B81DCC1F5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DDF38-81D3-4B1B-984A-CBD3D8D4AE3E}"/>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43774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16294A-64D2-4DD4-8DAD-F563196EDB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6151B-1019-4A6F-B9F3-A91D6A7B7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7C351-1E9D-4CBD-8E60-6F37668FA932}"/>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5" name="Footer Placeholder 4">
            <a:extLst>
              <a:ext uri="{FF2B5EF4-FFF2-40B4-BE49-F238E27FC236}">
                <a16:creationId xmlns:a16="http://schemas.microsoft.com/office/drawing/2014/main" id="{CD627648-259A-44C4-8449-3F33F0CAE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28FE2-AF00-42E0-B1E6-C3316C9EBC2F}"/>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03227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8AAE-6DEE-4F29-8DD5-087FC2AB8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3EECE-5383-4863-A8B1-604E07DB1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82926-140E-4CE2-970B-04FE8ABDB0F3}"/>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5" name="Footer Placeholder 4">
            <a:extLst>
              <a:ext uri="{FF2B5EF4-FFF2-40B4-BE49-F238E27FC236}">
                <a16:creationId xmlns:a16="http://schemas.microsoft.com/office/drawing/2014/main" id="{FDD79E1D-14E0-4416-A158-0B0826BD1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12F11-CD8C-47DE-9D1D-046526A12313}"/>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21726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C02-5510-4F96-A1CA-57F3A3C5A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F92884-CEC0-41E7-93E8-C43C6490C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8F325-61E2-4316-876B-D8CD0A8301E5}"/>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5" name="Footer Placeholder 4">
            <a:extLst>
              <a:ext uri="{FF2B5EF4-FFF2-40B4-BE49-F238E27FC236}">
                <a16:creationId xmlns:a16="http://schemas.microsoft.com/office/drawing/2014/main" id="{D0EA1927-62BE-49A4-BE66-B6520841F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2CA29-46B5-4D28-9F84-9ACA314F0F10}"/>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27995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0BB3-2B47-4582-B80D-1554D455B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0F8E6-1296-4490-A145-D705CBEB0A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FFD51E-9792-4DA2-8B80-BE12FEEBE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226D0-83F0-407A-82D9-784FCE447BFF}"/>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6" name="Footer Placeholder 5">
            <a:extLst>
              <a:ext uri="{FF2B5EF4-FFF2-40B4-BE49-F238E27FC236}">
                <a16:creationId xmlns:a16="http://schemas.microsoft.com/office/drawing/2014/main" id="{540C08C9-20B0-43D8-A474-D767D851A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F5985-0F47-4835-AE74-DE5228C30114}"/>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317230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CEDB-8938-4A66-B18B-1BFDC535D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D01F6-FD9F-4261-BE2A-1A21EBD6E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95EF2E-F3CE-4F90-9541-CEA6314A9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C43D4-7B30-4268-8FDE-0E99B5226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84711-88DB-4222-B507-974FB6B55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408DF6-B90D-405E-9181-C4FBB18C7193}"/>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8" name="Footer Placeholder 7">
            <a:extLst>
              <a:ext uri="{FF2B5EF4-FFF2-40B4-BE49-F238E27FC236}">
                <a16:creationId xmlns:a16="http://schemas.microsoft.com/office/drawing/2014/main" id="{FC143815-8560-4592-8C9B-9A3D00C67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95B6D5-BB0F-42CA-8187-50BEA80D87AD}"/>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90405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9CF5-6F55-4310-8393-D21B5BB20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311FC-E112-427B-B1A0-8A9D38CAFAE9}"/>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4" name="Footer Placeholder 3">
            <a:extLst>
              <a:ext uri="{FF2B5EF4-FFF2-40B4-BE49-F238E27FC236}">
                <a16:creationId xmlns:a16="http://schemas.microsoft.com/office/drawing/2014/main" id="{D70502A3-471B-4C3C-B93C-E28B64BDB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523C00-EAE4-46AA-8642-445D7EF0CC7D}"/>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448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6C7E9-7C54-4DEB-9462-8A012CF6452D}"/>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3" name="Footer Placeholder 2">
            <a:extLst>
              <a:ext uri="{FF2B5EF4-FFF2-40B4-BE49-F238E27FC236}">
                <a16:creationId xmlns:a16="http://schemas.microsoft.com/office/drawing/2014/main" id="{C259F6DE-6439-402D-9919-2604BDDF61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6C6E1-C446-40B1-B221-C6BACC675297}"/>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29521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B6C5-DEDD-4D26-93AA-B942465D8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EE14D-47C9-4AE4-9780-433C04521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F9CEBE-01CA-460B-AD8D-434749D36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BD340-0C3E-4D6B-A3F8-C209F89ED816}"/>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6" name="Footer Placeholder 5">
            <a:extLst>
              <a:ext uri="{FF2B5EF4-FFF2-40B4-BE49-F238E27FC236}">
                <a16:creationId xmlns:a16="http://schemas.microsoft.com/office/drawing/2014/main" id="{1291BFAD-DAA2-4AF1-A7E8-DADABA52B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84B75-31B5-4448-8AC1-D5F845EC2012}"/>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273772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09F1-00ED-4173-B6C7-6DBEEF4FE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7FB56-84B9-41BA-B66F-4502062DB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CBF6C-3F7A-4D69-A016-A4F7C8776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B9783-F3B1-464B-B658-887943BC31BB}"/>
              </a:ext>
            </a:extLst>
          </p:cNvPr>
          <p:cNvSpPr>
            <a:spLocks noGrp="1"/>
          </p:cNvSpPr>
          <p:nvPr>
            <p:ph type="dt" sz="half" idx="10"/>
          </p:nvPr>
        </p:nvSpPr>
        <p:spPr/>
        <p:txBody>
          <a:bodyPr/>
          <a:lstStyle/>
          <a:p>
            <a:fld id="{1B00CB86-5478-48EB-B87C-AB8C969B4F96}" type="datetimeFigureOut">
              <a:rPr lang="en-US" smtClean="0"/>
              <a:t>11/13/2020</a:t>
            </a:fld>
            <a:endParaRPr lang="en-US"/>
          </a:p>
        </p:txBody>
      </p:sp>
      <p:sp>
        <p:nvSpPr>
          <p:cNvPr id="6" name="Footer Placeholder 5">
            <a:extLst>
              <a:ext uri="{FF2B5EF4-FFF2-40B4-BE49-F238E27FC236}">
                <a16:creationId xmlns:a16="http://schemas.microsoft.com/office/drawing/2014/main" id="{85C17BFD-D721-420C-9A53-3C2969838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C5FDE-DD96-48DB-97B6-4F3237C55E5B}"/>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40578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A487B-205C-4783-9149-1D737A25D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2D27C-8367-463A-9A7C-CDC5A2249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FB7EC-C219-4B84-A97D-63CECE0D7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0CB86-5478-48EB-B87C-AB8C969B4F96}" type="datetimeFigureOut">
              <a:rPr lang="en-US" smtClean="0"/>
              <a:t>11/13/2020</a:t>
            </a:fld>
            <a:endParaRPr lang="en-US"/>
          </a:p>
        </p:txBody>
      </p:sp>
      <p:sp>
        <p:nvSpPr>
          <p:cNvPr id="5" name="Footer Placeholder 4">
            <a:extLst>
              <a:ext uri="{FF2B5EF4-FFF2-40B4-BE49-F238E27FC236}">
                <a16:creationId xmlns:a16="http://schemas.microsoft.com/office/drawing/2014/main" id="{72EDE46E-13AF-4B40-9684-DAC18A1F1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F9133A-D44C-40D8-8ACE-7A1B173FE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C24BB-C563-4CA1-90C8-18ABEB5D7C42}" type="slidenum">
              <a:rPr lang="en-US" smtClean="0"/>
              <a:t>‹#›</a:t>
            </a:fld>
            <a:endParaRPr lang="en-US"/>
          </a:p>
        </p:txBody>
      </p:sp>
    </p:spTree>
    <p:extLst>
      <p:ext uri="{BB962C8B-B14F-4D97-AF65-F5344CB8AC3E}">
        <p14:creationId xmlns:p14="http://schemas.microsoft.com/office/powerpoint/2010/main" val="862354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EDAF60-CBE1-4B82-A4E4-0DD7554CF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BB8C419-B6C8-47D3-9A52-BC03C970202A}"/>
              </a:ext>
            </a:extLst>
          </p:cNvPr>
          <p:cNvSpPr txBox="1"/>
          <p:nvPr/>
        </p:nvSpPr>
        <p:spPr>
          <a:xfrm>
            <a:off x="1331494" y="1145407"/>
            <a:ext cx="9529011" cy="1754326"/>
          </a:xfrm>
          <a:prstGeom prst="rect">
            <a:avLst/>
          </a:prstGeom>
          <a:noFill/>
        </p:spPr>
        <p:txBody>
          <a:bodyPr wrap="square" rtlCol="0">
            <a:spAutoFit/>
          </a:bodyPr>
          <a:lstStyle/>
          <a:p>
            <a:pPr algn="ctr"/>
            <a:r>
              <a:rPr lang="en-US" sz="5400" b="1" dirty="0">
                <a:solidFill>
                  <a:schemeClr val="bg1"/>
                </a:solidFill>
                <a:latin typeface="Harrington" panose="04040505050A02020702" pitchFamily="82" charset="0"/>
              </a:rPr>
              <a:t>The Atonement of Jesus Christ</a:t>
            </a:r>
          </a:p>
          <a:p>
            <a:pPr algn="ctr"/>
            <a:r>
              <a:rPr lang="en-US" sz="5400" b="1" dirty="0">
                <a:solidFill>
                  <a:schemeClr val="bg1"/>
                </a:solidFill>
                <a:latin typeface="Harrington" panose="04040505050A02020702" pitchFamily="82" charset="0"/>
              </a:rPr>
              <a:t>Part 1</a:t>
            </a:r>
          </a:p>
        </p:txBody>
      </p:sp>
      <p:sp>
        <p:nvSpPr>
          <p:cNvPr id="7" name="TextBox 6">
            <a:extLst>
              <a:ext uri="{FF2B5EF4-FFF2-40B4-BE49-F238E27FC236}">
                <a16:creationId xmlns:a16="http://schemas.microsoft.com/office/drawing/2014/main" id="{283FD153-AD33-4D40-BA5C-4FE511B5E6E1}"/>
              </a:ext>
            </a:extLst>
          </p:cNvPr>
          <p:cNvSpPr txBox="1"/>
          <p:nvPr/>
        </p:nvSpPr>
        <p:spPr>
          <a:xfrm>
            <a:off x="0" y="0"/>
            <a:ext cx="1530417" cy="369332"/>
          </a:xfrm>
          <a:prstGeom prst="rect">
            <a:avLst/>
          </a:prstGeom>
          <a:noFill/>
        </p:spPr>
        <p:txBody>
          <a:bodyPr wrap="square" rtlCol="0">
            <a:spAutoFit/>
          </a:bodyPr>
          <a:lstStyle/>
          <a:p>
            <a:r>
              <a:rPr lang="en-US" dirty="0">
                <a:solidFill>
                  <a:schemeClr val="bg1"/>
                </a:solidFill>
              </a:rPr>
              <a:t>Lesson 43</a:t>
            </a:r>
          </a:p>
        </p:txBody>
      </p:sp>
      <p:sp>
        <p:nvSpPr>
          <p:cNvPr id="11" name="Footer Placeholder 14">
            <a:extLst>
              <a:ext uri="{FF2B5EF4-FFF2-40B4-BE49-F238E27FC236}">
                <a16:creationId xmlns:a16="http://schemas.microsoft.com/office/drawing/2014/main" id="{57CED7F7-63EB-4D84-A5D0-C341142E81A2}"/>
              </a:ext>
            </a:extLst>
          </p:cNvPr>
          <p:cNvSpPr>
            <a:spLocks noGrp="1"/>
          </p:cNvSpPr>
          <p:nvPr/>
        </p:nvSpPr>
        <p:spPr>
          <a:xfrm>
            <a:off x="3246922" y="6492875"/>
            <a:ext cx="908304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  and the Church of Jesus Christ of Latter-day Saints Seminary Manual (Old Testament)</a:t>
            </a:r>
          </a:p>
        </p:txBody>
      </p:sp>
    </p:spTree>
    <p:extLst>
      <p:ext uri="{BB962C8B-B14F-4D97-AF65-F5344CB8AC3E}">
        <p14:creationId xmlns:p14="http://schemas.microsoft.com/office/powerpoint/2010/main" val="15641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Sincere Repentance</a:t>
            </a:r>
          </a:p>
        </p:txBody>
      </p:sp>
      <p:sp>
        <p:nvSpPr>
          <p:cNvPr id="6" name="Rectangle 5">
            <a:extLst>
              <a:ext uri="{FF2B5EF4-FFF2-40B4-BE49-F238E27FC236}">
                <a16:creationId xmlns:a16="http://schemas.microsoft.com/office/drawing/2014/main" id="{0BC404C2-7CD2-47B5-8DD4-3EC56B9E4766}"/>
              </a:ext>
            </a:extLst>
          </p:cNvPr>
          <p:cNvSpPr/>
          <p:nvPr/>
        </p:nvSpPr>
        <p:spPr>
          <a:xfrm>
            <a:off x="3299860" y="812673"/>
            <a:ext cx="5592278" cy="923330"/>
          </a:xfrm>
          <a:prstGeom prst="rect">
            <a:avLst/>
          </a:prstGeom>
        </p:spPr>
        <p:txBody>
          <a:bodyPr wrap="square">
            <a:spAutoFit/>
          </a:bodyPr>
          <a:lstStyle/>
          <a:p>
            <a:pPr algn="ctr"/>
            <a:r>
              <a:rPr lang="en-US" dirty="0">
                <a:solidFill>
                  <a:schemeClr val="bg1"/>
                </a:solidFill>
              </a:rPr>
              <a:t>Through sincere repentance and the grace offered through Jesus Christ’s Atonement, we can receive God’s forgiveness and feel peace. </a:t>
            </a:r>
          </a:p>
        </p:txBody>
      </p:sp>
      <p:pic>
        <p:nvPicPr>
          <p:cNvPr id="3074" name="Picture 2" descr="Image result for repentance">
            <a:extLst>
              <a:ext uri="{FF2B5EF4-FFF2-40B4-BE49-F238E27FC236}">
                <a16:creationId xmlns:a16="http://schemas.microsoft.com/office/drawing/2014/main" id="{436C0639-9E4E-4FDC-9EFF-4303E561E4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378"/>
          <a:stretch/>
        </p:blipFill>
        <p:spPr bwMode="auto">
          <a:xfrm>
            <a:off x="2146973" y="1904004"/>
            <a:ext cx="7898053" cy="3679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9ADDD48-59A1-41F3-B98F-87B4728F61E8}"/>
              </a:ext>
            </a:extLst>
          </p:cNvPr>
          <p:cNvSpPr/>
          <p:nvPr/>
        </p:nvSpPr>
        <p:spPr>
          <a:xfrm>
            <a:off x="3299860" y="5751663"/>
            <a:ext cx="5592278" cy="923330"/>
          </a:xfrm>
          <a:prstGeom prst="rect">
            <a:avLst/>
          </a:prstGeom>
        </p:spPr>
        <p:txBody>
          <a:bodyPr wrap="square">
            <a:spAutoFit/>
          </a:bodyPr>
          <a:lstStyle/>
          <a:p>
            <a:pPr algn="ctr"/>
            <a:r>
              <a:rPr lang="en-US" dirty="0">
                <a:solidFill>
                  <a:schemeClr val="bg1"/>
                </a:solidFill>
              </a:rPr>
              <a:t>We feel the influence of the Spirit in greater abundance, and we are more prepared to live eternally with our Heavenly Father and His Son.</a:t>
            </a:r>
          </a:p>
        </p:txBody>
      </p:sp>
    </p:spTree>
    <p:extLst>
      <p:ext uri="{BB962C8B-B14F-4D97-AF65-F5344CB8AC3E}">
        <p14:creationId xmlns:p14="http://schemas.microsoft.com/office/powerpoint/2010/main" val="344240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9ADDD48-59A1-41F3-B98F-87B4728F61E8}"/>
              </a:ext>
            </a:extLst>
          </p:cNvPr>
          <p:cNvSpPr/>
          <p:nvPr/>
        </p:nvSpPr>
        <p:spPr>
          <a:xfrm>
            <a:off x="-1" y="332640"/>
            <a:ext cx="6699183" cy="1477328"/>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#194 </a:t>
            </a:r>
            <a:r>
              <a:rPr lang="en-US" i="1" dirty="0">
                <a:solidFill>
                  <a:schemeClr val="bg1"/>
                </a:solidFill>
              </a:rPr>
              <a:t>There is a Green Hill Far Away (my favorite)</a:t>
            </a:r>
          </a:p>
          <a:p>
            <a:endParaRPr lang="en-US" i="1" dirty="0">
              <a:solidFill>
                <a:schemeClr val="bg1"/>
              </a:solidFill>
            </a:endParaRPr>
          </a:p>
          <a:p>
            <a:r>
              <a:rPr lang="en-US" dirty="0">
                <a:solidFill>
                  <a:schemeClr val="bg1"/>
                </a:solidFill>
              </a:rPr>
              <a:t>Seminary Teacher Manual…putting pictures with words</a:t>
            </a:r>
          </a:p>
        </p:txBody>
      </p:sp>
      <p:sp>
        <p:nvSpPr>
          <p:cNvPr id="7" name="Footer Placeholder 14">
            <a:extLst>
              <a:ext uri="{FF2B5EF4-FFF2-40B4-BE49-F238E27FC236}">
                <a16:creationId xmlns:a16="http://schemas.microsoft.com/office/drawing/2014/main" id="{C845D6EA-A6B7-49E3-AF3B-76477F5F4B9D}"/>
              </a:ext>
            </a:extLst>
          </p:cNvPr>
          <p:cNvSpPr>
            <a:spLocks noGrp="1"/>
          </p:cNvSpPr>
          <p:nvPr/>
        </p:nvSpPr>
        <p:spPr>
          <a:xfrm>
            <a:off x="89836" y="6468027"/>
            <a:ext cx="908304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and the Church of Jesus Christ of Latter-day Saints Seminary Manual (Old Testament)</a:t>
            </a:r>
          </a:p>
        </p:txBody>
      </p:sp>
    </p:spTree>
    <p:extLst>
      <p:ext uri="{BB962C8B-B14F-4D97-AF65-F5344CB8AC3E}">
        <p14:creationId xmlns:p14="http://schemas.microsoft.com/office/powerpoint/2010/main" val="245568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555057" y="1626200"/>
            <a:ext cx="6096000" cy="3970318"/>
          </a:xfrm>
          <a:prstGeom prst="rect">
            <a:avLst/>
          </a:prstGeom>
        </p:spPr>
        <p:txBody>
          <a:bodyPr>
            <a:spAutoFit/>
          </a:bodyPr>
          <a:lstStyle/>
          <a:p>
            <a:r>
              <a:rPr lang="en-US" b="0" i="0" dirty="0">
                <a:solidFill>
                  <a:schemeClr val="bg1"/>
                </a:solidFill>
                <a:effectLst/>
                <a:latin typeface="Abadi" panose="020B0604020104020204" pitchFamily="34" charset="0"/>
              </a:rPr>
              <a:t> </a:t>
            </a:r>
            <a:r>
              <a:rPr lang="en-US" dirty="0">
                <a:solidFill>
                  <a:schemeClr val="bg1"/>
                </a:solidFill>
                <a:latin typeface="Abadi" panose="020B0604020104020204" pitchFamily="34" charset="0"/>
              </a:rPr>
              <a:t>Jesus Christ</a:t>
            </a:r>
            <a:r>
              <a:rPr lang="en-US" b="0" i="0" dirty="0">
                <a:solidFill>
                  <a:schemeClr val="bg1"/>
                </a:solidFill>
                <a:effectLst/>
                <a:latin typeface="Abadi" panose="020B0604020104020204" pitchFamily="34" charset="0"/>
              </a:rPr>
              <a:t> was foreordained in the premortal council to be our Savior and Redeemer.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came to earth and willingly suffered and died to redeem all mankind from the negative effects of the Fall and to pay the penalty for our sins.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Jesus Christ’s triumph over spiritual and physical death by His suffering, death, and </a:t>
            </a:r>
            <a:r>
              <a:rPr lang="en-US" dirty="0">
                <a:solidFill>
                  <a:schemeClr val="bg1"/>
                </a:solidFill>
                <a:latin typeface="Abadi" panose="020B0604020104020204" pitchFamily="34" charset="0"/>
              </a:rPr>
              <a:t>Resurrection</a:t>
            </a:r>
            <a:r>
              <a:rPr lang="en-US" b="0" i="0" dirty="0">
                <a:solidFill>
                  <a:schemeClr val="bg1"/>
                </a:solidFill>
                <a:effectLst/>
                <a:latin typeface="Abadi" panose="020B0604020104020204" pitchFamily="34" charset="0"/>
              </a:rPr>
              <a:t> is called the Atonement.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His sacrifice benefits each of us and demonstrates the infinite worth of each and every one of Heavenly Father’s children. </a:t>
            </a:r>
            <a:endParaRPr lang="en-US" dirty="0">
              <a:solidFill>
                <a:schemeClr val="bg1"/>
              </a:solidFill>
            </a:endParaRP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1760418" cy="369332"/>
          </a:xfrm>
          <a:prstGeom prst="rect">
            <a:avLst/>
          </a:prstGeom>
        </p:spPr>
        <p:txBody>
          <a:bodyPr wrap="none">
            <a:spAutoFit/>
          </a:bodyPr>
          <a:lstStyle/>
          <a:p>
            <a:r>
              <a:rPr lang="en-US" b="0" i="0" dirty="0">
                <a:solidFill>
                  <a:schemeClr val="bg1"/>
                </a:solidFill>
                <a:effectLst/>
                <a:latin typeface="Abadi" panose="020B0604020104020204" pitchFamily="34" charset="0"/>
              </a:rPr>
              <a:t> </a:t>
            </a:r>
            <a:r>
              <a:rPr lang="en-US" dirty="0">
                <a:solidFill>
                  <a:schemeClr val="bg1"/>
                </a:solidFill>
                <a:latin typeface="Abadi" panose="020B0604020104020204" pitchFamily="34" charset="0"/>
              </a:rPr>
              <a:t>D&amp;C 18:10–11</a:t>
            </a:r>
            <a:endParaRPr lang="en-US" dirty="0"/>
          </a:p>
        </p:txBody>
      </p:sp>
      <p:sp>
        <p:nvSpPr>
          <p:cNvPr id="14" name="TextBox 13">
            <a:extLst>
              <a:ext uri="{FF2B5EF4-FFF2-40B4-BE49-F238E27FC236}">
                <a16:creationId xmlns:a16="http://schemas.microsoft.com/office/drawing/2014/main" id="{9BFA0E0F-EEC8-404D-A803-BFEDD1E12FF0}"/>
              </a:ext>
            </a:extLst>
          </p:cNvPr>
          <p:cNvSpPr txBox="1"/>
          <p:nvPr/>
        </p:nvSpPr>
        <p:spPr>
          <a:xfrm>
            <a:off x="1484900" y="43659"/>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Jesus Christ Chosen to Be Our Savior</a:t>
            </a:r>
          </a:p>
        </p:txBody>
      </p:sp>
      <p:pic>
        <p:nvPicPr>
          <p:cNvPr id="17" name="Picture 16">
            <a:extLst>
              <a:ext uri="{FF2B5EF4-FFF2-40B4-BE49-F238E27FC236}">
                <a16:creationId xmlns:a16="http://schemas.microsoft.com/office/drawing/2014/main" id="{D8FA4544-1332-42EB-8E04-E97558BE9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153" y="1141013"/>
            <a:ext cx="4980864" cy="5114987"/>
          </a:xfrm>
          <a:prstGeom prst="rect">
            <a:avLst/>
          </a:prstGeom>
        </p:spPr>
      </p:pic>
    </p:spTree>
    <p:extLst>
      <p:ext uri="{BB962C8B-B14F-4D97-AF65-F5344CB8AC3E}">
        <p14:creationId xmlns:p14="http://schemas.microsoft.com/office/powerpoint/2010/main" val="27315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555057" y="1626200"/>
            <a:ext cx="6096000" cy="3693319"/>
          </a:xfrm>
          <a:prstGeom prst="rect">
            <a:avLst/>
          </a:prstGeom>
        </p:spPr>
        <p:txBody>
          <a:bodyPr>
            <a:spAutoFit/>
          </a:bodyPr>
          <a:lstStyle/>
          <a:p>
            <a:r>
              <a:rPr lang="en-US" dirty="0">
                <a:solidFill>
                  <a:schemeClr val="bg1"/>
                </a:solidFill>
              </a:rPr>
              <a:t>It is only through Jesus Christ that we can be saved because He was the only one capable of making an infinite and eternal Atonement for all mankind.</a:t>
            </a:r>
          </a:p>
          <a:p>
            <a:endParaRPr lang="en-US" dirty="0">
              <a:solidFill>
                <a:schemeClr val="bg1"/>
              </a:solidFill>
            </a:endParaRPr>
          </a:p>
          <a:p>
            <a:r>
              <a:rPr lang="en-US" dirty="0">
                <a:solidFill>
                  <a:schemeClr val="bg1"/>
                </a:solidFill>
              </a:rPr>
              <a:t>Only He had the power to overcome physical death. From His mortal mother, Mary, He inherited the ability to die. </a:t>
            </a:r>
          </a:p>
          <a:p>
            <a:endParaRPr lang="en-US" dirty="0">
              <a:solidFill>
                <a:schemeClr val="bg1"/>
              </a:solidFill>
            </a:endParaRPr>
          </a:p>
          <a:p>
            <a:r>
              <a:rPr lang="en-US" dirty="0">
                <a:solidFill>
                  <a:schemeClr val="bg1"/>
                </a:solidFill>
              </a:rPr>
              <a:t>From God, His immortal Father, He inherited the power to live forever or to lay down His life and to take it up again. </a:t>
            </a:r>
          </a:p>
          <a:p>
            <a:endParaRPr lang="en-US" dirty="0">
              <a:solidFill>
                <a:schemeClr val="bg1"/>
              </a:solidFill>
            </a:endParaRPr>
          </a:p>
          <a:p>
            <a:r>
              <a:rPr lang="en-US" dirty="0">
                <a:solidFill>
                  <a:schemeClr val="bg1"/>
                </a:solidFill>
              </a:rPr>
              <a:t>He alone could redeem us from our sins. Because He lived a perfect, sinless life, He was free from the demands of justice and could pay the debt for those who repent.</a:t>
            </a: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1574470" cy="369332"/>
          </a:xfrm>
          <a:prstGeom prst="rect">
            <a:avLst/>
          </a:prstGeom>
        </p:spPr>
        <p:txBody>
          <a:bodyPr wrap="none">
            <a:spAutoFit/>
          </a:bodyPr>
          <a:lstStyle/>
          <a:p>
            <a:r>
              <a:rPr lang="en-US" b="0" i="0" dirty="0">
                <a:solidFill>
                  <a:schemeClr val="bg1"/>
                </a:solidFill>
                <a:effectLst/>
                <a:latin typeface="Abadi" panose="020B0604020104020204" pitchFamily="34" charset="0"/>
              </a:rPr>
              <a:t>Alma 34:9-10</a:t>
            </a:r>
            <a:endParaRPr lang="en-US" dirty="0"/>
          </a:p>
        </p:txBody>
      </p:sp>
      <p:pic>
        <p:nvPicPr>
          <p:cNvPr id="12" name="Picture 11">
            <a:extLst>
              <a:ext uri="{FF2B5EF4-FFF2-40B4-BE49-F238E27FC236}">
                <a16:creationId xmlns:a16="http://schemas.microsoft.com/office/drawing/2014/main" id="{B85C6888-EB68-4FF0-AB66-2179FD0EC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226" y="1484801"/>
            <a:ext cx="3202604" cy="4606878"/>
          </a:xfrm>
          <a:prstGeom prst="rect">
            <a:avLst/>
          </a:prstGeom>
        </p:spPr>
      </p:pic>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Jesus Christ – The Only One Capable</a:t>
            </a:r>
          </a:p>
        </p:txBody>
      </p:sp>
    </p:spTree>
    <p:extLst>
      <p:ext uri="{BB962C8B-B14F-4D97-AF65-F5344CB8AC3E}">
        <p14:creationId xmlns:p14="http://schemas.microsoft.com/office/powerpoint/2010/main" val="28134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449180" y="995587"/>
            <a:ext cx="6096000" cy="2031325"/>
          </a:xfrm>
          <a:prstGeom prst="rect">
            <a:avLst/>
          </a:prstGeom>
        </p:spPr>
        <p:txBody>
          <a:bodyPr wrap="square">
            <a:spAutoFit/>
          </a:bodyPr>
          <a:lstStyle/>
          <a:p>
            <a:r>
              <a:rPr lang="en-US" dirty="0">
                <a:solidFill>
                  <a:schemeClr val="bg1"/>
                </a:solidFill>
                <a:latin typeface="Abadi" panose="020B0604020104020204" pitchFamily="34" charset="0"/>
              </a:rPr>
              <a:t>The Atonement of Jesus Christ included His suffering for the sins of mankind in the Garden of Gethsemane, the shedding of His blood, His suffering and death on the cross, and His literal Resurrection.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the first to be resurrected. He rose from the tomb with a glorified, immortal body of flesh and bone.</a:t>
            </a:r>
            <a:endParaRPr lang="en-US" dirty="0">
              <a:solidFill>
                <a:schemeClr val="bg1"/>
              </a:solidFill>
            </a:endParaRP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4511171" cy="369332"/>
          </a:xfrm>
          <a:prstGeom prst="rect">
            <a:avLst/>
          </a:prstGeom>
        </p:spPr>
        <p:txBody>
          <a:bodyPr wrap="none">
            <a:spAutoFit/>
          </a:bodyPr>
          <a:lstStyle/>
          <a:p>
            <a:r>
              <a:rPr lang="en-US" b="0" i="0" dirty="0">
                <a:solidFill>
                  <a:schemeClr val="bg1"/>
                </a:solidFill>
                <a:effectLst/>
                <a:latin typeface="Abadi" panose="020B0604020104020204" pitchFamily="34" charset="0"/>
              </a:rPr>
              <a:t>Luke 24:36-39; Isaiah 1:18; D&amp;C 19:16-19</a:t>
            </a:r>
            <a:endParaRPr lang="en-US" dirty="0"/>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Possible For Us</a:t>
            </a:r>
          </a:p>
        </p:txBody>
      </p:sp>
      <p:sp>
        <p:nvSpPr>
          <p:cNvPr id="4" name="Rectangle 3">
            <a:extLst>
              <a:ext uri="{FF2B5EF4-FFF2-40B4-BE49-F238E27FC236}">
                <a16:creationId xmlns:a16="http://schemas.microsoft.com/office/drawing/2014/main" id="{72ED3B59-1631-44A0-9487-E7F15503CDA4}"/>
              </a:ext>
            </a:extLst>
          </p:cNvPr>
          <p:cNvSpPr/>
          <p:nvPr/>
        </p:nvSpPr>
        <p:spPr>
          <a:xfrm>
            <a:off x="5897078" y="4332511"/>
            <a:ext cx="6096000" cy="2031325"/>
          </a:xfrm>
          <a:prstGeom prst="rect">
            <a:avLst/>
          </a:prstGeom>
        </p:spPr>
        <p:txBody>
          <a:bodyPr>
            <a:spAutoFit/>
          </a:bodyPr>
          <a:lstStyle/>
          <a:p>
            <a:r>
              <a:rPr lang="en-US" b="0" i="0" dirty="0">
                <a:solidFill>
                  <a:schemeClr val="bg1"/>
                </a:solidFill>
                <a:effectLst/>
                <a:latin typeface="Abadi" panose="020B0604020104020204" pitchFamily="34" charset="0"/>
              </a:rPr>
              <a:t>Because of His Atonement all mankind will be resurrected with perfect, immortal bodies and be brought back into God’s presence to be judged.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Jesus Christ’s atoning sacrifice provided the only way for us to be cleansed and forgiven of our sins so that we can dwell in God’s presence eternally.</a:t>
            </a:r>
            <a:endParaRPr lang="en-US" dirty="0">
              <a:solidFill>
                <a:schemeClr val="bg1"/>
              </a:solidFill>
            </a:endParaRPr>
          </a:p>
        </p:txBody>
      </p:sp>
      <p:grpSp>
        <p:nvGrpSpPr>
          <p:cNvPr id="15" name="Group 14">
            <a:extLst>
              <a:ext uri="{FF2B5EF4-FFF2-40B4-BE49-F238E27FC236}">
                <a16:creationId xmlns:a16="http://schemas.microsoft.com/office/drawing/2014/main" id="{4FDA0A71-778D-433C-9738-AC67D4C671AA}"/>
              </a:ext>
            </a:extLst>
          </p:cNvPr>
          <p:cNvGrpSpPr/>
          <p:nvPr/>
        </p:nvGrpSpPr>
        <p:grpSpPr>
          <a:xfrm>
            <a:off x="7396454" y="792315"/>
            <a:ext cx="2782467" cy="3632273"/>
            <a:chOff x="7297967" y="810989"/>
            <a:chExt cx="2782467" cy="3632273"/>
          </a:xfrm>
        </p:grpSpPr>
        <p:pic>
          <p:nvPicPr>
            <p:cNvPr id="13" name="Picture 12">
              <a:extLst>
                <a:ext uri="{FF2B5EF4-FFF2-40B4-BE49-F238E27FC236}">
                  <a16:creationId xmlns:a16="http://schemas.microsoft.com/office/drawing/2014/main" id="{549C6F02-503C-4D9F-9253-7376ECA00B73}"/>
                </a:ext>
              </a:extLst>
            </p:cNvPr>
            <p:cNvPicPr>
              <a:picLocks noChangeAspect="1"/>
            </p:cNvPicPr>
            <p:nvPr/>
          </p:nvPicPr>
          <p:blipFill rotWithShape="1">
            <a:blip r:embed="rId4">
              <a:extLst>
                <a:ext uri="{28A0092B-C50C-407E-A947-70E740481C1C}">
                  <a14:useLocalDpi xmlns:a14="http://schemas.microsoft.com/office/drawing/2010/main" val="0"/>
                </a:ext>
              </a:extLst>
            </a:blip>
            <a:srcRect l="20279" r="18198"/>
            <a:stretch/>
          </p:blipFill>
          <p:spPr>
            <a:xfrm>
              <a:off x="7423862" y="810989"/>
              <a:ext cx="2656572" cy="3429000"/>
            </a:xfrm>
            <a:prstGeom prst="rect">
              <a:avLst/>
            </a:prstGeom>
          </p:spPr>
        </p:pic>
        <p:sp>
          <p:nvSpPr>
            <p:cNvPr id="14" name="Rectangle 13">
              <a:extLst>
                <a:ext uri="{FF2B5EF4-FFF2-40B4-BE49-F238E27FC236}">
                  <a16:creationId xmlns:a16="http://schemas.microsoft.com/office/drawing/2014/main" id="{173951E4-38A5-4F97-AAF4-E550FA3F2FD1}"/>
                </a:ext>
              </a:extLst>
            </p:cNvPr>
            <p:cNvSpPr/>
            <p:nvPr/>
          </p:nvSpPr>
          <p:spPr>
            <a:xfrm>
              <a:off x="7297967" y="4181652"/>
              <a:ext cx="966931" cy="261610"/>
            </a:xfrm>
            <a:prstGeom prst="rect">
              <a:avLst/>
            </a:prstGeom>
          </p:spPr>
          <p:txBody>
            <a:bodyPr wrap="none">
              <a:spAutoFit/>
            </a:bodyPr>
            <a:lstStyle/>
            <a:p>
              <a:r>
                <a:rPr lang="en-US" sz="1100" b="0" i="0" dirty="0">
                  <a:solidFill>
                    <a:schemeClr val="bg1"/>
                  </a:solidFill>
                  <a:effectLst/>
                  <a:latin typeface="Abadi" panose="020B0604020104020204" pitchFamily="34" charset="0"/>
                </a:rPr>
                <a:t>Jared Barnes</a:t>
              </a:r>
              <a:endParaRPr lang="en-US" sz="1100" dirty="0"/>
            </a:p>
          </p:txBody>
        </p:sp>
      </p:grpSp>
      <p:grpSp>
        <p:nvGrpSpPr>
          <p:cNvPr id="19" name="Group 18">
            <a:extLst>
              <a:ext uri="{FF2B5EF4-FFF2-40B4-BE49-F238E27FC236}">
                <a16:creationId xmlns:a16="http://schemas.microsoft.com/office/drawing/2014/main" id="{BDEA892E-7796-448E-AA01-408CA0F14298}"/>
              </a:ext>
            </a:extLst>
          </p:cNvPr>
          <p:cNvGrpSpPr/>
          <p:nvPr/>
        </p:nvGrpSpPr>
        <p:grpSpPr>
          <a:xfrm>
            <a:off x="2393482" y="3199739"/>
            <a:ext cx="2402065" cy="3164097"/>
            <a:chOff x="2393482" y="3429000"/>
            <a:chExt cx="2402065" cy="3164097"/>
          </a:xfrm>
        </p:grpSpPr>
        <p:pic>
          <p:nvPicPr>
            <p:cNvPr id="17" name="Picture 16">
              <a:extLst>
                <a:ext uri="{FF2B5EF4-FFF2-40B4-BE49-F238E27FC236}">
                  <a16:creationId xmlns:a16="http://schemas.microsoft.com/office/drawing/2014/main" id="{348409FD-994E-4D49-B495-FECE95B7EA89}"/>
                </a:ext>
              </a:extLst>
            </p:cNvPr>
            <p:cNvPicPr>
              <a:picLocks noChangeAspect="1"/>
            </p:cNvPicPr>
            <p:nvPr/>
          </p:nvPicPr>
          <p:blipFill rotWithShape="1">
            <a:blip r:embed="rId5">
              <a:extLst>
                <a:ext uri="{28A0092B-C50C-407E-A947-70E740481C1C}">
                  <a14:useLocalDpi xmlns:a14="http://schemas.microsoft.com/office/drawing/2010/main" val="0"/>
                </a:ext>
              </a:extLst>
            </a:blip>
            <a:srcRect t="6250" b="11908"/>
            <a:stretch/>
          </p:blipFill>
          <p:spPr>
            <a:xfrm>
              <a:off x="2485163" y="3429000"/>
              <a:ext cx="2310384" cy="2993459"/>
            </a:xfrm>
            <a:prstGeom prst="rect">
              <a:avLst/>
            </a:prstGeom>
          </p:spPr>
        </p:pic>
        <p:sp>
          <p:nvSpPr>
            <p:cNvPr id="18" name="Rectangle 17">
              <a:extLst>
                <a:ext uri="{FF2B5EF4-FFF2-40B4-BE49-F238E27FC236}">
                  <a16:creationId xmlns:a16="http://schemas.microsoft.com/office/drawing/2014/main" id="{1F4A9D88-4DA8-449B-BF49-B72F1C2D010F}"/>
                </a:ext>
              </a:extLst>
            </p:cNvPr>
            <p:cNvSpPr/>
            <p:nvPr/>
          </p:nvSpPr>
          <p:spPr>
            <a:xfrm>
              <a:off x="2393482" y="6331487"/>
              <a:ext cx="962123" cy="261610"/>
            </a:xfrm>
            <a:prstGeom prst="rect">
              <a:avLst/>
            </a:prstGeom>
          </p:spPr>
          <p:txBody>
            <a:bodyPr wrap="none">
              <a:spAutoFit/>
            </a:bodyPr>
            <a:lstStyle/>
            <a:p>
              <a:r>
                <a:rPr lang="en-US" sz="1100" b="0" i="0" dirty="0">
                  <a:solidFill>
                    <a:schemeClr val="bg1"/>
                  </a:solidFill>
                  <a:effectLst/>
                  <a:latin typeface="Abadi" panose="020B0604020104020204" pitchFamily="34" charset="0"/>
                </a:rPr>
                <a:t>Ron </a:t>
              </a:r>
              <a:r>
                <a:rPr lang="en-US" sz="1100" b="0" i="0" dirty="0" err="1">
                  <a:solidFill>
                    <a:schemeClr val="bg1"/>
                  </a:solidFill>
                  <a:effectLst/>
                  <a:latin typeface="Abadi" panose="020B0604020104020204" pitchFamily="34" charset="0"/>
                </a:rPr>
                <a:t>DiCianni</a:t>
              </a:r>
              <a:endParaRPr lang="en-US" sz="1100" dirty="0"/>
            </a:p>
          </p:txBody>
        </p:sp>
      </p:grpSp>
    </p:spTree>
    <p:extLst>
      <p:ext uri="{BB962C8B-B14F-4D97-AF65-F5344CB8AC3E}">
        <p14:creationId xmlns:p14="http://schemas.microsoft.com/office/powerpoint/2010/main" val="32912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478056" y="1130341"/>
            <a:ext cx="4812536" cy="1200329"/>
          </a:xfrm>
          <a:prstGeom prst="rect">
            <a:avLst/>
          </a:prstGeom>
        </p:spPr>
        <p:txBody>
          <a:bodyPr wrap="square">
            <a:spAutoFit/>
          </a:bodyPr>
          <a:lstStyle/>
          <a:p>
            <a:r>
              <a:rPr lang="en-US" dirty="0">
                <a:solidFill>
                  <a:schemeClr val="bg1"/>
                </a:solidFill>
              </a:rPr>
              <a:t>As part of His Atonement, Jesus Christ not only suffered for our sins, but He also took upon Himself the pains, temptations, sicknesses, and infirmities of all mankind.</a:t>
            </a: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4976042" cy="307777"/>
          </a:xfrm>
          <a:prstGeom prst="rect">
            <a:avLst/>
          </a:prstGeom>
        </p:spPr>
        <p:txBody>
          <a:bodyPr wrap="none">
            <a:spAutoFit/>
          </a:bodyPr>
          <a:lstStyle/>
          <a:p>
            <a:r>
              <a:rPr lang="en-US" sz="1400" b="0" i="0" dirty="0">
                <a:solidFill>
                  <a:schemeClr val="bg1"/>
                </a:solidFill>
                <a:effectLst/>
                <a:latin typeface="Abadi" panose="020B0604020104020204" pitchFamily="34" charset="0"/>
              </a:rPr>
              <a:t>Isaiah 53:3-5; Alma 7:11-13; Matthew 11:28-30; Ether 12:27</a:t>
            </a:r>
            <a:endParaRPr lang="en-US" sz="1400" dirty="0"/>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Taking On Himself</a:t>
            </a:r>
          </a:p>
        </p:txBody>
      </p:sp>
      <p:sp>
        <p:nvSpPr>
          <p:cNvPr id="4" name="Rectangle 3">
            <a:extLst>
              <a:ext uri="{FF2B5EF4-FFF2-40B4-BE49-F238E27FC236}">
                <a16:creationId xmlns:a16="http://schemas.microsoft.com/office/drawing/2014/main" id="{72ED3B59-1631-44A0-9487-E7F15503CDA4}"/>
              </a:ext>
            </a:extLst>
          </p:cNvPr>
          <p:cNvSpPr/>
          <p:nvPr/>
        </p:nvSpPr>
        <p:spPr>
          <a:xfrm>
            <a:off x="6061751" y="4680817"/>
            <a:ext cx="5897077" cy="1477328"/>
          </a:xfrm>
          <a:prstGeom prst="rect">
            <a:avLst/>
          </a:prstGeom>
        </p:spPr>
        <p:txBody>
          <a:bodyPr wrap="square">
            <a:spAutoFit/>
          </a:bodyPr>
          <a:lstStyle/>
          <a:p>
            <a:r>
              <a:rPr lang="en-US" dirty="0">
                <a:solidFill>
                  <a:schemeClr val="bg1"/>
                </a:solidFill>
              </a:rPr>
              <a:t>He understands our suffering because He has experienced it.</a:t>
            </a:r>
          </a:p>
          <a:p>
            <a:endParaRPr lang="en-US" dirty="0">
              <a:solidFill>
                <a:schemeClr val="bg1"/>
              </a:solidFill>
            </a:endParaRPr>
          </a:p>
          <a:p>
            <a:r>
              <a:rPr lang="en-US" dirty="0">
                <a:solidFill>
                  <a:schemeClr val="bg1"/>
                </a:solidFill>
              </a:rPr>
              <a:t>As we come to Him in faith, the Savior will strengthen us to bear our burdens and accomplish tasks that we could not do on our own.</a:t>
            </a:r>
          </a:p>
        </p:txBody>
      </p:sp>
      <p:grpSp>
        <p:nvGrpSpPr>
          <p:cNvPr id="11" name="Group 10">
            <a:extLst>
              <a:ext uri="{FF2B5EF4-FFF2-40B4-BE49-F238E27FC236}">
                <a16:creationId xmlns:a16="http://schemas.microsoft.com/office/drawing/2014/main" id="{3ED8C0EB-9E7A-4CEB-9D63-49BBABE9CEB2}"/>
              </a:ext>
            </a:extLst>
          </p:cNvPr>
          <p:cNvGrpSpPr/>
          <p:nvPr/>
        </p:nvGrpSpPr>
        <p:grpSpPr>
          <a:xfrm>
            <a:off x="5996538" y="962008"/>
            <a:ext cx="4822258" cy="3327689"/>
            <a:chOff x="5996538" y="962008"/>
            <a:chExt cx="4822258" cy="3327689"/>
          </a:xfrm>
        </p:grpSpPr>
        <p:pic>
          <p:nvPicPr>
            <p:cNvPr id="10" name="Picture 9">
              <a:extLst>
                <a:ext uri="{FF2B5EF4-FFF2-40B4-BE49-F238E27FC236}">
                  <a16:creationId xmlns:a16="http://schemas.microsoft.com/office/drawing/2014/main" id="{30B90092-D6A8-4C81-B99C-7815D0066DB5}"/>
                </a:ext>
              </a:extLst>
            </p:cNvPr>
            <p:cNvPicPr>
              <a:picLocks noChangeAspect="1"/>
            </p:cNvPicPr>
            <p:nvPr/>
          </p:nvPicPr>
          <p:blipFill rotWithShape="1">
            <a:blip r:embed="rId4">
              <a:extLst>
                <a:ext uri="{28A0092B-C50C-407E-A947-70E740481C1C}">
                  <a14:useLocalDpi xmlns:a14="http://schemas.microsoft.com/office/drawing/2010/main" val="0"/>
                </a:ext>
              </a:extLst>
            </a:blip>
            <a:srcRect l="620" t="12612" r="6863" b="11745"/>
            <a:stretch/>
          </p:blipFill>
          <p:spPr>
            <a:xfrm>
              <a:off x="5996538" y="962008"/>
              <a:ext cx="4822258" cy="3126962"/>
            </a:xfrm>
            <a:prstGeom prst="rect">
              <a:avLst/>
            </a:prstGeom>
          </p:spPr>
        </p:pic>
        <p:sp>
          <p:nvSpPr>
            <p:cNvPr id="20" name="Rectangle 19">
              <a:extLst>
                <a:ext uri="{FF2B5EF4-FFF2-40B4-BE49-F238E27FC236}">
                  <a16:creationId xmlns:a16="http://schemas.microsoft.com/office/drawing/2014/main" id="{CB345027-227D-4E5C-A93F-F1D966439E29}"/>
                </a:ext>
              </a:extLst>
            </p:cNvPr>
            <p:cNvSpPr/>
            <p:nvPr/>
          </p:nvSpPr>
          <p:spPr>
            <a:xfrm>
              <a:off x="5996538" y="4043476"/>
              <a:ext cx="896399" cy="246221"/>
            </a:xfrm>
            <a:prstGeom prst="rect">
              <a:avLst/>
            </a:prstGeom>
          </p:spPr>
          <p:txBody>
            <a:bodyPr wrap="none">
              <a:spAutoFit/>
            </a:bodyPr>
            <a:lstStyle/>
            <a:p>
              <a:r>
                <a:rPr lang="en-US" sz="1000" b="0" i="0" dirty="0">
                  <a:solidFill>
                    <a:schemeClr val="bg1"/>
                  </a:solidFill>
                  <a:effectLst/>
                  <a:latin typeface="Abadi" panose="020B0604020104020204" pitchFamily="34" charset="0"/>
                </a:rPr>
                <a:t>Adam Abram</a:t>
              </a:r>
              <a:endParaRPr lang="en-US" sz="1000" dirty="0"/>
            </a:p>
          </p:txBody>
        </p:sp>
      </p:grpSp>
      <p:pic>
        <p:nvPicPr>
          <p:cNvPr id="22" name="Picture 21">
            <a:extLst>
              <a:ext uri="{FF2B5EF4-FFF2-40B4-BE49-F238E27FC236}">
                <a16:creationId xmlns:a16="http://schemas.microsoft.com/office/drawing/2014/main" id="{DAEAAA53-F7AE-42C1-8DE9-AB7308FC4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35" y="2683681"/>
            <a:ext cx="4839347" cy="3226231"/>
          </a:xfrm>
          <a:prstGeom prst="rect">
            <a:avLst/>
          </a:prstGeom>
        </p:spPr>
      </p:pic>
    </p:spTree>
    <p:extLst>
      <p:ext uri="{BB962C8B-B14F-4D97-AF65-F5344CB8AC3E}">
        <p14:creationId xmlns:p14="http://schemas.microsoft.com/office/powerpoint/2010/main" val="19092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4137111" y="1806012"/>
            <a:ext cx="3474720" cy="2862322"/>
          </a:xfrm>
          <a:prstGeom prst="rect">
            <a:avLst/>
          </a:prstGeom>
        </p:spPr>
        <p:txBody>
          <a:bodyPr wrap="square">
            <a:spAutoFit/>
          </a:bodyPr>
          <a:lstStyle/>
          <a:p>
            <a:r>
              <a:rPr lang="en-US" dirty="0">
                <a:solidFill>
                  <a:schemeClr val="bg1"/>
                </a:solidFill>
              </a:rPr>
              <a:t>In paying the penalty for our sins, Jesus Christ did not eliminate our personal responsibility. </a:t>
            </a:r>
          </a:p>
          <a:p>
            <a:endParaRPr lang="en-US" dirty="0">
              <a:solidFill>
                <a:schemeClr val="bg1"/>
              </a:solidFill>
            </a:endParaRPr>
          </a:p>
          <a:p>
            <a:r>
              <a:rPr lang="en-US" dirty="0">
                <a:solidFill>
                  <a:schemeClr val="bg1"/>
                </a:solidFill>
              </a:rPr>
              <a:t>In order to accept His sacrifice, be cleansed from our sins, and inherit eternal life, we must exercise faith in Him, repent, be baptized, receive the Holy Ghost, and endure faithfully to the end of our lives.</a:t>
            </a:r>
          </a:p>
        </p:txBody>
      </p:sp>
      <p:sp>
        <p:nvSpPr>
          <p:cNvPr id="3" name="Rectangle 2">
            <a:extLst>
              <a:ext uri="{FF2B5EF4-FFF2-40B4-BE49-F238E27FC236}">
                <a16:creationId xmlns:a16="http://schemas.microsoft.com/office/drawing/2014/main" id="{57AAE8F7-39C2-4B0F-AC93-3CA80AE0F03D}"/>
              </a:ext>
            </a:extLst>
          </p:cNvPr>
          <p:cNvSpPr/>
          <p:nvPr/>
        </p:nvSpPr>
        <p:spPr>
          <a:xfrm>
            <a:off x="0" y="6519310"/>
            <a:ext cx="7178440" cy="307777"/>
          </a:xfrm>
          <a:prstGeom prst="rect">
            <a:avLst/>
          </a:prstGeom>
        </p:spPr>
        <p:txBody>
          <a:bodyPr wrap="none">
            <a:spAutoFit/>
          </a:bodyPr>
          <a:lstStyle/>
          <a:p>
            <a:r>
              <a:rPr lang="en-US" sz="1400" i="1" dirty="0">
                <a:solidFill>
                  <a:schemeClr val="bg1"/>
                </a:solidFill>
              </a:rPr>
              <a:t>John 3:5; 1 Corinthians 15:20–22; Mosiah 3:19; 3 Nephi 11:10–11; 3 Nephi 27:20; D&amp;C 76:22–24</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Effect</a:t>
            </a:r>
          </a:p>
        </p:txBody>
      </p:sp>
      <p:grpSp>
        <p:nvGrpSpPr>
          <p:cNvPr id="17" name="Group 16">
            <a:extLst>
              <a:ext uri="{FF2B5EF4-FFF2-40B4-BE49-F238E27FC236}">
                <a16:creationId xmlns:a16="http://schemas.microsoft.com/office/drawing/2014/main" id="{C4319969-3880-48E2-8DCB-C9F6F507E9B4}"/>
              </a:ext>
            </a:extLst>
          </p:cNvPr>
          <p:cNvGrpSpPr/>
          <p:nvPr/>
        </p:nvGrpSpPr>
        <p:grpSpPr>
          <a:xfrm>
            <a:off x="724888" y="1716457"/>
            <a:ext cx="2489655" cy="3610455"/>
            <a:chOff x="542008" y="1716457"/>
            <a:chExt cx="2489655" cy="3610455"/>
          </a:xfrm>
        </p:grpSpPr>
        <p:pic>
          <p:nvPicPr>
            <p:cNvPr id="7" name="Picture 6">
              <a:extLst>
                <a:ext uri="{FF2B5EF4-FFF2-40B4-BE49-F238E27FC236}">
                  <a16:creationId xmlns:a16="http://schemas.microsoft.com/office/drawing/2014/main" id="{ABA93F42-A064-4FDA-ABE6-01821C269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08" y="1716457"/>
              <a:ext cx="2489655" cy="3379623"/>
            </a:xfrm>
            <a:prstGeom prst="rect">
              <a:avLst/>
            </a:prstGeom>
          </p:spPr>
        </p:pic>
        <p:sp>
          <p:nvSpPr>
            <p:cNvPr id="13" name="Rectangle 12">
              <a:extLst>
                <a:ext uri="{FF2B5EF4-FFF2-40B4-BE49-F238E27FC236}">
                  <a16:creationId xmlns:a16="http://schemas.microsoft.com/office/drawing/2014/main" id="{1671D39A-0E01-411A-83D0-1064A18F8103}"/>
                </a:ext>
              </a:extLst>
            </p:cNvPr>
            <p:cNvSpPr/>
            <p:nvPr/>
          </p:nvSpPr>
          <p:spPr>
            <a:xfrm>
              <a:off x="542008" y="5096080"/>
              <a:ext cx="849913" cy="230832"/>
            </a:xfrm>
            <a:prstGeom prst="rect">
              <a:avLst/>
            </a:prstGeom>
          </p:spPr>
          <p:txBody>
            <a:bodyPr wrap="none">
              <a:spAutoFit/>
            </a:bodyPr>
            <a:lstStyle/>
            <a:p>
              <a:r>
                <a:rPr lang="en-US" sz="900" b="0" i="0" dirty="0">
                  <a:solidFill>
                    <a:schemeClr val="bg1"/>
                  </a:solidFill>
                  <a:effectLst/>
                  <a:latin typeface="Abadi" panose="020B0604020104020204" pitchFamily="34" charset="0"/>
                </a:rPr>
                <a:t>Arti Chauhan</a:t>
              </a:r>
              <a:endParaRPr lang="en-US" sz="900" dirty="0"/>
            </a:p>
          </p:txBody>
        </p:sp>
      </p:grpSp>
      <p:grpSp>
        <p:nvGrpSpPr>
          <p:cNvPr id="24" name="Group 23">
            <a:extLst>
              <a:ext uri="{FF2B5EF4-FFF2-40B4-BE49-F238E27FC236}">
                <a16:creationId xmlns:a16="http://schemas.microsoft.com/office/drawing/2014/main" id="{4EDA591F-B144-4D9E-9F9C-D237A961D3A8}"/>
              </a:ext>
            </a:extLst>
          </p:cNvPr>
          <p:cNvGrpSpPr/>
          <p:nvPr/>
        </p:nvGrpSpPr>
        <p:grpSpPr>
          <a:xfrm>
            <a:off x="8421642" y="1070612"/>
            <a:ext cx="3060153" cy="4870606"/>
            <a:chOff x="8267629" y="1109113"/>
            <a:chExt cx="3060153" cy="4870606"/>
          </a:xfrm>
        </p:grpSpPr>
        <p:pic>
          <p:nvPicPr>
            <p:cNvPr id="21" name="Picture 20">
              <a:extLst>
                <a:ext uri="{FF2B5EF4-FFF2-40B4-BE49-F238E27FC236}">
                  <a16:creationId xmlns:a16="http://schemas.microsoft.com/office/drawing/2014/main" id="{41AAE9DC-730F-4CF0-A001-19C16E474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629" y="1109113"/>
              <a:ext cx="3060153" cy="4594309"/>
            </a:xfrm>
            <a:prstGeom prst="rect">
              <a:avLst/>
            </a:prstGeom>
          </p:spPr>
        </p:pic>
        <p:sp>
          <p:nvSpPr>
            <p:cNvPr id="23" name="Rectangle 22">
              <a:extLst>
                <a:ext uri="{FF2B5EF4-FFF2-40B4-BE49-F238E27FC236}">
                  <a16:creationId xmlns:a16="http://schemas.microsoft.com/office/drawing/2014/main" id="{6E177738-D5D7-43CB-9AB0-72D3ADBB1422}"/>
                </a:ext>
              </a:extLst>
            </p:cNvPr>
            <p:cNvSpPr/>
            <p:nvPr/>
          </p:nvSpPr>
          <p:spPr>
            <a:xfrm>
              <a:off x="8374059" y="5748887"/>
              <a:ext cx="1018227" cy="230832"/>
            </a:xfrm>
            <a:prstGeom prst="rect">
              <a:avLst/>
            </a:prstGeom>
          </p:spPr>
          <p:txBody>
            <a:bodyPr wrap="none">
              <a:spAutoFit/>
            </a:bodyPr>
            <a:lstStyle/>
            <a:p>
              <a:r>
                <a:rPr lang="en-US" sz="900" b="0" i="0" dirty="0">
                  <a:solidFill>
                    <a:schemeClr val="bg1"/>
                  </a:solidFill>
                  <a:effectLst/>
                  <a:latin typeface="Abadi" panose="020B0604020104020204" pitchFamily="34" charset="0"/>
                </a:rPr>
                <a:t>Sergey </a:t>
              </a:r>
              <a:r>
                <a:rPr lang="en-US" sz="900" b="0" i="0" dirty="0" err="1">
                  <a:solidFill>
                    <a:schemeClr val="bg1"/>
                  </a:solidFill>
                  <a:effectLst/>
                  <a:latin typeface="Abadi" panose="020B0604020104020204" pitchFamily="34" charset="0"/>
                </a:rPr>
                <a:t>Selivanov</a:t>
              </a:r>
              <a:endParaRPr lang="en-US" sz="900" dirty="0"/>
            </a:p>
          </p:txBody>
        </p:sp>
      </p:grpSp>
    </p:spTree>
    <p:extLst>
      <p:ext uri="{BB962C8B-B14F-4D97-AF65-F5344CB8AC3E}">
        <p14:creationId xmlns:p14="http://schemas.microsoft.com/office/powerpoint/2010/main" val="7818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AAE8F7-39C2-4B0F-AC93-3CA80AE0F03D}"/>
              </a:ext>
            </a:extLst>
          </p:cNvPr>
          <p:cNvSpPr/>
          <p:nvPr/>
        </p:nvSpPr>
        <p:spPr>
          <a:xfrm>
            <a:off x="0" y="6519310"/>
            <a:ext cx="2343911" cy="307777"/>
          </a:xfrm>
          <a:prstGeom prst="rect">
            <a:avLst/>
          </a:prstGeom>
        </p:spPr>
        <p:txBody>
          <a:bodyPr wrap="none">
            <a:spAutoFit/>
          </a:bodyPr>
          <a:lstStyle/>
          <a:p>
            <a:r>
              <a:rPr lang="en-US" sz="1400" i="1" dirty="0">
                <a:solidFill>
                  <a:schemeClr val="bg1"/>
                </a:solidFill>
              </a:rPr>
              <a:t>Helaman 5:12; James 2:17-18</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Expressing True Faith</a:t>
            </a:r>
          </a:p>
        </p:txBody>
      </p:sp>
      <p:grpSp>
        <p:nvGrpSpPr>
          <p:cNvPr id="12" name="Group 11">
            <a:extLst>
              <a:ext uri="{FF2B5EF4-FFF2-40B4-BE49-F238E27FC236}">
                <a16:creationId xmlns:a16="http://schemas.microsoft.com/office/drawing/2014/main" id="{522D3E64-7A51-40F0-AADF-6919FBC139ED}"/>
              </a:ext>
            </a:extLst>
          </p:cNvPr>
          <p:cNvGrpSpPr/>
          <p:nvPr/>
        </p:nvGrpSpPr>
        <p:grpSpPr>
          <a:xfrm>
            <a:off x="463216" y="1799924"/>
            <a:ext cx="4426418" cy="3899948"/>
            <a:chOff x="8140568" y="1942202"/>
            <a:chExt cx="3429000" cy="2979446"/>
          </a:xfrm>
        </p:grpSpPr>
        <p:sp>
          <p:nvSpPr>
            <p:cNvPr id="14" name="Rectangle 13">
              <a:extLst>
                <a:ext uri="{FF2B5EF4-FFF2-40B4-BE49-F238E27FC236}">
                  <a16:creationId xmlns:a16="http://schemas.microsoft.com/office/drawing/2014/main" id="{B8E2E7CC-A6B6-40BE-AA52-37245B2DA968}"/>
                </a:ext>
              </a:extLst>
            </p:cNvPr>
            <p:cNvSpPr/>
            <p:nvPr/>
          </p:nvSpPr>
          <p:spPr>
            <a:xfrm>
              <a:off x="8140568" y="4690816"/>
              <a:ext cx="869149" cy="230832"/>
            </a:xfrm>
            <a:prstGeom prst="rect">
              <a:avLst/>
            </a:prstGeom>
          </p:spPr>
          <p:txBody>
            <a:bodyPr wrap="none">
              <a:spAutoFit/>
            </a:bodyPr>
            <a:lstStyle/>
            <a:p>
              <a:r>
                <a:rPr lang="en-US" sz="900" dirty="0" err="1">
                  <a:solidFill>
                    <a:schemeClr val="bg1"/>
                  </a:solidFill>
                </a:rPr>
                <a:t>Dorina</a:t>
              </a:r>
              <a:r>
                <a:rPr lang="en-US" sz="900" dirty="0">
                  <a:solidFill>
                    <a:schemeClr val="bg1"/>
                  </a:solidFill>
                </a:rPr>
                <a:t> </a:t>
              </a:r>
              <a:r>
                <a:rPr lang="en-US" sz="900" dirty="0" err="1">
                  <a:solidFill>
                    <a:schemeClr val="bg1"/>
                  </a:solidFill>
                </a:rPr>
                <a:t>Costras</a:t>
              </a:r>
              <a:endParaRPr lang="en-US" sz="900" dirty="0">
                <a:solidFill>
                  <a:schemeClr val="bg1"/>
                </a:solidFill>
              </a:endParaRPr>
            </a:p>
          </p:txBody>
        </p:sp>
        <p:pic>
          <p:nvPicPr>
            <p:cNvPr id="19" name="Picture 18">
              <a:extLst>
                <a:ext uri="{FF2B5EF4-FFF2-40B4-BE49-F238E27FC236}">
                  <a16:creationId xmlns:a16="http://schemas.microsoft.com/office/drawing/2014/main" id="{D617188B-6BFF-4872-BCBB-2D80A8D9B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568" y="1942202"/>
              <a:ext cx="3429000" cy="2731770"/>
            </a:xfrm>
            <a:prstGeom prst="rect">
              <a:avLst/>
            </a:prstGeom>
          </p:spPr>
        </p:pic>
      </p:grpSp>
      <p:sp>
        <p:nvSpPr>
          <p:cNvPr id="4" name="Rectangle 3">
            <a:extLst>
              <a:ext uri="{FF2B5EF4-FFF2-40B4-BE49-F238E27FC236}">
                <a16:creationId xmlns:a16="http://schemas.microsoft.com/office/drawing/2014/main" id="{21A30F4D-AD77-40F1-A58E-2D6362E9E876}"/>
              </a:ext>
            </a:extLst>
          </p:cNvPr>
          <p:cNvSpPr/>
          <p:nvPr/>
        </p:nvSpPr>
        <p:spPr>
          <a:xfrm>
            <a:off x="1171955" y="748102"/>
            <a:ext cx="9853462" cy="646331"/>
          </a:xfrm>
          <a:prstGeom prst="rect">
            <a:avLst/>
          </a:prstGeom>
        </p:spPr>
        <p:txBody>
          <a:bodyPr wrap="square">
            <a:spAutoFit/>
          </a:bodyPr>
          <a:lstStyle/>
          <a:p>
            <a:pPr algn="ctr"/>
            <a:r>
              <a:rPr lang="en-US" b="0" i="0" dirty="0">
                <a:solidFill>
                  <a:srgbClr val="FFFF00"/>
                </a:solidFill>
                <a:effectLst/>
                <a:latin typeface="Abadi" panose="020B0604020104020204" pitchFamily="34" charset="0"/>
              </a:rPr>
              <a:t> The first principle of the gospel is faith in the Lord Jesus Christ. Our faith can lead to salvation only when it is centered in Jesus Christ.</a:t>
            </a:r>
            <a:endParaRPr lang="en-US" dirty="0">
              <a:solidFill>
                <a:srgbClr val="FFFF00"/>
              </a:solidFill>
            </a:endParaRPr>
          </a:p>
        </p:txBody>
      </p:sp>
      <p:sp>
        <p:nvSpPr>
          <p:cNvPr id="6" name="Rectangle 5">
            <a:extLst>
              <a:ext uri="{FF2B5EF4-FFF2-40B4-BE49-F238E27FC236}">
                <a16:creationId xmlns:a16="http://schemas.microsoft.com/office/drawing/2014/main" id="{0BC404C2-7CD2-47B5-8DD4-3EC56B9E4766}"/>
              </a:ext>
            </a:extLst>
          </p:cNvPr>
          <p:cNvSpPr/>
          <p:nvPr/>
        </p:nvSpPr>
        <p:spPr>
          <a:xfrm>
            <a:off x="5136683" y="1729554"/>
            <a:ext cx="6096000" cy="3970318"/>
          </a:xfrm>
          <a:prstGeom prst="rect">
            <a:avLst/>
          </a:prstGeom>
        </p:spPr>
        <p:txBody>
          <a:bodyPr>
            <a:spAutoFit/>
          </a:bodyPr>
          <a:lstStyle/>
          <a:p>
            <a:r>
              <a:rPr lang="en-US" b="0" i="0" dirty="0">
                <a:solidFill>
                  <a:schemeClr val="bg1"/>
                </a:solidFill>
                <a:effectLst/>
                <a:latin typeface="Abadi" panose="020B0604020104020204" pitchFamily="34" charset="0"/>
              </a:rPr>
              <a:t> Having faith in Jesus Christ includes having a firm belief that He is the Only Begotten Son of God and the Savior of the world.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We recognize that the only way we can return to live with our Heavenly Father is by relying on His Son’s infinite Atonement and by trusting Jesus Christ and following His teachings.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More than passive belief, true faith in Jesus Christ leads to action and is expressed by the way we live.</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Our faith can increase as we pray, study the scriptures, and obey God’s commandments.</a:t>
            </a:r>
            <a:endParaRPr lang="en-US" dirty="0">
              <a:solidFill>
                <a:schemeClr val="bg1"/>
              </a:solidFill>
            </a:endParaRPr>
          </a:p>
        </p:txBody>
      </p:sp>
    </p:spTree>
    <p:extLst>
      <p:ext uri="{BB962C8B-B14F-4D97-AF65-F5344CB8AC3E}">
        <p14:creationId xmlns:p14="http://schemas.microsoft.com/office/powerpoint/2010/main" val="3950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AAE8F7-39C2-4B0F-AC93-3CA80AE0F03D}"/>
              </a:ext>
            </a:extLst>
          </p:cNvPr>
          <p:cNvSpPr/>
          <p:nvPr/>
        </p:nvSpPr>
        <p:spPr>
          <a:xfrm>
            <a:off x="0" y="6519310"/>
            <a:ext cx="1090363" cy="307777"/>
          </a:xfrm>
          <a:prstGeom prst="rect">
            <a:avLst/>
          </a:prstGeom>
        </p:spPr>
        <p:txBody>
          <a:bodyPr wrap="none">
            <a:spAutoFit/>
          </a:bodyPr>
          <a:lstStyle/>
          <a:p>
            <a:r>
              <a:rPr lang="en-US" sz="1400" i="1" dirty="0">
                <a:solidFill>
                  <a:schemeClr val="bg1"/>
                </a:solidFill>
              </a:rPr>
              <a:t>Mosiah 3:19</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Faith and Repentance</a:t>
            </a:r>
          </a:p>
        </p:txBody>
      </p:sp>
      <p:sp>
        <p:nvSpPr>
          <p:cNvPr id="6" name="Rectangle 5">
            <a:extLst>
              <a:ext uri="{FF2B5EF4-FFF2-40B4-BE49-F238E27FC236}">
                <a16:creationId xmlns:a16="http://schemas.microsoft.com/office/drawing/2014/main" id="{0BC404C2-7CD2-47B5-8DD4-3EC56B9E4766}"/>
              </a:ext>
            </a:extLst>
          </p:cNvPr>
          <p:cNvSpPr/>
          <p:nvPr/>
        </p:nvSpPr>
        <p:spPr>
          <a:xfrm>
            <a:off x="285550" y="1997839"/>
            <a:ext cx="5393355" cy="3416320"/>
          </a:xfrm>
          <a:prstGeom prst="rect">
            <a:avLst/>
          </a:prstGeom>
        </p:spPr>
        <p:txBody>
          <a:bodyPr wrap="square">
            <a:spAutoFit/>
          </a:bodyPr>
          <a:lstStyle/>
          <a:p>
            <a:r>
              <a:rPr lang="en-US" dirty="0">
                <a:solidFill>
                  <a:schemeClr val="bg1"/>
                </a:solidFill>
              </a:rPr>
              <a:t> Faith in Jesus Christ and our love for Him and Heavenly Father lead us to repent. Repentance is part of Heavenly Father’s plan for all of His children who are accountable for their choices.</a:t>
            </a:r>
          </a:p>
          <a:p>
            <a:endParaRPr lang="en-US" dirty="0">
              <a:solidFill>
                <a:schemeClr val="bg1"/>
              </a:solidFill>
            </a:endParaRPr>
          </a:p>
          <a:p>
            <a:r>
              <a:rPr lang="en-US" dirty="0">
                <a:solidFill>
                  <a:schemeClr val="bg1"/>
                </a:solidFill>
              </a:rPr>
              <a:t>This gift is made possible through the Atonement of Jesus Christ. </a:t>
            </a:r>
          </a:p>
          <a:p>
            <a:endParaRPr lang="en-US" dirty="0">
              <a:solidFill>
                <a:schemeClr val="bg1"/>
              </a:solidFill>
            </a:endParaRPr>
          </a:p>
          <a:p>
            <a:r>
              <a:rPr lang="en-US" dirty="0">
                <a:solidFill>
                  <a:schemeClr val="bg1"/>
                </a:solidFill>
              </a:rPr>
              <a:t>Repentance is a change of mind and heart. It includes turning away from sin and turning our thoughts, actions, and desires toward God and aligning our will with His.</a:t>
            </a:r>
          </a:p>
        </p:txBody>
      </p:sp>
      <p:pic>
        <p:nvPicPr>
          <p:cNvPr id="7" name="Picture 6">
            <a:extLst>
              <a:ext uri="{FF2B5EF4-FFF2-40B4-BE49-F238E27FC236}">
                <a16:creationId xmlns:a16="http://schemas.microsoft.com/office/drawing/2014/main" id="{6157966D-9018-4F15-BE92-4E479B24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27683"/>
            <a:ext cx="5529714" cy="3686476"/>
          </a:xfrm>
          <a:prstGeom prst="rect">
            <a:avLst/>
          </a:prstGeom>
        </p:spPr>
      </p:pic>
    </p:spTree>
    <p:extLst>
      <p:ext uri="{BB962C8B-B14F-4D97-AF65-F5344CB8AC3E}">
        <p14:creationId xmlns:p14="http://schemas.microsoft.com/office/powerpoint/2010/main" val="29858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AAE8F7-39C2-4B0F-AC93-3CA80AE0F03D}"/>
              </a:ext>
            </a:extLst>
          </p:cNvPr>
          <p:cNvSpPr/>
          <p:nvPr/>
        </p:nvSpPr>
        <p:spPr>
          <a:xfrm>
            <a:off x="0" y="6519310"/>
            <a:ext cx="1202573" cy="307777"/>
          </a:xfrm>
          <a:prstGeom prst="rect">
            <a:avLst/>
          </a:prstGeom>
        </p:spPr>
        <p:txBody>
          <a:bodyPr wrap="none">
            <a:spAutoFit/>
          </a:bodyPr>
          <a:lstStyle/>
          <a:p>
            <a:r>
              <a:rPr lang="en-US" sz="1400" i="1" dirty="0">
                <a:solidFill>
                  <a:schemeClr val="bg1"/>
                </a:solidFill>
              </a:rPr>
              <a:t>D&amp;C 58:42-43</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Repentance</a:t>
            </a:r>
          </a:p>
        </p:txBody>
      </p:sp>
      <p:sp>
        <p:nvSpPr>
          <p:cNvPr id="6" name="Rectangle 5">
            <a:extLst>
              <a:ext uri="{FF2B5EF4-FFF2-40B4-BE49-F238E27FC236}">
                <a16:creationId xmlns:a16="http://schemas.microsoft.com/office/drawing/2014/main" id="{0BC404C2-7CD2-47B5-8DD4-3EC56B9E4766}"/>
              </a:ext>
            </a:extLst>
          </p:cNvPr>
          <p:cNvSpPr/>
          <p:nvPr/>
        </p:nvSpPr>
        <p:spPr>
          <a:xfrm>
            <a:off x="5573027" y="1859339"/>
            <a:ext cx="5592278" cy="3139321"/>
          </a:xfrm>
          <a:prstGeom prst="rect">
            <a:avLst/>
          </a:prstGeom>
        </p:spPr>
        <p:txBody>
          <a:bodyPr wrap="square">
            <a:spAutoFit/>
          </a:bodyPr>
          <a:lstStyle/>
          <a:p>
            <a:r>
              <a:rPr lang="en-US" dirty="0">
                <a:solidFill>
                  <a:schemeClr val="bg1"/>
                </a:solidFill>
              </a:rPr>
              <a:t>Repentance includes recognizing our sins; feeling remorse, or godly sorrow, for committing sin; confessing our sins to Heavenly Father and, if necessary, to others; forsaking sin; seeking to restore, as far as possible, all that has been damaged as a result of our sins; and living a life of obedience to God’s commandments.</a:t>
            </a:r>
          </a:p>
          <a:p>
            <a:endParaRPr lang="en-US" dirty="0">
              <a:solidFill>
                <a:schemeClr val="bg1"/>
              </a:solidFill>
            </a:endParaRPr>
          </a:p>
          <a:p>
            <a:r>
              <a:rPr lang="en-US" dirty="0">
                <a:solidFill>
                  <a:schemeClr val="bg1"/>
                </a:solidFill>
              </a:rPr>
              <a:t>The Lord promises to forgive us of our sins at baptism, and we renew that covenant each time we sincerely partake of the sacrament with the intent of remembering the Savior and keeping His commandments.</a:t>
            </a:r>
          </a:p>
        </p:txBody>
      </p:sp>
      <p:pic>
        <p:nvPicPr>
          <p:cNvPr id="4" name="Picture 3">
            <a:extLst>
              <a:ext uri="{FF2B5EF4-FFF2-40B4-BE49-F238E27FC236}">
                <a16:creationId xmlns:a16="http://schemas.microsoft.com/office/drawing/2014/main" id="{1B1E50FB-FDC4-4120-A899-4F6CFB53C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85" y="1284804"/>
            <a:ext cx="4201595" cy="4201595"/>
          </a:xfrm>
          <a:prstGeom prst="rect">
            <a:avLst/>
          </a:prstGeom>
        </p:spPr>
      </p:pic>
    </p:spTree>
    <p:extLst>
      <p:ext uri="{BB962C8B-B14F-4D97-AF65-F5344CB8AC3E}">
        <p14:creationId xmlns:p14="http://schemas.microsoft.com/office/powerpoint/2010/main" val="4299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994</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Harrington</vt:lpstr>
      <vt:lpstr>Abadi</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2019-03-20T17:42:25Z</dcterms:created>
  <dcterms:modified xsi:type="dcterms:W3CDTF">2020-11-14T02:10:46Z</dcterms:modified>
</cp:coreProperties>
</file>