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5" r:id="rId3"/>
    <p:sldId id="258" r:id="rId4"/>
    <p:sldId id="259" r:id="rId5"/>
    <p:sldId id="260" r:id="rId6"/>
    <p:sldId id="261" r:id="rId7"/>
    <p:sldId id="262" r:id="rId8"/>
    <p:sldId id="263" r:id="rId9"/>
    <p:sldId id="265" r:id="rId10"/>
    <p:sldId id="267" r:id="rId11"/>
    <p:sldId id="268" r:id="rId12"/>
    <p:sldId id="270" r:id="rId13"/>
    <p:sldId id="272" r:id="rId14"/>
    <p:sldId id="273" r:id="rId15"/>
    <p:sldId id="274" r:id="rId16"/>
    <p:sldId id="257" r:id="rId17"/>
    <p:sldId id="266" r:id="rId18"/>
    <p:sldId id="271" r:id="rId19"/>
    <p:sldId id="264" r:id="rId20"/>
    <p:sldId id="269" r:id="rId21"/>
  </p:sldIdLst>
  <p:sldSz cx="12192000" cy="6858000"/>
  <p:notesSz cx="6858000" cy="9144000"/>
  <p:embeddedFontLst>
    <p:embeddedFont>
      <p:font typeface="Abadi" panose="020B0604020104020204" pitchFamily="34"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Harlow Solid Italic" panose="04030604020F02020D02" pitchFamily="82" charset="0"/>
      <p:italic r:id="rId29"/>
    </p:embeddedFont>
    <p:embeddedFont>
      <p:font typeface="Open Sans" panose="020B0606030504020204" pitchFamily="34" charset="0"/>
      <p:regular r:id="rId30"/>
      <p:bold r:id="rId31"/>
      <p:italic r:id="rId32"/>
      <p:boldItalic r:id="rId33"/>
    </p:embeddedFont>
    <p:embeddedFont>
      <p:font typeface="Palatino"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BACB37-C0C6-4D99-B8E1-FFC2A18BCE54}"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4E7A8-D7E1-4C81-A421-C8CCAE657F51}" type="slidenum">
              <a:rPr lang="en-US" smtClean="0"/>
              <a:t>‹#›</a:t>
            </a:fld>
            <a:endParaRPr lang="en-US"/>
          </a:p>
        </p:txBody>
      </p:sp>
    </p:spTree>
    <p:extLst>
      <p:ext uri="{BB962C8B-B14F-4D97-AF65-F5344CB8AC3E}">
        <p14:creationId xmlns:p14="http://schemas.microsoft.com/office/powerpoint/2010/main" val="179593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BACB37-C0C6-4D99-B8E1-FFC2A18BCE54}"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4E7A8-D7E1-4C81-A421-C8CCAE657F51}" type="slidenum">
              <a:rPr lang="en-US" smtClean="0"/>
              <a:t>‹#›</a:t>
            </a:fld>
            <a:endParaRPr lang="en-US"/>
          </a:p>
        </p:txBody>
      </p:sp>
    </p:spTree>
    <p:extLst>
      <p:ext uri="{BB962C8B-B14F-4D97-AF65-F5344CB8AC3E}">
        <p14:creationId xmlns:p14="http://schemas.microsoft.com/office/powerpoint/2010/main" val="248098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BACB37-C0C6-4D99-B8E1-FFC2A18BCE54}"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4E7A8-D7E1-4C81-A421-C8CCAE657F51}" type="slidenum">
              <a:rPr lang="en-US" smtClean="0"/>
              <a:t>‹#›</a:t>
            </a:fld>
            <a:endParaRPr lang="en-US"/>
          </a:p>
        </p:txBody>
      </p:sp>
    </p:spTree>
    <p:extLst>
      <p:ext uri="{BB962C8B-B14F-4D97-AF65-F5344CB8AC3E}">
        <p14:creationId xmlns:p14="http://schemas.microsoft.com/office/powerpoint/2010/main" val="130220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BACB37-C0C6-4D99-B8E1-FFC2A18BCE54}"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4E7A8-D7E1-4C81-A421-C8CCAE657F51}" type="slidenum">
              <a:rPr lang="en-US" smtClean="0"/>
              <a:t>‹#›</a:t>
            </a:fld>
            <a:endParaRPr lang="en-US"/>
          </a:p>
        </p:txBody>
      </p:sp>
    </p:spTree>
    <p:extLst>
      <p:ext uri="{BB962C8B-B14F-4D97-AF65-F5344CB8AC3E}">
        <p14:creationId xmlns:p14="http://schemas.microsoft.com/office/powerpoint/2010/main" val="121656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BACB37-C0C6-4D99-B8E1-FFC2A18BCE54}" type="datetimeFigureOut">
              <a:rPr lang="en-US" smtClean="0"/>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4E7A8-D7E1-4C81-A421-C8CCAE657F51}" type="slidenum">
              <a:rPr lang="en-US" smtClean="0"/>
              <a:t>‹#›</a:t>
            </a:fld>
            <a:endParaRPr lang="en-US"/>
          </a:p>
        </p:txBody>
      </p:sp>
    </p:spTree>
    <p:extLst>
      <p:ext uri="{BB962C8B-B14F-4D97-AF65-F5344CB8AC3E}">
        <p14:creationId xmlns:p14="http://schemas.microsoft.com/office/powerpoint/2010/main" val="309515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BACB37-C0C6-4D99-B8E1-FFC2A18BCE54}" type="datetimeFigureOut">
              <a:rPr lang="en-US" smtClean="0"/>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4E7A8-D7E1-4C81-A421-C8CCAE657F51}" type="slidenum">
              <a:rPr lang="en-US" smtClean="0"/>
              <a:t>‹#›</a:t>
            </a:fld>
            <a:endParaRPr lang="en-US"/>
          </a:p>
        </p:txBody>
      </p:sp>
    </p:spTree>
    <p:extLst>
      <p:ext uri="{BB962C8B-B14F-4D97-AF65-F5344CB8AC3E}">
        <p14:creationId xmlns:p14="http://schemas.microsoft.com/office/powerpoint/2010/main" val="380666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BACB37-C0C6-4D99-B8E1-FFC2A18BCE54}" type="datetimeFigureOut">
              <a:rPr lang="en-US" smtClean="0"/>
              <a:t>11/26/2020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4E7A8-D7E1-4C81-A421-C8CCAE657F51}" type="slidenum">
              <a:rPr lang="en-US" smtClean="0"/>
              <a:t>‹#›</a:t>
            </a:fld>
            <a:endParaRPr lang="en-US"/>
          </a:p>
        </p:txBody>
      </p:sp>
    </p:spTree>
    <p:extLst>
      <p:ext uri="{BB962C8B-B14F-4D97-AF65-F5344CB8AC3E}">
        <p14:creationId xmlns:p14="http://schemas.microsoft.com/office/powerpoint/2010/main" val="78289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BACB37-C0C6-4D99-B8E1-FFC2A18BCE54}" type="datetimeFigureOut">
              <a:rPr lang="en-US" smtClean="0"/>
              <a:t>11/26/2020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4E7A8-D7E1-4C81-A421-C8CCAE657F51}" type="slidenum">
              <a:rPr lang="en-US" smtClean="0"/>
              <a:t>‹#›</a:t>
            </a:fld>
            <a:endParaRPr lang="en-US"/>
          </a:p>
        </p:txBody>
      </p:sp>
    </p:spTree>
    <p:extLst>
      <p:ext uri="{BB962C8B-B14F-4D97-AF65-F5344CB8AC3E}">
        <p14:creationId xmlns:p14="http://schemas.microsoft.com/office/powerpoint/2010/main" val="320965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ACB37-C0C6-4D99-B8E1-FFC2A18BCE54}" type="datetimeFigureOut">
              <a:rPr lang="en-US" smtClean="0"/>
              <a:t>11/26/2020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4E7A8-D7E1-4C81-A421-C8CCAE657F51}" type="slidenum">
              <a:rPr lang="en-US" smtClean="0"/>
              <a:t>‹#›</a:t>
            </a:fld>
            <a:endParaRPr lang="en-US"/>
          </a:p>
        </p:txBody>
      </p:sp>
    </p:spTree>
    <p:extLst>
      <p:ext uri="{BB962C8B-B14F-4D97-AF65-F5344CB8AC3E}">
        <p14:creationId xmlns:p14="http://schemas.microsoft.com/office/powerpoint/2010/main" val="354825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BACB37-C0C6-4D99-B8E1-FFC2A18BCE54}" type="datetimeFigureOut">
              <a:rPr lang="en-US" smtClean="0"/>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4E7A8-D7E1-4C81-A421-C8CCAE657F51}" type="slidenum">
              <a:rPr lang="en-US" smtClean="0"/>
              <a:t>‹#›</a:t>
            </a:fld>
            <a:endParaRPr lang="en-US"/>
          </a:p>
        </p:txBody>
      </p:sp>
    </p:spTree>
    <p:extLst>
      <p:ext uri="{BB962C8B-B14F-4D97-AF65-F5344CB8AC3E}">
        <p14:creationId xmlns:p14="http://schemas.microsoft.com/office/powerpoint/2010/main" val="353437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BACB37-C0C6-4D99-B8E1-FFC2A18BCE54}" type="datetimeFigureOut">
              <a:rPr lang="en-US" smtClean="0"/>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4E7A8-D7E1-4C81-A421-C8CCAE657F51}" type="slidenum">
              <a:rPr lang="en-US" smtClean="0"/>
              <a:t>‹#›</a:t>
            </a:fld>
            <a:endParaRPr lang="en-US"/>
          </a:p>
        </p:txBody>
      </p:sp>
    </p:spTree>
    <p:extLst>
      <p:ext uri="{BB962C8B-B14F-4D97-AF65-F5344CB8AC3E}">
        <p14:creationId xmlns:p14="http://schemas.microsoft.com/office/powerpoint/2010/main" val="124044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ACB37-C0C6-4D99-B8E1-FFC2A18BCE54}" type="datetimeFigureOut">
              <a:rPr lang="en-US" smtClean="0"/>
              <a:t>11/26/2020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E7A8-D7E1-4C81-A421-C8CCAE657F51}" type="slidenum">
              <a:rPr lang="en-US" smtClean="0"/>
              <a:t>‹#›</a:t>
            </a:fld>
            <a:endParaRPr lang="en-US"/>
          </a:p>
        </p:txBody>
      </p:sp>
    </p:spTree>
    <p:extLst>
      <p:ext uri="{BB962C8B-B14F-4D97-AF65-F5344CB8AC3E}">
        <p14:creationId xmlns:p14="http://schemas.microsoft.com/office/powerpoint/2010/main" val="2543850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gotquestions.org/" TargetMode="External"/><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image" Target="../media/image8.jpeg"/><Relationship Id="rId16" Type="http://schemas.openxmlformats.org/officeDocument/2006/relationships/image" Target="../media/image22.gif"/><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0" y="0"/>
            <a:ext cx="495301" cy="6826316"/>
            <a:chOff x="0" y="0"/>
            <a:chExt cx="495301" cy="6826316"/>
          </a:xfrm>
        </p:grpSpPr>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776423" y="341758"/>
            <a:ext cx="898803" cy="2134656"/>
            <a:chOff x="2069555" y="144697"/>
            <a:chExt cx="1219200" cy="2895600"/>
          </a:xfrm>
        </p:grpSpPr>
        <p:sp>
          <p:nvSpPr>
            <p:cNvPr id="13" name="Cloud 12"/>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rot="4983839">
              <a:off x="2618848" y="1746310"/>
              <a:ext cx="588091" cy="315370"/>
              <a:chOff x="4099124" y="1265262"/>
              <a:chExt cx="813257" cy="436117"/>
            </a:xfrm>
          </p:grpSpPr>
          <p:pic>
            <p:nvPicPr>
              <p:cNvPr id="34"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 name="TextBox 9"/>
          <p:cNvSpPr txBox="1"/>
          <p:nvPr/>
        </p:nvSpPr>
        <p:spPr>
          <a:xfrm>
            <a:off x="495302" y="-9055"/>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The House of Israel</a:t>
            </a:r>
          </a:p>
        </p:txBody>
      </p:sp>
      <p:grpSp>
        <p:nvGrpSpPr>
          <p:cNvPr id="39" name="Group 38"/>
          <p:cNvGrpSpPr/>
          <p:nvPr/>
        </p:nvGrpSpPr>
        <p:grpSpPr>
          <a:xfrm>
            <a:off x="11696699" y="11315"/>
            <a:ext cx="495301" cy="6826316"/>
            <a:chOff x="0" y="0"/>
            <a:chExt cx="495301" cy="6826316"/>
          </a:xfrm>
        </p:grpSpPr>
        <p:pic>
          <p:nvPicPr>
            <p:cNvPr id="40"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1774346" y="1205144"/>
            <a:ext cx="967995" cy="1880581"/>
            <a:chOff x="3524486" y="415548"/>
            <a:chExt cx="1175731" cy="2284162"/>
          </a:xfrm>
        </p:grpSpPr>
        <p:sp>
          <p:nvSpPr>
            <p:cNvPr id="46" name="Oval 45"/>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118"/>
            <p:cNvGrpSpPr/>
            <p:nvPr/>
          </p:nvGrpSpPr>
          <p:grpSpPr>
            <a:xfrm rot="11700000">
              <a:off x="3703888" y="1566154"/>
              <a:ext cx="333203" cy="1078928"/>
              <a:chOff x="2438400" y="990600"/>
              <a:chExt cx="762000" cy="3200400"/>
            </a:xfrm>
          </p:grpSpPr>
          <p:sp>
            <p:nvSpPr>
              <p:cNvPr id="139" name="Pentagon 13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laque 13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onut 14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Donut 14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1" name="Rounded Rectangle 60"/>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3809272" y="1919281"/>
              <a:ext cx="617466" cy="119145"/>
              <a:chOff x="7162800" y="4789357"/>
              <a:chExt cx="2676993" cy="1001843"/>
            </a:xfrm>
          </p:grpSpPr>
          <p:grpSp>
            <p:nvGrpSpPr>
              <p:cNvPr id="130" name="Group 129"/>
              <p:cNvGrpSpPr/>
              <p:nvPr/>
            </p:nvGrpSpPr>
            <p:grpSpPr>
              <a:xfrm>
                <a:off x="7162800" y="4800600"/>
                <a:ext cx="838200" cy="990600"/>
                <a:chOff x="7162800" y="4800600"/>
                <a:chExt cx="838200" cy="990600"/>
              </a:xfrm>
            </p:grpSpPr>
            <p:sp>
              <p:nvSpPr>
                <p:cNvPr id="137" name="Cross 136"/>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8077200" y="4800600"/>
                <a:ext cx="838200" cy="990600"/>
                <a:chOff x="7162800" y="4800600"/>
                <a:chExt cx="838200" cy="990600"/>
              </a:xfrm>
            </p:grpSpPr>
            <p:sp>
              <p:nvSpPr>
                <p:cNvPr id="135" name="Cross 134"/>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9001593" y="4789357"/>
                <a:ext cx="838200" cy="990600"/>
                <a:chOff x="7162800" y="4800600"/>
                <a:chExt cx="838200" cy="990600"/>
              </a:xfrm>
            </p:grpSpPr>
            <p:sp>
              <p:nvSpPr>
                <p:cNvPr id="133" name="Cross 132"/>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p:cNvGrpSpPr/>
            <p:nvPr/>
          </p:nvGrpSpPr>
          <p:grpSpPr>
            <a:xfrm>
              <a:off x="3740071" y="592259"/>
              <a:ext cx="769838" cy="258661"/>
              <a:chOff x="3811872" y="17998"/>
              <a:chExt cx="805120" cy="270515"/>
            </a:xfrm>
          </p:grpSpPr>
          <p:grpSp>
            <p:nvGrpSpPr>
              <p:cNvPr id="64" name="Group 63"/>
              <p:cNvGrpSpPr/>
              <p:nvPr/>
            </p:nvGrpSpPr>
            <p:grpSpPr>
              <a:xfrm>
                <a:off x="3811872" y="17998"/>
                <a:ext cx="627615" cy="262087"/>
                <a:chOff x="4649991" y="5423557"/>
                <a:chExt cx="2704332" cy="1129307"/>
              </a:xfrm>
            </p:grpSpPr>
            <p:grpSp>
              <p:nvGrpSpPr>
                <p:cNvPr id="78" name="Group 77"/>
                <p:cNvGrpSpPr/>
                <p:nvPr/>
              </p:nvGrpSpPr>
              <p:grpSpPr>
                <a:xfrm>
                  <a:off x="4649991" y="5427911"/>
                  <a:ext cx="516959" cy="1119063"/>
                  <a:chOff x="4649991" y="5427911"/>
                  <a:chExt cx="516959" cy="1119063"/>
                </a:xfrm>
              </p:grpSpPr>
              <p:grpSp>
                <p:nvGrpSpPr>
                  <p:cNvPr id="118" name="Group 118"/>
                  <p:cNvGrpSpPr/>
                  <p:nvPr/>
                </p:nvGrpSpPr>
                <p:grpSpPr>
                  <a:xfrm rot="1912894">
                    <a:off x="4649991" y="5427911"/>
                    <a:ext cx="321016" cy="1106001"/>
                    <a:chOff x="2438400" y="990600"/>
                    <a:chExt cx="762000" cy="3200400"/>
                  </a:xfrm>
                </p:grpSpPr>
                <p:sp>
                  <p:nvSpPr>
                    <p:cNvPr id="125" name="Pentagon 12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aque 12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onut 12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Donut 12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118"/>
                  <p:cNvGrpSpPr/>
                  <p:nvPr/>
                </p:nvGrpSpPr>
                <p:grpSpPr>
                  <a:xfrm rot="19542321">
                    <a:off x="4845934" y="5440973"/>
                    <a:ext cx="321016" cy="1106001"/>
                    <a:chOff x="2438400" y="990600"/>
                    <a:chExt cx="762000" cy="3200400"/>
                  </a:xfrm>
                </p:grpSpPr>
                <p:sp>
                  <p:nvSpPr>
                    <p:cNvPr id="120" name="Pentagon 11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laque 12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onut 12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9" name="Group 78"/>
                <p:cNvGrpSpPr/>
                <p:nvPr/>
              </p:nvGrpSpPr>
              <p:grpSpPr>
                <a:xfrm rot="10800000">
                  <a:off x="5378679" y="5433801"/>
                  <a:ext cx="516959" cy="1119063"/>
                  <a:chOff x="4649991" y="5427911"/>
                  <a:chExt cx="516959" cy="1119063"/>
                </a:xfrm>
              </p:grpSpPr>
              <p:grpSp>
                <p:nvGrpSpPr>
                  <p:cNvPr id="106" name="Group 118"/>
                  <p:cNvGrpSpPr/>
                  <p:nvPr/>
                </p:nvGrpSpPr>
                <p:grpSpPr>
                  <a:xfrm rot="1912894">
                    <a:off x="4649991" y="5427911"/>
                    <a:ext cx="321016" cy="1106001"/>
                    <a:chOff x="2438400" y="990600"/>
                    <a:chExt cx="762000" cy="3200400"/>
                  </a:xfrm>
                </p:grpSpPr>
                <p:sp>
                  <p:nvSpPr>
                    <p:cNvPr id="113" name="Pentagon 11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laque 11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onut 11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11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18"/>
                  <p:cNvGrpSpPr/>
                  <p:nvPr/>
                </p:nvGrpSpPr>
                <p:grpSpPr>
                  <a:xfrm rot="19542321">
                    <a:off x="4845934" y="5440973"/>
                    <a:ext cx="321016" cy="1106001"/>
                    <a:chOff x="2438400" y="990600"/>
                    <a:chExt cx="762000" cy="3200400"/>
                  </a:xfrm>
                </p:grpSpPr>
                <p:sp>
                  <p:nvSpPr>
                    <p:cNvPr id="108" name="Pentagon 10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laque 10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onut 11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0" name="Group 79"/>
                <p:cNvGrpSpPr/>
                <p:nvPr/>
              </p:nvGrpSpPr>
              <p:grpSpPr>
                <a:xfrm>
                  <a:off x="6108676" y="5423557"/>
                  <a:ext cx="516959" cy="1119063"/>
                  <a:chOff x="4649991" y="5427911"/>
                  <a:chExt cx="516959" cy="1119063"/>
                </a:xfrm>
              </p:grpSpPr>
              <p:grpSp>
                <p:nvGrpSpPr>
                  <p:cNvPr id="94" name="Group 118"/>
                  <p:cNvGrpSpPr/>
                  <p:nvPr/>
                </p:nvGrpSpPr>
                <p:grpSpPr>
                  <a:xfrm rot="1912894">
                    <a:off x="4649991" y="5427911"/>
                    <a:ext cx="321016" cy="1106001"/>
                    <a:chOff x="2438400" y="990600"/>
                    <a:chExt cx="762000" cy="3200400"/>
                  </a:xfrm>
                </p:grpSpPr>
                <p:sp>
                  <p:nvSpPr>
                    <p:cNvPr id="101" name="Pentagon 10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Plaque 10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nut 10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10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5" name="Group 118"/>
                  <p:cNvGrpSpPr/>
                  <p:nvPr/>
                </p:nvGrpSpPr>
                <p:grpSpPr>
                  <a:xfrm rot="19542321">
                    <a:off x="4845934" y="5440973"/>
                    <a:ext cx="321016" cy="1106001"/>
                    <a:chOff x="2438400" y="990600"/>
                    <a:chExt cx="762000" cy="3200400"/>
                  </a:xfrm>
                </p:grpSpPr>
                <p:sp>
                  <p:nvSpPr>
                    <p:cNvPr id="96" name="Pentagon 9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laque 9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onut 9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onut 9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1" name="Group 80"/>
                <p:cNvGrpSpPr/>
                <p:nvPr/>
              </p:nvGrpSpPr>
              <p:grpSpPr>
                <a:xfrm rot="10800000">
                  <a:off x="6837364" y="5429447"/>
                  <a:ext cx="516959" cy="1119063"/>
                  <a:chOff x="4649991" y="5427911"/>
                  <a:chExt cx="516959" cy="1119063"/>
                </a:xfrm>
              </p:grpSpPr>
              <p:grpSp>
                <p:nvGrpSpPr>
                  <p:cNvPr id="82" name="Group 118"/>
                  <p:cNvGrpSpPr/>
                  <p:nvPr/>
                </p:nvGrpSpPr>
                <p:grpSpPr>
                  <a:xfrm rot="1912894">
                    <a:off x="4649991" y="5427911"/>
                    <a:ext cx="321016" cy="1106001"/>
                    <a:chOff x="2438400" y="990600"/>
                    <a:chExt cx="762000" cy="3200400"/>
                  </a:xfrm>
                </p:grpSpPr>
                <p:sp>
                  <p:nvSpPr>
                    <p:cNvPr id="89" name="Pentagon 8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laque 8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onut 9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 name="Group 118"/>
                  <p:cNvGrpSpPr/>
                  <p:nvPr/>
                </p:nvGrpSpPr>
                <p:grpSpPr>
                  <a:xfrm rot="19542321">
                    <a:off x="4845934" y="5440973"/>
                    <a:ext cx="321016" cy="1106001"/>
                    <a:chOff x="2438400" y="990600"/>
                    <a:chExt cx="762000" cy="3200400"/>
                  </a:xfrm>
                </p:grpSpPr>
                <p:sp>
                  <p:nvSpPr>
                    <p:cNvPr id="84" name="Pentagon 8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laque 8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onut 8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8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65" name="Group 64"/>
              <p:cNvGrpSpPr/>
              <p:nvPr/>
            </p:nvGrpSpPr>
            <p:grpSpPr>
              <a:xfrm>
                <a:off x="4497017" y="28803"/>
                <a:ext cx="119975" cy="259710"/>
                <a:chOff x="4649991" y="5427911"/>
                <a:chExt cx="516959" cy="1119063"/>
              </a:xfrm>
            </p:grpSpPr>
            <p:grpSp>
              <p:nvGrpSpPr>
                <p:cNvPr id="66" name="Group 118"/>
                <p:cNvGrpSpPr/>
                <p:nvPr/>
              </p:nvGrpSpPr>
              <p:grpSpPr>
                <a:xfrm rot="1912894">
                  <a:off x="4649991" y="5427911"/>
                  <a:ext cx="321016" cy="1106001"/>
                  <a:chOff x="2438400" y="990600"/>
                  <a:chExt cx="762000" cy="3200400"/>
                </a:xfrm>
              </p:grpSpPr>
              <p:sp>
                <p:nvSpPr>
                  <p:cNvPr id="73" name="Pentagon 7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laque 7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nut 7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118"/>
                <p:cNvGrpSpPr/>
                <p:nvPr/>
              </p:nvGrpSpPr>
              <p:grpSpPr>
                <a:xfrm rot="19542321">
                  <a:off x="4845934" y="5440973"/>
                  <a:ext cx="321016" cy="1106001"/>
                  <a:chOff x="2438400" y="990600"/>
                  <a:chExt cx="762000" cy="3200400"/>
                </a:xfrm>
              </p:grpSpPr>
              <p:sp>
                <p:nvSpPr>
                  <p:cNvPr id="68" name="Pentagon 6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laque 6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nut 7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144" name="Group 143"/>
          <p:cNvGrpSpPr/>
          <p:nvPr/>
        </p:nvGrpSpPr>
        <p:grpSpPr>
          <a:xfrm>
            <a:off x="2779361" y="1968859"/>
            <a:ext cx="1111926" cy="2023910"/>
            <a:chOff x="4267200" y="2670596"/>
            <a:chExt cx="1981200" cy="3606146"/>
          </a:xfrm>
        </p:grpSpPr>
        <p:sp>
          <p:nvSpPr>
            <p:cNvPr id="145" name="Round Diagonal Corner Rectangle 144"/>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250"/>
            <p:cNvGrpSpPr/>
            <p:nvPr/>
          </p:nvGrpSpPr>
          <p:grpSpPr>
            <a:xfrm rot="5400000">
              <a:off x="4984375" y="4374778"/>
              <a:ext cx="555814" cy="1255059"/>
              <a:chOff x="9000565" y="430324"/>
              <a:chExt cx="797858" cy="3047982"/>
            </a:xfrm>
          </p:grpSpPr>
          <p:grpSp>
            <p:nvGrpSpPr>
              <p:cNvPr id="180" name="Group 236"/>
              <p:cNvGrpSpPr/>
              <p:nvPr/>
            </p:nvGrpSpPr>
            <p:grpSpPr>
              <a:xfrm>
                <a:off x="9027459" y="1757082"/>
                <a:ext cx="770964" cy="1721224"/>
                <a:chOff x="9000565" y="475129"/>
                <a:chExt cx="770964" cy="1721224"/>
              </a:xfrm>
            </p:grpSpPr>
            <p:sp>
              <p:nvSpPr>
                <p:cNvPr id="188" name="Multiply 18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ultiply 18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Left-Right Arrow 18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235"/>
              <p:cNvGrpSpPr/>
              <p:nvPr/>
            </p:nvGrpSpPr>
            <p:grpSpPr>
              <a:xfrm>
                <a:off x="9000565" y="430324"/>
                <a:ext cx="770964" cy="1766029"/>
                <a:chOff x="9000565" y="430324"/>
                <a:chExt cx="770964" cy="1766029"/>
              </a:xfrm>
            </p:grpSpPr>
            <p:sp>
              <p:nvSpPr>
                <p:cNvPr id="182" name="Multiply 181"/>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ultiply 18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Left-Right Arrow 18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eft-Right Arrow 18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6" name="Oval 155"/>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p:cNvGrpSpPr/>
            <p:nvPr/>
          </p:nvGrpSpPr>
          <p:grpSpPr>
            <a:xfrm>
              <a:off x="4648200" y="2819400"/>
              <a:ext cx="1143000" cy="362174"/>
              <a:chOff x="5029199" y="838201"/>
              <a:chExt cx="1411403" cy="516024"/>
            </a:xfrm>
          </p:grpSpPr>
          <p:sp>
            <p:nvSpPr>
              <p:cNvPr id="158" name="Rounded Rectangle 157"/>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253"/>
              <p:cNvGrpSpPr/>
              <p:nvPr/>
            </p:nvGrpSpPr>
            <p:grpSpPr>
              <a:xfrm rot="5400000">
                <a:off x="5476889" y="390511"/>
                <a:ext cx="516024" cy="1411403"/>
                <a:chOff x="9000565" y="475129"/>
                <a:chExt cx="806823" cy="4258236"/>
              </a:xfrm>
            </p:grpSpPr>
            <p:grpSp>
              <p:nvGrpSpPr>
                <p:cNvPr id="160" name="Group 243"/>
                <p:cNvGrpSpPr/>
                <p:nvPr/>
              </p:nvGrpSpPr>
              <p:grpSpPr>
                <a:xfrm>
                  <a:off x="9036424" y="3012141"/>
                  <a:ext cx="770964" cy="1721224"/>
                  <a:chOff x="9000565" y="475129"/>
                  <a:chExt cx="770964" cy="1721224"/>
                </a:xfrm>
              </p:grpSpPr>
              <p:sp>
                <p:nvSpPr>
                  <p:cNvPr id="175" name="Multiply 174"/>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ultiply 17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 Arrow 17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236"/>
                <p:cNvGrpSpPr/>
                <p:nvPr/>
              </p:nvGrpSpPr>
              <p:grpSpPr>
                <a:xfrm>
                  <a:off x="9027459" y="1757082"/>
                  <a:ext cx="770964" cy="1721224"/>
                  <a:chOff x="9000565" y="475129"/>
                  <a:chExt cx="770964" cy="1721224"/>
                </a:xfrm>
              </p:grpSpPr>
              <p:sp>
                <p:nvSpPr>
                  <p:cNvPr id="169" name="Multiply 168"/>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ultiply 169"/>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 Arrow 170"/>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Left-Right Arrow 171"/>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235"/>
                <p:cNvGrpSpPr/>
                <p:nvPr/>
              </p:nvGrpSpPr>
              <p:grpSpPr>
                <a:xfrm>
                  <a:off x="9000565" y="475129"/>
                  <a:ext cx="770964" cy="1721224"/>
                  <a:chOff x="9000565" y="475129"/>
                  <a:chExt cx="770964" cy="1721224"/>
                </a:xfrm>
              </p:grpSpPr>
              <p:sp>
                <p:nvSpPr>
                  <p:cNvPr id="163" name="Multiply 162"/>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ultiply 163"/>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 Arrow 164"/>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Left-Right Arrow 165"/>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93" name="Group 192"/>
          <p:cNvGrpSpPr/>
          <p:nvPr/>
        </p:nvGrpSpPr>
        <p:grpSpPr>
          <a:xfrm>
            <a:off x="620256" y="3140549"/>
            <a:ext cx="1020912" cy="2522175"/>
            <a:chOff x="536022" y="3314942"/>
            <a:chExt cx="1296534" cy="3203103"/>
          </a:xfrm>
        </p:grpSpPr>
        <p:sp>
          <p:nvSpPr>
            <p:cNvPr id="194" name="Oval 193"/>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gular Pentagon 198"/>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01" name="Group 101"/>
            <p:cNvGrpSpPr/>
            <p:nvPr/>
          </p:nvGrpSpPr>
          <p:grpSpPr>
            <a:xfrm rot="7128265">
              <a:off x="1266712" y="6168842"/>
              <a:ext cx="230789" cy="449153"/>
              <a:chOff x="4267200" y="5105400"/>
              <a:chExt cx="685800" cy="609600"/>
            </a:xfrm>
          </p:grpSpPr>
          <p:sp>
            <p:nvSpPr>
              <p:cNvPr id="426"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102"/>
            <p:cNvGrpSpPr/>
            <p:nvPr/>
          </p:nvGrpSpPr>
          <p:grpSpPr>
            <a:xfrm rot="14157531">
              <a:off x="1014825" y="6178074"/>
              <a:ext cx="230789" cy="449153"/>
              <a:chOff x="4267200" y="5105400"/>
              <a:chExt cx="685800" cy="609600"/>
            </a:xfrm>
          </p:grpSpPr>
          <p:sp>
            <p:nvSpPr>
              <p:cNvPr id="424" name="Oval 423"/>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70"/>
            <p:cNvGrpSpPr/>
            <p:nvPr/>
          </p:nvGrpSpPr>
          <p:grpSpPr>
            <a:xfrm>
              <a:off x="615449" y="3393845"/>
              <a:ext cx="1196458" cy="1028329"/>
              <a:chOff x="2731569" y="4101704"/>
              <a:chExt cx="2435810" cy="2042401"/>
            </a:xfrm>
          </p:grpSpPr>
          <p:sp>
            <p:nvSpPr>
              <p:cNvPr id="415"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Trapezoid 203"/>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97"/>
            <p:cNvGrpSpPr/>
            <p:nvPr/>
          </p:nvGrpSpPr>
          <p:grpSpPr>
            <a:xfrm>
              <a:off x="962691" y="5459694"/>
              <a:ext cx="469239" cy="635646"/>
              <a:chOff x="4648200" y="4038600"/>
              <a:chExt cx="838200" cy="1349829"/>
            </a:xfrm>
          </p:grpSpPr>
          <p:sp>
            <p:nvSpPr>
              <p:cNvPr id="394" name="Trapezoid 393"/>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5" name="Group 394"/>
              <p:cNvGrpSpPr/>
              <p:nvPr/>
            </p:nvGrpSpPr>
            <p:grpSpPr>
              <a:xfrm rot="5595418">
                <a:off x="4297276" y="4567385"/>
                <a:ext cx="1211525" cy="322729"/>
                <a:chOff x="6019800" y="5334000"/>
                <a:chExt cx="2590800" cy="914400"/>
              </a:xfrm>
            </p:grpSpPr>
            <p:grpSp>
              <p:nvGrpSpPr>
                <p:cNvPr id="406" name="Group 79"/>
                <p:cNvGrpSpPr/>
                <p:nvPr/>
              </p:nvGrpSpPr>
              <p:grpSpPr>
                <a:xfrm>
                  <a:off x="6019800" y="5334000"/>
                  <a:ext cx="914400" cy="914400"/>
                  <a:chOff x="6019800" y="5334000"/>
                  <a:chExt cx="914400" cy="914400"/>
                </a:xfrm>
              </p:grpSpPr>
              <p:sp>
                <p:nvSpPr>
                  <p:cNvPr id="413" name="Quad Arrow 41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Diamond 41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80"/>
                <p:cNvGrpSpPr/>
                <p:nvPr/>
              </p:nvGrpSpPr>
              <p:grpSpPr>
                <a:xfrm>
                  <a:off x="6858000" y="5334000"/>
                  <a:ext cx="914400" cy="914400"/>
                  <a:chOff x="6019800" y="5334000"/>
                  <a:chExt cx="914400" cy="914400"/>
                </a:xfrm>
              </p:grpSpPr>
              <p:sp>
                <p:nvSpPr>
                  <p:cNvPr id="411" name="Quad Arrow 41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83"/>
                <p:cNvGrpSpPr/>
                <p:nvPr/>
              </p:nvGrpSpPr>
              <p:grpSpPr>
                <a:xfrm>
                  <a:off x="7696200" y="5334000"/>
                  <a:ext cx="914400" cy="914400"/>
                  <a:chOff x="6019800" y="5334000"/>
                  <a:chExt cx="914400" cy="914400"/>
                </a:xfrm>
              </p:grpSpPr>
              <p:sp>
                <p:nvSpPr>
                  <p:cNvPr id="409" name="Quad Arrow 40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mond 40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6" name="Group 395"/>
              <p:cNvGrpSpPr/>
              <p:nvPr/>
            </p:nvGrpSpPr>
            <p:grpSpPr>
              <a:xfrm rot="5160593">
                <a:off x="4618957" y="4567387"/>
                <a:ext cx="1211525" cy="322729"/>
                <a:chOff x="6019800" y="5334000"/>
                <a:chExt cx="2590800" cy="914400"/>
              </a:xfrm>
            </p:grpSpPr>
            <p:grpSp>
              <p:nvGrpSpPr>
                <p:cNvPr id="397" name="Group 79"/>
                <p:cNvGrpSpPr/>
                <p:nvPr/>
              </p:nvGrpSpPr>
              <p:grpSpPr>
                <a:xfrm>
                  <a:off x="6019800" y="5334000"/>
                  <a:ext cx="914400" cy="914400"/>
                  <a:chOff x="6019800" y="5334000"/>
                  <a:chExt cx="914400" cy="914400"/>
                </a:xfrm>
              </p:grpSpPr>
              <p:sp>
                <p:nvSpPr>
                  <p:cNvPr id="404" name="Quad Arrow 40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Diamond 40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80"/>
                <p:cNvGrpSpPr/>
                <p:nvPr/>
              </p:nvGrpSpPr>
              <p:grpSpPr>
                <a:xfrm>
                  <a:off x="6858000" y="5334000"/>
                  <a:ext cx="914400" cy="914400"/>
                  <a:chOff x="6019800" y="5334000"/>
                  <a:chExt cx="914400" cy="914400"/>
                </a:xfrm>
              </p:grpSpPr>
              <p:sp>
                <p:nvSpPr>
                  <p:cNvPr id="402" name="Quad Arrow 40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Diamond 40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83"/>
                <p:cNvGrpSpPr/>
                <p:nvPr/>
              </p:nvGrpSpPr>
              <p:grpSpPr>
                <a:xfrm>
                  <a:off x="7696200" y="5334000"/>
                  <a:ext cx="914400" cy="914400"/>
                  <a:chOff x="6019800" y="5334000"/>
                  <a:chExt cx="914400" cy="914400"/>
                </a:xfrm>
              </p:grpSpPr>
              <p:sp>
                <p:nvSpPr>
                  <p:cNvPr id="400" name="Quad Arrow 39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mond 40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6" name="Rounded Rectangle 205"/>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125"/>
            <p:cNvGrpSpPr/>
            <p:nvPr/>
          </p:nvGrpSpPr>
          <p:grpSpPr>
            <a:xfrm flipV="1">
              <a:off x="615448" y="3764639"/>
              <a:ext cx="1133486" cy="180100"/>
              <a:chOff x="5029200" y="838200"/>
              <a:chExt cx="1905000" cy="457200"/>
            </a:xfrm>
          </p:grpSpPr>
          <p:sp>
            <p:nvSpPr>
              <p:cNvPr id="383" name="Rounded Rectangle 382"/>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114"/>
              <p:cNvGrpSpPr/>
              <p:nvPr/>
            </p:nvGrpSpPr>
            <p:grpSpPr>
              <a:xfrm rot="10800000">
                <a:off x="5334000" y="914400"/>
                <a:ext cx="1211525" cy="322729"/>
                <a:chOff x="6019800" y="5334000"/>
                <a:chExt cx="2590800" cy="914400"/>
              </a:xfrm>
            </p:grpSpPr>
            <p:grpSp>
              <p:nvGrpSpPr>
                <p:cNvPr id="385" name="Group 79"/>
                <p:cNvGrpSpPr/>
                <p:nvPr/>
              </p:nvGrpSpPr>
              <p:grpSpPr>
                <a:xfrm>
                  <a:off x="6019800" y="5334000"/>
                  <a:ext cx="914400" cy="914400"/>
                  <a:chOff x="6019800" y="5334000"/>
                  <a:chExt cx="914400" cy="914400"/>
                </a:xfrm>
              </p:grpSpPr>
              <p:sp>
                <p:nvSpPr>
                  <p:cNvPr id="392" name="Quad Arrow 39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Diamond 39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80"/>
                <p:cNvGrpSpPr/>
                <p:nvPr/>
              </p:nvGrpSpPr>
              <p:grpSpPr>
                <a:xfrm>
                  <a:off x="6858000" y="5334000"/>
                  <a:ext cx="914400" cy="914400"/>
                  <a:chOff x="6019800" y="5334000"/>
                  <a:chExt cx="914400" cy="914400"/>
                </a:xfrm>
              </p:grpSpPr>
              <p:sp>
                <p:nvSpPr>
                  <p:cNvPr id="390" name="Quad Arrow 38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iamond 39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83"/>
                <p:cNvGrpSpPr/>
                <p:nvPr/>
              </p:nvGrpSpPr>
              <p:grpSpPr>
                <a:xfrm>
                  <a:off x="7696200" y="5334000"/>
                  <a:ext cx="914400" cy="914400"/>
                  <a:chOff x="6019800" y="5334000"/>
                  <a:chExt cx="914400" cy="914400"/>
                </a:xfrm>
              </p:grpSpPr>
              <p:sp>
                <p:nvSpPr>
                  <p:cNvPr id="388" name="Quad Arrow 38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Diamond 38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8" name="Group 207"/>
            <p:cNvGrpSpPr/>
            <p:nvPr/>
          </p:nvGrpSpPr>
          <p:grpSpPr>
            <a:xfrm>
              <a:off x="536022" y="3314942"/>
              <a:ext cx="1296534" cy="697352"/>
              <a:chOff x="4823577" y="4053405"/>
              <a:chExt cx="2270956" cy="1287310"/>
            </a:xfrm>
          </p:grpSpPr>
          <p:grpSp>
            <p:nvGrpSpPr>
              <p:cNvPr id="209" name="Group 113"/>
              <p:cNvGrpSpPr/>
              <p:nvPr/>
            </p:nvGrpSpPr>
            <p:grpSpPr>
              <a:xfrm>
                <a:off x="4823577" y="4493188"/>
                <a:ext cx="1404453" cy="847527"/>
                <a:chOff x="5334000" y="1676401"/>
                <a:chExt cx="3200400" cy="2295940"/>
              </a:xfrm>
            </p:grpSpPr>
            <p:grpSp>
              <p:nvGrpSpPr>
                <p:cNvPr id="326" name="Group 59"/>
                <p:cNvGrpSpPr/>
                <p:nvPr/>
              </p:nvGrpSpPr>
              <p:grpSpPr>
                <a:xfrm>
                  <a:off x="5334000" y="1676401"/>
                  <a:ext cx="3200400" cy="2295940"/>
                  <a:chOff x="3329709" y="1676400"/>
                  <a:chExt cx="5204691" cy="3733801"/>
                </a:xfrm>
              </p:grpSpPr>
              <p:grpSp>
                <p:nvGrpSpPr>
                  <p:cNvPr id="330" name="Group 139"/>
                  <p:cNvGrpSpPr/>
                  <p:nvPr/>
                </p:nvGrpSpPr>
                <p:grpSpPr>
                  <a:xfrm>
                    <a:off x="5784951" y="1676400"/>
                    <a:ext cx="2749449" cy="2932281"/>
                    <a:chOff x="4370181" y="2237947"/>
                    <a:chExt cx="1395285" cy="1533800"/>
                  </a:xfrm>
                  <a:solidFill>
                    <a:schemeClr val="accent6">
                      <a:lumMod val="50000"/>
                    </a:schemeClr>
                  </a:solidFill>
                </p:grpSpPr>
                <p:sp>
                  <p:nvSpPr>
                    <p:cNvPr id="362"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122"/>
                    <p:cNvGrpSpPr/>
                    <p:nvPr/>
                  </p:nvGrpSpPr>
                  <p:grpSpPr>
                    <a:xfrm>
                      <a:off x="4975163" y="2434420"/>
                      <a:ext cx="790303" cy="409072"/>
                      <a:chOff x="4975163" y="2434420"/>
                      <a:chExt cx="790303" cy="409072"/>
                    </a:xfrm>
                    <a:grpFill/>
                  </p:grpSpPr>
                  <p:sp>
                    <p:nvSpPr>
                      <p:cNvPr id="380"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123"/>
                    <p:cNvGrpSpPr/>
                    <p:nvPr/>
                  </p:nvGrpSpPr>
                  <p:grpSpPr>
                    <a:xfrm>
                      <a:off x="4842164" y="2673927"/>
                      <a:ext cx="856672" cy="364837"/>
                      <a:chOff x="4975163" y="2434420"/>
                      <a:chExt cx="790303" cy="409072"/>
                    </a:xfrm>
                    <a:grpFill/>
                  </p:grpSpPr>
                  <p:sp>
                    <p:nvSpPr>
                      <p:cNvPr id="377"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127"/>
                    <p:cNvGrpSpPr/>
                    <p:nvPr/>
                  </p:nvGrpSpPr>
                  <p:grpSpPr>
                    <a:xfrm>
                      <a:off x="4702690" y="2882384"/>
                      <a:ext cx="790303" cy="409072"/>
                      <a:chOff x="4975163" y="2434420"/>
                      <a:chExt cx="790303" cy="409072"/>
                    </a:xfrm>
                    <a:grpFill/>
                  </p:grpSpPr>
                  <p:sp>
                    <p:nvSpPr>
                      <p:cNvPr id="374"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131"/>
                    <p:cNvGrpSpPr/>
                    <p:nvPr/>
                  </p:nvGrpSpPr>
                  <p:grpSpPr>
                    <a:xfrm>
                      <a:off x="4545672" y="3122529"/>
                      <a:ext cx="790303" cy="409072"/>
                      <a:chOff x="4975163" y="2434420"/>
                      <a:chExt cx="790303" cy="409072"/>
                    </a:xfrm>
                    <a:grpFill/>
                  </p:grpSpPr>
                  <p:sp>
                    <p:nvSpPr>
                      <p:cNvPr id="371"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135"/>
                    <p:cNvGrpSpPr/>
                    <p:nvPr/>
                  </p:nvGrpSpPr>
                  <p:grpSpPr>
                    <a:xfrm rot="1269795">
                      <a:off x="4370181" y="3362675"/>
                      <a:ext cx="790303" cy="409072"/>
                      <a:chOff x="4975163" y="2434420"/>
                      <a:chExt cx="790303" cy="409072"/>
                    </a:xfrm>
                    <a:grpFill/>
                  </p:grpSpPr>
                  <p:sp>
                    <p:nvSpPr>
                      <p:cNvPr id="368"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1" name="Group 140"/>
                  <p:cNvGrpSpPr/>
                  <p:nvPr/>
                </p:nvGrpSpPr>
                <p:grpSpPr>
                  <a:xfrm flipH="1">
                    <a:off x="3329709" y="1768267"/>
                    <a:ext cx="2749449" cy="2932281"/>
                    <a:chOff x="4370181" y="2237947"/>
                    <a:chExt cx="1395285" cy="1533800"/>
                  </a:xfrm>
                  <a:solidFill>
                    <a:schemeClr val="accent6">
                      <a:lumMod val="50000"/>
                    </a:schemeClr>
                  </a:solidFill>
                </p:grpSpPr>
                <p:sp>
                  <p:nvSpPr>
                    <p:cNvPr id="341" name="Rounded Rectangle 340"/>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122"/>
                    <p:cNvGrpSpPr/>
                    <p:nvPr/>
                  </p:nvGrpSpPr>
                  <p:grpSpPr>
                    <a:xfrm>
                      <a:off x="4975163" y="2434420"/>
                      <a:ext cx="790303" cy="409072"/>
                      <a:chOff x="4975163" y="2434420"/>
                      <a:chExt cx="790303" cy="409072"/>
                    </a:xfrm>
                    <a:grpFill/>
                  </p:grpSpPr>
                  <p:sp>
                    <p:nvSpPr>
                      <p:cNvPr id="359"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123"/>
                    <p:cNvGrpSpPr/>
                    <p:nvPr/>
                  </p:nvGrpSpPr>
                  <p:grpSpPr>
                    <a:xfrm>
                      <a:off x="4842164" y="2673927"/>
                      <a:ext cx="856672" cy="364837"/>
                      <a:chOff x="4975163" y="2434420"/>
                      <a:chExt cx="790303" cy="409072"/>
                    </a:xfrm>
                    <a:grpFill/>
                  </p:grpSpPr>
                  <p:sp>
                    <p:nvSpPr>
                      <p:cNvPr id="356"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127"/>
                    <p:cNvGrpSpPr/>
                    <p:nvPr/>
                  </p:nvGrpSpPr>
                  <p:grpSpPr>
                    <a:xfrm>
                      <a:off x="4702690" y="2882384"/>
                      <a:ext cx="790303" cy="409072"/>
                      <a:chOff x="4975163" y="2434420"/>
                      <a:chExt cx="790303" cy="409072"/>
                    </a:xfrm>
                    <a:grpFill/>
                  </p:grpSpPr>
                  <p:sp>
                    <p:nvSpPr>
                      <p:cNvPr id="353"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131"/>
                    <p:cNvGrpSpPr/>
                    <p:nvPr/>
                  </p:nvGrpSpPr>
                  <p:grpSpPr>
                    <a:xfrm>
                      <a:off x="4545672" y="3122529"/>
                      <a:ext cx="790303" cy="409072"/>
                      <a:chOff x="4975163" y="2434420"/>
                      <a:chExt cx="790303" cy="409072"/>
                    </a:xfrm>
                    <a:grpFill/>
                  </p:grpSpPr>
                  <p:sp>
                    <p:nvSpPr>
                      <p:cNvPr id="350" name="Moon 34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135"/>
                    <p:cNvGrpSpPr/>
                    <p:nvPr/>
                  </p:nvGrpSpPr>
                  <p:grpSpPr>
                    <a:xfrm rot="1269795">
                      <a:off x="4370181" y="3362675"/>
                      <a:ext cx="790303" cy="409072"/>
                      <a:chOff x="4975163" y="2434420"/>
                      <a:chExt cx="790303" cy="409072"/>
                    </a:xfrm>
                    <a:grpFill/>
                  </p:grpSpPr>
                  <p:sp>
                    <p:nvSpPr>
                      <p:cNvPr id="347" name="Moon 34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2" name="Group 162"/>
                  <p:cNvGrpSpPr/>
                  <p:nvPr/>
                </p:nvGrpSpPr>
                <p:grpSpPr>
                  <a:xfrm rot="4467257">
                    <a:off x="4822952" y="4237309"/>
                    <a:ext cx="1510882" cy="806088"/>
                    <a:chOff x="4975163" y="2434420"/>
                    <a:chExt cx="790303" cy="409072"/>
                  </a:xfrm>
                  <a:solidFill>
                    <a:schemeClr val="accent6">
                      <a:lumMod val="50000"/>
                    </a:schemeClr>
                  </a:solidFill>
                </p:grpSpPr>
                <p:sp>
                  <p:nvSpPr>
                    <p:cNvPr id="338" name="Moon 33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35"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4" name="Oval 333"/>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110"/>
                <p:cNvGrpSpPr/>
                <p:nvPr/>
              </p:nvGrpSpPr>
              <p:grpSpPr>
                <a:xfrm>
                  <a:off x="6705600" y="2819400"/>
                  <a:ext cx="457200" cy="457200"/>
                  <a:chOff x="6019800" y="5334000"/>
                  <a:chExt cx="914400" cy="914400"/>
                </a:xfrm>
              </p:grpSpPr>
              <p:sp>
                <p:nvSpPr>
                  <p:cNvPr id="328" name="Quad Arrow 327"/>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113"/>
              <p:cNvGrpSpPr/>
              <p:nvPr/>
            </p:nvGrpSpPr>
            <p:grpSpPr>
              <a:xfrm rot="10800000">
                <a:off x="5254651" y="4053405"/>
                <a:ext cx="1404453" cy="847527"/>
                <a:chOff x="5334000" y="1676401"/>
                <a:chExt cx="3200400" cy="2295940"/>
              </a:xfrm>
            </p:grpSpPr>
            <p:grpSp>
              <p:nvGrpSpPr>
                <p:cNvPr id="269" name="Group 59"/>
                <p:cNvGrpSpPr/>
                <p:nvPr/>
              </p:nvGrpSpPr>
              <p:grpSpPr>
                <a:xfrm>
                  <a:off x="5334000" y="1676401"/>
                  <a:ext cx="3200400" cy="2295940"/>
                  <a:chOff x="3329709" y="1676400"/>
                  <a:chExt cx="5204691" cy="3733801"/>
                </a:xfrm>
              </p:grpSpPr>
              <p:grpSp>
                <p:nvGrpSpPr>
                  <p:cNvPr id="273" name="Group 139"/>
                  <p:cNvGrpSpPr/>
                  <p:nvPr/>
                </p:nvGrpSpPr>
                <p:grpSpPr>
                  <a:xfrm>
                    <a:off x="5784951" y="1676400"/>
                    <a:ext cx="2749449" cy="2932281"/>
                    <a:chOff x="4370181" y="2237947"/>
                    <a:chExt cx="1395285" cy="1533800"/>
                  </a:xfrm>
                  <a:solidFill>
                    <a:schemeClr val="accent6">
                      <a:lumMod val="50000"/>
                    </a:schemeClr>
                  </a:solidFill>
                </p:grpSpPr>
                <p:sp>
                  <p:nvSpPr>
                    <p:cNvPr id="305"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122"/>
                    <p:cNvGrpSpPr/>
                    <p:nvPr/>
                  </p:nvGrpSpPr>
                  <p:grpSpPr>
                    <a:xfrm>
                      <a:off x="4975163" y="2434420"/>
                      <a:ext cx="790303" cy="409072"/>
                      <a:chOff x="4975163" y="2434420"/>
                      <a:chExt cx="790303" cy="409072"/>
                    </a:xfrm>
                    <a:grpFill/>
                  </p:grpSpPr>
                  <p:sp>
                    <p:nvSpPr>
                      <p:cNvPr id="323"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123"/>
                    <p:cNvGrpSpPr/>
                    <p:nvPr/>
                  </p:nvGrpSpPr>
                  <p:grpSpPr>
                    <a:xfrm>
                      <a:off x="4842164" y="2673927"/>
                      <a:ext cx="856672" cy="364837"/>
                      <a:chOff x="4975163" y="2434420"/>
                      <a:chExt cx="790303" cy="409072"/>
                    </a:xfrm>
                    <a:grpFill/>
                  </p:grpSpPr>
                  <p:sp>
                    <p:nvSpPr>
                      <p:cNvPr id="320"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127"/>
                    <p:cNvGrpSpPr/>
                    <p:nvPr/>
                  </p:nvGrpSpPr>
                  <p:grpSpPr>
                    <a:xfrm>
                      <a:off x="4702690" y="2882384"/>
                      <a:ext cx="790303" cy="409072"/>
                      <a:chOff x="4975163" y="2434420"/>
                      <a:chExt cx="790303" cy="409072"/>
                    </a:xfrm>
                    <a:grpFill/>
                  </p:grpSpPr>
                  <p:sp>
                    <p:nvSpPr>
                      <p:cNvPr id="317"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31"/>
                    <p:cNvGrpSpPr/>
                    <p:nvPr/>
                  </p:nvGrpSpPr>
                  <p:grpSpPr>
                    <a:xfrm>
                      <a:off x="4545672" y="3122529"/>
                      <a:ext cx="790303" cy="409072"/>
                      <a:chOff x="4975163" y="2434420"/>
                      <a:chExt cx="790303" cy="409072"/>
                    </a:xfrm>
                    <a:grpFill/>
                  </p:grpSpPr>
                  <p:sp>
                    <p:nvSpPr>
                      <p:cNvPr id="314"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135"/>
                    <p:cNvGrpSpPr/>
                    <p:nvPr/>
                  </p:nvGrpSpPr>
                  <p:grpSpPr>
                    <a:xfrm rot="1269795">
                      <a:off x="4370181" y="3362675"/>
                      <a:ext cx="790303" cy="409072"/>
                      <a:chOff x="4975163" y="2434420"/>
                      <a:chExt cx="790303" cy="409072"/>
                    </a:xfrm>
                    <a:grpFill/>
                  </p:grpSpPr>
                  <p:sp>
                    <p:nvSpPr>
                      <p:cNvPr id="311"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4" name="Group 140"/>
                  <p:cNvGrpSpPr/>
                  <p:nvPr/>
                </p:nvGrpSpPr>
                <p:grpSpPr>
                  <a:xfrm flipH="1">
                    <a:off x="3329709" y="1768267"/>
                    <a:ext cx="2749449" cy="2932281"/>
                    <a:chOff x="4370181" y="2237947"/>
                    <a:chExt cx="1395285" cy="1533800"/>
                  </a:xfrm>
                  <a:solidFill>
                    <a:schemeClr val="accent6">
                      <a:lumMod val="50000"/>
                    </a:schemeClr>
                  </a:solidFill>
                </p:grpSpPr>
                <p:sp>
                  <p:nvSpPr>
                    <p:cNvPr id="284" name="Rounded Rectangle 283"/>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122"/>
                    <p:cNvGrpSpPr/>
                    <p:nvPr/>
                  </p:nvGrpSpPr>
                  <p:grpSpPr>
                    <a:xfrm>
                      <a:off x="4975163" y="2434420"/>
                      <a:ext cx="790303" cy="409072"/>
                      <a:chOff x="4975163" y="2434420"/>
                      <a:chExt cx="790303" cy="409072"/>
                    </a:xfrm>
                    <a:grpFill/>
                  </p:grpSpPr>
                  <p:sp>
                    <p:nvSpPr>
                      <p:cNvPr id="302"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123"/>
                    <p:cNvGrpSpPr/>
                    <p:nvPr/>
                  </p:nvGrpSpPr>
                  <p:grpSpPr>
                    <a:xfrm>
                      <a:off x="4842164" y="2673927"/>
                      <a:ext cx="856672" cy="364837"/>
                      <a:chOff x="4975163" y="2434420"/>
                      <a:chExt cx="790303" cy="409072"/>
                    </a:xfrm>
                    <a:grpFill/>
                  </p:grpSpPr>
                  <p:sp>
                    <p:nvSpPr>
                      <p:cNvPr id="299"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127"/>
                    <p:cNvGrpSpPr/>
                    <p:nvPr/>
                  </p:nvGrpSpPr>
                  <p:grpSpPr>
                    <a:xfrm>
                      <a:off x="4702690" y="2882384"/>
                      <a:ext cx="790303" cy="409072"/>
                      <a:chOff x="4975163" y="2434420"/>
                      <a:chExt cx="790303" cy="409072"/>
                    </a:xfrm>
                    <a:grpFill/>
                  </p:grpSpPr>
                  <p:sp>
                    <p:nvSpPr>
                      <p:cNvPr id="296"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131"/>
                    <p:cNvGrpSpPr/>
                    <p:nvPr/>
                  </p:nvGrpSpPr>
                  <p:grpSpPr>
                    <a:xfrm>
                      <a:off x="4545672" y="3122529"/>
                      <a:ext cx="790303" cy="409072"/>
                      <a:chOff x="4975163" y="2434420"/>
                      <a:chExt cx="790303" cy="409072"/>
                    </a:xfrm>
                    <a:grpFill/>
                  </p:grpSpPr>
                  <p:sp>
                    <p:nvSpPr>
                      <p:cNvPr id="293" name="Moon 29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135"/>
                    <p:cNvGrpSpPr/>
                    <p:nvPr/>
                  </p:nvGrpSpPr>
                  <p:grpSpPr>
                    <a:xfrm rot="1269795">
                      <a:off x="4370181" y="3362675"/>
                      <a:ext cx="790303" cy="409072"/>
                      <a:chOff x="4975163" y="2434420"/>
                      <a:chExt cx="790303" cy="409072"/>
                    </a:xfrm>
                    <a:grpFill/>
                  </p:grpSpPr>
                  <p:sp>
                    <p:nvSpPr>
                      <p:cNvPr id="290" name="Moon 28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5" name="Group 162"/>
                  <p:cNvGrpSpPr/>
                  <p:nvPr/>
                </p:nvGrpSpPr>
                <p:grpSpPr>
                  <a:xfrm rot="4467257">
                    <a:off x="4822952" y="4237309"/>
                    <a:ext cx="1510882" cy="806088"/>
                    <a:chOff x="4975163" y="2434420"/>
                    <a:chExt cx="790303" cy="409072"/>
                  </a:xfrm>
                  <a:solidFill>
                    <a:schemeClr val="accent6">
                      <a:lumMod val="50000"/>
                    </a:schemeClr>
                  </a:solidFill>
                </p:grpSpPr>
                <p:sp>
                  <p:nvSpPr>
                    <p:cNvPr id="281" name="Moon 28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78"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Oval 276"/>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110"/>
                <p:cNvGrpSpPr/>
                <p:nvPr/>
              </p:nvGrpSpPr>
              <p:grpSpPr>
                <a:xfrm>
                  <a:off x="6705600" y="2819400"/>
                  <a:ext cx="457200" cy="457200"/>
                  <a:chOff x="6019800" y="5334000"/>
                  <a:chExt cx="914400" cy="914400"/>
                </a:xfrm>
              </p:grpSpPr>
              <p:sp>
                <p:nvSpPr>
                  <p:cNvPr id="271" name="Quad Arrow 270"/>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71"/>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1" name="Group 113"/>
              <p:cNvGrpSpPr/>
              <p:nvPr/>
            </p:nvGrpSpPr>
            <p:grpSpPr>
              <a:xfrm>
                <a:off x="5690080" y="4462708"/>
                <a:ext cx="1404453" cy="847527"/>
                <a:chOff x="5334000" y="1676401"/>
                <a:chExt cx="3200400" cy="2295940"/>
              </a:xfrm>
            </p:grpSpPr>
            <p:grpSp>
              <p:nvGrpSpPr>
                <p:cNvPr id="212" name="Group 59"/>
                <p:cNvGrpSpPr/>
                <p:nvPr/>
              </p:nvGrpSpPr>
              <p:grpSpPr>
                <a:xfrm>
                  <a:off x="5334000" y="1676401"/>
                  <a:ext cx="3200400" cy="2295940"/>
                  <a:chOff x="3329709" y="1676400"/>
                  <a:chExt cx="5204691" cy="3733801"/>
                </a:xfrm>
              </p:grpSpPr>
              <p:grpSp>
                <p:nvGrpSpPr>
                  <p:cNvPr id="216" name="Group 139"/>
                  <p:cNvGrpSpPr/>
                  <p:nvPr/>
                </p:nvGrpSpPr>
                <p:grpSpPr>
                  <a:xfrm>
                    <a:off x="5784951" y="1676400"/>
                    <a:ext cx="2749449" cy="2932281"/>
                    <a:chOff x="4370181" y="2237947"/>
                    <a:chExt cx="1395285" cy="1533800"/>
                  </a:xfrm>
                  <a:solidFill>
                    <a:schemeClr val="accent6">
                      <a:lumMod val="50000"/>
                    </a:schemeClr>
                  </a:solidFill>
                </p:grpSpPr>
                <p:sp>
                  <p:nvSpPr>
                    <p:cNvPr id="24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122"/>
                    <p:cNvGrpSpPr/>
                    <p:nvPr/>
                  </p:nvGrpSpPr>
                  <p:grpSpPr>
                    <a:xfrm>
                      <a:off x="4975163" y="2434420"/>
                      <a:ext cx="790303" cy="409072"/>
                      <a:chOff x="4975163" y="2434420"/>
                      <a:chExt cx="790303" cy="409072"/>
                    </a:xfrm>
                    <a:grpFill/>
                  </p:grpSpPr>
                  <p:sp>
                    <p:nvSpPr>
                      <p:cNvPr id="26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23"/>
                    <p:cNvGrpSpPr/>
                    <p:nvPr/>
                  </p:nvGrpSpPr>
                  <p:grpSpPr>
                    <a:xfrm>
                      <a:off x="4842164" y="2673927"/>
                      <a:ext cx="856672" cy="364837"/>
                      <a:chOff x="4975163" y="2434420"/>
                      <a:chExt cx="790303" cy="409072"/>
                    </a:xfrm>
                    <a:grpFill/>
                  </p:grpSpPr>
                  <p:sp>
                    <p:nvSpPr>
                      <p:cNvPr id="26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27"/>
                    <p:cNvGrpSpPr/>
                    <p:nvPr/>
                  </p:nvGrpSpPr>
                  <p:grpSpPr>
                    <a:xfrm>
                      <a:off x="4702690" y="2882384"/>
                      <a:ext cx="790303" cy="409072"/>
                      <a:chOff x="4975163" y="2434420"/>
                      <a:chExt cx="790303" cy="409072"/>
                    </a:xfrm>
                    <a:grpFill/>
                  </p:grpSpPr>
                  <p:sp>
                    <p:nvSpPr>
                      <p:cNvPr id="26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131"/>
                    <p:cNvGrpSpPr/>
                    <p:nvPr/>
                  </p:nvGrpSpPr>
                  <p:grpSpPr>
                    <a:xfrm>
                      <a:off x="4545672" y="3122529"/>
                      <a:ext cx="790303" cy="409072"/>
                      <a:chOff x="4975163" y="2434420"/>
                      <a:chExt cx="790303" cy="409072"/>
                    </a:xfrm>
                    <a:grpFill/>
                  </p:grpSpPr>
                  <p:sp>
                    <p:nvSpPr>
                      <p:cNvPr id="25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135"/>
                    <p:cNvGrpSpPr/>
                    <p:nvPr/>
                  </p:nvGrpSpPr>
                  <p:grpSpPr>
                    <a:xfrm rot="1269795">
                      <a:off x="4370181" y="3362675"/>
                      <a:ext cx="790303" cy="409072"/>
                      <a:chOff x="4975163" y="2434420"/>
                      <a:chExt cx="790303" cy="409072"/>
                    </a:xfrm>
                    <a:grpFill/>
                  </p:grpSpPr>
                  <p:sp>
                    <p:nvSpPr>
                      <p:cNvPr id="25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 name="Group 140"/>
                  <p:cNvGrpSpPr/>
                  <p:nvPr/>
                </p:nvGrpSpPr>
                <p:grpSpPr>
                  <a:xfrm flipH="1">
                    <a:off x="3329709" y="1768267"/>
                    <a:ext cx="2749449" cy="2932281"/>
                    <a:chOff x="4370181" y="2237947"/>
                    <a:chExt cx="1395285" cy="1533800"/>
                  </a:xfrm>
                  <a:solidFill>
                    <a:schemeClr val="accent6">
                      <a:lumMod val="50000"/>
                    </a:schemeClr>
                  </a:solidFill>
                </p:grpSpPr>
                <p:sp>
                  <p:nvSpPr>
                    <p:cNvPr id="227" name="Rounded Rectangle 22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22"/>
                    <p:cNvGrpSpPr/>
                    <p:nvPr/>
                  </p:nvGrpSpPr>
                  <p:grpSpPr>
                    <a:xfrm>
                      <a:off x="4975163" y="2434420"/>
                      <a:ext cx="790303" cy="409072"/>
                      <a:chOff x="4975163" y="2434420"/>
                      <a:chExt cx="790303" cy="409072"/>
                    </a:xfrm>
                    <a:grpFill/>
                  </p:grpSpPr>
                  <p:sp>
                    <p:nvSpPr>
                      <p:cNvPr id="24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23"/>
                    <p:cNvGrpSpPr/>
                    <p:nvPr/>
                  </p:nvGrpSpPr>
                  <p:grpSpPr>
                    <a:xfrm>
                      <a:off x="4842164" y="2673927"/>
                      <a:ext cx="856672" cy="364837"/>
                      <a:chOff x="4975163" y="2434420"/>
                      <a:chExt cx="790303" cy="409072"/>
                    </a:xfrm>
                    <a:grpFill/>
                  </p:grpSpPr>
                  <p:sp>
                    <p:nvSpPr>
                      <p:cNvPr id="24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27"/>
                    <p:cNvGrpSpPr/>
                    <p:nvPr/>
                  </p:nvGrpSpPr>
                  <p:grpSpPr>
                    <a:xfrm>
                      <a:off x="4702690" y="2882384"/>
                      <a:ext cx="790303" cy="409072"/>
                      <a:chOff x="4975163" y="2434420"/>
                      <a:chExt cx="790303" cy="409072"/>
                    </a:xfrm>
                    <a:grpFill/>
                  </p:grpSpPr>
                  <p:sp>
                    <p:nvSpPr>
                      <p:cNvPr id="23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31"/>
                    <p:cNvGrpSpPr/>
                    <p:nvPr/>
                  </p:nvGrpSpPr>
                  <p:grpSpPr>
                    <a:xfrm>
                      <a:off x="4545672" y="3122529"/>
                      <a:ext cx="790303" cy="409072"/>
                      <a:chOff x="4975163" y="2434420"/>
                      <a:chExt cx="790303" cy="409072"/>
                    </a:xfrm>
                    <a:grpFill/>
                  </p:grpSpPr>
                  <p:sp>
                    <p:nvSpPr>
                      <p:cNvPr id="236" name="Moon 2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35"/>
                    <p:cNvGrpSpPr/>
                    <p:nvPr/>
                  </p:nvGrpSpPr>
                  <p:grpSpPr>
                    <a:xfrm rot="1269795">
                      <a:off x="4370181" y="3362675"/>
                      <a:ext cx="790303" cy="409072"/>
                      <a:chOff x="4975163" y="2434420"/>
                      <a:chExt cx="790303" cy="409072"/>
                    </a:xfrm>
                    <a:grpFill/>
                  </p:grpSpPr>
                  <p:sp>
                    <p:nvSpPr>
                      <p:cNvPr id="233" name="Moon 2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 name="Group 162"/>
                  <p:cNvGrpSpPr/>
                  <p:nvPr/>
                </p:nvGrpSpPr>
                <p:grpSpPr>
                  <a:xfrm rot="4467257">
                    <a:off x="4822952" y="4237309"/>
                    <a:ext cx="1510882" cy="806088"/>
                    <a:chOff x="4975163" y="2434420"/>
                    <a:chExt cx="790303" cy="409072"/>
                  </a:xfrm>
                  <a:solidFill>
                    <a:schemeClr val="accent6">
                      <a:lumMod val="50000"/>
                    </a:schemeClr>
                  </a:solidFill>
                </p:grpSpPr>
                <p:sp>
                  <p:nvSpPr>
                    <p:cNvPr id="224" name="Moon 22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2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Oval 21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10"/>
                <p:cNvGrpSpPr/>
                <p:nvPr/>
              </p:nvGrpSpPr>
              <p:grpSpPr>
                <a:xfrm>
                  <a:off x="6705600" y="2819400"/>
                  <a:ext cx="457200" cy="457200"/>
                  <a:chOff x="6019800" y="5334000"/>
                  <a:chExt cx="914400" cy="914400"/>
                </a:xfrm>
              </p:grpSpPr>
              <p:sp>
                <p:nvSpPr>
                  <p:cNvPr id="214" name="Quad Arrow 21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21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28" name="Group 427"/>
          <p:cNvGrpSpPr/>
          <p:nvPr/>
        </p:nvGrpSpPr>
        <p:grpSpPr>
          <a:xfrm>
            <a:off x="10339539" y="1264902"/>
            <a:ext cx="985951" cy="2153970"/>
            <a:chOff x="1655513" y="3505187"/>
            <a:chExt cx="1233280" cy="2498147"/>
          </a:xfrm>
        </p:grpSpPr>
        <p:grpSp>
          <p:nvGrpSpPr>
            <p:cNvPr id="429" name="Group 428"/>
            <p:cNvGrpSpPr/>
            <p:nvPr/>
          </p:nvGrpSpPr>
          <p:grpSpPr>
            <a:xfrm>
              <a:off x="1655513" y="3505187"/>
              <a:ext cx="1233280" cy="2498147"/>
              <a:chOff x="1655513" y="3505187"/>
              <a:chExt cx="1233280" cy="2498147"/>
            </a:xfrm>
          </p:grpSpPr>
          <p:sp>
            <p:nvSpPr>
              <p:cNvPr id="431" name="Double Wave 430"/>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431"/>
              <p:cNvGrpSpPr/>
              <p:nvPr/>
            </p:nvGrpSpPr>
            <p:grpSpPr>
              <a:xfrm>
                <a:off x="1655513" y="3519315"/>
                <a:ext cx="1233280" cy="2484019"/>
                <a:chOff x="1821104" y="3222841"/>
                <a:chExt cx="1233280" cy="2484019"/>
              </a:xfrm>
            </p:grpSpPr>
            <p:sp>
              <p:nvSpPr>
                <p:cNvPr id="433" name="Double Wave 432"/>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ouble Wave 433"/>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Double Wave 434"/>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rapezoid 437"/>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Trapezoid 440"/>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Trapezoid 441"/>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Trapezoid 442"/>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Isosceles Triangle 443"/>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6" name="Group 68"/>
                <p:cNvGrpSpPr/>
                <p:nvPr/>
              </p:nvGrpSpPr>
              <p:grpSpPr>
                <a:xfrm>
                  <a:off x="2094159" y="4688504"/>
                  <a:ext cx="734968" cy="550530"/>
                  <a:chOff x="5715000" y="5771234"/>
                  <a:chExt cx="1154507" cy="1086766"/>
                </a:xfrm>
              </p:grpSpPr>
              <p:sp>
                <p:nvSpPr>
                  <p:cNvPr id="466" name="Wave 465"/>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7" name="Group 67"/>
                  <p:cNvGrpSpPr/>
                  <p:nvPr/>
                </p:nvGrpSpPr>
                <p:grpSpPr>
                  <a:xfrm>
                    <a:off x="5715000" y="5771234"/>
                    <a:ext cx="1154507" cy="1086766"/>
                    <a:chOff x="1205362" y="4212084"/>
                    <a:chExt cx="1154507" cy="1086766"/>
                  </a:xfrm>
                </p:grpSpPr>
                <p:sp>
                  <p:nvSpPr>
                    <p:cNvPr id="468"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Wave 468"/>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ed Rectangle 469"/>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7" name="Double Wave 446"/>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ouble Wave 447"/>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ouble Wave 448"/>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91"/>
                <p:cNvGrpSpPr/>
                <p:nvPr/>
              </p:nvGrpSpPr>
              <p:grpSpPr>
                <a:xfrm>
                  <a:off x="1976724" y="3439216"/>
                  <a:ext cx="894819" cy="156271"/>
                  <a:chOff x="4038600" y="287312"/>
                  <a:chExt cx="5102902" cy="474688"/>
                </a:xfrm>
                <a:solidFill>
                  <a:srgbClr val="996633"/>
                </a:solidFill>
              </p:grpSpPr>
              <p:sp>
                <p:nvSpPr>
                  <p:cNvPr id="462" name="Quad Arrow Callout 461"/>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Quad Arrow Callout 462"/>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Quad Arrow Callout 463"/>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Quad Arrow Callout 464"/>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91"/>
                <p:cNvGrpSpPr/>
                <p:nvPr/>
              </p:nvGrpSpPr>
              <p:grpSpPr>
                <a:xfrm>
                  <a:off x="2015629" y="5309028"/>
                  <a:ext cx="894819" cy="156271"/>
                  <a:chOff x="4038600" y="287312"/>
                  <a:chExt cx="5102902" cy="474688"/>
                </a:xfrm>
                <a:solidFill>
                  <a:srgbClr val="996633"/>
                </a:solidFill>
              </p:grpSpPr>
              <p:sp>
                <p:nvSpPr>
                  <p:cNvPr id="458" name="Quad Arrow Callout 457"/>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Quad Arrow Callout 458"/>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Callout 459"/>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Quad Arrow Callout 460"/>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454"/>
                <p:cNvGrpSpPr/>
                <p:nvPr/>
              </p:nvGrpSpPr>
              <p:grpSpPr>
                <a:xfrm rot="10513801">
                  <a:off x="2022495" y="4103068"/>
                  <a:ext cx="851420" cy="450921"/>
                  <a:chOff x="3024620" y="4518547"/>
                  <a:chExt cx="1482948" cy="785384"/>
                </a:xfrm>
              </p:grpSpPr>
              <p:pic>
                <p:nvPicPr>
                  <p:cNvPr id="456" name="Picture 4" descr="https://d30y9cdsu7xlg0.cloudfront.net/png/29220-200.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457" name="Picture 4" descr="https://d30y9cdsu7xlg0.cloudfront.net/png/29220-200.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430" name="Oval 429"/>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70"/>
          <p:cNvGrpSpPr/>
          <p:nvPr/>
        </p:nvGrpSpPr>
        <p:grpSpPr>
          <a:xfrm>
            <a:off x="8901090" y="1809218"/>
            <a:ext cx="1187353" cy="2205459"/>
            <a:chOff x="6652901" y="3444547"/>
            <a:chExt cx="1381279" cy="2565669"/>
          </a:xfrm>
        </p:grpSpPr>
        <p:sp>
          <p:nvSpPr>
            <p:cNvPr id="472" name="Oval 471"/>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Cloud 473"/>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Cloud 474"/>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Trapezoid 476"/>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Trapezoid 477"/>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Trapezoid 479"/>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Cloud 480"/>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2" name="Group 78"/>
            <p:cNvGrpSpPr/>
            <p:nvPr/>
          </p:nvGrpSpPr>
          <p:grpSpPr>
            <a:xfrm rot="2570505">
              <a:off x="6737343" y="3557881"/>
              <a:ext cx="210131" cy="627297"/>
              <a:chOff x="4876800" y="2209800"/>
              <a:chExt cx="721689" cy="2209800"/>
            </a:xfrm>
            <a:solidFill>
              <a:schemeClr val="bg1">
                <a:lumMod val="75000"/>
              </a:schemeClr>
            </a:solidFill>
          </p:grpSpPr>
          <p:sp>
            <p:nvSpPr>
              <p:cNvPr id="508" name="Moon 507"/>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Moon 508"/>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Moon 509"/>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79"/>
            <p:cNvGrpSpPr/>
            <p:nvPr/>
          </p:nvGrpSpPr>
          <p:grpSpPr>
            <a:xfrm rot="19276754" flipH="1">
              <a:off x="7712141" y="3559421"/>
              <a:ext cx="210131" cy="627297"/>
              <a:chOff x="4876800" y="2209800"/>
              <a:chExt cx="721689" cy="2209800"/>
            </a:xfrm>
            <a:solidFill>
              <a:schemeClr val="bg1">
                <a:lumMod val="75000"/>
              </a:schemeClr>
            </a:solidFill>
          </p:grpSpPr>
          <p:sp>
            <p:nvSpPr>
              <p:cNvPr id="505" name="Moon 504"/>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Moon 505"/>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506"/>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4" name="Trapezoid 483"/>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rapezoid 484"/>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rapezoid 485"/>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487"/>
            <p:cNvGrpSpPr/>
            <p:nvPr/>
          </p:nvGrpSpPr>
          <p:grpSpPr>
            <a:xfrm>
              <a:off x="7088429" y="4494805"/>
              <a:ext cx="443893" cy="363145"/>
              <a:chOff x="6172200" y="381000"/>
              <a:chExt cx="685800" cy="1219200"/>
            </a:xfrm>
          </p:grpSpPr>
          <p:sp>
            <p:nvSpPr>
              <p:cNvPr id="502" name="Trapezoid 501"/>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9" name="Group 488"/>
            <p:cNvGrpSpPr/>
            <p:nvPr/>
          </p:nvGrpSpPr>
          <p:grpSpPr>
            <a:xfrm>
              <a:off x="6941609" y="5718249"/>
              <a:ext cx="757944" cy="121987"/>
              <a:chOff x="7809336" y="4419600"/>
              <a:chExt cx="2509992" cy="465172"/>
            </a:xfrm>
          </p:grpSpPr>
          <p:sp>
            <p:nvSpPr>
              <p:cNvPr id="492" name="Cross 491"/>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Cross 492"/>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4" name="Group 123"/>
              <p:cNvGrpSpPr/>
              <p:nvPr/>
            </p:nvGrpSpPr>
            <p:grpSpPr>
              <a:xfrm rot="10800000">
                <a:off x="8229600" y="4425075"/>
                <a:ext cx="1019759" cy="451725"/>
                <a:chOff x="5943600" y="152400"/>
                <a:chExt cx="1360054" cy="762000"/>
              </a:xfrm>
            </p:grpSpPr>
            <p:sp>
              <p:nvSpPr>
                <p:cNvPr id="500" name="Cross 499"/>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Cross 500"/>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5" name="Quad Arrow Callout 494"/>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Quad Arrow Callout 495"/>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Quad Arrow Callout 496"/>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Cross 497"/>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Quad Arrow Callout 498"/>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0" name="Oval 489"/>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510"/>
          <p:cNvGrpSpPr/>
          <p:nvPr/>
        </p:nvGrpSpPr>
        <p:grpSpPr>
          <a:xfrm>
            <a:off x="8710177" y="4192169"/>
            <a:ext cx="1455086" cy="2491507"/>
            <a:chOff x="3248296" y="3312729"/>
            <a:chExt cx="1588137" cy="2975396"/>
          </a:xfrm>
        </p:grpSpPr>
        <p:sp>
          <p:nvSpPr>
            <p:cNvPr id="512" name="Oval 511"/>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514"/>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515"/>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rapezoid 517"/>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Trapezoid 518"/>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Cloud 519"/>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Cloud 520"/>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3" name="Group 26"/>
            <p:cNvGrpSpPr/>
            <p:nvPr/>
          </p:nvGrpSpPr>
          <p:grpSpPr>
            <a:xfrm>
              <a:off x="3711292" y="3312729"/>
              <a:ext cx="752390" cy="503086"/>
              <a:chOff x="3276599" y="3962400"/>
              <a:chExt cx="2362200" cy="1430616"/>
            </a:xfrm>
          </p:grpSpPr>
          <p:sp>
            <p:nvSpPr>
              <p:cNvPr id="562" name="Moon 561"/>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Pentagon 565"/>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Pentagon 566"/>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Pentagon 567"/>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Moon 568"/>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4" name="Cloud 523"/>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6" name="Group 44"/>
            <p:cNvGrpSpPr/>
            <p:nvPr/>
          </p:nvGrpSpPr>
          <p:grpSpPr>
            <a:xfrm>
              <a:off x="3766363" y="4463759"/>
              <a:ext cx="543951" cy="288954"/>
              <a:chOff x="3416724" y="3667852"/>
              <a:chExt cx="2655030" cy="1513748"/>
            </a:xfrm>
          </p:grpSpPr>
          <p:grpSp>
            <p:nvGrpSpPr>
              <p:cNvPr id="550" name="Group 31"/>
              <p:cNvGrpSpPr/>
              <p:nvPr/>
            </p:nvGrpSpPr>
            <p:grpSpPr>
              <a:xfrm>
                <a:off x="4114800" y="4495800"/>
                <a:ext cx="1219200" cy="685800"/>
                <a:chOff x="4114800" y="4495800"/>
                <a:chExt cx="1219200" cy="685800"/>
              </a:xfrm>
            </p:grpSpPr>
            <p:sp>
              <p:nvSpPr>
                <p:cNvPr id="559"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Trapezoid 55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Trapezoid 56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36"/>
              <p:cNvGrpSpPr/>
              <p:nvPr/>
            </p:nvGrpSpPr>
            <p:grpSpPr>
              <a:xfrm rot="3976231">
                <a:off x="3150024" y="3934552"/>
                <a:ext cx="1219200" cy="685800"/>
                <a:chOff x="4114800" y="4495800"/>
                <a:chExt cx="1219200" cy="685800"/>
              </a:xfrm>
            </p:grpSpPr>
            <p:sp>
              <p:nvSpPr>
                <p:cNvPr id="556" name="Trapezoid 555"/>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Trapezoid 556"/>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Trapezoid 557"/>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2" name="Group 40"/>
              <p:cNvGrpSpPr/>
              <p:nvPr/>
            </p:nvGrpSpPr>
            <p:grpSpPr>
              <a:xfrm rot="18434064">
                <a:off x="5119254" y="3990109"/>
                <a:ext cx="1219200" cy="685800"/>
                <a:chOff x="4114800" y="4495800"/>
                <a:chExt cx="1219200" cy="685800"/>
              </a:xfrm>
            </p:grpSpPr>
            <p:sp>
              <p:nvSpPr>
                <p:cNvPr id="553" name="Trapezoid 552"/>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Trapezoid 55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rapezoid 55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7" name="Group 60"/>
            <p:cNvGrpSpPr/>
            <p:nvPr/>
          </p:nvGrpSpPr>
          <p:grpSpPr>
            <a:xfrm>
              <a:off x="3849838" y="4672186"/>
              <a:ext cx="364753" cy="262180"/>
              <a:chOff x="4724400" y="4267200"/>
              <a:chExt cx="1905000" cy="1369291"/>
            </a:xfrm>
          </p:grpSpPr>
          <p:sp>
            <p:nvSpPr>
              <p:cNvPr id="538" name="Hexagon 537"/>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ed Rectangle 538"/>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ed Rectangle 539"/>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ed Rectangle 540"/>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ed Rectangle 541"/>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ed Rectangle 542"/>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ed Rectangle 543"/>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79"/>
            <p:cNvGrpSpPr/>
            <p:nvPr/>
          </p:nvGrpSpPr>
          <p:grpSpPr>
            <a:xfrm>
              <a:off x="3690393" y="5281781"/>
              <a:ext cx="738954" cy="194462"/>
              <a:chOff x="3886201" y="4953000"/>
              <a:chExt cx="1447796" cy="381000"/>
            </a:xfrm>
          </p:grpSpPr>
          <p:sp>
            <p:nvSpPr>
              <p:cNvPr id="529"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ectangle 530"/>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0" name="Group 569"/>
          <p:cNvGrpSpPr/>
          <p:nvPr/>
        </p:nvGrpSpPr>
        <p:grpSpPr>
          <a:xfrm>
            <a:off x="10431767" y="3661764"/>
            <a:ext cx="1159851" cy="2522008"/>
            <a:chOff x="5110883" y="3337762"/>
            <a:chExt cx="1219671" cy="2900362"/>
          </a:xfrm>
        </p:grpSpPr>
        <p:sp>
          <p:nvSpPr>
            <p:cNvPr id="571"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3" name="Group 572"/>
            <p:cNvGrpSpPr/>
            <p:nvPr/>
          </p:nvGrpSpPr>
          <p:grpSpPr>
            <a:xfrm rot="1493237">
              <a:off x="5488408" y="5879622"/>
              <a:ext cx="224807" cy="358502"/>
              <a:chOff x="6837263" y="4158424"/>
              <a:chExt cx="321174" cy="489776"/>
            </a:xfrm>
          </p:grpSpPr>
          <p:sp>
            <p:nvSpPr>
              <p:cNvPr id="658"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4" name="Oval 573"/>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Trapezoid 575"/>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Trapezoid 576"/>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Trapezoid 577"/>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Trapezoid 578"/>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Trapezoid 579"/>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2" name="Group 284"/>
            <p:cNvGrpSpPr/>
            <p:nvPr/>
          </p:nvGrpSpPr>
          <p:grpSpPr>
            <a:xfrm flipH="1">
              <a:off x="5378596" y="3337762"/>
              <a:ext cx="737513" cy="531514"/>
              <a:chOff x="3818466" y="457200"/>
              <a:chExt cx="1547496" cy="1041881"/>
            </a:xfrm>
          </p:grpSpPr>
          <p:grpSp>
            <p:nvGrpSpPr>
              <p:cNvPr id="639" name="Group 18"/>
              <p:cNvGrpSpPr/>
              <p:nvPr/>
            </p:nvGrpSpPr>
            <p:grpSpPr>
              <a:xfrm flipH="1">
                <a:off x="3847638" y="457200"/>
                <a:ext cx="1518324" cy="1041881"/>
                <a:chOff x="4850118" y="788842"/>
                <a:chExt cx="2160282" cy="1573358"/>
              </a:xfrm>
            </p:grpSpPr>
            <p:grpSp>
              <p:nvGrpSpPr>
                <p:cNvPr id="642" name="Group 10"/>
                <p:cNvGrpSpPr/>
                <p:nvPr/>
              </p:nvGrpSpPr>
              <p:grpSpPr>
                <a:xfrm rot="10800000">
                  <a:off x="5181600" y="1371600"/>
                  <a:ext cx="1295400" cy="990600"/>
                  <a:chOff x="4850118" y="788842"/>
                  <a:chExt cx="2160282" cy="1497158"/>
                </a:xfrm>
              </p:grpSpPr>
              <p:sp>
                <p:nvSpPr>
                  <p:cNvPr id="651" name="Moon 65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Moon 651"/>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3" name="Group 9"/>
                <p:cNvGrpSpPr/>
                <p:nvPr/>
              </p:nvGrpSpPr>
              <p:grpSpPr>
                <a:xfrm>
                  <a:off x="4850118" y="788842"/>
                  <a:ext cx="2160282" cy="1497158"/>
                  <a:chOff x="4850118" y="788842"/>
                  <a:chExt cx="2160282" cy="1497158"/>
                </a:xfrm>
              </p:grpSpPr>
              <p:sp>
                <p:nvSpPr>
                  <p:cNvPr id="644" name="Moon 64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0" name="Oval 639"/>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3" name="Rounded Rectangle 582"/>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4" name="Group 583"/>
            <p:cNvGrpSpPr/>
            <p:nvPr/>
          </p:nvGrpSpPr>
          <p:grpSpPr>
            <a:xfrm>
              <a:off x="5396250" y="5234153"/>
              <a:ext cx="218350" cy="596807"/>
              <a:chOff x="7091305" y="3128757"/>
              <a:chExt cx="311950" cy="815342"/>
            </a:xfrm>
            <a:solidFill>
              <a:schemeClr val="accent2">
                <a:lumMod val="75000"/>
              </a:schemeClr>
            </a:solidFill>
          </p:grpSpPr>
          <p:sp>
            <p:nvSpPr>
              <p:cNvPr id="636" name="Double Wave 63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Double Wave 63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ounded Rectangle 63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5" name="Group 584"/>
            <p:cNvGrpSpPr/>
            <p:nvPr/>
          </p:nvGrpSpPr>
          <p:grpSpPr>
            <a:xfrm>
              <a:off x="5565671" y="5227591"/>
              <a:ext cx="218350" cy="596807"/>
              <a:chOff x="7091305" y="3128757"/>
              <a:chExt cx="311950" cy="815342"/>
            </a:xfrm>
            <a:solidFill>
              <a:schemeClr val="accent2">
                <a:lumMod val="75000"/>
              </a:schemeClr>
            </a:solidFill>
          </p:grpSpPr>
          <p:sp>
            <p:nvSpPr>
              <p:cNvPr id="633" name="Double Wave 632"/>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Double Wave 633"/>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ed Rectangle 634"/>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6" name="Group 585"/>
            <p:cNvGrpSpPr/>
            <p:nvPr/>
          </p:nvGrpSpPr>
          <p:grpSpPr>
            <a:xfrm>
              <a:off x="5735093" y="5234153"/>
              <a:ext cx="218350" cy="596807"/>
              <a:chOff x="7091305" y="3128757"/>
              <a:chExt cx="311950" cy="815342"/>
            </a:xfrm>
            <a:solidFill>
              <a:schemeClr val="accent2">
                <a:lumMod val="75000"/>
              </a:schemeClr>
            </a:solidFill>
          </p:grpSpPr>
          <p:sp>
            <p:nvSpPr>
              <p:cNvPr id="630" name="Double Wave 629"/>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Double Wave 630"/>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Rounded Rectangle 631"/>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7" name="Group 586"/>
            <p:cNvGrpSpPr/>
            <p:nvPr/>
          </p:nvGrpSpPr>
          <p:grpSpPr>
            <a:xfrm>
              <a:off x="5891965" y="5234153"/>
              <a:ext cx="218350" cy="596807"/>
              <a:chOff x="7091305" y="3128757"/>
              <a:chExt cx="311950" cy="815342"/>
            </a:xfrm>
            <a:solidFill>
              <a:schemeClr val="accent2">
                <a:lumMod val="75000"/>
              </a:schemeClr>
            </a:solidFill>
          </p:grpSpPr>
          <p:sp>
            <p:nvSpPr>
              <p:cNvPr id="627" name="Double Wave 626"/>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Double Wave 627"/>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ed Rectangle 628"/>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8" name="Group 587"/>
            <p:cNvGrpSpPr/>
            <p:nvPr/>
          </p:nvGrpSpPr>
          <p:grpSpPr>
            <a:xfrm>
              <a:off x="5294713" y="5192691"/>
              <a:ext cx="956416" cy="188251"/>
              <a:chOff x="6545687" y="3852415"/>
              <a:chExt cx="2392331" cy="470883"/>
            </a:xfrm>
          </p:grpSpPr>
          <p:grpSp>
            <p:nvGrpSpPr>
              <p:cNvPr id="611" name="Group 610"/>
              <p:cNvGrpSpPr/>
              <p:nvPr/>
            </p:nvGrpSpPr>
            <p:grpSpPr>
              <a:xfrm>
                <a:off x="6545687" y="3856770"/>
                <a:ext cx="1264571" cy="466528"/>
                <a:chOff x="6545687" y="3856770"/>
                <a:chExt cx="1264571" cy="466528"/>
              </a:xfrm>
            </p:grpSpPr>
            <p:grpSp>
              <p:nvGrpSpPr>
                <p:cNvPr id="620" name="Group 619"/>
                <p:cNvGrpSpPr/>
                <p:nvPr/>
              </p:nvGrpSpPr>
              <p:grpSpPr>
                <a:xfrm>
                  <a:off x="6545687" y="3863453"/>
                  <a:ext cx="529075" cy="459845"/>
                  <a:chOff x="6545687" y="3863453"/>
                  <a:chExt cx="529075" cy="459845"/>
                </a:xfrm>
              </p:grpSpPr>
              <p:sp>
                <p:nvSpPr>
                  <p:cNvPr id="625" name="Block Arc 624"/>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6" name="Rounded Rectangle 625"/>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620"/>
                <p:cNvGrpSpPr/>
                <p:nvPr/>
              </p:nvGrpSpPr>
              <p:grpSpPr>
                <a:xfrm flipH="1">
                  <a:off x="7281183" y="3856770"/>
                  <a:ext cx="529075" cy="459845"/>
                  <a:chOff x="6545687" y="3863453"/>
                  <a:chExt cx="529075" cy="459845"/>
                </a:xfrm>
              </p:grpSpPr>
              <p:sp>
                <p:nvSpPr>
                  <p:cNvPr id="623" name="Block Arc 622"/>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4" name="Rounded Rectangle 623"/>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2" name="Donut 621"/>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2" name="Group 611"/>
              <p:cNvGrpSpPr/>
              <p:nvPr/>
            </p:nvGrpSpPr>
            <p:grpSpPr>
              <a:xfrm>
                <a:off x="7673447" y="3852415"/>
                <a:ext cx="1264571" cy="466528"/>
                <a:chOff x="6545687" y="3856770"/>
                <a:chExt cx="1264571" cy="466528"/>
              </a:xfrm>
            </p:grpSpPr>
            <p:grpSp>
              <p:nvGrpSpPr>
                <p:cNvPr id="613" name="Group 612"/>
                <p:cNvGrpSpPr/>
                <p:nvPr/>
              </p:nvGrpSpPr>
              <p:grpSpPr>
                <a:xfrm>
                  <a:off x="6545687" y="3863453"/>
                  <a:ext cx="529075" cy="459845"/>
                  <a:chOff x="6545687" y="3863453"/>
                  <a:chExt cx="529075" cy="459845"/>
                </a:xfrm>
              </p:grpSpPr>
              <p:sp>
                <p:nvSpPr>
                  <p:cNvPr id="618" name="Block Arc 617"/>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9" name="Rounded Rectangle 618"/>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613"/>
                <p:cNvGrpSpPr/>
                <p:nvPr/>
              </p:nvGrpSpPr>
              <p:grpSpPr>
                <a:xfrm flipH="1">
                  <a:off x="7281183" y="3856770"/>
                  <a:ext cx="529075" cy="459845"/>
                  <a:chOff x="6545687" y="3863453"/>
                  <a:chExt cx="529075" cy="459845"/>
                </a:xfrm>
              </p:grpSpPr>
              <p:sp>
                <p:nvSpPr>
                  <p:cNvPr id="616" name="Block Arc 615"/>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7" name="Rounded Rectangle 616"/>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 name="Donut 614"/>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89" name="Group 588"/>
            <p:cNvGrpSpPr/>
            <p:nvPr/>
          </p:nvGrpSpPr>
          <p:grpSpPr>
            <a:xfrm>
              <a:off x="5371427" y="3639693"/>
              <a:ext cx="756927" cy="159959"/>
              <a:chOff x="6598652" y="3262350"/>
              <a:chExt cx="1132641" cy="460283"/>
            </a:xfrm>
          </p:grpSpPr>
          <p:sp>
            <p:nvSpPr>
              <p:cNvPr id="600" name="Rounded Rectangle 599"/>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1" name="Group 600"/>
              <p:cNvGrpSpPr/>
              <p:nvPr/>
            </p:nvGrpSpPr>
            <p:grpSpPr>
              <a:xfrm>
                <a:off x="6701427" y="3319491"/>
                <a:ext cx="1023542" cy="303832"/>
                <a:chOff x="6545687" y="3859098"/>
                <a:chExt cx="1578458" cy="468555"/>
              </a:xfrm>
            </p:grpSpPr>
            <p:grpSp>
              <p:nvGrpSpPr>
                <p:cNvPr id="602" name="Group 601"/>
                <p:cNvGrpSpPr/>
                <p:nvPr/>
              </p:nvGrpSpPr>
              <p:grpSpPr>
                <a:xfrm flipH="1">
                  <a:off x="6545687" y="3863453"/>
                  <a:ext cx="529075" cy="459845"/>
                  <a:chOff x="6545687" y="3863453"/>
                  <a:chExt cx="529075" cy="459845"/>
                </a:xfrm>
              </p:grpSpPr>
              <p:sp>
                <p:nvSpPr>
                  <p:cNvPr id="609" name="Block Arc 608"/>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0" name="Rounded Rectangle 609"/>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3" name="Group 602"/>
                <p:cNvGrpSpPr/>
                <p:nvPr/>
              </p:nvGrpSpPr>
              <p:grpSpPr>
                <a:xfrm flipH="1">
                  <a:off x="7072556" y="3859098"/>
                  <a:ext cx="529075" cy="459845"/>
                  <a:chOff x="6545687" y="3863453"/>
                  <a:chExt cx="529075" cy="459845"/>
                </a:xfrm>
              </p:grpSpPr>
              <p:sp>
                <p:nvSpPr>
                  <p:cNvPr id="607" name="Block Arc 606"/>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8" name="Rounded Rectangle 607"/>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4" name="Group 603"/>
                <p:cNvGrpSpPr/>
                <p:nvPr/>
              </p:nvGrpSpPr>
              <p:grpSpPr>
                <a:xfrm flipH="1">
                  <a:off x="7595070" y="3867808"/>
                  <a:ext cx="529075" cy="459845"/>
                  <a:chOff x="6545687" y="3863453"/>
                  <a:chExt cx="529075" cy="459845"/>
                </a:xfrm>
              </p:grpSpPr>
              <p:sp>
                <p:nvSpPr>
                  <p:cNvPr id="605" name="Block Arc 60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6" name="Rounded Rectangle 60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90" name="Group 589"/>
            <p:cNvGrpSpPr/>
            <p:nvPr/>
          </p:nvGrpSpPr>
          <p:grpSpPr>
            <a:xfrm>
              <a:off x="5494180" y="4605107"/>
              <a:ext cx="517146" cy="193497"/>
              <a:chOff x="7162800" y="4789357"/>
              <a:chExt cx="2676993" cy="1001843"/>
            </a:xfrm>
          </p:grpSpPr>
          <p:grpSp>
            <p:nvGrpSpPr>
              <p:cNvPr id="591" name="Group 146"/>
              <p:cNvGrpSpPr/>
              <p:nvPr/>
            </p:nvGrpSpPr>
            <p:grpSpPr>
              <a:xfrm>
                <a:off x="7162800" y="4800600"/>
                <a:ext cx="838200" cy="990600"/>
                <a:chOff x="7162800" y="4800600"/>
                <a:chExt cx="838200" cy="990600"/>
              </a:xfrm>
            </p:grpSpPr>
            <p:sp>
              <p:nvSpPr>
                <p:cNvPr id="598" name="Cross 597"/>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Diamond 598"/>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2" name="Group 147"/>
              <p:cNvGrpSpPr/>
              <p:nvPr/>
            </p:nvGrpSpPr>
            <p:grpSpPr>
              <a:xfrm>
                <a:off x="8077200" y="4800600"/>
                <a:ext cx="838200" cy="990600"/>
                <a:chOff x="7162800" y="4800600"/>
                <a:chExt cx="838200" cy="990600"/>
              </a:xfrm>
            </p:grpSpPr>
            <p:sp>
              <p:nvSpPr>
                <p:cNvPr id="596" name="Cross 595"/>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Diamond 596"/>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3" name="Group 150"/>
              <p:cNvGrpSpPr/>
              <p:nvPr/>
            </p:nvGrpSpPr>
            <p:grpSpPr>
              <a:xfrm>
                <a:off x="9001593" y="4789357"/>
                <a:ext cx="838200" cy="990600"/>
                <a:chOff x="7162800" y="4800600"/>
                <a:chExt cx="838200" cy="990600"/>
              </a:xfrm>
            </p:grpSpPr>
            <p:sp>
              <p:nvSpPr>
                <p:cNvPr id="594" name="Cross 593"/>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Diamond 594"/>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60" name="Group 659"/>
          <p:cNvGrpSpPr/>
          <p:nvPr/>
        </p:nvGrpSpPr>
        <p:grpSpPr>
          <a:xfrm>
            <a:off x="1643821" y="3749644"/>
            <a:ext cx="1218453" cy="2242129"/>
            <a:chOff x="3569907" y="3980757"/>
            <a:chExt cx="1238014" cy="2130186"/>
          </a:xfrm>
        </p:grpSpPr>
        <p:grpSp>
          <p:nvGrpSpPr>
            <p:cNvPr id="661" name="Group 660"/>
            <p:cNvGrpSpPr/>
            <p:nvPr/>
          </p:nvGrpSpPr>
          <p:grpSpPr>
            <a:xfrm>
              <a:off x="3569907" y="3980757"/>
              <a:ext cx="1238014" cy="2130186"/>
              <a:chOff x="5181600" y="457201"/>
              <a:chExt cx="1904282" cy="3276599"/>
            </a:xfrm>
          </p:grpSpPr>
          <p:sp>
            <p:nvSpPr>
              <p:cNvPr id="688" name="Oval 687"/>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Cloud 689"/>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Cloud 690"/>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Trapezoid 693"/>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Trapezoid 694"/>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Trapezoid 695"/>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Isosceles Triangle 696"/>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Cloud 698"/>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0" name="Group 699"/>
              <p:cNvGrpSpPr/>
              <p:nvPr/>
            </p:nvGrpSpPr>
            <p:grpSpPr>
              <a:xfrm>
                <a:off x="5410200" y="685800"/>
                <a:ext cx="1447800" cy="381000"/>
                <a:chOff x="7086600" y="914400"/>
                <a:chExt cx="1828800" cy="472130"/>
              </a:xfrm>
            </p:grpSpPr>
            <p:sp>
              <p:nvSpPr>
                <p:cNvPr id="726" name="Rounded Rectangle 725"/>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7" name="Group 726"/>
                <p:cNvGrpSpPr/>
                <p:nvPr/>
              </p:nvGrpSpPr>
              <p:grpSpPr>
                <a:xfrm>
                  <a:off x="7086600" y="914400"/>
                  <a:ext cx="1828800" cy="472130"/>
                  <a:chOff x="1578077" y="297425"/>
                  <a:chExt cx="3603523" cy="958646"/>
                </a:xfrm>
              </p:grpSpPr>
              <p:grpSp>
                <p:nvGrpSpPr>
                  <p:cNvPr id="728" name="Group 727"/>
                  <p:cNvGrpSpPr/>
                  <p:nvPr/>
                </p:nvGrpSpPr>
                <p:grpSpPr>
                  <a:xfrm>
                    <a:off x="3352800" y="304800"/>
                    <a:ext cx="1828800" cy="951271"/>
                    <a:chOff x="3352800" y="304800"/>
                    <a:chExt cx="1828800" cy="951271"/>
                  </a:xfrm>
                </p:grpSpPr>
                <p:grpSp>
                  <p:nvGrpSpPr>
                    <p:cNvPr id="738" name="Group 737"/>
                    <p:cNvGrpSpPr/>
                    <p:nvPr/>
                  </p:nvGrpSpPr>
                  <p:grpSpPr>
                    <a:xfrm>
                      <a:off x="4267200" y="341671"/>
                      <a:ext cx="914400" cy="914400"/>
                      <a:chOff x="3352800" y="304800"/>
                      <a:chExt cx="914400" cy="914400"/>
                    </a:xfrm>
                  </p:grpSpPr>
                  <p:sp>
                    <p:nvSpPr>
                      <p:cNvPr id="743" name="Quad Arrow Callout 74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Quad Arrow 74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738"/>
                    <p:cNvGrpSpPr/>
                    <p:nvPr/>
                  </p:nvGrpSpPr>
                  <p:grpSpPr>
                    <a:xfrm>
                      <a:off x="3352800" y="304800"/>
                      <a:ext cx="914400" cy="914400"/>
                      <a:chOff x="3352800" y="304800"/>
                      <a:chExt cx="914400" cy="914400"/>
                    </a:xfrm>
                  </p:grpSpPr>
                  <p:sp>
                    <p:nvSpPr>
                      <p:cNvPr id="741" name="Quad Arrow Callout 74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Quad Arrow 74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0" name="Quad Arrow 739"/>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9" name="Group 728"/>
                  <p:cNvGrpSpPr/>
                  <p:nvPr/>
                </p:nvGrpSpPr>
                <p:grpSpPr>
                  <a:xfrm>
                    <a:off x="1578077" y="297425"/>
                    <a:ext cx="1828800" cy="951271"/>
                    <a:chOff x="3352800" y="304800"/>
                    <a:chExt cx="1828800" cy="951271"/>
                  </a:xfrm>
                </p:grpSpPr>
                <p:grpSp>
                  <p:nvGrpSpPr>
                    <p:cNvPr id="731" name="Group 256"/>
                    <p:cNvGrpSpPr/>
                    <p:nvPr/>
                  </p:nvGrpSpPr>
                  <p:grpSpPr>
                    <a:xfrm>
                      <a:off x="4267200" y="341671"/>
                      <a:ext cx="914400" cy="914400"/>
                      <a:chOff x="3352800" y="304800"/>
                      <a:chExt cx="914400" cy="914400"/>
                    </a:xfrm>
                  </p:grpSpPr>
                  <p:sp>
                    <p:nvSpPr>
                      <p:cNvPr id="736" name="Quad Arrow Callout 73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Quad Arrow 73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2" name="Group 254"/>
                    <p:cNvGrpSpPr/>
                    <p:nvPr/>
                  </p:nvGrpSpPr>
                  <p:grpSpPr>
                    <a:xfrm>
                      <a:off x="3352800" y="304800"/>
                      <a:ext cx="914400" cy="914400"/>
                      <a:chOff x="3352800" y="304800"/>
                      <a:chExt cx="914400" cy="914400"/>
                    </a:xfrm>
                  </p:grpSpPr>
                  <p:sp>
                    <p:nvSpPr>
                      <p:cNvPr id="734" name="Quad Arrow Callout 73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Quad Arrow 73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3" name="Quad Arrow 732"/>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0" name="Quad Arrow 729"/>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1" name="Group 269"/>
              <p:cNvGrpSpPr/>
              <p:nvPr/>
            </p:nvGrpSpPr>
            <p:grpSpPr>
              <a:xfrm>
                <a:off x="5562600" y="3124200"/>
                <a:ext cx="1066800" cy="304800"/>
                <a:chOff x="1578077" y="297425"/>
                <a:chExt cx="3603523" cy="958646"/>
              </a:xfrm>
            </p:grpSpPr>
            <p:grpSp>
              <p:nvGrpSpPr>
                <p:cNvPr id="709" name="Group 259"/>
                <p:cNvGrpSpPr/>
                <p:nvPr/>
              </p:nvGrpSpPr>
              <p:grpSpPr>
                <a:xfrm>
                  <a:off x="3352800" y="304800"/>
                  <a:ext cx="1828800" cy="951271"/>
                  <a:chOff x="3352800" y="304800"/>
                  <a:chExt cx="1828800" cy="951271"/>
                </a:xfrm>
              </p:grpSpPr>
              <p:grpSp>
                <p:nvGrpSpPr>
                  <p:cNvPr id="719" name="Group 256"/>
                  <p:cNvGrpSpPr/>
                  <p:nvPr/>
                </p:nvGrpSpPr>
                <p:grpSpPr>
                  <a:xfrm>
                    <a:off x="4267200" y="341671"/>
                    <a:ext cx="914400" cy="914400"/>
                    <a:chOff x="3352800" y="304800"/>
                    <a:chExt cx="914400" cy="914400"/>
                  </a:xfrm>
                </p:grpSpPr>
                <p:sp>
                  <p:nvSpPr>
                    <p:cNvPr id="724" name="Quad Arrow Callout 72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Quad Arrow 72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0" name="Group 254"/>
                  <p:cNvGrpSpPr/>
                  <p:nvPr/>
                </p:nvGrpSpPr>
                <p:grpSpPr>
                  <a:xfrm>
                    <a:off x="3352800" y="304800"/>
                    <a:ext cx="914400" cy="914400"/>
                    <a:chOff x="3352800" y="304800"/>
                    <a:chExt cx="914400" cy="914400"/>
                  </a:xfrm>
                </p:grpSpPr>
                <p:sp>
                  <p:nvSpPr>
                    <p:cNvPr id="722" name="Quad Arrow Callout 72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Quad Arrow 72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1" name="Quad Arrow 72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0" name="Group 260"/>
                <p:cNvGrpSpPr/>
                <p:nvPr/>
              </p:nvGrpSpPr>
              <p:grpSpPr>
                <a:xfrm>
                  <a:off x="1578077" y="297425"/>
                  <a:ext cx="1828800" cy="951271"/>
                  <a:chOff x="3352800" y="304800"/>
                  <a:chExt cx="1828800" cy="951271"/>
                </a:xfrm>
              </p:grpSpPr>
              <p:grpSp>
                <p:nvGrpSpPr>
                  <p:cNvPr id="712" name="Group 256"/>
                  <p:cNvGrpSpPr/>
                  <p:nvPr/>
                </p:nvGrpSpPr>
                <p:grpSpPr>
                  <a:xfrm>
                    <a:off x="4267200" y="341671"/>
                    <a:ext cx="914400" cy="914400"/>
                    <a:chOff x="3352800" y="304800"/>
                    <a:chExt cx="914400" cy="914400"/>
                  </a:xfrm>
                </p:grpSpPr>
                <p:sp>
                  <p:nvSpPr>
                    <p:cNvPr id="717" name="Quad Arrow Callout 71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Quad Arrow 717"/>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254"/>
                  <p:cNvGrpSpPr/>
                  <p:nvPr/>
                </p:nvGrpSpPr>
                <p:grpSpPr>
                  <a:xfrm>
                    <a:off x="3352800" y="304800"/>
                    <a:ext cx="914400" cy="914400"/>
                    <a:chOff x="3352800" y="304800"/>
                    <a:chExt cx="914400" cy="914400"/>
                  </a:xfrm>
                </p:grpSpPr>
                <p:sp>
                  <p:nvSpPr>
                    <p:cNvPr id="715" name="Quad Arrow Callout 71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Quad Arrow 71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4" name="Quad Arrow 713"/>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1" name="Quad Arrow 710"/>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2" name="Moon 701"/>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3" name="Group 702"/>
              <p:cNvGrpSpPr/>
              <p:nvPr/>
            </p:nvGrpSpPr>
            <p:grpSpPr>
              <a:xfrm>
                <a:off x="5715000" y="1828800"/>
                <a:ext cx="228600" cy="304800"/>
                <a:chOff x="3352800" y="304800"/>
                <a:chExt cx="914400" cy="914400"/>
              </a:xfrm>
            </p:grpSpPr>
            <p:sp>
              <p:nvSpPr>
                <p:cNvPr id="707" name="Quad Arrow Callout 70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Quad Arrow 707"/>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703"/>
              <p:cNvGrpSpPr/>
              <p:nvPr/>
            </p:nvGrpSpPr>
            <p:grpSpPr>
              <a:xfrm>
                <a:off x="6248400" y="1828800"/>
                <a:ext cx="228600" cy="304800"/>
                <a:chOff x="3352800" y="304800"/>
                <a:chExt cx="914400" cy="914400"/>
              </a:xfrm>
            </p:grpSpPr>
            <p:sp>
              <p:nvSpPr>
                <p:cNvPr id="705" name="Quad Arrow Callout 70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Quad Arrow 70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2" name="Group 661"/>
            <p:cNvGrpSpPr/>
            <p:nvPr/>
          </p:nvGrpSpPr>
          <p:grpSpPr>
            <a:xfrm>
              <a:off x="4087151" y="5079813"/>
              <a:ext cx="187605" cy="313552"/>
              <a:chOff x="4891517" y="3980757"/>
              <a:chExt cx="454821" cy="760162"/>
            </a:xfrm>
          </p:grpSpPr>
          <p:sp>
            <p:nvSpPr>
              <p:cNvPr id="663" name="Oval 662"/>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4" name="Group 663"/>
              <p:cNvGrpSpPr/>
              <p:nvPr/>
            </p:nvGrpSpPr>
            <p:grpSpPr>
              <a:xfrm>
                <a:off x="4940734" y="4074291"/>
                <a:ext cx="345534" cy="531366"/>
                <a:chOff x="4572000" y="3187148"/>
                <a:chExt cx="1335603" cy="2146852"/>
              </a:xfrm>
            </p:grpSpPr>
            <p:grpSp>
              <p:nvGrpSpPr>
                <p:cNvPr id="665" name="Group 38"/>
                <p:cNvGrpSpPr/>
                <p:nvPr/>
              </p:nvGrpSpPr>
              <p:grpSpPr>
                <a:xfrm>
                  <a:off x="4572000" y="3269477"/>
                  <a:ext cx="1335603" cy="2064523"/>
                  <a:chOff x="4572000" y="3269477"/>
                  <a:chExt cx="1335603" cy="2064523"/>
                </a:xfrm>
              </p:grpSpPr>
              <p:sp>
                <p:nvSpPr>
                  <p:cNvPr id="670" name="Moon 669"/>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1" name="Moon 670"/>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2"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3" name="Moon 672"/>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4"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75" name="Group 21"/>
                  <p:cNvGrpSpPr/>
                  <p:nvPr/>
                </p:nvGrpSpPr>
                <p:grpSpPr>
                  <a:xfrm>
                    <a:off x="4800600" y="4038600"/>
                    <a:ext cx="381601" cy="369671"/>
                    <a:chOff x="4884918" y="4083918"/>
                    <a:chExt cx="381601" cy="369671"/>
                  </a:xfrm>
                </p:grpSpPr>
                <p:sp>
                  <p:nvSpPr>
                    <p:cNvPr id="686" name="Oval 685"/>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7" name="Oval 686"/>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76" name="Group 22"/>
                  <p:cNvGrpSpPr/>
                  <p:nvPr/>
                </p:nvGrpSpPr>
                <p:grpSpPr>
                  <a:xfrm>
                    <a:off x="5334000" y="4038600"/>
                    <a:ext cx="381601" cy="369671"/>
                    <a:chOff x="5266519" y="4083918"/>
                    <a:chExt cx="381601" cy="369671"/>
                  </a:xfrm>
                </p:grpSpPr>
                <p:sp>
                  <p:nvSpPr>
                    <p:cNvPr id="684" name="Oval 683"/>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5" name="Oval 684"/>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77" name="Oval 676"/>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8" name="Oval 677"/>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79" name="Group 31"/>
                  <p:cNvGrpSpPr/>
                  <p:nvPr/>
                </p:nvGrpSpPr>
                <p:grpSpPr>
                  <a:xfrm>
                    <a:off x="4800600" y="4800600"/>
                    <a:ext cx="914400" cy="533400"/>
                    <a:chOff x="4800600" y="6172200"/>
                    <a:chExt cx="914400" cy="533400"/>
                  </a:xfrm>
                </p:grpSpPr>
                <p:sp>
                  <p:nvSpPr>
                    <p:cNvPr id="681" name="Oval 680"/>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eardrop 681"/>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Teardrop 682"/>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0" name="Left-Right Arrow 679"/>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42"/>
                <p:cNvGrpSpPr/>
                <p:nvPr/>
              </p:nvGrpSpPr>
              <p:grpSpPr>
                <a:xfrm>
                  <a:off x="5078895" y="3187148"/>
                  <a:ext cx="407504" cy="682487"/>
                  <a:chOff x="2971800" y="6858000"/>
                  <a:chExt cx="699126" cy="1447800"/>
                </a:xfrm>
              </p:grpSpPr>
              <p:sp>
                <p:nvSpPr>
                  <p:cNvPr id="667" name="Moon 666"/>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Moon 667"/>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668"/>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45" name="Group 744"/>
          <p:cNvGrpSpPr/>
          <p:nvPr/>
        </p:nvGrpSpPr>
        <p:grpSpPr>
          <a:xfrm>
            <a:off x="3059716" y="3542134"/>
            <a:ext cx="1184393" cy="2653127"/>
            <a:chOff x="2810141" y="3200039"/>
            <a:chExt cx="1626200" cy="3106161"/>
          </a:xfrm>
        </p:grpSpPr>
        <p:sp>
          <p:nvSpPr>
            <p:cNvPr id="746" name="Cloud 745"/>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Trapezoid 750"/>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Trapezoid 751"/>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Trapezoid 752"/>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Trapezoid 753"/>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Trapezoid 754"/>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Cloud 756"/>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Cloud 757"/>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Rounded Rectangle 759"/>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1" name="Group 133"/>
            <p:cNvGrpSpPr/>
            <p:nvPr/>
          </p:nvGrpSpPr>
          <p:grpSpPr>
            <a:xfrm rot="10800000">
              <a:off x="3322549" y="4404207"/>
              <a:ext cx="848142" cy="255632"/>
              <a:chOff x="1888761" y="6137223"/>
              <a:chExt cx="4207239" cy="720777"/>
            </a:xfrm>
          </p:grpSpPr>
          <p:sp>
            <p:nvSpPr>
              <p:cNvPr id="805" name="Left-Right-Up Arrow 804"/>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Left-Right-Up Arrow 805"/>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Left-Right-Up Arrow 806"/>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Left-Right-Up Arrow 807"/>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Left-Right-Up Arrow 808"/>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Left-Right-Up Arrow 809"/>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Diamond 810"/>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Diamond 811"/>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Diamond 812"/>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Diamond 813"/>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Diamond 814"/>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Diamond 815"/>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2" name="Rounded Rectangle 761"/>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3" name="Group 762"/>
            <p:cNvGrpSpPr/>
            <p:nvPr/>
          </p:nvGrpSpPr>
          <p:grpSpPr>
            <a:xfrm>
              <a:off x="3409490" y="4967513"/>
              <a:ext cx="650220" cy="197452"/>
              <a:chOff x="4720480" y="4388132"/>
              <a:chExt cx="1756255" cy="533320"/>
            </a:xfrm>
          </p:grpSpPr>
          <p:grpSp>
            <p:nvGrpSpPr>
              <p:cNvPr id="785" name="Group 784"/>
              <p:cNvGrpSpPr/>
              <p:nvPr/>
            </p:nvGrpSpPr>
            <p:grpSpPr>
              <a:xfrm>
                <a:off x="4720480" y="4427320"/>
                <a:ext cx="471740" cy="446235"/>
                <a:chOff x="5108731" y="4165198"/>
                <a:chExt cx="1206700" cy="1141460"/>
              </a:xfrm>
            </p:grpSpPr>
            <p:sp>
              <p:nvSpPr>
                <p:cNvPr id="802" name="Right Triangle 80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Right Triangle 80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Diagonal Stripe 80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6" name="Group 785"/>
              <p:cNvGrpSpPr/>
              <p:nvPr/>
            </p:nvGrpSpPr>
            <p:grpSpPr>
              <a:xfrm rot="10800000">
                <a:off x="5064468" y="4388132"/>
                <a:ext cx="471740" cy="446235"/>
                <a:chOff x="5108731" y="4165198"/>
                <a:chExt cx="1206700" cy="1141460"/>
              </a:xfrm>
            </p:grpSpPr>
            <p:sp>
              <p:nvSpPr>
                <p:cNvPr id="799" name="Right Triangle 79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Right Triangle 79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Diagonal Stripe 80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7" name="Group 786"/>
              <p:cNvGrpSpPr/>
              <p:nvPr/>
            </p:nvGrpSpPr>
            <p:grpSpPr>
              <a:xfrm>
                <a:off x="5360560" y="4449092"/>
                <a:ext cx="471740" cy="446235"/>
                <a:chOff x="5108731" y="4165198"/>
                <a:chExt cx="1206700" cy="1141460"/>
              </a:xfrm>
            </p:grpSpPr>
            <p:sp>
              <p:nvSpPr>
                <p:cNvPr id="796" name="Right Triangle 79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Right Triangle 79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Diagonal Stripe 79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8" name="Group 787"/>
              <p:cNvGrpSpPr/>
              <p:nvPr/>
            </p:nvGrpSpPr>
            <p:grpSpPr>
              <a:xfrm rot="10800000">
                <a:off x="5704548" y="4409904"/>
                <a:ext cx="471740" cy="446235"/>
                <a:chOff x="5108731" y="4165198"/>
                <a:chExt cx="1206700" cy="1141460"/>
              </a:xfrm>
            </p:grpSpPr>
            <p:sp>
              <p:nvSpPr>
                <p:cNvPr id="793" name="Right Triangle 79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Right Triangle 79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Diagonal Stripe 79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9" name="Group 788"/>
              <p:cNvGrpSpPr/>
              <p:nvPr/>
            </p:nvGrpSpPr>
            <p:grpSpPr>
              <a:xfrm>
                <a:off x="6004995" y="4475217"/>
                <a:ext cx="471740" cy="446235"/>
                <a:chOff x="5108731" y="4165198"/>
                <a:chExt cx="1206700" cy="1141460"/>
              </a:xfrm>
            </p:grpSpPr>
            <p:sp>
              <p:nvSpPr>
                <p:cNvPr id="790" name="Right Triangle 78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ight Triangle 79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Diagonal Stripe 79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64" name="Group 763"/>
            <p:cNvGrpSpPr/>
            <p:nvPr/>
          </p:nvGrpSpPr>
          <p:grpSpPr>
            <a:xfrm>
              <a:off x="3344176" y="3352800"/>
              <a:ext cx="748852" cy="266394"/>
              <a:chOff x="4720480" y="4388132"/>
              <a:chExt cx="1756255" cy="533320"/>
            </a:xfrm>
          </p:grpSpPr>
          <p:grpSp>
            <p:nvGrpSpPr>
              <p:cNvPr id="765" name="Group 764"/>
              <p:cNvGrpSpPr/>
              <p:nvPr/>
            </p:nvGrpSpPr>
            <p:grpSpPr>
              <a:xfrm>
                <a:off x="4720480" y="4427320"/>
                <a:ext cx="471740" cy="446235"/>
                <a:chOff x="5108731" y="4165198"/>
                <a:chExt cx="1206700" cy="1141460"/>
              </a:xfrm>
            </p:grpSpPr>
            <p:sp>
              <p:nvSpPr>
                <p:cNvPr id="782" name="Right Triangle 78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ight Triangle 78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Diagonal Stripe 78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6" name="Group 765"/>
              <p:cNvGrpSpPr/>
              <p:nvPr/>
            </p:nvGrpSpPr>
            <p:grpSpPr>
              <a:xfrm rot="10800000">
                <a:off x="5064468" y="4388132"/>
                <a:ext cx="471740" cy="446235"/>
                <a:chOff x="5108731" y="4165198"/>
                <a:chExt cx="1206700" cy="1141460"/>
              </a:xfrm>
            </p:grpSpPr>
            <p:sp>
              <p:nvSpPr>
                <p:cNvPr id="779" name="Right Triangle 77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Right Triangle 77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Diagonal Stripe 78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7" name="Group 766"/>
              <p:cNvGrpSpPr/>
              <p:nvPr/>
            </p:nvGrpSpPr>
            <p:grpSpPr>
              <a:xfrm>
                <a:off x="5360560" y="4449092"/>
                <a:ext cx="471740" cy="446235"/>
                <a:chOff x="5108731" y="4165198"/>
                <a:chExt cx="1206700" cy="1141460"/>
              </a:xfrm>
            </p:grpSpPr>
            <p:sp>
              <p:nvSpPr>
                <p:cNvPr id="776" name="Right Triangle 77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ight Triangle 77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Diagonal Stripe 77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8" name="Group 767"/>
              <p:cNvGrpSpPr/>
              <p:nvPr/>
            </p:nvGrpSpPr>
            <p:grpSpPr>
              <a:xfrm rot="10800000">
                <a:off x="5704548" y="4409904"/>
                <a:ext cx="471740" cy="446235"/>
                <a:chOff x="5108731" y="4165198"/>
                <a:chExt cx="1206700" cy="1141460"/>
              </a:xfrm>
            </p:grpSpPr>
            <p:sp>
              <p:nvSpPr>
                <p:cNvPr id="773" name="Right Triangle 77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Right Triangle 77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Diagonal Stripe 77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9" name="Group 768"/>
              <p:cNvGrpSpPr/>
              <p:nvPr/>
            </p:nvGrpSpPr>
            <p:grpSpPr>
              <a:xfrm>
                <a:off x="6004995" y="4475217"/>
                <a:ext cx="471740" cy="446235"/>
                <a:chOff x="5108731" y="4165198"/>
                <a:chExt cx="1206700" cy="1141460"/>
              </a:xfrm>
            </p:grpSpPr>
            <p:sp>
              <p:nvSpPr>
                <p:cNvPr id="770" name="Right Triangle 76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Right Triangle 77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Diagonal Stripe 77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817" name="Group 816"/>
          <p:cNvGrpSpPr/>
          <p:nvPr/>
        </p:nvGrpSpPr>
        <p:grpSpPr>
          <a:xfrm>
            <a:off x="5752401" y="2888681"/>
            <a:ext cx="1256824" cy="3545325"/>
            <a:chOff x="3657600" y="458465"/>
            <a:chExt cx="1521331" cy="4291461"/>
          </a:xfrm>
        </p:grpSpPr>
        <p:sp>
          <p:nvSpPr>
            <p:cNvPr id="818" name="Rounded Rectangle 817"/>
            <p:cNvSpPr/>
            <p:nvPr/>
          </p:nvSpPr>
          <p:spPr>
            <a:xfrm rot="3732915">
              <a:off x="4343929" y="1306226"/>
              <a:ext cx="1027718" cy="216247"/>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Rounded Rectangle 818"/>
            <p:cNvSpPr/>
            <p:nvPr/>
          </p:nvSpPr>
          <p:spPr>
            <a:xfrm rot="4845266">
              <a:off x="4212973" y="1493733"/>
              <a:ext cx="1244028" cy="216247"/>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Round Diagonal Corner Rectangle 819"/>
            <p:cNvSpPr/>
            <p:nvPr/>
          </p:nvSpPr>
          <p:spPr>
            <a:xfrm rot="3066947" flipH="1">
              <a:off x="4393441" y="935587"/>
              <a:ext cx="674106" cy="618586"/>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1" name="Round Diagonal Corner Rectangle 820"/>
            <p:cNvSpPr/>
            <p:nvPr/>
          </p:nvSpPr>
          <p:spPr>
            <a:xfrm rot="2580699" flipH="1">
              <a:off x="3718338" y="989729"/>
              <a:ext cx="669021" cy="567640"/>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22" name="Group 3"/>
            <p:cNvGrpSpPr/>
            <p:nvPr/>
          </p:nvGrpSpPr>
          <p:grpSpPr>
            <a:xfrm rot="2754858">
              <a:off x="3894650" y="4086877"/>
              <a:ext cx="362746" cy="580393"/>
              <a:chOff x="1676400" y="2133600"/>
              <a:chExt cx="1447800" cy="2088845"/>
            </a:xfrm>
          </p:grpSpPr>
          <p:sp>
            <p:nvSpPr>
              <p:cNvPr id="870" name="Oval 869"/>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Moon 87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Moon 871"/>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3" name="Group 18"/>
            <p:cNvGrpSpPr/>
            <p:nvPr/>
          </p:nvGrpSpPr>
          <p:grpSpPr>
            <a:xfrm rot="19182012">
              <a:off x="4495639" y="4169533"/>
              <a:ext cx="362746" cy="580393"/>
              <a:chOff x="1676400" y="2133600"/>
              <a:chExt cx="1447800" cy="2088845"/>
            </a:xfrm>
          </p:grpSpPr>
          <p:sp>
            <p:nvSpPr>
              <p:cNvPr id="867" name="Oval 86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Moon 86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Moon 86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4" name="Oval 823"/>
            <p:cNvSpPr/>
            <p:nvPr/>
          </p:nvSpPr>
          <p:spPr>
            <a:xfrm rot="2451945">
              <a:off x="4887471" y="2802074"/>
              <a:ext cx="291460" cy="35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rot="19586780">
              <a:off x="3657600" y="2803343"/>
              <a:ext cx="296658" cy="3377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Trapezoid 825"/>
            <p:cNvSpPr/>
            <p:nvPr/>
          </p:nvSpPr>
          <p:spPr>
            <a:xfrm rot="20354810">
              <a:off x="4359860" y="1598659"/>
              <a:ext cx="653200" cy="1459952"/>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Trapezoid 826"/>
            <p:cNvSpPr/>
            <p:nvPr/>
          </p:nvSpPr>
          <p:spPr>
            <a:xfrm rot="1018040">
              <a:off x="3768129" y="1672964"/>
              <a:ext cx="653200" cy="132515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Trapezoid 827"/>
            <p:cNvSpPr/>
            <p:nvPr/>
          </p:nvSpPr>
          <p:spPr>
            <a:xfrm>
              <a:off x="3812254" y="1670131"/>
              <a:ext cx="1211265" cy="2679564"/>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Isosceles Triangle 828"/>
            <p:cNvSpPr/>
            <p:nvPr/>
          </p:nvSpPr>
          <p:spPr>
            <a:xfrm rot="10800000">
              <a:off x="4223328" y="1057261"/>
              <a:ext cx="346076" cy="1096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p:nvPr/>
          </p:nvSpPr>
          <p:spPr>
            <a:xfrm>
              <a:off x="3869934" y="628036"/>
              <a:ext cx="1038227" cy="115614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1" name="Group 214"/>
            <p:cNvGrpSpPr/>
            <p:nvPr/>
          </p:nvGrpSpPr>
          <p:grpSpPr>
            <a:xfrm>
              <a:off x="4046188" y="2520895"/>
              <a:ext cx="762000" cy="304800"/>
              <a:chOff x="2895600" y="4343400"/>
              <a:chExt cx="1524000" cy="381000"/>
            </a:xfrm>
          </p:grpSpPr>
          <p:sp>
            <p:nvSpPr>
              <p:cNvPr id="853" name="Rounded Rectangle 852"/>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4" name="Group 200"/>
              <p:cNvGrpSpPr/>
              <p:nvPr/>
            </p:nvGrpSpPr>
            <p:grpSpPr>
              <a:xfrm>
                <a:off x="2950029" y="4388922"/>
                <a:ext cx="1405247" cy="294904"/>
                <a:chOff x="990600" y="3101789"/>
                <a:chExt cx="4800600" cy="1775011"/>
              </a:xfrm>
            </p:grpSpPr>
            <p:sp>
              <p:nvSpPr>
                <p:cNvPr id="855" name="L-Shape 854"/>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L-Shape 855"/>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L-Shape 856"/>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L-Shape 857"/>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L-Shape 858"/>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L-Shape 859"/>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Isosceles Triangle 860"/>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Isosceles Triangle 861"/>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Isosceles Triangle 862"/>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Isosceles Triangle 863"/>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Diamond 864"/>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Diamond 865"/>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2" name="Round Diagonal Corner Rectangle 831"/>
            <p:cNvSpPr/>
            <p:nvPr/>
          </p:nvSpPr>
          <p:spPr>
            <a:xfrm rot="18594620" flipH="1">
              <a:off x="4019520" y="546009"/>
              <a:ext cx="623563" cy="62604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33" name="Group 71"/>
            <p:cNvGrpSpPr/>
            <p:nvPr/>
          </p:nvGrpSpPr>
          <p:grpSpPr>
            <a:xfrm rot="21037220">
              <a:off x="3896193" y="458465"/>
              <a:ext cx="1014676" cy="990430"/>
              <a:chOff x="6862932" y="1711953"/>
              <a:chExt cx="1742735" cy="1770839"/>
            </a:xfrm>
            <a:solidFill>
              <a:srgbClr val="E2B470"/>
            </a:solidFill>
          </p:grpSpPr>
          <p:sp>
            <p:nvSpPr>
              <p:cNvPr id="849" name="Chord 848"/>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Chord 849"/>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Moon 850"/>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ounded Rectangle 851"/>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4" name="Group 213"/>
            <p:cNvGrpSpPr/>
            <p:nvPr/>
          </p:nvGrpSpPr>
          <p:grpSpPr>
            <a:xfrm>
              <a:off x="3859209" y="795065"/>
              <a:ext cx="1048952" cy="228600"/>
              <a:chOff x="2895600" y="4343400"/>
              <a:chExt cx="1524000" cy="381000"/>
            </a:xfrm>
          </p:grpSpPr>
          <p:sp>
            <p:nvSpPr>
              <p:cNvPr id="835" name="Rounded Rectangle 834"/>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6" name="Group 200"/>
              <p:cNvGrpSpPr/>
              <p:nvPr/>
            </p:nvGrpSpPr>
            <p:grpSpPr>
              <a:xfrm>
                <a:off x="2950029" y="4388922"/>
                <a:ext cx="1405247" cy="294904"/>
                <a:chOff x="990600" y="3101789"/>
                <a:chExt cx="4800600" cy="1775011"/>
              </a:xfrm>
            </p:grpSpPr>
            <p:sp>
              <p:nvSpPr>
                <p:cNvPr id="837" name="L-Shape 836"/>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L-Shape 837"/>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L-Shape 838"/>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L-Shape 839"/>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L-Shape 840"/>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L-Shape 841"/>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Isosceles Triangle 842"/>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Isosceles Triangle 843"/>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Isosceles Triangle 844"/>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Isosceles Triangle 845"/>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Diamond 846"/>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Diamond 847"/>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73" name="Group 872"/>
          <p:cNvGrpSpPr/>
          <p:nvPr/>
        </p:nvGrpSpPr>
        <p:grpSpPr>
          <a:xfrm>
            <a:off x="7699022" y="1956184"/>
            <a:ext cx="1044878" cy="2099068"/>
            <a:chOff x="6159338" y="783740"/>
            <a:chExt cx="1950615" cy="3826656"/>
          </a:xfrm>
        </p:grpSpPr>
        <p:sp>
          <p:nvSpPr>
            <p:cNvPr id="874" name="Oval 873"/>
            <p:cNvSpPr/>
            <p:nvPr/>
          </p:nvSpPr>
          <p:spPr>
            <a:xfrm>
              <a:off x="7280738" y="4234670"/>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6553858" y="4201022"/>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Trapezoid 875"/>
            <p:cNvSpPr/>
            <p:nvPr/>
          </p:nvSpPr>
          <p:spPr>
            <a:xfrm>
              <a:off x="6436563" y="3640031"/>
              <a:ext cx="1468951" cy="765322"/>
            </a:xfrm>
            <a:prstGeom prst="trapezoid">
              <a:avLst>
                <a:gd name="adj" fmla="val 2158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p:nvPr/>
          </p:nvSpPr>
          <p:spPr>
            <a:xfrm rot="3819016">
              <a:off x="7553089" y="2814718"/>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rot="18663083">
              <a:off x="6011352" y="2817737"/>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Flowchart: Manual Operation 878"/>
            <p:cNvSpPr/>
            <p:nvPr/>
          </p:nvSpPr>
          <p:spPr>
            <a:xfrm rot="13138101">
              <a:off x="6304134" y="2074923"/>
              <a:ext cx="715537" cy="1083407"/>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Flowchart: Manual Operation 879"/>
            <p:cNvSpPr/>
            <p:nvPr/>
          </p:nvSpPr>
          <p:spPr>
            <a:xfrm rot="9053877">
              <a:off x="7226641" y="2022527"/>
              <a:ext cx="715537" cy="119722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Trapezoid 880"/>
            <p:cNvSpPr/>
            <p:nvPr/>
          </p:nvSpPr>
          <p:spPr>
            <a:xfrm>
              <a:off x="6553859" y="2002940"/>
              <a:ext cx="1219200" cy="1734670"/>
            </a:xfrm>
            <a:prstGeom prst="trapezoid">
              <a:avLst>
                <a:gd name="adj" fmla="val 2356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Chevron 881"/>
            <p:cNvSpPr/>
            <p:nvPr/>
          </p:nvSpPr>
          <p:spPr>
            <a:xfrm rot="5400000">
              <a:off x="6783278" y="2154521"/>
              <a:ext cx="715537" cy="717176"/>
            </a:xfrm>
            <a:prstGeom prst="chevron">
              <a:avLst>
                <a:gd name="adj" fmla="val 8216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3" name="Isosceles Triangle 882"/>
            <p:cNvSpPr/>
            <p:nvPr/>
          </p:nvSpPr>
          <p:spPr>
            <a:xfrm rot="10800000">
              <a:off x="6840729" y="187743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6684828" y="885960"/>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Cloud 884"/>
            <p:cNvSpPr/>
            <p:nvPr/>
          </p:nvSpPr>
          <p:spPr>
            <a:xfrm rot="18173890">
              <a:off x="6239061"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Cloud 885"/>
            <p:cNvSpPr/>
            <p:nvPr/>
          </p:nvSpPr>
          <p:spPr>
            <a:xfrm rot="3426110" flipH="1">
              <a:off x="7208229"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Cloud 886"/>
            <p:cNvSpPr/>
            <p:nvPr/>
          </p:nvSpPr>
          <p:spPr>
            <a:xfrm>
              <a:off x="6596722" y="78374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Rounded Rectangle 887"/>
            <p:cNvSpPr/>
            <p:nvPr/>
          </p:nvSpPr>
          <p:spPr>
            <a:xfrm>
              <a:off x="6553859" y="3603140"/>
              <a:ext cx="1233488" cy="204439"/>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9" name="Group 888"/>
            <p:cNvGrpSpPr/>
            <p:nvPr/>
          </p:nvGrpSpPr>
          <p:grpSpPr>
            <a:xfrm>
              <a:off x="6477659" y="1088540"/>
              <a:ext cx="1295400" cy="228600"/>
              <a:chOff x="4267200" y="3733800"/>
              <a:chExt cx="1981200" cy="1524000"/>
            </a:xfrm>
          </p:grpSpPr>
          <p:sp>
            <p:nvSpPr>
              <p:cNvPr id="906" name="Rectangle 905"/>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7" name="Group 906"/>
              <p:cNvGrpSpPr/>
              <p:nvPr/>
            </p:nvGrpSpPr>
            <p:grpSpPr>
              <a:xfrm>
                <a:off x="4438482" y="3818965"/>
                <a:ext cx="1706545" cy="1362635"/>
                <a:chOff x="4438482" y="3818965"/>
                <a:chExt cx="1706545" cy="1362635"/>
              </a:xfrm>
            </p:grpSpPr>
            <p:grpSp>
              <p:nvGrpSpPr>
                <p:cNvPr id="908" name="Group 907"/>
                <p:cNvGrpSpPr/>
                <p:nvPr/>
              </p:nvGrpSpPr>
              <p:grpSpPr>
                <a:xfrm>
                  <a:off x="4438482" y="4052314"/>
                  <a:ext cx="536650" cy="863189"/>
                  <a:chOff x="4438482" y="4052314"/>
                  <a:chExt cx="536650" cy="863189"/>
                </a:xfrm>
              </p:grpSpPr>
              <p:sp>
                <p:nvSpPr>
                  <p:cNvPr id="919" name="Chevron 91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0" name="Chevron 91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09" name="Group 908"/>
                <p:cNvGrpSpPr/>
                <p:nvPr/>
              </p:nvGrpSpPr>
              <p:grpSpPr>
                <a:xfrm>
                  <a:off x="5025671" y="4043350"/>
                  <a:ext cx="536650" cy="863189"/>
                  <a:chOff x="4438482" y="4052314"/>
                  <a:chExt cx="536650" cy="863189"/>
                </a:xfrm>
              </p:grpSpPr>
              <p:sp>
                <p:nvSpPr>
                  <p:cNvPr id="917" name="Chevron 916"/>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8" name="Chevron 917"/>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0" name="Group 909"/>
                <p:cNvGrpSpPr/>
                <p:nvPr/>
              </p:nvGrpSpPr>
              <p:grpSpPr>
                <a:xfrm>
                  <a:off x="5608377" y="4038867"/>
                  <a:ext cx="536650" cy="863189"/>
                  <a:chOff x="4438482" y="4052314"/>
                  <a:chExt cx="536650" cy="863189"/>
                </a:xfrm>
              </p:grpSpPr>
              <p:sp>
                <p:nvSpPr>
                  <p:cNvPr id="915" name="Chevron 914"/>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6" name="Chevron 915"/>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11" name="Diamond 910"/>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Diamond 911"/>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Diamond 912"/>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Diamond 913"/>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0" name="Group 37"/>
            <p:cNvGrpSpPr/>
            <p:nvPr/>
          </p:nvGrpSpPr>
          <p:grpSpPr>
            <a:xfrm>
              <a:off x="6553859" y="3603140"/>
              <a:ext cx="1219200" cy="228600"/>
              <a:chOff x="4438482" y="3818965"/>
              <a:chExt cx="1706545" cy="1362635"/>
            </a:xfrm>
          </p:grpSpPr>
          <p:grpSp>
            <p:nvGrpSpPr>
              <p:cNvPr id="893" name="Group 26"/>
              <p:cNvGrpSpPr/>
              <p:nvPr/>
            </p:nvGrpSpPr>
            <p:grpSpPr>
              <a:xfrm>
                <a:off x="4438482" y="4052314"/>
                <a:ext cx="536650" cy="863189"/>
                <a:chOff x="4438482" y="4052314"/>
                <a:chExt cx="536650" cy="863189"/>
              </a:xfrm>
            </p:grpSpPr>
            <p:sp>
              <p:nvSpPr>
                <p:cNvPr id="904" name="Chevron 90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5" name="Chevron 90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94" name="Group 27"/>
              <p:cNvGrpSpPr/>
              <p:nvPr/>
            </p:nvGrpSpPr>
            <p:grpSpPr>
              <a:xfrm>
                <a:off x="5025671" y="4043350"/>
                <a:ext cx="536650" cy="863189"/>
                <a:chOff x="4438482" y="4052314"/>
                <a:chExt cx="536650" cy="863189"/>
              </a:xfrm>
            </p:grpSpPr>
            <p:sp>
              <p:nvSpPr>
                <p:cNvPr id="902" name="Chevron 90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3" name="Chevron 90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95" name="Group 30"/>
              <p:cNvGrpSpPr/>
              <p:nvPr/>
            </p:nvGrpSpPr>
            <p:grpSpPr>
              <a:xfrm>
                <a:off x="5608377" y="4038867"/>
                <a:ext cx="536650" cy="863189"/>
                <a:chOff x="4438482" y="4052314"/>
                <a:chExt cx="536650" cy="863189"/>
              </a:xfrm>
            </p:grpSpPr>
            <p:sp>
              <p:nvSpPr>
                <p:cNvPr id="900" name="Chevron 899"/>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1" name="Chevron 900"/>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96" name="Diamond 895"/>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Diamond 896"/>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Diamond 897"/>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Diamond 898"/>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1" name="Diamond 890"/>
            <p:cNvSpPr/>
            <p:nvPr/>
          </p:nvSpPr>
          <p:spPr>
            <a:xfrm>
              <a:off x="7006577" y="2711152"/>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2" name="Picture 4" descr="http://icons.iconarchive.com/icons/iconsmind/outline/512/Wolf-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045880" y="2895373"/>
              <a:ext cx="242002" cy="242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1" name="Group 920"/>
          <p:cNvGrpSpPr/>
          <p:nvPr/>
        </p:nvGrpSpPr>
        <p:grpSpPr>
          <a:xfrm>
            <a:off x="4313549" y="3814045"/>
            <a:ext cx="1247092" cy="2704463"/>
            <a:chOff x="5566332" y="3681678"/>
            <a:chExt cx="1133051" cy="2863522"/>
          </a:xfrm>
        </p:grpSpPr>
        <p:grpSp>
          <p:nvGrpSpPr>
            <p:cNvPr id="922" name="Group 921"/>
            <p:cNvGrpSpPr/>
            <p:nvPr/>
          </p:nvGrpSpPr>
          <p:grpSpPr>
            <a:xfrm>
              <a:off x="5566332" y="3681678"/>
              <a:ext cx="1133051" cy="2863522"/>
              <a:chOff x="3124425" y="529034"/>
              <a:chExt cx="1380536" cy="3344532"/>
            </a:xfrm>
          </p:grpSpPr>
          <p:sp>
            <p:nvSpPr>
              <p:cNvPr id="986" name="Oval 985"/>
              <p:cNvSpPr/>
              <p:nvPr/>
            </p:nvSpPr>
            <p:spPr>
              <a:xfrm rot="208670" flipH="1">
                <a:off x="3290479" y="666542"/>
                <a:ext cx="1082574" cy="122519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Oval 986"/>
              <p:cNvSpPr/>
              <p:nvPr/>
            </p:nvSpPr>
            <p:spPr>
              <a:xfrm rot="1928098" flipH="1">
                <a:off x="3124425" y="2231507"/>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Oval 987"/>
              <p:cNvSpPr/>
              <p:nvPr/>
            </p:nvSpPr>
            <p:spPr>
              <a:xfrm rot="18952234" flipH="1">
                <a:off x="4116273" y="2184038"/>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p:nvPr/>
            </p:nvSpPr>
            <p:spPr>
              <a:xfrm rot="2247591" flipH="1">
                <a:off x="3488745" y="3290199"/>
                <a:ext cx="250930"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val 989"/>
              <p:cNvSpPr/>
              <p:nvPr/>
            </p:nvSpPr>
            <p:spPr>
              <a:xfrm rot="18952234" flipH="1">
                <a:off x="3778423" y="3278660"/>
                <a:ext cx="249729"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Trapezoid 990"/>
              <p:cNvSpPr/>
              <p:nvPr/>
            </p:nvSpPr>
            <p:spPr>
              <a:xfrm rot="1430708" flipH="1">
                <a:off x="3232839" y="1543682"/>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Trapezoid 991"/>
              <p:cNvSpPr/>
              <p:nvPr/>
            </p:nvSpPr>
            <p:spPr>
              <a:xfrm rot="19809709" flipH="1">
                <a:off x="3817759" y="1509588"/>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Trapezoid 992"/>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Round Diagonal Corner Rectangle 994"/>
              <p:cNvSpPr/>
              <p:nvPr/>
            </p:nvSpPr>
            <p:spPr>
              <a:xfrm rot="20363465" flipH="1">
                <a:off x="3797487" y="529034"/>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Round Diagonal Corner Rectangle 995"/>
              <p:cNvSpPr/>
              <p:nvPr/>
            </p:nvSpPr>
            <p:spPr>
              <a:xfrm rot="16523337" flipH="1">
                <a:off x="3401695" y="596361"/>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flipH="1">
                <a:off x="3662605" y="607042"/>
                <a:ext cx="381000" cy="381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Trapezoid 997"/>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Trapezoid 998"/>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Oval 999"/>
              <p:cNvSpPr/>
              <p:nvPr/>
            </p:nvSpPr>
            <p:spPr>
              <a:xfrm flipH="1">
                <a:off x="3545298" y="1280504"/>
                <a:ext cx="504876" cy="58336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Oval 1000"/>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3" name="Group 57"/>
            <p:cNvGrpSpPr/>
            <p:nvPr/>
          </p:nvGrpSpPr>
          <p:grpSpPr>
            <a:xfrm rot="15904384">
              <a:off x="5642272" y="5398366"/>
              <a:ext cx="1322101" cy="237313"/>
              <a:chOff x="6096000" y="1376597"/>
              <a:chExt cx="3810000" cy="1867525"/>
            </a:xfrm>
          </p:grpSpPr>
          <p:grpSp>
            <p:nvGrpSpPr>
              <p:cNvPr id="966" name="Group 34"/>
              <p:cNvGrpSpPr/>
              <p:nvPr/>
            </p:nvGrpSpPr>
            <p:grpSpPr>
              <a:xfrm>
                <a:off x="6096000" y="1447800"/>
                <a:ext cx="3810000" cy="1752600"/>
                <a:chOff x="4800600" y="183630"/>
                <a:chExt cx="5791200" cy="1311639"/>
              </a:xfrm>
            </p:grpSpPr>
            <p:grpSp>
              <p:nvGrpSpPr>
                <p:cNvPr id="977" name="Group 28"/>
                <p:cNvGrpSpPr/>
                <p:nvPr/>
              </p:nvGrpSpPr>
              <p:grpSpPr>
                <a:xfrm>
                  <a:off x="4800600" y="184879"/>
                  <a:ext cx="2895600" cy="1295400"/>
                  <a:chOff x="4800600" y="184879"/>
                  <a:chExt cx="2895600" cy="1295400"/>
                </a:xfrm>
              </p:grpSpPr>
              <p:sp>
                <p:nvSpPr>
                  <p:cNvPr id="983" name="Flowchart: Decision 98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Flowchart: Decision 98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4-Point Star 98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8" name="Group 29"/>
                <p:cNvGrpSpPr/>
                <p:nvPr/>
              </p:nvGrpSpPr>
              <p:grpSpPr>
                <a:xfrm>
                  <a:off x="7696200" y="183630"/>
                  <a:ext cx="2895600" cy="1295400"/>
                  <a:chOff x="4800600" y="184879"/>
                  <a:chExt cx="2895600" cy="1295400"/>
                </a:xfrm>
              </p:grpSpPr>
              <p:sp>
                <p:nvSpPr>
                  <p:cNvPr id="980" name="Flowchart: Decision 97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Flowchart: Decision 98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4-Point Star 98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9" name="4-Point Star 978"/>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7" name="Oval 966"/>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Oval 967"/>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Oval 968"/>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val 969"/>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Oval 971"/>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4" name="Group 57"/>
            <p:cNvGrpSpPr/>
            <p:nvPr/>
          </p:nvGrpSpPr>
          <p:grpSpPr>
            <a:xfrm rot="16396785">
              <a:off x="5263960" y="5420453"/>
              <a:ext cx="1322101" cy="237313"/>
              <a:chOff x="6096000" y="1376597"/>
              <a:chExt cx="3810000" cy="1867525"/>
            </a:xfrm>
          </p:grpSpPr>
          <p:grpSp>
            <p:nvGrpSpPr>
              <p:cNvPr id="946" name="Group 34"/>
              <p:cNvGrpSpPr/>
              <p:nvPr/>
            </p:nvGrpSpPr>
            <p:grpSpPr>
              <a:xfrm>
                <a:off x="6096000" y="1447800"/>
                <a:ext cx="3810000" cy="1752600"/>
                <a:chOff x="4800600" y="183630"/>
                <a:chExt cx="5791200" cy="1311639"/>
              </a:xfrm>
            </p:grpSpPr>
            <p:grpSp>
              <p:nvGrpSpPr>
                <p:cNvPr id="957" name="Group 28"/>
                <p:cNvGrpSpPr/>
                <p:nvPr/>
              </p:nvGrpSpPr>
              <p:grpSpPr>
                <a:xfrm>
                  <a:off x="4800600" y="184879"/>
                  <a:ext cx="2895600" cy="1295400"/>
                  <a:chOff x="4800600" y="184879"/>
                  <a:chExt cx="2895600" cy="1295400"/>
                </a:xfrm>
              </p:grpSpPr>
              <p:sp>
                <p:nvSpPr>
                  <p:cNvPr id="963" name="Flowchart: Decision 96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Flowchart: Decision 96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4-Point Star 96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8" name="Group 29"/>
                <p:cNvGrpSpPr/>
                <p:nvPr/>
              </p:nvGrpSpPr>
              <p:grpSpPr>
                <a:xfrm>
                  <a:off x="7696200" y="183630"/>
                  <a:ext cx="2895600" cy="1295400"/>
                  <a:chOff x="4800600" y="184879"/>
                  <a:chExt cx="2895600" cy="1295400"/>
                </a:xfrm>
              </p:grpSpPr>
              <p:sp>
                <p:nvSpPr>
                  <p:cNvPr id="960" name="Flowchart: Decision 95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Flowchart: Decision 96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4-Point Star 96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9" name="4-Point Star 958"/>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7" name="Oval 946"/>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5" name="Group 57"/>
            <p:cNvGrpSpPr/>
            <p:nvPr/>
          </p:nvGrpSpPr>
          <p:grpSpPr>
            <a:xfrm rot="10800000">
              <a:off x="5710060" y="3941052"/>
              <a:ext cx="846260" cy="151901"/>
              <a:chOff x="6096000" y="1376597"/>
              <a:chExt cx="3810000" cy="1867525"/>
            </a:xfrm>
          </p:grpSpPr>
          <p:grpSp>
            <p:nvGrpSpPr>
              <p:cNvPr id="926" name="Group 34"/>
              <p:cNvGrpSpPr/>
              <p:nvPr/>
            </p:nvGrpSpPr>
            <p:grpSpPr>
              <a:xfrm>
                <a:off x="6096000" y="1447800"/>
                <a:ext cx="3810000" cy="1752600"/>
                <a:chOff x="4800600" y="183630"/>
                <a:chExt cx="5791200" cy="1311639"/>
              </a:xfrm>
            </p:grpSpPr>
            <p:grpSp>
              <p:nvGrpSpPr>
                <p:cNvPr id="937" name="Group 28"/>
                <p:cNvGrpSpPr/>
                <p:nvPr/>
              </p:nvGrpSpPr>
              <p:grpSpPr>
                <a:xfrm>
                  <a:off x="4800600" y="184879"/>
                  <a:ext cx="2895600" cy="1295400"/>
                  <a:chOff x="4800600" y="184879"/>
                  <a:chExt cx="2895600" cy="1295400"/>
                </a:xfrm>
              </p:grpSpPr>
              <p:sp>
                <p:nvSpPr>
                  <p:cNvPr id="943" name="Flowchart: Decision 94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Flowchart: Decision 94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4-Point Star 94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8" name="Group 29"/>
                <p:cNvGrpSpPr/>
                <p:nvPr/>
              </p:nvGrpSpPr>
              <p:grpSpPr>
                <a:xfrm>
                  <a:off x="7696200" y="183630"/>
                  <a:ext cx="2895600" cy="1295400"/>
                  <a:chOff x="4800600" y="184879"/>
                  <a:chExt cx="2895600" cy="1295400"/>
                </a:xfrm>
              </p:grpSpPr>
              <p:sp>
                <p:nvSpPr>
                  <p:cNvPr id="940" name="Flowchart: Decision 93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Flowchart: Decision 94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4-Point Star 94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9" name="4-Point Star 938"/>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7" name="Oval 926"/>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Oval 935"/>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2" name="Group 1001"/>
          <p:cNvGrpSpPr/>
          <p:nvPr/>
        </p:nvGrpSpPr>
        <p:grpSpPr>
          <a:xfrm>
            <a:off x="7209409" y="3683016"/>
            <a:ext cx="1286520" cy="2695883"/>
            <a:chOff x="4245849" y="2049836"/>
            <a:chExt cx="1690032" cy="3557059"/>
          </a:xfrm>
        </p:grpSpPr>
        <p:sp>
          <p:nvSpPr>
            <p:cNvPr id="1003" name="Round Diagonal Corner Rectangle 1002"/>
            <p:cNvSpPr/>
            <p:nvPr/>
          </p:nvSpPr>
          <p:spPr>
            <a:xfrm rot="14715899" flipH="1">
              <a:off x="4261768" y="25046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4" name="Round Diagonal Corner Rectangle 1003"/>
            <p:cNvSpPr/>
            <p:nvPr/>
          </p:nvSpPr>
          <p:spPr>
            <a:xfrm rot="17609948">
              <a:off x="4898444" y="24832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05" name="Oval 1004"/>
            <p:cNvSpPr/>
            <p:nvPr/>
          </p:nvSpPr>
          <p:spPr>
            <a:xfrm rot="20028610">
              <a:off x="5653825" y="4112845"/>
              <a:ext cx="282056" cy="562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p:cNvSpPr/>
            <p:nvPr/>
          </p:nvSpPr>
          <p:spPr>
            <a:xfrm rot="1538320">
              <a:off x="4245849" y="4064445"/>
              <a:ext cx="294430" cy="562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p:nvPr/>
          </p:nvSpPr>
          <p:spPr>
            <a:xfrm rot="3039363">
              <a:off x="4760860" y="5199614"/>
              <a:ext cx="294431" cy="50621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p:nvPr/>
          </p:nvSpPr>
          <p:spPr>
            <a:xfrm rot="18422559">
              <a:off x="5167558" y="5199614"/>
              <a:ext cx="308348" cy="50621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Trapezoid 1008"/>
            <p:cNvSpPr/>
            <p:nvPr/>
          </p:nvSpPr>
          <p:spPr>
            <a:xfrm rot="1996156">
              <a:off x="4368815" y="3372855"/>
              <a:ext cx="557430" cy="106539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Trapezoid 1009"/>
            <p:cNvSpPr/>
            <p:nvPr/>
          </p:nvSpPr>
          <p:spPr>
            <a:xfrm rot="2041752">
              <a:off x="4452519" y="3243282"/>
              <a:ext cx="554140" cy="96434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Trapezoid 1010"/>
            <p:cNvSpPr/>
            <p:nvPr/>
          </p:nvSpPr>
          <p:spPr>
            <a:xfrm rot="19870960">
              <a:off x="5287815" y="3375816"/>
              <a:ext cx="523595" cy="106539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Trapezoid 1011"/>
            <p:cNvSpPr/>
            <p:nvPr/>
          </p:nvSpPr>
          <p:spPr>
            <a:xfrm rot="20036208">
              <a:off x="5185537" y="3259487"/>
              <a:ext cx="554140" cy="96434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Trapezoid 1012"/>
            <p:cNvSpPr/>
            <p:nvPr/>
          </p:nvSpPr>
          <p:spPr>
            <a:xfrm>
              <a:off x="4718799" y="3287249"/>
              <a:ext cx="799168" cy="213734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p:nvPr/>
          </p:nvSpPr>
          <p:spPr>
            <a:xfrm>
              <a:off x="4940139" y="31185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Trapezoid 1014"/>
            <p:cNvSpPr/>
            <p:nvPr/>
          </p:nvSpPr>
          <p:spPr>
            <a:xfrm rot="21335299">
              <a:off x="5149190" y="3174253"/>
              <a:ext cx="385894" cy="213979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Trapezoid 1015"/>
            <p:cNvSpPr/>
            <p:nvPr/>
          </p:nvSpPr>
          <p:spPr>
            <a:xfrm rot="353417">
              <a:off x="4709378" y="3230355"/>
              <a:ext cx="385894" cy="2045397"/>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1016"/>
            <p:cNvSpPr/>
            <p:nvPr/>
          </p:nvSpPr>
          <p:spPr>
            <a:xfrm>
              <a:off x="4724407" y="22037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8" name="Group 46"/>
            <p:cNvGrpSpPr/>
            <p:nvPr/>
          </p:nvGrpSpPr>
          <p:grpSpPr>
            <a:xfrm>
              <a:off x="4351462" y="2049836"/>
              <a:ext cx="1533708" cy="744487"/>
              <a:chOff x="518540" y="1084217"/>
              <a:chExt cx="2193567" cy="1008603"/>
            </a:xfrm>
            <a:solidFill>
              <a:srgbClr val="663300"/>
            </a:solidFill>
          </p:grpSpPr>
          <p:sp>
            <p:nvSpPr>
              <p:cNvPr id="1056" name="Moon 1055"/>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Moon 1056"/>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Moon 1057"/>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Moon 1058"/>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Moon 1059"/>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Moon 1060"/>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Moon 1061"/>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Moon 1062"/>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9" name="Group 1018"/>
            <p:cNvGrpSpPr/>
            <p:nvPr/>
          </p:nvGrpSpPr>
          <p:grpSpPr>
            <a:xfrm rot="5133688">
              <a:off x="4496184" y="4206258"/>
              <a:ext cx="1688165" cy="214516"/>
              <a:chOff x="4492674" y="468559"/>
              <a:chExt cx="2030314" cy="440258"/>
            </a:xfrm>
          </p:grpSpPr>
          <p:grpSp>
            <p:nvGrpSpPr>
              <p:cNvPr id="1045" name="Group 1044"/>
              <p:cNvGrpSpPr/>
              <p:nvPr/>
            </p:nvGrpSpPr>
            <p:grpSpPr>
              <a:xfrm>
                <a:off x="4492674" y="468559"/>
                <a:ext cx="724258" cy="436918"/>
                <a:chOff x="4492674" y="468559"/>
                <a:chExt cx="724258" cy="436918"/>
              </a:xfrm>
            </p:grpSpPr>
            <p:sp>
              <p:nvSpPr>
                <p:cNvPr id="1053" name="Hexagon 1052"/>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Diamond 1053"/>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Diamond 1054"/>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6" name="Group 1045"/>
              <p:cNvGrpSpPr/>
              <p:nvPr/>
            </p:nvGrpSpPr>
            <p:grpSpPr>
              <a:xfrm>
                <a:off x="5229042" y="471899"/>
                <a:ext cx="724258" cy="436918"/>
                <a:chOff x="4492674" y="468559"/>
                <a:chExt cx="724258" cy="436918"/>
              </a:xfrm>
            </p:grpSpPr>
            <p:sp>
              <p:nvSpPr>
                <p:cNvPr id="1050" name="Hexagon 1049"/>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Diamond 1050"/>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Diamond 1051"/>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7" name="Group 1046"/>
              <p:cNvGrpSpPr/>
              <p:nvPr/>
            </p:nvGrpSpPr>
            <p:grpSpPr>
              <a:xfrm>
                <a:off x="5960371" y="491492"/>
                <a:ext cx="562617" cy="394746"/>
                <a:chOff x="4492674" y="499522"/>
                <a:chExt cx="562617" cy="394746"/>
              </a:xfrm>
            </p:grpSpPr>
            <p:sp>
              <p:nvSpPr>
                <p:cNvPr id="1048" name="Hexagon 1047"/>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Diamond 1048"/>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0" name="Group 1019"/>
            <p:cNvGrpSpPr/>
            <p:nvPr/>
          </p:nvGrpSpPr>
          <p:grpSpPr>
            <a:xfrm rot="5744245">
              <a:off x="4057823" y="4210742"/>
              <a:ext cx="1688165" cy="214516"/>
              <a:chOff x="4492674" y="468559"/>
              <a:chExt cx="2030314" cy="440258"/>
            </a:xfrm>
          </p:grpSpPr>
          <p:grpSp>
            <p:nvGrpSpPr>
              <p:cNvPr id="1034" name="Group 1033"/>
              <p:cNvGrpSpPr/>
              <p:nvPr/>
            </p:nvGrpSpPr>
            <p:grpSpPr>
              <a:xfrm>
                <a:off x="4492674" y="468559"/>
                <a:ext cx="724258" cy="436918"/>
                <a:chOff x="4492674" y="468559"/>
                <a:chExt cx="724258" cy="436918"/>
              </a:xfrm>
            </p:grpSpPr>
            <p:sp>
              <p:nvSpPr>
                <p:cNvPr id="1042" name="Hexagon 1041"/>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Diamond 1042"/>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Diamond 1043"/>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5" name="Group 1034"/>
              <p:cNvGrpSpPr/>
              <p:nvPr/>
            </p:nvGrpSpPr>
            <p:grpSpPr>
              <a:xfrm>
                <a:off x="5229042" y="471899"/>
                <a:ext cx="724258" cy="436918"/>
                <a:chOff x="4492674" y="468559"/>
                <a:chExt cx="724258" cy="436918"/>
              </a:xfrm>
            </p:grpSpPr>
            <p:sp>
              <p:nvSpPr>
                <p:cNvPr id="1039" name="Hexagon 1038"/>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Diamond 1039"/>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Diamond 1040"/>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6" name="Group 1035"/>
              <p:cNvGrpSpPr/>
              <p:nvPr/>
            </p:nvGrpSpPr>
            <p:grpSpPr>
              <a:xfrm>
                <a:off x="5960371" y="491492"/>
                <a:ext cx="562617" cy="394746"/>
                <a:chOff x="4492674" y="499522"/>
                <a:chExt cx="562617" cy="394746"/>
              </a:xfrm>
            </p:grpSpPr>
            <p:sp>
              <p:nvSpPr>
                <p:cNvPr id="1037" name="Hexagon 1036"/>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Diamond 1037"/>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1" name="Group 1020"/>
            <p:cNvGrpSpPr/>
            <p:nvPr/>
          </p:nvGrpSpPr>
          <p:grpSpPr>
            <a:xfrm>
              <a:off x="4430700" y="2330185"/>
              <a:ext cx="1371051" cy="192879"/>
              <a:chOff x="4492674" y="468559"/>
              <a:chExt cx="2030314" cy="440258"/>
            </a:xfrm>
          </p:grpSpPr>
          <p:grpSp>
            <p:nvGrpSpPr>
              <p:cNvPr id="1022" name="Group 1021"/>
              <p:cNvGrpSpPr/>
              <p:nvPr/>
            </p:nvGrpSpPr>
            <p:grpSpPr>
              <a:xfrm>
                <a:off x="4492674" y="468559"/>
                <a:ext cx="724258" cy="436918"/>
                <a:chOff x="4492674" y="468559"/>
                <a:chExt cx="724258" cy="436918"/>
              </a:xfrm>
            </p:grpSpPr>
            <p:sp>
              <p:nvSpPr>
                <p:cNvPr id="1031" name="Hexagon 1030"/>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Diamond 1031"/>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Diamond 1032"/>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3" name="Group 1022"/>
              <p:cNvGrpSpPr/>
              <p:nvPr/>
            </p:nvGrpSpPr>
            <p:grpSpPr>
              <a:xfrm>
                <a:off x="5229042" y="471899"/>
                <a:ext cx="724258" cy="436918"/>
                <a:chOff x="4492674" y="468559"/>
                <a:chExt cx="724258" cy="436918"/>
              </a:xfrm>
            </p:grpSpPr>
            <p:sp>
              <p:nvSpPr>
                <p:cNvPr id="1028" name="Hexagon 1027"/>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Diamond 1028"/>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Diamond 1029"/>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4" name="Group 1023"/>
              <p:cNvGrpSpPr/>
              <p:nvPr/>
            </p:nvGrpSpPr>
            <p:grpSpPr>
              <a:xfrm>
                <a:off x="5960371" y="491492"/>
                <a:ext cx="562617" cy="394746"/>
                <a:chOff x="4492674" y="499522"/>
                <a:chExt cx="562617" cy="394746"/>
              </a:xfrm>
            </p:grpSpPr>
            <p:sp>
              <p:nvSpPr>
                <p:cNvPr id="1025" name="Hexagon 1024"/>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Diamond 1026"/>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3914607" y="1117117"/>
            <a:ext cx="4812902" cy="1077218"/>
          </a:xfrm>
          <a:prstGeom prst="rect">
            <a:avLst/>
          </a:prstGeom>
        </p:spPr>
        <p:txBody>
          <a:bodyPr wrap="square">
            <a:spAutoFit/>
          </a:bodyPr>
          <a:lstStyle/>
          <a:p>
            <a:r>
              <a:rPr lang="en-US" sz="1600" i="1" dirty="0">
                <a:solidFill>
                  <a:schemeClr val="bg1"/>
                </a:solidFill>
                <a:latin typeface="Palatino"/>
              </a:rPr>
              <a:t>… I will multiply thee, and thy seed after thee, like unto these; and if thou canst count the number of sands, so shall be the number of thy seeds</a:t>
            </a:r>
          </a:p>
          <a:p>
            <a:pPr algn="ctr"/>
            <a:r>
              <a:rPr lang="en-US" sz="1600" i="1" dirty="0">
                <a:solidFill>
                  <a:schemeClr val="bg1"/>
                </a:solidFill>
                <a:latin typeface="Palatino"/>
              </a:rPr>
              <a:t>Abraham 3:14</a:t>
            </a:r>
            <a:endParaRPr lang="en-US" sz="1600" i="1" dirty="0">
              <a:solidFill>
                <a:schemeClr val="bg1"/>
              </a:solidFill>
            </a:endParaRPr>
          </a:p>
        </p:txBody>
      </p:sp>
    </p:spTree>
    <p:extLst>
      <p:ext uri="{BB962C8B-B14F-4D97-AF65-F5344CB8AC3E}">
        <p14:creationId xmlns:p14="http://schemas.microsoft.com/office/powerpoint/2010/main" val="381347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671164" y="1139210"/>
            <a:ext cx="8662923" cy="5632311"/>
          </a:xfrm>
          <a:prstGeom prst="rect">
            <a:avLst/>
          </a:prstGeom>
          <a:noFill/>
        </p:spPr>
        <p:txBody>
          <a:bodyPr wrap="square" rtlCol="0">
            <a:spAutoFit/>
          </a:bodyPr>
          <a:lstStyle/>
          <a:p>
            <a:r>
              <a:rPr lang="en-US" dirty="0">
                <a:solidFill>
                  <a:schemeClr val="bg1"/>
                </a:solidFill>
              </a:rPr>
              <a:t>He was the ninth son of Jacob and Leah</a:t>
            </a:r>
          </a:p>
          <a:p>
            <a:endParaRPr lang="en-US" dirty="0">
              <a:solidFill>
                <a:schemeClr val="bg1"/>
              </a:solidFill>
            </a:endParaRPr>
          </a:p>
          <a:p>
            <a:r>
              <a:rPr lang="en-US" dirty="0">
                <a:solidFill>
                  <a:schemeClr val="bg1"/>
                </a:solidFill>
              </a:rPr>
              <a:t>He was among his brothers when they went to Egypt because of the famine in Canaan</a:t>
            </a:r>
          </a:p>
          <a:p>
            <a:endParaRPr lang="en-US" dirty="0">
              <a:solidFill>
                <a:schemeClr val="bg1"/>
              </a:solidFill>
            </a:endParaRPr>
          </a:p>
          <a:p>
            <a:r>
              <a:rPr lang="en-US" dirty="0">
                <a:solidFill>
                  <a:schemeClr val="bg1"/>
                </a:solidFill>
              </a:rPr>
              <a:t>He had 4 sons: </a:t>
            </a:r>
            <a:r>
              <a:rPr lang="en-US" dirty="0" err="1">
                <a:solidFill>
                  <a:schemeClr val="bg1"/>
                </a:solidFill>
              </a:rPr>
              <a:t>Tola</a:t>
            </a:r>
            <a:r>
              <a:rPr lang="en-US" dirty="0">
                <a:solidFill>
                  <a:schemeClr val="bg1"/>
                </a:solidFill>
              </a:rPr>
              <a:t>,  </a:t>
            </a:r>
            <a:r>
              <a:rPr lang="en-US" dirty="0" err="1">
                <a:solidFill>
                  <a:schemeClr val="bg1"/>
                </a:solidFill>
              </a:rPr>
              <a:t>Phuvah</a:t>
            </a:r>
            <a:r>
              <a:rPr lang="en-US" dirty="0">
                <a:solidFill>
                  <a:schemeClr val="bg1"/>
                </a:solidFill>
              </a:rPr>
              <a:t>,  Job, and </a:t>
            </a:r>
            <a:r>
              <a:rPr lang="en-US" dirty="0" err="1">
                <a:solidFill>
                  <a:schemeClr val="bg1"/>
                </a:solidFill>
              </a:rPr>
              <a:t>Shimron</a:t>
            </a:r>
            <a:r>
              <a:rPr lang="en-US" dirty="0">
                <a:solidFill>
                  <a:schemeClr val="bg1"/>
                </a:solidFill>
              </a:rPr>
              <a:t>.</a:t>
            </a:r>
          </a:p>
          <a:p>
            <a:endParaRPr lang="en-US" dirty="0">
              <a:solidFill>
                <a:schemeClr val="bg1"/>
              </a:solidFill>
            </a:endParaRPr>
          </a:p>
          <a:p>
            <a:r>
              <a:rPr lang="en-US" dirty="0">
                <a:solidFill>
                  <a:schemeClr val="bg1"/>
                </a:solidFill>
              </a:rPr>
              <a:t>After the settlement of Canaan, the tribe received some of the richest land of Palestine, including the eastern plain of Esdraelon, and had within its borders several places of note in Israelite history, such as </a:t>
            </a:r>
            <a:r>
              <a:rPr lang="en-US" dirty="0" err="1">
                <a:solidFill>
                  <a:schemeClr val="bg1"/>
                </a:solidFill>
              </a:rPr>
              <a:t>Gilboa</a:t>
            </a:r>
            <a:r>
              <a:rPr lang="en-US" dirty="0">
                <a:solidFill>
                  <a:schemeClr val="bg1"/>
                </a:solidFill>
              </a:rPr>
              <a:t>, </a:t>
            </a:r>
            <a:r>
              <a:rPr lang="en-US" dirty="0" err="1">
                <a:solidFill>
                  <a:schemeClr val="bg1"/>
                </a:solidFill>
              </a:rPr>
              <a:t>Jezreel</a:t>
            </a:r>
            <a:r>
              <a:rPr lang="en-US" dirty="0">
                <a:solidFill>
                  <a:schemeClr val="bg1"/>
                </a:solidFill>
              </a:rPr>
              <a:t>, and Tabor.</a:t>
            </a:r>
          </a:p>
          <a:p>
            <a:endParaRPr lang="en-US" dirty="0">
              <a:solidFill>
                <a:schemeClr val="bg1"/>
              </a:solidFill>
            </a:endParaRPr>
          </a:p>
          <a:p>
            <a:r>
              <a:rPr lang="en-US" dirty="0">
                <a:solidFill>
                  <a:schemeClr val="bg1"/>
                </a:solidFill>
              </a:rPr>
              <a:t>The territory which it was allocated was immediately north of (the western half of) Manasseh, and south of Zebulun and Naphtali, stretching from the Jordan River in the east, to the coast in the west; this region included the fertile Esdraelon plain</a:t>
            </a:r>
          </a:p>
          <a:p>
            <a:endParaRPr lang="en-US" dirty="0">
              <a:solidFill>
                <a:schemeClr val="bg1"/>
              </a:solidFill>
            </a:endParaRPr>
          </a:p>
          <a:p>
            <a:r>
              <a:rPr lang="en-US" dirty="0">
                <a:solidFill>
                  <a:schemeClr val="bg1"/>
                </a:solidFill>
              </a:rPr>
              <a:t>As part of the Kingdom of Israel, the territory of Issachar was conquered by the Assyrians, and the tribe exiled; the manner of their exile led to their further history being lost. </a:t>
            </a:r>
          </a:p>
          <a:p>
            <a:endParaRPr lang="en-US" dirty="0">
              <a:solidFill>
                <a:schemeClr val="bg1"/>
              </a:solidFill>
            </a:endParaRPr>
          </a:p>
          <a:p>
            <a:r>
              <a:rPr lang="en-US" dirty="0">
                <a:solidFill>
                  <a:schemeClr val="bg1"/>
                </a:solidFill>
              </a:rPr>
              <a:t>He lived 122 years (rabbinical tradition)</a:t>
            </a:r>
          </a:p>
          <a:p>
            <a:endParaRPr lang="en-US" dirty="0">
              <a:solidFill>
                <a:schemeClr val="bg1"/>
              </a:solidFill>
            </a:endParaRPr>
          </a:p>
        </p:txBody>
      </p:sp>
      <p:grpSp>
        <p:nvGrpSpPr>
          <p:cNvPr id="37" name="Group 36"/>
          <p:cNvGrpSpPr/>
          <p:nvPr/>
        </p:nvGrpSpPr>
        <p:grpSpPr>
          <a:xfrm>
            <a:off x="495302" y="-9055"/>
            <a:ext cx="11703109" cy="1200329"/>
            <a:chOff x="495302" y="-9055"/>
            <a:chExt cx="11703109" cy="1200329"/>
          </a:xfrm>
        </p:grpSpPr>
        <p:sp>
          <p:nvSpPr>
            <p:cNvPr id="10" name="TextBox 9"/>
            <p:cNvSpPr txBox="1"/>
            <p:nvPr/>
          </p:nvSpPr>
          <p:spPr>
            <a:xfrm>
              <a:off x="495302" y="-9055"/>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Issachar</a:t>
              </a:r>
            </a:p>
          </p:txBody>
        </p:sp>
        <p:sp>
          <p:nvSpPr>
            <p:cNvPr id="36" name="Rectangle 35"/>
            <p:cNvSpPr/>
            <p:nvPr/>
          </p:nvSpPr>
          <p:spPr>
            <a:xfrm>
              <a:off x="9128880" y="466163"/>
              <a:ext cx="1391920" cy="646331"/>
            </a:xfrm>
            <a:prstGeom prst="rect">
              <a:avLst/>
            </a:prstGeom>
          </p:spPr>
          <p:txBody>
            <a:bodyPr wrap="none">
              <a:spAutoFit/>
            </a:bodyPr>
            <a:lstStyle/>
            <a:p>
              <a:r>
                <a:rPr lang="en-US" dirty="0">
                  <a:solidFill>
                    <a:schemeClr val="bg1"/>
                  </a:solidFill>
                </a:rPr>
                <a:t>Man of Hire/</a:t>
              </a:r>
            </a:p>
            <a:p>
              <a:r>
                <a:rPr lang="en-US" dirty="0">
                  <a:solidFill>
                    <a:schemeClr val="bg1"/>
                  </a:solidFill>
                </a:rPr>
                <a:t>Reward</a:t>
              </a:r>
            </a:p>
          </p:txBody>
        </p:sp>
      </p:grpSp>
      <p:grpSp>
        <p:nvGrpSpPr>
          <p:cNvPr id="104" name="Group 103"/>
          <p:cNvGrpSpPr/>
          <p:nvPr/>
        </p:nvGrpSpPr>
        <p:grpSpPr>
          <a:xfrm>
            <a:off x="9509093" y="1741388"/>
            <a:ext cx="1989507" cy="3660980"/>
            <a:chOff x="3569907" y="3980757"/>
            <a:chExt cx="1238014" cy="2130186"/>
          </a:xfrm>
        </p:grpSpPr>
        <p:grpSp>
          <p:nvGrpSpPr>
            <p:cNvPr id="105" name="Group 104"/>
            <p:cNvGrpSpPr/>
            <p:nvPr/>
          </p:nvGrpSpPr>
          <p:grpSpPr>
            <a:xfrm>
              <a:off x="3569907" y="3980757"/>
              <a:ext cx="1238014" cy="2130186"/>
              <a:chOff x="5181600" y="457201"/>
              <a:chExt cx="1904282" cy="3276599"/>
            </a:xfrm>
          </p:grpSpPr>
          <p:sp>
            <p:nvSpPr>
              <p:cNvPr id="132" name="Oval 131"/>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loud 134"/>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p:cNvGrpSpPr/>
              <p:nvPr/>
            </p:nvGrpSpPr>
            <p:grpSpPr>
              <a:xfrm>
                <a:off x="5410200" y="685800"/>
                <a:ext cx="1447800" cy="381000"/>
                <a:chOff x="7086600" y="914400"/>
                <a:chExt cx="1828800" cy="472130"/>
              </a:xfrm>
            </p:grpSpPr>
            <p:sp>
              <p:nvSpPr>
                <p:cNvPr id="230" name="Rounded Rectangle 229"/>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230"/>
                <p:cNvGrpSpPr/>
                <p:nvPr/>
              </p:nvGrpSpPr>
              <p:grpSpPr>
                <a:xfrm>
                  <a:off x="7086600" y="914400"/>
                  <a:ext cx="1828800" cy="472130"/>
                  <a:chOff x="1578077" y="297425"/>
                  <a:chExt cx="3603523" cy="958646"/>
                </a:xfrm>
              </p:grpSpPr>
              <p:grpSp>
                <p:nvGrpSpPr>
                  <p:cNvPr id="232" name="Group 231"/>
                  <p:cNvGrpSpPr/>
                  <p:nvPr/>
                </p:nvGrpSpPr>
                <p:grpSpPr>
                  <a:xfrm>
                    <a:off x="3352800" y="304800"/>
                    <a:ext cx="1828800" cy="951271"/>
                    <a:chOff x="3352800" y="304800"/>
                    <a:chExt cx="1828800" cy="951271"/>
                  </a:xfrm>
                </p:grpSpPr>
                <p:grpSp>
                  <p:nvGrpSpPr>
                    <p:cNvPr id="242" name="Group 241"/>
                    <p:cNvGrpSpPr/>
                    <p:nvPr/>
                  </p:nvGrpSpPr>
                  <p:grpSpPr>
                    <a:xfrm>
                      <a:off x="4267200" y="341671"/>
                      <a:ext cx="914400" cy="914400"/>
                      <a:chOff x="3352800" y="304800"/>
                      <a:chExt cx="914400" cy="914400"/>
                    </a:xfrm>
                  </p:grpSpPr>
                  <p:sp>
                    <p:nvSpPr>
                      <p:cNvPr id="247" name="Quad Arrow Callout 24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Quad Arrow 247"/>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3352800" y="304800"/>
                      <a:ext cx="914400" cy="914400"/>
                      <a:chOff x="3352800" y="304800"/>
                      <a:chExt cx="914400" cy="914400"/>
                    </a:xfrm>
                  </p:grpSpPr>
                  <p:sp>
                    <p:nvSpPr>
                      <p:cNvPr id="245" name="Quad Arrow Callout 24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Quad Arrow 24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Quad Arrow 243"/>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1578077" y="297425"/>
                    <a:ext cx="1828800" cy="951271"/>
                    <a:chOff x="3352800" y="304800"/>
                    <a:chExt cx="1828800" cy="951271"/>
                  </a:xfrm>
                </p:grpSpPr>
                <p:grpSp>
                  <p:nvGrpSpPr>
                    <p:cNvPr id="235" name="Group 256"/>
                    <p:cNvGrpSpPr/>
                    <p:nvPr/>
                  </p:nvGrpSpPr>
                  <p:grpSpPr>
                    <a:xfrm>
                      <a:off x="4267200" y="341671"/>
                      <a:ext cx="914400" cy="914400"/>
                      <a:chOff x="3352800" y="304800"/>
                      <a:chExt cx="914400" cy="914400"/>
                    </a:xfrm>
                  </p:grpSpPr>
                  <p:sp>
                    <p:nvSpPr>
                      <p:cNvPr id="240" name="Quad Arrow Callout 23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24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54"/>
                    <p:cNvGrpSpPr/>
                    <p:nvPr/>
                  </p:nvGrpSpPr>
                  <p:grpSpPr>
                    <a:xfrm>
                      <a:off x="3352800" y="304800"/>
                      <a:ext cx="914400" cy="914400"/>
                      <a:chOff x="3352800" y="304800"/>
                      <a:chExt cx="914400" cy="914400"/>
                    </a:xfrm>
                  </p:grpSpPr>
                  <p:sp>
                    <p:nvSpPr>
                      <p:cNvPr id="238" name="Quad Arrow Callout 23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Quad Arrow 23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Quad Arrow 236"/>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Quad Arrow 233"/>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 name="Group 269"/>
              <p:cNvGrpSpPr/>
              <p:nvPr/>
            </p:nvGrpSpPr>
            <p:grpSpPr>
              <a:xfrm>
                <a:off x="5562600" y="3124200"/>
                <a:ext cx="1066800" cy="304800"/>
                <a:chOff x="1578077" y="297425"/>
                <a:chExt cx="3603523" cy="958646"/>
              </a:xfrm>
            </p:grpSpPr>
            <p:grpSp>
              <p:nvGrpSpPr>
                <p:cNvPr id="213" name="Group 259"/>
                <p:cNvGrpSpPr/>
                <p:nvPr/>
              </p:nvGrpSpPr>
              <p:grpSpPr>
                <a:xfrm>
                  <a:off x="3352800" y="304800"/>
                  <a:ext cx="1828800" cy="951271"/>
                  <a:chOff x="3352800" y="304800"/>
                  <a:chExt cx="1828800" cy="951271"/>
                </a:xfrm>
              </p:grpSpPr>
              <p:grpSp>
                <p:nvGrpSpPr>
                  <p:cNvPr id="223" name="Group 256"/>
                  <p:cNvGrpSpPr/>
                  <p:nvPr/>
                </p:nvGrpSpPr>
                <p:grpSpPr>
                  <a:xfrm>
                    <a:off x="4267200" y="341671"/>
                    <a:ext cx="914400" cy="914400"/>
                    <a:chOff x="3352800" y="304800"/>
                    <a:chExt cx="914400" cy="914400"/>
                  </a:xfrm>
                </p:grpSpPr>
                <p:sp>
                  <p:nvSpPr>
                    <p:cNvPr id="228" name="Quad Arrow Callout 22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Quad Arrow 22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54"/>
                  <p:cNvGrpSpPr/>
                  <p:nvPr/>
                </p:nvGrpSpPr>
                <p:grpSpPr>
                  <a:xfrm>
                    <a:off x="3352800" y="304800"/>
                    <a:ext cx="914400" cy="914400"/>
                    <a:chOff x="3352800" y="304800"/>
                    <a:chExt cx="914400" cy="914400"/>
                  </a:xfrm>
                </p:grpSpPr>
                <p:sp>
                  <p:nvSpPr>
                    <p:cNvPr id="226" name="Quad Arrow Callout 22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Quad Arrow 22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Quad Arrow 224"/>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60"/>
                <p:cNvGrpSpPr/>
                <p:nvPr/>
              </p:nvGrpSpPr>
              <p:grpSpPr>
                <a:xfrm>
                  <a:off x="1578077" y="297425"/>
                  <a:ext cx="1828800" cy="951271"/>
                  <a:chOff x="3352800" y="304800"/>
                  <a:chExt cx="1828800" cy="951271"/>
                </a:xfrm>
              </p:grpSpPr>
              <p:grpSp>
                <p:nvGrpSpPr>
                  <p:cNvPr id="216" name="Group 256"/>
                  <p:cNvGrpSpPr/>
                  <p:nvPr/>
                </p:nvGrpSpPr>
                <p:grpSpPr>
                  <a:xfrm>
                    <a:off x="4267200" y="341671"/>
                    <a:ext cx="914400" cy="914400"/>
                    <a:chOff x="3352800" y="304800"/>
                    <a:chExt cx="914400" cy="914400"/>
                  </a:xfrm>
                </p:grpSpPr>
                <p:sp>
                  <p:nvSpPr>
                    <p:cNvPr id="221" name="Quad Arrow Callout 22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Quad Arrow 22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54"/>
                  <p:cNvGrpSpPr/>
                  <p:nvPr/>
                </p:nvGrpSpPr>
                <p:grpSpPr>
                  <a:xfrm>
                    <a:off x="3352800" y="304800"/>
                    <a:ext cx="914400" cy="914400"/>
                    <a:chOff x="3352800" y="304800"/>
                    <a:chExt cx="914400" cy="914400"/>
                  </a:xfrm>
                </p:grpSpPr>
                <p:sp>
                  <p:nvSpPr>
                    <p:cNvPr id="219" name="Quad Arrow Callout 21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21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8" name="Quad Arrow 21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 name="Quad Arrow 214"/>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Moon 145"/>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p:cNvGrpSpPr/>
              <p:nvPr/>
            </p:nvGrpSpPr>
            <p:grpSpPr>
              <a:xfrm>
                <a:off x="5715000" y="1828800"/>
                <a:ext cx="228600" cy="304800"/>
                <a:chOff x="3352800" y="304800"/>
                <a:chExt cx="914400" cy="914400"/>
              </a:xfrm>
            </p:grpSpPr>
            <p:sp>
              <p:nvSpPr>
                <p:cNvPr id="151" name="Quad Arrow Callout 15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6248400" y="1828800"/>
                <a:ext cx="228600" cy="304800"/>
                <a:chOff x="3352800" y="304800"/>
                <a:chExt cx="914400" cy="914400"/>
              </a:xfrm>
            </p:grpSpPr>
            <p:sp>
              <p:nvSpPr>
                <p:cNvPr id="149" name="Quad Arrow Callout 14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105"/>
            <p:cNvGrpSpPr/>
            <p:nvPr/>
          </p:nvGrpSpPr>
          <p:grpSpPr>
            <a:xfrm>
              <a:off x="4087151" y="5079813"/>
              <a:ext cx="187605" cy="313552"/>
              <a:chOff x="4891517" y="3980757"/>
              <a:chExt cx="454821" cy="760162"/>
            </a:xfrm>
          </p:grpSpPr>
          <p:sp>
            <p:nvSpPr>
              <p:cNvPr id="107" name="Oval 106"/>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4940734" y="4074291"/>
                <a:ext cx="345534" cy="531366"/>
                <a:chOff x="4572000" y="3187148"/>
                <a:chExt cx="1335603" cy="2146852"/>
              </a:xfrm>
            </p:grpSpPr>
            <p:grpSp>
              <p:nvGrpSpPr>
                <p:cNvPr id="109" name="Group 38"/>
                <p:cNvGrpSpPr/>
                <p:nvPr/>
              </p:nvGrpSpPr>
              <p:grpSpPr>
                <a:xfrm>
                  <a:off x="4572000" y="3269477"/>
                  <a:ext cx="1335603" cy="2064523"/>
                  <a:chOff x="4572000" y="3269477"/>
                  <a:chExt cx="1335603" cy="2064523"/>
                </a:xfrm>
              </p:grpSpPr>
              <p:sp>
                <p:nvSpPr>
                  <p:cNvPr id="114" name="Moon 113"/>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 name="Moon 114"/>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6"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Moon 116"/>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9" name="Group 21"/>
                  <p:cNvGrpSpPr/>
                  <p:nvPr/>
                </p:nvGrpSpPr>
                <p:grpSpPr>
                  <a:xfrm>
                    <a:off x="4800600" y="4038600"/>
                    <a:ext cx="381601" cy="369671"/>
                    <a:chOff x="4884918" y="4083918"/>
                    <a:chExt cx="381601" cy="369671"/>
                  </a:xfrm>
                </p:grpSpPr>
                <p:sp>
                  <p:nvSpPr>
                    <p:cNvPr id="130" name="Oval 129"/>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1" name="Oval 130"/>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20" name="Group 22"/>
                  <p:cNvGrpSpPr/>
                  <p:nvPr/>
                </p:nvGrpSpPr>
                <p:grpSpPr>
                  <a:xfrm>
                    <a:off x="5334000" y="4038600"/>
                    <a:ext cx="381601" cy="369671"/>
                    <a:chOff x="5266519" y="4083918"/>
                    <a:chExt cx="381601" cy="369671"/>
                  </a:xfrm>
                </p:grpSpPr>
                <p:sp>
                  <p:nvSpPr>
                    <p:cNvPr id="128" name="Oval 127"/>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9" name="Oval 128"/>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21" name="Oval 120"/>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Oval 121"/>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3" name="Group 31"/>
                  <p:cNvGrpSpPr/>
                  <p:nvPr/>
                </p:nvGrpSpPr>
                <p:grpSpPr>
                  <a:xfrm>
                    <a:off x="4800600" y="4800600"/>
                    <a:ext cx="914400" cy="533400"/>
                    <a:chOff x="4800600" y="6172200"/>
                    <a:chExt cx="914400" cy="533400"/>
                  </a:xfrm>
                </p:grpSpPr>
                <p:sp>
                  <p:nvSpPr>
                    <p:cNvPr id="125" name="Oval 124"/>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ardrop 125"/>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ardrop 126"/>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Left-Right Arrow 123"/>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42"/>
                <p:cNvGrpSpPr/>
                <p:nvPr/>
              </p:nvGrpSpPr>
              <p:grpSpPr>
                <a:xfrm>
                  <a:off x="5078895" y="3187148"/>
                  <a:ext cx="407504" cy="682487"/>
                  <a:chOff x="2971800" y="6858000"/>
                  <a:chExt cx="699126" cy="1447800"/>
                </a:xfrm>
              </p:grpSpPr>
              <p:sp>
                <p:nvSpPr>
                  <p:cNvPr id="111" name="Moon 110"/>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41657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animEffect transition="in" filter="wipe(down)">
                                      <p:cBhvr>
                                        <p:cTn id="9" dur="580">
                                          <p:stCondLst>
                                            <p:cond delay="0"/>
                                          </p:stCondLst>
                                        </p:cTn>
                                        <p:tgtEl>
                                          <p:spTgt spid="104"/>
                                        </p:tgtEl>
                                      </p:cBhvr>
                                    </p:animEffect>
                                    <p:anim calcmode="lin" valueType="num">
                                      <p:cBhvr>
                                        <p:cTn id="10" dur="1822" tmFilter="0,0; 0.14,0.36; 0.43,0.73; 0.71,0.91; 1.0,1.0">
                                          <p:stCondLst>
                                            <p:cond delay="0"/>
                                          </p:stCondLst>
                                        </p:cTn>
                                        <p:tgtEl>
                                          <p:spTgt spid="10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4"/>
                                        </p:tgtEl>
                                        <p:attrNameLst>
                                          <p:attrName>ppt_y</p:attrName>
                                        </p:attrNameLst>
                                      </p:cBhvr>
                                      <p:tavLst>
                                        <p:tav tm="0" fmla="#ppt_y-sin(pi*$)/81">
                                          <p:val>
                                            <p:fltVal val="0"/>
                                          </p:val>
                                        </p:tav>
                                        <p:tav tm="100000">
                                          <p:val>
                                            <p:fltVal val="1"/>
                                          </p:val>
                                        </p:tav>
                                      </p:tavLst>
                                    </p:anim>
                                    <p:animScale>
                                      <p:cBhvr>
                                        <p:cTn id="15" dur="26">
                                          <p:stCondLst>
                                            <p:cond delay="650"/>
                                          </p:stCondLst>
                                        </p:cTn>
                                        <p:tgtEl>
                                          <p:spTgt spid="104"/>
                                        </p:tgtEl>
                                      </p:cBhvr>
                                      <p:to x="100000" y="60000"/>
                                    </p:animScale>
                                    <p:animScale>
                                      <p:cBhvr>
                                        <p:cTn id="16" dur="166" decel="50000">
                                          <p:stCondLst>
                                            <p:cond delay="676"/>
                                          </p:stCondLst>
                                        </p:cTn>
                                        <p:tgtEl>
                                          <p:spTgt spid="104"/>
                                        </p:tgtEl>
                                      </p:cBhvr>
                                      <p:to x="100000" y="100000"/>
                                    </p:animScale>
                                    <p:animScale>
                                      <p:cBhvr>
                                        <p:cTn id="17" dur="26">
                                          <p:stCondLst>
                                            <p:cond delay="1312"/>
                                          </p:stCondLst>
                                        </p:cTn>
                                        <p:tgtEl>
                                          <p:spTgt spid="104"/>
                                        </p:tgtEl>
                                      </p:cBhvr>
                                      <p:to x="100000" y="80000"/>
                                    </p:animScale>
                                    <p:animScale>
                                      <p:cBhvr>
                                        <p:cTn id="18" dur="166" decel="50000">
                                          <p:stCondLst>
                                            <p:cond delay="1338"/>
                                          </p:stCondLst>
                                        </p:cTn>
                                        <p:tgtEl>
                                          <p:spTgt spid="104"/>
                                        </p:tgtEl>
                                      </p:cBhvr>
                                      <p:to x="100000" y="100000"/>
                                    </p:animScale>
                                    <p:animScale>
                                      <p:cBhvr>
                                        <p:cTn id="19" dur="26">
                                          <p:stCondLst>
                                            <p:cond delay="1642"/>
                                          </p:stCondLst>
                                        </p:cTn>
                                        <p:tgtEl>
                                          <p:spTgt spid="104"/>
                                        </p:tgtEl>
                                      </p:cBhvr>
                                      <p:to x="100000" y="90000"/>
                                    </p:animScale>
                                    <p:animScale>
                                      <p:cBhvr>
                                        <p:cTn id="20" dur="166" decel="50000">
                                          <p:stCondLst>
                                            <p:cond delay="1668"/>
                                          </p:stCondLst>
                                        </p:cTn>
                                        <p:tgtEl>
                                          <p:spTgt spid="104"/>
                                        </p:tgtEl>
                                      </p:cBhvr>
                                      <p:to x="100000" y="100000"/>
                                    </p:animScale>
                                    <p:animScale>
                                      <p:cBhvr>
                                        <p:cTn id="21" dur="26">
                                          <p:stCondLst>
                                            <p:cond delay="1808"/>
                                          </p:stCondLst>
                                        </p:cTn>
                                        <p:tgtEl>
                                          <p:spTgt spid="104"/>
                                        </p:tgtEl>
                                      </p:cBhvr>
                                      <p:to x="100000" y="95000"/>
                                    </p:animScale>
                                    <p:animScale>
                                      <p:cBhvr>
                                        <p:cTn id="22" dur="166" decel="50000">
                                          <p:stCondLst>
                                            <p:cond delay="1834"/>
                                          </p:stCondLst>
                                        </p:cTn>
                                        <p:tgtEl>
                                          <p:spTgt spid="10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616250" y="1079467"/>
            <a:ext cx="9217772" cy="5755422"/>
          </a:xfrm>
          <a:prstGeom prst="rect">
            <a:avLst/>
          </a:prstGeom>
          <a:noFill/>
        </p:spPr>
        <p:txBody>
          <a:bodyPr wrap="square" rtlCol="0">
            <a:spAutoFit/>
          </a:bodyPr>
          <a:lstStyle/>
          <a:p>
            <a:r>
              <a:rPr lang="en-US" sz="1600" dirty="0">
                <a:solidFill>
                  <a:schemeClr val="bg1"/>
                </a:solidFill>
              </a:rPr>
              <a:t>He was the tenth son of Jacob and Leah, the last son of Leah</a:t>
            </a:r>
          </a:p>
          <a:p>
            <a:endParaRPr lang="en-US" sz="1600" dirty="0">
              <a:solidFill>
                <a:schemeClr val="bg1"/>
              </a:solidFill>
            </a:endParaRPr>
          </a:p>
          <a:p>
            <a:r>
              <a:rPr lang="en-US" sz="1600" dirty="0">
                <a:solidFill>
                  <a:schemeClr val="bg1"/>
                </a:solidFill>
              </a:rPr>
              <a:t>The Tribe of Zebulon was generally steady and valiant in supporting the cause of the Lord over the years as in assisting (along with Naphtali) in achieving the victory against the Canaanites during the days of Deborah and Barak</a:t>
            </a:r>
          </a:p>
          <a:p>
            <a:endParaRPr lang="en-US" sz="1600" dirty="0">
              <a:solidFill>
                <a:schemeClr val="bg1"/>
              </a:solidFill>
            </a:endParaRPr>
          </a:p>
          <a:p>
            <a:r>
              <a:rPr lang="en-US" sz="1600" dirty="0">
                <a:solidFill>
                  <a:schemeClr val="bg1"/>
                </a:solidFill>
              </a:rPr>
              <a:t>The Tribe of Zebulun also contributed one of the judges in Israel (named Elon) assisting Gideon in defeating the Midianites</a:t>
            </a:r>
          </a:p>
          <a:p>
            <a:endParaRPr lang="en-US" sz="1600" dirty="0">
              <a:solidFill>
                <a:schemeClr val="bg1"/>
              </a:solidFill>
            </a:endParaRPr>
          </a:p>
          <a:p>
            <a:r>
              <a:rPr lang="en-US" sz="1600" dirty="0">
                <a:solidFill>
                  <a:schemeClr val="bg1"/>
                </a:solidFill>
              </a:rPr>
              <a:t>The Tribe of Zebulun also contributed strength to the forces of David and being among the minorities supporting King Hezekiah when he restored the practice of Passover in Jerusalem</a:t>
            </a:r>
          </a:p>
          <a:p>
            <a:endParaRPr lang="en-US" sz="1600" dirty="0">
              <a:solidFill>
                <a:schemeClr val="bg1"/>
              </a:solidFill>
            </a:endParaRPr>
          </a:p>
          <a:p>
            <a:r>
              <a:rPr lang="en-US" sz="1600" dirty="0">
                <a:solidFill>
                  <a:schemeClr val="bg1"/>
                </a:solidFill>
              </a:rPr>
              <a:t>He had 3 sons: </a:t>
            </a:r>
            <a:r>
              <a:rPr lang="en-US" sz="1600" dirty="0" err="1">
                <a:solidFill>
                  <a:schemeClr val="bg1"/>
                </a:solidFill>
              </a:rPr>
              <a:t>Sered</a:t>
            </a:r>
            <a:r>
              <a:rPr lang="en-US" sz="1600" dirty="0">
                <a:solidFill>
                  <a:schemeClr val="bg1"/>
                </a:solidFill>
              </a:rPr>
              <a:t>, and Elon, and </a:t>
            </a:r>
            <a:r>
              <a:rPr lang="en-US" sz="1600" dirty="0" err="1">
                <a:solidFill>
                  <a:schemeClr val="bg1"/>
                </a:solidFill>
              </a:rPr>
              <a:t>Jahleel</a:t>
            </a:r>
            <a:r>
              <a:rPr lang="en-US" sz="1600" dirty="0">
                <a:solidFill>
                  <a:schemeClr val="bg1"/>
                </a:solidFill>
              </a:rPr>
              <a:t>. The tribe was divided in three clans: the </a:t>
            </a:r>
            <a:r>
              <a:rPr lang="en-US" sz="1600" dirty="0" err="1">
                <a:solidFill>
                  <a:schemeClr val="bg1"/>
                </a:solidFill>
              </a:rPr>
              <a:t>Serdites</a:t>
            </a:r>
            <a:r>
              <a:rPr lang="en-US" sz="1600" dirty="0">
                <a:solidFill>
                  <a:schemeClr val="bg1"/>
                </a:solidFill>
              </a:rPr>
              <a:t>, the </a:t>
            </a:r>
            <a:r>
              <a:rPr lang="en-US" sz="1600" dirty="0" err="1">
                <a:solidFill>
                  <a:schemeClr val="bg1"/>
                </a:solidFill>
              </a:rPr>
              <a:t>Elonites</a:t>
            </a:r>
            <a:r>
              <a:rPr lang="en-US" sz="1600" dirty="0">
                <a:solidFill>
                  <a:schemeClr val="bg1"/>
                </a:solidFill>
              </a:rPr>
              <a:t>, and the </a:t>
            </a:r>
            <a:r>
              <a:rPr lang="en-US" sz="1600" dirty="0" err="1">
                <a:solidFill>
                  <a:schemeClr val="bg1"/>
                </a:solidFill>
              </a:rPr>
              <a:t>Jahleelites</a:t>
            </a:r>
            <a:r>
              <a:rPr lang="en-US" sz="1600" dirty="0">
                <a:solidFill>
                  <a:schemeClr val="bg1"/>
                </a:solidFill>
              </a:rPr>
              <a:t>, named after his sons</a:t>
            </a:r>
          </a:p>
          <a:p>
            <a:endParaRPr lang="en-US" sz="1600" dirty="0">
              <a:solidFill>
                <a:schemeClr val="bg1"/>
              </a:solidFill>
            </a:endParaRPr>
          </a:p>
          <a:p>
            <a:r>
              <a:rPr lang="en-US" sz="1600" dirty="0">
                <a:solidFill>
                  <a:schemeClr val="bg1"/>
                </a:solidFill>
              </a:rPr>
              <a:t>Isaiah’s prediction is Messianic: Galilee (including Zebulun) would be honored as the first to hear Christ’s preaching, and this would more than compensate for their humiliation at the hands of the Assyrians centuries before.</a:t>
            </a:r>
          </a:p>
          <a:p>
            <a:endParaRPr lang="en-US" sz="1600" dirty="0">
              <a:solidFill>
                <a:schemeClr val="bg1"/>
              </a:solidFill>
            </a:endParaRPr>
          </a:p>
          <a:p>
            <a:r>
              <a:rPr lang="en-US" sz="1600" dirty="0">
                <a:solidFill>
                  <a:schemeClr val="bg1"/>
                </a:solidFill>
              </a:rPr>
              <a:t>In the past, towards the end of </a:t>
            </a:r>
            <a:r>
              <a:rPr lang="en-US" sz="1600" dirty="0" err="1">
                <a:solidFill>
                  <a:schemeClr val="bg1"/>
                </a:solidFill>
              </a:rPr>
              <a:t>Iyyar</a:t>
            </a:r>
            <a:r>
              <a:rPr lang="en-US" sz="1600" dirty="0">
                <a:solidFill>
                  <a:schemeClr val="bg1"/>
                </a:solidFill>
              </a:rPr>
              <a:t>, Jews from the most distant parts of Palestine would make a pilgrimage to this tomb.</a:t>
            </a:r>
          </a:p>
          <a:p>
            <a:endParaRPr lang="en-US" sz="1600" dirty="0">
              <a:solidFill>
                <a:schemeClr val="bg1"/>
              </a:solidFill>
            </a:endParaRPr>
          </a:p>
          <a:p>
            <a:r>
              <a:rPr lang="en-US" sz="1600" dirty="0">
                <a:solidFill>
                  <a:schemeClr val="bg1"/>
                </a:solidFill>
              </a:rPr>
              <a:t>The Tomb of Zebulun is located in Sidon, Lebanon. </a:t>
            </a:r>
          </a:p>
        </p:txBody>
      </p:sp>
      <p:grpSp>
        <p:nvGrpSpPr>
          <p:cNvPr id="37" name="Group 36"/>
          <p:cNvGrpSpPr/>
          <p:nvPr/>
        </p:nvGrpSpPr>
        <p:grpSpPr>
          <a:xfrm>
            <a:off x="495302" y="-9055"/>
            <a:ext cx="11703109" cy="1200329"/>
            <a:chOff x="495302" y="-9055"/>
            <a:chExt cx="11703109" cy="1200329"/>
          </a:xfrm>
        </p:grpSpPr>
        <p:sp>
          <p:nvSpPr>
            <p:cNvPr id="10" name="TextBox 9"/>
            <p:cNvSpPr txBox="1"/>
            <p:nvPr/>
          </p:nvSpPr>
          <p:spPr>
            <a:xfrm>
              <a:off x="495302" y="-9055"/>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Zebulun</a:t>
              </a:r>
            </a:p>
          </p:txBody>
        </p:sp>
        <p:sp>
          <p:nvSpPr>
            <p:cNvPr id="36" name="Rectangle 35"/>
            <p:cNvSpPr/>
            <p:nvPr/>
          </p:nvSpPr>
          <p:spPr>
            <a:xfrm>
              <a:off x="9128880" y="466163"/>
              <a:ext cx="1210588" cy="369332"/>
            </a:xfrm>
            <a:prstGeom prst="rect">
              <a:avLst/>
            </a:prstGeom>
          </p:spPr>
          <p:txBody>
            <a:bodyPr wrap="none">
              <a:spAutoFit/>
            </a:bodyPr>
            <a:lstStyle/>
            <a:p>
              <a:r>
                <a:rPr lang="en-US" dirty="0">
                  <a:solidFill>
                    <a:schemeClr val="bg1"/>
                  </a:solidFill>
                </a:rPr>
                <a:t>Gift/Honor</a:t>
              </a:r>
            </a:p>
          </p:txBody>
        </p:sp>
      </p:grpSp>
      <p:grpSp>
        <p:nvGrpSpPr>
          <p:cNvPr id="104" name="Group 103"/>
          <p:cNvGrpSpPr/>
          <p:nvPr/>
        </p:nvGrpSpPr>
        <p:grpSpPr>
          <a:xfrm>
            <a:off x="9786883" y="2077909"/>
            <a:ext cx="1708431" cy="3827010"/>
            <a:chOff x="2810141" y="3200039"/>
            <a:chExt cx="1626200" cy="3106161"/>
          </a:xfrm>
        </p:grpSpPr>
        <p:sp>
          <p:nvSpPr>
            <p:cNvPr id="105" name="Cloud 104"/>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33"/>
            <p:cNvGrpSpPr/>
            <p:nvPr/>
          </p:nvGrpSpPr>
          <p:grpSpPr>
            <a:xfrm rot="10800000">
              <a:off x="3322549" y="4404207"/>
              <a:ext cx="848142" cy="255632"/>
              <a:chOff x="1888761" y="6137223"/>
              <a:chExt cx="4207239" cy="720777"/>
            </a:xfrm>
          </p:grpSpPr>
          <p:sp>
            <p:nvSpPr>
              <p:cNvPr id="224" name="Left-Right-Up Arrow 223"/>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Left-Right-Up Arrow 226"/>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Left-Right-Up Arrow 227"/>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eft-Right-Up Arrow 228"/>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Rounded Rectangle 120"/>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a:off x="3409490" y="4967513"/>
              <a:ext cx="650220" cy="197452"/>
              <a:chOff x="4720480" y="4388132"/>
              <a:chExt cx="1756255" cy="533320"/>
            </a:xfrm>
          </p:grpSpPr>
          <p:grpSp>
            <p:nvGrpSpPr>
              <p:cNvPr id="144" name="Group 143"/>
              <p:cNvGrpSpPr/>
              <p:nvPr/>
            </p:nvGrpSpPr>
            <p:grpSpPr>
              <a:xfrm>
                <a:off x="4720480" y="4427320"/>
                <a:ext cx="471740" cy="446235"/>
                <a:chOff x="5108731" y="4165198"/>
                <a:chExt cx="1206700" cy="1141460"/>
              </a:xfrm>
            </p:grpSpPr>
            <p:sp>
              <p:nvSpPr>
                <p:cNvPr id="221" name="Right Triangle 22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ight Triangle 22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gonal Stripe 22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5" name="Group 144"/>
              <p:cNvGrpSpPr/>
              <p:nvPr/>
            </p:nvGrpSpPr>
            <p:grpSpPr>
              <a:xfrm rot="10800000">
                <a:off x="5064468" y="4388132"/>
                <a:ext cx="471740" cy="446235"/>
                <a:chOff x="5108731" y="4165198"/>
                <a:chExt cx="1206700" cy="1141460"/>
              </a:xfrm>
            </p:grpSpPr>
            <p:sp>
              <p:nvSpPr>
                <p:cNvPr id="218" name="Right Triangle 21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ight Triangle 21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gonal Stripe 21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6" name="Group 145"/>
              <p:cNvGrpSpPr/>
              <p:nvPr/>
            </p:nvGrpSpPr>
            <p:grpSpPr>
              <a:xfrm>
                <a:off x="5360560" y="4449092"/>
                <a:ext cx="471740" cy="446235"/>
                <a:chOff x="5108731" y="4165198"/>
                <a:chExt cx="1206700" cy="1141460"/>
              </a:xfrm>
            </p:grpSpPr>
            <p:sp>
              <p:nvSpPr>
                <p:cNvPr id="215" name="Right Triangle 21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ight Triangle 21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gonal Stripe 21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7" name="Group 146"/>
              <p:cNvGrpSpPr/>
              <p:nvPr/>
            </p:nvGrpSpPr>
            <p:grpSpPr>
              <a:xfrm rot="10800000">
                <a:off x="5704548" y="4409904"/>
                <a:ext cx="471740" cy="446235"/>
                <a:chOff x="5108731" y="4165198"/>
                <a:chExt cx="1206700" cy="1141460"/>
              </a:xfrm>
            </p:grpSpPr>
            <p:sp>
              <p:nvSpPr>
                <p:cNvPr id="152" name="Right Triangle 15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ight Triangle 21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gonal Stripe 21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8" name="Group 147"/>
              <p:cNvGrpSpPr/>
              <p:nvPr/>
            </p:nvGrpSpPr>
            <p:grpSpPr>
              <a:xfrm>
                <a:off x="6004995" y="4475217"/>
                <a:ext cx="471740" cy="446235"/>
                <a:chOff x="5108731" y="4165198"/>
                <a:chExt cx="1206700" cy="1141460"/>
              </a:xfrm>
            </p:grpSpPr>
            <p:sp>
              <p:nvSpPr>
                <p:cNvPr id="149" name="Right Triangle 14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ight Triangle 14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gonal Stripe 15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23" name="Group 122"/>
            <p:cNvGrpSpPr/>
            <p:nvPr/>
          </p:nvGrpSpPr>
          <p:grpSpPr>
            <a:xfrm>
              <a:off x="3344176" y="3352800"/>
              <a:ext cx="748852" cy="266394"/>
              <a:chOff x="4720480" y="4388132"/>
              <a:chExt cx="1756255" cy="533320"/>
            </a:xfrm>
          </p:grpSpPr>
          <p:grpSp>
            <p:nvGrpSpPr>
              <p:cNvPr id="124" name="Group 123"/>
              <p:cNvGrpSpPr/>
              <p:nvPr/>
            </p:nvGrpSpPr>
            <p:grpSpPr>
              <a:xfrm>
                <a:off x="4720480" y="4427320"/>
                <a:ext cx="471740" cy="446235"/>
                <a:chOff x="5108731" y="4165198"/>
                <a:chExt cx="1206700" cy="1141460"/>
              </a:xfrm>
            </p:grpSpPr>
            <p:sp>
              <p:nvSpPr>
                <p:cNvPr id="141" name="Right Triangle 14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ight Triangle 14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gonal Stripe 14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 124"/>
              <p:cNvGrpSpPr/>
              <p:nvPr/>
            </p:nvGrpSpPr>
            <p:grpSpPr>
              <a:xfrm rot="10800000">
                <a:off x="5064468" y="4388132"/>
                <a:ext cx="471740" cy="446235"/>
                <a:chOff x="5108731" y="4165198"/>
                <a:chExt cx="1206700" cy="1141460"/>
              </a:xfrm>
            </p:grpSpPr>
            <p:sp>
              <p:nvSpPr>
                <p:cNvPr id="138" name="Right Triangle 13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ight Triangle 13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gonal Stripe 13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125"/>
              <p:cNvGrpSpPr/>
              <p:nvPr/>
            </p:nvGrpSpPr>
            <p:grpSpPr>
              <a:xfrm>
                <a:off x="5360560" y="4449092"/>
                <a:ext cx="471740" cy="446235"/>
                <a:chOff x="5108731" y="4165198"/>
                <a:chExt cx="1206700" cy="1141460"/>
              </a:xfrm>
            </p:grpSpPr>
            <p:sp>
              <p:nvSpPr>
                <p:cNvPr id="135" name="Right Triangle 13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ight Triangle 13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gonal Stripe 13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7" name="Group 126"/>
              <p:cNvGrpSpPr/>
              <p:nvPr/>
            </p:nvGrpSpPr>
            <p:grpSpPr>
              <a:xfrm rot="10800000">
                <a:off x="5704548" y="4409904"/>
                <a:ext cx="471740" cy="446235"/>
                <a:chOff x="5108731" y="4165198"/>
                <a:chExt cx="1206700" cy="1141460"/>
              </a:xfrm>
            </p:grpSpPr>
            <p:sp>
              <p:nvSpPr>
                <p:cNvPr id="132" name="Right Triangle 13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ight Triangle 13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gonal Stripe 13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8" name="Group 127"/>
              <p:cNvGrpSpPr/>
              <p:nvPr/>
            </p:nvGrpSpPr>
            <p:grpSpPr>
              <a:xfrm>
                <a:off x="6004995" y="4475217"/>
                <a:ext cx="471740" cy="446235"/>
                <a:chOff x="5108731" y="4165198"/>
                <a:chExt cx="1206700" cy="1141460"/>
              </a:xfrm>
            </p:grpSpPr>
            <p:sp>
              <p:nvSpPr>
                <p:cNvPr id="129" name="Right Triangle 12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ight Triangle 12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gonal Stripe 13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Tree>
    <p:extLst>
      <p:ext uri="{BB962C8B-B14F-4D97-AF65-F5344CB8AC3E}">
        <p14:creationId xmlns:p14="http://schemas.microsoft.com/office/powerpoint/2010/main" val="381734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animEffect transition="in" filter="wipe(down)">
                                      <p:cBhvr>
                                        <p:cTn id="9" dur="580">
                                          <p:stCondLst>
                                            <p:cond delay="0"/>
                                          </p:stCondLst>
                                        </p:cTn>
                                        <p:tgtEl>
                                          <p:spTgt spid="104"/>
                                        </p:tgtEl>
                                      </p:cBhvr>
                                    </p:animEffect>
                                    <p:anim calcmode="lin" valueType="num">
                                      <p:cBhvr>
                                        <p:cTn id="10" dur="1822" tmFilter="0,0; 0.14,0.36; 0.43,0.73; 0.71,0.91; 1.0,1.0">
                                          <p:stCondLst>
                                            <p:cond delay="0"/>
                                          </p:stCondLst>
                                        </p:cTn>
                                        <p:tgtEl>
                                          <p:spTgt spid="10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4"/>
                                        </p:tgtEl>
                                        <p:attrNameLst>
                                          <p:attrName>ppt_y</p:attrName>
                                        </p:attrNameLst>
                                      </p:cBhvr>
                                      <p:tavLst>
                                        <p:tav tm="0" fmla="#ppt_y-sin(pi*$)/81">
                                          <p:val>
                                            <p:fltVal val="0"/>
                                          </p:val>
                                        </p:tav>
                                        <p:tav tm="100000">
                                          <p:val>
                                            <p:fltVal val="1"/>
                                          </p:val>
                                        </p:tav>
                                      </p:tavLst>
                                    </p:anim>
                                    <p:animScale>
                                      <p:cBhvr>
                                        <p:cTn id="15" dur="26">
                                          <p:stCondLst>
                                            <p:cond delay="650"/>
                                          </p:stCondLst>
                                        </p:cTn>
                                        <p:tgtEl>
                                          <p:spTgt spid="104"/>
                                        </p:tgtEl>
                                      </p:cBhvr>
                                      <p:to x="100000" y="60000"/>
                                    </p:animScale>
                                    <p:animScale>
                                      <p:cBhvr>
                                        <p:cTn id="16" dur="166" decel="50000">
                                          <p:stCondLst>
                                            <p:cond delay="676"/>
                                          </p:stCondLst>
                                        </p:cTn>
                                        <p:tgtEl>
                                          <p:spTgt spid="104"/>
                                        </p:tgtEl>
                                      </p:cBhvr>
                                      <p:to x="100000" y="100000"/>
                                    </p:animScale>
                                    <p:animScale>
                                      <p:cBhvr>
                                        <p:cTn id="17" dur="26">
                                          <p:stCondLst>
                                            <p:cond delay="1312"/>
                                          </p:stCondLst>
                                        </p:cTn>
                                        <p:tgtEl>
                                          <p:spTgt spid="104"/>
                                        </p:tgtEl>
                                      </p:cBhvr>
                                      <p:to x="100000" y="80000"/>
                                    </p:animScale>
                                    <p:animScale>
                                      <p:cBhvr>
                                        <p:cTn id="18" dur="166" decel="50000">
                                          <p:stCondLst>
                                            <p:cond delay="1338"/>
                                          </p:stCondLst>
                                        </p:cTn>
                                        <p:tgtEl>
                                          <p:spTgt spid="104"/>
                                        </p:tgtEl>
                                      </p:cBhvr>
                                      <p:to x="100000" y="100000"/>
                                    </p:animScale>
                                    <p:animScale>
                                      <p:cBhvr>
                                        <p:cTn id="19" dur="26">
                                          <p:stCondLst>
                                            <p:cond delay="1642"/>
                                          </p:stCondLst>
                                        </p:cTn>
                                        <p:tgtEl>
                                          <p:spTgt spid="104"/>
                                        </p:tgtEl>
                                      </p:cBhvr>
                                      <p:to x="100000" y="90000"/>
                                    </p:animScale>
                                    <p:animScale>
                                      <p:cBhvr>
                                        <p:cTn id="20" dur="166" decel="50000">
                                          <p:stCondLst>
                                            <p:cond delay="1668"/>
                                          </p:stCondLst>
                                        </p:cTn>
                                        <p:tgtEl>
                                          <p:spTgt spid="104"/>
                                        </p:tgtEl>
                                      </p:cBhvr>
                                      <p:to x="100000" y="100000"/>
                                    </p:animScale>
                                    <p:animScale>
                                      <p:cBhvr>
                                        <p:cTn id="21" dur="26">
                                          <p:stCondLst>
                                            <p:cond delay="1808"/>
                                          </p:stCondLst>
                                        </p:cTn>
                                        <p:tgtEl>
                                          <p:spTgt spid="104"/>
                                        </p:tgtEl>
                                      </p:cBhvr>
                                      <p:to x="100000" y="95000"/>
                                    </p:animScale>
                                    <p:animScale>
                                      <p:cBhvr>
                                        <p:cTn id="22" dur="166" decel="50000">
                                          <p:stCondLst>
                                            <p:cond delay="1834"/>
                                          </p:stCondLst>
                                        </p:cTn>
                                        <p:tgtEl>
                                          <p:spTgt spid="10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06027" y="941914"/>
            <a:ext cx="9534260" cy="5863144"/>
          </a:xfrm>
          <a:prstGeom prst="rect">
            <a:avLst/>
          </a:prstGeom>
          <a:noFill/>
        </p:spPr>
        <p:txBody>
          <a:bodyPr wrap="square" rtlCol="0">
            <a:spAutoFit/>
          </a:bodyPr>
          <a:lstStyle/>
          <a:p>
            <a:r>
              <a:rPr lang="en-US" sz="1500" dirty="0">
                <a:solidFill>
                  <a:schemeClr val="bg1"/>
                </a:solidFill>
              </a:rPr>
              <a:t>He was the eleventh son of Jacob and first son of Rachel</a:t>
            </a:r>
          </a:p>
          <a:p>
            <a:endParaRPr lang="en-US" sz="1500" dirty="0">
              <a:solidFill>
                <a:schemeClr val="bg1"/>
              </a:solidFill>
            </a:endParaRPr>
          </a:p>
          <a:p>
            <a:r>
              <a:rPr lang="en-US" sz="1500" dirty="0">
                <a:solidFill>
                  <a:schemeClr val="bg1"/>
                </a:solidFill>
              </a:rPr>
              <a:t>He was the holder of the birthright in Israel</a:t>
            </a:r>
          </a:p>
          <a:p>
            <a:endParaRPr lang="en-US" sz="1500" dirty="0">
              <a:solidFill>
                <a:schemeClr val="bg1"/>
              </a:solidFill>
            </a:endParaRPr>
          </a:p>
          <a:p>
            <a:r>
              <a:rPr lang="en-US" sz="1500" dirty="0">
                <a:solidFill>
                  <a:schemeClr val="bg1"/>
                </a:solidFill>
              </a:rPr>
              <a:t>He was sold by his older brothers and ended up in Egypt and through a series of trials he became vizier to Pharaoh</a:t>
            </a:r>
          </a:p>
          <a:p>
            <a:endParaRPr lang="en-US" sz="1500" dirty="0">
              <a:solidFill>
                <a:schemeClr val="bg1"/>
              </a:solidFill>
            </a:endParaRPr>
          </a:p>
          <a:p>
            <a:r>
              <a:rPr lang="en-US" sz="1500" dirty="0">
                <a:solidFill>
                  <a:schemeClr val="bg1"/>
                </a:solidFill>
              </a:rPr>
              <a:t>He married </a:t>
            </a:r>
            <a:r>
              <a:rPr lang="en-US" sz="1500" dirty="0" err="1">
                <a:solidFill>
                  <a:schemeClr val="bg1"/>
                </a:solidFill>
              </a:rPr>
              <a:t>Asenath</a:t>
            </a:r>
            <a:r>
              <a:rPr lang="en-US" sz="1500" dirty="0">
                <a:solidFill>
                  <a:schemeClr val="bg1"/>
                </a:solidFill>
              </a:rPr>
              <a:t> who bore two sons. Technically, there is no tribe of Joseph. Instead, Joseph received a “double blessing,” and his two sons, Ephraim and Manasseh, each became his own tribe </a:t>
            </a:r>
          </a:p>
          <a:p>
            <a:endParaRPr lang="en-US" sz="1500" dirty="0">
              <a:solidFill>
                <a:schemeClr val="bg1"/>
              </a:solidFill>
            </a:endParaRPr>
          </a:p>
          <a:p>
            <a:r>
              <a:rPr lang="en-US" sz="1500" dirty="0">
                <a:solidFill>
                  <a:schemeClr val="bg1"/>
                </a:solidFill>
              </a:rPr>
              <a:t>While his father, Israel (Jacob) lay bedridden he blessed Manasseh (left hand) and Ephraim (right hand)</a:t>
            </a:r>
          </a:p>
          <a:p>
            <a:endParaRPr lang="en-US" sz="1500" dirty="0">
              <a:solidFill>
                <a:schemeClr val="bg1"/>
              </a:solidFill>
            </a:endParaRPr>
          </a:p>
          <a:p>
            <a:r>
              <a:rPr lang="en-US" sz="1500" dirty="0">
                <a:solidFill>
                  <a:schemeClr val="bg1"/>
                </a:solidFill>
              </a:rPr>
              <a:t>Joseph lived to the age of 110, living to see his great-grandchildren. Before he died, he made the children of Israel swear that when they left the land of Egypt they would take his bones with them. The bones of Joseph, which the Children of Israel brought up out of Egypt, were buried in </a:t>
            </a:r>
            <a:r>
              <a:rPr lang="en-US" sz="1500" dirty="0" err="1">
                <a:solidFill>
                  <a:schemeClr val="bg1"/>
                </a:solidFill>
              </a:rPr>
              <a:t>Shechem</a:t>
            </a:r>
            <a:r>
              <a:rPr lang="en-US" sz="1500" dirty="0">
                <a:solidFill>
                  <a:schemeClr val="bg1"/>
                </a:solidFill>
              </a:rPr>
              <a:t> in a parcel of land Jacob bought from the sons of </a:t>
            </a:r>
            <a:r>
              <a:rPr lang="en-US" sz="1500" dirty="0" err="1">
                <a:solidFill>
                  <a:schemeClr val="bg1"/>
                </a:solidFill>
              </a:rPr>
              <a:t>Hamor</a:t>
            </a:r>
            <a:r>
              <a:rPr lang="en-US" sz="1500" dirty="0">
                <a:solidFill>
                  <a:schemeClr val="bg1"/>
                </a:solidFill>
              </a:rPr>
              <a:t>, father of </a:t>
            </a:r>
            <a:r>
              <a:rPr lang="en-US" sz="1500" dirty="0" err="1">
                <a:solidFill>
                  <a:schemeClr val="bg1"/>
                </a:solidFill>
              </a:rPr>
              <a:t>Shechem</a:t>
            </a:r>
            <a:r>
              <a:rPr lang="en-US" sz="1500" dirty="0">
                <a:solidFill>
                  <a:schemeClr val="bg1"/>
                </a:solidFill>
              </a:rPr>
              <a:t>, for a hundred pieces of silver (Christian tradition)  There are many theories to where he is buried</a:t>
            </a:r>
          </a:p>
          <a:p>
            <a:endParaRPr lang="en-US" sz="1500" dirty="0">
              <a:solidFill>
                <a:schemeClr val="bg1"/>
              </a:solidFill>
            </a:endParaRPr>
          </a:p>
          <a:p>
            <a:r>
              <a:rPr lang="en-US" sz="1500" dirty="0">
                <a:solidFill>
                  <a:schemeClr val="bg1"/>
                </a:solidFill>
              </a:rPr>
              <a:t>The Abrahamic covenant was carried through Joseph and the blessings of the priesthood were given to all the nations (Abraham 2:9-11) largely through his lineage</a:t>
            </a:r>
          </a:p>
          <a:p>
            <a:endParaRPr lang="en-US" sz="1500" dirty="0">
              <a:solidFill>
                <a:schemeClr val="bg1"/>
              </a:solidFill>
            </a:endParaRPr>
          </a:p>
          <a:p>
            <a:r>
              <a:rPr lang="en-US" sz="1500" dirty="0">
                <a:solidFill>
                  <a:schemeClr val="bg1"/>
                </a:solidFill>
              </a:rPr>
              <a:t>He was the ancestor of Lehi through the lineage of Manasseh while Ishmael and his family were descendants of Ephraim (Alma 10:3; 2 Nephi 3:4)</a:t>
            </a:r>
          </a:p>
          <a:p>
            <a:endParaRPr lang="en-US" sz="1500" dirty="0">
              <a:solidFill>
                <a:schemeClr val="bg1"/>
              </a:solidFill>
            </a:endParaRPr>
          </a:p>
          <a:p>
            <a:r>
              <a:rPr lang="en-US" sz="1500" dirty="0">
                <a:solidFill>
                  <a:schemeClr val="bg1"/>
                </a:solidFill>
              </a:rPr>
              <a:t>With the coming forth of the Book of Mormon as an integral part of the Restoration of the gospel, the “stick of Joseph” foreseen by Ezekiel, was conjoined with the “stick of Judah” to confirm the eternal truths of the gospel of Jesus Christ to all the world</a:t>
            </a:r>
          </a:p>
        </p:txBody>
      </p:sp>
      <p:grpSp>
        <p:nvGrpSpPr>
          <p:cNvPr id="37" name="Group 36"/>
          <p:cNvGrpSpPr/>
          <p:nvPr/>
        </p:nvGrpSpPr>
        <p:grpSpPr>
          <a:xfrm>
            <a:off x="495302" y="-9055"/>
            <a:ext cx="11703109" cy="1200329"/>
            <a:chOff x="495302" y="-9055"/>
            <a:chExt cx="11703109" cy="1200329"/>
          </a:xfrm>
        </p:grpSpPr>
        <p:sp>
          <p:nvSpPr>
            <p:cNvPr id="10" name="TextBox 9"/>
            <p:cNvSpPr txBox="1"/>
            <p:nvPr/>
          </p:nvSpPr>
          <p:spPr>
            <a:xfrm>
              <a:off x="495302" y="-9055"/>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Joseph</a:t>
              </a:r>
            </a:p>
          </p:txBody>
        </p:sp>
        <p:sp>
          <p:nvSpPr>
            <p:cNvPr id="36" name="Rectangle 35"/>
            <p:cNvSpPr/>
            <p:nvPr/>
          </p:nvSpPr>
          <p:spPr>
            <a:xfrm>
              <a:off x="9128880" y="466163"/>
              <a:ext cx="970330" cy="369332"/>
            </a:xfrm>
            <a:prstGeom prst="rect">
              <a:avLst/>
            </a:prstGeom>
          </p:spPr>
          <p:txBody>
            <a:bodyPr wrap="none">
              <a:spAutoFit/>
            </a:bodyPr>
            <a:lstStyle/>
            <a:p>
              <a:r>
                <a:rPr lang="en-US" dirty="0">
                  <a:solidFill>
                    <a:schemeClr val="bg1"/>
                  </a:solidFill>
                </a:rPr>
                <a:t>Increase</a:t>
              </a:r>
            </a:p>
          </p:txBody>
        </p:sp>
      </p:grpSp>
      <p:grpSp>
        <p:nvGrpSpPr>
          <p:cNvPr id="86" name="Group 85"/>
          <p:cNvGrpSpPr/>
          <p:nvPr/>
        </p:nvGrpSpPr>
        <p:grpSpPr>
          <a:xfrm>
            <a:off x="10193958" y="1525265"/>
            <a:ext cx="1521331" cy="4291461"/>
            <a:chOff x="3657600" y="458465"/>
            <a:chExt cx="1521331" cy="4291461"/>
          </a:xfrm>
        </p:grpSpPr>
        <p:sp>
          <p:nvSpPr>
            <p:cNvPr id="87" name="Rounded Rectangle 86"/>
            <p:cNvSpPr/>
            <p:nvPr/>
          </p:nvSpPr>
          <p:spPr>
            <a:xfrm rot="3732915">
              <a:off x="4343929" y="1306226"/>
              <a:ext cx="1027718" cy="216247"/>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4845266">
              <a:off x="4212973" y="1493733"/>
              <a:ext cx="1244028" cy="216247"/>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3066947" flipH="1">
              <a:off x="4393441" y="935587"/>
              <a:ext cx="674106" cy="618586"/>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Round Diagonal Corner Rectangle 89"/>
            <p:cNvSpPr/>
            <p:nvPr/>
          </p:nvSpPr>
          <p:spPr>
            <a:xfrm rot="2580699" flipH="1">
              <a:off x="3718338" y="989729"/>
              <a:ext cx="669021" cy="567640"/>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1" name="Group 3"/>
            <p:cNvGrpSpPr/>
            <p:nvPr/>
          </p:nvGrpSpPr>
          <p:grpSpPr>
            <a:xfrm rot="2754858">
              <a:off x="3894650" y="4086877"/>
              <a:ext cx="362746" cy="580393"/>
              <a:chOff x="1676400" y="2133600"/>
              <a:chExt cx="1447800" cy="2088845"/>
            </a:xfrm>
          </p:grpSpPr>
          <p:sp>
            <p:nvSpPr>
              <p:cNvPr id="188" name="Oval 187"/>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8"/>
            <p:cNvGrpSpPr/>
            <p:nvPr/>
          </p:nvGrpSpPr>
          <p:grpSpPr>
            <a:xfrm rot="19182012">
              <a:off x="4495639" y="4169533"/>
              <a:ext cx="362746" cy="580393"/>
              <a:chOff x="1676400" y="2133600"/>
              <a:chExt cx="1447800" cy="2088845"/>
            </a:xfrm>
          </p:grpSpPr>
          <p:sp>
            <p:nvSpPr>
              <p:cNvPr id="185" name="Oval 18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Oval 92"/>
            <p:cNvSpPr/>
            <p:nvPr/>
          </p:nvSpPr>
          <p:spPr>
            <a:xfrm rot="2451945">
              <a:off x="4887471" y="2802074"/>
              <a:ext cx="291460" cy="35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9586780">
              <a:off x="3657600" y="2803343"/>
              <a:ext cx="296658" cy="3377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20354810">
              <a:off x="4359860" y="1598659"/>
              <a:ext cx="653200" cy="1459952"/>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018040">
              <a:off x="3768129" y="1672964"/>
              <a:ext cx="653200" cy="132515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a:off x="3812254" y="1670131"/>
              <a:ext cx="1211265" cy="2679564"/>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rot="10800000">
              <a:off x="4223328" y="1057261"/>
              <a:ext cx="346076" cy="1096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869934" y="628036"/>
              <a:ext cx="1038227" cy="115614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214"/>
            <p:cNvGrpSpPr/>
            <p:nvPr/>
          </p:nvGrpSpPr>
          <p:grpSpPr>
            <a:xfrm>
              <a:off x="4046188" y="2520895"/>
              <a:ext cx="762000" cy="304800"/>
              <a:chOff x="2895600" y="4343400"/>
              <a:chExt cx="1524000" cy="381000"/>
            </a:xfrm>
          </p:grpSpPr>
          <p:sp>
            <p:nvSpPr>
              <p:cNvPr id="171" name="Rounded Rectangle 170"/>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200"/>
              <p:cNvGrpSpPr/>
              <p:nvPr/>
            </p:nvGrpSpPr>
            <p:grpSpPr>
              <a:xfrm>
                <a:off x="2950029" y="4388922"/>
                <a:ext cx="1405247" cy="294904"/>
                <a:chOff x="990600" y="3101789"/>
                <a:chExt cx="4800600" cy="1775011"/>
              </a:xfrm>
            </p:grpSpPr>
            <p:sp>
              <p:nvSpPr>
                <p:cNvPr id="173" name="L-Shape 172"/>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Shape 173"/>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Shape 174"/>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Shape 175"/>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Shape 176"/>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L-Shape 177"/>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Isosceles Triangle 178"/>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1" name="Round Diagonal Corner Rectangle 100"/>
            <p:cNvSpPr/>
            <p:nvPr/>
          </p:nvSpPr>
          <p:spPr>
            <a:xfrm rot="18594620" flipH="1">
              <a:off x="4019520" y="546009"/>
              <a:ext cx="623563" cy="62604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2" name="Group 71"/>
            <p:cNvGrpSpPr/>
            <p:nvPr/>
          </p:nvGrpSpPr>
          <p:grpSpPr>
            <a:xfrm rot="21037220">
              <a:off x="3896193" y="458465"/>
              <a:ext cx="1014676" cy="990430"/>
              <a:chOff x="6862932" y="1711953"/>
              <a:chExt cx="1742735" cy="1770839"/>
            </a:xfrm>
            <a:solidFill>
              <a:srgbClr val="E2B470"/>
            </a:solidFill>
          </p:grpSpPr>
          <p:sp>
            <p:nvSpPr>
              <p:cNvPr id="167" name="Chord 166"/>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hord 167"/>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13"/>
            <p:cNvGrpSpPr/>
            <p:nvPr/>
          </p:nvGrpSpPr>
          <p:grpSpPr>
            <a:xfrm>
              <a:off x="3859209" y="795065"/>
              <a:ext cx="1048952" cy="228600"/>
              <a:chOff x="2895600" y="4343400"/>
              <a:chExt cx="1524000" cy="381000"/>
            </a:xfrm>
          </p:grpSpPr>
          <p:sp>
            <p:nvSpPr>
              <p:cNvPr id="153" name="Rounded Rectangle 152"/>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200"/>
              <p:cNvGrpSpPr/>
              <p:nvPr/>
            </p:nvGrpSpPr>
            <p:grpSpPr>
              <a:xfrm>
                <a:off x="2950029" y="4388922"/>
                <a:ext cx="1405247" cy="294904"/>
                <a:chOff x="990600" y="3101789"/>
                <a:chExt cx="4800600" cy="1775011"/>
              </a:xfrm>
            </p:grpSpPr>
            <p:sp>
              <p:nvSpPr>
                <p:cNvPr id="155" name="L-Shape 154"/>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Shape 155"/>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Shape 156"/>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Shape 157"/>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L-Shape 158"/>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L-Shape 159"/>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Isosceles Triangle 160"/>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9836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animEffect transition="in" filter="wipe(down)">
                                      <p:cBhvr>
                                        <p:cTn id="9" dur="580">
                                          <p:stCondLst>
                                            <p:cond delay="0"/>
                                          </p:stCondLst>
                                        </p:cTn>
                                        <p:tgtEl>
                                          <p:spTgt spid="86"/>
                                        </p:tgtEl>
                                      </p:cBhvr>
                                    </p:animEffect>
                                    <p:anim calcmode="lin" valueType="num">
                                      <p:cBhvr>
                                        <p:cTn id="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15" dur="26">
                                          <p:stCondLst>
                                            <p:cond delay="650"/>
                                          </p:stCondLst>
                                        </p:cTn>
                                        <p:tgtEl>
                                          <p:spTgt spid="86"/>
                                        </p:tgtEl>
                                      </p:cBhvr>
                                      <p:to x="100000" y="60000"/>
                                    </p:animScale>
                                    <p:animScale>
                                      <p:cBhvr>
                                        <p:cTn id="16" dur="166" decel="50000">
                                          <p:stCondLst>
                                            <p:cond delay="676"/>
                                          </p:stCondLst>
                                        </p:cTn>
                                        <p:tgtEl>
                                          <p:spTgt spid="86"/>
                                        </p:tgtEl>
                                      </p:cBhvr>
                                      <p:to x="100000" y="100000"/>
                                    </p:animScale>
                                    <p:animScale>
                                      <p:cBhvr>
                                        <p:cTn id="17" dur="26">
                                          <p:stCondLst>
                                            <p:cond delay="1312"/>
                                          </p:stCondLst>
                                        </p:cTn>
                                        <p:tgtEl>
                                          <p:spTgt spid="86"/>
                                        </p:tgtEl>
                                      </p:cBhvr>
                                      <p:to x="100000" y="80000"/>
                                    </p:animScale>
                                    <p:animScale>
                                      <p:cBhvr>
                                        <p:cTn id="18" dur="166" decel="50000">
                                          <p:stCondLst>
                                            <p:cond delay="1338"/>
                                          </p:stCondLst>
                                        </p:cTn>
                                        <p:tgtEl>
                                          <p:spTgt spid="86"/>
                                        </p:tgtEl>
                                      </p:cBhvr>
                                      <p:to x="100000" y="100000"/>
                                    </p:animScale>
                                    <p:animScale>
                                      <p:cBhvr>
                                        <p:cTn id="19" dur="26">
                                          <p:stCondLst>
                                            <p:cond delay="1642"/>
                                          </p:stCondLst>
                                        </p:cTn>
                                        <p:tgtEl>
                                          <p:spTgt spid="86"/>
                                        </p:tgtEl>
                                      </p:cBhvr>
                                      <p:to x="100000" y="90000"/>
                                    </p:animScale>
                                    <p:animScale>
                                      <p:cBhvr>
                                        <p:cTn id="20" dur="166" decel="50000">
                                          <p:stCondLst>
                                            <p:cond delay="1668"/>
                                          </p:stCondLst>
                                        </p:cTn>
                                        <p:tgtEl>
                                          <p:spTgt spid="86"/>
                                        </p:tgtEl>
                                      </p:cBhvr>
                                      <p:to x="100000" y="100000"/>
                                    </p:animScale>
                                    <p:animScale>
                                      <p:cBhvr>
                                        <p:cTn id="21" dur="26">
                                          <p:stCondLst>
                                            <p:cond delay="1808"/>
                                          </p:stCondLst>
                                        </p:cTn>
                                        <p:tgtEl>
                                          <p:spTgt spid="86"/>
                                        </p:tgtEl>
                                      </p:cBhvr>
                                      <p:to x="100000" y="95000"/>
                                    </p:animScale>
                                    <p:animScale>
                                      <p:cBhvr>
                                        <p:cTn id="22" dur="166" decel="50000">
                                          <p:stCondLst>
                                            <p:cond delay="1834"/>
                                          </p:stCondLst>
                                        </p:cTn>
                                        <p:tgtEl>
                                          <p:spTgt spid="8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25416" y="1127717"/>
            <a:ext cx="9534260" cy="5047536"/>
          </a:xfrm>
          <a:prstGeom prst="rect">
            <a:avLst/>
          </a:prstGeom>
          <a:noFill/>
        </p:spPr>
        <p:txBody>
          <a:bodyPr wrap="square" rtlCol="0">
            <a:spAutoFit/>
          </a:bodyPr>
          <a:lstStyle/>
          <a:p>
            <a:r>
              <a:rPr lang="en-US" sz="1600" dirty="0">
                <a:solidFill>
                  <a:schemeClr val="bg1"/>
                </a:solidFill>
              </a:rPr>
              <a:t>He was the twelfth son of Jacob and Rachel and born during the journey between Bethel and Bethlehem</a:t>
            </a:r>
          </a:p>
          <a:p>
            <a:endParaRPr lang="en-US" sz="1600" dirty="0">
              <a:solidFill>
                <a:schemeClr val="bg1"/>
              </a:solidFill>
            </a:endParaRPr>
          </a:p>
          <a:p>
            <a:r>
              <a:rPr lang="en-US" sz="1600" dirty="0">
                <a:solidFill>
                  <a:schemeClr val="bg1"/>
                </a:solidFill>
              </a:rPr>
              <a:t>Rachel named him “</a:t>
            </a:r>
            <a:r>
              <a:rPr lang="en-US" sz="1600" dirty="0" err="1">
                <a:solidFill>
                  <a:schemeClr val="bg1"/>
                </a:solidFill>
              </a:rPr>
              <a:t>Benoni</a:t>
            </a:r>
            <a:r>
              <a:rPr lang="en-US" sz="1600" dirty="0">
                <a:solidFill>
                  <a:schemeClr val="bg1"/>
                </a:solidFill>
              </a:rPr>
              <a:t>” (son of my sorrow) before dying in childbirth, but Jacob called him Benjamin</a:t>
            </a:r>
          </a:p>
          <a:p>
            <a:endParaRPr lang="en-US" sz="1600" dirty="0">
              <a:solidFill>
                <a:schemeClr val="bg1"/>
              </a:solidFill>
            </a:endParaRPr>
          </a:p>
          <a:p>
            <a:r>
              <a:rPr lang="en-US" sz="1600" dirty="0">
                <a:solidFill>
                  <a:schemeClr val="bg1"/>
                </a:solidFill>
              </a:rPr>
              <a:t>During the famine in Canaan he was too young to travel with his brothers to Egypt to obtain grain, but was later taken back to Egypt, with the anguish of his father, to gain favor from Joseph who was holding Simeon ransom and he gives Benjamin five times as much food as he apportions to the others (Gen. 43:34)</a:t>
            </a:r>
          </a:p>
          <a:p>
            <a:endParaRPr lang="en-US" sz="1600" dirty="0">
              <a:solidFill>
                <a:schemeClr val="bg1"/>
              </a:solidFill>
            </a:endParaRPr>
          </a:p>
          <a:p>
            <a:r>
              <a:rPr lang="en-US" sz="1600" dirty="0">
                <a:solidFill>
                  <a:schemeClr val="bg1"/>
                </a:solidFill>
              </a:rPr>
              <a:t>His posterity was aggressive in standing against the enemies of Israel and developed a reputation as skillful archers and slingers</a:t>
            </a:r>
          </a:p>
          <a:p>
            <a:endParaRPr lang="en-US" sz="1600" dirty="0">
              <a:solidFill>
                <a:schemeClr val="bg1"/>
              </a:solidFill>
            </a:endParaRPr>
          </a:p>
          <a:p>
            <a:r>
              <a:rPr lang="en-US" sz="1600" dirty="0">
                <a:solidFill>
                  <a:schemeClr val="bg1"/>
                </a:solidFill>
              </a:rPr>
              <a:t>He had 10 sons: </a:t>
            </a:r>
            <a:r>
              <a:rPr lang="en-US" sz="1600" dirty="0" err="1">
                <a:solidFill>
                  <a:schemeClr val="bg1"/>
                </a:solidFill>
              </a:rPr>
              <a:t>Belah</a:t>
            </a:r>
            <a:r>
              <a:rPr lang="en-US" sz="1600" dirty="0">
                <a:solidFill>
                  <a:schemeClr val="bg1"/>
                </a:solidFill>
              </a:rPr>
              <a:t>, Becher,  </a:t>
            </a:r>
            <a:r>
              <a:rPr lang="en-US" sz="1600" dirty="0" err="1">
                <a:solidFill>
                  <a:schemeClr val="bg1"/>
                </a:solidFill>
              </a:rPr>
              <a:t>Ashbel</a:t>
            </a:r>
            <a:r>
              <a:rPr lang="en-US" sz="1600" dirty="0">
                <a:solidFill>
                  <a:schemeClr val="bg1"/>
                </a:solidFill>
              </a:rPr>
              <a:t>, Gera,  </a:t>
            </a:r>
            <a:r>
              <a:rPr lang="en-US" sz="1600" dirty="0" err="1">
                <a:solidFill>
                  <a:schemeClr val="bg1"/>
                </a:solidFill>
              </a:rPr>
              <a:t>Naaman</a:t>
            </a:r>
            <a:r>
              <a:rPr lang="en-US" sz="1600" dirty="0">
                <a:solidFill>
                  <a:schemeClr val="bg1"/>
                </a:solidFill>
              </a:rPr>
              <a:t>, </a:t>
            </a:r>
            <a:r>
              <a:rPr lang="en-US" sz="1600" dirty="0" err="1">
                <a:solidFill>
                  <a:schemeClr val="bg1"/>
                </a:solidFill>
              </a:rPr>
              <a:t>Ehi</a:t>
            </a:r>
            <a:r>
              <a:rPr lang="en-US" sz="1600" dirty="0">
                <a:solidFill>
                  <a:schemeClr val="bg1"/>
                </a:solidFill>
              </a:rPr>
              <a:t>,  Rosh, </a:t>
            </a:r>
            <a:r>
              <a:rPr lang="en-US" sz="1600" dirty="0" err="1">
                <a:solidFill>
                  <a:schemeClr val="bg1"/>
                </a:solidFill>
              </a:rPr>
              <a:t>Muppim</a:t>
            </a:r>
            <a:r>
              <a:rPr lang="en-US" sz="1600" dirty="0">
                <a:solidFill>
                  <a:schemeClr val="bg1"/>
                </a:solidFill>
              </a:rPr>
              <a:t>,  </a:t>
            </a:r>
            <a:r>
              <a:rPr lang="en-US" sz="1600" dirty="0" err="1">
                <a:solidFill>
                  <a:schemeClr val="bg1"/>
                </a:solidFill>
              </a:rPr>
              <a:t>Huppim</a:t>
            </a:r>
            <a:r>
              <a:rPr lang="en-US" sz="1600" dirty="0">
                <a:solidFill>
                  <a:schemeClr val="bg1"/>
                </a:solidFill>
              </a:rPr>
              <a:t>, and </a:t>
            </a:r>
            <a:r>
              <a:rPr lang="en-US" sz="1600" dirty="0" err="1">
                <a:solidFill>
                  <a:schemeClr val="bg1"/>
                </a:solidFill>
              </a:rPr>
              <a:t>Ard</a:t>
            </a:r>
            <a:r>
              <a:rPr lang="en-US" sz="1600" dirty="0">
                <a:solidFill>
                  <a:schemeClr val="bg1"/>
                </a:solidFill>
              </a:rPr>
              <a:t>.</a:t>
            </a:r>
          </a:p>
          <a:p>
            <a:endParaRPr lang="en-US" sz="1600" dirty="0">
              <a:solidFill>
                <a:schemeClr val="bg1"/>
              </a:solidFill>
            </a:endParaRPr>
          </a:p>
          <a:p>
            <a:r>
              <a:rPr lang="en-US" sz="1600" dirty="0">
                <a:solidFill>
                  <a:schemeClr val="bg1"/>
                </a:solidFill>
              </a:rPr>
              <a:t>Following the return from Babylonian captivity, the tribes of Benjamin and Judah comprised the main body of the Jewish nation</a:t>
            </a:r>
          </a:p>
          <a:p>
            <a:endParaRPr lang="en-US" sz="1600" dirty="0">
              <a:solidFill>
                <a:schemeClr val="bg1"/>
              </a:solidFill>
            </a:endParaRPr>
          </a:p>
          <a:p>
            <a:r>
              <a:rPr lang="en-US" sz="1600" dirty="0">
                <a:solidFill>
                  <a:schemeClr val="bg1"/>
                </a:solidFill>
              </a:rPr>
              <a:t>Ehud, a great warrior who delivered Israel from Moab, Mordecai and Esther (Esther 2:5-7), King Saul and the Apostle Paul were descendants of Benjamin</a:t>
            </a:r>
          </a:p>
          <a:p>
            <a:endParaRPr lang="en-US" sz="1600" dirty="0">
              <a:solidFill>
                <a:schemeClr val="bg1"/>
              </a:solidFill>
            </a:endParaRPr>
          </a:p>
          <a:p>
            <a:endParaRPr lang="en-US" sz="1600" dirty="0">
              <a:solidFill>
                <a:schemeClr val="bg1"/>
              </a:solidFill>
            </a:endParaRPr>
          </a:p>
        </p:txBody>
      </p:sp>
      <p:grpSp>
        <p:nvGrpSpPr>
          <p:cNvPr id="37" name="Group 36"/>
          <p:cNvGrpSpPr/>
          <p:nvPr/>
        </p:nvGrpSpPr>
        <p:grpSpPr>
          <a:xfrm>
            <a:off x="454930" y="-22312"/>
            <a:ext cx="11703109" cy="1200329"/>
            <a:chOff x="495302" y="608996"/>
            <a:chExt cx="11703109" cy="1200329"/>
          </a:xfrm>
        </p:grpSpPr>
        <p:sp>
          <p:nvSpPr>
            <p:cNvPr id="10" name="TextBox 9"/>
            <p:cNvSpPr txBox="1"/>
            <p:nvPr/>
          </p:nvSpPr>
          <p:spPr>
            <a:xfrm>
              <a:off x="495302" y="608996"/>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Benjamin</a:t>
              </a:r>
            </a:p>
          </p:txBody>
        </p:sp>
        <p:sp>
          <p:nvSpPr>
            <p:cNvPr id="36" name="Rectangle 35"/>
            <p:cNvSpPr/>
            <p:nvPr/>
          </p:nvSpPr>
          <p:spPr>
            <a:xfrm>
              <a:off x="9249748" y="1108588"/>
              <a:ext cx="2221570" cy="369332"/>
            </a:xfrm>
            <a:prstGeom prst="rect">
              <a:avLst/>
            </a:prstGeom>
          </p:spPr>
          <p:txBody>
            <a:bodyPr wrap="none">
              <a:spAutoFit/>
            </a:bodyPr>
            <a:lstStyle/>
            <a:p>
              <a:r>
                <a:rPr lang="en-US" dirty="0">
                  <a:solidFill>
                    <a:schemeClr val="bg1"/>
                  </a:solidFill>
                </a:rPr>
                <a:t>Son of My Right Hand</a:t>
              </a:r>
            </a:p>
          </p:txBody>
        </p:sp>
      </p:grpSp>
      <p:grpSp>
        <p:nvGrpSpPr>
          <p:cNvPr id="70" name="Group 69"/>
          <p:cNvGrpSpPr/>
          <p:nvPr/>
        </p:nvGrpSpPr>
        <p:grpSpPr>
          <a:xfrm>
            <a:off x="9902481" y="1511145"/>
            <a:ext cx="1950615" cy="3826656"/>
            <a:chOff x="6159338" y="783740"/>
            <a:chExt cx="1950615" cy="3826656"/>
          </a:xfrm>
        </p:grpSpPr>
        <p:sp>
          <p:nvSpPr>
            <p:cNvPr id="71" name="Oval 70"/>
            <p:cNvSpPr/>
            <p:nvPr/>
          </p:nvSpPr>
          <p:spPr>
            <a:xfrm>
              <a:off x="7280738" y="4234670"/>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553858" y="4201022"/>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6436563" y="3640031"/>
              <a:ext cx="1468951" cy="765322"/>
            </a:xfrm>
            <a:prstGeom prst="trapezoid">
              <a:avLst>
                <a:gd name="adj" fmla="val 2158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3819016">
              <a:off x="7553089" y="2814718"/>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663083">
              <a:off x="6011352" y="2817737"/>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Manual Operation 75"/>
            <p:cNvSpPr/>
            <p:nvPr/>
          </p:nvSpPr>
          <p:spPr>
            <a:xfrm rot="13138101">
              <a:off x="6304134" y="2074923"/>
              <a:ext cx="715537" cy="1083407"/>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anual Operation 76"/>
            <p:cNvSpPr/>
            <p:nvPr/>
          </p:nvSpPr>
          <p:spPr>
            <a:xfrm rot="9053877">
              <a:off x="7226641" y="2022527"/>
              <a:ext cx="715537" cy="119722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553859" y="2002940"/>
              <a:ext cx="1219200" cy="1734670"/>
            </a:xfrm>
            <a:prstGeom prst="trapezoid">
              <a:avLst>
                <a:gd name="adj" fmla="val 2356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hevron 78"/>
            <p:cNvSpPr/>
            <p:nvPr/>
          </p:nvSpPr>
          <p:spPr>
            <a:xfrm rot="5400000">
              <a:off x="6783278" y="2154521"/>
              <a:ext cx="715537" cy="717176"/>
            </a:xfrm>
            <a:prstGeom prst="chevron">
              <a:avLst>
                <a:gd name="adj" fmla="val 8216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Isosceles Triangle 79"/>
            <p:cNvSpPr/>
            <p:nvPr/>
          </p:nvSpPr>
          <p:spPr>
            <a:xfrm rot="10800000">
              <a:off x="6840729" y="187743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684828" y="885960"/>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18173890">
              <a:off x="6239061"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3426110" flipH="1">
              <a:off x="7208229"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a:off x="6596722" y="78374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6553859" y="3603140"/>
              <a:ext cx="1233488" cy="204439"/>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6477659" y="1088540"/>
              <a:ext cx="1295400" cy="228600"/>
              <a:chOff x="4267200" y="3733800"/>
              <a:chExt cx="1981200" cy="1524000"/>
            </a:xfrm>
          </p:grpSpPr>
          <p:sp>
            <p:nvSpPr>
              <p:cNvPr id="121" name="Rectangle 120"/>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a:off x="4438482" y="3818965"/>
                <a:ext cx="1706545" cy="1362635"/>
                <a:chOff x="4438482" y="3818965"/>
                <a:chExt cx="1706545" cy="1362635"/>
              </a:xfrm>
            </p:grpSpPr>
            <p:grpSp>
              <p:nvGrpSpPr>
                <p:cNvPr id="123" name="Group 122"/>
                <p:cNvGrpSpPr/>
                <p:nvPr/>
              </p:nvGrpSpPr>
              <p:grpSpPr>
                <a:xfrm>
                  <a:off x="4438482" y="4052314"/>
                  <a:ext cx="536650" cy="863189"/>
                  <a:chOff x="4438482" y="4052314"/>
                  <a:chExt cx="536650" cy="863189"/>
                </a:xfrm>
              </p:grpSpPr>
              <p:sp>
                <p:nvSpPr>
                  <p:cNvPr id="134" name="Chevron 13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Chevron 13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 name="Group 123"/>
                <p:cNvGrpSpPr/>
                <p:nvPr/>
              </p:nvGrpSpPr>
              <p:grpSpPr>
                <a:xfrm>
                  <a:off x="5025671" y="4043350"/>
                  <a:ext cx="536650" cy="863189"/>
                  <a:chOff x="4438482" y="4052314"/>
                  <a:chExt cx="536650" cy="863189"/>
                </a:xfrm>
              </p:grpSpPr>
              <p:sp>
                <p:nvSpPr>
                  <p:cNvPr id="132" name="Chevron 13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Chevron 13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 124"/>
                <p:cNvGrpSpPr/>
                <p:nvPr/>
              </p:nvGrpSpPr>
              <p:grpSpPr>
                <a:xfrm>
                  <a:off x="5608377" y="4038867"/>
                  <a:ext cx="536650" cy="863189"/>
                  <a:chOff x="4438482" y="4052314"/>
                  <a:chExt cx="536650" cy="863189"/>
                </a:xfrm>
              </p:grpSpPr>
              <p:sp>
                <p:nvSpPr>
                  <p:cNvPr id="130" name="Chevron 129"/>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Chevron 130"/>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6" name="Diamond 125"/>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37"/>
            <p:cNvGrpSpPr/>
            <p:nvPr/>
          </p:nvGrpSpPr>
          <p:grpSpPr>
            <a:xfrm>
              <a:off x="6553859" y="3603140"/>
              <a:ext cx="1219200" cy="228600"/>
              <a:chOff x="4438482" y="3818965"/>
              <a:chExt cx="1706545" cy="1362635"/>
            </a:xfrm>
          </p:grpSpPr>
          <p:grpSp>
            <p:nvGrpSpPr>
              <p:cNvPr id="108" name="Group 26"/>
              <p:cNvGrpSpPr/>
              <p:nvPr/>
            </p:nvGrpSpPr>
            <p:grpSpPr>
              <a:xfrm>
                <a:off x="4438482" y="4052314"/>
                <a:ext cx="536650" cy="863189"/>
                <a:chOff x="4438482" y="4052314"/>
                <a:chExt cx="536650" cy="863189"/>
              </a:xfrm>
            </p:grpSpPr>
            <p:sp>
              <p:nvSpPr>
                <p:cNvPr id="119" name="Chevron 11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Chevron 11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9" name="Group 27"/>
              <p:cNvGrpSpPr/>
              <p:nvPr/>
            </p:nvGrpSpPr>
            <p:grpSpPr>
              <a:xfrm>
                <a:off x="5025671" y="4043350"/>
                <a:ext cx="536650" cy="863189"/>
                <a:chOff x="4438482" y="4052314"/>
                <a:chExt cx="536650" cy="863189"/>
              </a:xfrm>
            </p:grpSpPr>
            <p:sp>
              <p:nvSpPr>
                <p:cNvPr id="117" name="Chevron 116"/>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Chevron 117"/>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0" name="Group 30"/>
              <p:cNvGrpSpPr/>
              <p:nvPr/>
            </p:nvGrpSpPr>
            <p:grpSpPr>
              <a:xfrm>
                <a:off x="5608377" y="4038867"/>
                <a:ext cx="536650" cy="863189"/>
                <a:chOff x="4438482" y="4052314"/>
                <a:chExt cx="536650" cy="863189"/>
              </a:xfrm>
            </p:grpSpPr>
            <p:sp>
              <p:nvSpPr>
                <p:cNvPr id="115" name="Chevron 114"/>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Chevron 115"/>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1" name="Diamond 110"/>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7006577" y="2711152"/>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4" descr="http://icons.iconarchive.com/icons/iconsmind/outline/512/Wolf-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045880" y="2895373"/>
              <a:ext cx="242002" cy="2420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86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animEffect transition="in" filter="wipe(down)">
                                      <p:cBhvr>
                                        <p:cTn id="9" dur="580">
                                          <p:stCondLst>
                                            <p:cond delay="0"/>
                                          </p:stCondLst>
                                        </p:cTn>
                                        <p:tgtEl>
                                          <p:spTgt spid="70"/>
                                        </p:tgtEl>
                                      </p:cBhvr>
                                    </p:animEffect>
                                    <p:anim calcmode="lin" valueType="num">
                                      <p:cBhvr>
                                        <p:cTn id="10"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5" dur="26">
                                          <p:stCondLst>
                                            <p:cond delay="650"/>
                                          </p:stCondLst>
                                        </p:cTn>
                                        <p:tgtEl>
                                          <p:spTgt spid="70"/>
                                        </p:tgtEl>
                                      </p:cBhvr>
                                      <p:to x="100000" y="60000"/>
                                    </p:animScale>
                                    <p:animScale>
                                      <p:cBhvr>
                                        <p:cTn id="16" dur="166" decel="50000">
                                          <p:stCondLst>
                                            <p:cond delay="676"/>
                                          </p:stCondLst>
                                        </p:cTn>
                                        <p:tgtEl>
                                          <p:spTgt spid="70"/>
                                        </p:tgtEl>
                                      </p:cBhvr>
                                      <p:to x="100000" y="100000"/>
                                    </p:animScale>
                                    <p:animScale>
                                      <p:cBhvr>
                                        <p:cTn id="17" dur="26">
                                          <p:stCondLst>
                                            <p:cond delay="1312"/>
                                          </p:stCondLst>
                                        </p:cTn>
                                        <p:tgtEl>
                                          <p:spTgt spid="70"/>
                                        </p:tgtEl>
                                      </p:cBhvr>
                                      <p:to x="100000" y="80000"/>
                                    </p:animScale>
                                    <p:animScale>
                                      <p:cBhvr>
                                        <p:cTn id="18" dur="166" decel="50000">
                                          <p:stCondLst>
                                            <p:cond delay="1338"/>
                                          </p:stCondLst>
                                        </p:cTn>
                                        <p:tgtEl>
                                          <p:spTgt spid="70"/>
                                        </p:tgtEl>
                                      </p:cBhvr>
                                      <p:to x="100000" y="100000"/>
                                    </p:animScale>
                                    <p:animScale>
                                      <p:cBhvr>
                                        <p:cTn id="19" dur="26">
                                          <p:stCondLst>
                                            <p:cond delay="1642"/>
                                          </p:stCondLst>
                                        </p:cTn>
                                        <p:tgtEl>
                                          <p:spTgt spid="70"/>
                                        </p:tgtEl>
                                      </p:cBhvr>
                                      <p:to x="100000" y="90000"/>
                                    </p:animScale>
                                    <p:animScale>
                                      <p:cBhvr>
                                        <p:cTn id="20" dur="166" decel="50000">
                                          <p:stCondLst>
                                            <p:cond delay="1668"/>
                                          </p:stCondLst>
                                        </p:cTn>
                                        <p:tgtEl>
                                          <p:spTgt spid="70"/>
                                        </p:tgtEl>
                                      </p:cBhvr>
                                      <p:to x="100000" y="100000"/>
                                    </p:animScale>
                                    <p:animScale>
                                      <p:cBhvr>
                                        <p:cTn id="21" dur="26">
                                          <p:stCondLst>
                                            <p:cond delay="1808"/>
                                          </p:stCondLst>
                                        </p:cTn>
                                        <p:tgtEl>
                                          <p:spTgt spid="70"/>
                                        </p:tgtEl>
                                      </p:cBhvr>
                                      <p:to x="100000" y="95000"/>
                                    </p:animScale>
                                    <p:animScale>
                                      <p:cBhvr>
                                        <p:cTn id="22" dur="166" decel="50000">
                                          <p:stCondLst>
                                            <p:cond delay="1834"/>
                                          </p:stCondLst>
                                        </p:cTn>
                                        <p:tgtEl>
                                          <p:spTgt spid="7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25416" y="1127717"/>
            <a:ext cx="9534260" cy="5509200"/>
          </a:xfrm>
          <a:prstGeom prst="rect">
            <a:avLst/>
          </a:prstGeom>
          <a:noFill/>
        </p:spPr>
        <p:txBody>
          <a:bodyPr wrap="square" rtlCol="0">
            <a:spAutoFit/>
          </a:bodyPr>
          <a:lstStyle/>
          <a:p>
            <a:r>
              <a:rPr lang="en-US" sz="1600" dirty="0">
                <a:solidFill>
                  <a:schemeClr val="bg1"/>
                </a:solidFill>
              </a:rPr>
              <a:t>He was the firstborn son born to Joseph and </a:t>
            </a:r>
            <a:r>
              <a:rPr lang="en-US" sz="1600" dirty="0" err="1">
                <a:solidFill>
                  <a:schemeClr val="bg1"/>
                </a:solidFill>
              </a:rPr>
              <a:t>Asenath</a:t>
            </a:r>
            <a:r>
              <a:rPr lang="en-US" sz="1600" dirty="0">
                <a:solidFill>
                  <a:schemeClr val="bg1"/>
                </a:solidFill>
              </a:rPr>
              <a:t>, grandson to Israel (Jacob) and Rachel</a:t>
            </a:r>
          </a:p>
          <a:p>
            <a:endParaRPr lang="en-US" sz="1600" dirty="0">
              <a:solidFill>
                <a:schemeClr val="bg1"/>
              </a:solidFill>
            </a:endParaRPr>
          </a:p>
          <a:p>
            <a:r>
              <a:rPr lang="en-US" sz="1600" dirty="0">
                <a:solidFill>
                  <a:schemeClr val="bg1"/>
                </a:solidFill>
              </a:rPr>
              <a:t>Manasseh was married to an Aramean concubine, and that they had two sons, named </a:t>
            </a:r>
            <a:r>
              <a:rPr lang="en-US" sz="1600" dirty="0" err="1">
                <a:solidFill>
                  <a:schemeClr val="bg1"/>
                </a:solidFill>
              </a:rPr>
              <a:t>Asriel</a:t>
            </a:r>
            <a:r>
              <a:rPr lang="en-US" sz="1600" dirty="0">
                <a:solidFill>
                  <a:schemeClr val="bg1"/>
                </a:solidFill>
              </a:rPr>
              <a:t> and Machir </a:t>
            </a:r>
          </a:p>
          <a:p>
            <a:r>
              <a:rPr lang="en-US" sz="1600" dirty="0">
                <a:solidFill>
                  <a:schemeClr val="bg1"/>
                </a:solidFill>
              </a:rPr>
              <a:t>(1</a:t>
            </a:r>
            <a:r>
              <a:rPr lang="en-US" sz="1600" baseline="30000" dirty="0">
                <a:solidFill>
                  <a:schemeClr val="bg1"/>
                </a:solidFill>
              </a:rPr>
              <a:t>st</a:t>
            </a:r>
            <a:r>
              <a:rPr lang="en-US" sz="1600" dirty="0">
                <a:solidFill>
                  <a:schemeClr val="bg1"/>
                </a:solidFill>
              </a:rPr>
              <a:t> Chronicles 7:14)</a:t>
            </a:r>
          </a:p>
          <a:p>
            <a:endParaRPr lang="en-US" sz="1600" dirty="0">
              <a:solidFill>
                <a:schemeClr val="bg1"/>
              </a:solidFill>
            </a:endParaRPr>
          </a:p>
          <a:p>
            <a:r>
              <a:rPr lang="en-US" sz="1600" dirty="0">
                <a:solidFill>
                  <a:schemeClr val="bg1"/>
                </a:solidFill>
              </a:rPr>
              <a:t>Near the end of the book of Genesis, according to some English translations of the Bible (such as the King James Version), Manasseh's grandchildren are described as having been </a:t>
            </a:r>
            <a:r>
              <a:rPr lang="en-US" sz="1600" i="1" dirty="0">
                <a:solidFill>
                  <a:schemeClr val="bg1"/>
                </a:solidFill>
              </a:rPr>
              <a:t>brought up upon Joseph's knees</a:t>
            </a:r>
            <a:r>
              <a:rPr lang="en-US" sz="1600" dirty="0">
                <a:solidFill>
                  <a:schemeClr val="bg1"/>
                </a:solidFill>
              </a:rPr>
              <a:t>, while other English translations (such as the Revised Version) render the same text as </a:t>
            </a:r>
            <a:r>
              <a:rPr lang="en-US" sz="1600" i="1" dirty="0">
                <a:solidFill>
                  <a:schemeClr val="bg1"/>
                </a:solidFill>
              </a:rPr>
              <a:t>born upon Joseph's knees</a:t>
            </a:r>
            <a:r>
              <a:rPr lang="en-US" sz="1600" dirty="0">
                <a:solidFill>
                  <a:schemeClr val="bg1"/>
                </a:solidFill>
              </a:rPr>
              <a:t>;</a:t>
            </a:r>
          </a:p>
          <a:p>
            <a:endParaRPr lang="en-US" sz="1600" dirty="0">
              <a:solidFill>
                <a:schemeClr val="bg1"/>
              </a:solidFill>
            </a:endParaRPr>
          </a:p>
          <a:p>
            <a:r>
              <a:rPr lang="en-US" sz="1600" dirty="0">
                <a:solidFill>
                  <a:schemeClr val="bg1"/>
                </a:solidFill>
              </a:rPr>
              <a:t>He was appointed a large portion of land from the Mediterranean  Sea to the Jordan River</a:t>
            </a:r>
          </a:p>
          <a:p>
            <a:endParaRPr lang="en-US" sz="1600" dirty="0">
              <a:solidFill>
                <a:schemeClr val="bg1"/>
              </a:solidFill>
            </a:endParaRPr>
          </a:p>
          <a:p>
            <a:r>
              <a:rPr lang="en-US" sz="1600" dirty="0">
                <a:solidFill>
                  <a:schemeClr val="bg1"/>
                </a:solidFill>
              </a:rPr>
              <a:t>The Tribe of Manasseh joined the new kingdom with Saul as the first king. After the death of Saul, all the tribes other than Judah remained loyal to the House of Saul, but after the death of </a:t>
            </a:r>
            <a:r>
              <a:rPr lang="en-US" sz="1600" dirty="0" err="1">
                <a:solidFill>
                  <a:schemeClr val="bg1"/>
                </a:solidFill>
              </a:rPr>
              <a:t>Ish-bosheth</a:t>
            </a:r>
            <a:r>
              <a:rPr lang="en-US" sz="1600" dirty="0">
                <a:solidFill>
                  <a:schemeClr val="bg1"/>
                </a:solidFill>
              </a:rPr>
              <a:t>, Saul's son and successor to the throne of Israel, the Tribe of Manasseh joined the other northern Israelite tribes in making David, who was then the king of Judah, king of a re-united Kingdom of Israel. However, on the accession of </a:t>
            </a:r>
            <a:r>
              <a:rPr lang="en-US" sz="1600" dirty="0" err="1">
                <a:solidFill>
                  <a:schemeClr val="bg1"/>
                </a:solidFill>
              </a:rPr>
              <a:t>Rehoboam</a:t>
            </a:r>
            <a:r>
              <a:rPr lang="en-US" sz="1600" dirty="0">
                <a:solidFill>
                  <a:schemeClr val="bg1"/>
                </a:solidFill>
              </a:rPr>
              <a:t>, David's grandson, in c. 930 BC the northern tribes split from the House of David to reform a Kingdom of Israel as the Northern Kingdom. Manasseh was a member of the kingdom until the kingdom was conquered by Assyria in c. 723 BC and the population deported.</a:t>
            </a:r>
          </a:p>
          <a:p>
            <a:endParaRPr lang="en-US" sz="1600" dirty="0">
              <a:solidFill>
                <a:schemeClr val="bg1"/>
              </a:solidFill>
            </a:endParaRPr>
          </a:p>
          <a:p>
            <a:r>
              <a:rPr lang="en-US" sz="1600" dirty="0">
                <a:solidFill>
                  <a:schemeClr val="bg1"/>
                </a:solidFill>
              </a:rPr>
              <a:t>This tribe is counted as one of the lost Ten Tribes</a:t>
            </a:r>
          </a:p>
          <a:p>
            <a:endParaRPr lang="en-US" sz="1600" dirty="0">
              <a:solidFill>
                <a:schemeClr val="bg1"/>
              </a:solidFill>
            </a:endParaRPr>
          </a:p>
          <a:p>
            <a:r>
              <a:rPr lang="en-US" sz="1600" dirty="0">
                <a:solidFill>
                  <a:schemeClr val="bg1"/>
                </a:solidFill>
              </a:rPr>
              <a:t>Gideon, the warrior/judge  and Lehi (Book of Mormon) was of the Tribe of Manasseh</a:t>
            </a:r>
          </a:p>
        </p:txBody>
      </p:sp>
      <p:grpSp>
        <p:nvGrpSpPr>
          <p:cNvPr id="37" name="Group 36"/>
          <p:cNvGrpSpPr/>
          <p:nvPr/>
        </p:nvGrpSpPr>
        <p:grpSpPr>
          <a:xfrm>
            <a:off x="454930" y="-22312"/>
            <a:ext cx="11703109" cy="1200329"/>
            <a:chOff x="495302" y="608996"/>
            <a:chExt cx="11703109" cy="1200329"/>
          </a:xfrm>
        </p:grpSpPr>
        <p:sp>
          <p:nvSpPr>
            <p:cNvPr id="10" name="TextBox 9"/>
            <p:cNvSpPr txBox="1"/>
            <p:nvPr/>
          </p:nvSpPr>
          <p:spPr>
            <a:xfrm>
              <a:off x="495302" y="608996"/>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Manasseh </a:t>
              </a:r>
            </a:p>
          </p:txBody>
        </p:sp>
        <p:sp>
          <p:nvSpPr>
            <p:cNvPr id="36" name="Rectangle 35"/>
            <p:cNvSpPr/>
            <p:nvPr/>
          </p:nvSpPr>
          <p:spPr>
            <a:xfrm>
              <a:off x="9666275" y="1100843"/>
              <a:ext cx="1141787" cy="369332"/>
            </a:xfrm>
            <a:prstGeom prst="rect">
              <a:avLst/>
            </a:prstGeom>
          </p:spPr>
          <p:txBody>
            <a:bodyPr wrap="none">
              <a:spAutoFit/>
            </a:bodyPr>
            <a:lstStyle/>
            <a:p>
              <a:r>
                <a:rPr lang="en-US" dirty="0">
                  <a:solidFill>
                    <a:schemeClr val="bg1"/>
                  </a:solidFill>
                </a:rPr>
                <a:t>Forgetting</a:t>
              </a:r>
            </a:p>
          </p:txBody>
        </p:sp>
      </p:grpSp>
      <p:sp>
        <p:nvSpPr>
          <p:cNvPr id="38" name="Rectangle 37"/>
          <p:cNvSpPr/>
          <p:nvPr/>
        </p:nvSpPr>
        <p:spPr>
          <a:xfrm>
            <a:off x="11715289" y="6456985"/>
            <a:ext cx="442750" cy="369332"/>
          </a:xfrm>
          <a:prstGeom prst="rect">
            <a:avLst/>
          </a:prstGeom>
        </p:spPr>
        <p:txBody>
          <a:bodyPr wrap="none">
            <a:spAutoFit/>
          </a:bodyPr>
          <a:lstStyle/>
          <a:p>
            <a:r>
              <a:rPr lang="en-US" dirty="0">
                <a:solidFill>
                  <a:schemeClr val="bg1"/>
                </a:solidFill>
              </a:rPr>
              <a:t>(1)</a:t>
            </a:r>
          </a:p>
        </p:txBody>
      </p:sp>
      <p:grpSp>
        <p:nvGrpSpPr>
          <p:cNvPr id="14" name="Group 13"/>
          <p:cNvGrpSpPr/>
          <p:nvPr/>
        </p:nvGrpSpPr>
        <p:grpSpPr>
          <a:xfrm>
            <a:off x="10015478" y="1792505"/>
            <a:ext cx="1504424" cy="3802081"/>
            <a:chOff x="5566332" y="3681678"/>
            <a:chExt cx="1133051" cy="2863522"/>
          </a:xfrm>
        </p:grpSpPr>
        <p:grpSp>
          <p:nvGrpSpPr>
            <p:cNvPr id="15" name="Group 14"/>
            <p:cNvGrpSpPr/>
            <p:nvPr/>
          </p:nvGrpSpPr>
          <p:grpSpPr>
            <a:xfrm>
              <a:off x="5566332" y="3681678"/>
              <a:ext cx="1133051" cy="2863522"/>
              <a:chOff x="3124425" y="529034"/>
              <a:chExt cx="1380536" cy="3344532"/>
            </a:xfrm>
          </p:grpSpPr>
          <p:sp>
            <p:nvSpPr>
              <p:cNvPr id="82" name="Oval 81"/>
              <p:cNvSpPr/>
              <p:nvPr/>
            </p:nvSpPr>
            <p:spPr>
              <a:xfrm rot="208670" flipH="1">
                <a:off x="3290479" y="666542"/>
                <a:ext cx="1082574" cy="122519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928098" flipH="1">
                <a:off x="3124425" y="2231507"/>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952234" flipH="1">
                <a:off x="4116273" y="2184038"/>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247591" flipH="1">
                <a:off x="3488745" y="3290199"/>
                <a:ext cx="250930"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952234" flipH="1">
                <a:off x="3778423" y="3278660"/>
                <a:ext cx="249729"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430708" flipH="1">
                <a:off x="3232839" y="1543682"/>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9809709" flipH="1">
                <a:off x="3817759" y="1509588"/>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rot="20363465" flipH="1">
                <a:off x="3797487" y="529034"/>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91"/>
              <p:cNvSpPr/>
              <p:nvPr/>
            </p:nvSpPr>
            <p:spPr>
              <a:xfrm rot="16523337" flipH="1">
                <a:off x="3401695" y="596361"/>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flipH="1">
                <a:off x="3662605" y="607042"/>
                <a:ext cx="381000" cy="381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flipH="1">
                <a:off x="3545298" y="1280504"/>
                <a:ext cx="504876" cy="58336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57"/>
            <p:cNvGrpSpPr/>
            <p:nvPr/>
          </p:nvGrpSpPr>
          <p:grpSpPr>
            <a:xfrm rot="15904384">
              <a:off x="5642272" y="5398366"/>
              <a:ext cx="1322101" cy="237313"/>
              <a:chOff x="6096000" y="1376597"/>
              <a:chExt cx="3810000" cy="1867525"/>
            </a:xfrm>
          </p:grpSpPr>
          <p:grpSp>
            <p:nvGrpSpPr>
              <p:cNvPr id="62" name="Group 34"/>
              <p:cNvGrpSpPr/>
              <p:nvPr/>
            </p:nvGrpSpPr>
            <p:grpSpPr>
              <a:xfrm>
                <a:off x="6096000" y="1447800"/>
                <a:ext cx="3810000" cy="1752600"/>
                <a:chOff x="4800600" y="183630"/>
                <a:chExt cx="5791200" cy="1311639"/>
              </a:xfrm>
            </p:grpSpPr>
            <p:grpSp>
              <p:nvGrpSpPr>
                <p:cNvPr id="73" name="Group 28"/>
                <p:cNvGrpSpPr/>
                <p:nvPr/>
              </p:nvGrpSpPr>
              <p:grpSpPr>
                <a:xfrm>
                  <a:off x="4800600" y="184879"/>
                  <a:ext cx="2895600" cy="1295400"/>
                  <a:chOff x="4800600" y="184879"/>
                  <a:chExt cx="2895600" cy="1295400"/>
                </a:xfrm>
              </p:grpSpPr>
              <p:sp>
                <p:nvSpPr>
                  <p:cNvPr id="79" name="Flowchart: Decision 78"/>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cision 79"/>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4-Point Star 80"/>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29"/>
                <p:cNvGrpSpPr/>
                <p:nvPr/>
              </p:nvGrpSpPr>
              <p:grpSpPr>
                <a:xfrm>
                  <a:off x="7696200" y="183630"/>
                  <a:ext cx="2895600" cy="1295400"/>
                  <a:chOff x="4800600" y="184879"/>
                  <a:chExt cx="2895600" cy="1295400"/>
                </a:xfrm>
              </p:grpSpPr>
              <p:sp>
                <p:nvSpPr>
                  <p:cNvPr id="76" name="Flowchart: Decision 7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cision 7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4-Point Star 7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4-Point Star 74"/>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57"/>
            <p:cNvGrpSpPr/>
            <p:nvPr/>
          </p:nvGrpSpPr>
          <p:grpSpPr>
            <a:xfrm rot="16396785">
              <a:off x="5263960" y="5420453"/>
              <a:ext cx="1322101" cy="237313"/>
              <a:chOff x="6096000" y="1376597"/>
              <a:chExt cx="3810000" cy="1867525"/>
            </a:xfrm>
          </p:grpSpPr>
          <p:grpSp>
            <p:nvGrpSpPr>
              <p:cNvPr id="42" name="Group 34"/>
              <p:cNvGrpSpPr/>
              <p:nvPr/>
            </p:nvGrpSpPr>
            <p:grpSpPr>
              <a:xfrm>
                <a:off x="6096000" y="1447800"/>
                <a:ext cx="3810000" cy="1752600"/>
                <a:chOff x="4800600" y="183630"/>
                <a:chExt cx="5791200" cy="1311639"/>
              </a:xfrm>
            </p:grpSpPr>
            <p:grpSp>
              <p:nvGrpSpPr>
                <p:cNvPr id="53" name="Group 28"/>
                <p:cNvGrpSpPr/>
                <p:nvPr/>
              </p:nvGrpSpPr>
              <p:grpSpPr>
                <a:xfrm>
                  <a:off x="4800600" y="184879"/>
                  <a:ext cx="2895600" cy="1295400"/>
                  <a:chOff x="4800600" y="184879"/>
                  <a:chExt cx="2895600" cy="1295400"/>
                </a:xfrm>
              </p:grpSpPr>
              <p:sp>
                <p:nvSpPr>
                  <p:cNvPr id="59" name="Flowchart: Decision 58"/>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cision 59"/>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4-Point Star 60"/>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9"/>
                <p:cNvGrpSpPr/>
                <p:nvPr/>
              </p:nvGrpSpPr>
              <p:grpSpPr>
                <a:xfrm>
                  <a:off x="7696200" y="183630"/>
                  <a:ext cx="2895600" cy="1295400"/>
                  <a:chOff x="4800600" y="184879"/>
                  <a:chExt cx="2895600" cy="1295400"/>
                </a:xfrm>
              </p:grpSpPr>
              <p:sp>
                <p:nvSpPr>
                  <p:cNvPr id="56" name="Flowchart: Decision 5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cision 5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4-Point Star 5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4-Point Star 54"/>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57"/>
            <p:cNvGrpSpPr/>
            <p:nvPr/>
          </p:nvGrpSpPr>
          <p:grpSpPr>
            <a:xfrm rot="10800000">
              <a:off x="5710060" y="3941052"/>
              <a:ext cx="846260" cy="151901"/>
              <a:chOff x="6096000" y="1376597"/>
              <a:chExt cx="3810000" cy="1867525"/>
            </a:xfrm>
          </p:grpSpPr>
          <p:grpSp>
            <p:nvGrpSpPr>
              <p:cNvPr id="19" name="Group 34"/>
              <p:cNvGrpSpPr/>
              <p:nvPr/>
            </p:nvGrpSpPr>
            <p:grpSpPr>
              <a:xfrm>
                <a:off x="6096000" y="1447800"/>
                <a:ext cx="3810000" cy="1752600"/>
                <a:chOff x="4800600" y="183630"/>
                <a:chExt cx="5791200" cy="1311639"/>
              </a:xfrm>
            </p:grpSpPr>
            <p:grpSp>
              <p:nvGrpSpPr>
                <p:cNvPr id="30" name="Group 28"/>
                <p:cNvGrpSpPr/>
                <p:nvPr/>
              </p:nvGrpSpPr>
              <p:grpSpPr>
                <a:xfrm>
                  <a:off x="4800600" y="184879"/>
                  <a:ext cx="2895600" cy="1295400"/>
                  <a:chOff x="4800600" y="184879"/>
                  <a:chExt cx="2895600" cy="1295400"/>
                </a:xfrm>
              </p:grpSpPr>
              <p:sp>
                <p:nvSpPr>
                  <p:cNvPr id="39" name="Flowchart: Decision 38"/>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cision 39"/>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4-Point Star 40"/>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9"/>
                <p:cNvGrpSpPr/>
                <p:nvPr/>
              </p:nvGrpSpPr>
              <p:grpSpPr>
                <a:xfrm>
                  <a:off x="7696200" y="183630"/>
                  <a:ext cx="2895600" cy="1295400"/>
                  <a:chOff x="4800600" y="184879"/>
                  <a:chExt cx="2895600" cy="1295400"/>
                </a:xfrm>
              </p:grpSpPr>
              <p:sp>
                <p:nvSpPr>
                  <p:cNvPr id="33" name="Flowchart: Decision 3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cision 3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4-Point Star 3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4-Point Star 31"/>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75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down)">
                                      <p:cBhvr>
                                        <p:cTn id="9" dur="580">
                                          <p:stCondLst>
                                            <p:cond delay="0"/>
                                          </p:stCondLst>
                                        </p:cTn>
                                        <p:tgtEl>
                                          <p:spTgt spid="14"/>
                                        </p:tgtEl>
                                      </p:cBhvr>
                                    </p:animEffect>
                                    <p:anim calcmode="lin" valueType="num">
                                      <p:cBhvr>
                                        <p:cTn id="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 dur="26">
                                          <p:stCondLst>
                                            <p:cond delay="650"/>
                                          </p:stCondLst>
                                        </p:cTn>
                                        <p:tgtEl>
                                          <p:spTgt spid="14"/>
                                        </p:tgtEl>
                                      </p:cBhvr>
                                      <p:to x="100000" y="60000"/>
                                    </p:animScale>
                                    <p:animScale>
                                      <p:cBhvr>
                                        <p:cTn id="16" dur="166" decel="50000">
                                          <p:stCondLst>
                                            <p:cond delay="676"/>
                                          </p:stCondLst>
                                        </p:cTn>
                                        <p:tgtEl>
                                          <p:spTgt spid="14"/>
                                        </p:tgtEl>
                                      </p:cBhvr>
                                      <p:to x="100000" y="100000"/>
                                    </p:animScale>
                                    <p:animScale>
                                      <p:cBhvr>
                                        <p:cTn id="17" dur="26">
                                          <p:stCondLst>
                                            <p:cond delay="1312"/>
                                          </p:stCondLst>
                                        </p:cTn>
                                        <p:tgtEl>
                                          <p:spTgt spid="14"/>
                                        </p:tgtEl>
                                      </p:cBhvr>
                                      <p:to x="100000" y="80000"/>
                                    </p:animScale>
                                    <p:animScale>
                                      <p:cBhvr>
                                        <p:cTn id="18" dur="166" decel="50000">
                                          <p:stCondLst>
                                            <p:cond delay="1338"/>
                                          </p:stCondLst>
                                        </p:cTn>
                                        <p:tgtEl>
                                          <p:spTgt spid="14"/>
                                        </p:tgtEl>
                                      </p:cBhvr>
                                      <p:to x="100000" y="100000"/>
                                    </p:animScale>
                                    <p:animScale>
                                      <p:cBhvr>
                                        <p:cTn id="19" dur="26">
                                          <p:stCondLst>
                                            <p:cond delay="1642"/>
                                          </p:stCondLst>
                                        </p:cTn>
                                        <p:tgtEl>
                                          <p:spTgt spid="14"/>
                                        </p:tgtEl>
                                      </p:cBhvr>
                                      <p:to x="100000" y="90000"/>
                                    </p:animScale>
                                    <p:animScale>
                                      <p:cBhvr>
                                        <p:cTn id="20" dur="166" decel="50000">
                                          <p:stCondLst>
                                            <p:cond delay="1668"/>
                                          </p:stCondLst>
                                        </p:cTn>
                                        <p:tgtEl>
                                          <p:spTgt spid="14"/>
                                        </p:tgtEl>
                                      </p:cBhvr>
                                      <p:to x="100000" y="100000"/>
                                    </p:animScale>
                                    <p:animScale>
                                      <p:cBhvr>
                                        <p:cTn id="21" dur="26">
                                          <p:stCondLst>
                                            <p:cond delay="1808"/>
                                          </p:stCondLst>
                                        </p:cTn>
                                        <p:tgtEl>
                                          <p:spTgt spid="14"/>
                                        </p:tgtEl>
                                      </p:cBhvr>
                                      <p:to x="100000" y="95000"/>
                                    </p:animScale>
                                    <p:animScale>
                                      <p:cBhvr>
                                        <p:cTn id="22" dur="166" decel="50000">
                                          <p:stCondLst>
                                            <p:cond delay="1834"/>
                                          </p:stCondLst>
                                        </p:cTn>
                                        <p:tgtEl>
                                          <p:spTgt spid="1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14596" y="1066614"/>
            <a:ext cx="9534260" cy="6247864"/>
          </a:xfrm>
          <a:prstGeom prst="rect">
            <a:avLst/>
          </a:prstGeom>
          <a:noFill/>
        </p:spPr>
        <p:txBody>
          <a:bodyPr wrap="square" rtlCol="0">
            <a:spAutoFit/>
          </a:bodyPr>
          <a:lstStyle/>
          <a:p>
            <a:r>
              <a:rPr lang="en-US" sz="1600" dirty="0">
                <a:solidFill>
                  <a:schemeClr val="bg1"/>
                </a:solidFill>
              </a:rPr>
              <a:t>He was the younger of the two sons born to Joseph and </a:t>
            </a:r>
            <a:r>
              <a:rPr lang="en-US" sz="1600" dirty="0" err="1">
                <a:solidFill>
                  <a:schemeClr val="bg1"/>
                </a:solidFill>
              </a:rPr>
              <a:t>Asenath</a:t>
            </a:r>
            <a:r>
              <a:rPr lang="en-US" sz="1600" dirty="0">
                <a:solidFill>
                  <a:schemeClr val="bg1"/>
                </a:solidFill>
              </a:rPr>
              <a:t>, grandson of Jacob and Rachel</a:t>
            </a:r>
          </a:p>
          <a:p>
            <a:endParaRPr lang="en-US" sz="1600" dirty="0">
              <a:solidFill>
                <a:schemeClr val="bg1"/>
              </a:solidFill>
            </a:endParaRPr>
          </a:p>
          <a:p>
            <a:r>
              <a:rPr lang="en-US" sz="1600" dirty="0">
                <a:solidFill>
                  <a:schemeClr val="bg1"/>
                </a:solidFill>
              </a:rPr>
              <a:t>He would be the one to receive the birthright</a:t>
            </a:r>
          </a:p>
          <a:p>
            <a:endParaRPr lang="en-US" sz="1600" dirty="0">
              <a:solidFill>
                <a:schemeClr val="bg1"/>
              </a:solidFill>
            </a:endParaRPr>
          </a:p>
          <a:p>
            <a:r>
              <a:rPr lang="en-US" sz="1600" dirty="0">
                <a:solidFill>
                  <a:schemeClr val="bg1"/>
                </a:solidFill>
              </a:rPr>
              <a:t>When the aged Israel (Jacob) was about to give a blessing to Joseph’s sons, he place his hands in such a way as to favor Ephraim</a:t>
            </a:r>
          </a:p>
          <a:p>
            <a:endParaRPr lang="en-US" sz="1600" dirty="0">
              <a:solidFill>
                <a:schemeClr val="bg1"/>
              </a:solidFill>
            </a:endParaRPr>
          </a:p>
          <a:p>
            <a:r>
              <a:rPr lang="en-US" sz="1600" dirty="0">
                <a:solidFill>
                  <a:schemeClr val="bg1"/>
                </a:solidFill>
              </a:rPr>
              <a:t>He was given the birthright in Israel</a:t>
            </a:r>
          </a:p>
          <a:p>
            <a:endParaRPr lang="en-US" sz="1600" dirty="0">
              <a:solidFill>
                <a:schemeClr val="bg1"/>
              </a:solidFill>
            </a:endParaRPr>
          </a:p>
          <a:p>
            <a:r>
              <a:rPr lang="en-US" sz="1600" dirty="0">
                <a:solidFill>
                  <a:schemeClr val="bg1"/>
                </a:solidFill>
              </a:rPr>
              <a:t>He received a portion of Joseph’s land with prime and fertile regions</a:t>
            </a:r>
          </a:p>
          <a:p>
            <a:endParaRPr lang="en-US" sz="1600" dirty="0">
              <a:solidFill>
                <a:schemeClr val="bg1"/>
              </a:solidFill>
            </a:endParaRPr>
          </a:p>
          <a:p>
            <a:r>
              <a:rPr lang="en-US" sz="1600" dirty="0">
                <a:solidFill>
                  <a:schemeClr val="bg1"/>
                </a:solidFill>
              </a:rPr>
              <a:t>The Tribe of Ephraim had a colorful history marked at times by an envious nature concerning the other tribes</a:t>
            </a:r>
          </a:p>
          <a:p>
            <a:endParaRPr lang="en-US" sz="1600" dirty="0">
              <a:solidFill>
                <a:schemeClr val="bg1"/>
              </a:solidFill>
            </a:endParaRPr>
          </a:p>
          <a:p>
            <a:r>
              <a:rPr lang="en-US" sz="1600" dirty="0">
                <a:solidFill>
                  <a:schemeClr val="bg1"/>
                </a:solidFill>
              </a:rPr>
              <a:t>Ephraim is mentioned a number of times in the D&amp;C and in connection with the Book of Mormon as the “stick of Ephraim” and also connected with the “rod” (connected with Joseph Smith) that should come forth “out of the stem of Jesse” </a:t>
            </a:r>
          </a:p>
          <a:p>
            <a:endParaRPr lang="en-US" sz="1600" dirty="0">
              <a:solidFill>
                <a:schemeClr val="bg1"/>
              </a:solidFill>
            </a:endParaRPr>
          </a:p>
          <a:p>
            <a:r>
              <a:rPr lang="en-US" sz="1600" dirty="0">
                <a:solidFill>
                  <a:schemeClr val="bg1"/>
                </a:solidFill>
              </a:rPr>
              <a:t>Ephraim is primarily responsible for conveying the truths of the gospel of Jesus Christ to all the world under provisions of the Abrahamic covenant</a:t>
            </a:r>
          </a:p>
          <a:p>
            <a:endParaRPr lang="en-US" sz="1600" dirty="0">
              <a:solidFill>
                <a:schemeClr val="bg1"/>
              </a:solidFill>
            </a:endParaRPr>
          </a:p>
          <a:p>
            <a:r>
              <a:rPr lang="en-US" sz="1600" dirty="0">
                <a:solidFill>
                  <a:schemeClr val="bg1"/>
                </a:solidFill>
              </a:rPr>
              <a:t>Ephraim is also mentioned in connection with the return of the ten tribes and the glorious blessings to be poured out upon Israel</a:t>
            </a:r>
          </a:p>
          <a:p>
            <a:r>
              <a:rPr lang="en-US" sz="1600" dirty="0">
                <a:solidFill>
                  <a:schemeClr val="bg1"/>
                </a:solidFill>
              </a:rPr>
              <a:t>Ishmael and his family were descendants of Ephraim (Book of Mormon)</a:t>
            </a:r>
          </a:p>
          <a:p>
            <a:endParaRPr lang="en-US" sz="1600" dirty="0">
              <a:solidFill>
                <a:schemeClr val="bg1"/>
              </a:solidFill>
            </a:endParaRPr>
          </a:p>
          <a:p>
            <a:endParaRPr lang="en-US" sz="1600" dirty="0">
              <a:solidFill>
                <a:schemeClr val="bg1"/>
              </a:solidFill>
            </a:endParaRPr>
          </a:p>
        </p:txBody>
      </p:sp>
      <p:grpSp>
        <p:nvGrpSpPr>
          <p:cNvPr id="37" name="Group 36"/>
          <p:cNvGrpSpPr/>
          <p:nvPr/>
        </p:nvGrpSpPr>
        <p:grpSpPr>
          <a:xfrm>
            <a:off x="454930" y="-22312"/>
            <a:ext cx="11703109" cy="1200329"/>
            <a:chOff x="495302" y="608996"/>
            <a:chExt cx="11703109" cy="1200329"/>
          </a:xfrm>
        </p:grpSpPr>
        <p:sp>
          <p:nvSpPr>
            <p:cNvPr id="10" name="TextBox 9"/>
            <p:cNvSpPr txBox="1"/>
            <p:nvPr/>
          </p:nvSpPr>
          <p:spPr>
            <a:xfrm>
              <a:off x="495302" y="608996"/>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Ephraim </a:t>
              </a:r>
            </a:p>
          </p:txBody>
        </p:sp>
        <p:sp>
          <p:nvSpPr>
            <p:cNvPr id="36" name="Rectangle 35"/>
            <p:cNvSpPr/>
            <p:nvPr/>
          </p:nvSpPr>
          <p:spPr>
            <a:xfrm>
              <a:off x="9666275" y="1100843"/>
              <a:ext cx="867545" cy="369332"/>
            </a:xfrm>
            <a:prstGeom prst="rect">
              <a:avLst/>
            </a:prstGeom>
          </p:spPr>
          <p:txBody>
            <a:bodyPr wrap="none">
              <a:spAutoFit/>
            </a:bodyPr>
            <a:lstStyle/>
            <a:p>
              <a:r>
                <a:rPr lang="en-US" dirty="0">
                  <a:solidFill>
                    <a:schemeClr val="bg1"/>
                  </a:solidFill>
                </a:rPr>
                <a:t>Fruitful</a:t>
              </a:r>
            </a:p>
          </p:txBody>
        </p:sp>
      </p:grpSp>
      <p:grpSp>
        <p:nvGrpSpPr>
          <p:cNvPr id="14" name="Group 13"/>
          <p:cNvGrpSpPr/>
          <p:nvPr/>
        </p:nvGrpSpPr>
        <p:grpSpPr>
          <a:xfrm>
            <a:off x="10047277" y="1738949"/>
            <a:ext cx="1690032" cy="3557059"/>
            <a:chOff x="4245849" y="2049836"/>
            <a:chExt cx="1690032" cy="3557059"/>
          </a:xfrm>
        </p:grpSpPr>
        <p:sp>
          <p:nvSpPr>
            <p:cNvPr id="15" name="Round Diagonal Corner Rectangle 14"/>
            <p:cNvSpPr/>
            <p:nvPr/>
          </p:nvSpPr>
          <p:spPr>
            <a:xfrm rot="14715899" flipH="1">
              <a:off x="4261768" y="25046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p:nvSpPr>
          <p:spPr>
            <a:xfrm rot="17609948">
              <a:off x="4898444" y="24832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Oval 16"/>
            <p:cNvSpPr/>
            <p:nvPr/>
          </p:nvSpPr>
          <p:spPr>
            <a:xfrm rot="20028610">
              <a:off x="5653825" y="4112845"/>
              <a:ext cx="282056" cy="562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538320">
              <a:off x="4245849" y="4064445"/>
              <a:ext cx="294430" cy="562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3039363">
              <a:off x="4760860" y="5199614"/>
              <a:ext cx="294431" cy="50621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422559">
              <a:off x="5167558" y="5199614"/>
              <a:ext cx="308348" cy="50621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996156">
              <a:off x="4368815" y="3372855"/>
              <a:ext cx="557430" cy="106539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41752">
              <a:off x="4452519" y="3243282"/>
              <a:ext cx="554140" cy="96434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9870960">
              <a:off x="5287815" y="3375816"/>
              <a:ext cx="523595" cy="106539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036208">
              <a:off x="5185537" y="3259487"/>
              <a:ext cx="554140" cy="96434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4718799" y="3287249"/>
              <a:ext cx="799168" cy="213734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40139" y="31185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1335299">
              <a:off x="5149190" y="3174253"/>
              <a:ext cx="385894" cy="213979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353417">
              <a:off x="4709378" y="3230355"/>
              <a:ext cx="385894" cy="2045397"/>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724407" y="22037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46"/>
            <p:cNvGrpSpPr/>
            <p:nvPr/>
          </p:nvGrpSpPr>
          <p:grpSpPr>
            <a:xfrm>
              <a:off x="4351462" y="2049836"/>
              <a:ext cx="1533708" cy="744487"/>
              <a:chOff x="518540" y="1084217"/>
              <a:chExt cx="2193567" cy="1008603"/>
            </a:xfrm>
            <a:solidFill>
              <a:srgbClr val="663300"/>
            </a:solidFill>
          </p:grpSpPr>
          <p:sp>
            <p:nvSpPr>
              <p:cNvPr id="70" name="Moon 69"/>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5133688">
              <a:off x="4496184" y="4206258"/>
              <a:ext cx="1688165" cy="214516"/>
              <a:chOff x="4492674" y="468559"/>
              <a:chExt cx="2030314" cy="440258"/>
            </a:xfrm>
          </p:grpSpPr>
          <p:grpSp>
            <p:nvGrpSpPr>
              <p:cNvPr id="59" name="Group 58"/>
              <p:cNvGrpSpPr/>
              <p:nvPr/>
            </p:nvGrpSpPr>
            <p:grpSpPr>
              <a:xfrm>
                <a:off x="4492674" y="468559"/>
                <a:ext cx="724258" cy="436918"/>
                <a:chOff x="4492674" y="468559"/>
                <a:chExt cx="724258" cy="436918"/>
              </a:xfrm>
            </p:grpSpPr>
            <p:sp>
              <p:nvSpPr>
                <p:cNvPr id="67" name="Hexagon 66"/>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5229042" y="471899"/>
                <a:ext cx="724258" cy="436918"/>
                <a:chOff x="4492674" y="468559"/>
                <a:chExt cx="724258" cy="436918"/>
              </a:xfrm>
            </p:grpSpPr>
            <p:sp>
              <p:nvSpPr>
                <p:cNvPr id="64" name="Hexagon 63"/>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5960371" y="491492"/>
                <a:ext cx="562617" cy="394746"/>
                <a:chOff x="4492674" y="499522"/>
                <a:chExt cx="562617" cy="394746"/>
              </a:xfrm>
            </p:grpSpPr>
            <p:sp>
              <p:nvSpPr>
                <p:cNvPr id="62" name="Hexagon 61"/>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rot="5744245">
              <a:off x="4057823" y="4210742"/>
              <a:ext cx="1688165" cy="214516"/>
              <a:chOff x="4492674" y="468559"/>
              <a:chExt cx="2030314" cy="440258"/>
            </a:xfrm>
          </p:grpSpPr>
          <p:grpSp>
            <p:nvGrpSpPr>
              <p:cNvPr id="48" name="Group 47"/>
              <p:cNvGrpSpPr/>
              <p:nvPr/>
            </p:nvGrpSpPr>
            <p:grpSpPr>
              <a:xfrm>
                <a:off x="4492674" y="468559"/>
                <a:ext cx="724258" cy="436918"/>
                <a:chOff x="4492674" y="468559"/>
                <a:chExt cx="724258" cy="436918"/>
              </a:xfrm>
            </p:grpSpPr>
            <p:sp>
              <p:nvSpPr>
                <p:cNvPr id="56" name="Hexagon 55"/>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229042" y="471899"/>
                <a:ext cx="724258" cy="436918"/>
                <a:chOff x="4492674" y="468559"/>
                <a:chExt cx="724258" cy="436918"/>
              </a:xfrm>
            </p:grpSpPr>
            <p:sp>
              <p:nvSpPr>
                <p:cNvPr id="53" name="Hexagon 52"/>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960371" y="491492"/>
                <a:ext cx="562617" cy="394746"/>
                <a:chOff x="4492674" y="499522"/>
                <a:chExt cx="562617" cy="394746"/>
              </a:xfrm>
            </p:grpSpPr>
            <p:sp>
              <p:nvSpPr>
                <p:cNvPr id="51" name="Hexagon 50"/>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4430700" y="2330185"/>
              <a:ext cx="1371051" cy="192879"/>
              <a:chOff x="4492674" y="468559"/>
              <a:chExt cx="2030314" cy="440258"/>
            </a:xfrm>
          </p:grpSpPr>
          <p:grpSp>
            <p:nvGrpSpPr>
              <p:cNvPr id="34" name="Group 33"/>
              <p:cNvGrpSpPr/>
              <p:nvPr/>
            </p:nvGrpSpPr>
            <p:grpSpPr>
              <a:xfrm>
                <a:off x="4492674" y="468559"/>
                <a:ext cx="724258" cy="436918"/>
                <a:chOff x="4492674" y="468559"/>
                <a:chExt cx="724258" cy="436918"/>
              </a:xfrm>
            </p:grpSpPr>
            <p:sp>
              <p:nvSpPr>
                <p:cNvPr id="45" name="Hexagon 44"/>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229042" y="471899"/>
                <a:ext cx="724258" cy="436918"/>
                <a:chOff x="4492674" y="468559"/>
                <a:chExt cx="724258" cy="436918"/>
              </a:xfrm>
            </p:grpSpPr>
            <p:sp>
              <p:nvSpPr>
                <p:cNvPr id="42" name="Hexagon 41"/>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960371" y="491492"/>
                <a:ext cx="562617" cy="394746"/>
                <a:chOff x="4492674" y="499522"/>
                <a:chExt cx="562617" cy="394746"/>
              </a:xfrm>
            </p:grpSpPr>
            <p:sp>
              <p:nvSpPr>
                <p:cNvPr id="40" name="Hexagon 39"/>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59925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down)">
                                      <p:cBhvr>
                                        <p:cTn id="9" dur="580">
                                          <p:stCondLst>
                                            <p:cond delay="0"/>
                                          </p:stCondLst>
                                        </p:cTn>
                                        <p:tgtEl>
                                          <p:spTgt spid="14"/>
                                        </p:tgtEl>
                                      </p:cBhvr>
                                    </p:animEffect>
                                    <p:anim calcmode="lin" valueType="num">
                                      <p:cBhvr>
                                        <p:cTn id="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 dur="26">
                                          <p:stCondLst>
                                            <p:cond delay="650"/>
                                          </p:stCondLst>
                                        </p:cTn>
                                        <p:tgtEl>
                                          <p:spTgt spid="14"/>
                                        </p:tgtEl>
                                      </p:cBhvr>
                                      <p:to x="100000" y="60000"/>
                                    </p:animScale>
                                    <p:animScale>
                                      <p:cBhvr>
                                        <p:cTn id="16" dur="166" decel="50000">
                                          <p:stCondLst>
                                            <p:cond delay="676"/>
                                          </p:stCondLst>
                                        </p:cTn>
                                        <p:tgtEl>
                                          <p:spTgt spid="14"/>
                                        </p:tgtEl>
                                      </p:cBhvr>
                                      <p:to x="100000" y="100000"/>
                                    </p:animScale>
                                    <p:animScale>
                                      <p:cBhvr>
                                        <p:cTn id="17" dur="26">
                                          <p:stCondLst>
                                            <p:cond delay="1312"/>
                                          </p:stCondLst>
                                        </p:cTn>
                                        <p:tgtEl>
                                          <p:spTgt spid="14"/>
                                        </p:tgtEl>
                                      </p:cBhvr>
                                      <p:to x="100000" y="80000"/>
                                    </p:animScale>
                                    <p:animScale>
                                      <p:cBhvr>
                                        <p:cTn id="18" dur="166" decel="50000">
                                          <p:stCondLst>
                                            <p:cond delay="1338"/>
                                          </p:stCondLst>
                                        </p:cTn>
                                        <p:tgtEl>
                                          <p:spTgt spid="14"/>
                                        </p:tgtEl>
                                      </p:cBhvr>
                                      <p:to x="100000" y="100000"/>
                                    </p:animScale>
                                    <p:animScale>
                                      <p:cBhvr>
                                        <p:cTn id="19" dur="26">
                                          <p:stCondLst>
                                            <p:cond delay="1642"/>
                                          </p:stCondLst>
                                        </p:cTn>
                                        <p:tgtEl>
                                          <p:spTgt spid="14"/>
                                        </p:tgtEl>
                                      </p:cBhvr>
                                      <p:to x="100000" y="90000"/>
                                    </p:animScale>
                                    <p:animScale>
                                      <p:cBhvr>
                                        <p:cTn id="20" dur="166" decel="50000">
                                          <p:stCondLst>
                                            <p:cond delay="1668"/>
                                          </p:stCondLst>
                                        </p:cTn>
                                        <p:tgtEl>
                                          <p:spTgt spid="14"/>
                                        </p:tgtEl>
                                      </p:cBhvr>
                                      <p:to x="100000" y="100000"/>
                                    </p:animScale>
                                    <p:animScale>
                                      <p:cBhvr>
                                        <p:cTn id="21" dur="26">
                                          <p:stCondLst>
                                            <p:cond delay="1808"/>
                                          </p:stCondLst>
                                        </p:cTn>
                                        <p:tgtEl>
                                          <p:spTgt spid="14"/>
                                        </p:tgtEl>
                                      </p:cBhvr>
                                      <p:to x="100000" y="95000"/>
                                    </p:animScale>
                                    <p:animScale>
                                      <p:cBhvr>
                                        <p:cTn id="22" dur="166" decel="50000">
                                          <p:stCondLst>
                                            <p:cond delay="1834"/>
                                          </p:stCondLst>
                                        </p:cTn>
                                        <p:tgtEl>
                                          <p:spTgt spid="1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53"/>
            <a:ext cx="7007382" cy="1938992"/>
          </a:xfrm>
          <a:prstGeom prst="rect">
            <a:avLst/>
          </a:prstGeom>
          <a:ln>
            <a:solidFill>
              <a:schemeClr val="tx1"/>
            </a:solidFill>
          </a:ln>
        </p:spPr>
        <p:txBody>
          <a:bodyPr wrap="square">
            <a:spAutoFit/>
          </a:bodyPr>
          <a:lstStyle/>
          <a:p>
            <a:r>
              <a:rPr lang="en-US" sz="1200" b="1" i="0" dirty="0">
                <a:solidFill>
                  <a:srgbClr val="252525"/>
                </a:solidFill>
                <a:effectLst/>
              </a:rPr>
              <a:t>Reuben:</a:t>
            </a:r>
          </a:p>
          <a:p>
            <a:r>
              <a:rPr lang="en-US" sz="1200" b="0" i="0" dirty="0">
                <a:solidFill>
                  <a:srgbClr val="252525"/>
                </a:solidFill>
                <a:effectLst/>
              </a:rPr>
              <a:t>According to the Book of </a:t>
            </a:r>
            <a:r>
              <a:rPr lang="en-US" sz="1200" b="0" i="0" dirty="0" err="1">
                <a:solidFill>
                  <a:srgbClr val="252525"/>
                </a:solidFill>
                <a:effectLst/>
              </a:rPr>
              <a:t>Jasher</a:t>
            </a:r>
            <a:r>
              <a:rPr lang="en-US" sz="1200" b="0" i="0" dirty="0">
                <a:solidFill>
                  <a:srgbClr val="252525"/>
                </a:solidFill>
                <a:effectLst/>
              </a:rPr>
              <a:t>, Chapter 45, Reuben's wife was </a:t>
            </a:r>
            <a:r>
              <a:rPr lang="en-US" sz="1200" b="0" i="0" dirty="0" err="1">
                <a:solidFill>
                  <a:srgbClr val="252525"/>
                </a:solidFill>
                <a:effectLst/>
              </a:rPr>
              <a:t>Eliuram</a:t>
            </a:r>
            <a:r>
              <a:rPr lang="en-US" sz="1200" b="0" i="0" dirty="0">
                <a:solidFill>
                  <a:srgbClr val="252525"/>
                </a:solidFill>
                <a:effectLst/>
              </a:rPr>
              <a:t> the daughter of </a:t>
            </a:r>
            <a:r>
              <a:rPr lang="en-US" sz="1200" b="0" i="0" dirty="0" err="1">
                <a:solidFill>
                  <a:srgbClr val="252525"/>
                </a:solidFill>
                <a:effectLst/>
              </a:rPr>
              <a:t>Avi</a:t>
            </a:r>
            <a:r>
              <a:rPr lang="en-US" sz="1200" b="0" i="0" dirty="0">
                <a:solidFill>
                  <a:srgbClr val="252525"/>
                </a:solidFill>
                <a:effectLst/>
              </a:rPr>
              <a:t> the Canaanite (of </a:t>
            </a:r>
            <a:r>
              <a:rPr lang="en-US" sz="1200" b="0" i="0" dirty="0" err="1">
                <a:solidFill>
                  <a:srgbClr val="252525"/>
                </a:solidFill>
                <a:effectLst/>
              </a:rPr>
              <a:t>Timnah</a:t>
            </a:r>
            <a:r>
              <a:rPr lang="en-US" sz="1200" b="0" i="0" dirty="0">
                <a:solidFill>
                  <a:srgbClr val="252525"/>
                </a:solidFill>
                <a:effectLst/>
              </a:rPr>
              <a:t>). </a:t>
            </a:r>
            <a:r>
              <a:rPr lang="en-US" sz="1200" dirty="0">
                <a:solidFill>
                  <a:srgbClr val="252525"/>
                </a:solidFill>
              </a:rPr>
              <a:t>W</a:t>
            </a:r>
            <a:r>
              <a:rPr lang="en-US" sz="1200" b="0" i="0" dirty="0">
                <a:solidFill>
                  <a:srgbClr val="252525"/>
                </a:solidFill>
                <a:effectLst/>
              </a:rPr>
              <a:t>ikipedia</a:t>
            </a:r>
          </a:p>
          <a:p>
            <a:r>
              <a:rPr lang="en-US" sz="1200" dirty="0"/>
              <a:t>A brief account of Reuben’s immorality in the historical account may seem unusual, but it explains why Reuben, the firstborn of Leah, forfeited the birthright. Since Rachel was the second wife, her firstborn would then by right inherit the forfeited blessing. Joseph thus was the next legal heir in line, even though he was the eleventh son born. ( </a:t>
            </a:r>
            <a:r>
              <a:rPr lang="en-US" sz="1200" u="sng" dirty="0"/>
              <a:t>1 Chronicles 5:1–3 </a:t>
            </a:r>
            <a:r>
              <a:rPr lang="en-US" sz="1200" dirty="0"/>
              <a:t>specifically ties Reuben’s loss of the birthright to his transgression and shows how it went to Joseph.) The firstborn sons of the handmaids, Bilhah and </a:t>
            </a:r>
            <a:r>
              <a:rPr lang="en-US" sz="1200" dirty="0" err="1"/>
              <a:t>Zilpah</a:t>
            </a:r>
            <a:r>
              <a:rPr lang="en-US" sz="1200" dirty="0"/>
              <a:t>, would not be considered since they were the property of their mistresses and their children were also technically considered Rachel’s and Leah’s property. Mormonbible.org</a:t>
            </a:r>
          </a:p>
        </p:txBody>
      </p:sp>
      <p:sp>
        <p:nvSpPr>
          <p:cNvPr id="3" name="Rectangle 2"/>
          <p:cNvSpPr/>
          <p:nvPr/>
        </p:nvSpPr>
        <p:spPr>
          <a:xfrm>
            <a:off x="0" y="1929939"/>
            <a:ext cx="7007382" cy="461665"/>
          </a:xfrm>
          <a:prstGeom prst="rect">
            <a:avLst/>
          </a:prstGeom>
          <a:ln>
            <a:solidFill>
              <a:schemeClr val="tx1"/>
            </a:solidFill>
          </a:ln>
        </p:spPr>
        <p:txBody>
          <a:bodyPr wrap="square">
            <a:spAutoFit/>
          </a:bodyPr>
          <a:lstStyle/>
          <a:p>
            <a:r>
              <a:rPr lang="en-US" sz="1200" b="1" dirty="0"/>
              <a:t>Simeon</a:t>
            </a:r>
            <a:r>
              <a:rPr lang="en-US" sz="1200" dirty="0"/>
              <a:t> refers to Leah's belief that God had heard that she was hated by Jacob, in the sense of not being as </a:t>
            </a:r>
            <a:r>
              <a:rPr lang="en-US" sz="1200" dirty="0" err="1"/>
              <a:t>favoured</a:t>
            </a:r>
            <a:r>
              <a:rPr lang="en-US" sz="1200" dirty="0"/>
              <a:t> as Rachel. Wikipedia</a:t>
            </a:r>
          </a:p>
        </p:txBody>
      </p:sp>
      <p:sp>
        <p:nvSpPr>
          <p:cNvPr id="4" name="Rectangle 3"/>
          <p:cNvSpPr/>
          <p:nvPr/>
        </p:nvSpPr>
        <p:spPr>
          <a:xfrm>
            <a:off x="0" y="3605887"/>
            <a:ext cx="7007382" cy="3154710"/>
          </a:xfrm>
          <a:prstGeom prst="rect">
            <a:avLst/>
          </a:prstGeom>
          <a:ln>
            <a:solidFill>
              <a:schemeClr val="tx1"/>
            </a:solidFill>
          </a:ln>
        </p:spPr>
        <p:txBody>
          <a:bodyPr wrap="square">
            <a:spAutoFit/>
          </a:bodyPr>
          <a:lstStyle/>
          <a:p>
            <a:r>
              <a:rPr lang="en-US" sz="1200" b="1" i="0" dirty="0">
                <a:solidFill>
                  <a:srgbClr val="252525"/>
                </a:solidFill>
                <a:effectLst/>
                <a:latin typeface="Arial" panose="020B0604020202020204" pitchFamily="34" charset="0"/>
              </a:rPr>
              <a:t>Judah:</a:t>
            </a:r>
            <a:endParaRPr lang="en-US" sz="1100" b="1" i="0" dirty="0">
              <a:solidFill>
                <a:srgbClr val="252525"/>
              </a:solidFill>
              <a:effectLst/>
              <a:latin typeface="Arial" panose="020B0604020202020204" pitchFamily="34" charset="0"/>
            </a:endParaRPr>
          </a:p>
          <a:p>
            <a:r>
              <a:rPr lang="en-US" sz="1100" dirty="0"/>
              <a:t>Following Onan’s death, Judah asked Tamar to not remarry, but to wait in her father’s house until Judah’s youngest son, </a:t>
            </a:r>
            <a:r>
              <a:rPr lang="en-US" sz="1100" dirty="0" err="1"/>
              <a:t>Shelah</a:t>
            </a:r>
            <a:r>
              <a:rPr lang="en-US" sz="1100" dirty="0"/>
              <a:t>, was old enough to marry. Tamar complied with Judah’s wishes. But quite a number of years went by, and Judah’s wife, </a:t>
            </a:r>
            <a:r>
              <a:rPr lang="en-US" sz="1100" dirty="0" err="1"/>
              <a:t>Shua</a:t>
            </a:r>
            <a:r>
              <a:rPr lang="en-US" sz="1100" dirty="0"/>
              <a:t>, died. Tamar realized that she was not going to be given in marriage to </a:t>
            </a:r>
            <a:r>
              <a:rPr lang="en-US" sz="1100" dirty="0" err="1"/>
              <a:t>Shelah</a:t>
            </a:r>
            <a:r>
              <a:rPr lang="en-US" sz="1100" dirty="0"/>
              <a:t>, who was now grown (Genesis 38:11-14).</a:t>
            </a:r>
          </a:p>
          <a:p>
            <a:r>
              <a:rPr lang="en-US" sz="1100" dirty="0"/>
              <a:t>One day Tamar heard that her father-in-law was heading out to shear his sheep. She removed her widow’s garments and dressed to appear as a harlot as she sat along the road where Judah would pass by. Judah did not recognize her and propositioned her; and she demanded his signet, cord and staff for collateral. When it was later discovered that she was pregnant, Judah threatened her with death for harlotry. To save her life, she presented the items belonging to Judah and said, “By the man to whom these belong, I am with child” (Genesis 38:18, 24-26).</a:t>
            </a:r>
          </a:p>
          <a:p>
            <a:r>
              <a:rPr lang="en-US" sz="1100" dirty="0"/>
              <a:t>Tamar had twins. At delivery, one twin put out his hand first and the midwife tied a scarlet thread on it and said, “This one came out first.” But the other twin, Perez, came out unexpectedly followed by </a:t>
            </a:r>
            <a:r>
              <a:rPr lang="en-US" sz="1100" dirty="0" err="1"/>
              <a:t>Zerah</a:t>
            </a:r>
            <a:r>
              <a:rPr lang="en-US" sz="1100" dirty="0"/>
              <a:t> with the scarlet thread tied on his hand (Genesis 38:27-30).</a:t>
            </a:r>
          </a:p>
          <a:p>
            <a:r>
              <a:rPr lang="en-US" sz="1100" dirty="0"/>
              <a:t>God would use the unusual birth of these twins to establish two lines of genealogy in the tribe of Judah.</a:t>
            </a:r>
          </a:p>
          <a:p>
            <a:r>
              <a:rPr lang="en-US" sz="1100" dirty="0"/>
              <a:t>The second great promise God gave to Abraham stated, “And in you all the families of the earth shall be blessed” (Genesis 12:3). This promise would come through the line of Perez. King David and the kings of Judah would descend through the line of Perez. But most importantly, Jesus Christ would come through this line so “all the families of the earth shall be blessed” (Matthew 1:3, 16).</a:t>
            </a:r>
          </a:p>
        </p:txBody>
      </p:sp>
      <p:sp>
        <p:nvSpPr>
          <p:cNvPr id="5" name="Rectangle 4"/>
          <p:cNvSpPr/>
          <p:nvPr/>
        </p:nvSpPr>
        <p:spPr>
          <a:xfrm>
            <a:off x="0" y="2391604"/>
            <a:ext cx="7007382" cy="1200329"/>
          </a:xfrm>
          <a:prstGeom prst="rect">
            <a:avLst/>
          </a:prstGeom>
          <a:ln>
            <a:solidFill>
              <a:schemeClr val="tx1"/>
            </a:solidFill>
          </a:ln>
        </p:spPr>
        <p:txBody>
          <a:bodyPr wrap="square">
            <a:spAutoFit/>
          </a:bodyPr>
          <a:lstStyle/>
          <a:p>
            <a:r>
              <a:rPr lang="en-US" sz="1200" b="1" dirty="0"/>
              <a:t>Levi </a:t>
            </a:r>
            <a:r>
              <a:rPr lang="en-US" sz="1200" dirty="0"/>
              <a:t>  The Torah suggests that the name of </a:t>
            </a:r>
            <a:r>
              <a:rPr lang="en-US" sz="1200" i="1" dirty="0"/>
              <a:t>Levi</a:t>
            </a:r>
            <a:r>
              <a:rPr lang="en-US" sz="1200" dirty="0"/>
              <a:t> refers to Leah's hope for Jacob to </a:t>
            </a:r>
            <a:r>
              <a:rPr lang="en-US" sz="1200" i="1" dirty="0"/>
              <a:t>join</a:t>
            </a:r>
            <a:r>
              <a:rPr lang="en-US" sz="1200" dirty="0"/>
              <a:t> with her because she had borne him 3 sons. The early sources of the Torah—the </a:t>
            </a:r>
            <a:r>
              <a:rPr lang="en-US" sz="1200" dirty="0" err="1"/>
              <a:t>Jahwist</a:t>
            </a:r>
            <a:r>
              <a:rPr lang="en-US" sz="1200" dirty="0"/>
              <a:t> and </a:t>
            </a:r>
            <a:r>
              <a:rPr lang="en-US" sz="1200" dirty="0" err="1"/>
              <a:t>Elohist</a:t>
            </a:r>
            <a:r>
              <a:rPr lang="en-US" sz="1200" dirty="0"/>
              <a:t>—appear to treat the term </a:t>
            </a:r>
            <a:r>
              <a:rPr lang="en-US" sz="1200" i="1" dirty="0"/>
              <a:t>Levi</a:t>
            </a:r>
            <a:r>
              <a:rPr lang="en-US" sz="1200" dirty="0"/>
              <a:t> as just being a word meaning </a:t>
            </a:r>
            <a:r>
              <a:rPr lang="en-US" sz="1200" i="1" dirty="0"/>
              <a:t>priest</a:t>
            </a:r>
            <a:r>
              <a:rPr lang="en-US" sz="1200" dirty="0"/>
              <a:t>; some scholars therefore suspect that "</a:t>
            </a:r>
            <a:r>
              <a:rPr lang="en-US" sz="1200" dirty="0" err="1"/>
              <a:t>levi</a:t>
            </a:r>
            <a:r>
              <a:rPr lang="en-US" sz="1200" dirty="0"/>
              <a:t>" was originally a general term for a priest, and had no connection to ancestry, and that it was only later, for example in the priestly source and Blessing of Moses, that the existence of a tribe named </a:t>
            </a:r>
            <a:r>
              <a:rPr lang="en-US" sz="1200" i="1" dirty="0"/>
              <a:t>Levi</a:t>
            </a:r>
            <a:r>
              <a:rPr lang="en-US" sz="1200" dirty="0"/>
              <a:t> became assumed, in order to explain the origin of the priestly caste. Wikipedia</a:t>
            </a:r>
          </a:p>
        </p:txBody>
      </p:sp>
      <p:sp>
        <p:nvSpPr>
          <p:cNvPr id="6" name="Rectangle 5"/>
          <p:cNvSpPr/>
          <p:nvPr/>
        </p:nvSpPr>
        <p:spPr>
          <a:xfrm>
            <a:off x="7007382" y="0"/>
            <a:ext cx="5184618" cy="3046988"/>
          </a:xfrm>
          <a:prstGeom prst="rect">
            <a:avLst/>
          </a:prstGeom>
          <a:ln>
            <a:solidFill>
              <a:schemeClr val="tx1"/>
            </a:solidFill>
          </a:ln>
        </p:spPr>
        <p:txBody>
          <a:bodyPr wrap="square">
            <a:spAutoFit/>
          </a:bodyPr>
          <a:lstStyle/>
          <a:p>
            <a:r>
              <a:rPr lang="en-US" sz="1200" b="1" dirty="0"/>
              <a:t>Dan:</a:t>
            </a:r>
          </a:p>
          <a:p>
            <a:r>
              <a:rPr lang="en-US" sz="1200" i="1" dirty="0"/>
              <a:t>Judge.</a:t>
            </a:r>
            <a:r>
              <a:rPr lang="en-US" sz="1200" dirty="0"/>
              <a:t> Son of Bilhah, Rachel’s maid, and brother to Naphtali. After the settlement in Canaan, the district assigned to the tribe of Dan was small in area but had an admirable situation, adjoining Ephraim, Benjamin, and Judah, parts of it being extremely fertile. There was a good deal of difficulty in holding it against the Amorites  and against the Philistines (Judg. 13:2, 25; 18:1). Consequently the </a:t>
            </a:r>
            <a:r>
              <a:rPr lang="en-US" sz="1200" dirty="0" err="1"/>
              <a:t>Danites</a:t>
            </a:r>
            <a:r>
              <a:rPr lang="en-US" sz="1200" dirty="0"/>
              <a:t> made for themselves a settlement in the north of Palestine (Judg. 18), around </a:t>
            </a:r>
            <a:r>
              <a:rPr lang="en-US" sz="1200" dirty="0" err="1"/>
              <a:t>Laish</a:t>
            </a:r>
            <a:r>
              <a:rPr lang="en-US" sz="1200" dirty="0"/>
              <a:t>, to which city they gave the name of Dan. This town is well known as the northern limit of Palestine, which extended “from Dan even to Beer-</a:t>
            </a:r>
            <a:r>
              <a:rPr lang="en-US" sz="1200" dirty="0" err="1"/>
              <a:t>sheba</a:t>
            </a:r>
            <a:r>
              <a:rPr lang="en-US" sz="1200" dirty="0"/>
              <a:t>.” It was chosen by Jeroboam as one of the places in which to establish the calf worship for the northern tribes (1 Kgs. 12:29; 2 Kgs. 10:29). The city was laid waste by </a:t>
            </a:r>
            <a:r>
              <a:rPr lang="en-US" sz="1200" dirty="0" err="1"/>
              <a:t>Benhadad</a:t>
            </a:r>
            <a:r>
              <a:rPr lang="en-US" sz="1200" dirty="0"/>
              <a:t> (1 Kgs. 15:20; 2 Chr. 16:4); and Jewish tradition records that the calf was carried off to Assyria by </a:t>
            </a:r>
            <a:r>
              <a:rPr lang="en-US" sz="1200" dirty="0" err="1"/>
              <a:t>Tiglath-pileser</a:t>
            </a:r>
            <a:r>
              <a:rPr lang="en-US" sz="1200" dirty="0"/>
              <a:t> (2 Kgs. 15:29). The reason for the omission of the tribe of Dan in John’s list in Rev. 7:5–7 is not known. Its character is sketched in the blessings of Jacob and Moses (Gen. 49:16–18; Deut. 33:22). Bible Dictionary</a:t>
            </a:r>
            <a:endParaRPr lang="en-US" sz="1100" dirty="0"/>
          </a:p>
        </p:txBody>
      </p:sp>
      <p:sp>
        <p:nvSpPr>
          <p:cNvPr id="7" name="Rectangle 6"/>
          <p:cNvSpPr/>
          <p:nvPr/>
        </p:nvSpPr>
        <p:spPr>
          <a:xfrm>
            <a:off x="7007382" y="3046988"/>
            <a:ext cx="5184618" cy="1384995"/>
          </a:xfrm>
          <a:prstGeom prst="rect">
            <a:avLst/>
          </a:prstGeom>
          <a:ln>
            <a:solidFill>
              <a:schemeClr val="tx1"/>
            </a:solidFill>
          </a:ln>
        </p:spPr>
        <p:txBody>
          <a:bodyPr wrap="square">
            <a:spAutoFit/>
          </a:bodyPr>
          <a:lstStyle/>
          <a:p>
            <a:r>
              <a:rPr lang="en-US" sz="1200" b="1" dirty="0" err="1"/>
              <a:t>Naphitali</a:t>
            </a:r>
            <a:r>
              <a:rPr lang="en-US" sz="1200" b="1" dirty="0"/>
              <a:t>:</a:t>
            </a:r>
          </a:p>
          <a:p>
            <a:r>
              <a:rPr lang="en-US" sz="1200" dirty="0"/>
              <a:t>Sixth son of Jacob, and second child of Bilhah, Rachel’s slave (Gen. 30:8); his four sons (Gen. 46:24; Ex. 1:4; 1 Chr. 7:13); the blessing on the tribe (Gen. 49:21; Deut. 33:23); land of Naphtali (Josh. 19:32–39). Barak of </a:t>
            </a:r>
            <a:r>
              <a:rPr lang="en-US" sz="1200" dirty="0" err="1"/>
              <a:t>Kedesh</a:t>
            </a:r>
            <a:r>
              <a:rPr lang="en-US" sz="1200" dirty="0"/>
              <a:t>-Naphtali was the one man of note belonging to the tribe (Judg. 4:6; 5:15–18). The history of the tribe ends with the captivity under </a:t>
            </a:r>
            <a:r>
              <a:rPr lang="en-US" sz="1200" dirty="0" err="1"/>
              <a:t>Tiglath-pileser</a:t>
            </a:r>
            <a:r>
              <a:rPr lang="en-US" sz="1200" dirty="0"/>
              <a:t>, see Isa. 9:1; Ezek. 48:3–4, 34; Matt. 4:15; Rev. 7:6. Bible Dictionary</a:t>
            </a:r>
            <a:endParaRPr lang="en-US" sz="1100" dirty="0"/>
          </a:p>
        </p:txBody>
      </p:sp>
      <p:sp>
        <p:nvSpPr>
          <p:cNvPr id="8" name="Rectangle 7"/>
          <p:cNvSpPr/>
          <p:nvPr/>
        </p:nvSpPr>
        <p:spPr>
          <a:xfrm>
            <a:off x="7007382" y="4445937"/>
            <a:ext cx="5184618" cy="2462213"/>
          </a:xfrm>
          <a:prstGeom prst="rect">
            <a:avLst/>
          </a:prstGeom>
          <a:ln>
            <a:solidFill>
              <a:schemeClr val="tx1"/>
            </a:solidFill>
          </a:ln>
        </p:spPr>
        <p:txBody>
          <a:bodyPr wrap="square">
            <a:spAutoFit/>
          </a:bodyPr>
          <a:lstStyle/>
          <a:p>
            <a:r>
              <a:rPr lang="en-US" sz="1200" b="1" dirty="0" err="1"/>
              <a:t>Gadi</a:t>
            </a:r>
            <a:r>
              <a:rPr lang="en-US" sz="1200" b="1" dirty="0"/>
              <a:t>:</a:t>
            </a:r>
          </a:p>
          <a:p>
            <a:r>
              <a:rPr lang="en-US" sz="1200" dirty="0"/>
              <a:t>They were of warlike character of the </a:t>
            </a:r>
            <a:r>
              <a:rPr lang="en-US" sz="1200" dirty="0" err="1"/>
              <a:t>Gadites</a:t>
            </a:r>
            <a:r>
              <a:rPr lang="en-US" sz="1200" dirty="0"/>
              <a:t> is emphasized. The children of Gad along with the </a:t>
            </a:r>
            <a:r>
              <a:rPr lang="en-US" sz="1200" dirty="0" err="1"/>
              <a:t>Reubenites</a:t>
            </a:r>
            <a:r>
              <a:rPr lang="en-US" sz="1200" dirty="0"/>
              <a:t> were owners of cattle, and for that reason grazing land was allotted to them in Canaan (Num. 32:1–5). Their district lay east of the Jordan and contained good arable pasture land, with an abundance of water. It was given them on condition they went armed before their brethren. Their boundaries are described (Josh. 12:1–6; 13:8–12). After the wars they were sent home with a blessing and built an altar, which caused offense (Josh. 22). The </a:t>
            </a:r>
            <a:r>
              <a:rPr lang="en-US" sz="1200" dirty="0" err="1"/>
              <a:t>Gadites</a:t>
            </a:r>
            <a:r>
              <a:rPr lang="en-US" sz="1200" dirty="0"/>
              <a:t>, who were brave and warlike (1 Chr. 5:11–22; 12:8, 14), were sometimes known as </a:t>
            </a:r>
            <a:r>
              <a:rPr lang="en-US" sz="1200" dirty="0" err="1"/>
              <a:t>Gileadites</a:t>
            </a:r>
            <a:r>
              <a:rPr lang="en-US" sz="1200" dirty="0"/>
              <a:t> (Judg. 5:17; 12:4). Their land was invaded, and they were carried captive by </a:t>
            </a:r>
            <a:r>
              <a:rPr lang="en-US" sz="1200" dirty="0" err="1"/>
              <a:t>Tiglath-pileser</a:t>
            </a:r>
            <a:r>
              <a:rPr lang="en-US" sz="1200" dirty="0"/>
              <a:t> (2 Kgs. 10:33; 1 Chr. 5:26).</a:t>
            </a:r>
          </a:p>
          <a:p>
            <a:r>
              <a:rPr lang="en-US" sz="1100" dirty="0"/>
              <a:t>The Book of </a:t>
            </a:r>
            <a:r>
              <a:rPr lang="en-US" sz="1100" dirty="0" err="1"/>
              <a:t>Jasher</a:t>
            </a:r>
            <a:r>
              <a:rPr lang="en-US" sz="1100" dirty="0"/>
              <a:t> states that Gad married </a:t>
            </a:r>
            <a:r>
              <a:rPr lang="en-US" sz="1100" dirty="0" err="1"/>
              <a:t>Uzith</a:t>
            </a:r>
            <a:r>
              <a:rPr lang="en-US" sz="1100" dirty="0"/>
              <a:t>. </a:t>
            </a:r>
            <a:r>
              <a:rPr lang="en-US" sz="1100" dirty="0" err="1"/>
              <a:t>Uzith</a:t>
            </a:r>
            <a:r>
              <a:rPr lang="en-US" sz="1100" dirty="0"/>
              <a:t> was the daughter of </a:t>
            </a:r>
            <a:r>
              <a:rPr lang="en-US" sz="1100" dirty="0" err="1"/>
              <a:t>Amuram</a:t>
            </a:r>
            <a:r>
              <a:rPr lang="en-US" sz="1100" dirty="0"/>
              <a:t>, the granddaughter of </a:t>
            </a:r>
            <a:r>
              <a:rPr lang="en-US" sz="1100" dirty="0" err="1"/>
              <a:t>Uz</a:t>
            </a:r>
            <a:r>
              <a:rPr lang="en-US" sz="1100" dirty="0"/>
              <a:t> and the great-grandson of </a:t>
            </a:r>
            <a:r>
              <a:rPr lang="en-US" sz="1100" dirty="0" err="1"/>
              <a:t>Nahor</a:t>
            </a:r>
            <a:r>
              <a:rPr lang="en-US" sz="1100" dirty="0"/>
              <a:t> (son of </a:t>
            </a:r>
            <a:r>
              <a:rPr lang="en-US" sz="1100" dirty="0" err="1"/>
              <a:t>Terah</a:t>
            </a:r>
            <a:r>
              <a:rPr lang="en-US" sz="1100" dirty="0"/>
              <a:t>) Wikipedia</a:t>
            </a:r>
          </a:p>
        </p:txBody>
      </p:sp>
    </p:spTree>
    <p:extLst>
      <p:ext uri="{BB962C8B-B14F-4D97-AF65-F5344CB8AC3E}">
        <p14:creationId xmlns:p14="http://schemas.microsoft.com/office/powerpoint/2010/main" val="391688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53"/>
            <a:ext cx="7007382" cy="1754326"/>
          </a:xfrm>
          <a:prstGeom prst="rect">
            <a:avLst/>
          </a:prstGeom>
          <a:ln>
            <a:solidFill>
              <a:schemeClr val="tx1"/>
            </a:solidFill>
          </a:ln>
        </p:spPr>
        <p:txBody>
          <a:bodyPr wrap="square">
            <a:spAutoFit/>
          </a:bodyPr>
          <a:lstStyle/>
          <a:p>
            <a:r>
              <a:rPr lang="en-US" sz="1200" b="1" i="0" dirty="0">
                <a:solidFill>
                  <a:srgbClr val="252525"/>
                </a:solidFill>
                <a:effectLst/>
              </a:rPr>
              <a:t>Asher:</a:t>
            </a:r>
          </a:p>
          <a:p>
            <a:r>
              <a:rPr lang="en-US" sz="1200" dirty="0"/>
              <a:t>According to classical rabbinical literature, Asher had informed his brothers about Reuben's incest with Bilhah, and as a result Asher came to be on bad terms with his brothers, though once Reuben confessed, the brothers realized they had been unjust towards Asher. He was the very one whose endeavor it had always been to reconcile the brothers, especially when they disputed as to who among them was destined to be the ancestor of the priests. According to the Book of Jubilees Asher married twice. His first wife was </a:t>
            </a:r>
            <a:r>
              <a:rPr lang="en-US" sz="1200" dirty="0" err="1"/>
              <a:t>Adon</a:t>
            </a:r>
            <a:r>
              <a:rPr lang="en-US" sz="1200" dirty="0"/>
              <a:t>, a great-granddaughter of Ishmael; his second, </a:t>
            </a:r>
            <a:r>
              <a:rPr lang="en-US" sz="1200" dirty="0" err="1"/>
              <a:t>Hadurah</a:t>
            </a:r>
            <a:r>
              <a:rPr lang="en-US" sz="1200" dirty="0"/>
              <a:t>, a granddaughter of Eber and a widow. By her first marriage </a:t>
            </a:r>
            <a:r>
              <a:rPr lang="en-US" sz="1200" dirty="0" err="1"/>
              <a:t>Hadurah</a:t>
            </a:r>
            <a:r>
              <a:rPr lang="en-US" sz="1200" dirty="0"/>
              <a:t> had a daughter </a:t>
            </a:r>
            <a:r>
              <a:rPr lang="en-US" sz="1200" dirty="0" err="1"/>
              <a:t>Serah</a:t>
            </a:r>
            <a:r>
              <a:rPr lang="en-US" sz="1200" dirty="0"/>
              <a:t>, whom Asher treated as affectionately as if she had been of his own flesh and blood, so that the Bible itself speaks of </a:t>
            </a:r>
            <a:r>
              <a:rPr lang="en-US" sz="1200" dirty="0" err="1"/>
              <a:t>Serah</a:t>
            </a:r>
            <a:r>
              <a:rPr lang="en-US" sz="1200" dirty="0"/>
              <a:t> as Asher's daughter. Wikipedia</a:t>
            </a:r>
          </a:p>
        </p:txBody>
      </p:sp>
      <p:sp>
        <p:nvSpPr>
          <p:cNvPr id="3" name="Rectangle 2"/>
          <p:cNvSpPr/>
          <p:nvPr/>
        </p:nvSpPr>
        <p:spPr>
          <a:xfrm>
            <a:off x="0" y="1745273"/>
            <a:ext cx="7007382" cy="1754326"/>
          </a:xfrm>
          <a:prstGeom prst="rect">
            <a:avLst/>
          </a:prstGeom>
          <a:ln>
            <a:solidFill>
              <a:schemeClr val="tx1"/>
            </a:solidFill>
          </a:ln>
        </p:spPr>
        <p:txBody>
          <a:bodyPr wrap="square">
            <a:spAutoFit/>
          </a:bodyPr>
          <a:lstStyle/>
          <a:p>
            <a:r>
              <a:rPr lang="en-US" sz="1200" b="1" dirty="0"/>
              <a:t>Issachar</a:t>
            </a:r>
            <a:r>
              <a:rPr lang="en-US" sz="1200" dirty="0"/>
              <a:t>:</a:t>
            </a:r>
          </a:p>
          <a:p>
            <a:r>
              <a:rPr lang="en-US" sz="1200" dirty="0"/>
              <a:t>The Talmud argues that Issachar's description in the Blessing of Jacob - </a:t>
            </a:r>
            <a:r>
              <a:rPr lang="en-US" sz="1200" i="1" dirty="0"/>
              <a:t>Issachar is a strong ass lying down between two burdens: and he saw that settled life was good, and the land was pleasant; and bowed his shoulder to bear, and became a servant unto tribute. </a:t>
            </a:r>
            <a:r>
              <a:rPr lang="en-US" sz="1200" dirty="0"/>
              <a:t>Since the tribe of Zebulun were traditionally seen as merchants and Issachar as religious teachers, Issachar and Zebulun were considered to have a symbiotic relationship, whereby Issachar would devote its time to the study and teaching of Torah, while Zebulun would provide the financial support, in exchange for a share of Issachar's spiritual reward . Such was the tradition of this symbiosis, that anyone engaged in such a partnership became termed </a:t>
            </a:r>
            <a:r>
              <a:rPr lang="en-US" sz="1200" i="1" dirty="0"/>
              <a:t>Issachar</a:t>
            </a:r>
            <a:r>
              <a:rPr lang="en-US" sz="1200" dirty="0"/>
              <a:t> and </a:t>
            </a:r>
            <a:r>
              <a:rPr lang="en-US" sz="1200" i="1" dirty="0"/>
              <a:t>Zebulun</a:t>
            </a:r>
            <a:r>
              <a:rPr lang="en-US" sz="1200" dirty="0"/>
              <a:t> respectively, even into modern times. </a:t>
            </a:r>
            <a:r>
              <a:rPr lang="en-US" sz="1200" i="1" dirty="0"/>
              <a:t>Wikipedia</a:t>
            </a:r>
            <a:endParaRPr lang="en-US" sz="1200" dirty="0"/>
          </a:p>
        </p:txBody>
      </p:sp>
      <p:sp>
        <p:nvSpPr>
          <p:cNvPr id="4" name="Rectangle 3"/>
          <p:cNvSpPr/>
          <p:nvPr/>
        </p:nvSpPr>
        <p:spPr>
          <a:xfrm>
            <a:off x="0" y="3499599"/>
            <a:ext cx="7007382" cy="3154710"/>
          </a:xfrm>
          <a:prstGeom prst="rect">
            <a:avLst/>
          </a:prstGeom>
          <a:ln>
            <a:solidFill>
              <a:schemeClr val="tx1"/>
            </a:solidFill>
          </a:ln>
        </p:spPr>
        <p:txBody>
          <a:bodyPr wrap="square">
            <a:spAutoFit/>
          </a:bodyPr>
          <a:lstStyle/>
          <a:p>
            <a:r>
              <a:rPr lang="en-US" sz="1200" b="1" i="0" dirty="0">
                <a:solidFill>
                  <a:srgbClr val="252525"/>
                </a:solidFill>
                <a:effectLst/>
                <a:latin typeface="Arial" panose="020B0604020202020204" pitchFamily="34" charset="0"/>
              </a:rPr>
              <a:t>Zebulun:</a:t>
            </a:r>
            <a:endParaRPr lang="en-US" sz="1100" b="1" i="0" dirty="0">
              <a:solidFill>
                <a:srgbClr val="252525"/>
              </a:solidFill>
              <a:effectLst/>
              <a:latin typeface="Arial" panose="020B0604020202020204" pitchFamily="34" charset="0"/>
            </a:endParaRPr>
          </a:p>
          <a:p>
            <a:r>
              <a:rPr lang="en-US" sz="1100" dirty="0"/>
              <a:t>Zebulun was one of six tribes chosen to stand on Mount </a:t>
            </a:r>
            <a:r>
              <a:rPr lang="en-US" sz="1100" dirty="0" err="1"/>
              <a:t>Ebal</a:t>
            </a:r>
            <a:r>
              <a:rPr lang="en-US" sz="1100" dirty="0"/>
              <a:t> and pronounce curses (</a:t>
            </a:r>
            <a:r>
              <a:rPr lang="en-US" sz="1100" u="sng" dirty="0"/>
              <a:t>Deuteronomy 27:13</a:t>
            </a:r>
            <a:r>
              <a:rPr lang="en-US" sz="1100" dirty="0"/>
              <a:t>). By means of these curses, the people promised God they would refrain from certain behaviors. For example, one curse says, “Cursed is the man who carves an image or casts an idol – a thing detestable to the Lord” (</a:t>
            </a:r>
            <a:r>
              <a:rPr lang="en-US" sz="1100" u="sng" dirty="0"/>
              <a:t>Deuteronomy 27:15</a:t>
            </a:r>
            <a:r>
              <a:rPr lang="en-US" sz="1100" dirty="0"/>
              <a:t>). Zebulun helped deliver twelve admonishments of this sort (</a:t>
            </a:r>
            <a:r>
              <a:rPr lang="en-US" sz="1100" u="sng" dirty="0"/>
              <a:t>Deuteronomy 27:15-26</a:t>
            </a:r>
            <a:r>
              <a:rPr lang="en-US" sz="1100" dirty="0"/>
              <a:t>).</a:t>
            </a:r>
          </a:p>
          <a:p>
            <a:r>
              <a:rPr lang="en-US" sz="1100" dirty="0"/>
              <a:t>Upon entering the Promised Land, Zebulun failed to drive out the Canaanites living in </a:t>
            </a:r>
            <a:r>
              <a:rPr lang="en-US" sz="1100" dirty="0" err="1"/>
              <a:t>Kitron</a:t>
            </a:r>
            <a:r>
              <a:rPr lang="en-US" sz="1100" dirty="0"/>
              <a:t> and </a:t>
            </a:r>
            <a:r>
              <a:rPr lang="en-US" sz="1100" dirty="0" err="1"/>
              <a:t>Nahalol</a:t>
            </a:r>
            <a:r>
              <a:rPr lang="en-US" sz="1100" dirty="0"/>
              <a:t>, although Zebulun did subject them to forced labor (</a:t>
            </a:r>
            <a:r>
              <a:rPr lang="en-US" sz="1100" u="sng" dirty="0"/>
              <a:t>Judges 1:30</a:t>
            </a:r>
            <a:r>
              <a:rPr lang="en-US" sz="1100" dirty="0"/>
              <a:t>). This was incomplete obedience to God’s clear command to drive out all the inhabitants of the land (</a:t>
            </a:r>
            <a:r>
              <a:rPr lang="en-US" sz="1100" u="sng" dirty="0"/>
              <a:t>Numbers 33:52</a:t>
            </a:r>
            <a:r>
              <a:rPr lang="en-US" sz="1100" dirty="0"/>
              <a:t>). Not responding fully to God’s Word, as Zebulun demonstrated, is a trait to which we all can relate.</a:t>
            </a:r>
          </a:p>
          <a:p>
            <a:r>
              <a:rPr lang="en-US" sz="1100" dirty="0"/>
              <a:t>Later, Zebulun returned to God and followed His commands. They participated in the battles led by Deborah and Barak, and they fought valiantly (</a:t>
            </a:r>
            <a:r>
              <a:rPr lang="en-US" sz="1100" u="sng" dirty="0"/>
              <a:t>Judges 4:6</a:t>
            </a:r>
            <a:r>
              <a:rPr lang="en-US" sz="1100" dirty="0"/>
              <a:t>; </a:t>
            </a:r>
            <a:r>
              <a:rPr lang="en-US" sz="1100" u="sng" dirty="0"/>
              <a:t>5:18</a:t>
            </a:r>
            <a:r>
              <a:rPr lang="en-US" sz="1100" dirty="0"/>
              <a:t>). The judge Elon was a </a:t>
            </a:r>
            <a:r>
              <a:rPr lang="en-US" sz="1100" dirty="0" err="1"/>
              <a:t>Zebulunite</a:t>
            </a:r>
            <a:r>
              <a:rPr lang="en-US" sz="1100" dirty="0"/>
              <a:t> (</a:t>
            </a:r>
            <a:r>
              <a:rPr lang="en-US" sz="1100" u="sng" dirty="0"/>
              <a:t>Judges 12:11</a:t>
            </a:r>
            <a:r>
              <a:rPr lang="en-US" sz="1100" dirty="0"/>
              <a:t>). During the kingdom years, Zebulun joined David at Hebron to transfer Saul’s kingdom to David (</a:t>
            </a:r>
            <a:r>
              <a:rPr lang="en-US" sz="1100" u="sng" dirty="0"/>
              <a:t>1 Chronicles 12:23</a:t>
            </a:r>
            <a:r>
              <a:rPr lang="en-US" sz="1100" dirty="0"/>
              <a:t>, </a:t>
            </a:r>
            <a:r>
              <a:rPr lang="en-US" sz="1100" u="sng" dirty="0"/>
              <a:t>33</a:t>
            </a:r>
            <a:r>
              <a:rPr lang="en-US" sz="1100" dirty="0"/>
              <a:t>, </a:t>
            </a:r>
            <a:r>
              <a:rPr lang="en-US" sz="1100" u="sng" dirty="0"/>
              <a:t>40</a:t>
            </a:r>
            <a:r>
              <a:rPr lang="en-US" sz="1100" dirty="0"/>
              <a:t>)</a:t>
            </a:r>
          </a:p>
          <a:p>
            <a:r>
              <a:rPr lang="en-US" sz="1100" dirty="0"/>
              <a:t>Zebulun’s territory was located in what later became known as Galilee, in Northern Israel. Moses’ blessing on the tribe was that they would prosper in their overseas dealings with Gentile nations (</a:t>
            </a:r>
            <a:r>
              <a:rPr lang="en-US" sz="1100" u="sng" dirty="0"/>
              <a:t>Deuteronomy 33:18-19</a:t>
            </a:r>
            <a:r>
              <a:rPr lang="en-US" sz="1100" dirty="0"/>
              <a:t>). Isaiah prophesied, “In the past [God] humbled the land of Zebulun . . . but in the future he will honor Galilee” (</a:t>
            </a:r>
            <a:r>
              <a:rPr lang="en-US" sz="1100" u="sng" dirty="0"/>
              <a:t>Isaiah 9:1</a:t>
            </a:r>
            <a:r>
              <a:rPr lang="en-US" sz="1100" dirty="0"/>
              <a:t>). Isaiah’s prediction is Messianic: Galilee (including Zebulun) would be honored as the first to hear Christ’s preaching, and this would more than compensate for their humiliation at the hands of the Assyrians centuries before.</a:t>
            </a:r>
          </a:p>
          <a:p>
            <a:r>
              <a:rPr lang="en-US" sz="1100" dirty="0"/>
              <a:t>http://www.gotquestions.org/tribe-of-Zebulun.html</a:t>
            </a:r>
          </a:p>
        </p:txBody>
      </p:sp>
      <p:sp>
        <p:nvSpPr>
          <p:cNvPr id="6" name="Rectangle 5"/>
          <p:cNvSpPr/>
          <p:nvPr/>
        </p:nvSpPr>
        <p:spPr>
          <a:xfrm>
            <a:off x="7007382" y="0"/>
            <a:ext cx="5184618" cy="6740307"/>
          </a:xfrm>
          <a:prstGeom prst="rect">
            <a:avLst/>
          </a:prstGeom>
          <a:ln>
            <a:solidFill>
              <a:schemeClr val="tx1"/>
            </a:solidFill>
          </a:ln>
        </p:spPr>
        <p:txBody>
          <a:bodyPr wrap="square">
            <a:spAutoFit/>
          </a:bodyPr>
          <a:lstStyle/>
          <a:p>
            <a:r>
              <a:rPr lang="en-US" sz="1200" b="1" dirty="0"/>
              <a:t>Joseph:</a:t>
            </a:r>
          </a:p>
          <a:p>
            <a:r>
              <a:rPr lang="en-US" sz="1200" dirty="0"/>
              <a:t>The </a:t>
            </a:r>
            <a:r>
              <a:rPr lang="en-US" sz="1200" b="1" dirty="0"/>
              <a:t>vizier</a:t>
            </a:r>
            <a:r>
              <a:rPr lang="en-US" sz="1200" dirty="0"/>
              <a:t> was the highest official in Ancient Egypt to serve the king, or pharaoh during the Old, Middle, and New Kingdoms. The viziers were appointed by the pharaohs, but often belonged to a pharaoh's family. The vizier's paramount duty was to supervise the running of the country, such as a prime minister, at times even small details of it such as sampling the city's water supply.</a:t>
            </a:r>
          </a:p>
          <a:p>
            <a:r>
              <a:rPr lang="en-US" sz="1200" dirty="0"/>
              <a:t>The house of Israel acquired many possessions and multiplied exceedingly during the course of seventeen years, even through the worst of the seven-year famine. At this time, Joseph’s father was 147 years old and bedridden. He had fallen ill and lost most of his vision. Joseph was called into his father’s house and Israel pleaded with his son that he not be buried in Egypt. Rather, he requested to be carried to the land of Canaan to be buried with his forefathers. Joseph was sworn to do as his father asked of him. (Genesis 47:27-31)</a:t>
            </a:r>
          </a:p>
          <a:p>
            <a:r>
              <a:rPr lang="en-US" sz="1200" dirty="0"/>
              <a:t>Then Israel laid his left hand on the eldest Manasseh's head and his right hand on the youngest Ephraim’s head and blessed Joseph. However, Joseph was displeased that his father’s right hand was not on the head of his firstborn, so he switched his father’s hands. But Israel refused saying, “but truly his younger brother shall be greater than he.” A declaration he made just as Israel himself was to his firstborn brother Esau. To Joseph, he gave a portion more of Canaanite property than he had to his other sons; land that he fought for against the Amorites. (Genesis 48:1-22)</a:t>
            </a:r>
          </a:p>
          <a:p>
            <a:endParaRPr lang="en-US" sz="1200" dirty="0"/>
          </a:p>
          <a:p>
            <a:r>
              <a:rPr lang="en-US" sz="1200" dirty="0"/>
              <a:t>Then Israel (Jacob) called all of his sons in and prophesied their blessings or curses to all twelve of them in order of their ages. To Joseph he declared:</a:t>
            </a:r>
          </a:p>
          <a:p>
            <a:endParaRPr lang="en-US" sz="1200" dirty="0"/>
          </a:p>
          <a:p>
            <a:r>
              <a:rPr lang="en-US" sz="1200" dirty="0"/>
              <a:t>“Joseph is a fruitful bough, a fruitful bough by a well; His branches run over the wall. The archers have bitterly grieved him, Shot at him and hated him. But his bow remained in strength, And the arms of his hands were made strong by the hands of the Mighty God of Jacob (From there is the Shepherd, the Stone of Israel), By the God of your father who will help you, And by the Almighty who will bless you With blessings of heaven above, Blessings of the deep that lies beneath, Blessings of the breasts and of the womb. The blessings of your father have excelled the blessings of my ancestors, Up to the utmost bound of the everlasting hills. They shall be on the head of Joseph, And on the crown of the head of him who was separate from his brothers.” -Genesis 49:22-26 </a:t>
            </a:r>
          </a:p>
        </p:txBody>
      </p:sp>
    </p:spTree>
    <p:extLst>
      <p:ext uri="{BB962C8B-B14F-4D97-AF65-F5344CB8AC3E}">
        <p14:creationId xmlns:p14="http://schemas.microsoft.com/office/powerpoint/2010/main" val="47175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924800" cy="3046988"/>
          </a:xfrm>
          <a:prstGeom prst="rect">
            <a:avLst/>
          </a:prstGeom>
          <a:ln>
            <a:solidFill>
              <a:schemeClr val="tx1"/>
            </a:solidFill>
          </a:ln>
        </p:spPr>
        <p:txBody>
          <a:bodyPr wrap="square">
            <a:spAutoFit/>
          </a:bodyPr>
          <a:lstStyle/>
          <a:p>
            <a:r>
              <a:rPr lang="en-US" sz="1200" b="1" dirty="0"/>
              <a:t>Benjamin:</a:t>
            </a:r>
            <a:endParaRPr lang="en-US" sz="1200" dirty="0"/>
          </a:p>
          <a:p>
            <a:r>
              <a:rPr lang="en-US" sz="1200" dirty="0"/>
              <a:t>Benjamin’s tribe had its dark side. Their warlike nature came out not only in defense of their country but also in depravity within their country. In </a:t>
            </a:r>
            <a:r>
              <a:rPr lang="en-US" sz="1200" u="sng" dirty="0"/>
              <a:t>Judges 19—21</a:t>
            </a:r>
            <a:r>
              <a:rPr lang="en-US" sz="1200" dirty="0"/>
              <a:t> Benjamin takes up an offence against the other eleven tribes of Israel, and civil war ensues. This period had the reputation of everyone doing what was right in his own eyes (</a:t>
            </a:r>
            <a:r>
              <a:rPr lang="en-US" sz="1200" u="sng" dirty="0"/>
              <a:t>Judges 21:25</a:t>
            </a:r>
            <a:r>
              <a:rPr lang="en-US" sz="1200" dirty="0"/>
              <a:t>). What led to the civil war was the horrific abuse and death of an unnamed Levite’s concubine (</a:t>
            </a:r>
            <a:r>
              <a:rPr lang="en-US" sz="1200" u="sng" dirty="0"/>
              <a:t>Judges 19:10–28</a:t>
            </a:r>
            <a:r>
              <a:rPr lang="en-US" sz="1200" dirty="0"/>
              <a:t>). The eleven tribes turned against the tribe of Benjamin and nearly annihilated them because of their refusal to give up the perpetrators (</a:t>
            </a:r>
            <a:r>
              <a:rPr lang="en-US" sz="1200" u="sng" dirty="0"/>
              <a:t>Judges 20:1—21:25</a:t>
            </a:r>
            <a:r>
              <a:rPr lang="en-US" sz="1200" dirty="0"/>
              <a:t>). Eventually, the tribes restored Benjamin’s tribe, greatly diminished due to the war, and the country reunited.</a:t>
            </a:r>
          </a:p>
          <a:p>
            <a:r>
              <a:rPr lang="en-US" sz="1200" dirty="0"/>
              <a:t>But Benjamin’s “dividing of the spoil” has another fulfillment yet future. In </a:t>
            </a:r>
            <a:r>
              <a:rPr lang="en-US" sz="1200" u="sng" dirty="0"/>
              <a:t>Revelation 7:8</a:t>
            </a:r>
            <a:r>
              <a:rPr lang="en-US" sz="1200" dirty="0"/>
              <a:t>, during the tribulation period, 12,000 men from Benjamin, along with 12,000 from each of the other tribes of Israel, will reach the world’s population with the gospel. The result will be a multitude of the saved “that no man could number, of all nations, tribes, peoples, and tongues, standing before the throne and the Lamb, clothed with white robes, with palm branches in their hands” (</a:t>
            </a:r>
            <a:r>
              <a:rPr lang="en-US" sz="1200" u="sng" dirty="0"/>
              <a:t>Revelation 7:9</a:t>
            </a:r>
            <a:r>
              <a:rPr lang="en-US" sz="1200" dirty="0"/>
              <a:t>). The second dividing of the spoil for Benjamin comes in the millennial kingdom when they will have a place in the land of Israel, along with a gate that has their name on it in the city of Jerusalem (</a:t>
            </a:r>
            <a:r>
              <a:rPr lang="en-US" sz="1200" u="sng" dirty="0"/>
              <a:t>Ezekiel 48:32</a:t>
            </a:r>
            <a:r>
              <a:rPr lang="en-US" sz="1200" dirty="0"/>
              <a:t>). They, along with the other tribes of Israel, will find the ultimate dividing of the spoils in the New Jerusalem as each gate has a name of one of the tribes, Benjamin included (</a:t>
            </a:r>
            <a:r>
              <a:rPr lang="en-US" sz="1200" u="sng" dirty="0"/>
              <a:t>Revelation 21:12–13</a:t>
            </a:r>
            <a:r>
              <a:rPr lang="en-US" sz="1200" dirty="0"/>
              <a:t>). What a glorious finish! What grace is this!</a:t>
            </a:r>
          </a:p>
          <a:p>
            <a:r>
              <a:rPr lang="en-US" sz="1200" dirty="0"/>
              <a:t>http://www.gotquestions.org/tribe-of-Benjamin.html</a:t>
            </a:r>
          </a:p>
        </p:txBody>
      </p:sp>
      <p:sp>
        <p:nvSpPr>
          <p:cNvPr id="3" name="Rectangle 2"/>
          <p:cNvSpPr/>
          <p:nvPr/>
        </p:nvSpPr>
        <p:spPr>
          <a:xfrm>
            <a:off x="0" y="3034308"/>
            <a:ext cx="7924800" cy="3785652"/>
          </a:xfrm>
          <a:prstGeom prst="rect">
            <a:avLst/>
          </a:prstGeom>
          <a:ln>
            <a:solidFill>
              <a:schemeClr val="tx1"/>
            </a:solidFill>
          </a:ln>
        </p:spPr>
        <p:txBody>
          <a:bodyPr wrap="square">
            <a:spAutoFit/>
          </a:bodyPr>
          <a:lstStyle/>
          <a:p>
            <a:r>
              <a:rPr lang="en-US" sz="1200" b="1" dirty="0"/>
              <a:t>Manasseh:</a:t>
            </a:r>
          </a:p>
          <a:p>
            <a:r>
              <a:rPr lang="en-US" sz="1200" dirty="0" err="1"/>
              <a:t>Asenath</a:t>
            </a:r>
            <a:r>
              <a:rPr lang="en-US" sz="1200" dirty="0"/>
              <a:t> was an Egyptian woman whom Pharaoh gave to Joseph as wife, and the daughter of </a:t>
            </a:r>
            <a:r>
              <a:rPr lang="en-US" sz="1200" dirty="0" err="1"/>
              <a:t>Potipherh</a:t>
            </a:r>
            <a:r>
              <a:rPr lang="en-US" sz="1200" dirty="0"/>
              <a:t>, a priest of On. (Genesis 41:50-52) Manasseh was born in Egypt before the arrival of the children of Israel from Canaan</a:t>
            </a:r>
          </a:p>
          <a:p>
            <a:r>
              <a:rPr lang="en-US" sz="1200" dirty="0"/>
              <a:t>Early on, we learn that Manasseh is frequently referred to as the “half-tribe” of Manasseh. This designation highlights the choice made by some of the tribe to reside east of the River Jordan (</a:t>
            </a:r>
            <a:r>
              <a:rPr lang="en-US" sz="1200" u="sng" dirty="0"/>
              <a:t>Numbers 32:33</a:t>
            </a:r>
            <a:r>
              <a:rPr lang="en-US" sz="1200" dirty="0"/>
              <a:t>; </a:t>
            </a:r>
            <a:r>
              <a:rPr lang="en-US" sz="1200" u="sng" dirty="0"/>
              <a:t>Joshua 13: 29–31</a:t>
            </a:r>
            <a:r>
              <a:rPr lang="en-US" sz="1200" dirty="0"/>
              <a:t>). They believed the Transjordan was the more suitable land to raise their flocks. The rest of the tribe settled west of the Jordan, in Canaan, following Joshua’s command to enter and possess the Promised Land. As is evident throughout Scripture, God endows His children with the freedom to choose.</a:t>
            </a:r>
          </a:p>
          <a:p>
            <a:r>
              <a:rPr lang="en-US" sz="1200" dirty="0"/>
              <a:t>Manasseh illustrates other human failings as well, such as greed and covetousness. The (half) tribe of Manasseh desired more land because they were “a numerous people.” They may have had the numbers, but they were unwilling to follow Joshua’s exhortation to clear “the land of the </a:t>
            </a:r>
            <a:r>
              <a:rPr lang="en-US" sz="1200" dirty="0" err="1"/>
              <a:t>Perizzites</a:t>
            </a:r>
            <a:r>
              <a:rPr lang="en-US" sz="1200" dirty="0"/>
              <a:t> and </a:t>
            </a:r>
            <a:r>
              <a:rPr lang="en-US" sz="1200" dirty="0" err="1"/>
              <a:t>Rephaites</a:t>
            </a:r>
            <a:r>
              <a:rPr lang="en-US" sz="1200" dirty="0"/>
              <a:t>” (</a:t>
            </a:r>
            <a:r>
              <a:rPr lang="en-US" sz="1200" u="sng" dirty="0"/>
              <a:t>Joshua 17:12-18</a:t>
            </a:r>
            <a:r>
              <a:rPr lang="en-US" sz="1200" dirty="0"/>
              <a:t>).</a:t>
            </a:r>
          </a:p>
          <a:p>
            <a:r>
              <a:rPr lang="en-US" sz="1200" dirty="0"/>
              <a:t>On the other hand, the tribe of Manasseh at times exhibits faithfulness to God. Gideon, who would later become one of Israel’s best judges, questioned God when called to “save Israel out of Midian’s hand.” One of Gideon’s objections was that his “clan is the weakest in Manasseh, and I am the least in my family” (</a:t>
            </a:r>
            <a:r>
              <a:rPr lang="en-US" sz="1200" u="sng" dirty="0"/>
              <a:t>Judges 6:15</a:t>
            </a:r>
            <a:r>
              <a:rPr lang="en-US" sz="1200" dirty="0"/>
              <a:t>). Gideon required proof from God—twice—before he acted (</a:t>
            </a:r>
            <a:r>
              <a:rPr lang="en-US" sz="1200" u="sng" dirty="0"/>
              <a:t>Judges 6:36–40</a:t>
            </a:r>
            <a:r>
              <a:rPr lang="en-US" sz="1200" dirty="0"/>
              <a:t>). Once convinced of God’s will, Gideon moved forward with 32,000 troops to conquer the Midianites. But then God told Gideon that he had too many troops for the job, and God reduced his corps to a mere 300 men. Following God’s lead, this paltry force routed the enemy. The battle proved God was with Gideon and the half-tribe of Manasseh.</a:t>
            </a:r>
          </a:p>
          <a:p>
            <a:r>
              <a:rPr lang="en-US" sz="1200" dirty="0"/>
              <a:t>http://www.gotquestions.org/tribe-of-Benjamin.html</a:t>
            </a:r>
          </a:p>
          <a:p>
            <a:endParaRPr lang="en-US" sz="1200" dirty="0"/>
          </a:p>
        </p:txBody>
      </p:sp>
      <p:sp>
        <p:nvSpPr>
          <p:cNvPr id="4" name="Rectangle 3"/>
          <p:cNvSpPr/>
          <p:nvPr/>
        </p:nvSpPr>
        <p:spPr>
          <a:xfrm>
            <a:off x="7924800" y="0"/>
            <a:ext cx="4267200" cy="6555641"/>
          </a:xfrm>
          <a:prstGeom prst="rect">
            <a:avLst/>
          </a:prstGeom>
          <a:ln>
            <a:solidFill>
              <a:schemeClr val="tx1"/>
            </a:solidFill>
          </a:ln>
        </p:spPr>
        <p:txBody>
          <a:bodyPr wrap="square">
            <a:spAutoFit/>
          </a:bodyPr>
          <a:lstStyle/>
          <a:p>
            <a:r>
              <a:rPr lang="en-US" sz="1200" b="1" dirty="0"/>
              <a:t>Ephraim:</a:t>
            </a:r>
          </a:p>
          <a:p>
            <a:r>
              <a:rPr lang="en-US" sz="1200" dirty="0"/>
              <a:t>The Tribe of Ephraim joined the new kingdom with Saul as the first king. After the death of Saul, all the tribes other than Judah remained loyal to the House of Saul, but after the death of </a:t>
            </a:r>
            <a:r>
              <a:rPr lang="en-US" sz="1200" dirty="0" err="1"/>
              <a:t>Ish-bosheth</a:t>
            </a:r>
            <a:r>
              <a:rPr lang="en-US" sz="1200" dirty="0"/>
              <a:t>, Saul's son and successor to the throne of Israel, the Tribe of Ephraim joined the other northern Israelite tribes in making David, who was then the king of Judah, king of a re-united Kingdom of Israel.</a:t>
            </a:r>
          </a:p>
          <a:p>
            <a:r>
              <a:rPr lang="en-US" sz="1200" dirty="0"/>
              <a:t>However, on the accession of </a:t>
            </a:r>
            <a:r>
              <a:rPr lang="en-US" sz="1200" dirty="0" err="1"/>
              <a:t>Rehoboam</a:t>
            </a:r>
            <a:r>
              <a:rPr lang="en-US" sz="1200" dirty="0"/>
              <a:t>, David's grandson, in c. 930 BCE the northern tribes split from the House of David to reform a Kingdom of Israel as the Northern Kingdom. The first king of the Northern Kingdom of Israel was Jeroboam, who came from the Tribe of Ephraim. (1 Kings 11:26)</a:t>
            </a:r>
          </a:p>
          <a:p>
            <a:r>
              <a:rPr lang="en-US" sz="1200" dirty="0"/>
              <a:t>Ephraim was a member of the Northern Kingdom until the kingdom was conquered by Assyria in c. 723 BCE and the population deported.</a:t>
            </a:r>
          </a:p>
          <a:p>
            <a:r>
              <a:rPr lang="en-US" sz="1200" dirty="0"/>
              <a:t>The territory of Ephraim contained the early centers of Israelite religion - </a:t>
            </a:r>
            <a:r>
              <a:rPr lang="en-US" sz="1200" dirty="0" err="1"/>
              <a:t>Shechem</a:t>
            </a:r>
            <a:r>
              <a:rPr lang="en-US" sz="1200" dirty="0"/>
              <a:t> and Shiloh.</a:t>
            </a:r>
            <a:r>
              <a:rPr lang="en-US" sz="1200" baseline="30000" dirty="0"/>
              <a:t> </a:t>
            </a:r>
            <a:r>
              <a:rPr lang="en-US" sz="1200" dirty="0"/>
              <a:t>These factors contributed to making Ephraim the most dominant of the tribes in the Kingdom of Israel, and led to </a:t>
            </a:r>
            <a:r>
              <a:rPr lang="en-US" sz="1200" i="1" dirty="0"/>
              <a:t>Ephraim </a:t>
            </a:r>
            <a:r>
              <a:rPr lang="en-US" sz="1200" dirty="0"/>
              <a:t>becoming a synonym for the entire kingdom.</a:t>
            </a:r>
          </a:p>
          <a:p>
            <a:r>
              <a:rPr lang="en-US" sz="1200" dirty="0"/>
              <a:t>There are several specific events regarding the tribe of Ephraim that we can learn from. While God gifted the tribe as warriors and valiant fighters (</a:t>
            </a:r>
            <a:r>
              <a:rPr lang="en-US" sz="1200" u="sng" dirty="0"/>
              <a:t>1 Chronicles 12:30</a:t>
            </a:r>
            <a:r>
              <a:rPr lang="en-US" sz="1200" dirty="0"/>
              <a:t>), Ephraim failed to follow God’s order to remove the Canaanites from the Promised Land (</a:t>
            </a:r>
            <a:r>
              <a:rPr lang="en-US" sz="1200" u="sng" dirty="0"/>
              <a:t>Exodus 23:23–25</a:t>
            </a:r>
            <a:r>
              <a:rPr lang="en-US" sz="1200" dirty="0"/>
              <a:t>; </a:t>
            </a:r>
            <a:r>
              <a:rPr lang="en-US" sz="1200" u="sng" dirty="0"/>
              <a:t>Judges 1:29</a:t>
            </a:r>
            <a:r>
              <a:rPr lang="en-US" sz="1200" dirty="0"/>
              <a:t>; </a:t>
            </a:r>
            <a:r>
              <a:rPr lang="en-US" sz="1200" u="sng" dirty="0"/>
              <a:t>Joshua 16:10</a:t>
            </a:r>
            <a:r>
              <a:rPr lang="en-US" sz="1200" dirty="0"/>
              <a:t>).</a:t>
            </a:r>
          </a:p>
          <a:p>
            <a:r>
              <a:rPr lang="en-US" sz="1200" dirty="0"/>
              <a:t>During the time of the judges, the </a:t>
            </a:r>
            <a:r>
              <a:rPr lang="en-US" sz="1200" dirty="0" err="1"/>
              <a:t>Ephraimites</a:t>
            </a:r>
            <a:r>
              <a:rPr lang="en-US" sz="1200" dirty="0"/>
              <a:t> became angry with Gideon because he had not initially called for their help in battling the Midianites (</a:t>
            </a:r>
            <a:r>
              <a:rPr lang="en-US" sz="1200" u="sng" dirty="0"/>
              <a:t>Judges 8:1</a:t>
            </a:r>
            <a:r>
              <a:rPr lang="en-US" sz="1200" dirty="0"/>
              <a:t>). Gideon wisely displayed godly kindness and extolled the tribe’s commitment and willingness to serve the Lord, thus diffusing what could have become an ugly situation (</a:t>
            </a:r>
            <a:r>
              <a:rPr lang="en-US" sz="1200" u="sng" dirty="0"/>
              <a:t>Judges 8:2–3</a:t>
            </a:r>
            <a:r>
              <a:rPr lang="en-US" sz="1200" dirty="0"/>
              <a:t>). When Jephthah chose to fight (and defeat) the Ammonites without the aid of the proud Ephraim warriors, a civil war erupted, and 42,000 warriors from Ephraim were killed.</a:t>
            </a:r>
          </a:p>
        </p:txBody>
      </p:sp>
    </p:spTree>
    <p:extLst>
      <p:ext uri="{BB962C8B-B14F-4D97-AF65-F5344CB8AC3E}">
        <p14:creationId xmlns:p14="http://schemas.microsoft.com/office/powerpoint/2010/main" val="2560848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jewishvirtuallibrary.org/jsource/images/tribes/tribe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675" y="93183"/>
            <a:ext cx="3984344" cy="59183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3079" y="55059"/>
            <a:ext cx="2471596" cy="369332"/>
          </a:xfrm>
          <a:prstGeom prst="rect">
            <a:avLst/>
          </a:prstGeom>
          <a:noFill/>
        </p:spPr>
        <p:txBody>
          <a:bodyPr wrap="square" rtlCol="0">
            <a:spAutoFit/>
          </a:bodyPr>
          <a:lstStyle/>
          <a:p>
            <a:r>
              <a:rPr lang="en-US" dirty="0"/>
              <a:t>The House of Israel</a:t>
            </a:r>
          </a:p>
        </p:txBody>
      </p:sp>
      <p:sp>
        <p:nvSpPr>
          <p:cNvPr id="5" name="TextBox 4"/>
          <p:cNvSpPr txBox="1"/>
          <p:nvPr/>
        </p:nvSpPr>
        <p:spPr>
          <a:xfrm>
            <a:off x="6958001" y="6245"/>
            <a:ext cx="5233999" cy="3600986"/>
          </a:xfrm>
          <a:prstGeom prst="rect">
            <a:avLst/>
          </a:prstGeom>
          <a:noFill/>
        </p:spPr>
        <p:txBody>
          <a:bodyPr wrap="square" rtlCol="0">
            <a:spAutoFit/>
          </a:bodyPr>
          <a:lstStyle/>
          <a:p>
            <a:r>
              <a:rPr lang="en-US" sz="1200" dirty="0"/>
              <a:t>Sources: </a:t>
            </a:r>
          </a:p>
          <a:p>
            <a:r>
              <a:rPr lang="en-US" sz="1200" dirty="0"/>
              <a:t>Old Testament Who’s Who by Ed J. </a:t>
            </a:r>
            <a:r>
              <a:rPr lang="en-US" sz="1200" dirty="0" err="1"/>
              <a:t>Pinegar</a:t>
            </a:r>
            <a:r>
              <a:rPr lang="en-US" sz="1200" dirty="0"/>
              <a:t> and Richard J. Allen pgs. 20, 28, 30, 53, 61, 107-109,113,117-118,123, 140, 159-160, 174, 186</a:t>
            </a:r>
          </a:p>
          <a:p>
            <a:endParaRPr lang="en-US" sz="1200" dirty="0"/>
          </a:p>
          <a:p>
            <a:r>
              <a:rPr lang="en-US" sz="1200" dirty="0"/>
              <a:t>Wikipedia</a:t>
            </a:r>
          </a:p>
          <a:p>
            <a:endParaRPr lang="en-US" sz="1200" dirty="0"/>
          </a:p>
          <a:p>
            <a:r>
              <a:rPr lang="en-US" sz="1200" dirty="0">
                <a:hlinkClick r:id="rId3"/>
              </a:rPr>
              <a:t>http://www.gotquestions.org</a:t>
            </a:r>
            <a:r>
              <a:rPr lang="en-US" sz="1200" dirty="0"/>
              <a:t> search for individual tribe names</a:t>
            </a:r>
          </a:p>
          <a:p>
            <a:endParaRPr lang="en-US" sz="1200" dirty="0"/>
          </a:p>
          <a:p>
            <a:r>
              <a:rPr lang="en-US" sz="1200" dirty="0"/>
              <a:t>Mormonbible.com</a:t>
            </a:r>
          </a:p>
          <a:p>
            <a:endParaRPr lang="en-US" sz="1200" dirty="0"/>
          </a:p>
          <a:p>
            <a:r>
              <a:rPr lang="en-US" sz="1200" dirty="0"/>
              <a:t>Bible Dictionary</a:t>
            </a:r>
          </a:p>
          <a:p>
            <a:endParaRPr lang="en-US" sz="1200" dirty="0"/>
          </a:p>
          <a:p>
            <a:r>
              <a:rPr lang="en-US" sz="1200" dirty="0"/>
              <a:t>Bible King James Version</a:t>
            </a:r>
          </a:p>
          <a:p>
            <a:endParaRPr lang="en-US" sz="1200" dirty="0"/>
          </a:p>
          <a:p>
            <a:r>
              <a:rPr lang="en-US" sz="1200" dirty="0"/>
              <a:t>Traditional means: What Christian or Jewish writers have written but not necessarily LDS views. </a:t>
            </a:r>
          </a:p>
          <a:p>
            <a:r>
              <a:rPr lang="en-US" sz="1200" dirty="0"/>
              <a:t>So much was lost in translations over the years we can only speculate. </a:t>
            </a:r>
          </a:p>
          <a:p>
            <a:endParaRPr lang="en-US" sz="1200" dirty="0"/>
          </a:p>
          <a:p>
            <a:endParaRPr lang="en-US" sz="1200" dirty="0"/>
          </a:p>
        </p:txBody>
      </p:sp>
      <p:sp>
        <p:nvSpPr>
          <p:cNvPr id="3" name="Rectangle 2"/>
          <p:cNvSpPr/>
          <p:nvPr/>
        </p:nvSpPr>
        <p:spPr>
          <a:xfrm>
            <a:off x="72393" y="421743"/>
            <a:ext cx="2652732" cy="6370975"/>
          </a:xfrm>
          <a:prstGeom prst="rect">
            <a:avLst/>
          </a:prstGeom>
          <a:ln>
            <a:solidFill>
              <a:schemeClr val="tx1"/>
            </a:solidFill>
          </a:ln>
        </p:spPr>
        <p:txBody>
          <a:bodyPr wrap="square">
            <a:spAutoFit/>
          </a:bodyPr>
          <a:lstStyle/>
          <a:p>
            <a:r>
              <a:rPr lang="en-US" sz="1200" dirty="0">
                <a:solidFill>
                  <a:srgbClr val="333333"/>
                </a:solidFill>
              </a:rPr>
              <a:t>Although mention is often made of the Lord’s “other tribes” which were taken captive by the Assyrians in 722B.C., the exact identity of the names of the ten “other tribes” is much less well known.</a:t>
            </a:r>
            <a:r>
              <a:rPr lang="en-US" sz="1200" dirty="0"/>
              <a:t> We count ten “lost” tribes of the northern kingdom of Israel by remembering that the tribe of Joseph was divided into three land and people elements for the purpose of land inheritance—Ephraim and the two subdivisions of Manasseh. Hence, the “ten lost tribes” are ten lost land groups and are accounted for as follows:</a:t>
            </a:r>
          </a:p>
          <a:p>
            <a:r>
              <a:rPr lang="en-US" sz="1200" dirty="0"/>
              <a:t>Reuben, Asher, Ephraim, Dan, Issachar, Half-tribe Manasseh</a:t>
            </a:r>
          </a:p>
          <a:p>
            <a:r>
              <a:rPr lang="en-US" sz="1200" dirty="0"/>
              <a:t>Naphtali, Zebulun, Gad, Half-tribe of Manasseh (Machir),</a:t>
            </a:r>
          </a:p>
          <a:p>
            <a:r>
              <a:rPr lang="en-US" sz="1200" dirty="0"/>
              <a:t>As is well known, there is clear evidence that not all members of the tribes listed above were taken captive. Some members of these tribes were left behind on the land, while others fled to the kingdom of Judah for refuge. Consequently, descendants of these “lost” tribal groups remained among the Jews and have thus been spread throughout the world today. As a result, some of each of the Twelve blood tribes have been gathered in this last dispensation to reassemble under the banner of the One King who is destined to reunite all Israel in these last days. </a:t>
            </a:r>
          </a:p>
        </p:txBody>
      </p:sp>
      <p:sp>
        <p:nvSpPr>
          <p:cNvPr id="6" name="Rectangle 5"/>
          <p:cNvSpPr/>
          <p:nvPr/>
        </p:nvSpPr>
        <p:spPr>
          <a:xfrm>
            <a:off x="2793408" y="6146387"/>
            <a:ext cx="6096000" cy="523220"/>
          </a:xfrm>
          <a:prstGeom prst="rect">
            <a:avLst/>
          </a:prstGeom>
        </p:spPr>
        <p:txBody>
          <a:bodyPr>
            <a:spAutoFit/>
          </a:bodyPr>
          <a:lstStyle/>
          <a:p>
            <a:pPr fontAlgn="base"/>
            <a:r>
              <a:rPr lang="en-US" sz="1400" dirty="0">
                <a:latin typeface="Abadi" panose="020B0604020104020204" pitchFamily="34" charset="0"/>
              </a:rPr>
              <a:t>Excerpt From: The “Other Tribes”: Which Are They?</a:t>
            </a:r>
          </a:p>
          <a:p>
            <a:pPr fontAlgn="base"/>
            <a:r>
              <a:rPr lang="en-US" sz="1400" dirty="0">
                <a:latin typeface="Open Sans"/>
              </a:rPr>
              <a:t>By John A. </a:t>
            </a:r>
            <a:r>
              <a:rPr lang="en-US" sz="1400" dirty="0" err="1">
                <a:latin typeface="Open Sans"/>
              </a:rPr>
              <a:t>Tvedtnes</a:t>
            </a:r>
            <a:r>
              <a:rPr lang="en-US" sz="1400" dirty="0">
                <a:latin typeface="Open Sans"/>
              </a:rPr>
              <a:t> January 1982 Ensign</a:t>
            </a:r>
            <a:endParaRPr lang="en-US" sz="1400" b="0" i="0" dirty="0">
              <a:effectLst/>
              <a:latin typeface="Open Sans"/>
            </a:endParaRPr>
          </a:p>
        </p:txBody>
      </p:sp>
    </p:spTree>
    <p:extLst>
      <p:ext uri="{BB962C8B-B14F-4D97-AF65-F5344CB8AC3E}">
        <p14:creationId xmlns:p14="http://schemas.microsoft.com/office/powerpoint/2010/main" val="230154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9847661" y="1566000"/>
            <a:ext cx="1565030" cy="3716945"/>
            <a:chOff x="2069555" y="144697"/>
            <a:chExt cx="1219200" cy="2895600"/>
          </a:xfrm>
        </p:grpSpPr>
        <p:sp>
          <p:nvSpPr>
            <p:cNvPr id="13" name="Cloud 12"/>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rot="4983839">
              <a:off x="2618848" y="1746310"/>
              <a:ext cx="588091" cy="315370"/>
              <a:chOff x="4099124" y="1265262"/>
              <a:chExt cx="813257" cy="436117"/>
            </a:xfrm>
          </p:grpSpPr>
          <p:pic>
            <p:nvPicPr>
              <p:cNvPr id="34"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10"/>
          <p:cNvSpPr txBox="1"/>
          <p:nvPr/>
        </p:nvSpPr>
        <p:spPr>
          <a:xfrm>
            <a:off x="560323" y="995712"/>
            <a:ext cx="9123307" cy="5909310"/>
          </a:xfrm>
          <a:prstGeom prst="rect">
            <a:avLst/>
          </a:prstGeom>
          <a:noFill/>
        </p:spPr>
        <p:txBody>
          <a:bodyPr wrap="square" rtlCol="0">
            <a:spAutoFit/>
          </a:bodyPr>
          <a:lstStyle/>
          <a:p>
            <a:r>
              <a:rPr lang="en-US" dirty="0">
                <a:solidFill>
                  <a:schemeClr val="bg1"/>
                </a:solidFill>
              </a:rPr>
              <a:t>He was the first son of Jacob and Leah</a:t>
            </a:r>
          </a:p>
          <a:p>
            <a:endParaRPr lang="en-US" dirty="0">
              <a:solidFill>
                <a:schemeClr val="bg1"/>
              </a:solidFill>
            </a:endParaRPr>
          </a:p>
          <a:p>
            <a:r>
              <a:rPr lang="en-US" dirty="0">
                <a:solidFill>
                  <a:schemeClr val="bg1"/>
                </a:solidFill>
              </a:rPr>
              <a:t>He was heir to the primary blessings of the lineage, but his immoral act with Bilhah, his father’s concubine, cost him his birthright (Gen. 35:22)</a:t>
            </a:r>
          </a:p>
          <a:p>
            <a:endParaRPr lang="en-US" dirty="0">
              <a:solidFill>
                <a:schemeClr val="bg1"/>
              </a:solidFill>
            </a:endParaRPr>
          </a:p>
          <a:p>
            <a:r>
              <a:rPr lang="en-US" dirty="0">
                <a:solidFill>
                  <a:schemeClr val="bg1"/>
                </a:solidFill>
              </a:rPr>
              <a:t>He was part of a conspiracy with his brothers to do away with their brother Joseph, but he influenced his brothers instead to abandon Joseph in a pit</a:t>
            </a:r>
          </a:p>
          <a:p>
            <a:endParaRPr lang="en-US" dirty="0">
              <a:solidFill>
                <a:schemeClr val="bg1"/>
              </a:solidFill>
            </a:endParaRPr>
          </a:p>
          <a:p>
            <a:r>
              <a:rPr lang="en-US" dirty="0">
                <a:solidFill>
                  <a:schemeClr val="bg1"/>
                </a:solidFill>
              </a:rPr>
              <a:t>He intended to retrieve Joseph from the pit, but his brothers had sold Joseph to an Ishmaelite band</a:t>
            </a:r>
          </a:p>
          <a:p>
            <a:endParaRPr lang="en-US" dirty="0">
              <a:solidFill>
                <a:schemeClr val="bg1"/>
              </a:solidFill>
            </a:endParaRPr>
          </a:p>
          <a:p>
            <a:r>
              <a:rPr lang="en-US" dirty="0">
                <a:solidFill>
                  <a:schemeClr val="bg1"/>
                </a:solidFill>
              </a:rPr>
              <a:t>He guaranteed to protect the life of Benjamin, his youngest brother</a:t>
            </a:r>
          </a:p>
          <a:p>
            <a:endParaRPr lang="en-US" dirty="0">
              <a:solidFill>
                <a:schemeClr val="bg1"/>
              </a:solidFill>
            </a:endParaRPr>
          </a:p>
          <a:p>
            <a:r>
              <a:rPr lang="en-US" dirty="0">
                <a:solidFill>
                  <a:schemeClr val="bg1"/>
                </a:solidFill>
              </a:rPr>
              <a:t>By the time his father had moved the family to Egypt, Reuben had 4 sons: </a:t>
            </a:r>
            <a:r>
              <a:rPr lang="en-US" dirty="0" err="1">
                <a:solidFill>
                  <a:schemeClr val="bg1"/>
                </a:solidFill>
              </a:rPr>
              <a:t>Hanoch</a:t>
            </a:r>
            <a:r>
              <a:rPr lang="en-US" dirty="0">
                <a:solidFill>
                  <a:schemeClr val="bg1"/>
                </a:solidFill>
              </a:rPr>
              <a:t>, </a:t>
            </a:r>
            <a:r>
              <a:rPr lang="en-US" dirty="0" err="1">
                <a:solidFill>
                  <a:schemeClr val="bg1"/>
                </a:solidFill>
              </a:rPr>
              <a:t>Phallu</a:t>
            </a:r>
            <a:r>
              <a:rPr lang="en-US" dirty="0">
                <a:solidFill>
                  <a:schemeClr val="bg1"/>
                </a:solidFill>
              </a:rPr>
              <a:t>, </a:t>
            </a:r>
            <a:r>
              <a:rPr lang="en-US" dirty="0" err="1">
                <a:solidFill>
                  <a:schemeClr val="bg1"/>
                </a:solidFill>
              </a:rPr>
              <a:t>Hezron</a:t>
            </a:r>
            <a:r>
              <a:rPr lang="en-US" dirty="0">
                <a:solidFill>
                  <a:schemeClr val="bg1"/>
                </a:solidFill>
              </a:rPr>
              <a:t>, and Carmi</a:t>
            </a:r>
          </a:p>
          <a:p>
            <a:endParaRPr lang="en-US" dirty="0">
              <a:solidFill>
                <a:schemeClr val="bg1"/>
              </a:solidFill>
            </a:endParaRPr>
          </a:p>
          <a:p>
            <a:r>
              <a:rPr lang="en-US" dirty="0">
                <a:solidFill>
                  <a:schemeClr val="bg1"/>
                </a:solidFill>
              </a:rPr>
              <a:t>His father gave him a blessing but not the first-born inheritance</a:t>
            </a:r>
          </a:p>
          <a:p>
            <a:endParaRPr lang="en-US" dirty="0">
              <a:solidFill>
                <a:schemeClr val="bg1"/>
              </a:solidFill>
            </a:endParaRPr>
          </a:p>
          <a:p>
            <a:r>
              <a:rPr lang="en-US" dirty="0">
                <a:solidFill>
                  <a:schemeClr val="bg1"/>
                </a:solidFill>
              </a:rPr>
              <a:t>His tribe inherited fertile land east of the Jordan River</a:t>
            </a:r>
          </a:p>
          <a:p>
            <a:endParaRPr lang="en-US" dirty="0">
              <a:solidFill>
                <a:schemeClr val="bg1"/>
              </a:solidFill>
            </a:endParaRPr>
          </a:p>
          <a:p>
            <a:r>
              <a:rPr lang="en-US" dirty="0">
                <a:solidFill>
                  <a:schemeClr val="bg1"/>
                </a:solidFill>
              </a:rPr>
              <a:t>Eventually the </a:t>
            </a:r>
            <a:r>
              <a:rPr lang="en-US" dirty="0" err="1">
                <a:solidFill>
                  <a:schemeClr val="bg1"/>
                </a:solidFill>
              </a:rPr>
              <a:t>Reubenites</a:t>
            </a:r>
            <a:r>
              <a:rPr lang="en-US" dirty="0">
                <a:solidFill>
                  <a:schemeClr val="bg1"/>
                </a:solidFill>
              </a:rPr>
              <a:t> were carried away captive by the Assyrians</a:t>
            </a:r>
          </a:p>
        </p:txBody>
      </p:sp>
      <p:grpSp>
        <p:nvGrpSpPr>
          <p:cNvPr id="37" name="Group 36"/>
          <p:cNvGrpSpPr/>
          <p:nvPr/>
        </p:nvGrpSpPr>
        <p:grpSpPr>
          <a:xfrm>
            <a:off x="495302" y="-9055"/>
            <a:ext cx="11703109" cy="1200329"/>
            <a:chOff x="495302" y="-9055"/>
            <a:chExt cx="11703109" cy="1200329"/>
          </a:xfrm>
        </p:grpSpPr>
        <p:sp>
          <p:nvSpPr>
            <p:cNvPr id="10" name="TextBox 9"/>
            <p:cNvSpPr txBox="1"/>
            <p:nvPr/>
          </p:nvSpPr>
          <p:spPr>
            <a:xfrm>
              <a:off x="495302" y="-9055"/>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Reuben</a:t>
              </a:r>
            </a:p>
          </p:txBody>
        </p:sp>
        <p:sp>
          <p:nvSpPr>
            <p:cNvPr id="36" name="Rectangle 35"/>
            <p:cNvSpPr/>
            <p:nvPr/>
          </p:nvSpPr>
          <p:spPr>
            <a:xfrm>
              <a:off x="8221673" y="443009"/>
              <a:ext cx="1409360" cy="369332"/>
            </a:xfrm>
            <a:prstGeom prst="rect">
              <a:avLst/>
            </a:prstGeom>
          </p:spPr>
          <p:txBody>
            <a:bodyPr wrap="none">
              <a:spAutoFit/>
            </a:bodyPr>
            <a:lstStyle/>
            <a:p>
              <a:r>
                <a:rPr lang="en-US" dirty="0">
                  <a:solidFill>
                    <a:schemeClr val="bg1"/>
                  </a:solidFill>
                </a:rPr>
                <a:t>Behold a Son</a:t>
              </a:r>
            </a:p>
          </p:txBody>
        </p:sp>
      </p:grpSp>
    </p:spTree>
    <p:extLst>
      <p:ext uri="{BB962C8B-B14F-4D97-AF65-F5344CB8AC3E}">
        <p14:creationId xmlns:p14="http://schemas.microsoft.com/office/powerpoint/2010/main" val="32684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80">
                                          <p:stCondLst>
                                            <p:cond delay="0"/>
                                          </p:stCondLst>
                                        </p:cTn>
                                        <p:tgtEl>
                                          <p:spTgt spid="12"/>
                                        </p:tgtEl>
                                      </p:cBhvr>
                                    </p:animEffect>
                                    <p:anim calcmode="lin" valueType="num">
                                      <p:cBhvr>
                                        <p:cTn id="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 dur="26">
                                          <p:stCondLst>
                                            <p:cond delay="650"/>
                                          </p:stCondLst>
                                        </p:cTn>
                                        <p:tgtEl>
                                          <p:spTgt spid="12"/>
                                        </p:tgtEl>
                                      </p:cBhvr>
                                      <p:to x="100000" y="60000"/>
                                    </p:animScale>
                                    <p:animScale>
                                      <p:cBhvr>
                                        <p:cTn id="16" dur="166" decel="50000">
                                          <p:stCondLst>
                                            <p:cond delay="676"/>
                                          </p:stCondLst>
                                        </p:cTn>
                                        <p:tgtEl>
                                          <p:spTgt spid="12"/>
                                        </p:tgtEl>
                                      </p:cBhvr>
                                      <p:to x="100000" y="100000"/>
                                    </p:animScale>
                                    <p:animScale>
                                      <p:cBhvr>
                                        <p:cTn id="17" dur="26">
                                          <p:stCondLst>
                                            <p:cond delay="1312"/>
                                          </p:stCondLst>
                                        </p:cTn>
                                        <p:tgtEl>
                                          <p:spTgt spid="12"/>
                                        </p:tgtEl>
                                      </p:cBhvr>
                                      <p:to x="100000" y="80000"/>
                                    </p:animScale>
                                    <p:animScale>
                                      <p:cBhvr>
                                        <p:cTn id="18" dur="166" decel="50000">
                                          <p:stCondLst>
                                            <p:cond delay="1338"/>
                                          </p:stCondLst>
                                        </p:cTn>
                                        <p:tgtEl>
                                          <p:spTgt spid="12"/>
                                        </p:tgtEl>
                                      </p:cBhvr>
                                      <p:to x="100000" y="100000"/>
                                    </p:animScale>
                                    <p:animScale>
                                      <p:cBhvr>
                                        <p:cTn id="19" dur="26">
                                          <p:stCondLst>
                                            <p:cond delay="1642"/>
                                          </p:stCondLst>
                                        </p:cTn>
                                        <p:tgtEl>
                                          <p:spTgt spid="12"/>
                                        </p:tgtEl>
                                      </p:cBhvr>
                                      <p:to x="100000" y="90000"/>
                                    </p:animScale>
                                    <p:animScale>
                                      <p:cBhvr>
                                        <p:cTn id="20" dur="166" decel="50000">
                                          <p:stCondLst>
                                            <p:cond delay="1668"/>
                                          </p:stCondLst>
                                        </p:cTn>
                                        <p:tgtEl>
                                          <p:spTgt spid="12"/>
                                        </p:tgtEl>
                                      </p:cBhvr>
                                      <p:to x="100000" y="100000"/>
                                    </p:animScale>
                                    <p:animScale>
                                      <p:cBhvr>
                                        <p:cTn id="21" dur="26">
                                          <p:stCondLst>
                                            <p:cond delay="1808"/>
                                          </p:stCondLst>
                                        </p:cTn>
                                        <p:tgtEl>
                                          <p:spTgt spid="12"/>
                                        </p:tgtEl>
                                      </p:cBhvr>
                                      <p:to x="100000" y="95000"/>
                                    </p:animScale>
                                    <p:animScale>
                                      <p:cBhvr>
                                        <p:cTn id="22" dur="166" decel="50000">
                                          <p:stCondLst>
                                            <p:cond delay="1834"/>
                                          </p:stCondLst>
                                        </p:cTn>
                                        <p:tgtEl>
                                          <p:spTgt spid="1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7/79/Zebul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464" y="2601686"/>
            <a:ext cx="1295620" cy="18561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3/3b/Benjam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633" y="2571873"/>
            <a:ext cx="13525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6/64/R%C3%BAb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19" y="253320"/>
            <a:ext cx="135255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arysrosaries.com/collaboration/images/thumb/1/14/Tribe_of_Gad_Symbol_001.jpg/101px-Tribe_of_Gad_Symbol_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95" y="2601686"/>
            <a:ext cx="1290075" cy="17882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sercontent2.hubimg.com/4692869_f24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3173" y="294395"/>
            <a:ext cx="1223638" cy="174171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usercontent1.hubimg.com/4692146_f24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5877" y="253319"/>
            <a:ext cx="1266034" cy="176632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theworkofgodschildren.org/collaboration/images/thumb/f/fd/Tribe_of_Joseph_Symbol_001.jpg/100px-Tribe_of_Joseph_Symbol_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1295" y="2531414"/>
            <a:ext cx="1385906" cy="192640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marysrosaries.com/collaboration/images/6/64/Tribe_of_Simeon_Symbol_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0223" y="253319"/>
            <a:ext cx="135255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upload.wikimedia.org/wikipedia/commons/9/9e/Lev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3350" y="253319"/>
            <a:ext cx="1343025" cy="1924051"/>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usercontent1.hubimg.com/4692622_f248.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3891" y="2572125"/>
            <a:ext cx="1302922" cy="1817786"/>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www.theworkofgodschildren.org/collaboration/images/thumb/d/db/Tribe_of_Dan_Symbol_001.jpg/101px-Tribe_of_Dan_Symbol_0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51295" y="253319"/>
            <a:ext cx="1286152" cy="1782787"/>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upload.wikimedia.org/wikipedia/commons/8/81/Issaca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45126" y="2572125"/>
            <a:ext cx="1343025" cy="192405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eborg2.com/Bible/03-Leviticus/Breastplate%20Stones/Breastplate%20Stones-0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0702" y="4814226"/>
            <a:ext cx="1506262" cy="1708425"/>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eborg2.com/Bible/03-Leviticus/Breastplate%20Stones/Breastplate%20Stones-0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99791" y="4696888"/>
            <a:ext cx="2386584"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http://www.bible-history.com/tabernacle/images/HP1.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23416" y="1476005"/>
            <a:ext cx="1809750" cy="4010026"/>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http://www.trackingbibleprophecy.org/images/breastplate.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07495" y="4434794"/>
            <a:ext cx="1811133" cy="242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005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60323" y="995712"/>
            <a:ext cx="9123307" cy="5078313"/>
          </a:xfrm>
          <a:prstGeom prst="rect">
            <a:avLst/>
          </a:prstGeom>
          <a:noFill/>
        </p:spPr>
        <p:txBody>
          <a:bodyPr wrap="square" rtlCol="0">
            <a:spAutoFit/>
          </a:bodyPr>
          <a:lstStyle/>
          <a:p>
            <a:r>
              <a:rPr lang="en-US" dirty="0">
                <a:solidFill>
                  <a:schemeClr val="bg1"/>
                </a:solidFill>
              </a:rPr>
              <a:t>He was the second son of Jacob and Leah</a:t>
            </a:r>
          </a:p>
          <a:p>
            <a:endParaRPr lang="en-US" dirty="0">
              <a:solidFill>
                <a:schemeClr val="bg1"/>
              </a:solidFill>
            </a:endParaRPr>
          </a:p>
          <a:p>
            <a:r>
              <a:rPr lang="en-US" dirty="0">
                <a:solidFill>
                  <a:schemeClr val="bg1"/>
                </a:solidFill>
              </a:rPr>
              <a:t>He and his brother Levi inflicted drastic retribution of the </a:t>
            </a:r>
            <a:r>
              <a:rPr lang="en-US" dirty="0" err="1">
                <a:solidFill>
                  <a:schemeClr val="bg1"/>
                </a:solidFill>
              </a:rPr>
              <a:t>Shechemites</a:t>
            </a:r>
            <a:r>
              <a:rPr lang="en-US" dirty="0">
                <a:solidFill>
                  <a:schemeClr val="bg1"/>
                </a:solidFill>
              </a:rPr>
              <a:t> for the mistreatment of their sister Dinah</a:t>
            </a:r>
          </a:p>
          <a:p>
            <a:endParaRPr lang="en-US" dirty="0">
              <a:solidFill>
                <a:schemeClr val="bg1"/>
              </a:solidFill>
            </a:endParaRPr>
          </a:p>
          <a:p>
            <a:r>
              <a:rPr lang="en-US" dirty="0">
                <a:solidFill>
                  <a:schemeClr val="bg1"/>
                </a:solidFill>
              </a:rPr>
              <a:t>He was included in the plot to get rid of Joseph in which the brothers had eventually sold Joseph into slavery</a:t>
            </a:r>
          </a:p>
          <a:p>
            <a:endParaRPr lang="en-US" dirty="0">
              <a:solidFill>
                <a:schemeClr val="bg1"/>
              </a:solidFill>
            </a:endParaRPr>
          </a:p>
          <a:p>
            <a:r>
              <a:rPr lang="en-US" dirty="0">
                <a:solidFill>
                  <a:schemeClr val="bg1"/>
                </a:solidFill>
              </a:rPr>
              <a:t>He was with his brothers in going to Egypt because of a famine in Canaan</a:t>
            </a:r>
          </a:p>
          <a:p>
            <a:endParaRPr lang="en-US" dirty="0">
              <a:solidFill>
                <a:schemeClr val="bg1"/>
              </a:solidFill>
            </a:endParaRPr>
          </a:p>
          <a:p>
            <a:r>
              <a:rPr lang="en-US" dirty="0">
                <a:solidFill>
                  <a:schemeClr val="bg1"/>
                </a:solidFill>
              </a:rPr>
              <a:t>He was retained by Joseph (unrecognizable to his brothers) as a hostage to guarantee the delivery of the younger brother, Benjamin</a:t>
            </a:r>
          </a:p>
          <a:p>
            <a:endParaRPr lang="en-US" dirty="0">
              <a:solidFill>
                <a:schemeClr val="bg1"/>
              </a:solidFill>
            </a:endParaRPr>
          </a:p>
          <a:p>
            <a:r>
              <a:rPr lang="en-US" dirty="0">
                <a:solidFill>
                  <a:schemeClr val="bg1"/>
                </a:solidFill>
              </a:rPr>
              <a:t>He was released when Benjamin was brought to Egypt</a:t>
            </a:r>
          </a:p>
          <a:p>
            <a:endParaRPr lang="en-US" dirty="0">
              <a:solidFill>
                <a:schemeClr val="bg1"/>
              </a:solidFill>
            </a:endParaRPr>
          </a:p>
          <a:p>
            <a:r>
              <a:rPr lang="en-US" dirty="0">
                <a:solidFill>
                  <a:schemeClr val="bg1"/>
                </a:solidFill>
              </a:rPr>
              <a:t>His sons were: </a:t>
            </a:r>
            <a:r>
              <a:rPr lang="en-US" dirty="0" err="1">
                <a:solidFill>
                  <a:schemeClr val="bg1"/>
                </a:solidFill>
              </a:rPr>
              <a:t>Jemuel</a:t>
            </a:r>
            <a:r>
              <a:rPr lang="en-US" dirty="0">
                <a:solidFill>
                  <a:schemeClr val="bg1"/>
                </a:solidFill>
              </a:rPr>
              <a:t>, </a:t>
            </a:r>
            <a:r>
              <a:rPr lang="en-US" dirty="0" err="1">
                <a:solidFill>
                  <a:schemeClr val="bg1"/>
                </a:solidFill>
              </a:rPr>
              <a:t>Jamin</a:t>
            </a:r>
            <a:r>
              <a:rPr lang="en-US" dirty="0">
                <a:solidFill>
                  <a:schemeClr val="bg1"/>
                </a:solidFill>
              </a:rPr>
              <a:t>,  </a:t>
            </a:r>
            <a:r>
              <a:rPr lang="en-US" dirty="0" err="1">
                <a:solidFill>
                  <a:schemeClr val="bg1"/>
                </a:solidFill>
              </a:rPr>
              <a:t>Ohad</a:t>
            </a:r>
            <a:r>
              <a:rPr lang="en-US" dirty="0">
                <a:solidFill>
                  <a:schemeClr val="bg1"/>
                </a:solidFill>
              </a:rPr>
              <a:t>,  </a:t>
            </a:r>
            <a:r>
              <a:rPr lang="en-US" dirty="0" err="1">
                <a:solidFill>
                  <a:schemeClr val="bg1"/>
                </a:solidFill>
              </a:rPr>
              <a:t>Jachin</a:t>
            </a:r>
            <a:r>
              <a:rPr lang="en-US" dirty="0">
                <a:solidFill>
                  <a:schemeClr val="bg1"/>
                </a:solidFill>
              </a:rPr>
              <a:t>,  Zohar, and </a:t>
            </a:r>
            <a:r>
              <a:rPr lang="en-US" dirty="0" err="1">
                <a:solidFill>
                  <a:schemeClr val="bg1"/>
                </a:solidFill>
              </a:rPr>
              <a:t>Shaul</a:t>
            </a:r>
            <a:r>
              <a:rPr lang="en-US" dirty="0">
                <a:solidFill>
                  <a:schemeClr val="bg1"/>
                </a:solidFill>
              </a:rPr>
              <a:t> the son of a </a:t>
            </a:r>
            <a:r>
              <a:rPr lang="en-US" dirty="0" err="1">
                <a:solidFill>
                  <a:schemeClr val="bg1"/>
                </a:solidFill>
              </a:rPr>
              <a:t>Canaanitish</a:t>
            </a:r>
            <a:r>
              <a:rPr lang="en-US" dirty="0">
                <a:solidFill>
                  <a:schemeClr val="bg1"/>
                </a:solidFill>
              </a:rPr>
              <a:t> woman</a:t>
            </a:r>
          </a:p>
          <a:p>
            <a:endParaRPr lang="en-US" dirty="0">
              <a:solidFill>
                <a:schemeClr val="bg1"/>
              </a:solidFill>
            </a:endParaRPr>
          </a:p>
          <a:p>
            <a:r>
              <a:rPr lang="en-US" dirty="0">
                <a:solidFill>
                  <a:schemeClr val="bg1"/>
                </a:solidFill>
              </a:rPr>
              <a:t>The tribe of Simeon inherited a portion of the land that was surrounded by Judah</a:t>
            </a:r>
          </a:p>
        </p:txBody>
      </p:sp>
      <p:grpSp>
        <p:nvGrpSpPr>
          <p:cNvPr id="37" name="Group 36"/>
          <p:cNvGrpSpPr/>
          <p:nvPr/>
        </p:nvGrpSpPr>
        <p:grpSpPr>
          <a:xfrm>
            <a:off x="495302" y="-9055"/>
            <a:ext cx="11703109" cy="1200329"/>
            <a:chOff x="495302" y="-9055"/>
            <a:chExt cx="11703109" cy="1200329"/>
          </a:xfrm>
        </p:grpSpPr>
        <p:sp>
          <p:nvSpPr>
            <p:cNvPr id="10" name="TextBox 9"/>
            <p:cNvSpPr txBox="1"/>
            <p:nvPr/>
          </p:nvSpPr>
          <p:spPr>
            <a:xfrm>
              <a:off x="495302" y="-9055"/>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Simeon</a:t>
              </a:r>
            </a:p>
          </p:txBody>
        </p:sp>
        <p:sp>
          <p:nvSpPr>
            <p:cNvPr id="36" name="Rectangle 35"/>
            <p:cNvSpPr/>
            <p:nvPr/>
          </p:nvSpPr>
          <p:spPr>
            <a:xfrm>
              <a:off x="8221673" y="443009"/>
              <a:ext cx="1193275" cy="369332"/>
            </a:xfrm>
            <a:prstGeom prst="rect">
              <a:avLst/>
            </a:prstGeom>
          </p:spPr>
          <p:txBody>
            <a:bodyPr wrap="none">
              <a:spAutoFit/>
            </a:bodyPr>
            <a:lstStyle/>
            <a:p>
              <a:r>
                <a:rPr lang="en-US" dirty="0">
                  <a:solidFill>
                    <a:schemeClr val="bg1"/>
                  </a:solidFill>
                </a:rPr>
                <a:t>That Hears</a:t>
              </a:r>
            </a:p>
          </p:txBody>
        </p:sp>
      </p:grpSp>
      <p:grpSp>
        <p:nvGrpSpPr>
          <p:cNvPr id="39" name="Group 38"/>
          <p:cNvGrpSpPr/>
          <p:nvPr/>
        </p:nvGrpSpPr>
        <p:grpSpPr>
          <a:xfrm>
            <a:off x="9852056" y="1549707"/>
            <a:ext cx="1863233" cy="3619812"/>
            <a:chOff x="3524486" y="415548"/>
            <a:chExt cx="1175731" cy="2284162"/>
          </a:xfrm>
        </p:grpSpPr>
        <p:sp>
          <p:nvSpPr>
            <p:cNvPr id="40" name="Oval 39"/>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118"/>
            <p:cNvGrpSpPr/>
            <p:nvPr/>
          </p:nvGrpSpPr>
          <p:grpSpPr>
            <a:xfrm rot="11700000">
              <a:off x="3703888" y="1566154"/>
              <a:ext cx="333203" cy="1078928"/>
              <a:chOff x="2438400" y="990600"/>
              <a:chExt cx="762000" cy="3200400"/>
            </a:xfrm>
          </p:grpSpPr>
          <p:sp>
            <p:nvSpPr>
              <p:cNvPr id="133" name="Pentagon 13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Plaque 13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onut 13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Donut 13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5" name="Rounded Rectangle 54"/>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09272" y="1919281"/>
              <a:ext cx="617466" cy="119145"/>
              <a:chOff x="7162800" y="4789357"/>
              <a:chExt cx="2676993" cy="1001843"/>
            </a:xfrm>
          </p:grpSpPr>
          <p:grpSp>
            <p:nvGrpSpPr>
              <p:cNvPr id="124" name="Group 123"/>
              <p:cNvGrpSpPr/>
              <p:nvPr/>
            </p:nvGrpSpPr>
            <p:grpSpPr>
              <a:xfrm>
                <a:off x="7162800" y="4800600"/>
                <a:ext cx="838200" cy="990600"/>
                <a:chOff x="7162800" y="4800600"/>
                <a:chExt cx="838200" cy="990600"/>
              </a:xfrm>
            </p:grpSpPr>
            <p:sp>
              <p:nvSpPr>
                <p:cNvPr id="131" name="Cross 130"/>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8077200" y="4800600"/>
                <a:ext cx="838200" cy="990600"/>
                <a:chOff x="7162800" y="4800600"/>
                <a:chExt cx="838200" cy="990600"/>
              </a:xfrm>
            </p:grpSpPr>
            <p:sp>
              <p:nvSpPr>
                <p:cNvPr id="129" name="Cross 128"/>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9001593" y="4789357"/>
                <a:ext cx="838200" cy="990600"/>
                <a:chOff x="7162800" y="4800600"/>
                <a:chExt cx="838200" cy="990600"/>
              </a:xfrm>
            </p:grpSpPr>
            <p:sp>
              <p:nvSpPr>
                <p:cNvPr id="127" name="Cross 126"/>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p:cNvGrpSpPr/>
            <p:nvPr/>
          </p:nvGrpSpPr>
          <p:grpSpPr>
            <a:xfrm>
              <a:off x="3740071" y="592259"/>
              <a:ext cx="769838" cy="258661"/>
              <a:chOff x="3811872" y="17998"/>
              <a:chExt cx="805120" cy="270515"/>
            </a:xfrm>
          </p:grpSpPr>
          <p:grpSp>
            <p:nvGrpSpPr>
              <p:cNvPr id="58" name="Group 57"/>
              <p:cNvGrpSpPr/>
              <p:nvPr/>
            </p:nvGrpSpPr>
            <p:grpSpPr>
              <a:xfrm>
                <a:off x="3811872" y="17998"/>
                <a:ext cx="627615" cy="262087"/>
                <a:chOff x="4649991" y="5423557"/>
                <a:chExt cx="2704332" cy="1129307"/>
              </a:xfrm>
            </p:grpSpPr>
            <p:grpSp>
              <p:nvGrpSpPr>
                <p:cNvPr id="72" name="Group 71"/>
                <p:cNvGrpSpPr/>
                <p:nvPr/>
              </p:nvGrpSpPr>
              <p:grpSpPr>
                <a:xfrm>
                  <a:off x="4649991" y="5427911"/>
                  <a:ext cx="516959" cy="1119063"/>
                  <a:chOff x="4649991" y="5427911"/>
                  <a:chExt cx="516959" cy="1119063"/>
                </a:xfrm>
              </p:grpSpPr>
              <p:grpSp>
                <p:nvGrpSpPr>
                  <p:cNvPr id="112" name="Group 118"/>
                  <p:cNvGrpSpPr/>
                  <p:nvPr/>
                </p:nvGrpSpPr>
                <p:grpSpPr>
                  <a:xfrm rot="1912894">
                    <a:off x="4649991" y="5427911"/>
                    <a:ext cx="321016" cy="1106001"/>
                    <a:chOff x="2438400" y="990600"/>
                    <a:chExt cx="762000" cy="3200400"/>
                  </a:xfrm>
                </p:grpSpPr>
                <p:sp>
                  <p:nvSpPr>
                    <p:cNvPr id="119" name="Pentagon 11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laque 11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onut 12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3" name="Group 118"/>
                  <p:cNvGrpSpPr/>
                  <p:nvPr/>
                </p:nvGrpSpPr>
                <p:grpSpPr>
                  <a:xfrm rot="19542321">
                    <a:off x="4845934" y="5440973"/>
                    <a:ext cx="321016" cy="1106001"/>
                    <a:chOff x="2438400" y="990600"/>
                    <a:chExt cx="762000" cy="3200400"/>
                  </a:xfrm>
                </p:grpSpPr>
                <p:sp>
                  <p:nvSpPr>
                    <p:cNvPr id="114" name="Pentagon 11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Plaque 11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onut 11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Donut 11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3" name="Group 72"/>
                <p:cNvGrpSpPr/>
                <p:nvPr/>
              </p:nvGrpSpPr>
              <p:grpSpPr>
                <a:xfrm rot="10800000">
                  <a:off x="5378679" y="5433801"/>
                  <a:ext cx="516959" cy="1119063"/>
                  <a:chOff x="4649991" y="5427911"/>
                  <a:chExt cx="516959" cy="1119063"/>
                </a:xfrm>
              </p:grpSpPr>
              <p:grpSp>
                <p:nvGrpSpPr>
                  <p:cNvPr id="100" name="Group 118"/>
                  <p:cNvGrpSpPr/>
                  <p:nvPr/>
                </p:nvGrpSpPr>
                <p:grpSpPr>
                  <a:xfrm rot="1912894">
                    <a:off x="4649991" y="5427911"/>
                    <a:ext cx="321016" cy="1106001"/>
                    <a:chOff x="2438400" y="990600"/>
                    <a:chExt cx="762000" cy="3200400"/>
                  </a:xfrm>
                </p:grpSpPr>
                <p:sp>
                  <p:nvSpPr>
                    <p:cNvPr id="107" name="Pentagon 10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laque 10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onut 10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11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1" name="Group 118"/>
                  <p:cNvGrpSpPr/>
                  <p:nvPr/>
                </p:nvGrpSpPr>
                <p:grpSpPr>
                  <a:xfrm rot="19542321">
                    <a:off x="4845934" y="5440973"/>
                    <a:ext cx="321016" cy="1106001"/>
                    <a:chOff x="2438400" y="990600"/>
                    <a:chExt cx="762000" cy="3200400"/>
                  </a:xfrm>
                </p:grpSpPr>
                <p:sp>
                  <p:nvSpPr>
                    <p:cNvPr id="102" name="Pentagon 10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laque 10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onut 10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onut 10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4" name="Group 73"/>
                <p:cNvGrpSpPr/>
                <p:nvPr/>
              </p:nvGrpSpPr>
              <p:grpSpPr>
                <a:xfrm>
                  <a:off x="6108676" y="5423557"/>
                  <a:ext cx="516959" cy="1119063"/>
                  <a:chOff x="4649991" y="5427911"/>
                  <a:chExt cx="516959" cy="1119063"/>
                </a:xfrm>
              </p:grpSpPr>
              <p:grpSp>
                <p:nvGrpSpPr>
                  <p:cNvPr id="88" name="Group 118"/>
                  <p:cNvGrpSpPr/>
                  <p:nvPr/>
                </p:nvGrpSpPr>
                <p:grpSpPr>
                  <a:xfrm rot="1912894">
                    <a:off x="4649991" y="5427911"/>
                    <a:ext cx="321016" cy="1106001"/>
                    <a:chOff x="2438400" y="990600"/>
                    <a:chExt cx="762000" cy="3200400"/>
                  </a:xfrm>
                </p:grpSpPr>
                <p:sp>
                  <p:nvSpPr>
                    <p:cNvPr id="95" name="Pentagon 9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laque 9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nut 9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9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9" name="Group 118"/>
                  <p:cNvGrpSpPr/>
                  <p:nvPr/>
                </p:nvGrpSpPr>
                <p:grpSpPr>
                  <a:xfrm rot="19542321">
                    <a:off x="4845934" y="5440973"/>
                    <a:ext cx="321016" cy="1106001"/>
                    <a:chOff x="2438400" y="990600"/>
                    <a:chExt cx="762000" cy="3200400"/>
                  </a:xfrm>
                </p:grpSpPr>
                <p:sp>
                  <p:nvSpPr>
                    <p:cNvPr id="90" name="Pentagon 8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laque 9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onut 9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9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5" name="Group 74"/>
                <p:cNvGrpSpPr/>
                <p:nvPr/>
              </p:nvGrpSpPr>
              <p:grpSpPr>
                <a:xfrm rot="10800000">
                  <a:off x="6837364" y="5429447"/>
                  <a:ext cx="516959" cy="1119063"/>
                  <a:chOff x="4649991" y="5427911"/>
                  <a:chExt cx="516959" cy="1119063"/>
                </a:xfrm>
              </p:grpSpPr>
              <p:grpSp>
                <p:nvGrpSpPr>
                  <p:cNvPr id="76" name="Group 118"/>
                  <p:cNvGrpSpPr/>
                  <p:nvPr/>
                </p:nvGrpSpPr>
                <p:grpSpPr>
                  <a:xfrm rot="1912894">
                    <a:off x="4649991" y="5427911"/>
                    <a:ext cx="321016" cy="1106001"/>
                    <a:chOff x="2438400" y="990600"/>
                    <a:chExt cx="762000" cy="3200400"/>
                  </a:xfrm>
                </p:grpSpPr>
                <p:sp>
                  <p:nvSpPr>
                    <p:cNvPr id="83" name="Pentagon 8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laque 8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onut 8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8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7" name="Group 118"/>
                  <p:cNvGrpSpPr/>
                  <p:nvPr/>
                </p:nvGrpSpPr>
                <p:grpSpPr>
                  <a:xfrm rot="19542321">
                    <a:off x="4845934" y="5440973"/>
                    <a:ext cx="321016" cy="1106001"/>
                    <a:chOff x="2438400" y="990600"/>
                    <a:chExt cx="762000" cy="3200400"/>
                  </a:xfrm>
                </p:grpSpPr>
                <p:sp>
                  <p:nvSpPr>
                    <p:cNvPr id="78" name="Pentagon 7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aque 7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onut 8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59" name="Group 58"/>
              <p:cNvGrpSpPr/>
              <p:nvPr/>
            </p:nvGrpSpPr>
            <p:grpSpPr>
              <a:xfrm>
                <a:off x="4497017" y="28803"/>
                <a:ext cx="119975" cy="259710"/>
                <a:chOff x="4649991" y="5427911"/>
                <a:chExt cx="516959" cy="1119063"/>
              </a:xfrm>
            </p:grpSpPr>
            <p:grpSp>
              <p:nvGrpSpPr>
                <p:cNvPr id="60" name="Group 118"/>
                <p:cNvGrpSpPr/>
                <p:nvPr/>
              </p:nvGrpSpPr>
              <p:grpSpPr>
                <a:xfrm rot="1912894">
                  <a:off x="4649991" y="5427911"/>
                  <a:ext cx="321016" cy="1106001"/>
                  <a:chOff x="2438400" y="990600"/>
                  <a:chExt cx="762000" cy="3200400"/>
                </a:xfrm>
              </p:grpSpPr>
              <p:sp>
                <p:nvSpPr>
                  <p:cNvPr id="67" name="Pentagon 6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laque 6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nut 6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118"/>
                <p:cNvGrpSpPr/>
                <p:nvPr/>
              </p:nvGrpSpPr>
              <p:grpSpPr>
                <a:xfrm rot="19542321">
                  <a:off x="4845934" y="5440973"/>
                  <a:ext cx="321016" cy="1106001"/>
                  <a:chOff x="2438400" y="990600"/>
                  <a:chExt cx="762000" cy="3200400"/>
                </a:xfrm>
              </p:grpSpPr>
              <p:sp>
                <p:nvSpPr>
                  <p:cNvPr id="62" name="Pentagon 6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laque 6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nut 6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spTree>
    <p:extLst>
      <p:ext uri="{BB962C8B-B14F-4D97-AF65-F5344CB8AC3E}">
        <p14:creationId xmlns:p14="http://schemas.microsoft.com/office/powerpoint/2010/main" val="177577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animEffect transition="in" filter="wipe(down)">
                                      <p:cBhvr>
                                        <p:cTn id="9" dur="580">
                                          <p:stCondLst>
                                            <p:cond delay="0"/>
                                          </p:stCondLst>
                                        </p:cTn>
                                        <p:tgtEl>
                                          <p:spTgt spid="39"/>
                                        </p:tgtEl>
                                      </p:cBhvr>
                                    </p:animEffect>
                                    <p:anim calcmode="lin" valueType="num">
                                      <p:cBhvr>
                                        <p:cTn id="1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5" dur="26">
                                          <p:stCondLst>
                                            <p:cond delay="650"/>
                                          </p:stCondLst>
                                        </p:cTn>
                                        <p:tgtEl>
                                          <p:spTgt spid="39"/>
                                        </p:tgtEl>
                                      </p:cBhvr>
                                      <p:to x="100000" y="60000"/>
                                    </p:animScale>
                                    <p:animScale>
                                      <p:cBhvr>
                                        <p:cTn id="16" dur="166" decel="50000">
                                          <p:stCondLst>
                                            <p:cond delay="676"/>
                                          </p:stCondLst>
                                        </p:cTn>
                                        <p:tgtEl>
                                          <p:spTgt spid="39"/>
                                        </p:tgtEl>
                                      </p:cBhvr>
                                      <p:to x="100000" y="100000"/>
                                    </p:animScale>
                                    <p:animScale>
                                      <p:cBhvr>
                                        <p:cTn id="17" dur="26">
                                          <p:stCondLst>
                                            <p:cond delay="1312"/>
                                          </p:stCondLst>
                                        </p:cTn>
                                        <p:tgtEl>
                                          <p:spTgt spid="39"/>
                                        </p:tgtEl>
                                      </p:cBhvr>
                                      <p:to x="100000" y="80000"/>
                                    </p:animScale>
                                    <p:animScale>
                                      <p:cBhvr>
                                        <p:cTn id="18" dur="166" decel="50000">
                                          <p:stCondLst>
                                            <p:cond delay="1338"/>
                                          </p:stCondLst>
                                        </p:cTn>
                                        <p:tgtEl>
                                          <p:spTgt spid="39"/>
                                        </p:tgtEl>
                                      </p:cBhvr>
                                      <p:to x="100000" y="100000"/>
                                    </p:animScale>
                                    <p:animScale>
                                      <p:cBhvr>
                                        <p:cTn id="19" dur="26">
                                          <p:stCondLst>
                                            <p:cond delay="1642"/>
                                          </p:stCondLst>
                                        </p:cTn>
                                        <p:tgtEl>
                                          <p:spTgt spid="39"/>
                                        </p:tgtEl>
                                      </p:cBhvr>
                                      <p:to x="100000" y="90000"/>
                                    </p:animScale>
                                    <p:animScale>
                                      <p:cBhvr>
                                        <p:cTn id="20" dur="166" decel="50000">
                                          <p:stCondLst>
                                            <p:cond delay="1668"/>
                                          </p:stCondLst>
                                        </p:cTn>
                                        <p:tgtEl>
                                          <p:spTgt spid="39"/>
                                        </p:tgtEl>
                                      </p:cBhvr>
                                      <p:to x="100000" y="100000"/>
                                    </p:animScale>
                                    <p:animScale>
                                      <p:cBhvr>
                                        <p:cTn id="21" dur="26">
                                          <p:stCondLst>
                                            <p:cond delay="1808"/>
                                          </p:stCondLst>
                                        </p:cTn>
                                        <p:tgtEl>
                                          <p:spTgt spid="39"/>
                                        </p:tgtEl>
                                      </p:cBhvr>
                                      <p:to x="100000" y="95000"/>
                                    </p:animScale>
                                    <p:animScale>
                                      <p:cBhvr>
                                        <p:cTn id="22" dur="166" decel="50000">
                                          <p:stCondLst>
                                            <p:cond delay="1834"/>
                                          </p:stCondLst>
                                        </p:cTn>
                                        <p:tgtEl>
                                          <p:spTgt spid="3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60323" y="995712"/>
            <a:ext cx="8662923" cy="5509200"/>
          </a:xfrm>
          <a:prstGeom prst="rect">
            <a:avLst/>
          </a:prstGeom>
          <a:noFill/>
        </p:spPr>
        <p:txBody>
          <a:bodyPr wrap="square" rtlCol="0">
            <a:spAutoFit/>
          </a:bodyPr>
          <a:lstStyle/>
          <a:p>
            <a:r>
              <a:rPr lang="en-US" sz="1600" dirty="0">
                <a:solidFill>
                  <a:schemeClr val="bg1"/>
                </a:solidFill>
              </a:rPr>
              <a:t>He was the third son of Jacob and Leah</a:t>
            </a:r>
          </a:p>
          <a:p>
            <a:endParaRPr lang="en-US" sz="1600" dirty="0">
              <a:solidFill>
                <a:schemeClr val="bg1"/>
              </a:solidFill>
            </a:endParaRPr>
          </a:p>
          <a:p>
            <a:r>
              <a:rPr lang="en-US" sz="1600" dirty="0">
                <a:solidFill>
                  <a:schemeClr val="bg1"/>
                </a:solidFill>
              </a:rPr>
              <a:t>He and his brother Levi inflicted drastic retribution of the </a:t>
            </a:r>
            <a:r>
              <a:rPr lang="en-US" sz="1600" dirty="0" err="1">
                <a:solidFill>
                  <a:schemeClr val="bg1"/>
                </a:solidFill>
              </a:rPr>
              <a:t>Shechemites</a:t>
            </a:r>
            <a:r>
              <a:rPr lang="en-US" sz="1600" dirty="0">
                <a:solidFill>
                  <a:schemeClr val="bg1"/>
                </a:solidFill>
              </a:rPr>
              <a:t> for the mistreatment of their sister Dinah</a:t>
            </a:r>
          </a:p>
          <a:p>
            <a:endParaRPr lang="en-US" sz="1600" dirty="0">
              <a:solidFill>
                <a:schemeClr val="bg1"/>
              </a:solidFill>
            </a:endParaRPr>
          </a:p>
          <a:p>
            <a:r>
              <a:rPr lang="en-US" sz="1600" dirty="0">
                <a:solidFill>
                  <a:schemeClr val="bg1"/>
                </a:solidFill>
              </a:rPr>
              <a:t>He was with his brothers when they went into Canaan (Joseph had been sold as a slave)</a:t>
            </a:r>
          </a:p>
          <a:p>
            <a:endParaRPr lang="en-US" sz="1600" dirty="0">
              <a:solidFill>
                <a:schemeClr val="bg1"/>
              </a:solidFill>
            </a:endParaRPr>
          </a:p>
          <a:p>
            <a:r>
              <a:rPr lang="en-US" sz="1600" dirty="0">
                <a:solidFill>
                  <a:schemeClr val="bg1"/>
                </a:solidFill>
              </a:rPr>
              <a:t>He had three sons: </a:t>
            </a:r>
            <a:r>
              <a:rPr lang="en-US" sz="1600" dirty="0" err="1">
                <a:solidFill>
                  <a:schemeClr val="bg1"/>
                </a:solidFill>
              </a:rPr>
              <a:t>Gershon</a:t>
            </a:r>
            <a:r>
              <a:rPr lang="en-US" sz="1600" dirty="0">
                <a:solidFill>
                  <a:schemeClr val="bg1"/>
                </a:solidFill>
              </a:rPr>
              <a:t>, Kohath, and </a:t>
            </a:r>
            <a:r>
              <a:rPr lang="en-US" sz="1600" dirty="0" err="1">
                <a:solidFill>
                  <a:schemeClr val="bg1"/>
                </a:solidFill>
              </a:rPr>
              <a:t>Merari</a:t>
            </a:r>
            <a:r>
              <a:rPr lang="en-US" sz="1600" dirty="0">
                <a:solidFill>
                  <a:schemeClr val="bg1"/>
                </a:solidFill>
              </a:rPr>
              <a:t>.</a:t>
            </a:r>
          </a:p>
          <a:p>
            <a:endParaRPr lang="en-US" sz="1600" dirty="0">
              <a:solidFill>
                <a:schemeClr val="bg1"/>
              </a:solidFill>
            </a:endParaRPr>
          </a:p>
          <a:p>
            <a:r>
              <a:rPr lang="en-US" sz="1600" dirty="0">
                <a:solidFill>
                  <a:schemeClr val="bg1"/>
                </a:solidFill>
              </a:rPr>
              <a:t>The blessing pronounced by Moses on the tribe of Levi included the promise of priestly assignments on behalf of the House of Israel under the direction of Aaron and his sons</a:t>
            </a:r>
          </a:p>
          <a:p>
            <a:endParaRPr lang="en-US" sz="1600" dirty="0">
              <a:solidFill>
                <a:schemeClr val="bg1"/>
              </a:solidFill>
            </a:endParaRPr>
          </a:p>
          <a:p>
            <a:r>
              <a:rPr lang="en-US" sz="1600" dirty="0">
                <a:solidFill>
                  <a:schemeClr val="bg1"/>
                </a:solidFill>
              </a:rPr>
              <a:t>The Levites rose up in support of Moses during the time of the making of the golden calf</a:t>
            </a:r>
          </a:p>
          <a:p>
            <a:endParaRPr lang="en-US" sz="1600" dirty="0">
              <a:solidFill>
                <a:schemeClr val="bg1"/>
              </a:solidFill>
            </a:endParaRPr>
          </a:p>
          <a:p>
            <a:r>
              <a:rPr lang="en-US" sz="1600" dirty="0">
                <a:solidFill>
                  <a:schemeClr val="bg1"/>
                </a:solidFill>
              </a:rPr>
              <a:t>The Levites performed functions including providing musical offerings, preparing the sacrificial animals, and assisting with temple duties</a:t>
            </a:r>
          </a:p>
          <a:p>
            <a:endParaRPr lang="en-US" sz="1600" dirty="0">
              <a:solidFill>
                <a:schemeClr val="bg1"/>
              </a:solidFill>
            </a:endParaRPr>
          </a:p>
          <a:p>
            <a:r>
              <a:rPr lang="en-US" sz="1600" dirty="0">
                <a:solidFill>
                  <a:schemeClr val="bg1"/>
                </a:solidFill>
              </a:rPr>
              <a:t>The Levites did not receive a regional inheritance in the promised land but were assigned cities and given resources in support of their service</a:t>
            </a:r>
          </a:p>
          <a:p>
            <a:endParaRPr lang="en-US" sz="1600" dirty="0">
              <a:solidFill>
                <a:schemeClr val="bg1"/>
              </a:solidFill>
            </a:endParaRPr>
          </a:p>
          <a:p>
            <a:r>
              <a:rPr lang="en-US" sz="1600" dirty="0">
                <a:solidFill>
                  <a:schemeClr val="bg1"/>
                </a:solidFill>
              </a:rPr>
              <a:t>Levi is mentioned in the D&amp;C used by John the Baptist in connection with the restoration of the Aaronic Priesthood in the latter days</a:t>
            </a:r>
          </a:p>
        </p:txBody>
      </p:sp>
      <p:grpSp>
        <p:nvGrpSpPr>
          <p:cNvPr id="37" name="Group 36"/>
          <p:cNvGrpSpPr/>
          <p:nvPr/>
        </p:nvGrpSpPr>
        <p:grpSpPr>
          <a:xfrm>
            <a:off x="495302" y="-9055"/>
            <a:ext cx="11703109" cy="1200329"/>
            <a:chOff x="495302" y="-9055"/>
            <a:chExt cx="11703109" cy="1200329"/>
          </a:xfrm>
        </p:grpSpPr>
        <p:sp>
          <p:nvSpPr>
            <p:cNvPr id="10" name="TextBox 9"/>
            <p:cNvSpPr txBox="1"/>
            <p:nvPr/>
          </p:nvSpPr>
          <p:spPr>
            <a:xfrm>
              <a:off x="495302" y="-9055"/>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Levi</a:t>
              </a:r>
            </a:p>
          </p:txBody>
        </p:sp>
        <p:sp>
          <p:nvSpPr>
            <p:cNvPr id="36" name="Rectangle 35"/>
            <p:cNvSpPr/>
            <p:nvPr/>
          </p:nvSpPr>
          <p:spPr>
            <a:xfrm>
              <a:off x="8221673" y="443009"/>
              <a:ext cx="2133469" cy="369332"/>
            </a:xfrm>
            <a:prstGeom prst="rect">
              <a:avLst/>
            </a:prstGeom>
          </p:spPr>
          <p:txBody>
            <a:bodyPr wrap="none">
              <a:spAutoFit/>
            </a:bodyPr>
            <a:lstStyle/>
            <a:p>
              <a:r>
                <a:rPr lang="en-US" dirty="0">
                  <a:solidFill>
                    <a:schemeClr val="bg1"/>
                  </a:solidFill>
                </a:rPr>
                <a:t>Joined or adhered to</a:t>
              </a:r>
            </a:p>
          </p:txBody>
        </p:sp>
      </p:grpSp>
      <p:grpSp>
        <p:nvGrpSpPr>
          <p:cNvPr id="138" name="Group 137"/>
          <p:cNvGrpSpPr/>
          <p:nvPr/>
        </p:nvGrpSpPr>
        <p:grpSpPr>
          <a:xfrm>
            <a:off x="9808275" y="1968668"/>
            <a:ext cx="1907014" cy="3471115"/>
            <a:chOff x="4267200" y="2670596"/>
            <a:chExt cx="1981200" cy="3606146"/>
          </a:xfrm>
        </p:grpSpPr>
        <p:sp>
          <p:nvSpPr>
            <p:cNvPr id="139" name="Round Diagonal Corner Rectangle 138"/>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250"/>
            <p:cNvGrpSpPr/>
            <p:nvPr/>
          </p:nvGrpSpPr>
          <p:grpSpPr>
            <a:xfrm rot="5400000">
              <a:off x="4984375" y="4374778"/>
              <a:ext cx="555814" cy="1255059"/>
              <a:chOff x="9000565" y="430324"/>
              <a:chExt cx="797858" cy="3047982"/>
            </a:xfrm>
          </p:grpSpPr>
          <p:grpSp>
            <p:nvGrpSpPr>
              <p:cNvPr id="174" name="Group 236"/>
              <p:cNvGrpSpPr/>
              <p:nvPr/>
            </p:nvGrpSpPr>
            <p:grpSpPr>
              <a:xfrm>
                <a:off x="9027459" y="1757082"/>
                <a:ext cx="770964" cy="1721224"/>
                <a:chOff x="9000565" y="475129"/>
                <a:chExt cx="770964" cy="1721224"/>
              </a:xfrm>
            </p:grpSpPr>
            <p:sp>
              <p:nvSpPr>
                <p:cNvPr id="182" name="Multiply 181"/>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ultiply 18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Left-Right Arrow 18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235"/>
              <p:cNvGrpSpPr/>
              <p:nvPr/>
            </p:nvGrpSpPr>
            <p:grpSpPr>
              <a:xfrm>
                <a:off x="9000565" y="430324"/>
                <a:ext cx="770964" cy="1766029"/>
                <a:chOff x="9000565" y="430324"/>
                <a:chExt cx="770964" cy="1766029"/>
              </a:xfrm>
            </p:grpSpPr>
            <p:sp>
              <p:nvSpPr>
                <p:cNvPr id="176" name="Multiply 175"/>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ultiply 176"/>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Left-Right Arrow 177"/>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Left-Right Arrow 178"/>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0" name="Oval 149"/>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p:cNvGrpSpPr/>
            <p:nvPr/>
          </p:nvGrpSpPr>
          <p:grpSpPr>
            <a:xfrm>
              <a:off x="4648200" y="2819400"/>
              <a:ext cx="1143000" cy="362174"/>
              <a:chOff x="5029199" y="838201"/>
              <a:chExt cx="1411403" cy="516024"/>
            </a:xfrm>
          </p:grpSpPr>
          <p:sp>
            <p:nvSpPr>
              <p:cNvPr id="152" name="Rounded Rectangle 151"/>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253"/>
              <p:cNvGrpSpPr/>
              <p:nvPr/>
            </p:nvGrpSpPr>
            <p:grpSpPr>
              <a:xfrm rot="5400000">
                <a:off x="5476889" y="390511"/>
                <a:ext cx="516024" cy="1411403"/>
                <a:chOff x="9000565" y="475129"/>
                <a:chExt cx="806823" cy="4258236"/>
              </a:xfrm>
            </p:grpSpPr>
            <p:grpSp>
              <p:nvGrpSpPr>
                <p:cNvPr id="154" name="Group 243"/>
                <p:cNvGrpSpPr/>
                <p:nvPr/>
              </p:nvGrpSpPr>
              <p:grpSpPr>
                <a:xfrm>
                  <a:off x="9036424" y="3012141"/>
                  <a:ext cx="770964" cy="1721224"/>
                  <a:chOff x="9000565" y="475129"/>
                  <a:chExt cx="770964" cy="1721224"/>
                </a:xfrm>
              </p:grpSpPr>
              <p:sp>
                <p:nvSpPr>
                  <p:cNvPr id="169" name="Multiply 168"/>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ultiply 169"/>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 Arrow 170"/>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236"/>
                <p:cNvGrpSpPr/>
                <p:nvPr/>
              </p:nvGrpSpPr>
              <p:grpSpPr>
                <a:xfrm>
                  <a:off x="9027459" y="1757082"/>
                  <a:ext cx="770964" cy="1721224"/>
                  <a:chOff x="9000565" y="475129"/>
                  <a:chExt cx="770964" cy="1721224"/>
                </a:xfrm>
              </p:grpSpPr>
              <p:sp>
                <p:nvSpPr>
                  <p:cNvPr id="163" name="Multiply 162"/>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ultiply 163"/>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 Arrow 164"/>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Left-Right Arrow 165"/>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235"/>
                <p:cNvGrpSpPr/>
                <p:nvPr/>
              </p:nvGrpSpPr>
              <p:grpSpPr>
                <a:xfrm>
                  <a:off x="9000565" y="475129"/>
                  <a:ext cx="770964" cy="1721224"/>
                  <a:chOff x="9000565" y="475129"/>
                  <a:chExt cx="770964" cy="1721224"/>
                </a:xfrm>
              </p:grpSpPr>
              <p:sp>
                <p:nvSpPr>
                  <p:cNvPr id="157" name="Multiply 156"/>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ultiply 157"/>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Left-Right Arrow 158"/>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Left-Right Arrow 159"/>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55690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38"/>
                                        </p:tgtEl>
                                        <p:attrNameLst>
                                          <p:attrName>style.visibility</p:attrName>
                                        </p:attrNameLst>
                                      </p:cBhvr>
                                      <p:to>
                                        <p:strVal val="visible"/>
                                      </p:to>
                                    </p:set>
                                    <p:animEffect transition="in" filter="wipe(down)">
                                      <p:cBhvr>
                                        <p:cTn id="9" dur="580">
                                          <p:stCondLst>
                                            <p:cond delay="0"/>
                                          </p:stCondLst>
                                        </p:cTn>
                                        <p:tgtEl>
                                          <p:spTgt spid="138"/>
                                        </p:tgtEl>
                                      </p:cBhvr>
                                    </p:animEffect>
                                    <p:anim calcmode="lin" valueType="num">
                                      <p:cBhvr>
                                        <p:cTn id="10" dur="1822"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8"/>
                                        </p:tgtEl>
                                        <p:attrNameLst>
                                          <p:attrName>ppt_y</p:attrName>
                                        </p:attrNameLst>
                                      </p:cBhvr>
                                      <p:tavLst>
                                        <p:tav tm="0" fmla="#ppt_y-sin(pi*$)/81">
                                          <p:val>
                                            <p:fltVal val="0"/>
                                          </p:val>
                                        </p:tav>
                                        <p:tav tm="100000">
                                          <p:val>
                                            <p:fltVal val="1"/>
                                          </p:val>
                                        </p:tav>
                                      </p:tavLst>
                                    </p:anim>
                                    <p:animScale>
                                      <p:cBhvr>
                                        <p:cTn id="15" dur="26">
                                          <p:stCondLst>
                                            <p:cond delay="650"/>
                                          </p:stCondLst>
                                        </p:cTn>
                                        <p:tgtEl>
                                          <p:spTgt spid="138"/>
                                        </p:tgtEl>
                                      </p:cBhvr>
                                      <p:to x="100000" y="60000"/>
                                    </p:animScale>
                                    <p:animScale>
                                      <p:cBhvr>
                                        <p:cTn id="16" dur="166" decel="50000">
                                          <p:stCondLst>
                                            <p:cond delay="676"/>
                                          </p:stCondLst>
                                        </p:cTn>
                                        <p:tgtEl>
                                          <p:spTgt spid="138"/>
                                        </p:tgtEl>
                                      </p:cBhvr>
                                      <p:to x="100000" y="100000"/>
                                    </p:animScale>
                                    <p:animScale>
                                      <p:cBhvr>
                                        <p:cTn id="17" dur="26">
                                          <p:stCondLst>
                                            <p:cond delay="1312"/>
                                          </p:stCondLst>
                                        </p:cTn>
                                        <p:tgtEl>
                                          <p:spTgt spid="138"/>
                                        </p:tgtEl>
                                      </p:cBhvr>
                                      <p:to x="100000" y="80000"/>
                                    </p:animScale>
                                    <p:animScale>
                                      <p:cBhvr>
                                        <p:cTn id="18" dur="166" decel="50000">
                                          <p:stCondLst>
                                            <p:cond delay="1338"/>
                                          </p:stCondLst>
                                        </p:cTn>
                                        <p:tgtEl>
                                          <p:spTgt spid="138"/>
                                        </p:tgtEl>
                                      </p:cBhvr>
                                      <p:to x="100000" y="100000"/>
                                    </p:animScale>
                                    <p:animScale>
                                      <p:cBhvr>
                                        <p:cTn id="19" dur="26">
                                          <p:stCondLst>
                                            <p:cond delay="1642"/>
                                          </p:stCondLst>
                                        </p:cTn>
                                        <p:tgtEl>
                                          <p:spTgt spid="138"/>
                                        </p:tgtEl>
                                      </p:cBhvr>
                                      <p:to x="100000" y="90000"/>
                                    </p:animScale>
                                    <p:animScale>
                                      <p:cBhvr>
                                        <p:cTn id="20" dur="166" decel="50000">
                                          <p:stCondLst>
                                            <p:cond delay="1668"/>
                                          </p:stCondLst>
                                        </p:cTn>
                                        <p:tgtEl>
                                          <p:spTgt spid="138"/>
                                        </p:tgtEl>
                                      </p:cBhvr>
                                      <p:to x="100000" y="100000"/>
                                    </p:animScale>
                                    <p:animScale>
                                      <p:cBhvr>
                                        <p:cTn id="21" dur="26">
                                          <p:stCondLst>
                                            <p:cond delay="1808"/>
                                          </p:stCondLst>
                                        </p:cTn>
                                        <p:tgtEl>
                                          <p:spTgt spid="138"/>
                                        </p:tgtEl>
                                      </p:cBhvr>
                                      <p:to x="100000" y="95000"/>
                                    </p:animScale>
                                    <p:animScale>
                                      <p:cBhvr>
                                        <p:cTn id="22" dur="166" decel="50000">
                                          <p:stCondLst>
                                            <p:cond delay="1834"/>
                                          </p:stCondLst>
                                        </p:cTn>
                                        <p:tgtEl>
                                          <p:spTgt spid="13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85096" y="908309"/>
            <a:ext cx="9467207" cy="6601807"/>
          </a:xfrm>
          <a:prstGeom prst="rect">
            <a:avLst/>
          </a:prstGeom>
          <a:noFill/>
        </p:spPr>
        <p:txBody>
          <a:bodyPr wrap="square" rtlCol="0">
            <a:spAutoFit/>
          </a:bodyPr>
          <a:lstStyle/>
          <a:p>
            <a:r>
              <a:rPr lang="en-US" sz="1700" dirty="0">
                <a:solidFill>
                  <a:schemeClr val="bg1"/>
                </a:solidFill>
              </a:rPr>
              <a:t>He was the fourth son of Jacob and Leah</a:t>
            </a:r>
          </a:p>
          <a:p>
            <a:endParaRPr lang="en-US" sz="1700" dirty="0">
              <a:solidFill>
                <a:schemeClr val="bg1"/>
              </a:solidFill>
            </a:endParaRPr>
          </a:p>
          <a:p>
            <a:r>
              <a:rPr lang="en-US" sz="1700" dirty="0">
                <a:solidFill>
                  <a:schemeClr val="bg1"/>
                </a:solidFill>
              </a:rPr>
              <a:t>He was a principle figure in perpetuity of the Abrahamic lineage as it extended down to Jesus Christ.</a:t>
            </a:r>
          </a:p>
          <a:p>
            <a:endParaRPr lang="en-US" sz="1700" dirty="0">
              <a:solidFill>
                <a:schemeClr val="bg1"/>
              </a:solidFill>
            </a:endParaRPr>
          </a:p>
          <a:p>
            <a:r>
              <a:rPr lang="en-US" sz="1700" dirty="0">
                <a:solidFill>
                  <a:schemeClr val="bg1"/>
                </a:solidFill>
              </a:rPr>
              <a:t>He was the one who stepped forward among the sons of Jacob to advance an alternative to slaying their brother Joseph, suggesting they sell him instead</a:t>
            </a:r>
          </a:p>
          <a:p>
            <a:endParaRPr lang="en-US" sz="1700" dirty="0">
              <a:solidFill>
                <a:schemeClr val="bg1"/>
              </a:solidFill>
            </a:endParaRPr>
          </a:p>
          <a:p>
            <a:r>
              <a:rPr lang="en-US" sz="1700" dirty="0">
                <a:solidFill>
                  <a:schemeClr val="bg1"/>
                </a:solidFill>
              </a:rPr>
              <a:t>He assumed the role of protector and guarantor of Benjamin when Jacob was persuaded to allow his youngest son to return to the Egyptian court where Joseph was in charge</a:t>
            </a:r>
          </a:p>
          <a:p>
            <a:endParaRPr lang="en-US" sz="1700" dirty="0">
              <a:solidFill>
                <a:schemeClr val="bg1"/>
              </a:solidFill>
            </a:endParaRPr>
          </a:p>
          <a:p>
            <a:r>
              <a:rPr lang="en-US" sz="1700" dirty="0">
                <a:solidFill>
                  <a:schemeClr val="bg1"/>
                </a:solidFill>
              </a:rPr>
              <a:t>Judah had three sons by the daughter of </a:t>
            </a:r>
            <a:r>
              <a:rPr lang="en-US" sz="1700" dirty="0" err="1">
                <a:solidFill>
                  <a:schemeClr val="bg1"/>
                </a:solidFill>
              </a:rPr>
              <a:t>Shuah</a:t>
            </a:r>
            <a:r>
              <a:rPr lang="en-US" sz="1700" dirty="0">
                <a:solidFill>
                  <a:schemeClr val="bg1"/>
                </a:solidFill>
              </a:rPr>
              <a:t>, a Canaanite woman; </a:t>
            </a:r>
            <a:r>
              <a:rPr lang="en-US" sz="1700" dirty="0" err="1">
                <a:solidFill>
                  <a:schemeClr val="bg1"/>
                </a:solidFill>
              </a:rPr>
              <a:t>Er</a:t>
            </a:r>
            <a:r>
              <a:rPr lang="en-US" sz="1700" dirty="0">
                <a:solidFill>
                  <a:schemeClr val="bg1"/>
                </a:solidFill>
              </a:rPr>
              <a:t>, Onan, and </a:t>
            </a:r>
            <a:r>
              <a:rPr lang="en-US" sz="1700" dirty="0" err="1">
                <a:solidFill>
                  <a:schemeClr val="bg1"/>
                </a:solidFill>
              </a:rPr>
              <a:t>Shelah</a:t>
            </a:r>
            <a:r>
              <a:rPr lang="en-US" sz="1700" dirty="0">
                <a:solidFill>
                  <a:schemeClr val="bg1"/>
                </a:solidFill>
              </a:rPr>
              <a:t>; He also had twin sons by Tamar (widow of his son </a:t>
            </a:r>
            <a:r>
              <a:rPr lang="en-US" sz="1700" dirty="0" err="1">
                <a:solidFill>
                  <a:schemeClr val="bg1"/>
                </a:solidFill>
              </a:rPr>
              <a:t>Er</a:t>
            </a:r>
            <a:r>
              <a:rPr lang="en-US" sz="1700" dirty="0">
                <a:solidFill>
                  <a:schemeClr val="bg1"/>
                </a:solidFill>
              </a:rPr>
              <a:t>, conceived when she disguised herself as a harlot): Pharez and </a:t>
            </a:r>
            <a:r>
              <a:rPr lang="en-US" sz="1700" dirty="0" err="1">
                <a:solidFill>
                  <a:schemeClr val="bg1"/>
                </a:solidFill>
              </a:rPr>
              <a:t>Zarah</a:t>
            </a:r>
            <a:endParaRPr lang="en-US" sz="1700" dirty="0">
              <a:solidFill>
                <a:schemeClr val="bg1"/>
              </a:solidFill>
            </a:endParaRPr>
          </a:p>
          <a:p>
            <a:endParaRPr lang="en-US" sz="1700" dirty="0">
              <a:solidFill>
                <a:schemeClr val="bg1"/>
              </a:solidFill>
            </a:endParaRPr>
          </a:p>
          <a:p>
            <a:r>
              <a:rPr lang="en-US" sz="1700" dirty="0">
                <a:solidFill>
                  <a:schemeClr val="bg1"/>
                </a:solidFill>
              </a:rPr>
              <a:t>Jesus Christ would come through the line of Pharez</a:t>
            </a:r>
          </a:p>
          <a:p>
            <a:endParaRPr lang="en-US" sz="1700" dirty="0">
              <a:solidFill>
                <a:schemeClr val="bg1"/>
              </a:solidFill>
            </a:endParaRPr>
          </a:p>
          <a:p>
            <a:r>
              <a:rPr lang="en-US" sz="1700" dirty="0">
                <a:solidFill>
                  <a:schemeClr val="bg1"/>
                </a:solidFill>
              </a:rPr>
              <a:t>The Tribe of Judah received a continual position of leadership in Canaan and a large portion of land</a:t>
            </a:r>
          </a:p>
          <a:p>
            <a:endParaRPr lang="en-US" sz="1700" dirty="0">
              <a:solidFill>
                <a:schemeClr val="bg1"/>
              </a:solidFill>
            </a:endParaRPr>
          </a:p>
          <a:p>
            <a:r>
              <a:rPr lang="en-US" sz="1600" dirty="0">
                <a:solidFill>
                  <a:schemeClr val="bg1"/>
                </a:solidFill>
              </a:rPr>
              <a:t>The Southern Kingdom, also known as Judah, was conquered by the Babylonians nearly 140 years later (586 BC)</a:t>
            </a:r>
            <a:endParaRPr lang="en-US" sz="1700" dirty="0">
              <a:solidFill>
                <a:schemeClr val="bg1"/>
              </a:solidFill>
            </a:endParaRPr>
          </a:p>
          <a:p>
            <a:endParaRPr lang="en-US" sz="1700" dirty="0">
              <a:solidFill>
                <a:schemeClr val="bg1"/>
              </a:solidFill>
            </a:endParaRPr>
          </a:p>
          <a:p>
            <a:r>
              <a:rPr lang="en-US" sz="1700" dirty="0">
                <a:solidFill>
                  <a:schemeClr val="bg1"/>
                </a:solidFill>
              </a:rPr>
              <a:t>Judah is mentioned in the D&amp;C in the dedicatory prayer for the Kirtland Temple in connection with the final gather and in relation to the eventual redemption of the House of Judah</a:t>
            </a:r>
          </a:p>
          <a:p>
            <a:endParaRPr lang="en-US" sz="1700" dirty="0">
              <a:solidFill>
                <a:schemeClr val="bg1"/>
              </a:solidFill>
            </a:endParaRPr>
          </a:p>
          <a:p>
            <a:endParaRPr lang="en-US" sz="1700" dirty="0">
              <a:solidFill>
                <a:schemeClr val="bg1"/>
              </a:solidFill>
            </a:endParaRPr>
          </a:p>
        </p:txBody>
      </p:sp>
      <p:grpSp>
        <p:nvGrpSpPr>
          <p:cNvPr id="37" name="Group 36"/>
          <p:cNvGrpSpPr/>
          <p:nvPr/>
        </p:nvGrpSpPr>
        <p:grpSpPr>
          <a:xfrm>
            <a:off x="495302" y="-9055"/>
            <a:ext cx="11703109" cy="1200329"/>
            <a:chOff x="495302" y="-9055"/>
            <a:chExt cx="11703109" cy="1200329"/>
          </a:xfrm>
        </p:grpSpPr>
        <p:sp>
          <p:nvSpPr>
            <p:cNvPr id="10" name="TextBox 9"/>
            <p:cNvSpPr txBox="1"/>
            <p:nvPr/>
          </p:nvSpPr>
          <p:spPr>
            <a:xfrm>
              <a:off x="495302" y="-9055"/>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Judah</a:t>
              </a:r>
            </a:p>
          </p:txBody>
        </p:sp>
        <p:sp>
          <p:nvSpPr>
            <p:cNvPr id="36" name="Rectangle 35"/>
            <p:cNvSpPr/>
            <p:nvPr/>
          </p:nvSpPr>
          <p:spPr>
            <a:xfrm>
              <a:off x="8221673" y="443009"/>
              <a:ext cx="803490" cy="369332"/>
            </a:xfrm>
            <a:prstGeom prst="rect">
              <a:avLst/>
            </a:prstGeom>
          </p:spPr>
          <p:txBody>
            <a:bodyPr wrap="none">
              <a:spAutoFit/>
            </a:bodyPr>
            <a:lstStyle/>
            <a:p>
              <a:r>
                <a:rPr lang="en-US" dirty="0">
                  <a:solidFill>
                    <a:schemeClr val="bg1"/>
                  </a:solidFill>
                </a:rPr>
                <a:t>Praise </a:t>
              </a:r>
            </a:p>
          </p:txBody>
        </p:sp>
      </p:grpSp>
      <p:grpSp>
        <p:nvGrpSpPr>
          <p:cNvPr id="63" name="Group 62"/>
          <p:cNvGrpSpPr/>
          <p:nvPr/>
        </p:nvGrpSpPr>
        <p:grpSpPr>
          <a:xfrm>
            <a:off x="9783569" y="1583925"/>
            <a:ext cx="1744183" cy="4309026"/>
            <a:chOff x="536022" y="3314942"/>
            <a:chExt cx="1296534" cy="3203103"/>
          </a:xfrm>
        </p:grpSpPr>
        <p:sp>
          <p:nvSpPr>
            <p:cNvPr id="64" name="Oval 63"/>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gular Pentagon 68"/>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1" name="Group 101"/>
            <p:cNvGrpSpPr/>
            <p:nvPr/>
          </p:nvGrpSpPr>
          <p:grpSpPr>
            <a:xfrm rot="7128265">
              <a:off x="1266712" y="6168842"/>
              <a:ext cx="230789" cy="449153"/>
              <a:chOff x="4267200" y="5105400"/>
              <a:chExt cx="685800" cy="609600"/>
            </a:xfrm>
          </p:grpSpPr>
          <p:sp>
            <p:nvSpPr>
              <p:cNvPr id="345"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02"/>
            <p:cNvGrpSpPr/>
            <p:nvPr/>
          </p:nvGrpSpPr>
          <p:grpSpPr>
            <a:xfrm rot="14157531">
              <a:off x="1014825" y="6178074"/>
              <a:ext cx="230789" cy="449153"/>
              <a:chOff x="4267200" y="5105400"/>
              <a:chExt cx="685800" cy="609600"/>
            </a:xfrm>
          </p:grpSpPr>
          <p:sp>
            <p:nvSpPr>
              <p:cNvPr id="343" name="Oval 342"/>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0"/>
            <p:cNvGrpSpPr/>
            <p:nvPr/>
          </p:nvGrpSpPr>
          <p:grpSpPr>
            <a:xfrm>
              <a:off x="615449" y="3393845"/>
              <a:ext cx="1196458" cy="1028329"/>
              <a:chOff x="2731569" y="4101704"/>
              <a:chExt cx="2435810" cy="2042401"/>
            </a:xfrm>
          </p:grpSpPr>
          <p:sp>
            <p:nvSpPr>
              <p:cNvPr id="334"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rapezoid 73"/>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97"/>
            <p:cNvGrpSpPr/>
            <p:nvPr/>
          </p:nvGrpSpPr>
          <p:grpSpPr>
            <a:xfrm>
              <a:off x="962691" y="5459694"/>
              <a:ext cx="469239" cy="635646"/>
              <a:chOff x="4648200" y="4038600"/>
              <a:chExt cx="838200" cy="1349829"/>
            </a:xfrm>
          </p:grpSpPr>
          <p:sp>
            <p:nvSpPr>
              <p:cNvPr id="313" name="Trapezoid 312"/>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313"/>
              <p:cNvGrpSpPr/>
              <p:nvPr/>
            </p:nvGrpSpPr>
            <p:grpSpPr>
              <a:xfrm rot="5595418">
                <a:off x="4297276" y="4567385"/>
                <a:ext cx="1211525" cy="322729"/>
                <a:chOff x="6019800" y="5334000"/>
                <a:chExt cx="2590800" cy="914400"/>
              </a:xfrm>
            </p:grpSpPr>
            <p:grpSp>
              <p:nvGrpSpPr>
                <p:cNvPr id="325" name="Group 79"/>
                <p:cNvGrpSpPr/>
                <p:nvPr/>
              </p:nvGrpSpPr>
              <p:grpSpPr>
                <a:xfrm>
                  <a:off x="6019800" y="5334000"/>
                  <a:ext cx="914400" cy="914400"/>
                  <a:chOff x="6019800" y="5334000"/>
                  <a:chExt cx="914400" cy="914400"/>
                </a:xfrm>
              </p:grpSpPr>
              <p:sp>
                <p:nvSpPr>
                  <p:cNvPr id="332" name="Quad Arrow 33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80"/>
                <p:cNvGrpSpPr/>
                <p:nvPr/>
              </p:nvGrpSpPr>
              <p:grpSpPr>
                <a:xfrm>
                  <a:off x="6858000" y="5334000"/>
                  <a:ext cx="914400" cy="914400"/>
                  <a:chOff x="6019800" y="5334000"/>
                  <a:chExt cx="914400" cy="914400"/>
                </a:xfrm>
              </p:grpSpPr>
              <p:sp>
                <p:nvSpPr>
                  <p:cNvPr id="330" name="Quad Arrow 32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83"/>
                <p:cNvGrpSpPr/>
                <p:nvPr/>
              </p:nvGrpSpPr>
              <p:grpSpPr>
                <a:xfrm>
                  <a:off x="7696200" y="5334000"/>
                  <a:ext cx="914400" cy="914400"/>
                  <a:chOff x="6019800" y="5334000"/>
                  <a:chExt cx="914400" cy="914400"/>
                </a:xfrm>
              </p:grpSpPr>
              <p:sp>
                <p:nvSpPr>
                  <p:cNvPr id="328" name="Quad Arrow 32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5" name="Group 314"/>
              <p:cNvGrpSpPr/>
              <p:nvPr/>
            </p:nvGrpSpPr>
            <p:grpSpPr>
              <a:xfrm rot="5160593">
                <a:off x="4618957" y="4567387"/>
                <a:ext cx="1211525" cy="322729"/>
                <a:chOff x="6019800" y="5334000"/>
                <a:chExt cx="2590800" cy="914400"/>
              </a:xfrm>
            </p:grpSpPr>
            <p:grpSp>
              <p:nvGrpSpPr>
                <p:cNvPr id="316" name="Group 79"/>
                <p:cNvGrpSpPr/>
                <p:nvPr/>
              </p:nvGrpSpPr>
              <p:grpSpPr>
                <a:xfrm>
                  <a:off x="6019800" y="5334000"/>
                  <a:ext cx="914400" cy="914400"/>
                  <a:chOff x="6019800" y="5334000"/>
                  <a:chExt cx="914400" cy="914400"/>
                </a:xfrm>
              </p:grpSpPr>
              <p:sp>
                <p:nvSpPr>
                  <p:cNvPr id="323" name="Quad Arrow 32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80"/>
                <p:cNvGrpSpPr/>
                <p:nvPr/>
              </p:nvGrpSpPr>
              <p:grpSpPr>
                <a:xfrm>
                  <a:off x="6858000" y="5334000"/>
                  <a:ext cx="914400" cy="914400"/>
                  <a:chOff x="6019800" y="5334000"/>
                  <a:chExt cx="914400" cy="914400"/>
                </a:xfrm>
              </p:grpSpPr>
              <p:sp>
                <p:nvSpPr>
                  <p:cNvPr id="321" name="Quad Arrow 32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83"/>
                <p:cNvGrpSpPr/>
                <p:nvPr/>
              </p:nvGrpSpPr>
              <p:grpSpPr>
                <a:xfrm>
                  <a:off x="7696200" y="5334000"/>
                  <a:ext cx="914400" cy="914400"/>
                  <a:chOff x="6019800" y="5334000"/>
                  <a:chExt cx="914400" cy="914400"/>
                </a:xfrm>
              </p:grpSpPr>
              <p:sp>
                <p:nvSpPr>
                  <p:cNvPr id="319" name="Quad Arrow 31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6" name="Rounded Rectangle 75"/>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125"/>
            <p:cNvGrpSpPr/>
            <p:nvPr/>
          </p:nvGrpSpPr>
          <p:grpSpPr>
            <a:xfrm flipV="1">
              <a:off x="615448" y="3764639"/>
              <a:ext cx="1133486" cy="180100"/>
              <a:chOff x="5029200" y="838200"/>
              <a:chExt cx="1905000" cy="457200"/>
            </a:xfrm>
          </p:grpSpPr>
          <p:sp>
            <p:nvSpPr>
              <p:cNvPr id="302" name="Rounded Rectangle 301"/>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114"/>
              <p:cNvGrpSpPr/>
              <p:nvPr/>
            </p:nvGrpSpPr>
            <p:grpSpPr>
              <a:xfrm rot="10800000">
                <a:off x="5334000" y="914400"/>
                <a:ext cx="1211525" cy="322729"/>
                <a:chOff x="6019800" y="5334000"/>
                <a:chExt cx="2590800" cy="914400"/>
              </a:xfrm>
            </p:grpSpPr>
            <p:grpSp>
              <p:nvGrpSpPr>
                <p:cNvPr id="304" name="Group 79"/>
                <p:cNvGrpSpPr/>
                <p:nvPr/>
              </p:nvGrpSpPr>
              <p:grpSpPr>
                <a:xfrm>
                  <a:off x="6019800" y="5334000"/>
                  <a:ext cx="914400" cy="914400"/>
                  <a:chOff x="6019800" y="5334000"/>
                  <a:chExt cx="914400" cy="914400"/>
                </a:xfrm>
              </p:grpSpPr>
              <p:sp>
                <p:nvSpPr>
                  <p:cNvPr id="311" name="Quad Arrow 31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80"/>
                <p:cNvGrpSpPr/>
                <p:nvPr/>
              </p:nvGrpSpPr>
              <p:grpSpPr>
                <a:xfrm>
                  <a:off x="6858000" y="5334000"/>
                  <a:ext cx="914400" cy="914400"/>
                  <a:chOff x="6019800" y="5334000"/>
                  <a:chExt cx="914400" cy="914400"/>
                </a:xfrm>
              </p:grpSpPr>
              <p:sp>
                <p:nvSpPr>
                  <p:cNvPr id="309" name="Quad Arrow 30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83"/>
                <p:cNvGrpSpPr/>
                <p:nvPr/>
              </p:nvGrpSpPr>
              <p:grpSpPr>
                <a:xfrm>
                  <a:off x="7696200" y="5334000"/>
                  <a:ext cx="914400" cy="914400"/>
                  <a:chOff x="6019800" y="5334000"/>
                  <a:chExt cx="914400" cy="914400"/>
                </a:xfrm>
              </p:grpSpPr>
              <p:sp>
                <p:nvSpPr>
                  <p:cNvPr id="307" name="Quad Arrow 30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 name="Group 77"/>
            <p:cNvGrpSpPr/>
            <p:nvPr/>
          </p:nvGrpSpPr>
          <p:grpSpPr>
            <a:xfrm>
              <a:off x="536022" y="3314942"/>
              <a:ext cx="1296534" cy="697352"/>
              <a:chOff x="4823577" y="4053405"/>
              <a:chExt cx="2270956" cy="1287310"/>
            </a:xfrm>
          </p:grpSpPr>
          <p:grpSp>
            <p:nvGrpSpPr>
              <p:cNvPr id="79" name="Group 113"/>
              <p:cNvGrpSpPr/>
              <p:nvPr/>
            </p:nvGrpSpPr>
            <p:grpSpPr>
              <a:xfrm>
                <a:off x="4823577" y="4493188"/>
                <a:ext cx="1404453" cy="847527"/>
                <a:chOff x="5334000" y="1676401"/>
                <a:chExt cx="3200400" cy="2295940"/>
              </a:xfrm>
            </p:grpSpPr>
            <p:grpSp>
              <p:nvGrpSpPr>
                <p:cNvPr id="245" name="Group 59"/>
                <p:cNvGrpSpPr/>
                <p:nvPr/>
              </p:nvGrpSpPr>
              <p:grpSpPr>
                <a:xfrm>
                  <a:off x="5334000" y="1676401"/>
                  <a:ext cx="3200400" cy="2295940"/>
                  <a:chOff x="3329709" y="1676400"/>
                  <a:chExt cx="5204691" cy="3733801"/>
                </a:xfrm>
              </p:grpSpPr>
              <p:grpSp>
                <p:nvGrpSpPr>
                  <p:cNvPr id="249" name="Group 139"/>
                  <p:cNvGrpSpPr/>
                  <p:nvPr/>
                </p:nvGrpSpPr>
                <p:grpSpPr>
                  <a:xfrm>
                    <a:off x="5784951" y="1676400"/>
                    <a:ext cx="2749449" cy="2932281"/>
                    <a:chOff x="4370181" y="2237947"/>
                    <a:chExt cx="1395285" cy="1533800"/>
                  </a:xfrm>
                  <a:solidFill>
                    <a:schemeClr val="accent6">
                      <a:lumMod val="50000"/>
                    </a:schemeClr>
                  </a:solidFill>
                </p:grpSpPr>
                <p:sp>
                  <p:nvSpPr>
                    <p:cNvPr id="28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122"/>
                    <p:cNvGrpSpPr/>
                    <p:nvPr/>
                  </p:nvGrpSpPr>
                  <p:grpSpPr>
                    <a:xfrm>
                      <a:off x="4975163" y="2434420"/>
                      <a:ext cx="790303" cy="409072"/>
                      <a:chOff x="4975163" y="2434420"/>
                      <a:chExt cx="790303" cy="409072"/>
                    </a:xfrm>
                    <a:grpFill/>
                  </p:grpSpPr>
                  <p:sp>
                    <p:nvSpPr>
                      <p:cNvPr id="29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123"/>
                    <p:cNvGrpSpPr/>
                    <p:nvPr/>
                  </p:nvGrpSpPr>
                  <p:grpSpPr>
                    <a:xfrm>
                      <a:off x="4842164" y="2673927"/>
                      <a:ext cx="856672" cy="364837"/>
                      <a:chOff x="4975163" y="2434420"/>
                      <a:chExt cx="790303" cy="409072"/>
                    </a:xfrm>
                    <a:grpFill/>
                  </p:grpSpPr>
                  <p:sp>
                    <p:nvSpPr>
                      <p:cNvPr id="29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127"/>
                    <p:cNvGrpSpPr/>
                    <p:nvPr/>
                  </p:nvGrpSpPr>
                  <p:grpSpPr>
                    <a:xfrm>
                      <a:off x="4702690" y="2882384"/>
                      <a:ext cx="790303" cy="409072"/>
                      <a:chOff x="4975163" y="2434420"/>
                      <a:chExt cx="790303" cy="409072"/>
                    </a:xfrm>
                    <a:grpFill/>
                  </p:grpSpPr>
                  <p:sp>
                    <p:nvSpPr>
                      <p:cNvPr id="29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31"/>
                    <p:cNvGrpSpPr/>
                    <p:nvPr/>
                  </p:nvGrpSpPr>
                  <p:grpSpPr>
                    <a:xfrm>
                      <a:off x="4545672" y="3122529"/>
                      <a:ext cx="790303" cy="409072"/>
                      <a:chOff x="4975163" y="2434420"/>
                      <a:chExt cx="790303" cy="409072"/>
                    </a:xfrm>
                    <a:grpFill/>
                  </p:grpSpPr>
                  <p:sp>
                    <p:nvSpPr>
                      <p:cNvPr id="29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135"/>
                    <p:cNvGrpSpPr/>
                    <p:nvPr/>
                  </p:nvGrpSpPr>
                  <p:grpSpPr>
                    <a:xfrm rot="1269795">
                      <a:off x="4370181" y="3362675"/>
                      <a:ext cx="790303" cy="409072"/>
                      <a:chOff x="4975163" y="2434420"/>
                      <a:chExt cx="790303" cy="409072"/>
                    </a:xfrm>
                    <a:grpFill/>
                  </p:grpSpPr>
                  <p:sp>
                    <p:nvSpPr>
                      <p:cNvPr id="28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 name="Group 140"/>
                  <p:cNvGrpSpPr/>
                  <p:nvPr/>
                </p:nvGrpSpPr>
                <p:grpSpPr>
                  <a:xfrm flipH="1">
                    <a:off x="3329709" y="1768267"/>
                    <a:ext cx="2749449" cy="2932281"/>
                    <a:chOff x="4370181" y="2237947"/>
                    <a:chExt cx="1395285" cy="1533800"/>
                  </a:xfrm>
                  <a:solidFill>
                    <a:schemeClr val="accent6">
                      <a:lumMod val="50000"/>
                    </a:schemeClr>
                  </a:solidFill>
                </p:grpSpPr>
                <p:sp>
                  <p:nvSpPr>
                    <p:cNvPr id="260" name="Rounded Rectangle 25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122"/>
                    <p:cNvGrpSpPr/>
                    <p:nvPr/>
                  </p:nvGrpSpPr>
                  <p:grpSpPr>
                    <a:xfrm>
                      <a:off x="4975163" y="2434420"/>
                      <a:ext cx="790303" cy="409072"/>
                      <a:chOff x="4975163" y="2434420"/>
                      <a:chExt cx="790303" cy="409072"/>
                    </a:xfrm>
                    <a:grpFill/>
                  </p:grpSpPr>
                  <p:sp>
                    <p:nvSpPr>
                      <p:cNvPr id="27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23"/>
                    <p:cNvGrpSpPr/>
                    <p:nvPr/>
                  </p:nvGrpSpPr>
                  <p:grpSpPr>
                    <a:xfrm>
                      <a:off x="4842164" y="2673927"/>
                      <a:ext cx="856672" cy="364837"/>
                      <a:chOff x="4975163" y="2434420"/>
                      <a:chExt cx="790303" cy="409072"/>
                    </a:xfrm>
                    <a:grpFill/>
                  </p:grpSpPr>
                  <p:sp>
                    <p:nvSpPr>
                      <p:cNvPr id="27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127"/>
                    <p:cNvGrpSpPr/>
                    <p:nvPr/>
                  </p:nvGrpSpPr>
                  <p:grpSpPr>
                    <a:xfrm>
                      <a:off x="4702690" y="2882384"/>
                      <a:ext cx="790303" cy="409072"/>
                      <a:chOff x="4975163" y="2434420"/>
                      <a:chExt cx="790303" cy="409072"/>
                    </a:xfrm>
                    <a:grpFill/>
                  </p:grpSpPr>
                  <p:sp>
                    <p:nvSpPr>
                      <p:cNvPr id="27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31"/>
                    <p:cNvGrpSpPr/>
                    <p:nvPr/>
                  </p:nvGrpSpPr>
                  <p:grpSpPr>
                    <a:xfrm>
                      <a:off x="4545672" y="3122529"/>
                      <a:ext cx="790303" cy="409072"/>
                      <a:chOff x="4975163" y="2434420"/>
                      <a:chExt cx="790303" cy="409072"/>
                    </a:xfrm>
                    <a:grpFill/>
                  </p:grpSpPr>
                  <p:sp>
                    <p:nvSpPr>
                      <p:cNvPr id="269" name="Moon 26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135"/>
                    <p:cNvGrpSpPr/>
                    <p:nvPr/>
                  </p:nvGrpSpPr>
                  <p:grpSpPr>
                    <a:xfrm rot="1269795">
                      <a:off x="4370181" y="3362675"/>
                      <a:ext cx="790303" cy="409072"/>
                      <a:chOff x="4975163" y="2434420"/>
                      <a:chExt cx="790303" cy="409072"/>
                    </a:xfrm>
                    <a:grpFill/>
                  </p:grpSpPr>
                  <p:sp>
                    <p:nvSpPr>
                      <p:cNvPr id="266" name="Moon 26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1" name="Group 162"/>
                  <p:cNvGrpSpPr/>
                  <p:nvPr/>
                </p:nvGrpSpPr>
                <p:grpSpPr>
                  <a:xfrm rot="4467257">
                    <a:off x="4822952" y="4237309"/>
                    <a:ext cx="1510882" cy="806088"/>
                    <a:chOff x="4975163" y="2434420"/>
                    <a:chExt cx="790303" cy="409072"/>
                  </a:xfrm>
                  <a:solidFill>
                    <a:schemeClr val="accent6">
                      <a:lumMod val="50000"/>
                    </a:schemeClr>
                  </a:solidFill>
                </p:grpSpPr>
                <p:sp>
                  <p:nvSpPr>
                    <p:cNvPr id="257" name="Moon 2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5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Oval 25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10"/>
                <p:cNvGrpSpPr/>
                <p:nvPr/>
              </p:nvGrpSpPr>
              <p:grpSpPr>
                <a:xfrm>
                  <a:off x="6705600" y="2819400"/>
                  <a:ext cx="457200" cy="457200"/>
                  <a:chOff x="6019800" y="5334000"/>
                  <a:chExt cx="914400" cy="914400"/>
                </a:xfrm>
              </p:grpSpPr>
              <p:sp>
                <p:nvSpPr>
                  <p:cNvPr id="247" name="Quad Arrow 24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113"/>
              <p:cNvGrpSpPr/>
              <p:nvPr/>
            </p:nvGrpSpPr>
            <p:grpSpPr>
              <a:xfrm rot="10800000">
                <a:off x="5254651" y="4053405"/>
                <a:ext cx="1404453" cy="847527"/>
                <a:chOff x="5334000" y="1676401"/>
                <a:chExt cx="3200400" cy="2295940"/>
              </a:xfrm>
            </p:grpSpPr>
            <p:grpSp>
              <p:nvGrpSpPr>
                <p:cNvPr id="188" name="Group 59"/>
                <p:cNvGrpSpPr/>
                <p:nvPr/>
              </p:nvGrpSpPr>
              <p:grpSpPr>
                <a:xfrm>
                  <a:off x="5334000" y="1676401"/>
                  <a:ext cx="3200400" cy="2295940"/>
                  <a:chOff x="3329709" y="1676400"/>
                  <a:chExt cx="5204691" cy="3733801"/>
                </a:xfrm>
              </p:grpSpPr>
              <p:grpSp>
                <p:nvGrpSpPr>
                  <p:cNvPr id="192" name="Group 139"/>
                  <p:cNvGrpSpPr/>
                  <p:nvPr/>
                </p:nvGrpSpPr>
                <p:grpSpPr>
                  <a:xfrm>
                    <a:off x="5784951" y="1676400"/>
                    <a:ext cx="2749449" cy="2932281"/>
                    <a:chOff x="4370181" y="2237947"/>
                    <a:chExt cx="1395285" cy="1533800"/>
                  </a:xfrm>
                  <a:solidFill>
                    <a:schemeClr val="accent6">
                      <a:lumMod val="50000"/>
                    </a:schemeClr>
                  </a:solidFill>
                </p:grpSpPr>
                <p:sp>
                  <p:nvSpPr>
                    <p:cNvPr id="22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122"/>
                    <p:cNvGrpSpPr/>
                    <p:nvPr/>
                  </p:nvGrpSpPr>
                  <p:grpSpPr>
                    <a:xfrm>
                      <a:off x="4975163" y="2434420"/>
                      <a:ext cx="790303" cy="409072"/>
                      <a:chOff x="4975163" y="2434420"/>
                      <a:chExt cx="790303" cy="409072"/>
                    </a:xfrm>
                    <a:grpFill/>
                  </p:grpSpPr>
                  <p:sp>
                    <p:nvSpPr>
                      <p:cNvPr id="24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23"/>
                    <p:cNvGrpSpPr/>
                    <p:nvPr/>
                  </p:nvGrpSpPr>
                  <p:grpSpPr>
                    <a:xfrm>
                      <a:off x="4842164" y="2673927"/>
                      <a:ext cx="856672" cy="364837"/>
                      <a:chOff x="4975163" y="2434420"/>
                      <a:chExt cx="790303" cy="409072"/>
                    </a:xfrm>
                    <a:grpFill/>
                  </p:grpSpPr>
                  <p:sp>
                    <p:nvSpPr>
                      <p:cNvPr id="23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127"/>
                    <p:cNvGrpSpPr/>
                    <p:nvPr/>
                  </p:nvGrpSpPr>
                  <p:grpSpPr>
                    <a:xfrm>
                      <a:off x="4702690" y="2882384"/>
                      <a:ext cx="790303" cy="409072"/>
                      <a:chOff x="4975163" y="2434420"/>
                      <a:chExt cx="790303" cy="409072"/>
                    </a:xfrm>
                    <a:grpFill/>
                  </p:grpSpPr>
                  <p:sp>
                    <p:nvSpPr>
                      <p:cNvPr id="23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31"/>
                    <p:cNvGrpSpPr/>
                    <p:nvPr/>
                  </p:nvGrpSpPr>
                  <p:grpSpPr>
                    <a:xfrm>
                      <a:off x="4545672" y="3122529"/>
                      <a:ext cx="790303" cy="409072"/>
                      <a:chOff x="4975163" y="2434420"/>
                      <a:chExt cx="790303" cy="409072"/>
                    </a:xfrm>
                    <a:grpFill/>
                  </p:grpSpPr>
                  <p:sp>
                    <p:nvSpPr>
                      <p:cNvPr id="23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35"/>
                    <p:cNvGrpSpPr/>
                    <p:nvPr/>
                  </p:nvGrpSpPr>
                  <p:grpSpPr>
                    <a:xfrm rot="1269795">
                      <a:off x="4370181" y="3362675"/>
                      <a:ext cx="790303" cy="409072"/>
                      <a:chOff x="4975163" y="2434420"/>
                      <a:chExt cx="790303" cy="409072"/>
                    </a:xfrm>
                    <a:grpFill/>
                  </p:grpSpPr>
                  <p:sp>
                    <p:nvSpPr>
                      <p:cNvPr id="23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 name="Group 140"/>
                  <p:cNvGrpSpPr/>
                  <p:nvPr/>
                </p:nvGrpSpPr>
                <p:grpSpPr>
                  <a:xfrm flipH="1">
                    <a:off x="3329709" y="1768267"/>
                    <a:ext cx="2749449" cy="2932281"/>
                    <a:chOff x="4370181" y="2237947"/>
                    <a:chExt cx="1395285" cy="1533800"/>
                  </a:xfrm>
                  <a:solidFill>
                    <a:schemeClr val="accent6">
                      <a:lumMod val="50000"/>
                    </a:schemeClr>
                  </a:solidFill>
                </p:grpSpPr>
                <p:sp>
                  <p:nvSpPr>
                    <p:cNvPr id="203" name="Rounded Rectangle 20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122"/>
                    <p:cNvGrpSpPr/>
                    <p:nvPr/>
                  </p:nvGrpSpPr>
                  <p:grpSpPr>
                    <a:xfrm>
                      <a:off x="4975163" y="2434420"/>
                      <a:ext cx="790303" cy="409072"/>
                      <a:chOff x="4975163" y="2434420"/>
                      <a:chExt cx="790303" cy="409072"/>
                    </a:xfrm>
                    <a:grpFill/>
                  </p:grpSpPr>
                  <p:sp>
                    <p:nvSpPr>
                      <p:cNvPr id="22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123"/>
                    <p:cNvGrpSpPr/>
                    <p:nvPr/>
                  </p:nvGrpSpPr>
                  <p:grpSpPr>
                    <a:xfrm>
                      <a:off x="4842164" y="2673927"/>
                      <a:ext cx="856672" cy="364837"/>
                      <a:chOff x="4975163" y="2434420"/>
                      <a:chExt cx="790303" cy="409072"/>
                    </a:xfrm>
                    <a:grpFill/>
                  </p:grpSpPr>
                  <p:sp>
                    <p:nvSpPr>
                      <p:cNvPr id="21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27"/>
                    <p:cNvGrpSpPr/>
                    <p:nvPr/>
                  </p:nvGrpSpPr>
                  <p:grpSpPr>
                    <a:xfrm>
                      <a:off x="4702690" y="2882384"/>
                      <a:ext cx="790303" cy="409072"/>
                      <a:chOff x="4975163" y="2434420"/>
                      <a:chExt cx="790303" cy="409072"/>
                    </a:xfrm>
                    <a:grpFill/>
                  </p:grpSpPr>
                  <p:sp>
                    <p:nvSpPr>
                      <p:cNvPr id="21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131"/>
                    <p:cNvGrpSpPr/>
                    <p:nvPr/>
                  </p:nvGrpSpPr>
                  <p:grpSpPr>
                    <a:xfrm>
                      <a:off x="4545672" y="3122529"/>
                      <a:ext cx="790303" cy="409072"/>
                      <a:chOff x="4975163" y="2434420"/>
                      <a:chExt cx="790303" cy="409072"/>
                    </a:xfrm>
                    <a:grpFill/>
                  </p:grpSpPr>
                  <p:sp>
                    <p:nvSpPr>
                      <p:cNvPr id="212" name="Moon 2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135"/>
                    <p:cNvGrpSpPr/>
                    <p:nvPr/>
                  </p:nvGrpSpPr>
                  <p:grpSpPr>
                    <a:xfrm rot="1269795">
                      <a:off x="4370181" y="3362675"/>
                      <a:ext cx="790303" cy="409072"/>
                      <a:chOff x="4975163" y="2434420"/>
                      <a:chExt cx="790303" cy="409072"/>
                    </a:xfrm>
                    <a:grpFill/>
                  </p:grpSpPr>
                  <p:sp>
                    <p:nvSpPr>
                      <p:cNvPr id="209" name="Moon 20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 name="Group 162"/>
                  <p:cNvGrpSpPr/>
                  <p:nvPr/>
                </p:nvGrpSpPr>
                <p:grpSpPr>
                  <a:xfrm rot="4467257">
                    <a:off x="4822952" y="4237309"/>
                    <a:ext cx="1510882" cy="806088"/>
                    <a:chOff x="4975163" y="2434420"/>
                    <a:chExt cx="790303" cy="409072"/>
                  </a:xfrm>
                  <a:solidFill>
                    <a:schemeClr val="accent6">
                      <a:lumMod val="50000"/>
                    </a:schemeClr>
                  </a:solidFill>
                </p:grpSpPr>
                <p:sp>
                  <p:nvSpPr>
                    <p:cNvPr id="200" name="Moon 19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9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Oval 19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10"/>
                <p:cNvGrpSpPr/>
                <p:nvPr/>
              </p:nvGrpSpPr>
              <p:grpSpPr>
                <a:xfrm>
                  <a:off x="6705600" y="2819400"/>
                  <a:ext cx="457200" cy="457200"/>
                  <a:chOff x="6019800" y="5334000"/>
                  <a:chExt cx="914400" cy="914400"/>
                </a:xfrm>
              </p:grpSpPr>
              <p:sp>
                <p:nvSpPr>
                  <p:cNvPr id="190" name="Quad Arrow 18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113"/>
              <p:cNvGrpSpPr/>
              <p:nvPr/>
            </p:nvGrpSpPr>
            <p:grpSpPr>
              <a:xfrm>
                <a:off x="5690080" y="4462708"/>
                <a:ext cx="1404453" cy="847527"/>
                <a:chOff x="5334000" y="1676401"/>
                <a:chExt cx="3200400" cy="2295940"/>
              </a:xfrm>
            </p:grpSpPr>
            <p:grpSp>
              <p:nvGrpSpPr>
                <p:cNvPr id="82" name="Group 59"/>
                <p:cNvGrpSpPr/>
                <p:nvPr/>
              </p:nvGrpSpPr>
              <p:grpSpPr>
                <a:xfrm>
                  <a:off x="5334000" y="1676401"/>
                  <a:ext cx="3200400" cy="2295940"/>
                  <a:chOff x="3329709" y="1676400"/>
                  <a:chExt cx="5204691" cy="3733801"/>
                </a:xfrm>
              </p:grpSpPr>
              <p:grpSp>
                <p:nvGrpSpPr>
                  <p:cNvPr id="86" name="Group 139"/>
                  <p:cNvGrpSpPr/>
                  <p:nvPr/>
                </p:nvGrpSpPr>
                <p:grpSpPr>
                  <a:xfrm>
                    <a:off x="5784951" y="1676400"/>
                    <a:ext cx="2749449" cy="2932281"/>
                    <a:chOff x="4370181" y="2237947"/>
                    <a:chExt cx="1395285" cy="1533800"/>
                  </a:xfrm>
                  <a:solidFill>
                    <a:schemeClr val="accent6">
                      <a:lumMod val="50000"/>
                    </a:schemeClr>
                  </a:solidFill>
                </p:grpSpPr>
                <p:sp>
                  <p:nvSpPr>
                    <p:cNvPr id="11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22"/>
                    <p:cNvGrpSpPr/>
                    <p:nvPr/>
                  </p:nvGrpSpPr>
                  <p:grpSpPr>
                    <a:xfrm>
                      <a:off x="4975163" y="2434420"/>
                      <a:ext cx="790303" cy="409072"/>
                      <a:chOff x="4975163" y="2434420"/>
                      <a:chExt cx="790303" cy="409072"/>
                    </a:xfrm>
                    <a:grpFill/>
                  </p:grpSpPr>
                  <p:sp>
                    <p:nvSpPr>
                      <p:cNvPr id="13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23"/>
                    <p:cNvGrpSpPr/>
                    <p:nvPr/>
                  </p:nvGrpSpPr>
                  <p:grpSpPr>
                    <a:xfrm>
                      <a:off x="4842164" y="2673927"/>
                      <a:ext cx="856672" cy="364837"/>
                      <a:chOff x="4975163" y="2434420"/>
                      <a:chExt cx="790303" cy="409072"/>
                    </a:xfrm>
                    <a:grpFill/>
                  </p:grpSpPr>
                  <p:sp>
                    <p:nvSpPr>
                      <p:cNvPr id="13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7"/>
                    <p:cNvGrpSpPr/>
                    <p:nvPr/>
                  </p:nvGrpSpPr>
                  <p:grpSpPr>
                    <a:xfrm>
                      <a:off x="4702690" y="2882384"/>
                      <a:ext cx="790303" cy="409072"/>
                      <a:chOff x="4975163" y="2434420"/>
                      <a:chExt cx="790303" cy="409072"/>
                    </a:xfrm>
                    <a:grpFill/>
                  </p:grpSpPr>
                  <p:sp>
                    <p:nvSpPr>
                      <p:cNvPr id="13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31"/>
                    <p:cNvGrpSpPr/>
                    <p:nvPr/>
                  </p:nvGrpSpPr>
                  <p:grpSpPr>
                    <a:xfrm>
                      <a:off x="4545672" y="3122529"/>
                      <a:ext cx="790303" cy="409072"/>
                      <a:chOff x="4975163" y="2434420"/>
                      <a:chExt cx="790303" cy="409072"/>
                    </a:xfrm>
                    <a:grpFill/>
                  </p:grpSpPr>
                  <p:sp>
                    <p:nvSpPr>
                      <p:cNvPr id="12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35"/>
                    <p:cNvGrpSpPr/>
                    <p:nvPr/>
                  </p:nvGrpSpPr>
                  <p:grpSpPr>
                    <a:xfrm rot="1269795">
                      <a:off x="4370181" y="3362675"/>
                      <a:ext cx="790303" cy="409072"/>
                      <a:chOff x="4975163" y="2434420"/>
                      <a:chExt cx="790303" cy="409072"/>
                    </a:xfrm>
                    <a:grpFill/>
                  </p:grpSpPr>
                  <p:sp>
                    <p:nvSpPr>
                      <p:cNvPr id="12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140"/>
                  <p:cNvGrpSpPr/>
                  <p:nvPr/>
                </p:nvGrpSpPr>
                <p:grpSpPr>
                  <a:xfrm flipH="1">
                    <a:off x="3329709" y="1768267"/>
                    <a:ext cx="2749449" cy="2932281"/>
                    <a:chOff x="4370181" y="2237947"/>
                    <a:chExt cx="1395285" cy="1533800"/>
                  </a:xfrm>
                  <a:solidFill>
                    <a:schemeClr val="accent6">
                      <a:lumMod val="50000"/>
                    </a:schemeClr>
                  </a:solidFill>
                </p:grpSpPr>
                <p:sp>
                  <p:nvSpPr>
                    <p:cNvPr id="97" name="Rounded Rectangle 9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122"/>
                    <p:cNvGrpSpPr/>
                    <p:nvPr/>
                  </p:nvGrpSpPr>
                  <p:grpSpPr>
                    <a:xfrm>
                      <a:off x="4975163" y="2434420"/>
                      <a:ext cx="790303" cy="409072"/>
                      <a:chOff x="4975163" y="2434420"/>
                      <a:chExt cx="790303" cy="409072"/>
                    </a:xfrm>
                    <a:grpFill/>
                  </p:grpSpPr>
                  <p:sp>
                    <p:nvSpPr>
                      <p:cNvPr id="11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123"/>
                    <p:cNvGrpSpPr/>
                    <p:nvPr/>
                  </p:nvGrpSpPr>
                  <p:grpSpPr>
                    <a:xfrm>
                      <a:off x="4842164" y="2673927"/>
                      <a:ext cx="856672" cy="364837"/>
                      <a:chOff x="4975163" y="2434420"/>
                      <a:chExt cx="790303" cy="409072"/>
                    </a:xfrm>
                    <a:grpFill/>
                  </p:grpSpPr>
                  <p:sp>
                    <p:nvSpPr>
                      <p:cNvPr id="11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127"/>
                    <p:cNvGrpSpPr/>
                    <p:nvPr/>
                  </p:nvGrpSpPr>
                  <p:grpSpPr>
                    <a:xfrm>
                      <a:off x="4702690" y="2882384"/>
                      <a:ext cx="790303" cy="409072"/>
                      <a:chOff x="4975163" y="2434420"/>
                      <a:chExt cx="790303" cy="409072"/>
                    </a:xfrm>
                    <a:grpFill/>
                  </p:grpSpPr>
                  <p:sp>
                    <p:nvSpPr>
                      <p:cNvPr id="10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31"/>
                    <p:cNvGrpSpPr/>
                    <p:nvPr/>
                  </p:nvGrpSpPr>
                  <p:grpSpPr>
                    <a:xfrm>
                      <a:off x="4545672" y="3122529"/>
                      <a:ext cx="790303" cy="409072"/>
                      <a:chOff x="4975163" y="2434420"/>
                      <a:chExt cx="790303" cy="409072"/>
                    </a:xfrm>
                    <a:grpFill/>
                  </p:grpSpPr>
                  <p:sp>
                    <p:nvSpPr>
                      <p:cNvPr id="106" name="Moon 10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35"/>
                    <p:cNvGrpSpPr/>
                    <p:nvPr/>
                  </p:nvGrpSpPr>
                  <p:grpSpPr>
                    <a:xfrm rot="1269795">
                      <a:off x="4370181" y="3362675"/>
                      <a:ext cx="790303" cy="409072"/>
                      <a:chOff x="4975163" y="2434420"/>
                      <a:chExt cx="790303" cy="409072"/>
                    </a:xfrm>
                    <a:grpFill/>
                  </p:grpSpPr>
                  <p:sp>
                    <p:nvSpPr>
                      <p:cNvPr id="103" name="Moon 10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162"/>
                  <p:cNvGrpSpPr/>
                  <p:nvPr/>
                </p:nvGrpSpPr>
                <p:grpSpPr>
                  <a:xfrm rot="4467257">
                    <a:off x="4822952" y="4237309"/>
                    <a:ext cx="1510882" cy="806088"/>
                    <a:chOff x="4975163" y="2434420"/>
                    <a:chExt cx="790303" cy="409072"/>
                  </a:xfrm>
                  <a:solidFill>
                    <a:schemeClr val="accent6">
                      <a:lumMod val="50000"/>
                    </a:schemeClr>
                  </a:solidFill>
                </p:grpSpPr>
                <p:sp>
                  <p:nvSpPr>
                    <p:cNvPr id="94" name="Moon 9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9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Oval 8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10"/>
                <p:cNvGrpSpPr/>
                <p:nvPr/>
              </p:nvGrpSpPr>
              <p:grpSpPr>
                <a:xfrm>
                  <a:off x="6705600" y="2819400"/>
                  <a:ext cx="457200" cy="457200"/>
                  <a:chOff x="6019800" y="5334000"/>
                  <a:chExt cx="914400" cy="914400"/>
                </a:xfrm>
              </p:grpSpPr>
              <p:sp>
                <p:nvSpPr>
                  <p:cNvPr id="84" name="Quad Arrow 8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5082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Effect transition="in" filter="wipe(down)">
                                      <p:cBhvr>
                                        <p:cTn id="9" dur="580">
                                          <p:stCondLst>
                                            <p:cond delay="0"/>
                                          </p:stCondLst>
                                        </p:cTn>
                                        <p:tgtEl>
                                          <p:spTgt spid="63"/>
                                        </p:tgtEl>
                                      </p:cBhvr>
                                    </p:animEffect>
                                    <p:anim calcmode="lin" valueType="num">
                                      <p:cBhvr>
                                        <p:cTn id="10"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15" dur="26">
                                          <p:stCondLst>
                                            <p:cond delay="650"/>
                                          </p:stCondLst>
                                        </p:cTn>
                                        <p:tgtEl>
                                          <p:spTgt spid="63"/>
                                        </p:tgtEl>
                                      </p:cBhvr>
                                      <p:to x="100000" y="60000"/>
                                    </p:animScale>
                                    <p:animScale>
                                      <p:cBhvr>
                                        <p:cTn id="16" dur="166" decel="50000">
                                          <p:stCondLst>
                                            <p:cond delay="676"/>
                                          </p:stCondLst>
                                        </p:cTn>
                                        <p:tgtEl>
                                          <p:spTgt spid="63"/>
                                        </p:tgtEl>
                                      </p:cBhvr>
                                      <p:to x="100000" y="100000"/>
                                    </p:animScale>
                                    <p:animScale>
                                      <p:cBhvr>
                                        <p:cTn id="17" dur="26">
                                          <p:stCondLst>
                                            <p:cond delay="1312"/>
                                          </p:stCondLst>
                                        </p:cTn>
                                        <p:tgtEl>
                                          <p:spTgt spid="63"/>
                                        </p:tgtEl>
                                      </p:cBhvr>
                                      <p:to x="100000" y="80000"/>
                                    </p:animScale>
                                    <p:animScale>
                                      <p:cBhvr>
                                        <p:cTn id="18" dur="166" decel="50000">
                                          <p:stCondLst>
                                            <p:cond delay="1338"/>
                                          </p:stCondLst>
                                        </p:cTn>
                                        <p:tgtEl>
                                          <p:spTgt spid="63"/>
                                        </p:tgtEl>
                                      </p:cBhvr>
                                      <p:to x="100000" y="100000"/>
                                    </p:animScale>
                                    <p:animScale>
                                      <p:cBhvr>
                                        <p:cTn id="19" dur="26">
                                          <p:stCondLst>
                                            <p:cond delay="1642"/>
                                          </p:stCondLst>
                                        </p:cTn>
                                        <p:tgtEl>
                                          <p:spTgt spid="63"/>
                                        </p:tgtEl>
                                      </p:cBhvr>
                                      <p:to x="100000" y="90000"/>
                                    </p:animScale>
                                    <p:animScale>
                                      <p:cBhvr>
                                        <p:cTn id="20" dur="166" decel="50000">
                                          <p:stCondLst>
                                            <p:cond delay="1668"/>
                                          </p:stCondLst>
                                        </p:cTn>
                                        <p:tgtEl>
                                          <p:spTgt spid="63"/>
                                        </p:tgtEl>
                                      </p:cBhvr>
                                      <p:to x="100000" y="100000"/>
                                    </p:animScale>
                                    <p:animScale>
                                      <p:cBhvr>
                                        <p:cTn id="21" dur="26">
                                          <p:stCondLst>
                                            <p:cond delay="1808"/>
                                          </p:stCondLst>
                                        </p:cTn>
                                        <p:tgtEl>
                                          <p:spTgt spid="63"/>
                                        </p:tgtEl>
                                      </p:cBhvr>
                                      <p:to x="100000" y="95000"/>
                                    </p:animScale>
                                    <p:animScale>
                                      <p:cBhvr>
                                        <p:cTn id="22" dur="166" decel="50000">
                                          <p:stCondLst>
                                            <p:cond delay="1834"/>
                                          </p:stCondLst>
                                        </p:cTn>
                                        <p:tgtEl>
                                          <p:spTgt spid="6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79043" y="1350866"/>
            <a:ext cx="9111556" cy="5401479"/>
          </a:xfrm>
          <a:prstGeom prst="rect">
            <a:avLst/>
          </a:prstGeom>
          <a:noFill/>
        </p:spPr>
        <p:txBody>
          <a:bodyPr wrap="square" rtlCol="0">
            <a:spAutoFit/>
          </a:bodyPr>
          <a:lstStyle/>
          <a:p>
            <a:r>
              <a:rPr lang="en-US" sz="1500" dirty="0">
                <a:solidFill>
                  <a:schemeClr val="bg1"/>
                </a:solidFill>
              </a:rPr>
              <a:t>He was the fifth son of Jacob and Bilhah, Rachel’s handmaid</a:t>
            </a:r>
          </a:p>
          <a:p>
            <a:endParaRPr lang="en-US" sz="1500" dirty="0">
              <a:solidFill>
                <a:schemeClr val="bg1"/>
              </a:solidFill>
            </a:endParaRPr>
          </a:p>
          <a:p>
            <a:r>
              <a:rPr lang="en-US" sz="1500" dirty="0">
                <a:solidFill>
                  <a:schemeClr val="bg1"/>
                </a:solidFill>
              </a:rPr>
              <a:t>The Bible does not mention his name in the selling of Joseph to the </a:t>
            </a:r>
            <a:r>
              <a:rPr lang="en-US" sz="1500" dirty="0" err="1">
                <a:solidFill>
                  <a:schemeClr val="bg1"/>
                </a:solidFill>
              </a:rPr>
              <a:t>Ishmaelites</a:t>
            </a:r>
            <a:r>
              <a:rPr lang="en-US" sz="1500" dirty="0">
                <a:solidFill>
                  <a:schemeClr val="bg1"/>
                </a:solidFill>
              </a:rPr>
              <a:t>, but it does mention brothers </a:t>
            </a:r>
          </a:p>
          <a:p>
            <a:endParaRPr lang="en-US" sz="1500" dirty="0">
              <a:solidFill>
                <a:schemeClr val="bg1"/>
              </a:solidFill>
            </a:endParaRPr>
          </a:p>
          <a:p>
            <a:r>
              <a:rPr lang="en-US" sz="1500" dirty="0">
                <a:solidFill>
                  <a:schemeClr val="bg1"/>
                </a:solidFill>
              </a:rPr>
              <a:t>He was with his brothers when they went to Egypt when there was a famine in Canaan</a:t>
            </a:r>
          </a:p>
          <a:p>
            <a:endParaRPr lang="en-US" sz="1500" dirty="0">
              <a:solidFill>
                <a:schemeClr val="bg1"/>
              </a:solidFill>
            </a:endParaRPr>
          </a:p>
          <a:p>
            <a:r>
              <a:rPr lang="en-US" sz="1500" dirty="0">
                <a:solidFill>
                  <a:schemeClr val="bg1"/>
                </a:solidFill>
              </a:rPr>
              <a:t>He had a son: </a:t>
            </a:r>
            <a:r>
              <a:rPr lang="en-US" sz="1500" dirty="0" err="1">
                <a:solidFill>
                  <a:schemeClr val="bg1"/>
                </a:solidFill>
              </a:rPr>
              <a:t>Hushim</a:t>
            </a:r>
            <a:endParaRPr lang="en-US" sz="1500" dirty="0">
              <a:solidFill>
                <a:schemeClr val="bg1"/>
              </a:solidFill>
            </a:endParaRPr>
          </a:p>
          <a:p>
            <a:endParaRPr lang="en-US" sz="1500" dirty="0">
              <a:solidFill>
                <a:schemeClr val="bg1"/>
              </a:solidFill>
            </a:endParaRPr>
          </a:p>
          <a:p>
            <a:r>
              <a:rPr lang="en-US" sz="1500" dirty="0">
                <a:solidFill>
                  <a:schemeClr val="bg1"/>
                </a:solidFill>
              </a:rPr>
              <a:t>He was assigned a small portion of land, some of it very fertile</a:t>
            </a:r>
          </a:p>
          <a:p>
            <a:endParaRPr lang="en-US" sz="1500" dirty="0">
              <a:solidFill>
                <a:schemeClr val="bg1"/>
              </a:solidFill>
            </a:endParaRPr>
          </a:p>
          <a:p>
            <a:r>
              <a:rPr lang="en-US" sz="1500" dirty="0">
                <a:solidFill>
                  <a:schemeClr val="bg1"/>
                </a:solidFill>
              </a:rPr>
              <a:t>The </a:t>
            </a:r>
            <a:r>
              <a:rPr lang="en-US" sz="1500" dirty="0" err="1">
                <a:solidFill>
                  <a:schemeClr val="bg1"/>
                </a:solidFill>
              </a:rPr>
              <a:t>Danites</a:t>
            </a:r>
            <a:r>
              <a:rPr lang="en-US" sz="1500" dirty="0">
                <a:solidFill>
                  <a:schemeClr val="bg1"/>
                </a:solidFill>
              </a:rPr>
              <a:t> had a hard time holding the land against the Amorites so they settled in the northern part of Palestine</a:t>
            </a:r>
          </a:p>
          <a:p>
            <a:endParaRPr lang="en-US" sz="1500" dirty="0">
              <a:solidFill>
                <a:schemeClr val="bg1"/>
              </a:solidFill>
            </a:endParaRPr>
          </a:p>
          <a:p>
            <a:r>
              <a:rPr lang="en-US" sz="1500" dirty="0">
                <a:solidFill>
                  <a:schemeClr val="bg1"/>
                </a:solidFill>
              </a:rPr>
              <a:t>A city named “Dan” belonging the tribe of Dan, existed in the northernmost part of the Kingdom of Israel and mentioned several times in the Bible—it is known as Tel Dan</a:t>
            </a:r>
          </a:p>
          <a:p>
            <a:endParaRPr lang="en-US" sz="1500" dirty="0">
              <a:solidFill>
                <a:schemeClr val="bg1"/>
              </a:solidFill>
            </a:endParaRPr>
          </a:p>
          <a:p>
            <a:r>
              <a:rPr lang="en-US" sz="1500" dirty="0">
                <a:solidFill>
                  <a:schemeClr val="bg1"/>
                </a:solidFill>
              </a:rPr>
              <a:t>Samson was of </a:t>
            </a:r>
            <a:r>
              <a:rPr lang="en-US" sz="1500" dirty="0" err="1">
                <a:solidFill>
                  <a:schemeClr val="bg1"/>
                </a:solidFill>
              </a:rPr>
              <a:t>Danite</a:t>
            </a:r>
            <a:r>
              <a:rPr lang="en-US" sz="1500" dirty="0">
                <a:solidFill>
                  <a:schemeClr val="bg1"/>
                </a:solidFill>
              </a:rPr>
              <a:t> lineage</a:t>
            </a:r>
          </a:p>
          <a:p>
            <a:endParaRPr lang="en-US" sz="1500" dirty="0">
              <a:solidFill>
                <a:schemeClr val="bg1"/>
              </a:solidFill>
            </a:endParaRPr>
          </a:p>
          <a:p>
            <a:r>
              <a:rPr lang="en-US" sz="1500" dirty="0">
                <a:solidFill>
                  <a:schemeClr val="bg1"/>
                </a:solidFill>
              </a:rPr>
              <a:t>As part of the Kingdom of Israel, the territory of Dan was conquered by the Assyrians, and exiled; the manner of their exile led to their further history being lost</a:t>
            </a:r>
          </a:p>
          <a:p>
            <a:endParaRPr lang="en-US" sz="1500" dirty="0">
              <a:solidFill>
                <a:schemeClr val="bg1"/>
              </a:solidFill>
            </a:endParaRPr>
          </a:p>
          <a:p>
            <a:r>
              <a:rPr lang="en-US" sz="1500" dirty="0">
                <a:solidFill>
                  <a:schemeClr val="bg1"/>
                </a:solidFill>
              </a:rPr>
              <a:t>The Tribe of Dan is the only original tribe of Israel which is not included in the list of tribes which are sealed in John’s account in Revelation 7…the reason we do not know</a:t>
            </a:r>
          </a:p>
          <a:p>
            <a:endParaRPr lang="en-US" sz="1500" dirty="0">
              <a:solidFill>
                <a:schemeClr val="bg1"/>
              </a:solidFill>
            </a:endParaRPr>
          </a:p>
        </p:txBody>
      </p:sp>
      <p:grpSp>
        <p:nvGrpSpPr>
          <p:cNvPr id="37" name="Group 36"/>
          <p:cNvGrpSpPr/>
          <p:nvPr/>
        </p:nvGrpSpPr>
        <p:grpSpPr>
          <a:xfrm>
            <a:off x="495302" y="-9055"/>
            <a:ext cx="11703109" cy="1200329"/>
            <a:chOff x="495302" y="-9055"/>
            <a:chExt cx="11703109" cy="1200329"/>
          </a:xfrm>
        </p:grpSpPr>
        <p:sp>
          <p:nvSpPr>
            <p:cNvPr id="10" name="TextBox 9"/>
            <p:cNvSpPr txBox="1"/>
            <p:nvPr/>
          </p:nvSpPr>
          <p:spPr>
            <a:xfrm>
              <a:off x="495302" y="-9055"/>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Dan</a:t>
              </a:r>
            </a:p>
          </p:txBody>
        </p:sp>
        <p:sp>
          <p:nvSpPr>
            <p:cNvPr id="36" name="Rectangle 35"/>
            <p:cNvSpPr/>
            <p:nvPr/>
          </p:nvSpPr>
          <p:spPr>
            <a:xfrm>
              <a:off x="8221673" y="443009"/>
              <a:ext cx="777457" cy="369332"/>
            </a:xfrm>
            <a:prstGeom prst="rect">
              <a:avLst/>
            </a:prstGeom>
          </p:spPr>
          <p:txBody>
            <a:bodyPr wrap="none">
              <a:spAutoFit/>
            </a:bodyPr>
            <a:lstStyle/>
            <a:p>
              <a:r>
                <a:rPr lang="en-US" dirty="0">
                  <a:solidFill>
                    <a:schemeClr val="bg1"/>
                  </a:solidFill>
                </a:rPr>
                <a:t>Judge </a:t>
              </a:r>
            </a:p>
          </p:txBody>
        </p:sp>
      </p:grpSp>
      <p:grpSp>
        <p:nvGrpSpPr>
          <p:cNvPr id="347" name="Group 346"/>
          <p:cNvGrpSpPr/>
          <p:nvPr/>
        </p:nvGrpSpPr>
        <p:grpSpPr>
          <a:xfrm>
            <a:off x="9948487" y="1608427"/>
            <a:ext cx="1766802" cy="3859866"/>
            <a:chOff x="1655513" y="3505187"/>
            <a:chExt cx="1233280" cy="2498147"/>
          </a:xfrm>
        </p:grpSpPr>
        <p:grpSp>
          <p:nvGrpSpPr>
            <p:cNvPr id="348" name="Group 347"/>
            <p:cNvGrpSpPr/>
            <p:nvPr/>
          </p:nvGrpSpPr>
          <p:grpSpPr>
            <a:xfrm>
              <a:off x="1655513" y="3505187"/>
              <a:ext cx="1233280" cy="2498147"/>
              <a:chOff x="1655513" y="3505187"/>
              <a:chExt cx="1233280" cy="2498147"/>
            </a:xfrm>
          </p:grpSpPr>
          <p:sp>
            <p:nvSpPr>
              <p:cNvPr id="350" name="Double Wave 349"/>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350"/>
              <p:cNvGrpSpPr/>
              <p:nvPr/>
            </p:nvGrpSpPr>
            <p:grpSpPr>
              <a:xfrm>
                <a:off x="1655513" y="3519315"/>
                <a:ext cx="1233280" cy="2484019"/>
                <a:chOff x="1821104" y="3222841"/>
                <a:chExt cx="1233280" cy="2484019"/>
              </a:xfrm>
            </p:grpSpPr>
            <p:sp>
              <p:nvSpPr>
                <p:cNvPr id="352" name="Double Wave 351"/>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ouble Wave 352"/>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uble Wave 353"/>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Trapezoid 356"/>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Isosceles Triangle 362"/>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5" name="Group 68"/>
                <p:cNvGrpSpPr/>
                <p:nvPr/>
              </p:nvGrpSpPr>
              <p:grpSpPr>
                <a:xfrm>
                  <a:off x="2094159" y="4688504"/>
                  <a:ext cx="734968" cy="550530"/>
                  <a:chOff x="5715000" y="5771234"/>
                  <a:chExt cx="1154507" cy="1086766"/>
                </a:xfrm>
              </p:grpSpPr>
              <p:sp>
                <p:nvSpPr>
                  <p:cNvPr id="385" name="Wave 384"/>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67"/>
                  <p:cNvGrpSpPr/>
                  <p:nvPr/>
                </p:nvGrpSpPr>
                <p:grpSpPr>
                  <a:xfrm>
                    <a:off x="5715000" y="5771234"/>
                    <a:ext cx="1154507" cy="1086766"/>
                    <a:chOff x="1205362" y="4212084"/>
                    <a:chExt cx="1154507" cy="1086766"/>
                  </a:xfrm>
                </p:grpSpPr>
                <p:sp>
                  <p:nvSpPr>
                    <p:cNvPr id="387"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Wave 387"/>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6" name="Double Wave 365"/>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ouble Wave 366"/>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ouble Wave 367"/>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91"/>
                <p:cNvGrpSpPr/>
                <p:nvPr/>
              </p:nvGrpSpPr>
              <p:grpSpPr>
                <a:xfrm>
                  <a:off x="1976724" y="3439216"/>
                  <a:ext cx="894819" cy="156271"/>
                  <a:chOff x="4038600" y="287312"/>
                  <a:chExt cx="5102902" cy="474688"/>
                </a:xfrm>
                <a:solidFill>
                  <a:srgbClr val="996633"/>
                </a:solidFill>
              </p:grpSpPr>
              <p:sp>
                <p:nvSpPr>
                  <p:cNvPr id="381" name="Quad Arrow Callout 380"/>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Quad Arrow Callout 381"/>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Quad Arrow Callout 382"/>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Quad Arrow Callout 383"/>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91"/>
                <p:cNvGrpSpPr/>
                <p:nvPr/>
              </p:nvGrpSpPr>
              <p:grpSpPr>
                <a:xfrm>
                  <a:off x="2015629" y="5309028"/>
                  <a:ext cx="894819" cy="156271"/>
                  <a:chOff x="4038600" y="287312"/>
                  <a:chExt cx="5102902" cy="474688"/>
                </a:xfrm>
                <a:solidFill>
                  <a:srgbClr val="996633"/>
                </a:solidFill>
              </p:grpSpPr>
              <p:sp>
                <p:nvSpPr>
                  <p:cNvPr id="377" name="Quad Arrow Callout 376"/>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Quad Arrow Callout 377"/>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Quad Arrow Callout 378"/>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Callout 379"/>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373"/>
                <p:cNvGrpSpPr/>
                <p:nvPr/>
              </p:nvGrpSpPr>
              <p:grpSpPr>
                <a:xfrm rot="10513801">
                  <a:off x="2022495" y="4103068"/>
                  <a:ext cx="851420" cy="450921"/>
                  <a:chOff x="3024620" y="4518547"/>
                  <a:chExt cx="1482948" cy="785384"/>
                </a:xfrm>
              </p:grpSpPr>
              <p:pic>
                <p:nvPicPr>
                  <p:cNvPr id="375"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49" name="Oval 348"/>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855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47"/>
                                        </p:tgtEl>
                                        <p:attrNameLst>
                                          <p:attrName>style.visibility</p:attrName>
                                        </p:attrNameLst>
                                      </p:cBhvr>
                                      <p:to>
                                        <p:strVal val="visible"/>
                                      </p:to>
                                    </p:set>
                                    <p:animEffect transition="in" filter="wipe(down)">
                                      <p:cBhvr>
                                        <p:cTn id="9" dur="580">
                                          <p:stCondLst>
                                            <p:cond delay="0"/>
                                          </p:stCondLst>
                                        </p:cTn>
                                        <p:tgtEl>
                                          <p:spTgt spid="347"/>
                                        </p:tgtEl>
                                      </p:cBhvr>
                                    </p:animEffect>
                                    <p:anim calcmode="lin" valueType="num">
                                      <p:cBhvr>
                                        <p:cTn id="10" dur="1822" tmFilter="0,0; 0.14,0.36; 0.43,0.73; 0.71,0.91; 1.0,1.0">
                                          <p:stCondLst>
                                            <p:cond delay="0"/>
                                          </p:stCondLst>
                                        </p:cTn>
                                        <p:tgtEl>
                                          <p:spTgt spid="34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4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4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4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47"/>
                                        </p:tgtEl>
                                        <p:attrNameLst>
                                          <p:attrName>ppt_y</p:attrName>
                                        </p:attrNameLst>
                                      </p:cBhvr>
                                      <p:tavLst>
                                        <p:tav tm="0" fmla="#ppt_y-sin(pi*$)/81">
                                          <p:val>
                                            <p:fltVal val="0"/>
                                          </p:val>
                                        </p:tav>
                                        <p:tav tm="100000">
                                          <p:val>
                                            <p:fltVal val="1"/>
                                          </p:val>
                                        </p:tav>
                                      </p:tavLst>
                                    </p:anim>
                                    <p:animScale>
                                      <p:cBhvr>
                                        <p:cTn id="15" dur="26">
                                          <p:stCondLst>
                                            <p:cond delay="650"/>
                                          </p:stCondLst>
                                        </p:cTn>
                                        <p:tgtEl>
                                          <p:spTgt spid="347"/>
                                        </p:tgtEl>
                                      </p:cBhvr>
                                      <p:to x="100000" y="60000"/>
                                    </p:animScale>
                                    <p:animScale>
                                      <p:cBhvr>
                                        <p:cTn id="16" dur="166" decel="50000">
                                          <p:stCondLst>
                                            <p:cond delay="676"/>
                                          </p:stCondLst>
                                        </p:cTn>
                                        <p:tgtEl>
                                          <p:spTgt spid="347"/>
                                        </p:tgtEl>
                                      </p:cBhvr>
                                      <p:to x="100000" y="100000"/>
                                    </p:animScale>
                                    <p:animScale>
                                      <p:cBhvr>
                                        <p:cTn id="17" dur="26">
                                          <p:stCondLst>
                                            <p:cond delay="1312"/>
                                          </p:stCondLst>
                                        </p:cTn>
                                        <p:tgtEl>
                                          <p:spTgt spid="347"/>
                                        </p:tgtEl>
                                      </p:cBhvr>
                                      <p:to x="100000" y="80000"/>
                                    </p:animScale>
                                    <p:animScale>
                                      <p:cBhvr>
                                        <p:cTn id="18" dur="166" decel="50000">
                                          <p:stCondLst>
                                            <p:cond delay="1338"/>
                                          </p:stCondLst>
                                        </p:cTn>
                                        <p:tgtEl>
                                          <p:spTgt spid="347"/>
                                        </p:tgtEl>
                                      </p:cBhvr>
                                      <p:to x="100000" y="100000"/>
                                    </p:animScale>
                                    <p:animScale>
                                      <p:cBhvr>
                                        <p:cTn id="19" dur="26">
                                          <p:stCondLst>
                                            <p:cond delay="1642"/>
                                          </p:stCondLst>
                                        </p:cTn>
                                        <p:tgtEl>
                                          <p:spTgt spid="347"/>
                                        </p:tgtEl>
                                      </p:cBhvr>
                                      <p:to x="100000" y="90000"/>
                                    </p:animScale>
                                    <p:animScale>
                                      <p:cBhvr>
                                        <p:cTn id="20" dur="166" decel="50000">
                                          <p:stCondLst>
                                            <p:cond delay="1668"/>
                                          </p:stCondLst>
                                        </p:cTn>
                                        <p:tgtEl>
                                          <p:spTgt spid="347"/>
                                        </p:tgtEl>
                                      </p:cBhvr>
                                      <p:to x="100000" y="100000"/>
                                    </p:animScale>
                                    <p:animScale>
                                      <p:cBhvr>
                                        <p:cTn id="21" dur="26">
                                          <p:stCondLst>
                                            <p:cond delay="1808"/>
                                          </p:stCondLst>
                                        </p:cTn>
                                        <p:tgtEl>
                                          <p:spTgt spid="347"/>
                                        </p:tgtEl>
                                      </p:cBhvr>
                                      <p:to x="100000" y="95000"/>
                                    </p:animScale>
                                    <p:animScale>
                                      <p:cBhvr>
                                        <p:cTn id="22" dur="166" decel="50000">
                                          <p:stCondLst>
                                            <p:cond delay="1834"/>
                                          </p:stCondLst>
                                        </p:cTn>
                                        <p:tgtEl>
                                          <p:spTgt spid="34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85013" y="1191274"/>
            <a:ext cx="8947459" cy="5693866"/>
          </a:xfrm>
          <a:prstGeom prst="rect">
            <a:avLst/>
          </a:prstGeom>
          <a:noFill/>
        </p:spPr>
        <p:txBody>
          <a:bodyPr wrap="square" rtlCol="0">
            <a:spAutoFit/>
          </a:bodyPr>
          <a:lstStyle/>
          <a:p>
            <a:r>
              <a:rPr lang="en-US" sz="1400" dirty="0">
                <a:solidFill>
                  <a:schemeClr val="bg1"/>
                </a:solidFill>
              </a:rPr>
              <a:t>He was the sixth son of Jacob and Bilhah, handmaid to Rachel</a:t>
            </a:r>
          </a:p>
          <a:p>
            <a:endParaRPr lang="en-US" sz="1400" dirty="0">
              <a:solidFill>
                <a:schemeClr val="bg1"/>
              </a:solidFill>
            </a:endParaRPr>
          </a:p>
          <a:p>
            <a:r>
              <a:rPr lang="en-US" sz="1400" dirty="0">
                <a:solidFill>
                  <a:schemeClr val="bg1"/>
                </a:solidFill>
              </a:rPr>
              <a:t>One celebrated member of the tribe of </a:t>
            </a:r>
            <a:r>
              <a:rPr lang="en-US" sz="1400" dirty="0" err="1">
                <a:solidFill>
                  <a:schemeClr val="bg1"/>
                </a:solidFill>
              </a:rPr>
              <a:t>Naphitali</a:t>
            </a:r>
            <a:r>
              <a:rPr lang="en-US" sz="1400" dirty="0">
                <a:solidFill>
                  <a:schemeClr val="bg1"/>
                </a:solidFill>
              </a:rPr>
              <a:t> was Barak of </a:t>
            </a:r>
            <a:r>
              <a:rPr lang="en-US" sz="1400" dirty="0" err="1">
                <a:solidFill>
                  <a:schemeClr val="bg1"/>
                </a:solidFill>
              </a:rPr>
              <a:t>Kedesh</a:t>
            </a:r>
            <a:r>
              <a:rPr lang="en-US" sz="1400" dirty="0">
                <a:solidFill>
                  <a:schemeClr val="bg1"/>
                </a:solidFill>
              </a:rPr>
              <a:t>-Naphtali , who responded to the commission of Deborah, judge of Israel, to wage the triumphant battle against the encroaching Canaanites under command of </a:t>
            </a:r>
            <a:r>
              <a:rPr lang="en-US" sz="1400" dirty="0" err="1">
                <a:solidFill>
                  <a:schemeClr val="bg1"/>
                </a:solidFill>
              </a:rPr>
              <a:t>Sisera</a:t>
            </a:r>
            <a:endParaRPr lang="en-US" sz="1400" dirty="0">
              <a:solidFill>
                <a:schemeClr val="bg1"/>
              </a:solidFill>
            </a:endParaRPr>
          </a:p>
          <a:p>
            <a:endParaRPr lang="en-US" sz="1400" dirty="0">
              <a:solidFill>
                <a:schemeClr val="bg1"/>
              </a:solidFill>
            </a:endParaRPr>
          </a:p>
          <a:p>
            <a:r>
              <a:rPr lang="en-US" sz="1400" dirty="0">
                <a:solidFill>
                  <a:schemeClr val="bg1"/>
                </a:solidFill>
              </a:rPr>
              <a:t>His sons were: </a:t>
            </a:r>
            <a:r>
              <a:rPr lang="en-US" sz="1400" dirty="0" err="1">
                <a:solidFill>
                  <a:schemeClr val="bg1"/>
                </a:solidFill>
              </a:rPr>
              <a:t>Jahzeel</a:t>
            </a:r>
            <a:r>
              <a:rPr lang="en-US" sz="1400" dirty="0">
                <a:solidFill>
                  <a:schemeClr val="bg1"/>
                </a:solidFill>
              </a:rPr>
              <a:t>,  </a:t>
            </a:r>
            <a:r>
              <a:rPr lang="en-US" sz="1400" dirty="0" err="1">
                <a:solidFill>
                  <a:schemeClr val="bg1"/>
                </a:solidFill>
              </a:rPr>
              <a:t>Guni</a:t>
            </a:r>
            <a:r>
              <a:rPr lang="en-US" sz="1400" dirty="0">
                <a:solidFill>
                  <a:schemeClr val="bg1"/>
                </a:solidFill>
              </a:rPr>
              <a:t>,  </a:t>
            </a:r>
            <a:r>
              <a:rPr lang="en-US" sz="1400" dirty="0" err="1">
                <a:solidFill>
                  <a:schemeClr val="bg1"/>
                </a:solidFill>
              </a:rPr>
              <a:t>Jezer</a:t>
            </a:r>
            <a:r>
              <a:rPr lang="en-US" sz="1400" dirty="0">
                <a:solidFill>
                  <a:schemeClr val="bg1"/>
                </a:solidFill>
              </a:rPr>
              <a:t>, and </a:t>
            </a:r>
            <a:r>
              <a:rPr lang="en-US" sz="1400" dirty="0" err="1">
                <a:solidFill>
                  <a:schemeClr val="bg1"/>
                </a:solidFill>
              </a:rPr>
              <a:t>Shillem</a:t>
            </a:r>
            <a:r>
              <a:rPr lang="en-US" sz="1400" dirty="0">
                <a:solidFill>
                  <a:schemeClr val="bg1"/>
                </a:solidFill>
              </a:rPr>
              <a:t>.</a:t>
            </a:r>
          </a:p>
          <a:p>
            <a:endParaRPr lang="en-US" sz="1400" dirty="0">
              <a:solidFill>
                <a:schemeClr val="bg1"/>
              </a:solidFill>
            </a:endParaRPr>
          </a:p>
          <a:p>
            <a:r>
              <a:rPr lang="en-US" sz="1400" dirty="0">
                <a:solidFill>
                  <a:schemeClr val="bg1"/>
                </a:solidFill>
              </a:rPr>
              <a:t>Naphtali was divided into four clans: the </a:t>
            </a:r>
            <a:r>
              <a:rPr lang="en-US" sz="1400" dirty="0" err="1">
                <a:solidFill>
                  <a:schemeClr val="bg1"/>
                </a:solidFill>
              </a:rPr>
              <a:t>Jahzeelites</a:t>
            </a:r>
            <a:r>
              <a:rPr lang="en-US" sz="1400" dirty="0">
                <a:solidFill>
                  <a:schemeClr val="bg1"/>
                </a:solidFill>
              </a:rPr>
              <a:t>, the </a:t>
            </a:r>
            <a:r>
              <a:rPr lang="en-US" sz="1400" dirty="0" err="1">
                <a:solidFill>
                  <a:schemeClr val="bg1"/>
                </a:solidFill>
              </a:rPr>
              <a:t>Gunites</a:t>
            </a:r>
            <a:r>
              <a:rPr lang="en-US" sz="1400" dirty="0">
                <a:solidFill>
                  <a:schemeClr val="bg1"/>
                </a:solidFill>
              </a:rPr>
              <a:t>, the </a:t>
            </a:r>
            <a:r>
              <a:rPr lang="en-US" sz="1400" dirty="0" err="1">
                <a:solidFill>
                  <a:schemeClr val="bg1"/>
                </a:solidFill>
              </a:rPr>
              <a:t>Jezerites</a:t>
            </a:r>
            <a:r>
              <a:rPr lang="en-US" sz="1400" dirty="0">
                <a:solidFill>
                  <a:schemeClr val="bg1"/>
                </a:solidFill>
              </a:rPr>
              <a:t>, and the </a:t>
            </a:r>
            <a:r>
              <a:rPr lang="en-US" sz="1400" dirty="0" err="1">
                <a:solidFill>
                  <a:schemeClr val="bg1"/>
                </a:solidFill>
              </a:rPr>
              <a:t>Shillemites</a:t>
            </a:r>
            <a:r>
              <a:rPr lang="en-US" sz="1400" dirty="0">
                <a:solidFill>
                  <a:schemeClr val="bg1"/>
                </a:solidFill>
              </a:rPr>
              <a:t>, named after Naphtali’s sons </a:t>
            </a:r>
          </a:p>
          <a:p>
            <a:endParaRPr lang="en-US" sz="1400" dirty="0">
              <a:solidFill>
                <a:schemeClr val="bg1"/>
              </a:solidFill>
            </a:endParaRPr>
          </a:p>
          <a:p>
            <a:r>
              <a:rPr lang="en-US" sz="1400" dirty="0">
                <a:solidFill>
                  <a:schemeClr val="bg1"/>
                </a:solidFill>
              </a:rPr>
              <a:t>Naphtali was one of six tribes chosen to stand on Mount </a:t>
            </a:r>
            <a:r>
              <a:rPr lang="en-US" sz="1400" dirty="0" err="1">
                <a:solidFill>
                  <a:schemeClr val="bg1"/>
                </a:solidFill>
              </a:rPr>
              <a:t>Ebal</a:t>
            </a:r>
            <a:r>
              <a:rPr lang="en-US" sz="1400" dirty="0">
                <a:solidFill>
                  <a:schemeClr val="bg1"/>
                </a:solidFill>
              </a:rPr>
              <a:t> and pronounce curses</a:t>
            </a:r>
          </a:p>
          <a:p>
            <a:endParaRPr lang="en-US" sz="1400" dirty="0">
              <a:solidFill>
                <a:schemeClr val="bg1"/>
              </a:solidFill>
            </a:endParaRPr>
          </a:p>
          <a:p>
            <a:r>
              <a:rPr lang="en-US" sz="1400" dirty="0">
                <a:solidFill>
                  <a:schemeClr val="bg1"/>
                </a:solidFill>
              </a:rPr>
              <a:t>Despite all their blessings, the tribe of Naphtali failed to obey God’s command to drive out all the Canaanites living in their territory. Therefore, “the </a:t>
            </a:r>
            <a:r>
              <a:rPr lang="en-US" sz="1400" dirty="0" err="1">
                <a:solidFill>
                  <a:schemeClr val="bg1"/>
                </a:solidFill>
              </a:rPr>
              <a:t>Naphtalites</a:t>
            </a:r>
            <a:r>
              <a:rPr lang="en-US" sz="1400" dirty="0">
                <a:solidFill>
                  <a:schemeClr val="bg1"/>
                </a:solidFill>
              </a:rPr>
              <a:t> too lived among the Canaanite inhabitants of the land, and those living in Beth </a:t>
            </a:r>
            <a:r>
              <a:rPr lang="en-US" sz="1400" dirty="0" err="1">
                <a:solidFill>
                  <a:schemeClr val="bg1"/>
                </a:solidFill>
              </a:rPr>
              <a:t>Shemesh</a:t>
            </a:r>
            <a:r>
              <a:rPr lang="en-US" sz="1400" dirty="0">
                <a:solidFill>
                  <a:schemeClr val="bg1"/>
                </a:solidFill>
              </a:rPr>
              <a:t> or Beth </a:t>
            </a:r>
            <a:r>
              <a:rPr lang="en-US" sz="1400" dirty="0" err="1">
                <a:solidFill>
                  <a:schemeClr val="bg1"/>
                </a:solidFill>
              </a:rPr>
              <a:t>Anath</a:t>
            </a:r>
            <a:r>
              <a:rPr lang="en-US" sz="1400" dirty="0">
                <a:solidFill>
                  <a:schemeClr val="bg1"/>
                </a:solidFill>
              </a:rPr>
              <a:t> became forced labor for them </a:t>
            </a:r>
          </a:p>
          <a:p>
            <a:endParaRPr lang="en-US" sz="1400" dirty="0">
              <a:solidFill>
                <a:schemeClr val="bg1"/>
              </a:solidFill>
            </a:endParaRPr>
          </a:p>
          <a:p>
            <a:r>
              <a:rPr lang="en-US" sz="1400" dirty="0">
                <a:solidFill>
                  <a:schemeClr val="bg1"/>
                </a:solidFill>
              </a:rPr>
              <a:t>He and his family migrated to Egypt, with the rest of the clan where they remained until the Exodus</a:t>
            </a:r>
          </a:p>
          <a:p>
            <a:endParaRPr lang="en-US" sz="1400" dirty="0">
              <a:solidFill>
                <a:schemeClr val="bg1"/>
              </a:solidFill>
            </a:endParaRPr>
          </a:p>
          <a:p>
            <a:r>
              <a:rPr lang="en-US" sz="1400" dirty="0">
                <a:solidFill>
                  <a:schemeClr val="bg1"/>
                </a:solidFill>
              </a:rPr>
              <a:t>He provided David 1,000 officers and 37,000 men and food to help. And he hired </a:t>
            </a:r>
            <a:r>
              <a:rPr lang="en-US" sz="1400" dirty="0" err="1">
                <a:solidFill>
                  <a:schemeClr val="bg1"/>
                </a:solidFill>
              </a:rPr>
              <a:t>Huram</a:t>
            </a:r>
            <a:r>
              <a:rPr lang="en-US" sz="1400" dirty="0">
                <a:solidFill>
                  <a:schemeClr val="bg1"/>
                </a:solidFill>
              </a:rPr>
              <a:t>, whose mother was a </a:t>
            </a:r>
            <a:r>
              <a:rPr lang="en-US" sz="1400" dirty="0" err="1">
                <a:solidFill>
                  <a:schemeClr val="bg1"/>
                </a:solidFill>
              </a:rPr>
              <a:t>Naphtalite</a:t>
            </a:r>
            <a:r>
              <a:rPr lang="en-US" sz="1400" dirty="0">
                <a:solidFill>
                  <a:schemeClr val="bg1"/>
                </a:solidFill>
              </a:rPr>
              <a:t>, to do the bronze work for King Solomon’s temple</a:t>
            </a:r>
          </a:p>
          <a:p>
            <a:endParaRPr lang="en-US" sz="1400" dirty="0">
              <a:solidFill>
                <a:schemeClr val="bg1"/>
              </a:solidFill>
            </a:endParaRPr>
          </a:p>
          <a:p>
            <a:r>
              <a:rPr lang="en-US" sz="1400" dirty="0">
                <a:solidFill>
                  <a:schemeClr val="bg1"/>
                </a:solidFill>
              </a:rPr>
              <a:t>In the time of Christ, the land of Naphtali was part of the area of Galilee, and it was viewed by the Jews in Judea as a place of dishonor, full of Gentile pagans, but Isaiah had prophesied that Naphtali would be honored This honor came with the coming of Jesus Christ. All Jesus’ disciples but Judas, who betrayed Him, hailed from Galilee, and much of Jesus’ ministry took place there. </a:t>
            </a:r>
          </a:p>
          <a:p>
            <a:endParaRPr lang="en-US" sz="1400" dirty="0">
              <a:solidFill>
                <a:schemeClr val="bg1"/>
              </a:solidFill>
            </a:endParaRPr>
          </a:p>
        </p:txBody>
      </p:sp>
      <p:grpSp>
        <p:nvGrpSpPr>
          <p:cNvPr id="37" name="Group 36"/>
          <p:cNvGrpSpPr/>
          <p:nvPr/>
        </p:nvGrpSpPr>
        <p:grpSpPr>
          <a:xfrm>
            <a:off x="495302" y="-9055"/>
            <a:ext cx="11703109" cy="1200329"/>
            <a:chOff x="495302" y="-9055"/>
            <a:chExt cx="11703109" cy="1200329"/>
          </a:xfrm>
        </p:grpSpPr>
        <p:sp>
          <p:nvSpPr>
            <p:cNvPr id="10" name="TextBox 9"/>
            <p:cNvSpPr txBox="1"/>
            <p:nvPr/>
          </p:nvSpPr>
          <p:spPr>
            <a:xfrm>
              <a:off x="495302" y="-9055"/>
              <a:ext cx="11703109" cy="1200329"/>
            </a:xfrm>
            <a:prstGeom prst="rect">
              <a:avLst/>
            </a:prstGeom>
            <a:noFill/>
          </p:spPr>
          <p:txBody>
            <a:bodyPr wrap="square" rtlCol="0">
              <a:spAutoFit/>
            </a:bodyPr>
            <a:lstStyle/>
            <a:p>
              <a:pPr algn="ctr"/>
              <a:r>
                <a:rPr lang="en-US" sz="7200" dirty="0" err="1">
                  <a:solidFill>
                    <a:schemeClr val="bg1"/>
                  </a:solidFill>
                  <a:latin typeface="Harlow Solid Italic" panose="04030604020F02020D02" pitchFamily="82" charset="0"/>
                </a:rPr>
                <a:t>Naphitali</a:t>
              </a:r>
              <a:endParaRPr lang="en-US" sz="7200" dirty="0">
                <a:solidFill>
                  <a:schemeClr val="bg1"/>
                </a:solidFill>
                <a:latin typeface="Harlow Solid Italic" panose="04030604020F02020D02" pitchFamily="82" charset="0"/>
              </a:endParaRPr>
            </a:p>
          </p:txBody>
        </p:sp>
        <p:sp>
          <p:nvSpPr>
            <p:cNvPr id="36" name="Rectangle 35"/>
            <p:cNvSpPr/>
            <p:nvPr/>
          </p:nvSpPr>
          <p:spPr>
            <a:xfrm>
              <a:off x="9128880" y="466163"/>
              <a:ext cx="1166217" cy="369332"/>
            </a:xfrm>
            <a:prstGeom prst="rect">
              <a:avLst/>
            </a:prstGeom>
          </p:spPr>
          <p:txBody>
            <a:bodyPr wrap="none">
              <a:spAutoFit/>
            </a:bodyPr>
            <a:lstStyle/>
            <a:p>
              <a:r>
                <a:rPr lang="en-US" dirty="0" err="1">
                  <a:solidFill>
                    <a:schemeClr val="bg1"/>
                  </a:solidFill>
                </a:rPr>
                <a:t>Wrestlings</a:t>
              </a:r>
              <a:endParaRPr lang="en-US" dirty="0">
                <a:solidFill>
                  <a:schemeClr val="bg1"/>
                </a:solidFill>
              </a:endParaRPr>
            </a:p>
          </p:txBody>
        </p:sp>
      </p:grpSp>
      <p:grpSp>
        <p:nvGrpSpPr>
          <p:cNvPr id="63" name="Group 62"/>
          <p:cNvGrpSpPr/>
          <p:nvPr/>
        </p:nvGrpSpPr>
        <p:grpSpPr>
          <a:xfrm>
            <a:off x="9778628" y="1828800"/>
            <a:ext cx="2066291" cy="3838051"/>
            <a:chOff x="6652901" y="3444547"/>
            <a:chExt cx="1381279" cy="2565669"/>
          </a:xfrm>
        </p:grpSpPr>
        <p:sp>
          <p:nvSpPr>
            <p:cNvPr id="64" name="Oval 63"/>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8"/>
            <p:cNvGrpSpPr/>
            <p:nvPr/>
          </p:nvGrpSpPr>
          <p:grpSpPr>
            <a:xfrm rot="2570505">
              <a:off x="6737343" y="3557881"/>
              <a:ext cx="210131" cy="627297"/>
              <a:chOff x="4876800" y="2209800"/>
              <a:chExt cx="721689" cy="2209800"/>
            </a:xfrm>
            <a:solidFill>
              <a:schemeClr val="bg1">
                <a:lumMod val="75000"/>
              </a:schemeClr>
            </a:solidFill>
          </p:grpSpPr>
          <p:sp>
            <p:nvSpPr>
              <p:cNvPr id="100" name="Moon 99"/>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9"/>
            <p:cNvGrpSpPr/>
            <p:nvPr/>
          </p:nvGrpSpPr>
          <p:grpSpPr>
            <a:xfrm rot="19276754" flipH="1">
              <a:off x="7712141" y="3559421"/>
              <a:ext cx="210131" cy="627297"/>
              <a:chOff x="4876800" y="2209800"/>
              <a:chExt cx="721689" cy="2209800"/>
            </a:xfrm>
            <a:solidFill>
              <a:schemeClr val="bg1">
                <a:lumMod val="75000"/>
              </a:schemeClr>
            </a:solidFill>
          </p:grpSpPr>
          <p:sp>
            <p:nvSpPr>
              <p:cNvPr id="97" name="Moon 96"/>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rapezoid 75"/>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7088429" y="4494805"/>
              <a:ext cx="443893" cy="363145"/>
              <a:chOff x="6172200" y="381000"/>
              <a:chExt cx="685800" cy="1219200"/>
            </a:xfrm>
          </p:grpSpPr>
          <p:sp>
            <p:nvSpPr>
              <p:cNvPr id="94" name="Trapezoid 93"/>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941609" y="5718249"/>
              <a:ext cx="757944" cy="121987"/>
              <a:chOff x="7809336" y="4419600"/>
              <a:chExt cx="2509992" cy="465172"/>
            </a:xfrm>
          </p:grpSpPr>
          <p:sp>
            <p:nvSpPr>
              <p:cNvPr id="84" name="Cross 83"/>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ross 84"/>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123"/>
              <p:cNvGrpSpPr/>
              <p:nvPr/>
            </p:nvGrpSpPr>
            <p:grpSpPr>
              <a:xfrm rot="10800000">
                <a:off x="8229600" y="4425075"/>
                <a:ext cx="1019759" cy="451725"/>
                <a:chOff x="5943600" y="152400"/>
                <a:chExt cx="1360054" cy="762000"/>
              </a:xfrm>
            </p:grpSpPr>
            <p:sp>
              <p:nvSpPr>
                <p:cNvPr id="92" name="Cross 91"/>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ross 92"/>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Quad Arrow Callout 86"/>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ross 89"/>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855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Effect transition="in" filter="wipe(down)">
                                      <p:cBhvr>
                                        <p:cTn id="9" dur="580">
                                          <p:stCondLst>
                                            <p:cond delay="0"/>
                                          </p:stCondLst>
                                        </p:cTn>
                                        <p:tgtEl>
                                          <p:spTgt spid="63"/>
                                        </p:tgtEl>
                                      </p:cBhvr>
                                    </p:animEffect>
                                    <p:anim calcmode="lin" valueType="num">
                                      <p:cBhvr>
                                        <p:cTn id="10"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15" dur="26">
                                          <p:stCondLst>
                                            <p:cond delay="650"/>
                                          </p:stCondLst>
                                        </p:cTn>
                                        <p:tgtEl>
                                          <p:spTgt spid="63"/>
                                        </p:tgtEl>
                                      </p:cBhvr>
                                      <p:to x="100000" y="60000"/>
                                    </p:animScale>
                                    <p:animScale>
                                      <p:cBhvr>
                                        <p:cTn id="16" dur="166" decel="50000">
                                          <p:stCondLst>
                                            <p:cond delay="676"/>
                                          </p:stCondLst>
                                        </p:cTn>
                                        <p:tgtEl>
                                          <p:spTgt spid="63"/>
                                        </p:tgtEl>
                                      </p:cBhvr>
                                      <p:to x="100000" y="100000"/>
                                    </p:animScale>
                                    <p:animScale>
                                      <p:cBhvr>
                                        <p:cTn id="17" dur="26">
                                          <p:stCondLst>
                                            <p:cond delay="1312"/>
                                          </p:stCondLst>
                                        </p:cTn>
                                        <p:tgtEl>
                                          <p:spTgt spid="63"/>
                                        </p:tgtEl>
                                      </p:cBhvr>
                                      <p:to x="100000" y="80000"/>
                                    </p:animScale>
                                    <p:animScale>
                                      <p:cBhvr>
                                        <p:cTn id="18" dur="166" decel="50000">
                                          <p:stCondLst>
                                            <p:cond delay="1338"/>
                                          </p:stCondLst>
                                        </p:cTn>
                                        <p:tgtEl>
                                          <p:spTgt spid="63"/>
                                        </p:tgtEl>
                                      </p:cBhvr>
                                      <p:to x="100000" y="100000"/>
                                    </p:animScale>
                                    <p:animScale>
                                      <p:cBhvr>
                                        <p:cTn id="19" dur="26">
                                          <p:stCondLst>
                                            <p:cond delay="1642"/>
                                          </p:stCondLst>
                                        </p:cTn>
                                        <p:tgtEl>
                                          <p:spTgt spid="63"/>
                                        </p:tgtEl>
                                      </p:cBhvr>
                                      <p:to x="100000" y="90000"/>
                                    </p:animScale>
                                    <p:animScale>
                                      <p:cBhvr>
                                        <p:cTn id="20" dur="166" decel="50000">
                                          <p:stCondLst>
                                            <p:cond delay="1668"/>
                                          </p:stCondLst>
                                        </p:cTn>
                                        <p:tgtEl>
                                          <p:spTgt spid="63"/>
                                        </p:tgtEl>
                                      </p:cBhvr>
                                      <p:to x="100000" y="100000"/>
                                    </p:animScale>
                                    <p:animScale>
                                      <p:cBhvr>
                                        <p:cTn id="21" dur="26">
                                          <p:stCondLst>
                                            <p:cond delay="1808"/>
                                          </p:stCondLst>
                                        </p:cTn>
                                        <p:tgtEl>
                                          <p:spTgt spid="63"/>
                                        </p:tgtEl>
                                      </p:cBhvr>
                                      <p:to x="100000" y="95000"/>
                                    </p:animScale>
                                    <p:animScale>
                                      <p:cBhvr>
                                        <p:cTn id="22" dur="166" decel="50000">
                                          <p:stCondLst>
                                            <p:cond delay="1834"/>
                                          </p:stCondLst>
                                        </p:cTn>
                                        <p:tgtEl>
                                          <p:spTgt spid="6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670736" y="1289028"/>
            <a:ext cx="8662923" cy="4770537"/>
          </a:xfrm>
          <a:prstGeom prst="rect">
            <a:avLst/>
          </a:prstGeom>
          <a:noFill/>
        </p:spPr>
        <p:txBody>
          <a:bodyPr wrap="square" rtlCol="0">
            <a:spAutoFit/>
          </a:bodyPr>
          <a:lstStyle/>
          <a:p>
            <a:r>
              <a:rPr lang="en-US" sz="1600" dirty="0">
                <a:solidFill>
                  <a:schemeClr val="bg1"/>
                </a:solidFill>
              </a:rPr>
              <a:t>He was the seventh son of Jacob and </a:t>
            </a:r>
            <a:r>
              <a:rPr lang="en-US" sz="1600" dirty="0" err="1">
                <a:solidFill>
                  <a:schemeClr val="bg1"/>
                </a:solidFill>
              </a:rPr>
              <a:t>Zilpah</a:t>
            </a:r>
            <a:r>
              <a:rPr lang="en-US" sz="1600" dirty="0">
                <a:solidFill>
                  <a:schemeClr val="bg1"/>
                </a:solidFill>
              </a:rPr>
              <a:t>, handmaid of Leah</a:t>
            </a:r>
          </a:p>
          <a:p>
            <a:endParaRPr lang="en-US" sz="1600" dirty="0">
              <a:solidFill>
                <a:schemeClr val="bg1"/>
              </a:solidFill>
            </a:endParaRPr>
          </a:p>
          <a:p>
            <a:r>
              <a:rPr lang="en-US" sz="1600" dirty="0">
                <a:solidFill>
                  <a:schemeClr val="bg1"/>
                </a:solidFill>
              </a:rPr>
              <a:t>Jewish tradition says that Joseph didn't present Gad to the Pharaoh, since Joseph didn't want Gad to become one of Pharaoh's guards, an appointment that would have been likely had the Pharaoh realized that Gad had great strength</a:t>
            </a:r>
          </a:p>
          <a:p>
            <a:endParaRPr lang="en-US" sz="1600" dirty="0">
              <a:solidFill>
                <a:schemeClr val="bg1"/>
              </a:solidFill>
            </a:endParaRPr>
          </a:p>
          <a:p>
            <a:r>
              <a:rPr lang="en-US" sz="1600" dirty="0">
                <a:solidFill>
                  <a:schemeClr val="bg1"/>
                </a:solidFill>
              </a:rPr>
              <a:t>The </a:t>
            </a:r>
            <a:r>
              <a:rPr lang="en-US" sz="1600" dirty="0" err="1">
                <a:solidFill>
                  <a:schemeClr val="bg1"/>
                </a:solidFill>
              </a:rPr>
              <a:t>Gadites</a:t>
            </a:r>
            <a:r>
              <a:rPr lang="en-US" sz="1600" dirty="0">
                <a:solidFill>
                  <a:schemeClr val="bg1"/>
                </a:solidFill>
              </a:rPr>
              <a:t>, also called </a:t>
            </a:r>
            <a:r>
              <a:rPr lang="en-US" sz="1600" dirty="0" err="1">
                <a:solidFill>
                  <a:schemeClr val="bg1"/>
                </a:solidFill>
              </a:rPr>
              <a:t>Gileadites</a:t>
            </a:r>
            <a:r>
              <a:rPr lang="en-US" sz="1600" dirty="0">
                <a:solidFill>
                  <a:schemeClr val="bg1"/>
                </a:solidFill>
              </a:rPr>
              <a:t> were skilled in battle and raising of cattle</a:t>
            </a:r>
          </a:p>
          <a:p>
            <a:endParaRPr lang="en-US" sz="1600" dirty="0">
              <a:solidFill>
                <a:schemeClr val="bg1"/>
              </a:solidFill>
            </a:endParaRPr>
          </a:p>
          <a:p>
            <a:r>
              <a:rPr lang="en-US" sz="1600" dirty="0">
                <a:solidFill>
                  <a:schemeClr val="bg1"/>
                </a:solidFill>
              </a:rPr>
              <a:t>The prophet Elijah “was of the inhabitants of Gilead” (1 Kings 17:1)</a:t>
            </a:r>
          </a:p>
          <a:p>
            <a:endParaRPr lang="en-US" sz="1600" dirty="0">
              <a:solidFill>
                <a:schemeClr val="bg1"/>
              </a:solidFill>
            </a:endParaRPr>
          </a:p>
          <a:p>
            <a:r>
              <a:rPr lang="en-US" sz="1600" dirty="0">
                <a:solidFill>
                  <a:schemeClr val="bg1"/>
                </a:solidFill>
              </a:rPr>
              <a:t>The land was north of the Dead Sea and given the best of the new land because they obeyed God and punished Israel’s wicked enemies</a:t>
            </a:r>
          </a:p>
          <a:p>
            <a:endParaRPr lang="en-US" sz="1600" dirty="0">
              <a:solidFill>
                <a:schemeClr val="bg1"/>
              </a:solidFill>
            </a:endParaRPr>
          </a:p>
          <a:p>
            <a:r>
              <a:rPr lang="en-US" sz="1600" dirty="0">
                <a:solidFill>
                  <a:schemeClr val="bg1"/>
                </a:solidFill>
              </a:rPr>
              <a:t>The </a:t>
            </a:r>
            <a:r>
              <a:rPr lang="en-US" sz="1600" dirty="0" err="1">
                <a:solidFill>
                  <a:schemeClr val="bg1"/>
                </a:solidFill>
              </a:rPr>
              <a:t>Gadites</a:t>
            </a:r>
            <a:r>
              <a:rPr lang="en-US" sz="1600" dirty="0">
                <a:solidFill>
                  <a:schemeClr val="bg1"/>
                </a:solidFill>
              </a:rPr>
              <a:t>, along with the </a:t>
            </a:r>
            <a:r>
              <a:rPr lang="en-US" sz="1600" dirty="0" err="1">
                <a:solidFill>
                  <a:schemeClr val="bg1"/>
                </a:solidFill>
              </a:rPr>
              <a:t>Reubenites</a:t>
            </a:r>
            <a:r>
              <a:rPr lang="en-US" sz="1600" dirty="0">
                <a:solidFill>
                  <a:schemeClr val="bg1"/>
                </a:solidFill>
              </a:rPr>
              <a:t> and half of the Tribe of Manasseh, were carried into captivity by the Assyrians around 722 BC</a:t>
            </a:r>
          </a:p>
          <a:p>
            <a:endParaRPr lang="en-US" sz="1600" dirty="0">
              <a:solidFill>
                <a:schemeClr val="bg1"/>
              </a:solidFill>
            </a:endParaRPr>
          </a:p>
          <a:p>
            <a:r>
              <a:rPr lang="en-US" sz="1600" dirty="0">
                <a:solidFill>
                  <a:schemeClr val="bg1"/>
                </a:solidFill>
              </a:rPr>
              <a:t>He had seven sons: </a:t>
            </a:r>
            <a:r>
              <a:rPr lang="en-US" sz="1600" dirty="0" err="1">
                <a:solidFill>
                  <a:schemeClr val="bg1"/>
                </a:solidFill>
              </a:rPr>
              <a:t>Ziphion</a:t>
            </a:r>
            <a:r>
              <a:rPr lang="en-US" sz="1600" dirty="0">
                <a:solidFill>
                  <a:schemeClr val="bg1"/>
                </a:solidFill>
              </a:rPr>
              <a:t>,  </a:t>
            </a:r>
            <a:r>
              <a:rPr lang="en-US" sz="1600" dirty="0" err="1">
                <a:solidFill>
                  <a:schemeClr val="bg1"/>
                </a:solidFill>
              </a:rPr>
              <a:t>Haggi</a:t>
            </a:r>
            <a:r>
              <a:rPr lang="en-US" sz="1600" dirty="0">
                <a:solidFill>
                  <a:schemeClr val="bg1"/>
                </a:solidFill>
              </a:rPr>
              <a:t>, </a:t>
            </a:r>
            <a:r>
              <a:rPr lang="en-US" sz="1600" dirty="0" err="1">
                <a:solidFill>
                  <a:schemeClr val="bg1"/>
                </a:solidFill>
              </a:rPr>
              <a:t>Shuni</a:t>
            </a:r>
            <a:r>
              <a:rPr lang="en-US" sz="1600" dirty="0">
                <a:solidFill>
                  <a:schemeClr val="bg1"/>
                </a:solidFill>
              </a:rPr>
              <a:t>,  </a:t>
            </a:r>
            <a:r>
              <a:rPr lang="en-US" sz="1600" dirty="0" err="1">
                <a:solidFill>
                  <a:schemeClr val="bg1"/>
                </a:solidFill>
              </a:rPr>
              <a:t>Ezbon</a:t>
            </a:r>
            <a:r>
              <a:rPr lang="en-US" sz="1600" dirty="0">
                <a:solidFill>
                  <a:schemeClr val="bg1"/>
                </a:solidFill>
              </a:rPr>
              <a:t>, </a:t>
            </a:r>
            <a:r>
              <a:rPr lang="en-US" sz="1600" dirty="0" err="1">
                <a:solidFill>
                  <a:schemeClr val="bg1"/>
                </a:solidFill>
              </a:rPr>
              <a:t>Eri</a:t>
            </a:r>
            <a:r>
              <a:rPr lang="en-US" sz="1600" dirty="0">
                <a:solidFill>
                  <a:schemeClr val="bg1"/>
                </a:solidFill>
              </a:rPr>
              <a:t>, </a:t>
            </a:r>
            <a:r>
              <a:rPr lang="en-US" sz="1600" dirty="0" err="1">
                <a:solidFill>
                  <a:schemeClr val="bg1"/>
                </a:solidFill>
              </a:rPr>
              <a:t>Arodi</a:t>
            </a:r>
            <a:r>
              <a:rPr lang="en-US" sz="1600" dirty="0">
                <a:solidFill>
                  <a:schemeClr val="bg1"/>
                </a:solidFill>
              </a:rPr>
              <a:t>, and Areli.</a:t>
            </a:r>
          </a:p>
          <a:p>
            <a:endParaRPr lang="en-US" sz="1600" dirty="0">
              <a:solidFill>
                <a:schemeClr val="bg1"/>
              </a:solidFill>
            </a:endParaRPr>
          </a:p>
          <a:p>
            <a:r>
              <a:rPr lang="en-US" sz="1600" dirty="0">
                <a:solidFill>
                  <a:schemeClr val="bg1"/>
                </a:solidFill>
              </a:rPr>
              <a:t>According to tradition he lived 125 years</a:t>
            </a:r>
          </a:p>
        </p:txBody>
      </p:sp>
      <p:grpSp>
        <p:nvGrpSpPr>
          <p:cNvPr id="37" name="Group 36"/>
          <p:cNvGrpSpPr/>
          <p:nvPr/>
        </p:nvGrpSpPr>
        <p:grpSpPr>
          <a:xfrm>
            <a:off x="495302" y="-9055"/>
            <a:ext cx="11703109" cy="1200329"/>
            <a:chOff x="495302" y="-9055"/>
            <a:chExt cx="11703109" cy="1200329"/>
          </a:xfrm>
        </p:grpSpPr>
        <p:sp>
          <p:nvSpPr>
            <p:cNvPr id="10" name="TextBox 9"/>
            <p:cNvSpPr txBox="1"/>
            <p:nvPr/>
          </p:nvSpPr>
          <p:spPr>
            <a:xfrm>
              <a:off x="495302" y="-9055"/>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Gad</a:t>
              </a:r>
            </a:p>
          </p:txBody>
        </p:sp>
        <p:sp>
          <p:nvSpPr>
            <p:cNvPr id="36" name="Rectangle 35"/>
            <p:cNvSpPr/>
            <p:nvPr/>
          </p:nvSpPr>
          <p:spPr>
            <a:xfrm>
              <a:off x="9128880" y="466163"/>
              <a:ext cx="1489575" cy="369332"/>
            </a:xfrm>
            <a:prstGeom prst="rect">
              <a:avLst/>
            </a:prstGeom>
          </p:spPr>
          <p:txBody>
            <a:bodyPr wrap="none">
              <a:spAutoFit/>
            </a:bodyPr>
            <a:lstStyle/>
            <a:p>
              <a:r>
                <a:rPr lang="en-US" dirty="0">
                  <a:solidFill>
                    <a:schemeClr val="bg1"/>
                  </a:solidFill>
                </a:rPr>
                <a:t>Good Fortune</a:t>
              </a:r>
            </a:p>
          </p:txBody>
        </p:sp>
      </p:grpSp>
      <p:grpSp>
        <p:nvGrpSpPr>
          <p:cNvPr id="54" name="Group 53"/>
          <p:cNvGrpSpPr/>
          <p:nvPr/>
        </p:nvGrpSpPr>
        <p:grpSpPr>
          <a:xfrm>
            <a:off x="9719105" y="1876986"/>
            <a:ext cx="2048567" cy="3838017"/>
            <a:chOff x="3248296" y="3312729"/>
            <a:chExt cx="1588137" cy="2975396"/>
          </a:xfrm>
        </p:grpSpPr>
        <p:sp>
          <p:nvSpPr>
            <p:cNvPr id="55" name="Oval 54"/>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26"/>
            <p:cNvGrpSpPr/>
            <p:nvPr/>
          </p:nvGrpSpPr>
          <p:grpSpPr>
            <a:xfrm>
              <a:off x="3711292" y="3312729"/>
              <a:ext cx="752390" cy="503086"/>
              <a:chOff x="3276599" y="3962400"/>
              <a:chExt cx="2362200" cy="1430616"/>
            </a:xfrm>
          </p:grpSpPr>
          <p:sp>
            <p:nvSpPr>
              <p:cNvPr id="145" name="Moon 144"/>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Pentagon 148"/>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entagon 149"/>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entagon 150"/>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Cloud 106"/>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44"/>
            <p:cNvGrpSpPr/>
            <p:nvPr/>
          </p:nvGrpSpPr>
          <p:grpSpPr>
            <a:xfrm>
              <a:off x="3766363" y="4463759"/>
              <a:ext cx="543951" cy="288954"/>
              <a:chOff x="3416724" y="3667852"/>
              <a:chExt cx="2655030" cy="1513748"/>
            </a:xfrm>
          </p:grpSpPr>
          <p:grpSp>
            <p:nvGrpSpPr>
              <p:cNvPr id="133" name="Group 31"/>
              <p:cNvGrpSpPr/>
              <p:nvPr/>
            </p:nvGrpSpPr>
            <p:grpSpPr>
              <a:xfrm>
                <a:off x="4114800" y="4495800"/>
                <a:ext cx="1219200" cy="685800"/>
                <a:chOff x="4114800" y="4495800"/>
                <a:chExt cx="1219200" cy="685800"/>
              </a:xfrm>
            </p:grpSpPr>
            <p:sp>
              <p:nvSpPr>
                <p:cNvPr id="142"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36"/>
              <p:cNvGrpSpPr/>
              <p:nvPr/>
            </p:nvGrpSpPr>
            <p:grpSpPr>
              <a:xfrm rot="3976231">
                <a:off x="3150024" y="3934552"/>
                <a:ext cx="1219200" cy="685800"/>
                <a:chOff x="4114800" y="4495800"/>
                <a:chExt cx="1219200" cy="685800"/>
              </a:xfrm>
            </p:grpSpPr>
            <p:sp>
              <p:nvSpPr>
                <p:cNvPr id="139" name="Trapezoid 138"/>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40"/>
              <p:cNvGrpSpPr/>
              <p:nvPr/>
            </p:nvGrpSpPr>
            <p:grpSpPr>
              <a:xfrm rot="18434064">
                <a:off x="5119254" y="3990109"/>
                <a:ext cx="1219200" cy="685800"/>
                <a:chOff x="4114800" y="4495800"/>
                <a:chExt cx="1219200" cy="685800"/>
              </a:xfrm>
            </p:grpSpPr>
            <p:sp>
              <p:nvSpPr>
                <p:cNvPr id="136" name="Trapezoid 135"/>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60"/>
            <p:cNvGrpSpPr/>
            <p:nvPr/>
          </p:nvGrpSpPr>
          <p:grpSpPr>
            <a:xfrm>
              <a:off x="3849838" y="4672186"/>
              <a:ext cx="364753" cy="262180"/>
              <a:chOff x="4724400" y="4267200"/>
              <a:chExt cx="1905000" cy="1369291"/>
            </a:xfrm>
          </p:grpSpPr>
          <p:sp>
            <p:nvSpPr>
              <p:cNvPr id="121" name="Hexagon 120"/>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79"/>
            <p:cNvGrpSpPr/>
            <p:nvPr/>
          </p:nvGrpSpPr>
          <p:grpSpPr>
            <a:xfrm>
              <a:off x="3690393" y="5281781"/>
              <a:ext cx="738954" cy="194462"/>
              <a:chOff x="3886201" y="4953000"/>
              <a:chExt cx="1447796" cy="381000"/>
            </a:xfrm>
          </p:grpSpPr>
          <p:sp>
            <p:nvSpPr>
              <p:cNvPr id="112"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5653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animEffect transition="in" filter="wipe(down)">
                                      <p:cBhvr>
                                        <p:cTn id="9" dur="580">
                                          <p:stCondLst>
                                            <p:cond delay="0"/>
                                          </p:stCondLst>
                                        </p:cTn>
                                        <p:tgtEl>
                                          <p:spTgt spid="54"/>
                                        </p:tgtEl>
                                      </p:cBhvr>
                                    </p:animEffect>
                                    <p:anim calcmode="lin" valueType="num">
                                      <p:cBhvr>
                                        <p:cTn id="10"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5" dur="26">
                                          <p:stCondLst>
                                            <p:cond delay="650"/>
                                          </p:stCondLst>
                                        </p:cTn>
                                        <p:tgtEl>
                                          <p:spTgt spid="54"/>
                                        </p:tgtEl>
                                      </p:cBhvr>
                                      <p:to x="100000" y="60000"/>
                                    </p:animScale>
                                    <p:animScale>
                                      <p:cBhvr>
                                        <p:cTn id="16" dur="166" decel="50000">
                                          <p:stCondLst>
                                            <p:cond delay="676"/>
                                          </p:stCondLst>
                                        </p:cTn>
                                        <p:tgtEl>
                                          <p:spTgt spid="54"/>
                                        </p:tgtEl>
                                      </p:cBhvr>
                                      <p:to x="100000" y="100000"/>
                                    </p:animScale>
                                    <p:animScale>
                                      <p:cBhvr>
                                        <p:cTn id="17" dur="26">
                                          <p:stCondLst>
                                            <p:cond delay="1312"/>
                                          </p:stCondLst>
                                        </p:cTn>
                                        <p:tgtEl>
                                          <p:spTgt spid="54"/>
                                        </p:tgtEl>
                                      </p:cBhvr>
                                      <p:to x="100000" y="80000"/>
                                    </p:animScale>
                                    <p:animScale>
                                      <p:cBhvr>
                                        <p:cTn id="18" dur="166" decel="50000">
                                          <p:stCondLst>
                                            <p:cond delay="1338"/>
                                          </p:stCondLst>
                                        </p:cTn>
                                        <p:tgtEl>
                                          <p:spTgt spid="54"/>
                                        </p:tgtEl>
                                      </p:cBhvr>
                                      <p:to x="100000" y="100000"/>
                                    </p:animScale>
                                    <p:animScale>
                                      <p:cBhvr>
                                        <p:cTn id="19" dur="26">
                                          <p:stCondLst>
                                            <p:cond delay="1642"/>
                                          </p:stCondLst>
                                        </p:cTn>
                                        <p:tgtEl>
                                          <p:spTgt spid="54"/>
                                        </p:tgtEl>
                                      </p:cBhvr>
                                      <p:to x="100000" y="90000"/>
                                    </p:animScale>
                                    <p:animScale>
                                      <p:cBhvr>
                                        <p:cTn id="20" dur="166" decel="50000">
                                          <p:stCondLst>
                                            <p:cond delay="1668"/>
                                          </p:stCondLst>
                                        </p:cTn>
                                        <p:tgtEl>
                                          <p:spTgt spid="54"/>
                                        </p:tgtEl>
                                      </p:cBhvr>
                                      <p:to x="100000" y="100000"/>
                                    </p:animScale>
                                    <p:animScale>
                                      <p:cBhvr>
                                        <p:cTn id="21" dur="26">
                                          <p:stCondLst>
                                            <p:cond delay="1808"/>
                                          </p:stCondLst>
                                        </p:cTn>
                                        <p:tgtEl>
                                          <p:spTgt spid="54"/>
                                        </p:tgtEl>
                                      </p:cBhvr>
                                      <p:to x="100000" y="95000"/>
                                    </p:animScale>
                                    <p:animScale>
                                      <p:cBhvr>
                                        <p:cTn id="22" dur="166" decel="50000">
                                          <p:stCondLst>
                                            <p:cond delay="1834"/>
                                          </p:stCondLst>
                                        </p:cTn>
                                        <p:tgtEl>
                                          <p:spTgt spid="5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053"/>
            <a:ext cx="12192000" cy="6867053"/>
            <a:chOff x="0" y="-9053"/>
            <a:chExt cx="12192000" cy="6867053"/>
          </a:xfrm>
        </p:grpSpPr>
        <p:pic>
          <p:nvPicPr>
            <p:cNvPr id="1026" name="Picture 2" descr="https://d2d00szk9na1qq.cloudfront.net/Product/e72e10b5-501a-441a-9a2b-9740728accfe/Images/Large_032011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2" r="34653"/>
            <a:stretch/>
          </p:blipFill>
          <p:spPr bwMode="auto">
            <a:xfrm>
              <a:off x="0" y="-9053"/>
              <a:ext cx="12192000" cy="6867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66724"/>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1895475"/>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3324228"/>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windstarembroidery.com/cw2/Assets/product_thumb/4489_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6724" y="4752977"/>
              <a:ext cx="14287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windstarembroidery.com/cw2/Assets/product_thumb/4489_150.gif"/>
            <p:cNvPicPr>
              <a:picLocks noChangeAspect="1" noChangeArrowheads="1"/>
            </p:cNvPicPr>
            <p:nvPr/>
          </p:nvPicPr>
          <p:blipFill rotWithShape="1">
            <a:blip r:embed="rId3">
              <a:extLst>
                <a:ext uri="{28A0092B-C50C-407E-A947-70E740481C1C}">
                  <a14:useLocalDpi xmlns:a14="http://schemas.microsoft.com/office/drawing/2010/main" val="0"/>
                </a:ext>
              </a:extLst>
            </a:blip>
            <a:srcRect l="22218" t="1" b="1293"/>
            <a:stretch/>
          </p:blipFill>
          <p:spPr bwMode="auto">
            <a:xfrm rot="16200000">
              <a:off x="-311211" y="6026215"/>
              <a:ext cx="1111313" cy="48889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670736" y="1289028"/>
            <a:ext cx="8662923" cy="4832092"/>
          </a:xfrm>
          <a:prstGeom prst="rect">
            <a:avLst/>
          </a:prstGeom>
          <a:noFill/>
        </p:spPr>
        <p:txBody>
          <a:bodyPr wrap="square" rtlCol="0">
            <a:spAutoFit/>
          </a:bodyPr>
          <a:lstStyle/>
          <a:p>
            <a:r>
              <a:rPr lang="en-US" sz="1400" dirty="0">
                <a:solidFill>
                  <a:schemeClr val="bg1"/>
                </a:solidFill>
              </a:rPr>
              <a:t>He was the eighth son of Jacob and </a:t>
            </a:r>
            <a:r>
              <a:rPr lang="en-US" sz="1400" dirty="0" err="1">
                <a:solidFill>
                  <a:schemeClr val="bg1"/>
                </a:solidFill>
              </a:rPr>
              <a:t>Zilpah</a:t>
            </a:r>
            <a:r>
              <a:rPr lang="en-US" sz="1400" dirty="0">
                <a:solidFill>
                  <a:schemeClr val="bg1"/>
                </a:solidFill>
              </a:rPr>
              <a:t>, handmaid of Leah</a:t>
            </a:r>
          </a:p>
          <a:p>
            <a:endParaRPr lang="en-US" sz="1400" dirty="0">
              <a:solidFill>
                <a:schemeClr val="bg1"/>
              </a:solidFill>
            </a:endParaRPr>
          </a:p>
          <a:p>
            <a:r>
              <a:rPr lang="en-US" sz="1400" dirty="0">
                <a:solidFill>
                  <a:schemeClr val="bg1"/>
                </a:solidFill>
              </a:rPr>
              <a:t>He played a role in selling his brother Joseph into slavery</a:t>
            </a:r>
          </a:p>
          <a:p>
            <a:endParaRPr lang="en-US" sz="1400" dirty="0">
              <a:solidFill>
                <a:schemeClr val="bg1"/>
              </a:solidFill>
            </a:endParaRPr>
          </a:p>
          <a:p>
            <a:r>
              <a:rPr lang="en-US" sz="1400" dirty="0">
                <a:solidFill>
                  <a:schemeClr val="bg1"/>
                </a:solidFill>
              </a:rPr>
              <a:t>He had four sons: </a:t>
            </a:r>
            <a:r>
              <a:rPr lang="en-US" sz="1400" dirty="0" err="1">
                <a:solidFill>
                  <a:schemeClr val="bg1"/>
                </a:solidFill>
              </a:rPr>
              <a:t>Jimnah</a:t>
            </a:r>
            <a:r>
              <a:rPr lang="en-US" sz="1400" dirty="0">
                <a:solidFill>
                  <a:schemeClr val="bg1"/>
                </a:solidFill>
              </a:rPr>
              <a:t>,  </a:t>
            </a:r>
            <a:r>
              <a:rPr lang="en-US" sz="1400" dirty="0" err="1">
                <a:solidFill>
                  <a:schemeClr val="bg1"/>
                </a:solidFill>
              </a:rPr>
              <a:t>Ishuah</a:t>
            </a:r>
            <a:r>
              <a:rPr lang="en-US" sz="1400" dirty="0">
                <a:solidFill>
                  <a:schemeClr val="bg1"/>
                </a:solidFill>
              </a:rPr>
              <a:t>,  </a:t>
            </a:r>
            <a:r>
              <a:rPr lang="en-US" sz="1400" dirty="0" err="1">
                <a:solidFill>
                  <a:schemeClr val="bg1"/>
                </a:solidFill>
              </a:rPr>
              <a:t>Isui</a:t>
            </a:r>
            <a:r>
              <a:rPr lang="en-US" sz="1400" dirty="0">
                <a:solidFill>
                  <a:schemeClr val="bg1"/>
                </a:solidFill>
              </a:rPr>
              <a:t>,  </a:t>
            </a:r>
            <a:r>
              <a:rPr lang="en-US" sz="1400" dirty="0" err="1">
                <a:solidFill>
                  <a:schemeClr val="bg1"/>
                </a:solidFill>
              </a:rPr>
              <a:t>Beriah</a:t>
            </a:r>
            <a:r>
              <a:rPr lang="en-US" sz="1400" dirty="0">
                <a:solidFill>
                  <a:schemeClr val="bg1"/>
                </a:solidFill>
              </a:rPr>
              <a:t>, and one daughter, </a:t>
            </a:r>
            <a:r>
              <a:rPr lang="en-US" sz="1400" dirty="0" err="1">
                <a:solidFill>
                  <a:schemeClr val="bg1"/>
                </a:solidFill>
              </a:rPr>
              <a:t>Serah</a:t>
            </a:r>
            <a:r>
              <a:rPr lang="en-US" sz="1400" dirty="0">
                <a:solidFill>
                  <a:schemeClr val="bg1"/>
                </a:solidFill>
              </a:rPr>
              <a:t>. The sons of </a:t>
            </a:r>
            <a:r>
              <a:rPr lang="en-US" sz="1400" dirty="0" err="1">
                <a:solidFill>
                  <a:schemeClr val="bg1"/>
                </a:solidFill>
              </a:rPr>
              <a:t>Beriah</a:t>
            </a:r>
            <a:r>
              <a:rPr lang="en-US" sz="1400" dirty="0">
                <a:solidFill>
                  <a:schemeClr val="bg1"/>
                </a:solidFill>
              </a:rPr>
              <a:t> were Heber, and </a:t>
            </a:r>
            <a:r>
              <a:rPr lang="en-US" sz="1400" dirty="0" err="1">
                <a:solidFill>
                  <a:schemeClr val="bg1"/>
                </a:solidFill>
              </a:rPr>
              <a:t>Malchiel</a:t>
            </a:r>
            <a:endParaRPr lang="en-US" sz="1400" dirty="0">
              <a:solidFill>
                <a:schemeClr val="bg1"/>
              </a:solidFill>
            </a:endParaRPr>
          </a:p>
          <a:p>
            <a:endParaRPr lang="en-US" sz="1400" dirty="0">
              <a:solidFill>
                <a:schemeClr val="bg1"/>
              </a:solidFill>
            </a:endParaRPr>
          </a:p>
          <a:p>
            <a:r>
              <a:rPr lang="en-US" sz="1400" dirty="0">
                <a:solidFill>
                  <a:schemeClr val="bg1"/>
                </a:solidFill>
              </a:rPr>
              <a:t>Moses blessed the tribe of Asher to have many children and to be “acceptable to his brethren” (Deuteronomy 33:24)</a:t>
            </a:r>
          </a:p>
          <a:p>
            <a:endParaRPr lang="en-US" sz="1400" dirty="0">
              <a:solidFill>
                <a:schemeClr val="bg1"/>
              </a:solidFill>
            </a:endParaRPr>
          </a:p>
          <a:p>
            <a:r>
              <a:rPr lang="en-US" sz="1400" dirty="0">
                <a:solidFill>
                  <a:schemeClr val="bg1"/>
                </a:solidFill>
              </a:rPr>
              <a:t>According to rabbinical tradition the tribe of Asher was the one most blessed with male children and its women were so beautiful that priests and princes sought them in marriage</a:t>
            </a:r>
          </a:p>
          <a:p>
            <a:endParaRPr lang="en-US" sz="1400" dirty="0">
              <a:solidFill>
                <a:schemeClr val="bg1"/>
              </a:solidFill>
            </a:endParaRPr>
          </a:p>
          <a:p>
            <a:r>
              <a:rPr lang="en-US" sz="1400" dirty="0">
                <a:solidFill>
                  <a:schemeClr val="bg1"/>
                </a:solidFill>
              </a:rPr>
              <a:t>The Tribe of Asher settled in the northwest part of Canaan, bordering the Mediterranean Sea</a:t>
            </a:r>
          </a:p>
          <a:p>
            <a:endParaRPr lang="en-US" sz="1400" dirty="0">
              <a:solidFill>
                <a:schemeClr val="bg1"/>
              </a:solidFill>
            </a:endParaRPr>
          </a:p>
          <a:p>
            <a:r>
              <a:rPr lang="en-US" sz="1400" dirty="0">
                <a:solidFill>
                  <a:schemeClr val="bg1"/>
                </a:solidFill>
              </a:rPr>
              <a:t>Asher was divided into five clans: the </a:t>
            </a:r>
            <a:r>
              <a:rPr lang="en-US" sz="1400" dirty="0" err="1">
                <a:solidFill>
                  <a:schemeClr val="bg1"/>
                </a:solidFill>
              </a:rPr>
              <a:t>Imnites</a:t>
            </a:r>
            <a:r>
              <a:rPr lang="en-US" sz="1400" dirty="0">
                <a:solidFill>
                  <a:schemeClr val="bg1"/>
                </a:solidFill>
              </a:rPr>
              <a:t>; the </a:t>
            </a:r>
            <a:r>
              <a:rPr lang="en-US" sz="1400" dirty="0" err="1">
                <a:solidFill>
                  <a:schemeClr val="bg1"/>
                </a:solidFill>
              </a:rPr>
              <a:t>Ishvites</a:t>
            </a:r>
            <a:r>
              <a:rPr lang="en-US" sz="1400" dirty="0">
                <a:solidFill>
                  <a:schemeClr val="bg1"/>
                </a:solidFill>
              </a:rPr>
              <a:t>; and the </a:t>
            </a:r>
            <a:r>
              <a:rPr lang="en-US" sz="1400" dirty="0" err="1">
                <a:solidFill>
                  <a:schemeClr val="bg1"/>
                </a:solidFill>
              </a:rPr>
              <a:t>Berites</a:t>
            </a:r>
            <a:r>
              <a:rPr lang="en-US" sz="1400" dirty="0">
                <a:solidFill>
                  <a:schemeClr val="bg1"/>
                </a:solidFill>
              </a:rPr>
              <a:t>; and, through </a:t>
            </a:r>
            <a:r>
              <a:rPr lang="en-US" sz="1400" dirty="0" err="1">
                <a:solidFill>
                  <a:schemeClr val="bg1"/>
                </a:solidFill>
              </a:rPr>
              <a:t>Beriah</a:t>
            </a:r>
            <a:r>
              <a:rPr lang="en-US" sz="1400" dirty="0">
                <a:solidFill>
                  <a:schemeClr val="bg1"/>
                </a:solidFill>
              </a:rPr>
              <a:t>, the </a:t>
            </a:r>
            <a:r>
              <a:rPr lang="en-US" sz="1400" dirty="0" err="1">
                <a:solidFill>
                  <a:schemeClr val="bg1"/>
                </a:solidFill>
              </a:rPr>
              <a:t>Berite</a:t>
            </a:r>
            <a:r>
              <a:rPr lang="en-US" sz="1400" dirty="0">
                <a:solidFill>
                  <a:schemeClr val="bg1"/>
                </a:solidFill>
              </a:rPr>
              <a:t> patriarch, two more clans: the </a:t>
            </a:r>
            <a:r>
              <a:rPr lang="en-US" sz="1400" dirty="0" err="1">
                <a:solidFill>
                  <a:schemeClr val="bg1"/>
                </a:solidFill>
              </a:rPr>
              <a:t>Heberites</a:t>
            </a:r>
            <a:r>
              <a:rPr lang="en-US" sz="1400" dirty="0">
                <a:solidFill>
                  <a:schemeClr val="bg1"/>
                </a:solidFill>
              </a:rPr>
              <a:t> and the </a:t>
            </a:r>
            <a:r>
              <a:rPr lang="en-US" sz="1400" dirty="0" err="1">
                <a:solidFill>
                  <a:schemeClr val="bg1"/>
                </a:solidFill>
              </a:rPr>
              <a:t>Malkielites</a:t>
            </a:r>
            <a:r>
              <a:rPr lang="en-US" sz="1400" dirty="0">
                <a:solidFill>
                  <a:schemeClr val="bg1"/>
                </a:solidFill>
              </a:rPr>
              <a:t>. The first three clans were named after Asher’s sons; the fourth and fifth after </a:t>
            </a:r>
            <a:r>
              <a:rPr lang="en-US" sz="1400" dirty="0" err="1">
                <a:solidFill>
                  <a:schemeClr val="bg1"/>
                </a:solidFill>
              </a:rPr>
              <a:t>Beriah’s</a:t>
            </a:r>
            <a:r>
              <a:rPr lang="en-US" sz="1400" dirty="0">
                <a:solidFill>
                  <a:schemeClr val="bg1"/>
                </a:solidFill>
              </a:rPr>
              <a:t> sons </a:t>
            </a:r>
          </a:p>
          <a:p>
            <a:endParaRPr lang="en-US" sz="1400" dirty="0">
              <a:solidFill>
                <a:schemeClr val="bg1"/>
              </a:solidFill>
            </a:endParaRPr>
          </a:p>
          <a:p>
            <a:r>
              <a:rPr lang="en-US" sz="1400" dirty="0">
                <a:solidFill>
                  <a:schemeClr val="bg1"/>
                </a:solidFill>
              </a:rPr>
              <a:t>Despite all its blessings, the tribe of Asher failed to drive out the Canaanites, and because of this the people of Asher lived among the Canaanite inhabitants of the land</a:t>
            </a:r>
          </a:p>
          <a:p>
            <a:endParaRPr lang="en-US" sz="1400" dirty="0">
              <a:solidFill>
                <a:schemeClr val="bg1"/>
              </a:solidFill>
            </a:endParaRPr>
          </a:p>
          <a:p>
            <a:r>
              <a:rPr lang="en-US" sz="1400" dirty="0">
                <a:solidFill>
                  <a:schemeClr val="bg1"/>
                </a:solidFill>
              </a:rPr>
              <a:t>The prophetess Anna was from this tribe</a:t>
            </a:r>
          </a:p>
        </p:txBody>
      </p:sp>
      <p:grpSp>
        <p:nvGrpSpPr>
          <p:cNvPr id="37" name="Group 36"/>
          <p:cNvGrpSpPr/>
          <p:nvPr/>
        </p:nvGrpSpPr>
        <p:grpSpPr>
          <a:xfrm>
            <a:off x="495302" y="-9055"/>
            <a:ext cx="11703109" cy="1200329"/>
            <a:chOff x="495302" y="-9055"/>
            <a:chExt cx="11703109" cy="1200329"/>
          </a:xfrm>
        </p:grpSpPr>
        <p:sp>
          <p:nvSpPr>
            <p:cNvPr id="10" name="TextBox 9"/>
            <p:cNvSpPr txBox="1"/>
            <p:nvPr/>
          </p:nvSpPr>
          <p:spPr>
            <a:xfrm>
              <a:off x="495302" y="-9055"/>
              <a:ext cx="11703109" cy="1200329"/>
            </a:xfrm>
            <a:prstGeom prst="rect">
              <a:avLst/>
            </a:prstGeom>
            <a:noFill/>
          </p:spPr>
          <p:txBody>
            <a:bodyPr wrap="square" rtlCol="0">
              <a:spAutoFit/>
            </a:bodyPr>
            <a:lstStyle/>
            <a:p>
              <a:pPr algn="ctr"/>
              <a:r>
                <a:rPr lang="en-US" sz="7200" dirty="0">
                  <a:solidFill>
                    <a:schemeClr val="bg1"/>
                  </a:solidFill>
                  <a:latin typeface="Harlow Solid Italic" panose="04030604020F02020D02" pitchFamily="82" charset="0"/>
                </a:rPr>
                <a:t>Asher</a:t>
              </a:r>
            </a:p>
          </p:txBody>
        </p:sp>
        <p:sp>
          <p:nvSpPr>
            <p:cNvPr id="36" name="Rectangle 35"/>
            <p:cNvSpPr/>
            <p:nvPr/>
          </p:nvSpPr>
          <p:spPr>
            <a:xfrm>
              <a:off x="9128880" y="466163"/>
              <a:ext cx="1805366" cy="646331"/>
            </a:xfrm>
            <a:prstGeom prst="rect">
              <a:avLst/>
            </a:prstGeom>
          </p:spPr>
          <p:txBody>
            <a:bodyPr wrap="none">
              <a:spAutoFit/>
            </a:bodyPr>
            <a:lstStyle/>
            <a:p>
              <a:r>
                <a:rPr lang="en-US" dirty="0">
                  <a:solidFill>
                    <a:schemeClr val="bg1"/>
                  </a:solidFill>
                </a:rPr>
                <a:t>Happy/Blessing</a:t>
              </a:r>
            </a:p>
            <a:p>
              <a:r>
                <a:rPr lang="en-US" dirty="0">
                  <a:solidFill>
                    <a:schemeClr val="bg1"/>
                  </a:solidFill>
                </a:rPr>
                <a:t>My good Fortune</a:t>
              </a:r>
            </a:p>
          </p:txBody>
        </p:sp>
      </p:grpSp>
      <p:grpSp>
        <p:nvGrpSpPr>
          <p:cNvPr id="73" name="Group 72"/>
          <p:cNvGrpSpPr/>
          <p:nvPr/>
        </p:nvGrpSpPr>
        <p:grpSpPr>
          <a:xfrm>
            <a:off x="9728166" y="1666490"/>
            <a:ext cx="1780578" cy="3871733"/>
            <a:chOff x="5110883" y="3337762"/>
            <a:chExt cx="1219671" cy="2900362"/>
          </a:xfrm>
        </p:grpSpPr>
        <p:sp>
          <p:nvSpPr>
            <p:cNvPr id="74"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rot="1493237">
              <a:off x="5488408" y="5879622"/>
              <a:ext cx="224807" cy="358502"/>
              <a:chOff x="6837263" y="4158424"/>
              <a:chExt cx="321174" cy="489776"/>
            </a:xfrm>
          </p:grpSpPr>
          <p:sp>
            <p:nvSpPr>
              <p:cNvPr id="211"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Oval 76"/>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284"/>
            <p:cNvGrpSpPr/>
            <p:nvPr/>
          </p:nvGrpSpPr>
          <p:grpSpPr>
            <a:xfrm flipH="1">
              <a:off x="5378596" y="3337762"/>
              <a:ext cx="737513" cy="531514"/>
              <a:chOff x="3818466" y="457200"/>
              <a:chExt cx="1547496" cy="1041881"/>
            </a:xfrm>
          </p:grpSpPr>
          <p:grpSp>
            <p:nvGrpSpPr>
              <p:cNvPr id="192" name="Group 18"/>
              <p:cNvGrpSpPr/>
              <p:nvPr/>
            </p:nvGrpSpPr>
            <p:grpSpPr>
              <a:xfrm flipH="1">
                <a:off x="3847638" y="457200"/>
                <a:ext cx="1518324" cy="1041881"/>
                <a:chOff x="4850118" y="788842"/>
                <a:chExt cx="2160282" cy="1573358"/>
              </a:xfrm>
            </p:grpSpPr>
            <p:grpSp>
              <p:nvGrpSpPr>
                <p:cNvPr id="195" name="Group 10"/>
                <p:cNvGrpSpPr/>
                <p:nvPr/>
              </p:nvGrpSpPr>
              <p:grpSpPr>
                <a:xfrm rot="10800000">
                  <a:off x="5181600" y="1371600"/>
                  <a:ext cx="1295400" cy="990600"/>
                  <a:chOff x="4850118" y="788842"/>
                  <a:chExt cx="2160282" cy="1497158"/>
                </a:xfrm>
              </p:grpSpPr>
              <p:sp>
                <p:nvSpPr>
                  <p:cNvPr id="204" name="Moon 20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9"/>
                <p:cNvGrpSpPr/>
                <p:nvPr/>
              </p:nvGrpSpPr>
              <p:grpSpPr>
                <a:xfrm>
                  <a:off x="4850118" y="788842"/>
                  <a:ext cx="2160282" cy="1497158"/>
                  <a:chOff x="4850118" y="788842"/>
                  <a:chExt cx="2160282" cy="1497158"/>
                </a:xfrm>
              </p:grpSpPr>
              <p:sp>
                <p:nvSpPr>
                  <p:cNvPr id="197" name="Moon 19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3" name="Oval 192"/>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ounded Rectangle 85"/>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5396250" y="5234153"/>
              <a:ext cx="218350" cy="596807"/>
              <a:chOff x="7091305" y="3128757"/>
              <a:chExt cx="311950" cy="815342"/>
            </a:xfrm>
            <a:solidFill>
              <a:schemeClr val="accent2">
                <a:lumMod val="75000"/>
              </a:schemeClr>
            </a:solidFill>
          </p:grpSpPr>
          <p:sp>
            <p:nvSpPr>
              <p:cNvPr id="189" name="Double Wave 188"/>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ouble Wave 189"/>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5565671" y="5227591"/>
              <a:ext cx="218350" cy="596807"/>
              <a:chOff x="7091305" y="3128757"/>
              <a:chExt cx="311950" cy="815342"/>
            </a:xfrm>
            <a:solidFill>
              <a:schemeClr val="accent2">
                <a:lumMod val="75000"/>
              </a:schemeClr>
            </a:solidFill>
          </p:grpSpPr>
          <p:sp>
            <p:nvSpPr>
              <p:cNvPr id="186" name="Double Wave 18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ouble Wave 18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5735093" y="5234153"/>
              <a:ext cx="218350" cy="596807"/>
              <a:chOff x="7091305" y="3128757"/>
              <a:chExt cx="311950" cy="815342"/>
            </a:xfrm>
            <a:solidFill>
              <a:schemeClr val="accent2">
                <a:lumMod val="75000"/>
              </a:schemeClr>
            </a:solidFill>
          </p:grpSpPr>
          <p:sp>
            <p:nvSpPr>
              <p:cNvPr id="183" name="Double Wave 182"/>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ouble Wave 183"/>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5891965" y="5234153"/>
              <a:ext cx="218350" cy="596807"/>
              <a:chOff x="7091305" y="3128757"/>
              <a:chExt cx="311950" cy="815342"/>
            </a:xfrm>
            <a:solidFill>
              <a:schemeClr val="accent2">
                <a:lumMod val="75000"/>
              </a:schemeClr>
            </a:solidFill>
          </p:grpSpPr>
          <p:sp>
            <p:nvSpPr>
              <p:cNvPr id="180" name="Double Wave 179"/>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ouble Wave 180"/>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5294713" y="5192691"/>
              <a:ext cx="956416" cy="188251"/>
              <a:chOff x="6545687" y="3852415"/>
              <a:chExt cx="2392331" cy="470883"/>
            </a:xfrm>
          </p:grpSpPr>
          <p:grpSp>
            <p:nvGrpSpPr>
              <p:cNvPr id="164" name="Group 163"/>
              <p:cNvGrpSpPr/>
              <p:nvPr/>
            </p:nvGrpSpPr>
            <p:grpSpPr>
              <a:xfrm>
                <a:off x="6545687" y="3856770"/>
                <a:ext cx="1264571" cy="466528"/>
                <a:chOff x="6545687" y="3856770"/>
                <a:chExt cx="1264571" cy="466528"/>
              </a:xfrm>
            </p:grpSpPr>
            <p:grpSp>
              <p:nvGrpSpPr>
                <p:cNvPr id="173" name="Group 172"/>
                <p:cNvGrpSpPr/>
                <p:nvPr/>
              </p:nvGrpSpPr>
              <p:grpSpPr>
                <a:xfrm>
                  <a:off x="6545687" y="3863453"/>
                  <a:ext cx="529075" cy="459845"/>
                  <a:chOff x="6545687" y="3863453"/>
                  <a:chExt cx="529075" cy="459845"/>
                </a:xfrm>
              </p:grpSpPr>
              <p:sp>
                <p:nvSpPr>
                  <p:cNvPr id="178" name="Block Arc 177"/>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Rounded Rectangle 178"/>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flipH="1">
                  <a:off x="7281183" y="3856770"/>
                  <a:ext cx="529075" cy="459845"/>
                  <a:chOff x="6545687" y="3863453"/>
                  <a:chExt cx="529075" cy="459845"/>
                </a:xfrm>
              </p:grpSpPr>
              <p:sp>
                <p:nvSpPr>
                  <p:cNvPr id="176" name="Block Arc 175"/>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Rounded Rectangle 176"/>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Donut 174"/>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64"/>
              <p:cNvGrpSpPr/>
              <p:nvPr/>
            </p:nvGrpSpPr>
            <p:grpSpPr>
              <a:xfrm>
                <a:off x="7673447" y="3852415"/>
                <a:ext cx="1264571" cy="466528"/>
                <a:chOff x="6545687" y="3856770"/>
                <a:chExt cx="1264571" cy="466528"/>
              </a:xfrm>
            </p:grpSpPr>
            <p:grpSp>
              <p:nvGrpSpPr>
                <p:cNvPr id="166" name="Group 165"/>
                <p:cNvGrpSpPr/>
                <p:nvPr/>
              </p:nvGrpSpPr>
              <p:grpSpPr>
                <a:xfrm>
                  <a:off x="6545687" y="3863453"/>
                  <a:ext cx="529075" cy="459845"/>
                  <a:chOff x="6545687" y="3863453"/>
                  <a:chExt cx="529075" cy="459845"/>
                </a:xfrm>
              </p:grpSpPr>
              <p:sp>
                <p:nvSpPr>
                  <p:cNvPr id="171" name="Block Arc 170"/>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Rounded Rectangle 171"/>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flipH="1">
                  <a:off x="7281183" y="3856770"/>
                  <a:ext cx="529075" cy="459845"/>
                  <a:chOff x="6545687" y="3863453"/>
                  <a:chExt cx="529075" cy="459845"/>
                </a:xfrm>
              </p:grpSpPr>
              <p:sp>
                <p:nvSpPr>
                  <p:cNvPr id="169" name="Block Arc 168"/>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Rounded Rectangle 169"/>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Donut 167"/>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2" name="Group 91"/>
            <p:cNvGrpSpPr/>
            <p:nvPr/>
          </p:nvGrpSpPr>
          <p:grpSpPr>
            <a:xfrm>
              <a:off x="5371427" y="3639693"/>
              <a:ext cx="756927" cy="159959"/>
              <a:chOff x="6598652" y="3262350"/>
              <a:chExt cx="1132641" cy="460283"/>
            </a:xfrm>
          </p:grpSpPr>
          <p:sp>
            <p:nvSpPr>
              <p:cNvPr id="153" name="Rounded Rectangle 152"/>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a:off x="6701427" y="3319491"/>
                <a:ext cx="1023542" cy="303832"/>
                <a:chOff x="6545687" y="3859098"/>
                <a:chExt cx="1578458" cy="468555"/>
              </a:xfrm>
            </p:grpSpPr>
            <p:grpSp>
              <p:nvGrpSpPr>
                <p:cNvPr id="155" name="Group 154"/>
                <p:cNvGrpSpPr/>
                <p:nvPr/>
              </p:nvGrpSpPr>
              <p:grpSpPr>
                <a:xfrm flipH="1">
                  <a:off x="6545687" y="3863453"/>
                  <a:ext cx="529075" cy="459845"/>
                  <a:chOff x="6545687" y="3863453"/>
                  <a:chExt cx="529075" cy="459845"/>
                </a:xfrm>
              </p:grpSpPr>
              <p:sp>
                <p:nvSpPr>
                  <p:cNvPr id="162" name="Block Arc 161"/>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Rounded Rectangle 162"/>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flipH="1">
                  <a:off x="7072556" y="3859098"/>
                  <a:ext cx="529075" cy="459845"/>
                  <a:chOff x="6545687" y="3863453"/>
                  <a:chExt cx="529075" cy="459845"/>
                </a:xfrm>
              </p:grpSpPr>
              <p:sp>
                <p:nvSpPr>
                  <p:cNvPr id="160" name="Block Arc 159"/>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Rounded Rectangle 160"/>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flipH="1">
                  <a:off x="7595070" y="3867808"/>
                  <a:ext cx="529075" cy="459845"/>
                  <a:chOff x="6545687" y="3863453"/>
                  <a:chExt cx="529075" cy="459845"/>
                </a:xfrm>
              </p:grpSpPr>
              <p:sp>
                <p:nvSpPr>
                  <p:cNvPr id="158" name="Block Arc 15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Rounded Rectangle 15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3" name="Group 92"/>
            <p:cNvGrpSpPr/>
            <p:nvPr/>
          </p:nvGrpSpPr>
          <p:grpSpPr>
            <a:xfrm>
              <a:off x="5494180" y="4605107"/>
              <a:ext cx="517146" cy="193497"/>
              <a:chOff x="7162800" y="4789357"/>
              <a:chExt cx="2676993" cy="1001843"/>
            </a:xfrm>
          </p:grpSpPr>
          <p:grpSp>
            <p:nvGrpSpPr>
              <p:cNvPr id="94" name="Group 146"/>
              <p:cNvGrpSpPr/>
              <p:nvPr/>
            </p:nvGrpSpPr>
            <p:grpSpPr>
              <a:xfrm>
                <a:off x="7162800" y="4800600"/>
                <a:ext cx="838200" cy="990600"/>
                <a:chOff x="7162800" y="4800600"/>
                <a:chExt cx="838200" cy="990600"/>
              </a:xfrm>
            </p:grpSpPr>
            <p:sp>
              <p:nvSpPr>
                <p:cNvPr id="101" name="Cross 100"/>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47"/>
              <p:cNvGrpSpPr/>
              <p:nvPr/>
            </p:nvGrpSpPr>
            <p:grpSpPr>
              <a:xfrm>
                <a:off x="8077200" y="4800600"/>
                <a:ext cx="838200" cy="990600"/>
                <a:chOff x="7162800" y="4800600"/>
                <a:chExt cx="838200" cy="990600"/>
              </a:xfrm>
            </p:grpSpPr>
            <p:sp>
              <p:nvSpPr>
                <p:cNvPr id="99" name="Cross 98"/>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50"/>
              <p:cNvGrpSpPr/>
              <p:nvPr/>
            </p:nvGrpSpPr>
            <p:grpSpPr>
              <a:xfrm>
                <a:off x="9001593" y="4789357"/>
                <a:ext cx="838200" cy="990600"/>
                <a:chOff x="7162800" y="4800600"/>
                <a:chExt cx="838200" cy="990600"/>
              </a:xfrm>
            </p:grpSpPr>
            <p:sp>
              <p:nvSpPr>
                <p:cNvPr id="97" name="Cross 96"/>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00799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animEffect transition="in" filter="wipe(down)">
                                      <p:cBhvr>
                                        <p:cTn id="9" dur="580">
                                          <p:stCondLst>
                                            <p:cond delay="0"/>
                                          </p:stCondLst>
                                        </p:cTn>
                                        <p:tgtEl>
                                          <p:spTgt spid="73"/>
                                        </p:tgtEl>
                                      </p:cBhvr>
                                    </p:animEffect>
                                    <p:anim calcmode="lin" valueType="num">
                                      <p:cBhvr>
                                        <p:cTn id="10"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15" dur="26">
                                          <p:stCondLst>
                                            <p:cond delay="650"/>
                                          </p:stCondLst>
                                        </p:cTn>
                                        <p:tgtEl>
                                          <p:spTgt spid="73"/>
                                        </p:tgtEl>
                                      </p:cBhvr>
                                      <p:to x="100000" y="60000"/>
                                    </p:animScale>
                                    <p:animScale>
                                      <p:cBhvr>
                                        <p:cTn id="16" dur="166" decel="50000">
                                          <p:stCondLst>
                                            <p:cond delay="676"/>
                                          </p:stCondLst>
                                        </p:cTn>
                                        <p:tgtEl>
                                          <p:spTgt spid="73"/>
                                        </p:tgtEl>
                                      </p:cBhvr>
                                      <p:to x="100000" y="100000"/>
                                    </p:animScale>
                                    <p:animScale>
                                      <p:cBhvr>
                                        <p:cTn id="17" dur="26">
                                          <p:stCondLst>
                                            <p:cond delay="1312"/>
                                          </p:stCondLst>
                                        </p:cTn>
                                        <p:tgtEl>
                                          <p:spTgt spid="73"/>
                                        </p:tgtEl>
                                      </p:cBhvr>
                                      <p:to x="100000" y="80000"/>
                                    </p:animScale>
                                    <p:animScale>
                                      <p:cBhvr>
                                        <p:cTn id="18" dur="166" decel="50000">
                                          <p:stCondLst>
                                            <p:cond delay="1338"/>
                                          </p:stCondLst>
                                        </p:cTn>
                                        <p:tgtEl>
                                          <p:spTgt spid="73"/>
                                        </p:tgtEl>
                                      </p:cBhvr>
                                      <p:to x="100000" y="100000"/>
                                    </p:animScale>
                                    <p:animScale>
                                      <p:cBhvr>
                                        <p:cTn id="19" dur="26">
                                          <p:stCondLst>
                                            <p:cond delay="1642"/>
                                          </p:stCondLst>
                                        </p:cTn>
                                        <p:tgtEl>
                                          <p:spTgt spid="73"/>
                                        </p:tgtEl>
                                      </p:cBhvr>
                                      <p:to x="100000" y="90000"/>
                                    </p:animScale>
                                    <p:animScale>
                                      <p:cBhvr>
                                        <p:cTn id="20" dur="166" decel="50000">
                                          <p:stCondLst>
                                            <p:cond delay="1668"/>
                                          </p:stCondLst>
                                        </p:cTn>
                                        <p:tgtEl>
                                          <p:spTgt spid="73"/>
                                        </p:tgtEl>
                                      </p:cBhvr>
                                      <p:to x="100000" y="100000"/>
                                    </p:animScale>
                                    <p:animScale>
                                      <p:cBhvr>
                                        <p:cTn id="21" dur="26">
                                          <p:stCondLst>
                                            <p:cond delay="1808"/>
                                          </p:stCondLst>
                                        </p:cTn>
                                        <p:tgtEl>
                                          <p:spTgt spid="73"/>
                                        </p:tgtEl>
                                      </p:cBhvr>
                                      <p:to x="100000" y="95000"/>
                                    </p:animScale>
                                    <p:animScale>
                                      <p:cBhvr>
                                        <p:cTn id="22" dur="166" decel="50000">
                                          <p:stCondLst>
                                            <p:cond delay="1834"/>
                                          </p:stCondLst>
                                        </p:cTn>
                                        <p:tgtEl>
                                          <p:spTgt spid="7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6815</Words>
  <Application>Microsoft Office PowerPoint</Application>
  <PresentationFormat>Widescreen</PresentationFormat>
  <Paragraphs>335</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Arial</vt:lpstr>
      <vt:lpstr>Harlow Solid Italic</vt:lpstr>
      <vt:lpstr>Palatino</vt:lpstr>
      <vt:lpstr>Abadi</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48</cp:revision>
  <dcterms:created xsi:type="dcterms:W3CDTF">2015-09-05T14:55:49Z</dcterms:created>
  <dcterms:modified xsi:type="dcterms:W3CDTF">2020-11-26T15:10:30Z</dcterms:modified>
</cp:coreProperties>
</file>