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0" r:id="rId3"/>
    <p:sldId id="265" r:id="rId4"/>
    <p:sldId id="261" r:id="rId5"/>
    <p:sldId id="264" r:id="rId6"/>
    <p:sldId id="267"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1" d="100"/>
          <a:sy n="61" d="100"/>
        </p:scale>
        <p:origin x="72"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53F6-0181-470C-8500-79C2B47272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868B2D-3D61-4154-9E92-97B746AFC7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26FB38-0D7C-4A9F-B373-5700E157139C}"/>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5" name="Footer Placeholder 4">
            <a:extLst>
              <a:ext uri="{FF2B5EF4-FFF2-40B4-BE49-F238E27FC236}">
                <a16:creationId xmlns:a16="http://schemas.microsoft.com/office/drawing/2014/main" id="{B3C849C4-89F4-4EEF-A486-0666C635B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20651-9057-427B-BA92-C9CBE7522570}"/>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143474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E383-B562-490D-816B-B5EF13E136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7DC633-86FD-47A1-AAAE-B69EA02DB0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5F51D-B3DC-4071-8CCD-F9177425A094}"/>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5" name="Footer Placeholder 4">
            <a:extLst>
              <a:ext uri="{FF2B5EF4-FFF2-40B4-BE49-F238E27FC236}">
                <a16:creationId xmlns:a16="http://schemas.microsoft.com/office/drawing/2014/main" id="{BD7EC2F8-FE27-45BF-961B-4C1041E195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49ADF-17B9-4AC9-B82F-91B74E0666D1}"/>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217981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038F48-1188-4DE6-8FF3-02502DE30B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1807B-C9C7-4FD1-9071-BF5B93386D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54213-6CA4-44A2-83F5-162FF737FF06}"/>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5" name="Footer Placeholder 4">
            <a:extLst>
              <a:ext uri="{FF2B5EF4-FFF2-40B4-BE49-F238E27FC236}">
                <a16:creationId xmlns:a16="http://schemas.microsoft.com/office/drawing/2014/main" id="{899B7623-098E-4392-821F-A657634BD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B2C18-000E-49F6-8EFB-D58607C407B8}"/>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254334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8152-26C3-4FC1-863D-15F0CDF58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DD4F2A-9CC0-4AF2-9B14-F4BDB5D89D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338087-7D5F-44BB-A555-26FE6B521308}"/>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5" name="Footer Placeholder 4">
            <a:extLst>
              <a:ext uri="{FF2B5EF4-FFF2-40B4-BE49-F238E27FC236}">
                <a16:creationId xmlns:a16="http://schemas.microsoft.com/office/drawing/2014/main" id="{AEBDD506-661D-4C5D-8796-98C4E502F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4715F-B845-4A61-85F7-FB6DB8499B6D}"/>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1621653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762B-5E74-457D-9565-B62ABA1DD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10C7BE-0E25-4E52-834C-8EEC4B8AF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C0E5AE-781E-4B38-B17D-AE67262E88B9}"/>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5" name="Footer Placeholder 4">
            <a:extLst>
              <a:ext uri="{FF2B5EF4-FFF2-40B4-BE49-F238E27FC236}">
                <a16:creationId xmlns:a16="http://schemas.microsoft.com/office/drawing/2014/main" id="{A0A8EA41-6AF6-4A3B-90F9-DC9ACD7F0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1037E-E38E-4C9D-B61E-03EF99BD932E}"/>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92848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651A-F96C-49E7-A996-AAD67D693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0D7CB0-E4AF-4D84-9049-4876C4F467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A40F9E-ADB9-412B-BD0F-E76C14F5F0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C8197E-8B14-42DB-8FEF-B3D83C01850F}"/>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6" name="Footer Placeholder 5">
            <a:extLst>
              <a:ext uri="{FF2B5EF4-FFF2-40B4-BE49-F238E27FC236}">
                <a16:creationId xmlns:a16="http://schemas.microsoft.com/office/drawing/2014/main" id="{47540099-D6DA-4BC7-A77A-B4C02262B6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F91586-B598-45BF-AEB6-53310AEE0721}"/>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119765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4EB3-4446-4B4A-BF7B-77D873F815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0961E4-8F8A-4B7D-9ED1-73782A4954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C23D08-2ED9-4389-B381-C6669645C2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FB7DC0-E412-42BF-870B-E668467468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FE924D-C109-4C04-9A5B-36F10F96A3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112FAB-3431-4FEE-885C-9B8B7A61828B}"/>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8" name="Footer Placeholder 7">
            <a:extLst>
              <a:ext uri="{FF2B5EF4-FFF2-40B4-BE49-F238E27FC236}">
                <a16:creationId xmlns:a16="http://schemas.microsoft.com/office/drawing/2014/main" id="{CD900C1F-CDC6-4D51-B800-6343D911C1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6E59C9-630B-4586-881D-99C07F40D26F}"/>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188933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D383-8E26-4D34-A2E7-2F69CDC102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ABC1A-9F70-41AB-9CF5-A487961CC27C}"/>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4" name="Footer Placeholder 3">
            <a:extLst>
              <a:ext uri="{FF2B5EF4-FFF2-40B4-BE49-F238E27FC236}">
                <a16:creationId xmlns:a16="http://schemas.microsoft.com/office/drawing/2014/main" id="{FD23C17D-58C5-444D-94A8-8F571E55FD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FCA984-11FA-4B79-8453-CEC1883C4810}"/>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28256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078F94-CBFB-4D7F-918C-E2362FDEF974}"/>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3" name="Footer Placeholder 2">
            <a:extLst>
              <a:ext uri="{FF2B5EF4-FFF2-40B4-BE49-F238E27FC236}">
                <a16:creationId xmlns:a16="http://schemas.microsoft.com/office/drawing/2014/main" id="{3C3E2CAF-9455-40C7-8591-F88138F8B4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5D2F1A-915C-4C62-88C7-BD7471CD1503}"/>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228838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B0B05-2E9F-48F6-877C-BC3662B5B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0ADF04-756F-44F4-8255-541A4F7CB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80586B-2A07-43D0-A0AC-117D39E6C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C53AE4-11E6-462F-B41E-03433AA6F356}"/>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6" name="Footer Placeholder 5">
            <a:extLst>
              <a:ext uri="{FF2B5EF4-FFF2-40B4-BE49-F238E27FC236}">
                <a16:creationId xmlns:a16="http://schemas.microsoft.com/office/drawing/2014/main" id="{0CBA4F9D-6DC7-4719-8D82-854844214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B1334-0206-4AD6-BB5B-67875AAED955}"/>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140918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19AE-7DBD-4D08-8314-987791222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EDA6D2-F795-4666-BEDE-5A0A606065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8AA74A-E0F6-4107-8A5F-80470DF456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04B3F6-9DF7-4D14-82AC-BEB07E22093B}"/>
              </a:ext>
            </a:extLst>
          </p:cNvPr>
          <p:cNvSpPr>
            <a:spLocks noGrp="1"/>
          </p:cNvSpPr>
          <p:nvPr>
            <p:ph type="dt" sz="half" idx="10"/>
          </p:nvPr>
        </p:nvSpPr>
        <p:spPr/>
        <p:txBody>
          <a:bodyPr/>
          <a:lstStyle/>
          <a:p>
            <a:fld id="{A5AA2BDC-21A3-476E-8E1B-297372549326}" type="datetimeFigureOut">
              <a:rPr lang="en-US" smtClean="0"/>
              <a:t>11/30/2020</a:t>
            </a:fld>
            <a:endParaRPr lang="en-US"/>
          </a:p>
        </p:txBody>
      </p:sp>
      <p:sp>
        <p:nvSpPr>
          <p:cNvPr id="6" name="Footer Placeholder 5">
            <a:extLst>
              <a:ext uri="{FF2B5EF4-FFF2-40B4-BE49-F238E27FC236}">
                <a16:creationId xmlns:a16="http://schemas.microsoft.com/office/drawing/2014/main" id="{0F0F1084-22B5-487F-A92A-7C0E6C731B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AA904-304B-4BF8-AA4C-1A6773F6CC7B}"/>
              </a:ext>
            </a:extLst>
          </p:cNvPr>
          <p:cNvSpPr>
            <a:spLocks noGrp="1"/>
          </p:cNvSpPr>
          <p:nvPr>
            <p:ph type="sldNum" sz="quarter" idx="12"/>
          </p:nvPr>
        </p:nvSpPr>
        <p:spPr/>
        <p:txBody>
          <a:bodyPr/>
          <a:lstStyle/>
          <a:p>
            <a:fld id="{6F91CA8E-C9D5-483F-83A7-8E1574FF4054}" type="slidenum">
              <a:rPr lang="en-US" smtClean="0"/>
              <a:t>‹#›</a:t>
            </a:fld>
            <a:endParaRPr lang="en-US"/>
          </a:p>
        </p:txBody>
      </p:sp>
    </p:spTree>
    <p:extLst>
      <p:ext uri="{BB962C8B-B14F-4D97-AF65-F5344CB8AC3E}">
        <p14:creationId xmlns:p14="http://schemas.microsoft.com/office/powerpoint/2010/main" val="24590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C35BD3-5171-41E5-B5DD-ADB7C5F46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E5DC19-0083-4B4B-BE19-F4B6B3A999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745222-F877-4653-8D62-24B0428A80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A2BDC-21A3-476E-8E1B-297372549326}" type="datetimeFigureOut">
              <a:rPr lang="en-US" smtClean="0"/>
              <a:t>11/30/2020</a:t>
            </a:fld>
            <a:endParaRPr lang="en-US"/>
          </a:p>
        </p:txBody>
      </p:sp>
      <p:sp>
        <p:nvSpPr>
          <p:cNvPr id="5" name="Footer Placeholder 4">
            <a:extLst>
              <a:ext uri="{FF2B5EF4-FFF2-40B4-BE49-F238E27FC236}">
                <a16:creationId xmlns:a16="http://schemas.microsoft.com/office/drawing/2014/main" id="{BEC6AC91-4A85-41C7-AE48-0F13B4388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8AC391-7E94-4597-91E7-5EC5BE6E35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1CA8E-C9D5-483F-83A7-8E1574FF4054}" type="slidenum">
              <a:rPr lang="en-US" smtClean="0"/>
              <a:t>‹#›</a:t>
            </a:fld>
            <a:endParaRPr lang="en-US"/>
          </a:p>
        </p:txBody>
      </p:sp>
    </p:spTree>
    <p:extLst>
      <p:ext uri="{BB962C8B-B14F-4D97-AF65-F5344CB8AC3E}">
        <p14:creationId xmlns:p14="http://schemas.microsoft.com/office/powerpoint/2010/main" val="152955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105F569-3096-4C4E-98AD-FE441C386E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1886465" y="1631093"/>
            <a:ext cx="3657600" cy="1200329"/>
          </a:xfrm>
          <a:prstGeom prst="rect">
            <a:avLst/>
          </a:prstGeom>
          <a:noFill/>
        </p:spPr>
        <p:txBody>
          <a:bodyPr wrap="square" rtlCol="0">
            <a:spAutoFit/>
          </a:bodyPr>
          <a:lstStyle/>
          <a:p>
            <a:r>
              <a:rPr lang="en-US" dirty="0">
                <a:solidFill>
                  <a:schemeClr val="bg1"/>
                </a:solidFill>
              </a:rPr>
              <a:t>The Lord spoke of the destruction that would come upon the wicked in the last days, but He also made powerful promises to the Saints.</a:t>
            </a:r>
          </a:p>
        </p:txBody>
      </p:sp>
      <p:sp>
        <p:nvSpPr>
          <p:cNvPr id="6" name="TextBox 5"/>
          <p:cNvSpPr txBox="1"/>
          <p:nvPr/>
        </p:nvSpPr>
        <p:spPr>
          <a:xfrm>
            <a:off x="1598142" y="1"/>
            <a:ext cx="9003956" cy="1015663"/>
          </a:xfrm>
          <a:prstGeom prst="rect">
            <a:avLst/>
          </a:prstGeom>
          <a:noFill/>
        </p:spPr>
        <p:txBody>
          <a:bodyPr wrap="square" rtlCol="0">
            <a:spAutoFit/>
          </a:bodyPr>
          <a:lstStyle/>
          <a:p>
            <a:pPr algn="ctr"/>
            <a:r>
              <a:rPr lang="en-US" sz="6000" dirty="0">
                <a:solidFill>
                  <a:schemeClr val="bg1"/>
                </a:solidFill>
              </a:rPr>
              <a:t>Worries of the Last Days</a:t>
            </a:r>
          </a:p>
        </p:txBody>
      </p:sp>
      <p:sp>
        <p:nvSpPr>
          <p:cNvPr id="5" name="TextBox 4"/>
          <p:cNvSpPr txBox="1"/>
          <p:nvPr/>
        </p:nvSpPr>
        <p:spPr>
          <a:xfrm>
            <a:off x="7077512" y="4633784"/>
            <a:ext cx="3269213" cy="1754326"/>
          </a:xfrm>
          <a:prstGeom prst="rect">
            <a:avLst/>
          </a:prstGeom>
          <a:noFill/>
        </p:spPr>
        <p:txBody>
          <a:bodyPr wrap="square" rtlCol="0">
            <a:spAutoFit/>
          </a:bodyPr>
          <a:lstStyle/>
          <a:p>
            <a:r>
              <a:rPr lang="en-US" dirty="0">
                <a:solidFill>
                  <a:schemeClr val="bg1"/>
                </a:solidFill>
              </a:rPr>
              <a:t>He directed the Saints, at that time, to purchase land in Missouri for the establishment of Zion, which He had promised would be a place of refuge</a:t>
            </a:r>
          </a:p>
          <a:p>
            <a:r>
              <a:rPr lang="en-US" dirty="0">
                <a:solidFill>
                  <a:schemeClr val="bg1"/>
                </a:solidFill>
              </a:rPr>
              <a:t> </a:t>
            </a:r>
            <a:r>
              <a:rPr lang="en-US" sz="1200" dirty="0">
                <a:solidFill>
                  <a:schemeClr val="bg1"/>
                </a:solidFill>
              </a:rPr>
              <a:t>D&amp;C 45</a:t>
            </a:r>
          </a:p>
        </p:txBody>
      </p:sp>
      <p:pic>
        <p:nvPicPr>
          <p:cNvPr id="3" name="Picture 2">
            <a:extLst>
              <a:ext uri="{FF2B5EF4-FFF2-40B4-BE49-F238E27FC236}">
                <a16:creationId xmlns:a16="http://schemas.microsoft.com/office/drawing/2014/main" id="{C9D7862B-19AD-4448-B0BD-7C673CFF39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9478" y="1077794"/>
            <a:ext cx="3086100" cy="3086100"/>
          </a:xfrm>
          <a:prstGeom prst="rect">
            <a:avLst/>
          </a:prstGeom>
        </p:spPr>
      </p:pic>
      <p:pic>
        <p:nvPicPr>
          <p:cNvPr id="9" name="Picture 8">
            <a:extLst>
              <a:ext uri="{FF2B5EF4-FFF2-40B4-BE49-F238E27FC236}">
                <a16:creationId xmlns:a16="http://schemas.microsoft.com/office/drawing/2014/main" id="{14143701-4BF3-43D7-93AB-176E7C4090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9038" y="3951293"/>
            <a:ext cx="5238750" cy="2409825"/>
          </a:xfrm>
          <a:prstGeom prst="rect">
            <a:avLst/>
          </a:prstGeom>
        </p:spPr>
      </p:pic>
    </p:spTree>
    <p:extLst>
      <p:ext uri="{BB962C8B-B14F-4D97-AF65-F5344CB8AC3E}">
        <p14:creationId xmlns:p14="http://schemas.microsoft.com/office/powerpoint/2010/main" val="118076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9B759DF-A147-4543-97B2-2AEA4FFCB2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1680518" y="1344312"/>
            <a:ext cx="2496066" cy="1200329"/>
          </a:xfrm>
          <a:prstGeom prst="rect">
            <a:avLst/>
          </a:prstGeom>
          <a:noFill/>
        </p:spPr>
        <p:txBody>
          <a:bodyPr wrap="square" rtlCol="0">
            <a:spAutoFit/>
          </a:bodyPr>
          <a:lstStyle/>
          <a:p>
            <a:pPr fontAlgn="base"/>
            <a:r>
              <a:rPr lang="en-US" dirty="0">
                <a:solidFill>
                  <a:schemeClr val="bg1"/>
                </a:solidFill>
                <a:latin typeface="Abadi" panose="020B0604020104020204" pitchFamily="34" charset="0"/>
              </a:rPr>
              <a:t>1. During the wars in the last days, wicked people will destroy one another. </a:t>
            </a:r>
          </a:p>
        </p:txBody>
      </p:sp>
      <p:sp>
        <p:nvSpPr>
          <p:cNvPr id="6" name="TextBox 5"/>
          <p:cNvSpPr txBox="1"/>
          <p:nvPr/>
        </p:nvSpPr>
        <p:spPr>
          <a:xfrm>
            <a:off x="1598142" y="1"/>
            <a:ext cx="9003956" cy="1015663"/>
          </a:xfrm>
          <a:prstGeom prst="rect">
            <a:avLst/>
          </a:prstGeom>
          <a:noFill/>
        </p:spPr>
        <p:txBody>
          <a:bodyPr wrap="square" rtlCol="0">
            <a:spAutoFit/>
          </a:bodyPr>
          <a:lstStyle/>
          <a:p>
            <a:pPr algn="ctr"/>
            <a:r>
              <a:rPr lang="en-US" sz="6000" dirty="0">
                <a:solidFill>
                  <a:schemeClr val="bg1"/>
                </a:solidFill>
              </a:rPr>
              <a:t>The Last Days</a:t>
            </a:r>
          </a:p>
        </p:txBody>
      </p:sp>
      <p:sp>
        <p:nvSpPr>
          <p:cNvPr id="5" name="TextBox 4"/>
          <p:cNvSpPr txBox="1"/>
          <p:nvPr/>
        </p:nvSpPr>
        <p:spPr>
          <a:xfrm>
            <a:off x="4910193" y="1344311"/>
            <a:ext cx="2277762" cy="923330"/>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Scripture</a:t>
            </a:r>
          </a:p>
          <a:p>
            <a:pPr algn="ctr" fontAlgn="base"/>
            <a:endParaRPr lang="en-US" dirty="0">
              <a:solidFill>
                <a:schemeClr val="bg1"/>
              </a:solidFill>
              <a:latin typeface="Abadi" panose="020B0604020104020204" pitchFamily="34" charset="0"/>
            </a:endParaRPr>
          </a:p>
          <a:p>
            <a:pPr algn="ctr" fontAlgn="base"/>
            <a:r>
              <a:rPr lang="en-US" dirty="0">
                <a:solidFill>
                  <a:schemeClr val="bg1"/>
                </a:solidFill>
                <a:latin typeface="Abadi" panose="020B0604020104020204" pitchFamily="34" charset="0"/>
              </a:rPr>
              <a:t>D&amp;C 63:32–33.</a:t>
            </a:r>
          </a:p>
        </p:txBody>
      </p:sp>
      <p:sp>
        <p:nvSpPr>
          <p:cNvPr id="7" name="TextBox 6"/>
          <p:cNvSpPr txBox="1"/>
          <p:nvPr/>
        </p:nvSpPr>
        <p:spPr>
          <a:xfrm>
            <a:off x="7921564" y="1575143"/>
            <a:ext cx="2277762" cy="369332"/>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True	False</a:t>
            </a:r>
          </a:p>
        </p:txBody>
      </p:sp>
      <p:sp>
        <p:nvSpPr>
          <p:cNvPr id="2" name="Rectangle 1"/>
          <p:cNvSpPr/>
          <p:nvPr/>
        </p:nvSpPr>
        <p:spPr>
          <a:xfrm>
            <a:off x="5752733" y="2877745"/>
            <a:ext cx="4337662" cy="3693319"/>
          </a:xfrm>
          <a:prstGeom prst="rect">
            <a:avLst/>
          </a:prstGeom>
        </p:spPr>
        <p:txBody>
          <a:bodyPr wrap="square">
            <a:spAutoFit/>
          </a:bodyPr>
          <a:lstStyle/>
          <a:p>
            <a:r>
              <a:rPr lang="en-US" dirty="0">
                <a:solidFill>
                  <a:srgbClr val="FFFF00"/>
                </a:solidFill>
              </a:rPr>
              <a:t>“You will hear of magnificent cities, now idolized by the people, sinking in the earth, entombing the inhabitants. The sea will heave itself beyond its bounds, engulfing mighty cities. Famine will spread over the nations and nation will rise up against nation, kingdom against kingdom and states against states, in our own country and in foreign lands; and they will destroy each other, caring not for the blood and lives of their neighbors, of their families, or for their own lives.”</a:t>
            </a:r>
          </a:p>
          <a:p>
            <a:r>
              <a:rPr lang="en-US" sz="1200" dirty="0">
                <a:solidFill>
                  <a:srgbClr val="FFFF00"/>
                </a:solidFill>
              </a:rPr>
              <a:t>Brigham Young </a:t>
            </a:r>
          </a:p>
        </p:txBody>
      </p:sp>
      <p:sp>
        <p:nvSpPr>
          <p:cNvPr id="11" name="Donut 10"/>
          <p:cNvSpPr/>
          <p:nvPr/>
        </p:nvSpPr>
        <p:spPr>
          <a:xfrm>
            <a:off x="8122509" y="1235677"/>
            <a:ext cx="963827" cy="1054443"/>
          </a:xfrm>
          <a:prstGeom prst="donut">
            <a:avLst>
              <a:gd name="adj" fmla="val 1031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0B4D3F3E-86AD-44AE-8E41-37A0068A47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488" y="2873289"/>
            <a:ext cx="4339634" cy="3138628"/>
          </a:xfrm>
          <a:prstGeom prst="rect">
            <a:avLst/>
          </a:prstGeom>
        </p:spPr>
      </p:pic>
      <p:pic>
        <p:nvPicPr>
          <p:cNvPr id="12" name="Picture 11">
            <a:extLst>
              <a:ext uri="{FF2B5EF4-FFF2-40B4-BE49-F238E27FC236}">
                <a16:creationId xmlns:a16="http://schemas.microsoft.com/office/drawing/2014/main" id="{625EB570-4A5F-4DAE-8D51-A15543E4D6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46855" y="5013435"/>
            <a:ext cx="1146745" cy="1632782"/>
          </a:xfrm>
          <a:prstGeom prst="rect">
            <a:avLst/>
          </a:prstGeom>
        </p:spPr>
      </p:pic>
    </p:spTree>
    <p:extLst>
      <p:ext uri="{BB962C8B-B14F-4D97-AF65-F5344CB8AC3E}">
        <p14:creationId xmlns:p14="http://schemas.microsoft.com/office/powerpoint/2010/main" val="163914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C5AE12B-B75F-4E8E-B0A4-E1C00324C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98142" y="1"/>
            <a:ext cx="9003956" cy="1015663"/>
          </a:xfrm>
          <a:prstGeom prst="rect">
            <a:avLst/>
          </a:prstGeom>
          <a:noFill/>
        </p:spPr>
        <p:txBody>
          <a:bodyPr wrap="square" rtlCol="0">
            <a:spAutoFit/>
          </a:bodyPr>
          <a:lstStyle/>
          <a:p>
            <a:pPr algn="ctr"/>
            <a:r>
              <a:rPr lang="en-US" sz="6000" dirty="0">
                <a:solidFill>
                  <a:schemeClr val="bg1"/>
                </a:solidFill>
              </a:rPr>
              <a:t>Destruction of the Last Days</a:t>
            </a:r>
          </a:p>
        </p:txBody>
      </p:sp>
      <p:sp>
        <p:nvSpPr>
          <p:cNvPr id="8" name="TextBox 7"/>
          <p:cNvSpPr txBox="1"/>
          <p:nvPr/>
        </p:nvSpPr>
        <p:spPr>
          <a:xfrm>
            <a:off x="1762897" y="1380932"/>
            <a:ext cx="2973860" cy="923330"/>
          </a:xfrm>
          <a:prstGeom prst="rect">
            <a:avLst/>
          </a:prstGeom>
          <a:noFill/>
        </p:spPr>
        <p:txBody>
          <a:bodyPr wrap="square" rtlCol="0">
            <a:spAutoFit/>
          </a:bodyPr>
          <a:lstStyle/>
          <a:p>
            <a:pPr fontAlgn="base"/>
            <a:r>
              <a:rPr lang="en-US" dirty="0">
                <a:solidFill>
                  <a:schemeClr val="bg1"/>
                </a:solidFill>
                <a:latin typeface="Abadi" panose="020B0604020104020204" pitchFamily="34" charset="0"/>
              </a:rPr>
              <a:t>2. The righteous Saints will easily escape all the destruction of the last days.</a:t>
            </a:r>
          </a:p>
        </p:txBody>
      </p:sp>
      <p:sp>
        <p:nvSpPr>
          <p:cNvPr id="9" name="TextBox 8"/>
          <p:cNvSpPr txBox="1"/>
          <p:nvPr/>
        </p:nvSpPr>
        <p:spPr>
          <a:xfrm>
            <a:off x="5075391" y="1336243"/>
            <a:ext cx="2277762" cy="923330"/>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Scripture</a:t>
            </a:r>
          </a:p>
          <a:p>
            <a:pPr algn="ctr" fontAlgn="base"/>
            <a:endParaRPr lang="en-US" dirty="0">
              <a:solidFill>
                <a:schemeClr val="bg1"/>
              </a:solidFill>
              <a:latin typeface="Abadi" panose="020B0604020104020204" pitchFamily="34" charset="0"/>
            </a:endParaRPr>
          </a:p>
          <a:p>
            <a:pPr algn="ctr" fontAlgn="base"/>
            <a:r>
              <a:rPr lang="en-US" dirty="0">
                <a:latin typeface="Abadi" panose="020B0604020104020204" pitchFamily="34" charset="0"/>
              </a:rPr>
              <a:t> </a:t>
            </a:r>
            <a:r>
              <a:rPr lang="en-US" dirty="0">
                <a:solidFill>
                  <a:schemeClr val="bg1"/>
                </a:solidFill>
                <a:latin typeface="Abadi" panose="020B0604020104020204" pitchFamily="34" charset="0"/>
              </a:rPr>
              <a:t>D&amp;C 63:34.</a:t>
            </a:r>
          </a:p>
        </p:txBody>
      </p:sp>
      <p:sp>
        <p:nvSpPr>
          <p:cNvPr id="10" name="TextBox 9"/>
          <p:cNvSpPr txBox="1"/>
          <p:nvPr/>
        </p:nvSpPr>
        <p:spPr>
          <a:xfrm>
            <a:off x="7874639" y="1613242"/>
            <a:ext cx="2277762" cy="369332"/>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True	False</a:t>
            </a:r>
          </a:p>
        </p:txBody>
      </p:sp>
      <p:sp>
        <p:nvSpPr>
          <p:cNvPr id="2" name="Rectangle 1"/>
          <p:cNvSpPr/>
          <p:nvPr/>
        </p:nvSpPr>
        <p:spPr>
          <a:xfrm>
            <a:off x="1352990" y="3224945"/>
            <a:ext cx="4337662" cy="2477601"/>
          </a:xfrm>
          <a:prstGeom prst="rect">
            <a:avLst/>
          </a:prstGeom>
        </p:spPr>
        <p:txBody>
          <a:bodyPr wrap="square">
            <a:spAutoFit/>
          </a:bodyPr>
          <a:lstStyle/>
          <a:p>
            <a:r>
              <a:rPr lang="en-US" dirty="0">
                <a:solidFill>
                  <a:srgbClr val="FFFF00"/>
                </a:solidFill>
                <a:latin typeface="Abadi" panose="020B0604020104020204" pitchFamily="34" charset="0"/>
              </a:rPr>
              <a:t>“It is a false idea that the Saints will escape all the judgments, whilst the wicked suffer; for all flesh is subject to suffer, and ‘the righteous shall hardly escape;’ … many of the righteous shall fall a prey to disease, to pestilence, etc., by reason of the weakness of the flesh, and yet be saved in the Kingdom of God”</a:t>
            </a:r>
          </a:p>
          <a:p>
            <a:r>
              <a:rPr lang="en-US" sz="1100" dirty="0">
                <a:solidFill>
                  <a:srgbClr val="FFFF00"/>
                </a:solidFill>
                <a:latin typeface="Abadi" panose="020B0604020104020204" pitchFamily="34" charset="0"/>
              </a:rPr>
              <a:t>HC</a:t>
            </a:r>
            <a:endParaRPr lang="en-US" sz="1100" dirty="0">
              <a:solidFill>
                <a:srgbClr val="FFFF00"/>
              </a:solidFill>
            </a:endParaRPr>
          </a:p>
        </p:txBody>
      </p:sp>
      <p:sp>
        <p:nvSpPr>
          <p:cNvPr id="11" name="Donut 10"/>
          <p:cNvSpPr/>
          <p:nvPr/>
        </p:nvSpPr>
        <p:spPr>
          <a:xfrm>
            <a:off x="8995720" y="1235677"/>
            <a:ext cx="963827" cy="1054443"/>
          </a:xfrm>
          <a:prstGeom prst="donut">
            <a:avLst>
              <a:gd name="adj" fmla="val 1031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CDCCA933-7794-4EE3-850A-B390A6D9F1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7863" y="2950676"/>
            <a:ext cx="5055713" cy="3216220"/>
          </a:xfrm>
          <a:prstGeom prst="rect">
            <a:avLst/>
          </a:prstGeom>
        </p:spPr>
      </p:pic>
    </p:spTree>
    <p:extLst>
      <p:ext uri="{BB962C8B-B14F-4D97-AF65-F5344CB8AC3E}">
        <p14:creationId xmlns:p14="http://schemas.microsoft.com/office/powerpoint/2010/main" val="394951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10"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par>
                                <p:cTn id="24" presetID="10"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F7F4882-8D79-4DEF-9F3E-07350AD90C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1680518" y="1344311"/>
            <a:ext cx="2496066" cy="1477328"/>
          </a:xfrm>
          <a:prstGeom prst="rect">
            <a:avLst/>
          </a:prstGeom>
          <a:noFill/>
        </p:spPr>
        <p:txBody>
          <a:bodyPr wrap="square" rtlCol="0">
            <a:spAutoFit/>
          </a:bodyPr>
          <a:lstStyle/>
          <a:p>
            <a:pPr fontAlgn="base"/>
            <a:r>
              <a:rPr lang="en-US" dirty="0">
                <a:solidFill>
                  <a:schemeClr val="bg1"/>
                </a:solidFill>
                <a:latin typeface="Abadi" panose="020B0604020104020204" pitchFamily="34" charset="0"/>
              </a:rPr>
              <a:t>3. When Jesus Christ comes again, He will destroy any wicked people who are still on the earth. </a:t>
            </a:r>
          </a:p>
        </p:txBody>
      </p:sp>
      <p:sp>
        <p:nvSpPr>
          <p:cNvPr id="6" name="TextBox 5"/>
          <p:cNvSpPr txBox="1"/>
          <p:nvPr/>
        </p:nvSpPr>
        <p:spPr>
          <a:xfrm>
            <a:off x="1598142" y="1"/>
            <a:ext cx="9003956" cy="1015663"/>
          </a:xfrm>
          <a:prstGeom prst="rect">
            <a:avLst/>
          </a:prstGeom>
          <a:noFill/>
        </p:spPr>
        <p:txBody>
          <a:bodyPr wrap="square" rtlCol="0">
            <a:spAutoFit/>
          </a:bodyPr>
          <a:lstStyle/>
          <a:p>
            <a:pPr algn="ctr"/>
            <a:r>
              <a:rPr lang="en-US" sz="6000" dirty="0">
                <a:solidFill>
                  <a:schemeClr val="bg1"/>
                </a:solidFill>
              </a:rPr>
              <a:t>The Last Days</a:t>
            </a:r>
          </a:p>
        </p:txBody>
      </p:sp>
      <p:sp>
        <p:nvSpPr>
          <p:cNvPr id="5" name="TextBox 4"/>
          <p:cNvSpPr txBox="1"/>
          <p:nvPr/>
        </p:nvSpPr>
        <p:spPr>
          <a:xfrm>
            <a:off x="4910193" y="1344311"/>
            <a:ext cx="2277762" cy="923330"/>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Scripture</a:t>
            </a:r>
          </a:p>
          <a:p>
            <a:pPr algn="ctr" fontAlgn="base"/>
            <a:endParaRPr lang="en-US" dirty="0">
              <a:solidFill>
                <a:schemeClr val="bg1"/>
              </a:solidFill>
              <a:latin typeface="Abadi" panose="020B0604020104020204" pitchFamily="34" charset="0"/>
            </a:endParaRPr>
          </a:p>
          <a:p>
            <a:pPr algn="ctr" fontAlgn="base"/>
            <a:r>
              <a:rPr lang="en-US" dirty="0">
                <a:solidFill>
                  <a:schemeClr val="bg1"/>
                </a:solidFill>
                <a:latin typeface="Abadi" panose="020B0604020104020204" pitchFamily="34" charset="0"/>
              </a:rPr>
              <a:t>D&amp;C 63:34.</a:t>
            </a:r>
          </a:p>
        </p:txBody>
      </p:sp>
      <p:sp>
        <p:nvSpPr>
          <p:cNvPr id="7" name="TextBox 6"/>
          <p:cNvSpPr txBox="1"/>
          <p:nvPr/>
        </p:nvSpPr>
        <p:spPr>
          <a:xfrm>
            <a:off x="7921564" y="1575143"/>
            <a:ext cx="2277762" cy="369332"/>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True	False</a:t>
            </a:r>
          </a:p>
        </p:txBody>
      </p:sp>
      <p:sp>
        <p:nvSpPr>
          <p:cNvPr id="3" name="Rectangle 2"/>
          <p:cNvSpPr/>
          <p:nvPr/>
        </p:nvSpPr>
        <p:spPr>
          <a:xfrm>
            <a:off x="6669205" y="2874312"/>
            <a:ext cx="3428888" cy="3046988"/>
          </a:xfrm>
          <a:prstGeom prst="rect">
            <a:avLst/>
          </a:prstGeom>
        </p:spPr>
        <p:txBody>
          <a:bodyPr wrap="square">
            <a:spAutoFit/>
          </a:bodyPr>
          <a:lstStyle/>
          <a:p>
            <a:r>
              <a:rPr lang="en-US" dirty="0">
                <a:solidFill>
                  <a:srgbClr val="FFFF00"/>
                </a:solidFill>
                <a:latin typeface="Abadi" panose="020B0604020104020204" pitchFamily="34" charset="0"/>
              </a:rPr>
              <a:t>“Because of the destruction of the wicked at the Savior’s Second Coming, only righteous people will live on the earth at the beginning of the Millennium. They will be those who have lived virtuous and honest lives. These people will inherit either the terrestrial or celestial kingdom.”</a:t>
            </a:r>
          </a:p>
          <a:p>
            <a:r>
              <a:rPr lang="en-US" sz="1200" dirty="0">
                <a:solidFill>
                  <a:srgbClr val="FFFF00"/>
                </a:solidFill>
                <a:latin typeface="Abadi" panose="020B0604020104020204" pitchFamily="34" charset="0"/>
              </a:rPr>
              <a:t>Gospel Principles</a:t>
            </a:r>
            <a:endParaRPr lang="en-US" sz="1200" dirty="0">
              <a:solidFill>
                <a:srgbClr val="FFFF00"/>
              </a:solidFill>
            </a:endParaRPr>
          </a:p>
        </p:txBody>
      </p:sp>
      <p:sp>
        <p:nvSpPr>
          <p:cNvPr id="12" name="Donut 11"/>
          <p:cNvSpPr/>
          <p:nvPr/>
        </p:nvSpPr>
        <p:spPr>
          <a:xfrm>
            <a:off x="8147223" y="1260390"/>
            <a:ext cx="963827" cy="1054443"/>
          </a:xfrm>
          <a:prstGeom prst="donut">
            <a:avLst>
              <a:gd name="adj" fmla="val 1031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F34522AA-6376-4D2E-9130-E095C7784B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89" y="3429000"/>
            <a:ext cx="5169900" cy="2906062"/>
          </a:xfrm>
          <a:prstGeom prst="rect">
            <a:avLst/>
          </a:prstGeom>
        </p:spPr>
      </p:pic>
    </p:spTree>
    <p:extLst>
      <p:ext uri="{BB962C8B-B14F-4D97-AF65-F5344CB8AC3E}">
        <p14:creationId xmlns:p14="http://schemas.microsoft.com/office/powerpoint/2010/main" val="139929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AA390C8-D33F-47AE-AC32-9E45C4E5B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96965" y="-113140"/>
            <a:ext cx="9003956" cy="1015663"/>
          </a:xfrm>
          <a:prstGeom prst="rect">
            <a:avLst/>
          </a:prstGeom>
          <a:noFill/>
        </p:spPr>
        <p:txBody>
          <a:bodyPr wrap="square" rtlCol="0">
            <a:spAutoFit/>
          </a:bodyPr>
          <a:lstStyle/>
          <a:p>
            <a:pPr algn="ctr"/>
            <a:r>
              <a:rPr lang="en-US" sz="6000" dirty="0">
                <a:solidFill>
                  <a:schemeClr val="bg1"/>
                </a:solidFill>
              </a:rPr>
              <a:t>Millennium</a:t>
            </a:r>
          </a:p>
        </p:txBody>
      </p:sp>
      <p:sp>
        <p:nvSpPr>
          <p:cNvPr id="8" name="TextBox 7"/>
          <p:cNvSpPr txBox="1"/>
          <p:nvPr/>
        </p:nvSpPr>
        <p:spPr>
          <a:xfrm>
            <a:off x="1754659" y="1323716"/>
            <a:ext cx="2973860" cy="923330"/>
          </a:xfrm>
          <a:prstGeom prst="rect">
            <a:avLst/>
          </a:prstGeom>
          <a:noFill/>
        </p:spPr>
        <p:txBody>
          <a:bodyPr wrap="square" rtlCol="0">
            <a:spAutoFit/>
          </a:bodyPr>
          <a:lstStyle/>
          <a:p>
            <a:pPr fontAlgn="base"/>
            <a:r>
              <a:rPr lang="en-US" dirty="0">
                <a:solidFill>
                  <a:schemeClr val="bg1"/>
                </a:solidFill>
                <a:latin typeface="Abadi" panose="020B0604020104020204" pitchFamily="34" charset="0"/>
              </a:rPr>
              <a:t>4. Those who are faithful will eventually overcome all the challenges of this life. </a:t>
            </a:r>
          </a:p>
        </p:txBody>
      </p:sp>
      <p:sp>
        <p:nvSpPr>
          <p:cNvPr id="9" name="TextBox 8"/>
          <p:cNvSpPr txBox="1"/>
          <p:nvPr/>
        </p:nvSpPr>
        <p:spPr>
          <a:xfrm>
            <a:off x="5124819" y="1323716"/>
            <a:ext cx="2277762" cy="923330"/>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Scripture</a:t>
            </a:r>
          </a:p>
          <a:p>
            <a:pPr algn="ctr" fontAlgn="base"/>
            <a:endParaRPr lang="en-US" dirty="0">
              <a:solidFill>
                <a:schemeClr val="bg1"/>
              </a:solidFill>
              <a:latin typeface="Abadi" panose="020B0604020104020204" pitchFamily="34" charset="0"/>
            </a:endParaRPr>
          </a:p>
          <a:p>
            <a:pPr algn="ctr" fontAlgn="base"/>
            <a:r>
              <a:rPr lang="en-US" dirty="0">
                <a:solidFill>
                  <a:schemeClr val="bg1"/>
                </a:solidFill>
                <a:latin typeface="Abadi" panose="020B0604020104020204" pitchFamily="34" charset="0"/>
              </a:rPr>
              <a:t> D&amp;C 63:47–48.</a:t>
            </a:r>
          </a:p>
        </p:txBody>
      </p:sp>
      <p:sp>
        <p:nvSpPr>
          <p:cNvPr id="10" name="TextBox 9"/>
          <p:cNvSpPr txBox="1"/>
          <p:nvPr/>
        </p:nvSpPr>
        <p:spPr>
          <a:xfrm>
            <a:off x="7798881" y="1416049"/>
            <a:ext cx="2277762" cy="369332"/>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True	False</a:t>
            </a:r>
          </a:p>
        </p:txBody>
      </p:sp>
      <p:sp>
        <p:nvSpPr>
          <p:cNvPr id="2" name="Rectangle 1"/>
          <p:cNvSpPr/>
          <p:nvPr/>
        </p:nvSpPr>
        <p:spPr>
          <a:xfrm>
            <a:off x="5561496" y="5165504"/>
            <a:ext cx="5039425" cy="1384995"/>
          </a:xfrm>
          <a:prstGeom prst="rect">
            <a:avLst/>
          </a:prstGeom>
        </p:spPr>
        <p:txBody>
          <a:bodyPr wrap="square">
            <a:spAutoFit/>
          </a:bodyPr>
          <a:lstStyle/>
          <a:p>
            <a:pPr fontAlgn="base"/>
            <a:r>
              <a:rPr lang="en-US" dirty="0">
                <a:solidFill>
                  <a:srgbClr val="FFFF00"/>
                </a:solidFill>
                <a:latin typeface="Abadi" panose="020B0604020104020204" pitchFamily="34" charset="0"/>
              </a:rPr>
              <a:t>During the Millennium, there will be no war. People will live in peace and harmony together. Things that have been used for war will be turned to useful purposes. </a:t>
            </a:r>
          </a:p>
          <a:p>
            <a:pPr fontAlgn="base"/>
            <a:r>
              <a:rPr lang="en-US" sz="1200" dirty="0">
                <a:solidFill>
                  <a:srgbClr val="FFFF00"/>
                </a:solidFill>
                <a:latin typeface="Abadi" panose="020B0604020104020204" pitchFamily="34" charset="0"/>
              </a:rPr>
              <a:t>Gospel Principles</a:t>
            </a:r>
          </a:p>
        </p:txBody>
      </p:sp>
      <p:sp>
        <p:nvSpPr>
          <p:cNvPr id="12" name="Rectangle 11"/>
          <p:cNvSpPr/>
          <p:nvPr/>
        </p:nvSpPr>
        <p:spPr>
          <a:xfrm>
            <a:off x="1837046" y="3269698"/>
            <a:ext cx="3672305" cy="1754326"/>
          </a:xfrm>
          <a:prstGeom prst="rect">
            <a:avLst/>
          </a:prstGeom>
        </p:spPr>
        <p:txBody>
          <a:bodyPr wrap="square">
            <a:spAutoFit/>
          </a:bodyPr>
          <a:lstStyle/>
          <a:p>
            <a:pPr fontAlgn="base"/>
            <a:r>
              <a:rPr lang="en-US" dirty="0">
                <a:solidFill>
                  <a:srgbClr val="FFFF00"/>
                </a:solidFill>
                <a:latin typeface="Abadi" panose="020B0604020104020204" pitchFamily="34" charset="0"/>
              </a:rPr>
              <a:t>During the Millennium, Satan will be bound. This means he will not have power to tempt those who are living at that time The “children shall grow up without sin unto salvation” (D&amp;C 45:58)</a:t>
            </a:r>
          </a:p>
        </p:txBody>
      </p:sp>
      <p:sp>
        <p:nvSpPr>
          <p:cNvPr id="13" name="Donut 12"/>
          <p:cNvSpPr/>
          <p:nvPr/>
        </p:nvSpPr>
        <p:spPr>
          <a:xfrm>
            <a:off x="8031893" y="1087396"/>
            <a:ext cx="963827" cy="1054443"/>
          </a:xfrm>
          <a:prstGeom prst="donut">
            <a:avLst>
              <a:gd name="adj" fmla="val 1031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C38A6D3B-A5C3-446A-9942-8B6881F835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9984" y="2410875"/>
            <a:ext cx="3457575" cy="2590800"/>
          </a:xfrm>
          <a:prstGeom prst="rect">
            <a:avLst/>
          </a:prstGeom>
        </p:spPr>
      </p:pic>
    </p:spTree>
    <p:extLst>
      <p:ext uri="{BB962C8B-B14F-4D97-AF65-F5344CB8AC3E}">
        <p14:creationId xmlns:p14="http://schemas.microsoft.com/office/powerpoint/2010/main" val="394330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par>
                                <p:cTn id="31" presetID="10"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B644FC3-0700-46C5-BD96-4D315E4CAC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96965" y="-113140"/>
            <a:ext cx="9003956" cy="1015663"/>
          </a:xfrm>
          <a:prstGeom prst="rect">
            <a:avLst/>
          </a:prstGeom>
          <a:noFill/>
        </p:spPr>
        <p:txBody>
          <a:bodyPr wrap="square" rtlCol="0">
            <a:spAutoFit/>
          </a:bodyPr>
          <a:lstStyle/>
          <a:p>
            <a:pPr algn="ctr"/>
            <a:r>
              <a:rPr lang="en-US" sz="6000" dirty="0">
                <a:solidFill>
                  <a:schemeClr val="bg1"/>
                </a:solidFill>
              </a:rPr>
              <a:t>Resurrection</a:t>
            </a:r>
          </a:p>
        </p:txBody>
      </p:sp>
      <p:sp>
        <p:nvSpPr>
          <p:cNvPr id="8" name="TextBox 7"/>
          <p:cNvSpPr txBox="1"/>
          <p:nvPr/>
        </p:nvSpPr>
        <p:spPr>
          <a:xfrm>
            <a:off x="1754659" y="1323716"/>
            <a:ext cx="2973860" cy="1477328"/>
          </a:xfrm>
          <a:prstGeom prst="rect">
            <a:avLst/>
          </a:prstGeom>
          <a:noFill/>
        </p:spPr>
        <p:txBody>
          <a:bodyPr wrap="square" rtlCol="0">
            <a:spAutoFit/>
          </a:bodyPr>
          <a:lstStyle/>
          <a:p>
            <a:pPr fontAlgn="base"/>
            <a:r>
              <a:rPr lang="en-US" dirty="0">
                <a:solidFill>
                  <a:schemeClr val="bg1"/>
                </a:solidFill>
                <a:latin typeface="Abadi" panose="020B0604020104020204" pitchFamily="34" charset="0"/>
              </a:rPr>
              <a:t>5. Righteous people who die before the Second Coming will be resurrected when the Savior comes to the earth. </a:t>
            </a:r>
          </a:p>
        </p:txBody>
      </p:sp>
      <p:sp>
        <p:nvSpPr>
          <p:cNvPr id="9" name="TextBox 8"/>
          <p:cNvSpPr txBox="1"/>
          <p:nvPr/>
        </p:nvSpPr>
        <p:spPr>
          <a:xfrm>
            <a:off x="5124819" y="1323716"/>
            <a:ext cx="2277762" cy="923330"/>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Scripture</a:t>
            </a:r>
          </a:p>
          <a:p>
            <a:pPr algn="ctr" fontAlgn="base"/>
            <a:endParaRPr lang="en-US" dirty="0">
              <a:solidFill>
                <a:schemeClr val="bg1"/>
              </a:solidFill>
              <a:latin typeface="Abadi" panose="020B0604020104020204" pitchFamily="34" charset="0"/>
            </a:endParaRPr>
          </a:p>
          <a:p>
            <a:pPr algn="ctr" fontAlgn="base"/>
            <a:r>
              <a:rPr lang="en-US" dirty="0">
                <a:solidFill>
                  <a:schemeClr val="bg1"/>
                </a:solidFill>
                <a:latin typeface="Abadi" panose="020B0604020104020204" pitchFamily="34" charset="0"/>
              </a:rPr>
              <a:t>  D&amp;C 63:49.</a:t>
            </a:r>
          </a:p>
        </p:txBody>
      </p:sp>
      <p:sp>
        <p:nvSpPr>
          <p:cNvPr id="10" name="TextBox 9"/>
          <p:cNvSpPr txBox="1"/>
          <p:nvPr/>
        </p:nvSpPr>
        <p:spPr>
          <a:xfrm>
            <a:off x="7798881" y="1416049"/>
            <a:ext cx="2277762" cy="369332"/>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True	False</a:t>
            </a:r>
          </a:p>
        </p:txBody>
      </p:sp>
      <p:sp>
        <p:nvSpPr>
          <p:cNvPr id="4" name="Rectangle 3"/>
          <p:cNvSpPr/>
          <p:nvPr/>
        </p:nvSpPr>
        <p:spPr>
          <a:xfrm>
            <a:off x="998838" y="3110507"/>
            <a:ext cx="7459362" cy="3693319"/>
          </a:xfrm>
          <a:prstGeom prst="rect">
            <a:avLst/>
          </a:prstGeom>
        </p:spPr>
        <p:txBody>
          <a:bodyPr wrap="square">
            <a:spAutoFit/>
          </a:bodyPr>
          <a:lstStyle/>
          <a:p>
            <a:pPr fontAlgn="base"/>
            <a:r>
              <a:rPr lang="en-US" dirty="0">
                <a:solidFill>
                  <a:srgbClr val="FFFF00"/>
                </a:solidFill>
                <a:latin typeface="Abadi" panose="020B0604020104020204" pitchFamily="34" charset="0"/>
              </a:rPr>
              <a:t>Those who have obtained the privilege of coming forth in the resurrection of the just will rise from their graves. They will be caught up to meet the Savior as He comes down from heaven.</a:t>
            </a:r>
          </a:p>
          <a:p>
            <a:pPr fontAlgn="base"/>
            <a:endParaRPr lang="en-US" dirty="0">
              <a:solidFill>
                <a:srgbClr val="FFFF00"/>
              </a:solidFill>
              <a:latin typeface="Abadi" panose="020B0604020104020204" pitchFamily="34" charset="0"/>
            </a:endParaRPr>
          </a:p>
          <a:p>
            <a:pPr fontAlgn="base"/>
            <a:r>
              <a:rPr lang="en-US" dirty="0">
                <a:solidFill>
                  <a:srgbClr val="FFFF00"/>
                </a:solidFill>
                <a:latin typeface="Abadi" panose="020B0604020104020204" pitchFamily="34" charset="0"/>
              </a:rPr>
              <a:t>Those who already have been resurrected and those who will be resurrected at the time of His coming will all inherit the glory of the celestial kingdom. </a:t>
            </a:r>
            <a:r>
              <a:rPr lang="en-US" dirty="0">
                <a:solidFill>
                  <a:schemeClr val="accent1">
                    <a:lumMod val="40000"/>
                    <a:lumOff val="60000"/>
                  </a:schemeClr>
                </a:solidFill>
                <a:latin typeface="Abadi" panose="020B0604020104020204" pitchFamily="34" charset="0"/>
              </a:rPr>
              <a:t>See Mathew 27:52-53</a:t>
            </a:r>
          </a:p>
          <a:p>
            <a:pPr fontAlgn="base"/>
            <a:endParaRPr lang="en-US" dirty="0">
              <a:solidFill>
                <a:srgbClr val="FFFF00"/>
              </a:solidFill>
              <a:latin typeface="Abadi" panose="020B0604020104020204" pitchFamily="34" charset="0"/>
            </a:endParaRPr>
          </a:p>
          <a:p>
            <a:pPr fontAlgn="base"/>
            <a:r>
              <a:rPr lang="en-US" dirty="0">
                <a:solidFill>
                  <a:srgbClr val="FFFF00"/>
                </a:solidFill>
                <a:latin typeface="Abadi" panose="020B0604020104020204" pitchFamily="34" charset="0"/>
              </a:rPr>
              <a:t>After the resurrection of those who will inherit celestial glory, </a:t>
            </a:r>
          </a:p>
          <a:p>
            <a:pPr fontAlgn="base"/>
            <a:r>
              <a:rPr lang="en-US" dirty="0">
                <a:solidFill>
                  <a:srgbClr val="FFFF00"/>
                </a:solidFill>
                <a:latin typeface="Abadi" panose="020B0604020104020204" pitchFamily="34" charset="0"/>
              </a:rPr>
              <a:t>another group will be resurrected: those who will receive a </a:t>
            </a:r>
          </a:p>
          <a:p>
            <a:pPr fontAlgn="base"/>
            <a:r>
              <a:rPr lang="en-US" dirty="0">
                <a:solidFill>
                  <a:srgbClr val="FFFF00"/>
                </a:solidFill>
                <a:latin typeface="Abadi" panose="020B0604020104020204" pitchFamily="34" charset="0"/>
              </a:rPr>
              <a:t>terrestrial glory. When all these people have been resurrected,</a:t>
            </a:r>
          </a:p>
          <a:p>
            <a:pPr fontAlgn="base"/>
            <a:r>
              <a:rPr lang="en-US" dirty="0">
                <a:solidFill>
                  <a:srgbClr val="FFFF00"/>
                </a:solidFill>
                <a:latin typeface="Abadi" panose="020B0604020104020204" pitchFamily="34" charset="0"/>
              </a:rPr>
              <a:t> the First Resurrection will be completed.</a:t>
            </a:r>
          </a:p>
          <a:p>
            <a:pPr fontAlgn="base"/>
            <a:r>
              <a:rPr lang="en-US" sz="1200" dirty="0">
                <a:solidFill>
                  <a:srgbClr val="FFFF00"/>
                </a:solidFill>
                <a:latin typeface="Abadi" panose="020B0604020104020204" pitchFamily="34" charset="0"/>
              </a:rPr>
              <a:t>Gospel Principles</a:t>
            </a:r>
          </a:p>
        </p:txBody>
      </p:sp>
      <p:sp>
        <p:nvSpPr>
          <p:cNvPr id="11" name="Donut 10"/>
          <p:cNvSpPr/>
          <p:nvPr/>
        </p:nvSpPr>
        <p:spPr>
          <a:xfrm>
            <a:off x="8006887" y="1056853"/>
            <a:ext cx="963827" cy="1054443"/>
          </a:xfrm>
          <a:prstGeom prst="donut">
            <a:avLst>
              <a:gd name="adj" fmla="val 1031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a:t>
            </a:r>
          </a:p>
        </p:txBody>
      </p:sp>
      <p:pic>
        <p:nvPicPr>
          <p:cNvPr id="3" name="Picture 2">
            <a:extLst>
              <a:ext uri="{FF2B5EF4-FFF2-40B4-BE49-F238E27FC236}">
                <a16:creationId xmlns:a16="http://schemas.microsoft.com/office/drawing/2014/main" id="{F936AFE8-A118-4AC5-91DC-355F03CD90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970" y="3093634"/>
            <a:ext cx="2275192" cy="3107942"/>
          </a:xfrm>
          <a:prstGeom prst="rect">
            <a:avLst/>
          </a:prstGeom>
        </p:spPr>
      </p:pic>
    </p:spTree>
    <p:extLst>
      <p:ext uri="{BB962C8B-B14F-4D97-AF65-F5344CB8AC3E}">
        <p14:creationId xmlns:p14="http://schemas.microsoft.com/office/powerpoint/2010/main" val="182758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500"/>
                                        <p:tgtEl>
                                          <p:spTgt spid="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809E576-7110-4E46-8F27-C3A1C38DFD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96965" y="-113140"/>
            <a:ext cx="9003956" cy="1015663"/>
          </a:xfrm>
          <a:prstGeom prst="rect">
            <a:avLst/>
          </a:prstGeom>
          <a:noFill/>
        </p:spPr>
        <p:txBody>
          <a:bodyPr wrap="square" rtlCol="0">
            <a:spAutoFit/>
          </a:bodyPr>
          <a:lstStyle/>
          <a:p>
            <a:pPr algn="ctr"/>
            <a:r>
              <a:rPr lang="en-US" sz="6000" dirty="0">
                <a:solidFill>
                  <a:schemeClr val="bg1"/>
                </a:solidFill>
              </a:rPr>
              <a:t>During the Millennium</a:t>
            </a:r>
          </a:p>
        </p:txBody>
      </p:sp>
      <p:sp>
        <p:nvSpPr>
          <p:cNvPr id="8" name="TextBox 7"/>
          <p:cNvSpPr txBox="1"/>
          <p:nvPr/>
        </p:nvSpPr>
        <p:spPr>
          <a:xfrm>
            <a:off x="1754659" y="1323717"/>
            <a:ext cx="2973860" cy="1200329"/>
          </a:xfrm>
          <a:prstGeom prst="rect">
            <a:avLst/>
          </a:prstGeom>
          <a:noFill/>
        </p:spPr>
        <p:txBody>
          <a:bodyPr wrap="square" rtlCol="0">
            <a:spAutoFit/>
          </a:bodyPr>
          <a:lstStyle/>
          <a:p>
            <a:pPr fontAlgn="base"/>
            <a:r>
              <a:rPr lang="en-US" dirty="0">
                <a:solidFill>
                  <a:schemeClr val="bg1"/>
                </a:solidFill>
                <a:latin typeface="Abadi" panose="020B0604020104020204" pitchFamily="34" charset="0"/>
              </a:rPr>
              <a:t>6. Righteous people who are living on the earth at the time of the Second Coming will never die</a:t>
            </a:r>
          </a:p>
        </p:txBody>
      </p:sp>
      <p:sp>
        <p:nvSpPr>
          <p:cNvPr id="9" name="TextBox 8"/>
          <p:cNvSpPr txBox="1"/>
          <p:nvPr/>
        </p:nvSpPr>
        <p:spPr>
          <a:xfrm>
            <a:off x="5124819" y="1323716"/>
            <a:ext cx="2277762" cy="923330"/>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Scripture</a:t>
            </a:r>
          </a:p>
          <a:p>
            <a:pPr algn="ctr" fontAlgn="base"/>
            <a:endParaRPr lang="en-US" dirty="0">
              <a:solidFill>
                <a:schemeClr val="bg1"/>
              </a:solidFill>
              <a:latin typeface="Abadi" panose="020B0604020104020204" pitchFamily="34" charset="0"/>
            </a:endParaRPr>
          </a:p>
          <a:p>
            <a:pPr algn="ctr" fontAlgn="base"/>
            <a:r>
              <a:rPr lang="en-US" dirty="0">
                <a:solidFill>
                  <a:schemeClr val="bg1"/>
                </a:solidFill>
                <a:latin typeface="Abadi" panose="020B0604020104020204" pitchFamily="34" charset="0"/>
              </a:rPr>
              <a:t>   D&amp;C 63:50–51.</a:t>
            </a:r>
          </a:p>
        </p:txBody>
      </p:sp>
      <p:sp>
        <p:nvSpPr>
          <p:cNvPr id="10" name="TextBox 9"/>
          <p:cNvSpPr txBox="1"/>
          <p:nvPr/>
        </p:nvSpPr>
        <p:spPr>
          <a:xfrm>
            <a:off x="7798881" y="1416049"/>
            <a:ext cx="2277762" cy="369332"/>
          </a:xfrm>
          <a:prstGeom prst="rect">
            <a:avLst/>
          </a:prstGeom>
          <a:noFill/>
        </p:spPr>
        <p:txBody>
          <a:bodyPr wrap="square" rtlCol="0">
            <a:spAutoFit/>
          </a:bodyPr>
          <a:lstStyle/>
          <a:p>
            <a:pPr algn="ctr" fontAlgn="base"/>
            <a:r>
              <a:rPr lang="en-US" dirty="0">
                <a:solidFill>
                  <a:schemeClr val="bg1"/>
                </a:solidFill>
                <a:latin typeface="Abadi" panose="020B0604020104020204" pitchFamily="34" charset="0"/>
              </a:rPr>
              <a:t> True	False</a:t>
            </a:r>
          </a:p>
        </p:txBody>
      </p:sp>
      <p:sp>
        <p:nvSpPr>
          <p:cNvPr id="4" name="Rectangle 3"/>
          <p:cNvSpPr/>
          <p:nvPr/>
        </p:nvSpPr>
        <p:spPr>
          <a:xfrm>
            <a:off x="1940011" y="2982862"/>
            <a:ext cx="3818238" cy="2200602"/>
          </a:xfrm>
          <a:prstGeom prst="rect">
            <a:avLst/>
          </a:prstGeom>
        </p:spPr>
        <p:txBody>
          <a:bodyPr wrap="square">
            <a:spAutoFit/>
          </a:bodyPr>
          <a:lstStyle/>
          <a:p>
            <a:pPr fontAlgn="base"/>
            <a:r>
              <a:rPr lang="en-US" dirty="0">
                <a:solidFill>
                  <a:srgbClr val="FFFF00"/>
                </a:solidFill>
              </a:rPr>
              <a:t>During the Millennium, there will be no death as we know it. When people have lived to an old age, they will not die and be buried. Instead, they will be changed from their mortal condition to an immortal condition in “the twinkling of an eye.”</a:t>
            </a:r>
          </a:p>
          <a:p>
            <a:pPr fontAlgn="base"/>
            <a:r>
              <a:rPr lang="en-US" sz="1100" dirty="0">
                <a:solidFill>
                  <a:srgbClr val="FFFF00"/>
                </a:solidFill>
              </a:rPr>
              <a:t>Gospel Principles </a:t>
            </a:r>
            <a:endParaRPr lang="en-US" sz="1100" dirty="0">
              <a:solidFill>
                <a:srgbClr val="FFFF00"/>
              </a:solidFill>
              <a:latin typeface="Abadi" panose="020B0604020104020204" pitchFamily="34" charset="0"/>
            </a:endParaRPr>
          </a:p>
        </p:txBody>
      </p:sp>
      <p:sp>
        <p:nvSpPr>
          <p:cNvPr id="2" name="Donut 1"/>
          <p:cNvSpPr/>
          <p:nvPr/>
        </p:nvSpPr>
        <p:spPr>
          <a:xfrm>
            <a:off x="8896866" y="1079158"/>
            <a:ext cx="963827" cy="1054443"/>
          </a:xfrm>
          <a:prstGeom prst="donut">
            <a:avLst>
              <a:gd name="adj" fmla="val 1031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4B4A5FEC-6474-495F-830C-BF8E8DF32A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3753" y="3250685"/>
            <a:ext cx="4467225" cy="2838450"/>
          </a:xfrm>
          <a:prstGeom prst="rect">
            <a:avLst/>
          </a:prstGeom>
        </p:spPr>
      </p:pic>
    </p:spTree>
    <p:extLst>
      <p:ext uri="{BB962C8B-B14F-4D97-AF65-F5344CB8AC3E}">
        <p14:creationId xmlns:p14="http://schemas.microsoft.com/office/powerpoint/2010/main" val="27506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735</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Abadi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1</cp:revision>
  <dcterms:created xsi:type="dcterms:W3CDTF">2020-11-30T17:03:16Z</dcterms:created>
  <dcterms:modified xsi:type="dcterms:W3CDTF">2020-11-30T17:04:35Z</dcterms:modified>
</cp:coreProperties>
</file>