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74" r:id="rId5"/>
    <p:sldId id="260" r:id="rId6"/>
    <p:sldId id="277" r:id="rId7"/>
    <p:sldId id="278" r:id="rId8"/>
    <p:sldId id="279" r:id="rId9"/>
    <p:sldId id="258" r:id="rId10"/>
    <p:sldId id="276" r:id="rId11"/>
    <p:sldId id="275" r:id="rId12"/>
    <p:sldId id="261" r:id="rId13"/>
    <p:sldId id="262" r:id="rId14"/>
    <p:sldId id="263" r:id="rId15"/>
    <p:sldId id="264" r:id="rId16"/>
    <p:sldId id="265" r:id="rId17"/>
    <p:sldId id="266" r:id="rId18"/>
    <p:sldId id="268" r:id="rId19"/>
    <p:sldId id="269" r:id="rId20"/>
    <p:sldId id="270" r:id="rId21"/>
    <p:sldId id="271" r:id="rId22"/>
    <p:sldId id="272" r:id="rId23"/>
    <p:sldId id="273" r:id="rId24"/>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Colonna MT" panose="04020805060202030203" pitchFamily="82" charset="0"/>
      <p:regular r:id="rId31"/>
    </p:embeddedFont>
    <p:embeddedFont>
      <p:font typeface="Palatino" pitchFamily="2"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CBA8F2"/>
    <a:srgbClr val="BA8A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7534380-AEFF-44EC-A661-70BF350847F9}"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401B4-9533-4D89-AAD4-D16F79B2E5B5}" type="slidenum">
              <a:rPr lang="en-US" smtClean="0"/>
              <a:t>‹#›</a:t>
            </a:fld>
            <a:endParaRPr lang="en-US"/>
          </a:p>
        </p:txBody>
      </p:sp>
    </p:spTree>
    <p:extLst>
      <p:ext uri="{BB962C8B-B14F-4D97-AF65-F5344CB8AC3E}">
        <p14:creationId xmlns:p14="http://schemas.microsoft.com/office/powerpoint/2010/main" val="293863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534380-AEFF-44EC-A661-70BF350847F9}"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401B4-9533-4D89-AAD4-D16F79B2E5B5}" type="slidenum">
              <a:rPr lang="en-US" smtClean="0"/>
              <a:t>‹#›</a:t>
            </a:fld>
            <a:endParaRPr lang="en-US"/>
          </a:p>
        </p:txBody>
      </p:sp>
    </p:spTree>
    <p:extLst>
      <p:ext uri="{BB962C8B-B14F-4D97-AF65-F5344CB8AC3E}">
        <p14:creationId xmlns:p14="http://schemas.microsoft.com/office/powerpoint/2010/main" val="4103340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534380-AEFF-44EC-A661-70BF350847F9}"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401B4-9533-4D89-AAD4-D16F79B2E5B5}" type="slidenum">
              <a:rPr lang="en-US" smtClean="0"/>
              <a:t>‹#›</a:t>
            </a:fld>
            <a:endParaRPr lang="en-US"/>
          </a:p>
        </p:txBody>
      </p:sp>
    </p:spTree>
    <p:extLst>
      <p:ext uri="{BB962C8B-B14F-4D97-AF65-F5344CB8AC3E}">
        <p14:creationId xmlns:p14="http://schemas.microsoft.com/office/powerpoint/2010/main" val="69064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534380-AEFF-44EC-A661-70BF350847F9}"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401B4-9533-4D89-AAD4-D16F79B2E5B5}" type="slidenum">
              <a:rPr lang="en-US" smtClean="0"/>
              <a:t>‹#›</a:t>
            </a:fld>
            <a:endParaRPr lang="en-US"/>
          </a:p>
        </p:txBody>
      </p:sp>
    </p:spTree>
    <p:extLst>
      <p:ext uri="{BB962C8B-B14F-4D97-AF65-F5344CB8AC3E}">
        <p14:creationId xmlns:p14="http://schemas.microsoft.com/office/powerpoint/2010/main" val="3799233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534380-AEFF-44EC-A661-70BF350847F9}"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401B4-9533-4D89-AAD4-D16F79B2E5B5}" type="slidenum">
              <a:rPr lang="en-US" smtClean="0"/>
              <a:t>‹#›</a:t>
            </a:fld>
            <a:endParaRPr lang="en-US"/>
          </a:p>
        </p:txBody>
      </p:sp>
    </p:spTree>
    <p:extLst>
      <p:ext uri="{BB962C8B-B14F-4D97-AF65-F5344CB8AC3E}">
        <p14:creationId xmlns:p14="http://schemas.microsoft.com/office/powerpoint/2010/main" val="1279439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534380-AEFF-44EC-A661-70BF350847F9}"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401B4-9533-4D89-AAD4-D16F79B2E5B5}" type="slidenum">
              <a:rPr lang="en-US" smtClean="0"/>
              <a:t>‹#›</a:t>
            </a:fld>
            <a:endParaRPr lang="en-US"/>
          </a:p>
        </p:txBody>
      </p:sp>
    </p:spTree>
    <p:extLst>
      <p:ext uri="{BB962C8B-B14F-4D97-AF65-F5344CB8AC3E}">
        <p14:creationId xmlns:p14="http://schemas.microsoft.com/office/powerpoint/2010/main" val="3435659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534380-AEFF-44EC-A661-70BF350847F9}" type="datetimeFigureOut">
              <a:rPr lang="en-US" smtClean="0"/>
              <a:t>11/20/2020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5401B4-9533-4D89-AAD4-D16F79B2E5B5}" type="slidenum">
              <a:rPr lang="en-US" smtClean="0"/>
              <a:t>‹#›</a:t>
            </a:fld>
            <a:endParaRPr lang="en-US"/>
          </a:p>
        </p:txBody>
      </p:sp>
    </p:spTree>
    <p:extLst>
      <p:ext uri="{BB962C8B-B14F-4D97-AF65-F5344CB8AC3E}">
        <p14:creationId xmlns:p14="http://schemas.microsoft.com/office/powerpoint/2010/main" val="1555402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534380-AEFF-44EC-A661-70BF350847F9}" type="datetimeFigureOut">
              <a:rPr lang="en-US" smtClean="0"/>
              <a:t>11/20/2020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5401B4-9533-4D89-AAD4-D16F79B2E5B5}" type="slidenum">
              <a:rPr lang="en-US" smtClean="0"/>
              <a:t>‹#›</a:t>
            </a:fld>
            <a:endParaRPr lang="en-US"/>
          </a:p>
        </p:txBody>
      </p:sp>
    </p:spTree>
    <p:extLst>
      <p:ext uri="{BB962C8B-B14F-4D97-AF65-F5344CB8AC3E}">
        <p14:creationId xmlns:p14="http://schemas.microsoft.com/office/powerpoint/2010/main" val="3666027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534380-AEFF-44EC-A661-70BF350847F9}" type="datetimeFigureOut">
              <a:rPr lang="en-US" smtClean="0"/>
              <a:t>11/20/2020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5401B4-9533-4D89-AAD4-D16F79B2E5B5}" type="slidenum">
              <a:rPr lang="en-US" smtClean="0"/>
              <a:t>‹#›</a:t>
            </a:fld>
            <a:endParaRPr lang="en-US"/>
          </a:p>
        </p:txBody>
      </p:sp>
    </p:spTree>
    <p:extLst>
      <p:ext uri="{BB962C8B-B14F-4D97-AF65-F5344CB8AC3E}">
        <p14:creationId xmlns:p14="http://schemas.microsoft.com/office/powerpoint/2010/main" val="2393876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534380-AEFF-44EC-A661-70BF350847F9}"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401B4-9533-4D89-AAD4-D16F79B2E5B5}" type="slidenum">
              <a:rPr lang="en-US" smtClean="0"/>
              <a:t>‹#›</a:t>
            </a:fld>
            <a:endParaRPr lang="en-US"/>
          </a:p>
        </p:txBody>
      </p:sp>
    </p:spTree>
    <p:extLst>
      <p:ext uri="{BB962C8B-B14F-4D97-AF65-F5344CB8AC3E}">
        <p14:creationId xmlns:p14="http://schemas.microsoft.com/office/powerpoint/2010/main" val="946491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534380-AEFF-44EC-A661-70BF350847F9}"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401B4-9533-4D89-AAD4-D16F79B2E5B5}" type="slidenum">
              <a:rPr lang="en-US" smtClean="0"/>
              <a:t>‹#›</a:t>
            </a:fld>
            <a:endParaRPr lang="en-US"/>
          </a:p>
        </p:txBody>
      </p:sp>
    </p:spTree>
    <p:extLst>
      <p:ext uri="{BB962C8B-B14F-4D97-AF65-F5344CB8AC3E}">
        <p14:creationId xmlns:p14="http://schemas.microsoft.com/office/powerpoint/2010/main" val="4124791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534380-AEFF-44EC-A661-70BF350847F9}" type="datetimeFigureOut">
              <a:rPr lang="en-US" smtClean="0"/>
              <a:t>11/20/2020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5401B4-9533-4D89-AAD4-D16F79B2E5B5}" type="slidenum">
              <a:rPr lang="en-US" smtClean="0"/>
              <a:t>‹#›</a:t>
            </a:fld>
            <a:endParaRPr lang="en-US"/>
          </a:p>
        </p:txBody>
      </p:sp>
    </p:spTree>
    <p:extLst>
      <p:ext uri="{BB962C8B-B14F-4D97-AF65-F5344CB8AC3E}">
        <p14:creationId xmlns:p14="http://schemas.microsoft.com/office/powerpoint/2010/main" val="3492729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san.beck.org/EC23-Hellenistic.html#5" TargetMode="External"/><Relationship Id="rId2" Type="http://schemas.openxmlformats.org/officeDocument/2006/relationships/hyperlink" Target="http://www.san.beck.org/EC16-Legalism.html#5"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lds.org/ensign/2014/12/the-lost-500-years-from-malachi-to-john-the-baptist.p1?lang=eng#footnoteSTAR-10912_000_025" TargetMode="Externa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321766" cy="68580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983810" y="1616686"/>
            <a:ext cx="3117410" cy="3978356"/>
            <a:chOff x="2819400" y="3657600"/>
            <a:chExt cx="1447800" cy="2048762"/>
          </a:xfrm>
        </p:grpSpPr>
        <p:sp>
          <p:nvSpPr>
            <p:cNvPr id="6" name="Rectangle 5"/>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71800" y="3671403"/>
              <a:ext cx="1219200" cy="20349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819400" y="3657600"/>
              <a:ext cx="1219200" cy="20487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Old Testament</a:t>
              </a:r>
            </a:p>
          </p:txBody>
        </p:sp>
        <p:sp>
          <p:nvSpPr>
            <p:cNvPr id="9" name="Rectangle 8"/>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8531682" y="1608528"/>
            <a:ext cx="2810519" cy="3640943"/>
            <a:chOff x="2819400" y="3657598"/>
            <a:chExt cx="1365515" cy="2048764"/>
          </a:xfrm>
        </p:grpSpPr>
        <p:sp>
          <p:nvSpPr>
            <p:cNvPr id="11" name="Rectangle 10"/>
            <p:cNvSpPr/>
            <p:nvPr/>
          </p:nvSpPr>
          <p:spPr>
            <a:xfrm>
              <a:off x="2819400" y="3677271"/>
              <a:ext cx="1365515" cy="2029091"/>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971800" y="3657598"/>
              <a:ext cx="1140302" cy="20382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19400" y="3657599"/>
              <a:ext cx="1219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New Testament</a:t>
              </a:r>
            </a:p>
          </p:txBody>
        </p:sp>
        <p:sp>
          <p:nvSpPr>
            <p:cNvPr id="14" name="Rectangle 13"/>
            <p:cNvSpPr/>
            <p:nvPr/>
          </p:nvSpPr>
          <p:spPr>
            <a:xfrm>
              <a:off x="2819400" y="3657600"/>
              <a:ext cx="76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1959900" y="273504"/>
            <a:ext cx="798436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What Happened Between </a:t>
            </a:r>
          </a:p>
        </p:txBody>
      </p:sp>
      <p:sp>
        <p:nvSpPr>
          <p:cNvPr id="16" name="Left-Right Arrow 15"/>
          <p:cNvSpPr/>
          <p:nvPr/>
        </p:nvSpPr>
        <p:spPr>
          <a:xfrm>
            <a:off x="4508780" y="3025741"/>
            <a:ext cx="3340729" cy="1484768"/>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492899" y="435765"/>
            <a:ext cx="1372492" cy="3170099"/>
          </a:xfrm>
          <a:prstGeom prst="rect">
            <a:avLst/>
          </a:prstGeom>
          <a:noFill/>
        </p:spPr>
        <p:txBody>
          <a:bodyPr wrap="none" lIns="91440" tIns="45720" rIns="91440" bIns="45720">
            <a:spAutoFit/>
          </a:bodyPr>
          <a:lstStyle/>
          <a:p>
            <a:pPr algn="ctr"/>
            <a:r>
              <a:rPr lang="en-US" sz="20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p>
        </p:txBody>
      </p:sp>
      <p:sp>
        <p:nvSpPr>
          <p:cNvPr id="18" name="Rectangle 17"/>
          <p:cNvSpPr/>
          <p:nvPr/>
        </p:nvSpPr>
        <p:spPr>
          <a:xfrm>
            <a:off x="3608997" y="5910466"/>
            <a:ext cx="6096000" cy="923330"/>
          </a:xfrm>
          <a:prstGeom prst="rect">
            <a:avLst/>
          </a:prstGeom>
        </p:spPr>
        <p:txBody>
          <a:bodyPr>
            <a:spAutoFit/>
          </a:bodyPr>
          <a:lstStyle/>
          <a:p>
            <a:r>
              <a:rPr lang="en-US" b="0" i="1" dirty="0">
                <a:solidFill>
                  <a:srgbClr val="333333"/>
                </a:solidFill>
                <a:effectLst/>
                <a:latin typeface="Palatino"/>
              </a:rPr>
              <a:t>And are built upon the foundation of the apostles and prophets, Jesus Christ himself being the chief corner stone; Ephesians 2:20</a:t>
            </a:r>
            <a:endParaRPr lang="en-US" i="1" dirty="0"/>
          </a:p>
        </p:txBody>
      </p:sp>
    </p:spTree>
    <p:extLst>
      <p:ext uri="{BB962C8B-B14F-4D97-AF65-F5344CB8AC3E}">
        <p14:creationId xmlns:p14="http://schemas.microsoft.com/office/powerpoint/2010/main" val="2292083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410" y="80241"/>
            <a:ext cx="6856491" cy="1938992"/>
          </a:xfrm>
          <a:prstGeom prst="rect">
            <a:avLst/>
          </a:prstGeom>
          <a:ln>
            <a:solidFill>
              <a:schemeClr val="tx1"/>
            </a:solidFill>
          </a:ln>
        </p:spPr>
        <p:txBody>
          <a:bodyPr wrap="square">
            <a:spAutoFit/>
          </a:bodyPr>
          <a:lstStyle/>
          <a:p>
            <a:pPr fontAlgn="base"/>
            <a:r>
              <a:rPr lang="en-US" sz="1200" dirty="0"/>
              <a:t>Slide 5: </a:t>
            </a:r>
            <a:r>
              <a:rPr lang="en-US" sz="1200" b="1" dirty="0"/>
              <a:t>The Pharisees </a:t>
            </a:r>
            <a:r>
              <a:rPr lang="en-US" sz="1200" dirty="0"/>
              <a:t>became very influential in Jewish society by introducing a narrow focus on food laws and on ritual purity, aspects that were rooted primarily in their oral traditions, not scripture. In their homes, they tried to behave as if they were living in the temple.</a:t>
            </a:r>
          </a:p>
          <a:p>
            <a:pPr fontAlgn="base"/>
            <a:r>
              <a:rPr lang="en-US" sz="1200" b="1" dirty="0"/>
              <a:t>The Sadducees</a:t>
            </a:r>
            <a:r>
              <a:rPr lang="en-US" sz="1200" dirty="0"/>
              <a:t>, on the other hand, whose origins remain unknown, rejected any appeal to oral tradition and held strictly to the five books of Moses, turning their backs on the writings of other prophets. This group consisted mostly of the elite in Jerusalem society. By the time Jesus was born, they had expanded their power by asserting control over the Jerusalem temple.</a:t>
            </a:r>
          </a:p>
          <a:p>
            <a:pPr fontAlgn="base"/>
            <a:r>
              <a:rPr lang="en-US" sz="1200" dirty="0"/>
              <a:t>Each of these religious groups preserved traditions and doctrines that they believed were essential to lives of devotion. But because they lacked the guidance of a true prophet, they were left to their own interpretations. (1)</a:t>
            </a:r>
          </a:p>
        </p:txBody>
      </p:sp>
      <p:sp>
        <p:nvSpPr>
          <p:cNvPr id="7" name="Rectangle 6"/>
          <p:cNvSpPr/>
          <p:nvPr/>
        </p:nvSpPr>
        <p:spPr>
          <a:xfrm>
            <a:off x="69410" y="2019233"/>
            <a:ext cx="6856491" cy="830997"/>
          </a:xfrm>
          <a:prstGeom prst="rect">
            <a:avLst/>
          </a:prstGeom>
          <a:ln>
            <a:solidFill>
              <a:schemeClr val="tx1"/>
            </a:solidFill>
          </a:ln>
        </p:spPr>
        <p:txBody>
          <a:bodyPr wrap="square">
            <a:spAutoFit/>
          </a:bodyPr>
          <a:lstStyle/>
          <a:p>
            <a:pPr fontAlgn="base"/>
            <a:r>
              <a:rPr lang="en-US" sz="1200" dirty="0"/>
              <a:t>Slide 5: </a:t>
            </a:r>
            <a:r>
              <a:rPr lang="en-US" sz="1200" b="1" dirty="0"/>
              <a:t>The Essenes </a:t>
            </a:r>
            <a:r>
              <a:rPr lang="en-US" sz="1200" dirty="0"/>
              <a:t>believed that the temple priests in Jerusalem were corrupt and the temple was in need of serious reform. In their view, the coming of the Messiah was near. They believed He would join with them to throw off the oppressive yoke of Rome, whose rulers had conquered Palestine some 60 years before the birth of Jesus. (1)</a:t>
            </a:r>
          </a:p>
        </p:txBody>
      </p:sp>
      <p:sp>
        <p:nvSpPr>
          <p:cNvPr id="9" name="Rectangle 8"/>
          <p:cNvSpPr/>
          <p:nvPr/>
        </p:nvSpPr>
        <p:spPr>
          <a:xfrm>
            <a:off x="69409" y="2850230"/>
            <a:ext cx="6856491" cy="1015663"/>
          </a:xfrm>
          <a:prstGeom prst="rect">
            <a:avLst/>
          </a:prstGeom>
          <a:ln>
            <a:solidFill>
              <a:schemeClr val="tx1"/>
            </a:solidFill>
          </a:ln>
        </p:spPr>
        <p:txBody>
          <a:bodyPr wrap="square">
            <a:spAutoFit/>
          </a:bodyPr>
          <a:lstStyle/>
          <a:p>
            <a:pPr fontAlgn="base"/>
            <a:r>
              <a:rPr lang="en-US" sz="1200" dirty="0"/>
              <a:t>*Slide 5: </a:t>
            </a:r>
            <a:r>
              <a:rPr lang="en-US" sz="1200" b="1" dirty="0"/>
              <a:t>The Dead Sea Scrolls:</a:t>
            </a:r>
          </a:p>
          <a:p>
            <a:pPr fontAlgn="base"/>
            <a:r>
              <a:rPr lang="en-US" sz="1200" dirty="0"/>
              <a:t>This time had a remarkable production of religious literature, including the translation of the Hebrew Bible into Greek and the beginning of the creation of the Dead Sea Scrolls and the Apocrypha. During this time the ideas about angels, resurrection, and the concepts of heaven and hell became developed and refined.</a:t>
            </a:r>
          </a:p>
        </p:txBody>
      </p:sp>
    </p:spTree>
    <p:extLst>
      <p:ext uri="{BB962C8B-B14F-4D97-AF65-F5344CB8AC3E}">
        <p14:creationId xmlns:p14="http://schemas.microsoft.com/office/powerpoint/2010/main" val="1701920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410" y="80241"/>
            <a:ext cx="6856491" cy="830997"/>
          </a:xfrm>
          <a:prstGeom prst="rect">
            <a:avLst/>
          </a:prstGeom>
          <a:ln>
            <a:solidFill>
              <a:schemeClr val="tx1"/>
            </a:solidFill>
          </a:ln>
        </p:spPr>
        <p:txBody>
          <a:bodyPr wrap="square">
            <a:spAutoFit/>
          </a:bodyPr>
          <a:lstStyle/>
          <a:p>
            <a:r>
              <a:rPr lang="en-US" sz="1200" b="0" i="0" dirty="0">
                <a:effectLst/>
                <a:latin typeface="Times New Roman" panose="02020603050405020304" pitchFamily="18" charset="0"/>
              </a:rPr>
              <a:t>Slide 5: </a:t>
            </a:r>
            <a:r>
              <a:rPr lang="en-US" sz="1200" b="1" i="0" dirty="0">
                <a:effectLst/>
                <a:latin typeface="Times New Roman" panose="02020603050405020304" pitchFamily="18" charset="0"/>
              </a:rPr>
              <a:t>The development of a Hellenized Jewish </a:t>
            </a:r>
            <a:r>
              <a:rPr lang="en-US" sz="1200" b="0" i="0" dirty="0">
                <a:effectLst/>
                <a:latin typeface="Times New Roman" panose="02020603050405020304" pitchFamily="18" charset="0"/>
              </a:rPr>
              <a:t>community in Alexandria (Egypt) led to a split between those liberal Jews and the more conservative Jews of Palestine. Also, the Samaritans, who inhabited what was originally Israel, broke ranks with the Jews of Judea (Judah), keeping only the original </a:t>
            </a:r>
            <a:r>
              <a:rPr lang="en-US" sz="1200" b="0" i="1" dirty="0">
                <a:effectLst/>
                <a:latin typeface="Times New Roman" panose="02020603050405020304" pitchFamily="18" charset="0"/>
              </a:rPr>
              <a:t>Torah</a:t>
            </a:r>
            <a:r>
              <a:rPr lang="en-US" sz="1200" b="0" i="0" dirty="0">
                <a:effectLst/>
                <a:latin typeface="Times New Roman" panose="02020603050405020304" pitchFamily="18" charset="0"/>
              </a:rPr>
              <a:t> as their scripture.</a:t>
            </a:r>
            <a:endParaRPr lang="en-US" sz="1200" dirty="0"/>
          </a:p>
        </p:txBody>
      </p:sp>
      <p:sp>
        <p:nvSpPr>
          <p:cNvPr id="3" name="Rectangle 2"/>
          <p:cNvSpPr/>
          <p:nvPr/>
        </p:nvSpPr>
        <p:spPr>
          <a:xfrm>
            <a:off x="69410" y="911238"/>
            <a:ext cx="6856491" cy="1384995"/>
          </a:xfrm>
          <a:prstGeom prst="rect">
            <a:avLst/>
          </a:prstGeom>
          <a:ln>
            <a:solidFill>
              <a:schemeClr val="tx1"/>
            </a:solidFill>
          </a:ln>
        </p:spPr>
        <p:txBody>
          <a:bodyPr wrap="square">
            <a:spAutoFit/>
          </a:bodyPr>
          <a:lstStyle/>
          <a:p>
            <a:r>
              <a:rPr lang="en-US" sz="1200" b="0" i="0" dirty="0">
                <a:effectLst/>
                <a:latin typeface="Times New Roman" panose="02020603050405020304" pitchFamily="18" charset="0"/>
              </a:rPr>
              <a:t>Slide 5: </a:t>
            </a:r>
            <a:r>
              <a:rPr lang="en-US" sz="1200" b="1" dirty="0"/>
              <a:t>Palestine</a:t>
            </a:r>
            <a:r>
              <a:rPr lang="en-US" sz="1200" dirty="0"/>
              <a:t> probably had a population of about two and one half million at this time, with some 100,000 people in Jerusalem. Three sects became influential among the Jews:</a:t>
            </a:r>
          </a:p>
          <a:p>
            <a:r>
              <a:rPr lang="en-US" sz="1200" dirty="0"/>
              <a:t>The </a:t>
            </a:r>
            <a:r>
              <a:rPr lang="en-US" sz="1200" i="1" dirty="0"/>
              <a:t>Sadducees</a:t>
            </a:r>
            <a:r>
              <a:rPr lang="en-US" sz="1200" dirty="0"/>
              <a:t> were a conservative, highly nationalistic group. They did not believe in immortality.</a:t>
            </a:r>
          </a:p>
          <a:p>
            <a:r>
              <a:rPr lang="en-US" sz="1200" dirty="0"/>
              <a:t>The </a:t>
            </a:r>
            <a:r>
              <a:rPr lang="en-US" sz="1200" i="1" dirty="0"/>
              <a:t>Pharisees</a:t>
            </a:r>
            <a:r>
              <a:rPr lang="en-US" sz="1200" dirty="0"/>
              <a:t> believed in strict application of the Law, and added an oral tradition. They did believe in immortality, and were more conciliatory towards the Romans.</a:t>
            </a:r>
          </a:p>
          <a:p>
            <a:r>
              <a:rPr lang="en-US" sz="1200" dirty="0"/>
              <a:t>The </a:t>
            </a:r>
            <a:r>
              <a:rPr lang="en-US" sz="1200" i="1" dirty="0"/>
              <a:t>Essenes</a:t>
            </a:r>
            <a:r>
              <a:rPr lang="en-US" sz="1200" dirty="0"/>
              <a:t> were an extremist monastic tradition, possibly influenced by Buddhist monastics. They believed that a Messiah would establish the Kingdom of Heaven, to which only the "pure" would be admitted.</a:t>
            </a:r>
          </a:p>
        </p:txBody>
      </p:sp>
      <p:sp>
        <p:nvSpPr>
          <p:cNvPr id="4" name="Rectangle 3"/>
          <p:cNvSpPr/>
          <p:nvPr/>
        </p:nvSpPr>
        <p:spPr>
          <a:xfrm>
            <a:off x="69410" y="2296233"/>
            <a:ext cx="6856491" cy="3785652"/>
          </a:xfrm>
          <a:prstGeom prst="rect">
            <a:avLst/>
          </a:prstGeom>
          <a:ln>
            <a:solidFill>
              <a:schemeClr val="tx1"/>
            </a:solidFill>
          </a:ln>
        </p:spPr>
        <p:txBody>
          <a:bodyPr wrap="square">
            <a:spAutoFit/>
          </a:bodyPr>
          <a:lstStyle/>
          <a:p>
            <a:r>
              <a:rPr lang="en-US" sz="1200" b="1" dirty="0"/>
              <a:t>Over time</a:t>
            </a:r>
            <a:r>
              <a:rPr lang="en-US" sz="1200" dirty="0"/>
              <a:t>, the government of Palestine – mostly Roman-appointed Jews – would degenerate into incompetence and corruption. Groups of </a:t>
            </a:r>
            <a:r>
              <a:rPr lang="en-US" sz="1200" i="1" dirty="0"/>
              <a:t>Zealots</a:t>
            </a:r>
            <a:r>
              <a:rPr lang="en-US" sz="1200" dirty="0"/>
              <a:t> (fanatics) arose who swore to kill all disloyal Jews. They killed quite a few, and many Gentiles as well. The Gentiles of the area responded in kind. Emperor Vespasian sent his son Titus with Roman legions to Palestine and Titus offered the Jews a lenient settlement. The Zealots turned him down, so the legionnaires slaughtered </a:t>
            </a:r>
            <a:r>
              <a:rPr lang="en-US" sz="1200" dirty="0" err="1"/>
              <a:t>them.In</a:t>
            </a:r>
            <a:r>
              <a:rPr lang="en-US" sz="1200" dirty="0"/>
              <a:t> 70 ad, Titus ordered the Temple destroyed and the Jews dispersed – the </a:t>
            </a:r>
            <a:r>
              <a:rPr lang="en-US" sz="1200" i="1" dirty="0"/>
              <a:t>Diaspora</a:t>
            </a:r>
            <a:r>
              <a:rPr lang="en-US" sz="1200" dirty="0"/>
              <a:t>. Millions of Jews spread throughout the Empire, which already contained some seven million Jews – roughly 7 % of the Empire's population. With the Diaspora, the Sadducees disappeared and the Pharisees, by means of their teachers (</a:t>
            </a:r>
            <a:r>
              <a:rPr lang="en-US" sz="1200" i="1" dirty="0"/>
              <a:t>rabbis</a:t>
            </a:r>
            <a:r>
              <a:rPr lang="en-US" sz="1200" dirty="0"/>
              <a:t>) kept the flame alive by preaching the Law in thousands of synagogues.</a:t>
            </a:r>
          </a:p>
          <a:p>
            <a:r>
              <a:rPr lang="en-US" sz="1200" dirty="0"/>
              <a:t>Around 132 ad, there was another uprising by Jews in the Near East. The Emperor Hadrian outlawed teaching of the Law, and destroyed most of Judea. Many Jews went to Babylon, where they were fairly well treated and did quite well. In around 500 ad, they completed the </a:t>
            </a:r>
            <a:r>
              <a:rPr lang="en-US" sz="1200" i="1" dirty="0"/>
              <a:t>Babylonian Talmud</a:t>
            </a:r>
            <a:r>
              <a:rPr lang="en-US" sz="1200" dirty="0"/>
              <a:t>, a collection of commentaries on and explanations of the Law.</a:t>
            </a:r>
          </a:p>
          <a:p>
            <a:r>
              <a:rPr lang="en-US" sz="1200" dirty="0"/>
              <a:t>Within the Roman Empire, the Jews were granted citizenship (like everyone else) in 212 ad. They were, however, greatly disliked by other Roman citizens: They insisted on dressing differently, celebrating different holidays, eating different foods. Even more annoying was their exclusivity, their firm conviction that they were better than everyone else, and their disdain for anyone else's gods. The increasing popularity of one Jewish messianic sect – </a:t>
            </a:r>
            <a:r>
              <a:rPr lang="en-US" sz="1200" i="1" dirty="0"/>
              <a:t>Christianity</a:t>
            </a:r>
            <a:r>
              <a:rPr lang="en-US" sz="1200" dirty="0"/>
              <a:t> – only made things worse.</a:t>
            </a:r>
          </a:p>
          <a:p>
            <a:r>
              <a:rPr lang="en-US" sz="1200" dirty="0"/>
              <a:t>In 417 ad, Constantine, the first Christian emperor, lowered the Jew's status to secondary citizens of the Empire. They remained in that precarious position for the next 1400 years or so.</a:t>
            </a:r>
          </a:p>
        </p:txBody>
      </p:sp>
      <p:sp>
        <p:nvSpPr>
          <p:cNvPr id="5" name="Rectangle 4"/>
          <p:cNvSpPr/>
          <p:nvPr/>
        </p:nvSpPr>
        <p:spPr>
          <a:xfrm>
            <a:off x="7152237" y="1603735"/>
            <a:ext cx="4795319" cy="3693319"/>
          </a:xfrm>
          <a:prstGeom prst="rect">
            <a:avLst/>
          </a:prstGeom>
        </p:spPr>
        <p:txBody>
          <a:bodyPr wrap="square">
            <a:spAutoFit/>
          </a:bodyPr>
          <a:lstStyle/>
          <a:p>
            <a:r>
              <a:rPr lang="en-US" b="0" i="0" dirty="0">
                <a:solidFill>
                  <a:srgbClr val="000000"/>
                </a:solidFill>
                <a:effectLst/>
                <a:latin typeface="Times New Roman" panose="02020603050405020304" pitchFamily="18" charset="0"/>
              </a:rPr>
              <a:t> Palestine is the name that the Romans gave to the area.  It comes from their name for the Philistines, the people who once occupied the coast, and who may have been Greeks from Crete or Cyprus.  </a:t>
            </a:r>
          </a:p>
          <a:p>
            <a:endParaRPr lang="en-US" dirty="0">
              <a:solidFill>
                <a:srgbClr val="000000"/>
              </a:solidFill>
              <a:latin typeface="Times New Roman" panose="02020603050405020304" pitchFamily="18" charset="0"/>
            </a:endParaRPr>
          </a:p>
          <a:p>
            <a:r>
              <a:rPr lang="en-US" b="0" i="0" dirty="0">
                <a:solidFill>
                  <a:srgbClr val="000000"/>
                </a:solidFill>
                <a:effectLst/>
                <a:latin typeface="Times New Roman" panose="02020603050405020304" pitchFamily="18" charset="0"/>
              </a:rPr>
              <a:t>The earliest name for Palestine was </a:t>
            </a:r>
            <a:r>
              <a:rPr lang="en-US" b="0" i="1" dirty="0">
                <a:solidFill>
                  <a:srgbClr val="000000"/>
                </a:solidFill>
                <a:effectLst/>
                <a:latin typeface="Times New Roman" panose="02020603050405020304" pitchFamily="18" charset="0"/>
              </a:rPr>
              <a:t>Canaan</a:t>
            </a:r>
            <a:r>
              <a:rPr lang="en-US" b="0" i="0" dirty="0">
                <a:solidFill>
                  <a:srgbClr val="000000"/>
                </a:solidFill>
                <a:effectLst/>
                <a:latin typeface="Times New Roman" panose="02020603050405020304" pitchFamily="18" charset="0"/>
              </a:rPr>
              <a:t>, and today, of course, we call most of it Israel.</a:t>
            </a:r>
          </a:p>
          <a:p>
            <a:endParaRPr lang="en-US" dirty="0">
              <a:solidFill>
                <a:srgbClr val="000000"/>
              </a:solidFill>
              <a:latin typeface="Times New Roman" panose="02020603050405020304" pitchFamily="18" charset="0"/>
            </a:endParaRPr>
          </a:p>
          <a:p>
            <a:r>
              <a:rPr lang="en-US" b="0" i="0" dirty="0">
                <a:solidFill>
                  <a:srgbClr val="000000"/>
                </a:solidFill>
                <a:effectLst/>
                <a:latin typeface="Times New Roman" panose="02020603050405020304" pitchFamily="18" charset="0"/>
              </a:rPr>
              <a:t>The Hebrews, the Canaanites, and the Phoenicians were ethnically the same people. Their languages were merely dialects of each other, and they shared in the use of the first alphabet.</a:t>
            </a:r>
          </a:p>
        </p:txBody>
      </p:sp>
      <p:sp>
        <p:nvSpPr>
          <p:cNvPr id="6" name="Rectangle 5"/>
          <p:cNvSpPr/>
          <p:nvPr/>
        </p:nvSpPr>
        <p:spPr>
          <a:xfrm>
            <a:off x="7396680" y="334575"/>
            <a:ext cx="4435831" cy="923330"/>
          </a:xfrm>
          <a:prstGeom prst="rect">
            <a:avLst/>
          </a:prstGeom>
        </p:spPr>
        <p:txBody>
          <a:bodyPr wrap="none">
            <a:spAutoFit/>
          </a:bodyPr>
          <a:lstStyle/>
          <a:p>
            <a:pPr algn="ctr"/>
            <a:r>
              <a:rPr lang="en-US" b="1" i="0" dirty="0">
                <a:solidFill>
                  <a:srgbClr val="000000"/>
                </a:solidFill>
                <a:effectLst/>
                <a:latin typeface="Times New Roman" panose="02020603050405020304" pitchFamily="18" charset="0"/>
              </a:rPr>
              <a:t>A Brief History of Judaism</a:t>
            </a:r>
          </a:p>
          <a:p>
            <a:pPr algn="ctr"/>
            <a:r>
              <a:rPr lang="en-US" b="1" i="0" dirty="0">
                <a:solidFill>
                  <a:srgbClr val="000000"/>
                </a:solidFill>
                <a:effectLst/>
                <a:latin typeface="Times New Roman" panose="02020603050405020304" pitchFamily="18" charset="0"/>
              </a:rPr>
              <a:t>Dr. C. George </a:t>
            </a:r>
            <a:r>
              <a:rPr lang="en-US" b="1" i="0" dirty="0" err="1">
                <a:solidFill>
                  <a:srgbClr val="000000"/>
                </a:solidFill>
                <a:effectLst/>
                <a:latin typeface="Times New Roman" panose="02020603050405020304" pitchFamily="18" charset="0"/>
              </a:rPr>
              <a:t>Boeree</a:t>
            </a:r>
            <a:endParaRPr lang="en-US" b="1" i="0" dirty="0">
              <a:solidFill>
                <a:srgbClr val="000000"/>
              </a:solidFill>
              <a:effectLst/>
              <a:latin typeface="Times New Roman" panose="02020603050405020304" pitchFamily="18" charset="0"/>
            </a:endParaRPr>
          </a:p>
          <a:p>
            <a:pPr algn="ctr"/>
            <a:r>
              <a:rPr lang="en-US" b="0" i="0" dirty="0">
                <a:solidFill>
                  <a:srgbClr val="000000"/>
                </a:solidFill>
                <a:effectLst/>
                <a:latin typeface="Times New Roman" panose="02020603050405020304" pitchFamily="18" charset="0"/>
              </a:rPr>
              <a:t>http://webspace.ship.edu/cgboer/judaism.html</a:t>
            </a:r>
          </a:p>
        </p:txBody>
      </p:sp>
    </p:spTree>
    <p:extLst>
      <p:ext uri="{BB962C8B-B14F-4D97-AF65-F5344CB8AC3E}">
        <p14:creationId xmlns:p14="http://schemas.microsoft.com/office/powerpoint/2010/main" val="810924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374" y="100827"/>
            <a:ext cx="4916032" cy="6555641"/>
          </a:xfrm>
          <a:prstGeom prst="rect">
            <a:avLst/>
          </a:prstGeom>
        </p:spPr>
        <p:txBody>
          <a:bodyPr wrap="square">
            <a:spAutoFit/>
          </a:bodyPr>
          <a:lstStyle/>
          <a:p>
            <a:r>
              <a:rPr lang="en-US" sz="1200" b="0" i="0" dirty="0">
                <a:solidFill>
                  <a:srgbClr val="000000"/>
                </a:solidFill>
                <a:effectLst/>
                <a:latin typeface="Times New Roman" panose="02020603050405020304" pitchFamily="18" charset="0"/>
              </a:rPr>
              <a:t>399 </a:t>
            </a:r>
            <a:r>
              <a:rPr lang="en-US" sz="1200" b="0" i="0" dirty="0">
                <a:effectLst/>
                <a:latin typeface="Times New Roman" panose="02020603050405020304" pitchFamily="18" charset="0"/>
              </a:rPr>
              <a:t>Spartan</a:t>
            </a:r>
            <a:r>
              <a:rPr lang="en-US" sz="1200" b="0" i="0" dirty="0">
                <a:solidFill>
                  <a:srgbClr val="000000"/>
                </a:solidFill>
                <a:effectLst/>
                <a:latin typeface="Times New Roman" panose="02020603050405020304" pitchFamily="18" charset="0"/>
              </a:rPr>
              <a:t> </a:t>
            </a:r>
            <a:r>
              <a:rPr lang="en-US" sz="1200" b="0" i="0" dirty="0" err="1">
                <a:solidFill>
                  <a:srgbClr val="000000"/>
                </a:solidFill>
                <a:effectLst/>
                <a:latin typeface="Times New Roman" panose="02020603050405020304" pitchFamily="18" charset="0"/>
              </a:rPr>
              <a:t>Dercylidas</a:t>
            </a:r>
            <a:r>
              <a:rPr lang="en-US" sz="1200" b="0" i="0" dirty="0">
                <a:solidFill>
                  <a:srgbClr val="000000"/>
                </a:solidFill>
                <a:effectLst/>
                <a:latin typeface="Times New Roman" panose="02020603050405020304" pitchFamily="18" charset="0"/>
              </a:rPr>
              <a:t> gained control of </a:t>
            </a:r>
            <a:r>
              <a:rPr lang="en-US" sz="1200" b="0" i="0" dirty="0" err="1">
                <a:solidFill>
                  <a:srgbClr val="000000"/>
                </a:solidFill>
                <a:effectLst/>
                <a:latin typeface="Times New Roman" panose="02020603050405020304" pitchFamily="18" charset="0"/>
              </a:rPr>
              <a:t>Troad</a:t>
            </a:r>
            <a:r>
              <a:rPr lang="en-US" sz="1200" b="0" i="0" dirty="0">
                <a:solidFill>
                  <a:srgbClr val="000000"/>
                </a:solidFill>
                <a:effectLst/>
                <a:latin typeface="Times New Roman" panose="02020603050405020304" pitchFamily="18" charset="0"/>
              </a:rPr>
              <a:t>.</a:t>
            </a:r>
            <a:br>
              <a:rPr lang="en-US" sz="1200" dirty="0"/>
            </a:br>
            <a:r>
              <a:rPr lang="en-US" sz="1200" b="0" i="0" dirty="0">
                <a:solidFill>
                  <a:srgbClr val="000000"/>
                </a:solidFill>
                <a:effectLst/>
                <a:latin typeface="Times New Roman" panose="02020603050405020304" pitchFamily="18" charset="0"/>
              </a:rPr>
              <a:t>399 </a:t>
            </a:r>
            <a:r>
              <a:rPr lang="en-US" sz="1200" b="0" i="0" dirty="0">
                <a:effectLst/>
                <a:latin typeface="Times New Roman" panose="02020603050405020304" pitchFamily="18" charset="0"/>
              </a:rPr>
              <a:t>Socrates</a:t>
            </a:r>
            <a:r>
              <a:rPr lang="en-US" sz="1200" b="0" i="0" dirty="0">
                <a:solidFill>
                  <a:srgbClr val="000000"/>
                </a:solidFill>
                <a:effectLst/>
                <a:latin typeface="Times New Roman" panose="02020603050405020304" pitchFamily="18" charset="0"/>
              </a:rPr>
              <a:t> tried and executed in Athens.</a:t>
            </a:r>
            <a:br>
              <a:rPr lang="en-US" sz="1200" dirty="0"/>
            </a:br>
            <a:r>
              <a:rPr lang="en-US" sz="1200" b="0" i="0" dirty="0">
                <a:solidFill>
                  <a:srgbClr val="000000"/>
                </a:solidFill>
                <a:effectLst/>
                <a:latin typeface="Times New Roman" panose="02020603050405020304" pitchFamily="18" charset="0"/>
              </a:rPr>
              <a:t>398 </a:t>
            </a:r>
            <a:r>
              <a:rPr lang="en-US" sz="1200" b="0" i="0" dirty="0">
                <a:effectLst/>
                <a:latin typeface="Times New Roman" panose="02020603050405020304" pitchFamily="18" charset="0"/>
              </a:rPr>
              <a:t>Sparta</a:t>
            </a:r>
            <a:r>
              <a:rPr lang="en-US" sz="1200" b="0" i="0" dirty="0">
                <a:solidFill>
                  <a:srgbClr val="000000"/>
                </a:solidFill>
                <a:effectLst/>
                <a:latin typeface="Times New Roman" panose="02020603050405020304" pitchFamily="18" charset="0"/>
              </a:rPr>
              <a:t> made truces with </a:t>
            </a:r>
            <a:r>
              <a:rPr lang="en-US" sz="1200" b="0" i="0" dirty="0" err="1">
                <a:solidFill>
                  <a:srgbClr val="000000"/>
                </a:solidFill>
                <a:effectLst/>
                <a:latin typeface="Times New Roman" panose="02020603050405020304" pitchFamily="18" charset="0"/>
              </a:rPr>
              <a:t>Pharnabazus</a:t>
            </a:r>
            <a:r>
              <a:rPr lang="en-US" sz="1200" b="0" i="0" dirty="0">
                <a:solidFill>
                  <a:srgbClr val="000000"/>
                </a:solidFill>
                <a:effectLst/>
                <a:latin typeface="Times New Roman" panose="02020603050405020304" pitchFamily="18" charset="0"/>
              </a:rPr>
              <a:t> and </a:t>
            </a:r>
            <a:r>
              <a:rPr lang="en-US" sz="1200" b="0" i="0" dirty="0" err="1">
                <a:solidFill>
                  <a:srgbClr val="000000"/>
                </a:solidFill>
                <a:effectLst/>
                <a:latin typeface="Times New Roman" panose="02020603050405020304" pitchFamily="18" charset="0"/>
              </a:rPr>
              <a:t>Tissaphernes</a:t>
            </a:r>
            <a:r>
              <a:rPr lang="en-US" sz="1200" b="0" i="0" dirty="0">
                <a:solidFill>
                  <a:srgbClr val="000000"/>
                </a:solidFill>
                <a:effectLst/>
                <a:latin typeface="Times New Roman" panose="02020603050405020304" pitchFamily="18" charset="0"/>
              </a:rPr>
              <a:t>.</a:t>
            </a:r>
            <a:br>
              <a:rPr lang="en-US" sz="1200" dirty="0"/>
            </a:br>
            <a:r>
              <a:rPr lang="en-US" sz="1200" b="0" i="0" dirty="0">
                <a:solidFill>
                  <a:srgbClr val="000000"/>
                </a:solidFill>
                <a:effectLst/>
                <a:latin typeface="Times New Roman" panose="02020603050405020304" pitchFamily="18" charset="0"/>
              </a:rPr>
              <a:t>396 </a:t>
            </a:r>
            <a:r>
              <a:rPr lang="en-US" sz="1200" b="0" i="0" dirty="0">
                <a:effectLst/>
                <a:latin typeface="Times New Roman" panose="02020603050405020304" pitchFamily="18" charset="0"/>
              </a:rPr>
              <a:t>Egypt</a:t>
            </a:r>
            <a:r>
              <a:rPr lang="en-US" sz="1200" b="0" i="0" dirty="0">
                <a:solidFill>
                  <a:srgbClr val="000000"/>
                </a:solidFill>
                <a:effectLst/>
                <a:latin typeface="Times New Roman" panose="02020603050405020304" pitchFamily="18" charset="0"/>
              </a:rPr>
              <a:t> aided Sparta in war on </a:t>
            </a:r>
            <a:r>
              <a:rPr lang="en-US" sz="1200" b="0" i="0" dirty="0">
                <a:effectLst/>
                <a:latin typeface="Times New Roman" panose="02020603050405020304" pitchFamily="18" charset="0"/>
              </a:rPr>
              <a:t>Persia</a:t>
            </a:r>
            <a:r>
              <a:rPr lang="en-US" sz="1200" b="0" i="0" dirty="0">
                <a:solidFill>
                  <a:srgbClr val="000000"/>
                </a:solidFill>
                <a:effectLst/>
                <a:latin typeface="Times New Roman" panose="02020603050405020304" pitchFamily="18" charset="0"/>
              </a:rPr>
              <a:t>.</a:t>
            </a:r>
            <a:br>
              <a:rPr lang="en-US" sz="1200" dirty="0"/>
            </a:br>
            <a:r>
              <a:rPr lang="en-US" sz="1200" b="0" i="0" dirty="0">
                <a:solidFill>
                  <a:srgbClr val="000000"/>
                </a:solidFill>
                <a:effectLst/>
                <a:latin typeface="Times New Roman" panose="02020603050405020304" pitchFamily="18" charset="0"/>
              </a:rPr>
              <a:t>396 </a:t>
            </a:r>
            <a:r>
              <a:rPr lang="en-US" sz="1200" b="0" i="0" dirty="0" err="1">
                <a:solidFill>
                  <a:srgbClr val="000000"/>
                </a:solidFill>
                <a:effectLst/>
                <a:latin typeface="Times New Roman" panose="02020603050405020304" pitchFamily="18" charset="0"/>
              </a:rPr>
              <a:t>Himilco</a:t>
            </a:r>
            <a:r>
              <a:rPr lang="en-US" sz="1200" b="0" i="0" dirty="0">
                <a:solidFill>
                  <a:srgbClr val="000000"/>
                </a:solidFill>
                <a:effectLst/>
                <a:latin typeface="Times New Roman" panose="02020603050405020304" pitchFamily="18" charset="0"/>
              </a:rPr>
              <a:t> abandoned Syracuse. </a:t>
            </a:r>
            <a:r>
              <a:rPr lang="en-US" sz="1200" b="0" i="0" dirty="0">
                <a:effectLst/>
                <a:latin typeface="Times New Roman" panose="02020603050405020304" pitchFamily="18" charset="0"/>
              </a:rPr>
              <a:t>North Africa</a:t>
            </a:r>
            <a:br>
              <a:rPr lang="en-US" sz="1200" dirty="0"/>
            </a:br>
            <a:r>
              <a:rPr lang="en-US" sz="1200" b="0" i="0" dirty="0">
                <a:solidFill>
                  <a:srgbClr val="000000"/>
                </a:solidFill>
                <a:effectLst/>
                <a:latin typeface="Times New Roman" panose="02020603050405020304" pitchFamily="18" charset="0"/>
              </a:rPr>
              <a:t>396 </a:t>
            </a:r>
            <a:r>
              <a:rPr lang="en-US" sz="1200" b="0" i="0" dirty="0">
                <a:effectLst/>
                <a:latin typeface="Times New Roman" panose="02020603050405020304" pitchFamily="18" charset="0"/>
              </a:rPr>
              <a:t>Spartan</a:t>
            </a:r>
            <a:r>
              <a:rPr lang="en-US" sz="1200" b="0" i="0" dirty="0">
                <a:solidFill>
                  <a:srgbClr val="000000"/>
                </a:solidFill>
                <a:effectLst/>
                <a:latin typeface="Times New Roman" panose="02020603050405020304" pitchFamily="18" charset="0"/>
              </a:rPr>
              <a:t> king Agesilaus invaded Phrygia.</a:t>
            </a:r>
            <a:br>
              <a:rPr lang="en-US" sz="1200" dirty="0"/>
            </a:br>
            <a:r>
              <a:rPr lang="en-US" sz="1200" b="0" i="0" dirty="0">
                <a:solidFill>
                  <a:srgbClr val="000000"/>
                </a:solidFill>
                <a:effectLst/>
                <a:latin typeface="Times New Roman" panose="02020603050405020304" pitchFamily="18" charset="0"/>
              </a:rPr>
              <a:t>396 </a:t>
            </a:r>
            <a:r>
              <a:rPr lang="en-US" sz="1200" b="0" i="0" dirty="0">
                <a:effectLst/>
                <a:latin typeface="Times New Roman" panose="02020603050405020304" pitchFamily="18" charset="0"/>
              </a:rPr>
              <a:t>Roman</a:t>
            </a:r>
            <a:r>
              <a:rPr lang="en-US" sz="1200" b="0" i="0" dirty="0">
                <a:solidFill>
                  <a:srgbClr val="000000"/>
                </a:solidFill>
                <a:effectLst/>
                <a:latin typeface="Times New Roman" panose="02020603050405020304" pitchFamily="18" charset="0"/>
              </a:rPr>
              <a:t> soldiers paid by the state.</a:t>
            </a:r>
            <a:br>
              <a:rPr lang="en-US" sz="1200" dirty="0"/>
            </a:br>
            <a:r>
              <a:rPr lang="en-US" sz="1200" b="0" i="0" dirty="0">
                <a:solidFill>
                  <a:srgbClr val="000000"/>
                </a:solidFill>
                <a:effectLst/>
                <a:latin typeface="Times New Roman" panose="02020603050405020304" pitchFamily="18" charset="0"/>
              </a:rPr>
              <a:t>395-380 </a:t>
            </a:r>
            <a:r>
              <a:rPr lang="en-US" sz="1200" b="0" i="0" dirty="0" err="1">
                <a:solidFill>
                  <a:srgbClr val="000000"/>
                </a:solidFill>
                <a:effectLst/>
                <a:latin typeface="Times New Roman" panose="02020603050405020304" pitchFamily="18" charset="0"/>
              </a:rPr>
              <a:t>Agesipolis</a:t>
            </a:r>
            <a:r>
              <a:rPr lang="en-US" sz="1200" b="0" i="0" dirty="0">
                <a:solidFill>
                  <a:srgbClr val="000000"/>
                </a:solidFill>
                <a:effectLst/>
                <a:latin typeface="Times New Roman" panose="02020603050405020304" pitchFamily="18" charset="0"/>
              </a:rPr>
              <a:t> I co-ruled </a:t>
            </a:r>
            <a:r>
              <a:rPr lang="en-US" sz="1200" b="0" i="0" dirty="0">
                <a:effectLst/>
                <a:latin typeface="Times New Roman" panose="02020603050405020304" pitchFamily="18" charset="0"/>
              </a:rPr>
              <a:t>Sparta</a:t>
            </a:r>
            <a:r>
              <a:rPr lang="en-US" sz="1200" b="0" i="0" dirty="0">
                <a:solidFill>
                  <a:srgbClr val="000000"/>
                </a:solidFill>
                <a:effectLst/>
                <a:latin typeface="Times New Roman" panose="02020603050405020304" pitchFamily="18" charset="0"/>
              </a:rPr>
              <a:t>.</a:t>
            </a:r>
            <a:br>
              <a:rPr lang="en-US" sz="1200" dirty="0"/>
            </a:br>
            <a:r>
              <a:rPr lang="en-US" sz="1200" b="0" i="0" dirty="0">
                <a:solidFill>
                  <a:srgbClr val="000000"/>
                </a:solidFill>
                <a:effectLst/>
                <a:latin typeface="Times New Roman" panose="02020603050405020304" pitchFamily="18" charset="0"/>
              </a:rPr>
              <a:t>c. 395 </a:t>
            </a:r>
            <a:r>
              <a:rPr lang="en-US" sz="1200" b="0" i="1" dirty="0">
                <a:solidFill>
                  <a:srgbClr val="000000"/>
                </a:solidFill>
                <a:effectLst/>
                <a:latin typeface="Times New Roman" panose="02020603050405020304" pitchFamily="18" charset="0"/>
              </a:rPr>
              <a:t>Defense of Socrates</a:t>
            </a:r>
            <a:r>
              <a:rPr lang="en-US" sz="1200" b="0" i="0" dirty="0">
                <a:solidFill>
                  <a:srgbClr val="000000"/>
                </a:solidFill>
                <a:effectLst/>
                <a:latin typeface="Times New Roman" panose="02020603050405020304" pitchFamily="18" charset="0"/>
              </a:rPr>
              <a:t> by Plato.</a:t>
            </a:r>
            <a:br>
              <a:rPr lang="en-US" sz="1200" dirty="0"/>
            </a:br>
            <a:r>
              <a:rPr lang="en-US" sz="1200" b="0" i="0" dirty="0">
                <a:solidFill>
                  <a:srgbClr val="000000"/>
                </a:solidFill>
                <a:effectLst/>
                <a:latin typeface="Times New Roman" panose="02020603050405020304" pitchFamily="18" charset="0"/>
              </a:rPr>
              <a:t>394 </a:t>
            </a:r>
            <a:r>
              <a:rPr lang="en-US" sz="1200" b="0" i="0" dirty="0">
                <a:effectLst/>
                <a:latin typeface="Times New Roman" panose="02020603050405020304" pitchFamily="18" charset="0"/>
              </a:rPr>
              <a:t>Persian</a:t>
            </a:r>
            <a:r>
              <a:rPr lang="en-US" sz="1200" b="0" i="0" dirty="0">
                <a:solidFill>
                  <a:srgbClr val="000000"/>
                </a:solidFill>
                <a:effectLst/>
                <a:latin typeface="Times New Roman" panose="02020603050405020304" pitchFamily="18" charset="0"/>
              </a:rPr>
              <a:t> navy defeated </a:t>
            </a:r>
            <a:r>
              <a:rPr lang="en-US" sz="1200" b="0" i="0" dirty="0">
                <a:effectLst/>
                <a:latin typeface="Times New Roman" panose="02020603050405020304" pitchFamily="18" charset="0"/>
              </a:rPr>
              <a:t>Spartan</a:t>
            </a:r>
            <a:r>
              <a:rPr lang="en-US" sz="1200" b="0" i="0" dirty="0">
                <a:solidFill>
                  <a:srgbClr val="000000"/>
                </a:solidFill>
                <a:effectLst/>
                <a:latin typeface="Times New Roman" panose="02020603050405020304" pitchFamily="18" charset="0"/>
              </a:rPr>
              <a:t> navy off Cnidus.</a:t>
            </a:r>
            <a:br>
              <a:rPr lang="en-US" sz="1200" dirty="0"/>
            </a:br>
            <a:r>
              <a:rPr lang="en-US" sz="1200" b="0" i="0" dirty="0">
                <a:solidFill>
                  <a:srgbClr val="000000"/>
                </a:solidFill>
                <a:effectLst/>
                <a:latin typeface="Times New Roman" panose="02020603050405020304" pitchFamily="18" charset="0"/>
              </a:rPr>
              <a:t>394 </a:t>
            </a:r>
            <a:r>
              <a:rPr lang="en-US" sz="1200" b="0" i="0" dirty="0">
                <a:effectLst/>
                <a:latin typeface="Times New Roman" panose="02020603050405020304" pitchFamily="18" charset="0"/>
              </a:rPr>
              <a:t>Sparta</a:t>
            </a:r>
            <a:r>
              <a:rPr lang="en-US" sz="1200" b="0" i="0" dirty="0">
                <a:solidFill>
                  <a:srgbClr val="000000"/>
                </a:solidFill>
                <a:effectLst/>
                <a:latin typeface="Times New Roman" panose="02020603050405020304" pitchFamily="18" charset="0"/>
              </a:rPr>
              <a:t> defeated Athenian-Theban coalition at Corinth.</a:t>
            </a:r>
            <a:br>
              <a:rPr lang="en-US" sz="1200" dirty="0"/>
            </a:br>
            <a:r>
              <a:rPr lang="en-US" sz="1200" b="0" i="0" dirty="0">
                <a:solidFill>
                  <a:srgbClr val="000000"/>
                </a:solidFill>
                <a:effectLst/>
                <a:latin typeface="Times New Roman" panose="02020603050405020304" pitchFamily="18" charset="0"/>
              </a:rPr>
              <a:t>393 </a:t>
            </a:r>
            <a:r>
              <a:rPr lang="en-US" sz="1200" b="0" i="0" dirty="0">
                <a:effectLst/>
                <a:latin typeface="Times New Roman" panose="02020603050405020304" pitchFamily="18" charset="0"/>
              </a:rPr>
              <a:t>Mo-</a:t>
            </a:r>
            <a:r>
              <a:rPr lang="en-US" sz="1200" b="0" i="0" dirty="0" err="1">
                <a:effectLst/>
                <a:latin typeface="Times New Roman" panose="02020603050405020304" pitchFamily="18" charset="0"/>
              </a:rPr>
              <a:t>zi</a:t>
            </a:r>
            <a:r>
              <a:rPr lang="en-US" sz="1200" b="0" i="0" dirty="0">
                <a:solidFill>
                  <a:srgbClr val="000000"/>
                </a:solidFill>
                <a:effectLst/>
                <a:latin typeface="Times New Roman" panose="02020603050405020304" pitchFamily="18" charset="0"/>
              </a:rPr>
              <a:t> advised Prince Wen of Lu Yang.</a:t>
            </a:r>
            <a:br>
              <a:rPr lang="en-US" sz="1200" dirty="0"/>
            </a:br>
            <a:r>
              <a:rPr lang="en-US" sz="1200" b="0" i="0" dirty="0">
                <a:solidFill>
                  <a:srgbClr val="000000"/>
                </a:solidFill>
                <a:effectLst/>
                <a:latin typeface="Times New Roman" panose="02020603050405020304" pitchFamily="18" charset="0"/>
              </a:rPr>
              <a:t>393 Conon helped Athenians rebuild their long walls. </a:t>
            </a:r>
            <a:r>
              <a:rPr lang="en-US" sz="1200" b="0" i="0" dirty="0">
                <a:effectLst/>
                <a:latin typeface="Times New Roman" panose="02020603050405020304" pitchFamily="18" charset="0"/>
              </a:rPr>
              <a:t>Spartan Hegemony</a:t>
            </a:r>
            <a:br>
              <a:rPr lang="en-US" sz="1200" dirty="0"/>
            </a:br>
            <a:r>
              <a:rPr lang="en-US" sz="1200" b="0" i="0" dirty="0">
                <a:solidFill>
                  <a:srgbClr val="000000"/>
                </a:solidFill>
                <a:effectLst/>
                <a:latin typeface="Times New Roman" panose="02020603050405020304" pitchFamily="18" charset="0"/>
              </a:rPr>
              <a:t>c. 393 </a:t>
            </a:r>
            <a:r>
              <a:rPr lang="en-US" sz="1200" b="0" i="1" dirty="0">
                <a:solidFill>
                  <a:srgbClr val="000000"/>
                </a:solidFill>
                <a:effectLst/>
                <a:latin typeface="Times New Roman" panose="02020603050405020304" pitchFamily="18" charset="0"/>
              </a:rPr>
              <a:t>Defense of Socrates </a:t>
            </a:r>
            <a:r>
              <a:rPr lang="en-US" sz="1200" b="0" i="0" dirty="0">
                <a:solidFill>
                  <a:srgbClr val="000000"/>
                </a:solidFill>
                <a:effectLst/>
                <a:latin typeface="Times New Roman" panose="02020603050405020304" pitchFamily="18" charset="0"/>
              </a:rPr>
              <a:t>by Xenophon.</a:t>
            </a:r>
            <a:br>
              <a:rPr lang="en-US" sz="1200" dirty="0"/>
            </a:br>
            <a:r>
              <a:rPr lang="en-US" sz="1200" b="0" i="0" dirty="0">
                <a:solidFill>
                  <a:srgbClr val="000000"/>
                </a:solidFill>
                <a:effectLst/>
                <a:latin typeface="Times New Roman" panose="02020603050405020304" pitchFamily="18" charset="0"/>
              </a:rPr>
              <a:t>392 </a:t>
            </a:r>
            <a:r>
              <a:rPr lang="en-US" sz="1200" b="0" i="0" dirty="0" err="1">
                <a:solidFill>
                  <a:srgbClr val="000000"/>
                </a:solidFill>
                <a:effectLst/>
                <a:latin typeface="Times New Roman" panose="02020603050405020304" pitchFamily="18" charset="0"/>
              </a:rPr>
              <a:t>Lysias</a:t>
            </a:r>
            <a:r>
              <a:rPr lang="en-US" sz="1200" b="0" i="0" dirty="0">
                <a:solidFill>
                  <a:srgbClr val="000000"/>
                </a:solidFill>
                <a:effectLst/>
                <a:latin typeface="Times New Roman" panose="02020603050405020304" pitchFamily="18" charset="0"/>
              </a:rPr>
              <a:t> gave patriotic funeral oration in Athens. </a:t>
            </a:r>
            <a:r>
              <a:rPr lang="en-US" sz="1200" b="0" i="0" dirty="0">
                <a:effectLst/>
                <a:latin typeface="Times New Roman" panose="02020603050405020304" pitchFamily="18" charset="0"/>
              </a:rPr>
              <a:t>Spartan Hegemony</a:t>
            </a:r>
            <a:br>
              <a:rPr lang="en-US" sz="1200" dirty="0"/>
            </a:br>
            <a:r>
              <a:rPr lang="en-US" sz="1200" b="0" i="0" dirty="0">
                <a:solidFill>
                  <a:srgbClr val="000000"/>
                </a:solidFill>
                <a:effectLst/>
                <a:latin typeface="Times New Roman" panose="02020603050405020304" pitchFamily="18" charset="0"/>
              </a:rPr>
              <a:t>392 </a:t>
            </a:r>
            <a:r>
              <a:rPr lang="en-US" sz="1200" b="0" i="0" dirty="0">
                <a:effectLst/>
                <a:latin typeface="Times New Roman" panose="02020603050405020304" pitchFamily="18" charset="0"/>
              </a:rPr>
              <a:t>Dionysius</a:t>
            </a:r>
            <a:r>
              <a:rPr lang="en-US" sz="1200" b="0" i="0" dirty="0">
                <a:solidFill>
                  <a:srgbClr val="000000"/>
                </a:solidFill>
                <a:effectLst/>
                <a:latin typeface="Times New Roman" panose="02020603050405020304" pitchFamily="18" charset="0"/>
              </a:rPr>
              <a:t> defeated Carthaginians led by </a:t>
            </a:r>
            <a:r>
              <a:rPr lang="en-US" sz="1200" b="0" i="0" dirty="0" err="1">
                <a:solidFill>
                  <a:srgbClr val="000000"/>
                </a:solidFill>
                <a:effectLst/>
                <a:latin typeface="Times New Roman" panose="02020603050405020304" pitchFamily="18" charset="0"/>
              </a:rPr>
              <a:t>Mago</a:t>
            </a:r>
            <a:r>
              <a:rPr lang="en-US" sz="1200" b="0" i="0" dirty="0">
                <a:solidFill>
                  <a:srgbClr val="000000"/>
                </a:solidFill>
                <a:effectLst/>
                <a:latin typeface="Times New Roman" panose="02020603050405020304" pitchFamily="18" charset="0"/>
              </a:rPr>
              <a:t>.</a:t>
            </a:r>
            <a:br>
              <a:rPr lang="en-US" sz="1200" dirty="0"/>
            </a:br>
            <a:r>
              <a:rPr lang="en-US" sz="1200" b="0" i="0" dirty="0">
                <a:solidFill>
                  <a:srgbClr val="000000"/>
                </a:solidFill>
                <a:effectLst/>
                <a:latin typeface="Times New Roman" panose="02020603050405020304" pitchFamily="18" charset="0"/>
              </a:rPr>
              <a:t>392 </a:t>
            </a:r>
            <a:r>
              <a:rPr lang="en-US" sz="1200" b="0" i="1" dirty="0">
                <a:solidFill>
                  <a:srgbClr val="000000"/>
                </a:solidFill>
                <a:effectLst/>
                <a:latin typeface="Times New Roman" panose="02020603050405020304" pitchFamily="18" charset="0"/>
              </a:rPr>
              <a:t>The </a:t>
            </a:r>
            <a:r>
              <a:rPr lang="en-US" sz="1200" b="0" i="1" dirty="0" err="1">
                <a:solidFill>
                  <a:srgbClr val="000000"/>
                </a:solidFill>
                <a:effectLst/>
                <a:latin typeface="Times New Roman" panose="02020603050405020304" pitchFamily="18" charset="0"/>
              </a:rPr>
              <a:t>Ecclesiazusae</a:t>
            </a:r>
            <a:r>
              <a:rPr lang="en-US" sz="1200" b="0" i="1" dirty="0">
                <a:solidFill>
                  <a:srgbClr val="000000"/>
                </a:solidFill>
                <a:effectLst/>
                <a:latin typeface="Times New Roman" panose="02020603050405020304" pitchFamily="18" charset="0"/>
              </a:rPr>
              <a:t> </a:t>
            </a:r>
            <a:r>
              <a:rPr lang="en-US" sz="1200" b="0" i="0" dirty="0">
                <a:solidFill>
                  <a:srgbClr val="000000"/>
                </a:solidFill>
                <a:effectLst/>
                <a:latin typeface="Times New Roman" panose="02020603050405020304" pitchFamily="18" charset="0"/>
              </a:rPr>
              <a:t>produced</a:t>
            </a:r>
            <a:r>
              <a:rPr lang="en-US" sz="1200" b="0" i="1" dirty="0">
                <a:solidFill>
                  <a:srgbClr val="000000"/>
                </a:solidFill>
                <a:effectLst/>
                <a:latin typeface="Times New Roman" panose="02020603050405020304" pitchFamily="18" charset="0"/>
              </a:rPr>
              <a:t> </a:t>
            </a:r>
            <a:r>
              <a:rPr lang="en-US" sz="1200" b="0" i="0" dirty="0">
                <a:solidFill>
                  <a:srgbClr val="000000"/>
                </a:solidFill>
                <a:effectLst/>
                <a:latin typeface="Times New Roman" panose="02020603050405020304" pitchFamily="18" charset="0"/>
              </a:rPr>
              <a:t>by Aristophanes.</a:t>
            </a:r>
            <a:br>
              <a:rPr lang="en-US" sz="1200" dirty="0"/>
            </a:br>
            <a:r>
              <a:rPr lang="en-US" sz="1200" b="0" i="0" dirty="0">
                <a:solidFill>
                  <a:srgbClr val="000000"/>
                </a:solidFill>
                <a:effectLst/>
                <a:latin typeface="Times New Roman" panose="02020603050405020304" pitchFamily="18" charset="0"/>
              </a:rPr>
              <a:t>391 Athenians rejected treaty, banished </a:t>
            </a:r>
            <a:r>
              <a:rPr lang="en-US" sz="1200" b="0" i="0" dirty="0" err="1">
                <a:solidFill>
                  <a:srgbClr val="000000"/>
                </a:solidFill>
                <a:effectLst/>
                <a:latin typeface="Times New Roman" panose="02020603050405020304" pitchFamily="18" charset="0"/>
              </a:rPr>
              <a:t>Andocides</a:t>
            </a:r>
            <a:r>
              <a:rPr lang="en-US" sz="1200" b="0" i="0" dirty="0">
                <a:solidFill>
                  <a:srgbClr val="000000"/>
                </a:solidFill>
                <a:effectLst/>
                <a:latin typeface="Times New Roman" panose="02020603050405020304" pitchFamily="18" charset="0"/>
              </a:rPr>
              <a:t>. </a:t>
            </a:r>
            <a:r>
              <a:rPr lang="en-US" sz="1200" b="0" i="0" dirty="0">
                <a:effectLst/>
                <a:latin typeface="Times New Roman" panose="02020603050405020304" pitchFamily="18" charset="0"/>
              </a:rPr>
              <a:t>Spartan Hegemony</a:t>
            </a:r>
            <a:br>
              <a:rPr lang="en-US" sz="1200" dirty="0"/>
            </a:br>
            <a:r>
              <a:rPr lang="en-US" sz="1200" b="0" i="0" dirty="0">
                <a:solidFill>
                  <a:srgbClr val="000000"/>
                </a:solidFill>
                <a:effectLst/>
                <a:latin typeface="Times New Roman" panose="02020603050405020304" pitchFamily="18" charset="0"/>
              </a:rPr>
              <a:t>c. 390 </a:t>
            </a:r>
            <a:r>
              <a:rPr lang="en-US" sz="1200" b="0" i="1" dirty="0">
                <a:solidFill>
                  <a:srgbClr val="000000"/>
                </a:solidFill>
                <a:effectLst/>
                <a:latin typeface="Times New Roman" panose="02020603050405020304" pitchFamily="18" charset="0"/>
              </a:rPr>
              <a:t>Memoirs of Socrates </a:t>
            </a:r>
            <a:r>
              <a:rPr lang="en-US" sz="1200" b="0" i="0" dirty="0">
                <a:solidFill>
                  <a:srgbClr val="000000"/>
                </a:solidFill>
                <a:effectLst/>
                <a:latin typeface="Times New Roman" panose="02020603050405020304" pitchFamily="18" charset="0"/>
              </a:rPr>
              <a:t>written</a:t>
            </a:r>
            <a:r>
              <a:rPr lang="en-US" sz="1200" b="0" i="1" dirty="0">
                <a:solidFill>
                  <a:srgbClr val="000000"/>
                </a:solidFill>
                <a:effectLst/>
                <a:latin typeface="Times New Roman" panose="02020603050405020304" pitchFamily="18" charset="0"/>
              </a:rPr>
              <a:t> </a:t>
            </a:r>
            <a:r>
              <a:rPr lang="en-US" sz="1200" b="0" i="0" dirty="0">
                <a:solidFill>
                  <a:srgbClr val="000000"/>
                </a:solidFill>
                <a:effectLst/>
                <a:latin typeface="Times New Roman" panose="02020603050405020304" pitchFamily="18" charset="0"/>
              </a:rPr>
              <a:t>by Xenophon.</a:t>
            </a:r>
            <a:br>
              <a:rPr lang="en-US" sz="1200" dirty="0"/>
            </a:br>
            <a:r>
              <a:rPr lang="en-US" sz="1200" b="0" i="0" dirty="0">
                <a:solidFill>
                  <a:srgbClr val="000000"/>
                </a:solidFill>
                <a:effectLst/>
                <a:latin typeface="Times New Roman" panose="02020603050405020304" pitchFamily="18" charset="0"/>
              </a:rPr>
              <a:t>c. 390 </a:t>
            </a:r>
            <a:r>
              <a:rPr lang="en-US" sz="1200" b="0" i="1" dirty="0" err="1">
                <a:solidFill>
                  <a:srgbClr val="000000"/>
                </a:solidFill>
                <a:effectLst/>
                <a:latin typeface="Times New Roman" panose="02020603050405020304" pitchFamily="18" charset="0"/>
              </a:rPr>
              <a:t>Charmides</a:t>
            </a:r>
            <a:r>
              <a:rPr lang="en-US" sz="1200" b="0" i="1" dirty="0">
                <a:solidFill>
                  <a:srgbClr val="000000"/>
                </a:solidFill>
                <a:effectLst/>
                <a:latin typeface="Times New Roman" panose="02020603050405020304" pitchFamily="18" charset="0"/>
              </a:rPr>
              <a:t>, Protagoras, Laches, Euthydemus </a:t>
            </a:r>
            <a:r>
              <a:rPr lang="en-US" sz="1200" b="0" i="0" dirty="0">
                <a:solidFill>
                  <a:srgbClr val="000000"/>
                </a:solidFill>
                <a:effectLst/>
                <a:latin typeface="Times New Roman" panose="02020603050405020304" pitchFamily="18" charset="0"/>
              </a:rPr>
              <a:t>written</a:t>
            </a:r>
            <a:r>
              <a:rPr lang="en-US" sz="1200" b="0" i="1" dirty="0">
                <a:solidFill>
                  <a:srgbClr val="000000"/>
                </a:solidFill>
                <a:effectLst/>
                <a:latin typeface="Times New Roman" panose="02020603050405020304" pitchFamily="18" charset="0"/>
              </a:rPr>
              <a:t> </a:t>
            </a:r>
            <a:r>
              <a:rPr lang="en-US" sz="1200" b="0" i="0" dirty="0">
                <a:solidFill>
                  <a:srgbClr val="000000"/>
                </a:solidFill>
                <a:effectLst/>
                <a:latin typeface="Times New Roman" panose="02020603050405020304" pitchFamily="18" charset="0"/>
              </a:rPr>
              <a:t>by Plato.</a:t>
            </a:r>
            <a:br>
              <a:rPr lang="en-US" sz="1200" dirty="0"/>
            </a:br>
            <a:r>
              <a:rPr lang="en-US" sz="1200" b="0" i="0" dirty="0">
                <a:solidFill>
                  <a:srgbClr val="000000"/>
                </a:solidFill>
                <a:effectLst/>
                <a:latin typeface="Times New Roman" panose="02020603050405020304" pitchFamily="18" charset="0"/>
              </a:rPr>
              <a:t>390 </a:t>
            </a:r>
            <a:r>
              <a:rPr lang="en-US" sz="1200" b="0" i="0" dirty="0" err="1">
                <a:solidFill>
                  <a:srgbClr val="000000"/>
                </a:solidFill>
                <a:effectLst/>
                <a:latin typeface="Times New Roman" panose="02020603050405020304" pitchFamily="18" charset="0"/>
              </a:rPr>
              <a:t>Gauls</a:t>
            </a:r>
            <a:r>
              <a:rPr lang="en-US" sz="1200" b="0" i="0" dirty="0">
                <a:solidFill>
                  <a:srgbClr val="000000"/>
                </a:solidFill>
                <a:effectLst/>
                <a:latin typeface="Times New Roman" panose="02020603050405020304" pitchFamily="18" charset="0"/>
              </a:rPr>
              <a:t> captured </a:t>
            </a:r>
            <a:r>
              <a:rPr lang="en-US" sz="1200" b="0" i="0" dirty="0">
                <a:effectLst/>
                <a:latin typeface="Times New Roman" panose="02020603050405020304" pitchFamily="18" charset="0"/>
              </a:rPr>
              <a:t>Rome</a:t>
            </a:r>
            <a:r>
              <a:rPr lang="en-US" sz="1200" b="0" i="0" dirty="0">
                <a:solidFill>
                  <a:srgbClr val="000000"/>
                </a:solidFill>
                <a:effectLst/>
                <a:latin typeface="Times New Roman" panose="02020603050405020304" pitchFamily="18" charset="0"/>
              </a:rPr>
              <a:t>, besieged citadel.</a:t>
            </a:r>
            <a:br>
              <a:rPr lang="en-US" sz="1200" dirty="0"/>
            </a:br>
            <a:r>
              <a:rPr lang="en-US" sz="1200" b="0" i="0" dirty="0">
                <a:solidFill>
                  <a:srgbClr val="000000"/>
                </a:solidFill>
                <a:effectLst/>
                <a:latin typeface="Times New Roman" panose="02020603050405020304" pitchFamily="18" charset="0"/>
              </a:rPr>
              <a:t>388 Athenians Thrasybulus and Conon died overseas. </a:t>
            </a:r>
            <a:r>
              <a:rPr lang="en-US" sz="1200" b="0" i="0" dirty="0">
                <a:effectLst/>
                <a:latin typeface="Times New Roman" panose="02020603050405020304" pitchFamily="18" charset="0"/>
              </a:rPr>
              <a:t>Spartan Hegemony</a:t>
            </a:r>
            <a:br>
              <a:rPr lang="en-US" sz="1200" dirty="0"/>
            </a:br>
            <a:r>
              <a:rPr lang="en-US" sz="1200" b="0" i="0" dirty="0">
                <a:solidFill>
                  <a:srgbClr val="000000"/>
                </a:solidFill>
                <a:effectLst/>
                <a:latin typeface="Times New Roman" panose="02020603050405020304" pitchFamily="18" charset="0"/>
              </a:rPr>
              <a:t>388 </a:t>
            </a:r>
            <a:r>
              <a:rPr lang="en-US" sz="1200" b="0" i="0" dirty="0" err="1">
                <a:solidFill>
                  <a:srgbClr val="000000"/>
                </a:solidFill>
                <a:effectLst/>
                <a:latin typeface="Times New Roman" panose="02020603050405020304" pitchFamily="18" charset="0"/>
              </a:rPr>
              <a:t>Lysias</a:t>
            </a:r>
            <a:r>
              <a:rPr lang="en-US" sz="1200" b="0" i="0" dirty="0">
                <a:solidFill>
                  <a:srgbClr val="000000"/>
                </a:solidFill>
                <a:effectLst/>
                <a:latin typeface="Times New Roman" panose="02020603050405020304" pitchFamily="18" charset="0"/>
              </a:rPr>
              <a:t> speech at Olympics criticized Greek wars. </a:t>
            </a:r>
            <a:r>
              <a:rPr lang="en-US" sz="1200" b="0" i="0" dirty="0">
                <a:effectLst/>
                <a:latin typeface="Times New Roman" panose="02020603050405020304" pitchFamily="18" charset="0"/>
              </a:rPr>
              <a:t>Spartan Hegemony</a:t>
            </a:r>
            <a:br>
              <a:rPr lang="en-US" sz="1200" dirty="0"/>
            </a:br>
            <a:r>
              <a:rPr lang="en-US" sz="1200" b="0" i="0" dirty="0">
                <a:solidFill>
                  <a:srgbClr val="000000"/>
                </a:solidFill>
                <a:effectLst/>
                <a:latin typeface="Times New Roman" panose="02020603050405020304" pitchFamily="18" charset="0"/>
              </a:rPr>
              <a:t>388 </a:t>
            </a:r>
            <a:r>
              <a:rPr lang="en-US" sz="1200" b="0" i="1" dirty="0">
                <a:solidFill>
                  <a:srgbClr val="000000"/>
                </a:solidFill>
                <a:effectLst/>
                <a:latin typeface="Times New Roman" panose="02020603050405020304" pitchFamily="18" charset="0"/>
              </a:rPr>
              <a:t>Plutus </a:t>
            </a:r>
            <a:r>
              <a:rPr lang="en-US" sz="1200" b="0" i="0" dirty="0">
                <a:solidFill>
                  <a:srgbClr val="000000"/>
                </a:solidFill>
                <a:effectLst/>
                <a:latin typeface="Times New Roman" panose="02020603050405020304" pitchFamily="18" charset="0"/>
              </a:rPr>
              <a:t>produced</a:t>
            </a:r>
            <a:r>
              <a:rPr lang="en-US" sz="1200" b="0" i="1" dirty="0">
                <a:solidFill>
                  <a:srgbClr val="000000"/>
                </a:solidFill>
                <a:effectLst/>
                <a:latin typeface="Times New Roman" panose="02020603050405020304" pitchFamily="18" charset="0"/>
              </a:rPr>
              <a:t> </a:t>
            </a:r>
            <a:r>
              <a:rPr lang="en-US" sz="1200" b="0" i="0" dirty="0">
                <a:solidFill>
                  <a:srgbClr val="000000"/>
                </a:solidFill>
                <a:effectLst/>
                <a:latin typeface="Times New Roman" panose="02020603050405020304" pitchFamily="18" charset="0"/>
              </a:rPr>
              <a:t>by Aristophanes.</a:t>
            </a:r>
            <a:br>
              <a:rPr lang="en-US" sz="1200" dirty="0"/>
            </a:br>
            <a:r>
              <a:rPr lang="en-US" sz="1200" b="0" i="0" dirty="0">
                <a:solidFill>
                  <a:srgbClr val="000000"/>
                </a:solidFill>
                <a:effectLst/>
                <a:latin typeface="Times New Roman" panose="02020603050405020304" pitchFamily="18" charset="0"/>
              </a:rPr>
              <a:t>387 Athenians supported revolt of </a:t>
            </a:r>
            <a:r>
              <a:rPr lang="en-US" sz="1200" b="0" i="0" dirty="0" err="1">
                <a:solidFill>
                  <a:srgbClr val="000000"/>
                </a:solidFill>
                <a:effectLst/>
                <a:latin typeface="Times New Roman" panose="02020603050405020304" pitchFamily="18" charset="0"/>
              </a:rPr>
              <a:t>Euagoras</a:t>
            </a:r>
            <a:r>
              <a:rPr lang="en-US" sz="1200" b="0" i="0" dirty="0">
                <a:solidFill>
                  <a:srgbClr val="000000"/>
                </a:solidFill>
                <a:effectLst/>
                <a:latin typeface="Times New Roman" panose="02020603050405020304" pitchFamily="18" charset="0"/>
              </a:rPr>
              <a:t> at Cyprus. </a:t>
            </a:r>
            <a:r>
              <a:rPr lang="en-US" sz="1200" b="0" i="0" dirty="0">
                <a:effectLst/>
                <a:latin typeface="Times New Roman" panose="02020603050405020304" pitchFamily="18" charset="0"/>
              </a:rPr>
              <a:t>Spartan Hegemony</a:t>
            </a:r>
            <a:br>
              <a:rPr lang="en-US" sz="1200" dirty="0"/>
            </a:br>
            <a:r>
              <a:rPr lang="en-US" sz="1200" b="0" i="0" dirty="0">
                <a:solidFill>
                  <a:srgbClr val="000000"/>
                </a:solidFill>
                <a:effectLst/>
                <a:latin typeface="Times New Roman" panose="02020603050405020304" pitchFamily="18" charset="0"/>
              </a:rPr>
              <a:t>387 </a:t>
            </a:r>
            <a:r>
              <a:rPr lang="en-US" sz="1200" b="0" i="0" dirty="0">
                <a:effectLst/>
                <a:latin typeface="Times New Roman" panose="02020603050405020304" pitchFamily="18" charset="0"/>
              </a:rPr>
              <a:t>Plato</a:t>
            </a:r>
            <a:r>
              <a:rPr lang="en-US" sz="1200" b="0" i="0" dirty="0">
                <a:solidFill>
                  <a:srgbClr val="000000"/>
                </a:solidFill>
                <a:effectLst/>
                <a:latin typeface="Times New Roman" panose="02020603050405020304" pitchFamily="18" charset="0"/>
              </a:rPr>
              <a:t> founded Academy in Athens.</a:t>
            </a:r>
            <a:br>
              <a:rPr lang="en-US" sz="1200" dirty="0"/>
            </a:br>
            <a:r>
              <a:rPr lang="en-US" sz="1200" b="0" i="0" dirty="0">
                <a:solidFill>
                  <a:srgbClr val="000000"/>
                </a:solidFill>
                <a:effectLst/>
                <a:latin typeface="Times New Roman" panose="02020603050405020304" pitchFamily="18" charset="0"/>
              </a:rPr>
              <a:t>386 Peace of </a:t>
            </a:r>
            <a:r>
              <a:rPr lang="en-US" sz="1200" b="0" i="0" dirty="0" err="1">
                <a:solidFill>
                  <a:srgbClr val="000000"/>
                </a:solidFill>
                <a:effectLst/>
                <a:latin typeface="Times New Roman" panose="02020603050405020304" pitchFamily="18" charset="0"/>
              </a:rPr>
              <a:t>Antalcidas</a:t>
            </a:r>
            <a:r>
              <a:rPr lang="en-US" sz="1200" b="0" i="0" dirty="0">
                <a:solidFill>
                  <a:srgbClr val="000000"/>
                </a:solidFill>
                <a:effectLst/>
                <a:latin typeface="Times New Roman" panose="02020603050405020304" pitchFamily="18" charset="0"/>
              </a:rPr>
              <a:t> between Greeks and </a:t>
            </a:r>
            <a:r>
              <a:rPr lang="en-US" sz="1200" b="0" i="0" dirty="0">
                <a:effectLst/>
                <a:latin typeface="Times New Roman" panose="02020603050405020304" pitchFamily="18" charset="0"/>
              </a:rPr>
              <a:t>Persia</a:t>
            </a:r>
            <a:r>
              <a:rPr lang="en-US" sz="1200" b="0" i="0" dirty="0">
                <a:solidFill>
                  <a:srgbClr val="000000"/>
                </a:solidFill>
                <a:effectLst/>
                <a:latin typeface="Times New Roman" panose="02020603050405020304" pitchFamily="18" charset="0"/>
              </a:rPr>
              <a:t>.</a:t>
            </a:r>
            <a:br>
              <a:rPr lang="en-US" sz="1200" dirty="0"/>
            </a:br>
            <a:r>
              <a:rPr lang="en-US" sz="1200" b="0" i="0" dirty="0">
                <a:solidFill>
                  <a:srgbClr val="000000"/>
                </a:solidFill>
                <a:effectLst/>
                <a:latin typeface="Times New Roman" panose="02020603050405020304" pitchFamily="18" charset="0"/>
              </a:rPr>
              <a:t>385 </a:t>
            </a:r>
            <a:r>
              <a:rPr lang="en-US" sz="1200" b="0" i="0" dirty="0">
                <a:effectLst/>
                <a:latin typeface="Times New Roman" panose="02020603050405020304" pitchFamily="18" charset="0"/>
              </a:rPr>
              <a:t>Roman</a:t>
            </a:r>
            <a:r>
              <a:rPr lang="en-US" sz="1200" b="0" i="0" dirty="0">
                <a:solidFill>
                  <a:srgbClr val="000000"/>
                </a:solidFill>
                <a:effectLst/>
                <a:latin typeface="Times New Roman" panose="02020603050405020304" pitchFamily="18" charset="0"/>
              </a:rPr>
              <a:t> dictator Camillus defeated </a:t>
            </a:r>
            <a:r>
              <a:rPr lang="en-US" sz="1200" b="0" i="0" dirty="0" err="1">
                <a:solidFill>
                  <a:srgbClr val="000000"/>
                </a:solidFill>
                <a:effectLst/>
                <a:latin typeface="Times New Roman" panose="02020603050405020304" pitchFamily="18" charset="0"/>
              </a:rPr>
              <a:t>Volscians</a:t>
            </a:r>
            <a:r>
              <a:rPr lang="en-US" sz="1200" b="0" i="0" dirty="0">
                <a:solidFill>
                  <a:srgbClr val="000000"/>
                </a:solidFill>
                <a:effectLst/>
                <a:latin typeface="Times New Roman" panose="02020603050405020304" pitchFamily="18" charset="0"/>
              </a:rPr>
              <a:t>.</a:t>
            </a:r>
            <a:br>
              <a:rPr lang="en-US" sz="1200" dirty="0"/>
            </a:br>
            <a:r>
              <a:rPr lang="en-US" sz="1200" b="0" i="0" dirty="0">
                <a:solidFill>
                  <a:srgbClr val="000000"/>
                </a:solidFill>
                <a:effectLst/>
                <a:latin typeface="Times New Roman" panose="02020603050405020304" pitchFamily="18" charset="0"/>
              </a:rPr>
              <a:t>384 </a:t>
            </a:r>
            <a:r>
              <a:rPr lang="en-US" sz="1200" b="0" i="0" dirty="0">
                <a:effectLst/>
                <a:latin typeface="Times New Roman" panose="02020603050405020304" pitchFamily="18" charset="0"/>
              </a:rPr>
              <a:t>Aristotle</a:t>
            </a:r>
            <a:r>
              <a:rPr lang="en-US" sz="1200" b="0" i="0" dirty="0">
                <a:solidFill>
                  <a:srgbClr val="000000"/>
                </a:solidFill>
                <a:effectLst/>
                <a:latin typeface="Times New Roman" panose="02020603050405020304" pitchFamily="18" charset="0"/>
              </a:rPr>
              <a:t> born in Stagira.</a:t>
            </a:r>
            <a:br>
              <a:rPr lang="en-US" sz="1200" dirty="0"/>
            </a:br>
            <a:r>
              <a:rPr lang="en-US" sz="1200" b="0" i="0" dirty="0">
                <a:solidFill>
                  <a:srgbClr val="000000"/>
                </a:solidFill>
                <a:effectLst/>
                <a:latin typeface="Times New Roman" panose="02020603050405020304" pitchFamily="18" charset="0"/>
              </a:rPr>
              <a:t>384 </a:t>
            </a:r>
            <a:r>
              <a:rPr lang="en-US" sz="1200" b="0" i="0" dirty="0">
                <a:effectLst/>
                <a:latin typeface="Times New Roman" panose="02020603050405020304" pitchFamily="18" charset="0"/>
              </a:rPr>
              <a:t>Demosthenes</a:t>
            </a:r>
            <a:r>
              <a:rPr lang="en-US" sz="1200" b="0" i="0" dirty="0">
                <a:solidFill>
                  <a:srgbClr val="000000"/>
                </a:solidFill>
                <a:effectLst/>
                <a:latin typeface="Times New Roman" panose="02020603050405020304" pitchFamily="18" charset="0"/>
              </a:rPr>
              <a:t> born in Attica.</a:t>
            </a:r>
            <a:br>
              <a:rPr lang="en-US" sz="1200" dirty="0"/>
            </a:br>
            <a:r>
              <a:rPr lang="en-US" sz="1200" b="0" i="0" dirty="0">
                <a:solidFill>
                  <a:srgbClr val="000000"/>
                </a:solidFill>
                <a:effectLst/>
                <a:latin typeface="Times New Roman" panose="02020603050405020304" pitchFamily="18" charset="0"/>
              </a:rPr>
              <a:t>382 </a:t>
            </a:r>
            <a:r>
              <a:rPr lang="en-US" sz="1200" b="0" i="0" dirty="0">
                <a:effectLst/>
                <a:latin typeface="Times New Roman" panose="02020603050405020304" pitchFamily="18" charset="0"/>
              </a:rPr>
              <a:t>Spartans</a:t>
            </a:r>
            <a:r>
              <a:rPr lang="en-US" sz="1200" b="0" i="0" dirty="0">
                <a:solidFill>
                  <a:srgbClr val="000000"/>
                </a:solidFill>
                <a:effectLst/>
                <a:latin typeface="Times New Roman" panose="02020603050405020304" pitchFamily="18" charset="0"/>
              </a:rPr>
              <a:t> seized citadel at Thebes.</a:t>
            </a:r>
            <a:br>
              <a:rPr lang="en-US" sz="1200" dirty="0"/>
            </a:br>
            <a:r>
              <a:rPr lang="en-US" sz="1200" b="0" i="0" dirty="0">
                <a:solidFill>
                  <a:srgbClr val="000000"/>
                </a:solidFill>
                <a:effectLst/>
                <a:latin typeface="Times New Roman" panose="02020603050405020304" pitchFamily="18" charset="0"/>
              </a:rPr>
              <a:t>380 </a:t>
            </a:r>
            <a:r>
              <a:rPr lang="en-US" sz="1200" b="0" i="0" dirty="0">
                <a:effectLst/>
                <a:latin typeface="Times New Roman" panose="02020603050405020304" pitchFamily="18" charset="0"/>
              </a:rPr>
              <a:t>Spartans</a:t>
            </a:r>
            <a:r>
              <a:rPr lang="en-US" sz="1200" b="0" i="0" dirty="0">
                <a:solidFill>
                  <a:srgbClr val="000000"/>
                </a:solidFill>
                <a:effectLst/>
                <a:latin typeface="Times New Roman" panose="02020603050405020304" pitchFamily="18" charset="0"/>
              </a:rPr>
              <a:t> defeated at Olynthus; </a:t>
            </a:r>
            <a:r>
              <a:rPr lang="en-US" sz="1200" b="0" i="0" dirty="0" err="1">
                <a:solidFill>
                  <a:srgbClr val="000000"/>
                </a:solidFill>
                <a:effectLst/>
                <a:latin typeface="Times New Roman" panose="02020603050405020304" pitchFamily="18" charset="0"/>
              </a:rPr>
              <a:t>Agesipolis</a:t>
            </a:r>
            <a:r>
              <a:rPr lang="en-US" sz="1200" b="0" i="0" dirty="0">
                <a:solidFill>
                  <a:srgbClr val="000000"/>
                </a:solidFill>
                <a:effectLst/>
                <a:latin typeface="Times New Roman" panose="02020603050405020304" pitchFamily="18" charset="0"/>
              </a:rPr>
              <a:t> killed.</a:t>
            </a:r>
            <a:br>
              <a:rPr lang="en-US" sz="1200" dirty="0"/>
            </a:br>
            <a:r>
              <a:rPr lang="en-US" sz="1200" b="0" i="0" dirty="0">
                <a:solidFill>
                  <a:srgbClr val="000000"/>
                </a:solidFill>
                <a:effectLst/>
                <a:latin typeface="Times New Roman" panose="02020603050405020304" pitchFamily="18" charset="0"/>
              </a:rPr>
              <a:t>380 </a:t>
            </a:r>
            <a:r>
              <a:rPr lang="en-US" sz="1200" b="0" i="0" dirty="0">
                <a:effectLst/>
                <a:latin typeface="Times New Roman" panose="02020603050405020304" pitchFamily="18" charset="0"/>
              </a:rPr>
              <a:t>Persia</a:t>
            </a:r>
            <a:r>
              <a:rPr lang="en-US" sz="1200" b="0" i="0" dirty="0">
                <a:solidFill>
                  <a:srgbClr val="000000"/>
                </a:solidFill>
                <a:effectLst/>
                <a:latin typeface="Times New Roman" panose="02020603050405020304" pitchFamily="18" charset="0"/>
              </a:rPr>
              <a:t> defeated </a:t>
            </a:r>
            <a:r>
              <a:rPr lang="en-US" sz="1200" b="0" i="0" dirty="0">
                <a:effectLst/>
                <a:latin typeface="Times New Roman" panose="02020603050405020304" pitchFamily="18" charset="0"/>
              </a:rPr>
              <a:t>Egypt</a:t>
            </a:r>
            <a:r>
              <a:rPr lang="en-US" sz="1200" b="0" i="0" dirty="0">
                <a:solidFill>
                  <a:srgbClr val="000000"/>
                </a:solidFill>
                <a:effectLst/>
                <a:latin typeface="Times New Roman" panose="02020603050405020304" pitchFamily="18" charset="0"/>
              </a:rPr>
              <a:t> and </a:t>
            </a:r>
            <a:r>
              <a:rPr lang="en-US" sz="1200" b="0" i="0" dirty="0" err="1">
                <a:solidFill>
                  <a:srgbClr val="000000"/>
                </a:solidFill>
                <a:effectLst/>
                <a:latin typeface="Times New Roman" panose="02020603050405020304" pitchFamily="18" charset="0"/>
              </a:rPr>
              <a:t>Euagoras</a:t>
            </a:r>
            <a:r>
              <a:rPr lang="en-US" sz="1200" b="0" i="0" dirty="0">
                <a:solidFill>
                  <a:srgbClr val="000000"/>
                </a:solidFill>
                <a:effectLst/>
                <a:latin typeface="Times New Roman" panose="02020603050405020304" pitchFamily="18" charset="0"/>
              </a:rPr>
              <a:t>.</a:t>
            </a:r>
            <a:br>
              <a:rPr lang="en-US" sz="1200" dirty="0"/>
            </a:br>
            <a:r>
              <a:rPr lang="en-US" sz="1200" b="0" i="0" dirty="0">
                <a:solidFill>
                  <a:srgbClr val="000000"/>
                </a:solidFill>
                <a:effectLst/>
                <a:latin typeface="Times New Roman" panose="02020603050405020304" pitchFamily="18" charset="0"/>
              </a:rPr>
              <a:t>380 </a:t>
            </a:r>
            <a:r>
              <a:rPr lang="en-US" sz="1200" b="0" i="0" dirty="0">
                <a:effectLst/>
                <a:latin typeface="Times New Roman" panose="02020603050405020304" pitchFamily="18" charset="0"/>
              </a:rPr>
              <a:t>Isocrates</a:t>
            </a:r>
            <a:r>
              <a:rPr lang="en-US" sz="1200" b="0" i="0" dirty="0">
                <a:solidFill>
                  <a:srgbClr val="000000"/>
                </a:solidFill>
                <a:effectLst/>
                <a:latin typeface="Times New Roman" panose="02020603050405020304" pitchFamily="18" charset="0"/>
              </a:rPr>
              <a:t> wrote Panegyric oration.</a:t>
            </a:r>
            <a:br>
              <a:rPr lang="en-US" sz="1200" dirty="0"/>
            </a:br>
            <a:r>
              <a:rPr lang="en-US" sz="1200" b="0" i="0" dirty="0">
                <a:solidFill>
                  <a:srgbClr val="000000"/>
                </a:solidFill>
                <a:effectLst/>
                <a:latin typeface="Times New Roman" panose="02020603050405020304" pitchFamily="18" charset="0"/>
              </a:rPr>
              <a:t>c. 380 </a:t>
            </a:r>
            <a:r>
              <a:rPr lang="en-US" sz="1200" b="0" i="1" dirty="0" err="1">
                <a:solidFill>
                  <a:srgbClr val="000000"/>
                </a:solidFill>
                <a:effectLst/>
                <a:latin typeface="Times New Roman" panose="02020603050405020304" pitchFamily="18" charset="0"/>
              </a:rPr>
              <a:t>Meno</a:t>
            </a:r>
            <a:r>
              <a:rPr lang="en-US" sz="1200" b="0" i="1" dirty="0">
                <a:solidFill>
                  <a:srgbClr val="000000"/>
                </a:solidFill>
                <a:effectLst/>
                <a:latin typeface="Times New Roman" panose="02020603050405020304" pitchFamily="18" charset="0"/>
              </a:rPr>
              <a:t>, Gorgias, Phaedrus, Symposium, </a:t>
            </a:r>
            <a:r>
              <a:rPr lang="en-US" sz="1200" b="0" i="1" dirty="0" err="1">
                <a:solidFill>
                  <a:srgbClr val="000000"/>
                </a:solidFill>
                <a:effectLst/>
                <a:latin typeface="Times New Roman" panose="02020603050405020304" pitchFamily="18" charset="0"/>
              </a:rPr>
              <a:t>Phaedo</a:t>
            </a:r>
            <a:r>
              <a:rPr lang="en-US" sz="1200" b="0" i="1" dirty="0">
                <a:solidFill>
                  <a:srgbClr val="000000"/>
                </a:solidFill>
                <a:effectLst/>
                <a:latin typeface="Times New Roman" panose="02020603050405020304" pitchFamily="18" charset="0"/>
              </a:rPr>
              <a:t> </a:t>
            </a:r>
            <a:r>
              <a:rPr lang="en-US" sz="1200" b="0" i="0" dirty="0">
                <a:solidFill>
                  <a:srgbClr val="000000"/>
                </a:solidFill>
                <a:effectLst/>
                <a:latin typeface="Times New Roman" panose="02020603050405020304" pitchFamily="18" charset="0"/>
              </a:rPr>
              <a:t>by Plato.</a:t>
            </a:r>
            <a:endParaRPr lang="en-US" sz="1200" dirty="0"/>
          </a:p>
        </p:txBody>
      </p:sp>
      <p:sp>
        <p:nvSpPr>
          <p:cNvPr id="3" name="Rectangle 2"/>
          <p:cNvSpPr/>
          <p:nvPr/>
        </p:nvSpPr>
        <p:spPr>
          <a:xfrm>
            <a:off x="7159781" y="194637"/>
            <a:ext cx="5134825" cy="6555641"/>
          </a:xfrm>
          <a:prstGeom prst="rect">
            <a:avLst/>
          </a:prstGeom>
        </p:spPr>
        <p:txBody>
          <a:bodyPr wrap="square">
            <a:spAutoFit/>
          </a:bodyPr>
          <a:lstStyle/>
          <a:p>
            <a:r>
              <a:rPr lang="en-US" sz="1200" dirty="0"/>
              <a:t>380-371 </a:t>
            </a:r>
            <a:r>
              <a:rPr lang="en-US" sz="1200" dirty="0" err="1"/>
              <a:t>Cleombrotus</a:t>
            </a:r>
            <a:r>
              <a:rPr lang="en-US" sz="1200" dirty="0"/>
              <a:t> I co-ruled Sparta.</a:t>
            </a:r>
            <a:br>
              <a:rPr lang="en-US" sz="1200" dirty="0"/>
            </a:br>
            <a:r>
              <a:rPr lang="en-US" sz="1200" dirty="0"/>
              <a:t>379 Syracuse defeated Carthage again; </a:t>
            </a:r>
            <a:r>
              <a:rPr lang="en-US" sz="1200" dirty="0" err="1"/>
              <a:t>Mago</a:t>
            </a:r>
            <a:r>
              <a:rPr lang="en-US" sz="1200" dirty="0"/>
              <a:t> killed. North Africa</a:t>
            </a:r>
            <a:br>
              <a:rPr lang="en-US" sz="1200" dirty="0"/>
            </a:br>
            <a:r>
              <a:rPr lang="en-US" sz="1200" dirty="0"/>
              <a:t>378 Carthaginians beat Syracuse at </a:t>
            </a:r>
            <a:r>
              <a:rPr lang="en-US" sz="1200" dirty="0" err="1"/>
              <a:t>Cronion</a:t>
            </a:r>
            <a:r>
              <a:rPr lang="en-US" sz="1200" dirty="0"/>
              <a:t>, made treaty.</a:t>
            </a:r>
            <a:br>
              <a:rPr lang="en-US" sz="1200" dirty="0"/>
            </a:br>
            <a:r>
              <a:rPr lang="en-US" sz="1200" dirty="0"/>
              <a:t>378 Spartans expelled from Theban citadel.</a:t>
            </a:r>
            <a:br>
              <a:rPr lang="en-US" sz="1200" dirty="0"/>
            </a:br>
            <a:r>
              <a:rPr lang="en-US" sz="1200" dirty="0"/>
              <a:t>378 Spartan </a:t>
            </a:r>
            <a:r>
              <a:rPr lang="en-US" sz="1200" dirty="0" err="1"/>
              <a:t>Sphodrias</a:t>
            </a:r>
            <a:r>
              <a:rPr lang="en-US" sz="1200" dirty="0"/>
              <a:t> raided Piraeus.</a:t>
            </a:r>
            <a:br>
              <a:rPr lang="en-US" sz="1200" dirty="0"/>
            </a:br>
            <a:r>
              <a:rPr lang="en-US" sz="1200" dirty="0"/>
              <a:t>378 Athens allied with Thebes against Sparta.</a:t>
            </a:r>
            <a:br>
              <a:rPr lang="en-US" sz="1200" dirty="0"/>
            </a:br>
            <a:r>
              <a:rPr lang="en-US" sz="1200" dirty="0"/>
              <a:t>378-377 Spartan king Agesilaus invaded Boeotia.</a:t>
            </a:r>
            <a:br>
              <a:rPr lang="en-US" sz="1200" dirty="0"/>
            </a:br>
            <a:r>
              <a:rPr lang="en-US" sz="1200" dirty="0"/>
              <a:t>377 Athens formed league with 70 cities, added tax. Spartan Hegemony</a:t>
            </a:r>
            <a:br>
              <a:rPr lang="en-US" sz="1200" dirty="0"/>
            </a:br>
            <a:r>
              <a:rPr lang="en-US" sz="1200" dirty="0"/>
              <a:t>377-353 </a:t>
            </a:r>
            <a:r>
              <a:rPr lang="en-US" sz="1200" dirty="0" err="1"/>
              <a:t>Mausolus</a:t>
            </a:r>
            <a:r>
              <a:rPr lang="en-US" sz="1200" dirty="0"/>
              <a:t> ruled Caria. Persia</a:t>
            </a:r>
            <a:br>
              <a:rPr lang="en-US" sz="1200" dirty="0"/>
            </a:br>
            <a:r>
              <a:rPr lang="en-US" sz="1200" dirty="0"/>
              <a:t>377-366 Tribunes </a:t>
            </a:r>
            <a:r>
              <a:rPr lang="en-US" sz="1200" dirty="0" err="1"/>
              <a:t>Licinius</a:t>
            </a:r>
            <a:r>
              <a:rPr lang="en-US" sz="1200" dirty="0"/>
              <a:t> and </a:t>
            </a:r>
            <a:r>
              <a:rPr lang="en-US" sz="1200" dirty="0" err="1"/>
              <a:t>Sextius</a:t>
            </a:r>
            <a:r>
              <a:rPr lang="en-US" sz="1200" dirty="0"/>
              <a:t> agitated for reform. Rome</a:t>
            </a:r>
            <a:br>
              <a:rPr lang="en-US" sz="1200" dirty="0"/>
            </a:br>
            <a:r>
              <a:rPr lang="en-US" sz="1200" dirty="0"/>
              <a:t>376 </a:t>
            </a:r>
            <a:r>
              <a:rPr lang="en-US" sz="1200" dirty="0" err="1"/>
              <a:t>Jin</a:t>
            </a:r>
            <a:r>
              <a:rPr lang="en-US" sz="1200" dirty="0"/>
              <a:t> territory divided by Zhao, Wei, and Han. Warring States</a:t>
            </a:r>
            <a:br>
              <a:rPr lang="en-US" sz="1200" dirty="0"/>
            </a:br>
            <a:r>
              <a:rPr lang="en-US" sz="1200" dirty="0"/>
              <a:t>376 Athenian </a:t>
            </a:r>
            <a:r>
              <a:rPr lang="en-US" sz="1200" dirty="0" err="1"/>
              <a:t>Chabrias</a:t>
            </a:r>
            <a:r>
              <a:rPr lang="en-US" sz="1200" dirty="0"/>
              <a:t> defeated Lacedaemonians at Naxos. Spartan Hegemony</a:t>
            </a:r>
            <a:br>
              <a:rPr lang="en-US" sz="1200" dirty="0"/>
            </a:br>
            <a:r>
              <a:rPr lang="en-US" sz="1200" dirty="0"/>
              <a:t>374 Short peace between Athens and Sparta.</a:t>
            </a:r>
            <a:br>
              <a:rPr lang="en-US" sz="1200" dirty="0"/>
            </a:br>
            <a:r>
              <a:rPr lang="en-US" sz="1200" dirty="0"/>
              <a:t>373 Athenians led by </a:t>
            </a:r>
            <a:r>
              <a:rPr lang="en-US" sz="1200" dirty="0" err="1"/>
              <a:t>Iphicrates</a:t>
            </a:r>
            <a:r>
              <a:rPr lang="en-US" sz="1200" dirty="0"/>
              <a:t> defeated Sparta at Corcyra.</a:t>
            </a:r>
            <a:br>
              <a:rPr lang="en-US" sz="1200" dirty="0"/>
            </a:br>
            <a:r>
              <a:rPr lang="en-US" sz="1200" dirty="0"/>
              <a:t>373 Isocrates speech asked aid for </a:t>
            </a:r>
            <a:r>
              <a:rPr lang="en-US" sz="1200" dirty="0" err="1"/>
              <a:t>Plataeans</a:t>
            </a:r>
            <a:r>
              <a:rPr lang="en-US" sz="1200" dirty="0"/>
              <a:t>.</a:t>
            </a:r>
            <a:br>
              <a:rPr lang="en-US" sz="1200" dirty="0"/>
            </a:br>
            <a:r>
              <a:rPr lang="en-US" sz="1200" dirty="0"/>
              <a:t>371 Athenians made peace with Sparta.</a:t>
            </a:r>
            <a:br>
              <a:rPr lang="en-US" sz="1200" dirty="0"/>
            </a:br>
            <a:r>
              <a:rPr lang="en-US" sz="1200" dirty="0"/>
              <a:t>371 Thebes defeated Spartans at Leuctra.</a:t>
            </a:r>
            <a:br>
              <a:rPr lang="en-US" sz="1200" dirty="0"/>
            </a:br>
            <a:r>
              <a:rPr lang="en-US" sz="1200" dirty="0"/>
              <a:t>371-289 Mencius taught Confucian philosophy in China.</a:t>
            </a:r>
            <a:br>
              <a:rPr lang="en-US" sz="1200" dirty="0"/>
            </a:br>
            <a:r>
              <a:rPr lang="en-US" sz="1200" dirty="0"/>
              <a:t>371-287 Theophrastus studied with and succeeded Aristotle.</a:t>
            </a:r>
            <a:br>
              <a:rPr lang="en-US" sz="1200" dirty="0"/>
            </a:br>
            <a:r>
              <a:rPr lang="en-US" sz="1200" dirty="0"/>
              <a:t>370 Jason of </a:t>
            </a:r>
            <a:r>
              <a:rPr lang="en-US" sz="1200" dirty="0" err="1"/>
              <a:t>Pherae</a:t>
            </a:r>
            <a:r>
              <a:rPr lang="en-US" sz="1200" dirty="0"/>
              <a:t> assassinated. Theban Hegemony</a:t>
            </a:r>
            <a:br>
              <a:rPr lang="en-US" sz="1200" dirty="0"/>
            </a:br>
            <a:r>
              <a:rPr lang="en-US" sz="1200" dirty="0"/>
              <a:t>370-319 Hui ruled Liang advised by Mencius. Warring States</a:t>
            </a:r>
            <a:br>
              <a:rPr lang="en-US" sz="1200" dirty="0"/>
            </a:br>
            <a:r>
              <a:rPr lang="en-US" sz="1200" dirty="0"/>
              <a:t>370-309 </a:t>
            </a:r>
            <a:r>
              <a:rPr lang="en-US" sz="1200" dirty="0" err="1"/>
              <a:t>Cleomenes</a:t>
            </a:r>
            <a:r>
              <a:rPr lang="en-US" sz="1200" dirty="0"/>
              <a:t> II co-ruled Sparta. Greece</a:t>
            </a:r>
            <a:br>
              <a:rPr lang="en-US" sz="1200" dirty="0"/>
            </a:br>
            <a:r>
              <a:rPr lang="en-US" sz="1200" dirty="0"/>
              <a:t>c. 370-295 Zhuang-</a:t>
            </a:r>
            <a:r>
              <a:rPr lang="en-US" sz="1200" dirty="0" err="1"/>
              <a:t>zi</a:t>
            </a:r>
            <a:r>
              <a:rPr lang="en-US" sz="1200" dirty="0"/>
              <a:t> wrote Daoist musings in Song.</a:t>
            </a:r>
            <a:br>
              <a:rPr lang="en-US" sz="1200" dirty="0"/>
            </a:br>
            <a:r>
              <a:rPr lang="en-US" sz="1200" dirty="0"/>
              <a:t>370 Arcadian union built Megalopolis. Theban Hegemony</a:t>
            </a:r>
            <a:br>
              <a:rPr lang="en-US" sz="1200" dirty="0"/>
            </a:br>
            <a:r>
              <a:rPr lang="en-US" sz="1200" dirty="0"/>
              <a:t>370 </a:t>
            </a:r>
            <a:r>
              <a:rPr lang="en-US" sz="1200" dirty="0" err="1"/>
              <a:t>Boeotians</a:t>
            </a:r>
            <a:r>
              <a:rPr lang="en-US" sz="1200" dirty="0"/>
              <a:t> led by Epaminondas invaded </a:t>
            </a:r>
            <a:r>
              <a:rPr lang="en-US" sz="1200" dirty="0" err="1"/>
              <a:t>Lacedaemonia</a:t>
            </a:r>
            <a:r>
              <a:rPr lang="en-US" sz="1200" dirty="0"/>
              <a:t>. Theban Hegemony</a:t>
            </a:r>
            <a:br>
              <a:rPr lang="en-US" sz="1200" dirty="0"/>
            </a:br>
            <a:r>
              <a:rPr lang="en-US" sz="1200" dirty="0"/>
              <a:t>c. 370 </a:t>
            </a:r>
            <a:r>
              <a:rPr lang="en-US" sz="1200" i="1" dirty="0"/>
              <a:t>Republic </a:t>
            </a:r>
            <a:r>
              <a:rPr lang="en-US" sz="1200" dirty="0"/>
              <a:t>written</a:t>
            </a:r>
            <a:r>
              <a:rPr lang="en-US" sz="1200" i="1" dirty="0"/>
              <a:t> </a:t>
            </a:r>
            <a:r>
              <a:rPr lang="en-US" sz="1200" dirty="0"/>
              <a:t>by Plato.</a:t>
            </a:r>
            <a:br>
              <a:rPr lang="en-US" sz="1200" dirty="0"/>
            </a:br>
            <a:r>
              <a:rPr lang="en-US" sz="1200" dirty="0"/>
              <a:t>368 Ptolemy murdered Alexander II of Macedonia. Theban Hegemony</a:t>
            </a:r>
            <a:br>
              <a:rPr lang="en-US" sz="1200" dirty="0"/>
            </a:br>
            <a:r>
              <a:rPr lang="en-US" sz="1200" dirty="0"/>
              <a:t>368 </a:t>
            </a:r>
            <a:r>
              <a:rPr lang="en-US" sz="1200" dirty="0" err="1"/>
              <a:t>Iphicrates</a:t>
            </a:r>
            <a:r>
              <a:rPr lang="en-US" sz="1200" dirty="0"/>
              <a:t> intervened in Macedonia. Theban Hegemony</a:t>
            </a:r>
            <a:br>
              <a:rPr lang="en-US" sz="1200" dirty="0"/>
            </a:br>
            <a:r>
              <a:rPr lang="en-US" sz="1200" dirty="0"/>
              <a:t>368 Pelopidas, who helped Thessaly form union, captured. Theban Hegemony</a:t>
            </a:r>
            <a:br>
              <a:rPr lang="en-US" sz="1200" dirty="0"/>
            </a:br>
            <a:r>
              <a:rPr lang="en-US" sz="1200" dirty="0"/>
              <a:t>368 Dionysius I defeated by Carthaginians at </a:t>
            </a:r>
            <a:r>
              <a:rPr lang="en-US" sz="1200" dirty="0" err="1"/>
              <a:t>Lilybaeum</a:t>
            </a:r>
            <a:r>
              <a:rPr lang="en-US" sz="1200" dirty="0"/>
              <a:t>.</a:t>
            </a:r>
            <a:br>
              <a:rPr lang="en-US" sz="1200" dirty="0"/>
            </a:br>
            <a:r>
              <a:rPr lang="en-US" sz="1200" dirty="0"/>
              <a:t>368 </a:t>
            </a:r>
            <a:r>
              <a:rPr lang="en-US" sz="1200" i="1" dirty="0"/>
              <a:t>Theaetetus </a:t>
            </a:r>
            <a:r>
              <a:rPr lang="en-US" sz="1200" dirty="0"/>
              <a:t>written</a:t>
            </a:r>
            <a:r>
              <a:rPr lang="en-US" sz="1200" i="1" dirty="0"/>
              <a:t> </a:t>
            </a:r>
            <a:r>
              <a:rPr lang="en-US" sz="1200" dirty="0"/>
              <a:t>by Plato.</a:t>
            </a:r>
            <a:br>
              <a:rPr lang="en-US" sz="1200" dirty="0"/>
            </a:br>
            <a:r>
              <a:rPr lang="en-US" sz="1200" dirty="0"/>
              <a:t>368 Isocrates wrote to Dionysius I of Syracuse.</a:t>
            </a:r>
            <a:br>
              <a:rPr lang="en-US" sz="1200" dirty="0"/>
            </a:br>
            <a:r>
              <a:rPr lang="en-US" sz="1200" dirty="0"/>
              <a:t>367 </a:t>
            </a:r>
            <a:r>
              <a:rPr lang="en-US" sz="1200" dirty="0" err="1"/>
              <a:t>Ariobarzanes</a:t>
            </a:r>
            <a:r>
              <a:rPr lang="en-US" sz="1200" dirty="0"/>
              <a:t> revolted from Persia.</a:t>
            </a:r>
            <a:br>
              <a:rPr lang="en-US" sz="1200" dirty="0"/>
            </a:br>
            <a:r>
              <a:rPr lang="en-US" sz="1200" dirty="0"/>
              <a:t>367 Persia recognized independence of Messenia.</a:t>
            </a:r>
            <a:br>
              <a:rPr lang="en-US" sz="1200" dirty="0"/>
            </a:br>
            <a:endParaRPr lang="en-US" sz="1200" dirty="0"/>
          </a:p>
        </p:txBody>
      </p:sp>
      <p:sp>
        <p:nvSpPr>
          <p:cNvPr id="4" name="Rectangle 3"/>
          <p:cNvSpPr/>
          <p:nvPr/>
        </p:nvSpPr>
        <p:spPr>
          <a:xfrm>
            <a:off x="4409500" y="6642556"/>
            <a:ext cx="2132315" cy="215444"/>
          </a:xfrm>
          <a:prstGeom prst="rect">
            <a:avLst/>
          </a:prstGeom>
        </p:spPr>
        <p:txBody>
          <a:bodyPr wrap="none">
            <a:spAutoFit/>
          </a:bodyPr>
          <a:lstStyle/>
          <a:p>
            <a:r>
              <a:rPr lang="en-US" sz="800" dirty="0"/>
              <a:t>http://www.san.beck.org/AB-Chronology.html</a:t>
            </a:r>
          </a:p>
        </p:txBody>
      </p:sp>
      <p:sp>
        <p:nvSpPr>
          <p:cNvPr id="5" name="Rectangle 4"/>
          <p:cNvSpPr/>
          <p:nvPr/>
        </p:nvSpPr>
        <p:spPr>
          <a:xfrm>
            <a:off x="4409500" y="37453"/>
            <a:ext cx="2691763" cy="646331"/>
          </a:xfrm>
          <a:prstGeom prst="rect">
            <a:avLst/>
          </a:prstGeom>
        </p:spPr>
        <p:txBody>
          <a:bodyPr wrap="none">
            <a:spAutoFit/>
          </a:bodyPr>
          <a:lstStyle/>
          <a:p>
            <a:pPr algn="ctr"/>
            <a:r>
              <a:rPr lang="en-US" b="1" i="0" dirty="0">
                <a:solidFill>
                  <a:srgbClr val="000000"/>
                </a:solidFill>
                <a:effectLst/>
                <a:latin typeface="Times New Roman" panose="02020603050405020304" pitchFamily="18" charset="0"/>
              </a:rPr>
              <a:t>World Chronology</a:t>
            </a:r>
          </a:p>
          <a:p>
            <a:pPr algn="ctr"/>
            <a:r>
              <a:rPr lang="en-US" b="1" dirty="0">
                <a:solidFill>
                  <a:srgbClr val="000000"/>
                </a:solidFill>
                <a:latin typeface="Times New Roman" panose="02020603050405020304" pitchFamily="18" charset="0"/>
              </a:rPr>
              <a:t>399 B.C. to Birth of Jesus</a:t>
            </a:r>
            <a:endParaRPr lang="en-US" b="1" i="0" dirty="0">
              <a:solidFill>
                <a:srgbClr val="000000"/>
              </a:solidFill>
              <a:effectLst/>
              <a:latin typeface="Times New Roman" panose="02020603050405020304" pitchFamily="18" charset="0"/>
            </a:endParaRPr>
          </a:p>
        </p:txBody>
      </p:sp>
      <p:sp>
        <p:nvSpPr>
          <p:cNvPr id="6" name="TextBox 5"/>
          <p:cNvSpPr txBox="1"/>
          <p:nvPr/>
        </p:nvSpPr>
        <p:spPr>
          <a:xfrm>
            <a:off x="4671588" y="855800"/>
            <a:ext cx="1973655" cy="1384995"/>
          </a:xfrm>
          <a:prstGeom prst="rect">
            <a:avLst/>
          </a:prstGeom>
          <a:noFill/>
        </p:spPr>
        <p:txBody>
          <a:bodyPr wrap="square" rtlCol="0">
            <a:spAutoFit/>
          </a:bodyPr>
          <a:lstStyle/>
          <a:p>
            <a:pPr algn="ctr"/>
            <a:r>
              <a:rPr lang="en-US" sz="1200" b="1" dirty="0"/>
              <a:t>Bolded sections have to do with background information into the study of the New Testament Times and Syria—where the lost ten tribes were scattered.</a:t>
            </a:r>
          </a:p>
        </p:txBody>
      </p:sp>
    </p:spTree>
    <p:extLst>
      <p:ext uri="{BB962C8B-B14F-4D97-AF65-F5344CB8AC3E}">
        <p14:creationId xmlns:p14="http://schemas.microsoft.com/office/powerpoint/2010/main" val="1619505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374" y="100827"/>
            <a:ext cx="4916032" cy="6740307"/>
          </a:xfrm>
          <a:prstGeom prst="rect">
            <a:avLst/>
          </a:prstGeom>
        </p:spPr>
        <p:txBody>
          <a:bodyPr wrap="square">
            <a:spAutoFit/>
          </a:bodyPr>
          <a:lstStyle/>
          <a:p>
            <a:r>
              <a:rPr lang="en-US" sz="1200" dirty="0"/>
              <a:t>367 Athens executed envoy </a:t>
            </a:r>
            <a:r>
              <a:rPr lang="en-US" sz="1200" dirty="0" err="1"/>
              <a:t>Timagoras</a:t>
            </a:r>
            <a:r>
              <a:rPr lang="en-US" sz="1200" dirty="0"/>
              <a:t>. Theban Hegemony</a:t>
            </a:r>
            <a:br>
              <a:rPr lang="en-US" sz="1200" dirty="0"/>
            </a:br>
            <a:r>
              <a:rPr lang="en-US" sz="1200" dirty="0"/>
              <a:t>367 Plato visited Dionysius II in Syracuse.</a:t>
            </a:r>
            <a:br>
              <a:rPr lang="en-US" sz="1200" dirty="0"/>
            </a:br>
            <a:r>
              <a:rPr lang="en-US" sz="1200" dirty="0"/>
              <a:t>367 </a:t>
            </a:r>
            <a:r>
              <a:rPr lang="en-US" sz="1200" dirty="0" err="1"/>
              <a:t>Licinian</a:t>
            </a:r>
            <a:r>
              <a:rPr lang="en-US" sz="1200" dirty="0"/>
              <a:t> law limited land ownership by Romans.</a:t>
            </a:r>
            <a:br>
              <a:rPr lang="en-US" sz="1200" dirty="0"/>
            </a:br>
            <a:r>
              <a:rPr lang="en-US" sz="1200" dirty="0"/>
              <a:t>367-357 Dionysius II ruled Syracuse.</a:t>
            </a:r>
            <a:br>
              <a:rPr lang="en-US" sz="1200" dirty="0"/>
            </a:br>
            <a:r>
              <a:rPr lang="en-US" sz="1200" dirty="0"/>
              <a:t>367-347 Aristotle studied in Plato's Academy.</a:t>
            </a:r>
            <a:br>
              <a:rPr lang="en-US" sz="1200" dirty="0"/>
            </a:br>
            <a:r>
              <a:rPr lang="en-US" sz="1200" dirty="0"/>
              <a:t>366 Thebans seized </a:t>
            </a:r>
            <a:r>
              <a:rPr lang="en-US" sz="1200" dirty="0" err="1"/>
              <a:t>Oropus</a:t>
            </a:r>
            <a:r>
              <a:rPr lang="en-US" sz="1200" dirty="0"/>
              <a:t>.</a:t>
            </a:r>
            <a:br>
              <a:rPr lang="en-US" sz="1200" dirty="0"/>
            </a:br>
            <a:r>
              <a:rPr lang="en-US" sz="1200" dirty="0"/>
              <a:t>366 Athens allied with Arcadia. Theban Hegemony</a:t>
            </a:r>
            <a:br>
              <a:rPr lang="en-US" sz="1200" dirty="0"/>
            </a:br>
            <a:r>
              <a:rPr lang="en-US" sz="1200" dirty="0"/>
              <a:t>366 </a:t>
            </a:r>
            <a:r>
              <a:rPr lang="en-US" sz="1200" dirty="0" err="1"/>
              <a:t>Lycomedes</a:t>
            </a:r>
            <a:r>
              <a:rPr lang="en-US" sz="1200" dirty="0"/>
              <a:t> killed by </a:t>
            </a:r>
            <a:r>
              <a:rPr lang="en-US" sz="1200" dirty="0" err="1"/>
              <a:t>Mantinean</a:t>
            </a:r>
            <a:r>
              <a:rPr lang="en-US" sz="1200" dirty="0"/>
              <a:t> exiles. Theban Hegemony</a:t>
            </a:r>
            <a:br>
              <a:rPr lang="en-US" sz="1200" dirty="0"/>
            </a:br>
            <a:r>
              <a:rPr lang="en-US" sz="1200" dirty="0"/>
              <a:t>366 Isocrates wrote oration for Spartan </a:t>
            </a:r>
            <a:r>
              <a:rPr lang="en-US" sz="1200" dirty="0" err="1"/>
              <a:t>Archidamus</a:t>
            </a:r>
            <a:r>
              <a:rPr lang="en-US" sz="1200" dirty="0"/>
              <a:t>.</a:t>
            </a:r>
            <a:br>
              <a:rPr lang="en-US" sz="1200" dirty="0"/>
            </a:br>
            <a:r>
              <a:rPr lang="en-US" sz="1200" dirty="0"/>
              <a:t>366 </a:t>
            </a:r>
            <a:r>
              <a:rPr lang="en-US" sz="1200" dirty="0" err="1"/>
              <a:t>Sextius</a:t>
            </a:r>
            <a:r>
              <a:rPr lang="en-US" sz="1200" dirty="0"/>
              <a:t> first plebeian elected consul in Rome.</a:t>
            </a:r>
            <a:br>
              <a:rPr lang="en-US" sz="1200" dirty="0"/>
            </a:br>
            <a:r>
              <a:rPr lang="en-US" sz="1200" dirty="0"/>
              <a:t>366 Roman patricians created new office of praetor.</a:t>
            </a:r>
            <a:br>
              <a:rPr lang="en-US" sz="1200" dirty="0"/>
            </a:br>
            <a:r>
              <a:rPr lang="en-US" sz="1200" dirty="0"/>
              <a:t>365 Macedonian regent Ptolemy assassinated. Theban Hegemony</a:t>
            </a:r>
            <a:br>
              <a:rPr lang="en-US" sz="1200" dirty="0"/>
            </a:br>
            <a:r>
              <a:rPr lang="en-US" sz="1200" dirty="0"/>
              <a:t>365 Athens led by Timotheus conquered and settled Samos. Theban Hegemony</a:t>
            </a:r>
            <a:br>
              <a:rPr lang="en-US" sz="1200" dirty="0"/>
            </a:br>
            <a:r>
              <a:rPr lang="en-US" sz="1200" dirty="0"/>
              <a:t>364 Pelopidas killed attacking Alexander at </a:t>
            </a:r>
            <a:r>
              <a:rPr lang="en-US" sz="1200" dirty="0" err="1"/>
              <a:t>Pherae</a:t>
            </a:r>
            <a:r>
              <a:rPr lang="en-US" sz="1200" dirty="0"/>
              <a:t>. Theban Hegemony</a:t>
            </a:r>
            <a:br>
              <a:rPr lang="en-US" sz="1200" dirty="0"/>
            </a:br>
            <a:r>
              <a:rPr lang="en-US" sz="1200" dirty="0"/>
              <a:t>364 Olympic games disrupted by Arcadian invasion of Elis. Theban Hegemony</a:t>
            </a:r>
            <a:br>
              <a:rPr lang="en-US" sz="1200" dirty="0"/>
            </a:br>
            <a:r>
              <a:rPr lang="en-US" sz="1200" dirty="0"/>
              <a:t>364 Demosthenes sued trustees of his estate.</a:t>
            </a:r>
            <a:br>
              <a:rPr lang="en-US" sz="1200" dirty="0"/>
            </a:br>
            <a:r>
              <a:rPr lang="en-US" sz="1200" dirty="0"/>
              <a:t>364 Etruscan dance and music used in Rome during a plague.</a:t>
            </a:r>
            <a:br>
              <a:rPr lang="en-US" sz="1200" dirty="0"/>
            </a:br>
            <a:r>
              <a:rPr lang="en-US" sz="1200" dirty="0"/>
              <a:t>362 Epaminondas killed in battle at Mantinea. Theban Hegemony</a:t>
            </a:r>
            <a:br>
              <a:rPr lang="en-US" sz="1200" dirty="0"/>
            </a:br>
            <a:r>
              <a:rPr lang="en-US" sz="1200" dirty="0"/>
              <a:t>362 </a:t>
            </a:r>
            <a:r>
              <a:rPr lang="en-US" sz="1200" dirty="0" err="1"/>
              <a:t>Ariobarzanes</a:t>
            </a:r>
            <a:r>
              <a:rPr lang="en-US" sz="1200" dirty="0"/>
              <a:t> crucified by Persia in satrap revolt.</a:t>
            </a:r>
            <a:br>
              <a:rPr lang="en-US" sz="1200" dirty="0"/>
            </a:br>
            <a:r>
              <a:rPr lang="en-US" sz="1200" dirty="0"/>
              <a:t>361 Agesilaus mercenary in Egypt's revolt from Persia.</a:t>
            </a:r>
            <a:br>
              <a:rPr lang="en-US" sz="1200" dirty="0"/>
            </a:br>
            <a:r>
              <a:rPr lang="en-US" sz="1200" dirty="0"/>
              <a:t>361 Corcyra oligarchs left Athenian league. Theban Hegemony</a:t>
            </a:r>
            <a:br>
              <a:rPr lang="en-US" sz="1200" dirty="0"/>
            </a:br>
            <a:r>
              <a:rPr lang="en-US" sz="1200" dirty="0"/>
              <a:t>c. 360 </a:t>
            </a:r>
            <a:r>
              <a:rPr lang="en-US" sz="1200" i="1" dirty="0"/>
              <a:t>Hellenica </a:t>
            </a:r>
            <a:r>
              <a:rPr lang="en-US" sz="1200" dirty="0"/>
              <a:t>history of Greece 411-362 by Xenophon.</a:t>
            </a:r>
            <a:br>
              <a:rPr lang="en-US" sz="1200" dirty="0"/>
            </a:br>
            <a:r>
              <a:rPr lang="en-US" sz="1200" dirty="0"/>
              <a:t>c. 360 </a:t>
            </a:r>
            <a:r>
              <a:rPr lang="en-US" sz="1200" i="1" dirty="0"/>
              <a:t>Laws</a:t>
            </a:r>
            <a:r>
              <a:rPr lang="en-US" sz="1200" dirty="0"/>
              <a:t> written by Plato.</a:t>
            </a:r>
            <a:br>
              <a:rPr lang="en-US" sz="1200" dirty="0"/>
            </a:br>
            <a:r>
              <a:rPr lang="en-US" sz="1200" dirty="0"/>
              <a:t>360 Plato visited Syracuse again.</a:t>
            </a:r>
            <a:br>
              <a:rPr lang="en-US" sz="1200" dirty="0"/>
            </a:br>
            <a:r>
              <a:rPr lang="en-US" sz="1200" dirty="0"/>
              <a:t>360-338 </a:t>
            </a:r>
            <a:r>
              <a:rPr lang="en-US" sz="1200" dirty="0" err="1"/>
              <a:t>Archidamus</a:t>
            </a:r>
            <a:r>
              <a:rPr lang="en-US" sz="1200" dirty="0"/>
              <a:t> co-ruled Sparta. Macedonian Expansion</a:t>
            </a:r>
            <a:br>
              <a:rPr lang="en-US" sz="1200" dirty="0"/>
            </a:br>
            <a:r>
              <a:rPr lang="en-US" sz="1200" dirty="0"/>
              <a:t>c. 360-270 </a:t>
            </a:r>
            <a:r>
              <a:rPr lang="en-US" sz="1200" dirty="0" err="1"/>
              <a:t>Pyrrho</a:t>
            </a:r>
            <a:r>
              <a:rPr lang="en-US" sz="1200" dirty="0"/>
              <a:t> of Elis founded Skeptical school of philosophy.</a:t>
            </a:r>
            <a:br>
              <a:rPr lang="en-US" sz="1200" dirty="0"/>
            </a:br>
            <a:r>
              <a:rPr lang="en-US" sz="1200" dirty="0"/>
              <a:t>359 Qin duke Xiao instituted reforms of </a:t>
            </a:r>
            <a:r>
              <a:rPr lang="en-US" sz="1200" dirty="0" err="1"/>
              <a:t>ShangYang</a:t>
            </a:r>
            <a:r>
              <a:rPr lang="en-US" sz="1200" dirty="0"/>
              <a:t>.</a:t>
            </a:r>
            <a:br>
              <a:rPr lang="en-US" sz="1200" dirty="0"/>
            </a:br>
            <a:r>
              <a:rPr lang="en-US" sz="1200" dirty="0"/>
              <a:t>359 </a:t>
            </a:r>
            <a:r>
              <a:rPr lang="en-US" sz="1200" dirty="0" err="1"/>
              <a:t>Cotys</a:t>
            </a:r>
            <a:r>
              <a:rPr lang="en-US" sz="1200" dirty="0"/>
              <a:t> of Thrace and Alexander of </a:t>
            </a:r>
            <a:r>
              <a:rPr lang="en-US" sz="1200" dirty="0" err="1"/>
              <a:t>Pherae</a:t>
            </a:r>
            <a:r>
              <a:rPr lang="en-US" sz="1200" dirty="0"/>
              <a:t> killed. Macedonian Expansion</a:t>
            </a:r>
            <a:br>
              <a:rPr lang="en-US" sz="1200" dirty="0"/>
            </a:br>
            <a:r>
              <a:rPr lang="en-US" sz="1200" dirty="0"/>
              <a:t>359 Macedonian king </a:t>
            </a:r>
            <a:r>
              <a:rPr lang="en-US" sz="1200" dirty="0" err="1"/>
              <a:t>Perdiccas</a:t>
            </a:r>
            <a:r>
              <a:rPr lang="en-US" sz="1200" dirty="0"/>
              <a:t> killed.</a:t>
            </a:r>
          </a:p>
          <a:p>
            <a:r>
              <a:rPr lang="en-US" sz="1200" dirty="0"/>
              <a:t>359-336 Philip II ruled Macedonia.</a:t>
            </a:r>
            <a:br>
              <a:rPr lang="en-US" sz="1200" dirty="0"/>
            </a:br>
            <a:r>
              <a:rPr lang="en-US" sz="1200" dirty="0"/>
              <a:t>358 Macedonian Philip defeated </a:t>
            </a:r>
            <a:r>
              <a:rPr lang="en-US" sz="1200" dirty="0" err="1"/>
              <a:t>Paeonians</a:t>
            </a:r>
            <a:r>
              <a:rPr lang="en-US" sz="1200" dirty="0"/>
              <a:t> and Illyrians.</a:t>
            </a:r>
            <a:br>
              <a:rPr lang="en-US" sz="1200" dirty="0"/>
            </a:br>
            <a:r>
              <a:rPr lang="en-US" sz="1200" dirty="0"/>
              <a:t>358 Rome outlawed bribery and reduced interest rates.</a:t>
            </a:r>
            <a:br>
              <a:rPr lang="en-US" sz="1200" dirty="0"/>
            </a:br>
            <a:r>
              <a:rPr lang="en-US" sz="1200" dirty="0"/>
              <a:t>357 Philip II's army captured Amphipolis.</a:t>
            </a:r>
            <a:br>
              <a:rPr lang="en-US" sz="1200" dirty="0"/>
            </a:br>
            <a:endParaRPr lang="en-US" sz="1200" dirty="0"/>
          </a:p>
        </p:txBody>
      </p:sp>
      <p:sp>
        <p:nvSpPr>
          <p:cNvPr id="3" name="Rectangle 2"/>
          <p:cNvSpPr/>
          <p:nvPr/>
        </p:nvSpPr>
        <p:spPr>
          <a:xfrm>
            <a:off x="6779536" y="195888"/>
            <a:ext cx="5134825" cy="6740307"/>
          </a:xfrm>
          <a:prstGeom prst="rect">
            <a:avLst/>
          </a:prstGeom>
        </p:spPr>
        <p:txBody>
          <a:bodyPr wrap="square">
            <a:spAutoFit/>
          </a:bodyPr>
          <a:lstStyle/>
          <a:p>
            <a:r>
              <a:rPr lang="en-US" sz="1200" dirty="0"/>
              <a:t>357 Chios, Rhodes, and Cos seceded from Athenian league. Macedonian Expansion</a:t>
            </a:r>
            <a:br>
              <a:rPr lang="en-US" sz="1200" dirty="0"/>
            </a:br>
            <a:r>
              <a:rPr lang="en-US" sz="1200" dirty="0"/>
              <a:t>357 </a:t>
            </a:r>
            <a:r>
              <a:rPr lang="en-US" sz="1200" dirty="0" err="1"/>
              <a:t>Chian</a:t>
            </a:r>
            <a:r>
              <a:rPr lang="en-US" sz="1200" dirty="0"/>
              <a:t> fleet killed </a:t>
            </a:r>
            <a:r>
              <a:rPr lang="en-US" sz="1200" dirty="0" err="1"/>
              <a:t>Chabrias</a:t>
            </a:r>
            <a:r>
              <a:rPr lang="en-US" sz="1200" dirty="0"/>
              <a:t> and blockaded Samos. Macedonian Expansion</a:t>
            </a:r>
            <a:br>
              <a:rPr lang="en-US" sz="1200" dirty="0"/>
            </a:br>
            <a:r>
              <a:rPr lang="en-US" sz="1200" dirty="0"/>
              <a:t>357 Dion led revolution in Syracuse.</a:t>
            </a:r>
            <a:br>
              <a:rPr lang="en-US" sz="1200" dirty="0"/>
            </a:br>
            <a:r>
              <a:rPr lang="en-US" sz="1200" dirty="0"/>
              <a:t>356 Caria, Rhodes, Chios, Cos, and Byzantium confederated. Macedonian Expansion</a:t>
            </a:r>
            <a:br>
              <a:rPr lang="en-US" sz="1200" dirty="0"/>
            </a:br>
            <a:r>
              <a:rPr lang="en-US" sz="1200" dirty="0"/>
              <a:t>356 Philip's army captured </a:t>
            </a:r>
            <a:r>
              <a:rPr lang="en-US" sz="1200" dirty="0" err="1"/>
              <a:t>Pydna</a:t>
            </a:r>
            <a:r>
              <a:rPr lang="en-US" sz="1200" dirty="0"/>
              <a:t> and Potidaea.</a:t>
            </a:r>
            <a:br>
              <a:rPr lang="en-US" sz="1200" dirty="0"/>
            </a:br>
            <a:r>
              <a:rPr lang="en-US" sz="1200" dirty="0"/>
              <a:t>356 Isocrates wrote letter to Spartan king </a:t>
            </a:r>
            <a:r>
              <a:rPr lang="en-US" sz="1200" dirty="0" err="1"/>
              <a:t>Archidamus</a:t>
            </a:r>
            <a:r>
              <a:rPr lang="en-US" sz="1200" dirty="0"/>
              <a:t>.</a:t>
            </a:r>
            <a:br>
              <a:rPr lang="en-US" sz="1200" dirty="0"/>
            </a:br>
            <a:r>
              <a:rPr lang="en-US" sz="1200" dirty="0"/>
              <a:t>356 </a:t>
            </a:r>
            <a:r>
              <a:rPr lang="en-US" sz="1200" dirty="0" err="1"/>
              <a:t>Phocians</a:t>
            </a:r>
            <a:r>
              <a:rPr lang="en-US" sz="1200" dirty="0"/>
              <a:t> seized treasury of Delphi. Wars</a:t>
            </a:r>
            <a:br>
              <a:rPr lang="en-US" sz="1200" dirty="0"/>
            </a:br>
            <a:r>
              <a:rPr lang="en-US" sz="1200" dirty="0"/>
              <a:t>356 Alexander III born in Macedonia.</a:t>
            </a:r>
            <a:br>
              <a:rPr lang="en-US" sz="1200" dirty="0"/>
            </a:br>
            <a:r>
              <a:rPr lang="en-US" sz="1200" dirty="0"/>
              <a:t>356 </a:t>
            </a:r>
            <a:r>
              <a:rPr lang="en-US" sz="1200" dirty="0" err="1"/>
              <a:t>Rutulus</a:t>
            </a:r>
            <a:r>
              <a:rPr lang="en-US" sz="1200" dirty="0"/>
              <a:t> first plebeian appointed dictator of Rome.</a:t>
            </a:r>
            <a:br>
              <a:rPr lang="en-US" sz="1200" dirty="0"/>
            </a:br>
            <a:r>
              <a:rPr lang="en-US" sz="1200" dirty="0"/>
              <a:t>355 Athenians acquitted </a:t>
            </a:r>
            <a:r>
              <a:rPr lang="en-US" sz="1200" dirty="0" err="1"/>
              <a:t>Iphicrates</a:t>
            </a:r>
            <a:r>
              <a:rPr lang="en-US" sz="1200" dirty="0"/>
              <a:t> and fined Timotheus. Wars</a:t>
            </a:r>
            <a:br>
              <a:rPr lang="en-US" sz="1200" dirty="0"/>
            </a:br>
            <a:r>
              <a:rPr lang="en-US" sz="1200" dirty="0"/>
              <a:t>355 Chares supported </a:t>
            </a:r>
            <a:r>
              <a:rPr lang="en-US" sz="1200" dirty="0" err="1"/>
              <a:t>Artabazus</a:t>
            </a:r>
            <a:r>
              <a:rPr lang="en-US" sz="1200" dirty="0"/>
              <a:t> rebellion against Persia. Wars</a:t>
            </a:r>
            <a:br>
              <a:rPr lang="en-US" sz="1200" dirty="0"/>
            </a:br>
            <a:r>
              <a:rPr lang="en-US" sz="1200" dirty="0"/>
              <a:t>355 Athens made peace with Chios, Rhodes, Cos, Byzantium. Wars</a:t>
            </a:r>
            <a:br>
              <a:rPr lang="en-US" sz="1200" dirty="0"/>
            </a:br>
            <a:r>
              <a:rPr lang="en-US" sz="1200" dirty="0"/>
              <a:t>355 </a:t>
            </a:r>
            <a:r>
              <a:rPr lang="en-US" sz="1200" i="1" dirty="0"/>
              <a:t>On the Peace</a:t>
            </a:r>
            <a:r>
              <a:rPr lang="en-US" sz="1200" dirty="0"/>
              <a:t> written by Isocrates.</a:t>
            </a:r>
            <a:br>
              <a:rPr lang="en-US" sz="1200" dirty="0"/>
            </a:br>
            <a:r>
              <a:rPr lang="en-US" sz="1200" dirty="0"/>
              <a:t>355 Demosthenes spoke against </a:t>
            </a:r>
            <a:r>
              <a:rPr lang="en-US" sz="1200" dirty="0" err="1"/>
              <a:t>Leptines</a:t>
            </a:r>
            <a:r>
              <a:rPr lang="en-US" sz="1200" dirty="0"/>
              <a:t> and </a:t>
            </a:r>
            <a:r>
              <a:rPr lang="en-US" sz="1200" dirty="0" err="1"/>
              <a:t>Androtion</a:t>
            </a:r>
            <a:r>
              <a:rPr lang="en-US" sz="1200" dirty="0"/>
              <a:t>.</a:t>
            </a:r>
            <a:br>
              <a:rPr lang="en-US" sz="1200" dirty="0"/>
            </a:br>
            <a:r>
              <a:rPr lang="en-US" sz="1200" dirty="0"/>
              <a:t>c. 355 </a:t>
            </a:r>
            <a:r>
              <a:rPr lang="en-US" sz="1200" i="1" dirty="0"/>
              <a:t>Ways and Means </a:t>
            </a:r>
            <a:r>
              <a:rPr lang="en-US" sz="1200" dirty="0"/>
              <a:t>written</a:t>
            </a:r>
            <a:r>
              <a:rPr lang="en-US" sz="1200" i="1" dirty="0"/>
              <a:t> </a:t>
            </a:r>
            <a:r>
              <a:rPr lang="en-US" sz="1200" dirty="0"/>
              <a:t>by Xenophon.</a:t>
            </a:r>
            <a:br>
              <a:rPr lang="en-US" sz="1200" dirty="0"/>
            </a:br>
            <a:r>
              <a:rPr lang="en-US" sz="1200" dirty="0"/>
              <a:t>354 Thebans defeated </a:t>
            </a:r>
            <a:r>
              <a:rPr lang="en-US" sz="1200" dirty="0" err="1"/>
              <a:t>Phocians</a:t>
            </a:r>
            <a:r>
              <a:rPr lang="en-US" sz="1200" dirty="0"/>
              <a:t>, killed </a:t>
            </a:r>
            <a:r>
              <a:rPr lang="en-US" sz="1200" dirty="0" err="1"/>
              <a:t>Philomelus</a:t>
            </a:r>
            <a:r>
              <a:rPr lang="en-US" sz="1200" dirty="0"/>
              <a:t>. Wars</a:t>
            </a:r>
            <a:br>
              <a:rPr lang="en-US" sz="1200" dirty="0"/>
            </a:br>
            <a:r>
              <a:rPr lang="en-US" sz="1200" dirty="0"/>
              <a:t>354 </a:t>
            </a:r>
            <a:r>
              <a:rPr lang="en-US" sz="1200" i="1" dirty="0" err="1"/>
              <a:t>Areopagiticus</a:t>
            </a:r>
            <a:r>
              <a:rPr lang="en-US" sz="1200" dirty="0"/>
              <a:t> written by Isocrates.</a:t>
            </a:r>
            <a:br>
              <a:rPr lang="en-US" sz="1200" dirty="0"/>
            </a:br>
            <a:r>
              <a:rPr lang="en-US" sz="1200" dirty="0"/>
              <a:t>354 </a:t>
            </a:r>
            <a:r>
              <a:rPr lang="en-US" sz="1200" dirty="0" err="1"/>
              <a:t>Samnites</a:t>
            </a:r>
            <a:r>
              <a:rPr lang="en-US" sz="1200" dirty="0"/>
              <a:t> allied with Rome.</a:t>
            </a:r>
            <a:br>
              <a:rPr lang="en-US" sz="1200" dirty="0"/>
            </a:br>
            <a:r>
              <a:rPr lang="en-US" sz="1200" dirty="0"/>
              <a:t>354 Dion murdered in Syracuse.</a:t>
            </a:r>
            <a:br>
              <a:rPr lang="en-US" sz="1200" dirty="0"/>
            </a:br>
            <a:r>
              <a:rPr lang="en-US" sz="1200" dirty="0"/>
              <a:t>354-353 </a:t>
            </a:r>
            <a:r>
              <a:rPr lang="en-US" sz="1200" dirty="0" err="1"/>
              <a:t>Callippus</a:t>
            </a:r>
            <a:r>
              <a:rPr lang="en-US" sz="1200" dirty="0"/>
              <a:t> ruled Syracuse. Sicily</a:t>
            </a:r>
            <a:br>
              <a:rPr lang="en-US" sz="1200" dirty="0"/>
            </a:br>
            <a:r>
              <a:rPr lang="en-US" sz="1200" dirty="0"/>
              <a:t>354-350 </a:t>
            </a:r>
            <a:r>
              <a:rPr lang="en-US" sz="1200" dirty="0" err="1"/>
              <a:t>Eubulus</a:t>
            </a:r>
            <a:r>
              <a:rPr lang="en-US" sz="1200" dirty="0"/>
              <a:t> administered </a:t>
            </a:r>
            <a:r>
              <a:rPr lang="en-US" sz="1200" dirty="0" err="1"/>
              <a:t>Theoric</a:t>
            </a:r>
            <a:r>
              <a:rPr lang="en-US" sz="1200" dirty="0"/>
              <a:t> fund in Athens. Wars</a:t>
            </a:r>
            <a:br>
              <a:rPr lang="en-US" sz="1200" dirty="0"/>
            </a:br>
            <a:r>
              <a:rPr lang="en-US" sz="1200" dirty="0"/>
              <a:t>353-351 </a:t>
            </a:r>
            <a:r>
              <a:rPr lang="en-US" sz="1200" dirty="0" err="1"/>
              <a:t>Hipparinus</a:t>
            </a:r>
            <a:r>
              <a:rPr lang="en-US" sz="1200" dirty="0"/>
              <a:t> ruled Syracuse. Sicily</a:t>
            </a:r>
            <a:br>
              <a:rPr lang="en-US" sz="1200" dirty="0"/>
            </a:br>
            <a:r>
              <a:rPr lang="en-US" sz="1200" dirty="0"/>
              <a:t>353 Philip's Macedonian army captured </a:t>
            </a:r>
            <a:r>
              <a:rPr lang="en-US" sz="1200" dirty="0" err="1"/>
              <a:t>Methone</a:t>
            </a:r>
            <a:r>
              <a:rPr lang="en-US" sz="1200" dirty="0"/>
              <a:t>.</a:t>
            </a:r>
            <a:br>
              <a:rPr lang="en-US" sz="1200" dirty="0"/>
            </a:br>
            <a:r>
              <a:rPr lang="en-US" sz="1200" dirty="0"/>
              <a:t>353 </a:t>
            </a:r>
            <a:r>
              <a:rPr lang="en-US" sz="1200" dirty="0" err="1"/>
              <a:t>Phocians</a:t>
            </a:r>
            <a:r>
              <a:rPr lang="en-US" sz="1200" dirty="0"/>
              <a:t> led by </a:t>
            </a:r>
            <a:r>
              <a:rPr lang="en-US" sz="1200" dirty="0" err="1"/>
              <a:t>Onomarchus</a:t>
            </a:r>
            <a:r>
              <a:rPr lang="en-US" sz="1200" dirty="0"/>
              <a:t> captured </a:t>
            </a:r>
            <a:r>
              <a:rPr lang="en-US" sz="1200" dirty="0" err="1"/>
              <a:t>Coroneia</a:t>
            </a:r>
            <a:r>
              <a:rPr lang="en-US" sz="1200" dirty="0"/>
              <a:t>. Wars</a:t>
            </a:r>
            <a:br>
              <a:rPr lang="en-US" sz="1200" dirty="0"/>
            </a:br>
            <a:r>
              <a:rPr lang="en-US" sz="1200" dirty="0"/>
              <a:t>353 Demosthenes spoke against </a:t>
            </a:r>
            <a:r>
              <a:rPr lang="en-US" sz="1200" dirty="0" err="1"/>
              <a:t>Aristocrates</a:t>
            </a:r>
            <a:r>
              <a:rPr lang="en-US" sz="1200" dirty="0"/>
              <a:t>.</a:t>
            </a:r>
            <a:br>
              <a:rPr lang="en-US" sz="1200" dirty="0"/>
            </a:br>
            <a:r>
              <a:rPr lang="en-US" sz="1200" dirty="0"/>
              <a:t>352 Macedonians defeated </a:t>
            </a:r>
            <a:r>
              <a:rPr lang="en-US" sz="1200" dirty="0" err="1"/>
              <a:t>Phocian</a:t>
            </a:r>
            <a:r>
              <a:rPr lang="en-US" sz="1200" dirty="0"/>
              <a:t> army.</a:t>
            </a:r>
            <a:br>
              <a:rPr lang="en-US" sz="1200" dirty="0"/>
            </a:br>
            <a:r>
              <a:rPr lang="en-US" sz="1200" dirty="0"/>
              <a:t>352-337 Han reformed by prime minister Shen Bu-</a:t>
            </a:r>
            <a:r>
              <a:rPr lang="en-US" sz="1200" dirty="0" err="1"/>
              <a:t>hai</a:t>
            </a:r>
            <a:r>
              <a:rPr lang="en-US" sz="1200" dirty="0"/>
              <a:t>. Warring States</a:t>
            </a:r>
            <a:br>
              <a:rPr lang="en-US" sz="1200" dirty="0"/>
            </a:br>
            <a:r>
              <a:rPr lang="en-US" sz="1200" dirty="0"/>
              <a:t>351 First Philippic oration by Demosthenes.</a:t>
            </a:r>
            <a:br>
              <a:rPr lang="en-US" sz="1200" dirty="0"/>
            </a:br>
            <a:r>
              <a:rPr lang="en-US" sz="1200" dirty="0"/>
              <a:t>351-346 </a:t>
            </a:r>
            <a:r>
              <a:rPr lang="en-US" sz="1200" dirty="0" err="1"/>
              <a:t>Nysaeus</a:t>
            </a:r>
            <a:r>
              <a:rPr lang="en-US" sz="1200" dirty="0"/>
              <a:t> ruled Syracuse. Sicily</a:t>
            </a:r>
            <a:br>
              <a:rPr lang="en-US" sz="1200" dirty="0"/>
            </a:br>
            <a:r>
              <a:rPr lang="en-US" sz="1200" dirty="0"/>
              <a:t>c. 350 </a:t>
            </a:r>
            <a:r>
              <a:rPr lang="en-US" sz="1200" i="1" dirty="0"/>
              <a:t>Nyaya</a:t>
            </a:r>
            <a:r>
              <a:rPr lang="en-US" sz="1200" dirty="0"/>
              <a:t> </a:t>
            </a:r>
            <a:r>
              <a:rPr lang="en-US" sz="1200" i="1" dirty="0"/>
              <a:t>Sutras</a:t>
            </a:r>
            <a:r>
              <a:rPr lang="en-US" sz="1200" dirty="0"/>
              <a:t> by Gautama.</a:t>
            </a:r>
            <a:br>
              <a:rPr lang="en-US" sz="1200" dirty="0"/>
            </a:br>
            <a:r>
              <a:rPr lang="en-US" sz="1200" dirty="0"/>
              <a:t>c. 350 </a:t>
            </a:r>
            <a:r>
              <a:rPr lang="en-US" sz="1200" i="1" dirty="0" err="1"/>
              <a:t>Mimamsa</a:t>
            </a:r>
            <a:r>
              <a:rPr lang="en-US" sz="1200" i="1" dirty="0"/>
              <a:t> Sutra</a:t>
            </a:r>
            <a:r>
              <a:rPr lang="en-US" sz="1200" dirty="0"/>
              <a:t> by </a:t>
            </a:r>
            <a:r>
              <a:rPr lang="en-US" sz="1200" dirty="0" err="1"/>
              <a:t>Jaimini</a:t>
            </a:r>
            <a:r>
              <a:rPr lang="en-US" sz="1200" dirty="0"/>
              <a:t>.</a:t>
            </a:r>
            <a:br>
              <a:rPr lang="en-US" sz="1200" dirty="0"/>
            </a:br>
            <a:r>
              <a:rPr lang="en-US" sz="1200" dirty="0"/>
              <a:t>c. 350 </a:t>
            </a:r>
            <a:r>
              <a:rPr lang="en-US" sz="1200" i="1" dirty="0"/>
              <a:t>Vedanta Sutra</a:t>
            </a:r>
            <a:r>
              <a:rPr lang="en-US" sz="1200" dirty="0"/>
              <a:t> by </a:t>
            </a:r>
            <a:r>
              <a:rPr lang="en-US" sz="1200" dirty="0" err="1"/>
              <a:t>Badarayana</a:t>
            </a:r>
            <a:r>
              <a:rPr lang="en-US" sz="1200" dirty="0"/>
              <a:t>.</a:t>
            </a:r>
            <a:br>
              <a:rPr lang="en-US" sz="1200" dirty="0"/>
            </a:br>
            <a:r>
              <a:rPr lang="en-US" sz="1200" dirty="0"/>
              <a:t>c. 350 </a:t>
            </a:r>
            <a:r>
              <a:rPr lang="en-US" sz="1200" i="1" dirty="0" err="1"/>
              <a:t>Jataka</a:t>
            </a:r>
            <a:r>
              <a:rPr lang="en-US" sz="1200" i="1" dirty="0"/>
              <a:t> </a:t>
            </a:r>
            <a:r>
              <a:rPr lang="en-US" sz="1200" dirty="0"/>
              <a:t>tales told in India.</a:t>
            </a:r>
            <a:br>
              <a:rPr lang="en-US" sz="1200" dirty="0"/>
            </a:br>
            <a:endParaRPr lang="en-US" sz="1200" dirty="0"/>
          </a:p>
        </p:txBody>
      </p:sp>
      <p:sp>
        <p:nvSpPr>
          <p:cNvPr id="4" name="Rectangle 3"/>
          <p:cNvSpPr/>
          <p:nvPr/>
        </p:nvSpPr>
        <p:spPr>
          <a:xfrm>
            <a:off x="4409500" y="6642556"/>
            <a:ext cx="2132315" cy="215444"/>
          </a:xfrm>
          <a:prstGeom prst="rect">
            <a:avLst/>
          </a:prstGeom>
        </p:spPr>
        <p:txBody>
          <a:bodyPr wrap="none">
            <a:spAutoFit/>
          </a:bodyPr>
          <a:lstStyle/>
          <a:p>
            <a:r>
              <a:rPr lang="en-US" sz="800" dirty="0"/>
              <a:t>http://www.san.beck.org/AB-Chronology.html</a:t>
            </a:r>
          </a:p>
        </p:txBody>
      </p:sp>
    </p:spTree>
    <p:extLst>
      <p:ext uri="{BB962C8B-B14F-4D97-AF65-F5344CB8AC3E}">
        <p14:creationId xmlns:p14="http://schemas.microsoft.com/office/powerpoint/2010/main" val="282724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374" y="100827"/>
            <a:ext cx="4916032" cy="7109639"/>
          </a:xfrm>
          <a:prstGeom prst="rect">
            <a:avLst/>
          </a:prstGeom>
        </p:spPr>
        <p:txBody>
          <a:bodyPr wrap="square">
            <a:spAutoFit/>
          </a:bodyPr>
          <a:lstStyle/>
          <a:p>
            <a:r>
              <a:rPr lang="en-US" sz="1200" dirty="0"/>
              <a:t>349 Thirty-two cities of </a:t>
            </a:r>
            <a:r>
              <a:rPr lang="en-US" sz="1200" dirty="0" err="1"/>
              <a:t>Chalcide</a:t>
            </a:r>
            <a:r>
              <a:rPr lang="en-US" sz="1200" dirty="0"/>
              <a:t> submitted to Philip.</a:t>
            </a:r>
            <a:br>
              <a:rPr lang="en-US" sz="1200" dirty="0"/>
            </a:br>
            <a:r>
              <a:rPr lang="en-US" sz="1200" dirty="0"/>
              <a:t>349 Three </a:t>
            </a:r>
            <a:r>
              <a:rPr lang="en-US" sz="1200" dirty="0" err="1"/>
              <a:t>Olynthiac</a:t>
            </a:r>
            <a:r>
              <a:rPr lang="en-US" sz="1200" dirty="0"/>
              <a:t> orations by Demosthenes.</a:t>
            </a:r>
            <a:br>
              <a:rPr lang="en-US" sz="1200" dirty="0"/>
            </a:br>
            <a:r>
              <a:rPr lang="en-US" sz="1200" dirty="0"/>
              <a:t>348 Philip's forces captured Olynthus.</a:t>
            </a:r>
            <a:br>
              <a:rPr lang="en-US" sz="1200" dirty="0"/>
            </a:br>
            <a:r>
              <a:rPr lang="en-US" sz="1200" dirty="0"/>
              <a:t>348 Rome renewed treaty with Carthage.</a:t>
            </a:r>
            <a:br>
              <a:rPr lang="en-US" sz="1200" dirty="0"/>
            </a:br>
            <a:r>
              <a:rPr lang="en-US" sz="1200" dirty="0"/>
              <a:t>348 Roman taxes, interest, and conscription reduced.</a:t>
            </a:r>
            <a:br>
              <a:rPr lang="en-US" sz="1200" dirty="0"/>
            </a:br>
            <a:r>
              <a:rPr lang="en-US" sz="1200" dirty="0"/>
              <a:t>347 Plato died in Athens.</a:t>
            </a:r>
            <a:br>
              <a:rPr lang="en-US" sz="1200" dirty="0"/>
            </a:br>
            <a:r>
              <a:rPr lang="en-US" sz="1200" dirty="0"/>
              <a:t>347 Athenian embassy led by </a:t>
            </a:r>
            <a:r>
              <a:rPr lang="en-US" sz="1200" dirty="0" err="1"/>
              <a:t>Philocrates</a:t>
            </a:r>
            <a:r>
              <a:rPr lang="en-US" sz="1200" dirty="0"/>
              <a:t> to Philip.</a:t>
            </a:r>
            <a:br>
              <a:rPr lang="en-US" sz="1200" dirty="0"/>
            </a:br>
            <a:r>
              <a:rPr lang="en-US" sz="1200" dirty="0"/>
              <a:t>347-339 </a:t>
            </a:r>
            <a:r>
              <a:rPr lang="en-US" sz="1200" dirty="0" err="1"/>
              <a:t>Speusippus</a:t>
            </a:r>
            <a:r>
              <a:rPr lang="en-US" sz="1200" dirty="0"/>
              <a:t> headed Academy in Athens. Aristotle</a:t>
            </a:r>
            <a:br>
              <a:rPr lang="en-US" sz="1200" dirty="0"/>
            </a:br>
            <a:r>
              <a:rPr lang="en-US" sz="1200" dirty="0"/>
              <a:t>346 Athens made treaty with Macedonia.</a:t>
            </a:r>
            <a:br>
              <a:rPr lang="en-US" sz="1200" dirty="0"/>
            </a:br>
            <a:r>
              <a:rPr lang="en-US" sz="1200" dirty="0"/>
              <a:t>346 Philip allied with Thebes defeated Phocis.</a:t>
            </a:r>
            <a:br>
              <a:rPr lang="en-US" sz="1200" dirty="0"/>
            </a:br>
            <a:r>
              <a:rPr lang="en-US" sz="1200" dirty="0"/>
              <a:t>346 Isocrates wrote to Macedonian king Philip.</a:t>
            </a:r>
            <a:br>
              <a:rPr lang="en-US" sz="1200" dirty="0"/>
            </a:br>
            <a:r>
              <a:rPr lang="en-US" sz="1200" dirty="0"/>
              <a:t>346-344 Dionysius II ruled Syracuse.</a:t>
            </a:r>
            <a:br>
              <a:rPr lang="en-US" sz="1200" dirty="0"/>
            </a:br>
            <a:r>
              <a:rPr lang="en-US" sz="1200" dirty="0"/>
              <a:t>345 </a:t>
            </a:r>
            <a:r>
              <a:rPr lang="en-US" sz="1200" dirty="0" err="1"/>
              <a:t>Aeschines</a:t>
            </a:r>
            <a:r>
              <a:rPr lang="en-US" sz="1200" dirty="0"/>
              <a:t> prosecuted </a:t>
            </a:r>
            <a:r>
              <a:rPr lang="en-US" sz="1200" dirty="0" err="1"/>
              <a:t>Timarchus</a:t>
            </a:r>
            <a:r>
              <a:rPr lang="en-US" sz="1200" dirty="0"/>
              <a:t>.</a:t>
            </a:r>
            <a:br>
              <a:rPr lang="en-US" sz="1200" dirty="0"/>
            </a:br>
            <a:r>
              <a:rPr lang="en-US" sz="1200" dirty="0"/>
              <a:t>345-343 Persia invaded Egypt.</a:t>
            </a:r>
            <a:br>
              <a:rPr lang="en-US" sz="1200" dirty="0"/>
            </a:br>
            <a:r>
              <a:rPr lang="en-US" sz="1200" dirty="0"/>
              <a:t>344 Demosthenes made speeches in the Peloponnese.</a:t>
            </a:r>
            <a:br>
              <a:rPr lang="en-US" sz="1200" dirty="0"/>
            </a:br>
            <a:r>
              <a:rPr lang="en-US" sz="1200" dirty="0"/>
              <a:t>344 Second Philippic oration by Demosthenes.</a:t>
            </a:r>
            <a:br>
              <a:rPr lang="en-US" sz="1200" dirty="0"/>
            </a:br>
            <a:r>
              <a:rPr lang="en-US" sz="1200" dirty="0"/>
              <a:t>344 </a:t>
            </a:r>
            <a:r>
              <a:rPr lang="en-US" sz="1200" dirty="0" err="1"/>
              <a:t>Timoleon</a:t>
            </a:r>
            <a:r>
              <a:rPr lang="en-US" sz="1200" dirty="0"/>
              <a:t> defeated </a:t>
            </a:r>
            <a:r>
              <a:rPr lang="en-US" sz="1200" dirty="0" err="1"/>
              <a:t>Hicetas</a:t>
            </a:r>
            <a:r>
              <a:rPr lang="en-US" sz="1200" dirty="0"/>
              <a:t> at </a:t>
            </a:r>
            <a:r>
              <a:rPr lang="en-US" sz="1200" dirty="0" err="1"/>
              <a:t>Hadranum</a:t>
            </a:r>
            <a:r>
              <a:rPr lang="en-US" sz="1200" dirty="0"/>
              <a:t>.</a:t>
            </a:r>
            <a:br>
              <a:rPr lang="en-US" sz="1200" dirty="0"/>
            </a:br>
            <a:r>
              <a:rPr lang="en-US" sz="1200" dirty="0"/>
              <a:t>343-338 Spartan king </a:t>
            </a:r>
            <a:r>
              <a:rPr lang="en-US" sz="1200" dirty="0" err="1"/>
              <a:t>Archidamus</a:t>
            </a:r>
            <a:r>
              <a:rPr lang="en-US" sz="1200" dirty="0"/>
              <a:t> II fought in Italy.</a:t>
            </a:r>
            <a:br>
              <a:rPr lang="en-US" sz="1200" dirty="0"/>
            </a:br>
            <a:r>
              <a:rPr lang="en-US" sz="1200" dirty="0"/>
              <a:t>343 </a:t>
            </a:r>
            <a:r>
              <a:rPr lang="en-US" sz="1200" dirty="0" err="1"/>
              <a:t>Philocrates</a:t>
            </a:r>
            <a:r>
              <a:rPr lang="en-US" sz="1200" dirty="0"/>
              <a:t> and </a:t>
            </a:r>
            <a:r>
              <a:rPr lang="en-US" sz="1200" dirty="0" err="1"/>
              <a:t>Aeschines</a:t>
            </a:r>
            <a:r>
              <a:rPr lang="en-US" sz="1200" dirty="0"/>
              <a:t> impeached in Athens.</a:t>
            </a:r>
            <a:br>
              <a:rPr lang="en-US" sz="1200" dirty="0"/>
            </a:br>
            <a:r>
              <a:rPr lang="en-US" sz="1200" dirty="0"/>
              <a:t>343 Antiphon executed for treason by Athens. Wars</a:t>
            </a:r>
            <a:br>
              <a:rPr lang="en-US" sz="1200" dirty="0"/>
            </a:br>
            <a:r>
              <a:rPr lang="en-US" sz="1200" dirty="0"/>
              <a:t>343 Demosthenes and </a:t>
            </a:r>
            <a:r>
              <a:rPr lang="en-US" sz="1200" dirty="0" err="1"/>
              <a:t>Aeschines</a:t>
            </a:r>
            <a:r>
              <a:rPr lang="en-US" sz="1200" dirty="0"/>
              <a:t> spoke on the treaty.</a:t>
            </a:r>
            <a:br>
              <a:rPr lang="en-US" sz="1200" dirty="0"/>
            </a:br>
            <a:r>
              <a:rPr lang="en-US" sz="1200" dirty="0"/>
              <a:t>343 Roman senate declared war on </a:t>
            </a:r>
            <a:r>
              <a:rPr lang="en-US" sz="1200" dirty="0" err="1"/>
              <a:t>Samnites</a:t>
            </a:r>
            <a:r>
              <a:rPr lang="en-US" sz="1200" dirty="0"/>
              <a:t>.</a:t>
            </a:r>
            <a:br>
              <a:rPr lang="en-US" sz="1200" dirty="0"/>
            </a:br>
            <a:r>
              <a:rPr lang="en-US" sz="1200" dirty="0"/>
              <a:t>343-341 Athenians formed various alliances. Wars</a:t>
            </a:r>
            <a:br>
              <a:rPr lang="en-US" sz="1200" dirty="0"/>
            </a:br>
            <a:r>
              <a:rPr lang="en-US" sz="1200" dirty="0"/>
              <a:t>342-341 Philip's Macedonian army invaded Thrace.</a:t>
            </a:r>
            <a:br>
              <a:rPr lang="en-US" sz="1200" dirty="0"/>
            </a:br>
            <a:r>
              <a:rPr lang="en-US" sz="1200" dirty="0"/>
              <a:t>342-336 Aristotle tutored Alexander in Macedonia.</a:t>
            </a:r>
            <a:br>
              <a:rPr lang="en-US" sz="1200" dirty="0"/>
            </a:br>
            <a:r>
              <a:rPr lang="en-US" sz="1200" dirty="0"/>
              <a:t>342-292 Menander wrote more than a hundred comedies.</a:t>
            </a:r>
            <a:br>
              <a:rPr lang="en-US" sz="1200" dirty="0"/>
            </a:br>
            <a:r>
              <a:rPr lang="en-US" sz="1200" dirty="0"/>
              <a:t>341 </a:t>
            </a:r>
            <a:r>
              <a:rPr lang="en-US" sz="1200" i="1" dirty="0"/>
              <a:t>Third Philippic</a:t>
            </a:r>
            <a:r>
              <a:rPr lang="en-US" sz="1200" dirty="0"/>
              <a:t> and </a:t>
            </a:r>
            <a:r>
              <a:rPr lang="en-US" sz="1200" i="1" dirty="0"/>
              <a:t>On the Chersonese</a:t>
            </a:r>
            <a:r>
              <a:rPr lang="en-US" sz="1200" dirty="0"/>
              <a:t> by Demosthenes.</a:t>
            </a:r>
            <a:br>
              <a:rPr lang="en-US" sz="1200" dirty="0"/>
            </a:br>
            <a:r>
              <a:rPr lang="en-US" sz="1200" dirty="0"/>
              <a:t>341-325 Rome observed truce with </a:t>
            </a:r>
            <a:r>
              <a:rPr lang="en-US" sz="1200" dirty="0" err="1"/>
              <a:t>Samnites</a:t>
            </a:r>
            <a:r>
              <a:rPr lang="en-US" sz="1200" dirty="0"/>
              <a:t>.</a:t>
            </a:r>
            <a:br>
              <a:rPr lang="en-US" sz="1200" dirty="0"/>
            </a:br>
            <a:r>
              <a:rPr lang="en-US" sz="1200" dirty="0"/>
              <a:t>341-270 Epicurus founded Hedonist school of philosophy.</a:t>
            </a:r>
            <a:br>
              <a:rPr lang="en-US" sz="1200" dirty="0"/>
            </a:br>
            <a:r>
              <a:rPr lang="en-US" sz="1200" dirty="0"/>
              <a:t>340 Qin attacked state of Wei. Warring States</a:t>
            </a:r>
            <a:br>
              <a:rPr lang="en-US" sz="1200" dirty="0"/>
            </a:br>
            <a:r>
              <a:rPr lang="en-US" sz="1200" dirty="0"/>
              <a:t>c. 340 Lie-</a:t>
            </a:r>
            <a:r>
              <a:rPr lang="en-US" sz="1200" dirty="0" err="1"/>
              <a:t>zi</a:t>
            </a:r>
            <a:r>
              <a:rPr lang="en-US" sz="1200" dirty="0"/>
              <a:t> told Daoist tales in Zheng.</a:t>
            </a:r>
            <a:br>
              <a:rPr lang="en-US" sz="1200" dirty="0"/>
            </a:br>
            <a:r>
              <a:rPr lang="en-US" sz="1200" dirty="0"/>
              <a:t>340 </a:t>
            </a:r>
            <a:r>
              <a:rPr lang="en-US" sz="1200" dirty="0" err="1"/>
              <a:t>Amphictyonic</a:t>
            </a:r>
            <a:r>
              <a:rPr lang="en-US" sz="1200" dirty="0"/>
              <a:t> Council conflicts. Wars</a:t>
            </a:r>
            <a:br>
              <a:rPr lang="en-US" sz="1200" dirty="0"/>
            </a:br>
            <a:r>
              <a:rPr lang="en-US" sz="1200" dirty="0"/>
              <a:t>340 Philip appointed Alexander regent in Macedonia.</a:t>
            </a:r>
            <a:br>
              <a:rPr lang="en-US" sz="1200" dirty="0"/>
            </a:br>
            <a:r>
              <a:rPr lang="en-US" sz="1200" dirty="0"/>
              <a:t>340, 338 Athenians crowned Demosthenes.</a:t>
            </a:r>
            <a:br>
              <a:rPr lang="en-US" sz="1200" dirty="0"/>
            </a:br>
            <a:r>
              <a:rPr lang="en-US" sz="1200" dirty="0"/>
              <a:t>339 </a:t>
            </a:r>
            <a:r>
              <a:rPr lang="en-US" sz="1200" dirty="0" err="1"/>
              <a:t>Amphictyons</a:t>
            </a:r>
            <a:r>
              <a:rPr lang="en-US" sz="1200" dirty="0"/>
              <a:t> asked Philip to lead sacred war.</a:t>
            </a:r>
            <a:br>
              <a:rPr lang="en-US" sz="1200" dirty="0"/>
            </a:br>
            <a:r>
              <a:rPr lang="en-US" sz="1200" dirty="0"/>
              <a:t>339 </a:t>
            </a:r>
            <a:r>
              <a:rPr lang="en-US" sz="1200" dirty="0" err="1"/>
              <a:t>Timoleon's</a:t>
            </a:r>
            <a:r>
              <a:rPr lang="en-US" sz="1200" dirty="0"/>
              <a:t> army defeated Carthaginians at </a:t>
            </a:r>
            <a:r>
              <a:rPr lang="en-US" sz="1200" dirty="0" err="1"/>
              <a:t>Crimisus</a:t>
            </a:r>
            <a:r>
              <a:rPr lang="en-US" sz="1200" dirty="0"/>
              <a:t>.</a:t>
            </a:r>
            <a:br>
              <a:rPr lang="en-US" sz="1200" dirty="0"/>
            </a:br>
            <a:endParaRPr lang="en-US" sz="1200" dirty="0"/>
          </a:p>
        </p:txBody>
      </p:sp>
      <p:sp>
        <p:nvSpPr>
          <p:cNvPr id="3" name="Rectangle 2"/>
          <p:cNvSpPr/>
          <p:nvPr/>
        </p:nvSpPr>
        <p:spPr>
          <a:xfrm>
            <a:off x="6978712" y="100827"/>
            <a:ext cx="5134825" cy="6924973"/>
          </a:xfrm>
          <a:prstGeom prst="rect">
            <a:avLst/>
          </a:prstGeom>
        </p:spPr>
        <p:txBody>
          <a:bodyPr wrap="square">
            <a:spAutoFit/>
          </a:bodyPr>
          <a:lstStyle/>
          <a:p>
            <a:r>
              <a:rPr lang="en-US" sz="1200" dirty="0"/>
              <a:t>339-329 King Wei ruled Chu. Zhuang-</a:t>
            </a:r>
            <a:r>
              <a:rPr lang="en-US" sz="1200" dirty="0" err="1"/>
              <a:t>zi</a:t>
            </a:r>
            <a:br>
              <a:rPr lang="en-US" sz="1200" dirty="0"/>
            </a:br>
            <a:r>
              <a:rPr lang="en-US" sz="1200" dirty="0"/>
              <a:t>339-314 </a:t>
            </a:r>
            <a:r>
              <a:rPr lang="en-US" sz="1200" dirty="0" err="1"/>
              <a:t>Xenocrates</a:t>
            </a:r>
            <a:r>
              <a:rPr lang="en-US" sz="1200" dirty="0"/>
              <a:t> headed Academy in Athens.</a:t>
            </a:r>
            <a:br>
              <a:rPr lang="en-US" sz="1200" dirty="0"/>
            </a:br>
            <a:r>
              <a:rPr lang="en-US" sz="1200" dirty="0"/>
              <a:t>338 </a:t>
            </a:r>
            <a:r>
              <a:rPr lang="en-US" sz="1200" dirty="0" err="1"/>
              <a:t>ShangYang</a:t>
            </a:r>
            <a:r>
              <a:rPr lang="en-US" sz="1200" dirty="0"/>
              <a:t> executed in Qin.</a:t>
            </a:r>
            <a:br>
              <a:rPr lang="en-US" sz="1200" dirty="0"/>
            </a:br>
            <a:r>
              <a:rPr lang="en-US" sz="1200" dirty="0"/>
              <a:t>338 Macedonian army captured </a:t>
            </a:r>
            <a:r>
              <a:rPr lang="en-US" sz="1200" dirty="0" err="1"/>
              <a:t>Amphissa</a:t>
            </a:r>
            <a:r>
              <a:rPr lang="en-US" sz="1200" dirty="0"/>
              <a:t> and Chaeronea.</a:t>
            </a:r>
            <a:br>
              <a:rPr lang="en-US" sz="1200" dirty="0"/>
            </a:br>
            <a:r>
              <a:rPr lang="en-US" sz="1200" dirty="0"/>
              <a:t>338 </a:t>
            </a:r>
            <a:r>
              <a:rPr lang="en-US" sz="1200" dirty="0" err="1"/>
              <a:t>Timoleon</a:t>
            </a:r>
            <a:r>
              <a:rPr lang="en-US" sz="1200" dirty="0"/>
              <a:t> liberated Sicily, instituted democracy.</a:t>
            </a:r>
            <a:br>
              <a:rPr lang="en-US" sz="1200" dirty="0"/>
            </a:br>
            <a:r>
              <a:rPr lang="en-US" sz="1200" dirty="0"/>
              <a:t>338-326 Lycurgus administered Athenian finances. Demosthenes</a:t>
            </a:r>
            <a:br>
              <a:rPr lang="en-US" sz="1200" dirty="0"/>
            </a:br>
            <a:r>
              <a:rPr lang="en-US" sz="1200" dirty="0"/>
              <a:t>338-318 Sicily ruled by democracy.</a:t>
            </a:r>
            <a:br>
              <a:rPr lang="en-US" sz="1200" dirty="0"/>
            </a:br>
            <a:r>
              <a:rPr lang="en-US" sz="1200" dirty="0"/>
              <a:t>337-333 Demosthenes administered Athenian </a:t>
            </a:r>
            <a:r>
              <a:rPr lang="en-US" sz="1200" dirty="0" err="1"/>
              <a:t>Theoric</a:t>
            </a:r>
            <a:r>
              <a:rPr lang="en-US" sz="1200" dirty="0"/>
              <a:t> fund.</a:t>
            </a:r>
            <a:br>
              <a:rPr lang="en-US" sz="1200" dirty="0"/>
            </a:br>
            <a:r>
              <a:rPr lang="en-US" sz="1200" dirty="0"/>
              <a:t>336 Philip sent force to secure the Hellespont.</a:t>
            </a:r>
            <a:br>
              <a:rPr lang="en-US" sz="1200" dirty="0"/>
            </a:br>
            <a:r>
              <a:rPr lang="en-US" sz="1200" dirty="0"/>
              <a:t>336 Philip murdered; Alexander made king of Macedonia.</a:t>
            </a:r>
            <a:br>
              <a:rPr lang="en-US" sz="1200" dirty="0"/>
            </a:br>
            <a:r>
              <a:rPr lang="en-US" sz="1200" b="1" dirty="0"/>
              <a:t>336 Alexander elected general by the Greeks</a:t>
            </a:r>
            <a:r>
              <a:rPr lang="en-US" sz="1200" dirty="0"/>
              <a:t>.</a:t>
            </a:r>
            <a:br>
              <a:rPr lang="en-US" sz="1200" dirty="0"/>
            </a:br>
            <a:r>
              <a:rPr lang="en-US" sz="1200" dirty="0"/>
              <a:t>336 Aristotle founded Lyceum in Athens.</a:t>
            </a:r>
            <a:br>
              <a:rPr lang="en-US" sz="1200" dirty="0"/>
            </a:br>
            <a:r>
              <a:rPr lang="en-US" sz="1200" dirty="0"/>
              <a:t>336-330 Darius III ruled Persian empire.</a:t>
            </a:r>
            <a:br>
              <a:rPr lang="en-US" sz="1200" dirty="0"/>
            </a:br>
            <a:r>
              <a:rPr lang="en-US" sz="1200" dirty="0"/>
              <a:t>335 Macedonian army attacked Ionian coast. Alexander</a:t>
            </a:r>
            <a:br>
              <a:rPr lang="en-US" sz="1200" dirty="0"/>
            </a:br>
            <a:r>
              <a:rPr lang="en-US" sz="1200" dirty="0"/>
              <a:t>335 Alexander invaded Thrace and Illyria.</a:t>
            </a:r>
            <a:br>
              <a:rPr lang="en-US" sz="1200" dirty="0"/>
            </a:br>
            <a:r>
              <a:rPr lang="en-US" sz="1200" dirty="0"/>
              <a:t>335 Alexander's Macedonians destroyed Thebes.</a:t>
            </a:r>
            <a:br>
              <a:rPr lang="en-US" sz="1200" dirty="0"/>
            </a:br>
            <a:r>
              <a:rPr lang="en-US" sz="1200" dirty="0"/>
              <a:t>335-323 Aristotle lectured on logic, metaphysics, nature.</a:t>
            </a:r>
            <a:br>
              <a:rPr lang="en-US" sz="1200" dirty="0"/>
            </a:br>
            <a:r>
              <a:rPr lang="en-US" sz="1200" dirty="0"/>
              <a:t>335-323 Aristotle lectured on Ethics, </a:t>
            </a:r>
            <a:r>
              <a:rPr lang="en-US" sz="1200" i="1" dirty="0"/>
              <a:t>Politics</a:t>
            </a:r>
            <a:r>
              <a:rPr lang="en-US" sz="1200" dirty="0"/>
              <a:t>, and </a:t>
            </a:r>
            <a:r>
              <a:rPr lang="en-US" sz="1200" i="1" dirty="0"/>
              <a:t>Rhetoric</a:t>
            </a:r>
            <a:r>
              <a:rPr lang="en-US" sz="1200" dirty="0"/>
              <a:t>.</a:t>
            </a:r>
            <a:br>
              <a:rPr lang="en-US" sz="1200" dirty="0"/>
            </a:br>
            <a:r>
              <a:rPr lang="en-US" sz="1200" dirty="0"/>
              <a:t>334 Yue taken over by Chu. Warring States</a:t>
            </a:r>
            <a:br>
              <a:rPr lang="en-US" sz="1200" dirty="0"/>
            </a:br>
            <a:r>
              <a:rPr lang="en-US" sz="1200" dirty="0"/>
              <a:t>334-323 Alexander's Macedonian army conquered Persian empire.</a:t>
            </a:r>
            <a:br>
              <a:rPr lang="en-US" sz="1200" dirty="0"/>
            </a:br>
            <a:r>
              <a:rPr lang="en-US" sz="1200" dirty="0"/>
              <a:t>334-263 Latins settled in 19 colonies in Italy.</a:t>
            </a:r>
            <a:br>
              <a:rPr lang="en-US" sz="1200" dirty="0"/>
            </a:br>
            <a:r>
              <a:rPr lang="en-US" sz="1200" dirty="0"/>
              <a:t>334 Alexander's Macedonian army conquered Lydia.</a:t>
            </a:r>
            <a:br>
              <a:rPr lang="en-US" sz="1200" dirty="0"/>
            </a:br>
            <a:r>
              <a:rPr lang="en-US" sz="1200" dirty="0"/>
              <a:t>334 Alexander of Epirus defeated </a:t>
            </a:r>
            <a:r>
              <a:rPr lang="en-US" sz="1200" dirty="0" err="1"/>
              <a:t>Brettian</a:t>
            </a:r>
            <a:r>
              <a:rPr lang="en-US" sz="1200" dirty="0"/>
              <a:t> league in Italy.</a:t>
            </a:r>
            <a:br>
              <a:rPr lang="en-US" sz="1200" dirty="0"/>
            </a:br>
            <a:r>
              <a:rPr lang="en-US" sz="1200" dirty="0"/>
              <a:t>333 Alexander's Macedonian army conquered Cilicia.</a:t>
            </a:r>
            <a:br>
              <a:rPr lang="en-US" sz="1200" dirty="0"/>
            </a:br>
            <a:r>
              <a:rPr lang="en-US" sz="1200" dirty="0"/>
              <a:t>332 Alexander's army conquered Phoenicia, Judea, and Egypt.</a:t>
            </a:r>
            <a:br>
              <a:rPr lang="en-US" sz="1200" dirty="0"/>
            </a:br>
            <a:r>
              <a:rPr lang="en-US" sz="1200" dirty="0"/>
              <a:t>c. 332-260 Zeno founded Stoic school of philosophy.</a:t>
            </a:r>
            <a:br>
              <a:rPr lang="en-US" sz="1200" dirty="0"/>
            </a:br>
            <a:r>
              <a:rPr lang="en-US" sz="1200" b="1" dirty="0"/>
              <a:t>331 Samaritans killed Alexander's governor </a:t>
            </a:r>
            <a:r>
              <a:rPr lang="en-US" sz="1200" b="1" dirty="0" err="1"/>
              <a:t>Andromachos</a:t>
            </a:r>
            <a:r>
              <a:rPr lang="en-US" sz="1200" b="1" dirty="0"/>
              <a:t>. Jews</a:t>
            </a:r>
          </a:p>
          <a:p>
            <a:r>
              <a:rPr lang="en-US" sz="1200" dirty="0"/>
              <a:t>331 Alexandria founded in Egypt. Alexander</a:t>
            </a:r>
            <a:br>
              <a:rPr lang="en-US" sz="1200" dirty="0"/>
            </a:br>
            <a:r>
              <a:rPr lang="en-US" sz="1200" dirty="0"/>
              <a:t>331 Macedonian army defeated Persians at Gaugamela. Alexander</a:t>
            </a:r>
            <a:br>
              <a:rPr lang="en-US" sz="1200" dirty="0"/>
            </a:br>
            <a:r>
              <a:rPr lang="en-US" sz="1200" dirty="0"/>
              <a:t>331 Revolt led by Spartan king Agis defeated at Megalopolis. Alexander</a:t>
            </a:r>
            <a:br>
              <a:rPr lang="en-US" sz="1200" dirty="0"/>
            </a:br>
            <a:r>
              <a:rPr lang="en-US" sz="1200" dirty="0"/>
              <a:t>330 Alexander's Macedonian army destroyed Persepolis.</a:t>
            </a:r>
            <a:br>
              <a:rPr lang="en-US" sz="1200" dirty="0"/>
            </a:br>
            <a:r>
              <a:rPr lang="en-US" sz="1200" dirty="0"/>
              <a:t>330 Alexander of Epirus killed in battle at </a:t>
            </a:r>
            <a:r>
              <a:rPr lang="en-US" sz="1200" dirty="0" err="1"/>
              <a:t>Pandosia</a:t>
            </a:r>
            <a:r>
              <a:rPr lang="en-US" sz="1200" dirty="0"/>
              <a:t>. Alexander</a:t>
            </a:r>
            <a:br>
              <a:rPr lang="en-US" sz="1200" dirty="0"/>
            </a:br>
            <a:r>
              <a:rPr lang="en-US" sz="1200" dirty="0"/>
              <a:t>330 </a:t>
            </a:r>
            <a:r>
              <a:rPr lang="en-US" sz="1200" dirty="0" err="1"/>
              <a:t>Aeschines</a:t>
            </a:r>
            <a:r>
              <a:rPr lang="en-US" sz="1200" dirty="0"/>
              <a:t> spoke against Ctesiphon and Demosthenes.</a:t>
            </a:r>
            <a:br>
              <a:rPr lang="en-US" sz="1200" dirty="0"/>
            </a:br>
            <a:r>
              <a:rPr lang="en-US" sz="1200" dirty="0"/>
              <a:t>330 Demosthenes defended himself in </a:t>
            </a:r>
            <a:r>
              <a:rPr lang="en-US" sz="1200" i="1" dirty="0"/>
              <a:t>On the Crown</a:t>
            </a:r>
            <a:r>
              <a:rPr lang="en-US" sz="1200" dirty="0"/>
              <a:t>.</a:t>
            </a:r>
            <a:br>
              <a:rPr lang="en-US" sz="1200" dirty="0"/>
            </a:br>
            <a:r>
              <a:rPr lang="en-US" sz="1200" dirty="0"/>
              <a:t>329 Alexander’s Macedonian army conquered </a:t>
            </a:r>
            <a:r>
              <a:rPr lang="en-US" sz="1200" dirty="0" err="1"/>
              <a:t>Arachosia</a:t>
            </a:r>
            <a:r>
              <a:rPr lang="en-US" sz="1200" dirty="0"/>
              <a:t>.</a:t>
            </a:r>
            <a:br>
              <a:rPr lang="en-US" sz="1200" dirty="0"/>
            </a:br>
            <a:r>
              <a:rPr lang="en-US" sz="1200" dirty="0"/>
              <a:t>329 Romans defeated </a:t>
            </a:r>
            <a:r>
              <a:rPr lang="en-US" sz="1200" dirty="0" err="1"/>
              <a:t>Privernum</a:t>
            </a:r>
            <a:r>
              <a:rPr lang="en-US" sz="1200" dirty="0"/>
              <a:t>.</a:t>
            </a:r>
            <a:br>
              <a:rPr lang="en-US" sz="1200" dirty="0"/>
            </a:br>
            <a:endParaRPr lang="en-US" sz="1200" dirty="0"/>
          </a:p>
        </p:txBody>
      </p:sp>
      <p:sp>
        <p:nvSpPr>
          <p:cNvPr id="4" name="Rectangle 3"/>
          <p:cNvSpPr/>
          <p:nvPr/>
        </p:nvSpPr>
        <p:spPr>
          <a:xfrm>
            <a:off x="4409500" y="6642556"/>
            <a:ext cx="2132315" cy="215444"/>
          </a:xfrm>
          <a:prstGeom prst="rect">
            <a:avLst/>
          </a:prstGeom>
        </p:spPr>
        <p:txBody>
          <a:bodyPr wrap="none">
            <a:spAutoFit/>
          </a:bodyPr>
          <a:lstStyle/>
          <a:p>
            <a:r>
              <a:rPr lang="en-US" sz="800" dirty="0"/>
              <a:t>http://www.san.beck.org/AB-Chronology.html</a:t>
            </a:r>
          </a:p>
        </p:txBody>
      </p:sp>
    </p:spTree>
    <p:extLst>
      <p:ext uri="{BB962C8B-B14F-4D97-AF65-F5344CB8AC3E}">
        <p14:creationId xmlns:p14="http://schemas.microsoft.com/office/powerpoint/2010/main" val="1464942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374" y="100827"/>
            <a:ext cx="4916032" cy="6924973"/>
          </a:xfrm>
          <a:prstGeom prst="rect">
            <a:avLst/>
          </a:prstGeom>
        </p:spPr>
        <p:txBody>
          <a:bodyPr wrap="square">
            <a:spAutoFit/>
          </a:bodyPr>
          <a:lstStyle/>
          <a:p>
            <a:r>
              <a:rPr lang="en-US" sz="1200" dirty="0"/>
              <a:t>328 Zhang Yi made prime minister of Qin. Warring States</a:t>
            </a:r>
            <a:br>
              <a:rPr lang="en-US" sz="1200" dirty="0"/>
            </a:br>
            <a:r>
              <a:rPr lang="en-US" sz="1200" dirty="0"/>
              <a:t>328 Demosthenes became Athenian wheat commissioner.</a:t>
            </a:r>
            <a:br>
              <a:rPr lang="en-US" sz="1200" dirty="0"/>
            </a:br>
            <a:r>
              <a:rPr lang="en-US" sz="1200" dirty="0"/>
              <a:t>328-308 </a:t>
            </a:r>
            <a:r>
              <a:rPr lang="en-US" sz="1200" dirty="0" err="1"/>
              <a:t>Nastasen</a:t>
            </a:r>
            <a:r>
              <a:rPr lang="en-US" sz="1200" dirty="0"/>
              <a:t> ruled </a:t>
            </a:r>
            <a:r>
              <a:rPr lang="en-US" sz="1200" dirty="0" err="1"/>
              <a:t>Kushites</a:t>
            </a:r>
            <a:r>
              <a:rPr lang="en-US" sz="1200" dirty="0"/>
              <a:t> using Meroitic script. Africa</a:t>
            </a:r>
            <a:br>
              <a:rPr lang="en-US" sz="1200" dirty="0"/>
            </a:br>
            <a:r>
              <a:rPr lang="en-US" sz="1200" dirty="0"/>
              <a:t>328-302 Second Roman-Samnite war.</a:t>
            </a:r>
            <a:br>
              <a:rPr lang="en-US" sz="1200" dirty="0"/>
            </a:br>
            <a:r>
              <a:rPr lang="en-US" sz="1200" dirty="0"/>
              <a:t>328-299 </a:t>
            </a:r>
            <a:r>
              <a:rPr lang="en-US" sz="1200" dirty="0" err="1"/>
              <a:t>Huai</a:t>
            </a:r>
            <a:r>
              <a:rPr lang="en-US" sz="1200" dirty="0"/>
              <a:t> ruled Chu. Warring States</a:t>
            </a:r>
            <a:br>
              <a:rPr lang="en-US" sz="1200" dirty="0"/>
            </a:br>
            <a:r>
              <a:rPr lang="en-US" sz="1200" dirty="0"/>
              <a:t>327 Alexander's Macedonian army conquered Sogdiana.</a:t>
            </a:r>
            <a:br>
              <a:rPr lang="en-US" sz="1200" dirty="0"/>
            </a:br>
            <a:r>
              <a:rPr lang="en-US" sz="1200" dirty="0"/>
              <a:t>326 Alexander's Invasion of India.</a:t>
            </a:r>
            <a:br>
              <a:rPr lang="en-US" sz="1200" dirty="0"/>
            </a:br>
            <a:r>
              <a:rPr lang="en-US" sz="1200" dirty="0"/>
              <a:t>325 Hui proclaimed king of Qin. Warring States</a:t>
            </a:r>
            <a:br>
              <a:rPr lang="en-US" sz="1200" dirty="0"/>
            </a:br>
            <a:r>
              <a:rPr lang="en-US" sz="1200" dirty="0"/>
              <a:t>324 Alexander and 80 officers wed Persians.</a:t>
            </a:r>
            <a:br>
              <a:rPr lang="en-US" sz="1200" dirty="0"/>
            </a:br>
            <a:r>
              <a:rPr lang="en-US" sz="1200" dirty="0"/>
              <a:t>324 Demosthenes convicted and exiled from Athens.</a:t>
            </a:r>
            <a:br>
              <a:rPr lang="en-US" sz="1200" dirty="0"/>
            </a:br>
            <a:r>
              <a:rPr lang="en-US" sz="1200" dirty="0"/>
              <a:t>324-300 Chandragupta founded </a:t>
            </a:r>
            <a:r>
              <a:rPr lang="en-US" sz="1200" dirty="0" err="1"/>
              <a:t>Mauryan</a:t>
            </a:r>
            <a:r>
              <a:rPr lang="en-US" sz="1200" dirty="0"/>
              <a:t> dynasty.</a:t>
            </a:r>
            <a:br>
              <a:rPr lang="en-US" sz="1200" dirty="0"/>
            </a:br>
            <a:r>
              <a:rPr lang="en-US" sz="1200" dirty="0"/>
              <a:t>323 Zhang Yi made prime minister of Wei. Warring States</a:t>
            </a:r>
            <a:br>
              <a:rPr lang="en-US" sz="1200" dirty="0"/>
            </a:br>
            <a:r>
              <a:rPr lang="en-US" sz="1200" b="1" dirty="0"/>
              <a:t>323 </a:t>
            </a:r>
            <a:r>
              <a:rPr lang="en-US" sz="1200" b="1" dirty="0" err="1"/>
              <a:t>Hephaestion</a:t>
            </a:r>
            <a:r>
              <a:rPr lang="en-US" sz="1200" b="1" dirty="0"/>
              <a:t> and Alexander died of possible poisoning.</a:t>
            </a:r>
            <a:br>
              <a:rPr lang="en-US" sz="1200" b="1" dirty="0"/>
            </a:br>
            <a:r>
              <a:rPr lang="en-US" sz="1200" dirty="0"/>
              <a:t>323 Aristotle, accused of impiety, fled Athens.</a:t>
            </a:r>
            <a:br>
              <a:rPr lang="en-US" sz="1200" dirty="0"/>
            </a:br>
            <a:r>
              <a:rPr lang="en-US" sz="1200" dirty="0"/>
              <a:t>323-283 Ptolemy I </a:t>
            </a:r>
            <a:r>
              <a:rPr lang="en-US" sz="1200" dirty="0" err="1"/>
              <a:t>Soter</a:t>
            </a:r>
            <a:r>
              <a:rPr lang="en-US" sz="1200" dirty="0"/>
              <a:t> ruled Egypt. Alexander's Successors</a:t>
            </a:r>
            <a:br>
              <a:rPr lang="en-US" sz="1200" dirty="0"/>
            </a:br>
            <a:r>
              <a:rPr lang="en-US" sz="1200" dirty="0"/>
              <a:t>322 Aristotle died in Chalcis.</a:t>
            </a:r>
            <a:br>
              <a:rPr lang="en-US" sz="1200" dirty="0"/>
            </a:br>
            <a:r>
              <a:rPr lang="en-US" sz="1200" dirty="0"/>
              <a:t>322 Demosthenes poisoned himself.</a:t>
            </a:r>
            <a:br>
              <a:rPr lang="en-US" sz="1200" dirty="0"/>
            </a:br>
            <a:r>
              <a:rPr lang="en-US" sz="1200" dirty="0"/>
              <a:t>322 Antipater's Macedonians put down Athenian revolt. Alexander's Successors</a:t>
            </a:r>
            <a:br>
              <a:rPr lang="en-US" sz="1200" dirty="0"/>
            </a:br>
            <a:r>
              <a:rPr lang="en-US" sz="1200" dirty="0"/>
              <a:t>322-307 Macedonian garrison in Athens. Alexander's Successors</a:t>
            </a:r>
            <a:br>
              <a:rPr lang="en-US" sz="1200" dirty="0"/>
            </a:br>
            <a:r>
              <a:rPr lang="en-US" sz="1200" dirty="0"/>
              <a:t>321 Ptolemy's forces defeated and killed </a:t>
            </a:r>
            <a:r>
              <a:rPr lang="en-US" sz="1200" dirty="0" err="1"/>
              <a:t>Perdiccas</a:t>
            </a:r>
            <a:r>
              <a:rPr lang="en-US" sz="1200" dirty="0"/>
              <a:t> in Egypt. Alexander's Successors</a:t>
            </a:r>
            <a:br>
              <a:rPr lang="en-US" sz="1200" dirty="0"/>
            </a:br>
            <a:r>
              <a:rPr lang="en-US" sz="1200" dirty="0"/>
              <a:t>321 20,000 Roman soldiers surrendered to </a:t>
            </a:r>
            <a:r>
              <a:rPr lang="en-US" sz="1200" dirty="0" err="1"/>
              <a:t>Samnites</a:t>
            </a:r>
            <a:r>
              <a:rPr lang="en-US" sz="1200" dirty="0"/>
              <a:t>.</a:t>
            </a:r>
            <a:br>
              <a:rPr lang="en-US" sz="1200" dirty="0"/>
            </a:br>
            <a:r>
              <a:rPr lang="en-US" sz="1200" dirty="0"/>
              <a:t>321-301 </a:t>
            </a:r>
            <a:r>
              <a:rPr lang="en-US" sz="1200" dirty="0" err="1"/>
              <a:t>Antigonus</a:t>
            </a:r>
            <a:r>
              <a:rPr lang="en-US" sz="1200" dirty="0"/>
              <a:t> I ruled Asia Minor area. Alexander's Successors</a:t>
            </a:r>
            <a:br>
              <a:rPr lang="en-US" sz="1200" dirty="0"/>
            </a:br>
            <a:r>
              <a:rPr lang="en-US" sz="1200" dirty="0"/>
              <a:t>320-c. 310 Mencius advised Qi king Xuan.</a:t>
            </a:r>
            <a:br>
              <a:rPr lang="en-US" sz="1200" dirty="0"/>
            </a:br>
            <a:r>
              <a:rPr lang="en-US" sz="1200" dirty="0"/>
              <a:t>c. 320 Qin army killed 80,000 in Han. Warring States</a:t>
            </a:r>
            <a:br>
              <a:rPr lang="en-US" sz="1200" dirty="0"/>
            </a:br>
            <a:r>
              <a:rPr lang="en-US" sz="1200" dirty="0"/>
              <a:t>c. 320 Su Qin formed alliance against Qin. Warring Stats</a:t>
            </a:r>
            <a:br>
              <a:rPr lang="en-US" sz="1200" dirty="0"/>
            </a:br>
            <a:r>
              <a:rPr lang="en-US" sz="1200" dirty="0"/>
              <a:t>c. 320-300 </a:t>
            </a:r>
            <a:r>
              <a:rPr lang="en-US" sz="1200" dirty="0" err="1"/>
              <a:t>Ju</a:t>
            </a:r>
            <a:r>
              <a:rPr lang="en-US" sz="1200" dirty="0"/>
              <a:t> Yuan diplomat in Chu, Qi, and Qin. Songs of Chu</a:t>
            </a:r>
            <a:br>
              <a:rPr lang="en-US" sz="1200" dirty="0"/>
            </a:br>
            <a:r>
              <a:rPr lang="en-US" sz="1200" dirty="0"/>
              <a:t>c. 320-232 Cleanthes studied and taught Stoic philosophy.</a:t>
            </a:r>
            <a:br>
              <a:rPr lang="en-US" sz="1200" dirty="0"/>
            </a:br>
            <a:r>
              <a:rPr lang="en-US" sz="1200" dirty="0"/>
              <a:t>319 Antipater died in Macedonia, succeeded by </a:t>
            </a:r>
            <a:r>
              <a:rPr lang="en-US" sz="1200" dirty="0" err="1"/>
              <a:t>Cassander</a:t>
            </a:r>
            <a:r>
              <a:rPr lang="en-US" sz="1200" dirty="0"/>
              <a:t>. Alexander's Successors</a:t>
            </a:r>
            <a:br>
              <a:rPr lang="en-US" sz="1200" dirty="0"/>
            </a:br>
            <a:r>
              <a:rPr lang="en-US" sz="1200" dirty="0"/>
              <a:t>317 Zhang Yi made prime minister of Qin again. Warring States</a:t>
            </a:r>
            <a:br>
              <a:rPr lang="en-US" sz="1200" dirty="0"/>
            </a:br>
            <a:r>
              <a:rPr lang="en-US" sz="1200" dirty="0"/>
              <a:t>317 </a:t>
            </a:r>
            <a:r>
              <a:rPr lang="en-US" sz="1200" dirty="0" err="1"/>
              <a:t>Eudemus</a:t>
            </a:r>
            <a:r>
              <a:rPr lang="en-US" sz="1200" dirty="0"/>
              <a:t> left India. </a:t>
            </a:r>
            <a:r>
              <a:rPr lang="en-US" sz="1200" dirty="0" err="1"/>
              <a:t>Mauryan</a:t>
            </a:r>
            <a:r>
              <a:rPr lang="en-US" sz="1200" dirty="0"/>
              <a:t> Empire</a:t>
            </a:r>
            <a:br>
              <a:rPr lang="en-US" sz="1200" dirty="0"/>
            </a:br>
            <a:r>
              <a:rPr lang="en-US" sz="1200" dirty="0"/>
              <a:t>317-289 Agathocles ruled Syracuse. Alexander's Successors</a:t>
            </a:r>
            <a:br>
              <a:rPr lang="en-US" sz="1200" dirty="0"/>
            </a:br>
            <a:r>
              <a:rPr lang="en-US" sz="1200" dirty="0"/>
              <a:t>316 </a:t>
            </a:r>
            <a:r>
              <a:rPr lang="en-US" sz="1200" dirty="0" err="1"/>
              <a:t>Cassander</a:t>
            </a:r>
            <a:r>
              <a:rPr lang="en-US" sz="1200" dirty="0"/>
              <a:t> executed Olympias, mother of Alexander. Alexander's Successors</a:t>
            </a:r>
            <a:br>
              <a:rPr lang="en-US" sz="1200" dirty="0"/>
            </a:br>
            <a:endParaRPr lang="en-US" sz="1200" dirty="0"/>
          </a:p>
        </p:txBody>
      </p:sp>
      <p:sp>
        <p:nvSpPr>
          <p:cNvPr id="3" name="Rectangle 2"/>
          <p:cNvSpPr/>
          <p:nvPr/>
        </p:nvSpPr>
        <p:spPr>
          <a:xfrm>
            <a:off x="6516985" y="213995"/>
            <a:ext cx="5134825" cy="6555641"/>
          </a:xfrm>
          <a:prstGeom prst="rect">
            <a:avLst/>
          </a:prstGeom>
        </p:spPr>
        <p:txBody>
          <a:bodyPr wrap="square">
            <a:spAutoFit/>
          </a:bodyPr>
          <a:lstStyle/>
          <a:p>
            <a:r>
              <a:rPr lang="en-US" sz="1200" dirty="0"/>
              <a:t>316 </a:t>
            </a:r>
            <a:r>
              <a:rPr lang="en-US" sz="1200" dirty="0" err="1"/>
              <a:t>Cassander</a:t>
            </a:r>
            <a:r>
              <a:rPr lang="en-US" sz="1200" dirty="0"/>
              <a:t> executed Olympias, mother of Alexander. Alexander's Successors</a:t>
            </a:r>
            <a:br>
              <a:rPr lang="en-US" sz="1200" dirty="0"/>
            </a:br>
            <a:r>
              <a:rPr lang="en-US" sz="1200" dirty="0"/>
              <a:t>316 </a:t>
            </a:r>
            <a:r>
              <a:rPr lang="en-US" sz="1200" i="1" dirty="0" err="1"/>
              <a:t>Dyskolos</a:t>
            </a:r>
            <a:r>
              <a:rPr lang="en-US" sz="1200" dirty="0"/>
              <a:t> by Menander won a prize at Athens.</a:t>
            </a:r>
            <a:br>
              <a:rPr lang="en-US" sz="1200" dirty="0"/>
            </a:br>
            <a:r>
              <a:rPr lang="en-US" sz="1200" dirty="0"/>
              <a:t>315 Yen king abdicated, caused revolt; Qi invaded Yen. Warring States</a:t>
            </a:r>
            <a:br>
              <a:rPr lang="en-US" sz="1200" dirty="0"/>
            </a:br>
            <a:r>
              <a:rPr lang="en-US" sz="1200" dirty="0"/>
              <a:t>315 Romans captured 7,000 Samnite soldiers at </a:t>
            </a:r>
            <a:r>
              <a:rPr lang="en-US" sz="1200" dirty="0" err="1"/>
              <a:t>Luceria</a:t>
            </a:r>
            <a:r>
              <a:rPr lang="en-US" sz="1200" dirty="0"/>
              <a:t>.</a:t>
            </a:r>
            <a:br>
              <a:rPr lang="en-US" sz="1200" dirty="0"/>
            </a:br>
            <a:r>
              <a:rPr lang="en-US" sz="1200" dirty="0"/>
              <a:t>315-281 Lysimachus ruled Thrace area. Alexander's Successors</a:t>
            </a:r>
            <a:br>
              <a:rPr lang="en-US" sz="1200" dirty="0"/>
            </a:br>
            <a:r>
              <a:rPr lang="en-US" sz="1200" dirty="0"/>
              <a:t>315-241 </a:t>
            </a:r>
            <a:r>
              <a:rPr lang="en-US" sz="1200" dirty="0" err="1"/>
              <a:t>Arcesilaus</a:t>
            </a:r>
            <a:r>
              <a:rPr lang="en-US" sz="1200" dirty="0"/>
              <a:t> founded Middle Academy in Athens. </a:t>
            </a:r>
            <a:r>
              <a:rPr lang="en-US" sz="1200" dirty="0" err="1"/>
              <a:t>Pyrrho</a:t>
            </a:r>
            <a:br>
              <a:rPr lang="en-US" sz="1200" dirty="0"/>
            </a:br>
            <a:r>
              <a:rPr lang="en-US" sz="1200" dirty="0"/>
              <a:t>314 Qin attacked Wei. Warring States</a:t>
            </a:r>
            <a:br>
              <a:rPr lang="en-US" sz="1200" dirty="0"/>
            </a:br>
            <a:r>
              <a:rPr lang="en-US" sz="1200" dirty="0"/>
              <a:t>314-260 Zeno taught Stoic philosophy in Athens.</a:t>
            </a:r>
            <a:br>
              <a:rPr lang="en-US" sz="1200" dirty="0"/>
            </a:br>
            <a:r>
              <a:rPr lang="en-US" sz="1200" dirty="0"/>
              <a:t>313 Qin king Hui-wen sent Zhang Yi to Chu with gifts. Warring States</a:t>
            </a:r>
            <a:br>
              <a:rPr lang="en-US" sz="1200" dirty="0"/>
            </a:br>
            <a:r>
              <a:rPr lang="en-US" sz="1200" dirty="0"/>
              <a:t>312 Ptolemy I defeated Demetrius at Gaza. Alexander's Successors</a:t>
            </a:r>
            <a:br>
              <a:rPr lang="en-US" sz="1200" dirty="0"/>
            </a:br>
            <a:r>
              <a:rPr lang="en-US" sz="1200" dirty="0"/>
              <a:t>312 Censor Appius Claudius started highway and aqueduct. Rome</a:t>
            </a:r>
            <a:br>
              <a:rPr lang="en-US" sz="1200" dirty="0"/>
            </a:br>
            <a:r>
              <a:rPr lang="en-US" sz="1200" dirty="0"/>
              <a:t>312-280 </a:t>
            </a:r>
            <a:r>
              <a:rPr lang="en-US" sz="1200" dirty="0" err="1"/>
              <a:t>Seleucus</a:t>
            </a:r>
            <a:r>
              <a:rPr lang="en-US" sz="1200" dirty="0"/>
              <a:t> I ruled Mesopotamia area. Alexander's Successors</a:t>
            </a:r>
            <a:br>
              <a:rPr lang="en-US" sz="1200" dirty="0"/>
            </a:br>
            <a:r>
              <a:rPr lang="en-US" sz="1200" dirty="0"/>
              <a:t>c. 310 Qi and Qin defeated Chu, killing 80,000. Warring States</a:t>
            </a:r>
            <a:br>
              <a:rPr lang="en-US" sz="1200" dirty="0"/>
            </a:br>
            <a:r>
              <a:rPr lang="en-US" sz="1200" dirty="0"/>
              <a:t>310 Agathocles' </a:t>
            </a:r>
            <a:r>
              <a:rPr lang="en-US" sz="1200" dirty="0" err="1"/>
              <a:t>Syracusan</a:t>
            </a:r>
            <a:r>
              <a:rPr lang="en-US" sz="1200" dirty="0"/>
              <a:t> army attacked Carthage. Alexander's Successors</a:t>
            </a:r>
            <a:br>
              <a:rPr lang="en-US" sz="1200" dirty="0"/>
            </a:br>
            <a:r>
              <a:rPr lang="en-US" sz="1200" dirty="0"/>
              <a:t>310 Roman army defeated Etruscans.</a:t>
            </a:r>
            <a:br>
              <a:rPr lang="en-US" sz="1200" dirty="0"/>
            </a:br>
            <a:r>
              <a:rPr lang="en-US" sz="1200" dirty="0"/>
              <a:t>c. 310-240 Callimachus wrote poetry in Alexandria.</a:t>
            </a:r>
            <a:br>
              <a:rPr lang="en-US" sz="1200" dirty="0"/>
            </a:br>
            <a:r>
              <a:rPr lang="en-US" sz="1200" dirty="0"/>
              <a:t>c. 310-250 Theocritus wrote poetry in Alexandria and Syracuse.</a:t>
            </a:r>
            <a:br>
              <a:rPr lang="en-US" sz="1200" dirty="0"/>
            </a:br>
            <a:r>
              <a:rPr lang="en-US" sz="1200" dirty="0"/>
              <a:t>310-212 </a:t>
            </a:r>
            <a:r>
              <a:rPr lang="en-US" sz="1200" dirty="0" err="1"/>
              <a:t>Xun-zi</a:t>
            </a:r>
            <a:r>
              <a:rPr lang="en-US" sz="1200" dirty="0"/>
              <a:t> taught Confucian philosophy in China.</a:t>
            </a:r>
            <a:br>
              <a:rPr lang="en-US" sz="1200" dirty="0"/>
            </a:br>
            <a:r>
              <a:rPr lang="en-US" sz="1200" dirty="0"/>
              <a:t>309-265 </a:t>
            </a:r>
            <a:r>
              <a:rPr lang="en-US" sz="1200" dirty="0" err="1"/>
              <a:t>Areus</a:t>
            </a:r>
            <a:r>
              <a:rPr lang="en-US" sz="1200" dirty="0"/>
              <a:t> I co-ruled Sparta. Greece</a:t>
            </a:r>
            <a:br>
              <a:rPr lang="en-US" sz="1200" dirty="0"/>
            </a:br>
            <a:r>
              <a:rPr lang="en-US" sz="1200" dirty="0"/>
              <a:t>307 Macedonian Demetrius liberated Athens. Alexander's Successors</a:t>
            </a:r>
            <a:br>
              <a:rPr lang="en-US" sz="1200" dirty="0"/>
            </a:br>
            <a:r>
              <a:rPr lang="en-US" sz="1200" dirty="0"/>
              <a:t>306-270 Epicurus taught hedonistic philosophy in Athens.</a:t>
            </a:r>
            <a:br>
              <a:rPr lang="en-US" sz="1200" dirty="0"/>
            </a:br>
            <a:r>
              <a:rPr lang="en-US" sz="1200" dirty="0"/>
              <a:t>306 Rome's treaty with Carthage renewed.</a:t>
            </a:r>
            <a:br>
              <a:rPr lang="en-US" sz="1200" dirty="0"/>
            </a:br>
            <a:r>
              <a:rPr lang="en-US" sz="1200" dirty="0"/>
              <a:t>305 Treaty made by India's Chandragupta and </a:t>
            </a:r>
            <a:r>
              <a:rPr lang="en-US" sz="1200" dirty="0" err="1"/>
              <a:t>Seleucus</a:t>
            </a:r>
            <a:r>
              <a:rPr lang="en-US" sz="1200" dirty="0"/>
              <a:t>. Alexander's Successors</a:t>
            </a:r>
            <a:br>
              <a:rPr lang="en-US" sz="1200" dirty="0"/>
            </a:br>
            <a:r>
              <a:rPr lang="en-US" sz="1200" dirty="0"/>
              <a:t>305 Macedonian Demetrius captured Rhodes. Alexander's Successors</a:t>
            </a:r>
            <a:br>
              <a:rPr lang="en-US" sz="1200" dirty="0"/>
            </a:br>
            <a:r>
              <a:rPr lang="en-US" sz="1200" dirty="0"/>
              <a:t>c. 302 Qi king Xuan founded Ji-Xia academy. Warring States</a:t>
            </a:r>
            <a:br>
              <a:rPr lang="en-US" sz="1200" dirty="0"/>
            </a:br>
            <a:r>
              <a:rPr lang="en-US" sz="1200" dirty="0"/>
              <a:t>302 Rome intervened for aristocratic class at </a:t>
            </a:r>
            <a:r>
              <a:rPr lang="en-US" sz="1200" dirty="0" err="1"/>
              <a:t>Arretium</a:t>
            </a:r>
            <a:r>
              <a:rPr lang="en-US" sz="1200" dirty="0"/>
              <a:t>.</a:t>
            </a:r>
            <a:br>
              <a:rPr lang="en-US" sz="1200" dirty="0"/>
            </a:br>
            <a:r>
              <a:rPr lang="en-US" sz="1200" dirty="0"/>
              <a:t>301 </a:t>
            </a:r>
            <a:r>
              <a:rPr lang="en-US" sz="1200" dirty="0" err="1"/>
              <a:t>Antigonus</a:t>
            </a:r>
            <a:r>
              <a:rPr lang="en-US" sz="1200" dirty="0"/>
              <a:t> defeated and killed at </a:t>
            </a:r>
            <a:r>
              <a:rPr lang="en-US" sz="1200" dirty="0" err="1"/>
              <a:t>Ipsus</a:t>
            </a:r>
            <a:r>
              <a:rPr lang="en-US" sz="1200" dirty="0"/>
              <a:t>. Alexander's Successors</a:t>
            </a:r>
            <a:br>
              <a:rPr lang="en-US" sz="1200" dirty="0"/>
            </a:br>
            <a:r>
              <a:rPr lang="en-US" sz="1200" b="1" dirty="0"/>
              <a:t>301 Ptolemy I claimed Syria. Alexander's Successors</a:t>
            </a:r>
            <a:br>
              <a:rPr lang="en-US" sz="1200" dirty="0"/>
            </a:br>
            <a:r>
              <a:rPr lang="en-US" sz="1200" dirty="0"/>
              <a:t>301-281 Lysimachus ruled Anatolia area. Alexander's Successors</a:t>
            </a:r>
            <a:br>
              <a:rPr lang="en-US" sz="1200" dirty="0"/>
            </a:br>
            <a:r>
              <a:rPr lang="en-US" sz="1200" dirty="0"/>
              <a:t>301-266 </a:t>
            </a:r>
            <a:r>
              <a:rPr lang="en-US" sz="1200" dirty="0" err="1"/>
              <a:t>Mithridates</a:t>
            </a:r>
            <a:r>
              <a:rPr lang="en-US" sz="1200" dirty="0"/>
              <a:t> I ruled Pontus. Alexander's Successors.</a:t>
            </a:r>
          </a:p>
          <a:p>
            <a:r>
              <a:rPr lang="en-US" sz="1200" dirty="0"/>
              <a:t>c. 300 </a:t>
            </a:r>
            <a:r>
              <a:rPr lang="en-US" sz="1200" dirty="0" err="1"/>
              <a:t>Ju</a:t>
            </a:r>
            <a:r>
              <a:rPr lang="en-US" sz="1200" dirty="0"/>
              <a:t> Yuan composed </a:t>
            </a:r>
            <a:r>
              <a:rPr lang="en-US" sz="1200" i="1" dirty="0"/>
              <a:t>Songs of Chu.</a:t>
            </a:r>
            <a:br>
              <a:rPr lang="en-US" sz="1200" dirty="0"/>
            </a:br>
            <a:r>
              <a:rPr lang="en-US" sz="1200" dirty="0"/>
              <a:t>c. 300 </a:t>
            </a:r>
            <a:r>
              <a:rPr lang="en-US" sz="1200" dirty="0" err="1"/>
              <a:t>Kautilya</a:t>
            </a:r>
            <a:r>
              <a:rPr lang="en-US" sz="1200" dirty="0"/>
              <a:t> wrote </a:t>
            </a:r>
            <a:r>
              <a:rPr lang="en-US" sz="1200" i="1" dirty="0" err="1"/>
              <a:t>Artha</a:t>
            </a:r>
            <a:r>
              <a:rPr lang="en-US" sz="1200" i="1" dirty="0"/>
              <a:t> Shastra</a:t>
            </a:r>
            <a:r>
              <a:rPr lang="en-US" sz="1200" dirty="0"/>
              <a:t>.</a:t>
            </a:r>
            <a:br>
              <a:rPr lang="en-US" sz="1200" dirty="0"/>
            </a:br>
            <a:r>
              <a:rPr lang="en-US" sz="1200" dirty="0"/>
              <a:t>c. 300 Euclid taught geometry, wrote </a:t>
            </a:r>
            <a:r>
              <a:rPr lang="en-US" sz="1200" i="1" dirty="0"/>
              <a:t>Elements</a:t>
            </a:r>
            <a:r>
              <a:rPr lang="en-US" sz="1200" dirty="0"/>
              <a:t> in Alexandria.</a:t>
            </a:r>
            <a:br>
              <a:rPr lang="en-US" sz="1200" dirty="0"/>
            </a:br>
            <a:r>
              <a:rPr lang="en-US" sz="1200" dirty="0"/>
              <a:t>c. 300 </a:t>
            </a:r>
            <a:r>
              <a:rPr lang="en-US" sz="1200" i="1" dirty="0"/>
              <a:t>Sacred History</a:t>
            </a:r>
            <a:r>
              <a:rPr lang="en-US" sz="1200" dirty="0"/>
              <a:t> written by </a:t>
            </a:r>
            <a:r>
              <a:rPr lang="en-US" sz="1200" dirty="0" err="1"/>
              <a:t>Euhemerus</a:t>
            </a:r>
            <a:r>
              <a:rPr lang="en-US" sz="1200" dirty="0"/>
              <a:t>. Greece</a:t>
            </a:r>
            <a:br>
              <a:rPr lang="en-US" sz="1200" dirty="0"/>
            </a:br>
            <a:endParaRPr lang="en-US" sz="1200" dirty="0"/>
          </a:p>
        </p:txBody>
      </p:sp>
      <p:sp>
        <p:nvSpPr>
          <p:cNvPr id="4" name="Rectangle 3"/>
          <p:cNvSpPr/>
          <p:nvPr/>
        </p:nvSpPr>
        <p:spPr>
          <a:xfrm>
            <a:off x="4409500" y="6642556"/>
            <a:ext cx="2132315" cy="215444"/>
          </a:xfrm>
          <a:prstGeom prst="rect">
            <a:avLst/>
          </a:prstGeom>
        </p:spPr>
        <p:txBody>
          <a:bodyPr wrap="none">
            <a:spAutoFit/>
          </a:bodyPr>
          <a:lstStyle/>
          <a:p>
            <a:r>
              <a:rPr lang="en-US" sz="800" dirty="0"/>
              <a:t>http://www.san.beck.org/AB-Chronology.html</a:t>
            </a:r>
          </a:p>
        </p:txBody>
      </p:sp>
    </p:spTree>
    <p:extLst>
      <p:ext uri="{BB962C8B-B14F-4D97-AF65-F5344CB8AC3E}">
        <p14:creationId xmlns:p14="http://schemas.microsoft.com/office/powerpoint/2010/main" val="2768783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374" y="100827"/>
            <a:ext cx="4916032" cy="6555641"/>
          </a:xfrm>
          <a:prstGeom prst="rect">
            <a:avLst/>
          </a:prstGeom>
        </p:spPr>
        <p:txBody>
          <a:bodyPr wrap="square">
            <a:spAutoFit/>
          </a:bodyPr>
          <a:lstStyle/>
          <a:p>
            <a:r>
              <a:rPr lang="en-US" sz="1200" dirty="0"/>
              <a:t>298 </a:t>
            </a:r>
            <a:r>
              <a:rPr lang="en-US" sz="1200" dirty="0" err="1"/>
              <a:t>Cassander</a:t>
            </a:r>
            <a:r>
              <a:rPr lang="en-US" sz="1200" dirty="0"/>
              <a:t> died in Macedonia. Alexander's Successors</a:t>
            </a:r>
            <a:br>
              <a:rPr lang="en-US" sz="1200" dirty="0"/>
            </a:br>
            <a:r>
              <a:rPr lang="en-US" sz="1200" dirty="0"/>
              <a:t>298 Agathocles' army captured Corcyra from Macedonia. Alexander's Successors</a:t>
            </a:r>
            <a:br>
              <a:rPr lang="en-US" sz="1200" dirty="0"/>
            </a:br>
            <a:r>
              <a:rPr lang="en-US" sz="1200" dirty="0"/>
              <a:t>298-290 Third Roman-Samnite war.</a:t>
            </a:r>
            <a:br>
              <a:rPr lang="en-US" sz="1200" dirty="0"/>
            </a:br>
            <a:r>
              <a:rPr lang="en-US" sz="1200" dirty="0"/>
              <a:t>297-279 </a:t>
            </a:r>
            <a:r>
              <a:rPr lang="en-US" sz="1200" dirty="0" err="1"/>
              <a:t>Zipoetes</a:t>
            </a:r>
            <a:r>
              <a:rPr lang="en-US" sz="1200" dirty="0"/>
              <a:t> I ruled Bithynia. Seleucid Empire</a:t>
            </a:r>
            <a:br>
              <a:rPr lang="en-US" sz="1200" dirty="0"/>
            </a:br>
            <a:r>
              <a:rPr lang="en-US" sz="1200" dirty="0"/>
              <a:t>297-272 Pyrrhus I ruled Epirus. Alexander's Successors</a:t>
            </a:r>
            <a:br>
              <a:rPr lang="en-US" sz="1200" dirty="0"/>
            </a:br>
            <a:r>
              <a:rPr lang="en-US" sz="1200" dirty="0"/>
              <a:t>296 Rome intervened for aristocratic class at Lucania.</a:t>
            </a:r>
            <a:br>
              <a:rPr lang="en-US" sz="1200" dirty="0"/>
            </a:br>
            <a:r>
              <a:rPr lang="en-US" sz="1200" dirty="0"/>
              <a:t>c. 295-215 Apollonius of Rhodes wrote the </a:t>
            </a:r>
            <a:r>
              <a:rPr lang="en-US" sz="1200" i="1" dirty="0"/>
              <a:t>Argonautica. </a:t>
            </a:r>
            <a:r>
              <a:rPr lang="en-US" sz="1200" dirty="0"/>
              <a:t>Alexandrian Poetry</a:t>
            </a:r>
            <a:br>
              <a:rPr lang="en-US" sz="1200" dirty="0"/>
            </a:br>
            <a:r>
              <a:rPr lang="en-US" sz="1200" dirty="0"/>
              <a:t>294 Demetrius of </a:t>
            </a:r>
            <a:r>
              <a:rPr lang="en-US" sz="1200" dirty="0" err="1"/>
              <a:t>Phalerum</a:t>
            </a:r>
            <a:r>
              <a:rPr lang="en-US" sz="1200" dirty="0"/>
              <a:t> organized museum in Alexandria.</a:t>
            </a:r>
            <a:br>
              <a:rPr lang="en-US" sz="1200" dirty="0"/>
            </a:br>
            <a:r>
              <a:rPr lang="en-US" sz="1200" dirty="0"/>
              <a:t>294-288 Demetrius ruled Macedonia. Alexander's Successors</a:t>
            </a:r>
            <a:br>
              <a:rPr lang="en-US" sz="1200" dirty="0"/>
            </a:br>
            <a:r>
              <a:rPr lang="en-US" sz="1200" dirty="0"/>
              <a:t>293 Qin army attacked Han and Wei, killing 240,000. Warring States</a:t>
            </a:r>
            <a:br>
              <a:rPr lang="en-US" sz="1200" dirty="0"/>
            </a:br>
            <a:r>
              <a:rPr lang="en-US" sz="1200" dirty="0"/>
              <a:t>292 Qin army invaded Chu. Warring States</a:t>
            </a:r>
            <a:br>
              <a:rPr lang="en-US" sz="1200" dirty="0"/>
            </a:br>
            <a:r>
              <a:rPr lang="en-US" sz="1200" dirty="0"/>
              <a:t>290 Aetolian League took over Delphi. Alexander's Successors</a:t>
            </a:r>
            <a:br>
              <a:rPr lang="en-US" sz="1200" dirty="0"/>
            </a:br>
            <a:r>
              <a:rPr lang="en-US" sz="1200" dirty="0"/>
              <a:t>289-280 </a:t>
            </a:r>
            <a:r>
              <a:rPr lang="en-US" sz="1200" dirty="0" err="1"/>
              <a:t>Hicetas</a:t>
            </a:r>
            <a:r>
              <a:rPr lang="en-US" sz="1200" dirty="0"/>
              <a:t> ruled Syracuse. Alexander's Successors</a:t>
            </a:r>
            <a:br>
              <a:rPr lang="en-US" sz="1200" dirty="0"/>
            </a:br>
            <a:r>
              <a:rPr lang="en-US" sz="1200" dirty="0"/>
              <a:t>288 Qin king Zhao proclaimed Western Emperor in China. Warring States</a:t>
            </a:r>
            <a:br>
              <a:rPr lang="en-US" sz="1200" dirty="0"/>
            </a:br>
            <a:r>
              <a:rPr lang="en-US" sz="1200" dirty="0"/>
              <a:t>288 Qi king proclaimed Eastern Emperor in China. Warring States</a:t>
            </a:r>
            <a:br>
              <a:rPr lang="en-US" sz="1200" dirty="0"/>
            </a:br>
            <a:r>
              <a:rPr lang="en-US" sz="1200" dirty="0"/>
              <a:t>288 Pyrrhus and Lysimachus conquered Macedonia. Alexander's Successors</a:t>
            </a:r>
            <a:br>
              <a:rPr lang="en-US" sz="1200" dirty="0"/>
            </a:br>
            <a:r>
              <a:rPr lang="en-US" sz="1200" dirty="0"/>
              <a:t>287 Ptolemy I married Berenice. Egypt</a:t>
            </a:r>
            <a:br>
              <a:rPr lang="en-US" sz="1200" dirty="0"/>
            </a:br>
            <a:r>
              <a:rPr lang="en-US" sz="1200" dirty="0"/>
              <a:t>287 </a:t>
            </a:r>
            <a:r>
              <a:rPr lang="en-US" sz="1200" dirty="0" err="1"/>
              <a:t>Hortensius</a:t>
            </a:r>
            <a:r>
              <a:rPr lang="en-US" sz="1200" dirty="0"/>
              <a:t> Roman dictator; plebiscites (type of voting) made law.</a:t>
            </a:r>
            <a:br>
              <a:rPr lang="en-US" sz="1200" dirty="0"/>
            </a:br>
            <a:r>
              <a:rPr lang="en-US" sz="1200" dirty="0"/>
              <a:t>286 Qi took over Song. Warring States</a:t>
            </a:r>
            <a:br>
              <a:rPr lang="en-US" sz="1200" dirty="0"/>
            </a:br>
            <a:r>
              <a:rPr lang="en-US" sz="1200" dirty="0"/>
              <a:t>c. 286-206 </a:t>
            </a:r>
            <a:r>
              <a:rPr lang="en-US" sz="1200" dirty="0" err="1"/>
              <a:t>Chrysippus</a:t>
            </a:r>
            <a:r>
              <a:rPr lang="en-US" sz="1200" dirty="0"/>
              <a:t> studied and taught Stoic philosophy.</a:t>
            </a:r>
            <a:br>
              <a:rPr lang="en-US" sz="1200" dirty="0"/>
            </a:br>
            <a:r>
              <a:rPr lang="en-US" sz="1200" dirty="0"/>
              <a:t>284 Yen, Qin, Wei, and Zhao invaded Qi. Warring States</a:t>
            </a:r>
            <a:br>
              <a:rPr lang="en-US" sz="1200" dirty="0"/>
            </a:br>
            <a:r>
              <a:rPr lang="en-US" sz="1200" dirty="0"/>
              <a:t>284 </a:t>
            </a:r>
            <a:r>
              <a:rPr lang="en-US" sz="1200" dirty="0" err="1"/>
              <a:t>Xun-zi</a:t>
            </a:r>
            <a:r>
              <a:rPr lang="en-US" sz="1200" dirty="0"/>
              <a:t> and scholars fled Ji-Xia academy.</a:t>
            </a:r>
            <a:br>
              <a:rPr lang="en-US" sz="1200" dirty="0"/>
            </a:br>
            <a:r>
              <a:rPr lang="en-US" sz="1200" dirty="0"/>
              <a:t>284-276 </a:t>
            </a:r>
            <a:r>
              <a:rPr lang="en-US" sz="1200" dirty="0" err="1"/>
              <a:t>Xun-zi</a:t>
            </a:r>
            <a:r>
              <a:rPr lang="en-US" sz="1200" dirty="0"/>
              <a:t> taught Confucian philosophy in Chu.</a:t>
            </a:r>
            <a:br>
              <a:rPr lang="en-US" sz="1200" dirty="0"/>
            </a:br>
            <a:r>
              <a:rPr lang="en-US" sz="1200" dirty="0"/>
              <a:t>283 </a:t>
            </a:r>
            <a:r>
              <a:rPr lang="en-US" sz="1200" dirty="0" err="1"/>
              <a:t>Gauls</a:t>
            </a:r>
            <a:r>
              <a:rPr lang="en-US" sz="1200" dirty="0"/>
              <a:t> invaded Etruria; Romans destroyed </a:t>
            </a:r>
            <a:r>
              <a:rPr lang="en-US" sz="1200" dirty="0" err="1"/>
              <a:t>Senones</a:t>
            </a:r>
            <a:r>
              <a:rPr lang="en-US" sz="1200" dirty="0"/>
              <a:t>.</a:t>
            </a:r>
            <a:br>
              <a:rPr lang="en-US" sz="1200" dirty="0"/>
            </a:br>
            <a:r>
              <a:rPr lang="en-US" sz="1200" dirty="0"/>
              <a:t>283-246 Ptolemy II </a:t>
            </a:r>
            <a:r>
              <a:rPr lang="en-US" sz="1200" dirty="0" err="1"/>
              <a:t>Philadelphus</a:t>
            </a:r>
            <a:r>
              <a:rPr lang="en-US" sz="1200" dirty="0"/>
              <a:t> ruled Egypt.</a:t>
            </a:r>
            <a:br>
              <a:rPr lang="en-US" sz="1200" dirty="0"/>
            </a:br>
            <a:r>
              <a:rPr lang="en-US" sz="1200" dirty="0"/>
              <a:t>282 </a:t>
            </a:r>
            <a:r>
              <a:rPr lang="en-US" sz="1200" dirty="0" err="1"/>
              <a:t>Tarentines</a:t>
            </a:r>
            <a:r>
              <a:rPr lang="en-US" sz="1200" dirty="0"/>
              <a:t> destroyed Roman fleet.</a:t>
            </a:r>
            <a:br>
              <a:rPr lang="en-US" sz="1200" dirty="0"/>
            </a:br>
            <a:r>
              <a:rPr lang="en-US" sz="1200" dirty="0"/>
              <a:t>281 Lysimachus defeated by </a:t>
            </a:r>
            <a:r>
              <a:rPr lang="en-US" sz="1200" dirty="0" err="1"/>
              <a:t>Seleucus</a:t>
            </a:r>
            <a:r>
              <a:rPr lang="en-US" sz="1200" dirty="0"/>
              <a:t> and killed in Lydia. Alexander's Successors</a:t>
            </a:r>
            <a:br>
              <a:rPr lang="en-US" sz="1200" dirty="0"/>
            </a:br>
            <a:r>
              <a:rPr lang="en-US" sz="1200" dirty="0"/>
              <a:t>281 </a:t>
            </a:r>
            <a:r>
              <a:rPr lang="en-US" sz="1200" dirty="0" err="1"/>
              <a:t>Seleucus</a:t>
            </a:r>
            <a:r>
              <a:rPr lang="en-US" sz="1200" dirty="0"/>
              <a:t> assassinated by Ptolemy </a:t>
            </a:r>
            <a:r>
              <a:rPr lang="en-US" sz="1200" dirty="0" err="1"/>
              <a:t>Ceraunus</a:t>
            </a:r>
            <a:r>
              <a:rPr lang="en-US" sz="1200" dirty="0"/>
              <a:t>. Alexander's Successors</a:t>
            </a:r>
            <a:br>
              <a:rPr lang="en-US" sz="1200" dirty="0"/>
            </a:br>
            <a:r>
              <a:rPr lang="en-US" sz="1200" dirty="0"/>
              <a:t>c. 280 Qin devastated Zhao, Wei and Han. Warring States</a:t>
            </a:r>
            <a:br>
              <a:rPr lang="en-US" sz="1200" dirty="0"/>
            </a:br>
            <a:r>
              <a:rPr lang="en-US" sz="1200" dirty="0"/>
              <a:t>c. 280 Han prince Han </a:t>
            </a:r>
            <a:r>
              <a:rPr lang="en-US" sz="1200" dirty="0" err="1"/>
              <a:t>Fei-zi</a:t>
            </a:r>
            <a:r>
              <a:rPr lang="en-US" sz="1200" dirty="0"/>
              <a:t> born.</a:t>
            </a:r>
            <a:br>
              <a:rPr lang="en-US" sz="1200" dirty="0"/>
            </a:br>
            <a:r>
              <a:rPr lang="en-US" sz="1200" dirty="0"/>
              <a:t>280 Ptolemy II's army took Damascus from Seleucids.</a:t>
            </a:r>
            <a:br>
              <a:rPr lang="en-US" sz="1200" dirty="0"/>
            </a:br>
            <a:r>
              <a:rPr lang="en-US" sz="1200" dirty="0"/>
              <a:t>280-274 Pyrrhus' army invaded Italy and Sicily.</a:t>
            </a:r>
            <a:br>
              <a:rPr lang="en-US" sz="1200" dirty="0"/>
            </a:br>
            <a:r>
              <a:rPr lang="en-US" sz="1200" dirty="0"/>
              <a:t>280-261 Antiochus I ruled Seleucid empire.</a:t>
            </a:r>
          </a:p>
        </p:txBody>
      </p:sp>
      <p:sp>
        <p:nvSpPr>
          <p:cNvPr id="3" name="Rectangle 2"/>
          <p:cNvSpPr/>
          <p:nvPr/>
        </p:nvSpPr>
        <p:spPr>
          <a:xfrm>
            <a:off x="6779535" y="202770"/>
            <a:ext cx="5134825" cy="6555641"/>
          </a:xfrm>
          <a:prstGeom prst="rect">
            <a:avLst/>
          </a:prstGeom>
        </p:spPr>
        <p:txBody>
          <a:bodyPr wrap="square">
            <a:spAutoFit/>
          </a:bodyPr>
          <a:lstStyle/>
          <a:p>
            <a:r>
              <a:rPr lang="en-US" sz="1200" dirty="0"/>
              <a:t>279 </a:t>
            </a:r>
            <a:r>
              <a:rPr lang="en-US" sz="1200" dirty="0" err="1"/>
              <a:t>Gauls</a:t>
            </a:r>
            <a:r>
              <a:rPr lang="en-US" sz="1200" dirty="0"/>
              <a:t> invaded Macedonia, killed </a:t>
            </a:r>
            <a:r>
              <a:rPr lang="en-US" sz="1200" dirty="0" err="1"/>
              <a:t>Ceraunus</a:t>
            </a:r>
            <a:r>
              <a:rPr lang="en-US" sz="1200" dirty="0"/>
              <a:t>.</a:t>
            </a:r>
            <a:br>
              <a:rPr lang="en-US" sz="1200" dirty="0"/>
            </a:br>
            <a:r>
              <a:rPr lang="en-US" sz="1200" dirty="0"/>
              <a:t>279 Aetolian League defeated </a:t>
            </a:r>
            <a:r>
              <a:rPr lang="en-US" sz="1200" dirty="0" err="1"/>
              <a:t>Gauls</a:t>
            </a:r>
            <a:r>
              <a:rPr lang="en-US" sz="1200" dirty="0"/>
              <a:t> at Delphi. Greece</a:t>
            </a:r>
            <a:br>
              <a:rPr lang="en-US" sz="1200" dirty="0"/>
            </a:br>
            <a:r>
              <a:rPr lang="en-US" sz="1200" dirty="0"/>
              <a:t>279-250 </a:t>
            </a:r>
            <a:r>
              <a:rPr lang="en-US" sz="1200" dirty="0" err="1"/>
              <a:t>Nicomedes</a:t>
            </a:r>
            <a:r>
              <a:rPr lang="en-US" sz="1200" dirty="0"/>
              <a:t> I ruled Bithynia. Seleucid Empire</a:t>
            </a:r>
            <a:br>
              <a:rPr lang="en-US" sz="1200" dirty="0"/>
            </a:br>
            <a:r>
              <a:rPr lang="en-US" sz="1200" dirty="0"/>
              <a:t>278 Qin army invaded Chu. Warring States</a:t>
            </a:r>
            <a:br>
              <a:rPr lang="en-US" sz="1200" dirty="0"/>
            </a:br>
            <a:r>
              <a:rPr lang="en-US" sz="1200" dirty="0"/>
              <a:t>c. 277 Poet </a:t>
            </a:r>
            <a:r>
              <a:rPr lang="en-US" sz="1200" dirty="0" err="1"/>
              <a:t>Ju</a:t>
            </a:r>
            <a:r>
              <a:rPr lang="en-US" sz="1200" dirty="0"/>
              <a:t> Yuan drowned. Songs of Chu</a:t>
            </a:r>
            <a:br>
              <a:rPr lang="en-US" sz="1200" dirty="0"/>
            </a:br>
            <a:r>
              <a:rPr lang="en-US" sz="1200" dirty="0"/>
              <a:t>277 </a:t>
            </a:r>
            <a:r>
              <a:rPr lang="en-US" sz="1200" dirty="0" err="1"/>
              <a:t>Antigonus</a:t>
            </a:r>
            <a:r>
              <a:rPr lang="en-US" sz="1200" dirty="0"/>
              <a:t> II defeated invading </a:t>
            </a:r>
            <a:r>
              <a:rPr lang="en-US" sz="1200" dirty="0" err="1"/>
              <a:t>Gauls</a:t>
            </a:r>
            <a:r>
              <a:rPr lang="en-US" sz="1200" dirty="0"/>
              <a:t> at </a:t>
            </a:r>
            <a:r>
              <a:rPr lang="en-US" sz="1200" dirty="0" err="1"/>
              <a:t>Lysimacheia</a:t>
            </a:r>
            <a:r>
              <a:rPr lang="en-US" sz="1200" dirty="0"/>
              <a:t>.</a:t>
            </a:r>
            <a:br>
              <a:rPr lang="en-US" sz="1200" dirty="0"/>
            </a:br>
            <a:r>
              <a:rPr lang="en-US" sz="1200" dirty="0"/>
              <a:t>277-239 </a:t>
            </a:r>
            <a:r>
              <a:rPr lang="en-US" sz="1200" dirty="0" err="1"/>
              <a:t>Antigonus</a:t>
            </a:r>
            <a:r>
              <a:rPr lang="en-US" sz="1200" dirty="0"/>
              <a:t> </a:t>
            </a:r>
            <a:r>
              <a:rPr lang="en-US" sz="1200" dirty="0" err="1"/>
              <a:t>Gonatas</a:t>
            </a:r>
            <a:r>
              <a:rPr lang="en-US" sz="1200" dirty="0"/>
              <a:t> ruled Macedonia.</a:t>
            </a:r>
            <a:br>
              <a:rPr lang="en-US" sz="1200" dirty="0"/>
            </a:br>
            <a:r>
              <a:rPr lang="en-US" sz="1200" dirty="0"/>
              <a:t>276 </a:t>
            </a:r>
            <a:r>
              <a:rPr lang="en-US" sz="1200" dirty="0" err="1"/>
              <a:t>Gauls</a:t>
            </a:r>
            <a:r>
              <a:rPr lang="en-US" sz="1200" dirty="0"/>
              <a:t> invaded Anatolia and settled Galatia. Seleucid Empire</a:t>
            </a:r>
            <a:br>
              <a:rPr lang="en-US" sz="1200" dirty="0"/>
            </a:br>
            <a:r>
              <a:rPr lang="en-US" sz="1200" dirty="0"/>
              <a:t>276-265 </a:t>
            </a:r>
            <a:r>
              <a:rPr lang="en-US" sz="1200" dirty="0" err="1"/>
              <a:t>Xun-zi</a:t>
            </a:r>
            <a:r>
              <a:rPr lang="en-US" sz="1200" dirty="0"/>
              <a:t> taught at Ji-Xia academy in Qi.</a:t>
            </a:r>
            <a:br>
              <a:rPr lang="en-US" sz="1200" dirty="0"/>
            </a:br>
            <a:r>
              <a:rPr lang="en-US" sz="1200" dirty="0"/>
              <a:t>275 Antiochus I defeated Galatians in Anatolia. Seleucid Empire</a:t>
            </a:r>
            <a:br>
              <a:rPr lang="en-US" sz="1200" dirty="0"/>
            </a:br>
            <a:r>
              <a:rPr lang="en-US" sz="1200" dirty="0"/>
              <a:t>275 Ptolemy II </a:t>
            </a:r>
            <a:r>
              <a:rPr lang="en-US" sz="1200" dirty="0" err="1"/>
              <a:t>Philadelphus</a:t>
            </a:r>
            <a:r>
              <a:rPr lang="en-US" sz="1200" dirty="0"/>
              <a:t> married his sister </a:t>
            </a:r>
            <a:r>
              <a:rPr lang="en-US" sz="1200" dirty="0" err="1"/>
              <a:t>Arsinoe</a:t>
            </a:r>
            <a:r>
              <a:rPr lang="en-US" sz="1200" dirty="0"/>
              <a:t>.</a:t>
            </a:r>
            <a:br>
              <a:rPr lang="en-US" sz="1200" dirty="0"/>
            </a:br>
            <a:r>
              <a:rPr lang="en-US" sz="1200" dirty="0"/>
              <a:t>274 Antiochus I invaded lower Syria. Seleucid Empire</a:t>
            </a:r>
            <a:br>
              <a:rPr lang="en-US" sz="1200" dirty="0"/>
            </a:br>
            <a:r>
              <a:rPr lang="en-US" sz="1200" dirty="0"/>
              <a:t>273 Latin colony settled in Cosa. Italy</a:t>
            </a:r>
            <a:br>
              <a:rPr lang="en-US" sz="1200" dirty="0"/>
            </a:br>
            <a:r>
              <a:rPr lang="en-US" sz="1200" dirty="0"/>
              <a:t>c. 273-236 </a:t>
            </a:r>
            <a:r>
              <a:rPr lang="en-US" sz="1200" dirty="0" err="1"/>
              <a:t>Ashoka</a:t>
            </a:r>
            <a:r>
              <a:rPr lang="en-US" sz="1200" dirty="0"/>
              <a:t> ruled India.</a:t>
            </a:r>
            <a:br>
              <a:rPr lang="en-US" sz="1200" dirty="0"/>
            </a:br>
            <a:r>
              <a:rPr lang="en-US" sz="1200" dirty="0"/>
              <a:t>272 Pyrrhus invaded Peloponnesus and was killed. Greece</a:t>
            </a:r>
            <a:br>
              <a:rPr lang="en-US" sz="1200" dirty="0"/>
            </a:br>
            <a:r>
              <a:rPr lang="en-US" sz="1200" dirty="0"/>
              <a:t>270-215 </a:t>
            </a:r>
            <a:r>
              <a:rPr lang="en-US" sz="1200" dirty="0" err="1"/>
              <a:t>Hiero</a:t>
            </a:r>
            <a:r>
              <a:rPr lang="en-US" sz="1200" dirty="0"/>
              <a:t> II ruled Syracuse. Rome</a:t>
            </a:r>
            <a:br>
              <a:rPr lang="en-US" sz="1200" dirty="0"/>
            </a:br>
            <a:r>
              <a:rPr lang="en-US" sz="1200" dirty="0"/>
              <a:t>268 Latin colony settled in </a:t>
            </a:r>
            <a:r>
              <a:rPr lang="en-US" sz="1200" dirty="0" err="1"/>
              <a:t>Ariminum</a:t>
            </a:r>
            <a:r>
              <a:rPr lang="en-US" sz="1200" dirty="0"/>
              <a:t>. Italy</a:t>
            </a:r>
            <a:br>
              <a:rPr lang="en-US" sz="1200" dirty="0"/>
            </a:br>
            <a:r>
              <a:rPr lang="en-US" sz="1200" b="1" dirty="0"/>
              <a:t>268 Roman silver coin </a:t>
            </a:r>
            <a:r>
              <a:rPr lang="en-US" sz="1200" b="1" i="1" dirty="0"/>
              <a:t>denarius</a:t>
            </a:r>
            <a:r>
              <a:rPr lang="en-US" sz="1200" b="1" dirty="0"/>
              <a:t> (day's wage) minted.</a:t>
            </a:r>
            <a:br>
              <a:rPr lang="en-US" sz="1200" b="1" dirty="0"/>
            </a:br>
            <a:r>
              <a:rPr lang="en-US" sz="1200" dirty="0"/>
              <a:t>267-261 </a:t>
            </a:r>
            <a:r>
              <a:rPr lang="en-US" sz="1200" dirty="0" err="1"/>
              <a:t>Chremonidean</a:t>
            </a:r>
            <a:r>
              <a:rPr lang="en-US" sz="1200" dirty="0"/>
              <a:t> War between Athens and Macedonia.</a:t>
            </a:r>
            <a:br>
              <a:rPr lang="en-US" sz="1200" dirty="0"/>
            </a:br>
            <a:r>
              <a:rPr lang="en-US" sz="1200" dirty="0"/>
              <a:t>265-259 </a:t>
            </a:r>
            <a:r>
              <a:rPr lang="en-US" sz="1200" dirty="0" err="1"/>
              <a:t>Xun-zi</a:t>
            </a:r>
            <a:r>
              <a:rPr lang="en-US" sz="1200" dirty="0"/>
              <a:t> taught in Qin and Zhao.</a:t>
            </a:r>
            <a:br>
              <a:rPr lang="en-US" sz="1200" dirty="0"/>
            </a:br>
            <a:r>
              <a:rPr lang="en-US" sz="1200" dirty="0"/>
              <a:t>264 Latin colony settled in </a:t>
            </a:r>
            <a:r>
              <a:rPr lang="en-US" sz="1200" dirty="0" err="1"/>
              <a:t>Firnum</a:t>
            </a:r>
            <a:r>
              <a:rPr lang="en-US" sz="1200" dirty="0"/>
              <a:t>. Italy</a:t>
            </a:r>
            <a:br>
              <a:rPr lang="en-US" sz="1200" dirty="0"/>
            </a:br>
            <a:r>
              <a:rPr lang="en-US" sz="1200" dirty="0"/>
              <a:t>264 Rome intervened for aristocratic class at </a:t>
            </a:r>
            <a:r>
              <a:rPr lang="en-US" sz="1200" dirty="0" err="1"/>
              <a:t>Volsinii</a:t>
            </a:r>
            <a:r>
              <a:rPr lang="en-US" sz="1200" dirty="0"/>
              <a:t>.</a:t>
            </a:r>
            <a:br>
              <a:rPr lang="en-US" sz="1200" dirty="0"/>
            </a:br>
            <a:r>
              <a:rPr lang="en-US" sz="1200" b="1" dirty="0"/>
              <a:t>264 First gladiatorial contests held in Rome.</a:t>
            </a:r>
            <a:br>
              <a:rPr lang="en-US" sz="1200" b="1" dirty="0"/>
            </a:br>
            <a:r>
              <a:rPr lang="en-US" sz="1200" dirty="0"/>
              <a:t>264-241 Carthage fought first Punic war against Rome. North Africa</a:t>
            </a:r>
            <a:br>
              <a:rPr lang="en-US" sz="1200" dirty="0"/>
            </a:br>
            <a:r>
              <a:rPr lang="en-US" sz="1200" dirty="0"/>
              <a:t>263-241 </a:t>
            </a:r>
            <a:r>
              <a:rPr lang="en-US" sz="1200" dirty="0" err="1"/>
              <a:t>Eumenes</a:t>
            </a:r>
            <a:r>
              <a:rPr lang="en-US" sz="1200" dirty="0"/>
              <a:t> I ruled Pergamum. Seleucid Empire</a:t>
            </a:r>
            <a:br>
              <a:rPr lang="en-US" sz="1200" dirty="0"/>
            </a:br>
            <a:r>
              <a:rPr lang="en-US" sz="1200" dirty="0"/>
              <a:t>261 </a:t>
            </a:r>
            <a:r>
              <a:rPr lang="en-US" sz="1200" dirty="0" err="1"/>
              <a:t>Ashoka</a:t>
            </a:r>
            <a:r>
              <a:rPr lang="en-US" sz="1200" dirty="0"/>
              <a:t> converted to Buddhism.</a:t>
            </a:r>
            <a:br>
              <a:rPr lang="en-US" sz="1200" dirty="0"/>
            </a:br>
            <a:r>
              <a:rPr lang="en-US" sz="1200" dirty="0"/>
              <a:t>261-246 Antiochus II ruled Seleucid empire.</a:t>
            </a:r>
            <a:br>
              <a:rPr lang="en-US" sz="1200" dirty="0"/>
            </a:br>
            <a:r>
              <a:rPr lang="en-US" sz="1200" dirty="0"/>
              <a:t>260 Qin army defeated Zhao at Chang-ping, killing 400,000. Warring States</a:t>
            </a:r>
            <a:br>
              <a:rPr lang="en-US" sz="1200" dirty="0"/>
            </a:br>
            <a:r>
              <a:rPr lang="en-US" sz="1200" dirty="0"/>
              <a:t>260 Ephesians revolted against Egypt. Seleucid Empire</a:t>
            </a:r>
            <a:br>
              <a:rPr lang="en-US" sz="1200" dirty="0"/>
            </a:br>
            <a:r>
              <a:rPr lang="en-US" sz="1200" dirty="0"/>
              <a:t>c. 260 Apollonius of Rhodes became librarian at Alexandria.</a:t>
            </a:r>
            <a:br>
              <a:rPr lang="en-US" sz="1200" dirty="0"/>
            </a:br>
            <a:r>
              <a:rPr lang="en-US" sz="1200" dirty="0"/>
              <a:t>260 Roman navy defeated Carthaginians at </a:t>
            </a:r>
            <a:r>
              <a:rPr lang="en-US" sz="1200" dirty="0" err="1"/>
              <a:t>Mylae</a:t>
            </a:r>
            <a:r>
              <a:rPr lang="en-US" sz="1200" dirty="0"/>
              <a:t>.</a:t>
            </a:r>
            <a:br>
              <a:rPr lang="en-US" sz="1200" dirty="0"/>
            </a:br>
            <a:r>
              <a:rPr lang="en-US" sz="1200" dirty="0"/>
              <a:t>259 </a:t>
            </a:r>
            <a:r>
              <a:rPr lang="en-US" sz="1200" dirty="0" err="1"/>
              <a:t>Antigonus</a:t>
            </a:r>
            <a:r>
              <a:rPr lang="en-US" sz="1200" dirty="0"/>
              <a:t> </a:t>
            </a:r>
            <a:r>
              <a:rPr lang="en-US" sz="1200" dirty="0" err="1"/>
              <a:t>Gonatas</a:t>
            </a:r>
            <a:r>
              <a:rPr lang="en-US" sz="1200" dirty="0"/>
              <a:t> defeated Egyptians off Cos. Macedonia</a:t>
            </a:r>
            <a:br>
              <a:rPr lang="en-US" sz="1200" dirty="0"/>
            </a:br>
            <a:r>
              <a:rPr lang="en-US" sz="1200" dirty="0"/>
              <a:t>256 Qin army attacked Han, killing 40,000. Warring States</a:t>
            </a:r>
            <a:br>
              <a:rPr lang="en-US" sz="1200" dirty="0"/>
            </a:br>
            <a:r>
              <a:rPr lang="en-US" sz="1200" dirty="0"/>
              <a:t>256 Roman navy captured 64 Carthaginian ships.</a:t>
            </a:r>
            <a:br>
              <a:rPr lang="en-US" sz="1200" dirty="0"/>
            </a:br>
            <a:endParaRPr lang="en-US" sz="1200" dirty="0"/>
          </a:p>
        </p:txBody>
      </p:sp>
      <p:sp>
        <p:nvSpPr>
          <p:cNvPr id="4" name="Rectangle 3"/>
          <p:cNvSpPr/>
          <p:nvPr/>
        </p:nvSpPr>
        <p:spPr>
          <a:xfrm>
            <a:off x="4409500" y="6642556"/>
            <a:ext cx="2132315" cy="215444"/>
          </a:xfrm>
          <a:prstGeom prst="rect">
            <a:avLst/>
          </a:prstGeom>
        </p:spPr>
        <p:txBody>
          <a:bodyPr wrap="none">
            <a:spAutoFit/>
          </a:bodyPr>
          <a:lstStyle/>
          <a:p>
            <a:r>
              <a:rPr lang="en-US" sz="800" dirty="0"/>
              <a:t>http://www.san.beck.org/AB-Chronology.html</a:t>
            </a:r>
          </a:p>
        </p:txBody>
      </p:sp>
    </p:spTree>
    <p:extLst>
      <p:ext uri="{BB962C8B-B14F-4D97-AF65-F5344CB8AC3E}">
        <p14:creationId xmlns:p14="http://schemas.microsoft.com/office/powerpoint/2010/main" val="3380897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374" y="100827"/>
            <a:ext cx="4916032" cy="6740307"/>
          </a:xfrm>
          <a:prstGeom prst="rect">
            <a:avLst/>
          </a:prstGeom>
        </p:spPr>
        <p:txBody>
          <a:bodyPr wrap="square">
            <a:spAutoFit/>
          </a:bodyPr>
          <a:lstStyle/>
          <a:p>
            <a:r>
              <a:rPr lang="en-US" sz="1200" dirty="0"/>
              <a:t>255 Ptolemy II ceded Ionia and Cilicia to Antiochus II.</a:t>
            </a:r>
            <a:br>
              <a:rPr lang="en-US" sz="1200" dirty="0"/>
            </a:br>
            <a:r>
              <a:rPr lang="en-US" sz="1200" dirty="0"/>
              <a:t>255 </a:t>
            </a:r>
            <a:r>
              <a:rPr lang="en-US" sz="1200" dirty="0" err="1"/>
              <a:t>Ariarathes</a:t>
            </a:r>
            <a:r>
              <a:rPr lang="en-US" sz="1200" dirty="0"/>
              <a:t> III began ruling Cappadocia. Seleucid Empire</a:t>
            </a:r>
            <a:br>
              <a:rPr lang="en-US" sz="1200" dirty="0"/>
            </a:br>
            <a:r>
              <a:rPr lang="en-US" sz="1200" dirty="0"/>
              <a:t>255 Spartan general </a:t>
            </a:r>
            <a:r>
              <a:rPr lang="en-US" sz="1200" dirty="0" err="1"/>
              <a:t>Xanthippus</a:t>
            </a:r>
            <a:r>
              <a:rPr lang="en-US" sz="1200" dirty="0"/>
              <a:t> defeated Rome's </a:t>
            </a:r>
            <a:r>
              <a:rPr lang="en-US" sz="1200" dirty="0" err="1"/>
              <a:t>Regulus</a:t>
            </a:r>
            <a:r>
              <a:rPr lang="en-US" sz="1200" dirty="0"/>
              <a:t>.</a:t>
            </a:r>
            <a:br>
              <a:rPr lang="en-US" sz="1200" dirty="0"/>
            </a:br>
            <a:r>
              <a:rPr lang="en-US" sz="1200" dirty="0"/>
              <a:t>c. 254-184 Plautus produced comedies for Rome.</a:t>
            </a:r>
            <a:br>
              <a:rPr lang="en-US" sz="1200" dirty="0"/>
            </a:br>
            <a:r>
              <a:rPr lang="en-US" sz="1200" dirty="0"/>
              <a:t>253 Roman fleet wrecked by storm off </a:t>
            </a:r>
            <a:r>
              <a:rPr lang="en-US" sz="1200" dirty="0" err="1"/>
              <a:t>Palinurus</a:t>
            </a:r>
            <a:r>
              <a:rPr lang="en-US" sz="1200" dirty="0"/>
              <a:t>.</a:t>
            </a:r>
            <a:br>
              <a:rPr lang="en-US" sz="1200" dirty="0"/>
            </a:br>
            <a:r>
              <a:rPr lang="en-US" sz="1200" dirty="0"/>
              <a:t>252 Antiochus II married Ptolemy's daughter Berenice.</a:t>
            </a:r>
            <a:br>
              <a:rPr lang="en-US" sz="1200" dirty="0"/>
            </a:br>
            <a:r>
              <a:rPr lang="en-US" sz="1200" dirty="0"/>
              <a:t>c. 250 </a:t>
            </a:r>
            <a:r>
              <a:rPr lang="en-US" sz="1200" dirty="0" err="1"/>
              <a:t>Xun-zi</a:t>
            </a:r>
            <a:r>
              <a:rPr lang="en-US" sz="1200" dirty="0"/>
              <a:t> magistrate of Lan-ling in Chu.</a:t>
            </a:r>
            <a:br>
              <a:rPr lang="en-US" sz="1200" dirty="0"/>
            </a:br>
            <a:r>
              <a:rPr lang="en-US" sz="1200" dirty="0"/>
              <a:t>c. 250 </a:t>
            </a:r>
            <a:r>
              <a:rPr lang="en-US" sz="1200" i="1" dirty="0"/>
              <a:t>Guan-</a:t>
            </a:r>
            <a:r>
              <a:rPr lang="en-US" sz="1200" i="1" dirty="0" err="1"/>
              <a:t>zi</a:t>
            </a:r>
            <a:r>
              <a:rPr lang="en-US" sz="1200" i="1" dirty="0"/>
              <a:t> </a:t>
            </a:r>
            <a:r>
              <a:rPr lang="en-US" sz="1200" dirty="0"/>
              <a:t>and </a:t>
            </a:r>
            <a:r>
              <a:rPr lang="en-US" sz="1200" i="1" dirty="0"/>
              <a:t>Book of </a:t>
            </a:r>
            <a:r>
              <a:rPr lang="en-US" sz="1200" i="1" dirty="0" err="1"/>
              <a:t>ShangYang</a:t>
            </a:r>
            <a:r>
              <a:rPr lang="en-US" sz="1200" dirty="0"/>
              <a:t> Legalist texts.</a:t>
            </a:r>
            <a:br>
              <a:rPr lang="en-US" sz="1200" dirty="0"/>
            </a:br>
            <a:r>
              <a:rPr lang="en-US" sz="1200" dirty="0"/>
              <a:t>c. 250 Bactria led by </a:t>
            </a:r>
            <a:r>
              <a:rPr lang="en-US" sz="1200" dirty="0" err="1"/>
              <a:t>Diodotus</a:t>
            </a:r>
            <a:r>
              <a:rPr lang="en-US" sz="1200" dirty="0"/>
              <a:t> became independent. Seleucid Empire</a:t>
            </a:r>
            <a:br>
              <a:rPr lang="en-US" sz="1200" dirty="0"/>
            </a:br>
            <a:r>
              <a:rPr lang="en-US" sz="1200" dirty="0"/>
              <a:t>250 Romans besieged </a:t>
            </a:r>
            <a:r>
              <a:rPr lang="en-US" sz="1200" dirty="0" err="1"/>
              <a:t>Lilybaeum</a:t>
            </a:r>
            <a:r>
              <a:rPr lang="en-US" sz="1200" dirty="0"/>
              <a:t>.</a:t>
            </a:r>
            <a:br>
              <a:rPr lang="en-US" sz="1200" dirty="0"/>
            </a:br>
            <a:r>
              <a:rPr lang="en-US" sz="1200" dirty="0"/>
              <a:t>249 Qin army defeated and ended Zhou dynasty. Warring States</a:t>
            </a:r>
            <a:br>
              <a:rPr lang="en-US" sz="1200" dirty="0"/>
            </a:br>
            <a:r>
              <a:rPr lang="en-US" sz="1200" dirty="0"/>
              <a:t>249 Sicyon joined Achaean League. Greece</a:t>
            </a:r>
            <a:br>
              <a:rPr lang="en-US" sz="1200" dirty="0"/>
            </a:br>
            <a:r>
              <a:rPr lang="en-US" sz="1200" dirty="0"/>
              <a:t>249 Carthaginians captured 93 Roman ships at </a:t>
            </a:r>
            <a:r>
              <a:rPr lang="en-US" sz="1200" dirty="0" err="1"/>
              <a:t>Drepana</a:t>
            </a:r>
            <a:r>
              <a:rPr lang="en-US" sz="1200" dirty="0"/>
              <a:t>.</a:t>
            </a:r>
            <a:br>
              <a:rPr lang="en-US" sz="1200" dirty="0"/>
            </a:br>
            <a:r>
              <a:rPr lang="en-US" sz="1200" dirty="0"/>
              <a:t>247 Li Si left </a:t>
            </a:r>
            <a:r>
              <a:rPr lang="en-US" sz="1200" dirty="0" err="1"/>
              <a:t>Xun-zi</a:t>
            </a:r>
            <a:r>
              <a:rPr lang="en-US" sz="1200" dirty="0"/>
              <a:t> and gained an office in Qin. Warring States</a:t>
            </a:r>
            <a:br>
              <a:rPr lang="en-US" sz="1200" dirty="0"/>
            </a:br>
            <a:r>
              <a:rPr lang="en-US" sz="1200" dirty="0"/>
              <a:t>c. 247 </a:t>
            </a:r>
            <a:r>
              <a:rPr lang="en-US" sz="1200" dirty="0" err="1"/>
              <a:t>Ashoka</a:t>
            </a:r>
            <a:r>
              <a:rPr lang="en-US" sz="1200" dirty="0"/>
              <a:t> prohibited killing animals for sport.</a:t>
            </a:r>
            <a:br>
              <a:rPr lang="en-US" sz="1200" dirty="0"/>
            </a:br>
            <a:r>
              <a:rPr lang="en-US" sz="1200" dirty="0"/>
              <a:t>247-207 </a:t>
            </a:r>
            <a:r>
              <a:rPr lang="en-US" sz="1200" dirty="0" err="1"/>
              <a:t>Devanampiyatissa</a:t>
            </a:r>
            <a:r>
              <a:rPr lang="en-US" sz="1200" dirty="0"/>
              <a:t> ruled Ceylon. India</a:t>
            </a:r>
            <a:br>
              <a:rPr lang="en-US" sz="1200" dirty="0"/>
            </a:br>
            <a:r>
              <a:rPr lang="en-US" sz="1200" dirty="0"/>
              <a:t>246 Zheng became king of Qin. Warring States</a:t>
            </a:r>
            <a:br>
              <a:rPr lang="en-US" sz="1200" dirty="0"/>
            </a:br>
            <a:r>
              <a:rPr lang="en-US" sz="1200" dirty="0"/>
              <a:t>246-226 </a:t>
            </a:r>
            <a:r>
              <a:rPr lang="en-US" sz="1200" dirty="0" err="1"/>
              <a:t>Seleucus</a:t>
            </a:r>
            <a:r>
              <a:rPr lang="en-US" sz="1200" dirty="0"/>
              <a:t> II ruled Seleucid empire.</a:t>
            </a:r>
            <a:br>
              <a:rPr lang="en-US" sz="1200" dirty="0"/>
            </a:br>
            <a:r>
              <a:rPr lang="en-US" sz="1200" dirty="0"/>
              <a:t>246-221 Ptolemy III </a:t>
            </a:r>
            <a:r>
              <a:rPr lang="en-US" sz="1200" dirty="0" err="1"/>
              <a:t>Euergetes</a:t>
            </a:r>
            <a:r>
              <a:rPr lang="en-US" sz="1200" dirty="0"/>
              <a:t> ruled Egypt.</a:t>
            </a:r>
            <a:br>
              <a:rPr lang="en-US" sz="1200" dirty="0"/>
            </a:br>
            <a:r>
              <a:rPr lang="en-US" sz="1200" dirty="0"/>
              <a:t>245 Aratus elected general of Achaean League. Greece</a:t>
            </a:r>
            <a:br>
              <a:rPr lang="en-US" sz="1200" dirty="0"/>
            </a:br>
            <a:r>
              <a:rPr lang="en-US" sz="1200" dirty="0"/>
              <a:t>245 Aetolian League defeated </a:t>
            </a:r>
            <a:r>
              <a:rPr lang="en-US" sz="1200" dirty="0" err="1"/>
              <a:t>Boeotians</a:t>
            </a:r>
            <a:r>
              <a:rPr lang="en-US" sz="1200" dirty="0"/>
              <a:t>. Greece</a:t>
            </a:r>
            <a:br>
              <a:rPr lang="en-US" sz="1200" dirty="0"/>
            </a:br>
            <a:r>
              <a:rPr lang="en-US" sz="1200" dirty="0"/>
              <a:t>244-241 Agis IV co-ruled Sparta. Greece</a:t>
            </a:r>
            <a:br>
              <a:rPr lang="en-US" sz="1200" dirty="0"/>
            </a:br>
            <a:r>
              <a:rPr lang="en-US" sz="1200" dirty="0"/>
              <a:t>243 Achaeans led by Aratus captured Corinth. Greece</a:t>
            </a:r>
            <a:br>
              <a:rPr lang="en-US" sz="1200" dirty="0"/>
            </a:br>
            <a:r>
              <a:rPr lang="en-US" sz="1200" dirty="0"/>
              <a:t>242 Rebuilt Roman navy defeated Carthaginians.</a:t>
            </a:r>
            <a:br>
              <a:rPr lang="en-US" sz="1200" dirty="0"/>
            </a:br>
            <a:r>
              <a:rPr lang="en-US" sz="1200" dirty="0"/>
              <a:t>c. 241 Ptolemy III signed peace treaty in Palestine.</a:t>
            </a:r>
            <a:br>
              <a:rPr lang="en-US" sz="1200" dirty="0"/>
            </a:br>
            <a:r>
              <a:rPr lang="en-US" sz="1200" dirty="0"/>
              <a:t>241 Rome annexed Sicily.</a:t>
            </a:r>
            <a:br>
              <a:rPr lang="en-US" sz="1200" dirty="0"/>
            </a:br>
            <a:r>
              <a:rPr lang="en-US" sz="1200" dirty="0"/>
              <a:t>241-238 Mercenary revolt crushed in Carthage.</a:t>
            </a:r>
            <a:br>
              <a:rPr lang="en-US" sz="1200" dirty="0"/>
            </a:br>
            <a:r>
              <a:rPr lang="en-US" sz="1200" dirty="0"/>
              <a:t>241-235 Leonidas II ruled Sparta. Greece</a:t>
            </a:r>
            <a:br>
              <a:rPr lang="en-US" sz="1200" dirty="0"/>
            </a:br>
            <a:r>
              <a:rPr lang="en-US" sz="1200" dirty="0"/>
              <a:t>241-219 Phoenician coast ruled by </a:t>
            </a:r>
            <a:r>
              <a:rPr lang="en-US" sz="1200" dirty="0" err="1"/>
              <a:t>Ptolemies</a:t>
            </a:r>
            <a:r>
              <a:rPr lang="en-US" sz="1200" dirty="0"/>
              <a:t>.</a:t>
            </a:r>
            <a:br>
              <a:rPr lang="en-US" sz="1200" dirty="0"/>
            </a:br>
            <a:r>
              <a:rPr lang="en-US" sz="1200" dirty="0"/>
              <a:t>241-197 </a:t>
            </a:r>
            <a:r>
              <a:rPr lang="en-US" sz="1200" dirty="0" err="1"/>
              <a:t>Attalus</a:t>
            </a:r>
            <a:r>
              <a:rPr lang="en-US" sz="1200" dirty="0"/>
              <a:t> I ruled Pergamum. Seleucid Empire</a:t>
            </a:r>
            <a:br>
              <a:rPr lang="en-US" sz="1200" dirty="0"/>
            </a:br>
            <a:r>
              <a:rPr lang="en-US" sz="1200" dirty="0"/>
              <a:t>c. 240 </a:t>
            </a:r>
            <a:r>
              <a:rPr lang="en-US" sz="1200" dirty="0" err="1"/>
              <a:t>Livius</a:t>
            </a:r>
            <a:r>
              <a:rPr lang="en-US" sz="1200" dirty="0"/>
              <a:t> Andronicus adapted Greek plays in Rome. Plautus</a:t>
            </a:r>
            <a:br>
              <a:rPr lang="en-US" sz="1200" dirty="0"/>
            </a:br>
            <a:r>
              <a:rPr lang="en-US" sz="1200" dirty="0"/>
              <a:t>239-229 Demetrius II ruled Macedonia.</a:t>
            </a:r>
            <a:br>
              <a:rPr lang="en-US" sz="1200" dirty="0"/>
            </a:br>
            <a:r>
              <a:rPr lang="en-US" sz="1200" dirty="0"/>
              <a:t>239-169 </a:t>
            </a:r>
            <a:r>
              <a:rPr lang="en-US" sz="1200" dirty="0" err="1"/>
              <a:t>Quintius</a:t>
            </a:r>
            <a:r>
              <a:rPr lang="en-US" sz="1200" dirty="0"/>
              <a:t> </a:t>
            </a:r>
            <a:r>
              <a:rPr lang="en-US" sz="1200" dirty="0" err="1"/>
              <a:t>Ennius</a:t>
            </a:r>
            <a:r>
              <a:rPr lang="en-US" sz="1200" dirty="0"/>
              <a:t> adapted Greek tragedies in Rome. Plautus</a:t>
            </a:r>
          </a:p>
          <a:p>
            <a:r>
              <a:rPr lang="en-US" sz="1200" dirty="0"/>
              <a:t>238 </a:t>
            </a:r>
            <a:r>
              <a:rPr lang="en-US" sz="1200" dirty="0" err="1"/>
              <a:t>Seleucus</a:t>
            </a:r>
            <a:r>
              <a:rPr lang="en-US" sz="1200" dirty="0"/>
              <a:t> II defeated Antiochus the Hawk near Ancyra. Seleucid Empire</a:t>
            </a:r>
            <a:br>
              <a:rPr lang="en-US" sz="1200" dirty="0"/>
            </a:br>
            <a:r>
              <a:rPr lang="en-US" sz="1200" dirty="0"/>
              <a:t>238-225 Rome invaded and annexed Sardinia and Corsica.</a:t>
            </a:r>
            <a:br>
              <a:rPr lang="en-US" sz="1200" dirty="0"/>
            </a:br>
            <a:r>
              <a:rPr lang="en-US" sz="1200" dirty="0"/>
              <a:t>238-229 Carthage's Hamilcar conquered Iberia (Spain).</a:t>
            </a:r>
          </a:p>
        </p:txBody>
      </p:sp>
      <p:sp>
        <p:nvSpPr>
          <p:cNvPr id="3" name="Rectangle 2"/>
          <p:cNvSpPr/>
          <p:nvPr/>
        </p:nvSpPr>
        <p:spPr>
          <a:xfrm>
            <a:off x="6951551" y="117693"/>
            <a:ext cx="5134825" cy="6740307"/>
          </a:xfrm>
          <a:prstGeom prst="rect">
            <a:avLst/>
          </a:prstGeom>
        </p:spPr>
        <p:txBody>
          <a:bodyPr wrap="square">
            <a:spAutoFit/>
          </a:bodyPr>
          <a:lstStyle/>
          <a:p>
            <a:r>
              <a:rPr lang="en-US" sz="1200" dirty="0"/>
              <a:t>237 Li Si succeeded Lu Bu-</a:t>
            </a:r>
            <a:r>
              <a:rPr lang="en-US" sz="1200" dirty="0" err="1"/>
              <a:t>wei</a:t>
            </a:r>
            <a:r>
              <a:rPr lang="en-US" sz="1200" dirty="0"/>
              <a:t> as Qin prime minister. Warring States</a:t>
            </a:r>
            <a:br>
              <a:rPr lang="en-US" sz="1200" dirty="0"/>
            </a:br>
            <a:r>
              <a:rPr lang="en-US" sz="1200" dirty="0"/>
              <a:t>235 Achaeans declared war on Lacedaemonians. Greece</a:t>
            </a:r>
            <a:br>
              <a:rPr lang="en-US" sz="1200" dirty="0"/>
            </a:br>
            <a:r>
              <a:rPr lang="en-US" sz="1200" dirty="0"/>
              <a:t>235-222 </a:t>
            </a:r>
            <a:r>
              <a:rPr lang="en-US" sz="1200" dirty="0" err="1"/>
              <a:t>Cleomenes</a:t>
            </a:r>
            <a:r>
              <a:rPr lang="en-US" sz="1200" dirty="0"/>
              <a:t> III co-ruled Sparta. Greece</a:t>
            </a:r>
            <a:br>
              <a:rPr lang="en-US" sz="1200" dirty="0"/>
            </a:br>
            <a:r>
              <a:rPr lang="en-US" sz="1200" dirty="0"/>
              <a:t>234 Qin army attacked Han. Warring States</a:t>
            </a:r>
            <a:br>
              <a:rPr lang="en-US" sz="1200" dirty="0"/>
            </a:br>
            <a:r>
              <a:rPr lang="en-US" sz="1200" dirty="0"/>
              <a:t>234 Han king An sent Legalist Han </a:t>
            </a:r>
            <a:r>
              <a:rPr lang="en-US" sz="1200" dirty="0" err="1"/>
              <a:t>Fei-zi</a:t>
            </a:r>
            <a:r>
              <a:rPr lang="en-US" sz="1200" dirty="0"/>
              <a:t> as his envoy to Qin.</a:t>
            </a:r>
            <a:br>
              <a:rPr lang="en-US" sz="1200" dirty="0"/>
            </a:br>
            <a:r>
              <a:rPr lang="en-US" sz="1200" dirty="0"/>
              <a:t>233 Legalist Han </a:t>
            </a:r>
            <a:r>
              <a:rPr lang="en-US" sz="1200" dirty="0" err="1"/>
              <a:t>Fei-zi</a:t>
            </a:r>
            <a:r>
              <a:rPr lang="en-US" sz="1200" dirty="0"/>
              <a:t> died of poison in Qin.</a:t>
            </a:r>
            <a:br>
              <a:rPr lang="en-US" sz="1200" dirty="0"/>
            </a:br>
            <a:r>
              <a:rPr lang="en-US" sz="1200" dirty="0"/>
              <a:t>231 Federal republic established in Epirus. Greece</a:t>
            </a:r>
            <a:br>
              <a:rPr lang="en-US" sz="1200" dirty="0"/>
            </a:br>
            <a:r>
              <a:rPr lang="en-US" sz="1200" dirty="0"/>
              <a:t>230 Qin annexed Han. Warring States</a:t>
            </a:r>
            <a:br>
              <a:rPr lang="en-US" sz="1200" dirty="0"/>
            </a:br>
            <a:r>
              <a:rPr lang="en-US" sz="1200" dirty="0"/>
              <a:t>230 </a:t>
            </a:r>
            <a:r>
              <a:rPr lang="en-US" sz="1200" dirty="0" err="1"/>
              <a:t>Seleucus</a:t>
            </a:r>
            <a:r>
              <a:rPr lang="en-US" sz="1200" dirty="0"/>
              <a:t> II invaded Parthia. Seleucid Empire</a:t>
            </a:r>
            <a:br>
              <a:rPr lang="en-US" sz="1200" dirty="0"/>
            </a:br>
            <a:r>
              <a:rPr lang="en-US" sz="1200" dirty="0"/>
              <a:t>230-228 Roman army intervened in Illyria.</a:t>
            </a:r>
            <a:br>
              <a:rPr lang="en-US" sz="1200" dirty="0"/>
            </a:br>
            <a:r>
              <a:rPr lang="en-US" sz="1200" dirty="0"/>
              <a:t>230-182 </a:t>
            </a:r>
            <a:r>
              <a:rPr lang="en-US" sz="1200" dirty="0" err="1"/>
              <a:t>Prusias</a:t>
            </a:r>
            <a:r>
              <a:rPr lang="en-US" sz="1200" dirty="0"/>
              <a:t> I ruled Bithynia. Seleucid Empire</a:t>
            </a:r>
            <a:br>
              <a:rPr lang="en-US" sz="1200" dirty="0"/>
            </a:br>
            <a:r>
              <a:rPr lang="en-US" sz="1200" dirty="0"/>
              <a:t>229 Argos joined Achaean League. Greece</a:t>
            </a:r>
            <a:br>
              <a:rPr lang="en-US" sz="1200" dirty="0"/>
            </a:br>
            <a:r>
              <a:rPr lang="en-US" sz="1200" dirty="0"/>
              <a:t>228 Qin annexed Zhao. Warring States</a:t>
            </a:r>
            <a:br>
              <a:rPr lang="en-US" sz="1200" dirty="0"/>
            </a:br>
            <a:r>
              <a:rPr lang="en-US" sz="1200" dirty="0"/>
              <a:t>228 Athens paid off Macedonian garrisons.</a:t>
            </a:r>
            <a:br>
              <a:rPr lang="en-US" sz="1200" dirty="0"/>
            </a:br>
            <a:r>
              <a:rPr lang="en-US" sz="1200" dirty="0"/>
              <a:t>227 Achaeans defeated by Spartan forces at Elis. Greece</a:t>
            </a:r>
            <a:br>
              <a:rPr lang="en-US" sz="1200" dirty="0"/>
            </a:br>
            <a:r>
              <a:rPr lang="en-US" sz="1200" dirty="0"/>
              <a:t>227 </a:t>
            </a:r>
            <a:r>
              <a:rPr lang="en-US" sz="1200" dirty="0" err="1"/>
              <a:t>Cleomenes</a:t>
            </a:r>
            <a:r>
              <a:rPr lang="en-US" sz="1200" dirty="0"/>
              <a:t> III reformed Sparta. Greece</a:t>
            </a:r>
            <a:br>
              <a:rPr lang="en-US" sz="1200" dirty="0"/>
            </a:br>
            <a:r>
              <a:rPr lang="en-US" sz="1200" dirty="0"/>
              <a:t>227 Colossus of Rhodes destroyed in earthquake. Greece</a:t>
            </a:r>
            <a:br>
              <a:rPr lang="en-US" sz="1200" dirty="0"/>
            </a:br>
            <a:r>
              <a:rPr lang="en-US" sz="1200" dirty="0"/>
              <a:t>226 Roman-Carthaginian treaty in Spain.</a:t>
            </a:r>
            <a:br>
              <a:rPr lang="en-US" sz="1200" dirty="0"/>
            </a:br>
            <a:r>
              <a:rPr lang="en-US" sz="1200" dirty="0"/>
              <a:t>226-223 </a:t>
            </a:r>
            <a:r>
              <a:rPr lang="en-US" sz="1200" dirty="0" err="1"/>
              <a:t>Seleucus</a:t>
            </a:r>
            <a:r>
              <a:rPr lang="en-US" sz="1200" dirty="0"/>
              <a:t> III ruled Seleucid empire.</a:t>
            </a:r>
            <a:br>
              <a:rPr lang="en-US" sz="1200" dirty="0"/>
            </a:br>
            <a:r>
              <a:rPr lang="en-US" sz="1200" dirty="0"/>
              <a:t>225 Qin annexed Wei. Warring States</a:t>
            </a:r>
            <a:br>
              <a:rPr lang="en-US" sz="1200" dirty="0"/>
            </a:br>
            <a:r>
              <a:rPr lang="en-US" sz="1200" dirty="0"/>
              <a:t>225 Roman army defeated invading </a:t>
            </a:r>
            <a:r>
              <a:rPr lang="en-US" sz="1200" dirty="0" err="1"/>
              <a:t>Gauls</a:t>
            </a:r>
            <a:r>
              <a:rPr lang="en-US" sz="1200" dirty="0"/>
              <a:t>.</a:t>
            </a:r>
            <a:br>
              <a:rPr lang="en-US" sz="1200" dirty="0"/>
            </a:br>
            <a:r>
              <a:rPr lang="en-US" sz="1200" dirty="0"/>
              <a:t>224 Macedonia allied with Achaeans, Thessaly, Epirus, etc.</a:t>
            </a:r>
            <a:br>
              <a:rPr lang="en-US" sz="1200" dirty="0"/>
            </a:br>
            <a:r>
              <a:rPr lang="en-US" sz="1200" dirty="0"/>
              <a:t>223 Qin annexed Chu. Warring States</a:t>
            </a:r>
            <a:br>
              <a:rPr lang="en-US" sz="1200" dirty="0"/>
            </a:br>
            <a:r>
              <a:rPr lang="en-US" sz="1200" dirty="0"/>
              <a:t>223-187 Antiochus III ruled Seleucid empire.</a:t>
            </a:r>
            <a:br>
              <a:rPr lang="en-US" sz="1200" dirty="0"/>
            </a:br>
            <a:r>
              <a:rPr lang="en-US" sz="1200" dirty="0"/>
              <a:t>222 Qin annexed Yen. Warring States</a:t>
            </a:r>
            <a:br>
              <a:rPr lang="en-US" sz="1200" dirty="0"/>
            </a:br>
            <a:r>
              <a:rPr lang="en-US" sz="1200" dirty="0"/>
              <a:t>222 Macedonian alliance defeated Sparta at </a:t>
            </a:r>
            <a:r>
              <a:rPr lang="en-US" sz="1200" dirty="0" err="1"/>
              <a:t>Sellasia</a:t>
            </a:r>
            <a:r>
              <a:rPr lang="en-US" sz="1200" dirty="0"/>
              <a:t>.</a:t>
            </a:r>
            <a:br>
              <a:rPr lang="en-US" sz="1200" dirty="0"/>
            </a:br>
            <a:r>
              <a:rPr lang="en-US" sz="1200" dirty="0"/>
              <a:t>222 </a:t>
            </a:r>
            <a:r>
              <a:rPr lang="en-US" sz="1200" dirty="0" err="1"/>
              <a:t>Insubres</a:t>
            </a:r>
            <a:r>
              <a:rPr lang="en-US" sz="1200" dirty="0"/>
              <a:t> </a:t>
            </a:r>
            <a:r>
              <a:rPr lang="en-US" sz="1200" dirty="0" err="1"/>
              <a:t>Gauls</a:t>
            </a:r>
            <a:r>
              <a:rPr lang="en-US" sz="1200" dirty="0"/>
              <a:t> submitted to Rome.</a:t>
            </a:r>
            <a:br>
              <a:rPr lang="en-US" sz="1200" dirty="0"/>
            </a:br>
            <a:r>
              <a:rPr lang="en-US" sz="1200" dirty="0"/>
              <a:t>221 Qin annexed Qi. Warring States</a:t>
            </a:r>
            <a:br>
              <a:rPr lang="en-US" sz="1200" dirty="0"/>
            </a:br>
            <a:r>
              <a:rPr lang="en-US" sz="1200" dirty="0"/>
              <a:t>221 Qin king Zheng proclaimed August Emperor (Huang-di).</a:t>
            </a:r>
            <a:br>
              <a:rPr lang="en-US" sz="1200" dirty="0"/>
            </a:br>
            <a:r>
              <a:rPr lang="en-US" sz="1200" dirty="0"/>
              <a:t>221 Hasdrubal assassinated and replaced by Hannibal. Carthage</a:t>
            </a:r>
            <a:br>
              <a:rPr lang="en-US" sz="1200" dirty="0"/>
            </a:br>
            <a:r>
              <a:rPr lang="en-US" sz="1200" dirty="0"/>
              <a:t>221-206 Qin dynasty united China.</a:t>
            </a:r>
            <a:br>
              <a:rPr lang="en-US" sz="1200" dirty="0"/>
            </a:br>
            <a:r>
              <a:rPr lang="en-US" sz="1200" dirty="0"/>
              <a:t>221-179 Philip V ruled Macedonia.</a:t>
            </a:r>
            <a:br>
              <a:rPr lang="en-US" sz="1200" dirty="0"/>
            </a:br>
            <a:r>
              <a:rPr lang="en-US" sz="1200" dirty="0"/>
              <a:t>221-204 Ptolemy IV </a:t>
            </a:r>
            <a:r>
              <a:rPr lang="en-US" sz="1200" dirty="0" err="1"/>
              <a:t>Philopator</a:t>
            </a:r>
            <a:r>
              <a:rPr lang="en-US" sz="1200" dirty="0"/>
              <a:t> ruled Egypt.</a:t>
            </a:r>
            <a:br>
              <a:rPr lang="en-US" sz="1200" dirty="0"/>
            </a:br>
            <a:r>
              <a:rPr lang="en-US" sz="1200" dirty="0"/>
              <a:t>220-219 Antiochus III's army put down revolt in Babylon. Seleucid Empire</a:t>
            </a:r>
            <a:br>
              <a:rPr lang="en-US" sz="1200" dirty="0"/>
            </a:br>
            <a:r>
              <a:rPr lang="en-US" sz="1200" dirty="0"/>
              <a:t>220-210 Great wall construction continued in China. Qin Empire</a:t>
            </a:r>
            <a:br>
              <a:rPr lang="en-US" sz="1200" dirty="0"/>
            </a:br>
            <a:endParaRPr lang="en-US" sz="1200" dirty="0"/>
          </a:p>
        </p:txBody>
      </p:sp>
      <p:sp>
        <p:nvSpPr>
          <p:cNvPr id="4" name="Rectangle 3"/>
          <p:cNvSpPr/>
          <p:nvPr/>
        </p:nvSpPr>
        <p:spPr>
          <a:xfrm>
            <a:off x="4409500" y="6642556"/>
            <a:ext cx="2132315" cy="215444"/>
          </a:xfrm>
          <a:prstGeom prst="rect">
            <a:avLst/>
          </a:prstGeom>
        </p:spPr>
        <p:txBody>
          <a:bodyPr wrap="none">
            <a:spAutoFit/>
          </a:bodyPr>
          <a:lstStyle/>
          <a:p>
            <a:r>
              <a:rPr lang="en-US" sz="800" dirty="0"/>
              <a:t>http://www.san.beck.org/AB-Chronology.html</a:t>
            </a:r>
          </a:p>
        </p:txBody>
      </p:sp>
    </p:spTree>
    <p:extLst>
      <p:ext uri="{BB962C8B-B14F-4D97-AF65-F5344CB8AC3E}">
        <p14:creationId xmlns:p14="http://schemas.microsoft.com/office/powerpoint/2010/main" val="1298195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374" y="100827"/>
            <a:ext cx="4916032" cy="6370975"/>
          </a:xfrm>
          <a:prstGeom prst="rect">
            <a:avLst/>
          </a:prstGeom>
        </p:spPr>
        <p:txBody>
          <a:bodyPr wrap="square">
            <a:spAutoFit/>
          </a:bodyPr>
          <a:lstStyle/>
          <a:p>
            <a:r>
              <a:rPr lang="en-US" sz="1200" dirty="0"/>
              <a:t>219 Li Si made a high minister of Qin empire.</a:t>
            </a:r>
            <a:br>
              <a:rPr lang="en-US" sz="1200" dirty="0"/>
            </a:br>
            <a:r>
              <a:rPr lang="en-US" sz="1200" dirty="0"/>
              <a:t>219 Roman navy defeated piratical Demetrius of Pharos.</a:t>
            </a:r>
            <a:br>
              <a:rPr lang="en-US" sz="1200" dirty="0"/>
            </a:br>
            <a:r>
              <a:rPr lang="en-US" sz="1200" dirty="0"/>
              <a:t>219 Hannibal captured </a:t>
            </a:r>
            <a:r>
              <a:rPr lang="en-US" sz="1200" dirty="0" err="1"/>
              <a:t>Saguntum</a:t>
            </a:r>
            <a:r>
              <a:rPr lang="en-US" sz="1200" dirty="0"/>
              <a:t> in Spain. Carthage</a:t>
            </a:r>
            <a:br>
              <a:rPr lang="en-US" sz="1200" dirty="0"/>
            </a:br>
            <a:r>
              <a:rPr lang="en-US" sz="1200" dirty="0"/>
              <a:t>219-217 Antiochus III's Seleucids invaded Phoenicia.</a:t>
            </a:r>
            <a:br>
              <a:rPr lang="en-US" sz="1200" dirty="0"/>
            </a:br>
            <a:r>
              <a:rPr lang="en-US" sz="1200" dirty="0"/>
              <a:t>218 Attempted assassination of Qin emperor.</a:t>
            </a:r>
            <a:br>
              <a:rPr lang="en-US" sz="1200" dirty="0"/>
            </a:br>
            <a:r>
              <a:rPr lang="en-US" sz="1200" dirty="0"/>
              <a:t>218 </a:t>
            </a:r>
            <a:r>
              <a:rPr lang="en-US" sz="1200" i="1" dirty="0"/>
              <a:t>Lex Claudia</a:t>
            </a:r>
            <a:r>
              <a:rPr lang="en-US" sz="1200" dirty="0"/>
              <a:t> barred Roman patricians from commerce.</a:t>
            </a:r>
            <a:br>
              <a:rPr lang="en-US" sz="1200" dirty="0"/>
            </a:br>
            <a:r>
              <a:rPr lang="en-US" sz="1200" dirty="0"/>
              <a:t>218 Hannibal crossed Alps and invaded Italy. Carthage</a:t>
            </a:r>
            <a:br>
              <a:rPr lang="en-US" sz="1200" dirty="0"/>
            </a:br>
            <a:r>
              <a:rPr lang="en-US" sz="1200" dirty="0"/>
              <a:t>218-201 Carthage fought 2nd Punic war against Rome. North Africa</a:t>
            </a:r>
            <a:br>
              <a:rPr lang="en-US" sz="1200" dirty="0"/>
            </a:br>
            <a:r>
              <a:rPr lang="en-US" sz="1200" dirty="0"/>
              <a:t>217 Egyptians defeated Antiochus III at </a:t>
            </a:r>
            <a:r>
              <a:rPr lang="en-US" sz="1200" dirty="0" err="1"/>
              <a:t>Raphia</a:t>
            </a:r>
            <a:r>
              <a:rPr lang="en-US" sz="1200" dirty="0"/>
              <a:t>. Seleucid Empire</a:t>
            </a:r>
            <a:br>
              <a:rPr lang="en-US" sz="1200" dirty="0"/>
            </a:br>
            <a:r>
              <a:rPr lang="en-US" sz="1200" dirty="0"/>
              <a:t>217 Philip V made a treaty with Aetolians. Greece</a:t>
            </a:r>
            <a:br>
              <a:rPr lang="en-US" sz="1200" dirty="0"/>
            </a:br>
            <a:r>
              <a:rPr lang="en-US" sz="1200" dirty="0"/>
              <a:t>217 Roman navy defeated Hasdrubal off the Ebro.</a:t>
            </a:r>
            <a:br>
              <a:rPr lang="en-US" sz="1200" dirty="0"/>
            </a:br>
            <a:r>
              <a:rPr lang="en-US" sz="1200" dirty="0"/>
              <a:t>217 Hannibal defeated Roman army at Lake </a:t>
            </a:r>
            <a:r>
              <a:rPr lang="en-US" sz="1200" dirty="0" err="1"/>
              <a:t>Trasimene</a:t>
            </a:r>
            <a:r>
              <a:rPr lang="en-US" sz="1200" dirty="0"/>
              <a:t>.</a:t>
            </a:r>
            <a:br>
              <a:rPr lang="en-US" sz="1200" dirty="0"/>
            </a:br>
            <a:r>
              <a:rPr lang="en-US" sz="1200" dirty="0"/>
              <a:t>216 Carthaginian army defeated Roman forces at Cannae.</a:t>
            </a:r>
            <a:br>
              <a:rPr lang="en-US" sz="1200" dirty="0"/>
            </a:br>
            <a:r>
              <a:rPr lang="en-US" sz="1200" dirty="0"/>
              <a:t>c. 215 </a:t>
            </a:r>
            <a:r>
              <a:rPr lang="en-US" sz="1200" i="1" dirty="0"/>
              <a:t>The</a:t>
            </a:r>
            <a:r>
              <a:rPr lang="en-US" sz="1200" dirty="0"/>
              <a:t> </a:t>
            </a:r>
            <a:r>
              <a:rPr lang="en-US" sz="1200" i="1" dirty="0"/>
              <a:t>Menaechmi</a:t>
            </a:r>
            <a:r>
              <a:rPr lang="en-US" sz="1200" dirty="0"/>
              <a:t> by Plautus performed in Rome.</a:t>
            </a:r>
            <a:br>
              <a:rPr lang="en-US" sz="1200" dirty="0"/>
            </a:br>
            <a:r>
              <a:rPr lang="en-US" sz="1200" dirty="0"/>
              <a:t>214 500,000 "criminals" sent to invade </a:t>
            </a:r>
            <a:r>
              <a:rPr lang="en-US" sz="1200" dirty="0" err="1"/>
              <a:t>Luliang</a:t>
            </a:r>
            <a:r>
              <a:rPr lang="en-US" sz="1200" dirty="0"/>
              <a:t> in China. Qin Empire</a:t>
            </a:r>
            <a:br>
              <a:rPr lang="en-US" sz="1200" dirty="0"/>
            </a:br>
            <a:r>
              <a:rPr lang="en-US" sz="1200" dirty="0"/>
              <a:t>214 Antiochus III besieged </a:t>
            </a:r>
            <a:r>
              <a:rPr lang="en-US" sz="1200" dirty="0" err="1"/>
              <a:t>Achaeus</a:t>
            </a:r>
            <a:r>
              <a:rPr lang="en-US" sz="1200" dirty="0"/>
              <a:t> at Sardis. Seleucid Empire</a:t>
            </a:r>
            <a:br>
              <a:rPr lang="en-US" sz="1200" dirty="0"/>
            </a:br>
            <a:r>
              <a:rPr lang="en-US" sz="1200" dirty="0"/>
              <a:t>214 Romans led by </a:t>
            </a:r>
            <a:r>
              <a:rPr lang="en-US" sz="1200" dirty="0" err="1"/>
              <a:t>Fabius</a:t>
            </a:r>
            <a:r>
              <a:rPr lang="en-US" sz="1200" dirty="0"/>
              <a:t> Maximus devastated </a:t>
            </a:r>
            <a:r>
              <a:rPr lang="en-US" sz="1200" dirty="0" err="1"/>
              <a:t>Caudini</a:t>
            </a:r>
            <a:r>
              <a:rPr lang="en-US" sz="1200" dirty="0"/>
              <a:t>.</a:t>
            </a:r>
            <a:br>
              <a:rPr lang="en-US" sz="1200" dirty="0"/>
            </a:br>
            <a:r>
              <a:rPr lang="en-US" sz="1200" dirty="0"/>
              <a:t>213 Qin emperor ordered books burned.</a:t>
            </a:r>
            <a:br>
              <a:rPr lang="en-US" sz="1200" dirty="0"/>
            </a:br>
            <a:r>
              <a:rPr lang="en-US" sz="1200" dirty="0"/>
              <a:t>213 Li Si made chancellor of Qin empire.</a:t>
            </a:r>
            <a:br>
              <a:rPr lang="en-US" sz="1200" dirty="0"/>
            </a:br>
            <a:r>
              <a:rPr lang="en-US" sz="1200" dirty="0"/>
              <a:t>213-211 Syracuse besieged by Marcellus and Romans.</a:t>
            </a:r>
            <a:br>
              <a:rPr lang="en-US" sz="1200" dirty="0"/>
            </a:br>
            <a:r>
              <a:rPr lang="en-US" sz="1200" dirty="0"/>
              <a:t>213-129 </a:t>
            </a:r>
            <a:r>
              <a:rPr lang="en-US" sz="1200" dirty="0" err="1"/>
              <a:t>Carneades</a:t>
            </a:r>
            <a:r>
              <a:rPr lang="en-US" sz="1200" dirty="0"/>
              <a:t> headed New Academy in Athens. </a:t>
            </a:r>
            <a:r>
              <a:rPr lang="en-US" sz="1200" dirty="0" err="1"/>
              <a:t>Pyrrho</a:t>
            </a:r>
            <a:br>
              <a:rPr lang="en-US" sz="1200" dirty="0"/>
            </a:br>
            <a:r>
              <a:rPr lang="en-US" sz="1200" dirty="0"/>
              <a:t>212 700,000 forced to build Qin emperor's palaces.</a:t>
            </a:r>
            <a:br>
              <a:rPr lang="en-US" sz="1200" dirty="0"/>
            </a:br>
            <a:r>
              <a:rPr lang="en-US" sz="1200" dirty="0"/>
              <a:t>212 Roman army up to 25 legions.</a:t>
            </a:r>
            <a:br>
              <a:rPr lang="en-US" sz="1200" dirty="0"/>
            </a:br>
            <a:r>
              <a:rPr lang="en-US" sz="1200" dirty="0"/>
              <a:t>212-211 Capua starved into surrender by Romans.</a:t>
            </a:r>
            <a:br>
              <a:rPr lang="en-US" sz="1200" dirty="0"/>
            </a:br>
            <a:r>
              <a:rPr lang="en-US" sz="1200" dirty="0"/>
              <a:t>212-204 Antiochus III invaded Parthia and Bactria. Seleucid Empire</a:t>
            </a:r>
            <a:br>
              <a:rPr lang="en-US" sz="1200" dirty="0"/>
            </a:br>
            <a:r>
              <a:rPr lang="en-US" sz="1200" dirty="0"/>
              <a:t>211 Meteor landed and inscribed in China. Qin Empire</a:t>
            </a:r>
            <a:br>
              <a:rPr lang="en-US" sz="1200" dirty="0"/>
            </a:br>
            <a:r>
              <a:rPr lang="en-US" sz="1200" dirty="0"/>
              <a:t>211 Archimedes killed as Syracuse is captured by Romans.</a:t>
            </a:r>
            <a:br>
              <a:rPr lang="en-US" sz="1200" dirty="0"/>
            </a:br>
            <a:r>
              <a:rPr lang="en-US" sz="1200" dirty="0"/>
              <a:t>210 First Qin emperor died.</a:t>
            </a:r>
            <a:br>
              <a:rPr lang="en-US" sz="1200" dirty="0"/>
            </a:br>
            <a:r>
              <a:rPr lang="en-US" sz="1200" dirty="0"/>
              <a:t>210 12 Latin colonies refused to support Roman war.</a:t>
            </a:r>
            <a:br>
              <a:rPr lang="en-US" sz="1200" dirty="0"/>
            </a:br>
            <a:r>
              <a:rPr lang="en-US" sz="1200" dirty="0"/>
              <a:t>209 Chen She began revolt against Qin dynasty.</a:t>
            </a:r>
            <a:br>
              <a:rPr lang="en-US" sz="1200" dirty="0"/>
            </a:br>
            <a:r>
              <a:rPr lang="en-US" sz="1200" dirty="0"/>
              <a:t>209 Scipio's Roman army captured New Carthage in Spain.</a:t>
            </a:r>
            <a:br>
              <a:rPr lang="en-US" sz="1200" dirty="0"/>
            </a:br>
            <a:r>
              <a:rPr lang="en-US" sz="1200" dirty="0"/>
              <a:t>208 Zhao Gao appointed Chancellor of Qin empire.</a:t>
            </a:r>
            <a:br>
              <a:rPr lang="en-US" sz="1200" dirty="0"/>
            </a:br>
            <a:r>
              <a:rPr lang="en-US" sz="1200" dirty="0"/>
              <a:t>208 </a:t>
            </a:r>
            <a:r>
              <a:rPr lang="en-US" sz="1200" dirty="0" err="1"/>
              <a:t>Philopoemen's</a:t>
            </a:r>
            <a:r>
              <a:rPr lang="en-US" sz="1200" dirty="0"/>
              <a:t> Achaeans defeated Sparta at Mantinea. Greece</a:t>
            </a:r>
            <a:br>
              <a:rPr lang="en-US" sz="1200" dirty="0"/>
            </a:br>
            <a:endParaRPr lang="en-US" sz="1200" dirty="0"/>
          </a:p>
        </p:txBody>
      </p:sp>
      <p:sp>
        <p:nvSpPr>
          <p:cNvPr id="3" name="Rectangle 2"/>
          <p:cNvSpPr/>
          <p:nvPr/>
        </p:nvSpPr>
        <p:spPr>
          <a:xfrm>
            <a:off x="7295584" y="117693"/>
            <a:ext cx="5134825" cy="6740307"/>
          </a:xfrm>
          <a:prstGeom prst="rect">
            <a:avLst/>
          </a:prstGeom>
        </p:spPr>
        <p:txBody>
          <a:bodyPr wrap="square">
            <a:spAutoFit/>
          </a:bodyPr>
          <a:lstStyle/>
          <a:p>
            <a:r>
              <a:rPr lang="en-US" sz="1200" dirty="0"/>
              <a:t>207 Second Qin emperor killed.</a:t>
            </a:r>
            <a:br>
              <a:rPr lang="en-US" sz="1200" dirty="0"/>
            </a:br>
            <a:r>
              <a:rPr lang="en-US" sz="1200" dirty="0"/>
              <a:t>207 </a:t>
            </a:r>
            <a:r>
              <a:rPr lang="en-US" sz="1200" dirty="0" err="1"/>
              <a:t>Nabis</a:t>
            </a:r>
            <a:r>
              <a:rPr lang="en-US" sz="1200" dirty="0"/>
              <a:t> instituted radical policies in Sparta. Greece</a:t>
            </a:r>
            <a:br>
              <a:rPr lang="en-US" sz="1200" dirty="0"/>
            </a:br>
            <a:r>
              <a:rPr lang="en-US" sz="1200" dirty="0"/>
              <a:t>207 Rome's Scipio defeated Hasdrubal at </a:t>
            </a:r>
            <a:r>
              <a:rPr lang="en-US" sz="1200" dirty="0" err="1"/>
              <a:t>Metaurus</a:t>
            </a:r>
            <a:r>
              <a:rPr lang="en-US" sz="1200" dirty="0"/>
              <a:t> in Spain.</a:t>
            </a:r>
            <a:br>
              <a:rPr lang="en-US" sz="1200" dirty="0"/>
            </a:br>
            <a:r>
              <a:rPr lang="en-US" sz="1200" dirty="0"/>
              <a:t>206 King </a:t>
            </a:r>
            <a:r>
              <a:rPr lang="en-US" sz="1200" dirty="0" err="1"/>
              <a:t>Zi-ying</a:t>
            </a:r>
            <a:r>
              <a:rPr lang="en-US" sz="1200" dirty="0"/>
              <a:t> surrendered, ending Qin dynasty.</a:t>
            </a:r>
            <a:br>
              <a:rPr lang="en-US" sz="1200" dirty="0"/>
            </a:br>
            <a:r>
              <a:rPr lang="en-US" sz="1200" dirty="0"/>
              <a:t>206 Xiang Yu declared Protector king of Western Chu. Han Dynasty</a:t>
            </a:r>
            <a:br>
              <a:rPr lang="en-US" sz="1200" dirty="0"/>
            </a:br>
            <a:r>
              <a:rPr lang="en-US" sz="1200" dirty="0"/>
              <a:t>206 Liu Bang (governor of Pei) appointed king of Han. Han Dynasty</a:t>
            </a:r>
            <a:br>
              <a:rPr lang="en-US" sz="1200" dirty="0"/>
            </a:br>
            <a:r>
              <a:rPr lang="en-US" sz="1200" dirty="0"/>
              <a:t>206-8 CE Western Han dynasty ruled China.</a:t>
            </a:r>
          </a:p>
          <a:p>
            <a:r>
              <a:rPr lang="en-US" sz="1200" dirty="0"/>
              <a:t>205 Xiang Yu defeated king of Han. Han Dynasty</a:t>
            </a:r>
            <a:br>
              <a:rPr lang="en-US" sz="1200" dirty="0"/>
            </a:br>
            <a:r>
              <a:rPr lang="en-US" sz="1200" dirty="0"/>
              <a:t>205 </a:t>
            </a:r>
            <a:r>
              <a:rPr lang="en-US" sz="1200" i="1" dirty="0"/>
              <a:t>The Swaggering Soldier</a:t>
            </a:r>
            <a:r>
              <a:rPr lang="en-US" sz="1200" dirty="0"/>
              <a:t> produced by Plautus.</a:t>
            </a:r>
            <a:br>
              <a:rPr lang="en-US" sz="1200" dirty="0"/>
            </a:br>
            <a:r>
              <a:rPr lang="en-US" sz="1200" dirty="0"/>
              <a:t>205 Carthaginian army surrendered Spain at </a:t>
            </a:r>
            <a:r>
              <a:rPr lang="en-US" sz="1200" dirty="0" err="1"/>
              <a:t>Gades</a:t>
            </a:r>
            <a:r>
              <a:rPr lang="en-US" sz="1200" dirty="0"/>
              <a:t>.</a:t>
            </a:r>
            <a:br>
              <a:rPr lang="en-US" sz="1200" dirty="0"/>
            </a:br>
            <a:r>
              <a:rPr lang="en-US" sz="1200" dirty="0"/>
              <a:t>204 Asian cult of mother goddess Cybele brought to Rome.</a:t>
            </a:r>
            <a:br>
              <a:rPr lang="en-US" sz="1200" dirty="0"/>
            </a:br>
            <a:r>
              <a:rPr lang="en-US" sz="1200" dirty="0"/>
              <a:t>203 Rome's Scipio defeated </a:t>
            </a:r>
            <a:r>
              <a:rPr lang="en-US" sz="1200" dirty="0" err="1"/>
              <a:t>Syphax's</a:t>
            </a:r>
            <a:r>
              <a:rPr lang="en-US" sz="1200" dirty="0"/>
              <a:t> </a:t>
            </a:r>
            <a:r>
              <a:rPr lang="en-US" sz="1200" dirty="0" err="1"/>
              <a:t>Numidians</a:t>
            </a:r>
            <a:r>
              <a:rPr lang="en-US" sz="1200" dirty="0"/>
              <a:t> in Africa.</a:t>
            </a:r>
            <a:br>
              <a:rPr lang="en-US" sz="1200" dirty="0"/>
            </a:br>
            <a:r>
              <a:rPr lang="en-US" sz="1200" dirty="0"/>
              <a:t>203-181 Ptolemy V Epiphanes ruled Egypt.</a:t>
            </a:r>
            <a:br>
              <a:rPr lang="en-US" sz="1200" dirty="0"/>
            </a:br>
            <a:r>
              <a:rPr lang="en-US" sz="1200" dirty="0"/>
              <a:t>203-187 Nubians controlled Thebes. Africa</a:t>
            </a:r>
            <a:br>
              <a:rPr lang="en-US" sz="1200" dirty="0"/>
            </a:br>
            <a:r>
              <a:rPr lang="en-US" sz="1200" dirty="0"/>
              <a:t>202 Xiang Yu defeated committed suicide. Han Dynasty</a:t>
            </a:r>
            <a:br>
              <a:rPr lang="en-US" sz="1200" dirty="0"/>
            </a:br>
            <a:r>
              <a:rPr lang="en-US" sz="1200" dirty="0"/>
              <a:t>202-195 King of Han named Emperor Gao-</a:t>
            </a:r>
            <a:r>
              <a:rPr lang="en-US" sz="1200" dirty="0" err="1"/>
              <a:t>zu</a:t>
            </a:r>
            <a:r>
              <a:rPr lang="en-US" sz="1200" dirty="0"/>
              <a:t> ruled China. Han Dynasty</a:t>
            </a:r>
            <a:br>
              <a:rPr lang="en-US" sz="1200" dirty="0"/>
            </a:br>
            <a:r>
              <a:rPr lang="en-US" sz="1200" dirty="0"/>
              <a:t>202 Rome's Scipio defeated Hannibal at Zama near Carthage.</a:t>
            </a:r>
            <a:br>
              <a:rPr lang="en-US" sz="1200" dirty="0"/>
            </a:br>
            <a:r>
              <a:rPr lang="en-US" sz="1200" dirty="0"/>
              <a:t>201 Rome made treaty with Carthage and </a:t>
            </a:r>
            <a:r>
              <a:rPr lang="en-US" sz="1200" dirty="0" err="1"/>
              <a:t>Masinissa</a:t>
            </a:r>
            <a:r>
              <a:rPr lang="en-US" sz="1200" dirty="0"/>
              <a:t>.</a:t>
            </a:r>
            <a:br>
              <a:rPr lang="en-US" sz="1200" dirty="0"/>
            </a:br>
            <a:r>
              <a:rPr lang="en-US" sz="1200" dirty="0"/>
              <a:t>201-169 </a:t>
            </a:r>
            <a:r>
              <a:rPr lang="en-US" sz="1200" dirty="0" err="1"/>
              <a:t>Jia</a:t>
            </a:r>
            <a:r>
              <a:rPr lang="en-US" sz="1200" dirty="0"/>
              <a:t> Yi wrote "Faults of Qin." Han Dynasty</a:t>
            </a:r>
            <a:br>
              <a:rPr lang="en-US" sz="1200" dirty="0"/>
            </a:br>
            <a:r>
              <a:rPr lang="en-US" sz="1200" dirty="0"/>
              <a:t>200 Gao-</a:t>
            </a:r>
            <a:r>
              <a:rPr lang="en-US" sz="1200" dirty="0" err="1"/>
              <a:t>zu</a:t>
            </a:r>
            <a:r>
              <a:rPr lang="en-US" sz="1200" dirty="0"/>
              <a:t> established Chinese capital at Chang-an. Han Dynasty</a:t>
            </a:r>
            <a:br>
              <a:rPr lang="en-US" sz="1200" dirty="0"/>
            </a:br>
            <a:r>
              <a:rPr lang="en-US" sz="1200" dirty="0"/>
              <a:t>c. 200 Daoist Lu </a:t>
            </a:r>
            <a:r>
              <a:rPr lang="en-US" sz="1200" dirty="0" err="1"/>
              <a:t>Jia</a:t>
            </a:r>
            <a:r>
              <a:rPr lang="en-US" sz="1200" dirty="0"/>
              <a:t> wrote </a:t>
            </a:r>
            <a:r>
              <a:rPr lang="en-US" sz="1200" i="1" dirty="0"/>
              <a:t>New Discourses. </a:t>
            </a:r>
            <a:r>
              <a:rPr lang="en-US" sz="1200" dirty="0"/>
              <a:t>Han Dynasty</a:t>
            </a:r>
            <a:br>
              <a:rPr lang="en-US" sz="1200" dirty="0"/>
            </a:br>
            <a:r>
              <a:rPr lang="en-US" sz="1200" dirty="0"/>
              <a:t>c. 200 </a:t>
            </a:r>
            <a:r>
              <a:rPr lang="en-US" sz="1200" i="1" dirty="0"/>
              <a:t>Yoga</a:t>
            </a:r>
            <a:r>
              <a:rPr lang="en-US" sz="1200" dirty="0"/>
              <a:t> </a:t>
            </a:r>
            <a:r>
              <a:rPr lang="en-US" sz="1200" i="1" dirty="0"/>
              <a:t>Sutras </a:t>
            </a:r>
            <a:r>
              <a:rPr lang="en-US" sz="1200" dirty="0"/>
              <a:t>written</a:t>
            </a:r>
            <a:r>
              <a:rPr lang="en-US" sz="1200" i="1" dirty="0"/>
              <a:t> </a:t>
            </a:r>
            <a:r>
              <a:rPr lang="en-US" sz="1200" dirty="0"/>
              <a:t>by </a:t>
            </a:r>
            <a:r>
              <a:rPr lang="en-US" sz="1200" dirty="0" err="1"/>
              <a:t>Patanjali</a:t>
            </a:r>
            <a:r>
              <a:rPr lang="en-US" sz="1200" dirty="0"/>
              <a:t>. Yoga</a:t>
            </a:r>
            <a:br>
              <a:rPr lang="en-US" sz="1200" dirty="0"/>
            </a:br>
            <a:r>
              <a:rPr lang="en-US" sz="1200" dirty="0"/>
              <a:t>200 Seleucid army defeated Egyptians at </a:t>
            </a:r>
            <a:r>
              <a:rPr lang="en-US" sz="1200" dirty="0" err="1"/>
              <a:t>Panium</a:t>
            </a:r>
            <a:r>
              <a:rPr lang="en-US" sz="1200" dirty="0"/>
              <a:t>.</a:t>
            </a:r>
            <a:br>
              <a:rPr lang="en-US" sz="1200" dirty="0"/>
            </a:br>
            <a:r>
              <a:rPr lang="en-US" sz="1200" dirty="0"/>
              <a:t>200 </a:t>
            </a:r>
            <a:r>
              <a:rPr lang="en-US" sz="1200" dirty="0" err="1"/>
              <a:t>Insubres</a:t>
            </a:r>
            <a:r>
              <a:rPr lang="en-US" sz="1200" dirty="0"/>
              <a:t> destroyed Placentia. Rome</a:t>
            </a:r>
            <a:br>
              <a:rPr lang="en-US" sz="1200" dirty="0"/>
            </a:br>
            <a:r>
              <a:rPr lang="en-US" sz="1200" dirty="0"/>
              <a:t>200 Rome declared war on Philip's Macedonia.</a:t>
            </a:r>
            <a:br>
              <a:rPr lang="en-US" sz="1200" dirty="0"/>
            </a:br>
            <a:r>
              <a:rPr lang="en-US" sz="1200" dirty="0"/>
              <a:t>200 </a:t>
            </a:r>
            <a:r>
              <a:rPr lang="en-US" sz="1200" i="1" dirty="0" err="1"/>
              <a:t>Stichus</a:t>
            </a:r>
            <a:r>
              <a:rPr lang="en-US" sz="1200" dirty="0"/>
              <a:t> produced by Plautus.</a:t>
            </a:r>
            <a:br>
              <a:rPr lang="en-US" sz="1200" dirty="0"/>
            </a:br>
            <a:r>
              <a:rPr lang="en-US" sz="1200" dirty="0"/>
              <a:t>199 Aetolians joined Roman alliance against Philip. Greece</a:t>
            </a:r>
            <a:br>
              <a:rPr lang="en-US" sz="1200" dirty="0"/>
            </a:br>
            <a:r>
              <a:rPr lang="en-US" sz="1200" dirty="0"/>
              <a:t>198 Achaeans and </a:t>
            </a:r>
            <a:r>
              <a:rPr lang="en-US" sz="1200" dirty="0" err="1"/>
              <a:t>Boeotians</a:t>
            </a:r>
            <a:r>
              <a:rPr lang="en-US" sz="1200" dirty="0"/>
              <a:t> joined Roman alliance. Greece</a:t>
            </a:r>
            <a:br>
              <a:rPr lang="en-US" sz="1200" dirty="0"/>
            </a:br>
            <a:r>
              <a:rPr lang="en-US" sz="1200" dirty="0"/>
              <a:t>198 Carthaginian captives and slaves revolt crushed. Rome</a:t>
            </a:r>
            <a:br>
              <a:rPr lang="en-US" sz="1200" dirty="0"/>
            </a:br>
            <a:r>
              <a:rPr lang="en-US" sz="1200" dirty="0"/>
              <a:t>197 Roman army defeated Macedonian army in Thessaly.</a:t>
            </a:r>
            <a:br>
              <a:rPr lang="en-US" sz="1200" dirty="0"/>
            </a:br>
            <a:r>
              <a:rPr lang="en-US" sz="1200" dirty="0"/>
              <a:t>197 Roman army defeated </a:t>
            </a:r>
            <a:r>
              <a:rPr lang="en-US" sz="1200" dirty="0" err="1"/>
              <a:t>Insubres</a:t>
            </a:r>
            <a:r>
              <a:rPr lang="en-US" sz="1200" dirty="0"/>
              <a:t> and Hamilcar.</a:t>
            </a:r>
            <a:br>
              <a:rPr lang="en-US" sz="1200" dirty="0"/>
            </a:br>
            <a:r>
              <a:rPr lang="en-US" sz="1200" dirty="0"/>
              <a:t>197 Romans defeated Macedonian phalanx at </a:t>
            </a:r>
            <a:r>
              <a:rPr lang="en-US" sz="1200" dirty="0" err="1"/>
              <a:t>Cynocephalae</a:t>
            </a:r>
            <a:r>
              <a:rPr lang="en-US" sz="1200" dirty="0"/>
              <a:t>.</a:t>
            </a:r>
            <a:br>
              <a:rPr lang="en-US" sz="1200" dirty="0"/>
            </a:br>
            <a:r>
              <a:rPr lang="en-US" sz="1200" dirty="0"/>
              <a:t>197 Rome made peace treaty with Macedonia's Philip V.</a:t>
            </a:r>
            <a:br>
              <a:rPr lang="en-US" sz="1200" dirty="0"/>
            </a:br>
            <a:r>
              <a:rPr lang="en-US" sz="1200" dirty="0"/>
              <a:t>197-160 </a:t>
            </a:r>
            <a:r>
              <a:rPr lang="en-US" sz="1200" dirty="0" err="1"/>
              <a:t>Eumenes</a:t>
            </a:r>
            <a:r>
              <a:rPr lang="en-US" sz="1200" dirty="0"/>
              <a:t> II ruled Pergamum. Seleucid Empire</a:t>
            </a:r>
            <a:br>
              <a:rPr lang="en-US" sz="1200" dirty="0"/>
            </a:br>
            <a:br>
              <a:rPr lang="en-US" sz="1200" dirty="0"/>
            </a:br>
            <a:endParaRPr lang="en-US" sz="1200" dirty="0"/>
          </a:p>
        </p:txBody>
      </p:sp>
      <p:sp>
        <p:nvSpPr>
          <p:cNvPr id="4" name="Rectangle 3"/>
          <p:cNvSpPr/>
          <p:nvPr/>
        </p:nvSpPr>
        <p:spPr>
          <a:xfrm>
            <a:off x="4409500" y="6642556"/>
            <a:ext cx="2132315" cy="215444"/>
          </a:xfrm>
          <a:prstGeom prst="rect">
            <a:avLst/>
          </a:prstGeom>
        </p:spPr>
        <p:txBody>
          <a:bodyPr wrap="none">
            <a:spAutoFit/>
          </a:bodyPr>
          <a:lstStyle/>
          <a:p>
            <a:r>
              <a:rPr lang="en-US" sz="800" dirty="0"/>
              <a:t>http://www.san.beck.org/AB-Chronology.html</a:t>
            </a:r>
          </a:p>
        </p:txBody>
      </p:sp>
    </p:spTree>
    <p:extLst>
      <p:ext uri="{BB962C8B-B14F-4D97-AF65-F5344CB8AC3E}">
        <p14:creationId xmlns:p14="http://schemas.microsoft.com/office/powerpoint/2010/main" val="827620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374" y="100827"/>
            <a:ext cx="4916032" cy="6740307"/>
          </a:xfrm>
          <a:prstGeom prst="rect">
            <a:avLst/>
          </a:prstGeom>
        </p:spPr>
        <p:txBody>
          <a:bodyPr wrap="square">
            <a:spAutoFit/>
          </a:bodyPr>
          <a:lstStyle/>
          <a:p>
            <a:r>
              <a:rPr lang="en-US" sz="1200" dirty="0"/>
              <a:t>196 Edict promoting men of virtue in China. Han Dynasty</a:t>
            </a:r>
            <a:br>
              <a:rPr lang="en-US" sz="1200" dirty="0"/>
            </a:br>
            <a:r>
              <a:rPr lang="en-US" sz="1200" dirty="0"/>
              <a:t>196 </a:t>
            </a:r>
            <a:r>
              <a:rPr lang="en-US" sz="1200" dirty="0" err="1"/>
              <a:t>Flamininus</a:t>
            </a:r>
            <a:r>
              <a:rPr lang="en-US" sz="1200" dirty="0"/>
              <a:t> proclaimed Greek liberty at Corinth. Rome</a:t>
            </a:r>
            <a:br>
              <a:rPr lang="en-US" sz="1200" dirty="0"/>
            </a:br>
            <a:r>
              <a:rPr lang="en-US" sz="1200" dirty="0"/>
              <a:t>196 Slave rebellion in Etruria put down. Rome</a:t>
            </a:r>
            <a:br>
              <a:rPr lang="en-US" sz="1200" dirty="0"/>
            </a:br>
            <a:r>
              <a:rPr lang="en-US" sz="1200" dirty="0"/>
              <a:t>195 </a:t>
            </a:r>
            <a:r>
              <a:rPr lang="en-US" sz="1200" i="1" dirty="0"/>
              <a:t>Lex </a:t>
            </a:r>
            <a:r>
              <a:rPr lang="en-US" sz="1200" i="1" dirty="0" err="1"/>
              <a:t>Oppia</a:t>
            </a:r>
            <a:r>
              <a:rPr lang="en-US" sz="1200" dirty="0"/>
              <a:t> restricting women's luxuries repealed. Rome</a:t>
            </a:r>
            <a:br>
              <a:rPr lang="en-US" sz="1200" dirty="0"/>
            </a:br>
            <a:r>
              <a:rPr lang="en-US" sz="1200" dirty="0"/>
              <a:t>195 Rome declared war on Spartan tyrant </a:t>
            </a:r>
            <a:r>
              <a:rPr lang="en-US" sz="1200" dirty="0" err="1"/>
              <a:t>Nabis</a:t>
            </a:r>
            <a:r>
              <a:rPr lang="en-US" sz="1200" dirty="0"/>
              <a:t>.</a:t>
            </a:r>
            <a:br>
              <a:rPr lang="en-US" sz="1200" dirty="0"/>
            </a:br>
            <a:r>
              <a:rPr lang="en-US" sz="1200" dirty="0"/>
              <a:t>195-188 Hui-di ruled China. Han Dynasty</a:t>
            </a:r>
            <a:br>
              <a:rPr lang="en-US" sz="1200" dirty="0"/>
            </a:br>
            <a:r>
              <a:rPr lang="en-US" sz="1200" dirty="0"/>
              <a:t>194 Romans withdrew garrisons from Greece.</a:t>
            </a:r>
            <a:br>
              <a:rPr lang="en-US" sz="1200" dirty="0"/>
            </a:br>
            <a:r>
              <a:rPr lang="en-US" sz="1200" dirty="0"/>
              <a:t>194-185 Cao Can Daoist prime minister in Qi. Han Dynasty</a:t>
            </a:r>
            <a:br>
              <a:rPr lang="en-US" sz="1200" dirty="0"/>
            </a:br>
            <a:r>
              <a:rPr lang="en-US" sz="1200" dirty="0"/>
              <a:t>192 Antiochus III's Seleucid army invaded Greece.</a:t>
            </a:r>
            <a:br>
              <a:rPr lang="en-US" sz="1200" dirty="0"/>
            </a:br>
            <a:r>
              <a:rPr lang="en-US" sz="1200" dirty="0"/>
              <a:t>192-189 Rome at war with Seleucid Antiochus III.</a:t>
            </a:r>
            <a:br>
              <a:rPr lang="en-US" sz="1200" dirty="0"/>
            </a:br>
            <a:r>
              <a:rPr lang="en-US" sz="1200" dirty="0"/>
              <a:t>191 Romans defeated Seleucids at Thermopylae and </a:t>
            </a:r>
            <a:r>
              <a:rPr lang="en-US" sz="1200" dirty="0" err="1"/>
              <a:t>Corycus</a:t>
            </a:r>
            <a:r>
              <a:rPr lang="en-US" sz="1200" dirty="0"/>
              <a:t>.</a:t>
            </a:r>
            <a:br>
              <a:rPr lang="en-US" sz="1200" dirty="0"/>
            </a:br>
            <a:r>
              <a:rPr lang="en-US" sz="1200" dirty="0"/>
              <a:t>191 </a:t>
            </a:r>
            <a:r>
              <a:rPr lang="en-US" sz="1200" i="1" dirty="0" err="1"/>
              <a:t>Pseudolus</a:t>
            </a:r>
            <a:r>
              <a:rPr lang="en-US" sz="1200" dirty="0"/>
              <a:t> produced by Plautus.</a:t>
            </a:r>
            <a:br>
              <a:rPr lang="en-US" sz="1200" dirty="0"/>
            </a:br>
            <a:r>
              <a:rPr lang="en-US" sz="1200" dirty="0"/>
              <a:t>190 Scipio's army defeated Seleucid army at Magnesia. Rome</a:t>
            </a:r>
            <a:br>
              <a:rPr lang="en-US" sz="1200" dirty="0"/>
            </a:br>
            <a:r>
              <a:rPr lang="en-US" sz="1200" dirty="0"/>
              <a:t>189 Roman forces punished Galatia for raids.</a:t>
            </a:r>
            <a:br>
              <a:rPr lang="en-US" sz="1200" dirty="0"/>
            </a:br>
            <a:r>
              <a:rPr lang="en-US" sz="1200" dirty="0"/>
              <a:t>188 Seleucids lost Anatolia in treaty of </a:t>
            </a:r>
            <a:r>
              <a:rPr lang="en-US" sz="1200" dirty="0" err="1"/>
              <a:t>Apamea</a:t>
            </a:r>
            <a:r>
              <a:rPr lang="en-US" sz="1200" dirty="0"/>
              <a:t>.</a:t>
            </a:r>
            <a:br>
              <a:rPr lang="en-US" sz="1200" dirty="0"/>
            </a:br>
            <a:r>
              <a:rPr lang="en-US" sz="1200" dirty="0"/>
              <a:t>188 Achaean League led by </a:t>
            </a:r>
            <a:r>
              <a:rPr lang="en-US" sz="1200" dirty="0" err="1"/>
              <a:t>Philopoemen</a:t>
            </a:r>
            <a:r>
              <a:rPr lang="en-US" sz="1200" dirty="0"/>
              <a:t> captured Sparta. Greece</a:t>
            </a:r>
            <a:br>
              <a:rPr lang="en-US" sz="1200" dirty="0"/>
            </a:br>
            <a:r>
              <a:rPr lang="en-US" sz="1200" dirty="0"/>
              <a:t>188-180 Empress Lu ruled China as regent. Han Dynasty</a:t>
            </a:r>
            <a:br>
              <a:rPr lang="en-US" sz="1200" dirty="0"/>
            </a:br>
            <a:r>
              <a:rPr lang="en-US" sz="1200" dirty="0"/>
              <a:t>c. 187 </a:t>
            </a:r>
            <a:r>
              <a:rPr lang="en-US" sz="1200" dirty="0" err="1"/>
              <a:t>Brihadratha's</a:t>
            </a:r>
            <a:r>
              <a:rPr lang="en-US" sz="1200" dirty="0"/>
              <a:t> death ended </a:t>
            </a:r>
            <a:r>
              <a:rPr lang="en-US" sz="1200" dirty="0" err="1"/>
              <a:t>Mauryan</a:t>
            </a:r>
            <a:r>
              <a:rPr lang="en-US" sz="1200" dirty="0"/>
              <a:t> dynasty in India.</a:t>
            </a:r>
            <a:br>
              <a:rPr lang="en-US" sz="1200" dirty="0"/>
            </a:br>
            <a:r>
              <a:rPr lang="en-US" sz="1200" dirty="0"/>
              <a:t>187 Scipio brothers charged with peculation in Rome.</a:t>
            </a:r>
            <a:br>
              <a:rPr lang="en-US" sz="1200" dirty="0"/>
            </a:br>
            <a:r>
              <a:rPr lang="en-US" sz="1200" dirty="0"/>
              <a:t>187-175 </a:t>
            </a:r>
            <a:r>
              <a:rPr lang="en-US" sz="1200" dirty="0" err="1"/>
              <a:t>Seleucus</a:t>
            </a:r>
            <a:r>
              <a:rPr lang="en-US" sz="1200" dirty="0"/>
              <a:t> IV ruled Seleucid empire.</a:t>
            </a:r>
            <a:br>
              <a:rPr lang="en-US" sz="1200" dirty="0"/>
            </a:br>
            <a:r>
              <a:rPr lang="en-US" sz="1200" dirty="0"/>
              <a:t>c. 187-151 </a:t>
            </a:r>
            <a:r>
              <a:rPr lang="en-US" sz="1200" dirty="0" err="1"/>
              <a:t>Pushyamitra</a:t>
            </a:r>
            <a:r>
              <a:rPr lang="en-US" sz="1200" dirty="0"/>
              <a:t> ruled in India.</a:t>
            </a:r>
          </a:p>
          <a:p>
            <a:r>
              <a:rPr lang="en-US" sz="1200" dirty="0"/>
              <a:t>186 Bacchic cult suppressed in Rome.</a:t>
            </a:r>
            <a:br>
              <a:rPr lang="en-US" sz="1200" dirty="0"/>
            </a:br>
            <a:r>
              <a:rPr lang="en-US" sz="1200" dirty="0"/>
              <a:t>186 </a:t>
            </a:r>
            <a:r>
              <a:rPr lang="en-US" sz="1200" i="1" dirty="0" err="1"/>
              <a:t>Amphitryo</a:t>
            </a:r>
            <a:r>
              <a:rPr lang="en-US" sz="1200" dirty="0"/>
              <a:t> produced by Plautus.</a:t>
            </a:r>
            <a:br>
              <a:rPr lang="en-US" sz="1200" dirty="0"/>
            </a:br>
            <a:r>
              <a:rPr lang="en-US" sz="1200" dirty="0"/>
              <a:t>c. 185 Terence born a slave in Carthage.</a:t>
            </a:r>
            <a:br>
              <a:rPr lang="en-US" sz="1200" dirty="0"/>
            </a:br>
            <a:r>
              <a:rPr lang="en-US" sz="1200" dirty="0"/>
              <a:t>184 Elder Cato elected censor in Rome.</a:t>
            </a:r>
            <a:br>
              <a:rPr lang="en-US" sz="1200" dirty="0"/>
            </a:br>
            <a:r>
              <a:rPr lang="en-US" sz="1200" dirty="0"/>
              <a:t>183 Pontic king </a:t>
            </a:r>
            <a:r>
              <a:rPr lang="en-US" sz="1200" dirty="0" err="1"/>
              <a:t>Pharnaces</a:t>
            </a:r>
            <a:r>
              <a:rPr lang="en-US" sz="1200" dirty="0"/>
              <a:t> I invaded Galatia. Seleucid empire</a:t>
            </a:r>
            <a:br>
              <a:rPr lang="en-US" sz="1200" dirty="0"/>
            </a:br>
            <a:r>
              <a:rPr lang="en-US" sz="1200" dirty="0"/>
              <a:t>182 Messenia revolted; </a:t>
            </a:r>
            <a:r>
              <a:rPr lang="en-US" sz="1200" dirty="0" err="1"/>
              <a:t>Philopoemen</a:t>
            </a:r>
            <a:r>
              <a:rPr lang="en-US" sz="1200" dirty="0"/>
              <a:t> poisoned. Greece</a:t>
            </a:r>
            <a:br>
              <a:rPr lang="en-US" sz="1200" dirty="0"/>
            </a:br>
            <a:r>
              <a:rPr lang="en-US" sz="1200" dirty="0"/>
              <a:t>181 Philip's son Demetrius killed by poison. Greece</a:t>
            </a:r>
            <a:br>
              <a:rPr lang="en-US" sz="1200" dirty="0"/>
            </a:br>
            <a:r>
              <a:rPr lang="en-US" sz="1200" dirty="0"/>
              <a:t>181-173 Cleopatra I ruled Egypt as regent.</a:t>
            </a:r>
            <a:br>
              <a:rPr lang="en-US" sz="1200" dirty="0"/>
            </a:br>
            <a:r>
              <a:rPr lang="en-US" sz="1200" dirty="0"/>
              <a:t>c. 180 </a:t>
            </a:r>
            <a:r>
              <a:rPr lang="en-US" sz="1200" i="1" dirty="0"/>
              <a:t>Wisdom of Jesus the Son of Sirach </a:t>
            </a:r>
            <a:r>
              <a:rPr lang="en-US" sz="1200" dirty="0"/>
              <a:t>written</a:t>
            </a:r>
            <a:r>
              <a:rPr lang="en-US" sz="1200" i="1" dirty="0"/>
              <a:t>. </a:t>
            </a:r>
            <a:r>
              <a:rPr lang="en-US" sz="1200" dirty="0"/>
              <a:t>Judea</a:t>
            </a:r>
            <a:br>
              <a:rPr lang="en-US" sz="1200" dirty="0"/>
            </a:br>
            <a:r>
              <a:rPr lang="en-US" sz="1200" dirty="0"/>
              <a:t>180-157 Wen-di ruled China. Han Dynasty</a:t>
            </a:r>
          </a:p>
          <a:p>
            <a:r>
              <a:rPr lang="en-US" sz="1200" dirty="0"/>
              <a:t>179-167 Perseus ruled Macedonia.</a:t>
            </a:r>
            <a:br>
              <a:rPr lang="en-US" sz="1200" dirty="0"/>
            </a:br>
            <a:r>
              <a:rPr lang="en-US" sz="1200" dirty="0"/>
              <a:t>c. 179-105 Confucian Dong </a:t>
            </a:r>
            <a:r>
              <a:rPr lang="en-US" sz="1200" dirty="0" err="1"/>
              <a:t>Zhong-shu</a:t>
            </a:r>
            <a:r>
              <a:rPr lang="en-US" sz="1200" dirty="0"/>
              <a:t> founded Yin Yang school.</a:t>
            </a:r>
            <a:br>
              <a:rPr lang="en-US" sz="1200" dirty="0"/>
            </a:br>
            <a:r>
              <a:rPr lang="en-US" sz="1200" dirty="0"/>
              <a:t>177 </a:t>
            </a:r>
            <a:r>
              <a:rPr lang="en-US" sz="1200" dirty="0" err="1"/>
              <a:t>Xiong</a:t>
            </a:r>
            <a:r>
              <a:rPr lang="en-US" sz="1200" dirty="0"/>
              <a:t>-nu invaded Honan. Han Dynasty</a:t>
            </a:r>
            <a:br>
              <a:rPr lang="en-US" sz="1200" dirty="0"/>
            </a:br>
            <a:r>
              <a:rPr lang="en-US" sz="1200" dirty="0"/>
              <a:t>177 </a:t>
            </a:r>
            <a:r>
              <a:rPr lang="en-US" sz="1200" dirty="0" err="1"/>
              <a:t>Sempronius</a:t>
            </a:r>
            <a:r>
              <a:rPr lang="en-US" sz="1200" dirty="0"/>
              <a:t> Gracchus defeated Sardinians. Rome</a:t>
            </a:r>
            <a:br>
              <a:rPr lang="en-US" sz="1200" dirty="0"/>
            </a:br>
            <a:r>
              <a:rPr lang="en-US" sz="1200" dirty="0"/>
              <a:t>175-163 Antiochus IV Epiphanes ruled Seleucid empire.</a:t>
            </a:r>
          </a:p>
        </p:txBody>
      </p:sp>
      <p:sp>
        <p:nvSpPr>
          <p:cNvPr id="3" name="Rectangle 2"/>
          <p:cNvSpPr/>
          <p:nvPr/>
        </p:nvSpPr>
        <p:spPr>
          <a:xfrm>
            <a:off x="6906284" y="100827"/>
            <a:ext cx="5134825" cy="6924973"/>
          </a:xfrm>
          <a:prstGeom prst="rect">
            <a:avLst/>
          </a:prstGeom>
        </p:spPr>
        <p:txBody>
          <a:bodyPr wrap="square">
            <a:spAutoFit/>
          </a:bodyPr>
          <a:lstStyle/>
          <a:p>
            <a:r>
              <a:rPr lang="en-US" sz="1200" dirty="0"/>
              <a:t>175 Bactrians invaded northern </a:t>
            </a:r>
            <a:r>
              <a:rPr lang="en-US" sz="1200" dirty="0" err="1"/>
              <a:t>Mauryan</a:t>
            </a:r>
            <a:r>
              <a:rPr lang="en-US" sz="1200" dirty="0"/>
              <a:t> empire.</a:t>
            </a:r>
          </a:p>
          <a:p>
            <a:r>
              <a:rPr lang="en-US" sz="1200" dirty="0"/>
              <a:t>174 Mao-Dun, founder of </a:t>
            </a:r>
            <a:r>
              <a:rPr lang="en-US" sz="1200" dirty="0" err="1"/>
              <a:t>Xiong</a:t>
            </a:r>
            <a:r>
              <a:rPr lang="en-US" sz="1200" dirty="0"/>
              <a:t>-nu empire, died. Han Dynasty</a:t>
            </a:r>
            <a:br>
              <a:rPr lang="en-US" sz="1200" dirty="0"/>
            </a:br>
            <a:r>
              <a:rPr lang="en-US" sz="1200" dirty="0"/>
              <a:t>173 Roman consul </a:t>
            </a:r>
            <a:r>
              <a:rPr lang="en-US" sz="1200" dirty="0" err="1"/>
              <a:t>Popillius</a:t>
            </a:r>
            <a:r>
              <a:rPr lang="en-US" sz="1200" dirty="0"/>
              <a:t> </a:t>
            </a:r>
            <a:r>
              <a:rPr lang="en-US" sz="1200" dirty="0" err="1"/>
              <a:t>Laenas</a:t>
            </a:r>
            <a:r>
              <a:rPr lang="en-US" sz="1200" dirty="0"/>
              <a:t> subjugated </a:t>
            </a:r>
            <a:r>
              <a:rPr lang="en-US" sz="1200" dirty="0" err="1"/>
              <a:t>Statielli</a:t>
            </a:r>
            <a:r>
              <a:rPr lang="en-US" sz="1200" dirty="0"/>
              <a:t>.</a:t>
            </a:r>
            <a:br>
              <a:rPr lang="en-US" sz="1200" dirty="0"/>
            </a:br>
            <a:r>
              <a:rPr lang="en-US" sz="1200" dirty="0"/>
              <a:t>173-145 Ptolemy VI </a:t>
            </a:r>
            <a:r>
              <a:rPr lang="en-US" sz="1200" dirty="0" err="1"/>
              <a:t>Philometor</a:t>
            </a:r>
            <a:r>
              <a:rPr lang="en-US" sz="1200" dirty="0"/>
              <a:t> ruled Egypt and Cypress.</a:t>
            </a:r>
            <a:br>
              <a:rPr lang="en-US" sz="1200" dirty="0"/>
            </a:br>
            <a:r>
              <a:rPr lang="en-US" sz="1200" b="1" dirty="0"/>
              <a:t>172 Menelaus appointed high priest in Jerusalem. Judea</a:t>
            </a:r>
            <a:br>
              <a:rPr lang="en-US" sz="1200" b="1" dirty="0"/>
            </a:br>
            <a:r>
              <a:rPr lang="en-US" sz="1200" dirty="0"/>
              <a:t>172 Rome declared war on Macedonia.</a:t>
            </a:r>
            <a:br>
              <a:rPr lang="en-US" sz="1200" dirty="0"/>
            </a:br>
            <a:r>
              <a:rPr lang="en-US" sz="1200" dirty="0"/>
              <a:t>171-168 Roman army invaded Greece.</a:t>
            </a:r>
            <a:br>
              <a:rPr lang="en-US" sz="1200" dirty="0"/>
            </a:br>
            <a:r>
              <a:rPr lang="en-US" sz="1200" dirty="0"/>
              <a:t>c. 171-155 </a:t>
            </a:r>
            <a:r>
              <a:rPr lang="en-US" sz="1200" dirty="0" err="1"/>
              <a:t>Eucratides</a:t>
            </a:r>
            <a:r>
              <a:rPr lang="en-US" sz="1200" dirty="0"/>
              <a:t> I ruled Bactria. Seleucid Empire</a:t>
            </a:r>
            <a:br>
              <a:rPr lang="en-US" sz="1200" dirty="0"/>
            </a:br>
            <a:r>
              <a:rPr lang="en-US" sz="1200" dirty="0"/>
              <a:t>171-138 </a:t>
            </a:r>
            <a:r>
              <a:rPr lang="en-US" sz="1200" dirty="0" err="1"/>
              <a:t>Mithridates</a:t>
            </a:r>
            <a:r>
              <a:rPr lang="en-US" sz="1200" dirty="0"/>
              <a:t> I ruled Parthia. Seleucid Empire</a:t>
            </a:r>
            <a:br>
              <a:rPr lang="en-US" sz="1200" dirty="0"/>
            </a:br>
            <a:r>
              <a:rPr lang="en-US" sz="1200" dirty="0"/>
              <a:t>c. 170 Bactrian king Demetrius II conquered northwest India. Seleucid Empire</a:t>
            </a:r>
            <a:br>
              <a:rPr lang="en-US" sz="1200" dirty="0"/>
            </a:br>
            <a:r>
              <a:rPr lang="en-US" sz="1200" dirty="0"/>
              <a:t>169 Seleucid army invaded Bactria.</a:t>
            </a:r>
            <a:br>
              <a:rPr lang="en-US" sz="1200" dirty="0"/>
            </a:br>
            <a:r>
              <a:rPr lang="en-US" sz="1200" dirty="0"/>
              <a:t>169 Antiochus IV captured Ptolemy VI at Memphis. Seleucid Empire</a:t>
            </a:r>
            <a:br>
              <a:rPr lang="en-US" sz="1200" dirty="0"/>
            </a:br>
            <a:r>
              <a:rPr lang="en-US" sz="1200" dirty="0"/>
              <a:t>169-116 Ptolemy VII ruled Cyrene.</a:t>
            </a:r>
            <a:br>
              <a:rPr lang="en-US" sz="1200" dirty="0"/>
            </a:br>
            <a:r>
              <a:rPr lang="en-US" sz="1200" b="1" dirty="0"/>
              <a:t>168 Antiochus IV seized Jerusalem treasury. Seleucid Empire Judea</a:t>
            </a:r>
            <a:br>
              <a:rPr lang="en-US" sz="1200" dirty="0"/>
            </a:br>
            <a:r>
              <a:rPr lang="en-US" sz="1200" dirty="0"/>
              <a:t>168 Rome's envoy </a:t>
            </a:r>
            <a:r>
              <a:rPr lang="en-US" sz="1200" dirty="0" err="1"/>
              <a:t>Popillius</a:t>
            </a:r>
            <a:r>
              <a:rPr lang="en-US" sz="1200" dirty="0"/>
              <a:t> forced Antiochus out of Egypt.</a:t>
            </a:r>
            <a:br>
              <a:rPr lang="en-US" sz="1200" dirty="0"/>
            </a:br>
            <a:r>
              <a:rPr lang="en-US" sz="1200" dirty="0"/>
              <a:t>168 Romans defeated Macedonian army at </a:t>
            </a:r>
            <a:r>
              <a:rPr lang="en-US" sz="1200" dirty="0" err="1"/>
              <a:t>Pydna</a:t>
            </a:r>
            <a:r>
              <a:rPr lang="en-US" sz="1200" dirty="0"/>
              <a:t>.</a:t>
            </a:r>
            <a:br>
              <a:rPr lang="en-US" sz="1200" dirty="0"/>
            </a:br>
            <a:r>
              <a:rPr lang="en-US" sz="1200" dirty="0"/>
              <a:t>167 Mutilation removed from Chinese penal code. Han Dynasty</a:t>
            </a:r>
            <a:br>
              <a:rPr lang="en-US" sz="1200" dirty="0"/>
            </a:br>
            <a:r>
              <a:rPr lang="en-US" sz="1200" dirty="0"/>
              <a:t>167 Antiochus IV Epiphanes Hellenized Jerusalem temple. Seleucid Empire</a:t>
            </a:r>
            <a:br>
              <a:rPr lang="en-US" sz="1200" dirty="0"/>
            </a:br>
            <a:r>
              <a:rPr lang="en-US" sz="1200" dirty="0"/>
              <a:t>167-150 1000 Achaeans including Polybius held in Rome. Greece</a:t>
            </a:r>
            <a:br>
              <a:rPr lang="en-US" sz="1200" dirty="0"/>
            </a:br>
            <a:r>
              <a:rPr lang="en-US" sz="1200" dirty="0"/>
              <a:t>166 </a:t>
            </a:r>
            <a:r>
              <a:rPr lang="en-US" sz="1200" i="1" dirty="0"/>
              <a:t>The Woman of Andros</a:t>
            </a:r>
            <a:r>
              <a:rPr lang="en-US" sz="1200" dirty="0"/>
              <a:t> produced by Terence in Rome.</a:t>
            </a:r>
            <a:br>
              <a:rPr lang="en-US" sz="1200" dirty="0"/>
            </a:br>
            <a:r>
              <a:rPr lang="en-US" sz="1200" dirty="0"/>
              <a:t>165 Civil service exams began in China. Han Dynasty</a:t>
            </a:r>
            <a:br>
              <a:rPr lang="en-US" sz="1200" dirty="0"/>
            </a:br>
            <a:r>
              <a:rPr lang="en-US" sz="1200" dirty="0"/>
              <a:t>165 </a:t>
            </a:r>
            <a:r>
              <a:rPr lang="en-US" sz="1200" i="1" dirty="0"/>
              <a:t>The Mother-In-Law</a:t>
            </a:r>
            <a:r>
              <a:rPr lang="en-US" sz="1200" dirty="0"/>
              <a:t> produced by Terence.</a:t>
            </a:r>
            <a:br>
              <a:rPr lang="en-US" sz="1200" dirty="0"/>
            </a:br>
            <a:r>
              <a:rPr lang="en-US" sz="1200" b="1" dirty="0"/>
              <a:t>164 Maccabees rededicated Jerusalem temple. Judea</a:t>
            </a:r>
            <a:br>
              <a:rPr lang="en-US" sz="1200" dirty="0"/>
            </a:br>
            <a:r>
              <a:rPr lang="en-US" sz="1200" b="1" dirty="0"/>
              <a:t>c. 164 </a:t>
            </a:r>
            <a:r>
              <a:rPr lang="en-US" sz="1200" b="1" i="1" dirty="0"/>
              <a:t>Daniel</a:t>
            </a:r>
            <a:r>
              <a:rPr lang="en-US" sz="1200" b="1" dirty="0"/>
              <a:t> written in Judea. (speculation)</a:t>
            </a:r>
            <a:br>
              <a:rPr lang="en-US" sz="1200" b="1" dirty="0"/>
            </a:br>
            <a:r>
              <a:rPr lang="en-US" sz="1200" dirty="0"/>
              <a:t>163 </a:t>
            </a:r>
            <a:r>
              <a:rPr lang="en-US" sz="1200" i="1" dirty="0"/>
              <a:t>The Self-Tormentor</a:t>
            </a:r>
            <a:r>
              <a:rPr lang="en-US" sz="1200" dirty="0"/>
              <a:t> produced by Terence.</a:t>
            </a:r>
            <a:br>
              <a:rPr lang="en-US" sz="1200" dirty="0"/>
            </a:br>
            <a:r>
              <a:rPr lang="en-US" sz="1200" dirty="0"/>
              <a:t>162 China's Wen-di made peace with </a:t>
            </a:r>
            <a:r>
              <a:rPr lang="en-US" sz="1200" dirty="0" err="1"/>
              <a:t>Xiong</a:t>
            </a:r>
            <a:r>
              <a:rPr lang="en-US" sz="1200" dirty="0"/>
              <a:t>-nu king. Han Dynasty</a:t>
            </a:r>
            <a:br>
              <a:rPr lang="en-US" sz="1200" dirty="0"/>
            </a:br>
            <a:r>
              <a:rPr lang="en-US" sz="1200" dirty="0"/>
              <a:t>162-150 Demetrius I ruled Seleucid kingdom.</a:t>
            </a:r>
            <a:br>
              <a:rPr lang="en-US" sz="1200" dirty="0"/>
            </a:br>
            <a:r>
              <a:rPr lang="en-US" sz="1200" b="1" dirty="0"/>
              <a:t>161 </a:t>
            </a:r>
            <a:r>
              <a:rPr lang="en-US" sz="1200" b="1" dirty="0" err="1"/>
              <a:t>Alcimus</a:t>
            </a:r>
            <a:r>
              <a:rPr lang="en-US" sz="1200" b="1" dirty="0"/>
              <a:t> appointed high priest in Jerusalem. Judea</a:t>
            </a:r>
            <a:br>
              <a:rPr lang="en-US" sz="1200" dirty="0"/>
            </a:br>
            <a:r>
              <a:rPr lang="en-US" sz="1200" dirty="0"/>
              <a:t>161 </a:t>
            </a:r>
            <a:r>
              <a:rPr lang="en-US" sz="1200" i="1" dirty="0"/>
              <a:t>The Eunuch</a:t>
            </a:r>
            <a:r>
              <a:rPr lang="en-US" sz="1200" dirty="0"/>
              <a:t> and </a:t>
            </a:r>
            <a:r>
              <a:rPr lang="en-US" sz="1200" i="1" dirty="0" err="1"/>
              <a:t>Phormio</a:t>
            </a:r>
            <a:r>
              <a:rPr lang="en-US" sz="1200" dirty="0"/>
              <a:t> produced by Terence.</a:t>
            </a:r>
            <a:br>
              <a:rPr lang="en-US" sz="1200" dirty="0"/>
            </a:br>
            <a:r>
              <a:rPr lang="en-US" sz="1200" b="1" dirty="0"/>
              <a:t>160 Judas killed in Maccabean revolt. Judea</a:t>
            </a:r>
            <a:br>
              <a:rPr lang="en-US" sz="1200" b="1" dirty="0"/>
            </a:br>
            <a:r>
              <a:rPr lang="en-US" sz="1200" dirty="0"/>
              <a:t>160 </a:t>
            </a:r>
            <a:r>
              <a:rPr lang="en-US" sz="1200" i="1" dirty="0"/>
              <a:t>The Brothers </a:t>
            </a:r>
            <a:r>
              <a:rPr lang="en-US" sz="1200" dirty="0"/>
              <a:t>produced</a:t>
            </a:r>
            <a:r>
              <a:rPr lang="en-US" sz="1200" i="1" dirty="0"/>
              <a:t> </a:t>
            </a:r>
            <a:r>
              <a:rPr lang="en-US" sz="1200" dirty="0"/>
              <a:t>by Terence.</a:t>
            </a:r>
            <a:br>
              <a:rPr lang="en-US" sz="1200" dirty="0"/>
            </a:br>
            <a:r>
              <a:rPr lang="en-US" sz="1200" dirty="0"/>
              <a:t>c. 160 </a:t>
            </a:r>
            <a:r>
              <a:rPr lang="en-US" sz="1200" i="1" dirty="0"/>
              <a:t>On Agriculture</a:t>
            </a:r>
            <a:r>
              <a:rPr lang="en-US" sz="1200" dirty="0"/>
              <a:t> written by the elder Cato. Rome</a:t>
            </a:r>
            <a:br>
              <a:rPr lang="en-US" sz="1200" dirty="0"/>
            </a:br>
            <a:r>
              <a:rPr lang="en-US" sz="1200" dirty="0"/>
              <a:t>157-141 Jing-di ruled China. Han Dynasty</a:t>
            </a:r>
          </a:p>
          <a:p>
            <a:r>
              <a:rPr lang="en-US" sz="1200" dirty="0"/>
              <a:t>155 Athenian philosopher diplomats dismissed from. Rome</a:t>
            </a:r>
            <a:br>
              <a:rPr lang="en-US" sz="1200" dirty="0"/>
            </a:br>
            <a:r>
              <a:rPr lang="en-US" sz="1200" dirty="0"/>
              <a:t>c. 155-130 Menander ruled Bactria. Seleucid Empire</a:t>
            </a:r>
            <a:br>
              <a:rPr lang="en-US" sz="1200" dirty="0"/>
            </a:br>
            <a:br>
              <a:rPr lang="en-US" sz="1200" dirty="0"/>
            </a:br>
            <a:endParaRPr lang="en-US" sz="1200" dirty="0"/>
          </a:p>
        </p:txBody>
      </p:sp>
      <p:sp>
        <p:nvSpPr>
          <p:cNvPr id="4" name="Rectangle 3"/>
          <p:cNvSpPr/>
          <p:nvPr/>
        </p:nvSpPr>
        <p:spPr>
          <a:xfrm>
            <a:off x="4409500" y="6642556"/>
            <a:ext cx="2132315" cy="215444"/>
          </a:xfrm>
          <a:prstGeom prst="rect">
            <a:avLst/>
          </a:prstGeom>
        </p:spPr>
        <p:txBody>
          <a:bodyPr wrap="none">
            <a:spAutoFit/>
          </a:bodyPr>
          <a:lstStyle/>
          <a:p>
            <a:r>
              <a:rPr lang="en-US" sz="800" dirty="0"/>
              <a:t>http://www.san.beck.org/AB-Chronology.html</a:t>
            </a:r>
          </a:p>
        </p:txBody>
      </p:sp>
      <p:sp>
        <p:nvSpPr>
          <p:cNvPr id="5" name="Rectangle 4"/>
          <p:cNvSpPr/>
          <p:nvPr/>
        </p:nvSpPr>
        <p:spPr>
          <a:xfrm>
            <a:off x="4063316" y="3924306"/>
            <a:ext cx="2987644" cy="861774"/>
          </a:xfrm>
          <a:prstGeom prst="rect">
            <a:avLst/>
          </a:prstGeom>
        </p:spPr>
        <p:txBody>
          <a:bodyPr wrap="square">
            <a:spAutoFit/>
          </a:bodyPr>
          <a:lstStyle/>
          <a:p>
            <a:r>
              <a:rPr lang="en-US" sz="1000" b="0" i="0" dirty="0">
                <a:solidFill>
                  <a:srgbClr val="333333"/>
                </a:solidFill>
                <a:effectLst/>
                <a:latin typeface="Calibri" panose="020F0502020204030204" pitchFamily="34" charset="0"/>
              </a:rPr>
              <a:t>There are various additions to the book of Daniel not included in the present canon, some of which are found in the Apocrypha, that is, the Song of the Three Children, the History of Susanna, and Bel and the Dragon.-- Bible Dictionary</a:t>
            </a:r>
            <a:endParaRPr lang="en-US" sz="1000" dirty="0"/>
          </a:p>
        </p:txBody>
      </p:sp>
    </p:spTree>
    <p:extLst>
      <p:ext uri="{BB962C8B-B14F-4D97-AF65-F5344CB8AC3E}">
        <p14:creationId xmlns:p14="http://schemas.microsoft.com/office/powerpoint/2010/main" val="3885407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321766" cy="68580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910315" y="-22314"/>
            <a:ext cx="423269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Lost 500 Years</a:t>
            </a:r>
          </a:p>
        </p:txBody>
      </p:sp>
      <p:sp>
        <p:nvSpPr>
          <p:cNvPr id="2" name="Rectangle 1"/>
          <p:cNvSpPr/>
          <p:nvPr/>
        </p:nvSpPr>
        <p:spPr>
          <a:xfrm>
            <a:off x="395334" y="1115033"/>
            <a:ext cx="7128095" cy="1200329"/>
          </a:xfrm>
          <a:prstGeom prst="rect">
            <a:avLst/>
          </a:prstGeom>
        </p:spPr>
        <p:txBody>
          <a:bodyPr wrap="square">
            <a:spAutoFit/>
          </a:bodyPr>
          <a:lstStyle/>
          <a:p>
            <a:r>
              <a:rPr lang="en-US" b="0" i="0" dirty="0">
                <a:solidFill>
                  <a:srgbClr val="333333"/>
                </a:solidFill>
                <a:effectLst/>
                <a:latin typeface="Calibri" panose="020F0502020204030204" pitchFamily="34" charset="0"/>
              </a:rPr>
              <a:t>When the prophet Malachi stepped off the earthly stage around 450 </a:t>
            </a:r>
            <a:r>
              <a:rPr lang="en-US" b="0" i="0" cap="small" dirty="0">
                <a:solidFill>
                  <a:srgbClr val="333333"/>
                </a:solidFill>
                <a:effectLst/>
                <a:latin typeface="Calibri" panose="020F0502020204030204" pitchFamily="34" charset="0"/>
              </a:rPr>
              <a:t>B.C.</a:t>
            </a:r>
            <a:r>
              <a:rPr lang="en-US" b="0" i="0" dirty="0">
                <a:solidFill>
                  <a:srgbClr val="333333"/>
                </a:solidFill>
                <a:effectLst/>
                <a:latin typeface="Calibri" panose="020F0502020204030204" pitchFamily="34" charset="0"/>
              </a:rPr>
              <a:t>, no genuine prophetic voice was heard again for about 500 years. We know this period as the intertestamental period—the gap between dispensations in the Old and New Testaments. </a:t>
            </a:r>
            <a:endParaRPr lang="en-US" dirty="0"/>
          </a:p>
        </p:txBody>
      </p:sp>
      <p:sp>
        <p:nvSpPr>
          <p:cNvPr id="3" name="Rectangle 2"/>
          <p:cNvSpPr/>
          <p:nvPr/>
        </p:nvSpPr>
        <p:spPr>
          <a:xfrm>
            <a:off x="3959381" y="4558048"/>
            <a:ext cx="6096000" cy="1200329"/>
          </a:xfrm>
          <a:prstGeom prst="rect">
            <a:avLst/>
          </a:prstGeom>
        </p:spPr>
        <p:txBody>
          <a:bodyPr>
            <a:spAutoFit/>
          </a:bodyPr>
          <a:lstStyle/>
          <a:p>
            <a:r>
              <a:rPr lang="en-US" b="0" i="0" dirty="0">
                <a:solidFill>
                  <a:srgbClr val="333333"/>
                </a:solidFill>
                <a:effectLst/>
                <a:latin typeface="Calibri" panose="020F0502020204030204" pitchFamily="34" charset="0"/>
              </a:rPr>
              <a:t>Without a prophet, people in the land began to divide into parties and groups, each claiming the right to interpret the scriptures and lead the people. The true understanding of Jehovah diminished among these groups.</a:t>
            </a:r>
            <a:endParaRPr lang="en-US" dirty="0"/>
          </a:p>
        </p:txBody>
      </p:sp>
      <p:sp>
        <p:nvSpPr>
          <p:cNvPr id="18" name="TextBox 17"/>
          <p:cNvSpPr txBox="1"/>
          <p:nvPr/>
        </p:nvSpPr>
        <p:spPr>
          <a:xfrm>
            <a:off x="11860039" y="6510982"/>
            <a:ext cx="461727" cy="369332"/>
          </a:xfrm>
          <a:prstGeom prst="rect">
            <a:avLst/>
          </a:prstGeom>
          <a:noFill/>
        </p:spPr>
        <p:txBody>
          <a:bodyPr wrap="square" rtlCol="0">
            <a:spAutoFit/>
          </a:bodyPr>
          <a:lstStyle/>
          <a:p>
            <a:r>
              <a:rPr lang="en-US" dirty="0"/>
              <a:t>(1)</a:t>
            </a:r>
          </a:p>
        </p:txBody>
      </p:sp>
      <p:pic>
        <p:nvPicPr>
          <p:cNvPr id="5124" name="Picture 4" descr="http://wol.jw.org/es/wol/mp/r4/lp-s/jd/2006/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71758" y="2529379"/>
            <a:ext cx="2915216" cy="291521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i.imgur.com/FjztsVQ.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8244" y="711299"/>
            <a:ext cx="3365500" cy="3731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22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374" y="100827"/>
            <a:ext cx="4916032" cy="6740307"/>
          </a:xfrm>
          <a:prstGeom prst="rect">
            <a:avLst/>
          </a:prstGeom>
        </p:spPr>
        <p:txBody>
          <a:bodyPr wrap="square">
            <a:spAutoFit/>
          </a:bodyPr>
          <a:lstStyle/>
          <a:p>
            <a:r>
              <a:rPr lang="en-US" sz="1200" dirty="0"/>
              <a:t>154 Chao </a:t>
            </a:r>
            <a:r>
              <a:rPr lang="en-US" sz="1200" dirty="0" err="1"/>
              <a:t>Cuo</a:t>
            </a:r>
            <a:r>
              <a:rPr lang="en-US" sz="1200" dirty="0"/>
              <a:t> executed for seizing territory in China. Han Dynasty</a:t>
            </a:r>
            <a:br>
              <a:rPr lang="en-US" sz="1200" dirty="0">
                <a:hlinkClick r:id="rId2"/>
              </a:rPr>
            </a:br>
            <a:r>
              <a:rPr lang="en-US" sz="1200" dirty="0"/>
              <a:t>154 Rome made Bithynia's </a:t>
            </a:r>
            <a:r>
              <a:rPr lang="en-US" sz="1200" dirty="0" err="1"/>
              <a:t>Prusias</a:t>
            </a:r>
            <a:r>
              <a:rPr lang="en-US" sz="1200" dirty="0"/>
              <a:t> II pay war damages.</a:t>
            </a:r>
            <a:br>
              <a:rPr lang="en-US" sz="1200" dirty="0"/>
            </a:br>
            <a:r>
              <a:rPr lang="en-US" sz="1200" dirty="0"/>
              <a:t>154-138 Rome at war with </a:t>
            </a:r>
            <a:r>
              <a:rPr lang="en-US" sz="1200" dirty="0" err="1"/>
              <a:t>Lusitanians</a:t>
            </a:r>
            <a:r>
              <a:rPr lang="en-US" sz="1200" dirty="0"/>
              <a:t> in Spain.</a:t>
            </a:r>
            <a:br>
              <a:rPr lang="en-US" sz="1200" dirty="0"/>
            </a:br>
            <a:r>
              <a:rPr lang="en-US" sz="1200" b="1" dirty="0"/>
              <a:t>152-142 Jonathan high priest in Jerusalem. Judea</a:t>
            </a:r>
            <a:br>
              <a:rPr lang="en-US" sz="1200" dirty="0">
                <a:hlinkClick r:id="rId3"/>
              </a:rPr>
            </a:br>
            <a:r>
              <a:rPr lang="en-US" sz="1200" dirty="0"/>
              <a:t>151 Roman men resisted conscription. Rome</a:t>
            </a:r>
            <a:br>
              <a:rPr lang="en-US" sz="1200" dirty="0"/>
            </a:br>
            <a:r>
              <a:rPr lang="en-US" sz="1200" dirty="0"/>
              <a:t>c. 150 </a:t>
            </a:r>
            <a:r>
              <a:rPr lang="en-US" sz="1200" i="1" dirty="0"/>
              <a:t>Laws of Manu </a:t>
            </a:r>
            <a:r>
              <a:rPr lang="en-US" sz="1200" dirty="0"/>
              <a:t>written</a:t>
            </a:r>
            <a:r>
              <a:rPr lang="en-US" sz="1200" i="1" dirty="0"/>
              <a:t>.</a:t>
            </a:r>
            <a:br>
              <a:rPr lang="en-US" sz="1200" dirty="0"/>
            </a:br>
            <a:r>
              <a:rPr lang="en-US" sz="1200" dirty="0"/>
              <a:t>c. 150 </a:t>
            </a:r>
            <a:r>
              <a:rPr lang="en-US" sz="1200" i="1" dirty="0"/>
              <a:t>Panchatantra </a:t>
            </a:r>
            <a:r>
              <a:rPr lang="en-US" sz="1200" dirty="0"/>
              <a:t>tales written down.</a:t>
            </a:r>
            <a:br>
              <a:rPr lang="en-US" sz="1200" dirty="0"/>
            </a:br>
            <a:r>
              <a:rPr lang="en-US" sz="1200" dirty="0"/>
              <a:t>c. 150 Books found in house of Confucius. Confucian Works</a:t>
            </a:r>
            <a:br>
              <a:rPr lang="en-US" sz="1200" dirty="0"/>
            </a:br>
            <a:r>
              <a:rPr lang="en-US" sz="1200" dirty="0"/>
              <a:t>c. 150 Steel and paper manufactured in China. Han Dynasty</a:t>
            </a:r>
            <a:br>
              <a:rPr lang="en-US" sz="1200" dirty="0"/>
            </a:br>
            <a:r>
              <a:rPr lang="en-US" sz="1200" dirty="0"/>
              <a:t>150 Achaean League attacked Sparta. Greece</a:t>
            </a:r>
            <a:br>
              <a:rPr lang="en-US" sz="1200" dirty="0"/>
            </a:br>
            <a:r>
              <a:rPr lang="en-US" sz="1200" dirty="0"/>
              <a:t>150-146 Third Punic war of Rome with Carthage.</a:t>
            </a:r>
            <a:br>
              <a:rPr lang="en-US" sz="1200" dirty="0"/>
            </a:br>
            <a:r>
              <a:rPr lang="en-US" sz="1200" dirty="0"/>
              <a:t>150-145 </a:t>
            </a:r>
            <a:r>
              <a:rPr lang="en-US" sz="1200" dirty="0" err="1"/>
              <a:t>Balas</a:t>
            </a:r>
            <a:r>
              <a:rPr lang="en-US" sz="1200" dirty="0"/>
              <a:t> ruled Syria. Seleucid Empire</a:t>
            </a:r>
            <a:br>
              <a:rPr lang="en-US" sz="1200" dirty="0"/>
            </a:br>
            <a:r>
              <a:rPr lang="en-US" sz="1200" dirty="0"/>
              <a:t>c. 150-120 </a:t>
            </a:r>
            <a:r>
              <a:rPr lang="en-US" sz="1200" dirty="0" err="1"/>
              <a:t>Mithridates</a:t>
            </a:r>
            <a:r>
              <a:rPr lang="en-US" sz="1200" dirty="0"/>
              <a:t> V ruled Pontus. Seleucid Empire</a:t>
            </a:r>
            <a:br>
              <a:rPr lang="en-US" sz="1200" dirty="0"/>
            </a:br>
            <a:r>
              <a:rPr lang="en-US" sz="1200" dirty="0"/>
              <a:t>149 </a:t>
            </a:r>
            <a:r>
              <a:rPr lang="en-US" sz="1200" dirty="0" err="1"/>
              <a:t>Andriscus</a:t>
            </a:r>
            <a:r>
              <a:rPr lang="en-US" sz="1200" dirty="0"/>
              <a:t> raised an army and ravaged Thessaly. Greece</a:t>
            </a:r>
            <a:br>
              <a:rPr lang="en-US" sz="1200" dirty="0"/>
            </a:br>
            <a:r>
              <a:rPr lang="en-US" sz="1200" dirty="0"/>
              <a:t>149 </a:t>
            </a:r>
            <a:r>
              <a:rPr lang="en-US" sz="1200" i="1" dirty="0"/>
              <a:t>Lex Calpurnia</a:t>
            </a:r>
            <a:r>
              <a:rPr lang="en-US" sz="1200" dirty="0"/>
              <a:t> established extortion court in Rome.</a:t>
            </a:r>
            <a:br>
              <a:rPr lang="en-US" sz="1200" dirty="0"/>
            </a:br>
            <a:r>
              <a:rPr lang="en-US" sz="1200" dirty="0"/>
              <a:t>149-146 Carthage fought 3rd Punic war against Rome. North Africa</a:t>
            </a:r>
            <a:br>
              <a:rPr lang="en-US" sz="1200" dirty="0"/>
            </a:br>
            <a:r>
              <a:rPr lang="en-US" sz="1200" dirty="0"/>
              <a:t>147-145 Egypt's Ptolemy VI </a:t>
            </a:r>
            <a:r>
              <a:rPr lang="en-US" sz="1200" dirty="0" err="1"/>
              <a:t>Philometor</a:t>
            </a:r>
            <a:r>
              <a:rPr lang="en-US" sz="1200" dirty="0"/>
              <a:t> invaded Syria.</a:t>
            </a:r>
            <a:br>
              <a:rPr lang="en-US" sz="1200" dirty="0"/>
            </a:br>
            <a:r>
              <a:rPr lang="en-US" sz="1200" dirty="0"/>
              <a:t>146 Carthage destroyed by Romans</a:t>
            </a:r>
            <a:br>
              <a:rPr lang="en-US" sz="1200" dirty="0"/>
            </a:br>
            <a:r>
              <a:rPr lang="en-US" sz="1200" dirty="0"/>
              <a:t>146 Romans defeated Achaean army, destroyed Corinth. Greece</a:t>
            </a:r>
            <a:br>
              <a:rPr lang="en-US" sz="1200" dirty="0"/>
            </a:br>
            <a:r>
              <a:rPr lang="en-US" sz="1200" dirty="0"/>
              <a:t>145-140 Demetrius II ruled Syria. Seleucid Empire</a:t>
            </a:r>
            <a:br>
              <a:rPr lang="en-US" sz="1200" dirty="0"/>
            </a:br>
            <a:r>
              <a:rPr lang="en-US" sz="1200" dirty="0"/>
              <a:t>145-116 Ptolemy VII (</a:t>
            </a:r>
            <a:r>
              <a:rPr lang="en-US" sz="1200" dirty="0" err="1"/>
              <a:t>Euergetes</a:t>
            </a:r>
            <a:r>
              <a:rPr lang="en-US" sz="1200" dirty="0"/>
              <a:t> II) ruled Egypt.</a:t>
            </a:r>
            <a:br>
              <a:rPr lang="en-US" sz="1200" dirty="0"/>
            </a:br>
            <a:r>
              <a:rPr lang="en-US" sz="1200" dirty="0"/>
              <a:t>145-101 Elara ruled Sri Lanka (Ceylon). India</a:t>
            </a:r>
            <a:br>
              <a:rPr lang="en-US" sz="1200" dirty="0"/>
            </a:br>
            <a:r>
              <a:rPr lang="en-US" sz="1200" dirty="0"/>
              <a:t>c. 145-90 </a:t>
            </a:r>
            <a:r>
              <a:rPr lang="en-US" sz="1200" dirty="0" err="1"/>
              <a:t>Sima</a:t>
            </a:r>
            <a:r>
              <a:rPr lang="en-US" sz="1200" dirty="0"/>
              <a:t> Qian wrote biographies and history of China. Wu-</a:t>
            </a:r>
            <a:r>
              <a:rPr lang="en-US" sz="1200" dirty="0" err="1"/>
              <a:t>di's</a:t>
            </a:r>
            <a:r>
              <a:rPr lang="en-US" sz="1200" dirty="0"/>
              <a:t> Reign</a:t>
            </a:r>
            <a:br>
              <a:rPr lang="en-US" sz="1200" dirty="0"/>
            </a:br>
            <a:r>
              <a:rPr lang="en-US" sz="1200" dirty="0"/>
              <a:t>144 </a:t>
            </a:r>
            <a:r>
              <a:rPr lang="en-US" sz="1200" dirty="0" err="1"/>
              <a:t>Xiong</a:t>
            </a:r>
            <a:r>
              <a:rPr lang="en-US" sz="1200" dirty="0"/>
              <a:t>-nu invaded Shanxi. Han Dynasty</a:t>
            </a:r>
            <a:br>
              <a:rPr lang="en-US" sz="1200" dirty="0"/>
            </a:br>
            <a:r>
              <a:rPr lang="en-US" sz="1200" b="1" dirty="0"/>
              <a:t>142-135 Simon Maccabeus ruled Judea.</a:t>
            </a:r>
            <a:br>
              <a:rPr lang="en-US" sz="1200" dirty="0"/>
            </a:br>
            <a:r>
              <a:rPr lang="en-US" sz="1200" dirty="0"/>
              <a:t>141-87 Wu-di ruled China.</a:t>
            </a:r>
            <a:br>
              <a:rPr lang="en-US" sz="1200" dirty="0"/>
            </a:br>
            <a:r>
              <a:rPr lang="en-US" sz="1200" dirty="0"/>
              <a:t>140 </a:t>
            </a:r>
            <a:r>
              <a:rPr lang="en-US" sz="1200" dirty="0" err="1"/>
              <a:t>Mithridates</a:t>
            </a:r>
            <a:r>
              <a:rPr lang="en-US" sz="1200" dirty="0"/>
              <a:t> I captured Seleucid king Demetrius II.</a:t>
            </a:r>
            <a:br>
              <a:rPr lang="en-US" sz="1200" dirty="0"/>
            </a:br>
            <a:r>
              <a:rPr lang="en-US" sz="1200" dirty="0"/>
              <a:t>140-129 Antiochus VII ruled Syria. Seleucid Empire</a:t>
            </a:r>
            <a:br>
              <a:rPr lang="en-US" sz="1200" dirty="0"/>
            </a:br>
            <a:r>
              <a:rPr lang="en-US" sz="1200" dirty="0"/>
              <a:t>139 </a:t>
            </a:r>
            <a:r>
              <a:rPr lang="en-US" sz="1200" i="1" dirty="0" err="1"/>
              <a:t>Huai</a:t>
            </a:r>
            <a:r>
              <a:rPr lang="en-US" sz="1200" i="1" dirty="0"/>
              <a:t>-nan-</a:t>
            </a:r>
            <a:r>
              <a:rPr lang="en-US" sz="1200" i="1" dirty="0" err="1"/>
              <a:t>zi</a:t>
            </a:r>
            <a:r>
              <a:rPr lang="en-US" sz="1200" i="1" dirty="0"/>
              <a:t> </a:t>
            </a:r>
            <a:r>
              <a:rPr lang="en-US" sz="1200" dirty="0"/>
              <a:t>presented to Wu-di.</a:t>
            </a:r>
            <a:br>
              <a:rPr lang="en-US" sz="1200" dirty="0"/>
            </a:br>
            <a:r>
              <a:rPr lang="en-US" sz="1200" dirty="0"/>
              <a:t>139 Astrologers and Jews expelled from Rome.</a:t>
            </a:r>
            <a:br>
              <a:rPr lang="en-US" sz="1200" dirty="0"/>
            </a:br>
            <a:r>
              <a:rPr lang="en-US" sz="1200" dirty="0"/>
              <a:t>138-133 </a:t>
            </a:r>
            <a:r>
              <a:rPr lang="en-US" sz="1200" dirty="0" err="1"/>
              <a:t>Attalus</a:t>
            </a:r>
            <a:r>
              <a:rPr lang="en-US" sz="1200" dirty="0"/>
              <a:t> III ruled Pergamum. Rome</a:t>
            </a:r>
            <a:br>
              <a:rPr lang="en-US" sz="1200" dirty="0"/>
            </a:br>
            <a:r>
              <a:rPr lang="en-US" sz="1200" dirty="0"/>
              <a:t>136 Dong </a:t>
            </a:r>
            <a:r>
              <a:rPr lang="en-US" sz="1200" dirty="0" err="1"/>
              <a:t>Zhong-shu</a:t>
            </a:r>
            <a:r>
              <a:rPr lang="en-US" sz="1200" dirty="0"/>
              <a:t> founded imperial university in China. Wu-</a:t>
            </a:r>
            <a:r>
              <a:rPr lang="en-US" sz="1200" dirty="0" err="1"/>
              <a:t>di's</a:t>
            </a:r>
            <a:r>
              <a:rPr lang="en-US" sz="1200" dirty="0"/>
              <a:t> Reign</a:t>
            </a:r>
            <a:br>
              <a:rPr lang="en-US" sz="1200" dirty="0"/>
            </a:br>
            <a:r>
              <a:rPr lang="en-US" sz="1200" dirty="0"/>
              <a:t>135 Empress Dowager Dou died in China. Wu-</a:t>
            </a:r>
            <a:r>
              <a:rPr lang="en-US" sz="1200" dirty="0" err="1"/>
              <a:t>di's</a:t>
            </a:r>
            <a:r>
              <a:rPr lang="en-US" sz="1200" dirty="0"/>
              <a:t> Reign</a:t>
            </a:r>
            <a:br>
              <a:rPr lang="en-US" sz="1200" dirty="0"/>
            </a:br>
            <a:r>
              <a:rPr lang="en-US" sz="1200" dirty="0"/>
              <a:t>135-131 Chancellor Tian Fen promoted Confucians. Wu-</a:t>
            </a:r>
            <a:r>
              <a:rPr lang="en-US" sz="1200" dirty="0" err="1"/>
              <a:t>di's</a:t>
            </a:r>
            <a:r>
              <a:rPr lang="en-US" sz="1200" dirty="0"/>
              <a:t> Reign</a:t>
            </a:r>
            <a:br>
              <a:rPr lang="en-US" sz="1200" dirty="0"/>
            </a:br>
            <a:r>
              <a:rPr lang="en-US" sz="1200" dirty="0"/>
              <a:t>135-132 Slave revolt in Sicily led by Syrian </a:t>
            </a:r>
            <a:r>
              <a:rPr lang="en-US" sz="1200" dirty="0" err="1"/>
              <a:t>Eunus</a:t>
            </a:r>
            <a:r>
              <a:rPr lang="en-US" sz="1200" dirty="0"/>
              <a:t>. Rome</a:t>
            </a:r>
            <a:br>
              <a:rPr lang="en-US" sz="1200" dirty="0"/>
            </a:br>
            <a:r>
              <a:rPr lang="en-US" sz="1200" dirty="0"/>
              <a:t>c. 135-50 </a:t>
            </a:r>
            <a:r>
              <a:rPr lang="en-US" sz="1200" dirty="0" err="1"/>
              <a:t>Poseidonius</a:t>
            </a:r>
            <a:r>
              <a:rPr lang="en-US" sz="1200" dirty="0"/>
              <a:t> taught philosophy at Rhodes. Stoics</a:t>
            </a:r>
          </a:p>
        </p:txBody>
      </p:sp>
      <p:sp>
        <p:nvSpPr>
          <p:cNvPr id="3" name="Rectangle 2"/>
          <p:cNvSpPr/>
          <p:nvPr/>
        </p:nvSpPr>
        <p:spPr>
          <a:xfrm>
            <a:off x="6862527" y="100827"/>
            <a:ext cx="5450187" cy="6555641"/>
          </a:xfrm>
          <a:prstGeom prst="rect">
            <a:avLst/>
          </a:prstGeom>
        </p:spPr>
        <p:txBody>
          <a:bodyPr wrap="square">
            <a:spAutoFit/>
          </a:bodyPr>
          <a:lstStyle/>
          <a:p>
            <a:r>
              <a:rPr lang="en-US" sz="1200" dirty="0"/>
              <a:t>133 </a:t>
            </a:r>
            <a:r>
              <a:rPr lang="en-US" sz="1200" dirty="0" err="1"/>
              <a:t>Attalus</a:t>
            </a:r>
            <a:r>
              <a:rPr lang="en-US" sz="1200" dirty="0"/>
              <a:t> III willed Pergamum to Rome.</a:t>
            </a:r>
            <a:br>
              <a:rPr lang="en-US" sz="1200" dirty="0"/>
            </a:br>
            <a:r>
              <a:rPr lang="en-US" sz="1200" dirty="0"/>
              <a:t>133 Roman army destroyed </a:t>
            </a:r>
            <a:r>
              <a:rPr lang="en-US" sz="1200" dirty="0" err="1"/>
              <a:t>Numantia</a:t>
            </a:r>
            <a:r>
              <a:rPr lang="en-US" sz="1200" dirty="0"/>
              <a:t> in Spain.</a:t>
            </a:r>
            <a:br>
              <a:rPr lang="en-US" sz="1200" dirty="0"/>
            </a:br>
            <a:r>
              <a:rPr lang="en-US" sz="1200" dirty="0"/>
              <a:t>133 Roman tribune Tiberius Gracchus proposed land reform.</a:t>
            </a:r>
            <a:br>
              <a:rPr lang="en-US" sz="1200" dirty="0"/>
            </a:br>
            <a:r>
              <a:rPr lang="en-US" sz="1200" dirty="0"/>
              <a:t>133 Senators killed Tiberius Gracchus in Rome.</a:t>
            </a:r>
            <a:br>
              <a:rPr lang="en-US" sz="1200" dirty="0"/>
            </a:br>
            <a:r>
              <a:rPr lang="en-US" sz="1200" dirty="0"/>
              <a:t>133-119 Wu-di warred against </a:t>
            </a:r>
            <a:r>
              <a:rPr lang="en-US" sz="1200" dirty="0" err="1"/>
              <a:t>Xiong</a:t>
            </a:r>
            <a:r>
              <a:rPr lang="en-US" sz="1200" dirty="0"/>
              <a:t>-nu.</a:t>
            </a:r>
            <a:br>
              <a:rPr lang="en-US" sz="1200" dirty="0"/>
            </a:br>
            <a:r>
              <a:rPr lang="en-US" sz="1200" dirty="0"/>
              <a:t>131-126 Ptolemy VII exiled from Egypt by Cleopatra II.</a:t>
            </a:r>
            <a:br>
              <a:rPr lang="en-US" sz="1200" dirty="0"/>
            </a:br>
            <a:r>
              <a:rPr lang="en-US" sz="1200" dirty="0"/>
              <a:t>c. 130 </a:t>
            </a:r>
            <a:r>
              <a:rPr lang="en-US" sz="1200" i="1" dirty="0"/>
              <a:t>Luxuriant Gems of the Annals</a:t>
            </a:r>
            <a:r>
              <a:rPr lang="en-US" sz="1200" dirty="0"/>
              <a:t> written by Dong </a:t>
            </a:r>
            <a:r>
              <a:rPr lang="en-US" sz="1200" dirty="0" err="1"/>
              <a:t>Zhong-shu</a:t>
            </a:r>
            <a:r>
              <a:rPr lang="en-US" sz="1200" dirty="0"/>
              <a:t>. Confucian Works</a:t>
            </a:r>
            <a:br>
              <a:rPr lang="en-US" sz="1200" dirty="0"/>
            </a:br>
            <a:r>
              <a:rPr lang="en-US" sz="1200" dirty="0"/>
              <a:t>129 Roman province of Asia organized. Reforms</a:t>
            </a:r>
            <a:br>
              <a:rPr lang="en-US" sz="1200" dirty="0"/>
            </a:br>
            <a:r>
              <a:rPr lang="en-US" sz="1200" b="1" dirty="0"/>
              <a:t>129-104 John </a:t>
            </a:r>
            <a:r>
              <a:rPr lang="en-US" sz="1200" b="1" dirty="0" err="1"/>
              <a:t>Hyrcanus</a:t>
            </a:r>
            <a:r>
              <a:rPr lang="en-US" sz="1200" b="1" dirty="0"/>
              <a:t> I ruled Judea.</a:t>
            </a:r>
            <a:br>
              <a:rPr lang="en-US" sz="1200" dirty="0"/>
            </a:br>
            <a:r>
              <a:rPr lang="en-US" sz="1200" dirty="0"/>
              <a:t>128 China invaded Manchuria and Korea. Wu-</a:t>
            </a:r>
            <a:r>
              <a:rPr lang="en-US" sz="1200" dirty="0" err="1"/>
              <a:t>di's</a:t>
            </a:r>
            <a:r>
              <a:rPr lang="en-US" sz="1200" dirty="0"/>
              <a:t> Reign</a:t>
            </a:r>
            <a:br>
              <a:rPr lang="en-US" sz="1200" dirty="0"/>
            </a:br>
            <a:r>
              <a:rPr lang="en-US" sz="1200" dirty="0"/>
              <a:t>125 Consul </a:t>
            </a:r>
            <a:r>
              <a:rPr lang="en-US" sz="1200" dirty="0" err="1"/>
              <a:t>Fulvius</a:t>
            </a:r>
            <a:r>
              <a:rPr lang="en-US" sz="1200" dirty="0"/>
              <a:t> </a:t>
            </a:r>
            <a:r>
              <a:rPr lang="en-US" sz="1200" dirty="0" err="1"/>
              <a:t>Flaccus</a:t>
            </a:r>
            <a:r>
              <a:rPr lang="en-US" sz="1200" dirty="0"/>
              <a:t> proposed Italian citizenship. Reforms</a:t>
            </a:r>
            <a:br>
              <a:rPr lang="en-US" sz="1200" dirty="0"/>
            </a:br>
            <a:r>
              <a:rPr lang="en-US" sz="1200" dirty="0"/>
              <a:t>123 Gaius Gracchus elected tribune and proposed reforms.</a:t>
            </a:r>
            <a:br>
              <a:rPr lang="en-US" sz="1200" dirty="0"/>
            </a:br>
            <a:r>
              <a:rPr lang="en-US" sz="1200" dirty="0"/>
              <a:t>123- 86 </a:t>
            </a:r>
            <a:r>
              <a:rPr lang="en-US" sz="1200" dirty="0" err="1"/>
              <a:t>Mithridates</a:t>
            </a:r>
            <a:r>
              <a:rPr lang="en-US" sz="1200" dirty="0"/>
              <a:t> II ruled Parthia. Seleucid Empire</a:t>
            </a:r>
            <a:br>
              <a:rPr lang="en-US" sz="1200" dirty="0"/>
            </a:br>
            <a:r>
              <a:rPr lang="en-US" sz="1200" dirty="0"/>
              <a:t>122 </a:t>
            </a:r>
            <a:r>
              <a:rPr lang="en-US" sz="1200" dirty="0" err="1"/>
              <a:t>Huai</a:t>
            </a:r>
            <a:r>
              <a:rPr lang="en-US" sz="1200" dirty="0"/>
              <a:t>-nan king's rebellion failed. Wu-</a:t>
            </a:r>
            <a:r>
              <a:rPr lang="en-US" sz="1200" dirty="0" err="1"/>
              <a:t>di's</a:t>
            </a:r>
            <a:r>
              <a:rPr lang="en-US" sz="1200" dirty="0"/>
              <a:t> Reign</a:t>
            </a:r>
            <a:br>
              <a:rPr lang="en-US" sz="1200" dirty="0"/>
            </a:br>
            <a:r>
              <a:rPr lang="en-US" sz="1200" dirty="0"/>
              <a:t>121 China invaded Mongolia. Wu-</a:t>
            </a:r>
            <a:r>
              <a:rPr lang="en-US" sz="1200" dirty="0" err="1"/>
              <a:t>di's</a:t>
            </a:r>
            <a:r>
              <a:rPr lang="en-US" sz="1200" dirty="0"/>
              <a:t> Reign</a:t>
            </a:r>
            <a:br>
              <a:rPr lang="en-US" sz="1200" dirty="0"/>
            </a:br>
            <a:r>
              <a:rPr lang="en-US" sz="1200" dirty="0"/>
              <a:t>121 Gaius Gracchus killed in Rome riots.</a:t>
            </a:r>
            <a:br>
              <a:rPr lang="en-US" sz="1200" dirty="0"/>
            </a:br>
            <a:r>
              <a:rPr lang="en-US" sz="1200" dirty="0"/>
              <a:t>121 120,000 </a:t>
            </a:r>
            <a:r>
              <a:rPr lang="en-US" sz="1200" dirty="0" err="1"/>
              <a:t>Gauls</a:t>
            </a:r>
            <a:r>
              <a:rPr lang="en-US" sz="1200" dirty="0"/>
              <a:t> were killed by Roman army. Reforms</a:t>
            </a:r>
            <a:br>
              <a:rPr lang="en-US" sz="1200" dirty="0"/>
            </a:br>
            <a:r>
              <a:rPr lang="en-US" sz="1200" dirty="0"/>
              <a:t>120 700,000 disaster victims moved to Shanxi. Wu-</a:t>
            </a:r>
            <a:r>
              <a:rPr lang="en-US" sz="1200" dirty="0" err="1"/>
              <a:t>di's</a:t>
            </a:r>
            <a:r>
              <a:rPr lang="en-US" sz="1200" dirty="0"/>
              <a:t> Reign</a:t>
            </a:r>
            <a:br>
              <a:rPr lang="en-US" sz="1200" dirty="0"/>
            </a:br>
            <a:r>
              <a:rPr lang="en-US" sz="1200" dirty="0"/>
              <a:t>c. 120-63 </a:t>
            </a:r>
            <a:r>
              <a:rPr lang="en-US" sz="1200" dirty="0" err="1"/>
              <a:t>Mithridates</a:t>
            </a:r>
            <a:r>
              <a:rPr lang="en-US" sz="1200" dirty="0"/>
              <a:t> VI ruled Pontus. Rome</a:t>
            </a:r>
            <a:br>
              <a:rPr lang="en-US" sz="1200" dirty="0"/>
            </a:br>
            <a:r>
              <a:rPr lang="en-US" sz="1200" dirty="0"/>
              <a:t>119 Imperial monopolies of salt and iron began in China. Wu-</a:t>
            </a:r>
            <a:r>
              <a:rPr lang="en-US" sz="1200" dirty="0" err="1"/>
              <a:t>di's</a:t>
            </a:r>
            <a:r>
              <a:rPr lang="en-US" sz="1200" dirty="0"/>
              <a:t> Reign</a:t>
            </a:r>
            <a:br>
              <a:rPr lang="en-US" sz="1200" dirty="0"/>
            </a:br>
            <a:r>
              <a:rPr lang="en-US" sz="1200" dirty="0"/>
              <a:t>118 Numidian king </a:t>
            </a:r>
            <a:r>
              <a:rPr lang="en-US" sz="1200" dirty="0" err="1"/>
              <a:t>Micipsa</a:t>
            </a:r>
            <a:r>
              <a:rPr lang="en-US" sz="1200" dirty="0"/>
              <a:t> died; kingdom divided. Marius</a:t>
            </a:r>
            <a:br>
              <a:rPr lang="en-US" sz="1200" dirty="0"/>
            </a:br>
            <a:r>
              <a:rPr lang="en-US" sz="1200" dirty="0"/>
              <a:t>116-108 Cleopatra III and Ptolemy VIII co-ruled Egypt.</a:t>
            </a:r>
            <a:br>
              <a:rPr lang="en-US" sz="1200" dirty="0"/>
            </a:br>
            <a:r>
              <a:rPr lang="en-US" sz="1200" dirty="0"/>
              <a:t>114 Wu-</a:t>
            </a:r>
            <a:r>
              <a:rPr lang="en-US" sz="1200" dirty="0" err="1"/>
              <a:t>di's</a:t>
            </a:r>
            <a:r>
              <a:rPr lang="en-US" sz="1200" dirty="0"/>
              <a:t> travel caused two governors' suicides.</a:t>
            </a:r>
            <a:br>
              <a:rPr lang="en-US" sz="1200" dirty="0"/>
            </a:br>
            <a:r>
              <a:rPr lang="en-US" sz="1200" dirty="0"/>
              <a:t>114 Last religious human sacrifice in Rome. Marius</a:t>
            </a:r>
            <a:br>
              <a:rPr lang="en-US" sz="1200" dirty="0"/>
            </a:br>
            <a:r>
              <a:rPr lang="en-US" sz="1200" dirty="0"/>
              <a:t>113-112 Numidian </a:t>
            </a:r>
            <a:r>
              <a:rPr lang="en-US" sz="1200" dirty="0" err="1"/>
              <a:t>Jugurtha</a:t>
            </a:r>
            <a:r>
              <a:rPr lang="en-US" sz="1200" dirty="0"/>
              <a:t> besieged </a:t>
            </a:r>
            <a:r>
              <a:rPr lang="en-US" sz="1200" dirty="0" err="1"/>
              <a:t>Adherbal</a:t>
            </a:r>
            <a:r>
              <a:rPr lang="en-US" sz="1200" dirty="0"/>
              <a:t> at </a:t>
            </a:r>
            <a:r>
              <a:rPr lang="en-US" sz="1200" dirty="0" err="1"/>
              <a:t>Cirta</a:t>
            </a:r>
            <a:r>
              <a:rPr lang="en-US" sz="1200" dirty="0"/>
              <a:t>. Marius</a:t>
            </a:r>
            <a:br>
              <a:rPr lang="en-US" sz="1200" dirty="0"/>
            </a:br>
            <a:r>
              <a:rPr lang="en-US" sz="1200" dirty="0"/>
              <a:t>112 China used criminals in army and construction. Wu-</a:t>
            </a:r>
            <a:r>
              <a:rPr lang="en-US" sz="1200" dirty="0" err="1"/>
              <a:t>di's</a:t>
            </a:r>
            <a:r>
              <a:rPr lang="en-US" sz="1200" dirty="0"/>
              <a:t> Reign</a:t>
            </a:r>
            <a:br>
              <a:rPr lang="en-US" sz="1200" dirty="0"/>
            </a:br>
            <a:r>
              <a:rPr lang="en-US" sz="1200" dirty="0"/>
              <a:t>112 Rome declared war on Numidia's </a:t>
            </a:r>
            <a:r>
              <a:rPr lang="en-US" sz="1200" dirty="0" err="1"/>
              <a:t>Jugurtha</a:t>
            </a:r>
            <a:r>
              <a:rPr lang="en-US" sz="1200" dirty="0"/>
              <a:t>. Marius</a:t>
            </a:r>
            <a:br>
              <a:rPr lang="en-US" sz="1200" dirty="0"/>
            </a:br>
            <a:r>
              <a:rPr lang="en-US" sz="1200" dirty="0"/>
              <a:t>110 Wu-di broke with Confucians over sacrifices.</a:t>
            </a:r>
            <a:br>
              <a:rPr lang="en-US" sz="1200" dirty="0"/>
            </a:br>
            <a:r>
              <a:rPr lang="en-US" sz="1200" dirty="0"/>
              <a:t>110 Sang Hung-yang began Chinese standards bureau. Wu-</a:t>
            </a:r>
            <a:r>
              <a:rPr lang="en-US" sz="1200" dirty="0" err="1"/>
              <a:t>di's</a:t>
            </a:r>
            <a:r>
              <a:rPr lang="en-US" sz="1200" dirty="0"/>
              <a:t> Reign</a:t>
            </a:r>
            <a:br>
              <a:rPr lang="en-US" sz="1200" dirty="0"/>
            </a:br>
            <a:r>
              <a:rPr lang="en-US" sz="1200" dirty="0"/>
              <a:t>109 China invaded south to Vietnam. Wu-</a:t>
            </a:r>
            <a:r>
              <a:rPr lang="en-US" sz="1200" dirty="0" err="1"/>
              <a:t>di's</a:t>
            </a:r>
            <a:r>
              <a:rPr lang="en-US" sz="1200" dirty="0"/>
              <a:t> Reign</a:t>
            </a:r>
            <a:br>
              <a:rPr lang="en-US" sz="1200" dirty="0"/>
            </a:br>
            <a:r>
              <a:rPr lang="en-US" sz="1200" dirty="0"/>
              <a:t>108 China established four </a:t>
            </a:r>
            <a:r>
              <a:rPr lang="en-US" sz="1200" dirty="0" err="1"/>
              <a:t>commanderies</a:t>
            </a:r>
            <a:r>
              <a:rPr lang="en-US" sz="1200" dirty="0"/>
              <a:t> in Korea. Wu-</a:t>
            </a:r>
            <a:r>
              <a:rPr lang="en-US" sz="1200" dirty="0" err="1"/>
              <a:t>di's</a:t>
            </a:r>
            <a:r>
              <a:rPr lang="en-US" sz="1200" dirty="0"/>
              <a:t> Reign</a:t>
            </a:r>
            <a:br>
              <a:rPr lang="en-US" sz="1200" dirty="0"/>
            </a:br>
            <a:r>
              <a:rPr lang="en-US" sz="1200" dirty="0"/>
              <a:t>108-101 Cleopatra III and Ptolemy IX co-ruled Egypt.</a:t>
            </a:r>
            <a:br>
              <a:rPr lang="en-US" sz="1200" dirty="0"/>
            </a:br>
            <a:r>
              <a:rPr lang="en-US" sz="1200" dirty="0"/>
              <a:t>107 Marius elected consul and replaced </a:t>
            </a:r>
            <a:r>
              <a:rPr lang="en-US" sz="1200" dirty="0" err="1"/>
              <a:t>Metellus</a:t>
            </a:r>
            <a:r>
              <a:rPr lang="en-US" sz="1200" dirty="0"/>
              <a:t> in Africa.</a:t>
            </a:r>
            <a:br>
              <a:rPr lang="en-US" sz="1200" dirty="0"/>
            </a:br>
            <a:endParaRPr lang="en-US" sz="1200" dirty="0"/>
          </a:p>
        </p:txBody>
      </p:sp>
      <p:sp>
        <p:nvSpPr>
          <p:cNvPr id="4" name="Rectangle 3"/>
          <p:cNvSpPr/>
          <p:nvPr/>
        </p:nvSpPr>
        <p:spPr>
          <a:xfrm>
            <a:off x="4409500" y="6642556"/>
            <a:ext cx="2132315" cy="215444"/>
          </a:xfrm>
          <a:prstGeom prst="rect">
            <a:avLst/>
          </a:prstGeom>
        </p:spPr>
        <p:txBody>
          <a:bodyPr wrap="none">
            <a:spAutoFit/>
          </a:bodyPr>
          <a:lstStyle/>
          <a:p>
            <a:r>
              <a:rPr lang="en-US" sz="800" dirty="0"/>
              <a:t>http://www.san.beck.org/AB-Chronology.html</a:t>
            </a:r>
          </a:p>
        </p:txBody>
      </p:sp>
    </p:spTree>
    <p:extLst>
      <p:ext uri="{BB962C8B-B14F-4D97-AF65-F5344CB8AC3E}">
        <p14:creationId xmlns:p14="http://schemas.microsoft.com/office/powerpoint/2010/main" val="649907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374" y="100827"/>
            <a:ext cx="4916032" cy="6555641"/>
          </a:xfrm>
          <a:prstGeom prst="rect">
            <a:avLst/>
          </a:prstGeom>
        </p:spPr>
        <p:txBody>
          <a:bodyPr wrap="square">
            <a:spAutoFit/>
          </a:bodyPr>
          <a:lstStyle/>
          <a:p>
            <a:r>
              <a:rPr lang="en-US" sz="1200" dirty="0"/>
              <a:t>106 Cicero and Pompey born in Italy.</a:t>
            </a:r>
            <a:br>
              <a:rPr lang="en-US" sz="1200" dirty="0"/>
            </a:br>
            <a:r>
              <a:rPr lang="en-US" sz="1200" dirty="0"/>
              <a:t>106 Sulla captured </a:t>
            </a:r>
            <a:r>
              <a:rPr lang="en-US" sz="1200" dirty="0" err="1"/>
              <a:t>Jugurtha</a:t>
            </a:r>
            <a:r>
              <a:rPr lang="en-US" sz="1200" dirty="0"/>
              <a:t> in Africa.</a:t>
            </a:r>
            <a:br>
              <a:rPr lang="en-US" sz="1200" dirty="0"/>
            </a:br>
            <a:r>
              <a:rPr lang="en-US" sz="1200" dirty="0"/>
              <a:t>105 Chinese envoys reached Seleucia. Wu-</a:t>
            </a:r>
            <a:r>
              <a:rPr lang="en-US" sz="1200" dirty="0" err="1"/>
              <a:t>di's</a:t>
            </a:r>
            <a:r>
              <a:rPr lang="en-US" sz="1200" dirty="0"/>
              <a:t> Reign</a:t>
            </a:r>
            <a:br>
              <a:rPr lang="en-US" sz="1200" dirty="0"/>
            </a:br>
            <a:r>
              <a:rPr lang="en-US" sz="1200" dirty="0"/>
              <a:t>105 </a:t>
            </a:r>
            <a:r>
              <a:rPr lang="en-US" sz="1200" dirty="0" err="1"/>
              <a:t>Teutons</a:t>
            </a:r>
            <a:r>
              <a:rPr lang="en-US" sz="1200" dirty="0"/>
              <a:t> and </a:t>
            </a:r>
            <a:r>
              <a:rPr lang="en-US" sz="1200" dirty="0" err="1"/>
              <a:t>Cimbri</a:t>
            </a:r>
            <a:r>
              <a:rPr lang="en-US" sz="1200" dirty="0"/>
              <a:t> defeated Romans at the </a:t>
            </a:r>
            <a:r>
              <a:rPr lang="en-US" sz="1200" dirty="0" err="1"/>
              <a:t>Arausio</a:t>
            </a:r>
            <a:r>
              <a:rPr lang="en-US" sz="1200" dirty="0"/>
              <a:t>. Marius</a:t>
            </a:r>
            <a:br>
              <a:rPr lang="en-US" sz="1200" dirty="0"/>
            </a:br>
            <a:r>
              <a:rPr lang="en-US" sz="1200" dirty="0"/>
              <a:t>104 </a:t>
            </a:r>
            <a:r>
              <a:rPr lang="en-US" sz="1200" dirty="0" err="1"/>
              <a:t>Mithridates</a:t>
            </a:r>
            <a:r>
              <a:rPr lang="en-US" sz="1200" dirty="0"/>
              <a:t> VI occupied Galatia and Cappadocia. Marius</a:t>
            </a:r>
            <a:br>
              <a:rPr lang="en-US" sz="1200" dirty="0"/>
            </a:br>
            <a:r>
              <a:rPr lang="en-US" sz="1200" dirty="0"/>
              <a:t>104 </a:t>
            </a:r>
            <a:r>
              <a:rPr lang="en-US" sz="1200" dirty="0" err="1"/>
              <a:t>Jugurtha</a:t>
            </a:r>
            <a:r>
              <a:rPr lang="en-US" sz="1200" dirty="0"/>
              <a:t> executed in Rome. Marius</a:t>
            </a:r>
            <a:br>
              <a:rPr lang="en-US" sz="1200" dirty="0"/>
            </a:br>
            <a:r>
              <a:rPr lang="en-US" sz="1200" dirty="0"/>
              <a:t>104 Slaves revolted in Sicily. Marius</a:t>
            </a:r>
            <a:br>
              <a:rPr lang="en-US" sz="1200" dirty="0"/>
            </a:br>
            <a:r>
              <a:rPr lang="en-US" sz="1200" dirty="0"/>
              <a:t>103-90 China war with </a:t>
            </a:r>
            <a:r>
              <a:rPr lang="en-US" sz="1200" dirty="0" err="1"/>
              <a:t>Xiong</a:t>
            </a:r>
            <a:r>
              <a:rPr lang="en-US" sz="1200" dirty="0"/>
              <a:t>-nu killed many. Wu-</a:t>
            </a:r>
            <a:r>
              <a:rPr lang="en-US" sz="1200" dirty="0" err="1"/>
              <a:t>di's</a:t>
            </a:r>
            <a:r>
              <a:rPr lang="en-US" sz="1200" dirty="0"/>
              <a:t> Reign</a:t>
            </a:r>
            <a:br>
              <a:rPr lang="en-US" sz="1200" dirty="0"/>
            </a:br>
            <a:r>
              <a:rPr lang="en-US" sz="1200" b="1" dirty="0"/>
              <a:t>103-76 Alexander </a:t>
            </a:r>
            <a:r>
              <a:rPr lang="en-US" sz="1200" b="1" dirty="0" err="1"/>
              <a:t>Janneus</a:t>
            </a:r>
            <a:r>
              <a:rPr lang="en-US" sz="1200" b="1" dirty="0"/>
              <a:t> ruled Judea.</a:t>
            </a:r>
            <a:br>
              <a:rPr lang="en-US" sz="1200" b="1" dirty="0"/>
            </a:br>
            <a:r>
              <a:rPr lang="en-US" sz="1200" dirty="0"/>
              <a:t>102 Marius' proletarian Roman army defeated </a:t>
            </a:r>
            <a:r>
              <a:rPr lang="en-US" sz="1200" dirty="0" err="1"/>
              <a:t>Ambrones</a:t>
            </a:r>
            <a:r>
              <a:rPr lang="en-US" sz="1200" dirty="0"/>
              <a:t>.</a:t>
            </a:r>
            <a:br>
              <a:rPr lang="en-US" sz="1200" dirty="0"/>
            </a:br>
            <a:r>
              <a:rPr lang="en-US" sz="1200" dirty="0"/>
              <a:t>101 Chinese sailors using compass reached India. Wu-</a:t>
            </a:r>
            <a:r>
              <a:rPr lang="en-US" sz="1200" dirty="0" err="1"/>
              <a:t>di's</a:t>
            </a:r>
            <a:r>
              <a:rPr lang="en-US" sz="1200" dirty="0"/>
              <a:t> Reign</a:t>
            </a:r>
            <a:br>
              <a:rPr lang="en-US" sz="1200" dirty="0"/>
            </a:br>
            <a:r>
              <a:rPr lang="en-US" sz="1200" dirty="0"/>
              <a:t>101-88 Ptolemy IX and Berenice co-ruled Egypt.</a:t>
            </a:r>
            <a:br>
              <a:rPr lang="en-US" sz="1200" dirty="0"/>
            </a:br>
            <a:r>
              <a:rPr lang="en-US" sz="1200" dirty="0"/>
              <a:t>101-77 </a:t>
            </a:r>
            <a:r>
              <a:rPr lang="en-US" sz="1200" dirty="0" err="1"/>
              <a:t>Dutthagamani</a:t>
            </a:r>
            <a:r>
              <a:rPr lang="en-US" sz="1200" dirty="0"/>
              <a:t> ruled and unified Sri Lanka (Ceylon). India</a:t>
            </a:r>
            <a:br>
              <a:rPr lang="en-US" sz="1200" dirty="0"/>
            </a:br>
            <a:r>
              <a:rPr lang="en-US" sz="1200" dirty="0"/>
              <a:t>c. 100 </a:t>
            </a:r>
            <a:r>
              <a:rPr lang="en-US" sz="1200" i="1" dirty="0"/>
              <a:t>Li Ji</a:t>
            </a:r>
            <a:r>
              <a:rPr lang="en-US" sz="1200" dirty="0"/>
              <a:t> compiled by Dai De and Dai Sheng. </a:t>
            </a:r>
            <a:r>
              <a:rPr lang="en-US" sz="1200" i="1" dirty="0"/>
              <a:t>Li (Propriety)</a:t>
            </a:r>
            <a:br>
              <a:rPr lang="en-US" sz="1200" dirty="0"/>
            </a:br>
            <a:r>
              <a:rPr lang="en-US" sz="1200" dirty="0"/>
              <a:t>c. 100 "Sir Fantasy" poem written by </a:t>
            </a:r>
            <a:r>
              <a:rPr lang="en-US" sz="1200" dirty="0" err="1"/>
              <a:t>Sima</a:t>
            </a:r>
            <a:r>
              <a:rPr lang="en-US" sz="1200" dirty="0"/>
              <a:t> Xiang-</a:t>
            </a:r>
            <a:r>
              <a:rPr lang="en-US" sz="1200" dirty="0" err="1"/>
              <a:t>ru</a:t>
            </a:r>
            <a:r>
              <a:rPr lang="en-US" sz="1200" dirty="0"/>
              <a:t>. Wu-</a:t>
            </a:r>
            <a:r>
              <a:rPr lang="en-US" sz="1200" dirty="0" err="1"/>
              <a:t>di's</a:t>
            </a:r>
            <a:r>
              <a:rPr lang="en-US" sz="1200" dirty="0"/>
              <a:t> Reign</a:t>
            </a:r>
            <a:br>
              <a:rPr lang="en-US" sz="1200" dirty="0"/>
            </a:br>
            <a:r>
              <a:rPr lang="en-US" sz="1200" dirty="0"/>
              <a:t>c. 100 </a:t>
            </a:r>
            <a:r>
              <a:rPr lang="en-US" sz="1200" i="1" dirty="0"/>
              <a:t>Bhagavad-Gita </a:t>
            </a:r>
            <a:r>
              <a:rPr lang="en-US" sz="1200" dirty="0"/>
              <a:t>written</a:t>
            </a:r>
            <a:r>
              <a:rPr lang="en-US" sz="1200" i="1" dirty="0"/>
              <a:t>.</a:t>
            </a:r>
            <a:br>
              <a:rPr lang="en-US" sz="1200" dirty="0"/>
            </a:br>
            <a:r>
              <a:rPr lang="en-US" sz="1200" dirty="0"/>
              <a:t>100 Marius served sixth consecutive Roman consulate.</a:t>
            </a:r>
            <a:br>
              <a:rPr lang="en-US" sz="1200" dirty="0"/>
            </a:br>
            <a:r>
              <a:rPr lang="en-US" sz="1200" dirty="0"/>
              <a:t>100 Reforming tribune </a:t>
            </a:r>
            <a:r>
              <a:rPr lang="en-US" sz="1200" dirty="0" err="1"/>
              <a:t>Saturninus</a:t>
            </a:r>
            <a:r>
              <a:rPr lang="en-US" sz="1200" dirty="0"/>
              <a:t> killed in Rome. Marius</a:t>
            </a:r>
            <a:br>
              <a:rPr lang="en-US" sz="1200" dirty="0"/>
            </a:br>
            <a:r>
              <a:rPr lang="en-US" sz="1200" b="1" dirty="0"/>
              <a:t>100 Julius Caesar born in Rome.</a:t>
            </a:r>
            <a:br>
              <a:rPr lang="en-US" sz="1200" b="1" dirty="0"/>
            </a:br>
            <a:r>
              <a:rPr lang="en-US" sz="1200" dirty="0"/>
              <a:t>99 Du Zhou prosecuted many in China. Wu-</a:t>
            </a:r>
            <a:r>
              <a:rPr lang="en-US" sz="1200" dirty="0" err="1"/>
              <a:t>di's</a:t>
            </a:r>
            <a:r>
              <a:rPr lang="en-US" sz="1200" dirty="0"/>
              <a:t> Reign</a:t>
            </a:r>
            <a:br>
              <a:rPr lang="en-US" sz="1200" dirty="0"/>
            </a:br>
            <a:r>
              <a:rPr lang="en-US" sz="1200" dirty="0"/>
              <a:t>99 Historian </a:t>
            </a:r>
            <a:r>
              <a:rPr lang="en-US" sz="1200" dirty="0" err="1"/>
              <a:t>Sima</a:t>
            </a:r>
            <a:r>
              <a:rPr lang="en-US" sz="1200" dirty="0"/>
              <a:t> Qian arrested and castrated. Wu-</a:t>
            </a:r>
            <a:r>
              <a:rPr lang="en-US" sz="1200" dirty="0" err="1"/>
              <a:t>di's</a:t>
            </a:r>
            <a:r>
              <a:rPr lang="en-US" sz="1200" dirty="0"/>
              <a:t> Reign</a:t>
            </a:r>
            <a:br>
              <a:rPr lang="en-US" sz="1200" dirty="0"/>
            </a:br>
            <a:r>
              <a:rPr lang="en-US" sz="1200" dirty="0"/>
              <a:t>97 </a:t>
            </a:r>
            <a:r>
              <a:rPr lang="en-US" sz="1200" dirty="0" err="1"/>
              <a:t>Scaevola</a:t>
            </a:r>
            <a:r>
              <a:rPr lang="en-US" sz="1200" dirty="0"/>
              <a:t> established judicial tribunals in Asia. Marius</a:t>
            </a:r>
            <a:br>
              <a:rPr lang="en-US" sz="1200" dirty="0"/>
            </a:br>
            <a:r>
              <a:rPr lang="en-US" sz="1200" b="1" dirty="0"/>
              <a:t>97 Rome banned human sacrifice. Marius</a:t>
            </a:r>
            <a:br>
              <a:rPr lang="en-US" sz="1200" b="1" dirty="0"/>
            </a:br>
            <a:r>
              <a:rPr lang="en-US" sz="1200" dirty="0"/>
              <a:t>94-74 </a:t>
            </a:r>
            <a:r>
              <a:rPr lang="en-US" sz="1200" dirty="0" err="1"/>
              <a:t>Nicomedes</a:t>
            </a:r>
            <a:r>
              <a:rPr lang="en-US" sz="1200" dirty="0"/>
              <a:t> IV ruled Bithynia. Sulla</a:t>
            </a:r>
            <a:br>
              <a:rPr lang="en-US" sz="1200" dirty="0"/>
            </a:br>
            <a:r>
              <a:rPr lang="en-US" sz="1200" b="1" dirty="0"/>
              <a:t>93-87 Pharisee revolt put down in Judea.</a:t>
            </a:r>
            <a:br>
              <a:rPr lang="en-US" sz="1200" dirty="0"/>
            </a:br>
            <a:r>
              <a:rPr lang="en-US" sz="1200" dirty="0"/>
              <a:t>92 </a:t>
            </a:r>
            <a:r>
              <a:rPr lang="en-US" sz="1200" dirty="0" err="1"/>
              <a:t>Rutilius</a:t>
            </a:r>
            <a:r>
              <a:rPr lang="en-US" sz="1200" dirty="0"/>
              <a:t> Rufus convicted of extortion by Romans. Marius</a:t>
            </a:r>
            <a:br>
              <a:rPr lang="en-US" sz="1200" dirty="0"/>
            </a:br>
            <a:r>
              <a:rPr lang="en-US" sz="1200" dirty="0"/>
              <a:t>91 Many executed for sorcery in China. Wu-</a:t>
            </a:r>
            <a:r>
              <a:rPr lang="en-US" sz="1200" dirty="0" err="1"/>
              <a:t>di's</a:t>
            </a:r>
            <a:r>
              <a:rPr lang="en-US" sz="1200" dirty="0"/>
              <a:t> Reign</a:t>
            </a:r>
            <a:br>
              <a:rPr lang="en-US" sz="1200" dirty="0"/>
            </a:br>
            <a:r>
              <a:rPr lang="en-US" sz="1200" dirty="0"/>
              <a:t>91 Tribune Drusus assassinated in Rome. Marius</a:t>
            </a:r>
            <a:br>
              <a:rPr lang="en-US" sz="1200" dirty="0"/>
            </a:br>
            <a:r>
              <a:rPr lang="en-US" sz="1200" dirty="0"/>
              <a:t>91-88 Rome war with </a:t>
            </a:r>
            <a:r>
              <a:rPr lang="en-US" sz="1200" dirty="0" err="1"/>
              <a:t>Marsi</a:t>
            </a:r>
            <a:r>
              <a:rPr lang="en-US" sz="1200" dirty="0"/>
              <a:t> and other Italians. Marius</a:t>
            </a:r>
            <a:br>
              <a:rPr lang="en-US" sz="1200" dirty="0"/>
            </a:br>
            <a:r>
              <a:rPr lang="en-US" sz="1200" dirty="0"/>
              <a:t>89 </a:t>
            </a:r>
            <a:r>
              <a:rPr lang="en-US" sz="1200" dirty="0" err="1"/>
              <a:t>Asiello</a:t>
            </a:r>
            <a:r>
              <a:rPr lang="en-US" sz="1200" dirty="0"/>
              <a:t> murdered by creditors in Rome. Marius</a:t>
            </a:r>
          </a:p>
          <a:p>
            <a:r>
              <a:rPr lang="en-US" sz="1200" dirty="0"/>
              <a:t>88 </a:t>
            </a:r>
            <a:r>
              <a:rPr lang="en-US" sz="1200" dirty="0" err="1"/>
              <a:t>Mithridates</a:t>
            </a:r>
            <a:r>
              <a:rPr lang="en-US" sz="1200" dirty="0"/>
              <a:t> VI invaded Bithynia and Asia Minor. Marius</a:t>
            </a:r>
            <a:br>
              <a:rPr lang="en-US" sz="1200" dirty="0"/>
            </a:br>
            <a:r>
              <a:rPr lang="en-US" sz="1200" dirty="0"/>
              <a:t>88 Sulla's Roman legions besieged and captured Athens.</a:t>
            </a:r>
            <a:br>
              <a:rPr lang="en-US" sz="1200" dirty="0"/>
            </a:br>
            <a:r>
              <a:rPr lang="en-US" sz="1200" dirty="0"/>
              <a:t>88 Sulla marched on Rome; tribune </a:t>
            </a:r>
            <a:r>
              <a:rPr lang="en-US" sz="1200" dirty="0" err="1"/>
              <a:t>Sulpicius</a:t>
            </a:r>
            <a:r>
              <a:rPr lang="en-US" sz="1200" dirty="0"/>
              <a:t> killed.</a:t>
            </a:r>
            <a:br>
              <a:rPr lang="en-US" sz="1200" dirty="0"/>
            </a:br>
            <a:r>
              <a:rPr lang="en-US" sz="1200" dirty="0"/>
              <a:t>88-81 Ptolemy VIII ruled Egypt.</a:t>
            </a:r>
            <a:br>
              <a:rPr lang="en-US" sz="1200" dirty="0"/>
            </a:br>
            <a:r>
              <a:rPr lang="en-US" sz="1200" dirty="0"/>
              <a:t>87-84 Consul Cinna ruled Rome. Sulla</a:t>
            </a:r>
          </a:p>
        </p:txBody>
      </p:sp>
      <p:sp>
        <p:nvSpPr>
          <p:cNvPr id="3" name="Rectangle 2"/>
          <p:cNvSpPr/>
          <p:nvPr/>
        </p:nvSpPr>
        <p:spPr>
          <a:xfrm>
            <a:off x="6589413" y="100827"/>
            <a:ext cx="5134825" cy="7109639"/>
          </a:xfrm>
          <a:prstGeom prst="rect">
            <a:avLst/>
          </a:prstGeom>
        </p:spPr>
        <p:txBody>
          <a:bodyPr wrap="square">
            <a:spAutoFit/>
          </a:bodyPr>
          <a:lstStyle/>
          <a:p>
            <a:r>
              <a:rPr lang="en-US" sz="1200" dirty="0"/>
              <a:t>87-68 Ho </a:t>
            </a:r>
            <a:r>
              <a:rPr lang="en-US" sz="1200" dirty="0" err="1"/>
              <a:t>Guang</a:t>
            </a:r>
            <a:r>
              <a:rPr lang="en-US" sz="1200" dirty="0"/>
              <a:t> ruled China for Zhao-di and Xuan-di. Confucian China 87-30 BC</a:t>
            </a:r>
            <a:br>
              <a:rPr lang="en-US" sz="1200" dirty="0"/>
            </a:br>
            <a:r>
              <a:rPr lang="en-US" sz="1200" dirty="0"/>
              <a:t>86 </a:t>
            </a:r>
            <a:r>
              <a:rPr lang="en-US" sz="1200" dirty="0" err="1"/>
              <a:t>Flaccus</a:t>
            </a:r>
            <a:r>
              <a:rPr lang="en-US" sz="1200" dirty="0"/>
              <a:t>' and Fimbria's soldiers deserted to Sulla.</a:t>
            </a:r>
            <a:br>
              <a:rPr lang="en-US" sz="1200" dirty="0"/>
            </a:br>
            <a:r>
              <a:rPr lang="en-US" sz="1200" dirty="0"/>
              <a:t>86 Marius died of illness during 7th consulate.</a:t>
            </a:r>
          </a:p>
          <a:p>
            <a:r>
              <a:rPr lang="en-US" sz="1200" dirty="0"/>
              <a:t>84 Cinna killed by troops mutinying at Ancona. Sulla</a:t>
            </a:r>
            <a:br>
              <a:rPr lang="en-US" sz="1200" dirty="0"/>
            </a:br>
            <a:r>
              <a:rPr lang="en-US" sz="1200" dirty="0"/>
              <a:t>83 Armenian king </a:t>
            </a:r>
            <a:r>
              <a:rPr lang="en-US" sz="1200" dirty="0" err="1"/>
              <a:t>Tigranes</a:t>
            </a:r>
            <a:r>
              <a:rPr lang="en-US" sz="1200" dirty="0"/>
              <a:t> I conquered Syria. Sulla</a:t>
            </a:r>
            <a:br>
              <a:rPr lang="en-US" sz="1200" dirty="0"/>
            </a:br>
            <a:r>
              <a:rPr lang="en-US" sz="1200" dirty="0"/>
              <a:t>83 Sulla's forces returned to Italy, aided by Pompey.</a:t>
            </a:r>
            <a:br>
              <a:rPr lang="en-US" sz="1200" dirty="0"/>
            </a:br>
            <a:r>
              <a:rPr lang="en-US" sz="1200" dirty="0"/>
              <a:t>83-66 </a:t>
            </a:r>
            <a:r>
              <a:rPr lang="en-US" sz="1200" dirty="0" err="1"/>
              <a:t>Tigranes</a:t>
            </a:r>
            <a:r>
              <a:rPr lang="en-US" sz="1200" dirty="0"/>
              <a:t> I ruled Armenia. Pompey</a:t>
            </a:r>
            <a:br>
              <a:rPr lang="en-US" sz="1200" dirty="0"/>
            </a:br>
            <a:r>
              <a:rPr lang="en-US" sz="1200" dirty="0"/>
              <a:t>82 Sulla won Roman civil war, proscribed enemies.</a:t>
            </a:r>
            <a:br>
              <a:rPr lang="en-US" sz="1200" dirty="0"/>
            </a:br>
            <a:r>
              <a:rPr lang="en-US" sz="1200" dirty="0"/>
              <a:t>81 Japanese emperor </a:t>
            </a:r>
            <a:r>
              <a:rPr lang="en-US" sz="1200" dirty="0" err="1"/>
              <a:t>Sujin</a:t>
            </a:r>
            <a:r>
              <a:rPr lang="en-US" sz="1200" dirty="0"/>
              <a:t> ordered shipbuilding. Confucian China 87-30 BC</a:t>
            </a:r>
            <a:br>
              <a:rPr lang="en-US" sz="1200" dirty="0"/>
            </a:br>
            <a:r>
              <a:rPr lang="en-US" sz="1200" dirty="0"/>
              <a:t>81 Salt and iron monopolies debated in China. Confucian China 87-30 BC</a:t>
            </a:r>
            <a:br>
              <a:rPr lang="en-US" sz="1200" dirty="0"/>
            </a:br>
            <a:r>
              <a:rPr lang="en-US" sz="1200" dirty="0"/>
              <a:t>81-79 Dictator Sulla reformed Rome's laws.</a:t>
            </a:r>
            <a:br>
              <a:rPr lang="en-US" sz="1200" dirty="0"/>
            </a:br>
            <a:r>
              <a:rPr lang="en-US" sz="1200" dirty="0"/>
              <a:t>80 Cicero defended </a:t>
            </a:r>
            <a:r>
              <a:rPr lang="en-US" sz="1200" dirty="0" err="1"/>
              <a:t>Sextus</a:t>
            </a:r>
            <a:r>
              <a:rPr lang="en-US" sz="1200" dirty="0"/>
              <a:t> </a:t>
            </a:r>
            <a:r>
              <a:rPr lang="en-US" sz="1200" dirty="0" err="1"/>
              <a:t>Roscius</a:t>
            </a:r>
            <a:r>
              <a:rPr lang="en-US" sz="1200" dirty="0"/>
              <a:t> on murder charge.</a:t>
            </a:r>
            <a:br>
              <a:rPr lang="en-US" sz="1200" dirty="0"/>
            </a:br>
            <a:r>
              <a:rPr lang="en-US" sz="1200" dirty="0"/>
              <a:t>80-51 Ptolemy XI king of Egypt.</a:t>
            </a:r>
            <a:br>
              <a:rPr lang="en-US" sz="1200" dirty="0"/>
            </a:br>
            <a:r>
              <a:rPr lang="en-US" sz="1200" dirty="0"/>
              <a:t>79-78 Sulla retired and died of illness.</a:t>
            </a:r>
            <a:br>
              <a:rPr lang="en-US" sz="1200" dirty="0"/>
            </a:br>
            <a:r>
              <a:rPr lang="en-US" sz="1200" dirty="0"/>
              <a:t>78 Roman Consul Lepidus proposed reforms. Pompey</a:t>
            </a:r>
            <a:br>
              <a:rPr lang="en-US" sz="1200" dirty="0"/>
            </a:br>
            <a:r>
              <a:rPr lang="en-US" sz="1200" dirty="0"/>
              <a:t>78-75 </a:t>
            </a:r>
            <a:r>
              <a:rPr lang="en-US" sz="1200" dirty="0" err="1"/>
              <a:t>Servilius</a:t>
            </a:r>
            <a:r>
              <a:rPr lang="en-US" sz="1200" dirty="0"/>
              <a:t> attacked pirates in Lycia and Cilicia. Pompey</a:t>
            </a:r>
            <a:br>
              <a:rPr lang="en-US" sz="1200" dirty="0"/>
            </a:br>
            <a:r>
              <a:rPr lang="en-US" sz="1200" dirty="0"/>
              <a:t>77 </a:t>
            </a:r>
            <a:r>
              <a:rPr lang="en-US" sz="1200" dirty="0" err="1"/>
              <a:t>Catulus</a:t>
            </a:r>
            <a:r>
              <a:rPr lang="en-US" sz="1200" dirty="0"/>
              <a:t> defeated Lepidus; Pompey sent to Spain.</a:t>
            </a:r>
            <a:br>
              <a:rPr lang="en-US" sz="1200" dirty="0"/>
            </a:br>
            <a:r>
              <a:rPr lang="en-US" sz="1200" dirty="0"/>
              <a:t>77-59 </a:t>
            </a:r>
            <a:r>
              <a:rPr lang="en-US" sz="1200" dirty="0" err="1"/>
              <a:t>Saddhatissa</a:t>
            </a:r>
            <a:r>
              <a:rPr lang="en-US" sz="1200" dirty="0"/>
              <a:t> ruled Sri Lanka. India</a:t>
            </a:r>
            <a:br>
              <a:rPr lang="en-US" sz="1200" dirty="0"/>
            </a:br>
            <a:r>
              <a:rPr lang="en-US" sz="1200" dirty="0"/>
              <a:t>77-6 Liu Xian added to </a:t>
            </a:r>
            <a:r>
              <a:rPr lang="en-US" sz="1200" i="1" dirty="0"/>
              <a:t>Songs of Chu.</a:t>
            </a:r>
            <a:br>
              <a:rPr lang="en-US" sz="1200" dirty="0"/>
            </a:br>
            <a:r>
              <a:rPr lang="en-US" sz="1200" b="1" dirty="0"/>
              <a:t>76-67 Salome Alexandra ruled Judea.</a:t>
            </a:r>
            <a:br>
              <a:rPr lang="en-US" sz="1200" b="1" dirty="0"/>
            </a:br>
            <a:r>
              <a:rPr lang="en-US" sz="1200" dirty="0"/>
              <a:t>75 Cicero served as quaestor in western Sicily.</a:t>
            </a:r>
            <a:br>
              <a:rPr lang="en-US" sz="1200" dirty="0"/>
            </a:br>
            <a:r>
              <a:rPr lang="en-US" sz="1200" dirty="0"/>
              <a:t>c. 75-30 </a:t>
            </a:r>
            <a:r>
              <a:rPr lang="en-US" sz="1200" dirty="0" err="1"/>
              <a:t>Kanvas</a:t>
            </a:r>
            <a:r>
              <a:rPr lang="en-US" sz="1200" dirty="0"/>
              <a:t> dynasty ruled in India.</a:t>
            </a:r>
            <a:br>
              <a:rPr lang="en-US" sz="1200" dirty="0"/>
            </a:br>
            <a:r>
              <a:rPr lang="en-US" sz="1200" dirty="0"/>
              <a:t>74 </a:t>
            </a:r>
            <a:r>
              <a:rPr lang="en-US" sz="1200" dirty="0" err="1"/>
              <a:t>Nicomedes</a:t>
            </a:r>
            <a:r>
              <a:rPr lang="en-US" sz="1200" dirty="0"/>
              <a:t> IV bequeathed Bithynia to Rome. Pompey</a:t>
            </a:r>
            <a:br>
              <a:rPr lang="en-US" sz="1200" dirty="0"/>
            </a:br>
            <a:r>
              <a:rPr lang="en-US" sz="1200" dirty="0"/>
              <a:t>74 Armenian </a:t>
            </a:r>
            <a:r>
              <a:rPr lang="en-US" sz="1200" dirty="0" err="1"/>
              <a:t>Tigranes</a:t>
            </a:r>
            <a:r>
              <a:rPr lang="en-US" sz="1200" dirty="0"/>
              <a:t> I invaded Cappadocia. Pompey</a:t>
            </a:r>
            <a:br>
              <a:rPr lang="en-US" sz="1200" dirty="0"/>
            </a:br>
            <a:r>
              <a:rPr lang="en-US" sz="1200" dirty="0"/>
              <a:t>74 </a:t>
            </a:r>
            <a:r>
              <a:rPr lang="en-US" sz="1200" dirty="0" err="1"/>
              <a:t>Mithridates</a:t>
            </a:r>
            <a:r>
              <a:rPr lang="en-US" sz="1200" dirty="0"/>
              <a:t> VI invaded Bithynia; Rome sent Lucullus. Pompey</a:t>
            </a:r>
            <a:br>
              <a:rPr lang="en-US" sz="1200" dirty="0"/>
            </a:br>
            <a:r>
              <a:rPr lang="en-US" sz="1200" dirty="0"/>
              <a:t>74 Rome annexed Cyrene. Pompey</a:t>
            </a:r>
            <a:br>
              <a:rPr lang="en-US" sz="1200" dirty="0"/>
            </a:br>
            <a:r>
              <a:rPr lang="en-US" sz="1200" dirty="0"/>
              <a:t>73-71 Spartacus led slave revolt in Italy crushed by Crassus.</a:t>
            </a:r>
            <a:br>
              <a:rPr lang="en-US" sz="1200" dirty="0"/>
            </a:br>
            <a:r>
              <a:rPr lang="en-US" sz="1200" dirty="0"/>
              <a:t>72 </a:t>
            </a:r>
            <a:r>
              <a:rPr lang="en-US" sz="1200" dirty="0" err="1"/>
              <a:t>Perperna</a:t>
            </a:r>
            <a:r>
              <a:rPr lang="en-US" sz="1200" dirty="0"/>
              <a:t> murdered Sertorius in Spain. Pompey</a:t>
            </a:r>
            <a:br>
              <a:rPr lang="en-US" sz="1200" dirty="0"/>
            </a:br>
            <a:r>
              <a:rPr lang="en-US" sz="1200" dirty="0"/>
              <a:t>70 Consuls Crassus and Pompey reformed </a:t>
            </a:r>
            <a:r>
              <a:rPr lang="en-US" sz="1200" dirty="0" err="1"/>
              <a:t>Sullan</a:t>
            </a:r>
            <a:r>
              <a:rPr lang="en-US" sz="1200" dirty="0"/>
              <a:t> laws.</a:t>
            </a:r>
            <a:br>
              <a:rPr lang="en-US" sz="1200" dirty="0"/>
            </a:br>
            <a:r>
              <a:rPr lang="en-US" sz="1200" dirty="0"/>
              <a:t>70 Cicero prosecuted </a:t>
            </a:r>
            <a:r>
              <a:rPr lang="en-US" sz="1200" dirty="0" err="1"/>
              <a:t>Verres</a:t>
            </a:r>
            <a:r>
              <a:rPr lang="en-US" sz="1200" dirty="0"/>
              <a:t> for governing Sicily corruptly.</a:t>
            </a:r>
            <a:br>
              <a:rPr lang="en-US" sz="1200" dirty="0"/>
            </a:br>
            <a:r>
              <a:rPr lang="en-US" sz="1200" dirty="0"/>
              <a:t>70-19 Virgil wrote poetry in Italy.</a:t>
            </a:r>
            <a:br>
              <a:rPr lang="en-US" sz="1200" dirty="0"/>
            </a:br>
            <a:r>
              <a:rPr lang="en-US" sz="1200" dirty="0"/>
              <a:t>69 Roman army led by Lucullus invaded Armenia. Pompey</a:t>
            </a:r>
            <a:br>
              <a:rPr lang="en-US" sz="1200" dirty="0"/>
            </a:br>
            <a:r>
              <a:rPr lang="en-US" sz="1200" b="1" dirty="0"/>
              <a:t>69-63 Judea civil war between </a:t>
            </a:r>
            <a:r>
              <a:rPr lang="en-US" sz="1200" b="1" dirty="0" err="1"/>
              <a:t>Hyrcanus</a:t>
            </a:r>
            <a:r>
              <a:rPr lang="en-US" sz="1200" b="1" dirty="0"/>
              <a:t> II and </a:t>
            </a:r>
            <a:r>
              <a:rPr lang="en-US" sz="1200" b="1" dirty="0" err="1"/>
              <a:t>Aristobolus</a:t>
            </a:r>
            <a:r>
              <a:rPr lang="en-US" sz="1200" b="1" dirty="0"/>
              <a:t> II.</a:t>
            </a:r>
            <a:br>
              <a:rPr lang="en-US" sz="1200" b="1" dirty="0"/>
            </a:br>
            <a:r>
              <a:rPr lang="en-US" sz="1200" dirty="0"/>
              <a:t>68-48 Xuan-di ruled China.</a:t>
            </a:r>
            <a:br>
              <a:rPr lang="en-US" sz="1200" dirty="0"/>
            </a:br>
            <a:r>
              <a:rPr lang="en-US" sz="1200" dirty="0"/>
              <a:t>67 Pompey cleared pirates out of the Mediterranean.</a:t>
            </a:r>
            <a:br>
              <a:rPr lang="en-US" sz="1200" dirty="0"/>
            </a:br>
            <a:r>
              <a:rPr lang="en-US" sz="1200" dirty="0"/>
              <a:t>67 Rome annexed Crete. Pompey</a:t>
            </a:r>
            <a:br>
              <a:rPr lang="en-US" sz="1200" dirty="0"/>
            </a:br>
            <a:br>
              <a:rPr lang="en-US" sz="1200" dirty="0"/>
            </a:br>
            <a:endParaRPr lang="en-US" sz="1200" dirty="0"/>
          </a:p>
        </p:txBody>
      </p:sp>
      <p:sp>
        <p:nvSpPr>
          <p:cNvPr id="4" name="Rectangle 3"/>
          <p:cNvSpPr/>
          <p:nvPr/>
        </p:nvSpPr>
        <p:spPr>
          <a:xfrm>
            <a:off x="4409500" y="6642556"/>
            <a:ext cx="2132315" cy="215444"/>
          </a:xfrm>
          <a:prstGeom prst="rect">
            <a:avLst/>
          </a:prstGeom>
        </p:spPr>
        <p:txBody>
          <a:bodyPr wrap="none">
            <a:spAutoFit/>
          </a:bodyPr>
          <a:lstStyle/>
          <a:p>
            <a:r>
              <a:rPr lang="en-US" sz="800" dirty="0"/>
              <a:t>http://www.san.beck.org/AB-Chronology.html</a:t>
            </a:r>
          </a:p>
        </p:txBody>
      </p:sp>
    </p:spTree>
    <p:extLst>
      <p:ext uri="{BB962C8B-B14F-4D97-AF65-F5344CB8AC3E}">
        <p14:creationId xmlns:p14="http://schemas.microsoft.com/office/powerpoint/2010/main" val="2779085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374" y="41980"/>
            <a:ext cx="4916032" cy="6924973"/>
          </a:xfrm>
          <a:prstGeom prst="rect">
            <a:avLst/>
          </a:prstGeom>
        </p:spPr>
        <p:txBody>
          <a:bodyPr wrap="square">
            <a:spAutoFit/>
          </a:bodyPr>
          <a:lstStyle/>
          <a:p>
            <a:r>
              <a:rPr lang="en-US" sz="1200" dirty="0"/>
              <a:t>66 Lucullus replaced by Pompey in </a:t>
            </a:r>
            <a:r>
              <a:rPr lang="en-US" sz="1200" dirty="0" err="1"/>
              <a:t>Mithridatic</a:t>
            </a:r>
            <a:r>
              <a:rPr lang="en-US" sz="1200" dirty="0"/>
              <a:t> war.</a:t>
            </a:r>
            <a:br>
              <a:rPr lang="en-US" sz="1200" dirty="0"/>
            </a:br>
            <a:r>
              <a:rPr lang="en-US" sz="1200" dirty="0"/>
              <a:t>66 Cicero praetor and defended </a:t>
            </a:r>
            <a:r>
              <a:rPr lang="en-US" sz="1200" dirty="0" err="1"/>
              <a:t>Cluentius</a:t>
            </a:r>
            <a:r>
              <a:rPr lang="en-US" sz="1200" dirty="0"/>
              <a:t>.</a:t>
            </a:r>
            <a:br>
              <a:rPr lang="en-US" sz="1200" dirty="0"/>
            </a:br>
            <a:r>
              <a:rPr lang="en-US" sz="1200" b="1" dirty="0"/>
              <a:t>65 Julius Caesar aedile and Crassus censor in Rome.</a:t>
            </a:r>
            <a:br>
              <a:rPr lang="en-US" sz="1200" b="1" dirty="0"/>
            </a:br>
            <a:r>
              <a:rPr lang="en-US" sz="1200" b="1" dirty="0"/>
              <a:t>63 Pompey made Judea a Roman province.</a:t>
            </a:r>
            <a:br>
              <a:rPr lang="en-US" sz="1200" b="1" dirty="0"/>
            </a:br>
            <a:r>
              <a:rPr lang="en-US" sz="1200" b="1" dirty="0"/>
              <a:t>63 Julius Caesar elected pontifex maximus and praetor.</a:t>
            </a:r>
            <a:br>
              <a:rPr lang="en-US" sz="1200" b="1" dirty="0"/>
            </a:br>
            <a:r>
              <a:rPr lang="en-US" sz="1200" dirty="0"/>
              <a:t>63 Cicero defended </a:t>
            </a:r>
            <a:r>
              <a:rPr lang="en-US" sz="1200" dirty="0" err="1"/>
              <a:t>Rabirius</a:t>
            </a:r>
            <a:r>
              <a:rPr lang="en-US" sz="1200" dirty="0"/>
              <a:t> on murder charge.</a:t>
            </a:r>
            <a:br>
              <a:rPr lang="en-US" sz="1200" dirty="0"/>
            </a:br>
            <a:r>
              <a:rPr lang="en-US" sz="1200" dirty="0"/>
              <a:t>63 Cicero defended </a:t>
            </a:r>
            <a:r>
              <a:rPr lang="en-US" sz="1200" dirty="0" err="1"/>
              <a:t>Murena</a:t>
            </a:r>
            <a:r>
              <a:rPr lang="en-US" sz="1200" dirty="0"/>
              <a:t> on bribery charge.</a:t>
            </a:r>
            <a:br>
              <a:rPr lang="en-US" sz="1200" dirty="0"/>
            </a:br>
            <a:r>
              <a:rPr lang="en-US" sz="1200" dirty="0"/>
              <a:t>63 Consul Cicero executed 5 </a:t>
            </a:r>
            <a:r>
              <a:rPr lang="en-US" sz="1200" dirty="0" err="1"/>
              <a:t>Catiline</a:t>
            </a:r>
            <a:r>
              <a:rPr lang="en-US" sz="1200" dirty="0"/>
              <a:t> conspirators.</a:t>
            </a:r>
            <a:br>
              <a:rPr lang="en-US" sz="1200" dirty="0"/>
            </a:br>
            <a:r>
              <a:rPr lang="en-US" sz="1200" b="1" dirty="0"/>
              <a:t>62 Pompey organized Syria as a Roman province.</a:t>
            </a:r>
            <a:br>
              <a:rPr lang="en-US" sz="1200" dirty="0"/>
            </a:br>
            <a:r>
              <a:rPr lang="en-US" sz="1200" dirty="0"/>
              <a:t>62 </a:t>
            </a:r>
            <a:r>
              <a:rPr lang="en-US" sz="1200" dirty="0" err="1"/>
              <a:t>Catiline</a:t>
            </a:r>
            <a:r>
              <a:rPr lang="en-US" sz="1200" dirty="0"/>
              <a:t> and Manlius defeated and killed fleeing Italy. Cicero</a:t>
            </a:r>
            <a:br>
              <a:rPr lang="en-US" sz="1200" dirty="0"/>
            </a:br>
            <a:r>
              <a:rPr lang="en-US" sz="1200" dirty="0"/>
              <a:t>62 Pompey given the largest triumph in Rome.</a:t>
            </a:r>
            <a:br>
              <a:rPr lang="en-US" sz="1200" dirty="0"/>
            </a:br>
            <a:r>
              <a:rPr lang="en-US" sz="1200" dirty="0"/>
              <a:t>61-60 Caesar became rich governing farther Spain.</a:t>
            </a:r>
            <a:br>
              <a:rPr lang="en-US" sz="1200" dirty="0"/>
            </a:br>
            <a:r>
              <a:rPr lang="en-US" sz="1200" dirty="0"/>
              <a:t>60 Caesar elected consul allied with Pompey and Crassus.</a:t>
            </a:r>
            <a:br>
              <a:rPr lang="en-US" sz="1200" dirty="0"/>
            </a:br>
            <a:r>
              <a:rPr lang="en-US" sz="1200" dirty="0"/>
              <a:t>59-56 Ptolemy XI exiled from Egypt.</a:t>
            </a:r>
            <a:br>
              <a:rPr lang="en-US" sz="1200" dirty="0"/>
            </a:br>
            <a:r>
              <a:rPr lang="en-US" sz="1200" dirty="0"/>
              <a:t>59-50 Caesar' governed and conquered Gaul.</a:t>
            </a:r>
            <a:br>
              <a:rPr lang="en-US" sz="1200" dirty="0"/>
            </a:br>
            <a:r>
              <a:rPr lang="en-US" sz="1200" dirty="0"/>
              <a:t>58-56 Rome sent Cato to annex Cypress.</a:t>
            </a:r>
            <a:br>
              <a:rPr lang="en-US" sz="1200" dirty="0"/>
            </a:br>
            <a:r>
              <a:rPr lang="en-US" sz="1200" dirty="0"/>
              <a:t>58 Tribune </a:t>
            </a:r>
            <a:r>
              <a:rPr lang="en-US" sz="1200" dirty="0" err="1"/>
              <a:t>Clodius</a:t>
            </a:r>
            <a:r>
              <a:rPr lang="en-US" sz="1200" dirty="0"/>
              <a:t> passed law distributing free grain. Cicero</a:t>
            </a:r>
            <a:br>
              <a:rPr lang="en-US" sz="1200" dirty="0"/>
            </a:br>
            <a:r>
              <a:rPr lang="en-US" sz="1200" dirty="0"/>
              <a:t>58 Caesar's army defeated </a:t>
            </a:r>
            <a:r>
              <a:rPr lang="en-US" sz="1200" dirty="0" err="1"/>
              <a:t>Helvetii</a:t>
            </a:r>
            <a:r>
              <a:rPr lang="en-US" sz="1200" dirty="0"/>
              <a:t> and </a:t>
            </a:r>
            <a:r>
              <a:rPr lang="en-US" sz="1200" dirty="0" err="1"/>
              <a:t>Ariovistus</a:t>
            </a:r>
            <a:r>
              <a:rPr lang="en-US" sz="1200" dirty="0"/>
              <a:t>.</a:t>
            </a:r>
            <a:br>
              <a:rPr lang="en-US" sz="1200" dirty="0"/>
            </a:br>
            <a:r>
              <a:rPr lang="en-US" sz="1200" dirty="0"/>
              <a:t>58-57 Cicero exiled from Rome in Greece.</a:t>
            </a:r>
            <a:br>
              <a:rPr lang="en-US" sz="1200" dirty="0"/>
            </a:br>
            <a:r>
              <a:rPr lang="en-US" sz="1200" dirty="0"/>
              <a:t>57 Caesar's army defeated Belgae and Nervii.</a:t>
            </a:r>
            <a:br>
              <a:rPr lang="en-US" sz="1200" dirty="0"/>
            </a:br>
            <a:r>
              <a:rPr lang="en-US" sz="1200" dirty="0"/>
              <a:t>57-37 </a:t>
            </a:r>
            <a:r>
              <a:rPr lang="en-US" sz="1200" dirty="0" err="1"/>
              <a:t>Orodes</a:t>
            </a:r>
            <a:r>
              <a:rPr lang="en-US" sz="1200" dirty="0"/>
              <a:t> ruled Parthia. Crassus</a:t>
            </a:r>
            <a:br>
              <a:rPr lang="en-US" sz="1200" dirty="0"/>
            </a:br>
            <a:r>
              <a:rPr lang="en-US" sz="1200" dirty="0"/>
              <a:t>56 Cicero opposed Caesar's land law.</a:t>
            </a:r>
            <a:br>
              <a:rPr lang="en-US" sz="1200" dirty="0"/>
            </a:br>
            <a:r>
              <a:rPr lang="en-US" sz="1200" dirty="0"/>
              <a:t>56 Pompey, Crassus, and 120 senators met Caesar at Luca.</a:t>
            </a:r>
            <a:br>
              <a:rPr lang="en-US" sz="1200" dirty="0"/>
            </a:br>
            <a:r>
              <a:rPr lang="en-US" sz="1200" dirty="0"/>
              <a:t>55 Second consulship of Pompey and Crassus.</a:t>
            </a:r>
            <a:br>
              <a:rPr lang="en-US" sz="1200" dirty="0"/>
            </a:br>
            <a:r>
              <a:rPr lang="en-US" sz="1200" dirty="0"/>
              <a:t>55 Pompey sent Syrian governor </a:t>
            </a:r>
            <a:r>
              <a:rPr lang="en-US" sz="1200" dirty="0" err="1"/>
              <a:t>Gabinius</a:t>
            </a:r>
            <a:r>
              <a:rPr lang="en-US" sz="1200" dirty="0"/>
              <a:t> to occupy Egypt.</a:t>
            </a:r>
            <a:br>
              <a:rPr lang="en-US" sz="1200" dirty="0"/>
            </a:br>
            <a:r>
              <a:rPr lang="en-US" sz="1200" dirty="0"/>
              <a:t>55 Caesar's army invaded Germans and Britain.</a:t>
            </a:r>
            <a:br>
              <a:rPr lang="en-US" sz="1200" dirty="0"/>
            </a:br>
            <a:r>
              <a:rPr lang="en-US" sz="1200" dirty="0"/>
              <a:t>55 Cicero wrote </a:t>
            </a:r>
            <a:r>
              <a:rPr lang="en-US" sz="1200" i="1" dirty="0"/>
              <a:t>on Oratory</a:t>
            </a:r>
            <a:r>
              <a:rPr lang="en-US" sz="1200" dirty="0"/>
              <a:t>.</a:t>
            </a:r>
            <a:br>
              <a:rPr lang="en-US" sz="1200" dirty="0"/>
            </a:br>
            <a:r>
              <a:rPr lang="en-US" sz="1200" dirty="0"/>
              <a:t>c. 55 Lucretius, who wrote poem </a:t>
            </a:r>
            <a:r>
              <a:rPr lang="en-US" sz="1200" i="1" dirty="0"/>
              <a:t>On the Nature of Things</a:t>
            </a:r>
            <a:r>
              <a:rPr lang="en-US" sz="1200" dirty="0"/>
              <a:t>, died.</a:t>
            </a:r>
            <a:br>
              <a:rPr lang="en-US" sz="1200" dirty="0"/>
            </a:br>
            <a:r>
              <a:rPr lang="en-US" sz="1200" dirty="0"/>
              <a:t>54 Julia, Caesar's daughter and Pompey's wife, died.</a:t>
            </a:r>
            <a:br>
              <a:rPr lang="en-US" sz="1200" dirty="0"/>
            </a:br>
            <a:r>
              <a:rPr lang="en-US" sz="1200" dirty="0"/>
              <a:t>c. 54 </a:t>
            </a:r>
            <a:r>
              <a:rPr lang="en-US" sz="1200" dirty="0" err="1"/>
              <a:t>Catulls</a:t>
            </a:r>
            <a:r>
              <a:rPr lang="en-US" sz="1200" dirty="0"/>
              <a:t>, who wrote erotic poetry, died at the age of 30.</a:t>
            </a:r>
          </a:p>
          <a:p>
            <a:r>
              <a:rPr lang="en-US" sz="1200" dirty="0"/>
              <a:t>53 Crassus took 10,000 talents from Jerusalem temple.</a:t>
            </a:r>
            <a:br>
              <a:rPr lang="en-US" sz="1200" dirty="0"/>
            </a:br>
            <a:r>
              <a:rPr lang="en-US" sz="1200" dirty="0"/>
              <a:t>53 Crassus was killed invading Parthia.</a:t>
            </a:r>
            <a:br>
              <a:rPr lang="en-US" sz="1200" dirty="0"/>
            </a:br>
            <a:r>
              <a:rPr lang="en-US" sz="1200" dirty="0"/>
              <a:t>52 </a:t>
            </a:r>
            <a:r>
              <a:rPr lang="en-US" sz="1200" dirty="0" err="1"/>
              <a:t>Clodius</a:t>
            </a:r>
            <a:r>
              <a:rPr lang="en-US" sz="1200" dirty="0"/>
              <a:t> attacked Milo and was killed. Cicero</a:t>
            </a:r>
            <a:br>
              <a:rPr lang="en-US" sz="1200" dirty="0"/>
            </a:br>
            <a:r>
              <a:rPr lang="en-US" sz="1200" dirty="0"/>
              <a:t>52 Caesar's army defeated revolt led by Vercingetorix.</a:t>
            </a:r>
            <a:br>
              <a:rPr lang="en-US" sz="1200" dirty="0"/>
            </a:br>
            <a:r>
              <a:rPr lang="en-US" sz="1200" dirty="0"/>
              <a:t>51 Confucian classics formalized by Xuan-di.</a:t>
            </a:r>
            <a:br>
              <a:rPr lang="en-US" sz="1200" dirty="0"/>
            </a:br>
            <a:r>
              <a:rPr lang="en-US" sz="1200" dirty="0"/>
              <a:t>c. 51 Cicero wrote his </a:t>
            </a:r>
            <a:r>
              <a:rPr lang="en-US" sz="1200" i="1" dirty="0"/>
              <a:t>Republic.</a:t>
            </a:r>
            <a:br>
              <a:rPr lang="en-US" sz="1200" dirty="0"/>
            </a:br>
            <a:r>
              <a:rPr lang="en-US" sz="1200" dirty="0"/>
              <a:t>51-48 Ptolemy XII and Cleopatra VII co-ruled Egypt.</a:t>
            </a:r>
          </a:p>
        </p:txBody>
      </p:sp>
      <p:sp>
        <p:nvSpPr>
          <p:cNvPr id="3" name="Rectangle 2"/>
          <p:cNvSpPr/>
          <p:nvPr/>
        </p:nvSpPr>
        <p:spPr>
          <a:xfrm>
            <a:off x="7349904" y="134312"/>
            <a:ext cx="5134825" cy="6740307"/>
          </a:xfrm>
          <a:prstGeom prst="rect">
            <a:avLst/>
          </a:prstGeom>
        </p:spPr>
        <p:txBody>
          <a:bodyPr wrap="square">
            <a:spAutoFit/>
          </a:bodyPr>
          <a:lstStyle/>
          <a:p>
            <a:r>
              <a:rPr lang="en-US" sz="1200" b="1" dirty="0"/>
              <a:t>c. 50 Mayans used hieroglyphics.</a:t>
            </a:r>
            <a:br>
              <a:rPr lang="en-US" sz="1200" dirty="0"/>
            </a:br>
            <a:r>
              <a:rPr lang="en-US" sz="1200" dirty="0"/>
              <a:t>50 Pompey mobilized his forces.</a:t>
            </a:r>
            <a:br>
              <a:rPr lang="en-US" sz="1200" dirty="0"/>
            </a:br>
            <a:r>
              <a:rPr lang="en-US" sz="1200" b="1" dirty="0"/>
              <a:t>49 Pompey fled; Caesar made dictator in Rome.</a:t>
            </a:r>
            <a:br>
              <a:rPr lang="en-US" sz="1200" b="1" dirty="0"/>
            </a:br>
            <a:r>
              <a:rPr lang="en-US" sz="1200" dirty="0"/>
              <a:t>49 Caesar's army won battle at </a:t>
            </a:r>
            <a:r>
              <a:rPr lang="en-US" sz="1200" dirty="0" err="1"/>
              <a:t>Ilerda</a:t>
            </a:r>
            <a:r>
              <a:rPr lang="en-US" sz="1200" dirty="0"/>
              <a:t> in Spain.</a:t>
            </a:r>
            <a:br>
              <a:rPr lang="en-US" sz="1200" dirty="0"/>
            </a:br>
            <a:r>
              <a:rPr lang="en-US" sz="1200" dirty="0"/>
              <a:t>49 Curio's army destroyed by Juba's </a:t>
            </a:r>
            <a:r>
              <a:rPr lang="en-US" sz="1200" dirty="0" err="1"/>
              <a:t>Numidians</a:t>
            </a:r>
            <a:r>
              <a:rPr lang="en-US" sz="1200" dirty="0"/>
              <a:t>. Caesar</a:t>
            </a:r>
            <a:br>
              <a:rPr lang="en-US" sz="1200" dirty="0"/>
            </a:br>
            <a:r>
              <a:rPr lang="en-US" sz="1200" dirty="0"/>
              <a:t>48 Caesar's army defeated Pompey's at Pharsalus.</a:t>
            </a:r>
            <a:br>
              <a:rPr lang="en-US" sz="1200" dirty="0"/>
            </a:br>
            <a:r>
              <a:rPr lang="en-US" sz="1200" dirty="0"/>
              <a:t>48 Pompey killed in Egypt; Caesar fought Alexandria.</a:t>
            </a:r>
            <a:br>
              <a:rPr lang="en-US" sz="1200" dirty="0"/>
            </a:br>
            <a:r>
              <a:rPr lang="en-US" sz="1200" dirty="0"/>
              <a:t>48-33 Yuan-di ruled China by Confucian principles.</a:t>
            </a:r>
            <a:br>
              <a:rPr lang="en-US" sz="1200" dirty="0"/>
            </a:br>
            <a:r>
              <a:rPr lang="en-US" sz="1200" dirty="0"/>
              <a:t>48-30 Cleopatra VII ruled Egypt.</a:t>
            </a:r>
            <a:br>
              <a:rPr lang="en-US" sz="1200" dirty="0"/>
            </a:br>
            <a:r>
              <a:rPr lang="en-US" sz="1200" b="1" dirty="0"/>
              <a:t>47-44 Julius Caesar ruled Roman empire as dictator.</a:t>
            </a:r>
            <a:br>
              <a:rPr lang="en-US" sz="1200" b="1" dirty="0"/>
            </a:br>
            <a:r>
              <a:rPr lang="en-US" sz="1200" dirty="0"/>
              <a:t>46 Caesar's army victorious at Thapsus in Africa.</a:t>
            </a:r>
            <a:br>
              <a:rPr lang="en-US" sz="1200" dirty="0"/>
            </a:br>
            <a:r>
              <a:rPr lang="en-US" sz="1200" dirty="0"/>
              <a:t>c. 46 </a:t>
            </a:r>
            <a:r>
              <a:rPr lang="en-US" sz="1200" i="1" dirty="0"/>
              <a:t>Laws by Cicero</a:t>
            </a:r>
            <a:r>
              <a:rPr lang="en-US" sz="1200" dirty="0"/>
              <a:t>.</a:t>
            </a:r>
            <a:br>
              <a:rPr lang="en-US" sz="1200" dirty="0"/>
            </a:br>
            <a:r>
              <a:rPr lang="en-US" sz="1200" dirty="0"/>
              <a:t>45 Julian calendar inaugurated by Caesar.</a:t>
            </a:r>
            <a:br>
              <a:rPr lang="en-US" sz="1200" dirty="0"/>
            </a:br>
            <a:r>
              <a:rPr lang="en-US" sz="1200" dirty="0"/>
              <a:t>45 Caesar's army victorious at Munda in Spain.</a:t>
            </a:r>
            <a:br>
              <a:rPr lang="en-US" sz="1200" dirty="0"/>
            </a:br>
            <a:r>
              <a:rPr lang="en-US" sz="1200" dirty="0"/>
              <a:t>45-43 Cicero wrote books on philosophy and ethics.</a:t>
            </a:r>
            <a:br>
              <a:rPr lang="en-US" sz="1200" dirty="0"/>
            </a:br>
            <a:r>
              <a:rPr lang="en-US" sz="1200" dirty="0"/>
              <a:t>44.3.15 Caesar assassinated by </a:t>
            </a:r>
            <a:r>
              <a:rPr lang="en-US" sz="1200" dirty="0" err="1"/>
              <a:t>Casca</a:t>
            </a:r>
            <a:r>
              <a:rPr lang="en-US" sz="1200" dirty="0"/>
              <a:t>, Cassius, Brutus, </a:t>
            </a:r>
            <a:r>
              <a:rPr lang="en-US" sz="1200" i="1" dirty="0"/>
              <a:t>et al</a:t>
            </a:r>
            <a:r>
              <a:rPr lang="en-US" sz="1200" dirty="0"/>
              <a:t>.</a:t>
            </a:r>
            <a:br>
              <a:rPr lang="en-US" sz="1200" dirty="0"/>
            </a:br>
            <a:r>
              <a:rPr lang="en-US" sz="1200" dirty="0"/>
              <a:t>44 Conspirators fled Rome; Octavian returned to Rome.</a:t>
            </a:r>
            <a:br>
              <a:rPr lang="en-US" sz="1200" dirty="0"/>
            </a:br>
            <a:r>
              <a:rPr lang="en-US" sz="1200" dirty="0"/>
              <a:t>44 Mark Antony assigned to Gaul.</a:t>
            </a:r>
            <a:br>
              <a:rPr lang="en-US" sz="1200" dirty="0"/>
            </a:br>
            <a:r>
              <a:rPr lang="en-US" sz="1200" dirty="0"/>
              <a:t>44-43 Cicero's "Philippics" criticized Antony.</a:t>
            </a:r>
            <a:br>
              <a:rPr lang="en-US" sz="1200" dirty="0"/>
            </a:br>
            <a:r>
              <a:rPr lang="en-US" sz="1200" dirty="0"/>
              <a:t>43 Octavian defeated Antony at </a:t>
            </a:r>
            <a:r>
              <a:rPr lang="en-US" sz="1200" dirty="0" err="1"/>
              <a:t>Mutina</a:t>
            </a:r>
            <a:r>
              <a:rPr lang="en-US" sz="1200" dirty="0"/>
              <a:t>.</a:t>
            </a:r>
            <a:br>
              <a:rPr lang="en-US" sz="1200" dirty="0"/>
            </a:br>
            <a:r>
              <a:rPr lang="en-US" sz="1200" dirty="0"/>
              <a:t>43 Rhodes devastated by Cassius. </a:t>
            </a:r>
            <a:r>
              <a:rPr lang="en-US" sz="1200" dirty="0" err="1"/>
              <a:t>Brutu</a:t>
            </a:r>
            <a:br>
              <a:rPr lang="en-US" sz="1200" dirty="0"/>
            </a:br>
            <a:r>
              <a:rPr lang="en-US" sz="1200" dirty="0"/>
              <a:t>43.8.19 Roman senate elected Octavian consul.</a:t>
            </a:r>
            <a:br>
              <a:rPr lang="en-US" sz="1200" dirty="0"/>
            </a:br>
            <a:r>
              <a:rPr lang="en-US" sz="1200" dirty="0"/>
              <a:t>43.8.27 Octavian, Antony, and Lepidus formed triumvirate.</a:t>
            </a:r>
            <a:br>
              <a:rPr lang="en-US" sz="1200" dirty="0"/>
            </a:br>
            <a:r>
              <a:rPr lang="en-US" sz="1200" dirty="0"/>
              <a:t>43 Proscriptions killed Cicero and many others. Antony</a:t>
            </a:r>
            <a:br>
              <a:rPr lang="en-US" sz="1200" dirty="0"/>
            </a:br>
            <a:r>
              <a:rPr lang="en-US" sz="1200" b="1" dirty="0"/>
              <a:t>42 Antony defeated Cassius and Brutus at Philippi.</a:t>
            </a:r>
            <a:br>
              <a:rPr lang="en-US" sz="1200" b="1" dirty="0"/>
            </a:br>
            <a:r>
              <a:rPr lang="en-US" sz="1200" dirty="0"/>
              <a:t>42-36 </a:t>
            </a:r>
            <a:r>
              <a:rPr lang="en-US" sz="1200" dirty="0" err="1"/>
              <a:t>Sextus</a:t>
            </a:r>
            <a:r>
              <a:rPr lang="en-US" sz="1200" dirty="0"/>
              <a:t> Pompey controlled Sicily. Octavian</a:t>
            </a:r>
            <a:br>
              <a:rPr lang="en-US" sz="1200" dirty="0"/>
            </a:br>
            <a:r>
              <a:rPr lang="en-US" sz="1200" dirty="0"/>
              <a:t>41 Antony visited Cleopatra in Alexandria.</a:t>
            </a:r>
            <a:br>
              <a:rPr lang="en-US" sz="1200" dirty="0"/>
            </a:br>
            <a:r>
              <a:rPr lang="en-US" sz="1200" dirty="0"/>
              <a:t>40 Antony and Octavian divided Roman empire.</a:t>
            </a:r>
            <a:br>
              <a:rPr lang="en-US" sz="1200" dirty="0"/>
            </a:br>
            <a:r>
              <a:rPr lang="en-US" sz="1200" dirty="0"/>
              <a:t>40 Virgil wrote pastoral </a:t>
            </a:r>
            <a:r>
              <a:rPr lang="en-US" sz="1200" i="1" dirty="0"/>
              <a:t>Eclogues</a:t>
            </a:r>
            <a:r>
              <a:rPr lang="en-US" sz="1200" dirty="0"/>
              <a:t>.</a:t>
            </a:r>
            <a:br>
              <a:rPr lang="en-US" sz="1200" dirty="0"/>
            </a:br>
            <a:r>
              <a:rPr lang="en-US" sz="1200" dirty="0"/>
              <a:t>38 Octavian divorced wife and married Livia in Rome.</a:t>
            </a:r>
            <a:br>
              <a:rPr lang="en-US" sz="1200" dirty="0"/>
            </a:br>
            <a:r>
              <a:rPr lang="en-US" sz="1200" dirty="0"/>
              <a:t>37 Roman triumvirate renewed for five years. Octavian</a:t>
            </a:r>
            <a:br>
              <a:rPr lang="en-US" sz="1200" dirty="0"/>
            </a:br>
            <a:r>
              <a:rPr lang="en-US" sz="1200" b="1" dirty="0"/>
              <a:t>37-4 Herod I ruled Judea.</a:t>
            </a:r>
            <a:br>
              <a:rPr lang="en-US" sz="1200" b="1" dirty="0"/>
            </a:br>
            <a:r>
              <a:rPr lang="en-US" sz="1200" dirty="0"/>
              <a:t>36 Agrippa defeated </a:t>
            </a:r>
            <a:r>
              <a:rPr lang="en-US" sz="1200" dirty="0" err="1"/>
              <a:t>Sextus</a:t>
            </a:r>
            <a:r>
              <a:rPr lang="en-US" sz="1200" dirty="0"/>
              <a:t> Pompey in naval battle. Octavian</a:t>
            </a:r>
            <a:br>
              <a:rPr lang="en-US" sz="1200" dirty="0"/>
            </a:br>
            <a:r>
              <a:rPr lang="en-US" sz="1200" dirty="0"/>
              <a:t>36 Antony retreated from Armenia.</a:t>
            </a:r>
            <a:br>
              <a:rPr lang="en-US" sz="1200" dirty="0"/>
            </a:br>
            <a:r>
              <a:rPr lang="en-US" sz="1200" dirty="0"/>
              <a:t>34 Antony invaded Armenia, donated kingdoms.</a:t>
            </a:r>
          </a:p>
        </p:txBody>
      </p:sp>
      <p:sp>
        <p:nvSpPr>
          <p:cNvPr id="4" name="Rectangle 3"/>
          <p:cNvSpPr/>
          <p:nvPr/>
        </p:nvSpPr>
        <p:spPr>
          <a:xfrm>
            <a:off x="4409500" y="6642556"/>
            <a:ext cx="2132315" cy="215444"/>
          </a:xfrm>
          <a:prstGeom prst="rect">
            <a:avLst/>
          </a:prstGeom>
        </p:spPr>
        <p:txBody>
          <a:bodyPr wrap="none">
            <a:spAutoFit/>
          </a:bodyPr>
          <a:lstStyle/>
          <a:p>
            <a:r>
              <a:rPr lang="en-US" sz="800" dirty="0"/>
              <a:t>http://www.san.beck.org/AB-Chronology.html</a:t>
            </a:r>
          </a:p>
        </p:txBody>
      </p:sp>
    </p:spTree>
    <p:extLst>
      <p:ext uri="{BB962C8B-B14F-4D97-AF65-F5344CB8AC3E}">
        <p14:creationId xmlns:p14="http://schemas.microsoft.com/office/powerpoint/2010/main" val="434828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374" y="41980"/>
            <a:ext cx="4916032" cy="6370975"/>
          </a:xfrm>
          <a:prstGeom prst="rect">
            <a:avLst/>
          </a:prstGeom>
        </p:spPr>
        <p:txBody>
          <a:bodyPr wrap="square">
            <a:spAutoFit/>
          </a:bodyPr>
          <a:lstStyle/>
          <a:p>
            <a:r>
              <a:rPr lang="en-US" sz="1200" dirty="0"/>
              <a:t>34 Antony invaded Armenia, donated kingdoms.</a:t>
            </a:r>
            <a:br>
              <a:rPr lang="en-US" sz="1200" dirty="0"/>
            </a:br>
            <a:r>
              <a:rPr lang="en-US" sz="1200" dirty="0"/>
              <a:t>33-7 Cheng-di ruled China.</a:t>
            </a:r>
            <a:br>
              <a:rPr lang="en-US" sz="1200" dirty="0"/>
            </a:br>
            <a:r>
              <a:rPr lang="en-US" sz="1200" dirty="0"/>
              <a:t>32 Antony divorced Octavia; his will read in Rome.</a:t>
            </a:r>
            <a:br>
              <a:rPr lang="en-US" sz="1200" dirty="0"/>
            </a:br>
            <a:r>
              <a:rPr lang="en-US" sz="1200" dirty="0"/>
              <a:t>31 Octavian defeated Antony and Cleopatra at Actium.</a:t>
            </a:r>
            <a:br>
              <a:rPr lang="en-US" sz="1200" dirty="0"/>
            </a:br>
            <a:r>
              <a:rPr lang="en-US" sz="1200" dirty="0"/>
              <a:t>30 Antony and Cleopatra committed suicide at Alexandria.</a:t>
            </a:r>
            <a:br>
              <a:rPr lang="en-US" sz="1200" dirty="0"/>
            </a:br>
            <a:r>
              <a:rPr lang="en-US" sz="1200" dirty="0"/>
              <a:t>30 Octavian made tribune for life in Rome.</a:t>
            </a:r>
            <a:br>
              <a:rPr lang="en-US" sz="1200" dirty="0"/>
            </a:br>
            <a:r>
              <a:rPr lang="en-US" sz="1200" dirty="0"/>
              <a:t>30 Virgil wrote </a:t>
            </a:r>
            <a:r>
              <a:rPr lang="en-US" sz="1200" i="1" dirty="0"/>
              <a:t>Georgics</a:t>
            </a:r>
            <a:r>
              <a:rPr lang="en-US" sz="1200" dirty="0"/>
              <a:t>.</a:t>
            </a:r>
          </a:p>
          <a:p>
            <a:r>
              <a:rPr lang="en-US" sz="1200" dirty="0"/>
              <a:t>29 Propertius published poems.</a:t>
            </a:r>
            <a:br>
              <a:rPr lang="en-US" sz="1200" dirty="0"/>
            </a:br>
            <a:r>
              <a:rPr lang="en-US" sz="1200" dirty="0"/>
              <a:t>29-17 </a:t>
            </a:r>
            <a:r>
              <a:rPr lang="en-US" sz="1200" dirty="0" err="1"/>
              <a:t>Vattagamani</a:t>
            </a:r>
            <a:r>
              <a:rPr lang="en-US" sz="1200" dirty="0"/>
              <a:t> ruled island of Lanka. India</a:t>
            </a:r>
            <a:br>
              <a:rPr lang="en-US" sz="1200" dirty="0"/>
            </a:br>
            <a:r>
              <a:rPr lang="en-US" sz="1200" dirty="0"/>
              <a:t>29 Herod had his wife </a:t>
            </a:r>
            <a:r>
              <a:rPr lang="en-US" sz="1200" dirty="0" err="1"/>
              <a:t>Mariamme</a:t>
            </a:r>
            <a:r>
              <a:rPr lang="en-US" sz="1200" dirty="0"/>
              <a:t> executed.</a:t>
            </a:r>
            <a:br>
              <a:rPr lang="en-US" sz="1200" dirty="0"/>
            </a:br>
            <a:r>
              <a:rPr lang="en-US" sz="1200" dirty="0"/>
              <a:t>28 </a:t>
            </a:r>
            <a:r>
              <a:rPr lang="en-US" sz="1200" dirty="0" err="1"/>
              <a:t>Bastarnae</a:t>
            </a:r>
            <a:r>
              <a:rPr lang="en-US" sz="1200" dirty="0"/>
              <a:t>, </a:t>
            </a:r>
            <a:r>
              <a:rPr lang="en-US" sz="1200" dirty="0" err="1"/>
              <a:t>Moesians</a:t>
            </a:r>
            <a:r>
              <a:rPr lang="en-US" sz="1200" dirty="0"/>
              <a:t> and Thracians conquered by Rome.</a:t>
            </a:r>
            <a:br>
              <a:rPr lang="en-US" sz="1200" dirty="0"/>
            </a:br>
            <a:r>
              <a:rPr lang="en-US" sz="1200" dirty="0"/>
              <a:t>27 Octavian given the name Augustus.</a:t>
            </a:r>
            <a:br>
              <a:rPr lang="en-US" sz="1200" dirty="0"/>
            </a:br>
            <a:r>
              <a:rPr lang="en-US" sz="1200" dirty="0"/>
              <a:t>26 Romans secured sea trade to Somalia and India.</a:t>
            </a:r>
            <a:br>
              <a:rPr lang="en-US" sz="1200" dirty="0"/>
            </a:br>
            <a:r>
              <a:rPr lang="en-US" sz="1200" dirty="0"/>
              <a:t>25 Romans sold </a:t>
            </a:r>
            <a:r>
              <a:rPr lang="en-US" sz="1200" dirty="0" err="1"/>
              <a:t>Salassi</a:t>
            </a:r>
            <a:r>
              <a:rPr lang="en-US" sz="1200" dirty="0"/>
              <a:t> tribe into slavery. Rome</a:t>
            </a:r>
            <a:br>
              <a:rPr lang="en-US" sz="1200" dirty="0"/>
            </a:br>
            <a:r>
              <a:rPr lang="en-US" sz="1200" b="1" dirty="0"/>
              <a:t>24 Herod bought Egyptian grain to relieve famine.</a:t>
            </a:r>
            <a:br>
              <a:rPr lang="en-US" sz="1200" b="1" dirty="0"/>
            </a:br>
            <a:r>
              <a:rPr lang="en-US" sz="1200" dirty="0"/>
              <a:t>23 Augustus consolidated power as </a:t>
            </a:r>
            <a:r>
              <a:rPr lang="en-US" sz="1200" i="1" dirty="0"/>
              <a:t>imperator</a:t>
            </a:r>
            <a:r>
              <a:rPr lang="en-US" sz="1200" dirty="0"/>
              <a:t> and tribune.</a:t>
            </a:r>
            <a:br>
              <a:rPr lang="en-US" sz="1200" dirty="0"/>
            </a:br>
            <a:r>
              <a:rPr lang="en-US" sz="1200" dirty="0"/>
              <a:t>23 Roman army led by Petronius plundered Napata. Nubia</a:t>
            </a:r>
            <a:br>
              <a:rPr lang="en-US" sz="1200" dirty="0"/>
            </a:br>
            <a:r>
              <a:rPr lang="en-US" sz="1200" dirty="0"/>
              <a:t>23 Horace published </a:t>
            </a:r>
            <a:r>
              <a:rPr lang="en-US" sz="1200" i="1" dirty="0"/>
              <a:t>Odes.</a:t>
            </a:r>
            <a:br>
              <a:rPr lang="en-US" sz="1200" dirty="0"/>
            </a:br>
            <a:r>
              <a:rPr lang="en-US" sz="1200" dirty="0"/>
              <a:t>22 Revolts by slaves in Chinese imperial iron works. China</a:t>
            </a:r>
            <a:br>
              <a:rPr lang="en-US" sz="1200" dirty="0"/>
            </a:br>
            <a:r>
              <a:rPr lang="en-US" sz="1200" dirty="0"/>
              <a:t>22 Marcus Primus tried for making war on Thrace. Rome</a:t>
            </a:r>
            <a:br>
              <a:rPr lang="en-US" sz="1200" dirty="0"/>
            </a:br>
            <a:r>
              <a:rPr lang="en-US" sz="1200" dirty="0"/>
              <a:t>c. 20 Buddhist </a:t>
            </a:r>
            <a:r>
              <a:rPr lang="en-US" sz="1200" i="1" dirty="0"/>
              <a:t>Tripitaka</a:t>
            </a:r>
            <a:r>
              <a:rPr lang="en-US" sz="1200" dirty="0"/>
              <a:t> was written in </a:t>
            </a:r>
            <a:r>
              <a:rPr lang="en-US" sz="1200" dirty="0" err="1"/>
              <a:t>Pali</a:t>
            </a:r>
            <a:r>
              <a:rPr lang="en-US" sz="1200" dirty="0"/>
              <a:t>. India</a:t>
            </a:r>
            <a:br>
              <a:rPr lang="en-US" sz="1200" dirty="0"/>
            </a:br>
            <a:r>
              <a:rPr lang="en-US" sz="1200" dirty="0"/>
              <a:t>20 Rome made peace with the Parthians.</a:t>
            </a:r>
            <a:br>
              <a:rPr lang="en-US" sz="1200" dirty="0"/>
            </a:br>
            <a:r>
              <a:rPr lang="en-US" sz="1200" b="1" dirty="0"/>
              <a:t>20 Herod began rebuilding temple at Jerusalem.</a:t>
            </a:r>
            <a:br>
              <a:rPr lang="en-US" sz="1200" b="1" dirty="0"/>
            </a:br>
            <a:r>
              <a:rPr lang="en-US" sz="1200" dirty="0"/>
              <a:t>16 Rome annexed by force Noricum and Raetia.</a:t>
            </a:r>
            <a:br>
              <a:rPr lang="en-US" sz="1200" dirty="0"/>
            </a:br>
            <a:r>
              <a:rPr lang="en-US" sz="1200" dirty="0"/>
              <a:t>14 Peasants revolted in China.</a:t>
            </a:r>
            <a:br>
              <a:rPr lang="en-US" sz="1200" dirty="0"/>
            </a:br>
            <a:r>
              <a:rPr lang="en-US" sz="1200" dirty="0"/>
              <a:t>c. 13 Horace published </a:t>
            </a:r>
            <a:r>
              <a:rPr lang="en-US" sz="1200" i="1" dirty="0"/>
              <a:t>Art of Poetry</a:t>
            </a:r>
            <a:r>
              <a:rPr lang="en-US" sz="1200" dirty="0"/>
              <a:t>.</a:t>
            </a:r>
            <a:br>
              <a:rPr lang="en-US" sz="1200" dirty="0"/>
            </a:br>
            <a:r>
              <a:rPr lang="en-US" sz="1200" dirty="0"/>
              <a:t>12 Augustus became chief priest in Rome.</a:t>
            </a:r>
            <a:br>
              <a:rPr lang="en-US" sz="1200" dirty="0"/>
            </a:br>
            <a:r>
              <a:rPr lang="en-US" sz="1200" b="1" dirty="0"/>
              <a:t>10 New city Caesarea completed in Judea.</a:t>
            </a:r>
            <a:br>
              <a:rPr lang="en-US" sz="1200" b="1" dirty="0"/>
            </a:br>
            <a:r>
              <a:rPr lang="en-US" sz="1200" dirty="0"/>
              <a:t>10 Tiberius married Augustus' daughter Julia.</a:t>
            </a:r>
            <a:br>
              <a:rPr lang="en-US" sz="1200" dirty="0"/>
            </a:br>
            <a:r>
              <a:rPr lang="en-US" sz="1200" dirty="0"/>
              <a:t>9 Drusus died returning from Germany. Rome</a:t>
            </a:r>
            <a:br>
              <a:rPr lang="en-US" sz="1200" dirty="0"/>
            </a:br>
            <a:r>
              <a:rPr lang="en-US" sz="1200" b="1" dirty="0"/>
              <a:t>7 Herod executed </a:t>
            </a:r>
            <a:r>
              <a:rPr lang="en-US" sz="1200" b="1" dirty="0" err="1"/>
              <a:t>Aristobolus</a:t>
            </a:r>
            <a:r>
              <a:rPr lang="en-US" sz="1200" b="1" dirty="0"/>
              <a:t> and Alexander.</a:t>
            </a:r>
            <a:br>
              <a:rPr lang="en-US" sz="1200" b="1" dirty="0"/>
            </a:br>
            <a:r>
              <a:rPr lang="en-US" sz="1200" b="1" dirty="0"/>
              <a:t>c. 6 Jesus born to Mary in Bethlehem.</a:t>
            </a:r>
            <a:br>
              <a:rPr lang="en-US" sz="1200" b="1" dirty="0"/>
            </a:br>
            <a:r>
              <a:rPr lang="en-US" sz="1200" b="1" dirty="0"/>
              <a:t>4 King Herod executed Antipater and died.</a:t>
            </a:r>
            <a:br>
              <a:rPr lang="en-US" sz="1200" b="1" dirty="0"/>
            </a:br>
            <a:r>
              <a:rPr lang="en-US" sz="1200" b="1" dirty="0"/>
              <a:t>4 BC-6 CE </a:t>
            </a:r>
            <a:r>
              <a:rPr lang="en-US" sz="1200" b="1" dirty="0" err="1"/>
              <a:t>Archelaus</a:t>
            </a:r>
            <a:r>
              <a:rPr lang="en-US" sz="1200" b="1" dirty="0"/>
              <a:t> ruled Judea for Rome.</a:t>
            </a:r>
          </a:p>
        </p:txBody>
      </p:sp>
      <p:sp>
        <p:nvSpPr>
          <p:cNvPr id="4" name="Rectangle 3"/>
          <p:cNvSpPr/>
          <p:nvPr/>
        </p:nvSpPr>
        <p:spPr>
          <a:xfrm>
            <a:off x="4409500" y="6642556"/>
            <a:ext cx="2132315" cy="215444"/>
          </a:xfrm>
          <a:prstGeom prst="rect">
            <a:avLst/>
          </a:prstGeom>
        </p:spPr>
        <p:txBody>
          <a:bodyPr wrap="none">
            <a:spAutoFit/>
          </a:bodyPr>
          <a:lstStyle/>
          <a:p>
            <a:r>
              <a:rPr lang="en-US" sz="800" dirty="0"/>
              <a:t>http://www.san.beck.org/AB-Chronology.html</a:t>
            </a:r>
          </a:p>
        </p:txBody>
      </p:sp>
    </p:spTree>
    <p:extLst>
      <p:ext uri="{BB962C8B-B14F-4D97-AF65-F5344CB8AC3E}">
        <p14:creationId xmlns:p14="http://schemas.microsoft.com/office/powerpoint/2010/main" val="1698455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321766" cy="68580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05617" y="-22314"/>
            <a:ext cx="11242116" cy="830997"/>
          </a:xfrm>
          <a:prstGeom prst="rect">
            <a:avLst/>
          </a:prstGeom>
          <a:noFill/>
        </p:spPr>
        <p:txBody>
          <a:bodyPr wrap="none" lIns="91440" tIns="45720" rIns="91440" bIns="45720">
            <a:spAutoFit/>
          </a:bodyPr>
          <a:lstStyle/>
          <a:p>
            <a:pPr algn="ctr"/>
            <a:r>
              <a:rPr lang="en-U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God Sends a New Prophet, John the Baptist</a:t>
            </a:r>
          </a:p>
        </p:txBody>
      </p:sp>
      <p:sp>
        <p:nvSpPr>
          <p:cNvPr id="2" name="Rectangle 1"/>
          <p:cNvSpPr/>
          <p:nvPr/>
        </p:nvSpPr>
        <p:spPr>
          <a:xfrm>
            <a:off x="395335" y="1115033"/>
            <a:ext cx="6096000" cy="1200329"/>
          </a:xfrm>
          <a:prstGeom prst="rect">
            <a:avLst/>
          </a:prstGeom>
        </p:spPr>
        <p:txBody>
          <a:bodyPr>
            <a:spAutoFit/>
          </a:bodyPr>
          <a:lstStyle/>
          <a:p>
            <a:r>
              <a:rPr lang="en-US" sz="2400" dirty="0"/>
              <a:t>But even with John the Baptist and the Savior teaching the people, many were unable to overcome the traditions and beliefs</a:t>
            </a:r>
            <a:r>
              <a:rPr lang="en-US" sz="2400" b="0" i="0" dirty="0">
                <a:solidFill>
                  <a:srgbClr val="333333"/>
                </a:solidFill>
                <a:effectLst/>
              </a:rPr>
              <a:t> </a:t>
            </a:r>
            <a:endParaRPr lang="en-US" sz="2400" dirty="0"/>
          </a:p>
        </p:txBody>
      </p:sp>
      <p:sp>
        <p:nvSpPr>
          <p:cNvPr id="3" name="Rectangle 2"/>
          <p:cNvSpPr/>
          <p:nvPr/>
        </p:nvSpPr>
        <p:spPr>
          <a:xfrm>
            <a:off x="5700665" y="4558048"/>
            <a:ext cx="6096000" cy="1569660"/>
          </a:xfrm>
          <a:prstGeom prst="rect">
            <a:avLst/>
          </a:prstGeom>
        </p:spPr>
        <p:txBody>
          <a:bodyPr>
            <a:spAutoFit/>
          </a:bodyPr>
          <a:lstStyle/>
          <a:p>
            <a:r>
              <a:rPr lang="en-US" sz="2400" dirty="0"/>
              <a:t>As we understand these 500 years and the confusion that accompanied them, we can understand more about the Savior’s ministry and renew our commitment to follow Him.</a:t>
            </a:r>
          </a:p>
        </p:txBody>
      </p:sp>
      <p:sp>
        <p:nvSpPr>
          <p:cNvPr id="6" name="TextBox 5"/>
          <p:cNvSpPr txBox="1"/>
          <p:nvPr/>
        </p:nvSpPr>
        <p:spPr>
          <a:xfrm>
            <a:off x="11860039" y="6510982"/>
            <a:ext cx="461727" cy="369332"/>
          </a:xfrm>
          <a:prstGeom prst="rect">
            <a:avLst/>
          </a:prstGeom>
          <a:noFill/>
        </p:spPr>
        <p:txBody>
          <a:bodyPr wrap="square" rtlCol="0">
            <a:spAutoFit/>
          </a:bodyPr>
          <a:lstStyle/>
          <a:p>
            <a:r>
              <a:rPr lang="en-US" dirty="0"/>
              <a:t>(1)</a:t>
            </a:r>
          </a:p>
        </p:txBody>
      </p:sp>
      <p:pic>
        <p:nvPicPr>
          <p:cNvPr id="4098" name="Picture 2" descr="https://standingupforher.files.wordpress.com/2015/12/john-the-bapti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1747" y="985698"/>
            <a:ext cx="4197570" cy="314817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nowtheendbegins.com/blog/wp-content/uploads/2015/04/bible-believers-guide-to-understanding-why-matthew-24-is-not-the-rapture-of-chur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490" y="3027512"/>
            <a:ext cx="4404074" cy="284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34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321766" cy="68580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831478" y="-22314"/>
            <a:ext cx="2390398" cy="830997"/>
          </a:xfrm>
          <a:prstGeom prst="rect">
            <a:avLst/>
          </a:prstGeom>
          <a:noFill/>
        </p:spPr>
        <p:txBody>
          <a:bodyPr wrap="none" lIns="91440" tIns="45720" rIns="91440" bIns="45720">
            <a:spAutoFit/>
          </a:bodyPr>
          <a:lstStyle/>
          <a:p>
            <a:pPr algn="ctr"/>
            <a:r>
              <a:rPr lang="en-U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Timeline</a:t>
            </a:r>
          </a:p>
        </p:txBody>
      </p:sp>
      <p:cxnSp>
        <p:nvCxnSpPr>
          <p:cNvPr id="6" name="Straight Connector 5"/>
          <p:cNvCxnSpPr/>
          <p:nvPr/>
        </p:nvCxnSpPr>
        <p:spPr>
          <a:xfrm flipV="1">
            <a:off x="0" y="1258432"/>
            <a:ext cx="12321766" cy="1810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79692" y="826790"/>
            <a:ext cx="1966392" cy="3082034"/>
            <a:chOff x="79692" y="826790"/>
            <a:chExt cx="1966392" cy="3082034"/>
          </a:xfrm>
        </p:grpSpPr>
        <p:cxnSp>
          <p:nvCxnSpPr>
            <p:cNvPr id="8" name="Straight Connector 7"/>
            <p:cNvCxnSpPr/>
            <p:nvPr/>
          </p:nvCxnSpPr>
          <p:spPr>
            <a:xfrm flipV="1">
              <a:off x="903558" y="1276539"/>
              <a:ext cx="0" cy="14138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6405" y="826790"/>
              <a:ext cx="1912965" cy="369332"/>
            </a:xfrm>
            <a:prstGeom prst="rect">
              <a:avLst/>
            </a:prstGeom>
            <a:solidFill>
              <a:schemeClr val="accent6">
                <a:lumMod val="60000"/>
                <a:lumOff val="40000"/>
              </a:schemeClr>
            </a:solidFill>
          </p:spPr>
          <p:txBody>
            <a:bodyPr wrap="square" rtlCol="0">
              <a:spAutoFit/>
            </a:bodyPr>
            <a:lstStyle/>
            <a:p>
              <a:pPr algn="ctr"/>
              <a:r>
                <a:rPr lang="en-US" dirty="0"/>
                <a:t>Before 600 B.C.</a:t>
              </a:r>
            </a:p>
          </p:txBody>
        </p:sp>
        <p:sp>
          <p:nvSpPr>
            <p:cNvPr id="12" name="TextBox 11"/>
            <p:cNvSpPr txBox="1"/>
            <p:nvPr/>
          </p:nvSpPr>
          <p:spPr>
            <a:xfrm>
              <a:off x="79692" y="2708495"/>
              <a:ext cx="1966392" cy="1200329"/>
            </a:xfrm>
            <a:prstGeom prst="rect">
              <a:avLst/>
            </a:prstGeom>
            <a:solidFill>
              <a:schemeClr val="accent6">
                <a:lumMod val="60000"/>
                <a:lumOff val="40000"/>
              </a:schemeClr>
            </a:solidFill>
          </p:spPr>
          <p:txBody>
            <a:bodyPr wrap="square" rtlCol="0">
              <a:spAutoFit/>
            </a:bodyPr>
            <a:lstStyle/>
            <a:p>
              <a:pPr algn="ctr"/>
              <a:r>
                <a:rPr lang="en-US" dirty="0"/>
                <a:t>Prophets warned Jerusalem that the temple would be destroyed</a:t>
              </a:r>
            </a:p>
          </p:txBody>
        </p:sp>
      </p:grpSp>
      <p:grpSp>
        <p:nvGrpSpPr>
          <p:cNvPr id="21" name="Group 20"/>
          <p:cNvGrpSpPr/>
          <p:nvPr/>
        </p:nvGrpSpPr>
        <p:grpSpPr>
          <a:xfrm>
            <a:off x="1867891" y="830997"/>
            <a:ext cx="1966392" cy="1472118"/>
            <a:chOff x="1867891" y="830997"/>
            <a:chExt cx="1966392" cy="1472118"/>
          </a:xfrm>
        </p:grpSpPr>
        <p:sp>
          <p:nvSpPr>
            <p:cNvPr id="13" name="TextBox 12"/>
            <p:cNvSpPr txBox="1"/>
            <p:nvPr/>
          </p:nvSpPr>
          <p:spPr>
            <a:xfrm>
              <a:off x="2303967" y="830997"/>
              <a:ext cx="1088205" cy="369332"/>
            </a:xfrm>
            <a:prstGeom prst="rect">
              <a:avLst/>
            </a:prstGeom>
            <a:solidFill>
              <a:schemeClr val="accent1">
                <a:lumMod val="40000"/>
                <a:lumOff val="60000"/>
              </a:schemeClr>
            </a:solidFill>
          </p:spPr>
          <p:txBody>
            <a:bodyPr wrap="square" rtlCol="0">
              <a:spAutoFit/>
            </a:bodyPr>
            <a:lstStyle/>
            <a:p>
              <a:pPr algn="ctr"/>
              <a:r>
                <a:rPr lang="en-US" dirty="0"/>
                <a:t>600 B.C.</a:t>
              </a:r>
            </a:p>
          </p:txBody>
        </p:sp>
        <p:cxnSp>
          <p:nvCxnSpPr>
            <p:cNvPr id="16" name="Straight Connector 15"/>
            <p:cNvCxnSpPr>
              <a:stCxn id="17" idx="0"/>
            </p:cNvCxnSpPr>
            <p:nvPr/>
          </p:nvCxnSpPr>
          <p:spPr>
            <a:xfrm flipV="1">
              <a:off x="2851087" y="1249891"/>
              <a:ext cx="2739" cy="4068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867891" y="1656784"/>
              <a:ext cx="1966392" cy="646331"/>
            </a:xfrm>
            <a:prstGeom prst="rect">
              <a:avLst/>
            </a:prstGeom>
            <a:solidFill>
              <a:schemeClr val="accent1">
                <a:lumMod val="40000"/>
                <a:lumOff val="60000"/>
              </a:schemeClr>
            </a:solidFill>
          </p:spPr>
          <p:txBody>
            <a:bodyPr wrap="square" rtlCol="0">
              <a:spAutoFit/>
            </a:bodyPr>
            <a:lstStyle/>
            <a:p>
              <a:pPr algn="ctr"/>
              <a:r>
                <a:rPr lang="en-US" dirty="0"/>
                <a:t>Babylon invaded Judah</a:t>
              </a:r>
            </a:p>
          </p:txBody>
        </p:sp>
      </p:grpSp>
      <p:grpSp>
        <p:nvGrpSpPr>
          <p:cNvPr id="14" name="Group 13"/>
          <p:cNvGrpSpPr/>
          <p:nvPr/>
        </p:nvGrpSpPr>
        <p:grpSpPr>
          <a:xfrm>
            <a:off x="7241173" y="817223"/>
            <a:ext cx="2673107" cy="4367335"/>
            <a:chOff x="7241173" y="817223"/>
            <a:chExt cx="2673107" cy="4367335"/>
          </a:xfrm>
        </p:grpSpPr>
        <p:cxnSp>
          <p:nvCxnSpPr>
            <p:cNvPr id="24" name="Straight Connector 23"/>
            <p:cNvCxnSpPr/>
            <p:nvPr/>
          </p:nvCxnSpPr>
          <p:spPr>
            <a:xfrm flipV="1">
              <a:off x="8492570" y="1249892"/>
              <a:ext cx="0" cy="16562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241173" y="2599235"/>
              <a:ext cx="2673107" cy="2585323"/>
            </a:xfrm>
            <a:prstGeom prst="rect">
              <a:avLst/>
            </a:prstGeom>
            <a:solidFill>
              <a:schemeClr val="accent1">
                <a:lumMod val="60000"/>
                <a:lumOff val="40000"/>
              </a:schemeClr>
            </a:solidFill>
          </p:spPr>
          <p:txBody>
            <a:bodyPr wrap="square" rtlCol="0">
              <a:spAutoFit/>
            </a:bodyPr>
            <a:lstStyle/>
            <a:p>
              <a:pPr algn="ctr"/>
              <a:r>
                <a:rPr lang="en-US" dirty="0"/>
                <a:t>The Jews rejected the Samaritan’s and their offer to help reconstruct the temple…so the Samaritans built an alternate temple on Mount Gerizim 40 miles north of Jerusalem.</a:t>
              </a:r>
            </a:p>
            <a:p>
              <a:pPr algn="ctr"/>
              <a:r>
                <a:rPr lang="en-US" dirty="0"/>
                <a:t>They offered competing claims to the priesthood</a:t>
              </a:r>
            </a:p>
          </p:txBody>
        </p:sp>
        <p:sp>
          <p:nvSpPr>
            <p:cNvPr id="29" name="TextBox 28"/>
            <p:cNvSpPr txBox="1"/>
            <p:nvPr/>
          </p:nvSpPr>
          <p:spPr>
            <a:xfrm>
              <a:off x="7948467" y="817223"/>
              <a:ext cx="1088205" cy="369332"/>
            </a:xfrm>
            <a:prstGeom prst="rect">
              <a:avLst/>
            </a:prstGeom>
            <a:solidFill>
              <a:schemeClr val="accent1">
                <a:lumMod val="60000"/>
                <a:lumOff val="40000"/>
              </a:schemeClr>
            </a:solidFill>
          </p:spPr>
          <p:txBody>
            <a:bodyPr wrap="square" rtlCol="0">
              <a:spAutoFit/>
            </a:bodyPr>
            <a:lstStyle/>
            <a:p>
              <a:pPr algn="ctr"/>
              <a:r>
                <a:rPr lang="en-US" dirty="0"/>
                <a:t>400 B.C.</a:t>
              </a:r>
            </a:p>
          </p:txBody>
        </p:sp>
      </p:grpSp>
      <p:sp>
        <p:nvSpPr>
          <p:cNvPr id="33" name="TextBox 32"/>
          <p:cNvSpPr txBox="1"/>
          <p:nvPr/>
        </p:nvSpPr>
        <p:spPr>
          <a:xfrm>
            <a:off x="11860039" y="6510982"/>
            <a:ext cx="461727" cy="369332"/>
          </a:xfrm>
          <a:prstGeom prst="rect">
            <a:avLst/>
          </a:prstGeom>
          <a:noFill/>
        </p:spPr>
        <p:txBody>
          <a:bodyPr wrap="square" rtlCol="0">
            <a:spAutoFit/>
          </a:bodyPr>
          <a:lstStyle/>
          <a:p>
            <a:r>
              <a:rPr lang="en-US" dirty="0"/>
              <a:t>(1)</a:t>
            </a:r>
          </a:p>
        </p:txBody>
      </p:sp>
      <p:grpSp>
        <p:nvGrpSpPr>
          <p:cNvPr id="22" name="Group 21"/>
          <p:cNvGrpSpPr/>
          <p:nvPr/>
        </p:nvGrpSpPr>
        <p:grpSpPr>
          <a:xfrm>
            <a:off x="10000936" y="839618"/>
            <a:ext cx="1720650" cy="2857032"/>
            <a:chOff x="10000936" y="839618"/>
            <a:chExt cx="1720650" cy="2857032"/>
          </a:xfrm>
        </p:grpSpPr>
        <p:cxnSp>
          <p:nvCxnSpPr>
            <p:cNvPr id="35" name="Straight Connector 34"/>
            <p:cNvCxnSpPr/>
            <p:nvPr/>
          </p:nvCxnSpPr>
          <p:spPr>
            <a:xfrm flipV="1">
              <a:off x="10846226" y="1272287"/>
              <a:ext cx="1" cy="12041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0000936" y="1665325"/>
              <a:ext cx="1720650" cy="2031325"/>
            </a:xfrm>
            <a:prstGeom prst="rect">
              <a:avLst/>
            </a:prstGeom>
            <a:solidFill>
              <a:schemeClr val="accent4">
                <a:lumMod val="75000"/>
              </a:schemeClr>
            </a:solidFill>
          </p:spPr>
          <p:txBody>
            <a:bodyPr wrap="square" rtlCol="0">
              <a:spAutoFit/>
            </a:bodyPr>
            <a:lstStyle/>
            <a:p>
              <a:pPr algn="ctr"/>
              <a:r>
                <a:rPr lang="en-US" dirty="0"/>
                <a:t>Alexander the Great conquered the region– a long period of Greek Rule--Hellenization</a:t>
              </a:r>
            </a:p>
          </p:txBody>
        </p:sp>
        <p:sp>
          <p:nvSpPr>
            <p:cNvPr id="37" name="TextBox 36"/>
            <p:cNvSpPr txBox="1"/>
            <p:nvPr/>
          </p:nvSpPr>
          <p:spPr>
            <a:xfrm>
              <a:off x="10302124" y="839618"/>
              <a:ext cx="1088205" cy="369332"/>
            </a:xfrm>
            <a:prstGeom prst="rect">
              <a:avLst/>
            </a:prstGeom>
            <a:solidFill>
              <a:schemeClr val="accent4">
                <a:lumMod val="75000"/>
              </a:schemeClr>
            </a:solidFill>
          </p:spPr>
          <p:txBody>
            <a:bodyPr wrap="square" rtlCol="0">
              <a:spAutoFit/>
            </a:bodyPr>
            <a:lstStyle/>
            <a:p>
              <a:pPr algn="ctr"/>
              <a:r>
                <a:rPr lang="en-US" dirty="0"/>
                <a:t>332 B.C.</a:t>
              </a:r>
            </a:p>
          </p:txBody>
        </p:sp>
      </p:grpSp>
      <p:grpSp>
        <p:nvGrpSpPr>
          <p:cNvPr id="26" name="Group 25"/>
          <p:cNvGrpSpPr/>
          <p:nvPr/>
        </p:nvGrpSpPr>
        <p:grpSpPr>
          <a:xfrm>
            <a:off x="2481726" y="1407254"/>
            <a:ext cx="6096000" cy="5173747"/>
            <a:chOff x="2481726" y="1407254"/>
            <a:chExt cx="6096000" cy="5173747"/>
          </a:xfrm>
        </p:grpSpPr>
        <p:sp>
          <p:nvSpPr>
            <p:cNvPr id="34" name="Rectangle 33"/>
            <p:cNvSpPr/>
            <p:nvPr/>
          </p:nvSpPr>
          <p:spPr>
            <a:xfrm>
              <a:off x="2481726" y="5380672"/>
              <a:ext cx="6096000" cy="1200329"/>
            </a:xfrm>
            <a:prstGeom prst="rect">
              <a:avLst/>
            </a:prstGeom>
          </p:spPr>
          <p:txBody>
            <a:bodyPr>
              <a:spAutoFit/>
            </a:bodyPr>
            <a:lstStyle/>
            <a:p>
              <a:r>
                <a:rPr lang="en-US" b="0" i="1" dirty="0">
                  <a:solidFill>
                    <a:srgbClr val="333333"/>
                  </a:solidFill>
                  <a:effectLst/>
                  <a:latin typeface="Palatino"/>
                </a:rPr>
                <a:t>After Malachi: Behold, the days come, </a:t>
              </a:r>
              <a:r>
                <a:rPr lang="en-US" b="0" i="1" dirty="0" err="1">
                  <a:solidFill>
                    <a:srgbClr val="333333"/>
                  </a:solidFill>
                  <a:effectLst/>
                  <a:latin typeface="Palatino"/>
                </a:rPr>
                <a:t>saith</a:t>
              </a:r>
              <a:r>
                <a:rPr lang="en-US" b="0" i="1" dirty="0">
                  <a:solidFill>
                    <a:srgbClr val="333333"/>
                  </a:solidFill>
                  <a:effectLst/>
                  <a:latin typeface="Palatino"/>
                </a:rPr>
                <a:t> the Lord </a:t>
              </a:r>
              <a:r>
                <a:rPr lang="en-US" b="0" i="1" cap="small" dirty="0">
                  <a:solidFill>
                    <a:srgbClr val="333333"/>
                  </a:solidFill>
                  <a:effectLst/>
                  <a:latin typeface="Palatino"/>
                </a:rPr>
                <a:t>God</a:t>
              </a:r>
              <a:r>
                <a:rPr lang="en-US" b="0" i="1" dirty="0">
                  <a:solidFill>
                    <a:srgbClr val="333333"/>
                  </a:solidFill>
                  <a:effectLst/>
                  <a:latin typeface="Palatino"/>
                </a:rPr>
                <a:t>, that I will send a famine in the land, not a famine of bread, nor athirst for water, but of hearing the words of the </a:t>
              </a:r>
              <a:r>
                <a:rPr lang="en-US" b="0" i="1" cap="small" dirty="0">
                  <a:solidFill>
                    <a:srgbClr val="333333"/>
                  </a:solidFill>
                  <a:effectLst/>
                  <a:latin typeface="Palatino"/>
                </a:rPr>
                <a:t>Lord</a:t>
              </a:r>
              <a:r>
                <a:rPr lang="en-US" b="0" i="1" dirty="0">
                  <a:solidFill>
                    <a:srgbClr val="333333"/>
                  </a:solidFill>
                  <a:effectLst/>
                  <a:latin typeface="Palatino"/>
                </a:rPr>
                <a:t>:</a:t>
              </a:r>
            </a:p>
            <a:p>
              <a:r>
                <a:rPr lang="en-US" i="1" dirty="0">
                  <a:solidFill>
                    <a:srgbClr val="333333"/>
                  </a:solidFill>
                  <a:latin typeface="Palatino"/>
                </a:rPr>
                <a:t>Amos 8:11</a:t>
              </a:r>
              <a:endParaRPr lang="en-US" i="1" dirty="0"/>
            </a:p>
          </p:txBody>
        </p:sp>
        <p:cxnSp>
          <p:nvCxnSpPr>
            <p:cNvPr id="3" name="Straight Arrow Connector 2"/>
            <p:cNvCxnSpPr/>
            <p:nvPr/>
          </p:nvCxnSpPr>
          <p:spPr>
            <a:xfrm flipV="1">
              <a:off x="5326387" y="1407254"/>
              <a:ext cx="2282727" cy="395110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3538188" y="824258"/>
            <a:ext cx="2772427" cy="3613428"/>
            <a:chOff x="3538188" y="824258"/>
            <a:chExt cx="2772427" cy="3613428"/>
          </a:xfrm>
        </p:grpSpPr>
        <p:sp>
          <p:nvSpPr>
            <p:cNvPr id="18" name="TextBox 17"/>
            <p:cNvSpPr txBox="1"/>
            <p:nvPr/>
          </p:nvSpPr>
          <p:spPr>
            <a:xfrm>
              <a:off x="4258147" y="824258"/>
              <a:ext cx="1088205" cy="369332"/>
            </a:xfrm>
            <a:prstGeom prst="rect">
              <a:avLst/>
            </a:prstGeom>
            <a:solidFill>
              <a:schemeClr val="accent2">
                <a:lumMod val="60000"/>
                <a:lumOff val="40000"/>
              </a:schemeClr>
            </a:solidFill>
          </p:spPr>
          <p:txBody>
            <a:bodyPr wrap="square" rtlCol="0">
              <a:spAutoFit/>
            </a:bodyPr>
            <a:lstStyle/>
            <a:p>
              <a:pPr algn="ctr"/>
              <a:r>
                <a:rPr lang="en-US" dirty="0"/>
                <a:t>587 B.C.</a:t>
              </a:r>
            </a:p>
          </p:txBody>
        </p:sp>
        <p:cxnSp>
          <p:nvCxnSpPr>
            <p:cNvPr id="19" name="Straight Connector 18"/>
            <p:cNvCxnSpPr/>
            <p:nvPr/>
          </p:nvCxnSpPr>
          <p:spPr>
            <a:xfrm flipV="1">
              <a:off x="4798337" y="1258434"/>
              <a:ext cx="3912" cy="14249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538188" y="2683360"/>
              <a:ext cx="2772427" cy="1754326"/>
            </a:xfrm>
            <a:prstGeom prst="rect">
              <a:avLst/>
            </a:prstGeom>
            <a:solidFill>
              <a:schemeClr val="accent2">
                <a:lumMod val="60000"/>
                <a:lumOff val="40000"/>
              </a:schemeClr>
            </a:solidFill>
          </p:spPr>
          <p:txBody>
            <a:bodyPr wrap="square" rtlCol="0">
              <a:spAutoFit/>
            </a:bodyPr>
            <a:lstStyle/>
            <a:p>
              <a:pPr algn="ctr"/>
              <a:r>
                <a:rPr lang="en-US" dirty="0"/>
                <a:t>Jerusalem fell, and a few who remained in and around Jerusalem, including the Samaritans eventually intermarried with non-Israelites</a:t>
              </a:r>
            </a:p>
          </p:txBody>
        </p:sp>
      </p:grpSp>
      <p:grpSp>
        <p:nvGrpSpPr>
          <p:cNvPr id="9" name="Group 8"/>
          <p:cNvGrpSpPr/>
          <p:nvPr/>
        </p:nvGrpSpPr>
        <p:grpSpPr>
          <a:xfrm>
            <a:off x="5474678" y="839618"/>
            <a:ext cx="2673107" cy="1636817"/>
            <a:chOff x="5474678" y="839618"/>
            <a:chExt cx="2673107" cy="1636817"/>
          </a:xfrm>
        </p:grpSpPr>
        <p:sp>
          <p:nvSpPr>
            <p:cNvPr id="23" name="TextBox 22"/>
            <p:cNvSpPr txBox="1"/>
            <p:nvPr/>
          </p:nvSpPr>
          <p:spPr>
            <a:xfrm>
              <a:off x="6202658" y="839618"/>
              <a:ext cx="1088205" cy="369332"/>
            </a:xfrm>
            <a:prstGeom prst="rect">
              <a:avLst/>
            </a:prstGeom>
            <a:solidFill>
              <a:srgbClr val="CBA8F2"/>
            </a:solidFill>
          </p:spPr>
          <p:txBody>
            <a:bodyPr wrap="square" rtlCol="0">
              <a:spAutoFit/>
            </a:bodyPr>
            <a:lstStyle/>
            <a:p>
              <a:pPr algn="ctr"/>
              <a:r>
                <a:rPr lang="en-US" dirty="0"/>
                <a:t>515 B.C.</a:t>
              </a:r>
            </a:p>
          </p:txBody>
        </p:sp>
        <p:cxnSp>
          <p:nvCxnSpPr>
            <p:cNvPr id="32" name="Straight Connector 31"/>
            <p:cNvCxnSpPr/>
            <p:nvPr/>
          </p:nvCxnSpPr>
          <p:spPr>
            <a:xfrm flipV="1">
              <a:off x="6697747" y="1258432"/>
              <a:ext cx="2739" cy="4068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474678" y="1553105"/>
              <a:ext cx="2673107" cy="923330"/>
            </a:xfrm>
            <a:prstGeom prst="rect">
              <a:avLst/>
            </a:prstGeom>
            <a:solidFill>
              <a:srgbClr val="CBA8F2"/>
            </a:solidFill>
          </p:spPr>
          <p:txBody>
            <a:bodyPr wrap="square" rtlCol="0">
              <a:spAutoFit/>
            </a:bodyPr>
            <a:lstStyle/>
            <a:p>
              <a:pPr algn="ctr"/>
              <a:r>
                <a:rPr lang="en-US" dirty="0"/>
                <a:t>Jerusalem rebuilt and became the center of Jewish worship</a:t>
              </a:r>
            </a:p>
          </p:txBody>
        </p:sp>
      </p:grpSp>
    </p:spTree>
    <p:extLst>
      <p:ext uri="{BB962C8B-B14F-4D97-AF65-F5344CB8AC3E}">
        <p14:creationId xmlns:p14="http://schemas.microsoft.com/office/powerpoint/2010/main" val="400528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12"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0-#ppt_w/2"/>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321766" cy="68580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3935735" y="839618"/>
            <a:ext cx="2772427" cy="5869885"/>
            <a:chOff x="4225860" y="825763"/>
            <a:chExt cx="2772427" cy="5869885"/>
          </a:xfrm>
        </p:grpSpPr>
        <p:cxnSp>
          <p:nvCxnSpPr>
            <p:cNvPr id="45" name="Straight Connector 44"/>
            <p:cNvCxnSpPr/>
            <p:nvPr/>
          </p:nvCxnSpPr>
          <p:spPr>
            <a:xfrm flipV="1">
              <a:off x="5501460" y="1259941"/>
              <a:ext cx="1" cy="395837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957358" y="825763"/>
              <a:ext cx="1088205" cy="369332"/>
            </a:xfrm>
            <a:prstGeom prst="rect">
              <a:avLst/>
            </a:prstGeom>
            <a:solidFill>
              <a:schemeClr val="bg1">
                <a:lumMod val="65000"/>
              </a:schemeClr>
            </a:solidFill>
          </p:spPr>
          <p:txBody>
            <a:bodyPr wrap="square" rtlCol="0">
              <a:spAutoFit/>
            </a:bodyPr>
            <a:lstStyle/>
            <a:p>
              <a:pPr algn="ctr"/>
              <a:r>
                <a:rPr lang="en-US" dirty="0"/>
                <a:t>162 B.C.</a:t>
              </a:r>
            </a:p>
          </p:txBody>
        </p:sp>
        <p:sp>
          <p:nvSpPr>
            <p:cNvPr id="46" name="TextBox 45"/>
            <p:cNvSpPr txBox="1"/>
            <p:nvPr/>
          </p:nvSpPr>
          <p:spPr>
            <a:xfrm>
              <a:off x="4225860" y="5218320"/>
              <a:ext cx="2772427" cy="1477328"/>
            </a:xfrm>
            <a:prstGeom prst="rect">
              <a:avLst/>
            </a:prstGeom>
            <a:solidFill>
              <a:schemeClr val="bg2">
                <a:lumMod val="75000"/>
              </a:schemeClr>
            </a:solidFill>
          </p:spPr>
          <p:txBody>
            <a:bodyPr wrap="square" rtlCol="0">
              <a:spAutoFit/>
            </a:bodyPr>
            <a:lstStyle/>
            <a:p>
              <a:pPr algn="ctr"/>
              <a:r>
                <a:rPr lang="en-US" dirty="0"/>
                <a:t>The Pharisees were an independent religious group that came into being soon after the Maccabean War. </a:t>
              </a:r>
            </a:p>
          </p:txBody>
        </p:sp>
      </p:grpSp>
      <p:sp>
        <p:nvSpPr>
          <p:cNvPr id="15" name="Rectangle 14"/>
          <p:cNvSpPr/>
          <p:nvPr/>
        </p:nvSpPr>
        <p:spPr>
          <a:xfrm>
            <a:off x="4831478" y="-22314"/>
            <a:ext cx="2390398" cy="830997"/>
          </a:xfrm>
          <a:prstGeom prst="rect">
            <a:avLst/>
          </a:prstGeom>
          <a:noFill/>
        </p:spPr>
        <p:txBody>
          <a:bodyPr wrap="none" lIns="91440" tIns="45720" rIns="91440" bIns="45720">
            <a:spAutoFit/>
          </a:bodyPr>
          <a:lstStyle/>
          <a:p>
            <a:pPr algn="ctr"/>
            <a:r>
              <a:rPr lang="en-U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Timeline</a:t>
            </a:r>
          </a:p>
        </p:txBody>
      </p:sp>
      <p:cxnSp>
        <p:nvCxnSpPr>
          <p:cNvPr id="6" name="Straight Connector 5"/>
          <p:cNvCxnSpPr/>
          <p:nvPr/>
        </p:nvCxnSpPr>
        <p:spPr>
          <a:xfrm flipV="1">
            <a:off x="0" y="1258432"/>
            <a:ext cx="12321766" cy="1810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79692" y="826790"/>
            <a:ext cx="1966392" cy="5298025"/>
            <a:chOff x="79692" y="826790"/>
            <a:chExt cx="1966392" cy="5298025"/>
          </a:xfrm>
        </p:grpSpPr>
        <p:cxnSp>
          <p:nvCxnSpPr>
            <p:cNvPr id="8" name="Straight Connector 7"/>
            <p:cNvCxnSpPr/>
            <p:nvPr/>
          </p:nvCxnSpPr>
          <p:spPr>
            <a:xfrm flipV="1">
              <a:off x="903558" y="1276539"/>
              <a:ext cx="0" cy="14138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6405" y="826790"/>
              <a:ext cx="1912965" cy="369332"/>
            </a:xfrm>
            <a:prstGeom prst="rect">
              <a:avLst/>
            </a:prstGeom>
            <a:solidFill>
              <a:schemeClr val="accent6">
                <a:lumMod val="60000"/>
                <a:lumOff val="40000"/>
              </a:schemeClr>
            </a:solidFill>
          </p:spPr>
          <p:txBody>
            <a:bodyPr wrap="square" rtlCol="0">
              <a:spAutoFit/>
            </a:bodyPr>
            <a:lstStyle/>
            <a:p>
              <a:pPr algn="ctr"/>
              <a:r>
                <a:rPr lang="en-US" dirty="0"/>
                <a:t>200 B.C</a:t>
              </a:r>
            </a:p>
          </p:txBody>
        </p:sp>
        <p:sp>
          <p:nvSpPr>
            <p:cNvPr id="12" name="TextBox 11"/>
            <p:cNvSpPr txBox="1"/>
            <p:nvPr/>
          </p:nvSpPr>
          <p:spPr>
            <a:xfrm>
              <a:off x="79692" y="2708495"/>
              <a:ext cx="1966392" cy="3416320"/>
            </a:xfrm>
            <a:prstGeom prst="rect">
              <a:avLst/>
            </a:prstGeom>
            <a:solidFill>
              <a:schemeClr val="accent6">
                <a:lumMod val="60000"/>
                <a:lumOff val="40000"/>
              </a:schemeClr>
            </a:solidFill>
          </p:spPr>
          <p:txBody>
            <a:bodyPr wrap="square" rtlCol="0">
              <a:spAutoFit/>
            </a:bodyPr>
            <a:lstStyle/>
            <a:p>
              <a:pPr algn="ctr"/>
              <a:r>
                <a:rPr lang="en-US" dirty="0"/>
                <a:t>Septuagint=</a:t>
              </a:r>
            </a:p>
            <a:p>
              <a:pPr algn="ctr"/>
              <a:r>
                <a:rPr lang="en-US" dirty="0"/>
                <a:t> a translation of the Hebrew Bible and some related texts into </a:t>
              </a:r>
              <a:r>
                <a:rPr lang="en-US" dirty="0" err="1"/>
                <a:t>Koine</a:t>
              </a:r>
              <a:r>
                <a:rPr lang="en-US" dirty="0"/>
                <a:t> Greek. As the primary Greek translation of the Old Testament, it is also called the Greek Old Testament.</a:t>
              </a:r>
            </a:p>
          </p:txBody>
        </p:sp>
      </p:grpSp>
      <p:grpSp>
        <p:nvGrpSpPr>
          <p:cNvPr id="59" name="Group 58"/>
          <p:cNvGrpSpPr/>
          <p:nvPr/>
        </p:nvGrpSpPr>
        <p:grpSpPr>
          <a:xfrm>
            <a:off x="1748117" y="830052"/>
            <a:ext cx="1966392" cy="1749117"/>
            <a:chOff x="1867891" y="830997"/>
            <a:chExt cx="1966392" cy="1749117"/>
          </a:xfrm>
        </p:grpSpPr>
        <p:sp>
          <p:nvSpPr>
            <p:cNvPr id="13" name="TextBox 12"/>
            <p:cNvSpPr txBox="1"/>
            <p:nvPr/>
          </p:nvSpPr>
          <p:spPr>
            <a:xfrm>
              <a:off x="2303967" y="830997"/>
              <a:ext cx="1088205" cy="369332"/>
            </a:xfrm>
            <a:prstGeom prst="rect">
              <a:avLst/>
            </a:prstGeom>
            <a:solidFill>
              <a:schemeClr val="accent1">
                <a:lumMod val="40000"/>
                <a:lumOff val="60000"/>
              </a:schemeClr>
            </a:solidFill>
          </p:spPr>
          <p:txBody>
            <a:bodyPr wrap="square" rtlCol="0">
              <a:spAutoFit/>
            </a:bodyPr>
            <a:lstStyle/>
            <a:p>
              <a:pPr algn="ctr"/>
              <a:r>
                <a:rPr lang="en-US" dirty="0"/>
                <a:t>200 B.C.</a:t>
              </a:r>
            </a:p>
          </p:txBody>
        </p:sp>
        <p:cxnSp>
          <p:nvCxnSpPr>
            <p:cNvPr id="16" name="Straight Connector 15"/>
            <p:cNvCxnSpPr>
              <a:stCxn id="17" idx="0"/>
            </p:cNvCxnSpPr>
            <p:nvPr/>
          </p:nvCxnSpPr>
          <p:spPr>
            <a:xfrm flipV="1">
              <a:off x="2851087" y="1249892"/>
              <a:ext cx="2739" cy="4068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867891" y="1656784"/>
              <a:ext cx="1966392" cy="923330"/>
            </a:xfrm>
            <a:prstGeom prst="rect">
              <a:avLst/>
            </a:prstGeom>
            <a:solidFill>
              <a:schemeClr val="accent1">
                <a:lumMod val="40000"/>
                <a:lumOff val="60000"/>
              </a:schemeClr>
            </a:solidFill>
          </p:spPr>
          <p:txBody>
            <a:bodyPr wrap="square" rtlCol="0">
              <a:spAutoFit/>
            </a:bodyPr>
            <a:lstStyle/>
            <a:p>
              <a:pPr algn="ctr"/>
              <a:r>
                <a:rPr lang="en-US" dirty="0"/>
                <a:t>Split between liberal Jews and conservative Jews</a:t>
              </a:r>
            </a:p>
          </p:txBody>
        </p:sp>
      </p:grpSp>
      <p:grpSp>
        <p:nvGrpSpPr>
          <p:cNvPr id="57" name="Group 56"/>
          <p:cNvGrpSpPr/>
          <p:nvPr/>
        </p:nvGrpSpPr>
        <p:grpSpPr>
          <a:xfrm>
            <a:off x="2730578" y="865007"/>
            <a:ext cx="2772427" cy="3981459"/>
            <a:chOff x="3032302" y="817223"/>
            <a:chExt cx="2772427" cy="3981459"/>
          </a:xfrm>
        </p:grpSpPr>
        <p:sp>
          <p:nvSpPr>
            <p:cNvPr id="18" name="TextBox 17"/>
            <p:cNvSpPr txBox="1"/>
            <p:nvPr/>
          </p:nvSpPr>
          <p:spPr>
            <a:xfrm>
              <a:off x="3779421" y="817223"/>
              <a:ext cx="1088205" cy="369332"/>
            </a:xfrm>
            <a:prstGeom prst="rect">
              <a:avLst/>
            </a:prstGeom>
            <a:solidFill>
              <a:schemeClr val="accent2">
                <a:lumMod val="60000"/>
                <a:lumOff val="40000"/>
              </a:schemeClr>
            </a:solidFill>
          </p:spPr>
          <p:txBody>
            <a:bodyPr wrap="square" rtlCol="0">
              <a:spAutoFit/>
            </a:bodyPr>
            <a:lstStyle/>
            <a:p>
              <a:pPr algn="ctr"/>
              <a:r>
                <a:rPr lang="en-US" dirty="0"/>
                <a:t>168 B.C.</a:t>
              </a:r>
            </a:p>
          </p:txBody>
        </p:sp>
        <p:cxnSp>
          <p:nvCxnSpPr>
            <p:cNvPr id="19" name="Straight Connector 18"/>
            <p:cNvCxnSpPr/>
            <p:nvPr/>
          </p:nvCxnSpPr>
          <p:spPr>
            <a:xfrm flipH="1" flipV="1">
              <a:off x="4323524" y="1251400"/>
              <a:ext cx="5140" cy="205513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032302" y="3321354"/>
              <a:ext cx="2772427" cy="1477328"/>
            </a:xfrm>
            <a:prstGeom prst="rect">
              <a:avLst/>
            </a:prstGeom>
            <a:solidFill>
              <a:schemeClr val="accent2">
                <a:lumMod val="60000"/>
                <a:lumOff val="40000"/>
              </a:schemeClr>
            </a:solidFill>
          </p:spPr>
          <p:txBody>
            <a:bodyPr wrap="square" rtlCol="0">
              <a:spAutoFit/>
            </a:bodyPr>
            <a:lstStyle/>
            <a:p>
              <a:pPr algn="ctr"/>
              <a:r>
                <a:rPr lang="en-US" dirty="0"/>
                <a:t>Simon Maccabee took Judea out of the hands of Alexander's successors (the Seleucids), and began his own dynasty. </a:t>
              </a:r>
            </a:p>
          </p:txBody>
        </p:sp>
      </p:grpSp>
      <p:grpSp>
        <p:nvGrpSpPr>
          <p:cNvPr id="48" name="Group 47"/>
          <p:cNvGrpSpPr/>
          <p:nvPr/>
        </p:nvGrpSpPr>
        <p:grpSpPr>
          <a:xfrm>
            <a:off x="7765474" y="839618"/>
            <a:ext cx="3789105" cy="5856030"/>
            <a:chOff x="7009500" y="817223"/>
            <a:chExt cx="3789105" cy="5856030"/>
          </a:xfrm>
        </p:grpSpPr>
        <p:cxnSp>
          <p:nvCxnSpPr>
            <p:cNvPr id="24" name="Straight Connector 23"/>
            <p:cNvCxnSpPr/>
            <p:nvPr/>
          </p:nvCxnSpPr>
          <p:spPr>
            <a:xfrm flipV="1">
              <a:off x="8468720" y="1249893"/>
              <a:ext cx="23850" cy="31443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009500" y="4364929"/>
              <a:ext cx="3789105" cy="2308324"/>
            </a:xfrm>
            <a:prstGeom prst="rect">
              <a:avLst/>
            </a:prstGeom>
            <a:solidFill>
              <a:schemeClr val="accent1">
                <a:lumMod val="60000"/>
                <a:lumOff val="40000"/>
              </a:schemeClr>
            </a:solidFill>
          </p:spPr>
          <p:txBody>
            <a:bodyPr wrap="square" rtlCol="0">
              <a:spAutoFit/>
            </a:bodyPr>
            <a:lstStyle/>
            <a:p>
              <a:pPr algn="ctr"/>
              <a:r>
                <a:rPr lang="en-US" dirty="0"/>
                <a:t>Nationalistic Jews in league with Parthian invaders, revolted. The Romans had appointed Herod ("the Great") as King of the Jews two years earlier, and he repelled the invaders and eliminated their Jewish supporters. He ruled the area until 4 B.C.</a:t>
              </a:r>
            </a:p>
          </p:txBody>
        </p:sp>
        <p:sp>
          <p:nvSpPr>
            <p:cNvPr id="29" name="TextBox 28"/>
            <p:cNvSpPr txBox="1"/>
            <p:nvPr/>
          </p:nvSpPr>
          <p:spPr>
            <a:xfrm>
              <a:off x="7948467" y="817223"/>
              <a:ext cx="1088205" cy="369332"/>
            </a:xfrm>
            <a:prstGeom prst="rect">
              <a:avLst/>
            </a:prstGeom>
            <a:solidFill>
              <a:schemeClr val="accent1">
                <a:lumMod val="60000"/>
                <a:lumOff val="40000"/>
              </a:schemeClr>
            </a:solidFill>
          </p:spPr>
          <p:txBody>
            <a:bodyPr wrap="square" rtlCol="0">
              <a:spAutoFit/>
            </a:bodyPr>
            <a:lstStyle/>
            <a:p>
              <a:pPr algn="ctr"/>
              <a:r>
                <a:rPr lang="en-US" dirty="0"/>
                <a:t>37 B.C.</a:t>
              </a:r>
            </a:p>
          </p:txBody>
        </p:sp>
      </p:grpSp>
      <p:sp>
        <p:nvSpPr>
          <p:cNvPr id="33" name="TextBox 32"/>
          <p:cNvSpPr txBox="1"/>
          <p:nvPr/>
        </p:nvSpPr>
        <p:spPr>
          <a:xfrm>
            <a:off x="11860039" y="6510982"/>
            <a:ext cx="461727" cy="369332"/>
          </a:xfrm>
          <a:prstGeom prst="rect">
            <a:avLst/>
          </a:prstGeom>
          <a:noFill/>
        </p:spPr>
        <p:txBody>
          <a:bodyPr wrap="square" rtlCol="0">
            <a:spAutoFit/>
          </a:bodyPr>
          <a:lstStyle/>
          <a:p>
            <a:r>
              <a:rPr lang="en-US" dirty="0"/>
              <a:t>(1)</a:t>
            </a:r>
          </a:p>
        </p:txBody>
      </p:sp>
      <p:cxnSp>
        <p:nvCxnSpPr>
          <p:cNvPr id="35" name="Straight Connector 34"/>
          <p:cNvCxnSpPr/>
          <p:nvPr/>
        </p:nvCxnSpPr>
        <p:spPr>
          <a:xfrm flipV="1">
            <a:off x="10846226" y="1272287"/>
            <a:ext cx="1" cy="12041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9923549" y="839618"/>
            <a:ext cx="1811413" cy="369332"/>
          </a:xfrm>
          <a:prstGeom prst="rect">
            <a:avLst/>
          </a:prstGeom>
          <a:solidFill>
            <a:schemeClr val="accent4">
              <a:lumMod val="75000"/>
            </a:schemeClr>
          </a:solidFill>
        </p:spPr>
        <p:txBody>
          <a:bodyPr wrap="square" rtlCol="0">
            <a:spAutoFit/>
          </a:bodyPr>
          <a:lstStyle/>
          <a:p>
            <a:pPr algn="ctr"/>
            <a:r>
              <a:rPr lang="en-US" dirty="0"/>
              <a:t>Birth of Jesus.</a:t>
            </a:r>
          </a:p>
        </p:txBody>
      </p:sp>
      <p:pic>
        <p:nvPicPr>
          <p:cNvPr id="43" name="Picture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4524" y="1704299"/>
            <a:ext cx="1690438" cy="1972178"/>
          </a:xfrm>
          <a:prstGeom prst="rect">
            <a:avLst/>
          </a:prstGeom>
        </p:spPr>
      </p:pic>
      <p:grpSp>
        <p:nvGrpSpPr>
          <p:cNvPr id="60" name="Group 59"/>
          <p:cNvGrpSpPr/>
          <p:nvPr/>
        </p:nvGrpSpPr>
        <p:grpSpPr>
          <a:xfrm>
            <a:off x="6633108" y="839618"/>
            <a:ext cx="2673107" cy="3463450"/>
            <a:chOff x="6633108" y="839618"/>
            <a:chExt cx="2673107" cy="3463450"/>
          </a:xfrm>
        </p:grpSpPr>
        <p:cxnSp>
          <p:nvCxnSpPr>
            <p:cNvPr id="52" name="Straight Connector 51"/>
            <p:cNvCxnSpPr/>
            <p:nvPr/>
          </p:nvCxnSpPr>
          <p:spPr>
            <a:xfrm flipV="1">
              <a:off x="7912729" y="1258433"/>
              <a:ext cx="10659" cy="162056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7425560" y="839618"/>
              <a:ext cx="1088205" cy="369332"/>
            </a:xfrm>
            <a:prstGeom prst="rect">
              <a:avLst/>
            </a:prstGeom>
            <a:solidFill>
              <a:srgbClr val="FF99FF"/>
            </a:solidFill>
          </p:spPr>
          <p:txBody>
            <a:bodyPr wrap="square" rtlCol="0">
              <a:spAutoFit/>
            </a:bodyPr>
            <a:lstStyle/>
            <a:p>
              <a:pPr algn="ctr"/>
              <a:r>
                <a:rPr lang="en-US" dirty="0"/>
                <a:t>60 B.C.</a:t>
              </a:r>
            </a:p>
          </p:txBody>
        </p:sp>
        <p:sp>
          <p:nvSpPr>
            <p:cNvPr id="53" name="TextBox 52"/>
            <p:cNvSpPr txBox="1"/>
            <p:nvPr/>
          </p:nvSpPr>
          <p:spPr>
            <a:xfrm>
              <a:off x="6633108" y="2825740"/>
              <a:ext cx="2673107" cy="1477328"/>
            </a:xfrm>
            <a:prstGeom prst="rect">
              <a:avLst/>
            </a:prstGeom>
            <a:solidFill>
              <a:srgbClr val="FF99FF"/>
            </a:solidFill>
          </p:spPr>
          <p:txBody>
            <a:bodyPr wrap="square" rtlCol="0">
              <a:spAutoFit/>
            </a:bodyPr>
            <a:lstStyle/>
            <a:p>
              <a:pPr algn="ctr"/>
              <a:r>
                <a:rPr lang="en-US" dirty="0"/>
                <a:t>One group waiting for the Messiah was the Essenes, which formed during the Maccabean conflict.</a:t>
              </a:r>
            </a:p>
            <a:p>
              <a:pPr algn="ctr"/>
              <a:r>
                <a:rPr lang="en-US" dirty="0"/>
                <a:t>See DEAD SEA SCROLLS *</a:t>
              </a:r>
            </a:p>
          </p:txBody>
        </p:sp>
      </p:grpSp>
      <p:grpSp>
        <p:nvGrpSpPr>
          <p:cNvPr id="49" name="Group 48"/>
          <p:cNvGrpSpPr/>
          <p:nvPr/>
        </p:nvGrpSpPr>
        <p:grpSpPr>
          <a:xfrm>
            <a:off x="5375633" y="839618"/>
            <a:ext cx="2673107" cy="1913816"/>
            <a:chOff x="5474678" y="839618"/>
            <a:chExt cx="2673107" cy="1913816"/>
          </a:xfrm>
        </p:grpSpPr>
        <p:sp>
          <p:nvSpPr>
            <p:cNvPr id="23" name="TextBox 22"/>
            <p:cNvSpPr txBox="1"/>
            <p:nvPr/>
          </p:nvSpPr>
          <p:spPr>
            <a:xfrm>
              <a:off x="6202658" y="839618"/>
              <a:ext cx="1088205" cy="369332"/>
            </a:xfrm>
            <a:prstGeom prst="rect">
              <a:avLst/>
            </a:prstGeom>
            <a:solidFill>
              <a:srgbClr val="CBA8F2"/>
            </a:solidFill>
          </p:spPr>
          <p:txBody>
            <a:bodyPr wrap="square" rtlCol="0">
              <a:spAutoFit/>
            </a:bodyPr>
            <a:lstStyle/>
            <a:p>
              <a:pPr algn="ctr"/>
              <a:r>
                <a:rPr lang="en-US" dirty="0"/>
                <a:t>63 B.C</a:t>
              </a:r>
            </a:p>
          </p:txBody>
        </p:sp>
        <p:cxnSp>
          <p:nvCxnSpPr>
            <p:cNvPr id="32" name="Straight Connector 31"/>
            <p:cNvCxnSpPr/>
            <p:nvPr/>
          </p:nvCxnSpPr>
          <p:spPr>
            <a:xfrm flipV="1">
              <a:off x="6697747" y="1258432"/>
              <a:ext cx="2739" cy="4068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474678" y="1553105"/>
              <a:ext cx="2673107" cy="1200329"/>
            </a:xfrm>
            <a:prstGeom prst="rect">
              <a:avLst/>
            </a:prstGeom>
            <a:solidFill>
              <a:srgbClr val="CBA8F2"/>
            </a:solidFill>
          </p:spPr>
          <p:txBody>
            <a:bodyPr wrap="square" rtlCol="0">
              <a:spAutoFit/>
            </a:bodyPr>
            <a:lstStyle/>
            <a:p>
              <a:pPr algn="ctr"/>
              <a:r>
                <a:rPr lang="en-US" dirty="0"/>
                <a:t>Pompeii conquered the Seleucids and made Judea a part of the Roman province of Syria.</a:t>
              </a:r>
            </a:p>
          </p:txBody>
        </p:sp>
      </p:grpSp>
    </p:spTree>
    <p:extLst>
      <p:ext uri="{BB962C8B-B14F-4D97-AF65-F5344CB8AC3E}">
        <p14:creationId xmlns:p14="http://schemas.microsoft.com/office/powerpoint/2010/main" val="191395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321766" cy="68580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118000" y="-22314"/>
            <a:ext cx="9817368" cy="830997"/>
          </a:xfrm>
          <a:prstGeom prst="rect">
            <a:avLst/>
          </a:prstGeom>
          <a:noFill/>
        </p:spPr>
        <p:txBody>
          <a:bodyPr wrap="none" lIns="91440" tIns="45720" rIns="91440" bIns="45720">
            <a:spAutoFit/>
          </a:bodyPr>
          <a:lstStyle/>
          <a:p>
            <a:pPr algn="ctr"/>
            <a:r>
              <a:rPr lang="en-U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Without A Prophet To Guide The Jews</a:t>
            </a:r>
          </a:p>
        </p:txBody>
      </p:sp>
      <p:sp>
        <p:nvSpPr>
          <p:cNvPr id="2" name="Rectangle 1"/>
          <p:cNvSpPr/>
          <p:nvPr/>
        </p:nvSpPr>
        <p:spPr>
          <a:xfrm>
            <a:off x="395335" y="1115033"/>
            <a:ext cx="6096000" cy="2308324"/>
          </a:xfrm>
          <a:prstGeom prst="rect">
            <a:avLst/>
          </a:prstGeom>
        </p:spPr>
        <p:txBody>
          <a:bodyPr>
            <a:spAutoFit/>
          </a:bodyPr>
          <a:lstStyle/>
          <a:p>
            <a:r>
              <a:rPr lang="en-US" dirty="0"/>
              <a:t>The Jews debated the meaning of the scriptures and about who the Messiah would be. </a:t>
            </a:r>
          </a:p>
          <a:p>
            <a:endParaRPr lang="en-US" dirty="0"/>
          </a:p>
          <a:p>
            <a:r>
              <a:rPr lang="en-US" dirty="0"/>
              <a:t>While most people waited for a Davidic Messiah (one descended from King David), others championed a Messiah who was the son of Aaron—a priestly Messiah. </a:t>
            </a:r>
          </a:p>
          <a:p>
            <a:endParaRPr lang="en-US" dirty="0"/>
          </a:p>
          <a:p>
            <a:r>
              <a:rPr lang="en-US" dirty="0"/>
              <a:t>Still others did not expect the Messiah to come.</a:t>
            </a:r>
          </a:p>
        </p:txBody>
      </p:sp>
      <p:sp>
        <p:nvSpPr>
          <p:cNvPr id="3" name="Rectangle 2"/>
          <p:cNvSpPr/>
          <p:nvPr/>
        </p:nvSpPr>
        <p:spPr>
          <a:xfrm>
            <a:off x="5059378" y="4639951"/>
            <a:ext cx="6096000" cy="1754326"/>
          </a:xfrm>
          <a:prstGeom prst="rect">
            <a:avLst/>
          </a:prstGeom>
        </p:spPr>
        <p:txBody>
          <a:bodyPr>
            <a:spAutoFit/>
          </a:bodyPr>
          <a:lstStyle/>
          <a:p>
            <a:r>
              <a:rPr lang="en-US" dirty="0"/>
              <a:t>None of the groups—scribes, Pharisees, Essenes, or Sadducees—accepted John the Baptist as a prophet or Jesus as the Messiah. </a:t>
            </a:r>
          </a:p>
          <a:p>
            <a:endParaRPr lang="en-US" dirty="0"/>
          </a:p>
          <a:p>
            <a:r>
              <a:rPr lang="en-US" dirty="0"/>
              <a:t>Some members of these groups became the primary adversaries of John and Jesus during their ministries</a:t>
            </a:r>
          </a:p>
        </p:txBody>
      </p:sp>
      <p:sp>
        <p:nvSpPr>
          <p:cNvPr id="6" name="TextBox 5"/>
          <p:cNvSpPr txBox="1"/>
          <p:nvPr/>
        </p:nvSpPr>
        <p:spPr>
          <a:xfrm>
            <a:off x="11860039" y="6510982"/>
            <a:ext cx="461727" cy="369332"/>
          </a:xfrm>
          <a:prstGeom prst="rect">
            <a:avLst/>
          </a:prstGeom>
          <a:noFill/>
        </p:spPr>
        <p:txBody>
          <a:bodyPr wrap="square" rtlCol="0">
            <a:spAutoFit/>
          </a:bodyPr>
          <a:lstStyle/>
          <a:p>
            <a:r>
              <a:rPr lang="en-US" dirty="0"/>
              <a:t>(1)</a:t>
            </a:r>
          </a:p>
        </p:txBody>
      </p:sp>
      <p:sp>
        <p:nvSpPr>
          <p:cNvPr id="5" name="Rectangle 4"/>
          <p:cNvSpPr/>
          <p:nvPr/>
        </p:nvSpPr>
        <p:spPr>
          <a:xfrm>
            <a:off x="5465275" y="2961692"/>
            <a:ext cx="6096000" cy="1569660"/>
          </a:xfrm>
          <a:prstGeom prst="rect">
            <a:avLst/>
          </a:prstGeom>
        </p:spPr>
        <p:txBody>
          <a:bodyPr>
            <a:spAutoFit/>
          </a:bodyPr>
          <a:lstStyle/>
          <a:p>
            <a:endParaRPr lang="en-US" sz="2400" dirty="0">
              <a:solidFill>
                <a:srgbClr val="FF0000"/>
              </a:solidFill>
            </a:endParaRPr>
          </a:p>
          <a:p>
            <a:r>
              <a:rPr lang="en-US" sz="2400" i="1" dirty="0">
                <a:solidFill>
                  <a:srgbClr val="FF0000"/>
                </a:solidFill>
              </a:rPr>
              <a:t>For John came unto you in the way of righteousness, and ye believed him not—Matthew 21:32</a:t>
            </a:r>
          </a:p>
        </p:txBody>
      </p:sp>
      <p:sp>
        <p:nvSpPr>
          <p:cNvPr id="9" name="Rectangle 8"/>
          <p:cNvSpPr/>
          <p:nvPr/>
        </p:nvSpPr>
        <p:spPr>
          <a:xfrm>
            <a:off x="844405" y="5987762"/>
            <a:ext cx="3776868"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Read Matthew 21:23-46</a:t>
            </a:r>
          </a:p>
        </p:txBody>
      </p:sp>
      <p:pic>
        <p:nvPicPr>
          <p:cNvPr id="3074" name="Picture 2" descr="http://4.bp.blogspot.com/-gPsE185thRQ/TplrzW2SArI/AAAAAAAABik/7pgPsum-esM/s1600/Pharise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9982" y="867935"/>
            <a:ext cx="3726585" cy="24515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thespiritualsun.com/wp-content/uploads/2014/06/Daily-Prayers-to-the-Earthly-Mother-and-Heavenly-Father-from-the-Essene-Gospel-of-Peace_Morning-Prayer-by-Otto-Pilny.jpg"/>
          <p:cNvPicPr>
            <a:picLocks noChangeAspect="1" noChangeArrowheads="1"/>
          </p:cNvPicPr>
          <p:nvPr/>
        </p:nvPicPr>
        <p:blipFill rotWithShape="1">
          <a:blip r:embed="rId3">
            <a:extLst>
              <a:ext uri="{28A0092B-C50C-407E-A947-70E740481C1C}">
                <a14:useLocalDpi xmlns:a14="http://schemas.microsoft.com/office/drawing/2010/main" val="0"/>
              </a:ext>
            </a:extLst>
          </a:blip>
          <a:srcRect t="2024" r="20062"/>
          <a:stretch/>
        </p:blipFill>
        <p:spPr bwMode="auto">
          <a:xfrm>
            <a:off x="991125" y="3730028"/>
            <a:ext cx="2901865" cy="2303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1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fade">
                                      <p:cBhvr>
                                        <p:cTn id="21" dur="500"/>
                                        <p:tgtEl>
                                          <p:spTgt spid="307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321766" cy="68580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314794" y="-22314"/>
            <a:ext cx="5423793" cy="830997"/>
          </a:xfrm>
          <a:prstGeom prst="rect">
            <a:avLst/>
          </a:prstGeom>
          <a:noFill/>
        </p:spPr>
        <p:txBody>
          <a:bodyPr wrap="none" lIns="91440" tIns="45720" rIns="91440" bIns="45720">
            <a:spAutoFit/>
          </a:bodyPr>
          <a:lstStyle/>
          <a:p>
            <a:pPr algn="ctr"/>
            <a:r>
              <a:rPr lang="en-U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Dead Sea Scrolls</a:t>
            </a:r>
          </a:p>
        </p:txBody>
      </p:sp>
      <p:sp>
        <p:nvSpPr>
          <p:cNvPr id="2" name="Rectangle 1"/>
          <p:cNvSpPr/>
          <p:nvPr/>
        </p:nvSpPr>
        <p:spPr>
          <a:xfrm>
            <a:off x="266794" y="1053238"/>
            <a:ext cx="6096000" cy="2031325"/>
          </a:xfrm>
          <a:prstGeom prst="rect">
            <a:avLst/>
          </a:prstGeom>
        </p:spPr>
        <p:txBody>
          <a:bodyPr>
            <a:spAutoFit/>
          </a:bodyPr>
          <a:lstStyle/>
          <a:p>
            <a:r>
              <a:rPr lang="en-US" dirty="0"/>
              <a:t>In early 1947, three shepherds belonging to the </a:t>
            </a:r>
            <a:r>
              <a:rPr lang="en-US" dirty="0" err="1"/>
              <a:t>Ta‘amireh</a:t>
            </a:r>
            <a:r>
              <a:rPr lang="en-US" dirty="0"/>
              <a:t> Bedouin were searching for a stray animal. One of them threw a rock into a cave and heard an earthen jar break. When they entered the cave, they saw it contained several large clay jars, some of which held scrolls.</a:t>
            </a:r>
            <a:r>
              <a:rPr lang="en-US" baseline="30000" dirty="0">
                <a:hlinkClick r:id="rId2"/>
              </a:rPr>
              <a:t>*</a:t>
            </a:r>
            <a:r>
              <a:rPr lang="en-US" dirty="0"/>
              <a:t> In the ensuing years, Bedouin and archaeologists found several hundred scrolls in 11 caves on the northwest shore of the Dead Sea.</a:t>
            </a:r>
          </a:p>
        </p:txBody>
      </p:sp>
      <p:sp>
        <p:nvSpPr>
          <p:cNvPr id="3" name="Rectangle 2"/>
          <p:cNvSpPr/>
          <p:nvPr/>
        </p:nvSpPr>
        <p:spPr>
          <a:xfrm>
            <a:off x="3984278" y="4029160"/>
            <a:ext cx="8106624" cy="2308324"/>
          </a:xfrm>
          <a:prstGeom prst="rect">
            <a:avLst/>
          </a:prstGeom>
        </p:spPr>
        <p:txBody>
          <a:bodyPr wrap="square">
            <a:spAutoFit/>
          </a:bodyPr>
          <a:lstStyle/>
          <a:p>
            <a:r>
              <a:rPr lang="en-US" dirty="0"/>
              <a:t>Many scholars believe that the Dead Sea Scrolls are the greatest archaeological discovery of the 20th century. The scrolls provide an ancient library of more than 900 texts, most of them written in the original Hebrew of the Old Testament.</a:t>
            </a:r>
          </a:p>
          <a:p>
            <a:endParaRPr lang="en-US" dirty="0"/>
          </a:p>
          <a:p>
            <a:r>
              <a:rPr lang="en-US" dirty="0"/>
              <a:t>About 225 of the scrolls contain the oldest copy of the Old Testament (except for the book of Esther), which is more than 1,000 years older than the copies used during the Middle Ages. Most of the scrolls date between 150 </a:t>
            </a:r>
            <a:r>
              <a:rPr lang="en-US" cap="small" dirty="0"/>
              <a:t>B.C.</a:t>
            </a:r>
            <a:r>
              <a:rPr lang="en-US" dirty="0"/>
              <a:t> and </a:t>
            </a:r>
            <a:r>
              <a:rPr lang="en-US" cap="small" dirty="0"/>
              <a:t>A.D.</a:t>
            </a:r>
            <a:r>
              <a:rPr lang="en-US" dirty="0"/>
              <a:t> 68, although some texts date as far back as the third century </a:t>
            </a:r>
            <a:r>
              <a:rPr lang="en-US" cap="small" dirty="0"/>
              <a:t>B.C.</a:t>
            </a:r>
            <a:endParaRPr lang="en-US" dirty="0"/>
          </a:p>
        </p:txBody>
      </p:sp>
      <p:sp>
        <p:nvSpPr>
          <p:cNvPr id="6" name="TextBox 5"/>
          <p:cNvSpPr txBox="1"/>
          <p:nvPr/>
        </p:nvSpPr>
        <p:spPr>
          <a:xfrm>
            <a:off x="11860039" y="6510982"/>
            <a:ext cx="461727" cy="369332"/>
          </a:xfrm>
          <a:prstGeom prst="rect">
            <a:avLst/>
          </a:prstGeom>
          <a:noFill/>
        </p:spPr>
        <p:txBody>
          <a:bodyPr wrap="square" rtlCol="0">
            <a:spAutoFit/>
          </a:bodyPr>
          <a:lstStyle/>
          <a:p>
            <a:r>
              <a:rPr lang="en-US" dirty="0"/>
              <a:t>(1)</a:t>
            </a:r>
          </a:p>
        </p:txBody>
      </p:sp>
      <p:pic>
        <p:nvPicPr>
          <p:cNvPr id="1026" name="Picture 2" descr="Qumran Cav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3180" y="890164"/>
            <a:ext cx="4286250" cy="27622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media-cache-ak0.pinimg.com/736x/a8/90/96/a8909697dca4c135cc1a72e9bf45cdd5.jpg"/>
          <p:cNvPicPr>
            <a:picLocks noChangeAspect="1" noChangeArrowheads="1"/>
          </p:cNvPicPr>
          <p:nvPr/>
        </p:nvPicPr>
        <p:blipFill rotWithShape="1">
          <a:blip r:embed="rId4">
            <a:extLst>
              <a:ext uri="{28A0092B-C50C-407E-A947-70E740481C1C}">
                <a14:useLocalDpi xmlns:a14="http://schemas.microsoft.com/office/drawing/2010/main" val="0"/>
              </a:ext>
            </a:extLst>
          </a:blip>
          <a:srcRect l="1453" t="10866" r="4989" b="2253"/>
          <a:stretch/>
        </p:blipFill>
        <p:spPr bwMode="auto">
          <a:xfrm>
            <a:off x="1167898" y="3265654"/>
            <a:ext cx="2435382" cy="3245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60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321766" cy="68580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577852" y="-22314"/>
            <a:ext cx="4897687" cy="830997"/>
          </a:xfrm>
          <a:prstGeom prst="rect">
            <a:avLst/>
          </a:prstGeom>
          <a:noFill/>
        </p:spPr>
        <p:txBody>
          <a:bodyPr wrap="none" lIns="91440" tIns="45720" rIns="91440" bIns="45720">
            <a:spAutoFit/>
          </a:bodyPr>
          <a:lstStyle/>
          <a:p>
            <a:pPr algn="ctr"/>
            <a:r>
              <a:rPr lang="en-U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Temple Scrolls</a:t>
            </a:r>
          </a:p>
        </p:txBody>
      </p:sp>
      <p:sp>
        <p:nvSpPr>
          <p:cNvPr id="2" name="Rectangle 1"/>
          <p:cNvSpPr/>
          <p:nvPr/>
        </p:nvSpPr>
        <p:spPr>
          <a:xfrm>
            <a:off x="266793" y="1053238"/>
            <a:ext cx="6260755" cy="2585323"/>
          </a:xfrm>
          <a:prstGeom prst="rect">
            <a:avLst/>
          </a:prstGeom>
        </p:spPr>
        <p:txBody>
          <a:bodyPr wrap="square">
            <a:spAutoFit/>
          </a:bodyPr>
          <a:lstStyle/>
          <a:p>
            <a:r>
              <a:rPr lang="en-US" dirty="0"/>
              <a:t>In addition to traditional biblical texts, the Dead Sea Scrolls also include the Temple Scroll (describing a temple to be built in Jerusalem and the ideal covenant society), the War Scroll (describing the end-of-days conflict), and texts parallel to the Bible (such as the books of Enoch, Noah, Melchizedek, and the testaments of Jacob, Judah, and Levi). </a:t>
            </a:r>
          </a:p>
          <a:p>
            <a:endParaRPr lang="en-US" dirty="0"/>
          </a:p>
          <a:p>
            <a:r>
              <a:rPr lang="en-US" dirty="0"/>
              <a:t>Little is known about Enoch in the Bible, but in the scrolls, Enoch is a major character—a mighty prophet with special gifts.</a:t>
            </a:r>
          </a:p>
        </p:txBody>
      </p:sp>
      <p:sp>
        <p:nvSpPr>
          <p:cNvPr id="3" name="Rectangle 2"/>
          <p:cNvSpPr/>
          <p:nvPr/>
        </p:nvSpPr>
        <p:spPr>
          <a:xfrm>
            <a:off x="4101219" y="4109930"/>
            <a:ext cx="7420824" cy="2308324"/>
          </a:xfrm>
          <a:prstGeom prst="rect">
            <a:avLst/>
          </a:prstGeom>
        </p:spPr>
        <p:txBody>
          <a:bodyPr wrap="square">
            <a:spAutoFit/>
          </a:bodyPr>
          <a:lstStyle/>
          <a:p>
            <a:r>
              <a:rPr lang="en-US" dirty="0"/>
              <a:t>Most of the scrolls are severely fragmented because of age and exposure to the elements, but scholars have been able to glean a wealth of information about the scribal practices. </a:t>
            </a:r>
          </a:p>
          <a:p>
            <a:endParaRPr lang="en-US" dirty="0"/>
          </a:p>
          <a:p>
            <a:r>
              <a:rPr lang="en-US" dirty="0"/>
              <a:t>The scribes’ careful and meticulous work indicates a high level of professionalism and competence as they copied and transmitted sacred texts from one generation to the next. Those of us who love and appreciate the holy scriptures owe a great debt to these scribes for their careful work.</a:t>
            </a:r>
          </a:p>
        </p:txBody>
      </p:sp>
      <p:sp>
        <p:nvSpPr>
          <p:cNvPr id="6" name="TextBox 5"/>
          <p:cNvSpPr txBox="1"/>
          <p:nvPr/>
        </p:nvSpPr>
        <p:spPr>
          <a:xfrm>
            <a:off x="11860039" y="6510982"/>
            <a:ext cx="461727" cy="369332"/>
          </a:xfrm>
          <a:prstGeom prst="rect">
            <a:avLst/>
          </a:prstGeom>
          <a:noFill/>
        </p:spPr>
        <p:txBody>
          <a:bodyPr wrap="square" rtlCol="0">
            <a:spAutoFit/>
          </a:bodyPr>
          <a:lstStyle/>
          <a:p>
            <a:r>
              <a:rPr lang="en-US" dirty="0"/>
              <a:t>(1)</a:t>
            </a:r>
          </a:p>
        </p:txBody>
      </p:sp>
      <p:pic>
        <p:nvPicPr>
          <p:cNvPr id="2050" name="Picture 2" descr="http://www2.cnrs.fr/sites/en/image/dssf001003manuscit_hd_copie_copie.jpg"/>
          <p:cNvPicPr>
            <a:picLocks noChangeAspect="1" noChangeArrowheads="1"/>
          </p:cNvPicPr>
          <p:nvPr/>
        </p:nvPicPr>
        <p:blipFill rotWithShape="1">
          <a:blip r:embed="rId2">
            <a:extLst>
              <a:ext uri="{28A0092B-C50C-407E-A947-70E740481C1C}">
                <a14:useLocalDpi xmlns:a14="http://schemas.microsoft.com/office/drawing/2010/main" val="0"/>
              </a:ext>
            </a:extLst>
          </a:blip>
          <a:srcRect r="619" b="8544"/>
          <a:stretch/>
        </p:blipFill>
        <p:spPr bwMode="auto">
          <a:xfrm>
            <a:off x="489345" y="3845351"/>
            <a:ext cx="3313110" cy="26656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d/d1/Dead_Sea_Scrolls_Before_Unraveled.jpg"/>
          <p:cNvPicPr>
            <a:picLocks noChangeAspect="1" noChangeArrowheads="1"/>
          </p:cNvPicPr>
          <p:nvPr/>
        </p:nvPicPr>
        <p:blipFill rotWithShape="1">
          <a:blip r:embed="rId3">
            <a:extLst>
              <a:ext uri="{28A0092B-C50C-407E-A947-70E740481C1C}">
                <a14:useLocalDpi xmlns:a14="http://schemas.microsoft.com/office/drawing/2010/main" val="0"/>
              </a:ext>
            </a:extLst>
          </a:blip>
          <a:srcRect l="1" t="3521" r="749"/>
          <a:stretch/>
        </p:blipFill>
        <p:spPr bwMode="auto">
          <a:xfrm>
            <a:off x="6794341" y="963155"/>
            <a:ext cx="4210509" cy="27654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01219" y="6402313"/>
            <a:ext cx="6096000" cy="430887"/>
          </a:xfrm>
          <a:prstGeom prst="rect">
            <a:avLst/>
          </a:prstGeom>
        </p:spPr>
        <p:txBody>
          <a:bodyPr>
            <a:spAutoFit/>
          </a:bodyPr>
          <a:lstStyle/>
          <a:p>
            <a:pPr fontAlgn="base"/>
            <a:r>
              <a:rPr lang="en-US" sz="1100" b="0" i="0" dirty="0">
                <a:solidFill>
                  <a:srgbClr val="333333"/>
                </a:solidFill>
                <a:effectLst/>
                <a:latin typeface="Calibri" panose="020F0502020204030204" pitchFamily="34" charset="0"/>
              </a:rPr>
              <a:t> </a:t>
            </a:r>
            <a:r>
              <a:rPr lang="en-US" sz="1100" b="0" i="0" u="none" strike="noStrike" dirty="0">
                <a:solidFill>
                  <a:srgbClr val="147EA7"/>
                </a:solidFill>
                <a:effectLst/>
                <a:latin typeface="Calibri" panose="020F0502020204030204" pitchFamily="34" charset="0"/>
              </a:rPr>
              <a:t>*</a:t>
            </a:r>
            <a:r>
              <a:rPr lang="en-US" sz="1100" b="0" i="0" dirty="0">
                <a:solidFill>
                  <a:srgbClr val="333333"/>
                </a:solidFill>
                <a:effectLst/>
                <a:latin typeface="Calibri" panose="020F0502020204030204" pitchFamily="34" charset="0"/>
              </a:rPr>
              <a:t> Accounts of how the scrolls were discovered vary because the shepherds relied on their memories to recount the story years later.</a:t>
            </a:r>
          </a:p>
        </p:txBody>
      </p:sp>
      <p:pic>
        <p:nvPicPr>
          <p:cNvPr id="2054" name="Picture 6" descr="http://www.imj.org.il/images/shrine/center/sacred_compou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548" y="113206"/>
            <a:ext cx="1339033" cy="917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35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321766" cy="68580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72016" y="90535"/>
            <a:ext cx="12019984" cy="4247317"/>
          </a:xfrm>
          <a:prstGeom prst="rect">
            <a:avLst/>
          </a:prstGeom>
          <a:noFill/>
        </p:spPr>
        <p:txBody>
          <a:bodyPr wrap="square" rtlCol="0">
            <a:spAutoFit/>
          </a:bodyPr>
          <a:lstStyle/>
          <a:p>
            <a:r>
              <a:rPr lang="en-US" dirty="0"/>
              <a:t>Sources:</a:t>
            </a:r>
          </a:p>
          <a:p>
            <a:endParaRPr lang="en-US" dirty="0"/>
          </a:p>
          <a:p>
            <a:pPr fontAlgn="base"/>
            <a:r>
              <a:rPr lang="en-US" dirty="0"/>
              <a:t>1.  The Lost 500 Years: From Malachi to John the Baptist</a:t>
            </a:r>
          </a:p>
          <a:p>
            <a:pPr fontAlgn="base"/>
            <a:r>
              <a:rPr lang="en-US" b="1" dirty="0">
                <a:effectLst/>
              </a:rPr>
              <a:t>By S. Kent Brown,</a:t>
            </a:r>
            <a:r>
              <a:rPr lang="en-US" dirty="0">
                <a:effectLst/>
              </a:rPr>
              <a:t> Professor Emeritus of Ancient Scripture, </a:t>
            </a:r>
            <a:r>
              <a:rPr lang="en-US" b="1" dirty="0">
                <a:effectLst/>
              </a:rPr>
              <a:t>and Richard </a:t>
            </a:r>
            <a:r>
              <a:rPr lang="en-US" b="1" dirty="0" err="1">
                <a:effectLst/>
              </a:rPr>
              <a:t>Neitzel</a:t>
            </a:r>
            <a:r>
              <a:rPr lang="en-US" b="1" dirty="0">
                <a:effectLst/>
              </a:rPr>
              <a:t> </a:t>
            </a:r>
            <a:r>
              <a:rPr lang="en-US" b="1" dirty="0" err="1">
                <a:effectLst/>
              </a:rPr>
              <a:t>Holzapfel</a:t>
            </a:r>
            <a:r>
              <a:rPr lang="en-US" b="1" dirty="0">
                <a:effectLst/>
              </a:rPr>
              <a:t>,</a:t>
            </a:r>
            <a:r>
              <a:rPr lang="en-US" dirty="0">
                <a:effectLst/>
              </a:rPr>
              <a:t> Professor of Church History and Doctrine at Brigham Young University</a:t>
            </a:r>
          </a:p>
          <a:p>
            <a:pPr fontAlgn="base"/>
            <a:endParaRPr lang="en-US" dirty="0"/>
          </a:p>
          <a:p>
            <a:pPr fontAlgn="base"/>
            <a:r>
              <a:rPr lang="en-US" dirty="0">
                <a:effectLst/>
              </a:rPr>
              <a:t>Other Sources To Read:</a:t>
            </a:r>
          </a:p>
          <a:p>
            <a:pPr fontAlgn="base"/>
            <a:r>
              <a:rPr lang="en-US" b="1" i="1" dirty="0"/>
              <a:t>Looking beyond the Mark: Why Many Did Not Accept the Messiah </a:t>
            </a:r>
            <a:r>
              <a:rPr lang="en-US" dirty="0"/>
              <a:t>By Robert L. Millet Ensign July 1987</a:t>
            </a:r>
          </a:p>
          <a:p>
            <a:pPr fontAlgn="base"/>
            <a:endParaRPr lang="en-US" dirty="0"/>
          </a:p>
          <a:p>
            <a:pPr fontAlgn="base"/>
            <a:r>
              <a:rPr lang="en-US" b="1" i="1" dirty="0"/>
              <a:t>The Reality of the Resurrection </a:t>
            </a:r>
            <a:r>
              <a:rPr lang="en-US" dirty="0">
                <a:effectLst/>
              </a:rPr>
              <a:t>By </a:t>
            </a:r>
            <a:r>
              <a:rPr lang="en-US" dirty="0"/>
              <a:t>Richard D. Draper Ensign April 1994</a:t>
            </a:r>
          </a:p>
          <a:p>
            <a:pPr fontAlgn="base"/>
            <a:endParaRPr lang="en-US" dirty="0">
              <a:effectLst/>
            </a:endParaRPr>
          </a:p>
          <a:p>
            <a:pPr fontAlgn="base"/>
            <a:r>
              <a:rPr lang="en-US" dirty="0"/>
              <a:t>There are also from Slides 12-23 which include some historical world dates…for the historian buff</a:t>
            </a:r>
            <a:endParaRPr lang="en-US" dirty="0">
              <a:effectLst/>
            </a:endParaRPr>
          </a:p>
          <a:p>
            <a:pPr fontAlgn="base"/>
            <a:endParaRPr lang="en-US" dirty="0"/>
          </a:p>
          <a:p>
            <a:pPr fontAlgn="base"/>
            <a:endParaRPr lang="en-US" dirty="0">
              <a:effectLst/>
            </a:endParaRPr>
          </a:p>
          <a:p>
            <a:endParaRPr lang="en-US" dirty="0"/>
          </a:p>
        </p:txBody>
      </p:sp>
    </p:spTree>
    <p:extLst>
      <p:ext uri="{BB962C8B-B14F-4D97-AF65-F5344CB8AC3E}">
        <p14:creationId xmlns:p14="http://schemas.microsoft.com/office/powerpoint/2010/main" val="33441747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10117</Words>
  <Application>Microsoft Office PowerPoint</Application>
  <PresentationFormat>Widescreen</PresentationFormat>
  <Paragraphs>164</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Calibri Light</vt:lpstr>
      <vt:lpstr>Calibri</vt:lpstr>
      <vt:lpstr>Arial</vt:lpstr>
      <vt:lpstr>Times New Roman</vt:lpstr>
      <vt:lpstr>Colonna MT</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23</cp:revision>
  <dcterms:created xsi:type="dcterms:W3CDTF">2016-05-21T13:47:20Z</dcterms:created>
  <dcterms:modified xsi:type="dcterms:W3CDTF">2020-11-20T16:02:20Z</dcterms:modified>
</cp:coreProperties>
</file>