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0" r:id="rId3"/>
    <p:sldId id="261" r:id="rId4"/>
    <p:sldId id="263" r:id="rId5"/>
    <p:sldId id="267" r:id="rId6"/>
    <p:sldId id="268" r:id="rId7"/>
    <p:sldId id="264" r:id="rId8"/>
    <p:sldId id="265" r:id="rId9"/>
    <p:sldId id="271" r:id="rId10"/>
    <p:sldId id="266" r:id="rId11"/>
    <p:sldId id="259" r:id="rId12"/>
    <p:sldId id="262" r:id="rId13"/>
    <p:sldId id="270" r:id="rId14"/>
    <p:sldId id="275" r:id="rId15"/>
    <p:sldId id="272" r:id="rId16"/>
    <p:sldId id="273" r:id="rId17"/>
    <p:sldId id="274" r:id="rId18"/>
    <p:sldId id="276" r:id="rId19"/>
  </p:sldIdLst>
  <p:sldSz cx="12192000" cy="6858000"/>
  <p:notesSz cx="6858000" cy="9144000"/>
  <p:embeddedFontLst>
    <p:embeddedFont>
      <p:font typeface="Abadi" panose="020B0604020104020204" pitchFamily="34" charset="0"/>
      <p:regular r:id="rId20"/>
    </p:embeddedFont>
    <p:embeddedFont>
      <p:font typeface="AR BLANCA" panose="02000000000000000000" pitchFamily="2" charset="0"/>
      <p:regular r:id="rId21"/>
    </p:embeddedFon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72299C-0EB6-4001-A4AA-AD4724E3B896}"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6F41A-C6DD-4C89-B081-8071FBEEFEDF}" type="slidenum">
              <a:rPr lang="en-US" smtClean="0"/>
              <a:t>‹#›</a:t>
            </a:fld>
            <a:endParaRPr lang="en-US"/>
          </a:p>
        </p:txBody>
      </p:sp>
    </p:spTree>
    <p:extLst>
      <p:ext uri="{BB962C8B-B14F-4D97-AF65-F5344CB8AC3E}">
        <p14:creationId xmlns:p14="http://schemas.microsoft.com/office/powerpoint/2010/main" val="1476689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72299C-0EB6-4001-A4AA-AD4724E3B896}"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6F41A-C6DD-4C89-B081-8071FBEEFEDF}" type="slidenum">
              <a:rPr lang="en-US" smtClean="0"/>
              <a:t>‹#›</a:t>
            </a:fld>
            <a:endParaRPr lang="en-US"/>
          </a:p>
        </p:txBody>
      </p:sp>
    </p:spTree>
    <p:extLst>
      <p:ext uri="{BB962C8B-B14F-4D97-AF65-F5344CB8AC3E}">
        <p14:creationId xmlns:p14="http://schemas.microsoft.com/office/powerpoint/2010/main" val="730147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72299C-0EB6-4001-A4AA-AD4724E3B896}"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6F41A-C6DD-4C89-B081-8071FBEEFEDF}" type="slidenum">
              <a:rPr lang="en-US" smtClean="0"/>
              <a:t>‹#›</a:t>
            </a:fld>
            <a:endParaRPr lang="en-US"/>
          </a:p>
        </p:txBody>
      </p:sp>
    </p:spTree>
    <p:extLst>
      <p:ext uri="{BB962C8B-B14F-4D97-AF65-F5344CB8AC3E}">
        <p14:creationId xmlns:p14="http://schemas.microsoft.com/office/powerpoint/2010/main" val="3597125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72299C-0EB6-4001-A4AA-AD4724E3B896}"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6F41A-C6DD-4C89-B081-8071FBEEFEDF}" type="slidenum">
              <a:rPr lang="en-US" smtClean="0"/>
              <a:t>‹#›</a:t>
            </a:fld>
            <a:endParaRPr lang="en-US"/>
          </a:p>
        </p:txBody>
      </p:sp>
    </p:spTree>
    <p:extLst>
      <p:ext uri="{BB962C8B-B14F-4D97-AF65-F5344CB8AC3E}">
        <p14:creationId xmlns:p14="http://schemas.microsoft.com/office/powerpoint/2010/main" val="4259138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72299C-0EB6-4001-A4AA-AD4724E3B896}"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6F41A-C6DD-4C89-B081-8071FBEEFEDF}" type="slidenum">
              <a:rPr lang="en-US" smtClean="0"/>
              <a:t>‹#›</a:t>
            </a:fld>
            <a:endParaRPr lang="en-US"/>
          </a:p>
        </p:txBody>
      </p:sp>
    </p:spTree>
    <p:extLst>
      <p:ext uri="{BB962C8B-B14F-4D97-AF65-F5344CB8AC3E}">
        <p14:creationId xmlns:p14="http://schemas.microsoft.com/office/powerpoint/2010/main" val="2890885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72299C-0EB6-4001-A4AA-AD4724E3B896}"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F6F41A-C6DD-4C89-B081-8071FBEEFEDF}" type="slidenum">
              <a:rPr lang="en-US" smtClean="0"/>
              <a:t>‹#›</a:t>
            </a:fld>
            <a:endParaRPr lang="en-US"/>
          </a:p>
        </p:txBody>
      </p:sp>
    </p:spTree>
    <p:extLst>
      <p:ext uri="{BB962C8B-B14F-4D97-AF65-F5344CB8AC3E}">
        <p14:creationId xmlns:p14="http://schemas.microsoft.com/office/powerpoint/2010/main" val="2703684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72299C-0EB6-4001-A4AA-AD4724E3B896}" type="datetimeFigureOut">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F6F41A-C6DD-4C89-B081-8071FBEEFEDF}" type="slidenum">
              <a:rPr lang="en-US" smtClean="0"/>
              <a:t>‹#›</a:t>
            </a:fld>
            <a:endParaRPr lang="en-US"/>
          </a:p>
        </p:txBody>
      </p:sp>
    </p:spTree>
    <p:extLst>
      <p:ext uri="{BB962C8B-B14F-4D97-AF65-F5344CB8AC3E}">
        <p14:creationId xmlns:p14="http://schemas.microsoft.com/office/powerpoint/2010/main" val="635121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72299C-0EB6-4001-A4AA-AD4724E3B896}"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F6F41A-C6DD-4C89-B081-8071FBEEFEDF}" type="slidenum">
              <a:rPr lang="en-US" smtClean="0"/>
              <a:t>‹#›</a:t>
            </a:fld>
            <a:endParaRPr lang="en-US"/>
          </a:p>
        </p:txBody>
      </p:sp>
    </p:spTree>
    <p:extLst>
      <p:ext uri="{BB962C8B-B14F-4D97-AF65-F5344CB8AC3E}">
        <p14:creationId xmlns:p14="http://schemas.microsoft.com/office/powerpoint/2010/main" val="2405882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72299C-0EB6-4001-A4AA-AD4724E3B896}" type="datetimeFigureOut">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F6F41A-C6DD-4C89-B081-8071FBEEFEDF}" type="slidenum">
              <a:rPr lang="en-US" smtClean="0"/>
              <a:t>‹#›</a:t>
            </a:fld>
            <a:endParaRPr lang="en-US"/>
          </a:p>
        </p:txBody>
      </p:sp>
    </p:spTree>
    <p:extLst>
      <p:ext uri="{BB962C8B-B14F-4D97-AF65-F5344CB8AC3E}">
        <p14:creationId xmlns:p14="http://schemas.microsoft.com/office/powerpoint/2010/main" val="256102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72299C-0EB6-4001-A4AA-AD4724E3B896}"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F6F41A-C6DD-4C89-B081-8071FBEEFEDF}" type="slidenum">
              <a:rPr lang="en-US" smtClean="0"/>
              <a:t>‹#›</a:t>
            </a:fld>
            <a:endParaRPr lang="en-US"/>
          </a:p>
        </p:txBody>
      </p:sp>
    </p:spTree>
    <p:extLst>
      <p:ext uri="{BB962C8B-B14F-4D97-AF65-F5344CB8AC3E}">
        <p14:creationId xmlns:p14="http://schemas.microsoft.com/office/powerpoint/2010/main" val="1912666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72299C-0EB6-4001-A4AA-AD4724E3B896}"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F6F41A-C6DD-4C89-B081-8071FBEEFEDF}" type="slidenum">
              <a:rPr lang="en-US" smtClean="0"/>
              <a:t>‹#›</a:t>
            </a:fld>
            <a:endParaRPr lang="en-US"/>
          </a:p>
        </p:txBody>
      </p:sp>
    </p:spTree>
    <p:extLst>
      <p:ext uri="{BB962C8B-B14F-4D97-AF65-F5344CB8AC3E}">
        <p14:creationId xmlns:p14="http://schemas.microsoft.com/office/powerpoint/2010/main" val="1715225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72299C-0EB6-4001-A4AA-AD4724E3B896}" type="datetimeFigureOut">
              <a:rPr lang="en-US" smtClean="0"/>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F6F41A-C6DD-4C89-B081-8071FBEEFEDF}" type="slidenum">
              <a:rPr lang="en-US" smtClean="0"/>
              <a:t>‹#›</a:t>
            </a:fld>
            <a:endParaRPr lang="en-US"/>
          </a:p>
        </p:txBody>
      </p:sp>
    </p:spTree>
    <p:extLst>
      <p:ext uri="{BB962C8B-B14F-4D97-AF65-F5344CB8AC3E}">
        <p14:creationId xmlns:p14="http://schemas.microsoft.com/office/powerpoint/2010/main" val="3064473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2896" t="-132"/>
          <a:stretch/>
        </p:blipFill>
        <p:spPr>
          <a:xfrm rot="10800000">
            <a:off x="0" y="-9053"/>
            <a:ext cx="12191999" cy="6867053"/>
          </a:xfrm>
          <a:prstGeom prst="rect">
            <a:avLst/>
          </a:prstGeom>
        </p:spPr>
      </p:pic>
      <p:sp>
        <p:nvSpPr>
          <p:cNvPr id="6" name="TextBox 5"/>
          <p:cNvSpPr txBox="1"/>
          <p:nvPr/>
        </p:nvSpPr>
        <p:spPr>
          <a:xfrm>
            <a:off x="0" y="0"/>
            <a:ext cx="2252207" cy="369332"/>
          </a:xfrm>
          <a:prstGeom prst="rect">
            <a:avLst/>
          </a:prstGeom>
          <a:noFill/>
        </p:spPr>
        <p:txBody>
          <a:bodyPr wrap="square" rtlCol="0">
            <a:spAutoFit/>
          </a:bodyPr>
          <a:lstStyle/>
          <a:p>
            <a:r>
              <a:rPr lang="en-US" dirty="0">
                <a:solidFill>
                  <a:schemeClr val="bg1"/>
                </a:solidFill>
              </a:rPr>
              <a:t>Lesson 140 Part 2</a:t>
            </a:r>
          </a:p>
        </p:txBody>
      </p:sp>
      <p:sp>
        <p:nvSpPr>
          <p:cNvPr id="4" name="TextBox 3"/>
          <p:cNvSpPr txBox="1"/>
          <p:nvPr/>
        </p:nvSpPr>
        <p:spPr>
          <a:xfrm>
            <a:off x="0" y="786143"/>
            <a:ext cx="12191999" cy="3108543"/>
          </a:xfrm>
          <a:prstGeom prst="rect">
            <a:avLst/>
          </a:prstGeom>
          <a:noFill/>
        </p:spPr>
        <p:txBody>
          <a:bodyPr wrap="square" rtlCol="0">
            <a:spAutoFit/>
          </a:bodyPr>
          <a:lstStyle/>
          <a:p>
            <a:pPr algn="ctr"/>
            <a:r>
              <a:rPr lang="en-US" sz="4400" dirty="0">
                <a:solidFill>
                  <a:schemeClr val="bg1"/>
                </a:solidFill>
                <a:latin typeface="AR BLANCA" panose="02000000000000000000" pitchFamily="2" charset="0"/>
              </a:rPr>
              <a:t>Sorrow, Remorse, and Consequences of Sin</a:t>
            </a:r>
          </a:p>
          <a:p>
            <a:pPr algn="ctr"/>
            <a:endParaRPr lang="en-US" sz="7200" dirty="0">
              <a:solidFill>
                <a:schemeClr val="bg1"/>
              </a:solidFill>
              <a:latin typeface="AR BLANCA" panose="02000000000000000000" pitchFamily="2" charset="0"/>
            </a:endParaRPr>
          </a:p>
          <a:p>
            <a:pPr algn="ctr"/>
            <a:r>
              <a:rPr lang="en-US" sz="8000" dirty="0">
                <a:solidFill>
                  <a:schemeClr val="bg1"/>
                </a:solidFill>
                <a:latin typeface="AR BLANCA" panose="02000000000000000000" pitchFamily="2" charset="0"/>
              </a:rPr>
              <a:t>Lamentations</a:t>
            </a:r>
          </a:p>
        </p:txBody>
      </p:sp>
      <p:grpSp>
        <p:nvGrpSpPr>
          <p:cNvPr id="7" name="Group 6"/>
          <p:cNvGrpSpPr/>
          <p:nvPr/>
        </p:nvGrpSpPr>
        <p:grpSpPr>
          <a:xfrm>
            <a:off x="1665211" y="2112056"/>
            <a:ext cx="1727835" cy="3565259"/>
            <a:chOff x="6523258" y="1056356"/>
            <a:chExt cx="1727835" cy="3565259"/>
          </a:xfrm>
        </p:grpSpPr>
        <p:sp>
          <p:nvSpPr>
            <p:cNvPr id="8" name="Oval 7"/>
            <p:cNvSpPr/>
            <p:nvPr/>
          </p:nvSpPr>
          <p:spPr>
            <a:xfrm rot="2451945">
              <a:off x="7959751" y="3177572"/>
              <a:ext cx="291342" cy="318072"/>
            </a:xfrm>
            <a:prstGeom prst="ellipse">
              <a:avLst/>
            </a:prstGeom>
            <a:solidFill>
              <a:schemeClr val="accent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9586780">
              <a:off x="6523258" y="3207933"/>
              <a:ext cx="296538" cy="306083"/>
            </a:xfrm>
            <a:prstGeom prst="ellipse">
              <a:avLst/>
            </a:prstGeom>
            <a:solidFill>
              <a:schemeClr val="accent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p:nvSpPr>
          <p:spPr>
            <a:xfrm rot="20102191">
              <a:off x="7453356" y="2331675"/>
              <a:ext cx="661560" cy="1077439"/>
            </a:xfrm>
            <a:prstGeom prst="trapezoid">
              <a:avLst>
                <a:gd name="adj" fmla="val 3413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rot="1327004">
              <a:off x="6643920" y="2293720"/>
              <a:ext cx="556436" cy="1077439"/>
            </a:xfrm>
            <a:prstGeom prst="trapezoid">
              <a:avLst>
                <a:gd name="adj" fmla="val 3413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58165">
              <a:off x="6834073" y="1643897"/>
              <a:ext cx="1056213" cy="1220238"/>
            </a:xfrm>
            <a:prstGeom prst="ellipse">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a:off x="7083312" y="2128360"/>
              <a:ext cx="581783" cy="260054"/>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6833658" y="4171244"/>
              <a:ext cx="1048088" cy="450371"/>
              <a:chOff x="2553716" y="4097121"/>
              <a:chExt cx="1072559" cy="580393"/>
            </a:xfrm>
          </p:grpSpPr>
          <p:grpSp>
            <p:nvGrpSpPr>
              <p:cNvPr id="44" name="Group 3"/>
              <p:cNvGrpSpPr/>
              <p:nvPr/>
            </p:nvGrpSpPr>
            <p:grpSpPr>
              <a:xfrm rot="2754858">
                <a:off x="2662540" y="4014465"/>
                <a:ext cx="362746" cy="580393"/>
                <a:chOff x="1676400" y="2133600"/>
                <a:chExt cx="1447800" cy="2088845"/>
              </a:xfrm>
            </p:grpSpPr>
            <p:sp>
              <p:nvSpPr>
                <p:cNvPr id="49" name="Oval 48"/>
                <p:cNvSpPr/>
                <p:nvPr/>
              </p:nvSpPr>
              <p:spPr>
                <a:xfrm>
                  <a:off x="1676400" y="2133600"/>
                  <a:ext cx="1447800" cy="2057400"/>
                </a:xfrm>
                <a:prstGeom prst="ellipse">
                  <a:avLst/>
                </a:prstGeom>
                <a:solidFill>
                  <a:schemeClr val="accent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16429614">
                  <a:off x="2042866" y="3204410"/>
                  <a:ext cx="672490" cy="1363580"/>
                </a:xfrm>
                <a:prstGeom prst="moon">
                  <a:avLst>
                    <a:gd name="adj" fmla="val 8750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rot="5400000">
                  <a:off x="2031790" y="2496488"/>
                  <a:ext cx="718282" cy="1364105"/>
                </a:xfrm>
                <a:prstGeom prst="moon">
                  <a:avLst>
                    <a:gd name="adj" fmla="val 34385"/>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18"/>
              <p:cNvGrpSpPr/>
              <p:nvPr/>
            </p:nvGrpSpPr>
            <p:grpSpPr>
              <a:xfrm rot="19182012">
                <a:off x="3263529" y="4097121"/>
                <a:ext cx="362746" cy="580393"/>
                <a:chOff x="1676400" y="2133600"/>
                <a:chExt cx="1447800" cy="2088845"/>
              </a:xfrm>
            </p:grpSpPr>
            <p:sp>
              <p:nvSpPr>
                <p:cNvPr id="46" name="Oval 45"/>
                <p:cNvSpPr/>
                <p:nvPr/>
              </p:nvSpPr>
              <p:spPr>
                <a:xfrm>
                  <a:off x="1676400" y="2133600"/>
                  <a:ext cx="1447800" cy="2057400"/>
                </a:xfrm>
                <a:prstGeom prst="ellipse">
                  <a:avLst/>
                </a:prstGeom>
                <a:solidFill>
                  <a:schemeClr val="accent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6"/>
                <p:cNvSpPr/>
                <p:nvPr/>
              </p:nvSpPr>
              <p:spPr>
                <a:xfrm rot="16429614">
                  <a:off x="2042866" y="3204410"/>
                  <a:ext cx="672490" cy="1363580"/>
                </a:xfrm>
                <a:prstGeom prst="moon">
                  <a:avLst>
                    <a:gd name="adj" fmla="val 8750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5400000">
                  <a:off x="2031790" y="2496488"/>
                  <a:ext cx="718282" cy="1364105"/>
                </a:xfrm>
                <a:prstGeom prst="moon">
                  <a:avLst>
                    <a:gd name="adj" fmla="val 34385"/>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Trapezoid 14"/>
            <p:cNvSpPr/>
            <p:nvPr/>
          </p:nvSpPr>
          <p:spPr>
            <a:xfrm rot="10800000">
              <a:off x="6904470" y="2173965"/>
              <a:ext cx="956933" cy="995393"/>
            </a:xfrm>
            <a:prstGeom prst="trapezoid">
              <a:avLst>
                <a:gd name="adj" fmla="val 23765"/>
              </a:avLst>
            </a:prstGeom>
            <a:solidFill>
              <a:srgbClr val="D5B3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873690" y="1199200"/>
              <a:ext cx="1037808" cy="1047883"/>
            </a:xfrm>
            <a:prstGeom prst="ellipse">
              <a:avLst/>
            </a:prstGeom>
            <a:solidFill>
              <a:schemeClr val="accent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rot="18489317">
              <a:off x="6591622" y="1532771"/>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7"/>
            <p:cNvSpPr/>
            <p:nvPr/>
          </p:nvSpPr>
          <p:spPr>
            <a:xfrm rot="3110683" flipH="1">
              <a:off x="7580336" y="1537094"/>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8"/>
            <p:cNvSpPr/>
            <p:nvPr/>
          </p:nvSpPr>
          <p:spPr>
            <a:xfrm rot="7361430" flipH="1">
              <a:off x="6792803" y="1130807"/>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rot="14238570">
              <a:off x="7321428" y="1157253"/>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9586780">
              <a:off x="7184704" y="1150519"/>
              <a:ext cx="296538" cy="306083"/>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9586780">
              <a:off x="6796638" y="1442679"/>
              <a:ext cx="378410" cy="354465"/>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9586780">
              <a:off x="7646600" y="1454112"/>
              <a:ext cx="378410" cy="354465"/>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a:off x="6833658" y="3168084"/>
              <a:ext cx="1078919" cy="1146033"/>
            </a:xfrm>
            <a:prstGeom prst="trapezoid">
              <a:avLst>
                <a:gd name="adj" fmla="val 25099"/>
              </a:avLst>
            </a:prstGeom>
            <a:solidFill>
              <a:srgbClr val="D5B3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256897" y="3073042"/>
              <a:ext cx="404948" cy="177410"/>
            </a:xfrm>
            <a:prstGeom prst="roundRect">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6952896" y="2202573"/>
              <a:ext cx="636861" cy="2098903"/>
              <a:chOff x="6959643" y="2218714"/>
              <a:chExt cx="645186" cy="2113891"/>
            </a:xfrm>
          </p:grpSpPr>
          <p:sp>
            <p:nvSpPr>
              <p:cNvPr id="41" name="Trapezoid 40"/>
              <p:cNvSpPr/>
              <p:nvPr/>
            </p:nvSpPr>
            <p:spPr>
              <a:xfrm rot="20275138">
                <a:off x="7048393" y="2218714"/>
                <a:ext cx="556436" cy="2086706"/>
              </a:xfrm>
              <a:prstGeom prst="trapezoid">
                <a:avLst>
                  <a:gd name="adj" fmla="val 34133"/>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20453033">
                <a:off x="6959643" y="2298060"/>
                <a:ext cx="310560" cy="2022516"/>
              </a:xfrm>
              <a:prstGeom prst="moon">
                <a:avLst>
                  <a:gd name="adj" fmla="val 87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20453033">
                <a:off x="7017451" y="2271333"/>
                <a:ext cx="297061" cy="2061272"/>
              </a:xfrm>
              <a:prstGeom prst="moon">
                <a:avLst>
                  <a:gd name="adj" fmla="val 87500"/>
                </a:avLst>
              </a:prstGeom>
              <a:solidFill>
                <a:srgbClr val="E7BE6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6753934" y="1458100"/>
              <a:ext cx="1286562" cy="216177"/>
              <a:chOff x="6753934" y="1458100"/>
              <a:chExt cx="1286562" cy="216177"/>
            </a:xfrm>
          </p:grpSpPr>
          <p:sp>
            <p:nvSpPr>
              <p:cNvPr id="36" name="Rounded Rectangle 35"/>
              <p:cNvSpPr/>
              <p:nvPr/>
            </p:nvSpPr>
            <p:spPr>
              <a:xfrm rot="21588756">
                <a:off x="6753934" y="1506006"/>
                <a:ext cx="1286562" cy="168271"/>
              </a:xfrm>
              <a:prstGeom prst="round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Quad Arrow 36"/>
              <p:cNvSpPr/>
              <p:nvPr/>
            </p:nvSpPr>
            <p:spPr>
              <a:xfrm>
                <a:off x="6840451" y="1458100"/>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Quad Arrow 37"/>
              <p:cNvSpPr/>
              <p:nvPr/>
            </p:nvSpPr>
            <p:spPr>
              <a:xfrm>
                <a:off x="7108251" y="1470204"/>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Quad Arrow 38"/>
              <p:cNvSpPr/>
              <p:nvPr/>
            </p:nvSpPr>
            <p:spPr>
              <a:xfrm>
                <a:off x="7388475"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Quad Arrow 39"/>
              <p:cNvSpPr/>
              <p:nvPr/>
            </p:nvSpPr>
            <p:spPr>
              <a:xfrm>
                <a:off x="7675837"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Quad Arrow 27"/>
            <p:cNvSpPr/>
            <p:nvPr/>
          </p:nvSpPr>
          <p:spPr>
            <a:xfrm>
              <a:off x="6751823" y="2183630"/>
              <a:ext cx="340630" cy="299070"/>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Quad Arrow 28"/>
            <p:cNvSpPr/>
            <p:nvPr/>
          </p:nvSpPr>
          <p:spPr>
            <a:xfrm>
              <a:off x="6840451" y="2253428"/>
              <a:ext cx="154614" cy="146670"/>
            </a:xfrm>
            <a:prstGeom prst="quadArrow">
              <a:avLst>
                <a:gd name="adj1" fmla="val 45000"/>
                <a:gd name="adj2" fmla="val 22500"/>
                <a:gd name="adj3" fmla="val 22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7125206" y="2246482"/>
              <a:ext cx="511959" cy="211463"/>
              <a:chOff x="6753934" y="1458100"/>
              <a:chExt cx="1286562" cy="216177"/>
            </a:xfrm>
          </p:grpSpPr>
          <p:sp>
            <p:nvSpPr>
              <p:cNvPr id="31" name="Rounded Rectangle 30"/>
              <p:cNvSpPr/>
              <p:nvPr/>
            </p:nvSpPr>
            <p:spPr>
              <a:xfrm rot="21588756">
                <a:off x="6753934" y="1506006"/>
                <a:ext cx="1286562" cy="168271"/>
              </a:xfrm>
              <a:prstGeom prst="round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Quad Arrow 31"/>
              <p:cNvSpPr/>
              <p:nvPr/>
            </p:nvSpPr>
            <p:spPr>
              <a:xfrm>
                <a:off x="6840451" y="1458100"/>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Quad Arrow 32"/>
              <p:cNvSpPr/>
              <p:nvPr/>
            </p:nvSpPr>
            <p:spPr>
              <a:xfrm>
                <a:off x="7108251" y="1470204"/>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Quad Arrow 33"/>
              <p:cNvSpPr/>
              <p:nvPr/>
            </p:nvSpPr>
            <p:spPr>
              <a:xfrm>
                <a:off x="7388475"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Quad Arrow 34"/>
              <p:cNvSpPr/>
              <p:nvPr/>
            </p:nvSpPr>
            <p:spPr>
              <a:xfrm>
                <a:off x="7675837"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Footer Placeholder 14">
            <a:extLst>
              <a:ext uri="{FF2B5EF4-FFF2-40B4-BE49-F238E27FC236}">
                <a16:creationId xmlns:a16="http://schemas.microsoft.com/office/drawing/2014/main" id="{9C078255-ACDA-43CE-AF1F-9050391BE159}"/>
              </a:ext>
            </a:extLst>
          </p:cNvPr>
          <p:cNvSpPr>
            <a:spLocks noGrp="1"/>
          </p:cNvSpPr>
          <p:nvPr/>
        </p:nvSpPr>
        <p:spPr>
          <a:xfrm>
            <a:off x="166838" y="6470097"/>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830243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2896" t="-132"/>
          <a:stretch/>
        </p:blipFill>
        <p:spPr>
          <a:xfrm rot="10800000">
            <a:off x="0" y="-9053"/>
            <a:ext cx="12191999" cy="6867053"/>
          </a:xfrm>
          <a:prstGeom prst="rect">
            <a:avLst/>
          </a:prstGeom>
        </p:spPr>
      </p:pic>
      <p:sp>
        <p:nvSpPr>
          <p:cNvPr id="4" name="TextBox 3"/>
          <p:cNvSpPr txBox="1"/>
          <p:nvPr/>
        </p:nvSpPr>
        <p:spPr>
          <a:xfrm>
            <a:off x="0" y="0"/>
            <a:ext cx="12191999" cy="1200329"/>
          </a:xfrm>
          <a:prstGeom prst="rect">
            <a:avLst/>
          </a:prstGeom>
          <a:noFill/>
        </p:spPr>
        <p:txBody>
          <a:bodyPr wrap="square" rtlCol="0">
            <a:spAutoFit/>
          </a:bodyPr>
          <a:lstStyle/>
          <a:p>
            <a:pPr algn="ctr"/>
            <a:r>
              <a:rPr lang="en-US" sz="7200" dirty="0">
                <a:solidFill>
                  <a:schemeClr val="bg1"/>
                </a:solidFill>
                <a:latin typeface="AR BLANCA" panose="02000000000000000000" pitchFamily="2" charset="0"/>
              </a:rPr>
              <a:t>Lamentations 5</a:t>
            </a:r>
          </a:p>
        </p:txBody>
      </p:sp>
      <p:sp>
        <p:nvSpPr>
          <p:cNvPr id="3" name="Rectangle 2"/>
          <p:cNvSpPr/>
          <p:nvPr/>
        </p:nvSpPr>
        <p:spPr>
          <a:xfrm>
            <a:off x="3138534" y="1532795"/>
            <a:ext cx="6096000" cy="1200329"/>
          </a:xfrm>
          <a:prstGeom prst="rect">
            <a:avLst/>
          </a:prstGeom>
        </p:spPr>
        <p:txBody>
          <a:bodyPr>
            <a:spAutoFit/>
          </a:bodyPr>
          <a:lstStyle/>
          <a:p>
            <a:pPr algn="ctr" fontAlgn="base"/>
            <a:r>
              <a:rPr lang="en-US" dirty="0">
                <a:solidFill>
                  <a:schemeClr val="bg1"/>
                </a:solidFill>
              </a:rPr>
              <a:t>Jeremiah prays for those who survived the destruction of Jerusalem, pleading for God to notice their desolation, forgive them, and allow them to return to the Lord and be restored as a people.</a:t>
            </a:r>
          </a:p>
        </p:txBody>
      </p:sp>
      <p:graphicFrame>
        <p:nvGraphicFramePr>
          <p:cNvPr id="2" name="Table 1"/>
          <p:cNvGraphicFramePr>
            <a:graphicFrameLocks noGrp="1"/>
          </p:cNvGraphicFramePr>
          <p:nvPr>
            <p:extLst>
              <p:ext uri="{D42A27DB-BD31-4B8C-83A1-F6EECF244321}">
                <p14:modId xmlns:p14="http://schemas.microsoft.com/office/powerpoint/2010/main" val="648231925"/>
              </p:ext>
            </p:extLst>
          </p:nvPr>
        </p:nvGraphicFramePr>
        <p:xfrm>
          <a:off x="521328" y="1056080"/>
          <a:ext cx="2302397" cy="1483360"/>
        </p:xfrm>
        <a:graphic>
          <a:graphicData uri="http://schemas.openxmlformats.org/drawingml/2006/table">
            <a:tbl>
              <a:tblPr firstRow="1" bandRow="1">
                <a:tableStyleId>{D03447BB-5D67-496B-8E87-E561075AD55C}</a:tableStyleId>
              </a:tblPr>
              <a:tblGrid>
                <a:gridCol w="2302397">
                  <a:extLst>
                    <a:ext uri="{9D8B030D-6E8A-4147-A177-3AD203B41FA5}">
                      <a16:colId xmlns:a16="http://schemas.microsoft.com/office/drawing/2014/main" val="20000"/>
                    </a:ext>
                  </a:extLst>
                </a:gridCol>
              </a:tblGrid>
              <a:tr h="370840">
                <a:tc>
                  <a:txBody>
                    <a:bodyPr/>
                    <a:lstStyle/>
                    <a:p>
                      <a:pPr algn="ctr"/>
                      <a:r>
                        <a:rPr lang="en-US" dirty="0"/>
                        <a:t>Prayer for Restoration</a:t>
                      </a:r>
                    </a:p>
                  </a:txBody>
                  <a:tcPr/>
                </a:tc>
                <a:extLst>
                  <a:ext uri="{0D108BD9-81ED-4DB2-BD59-A6C34878D82A}">
                    <a16:rowId xmlns:a16="http://schemas.microsoft.com/office/drawing/2014/main" val="10000"/>
                  </a:ext>
                </a:extLst>
              </a:tr>
              <a:tr h="370840">
                <a:tc>
                  <a:txBody>
                    <a:bodyPr/>
                    <a:lstStyle/>
                    <a:p>
                      <a:pPr algn="ctr"/>
                      <a:r>
                        <a:rPr lang="en-US" dirty="0"/>
                        <a:t>Lamentations 5</a:t>
                      </a:r>
                    </a:p>
                  </a:txBody>
                  <a:tcPr/>
                </a:tc>
                <a:extLst>
                  <a:ext uri="{0D108BD9-81ED-4DB2-BD59-A6C34878D82A}">
                    <a16:rowId xmlns:a16="http://schemas.microsoft.com/office/drawing/2014/main" val="10001"/>
                  </a:ext>
                </a:extLst>
              </a:tr>
              <a:tr h="370840">
                <a:tc>
                  <a:txBody>
                    <a:bodyPr/>
                    <a:lstStyle/>
                    <a:p>
                      <a:pPr algn="ctr"/>
                      <a:r>
                        <a:rPr lang="en-US" dirty="0"/>
                        <a:t>A</a:t>
                      </a:r>
                      <a:r>
                        <a:rPr lang="en-US" baseline="0" dirty="0"/>
                        <a:t> Repentant Nation</a:t>
                      </a:r>
                      <a:endParaRPr lang="en-US" dirty="0"/>
                    </a:p>
                  </a:txBody>
                  <a:tcPr/>
                </a:tc>
                <a:extLst>
                  <a:ext uri="{0D108BD9-81ED-4DB2-BD59-A6C34878D82A}">
                    <a16:rowId xmlns:a16="http://schemas.microsoft.com/office/drawing/2014/main" val="10002"/>
                  </a:ext>
                </a:extLst>
              </a:tr>
              <a:tr h="370840">
                <a:tc>
                  <a:txBody>
                    <a:bodyPr/>
                    <a:lstStyle/>
                    <a:p>
                      <a:pPr algn="ctr"/>
                      <a:r>
                        <a:rPr lang="en-US" dirty="0"/>
                        <a:t>The Prayer</a:t>
                      </a:r>
                    </a:p>
                  </a:txBody>
                  <a:tcPr/>
                </a:tc>
                <a:extLst>
                  <a:ext uri="{0D108BD9-81ED-4DB2-BD59-A6C34878D82A}">
                    <a16:rowId xmlns:a16="http://schemas.microsoft.com/office/drawing/2014/main" val="10003"/>
                  </a:ext>
                </a:extLst>
              </a:tr>
            </a:tbl>
          </a:graphicData>
        </a:graphic>
      </p:graphicFrame>
      <p:sp>
        <p:nvSpPr>
          <p:cNvPr id="6" name="Rectangle 5"/>
          <p:cNvSpPr/>
          <p:nvPr/>
        </p:nvSpPr>
        <p:spPr>
          <a:xfrm>
            <a:off x="967967" y="3598149"/>
            <a:ext cx="6075466" cy="1200329"/>
          </a:xfrm>
          <a:prstGeom prst="rect">
            <a:avLst/>
          </a:prstGeom>
        </p:spPr>
        <p:txBody>
          <a:bodyPr wrap="square">
            <a:spAutoFit/>
          </a:bodyPr>
          <a:lstStyle/>
          <a:p>
            <a:r>
              <a:rPr lang="en-US" b="1" dirty="0">
                <a:solidFill>
                  <a:srgbClr val="FFFF00"/>
                </a:solidFill>
                <a:latin typeface="Abadi" panose="020B0604020104020204" pitchFamily="34" charset="0"/>
              </a:rPr>
              <a:t>Verse 2: Our inheritance is turned to strangers =</a:t>
            </a:r>
          </a:p>
          <a:p>
            <a:r>
              <a:rPr lang="en-US" dirty="0">
                <a:solidFill>
                  <a:schemeClr val="bg1"/>
                </a:solidFill>
              </a:rPr>
              <a:t>The greater part of the Jews were either slain or carried away captive; and even those who were left under Gedaliah were not free, for they were vassals to the Chaldeans.</a:t>
            </a:r>
          </a:p>
        </p:txBody>
      </p:sp>
      <p:sp>
        <p:nvSpPr>
          <p:cNvPr id="7" name="Rectangle 6"/>
          <p:cNvSpPr/>
          <p:nvPr/>
        </p:nvSpPr>
        <p:spPr>
          <a:xfrm>
            <a:off x="5266099" y="5706856"/>
            <a:ext cx="6096000" cy="646331"/>
          </a:xfrm>
          <a:prstGeom prst="rect">
            <a:avLst/>
          </a:prstGeom>
        </p:spPr>
        <p:txBody>
          <a:bodyPr>
            <a:spAutoFit/>
          </a:bodyPr>
          <a:lstStyle/>
          <a:p>
            <a:r>
              <a:rPr lang="en-US" dirty="0">
                <a:solidFill>
                  <a:schemeClr val="bg1"/>
                </a:solidFill>
              </a:rPr>
              <a:t>Jeremiah pled that the Lord would forgive the people and make them clean, as they had been in former times.</a:t>
            </a:r>
            <a:endParaRPr lang="en-US" sz="1200" dirty="0">
              <a:solidFill>
                <a:schemeClr val="bg1"/>
              </a:solidFill>
            </a:endParaRPr>
          </a:p>
        </p:txBody>
      </p:sp>
      <p:pic>
        <p:nvPicPr>
          <p:cNvPr id="6146" name="Picture 2" descr="http://www.bibleexplained.com/prophets/jere/scribe.jpg"/>
          <p:cNvPicPr>
            <a:picLocks noChangeAspect="1" noChangeArrowheads="1"/>
          </p:cNvPicPr>
          <p:nvPr/>
        </p:nvPicPr>
        <p:blipFill rotWithShape="1">
          <a:blip r:embed="rId3">
            <a:extLst>
              <a:ext uri="{28A0092B-C50C-407E-A947-70E740481C1C}">
                <a14:useLocalDpi xmlns:a14="http://schemas.microsoft.com/office/drawing/2010/main" val="0"/>
              </a:ext>
            </a:extLst>
          </a:blip>
          <a:srcRect r="43944" b="58849"/>
          <a:stretch/>
        </p:blipFill>
        <p:spPr bwMode="auto">
          <a:xfrm>
            <a:off x="8011400" y="2412222"/>
            <a:ext cx="3350699" cy="307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54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2896" t="-132"/>
          <a:stretch/>
        </p:blipFill>
        <p:spPr>
          <a:xfrm rot="10800000">
            <a:off x="0" y="-9053"/>
            <a:ext cx="12191999" cy="6867053"/>
          </a:xfrm>
          <a:prstGeom prst="rect">
            <a:avLst/>
          </a:prstGeom>
        </p:spPr>
      </p:pic>
      <p:sp>
        <p:nvSpPr>
          <p:cNvPr id="6" name="TextBox 5"/>
          <p:cNvSpPr txBox="1"/>
          <p:nvPr/>
        </p:nvSpPr>
        <p:spPr>
          <a:xfrm>
            <a:off x="0" y="0"/>
            <a:ext cx="12191999" cy="3693319"/>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#129 </a:t>
            </a:r>
            <a:r>
              <a:rPr lang="en-US" i="1" dirty="0">
                <a:solidFill>
                  <a:schemeClr val="bg1"/>
                </a:solidFill>
              </a:rPr>
              <a:t>Where Can I Turn For Peace</a:t>
            </a:r>
          </a:p>
          <a:p>
            <a:endParaRPr lang="en-US" i="1" dirty="0">
              <a:solidFill>
                <a:schemeClr val="bg1"/>
              </a:solidFill>
            </a:endParaRPr>
          </a:p>
          <a:p>
            <a:r>
              <a:rPr lang="en-US" i="1" dirty="0">
                <a:solidFill>
                  <a:schemeClr val="bg1"/>
                </a:solidFill>
              </a:rPr>
              <a:t>Video: </a:t>
            </a:r>
            <a:r>
              <a:rPr lang="en-US" b="1" dirty="0">
                <a:solidFill>
                  <a:schemeClr val="bg1"/>
                </a:solidFill>
              </a:rPr>
              <a:t>LDS Addiction Recovery Program: Meet Karen</a:t>
            </a:r>
            <a:r>
              <a:rPr lang="en-US" dirty="0">
                <a:solidFill>
                  <a:schemeClr val="bg1"/>
                </a:solidFill>
              </a:rPr>
              <a:t> (4:11)</a:t>
            </a:r>
          </a:p>
          <a:p>
            <a:endParaRPr lang="en-US" dirty="0">
              <a:solidFill>
                <a:schemeClr val="bg1"/>
              </a:solidFill>
            </a:endParaRPr>
          </a:p>
          <a:p>
            <a:pPr marL="342900" indent="-342900">
              <a:buAutoNum type="arabicPeriod"/>
            </a:pPr>
            <a:r>
              <a:rPr lang="en-US" dirty="0">
                <a:solidFill>
                  <a:schemeClr val="bg1"/>
                </a:solidFill>
              </a:rPr>
              <a:t>Old Testament Institute Manual </a:t>
            </a:r>
            <a:r>
              <a:rPr lang="en-US" i="1" dirty="0">
                <a:solidFill>
                  <a:schemeClr val="bg1"/>
                </a:solidFill>
              </a:rPr>
              <a:t>The Babylonian Captivity </a:t>
            </a:r>
            <a:r>
              <a:rPr lang="en-US" dirty="0">
                <a:solidFill>
                  <a:schemeClr val="bg1"/>
                </a:solidFill>
              </a:rPr>
              <a:t>Chapter 24</a:t>
            </a:r>
          </a:p>
          <a:p>
            <a:pPr marL="342900" indent="-342900">
              <a:buAutoNum type="arabicPeriod"/>
            </a:pPr>
            <a:endParaRPr lang="en-US" dirty="0">
              <a:solidFill>
                <a:schemeClr val="bg1"/>
              </a:solidFill>
            </a:endParaRPr>
          </a:p>
          <a:p>
            <a:pPr marL="342900" indent="-342900">
              <a:buFontTx/>
              <a:buAutoNum type="arabicPeriod"/>
            </a:pPr>
            <a:r>
              <a:rPr lang="en-US" dirty="0">
                <a:solidFill>
                  <a:schemeClr val="bg1"/>
                </a:solidFill>
              </a:rPr>
              <a:t>President Ezra Taft Benson (“A Message to the Rising Generation,”</a:t>
            </a:r>
            <a:r>
              <a:rPr lang="en-US" i="1" dirty="0">
                <a:solidFill>
                  <a:schemeClr val="bg1"/>
                </a:solidFill>
              </a:rPr>
              <a:t> Ensign,</a:t>
            </a:r>
            <a:r>
              <a:rPr lang="en-US" dirty="0">
                <a:solidFill>
                  <a:schemeClr val="bg1"/>
                </a:solidFill>
              </a:rPr>
              <a:t> Nov. 1977, 30).</a:t>
            </a:r>
          </a:p>
          <a:p>
            <a:pPr marL="342900" indent="-342900">
              <a:buFontTx/>
              <a:buAutoNum type="arabicPeriod"/>
            </a:pPr>
            <a:endParaRPr lang="en-US" dirty="0">
              <a:solidFill>
                <a:schemeClr val="bg1"/>
              </a:solidFill>
              <a:latin typeface="Calibri" panose="020F0502020204030204" pitchFamily="34" charset="0"/>
            </a:endParaRPr>
          </a:p>
          <a:p>
            <a:pPr marL="342900" indent="-342900">
              <a:buFontTx/>
              <a:buAutoNum type="arabicPeriod"/>
            </a:pPr>
            <a:r>
              <a:rPr lang="en-US" dirty="0">
                <a:solidFill>
                  <a:schemeClr val="bg1"/>
                </a:solidFill>
                <a:latin typeface="Calibri" panose="020F0502020204030204" pitchFamily="34" charset="0"/>
              </a:rPr>
              <a:t>Adam Clarke Bible Commentary </a:t>
            </a:r>
          </a:p>
          <a:p>
            <a:pPr marL="342900" indent="-342900">
              <a:buAutoNum type="arabicPeriod"/>
            </a:pPr>
            <a:endParaRPr lang="en-US" dirty="0">
              <a:solidFill>
                <a:schemeClr val="bg1"/>
              </a:solidFill>
            </a:endParaRPr>
          </a:p>
          <a:p>
            <a:endParaRPr lang="en-US" dirty="0">
              <a:solidFill>
                <a:schemeClr val="bg1"/>
              </a:solidFill>
            </a:endParaRPr>
          </a:p>
        </p:txBody>
      </p:sp>
      <p:grpSp>
        <p:nvGrpSpPr>
          <p:cNvPr id="4" name="Group 3"/>
          <p:cNvGrpSpPr/>
          <p:nvPr/>
        </p:nvGrpSpPr>
        <p:grpSpPr>
          <a:xfrm>
            <a:off x="5795493" y="669302"/>
            <a:ext cx="789930" cy="1000578"/>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1578F6E8-97D1-4A06-BE31-57EF61DB5E23}"/>
              </a:ext>
            </a:extLst>
          </p:cNvPr>
          <p:cNvSpPr>
            <a:spLocks noGrp="1"/>
          </p:cNvSpPr>
          <p:nvPr/>
        </p:nvSpPr>
        <p:spPr>
          <a:xfrm>
            <a:off x="147587" y="643414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046570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62045294"/>
              </p:ext>
            </p:extLst>
          </p:nvPr>
        </p:nvGraphicFramePr>
        <p:xfrm>
          <a:off x="447642" y="330367"/>
          <a:ext cx="11511985" cy="1752600"/>
        </p:xfrm>
        <a:graphic>
          <a:graphicData uri="http://schemas.openxmlformats.org/drawingml/2006/table">
            <a:tbl>
              <a:tblPr firstRow="1" bandRow="1">
                <a:tableStyleId>{5940675A-B579-460E-94D1-54222C63F5DA}</a:tableStyleId>
              </a:tblPr>
              <a:tblGrid>
                <a:gridCol w="2302397">
                  <a:extLst>
                    <a:ext uri="{9D8B030D-6E8A-4147-A177-3AD203B41FA5}">
                      <a16:colId xmlns:a16="http://schemas.microsoft.com/office/drawing/2014/main" val="20000"/>
                    </a:ext>
                  </a:extLst>
                </a:gridCol>
                <a:gridCol w="2302397">
                  <a:extLst>
                    <a:ext uri="{9D8B030D-6E8A-4147-A177-3AD203B41FA5}">
                      <a16:colId xmlns:a16="http://schemas.microsoft.com/office/drawing/2014/main" val="20001"/>
                    </a:ext>
                  </a:extLst>
                </a:gridCol>
                <a:gridCol w="2302397">
                  <a:extLst>
                    <a:ext uri="{9D8B030D-6E8A-4147-A177-3AD203B41FA5}">
                      <a16:colId xmlns:a16="http://schemas.microsoft.com/office/drawing/2014/main" val="20002"/>
                    </a:ext>
                  </a:extLst>
                </a:gridCol>
                <a:gridCol w="2302397">
                  <a:extLst>
                    <a:ext uri="{9D8B030D-6E8A-4147-A177-3AD203B41FA5}">
                      <a16:colId xmlns:a16="http://schemas.microsoft.com/office/drawing/2014/main" val="20003"/>
                    </a:ext>
                  </a:extLst>
                </a:gridCol>
                <a:gridCol w="2302397">
                  <a:extLst>
                    <a:ext uri="{9D8B030D-6E8A-4147-A177-3AD203B41FA5}">
                      <a16:colId xmlns:a16="http://schemas.microsoft.com/office/drawing/2014/main" val="20004"/>
                    </a:ext>
                  </a:extLst>
                </a:gridCol>
              </a:tblGrid>
              <a:tr h="370840">
                <a:tc>
                  <a:txBody>
                    <a:bodyPr/>
                    <a:lstStyle/>
                    <a:p>
                      <a:r>
                        <a:rPr lang="en-US" dirty="0"/>
                        <a:t>Destruction of Jerusalem</a:t>
                      </a:r>
                    </a:p>
                  </a:txBody>
                  <a:tcPr/>
                </a:tc>
                <a:tc>
                  <a:txBody>
                    <a:bodyPr/>
                    <a:lstStyle/>
                    <a:p>
                      <a:r>
                        <a:rPr lang="en-US" dirty="0"/>
                        <a:t>Anger of Jehovah</a:t>
                      </a:r>
                    </a:p>
                  </a:txBody>
                  <a:tcPr/>
                </a:tc>
                <a:tc>
                  <a:txBody>
                    <a:bodyPr/>
                    <a:lstStyle/>
                    <a:p>
                      <a:r>
                        <a:rPr lang="en-US" baseline="0" dirty="0"/>
                        <a:t>Prayer for Mercy</a:t>
                      </a:r>
                      <a:endParaRPr lang="en-US" dirty="0"/>
                    </a:p>
                  </a:txBody>
                  <a:tcPr/>
                </a:tc>
                <a:tc>
                  <a:txBody>
                    <a:bodyPr/>
                    <a:lstStyle/>
                    <a:p>
                      <a:r>
                        <a:rPr lang="en-US" dirty="0"/>
                        <a:t>Siege of Jerusalem</a:t>
                      </a:r>
                    </a:p>
                  </a:txBody>
                  <a:tcPr/>
                </a:tc>
                <a:tc>
                  <a:txBody>
                    <a:bodyPr/>
                    <a:lstStyle/>
                    <a:p>
                      <a:r>
                        <a:rPr lang="en-US" dirty="0"/>
                        <a:t>Prayer for Restoration</a:t>
                      </a:r>
                    </a:p>
                  </a:txBody>
                  <a:tcPr/>
                </a:tc>
                <a:extLst>
                  <a:ext uri="{0D108BD9-81ED-4DB2-BD59-A6C34878D82A}">
                    <a16:rowId xmlns:a16="http://schemas.microsoft.com/office/drawing/2014/main" val="10000"/>
                  </a:ext>
                </a:extLst>
              </a:tr>
              <a:tr h="370840">
                <a:tc>
                  <a:txBody>
                    <a:bodyPr/>
                    <a:lstStyle/>
                    <a:p>
                      <a:r>
                        <a:rPr lang="en-US" dirty="0"/>
                        <a:t>Lamentations 1</a:t>
                      </a:r>
                    </a:p>
                  </a:txBody>
                  <a:tcPr/>
                </a:tc>
                <a:tc>
                  <a:txBody>
                    <a:bodyPr/>
                    <a:lstStyle/>
                    <a:p>
                      <a:r>
                        <a:rPr lang="en-US" dirty="0"/>
                        <a:t>Lamentations 2</a:t>
                      </a:r>
                    </a:p>
                  </a:txBody>
                  <a:tcPr/>
                </a:tc>
                <a:tc>
                  <a:txBody>
                    <a:bodyPr/>
                    <a:lstStyle/>
                    <a:p>
                      <a:r>
                        <a:rPr lang="en-US" dirty="0"/>
                        <a:t>Lamentations 3</a:t>
                      </a:r>
                    </a:p>
                  </a:txBody>
                  <a:tcPr/>
                </a:tc>
                <a:tc>
                  <a:txBody>
                    <a:bodyPr/>
                    <a:lstStyle/>
                    <a:p>
                      <a:r>
                        <a:rPr lang="en-US" dirty="0"/>
                        <a:t>Lamentations 4</a:t>
                      </a:r>
                    </a:p>
                  </a:txBody>
                  <a:tcPr/>
                </a:tc>
                <a:tc>
                  <a:txBody>
                    <a:bodyPr/>
                    <a:lstStyle/>
                    <a:p>
                      <a:r>
                        <a:rPr lang="en-US" dirty="0"/>
                        <a:t>Lamentations 5</a:t>
                      </a:r>
                    </a:p>
                  </a:txBody>
                  <a:tcPr/>
                </a:tc>
                <a:extLst>
                  <a:ext uri="{0D108BD9-81ED-4DB2-BD59-A6C34878D82A}">
                    <a16:rowId xmlns:a16="http://schemas.microsoft.com/office/drawing/2014/main" val="10001"/>
                  </a:ext>
                </a:extLst>
              </a:tr>
              <a:tr h="370840">
                <a:tc>
                  <a:txBody>
                    <a:bodyPr/>
                    <a:lstStyle/>
                    <a:p>
                      <a:r>
                        <a:rPr lang="en-US" dirty="0"/>
                        <a:t>The Mourning</a:t>
                      </a:r>
                      <a:r>
                        <a:rPr lang="en-US" baseline="0" dirty="0"/>
                        <a:t> City</a:t>
                      </a:r>
                      <a:endParaRPr lang="en-US" dirty="0"/>
                    </a:p>
                  </a:txBody>
                  <a:tcPr/>
                </a:tc>
                <a:tc>
                  <a:txBody>
                    <a:bodyPr/>
                    <a:lstStyle/>
                    <a:p>
                      <a:r>
                        <a:rPr lang="en-US" dirty="0"/>
                        <a:t>A Broken People</a:t>
                      </a:r>
                    </a:p>
                  </a:txBody>
                  <a:tcPr/>
                </a:tc>
                <a:tc>
                  <a:txBody>
                    <a:bodyPr/>
                    <a:lstStyle/>
                    <a:p>
                      <a:r>
                        <a:rPr lang="en-US" dirty="0"/>
                        <a:t>A Suffering Prophet</a:t>
                      </a:r>
                    </a:p>
                  </a:txBody>
                  <a:tcPr/>
                </a:tc>
                <a:tc>
                  <a:txBody>
                    <a:bodyPr/>
                    <a:lstStyle/>
                    <a:p>
                      <a:r>
                        <a:rPr lang="en-US" dirty="0"/>
                        <a:t>A</a:t>
                      </a:r>
                      <a:r>
                        <a:rPr lang="en-US" baseline="0" dirty="0"/>
                        <a:t> Ruined Kingdom</a:t>
                      </a:r>
                      <a:endParaRPr lang="en-US" dirty="0"/>
                    </a:p>
                  </a:txBody>
                  <a:tcPr/>
                </a:tc>
                <a:tc>
                  <a:txBody>
                    <a:bodyPr/>
                    <a:lstStyle/>
                    <a:p>
                      <a:r>
                        <a:rPr lang="en-US" dirty="0"/>
                        <a:t>A</a:t>
                      </a:r>
                      <a:r>
                        <a:rPr lang="en-US" baseline="0" dirty="0"/>
                        <a:t> Repentant Nation</a:t>
                      </a:r>
                      <a:endParaRPr lang="en-US" dirty="0"/>
                    </a:p>
                  </a:txBody>
                  <a:tcPr/>
                </a:tc>
                <a:extLst>
                  <a:ext uri="{0D108BD9-81ED-4DB2-BD59-A6C34878D82A}">
                    <a16:rowId xmlns:a16="http://schemas.microsoft.com/office/drawing/2014/main" val="10002"/>
                  </a:ext>
                </a:extLst>
              </a:tr>
              <a:tr h="370840">
                <a:tc>
                  <a:txBody>
                    <a:bodyPr/>
                    <a:lstStyle/>
                    <a:p>
                      <a:r>
                        <a:rPr lang="en-US" dirty="0"/>
                        <a:t>The Grief</a:t>
                      </a:r>
                    </a:p>
                  </a:txBody>
                  <a:tcPr/>
                </a:tc>
                <a:tc>
                  <a:txBody>
                    <a:bodyPr/>
                    <a:lstStyle/>
                    <a:p>
                      <a:r>
                        <a:rPr lang="en-US" dirty="0"/>
                        <a:t>The Cause</a:t>
                      </a:r>
                    </a:p>
                  </a:txBody>
                  <a:tcPr/>
                </a:tc>
                <a:tc>
                  <a:txBody>
                    <a:bodyPr/>
                    <a:lstStyle/>
                    <a:p>
                      <a:r>
                        <a:rPr lang="en-US" dirty="0"/>
                        <a:t>The Hope</a:t>
                      </a:r>
                    </a:p>
                  </a:txBody>
                  <a:tcPr/>
                </a:tc>
                <a:tc>
                  <a:txBody>
                    <a:bodyPr/>
                    <a:lstStyle/>
                    <a:p>
                      <a:r>
                        <a:rPr lang="en-US" dirty="0"/>
                        <a:t>The Repentance</a:t>
                      </a:r>
                    </a:p>
                  </a:txBody>
                  <a:tcPr/>
                </a:tc>
                <a:tc>
                  <a:txBody>
                    <a:bodyPr/>
                    <a:lstStyle/>
                    <a:p>
                      <a:r>
                        <a:rPr lang="en-US" dirty="0"/>
                        <a:t>The Prayer</a:t>
                      </a:r>
                    </a:p>
                  </a:txBody>
                  <a:tcPr/>
                </a:tc>
                <a:extLst>
                  <a:ext uri="{0D108BD9-81ED-4DB2-BD59-A6C34878D82A}">
                    <a16:rowId xmlns:a16="http://schemas.microsoft.com/office/drawing/2014/main" val="10003"/>
                  </a:ext>
                </a:extLst>
              </a:tr>
            </a:tbl>
          </a:graphicData>
        </a:graphic>
      </p:graphicFrame>
      <p:pic>
        <p:nvPicPr>
          <p:cNvPr id="2050" name="Picture 2" descr="http://images.slideplayer.com/25/8043729/slides/slide_5.jpg"/>
          <p:cNvPicPr>
            <a:picLocks noChangeAspect="1" noChangeArrowheads="1"/>
          </p:cNvPicPr>
          <p:nvPr/>
        </p:nvPicPr>
        <p:blipFill rotWithShape="1">
          <a:blip r:embed="rId2">
            <a:extLst>
              <a:ext uri="{28A0092B-C50C-407E-A947-70E740481C1C}">
                <a14:useLocalDpi xmlns:a14="http://schemas.microsoft.com/office/drawing/2010/main" val="0"/>
              </a:ext>
            </a:extLst>
          </a:blip>
          <a:srcRect l="9288" t="3497" r="5959" b="2510"/>
          <a:stretch/>
        </p:blipFill>
        <p:spPr bwMode="auto">
          <a:xfrm>
            <a:off x="447642" y="2435382"/>
            <a:ext cx="4179649" cy="34765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32491" y="2864925"/>
            <a:ext cx="6627136" cy="3046988"/>
          </a:xfrm>
          <a:prstGeom prst="rect">
            <a:avLst/>
          </a:prstGeom>
          <a:ln>
            <a:solidFill>
              <a:schemeClr val="tx1"/>
            </a:solidFill>
          </a:ln>
        </p:spPr>
        <p:txBody>
          <a:bodyPr wrap="square">
            <a:spAutoFit/>
          </a:bodyPr>
          <a:lstStyle/>
          <a:p>
            <a:pPr fontAlgn="base"/>
            <a:r>
              <a:rPr lang="en-US" sz="1200" b="1" dirty="0">
                <a:latin typeface="Calibri" panose="020F0502020204030204" pitchFamily="34" charset="0"/>
              </a:rPr>
              <a:t>Grief and Sorrow Comes from Sin:</a:t>
            </a:r>
          </a:p>
          <a:p>
            <a:pPr fontAlgn="base"/>
            <a:r>
              <a:rPr lang="en-US" sz="1200" dirty="0">
                <a:latin typeface="Calibri" panose="020F0502020204030204" pitchFamily="34" charset="0"/>
              </a:rPr>
              <a:t>“The prophecies and lamentations of Jeremiah are important to Latter-day Saints. Jeremiah and the Jerusalem of his day are the backdrop to the beginning chapters in the Book of Mormon. Jeremiah was a contemporary of the prophet Lehi [see 1 Nephi 5:13; 7:14]. …</a:t>
            </a:r>
          </a:p>
          <a:p>
            <a:pPr fontAlgn="base"/>
            <a:r>
              <a:rPr lang="en-US" sz="1200" dirty="0">
                <a:latin typeface="Calibri" panose="020F0502020204030204" pitchFamily="34" charset="0"/>
              </a:rPr>
              <a:t>“We learn valuable lessons from this tragic period. We should do everything within our power to avoid the sin and rebellion that lead to bondage [see D&amp;C 84:49–50]. …</a:t>
            </a:r>
          </a:p>
          <a:p>
            <a:pPr fontAlgn="base"/>
            <a:r>
              <a:rPr lang="en-US" sz="1200" dirty="0">
                <a:latin typeface="Calibri" panose="020F0502020204030204" pitchFamily="34" charset="0"/>
              </a:rPr>
              <a:t>“Bondage, subjugation, addictions, and servitude come in many forms. They can be literal physical enslavement but can also be loss or impairment of moral agency that can impede our progress. Jeremiah is clear that unrighteousness and rebellion were the main reasons for the destruction of Jerusalem and captivity in Babylon. …</a:t>
            </a:r>
          </a:p>
          <a:p>
            <a:pPr fontAlgn="base"/>
            <a:r>
              <a:rPr lang="en-US" sz="1200" dirty="0">
                <a:latin typeface="Calibri" panose="020F0502020204030204" pitchFamily="34" charset="0"/>
              </a:rPr>
              <a:t>“Our challenge is to avoid bondage of any kind, help the Lord gather His elect, and sacrifice for the rising generation. We must always remember that we do not save ourselves. We are liberated by the love, grace, and atoning sacrifice of the Savior. … If we are true to His light, follow His commandments, and rely on His merits, we will avoid spiritual, physical, and intellectual bondage as well as the lamentation of wandering in our own wilderness, for He is mighty to save” Elder Quentin L. Cook (“Lamentations of Jeremiah: Beware of Bondage.”</a:t>
            </a:r>
            <a:r>
              <a:rPr lang="en-US" sz="1200" i="1" dirty="0">
                <a:latin typeface="Calibri" panose="020F0502020204030204" pitchFamily="34" charset="0"/>
              </a:rPr>
              <a:t> Ensign</a:t>
            </a:r>
            <a:r>
              <a:rPr lang="en-US" sz="1200" dirty="0">
                <a:latin typeface="Calibri" panose="020F0502020204030204" pitchFamily="34" charset="0"/>
              </a:rPr>
              <a:t> or </a:t>
            </a:r>
            <a:r>
              <a:rPr lang="en-US" sz="1200" i="1" dirty="0">
                <a:latin typeface="Calibri" panose="020F0502020204030204" pitchFamily="34" charset="0"/>
              </a:rPr>
              <a:t>Liahona,</a:t>
            </a:r>
            <a:r>
              <a:rPr lang="en-US" sz="1200" dirty="0">
                <a:latin typeface="Calibri" panose="020F0502020204030204" pitchFamily="34" charset="0"/>
              </a:rPr>
              <a:t> Nov. 2013, 88, 89, 91).</a:t>
            </a:r>
            <a:endParaRPr lang="en-US" sz="1200" b="0" i="0" dirty="0">
              <a:effectLst/>
              <a:latin typeface="Calibri" panose="020F0502020204030204" pitchFamily="34" charset="0"/>
            </a:endParaRPr>
          </a:p>
        </p:txBody>
      </p:sp>
    </p:spTree>
    <p:extLst>
      <p:ext uri="{BB962C8B-B14F-4D97-AF65-F5344CB8AC3E}">
        <p14:creationId xmlns:p14="http://schemas.microsoft.com/office/powerpoint/2010/main" val="3537533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1832653"/>
              </p:ext>
            </p:extLst>
          </p:nvPr>
        </p:nvGraphicFramePr>
        <p:xfrm>
          <a:off x="370369" y="991673"/>
          <a:ext cx="11439558" cy="4961829"/>
        </p:xfrm>
        <a:graphic>
          <a:graphicData uri="http://schemas.openxmlformats.org/drawingml/2006/table">
            <a:tbl>
              <a:tblPr firstRow="1" bandRow="1">
                <a:tableStyleId>{5940675A-B579-460E-94D1-54222C63F5DA}</a:tableStyleId>
              </a:tblPr>
              <a:tblGrid>
                <a:gridCol w="1100501">
                  <a:extLst>
                    <a:ext uri="{9D8B030D-6E8A-4147-A177-3AD203B41FA5}">
                      <a16:colId xmlns:a16="http://schemas.microsoft.com/office/drawing/2014/main" val="20000"/>
                    </a:ext>
                  </a:extLst>
                </a:gridCol>
                <a:gridCol w="2625505">
                  <a:extLst>
                    <a:ext uri="{9D8B030D-6E8A-4147-A177-3AD203B41FA5}">
                      <a16:colId xmlns:a16="http://schemas.microsoft.com/office/drawing/2014/main" val="20001"/>
                    </a:ext>
                  </a:extLst>
                </a:gridCol>
                <a:gridCol w="7713552">
                  <a:extLst>
                    <a:ext uri="{9D8B030D-6E8A-4147-A177-3AD203B41FA5}">
                      <a16:colId xmlns:a16="http://schemas.microsoft.com/office/drawing/2014/main" val="20002"/>
                    </a:ext>
                  </a:extLst>
                </a:gridCol>
              </a:tblGrid>
              <a:tr h="598175">
                <a:tc>
                  <a:txBody>
                    <a:bodyPr/>
                    <a:lstStyle/>
                    <a:p>
                      <a:r>
                        <a:rPr lang="en-US" sz="1100" dirty="0"/>
                        <a:t>Verse 2</a:t>
                      </a:r>
                    </a:p>
                  </a:txBody>
                  <a:tcPr/>
                </a:tc>
                <a:tc>
                  <a:txBody>
                    <a:bodyPr/>
                    <a:lstStyle/>
                    <a:p>
                      <a:r>
                        <a:rPr lang="en-US" sz="1100" b="0" i="0" kern="1200" dirty="0">
                          <a:solidFill>
                            <a:schemeClr val="tx1"/>
                          </a:solidFill>
                          <a:effectLst/>
                          <a:latin typeface="+mn-lt"/>
                          <a:ea typeface="+mn-ea"/>
                          <a:cs typeface="+mn-cs"/>
                        </a:rPr>
                        <a:t>Darkness</a:t>
                      </a:r>
                      <a:endParaRPr lang="en-US" sz="1100" b="0" dirty="0"/>
                    </a:p>
                  </a:txBody>
                  <a:tcPr/>
                </a:tc>
                <a:tc>
                  <a:txBody>
                    <a:bodyPr/>
                    <a:lstStyle/>
                    <a:p>
                      <a:r>
                        <a:rPr lang="en-US" sz="1100" dirty="0"/>
                        <a:t>Often expressed</a:t>
                      </a:r>
                      <a:r>
                        <a:rPr lang="en-US" sz="1100" baseline="0" dirty="0"/>
                        <a:t> for calamity, sorrow or distress</a:t>
                      </a:r>
                      <a:endParaRPr lang="en-US" sz="1100" dirty="0"/>
                    </a:p>
                  </a:txBody>
                  <a:tcPr/>
                </a:tc>
                <a:extLst>
                  <a:ext uri="{0D108BD9-81ED-4DB2-BD59-A6C34878D82A}">
                    <a16:rowId xmlns:a16="http://schemas.microsoft.com/office/drawing/2014/main" val="10000"/>
                  </a:ext>
                </a:extLst>
              </a:tr>
              <a:tr h="484797">
                <a:tc>
                  <a:txBody>
                    <a:bodyPr/>
                    <a:lstStyle/>
                    <a:p>
                      <a:r>
                        <a:rPr lang="en-US" sz="1100" dirty="0"/>
                        <a:t>Verse 7</a:t>
                      </a:r>
                    </a:p>
                  </a:txBody>
                  <a:tcPr/>
                </a:tc>
                <a:tc>
                  <a:txBody>
                    <a:bodyPr/>
                    <a:lstStyle/>
                    <a:p>
                      <a:r>
                        <a:rPr lang="en-US" sz="1100" dirty="0"/>
                        <a:t>Hedged me about</a:t>
                      </a:r>
                    </a:p>
                  </a:txBody>
                  <a:tcPr/>
                </a:tc>
                <a:tc>
                  <a:txBody>
                    <a:bodyPr/>
                    <a:lstStyle/>
                    <a:p>
                      <a:r>
                        <a:rPr lang="en-US" sz="1100" dirty="0"/>
                        <a:t>The lines drawn round the city during the siege. Captivity, an oppressed and distressed state</a:t>
                      </a:r>
                    </a:p>
                  </a:txBody>
                  <a:tcPr/>
                </a:tc>
                <a:extLst>
                  <a:ext uri="{0D108BD9-81ED-4DB2-BD59-A6C34878D82A}">
                    <a16:rowId xmlns:a16="http://schemas.microsoft.com/office/drawing/2014/main" val="10001"/>
                  </a:ext>
                </a:extLst>
              </a:tr>
              <a:tr h="370840">
                <a:tc>
                  <a:txBody>
                    <a:bodyPr/>
                    <a:lstStyle/>
                    <a:p>
                      <a:r>
                        <a:rPr lang="en-US" sz="1100" dirty="0"/>
                        <a:t>Verse 9</a:t>
                      </a:r>
                    </a:p>
                  </a:txBody>
                  <a:tcPr/>
                </a:tc>
                <a:tc>
                  <a:txBody>
                    <a:bodyPr/>
                    <a:lstStyle/>
                    <a:p>
                      <a:r>
                        <a:rPr lang="en-US" sz="1100" dirty="0"/>
                        <a:t>Hewn stone</a:t>
                      </a:r>
                    </a:p>
                  </a:txBody>
                  <a:tcPr/>
                </a:tc>
                <a:tc>
                  <a:txBody>
                    <a:bodyPr/>
                    <a:lstStyle/>
                    <a:p>
                      <a:r>
                        <a:rPr lang="en-US" sz="1100" dirty="0"/>
                        <a:t>Obstacles</a:t>
                      </a:r>
                      <a:r>
                        <a:rPr lang="en-US" sz="1100" baseline="0" dirty="0"/>
                        <a:t> in the way</a:t>
                      </a:r>
                      <a:endParaRPr lang="en-US" sz="1100" dirty="0"/>
                    </a:p>
                  </a:txBody>
                  <a:tcPr/>
                </a:tc>
                <a:extLst>
                  <a:ext uri="{0D108BD9-81ED-4DB2-BD59-A6C34878D82A}">
                    <a16:rowId xmlns:a16="http://schemas.microsoft.com/office/drawing/2014/main" val="10002"/>
                  </a:ext>
                </a:extLst>
              </a:tr>
              <a:tr h="769897">
                <a:tc>
                  <a:txBody>
                    <a:bodyPr/>
                    <a:lstStyle/>
                    <a:p>
                      <a:r>
                        <a:rPr lang="en-US" sz="1100" b="0" dirty="0"/>
                        <a:t>Verse 13</a:t>
                      </a:r>
                    </a:p>
                  </a:txBody>
                  <a:tcPr/>
                </a:tc>
                <a:tc>
                  <a:txBody>
                    <a:bodyPr/>
                    <a:lstStyle/>
                    <a:p>
                      <a:r>
                        <a:rPr lang="en-US" sz="1100" b="0" dirty="0"/>
                        <a:t>Arrows of the quiver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The sons, or posterity</a:t>
                      </a:r>
                    </a:p>
                    <a:p>
                      <a:endParaRPr lang="en-US" sz="1100" dirty="0"/>
                    </a:p>
                  </a:txBody>
                  <a:tcPr/>
                </a:tc>
                <a:extLst>
                  <a:ext uri="{0D108BD9-81ED-4DB2-BD59-A6C34878D82A}">
                    <a16:rowId xmlns:a16="http://schemas.microsoft.com/office/drawing/2014/main" val="10003"/>
                  </a:ext>
                </a:extLst>
              </a:tr>
              <a:tr h="370840">
                <a:tc>
                  <a:txBody>
                    <a:bodyPr/>
                    <a:lstStyle/>
                    <a:p>
                      <a:r>
                        <a:rPr lang="en-US" sz="1100" dirty="0"/>
                        <a:t>Verse 16</a:t>
                      </a:r>
                    </a:p>
                  </a:txBody>
                  <a:tcPr/>
                </a:tc>
                <a:tc>
                  <a:txBody>
                    <a:bodyPr/>
                    <a:lstStyle/>
                    <a:p>
                      <a:r>
                        <a:rPr lang="en-US" sz="1100" dirty="0"/>
                        <a:t>Broken teeth with gravel stones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A painful experience</a:t>
                      </a:r>
                    </a:p>
                    <a:p>
                      <a:endParaRPr lang="en-US" sz="1100" dirty="0"/>
                    </a:p>
                  </a:txBody>
                  <a:tcPr/>
                </a:tc>
                <a:extLst>
                  <a:ext uri="{0D108BD9-81ED-4DB2-BD59-A6C34878D82A}">
                    <a16:rowId xmlns:a16="http://schemas.microsoft.com/office/drawing/2014/main" val="10004"/>
                  </a:ext>
                </a:extLst>
              </a:tr>
              <a:tr h="370840">
                <a:tc>
                  <a:txBody>
                    <a:bodyPr/>
                    <a:lstStyle/>
                    <a:p>
                      <a:r>
                        <a:rPr lang="en-US" sz="1100" dirty="0"/>
                        <a:t>Verse 16</a:t>
                      </a:r>
                    </a:p>
                  </a:txBody>
                  <a:tcPr/>
                </a:tc>
                <a:tc>
                  <a:txBody>
                    <a:bodyPr/>
                    <a:lstStyle/>
                    <a:p>
                      <a:r>
                        <a:rPr lang="en-US" sz="1100" dirty="0"/>
                        <a:t>Cover me with ashes</a:t>
                      </a:r>
                    </a:p>
                  </a:txBody>
                  <a:tcPr/>
                </a:tc>
                <a:tc>
                  <a:txBody>
                    <a:bodyPr/>
                    <a:lstStyle/>
                    <a:p>
                      <a:r>
                        <a:rPr lang="en-US" sz="1100" dirty="0">
                          <a:solidFill>
                            <a:srgbClr val="000000"/>
                          </a:solidFill>
                          <a:latin typeface="Abadi" panose="020B0604020104020204" pitchFamily="34" charset="0"/>
                        </a:rPr>
                        <a:t>The idea of suffocation</a:t>
                      </a:r>
                      <a:endParaRPr lang="en-US" sz="1100" dirty="0"/>
                    </a:p>
                  </a:txBody>
                  <a:tcPr/>
                </a:tc>
                <a:extLst>
                  <a:ext uri="{0D108BD9-81ED-4DB2-BD59-A6C34878D82A}">
                    <a16:rowId xmlns:a16="http://schemas.microsoft.com/office/drawing/2014/main" val="10005"/>
                  </a:ext>
                </a:extLst>
              </a:tr>
              <a:tr h="370840">
                <a:tc>
                  <a:txBody>
                    <a:bodyPr/>
                    <a:lstStyle/>
                    <a:p>
                      <a:r>
                        <a:rPr lang="en-US" sz="1100" dirty="0"/>
                        <a:t>Verse 22</a:t>
                      </a:r>
                    </a:p>
                  </a:txBody>
                  <a:tcPr/>
                </a:tc>
                <a:tc>
                  <a:txBody>
                    <a:bodyPr/>
                    <a:lstStyle/>
                    <a:p>
                      <a:r>
                        <a:rPr lang="en-US" sz="1200" b="0" i="0" kern="1200" dirty="0">
                          <a:solidFill>
                            <a:schemeClr val="tx1"/>
                          </a:solidFill>
                          <a:effectLst/>
                          <a:latin typeface="+mn-lt"/>
                          <a:ea typeface="+mn-ea"/>
                          <a:cs typeface="+mn-cs"/>
                        </a:rPr>
                        <a:t>It is of the Lord’s mercies that we are not consumed</a:t>
                      </a:r>
                      <a:endParaRPr lang="en-US" sz="1200" b="0" dirty="0"/>
                    </a:p>
                  </a:txBody>
                  <a:tcPr/>
                </a:tc>
                <a:tc>
                  <a:txBody>
                    <a:bodyPr/>
                    <a:lstStyle/>
                    <a:p>
                      <a:r>
                        <a:rPr lang="en-US" sz="1200" b="0" i="0" kern="1200" dirty="0">
                          <a:solidFill>
                            <a:schemeClr val="tx1"/>
                          </a:solidFill>
                          <a:effectLst/>
                          <a:latin typeface="+mn-lt"/>
                          <a:ea typeface="+mn-ea"/>
                          <a:cs typeface="+mn-cs"/>
                        </a:rPr>
                        <a:t>Any sinner that</a:t>
                      </a:r>
                      <a:r>
                        <a:rPr lang="en-US" sz="1200" b="0" i="0" kern="1200" baseline="0" dirty="0">
                          <a:solidFill>
                            <a:schemeClr val="tx1"/>
                          </a:solidFill>
                          <a:effectLst/>
                          <a:latin typeface="+mn-lt"/>
                          <a:ea typeface="+mn-ea"/>
                          <a:cs typeface="+mn-cs"/>
                        </a:rPr>
                        <a:t> is kept out of hell; it is because God’s compassion </a:t>
                      </a:r>
                      <a:r>
                        <a:rPr lang="en-US" sz="1200" b="0" i="0" kern="1200" baseline="0" dirty="0" err="1">
                          <a:solidFill>
                            <a:schemeClr val="tx1"/>
                          </a:solidFill>
                          <a:effectLst/>
                          <a:latin typeface="+mn-lt"/>
                          <a:ea typeface="+mn-ea"/>
                          <a:cs typeface="+mn-cs"/>
                        </a:rPr>
                        <a:t>faileth</a:t>
                      </a:r>
                      <a:r>
                        <a:rPr lang="en-US" sz="1200" b="0" i="0" kern="1200" baseline="0" dirty="0">
                          <a:solidFill>
                            <a:schemeClr val="tx1"/>
                          </a:solidFill>
                          <a:effectLst/>
                          <a:latin typeface="+mn-lt"/>
                          <a:ea typeface="+mn-ea"/>
                          <a:cs typeface="+mn-cs"/>
                        </a:rPr>
                        <a:t> not</a:t>
                      </a:r>
                      <a:endParaRPr lang="en-US" sz="1200" b="0" dirty="0"/>
                    </a:p>
                  </a:txBody>
                  <a:tcPr/>
                </a:tc>
                <a:extLst>
                  <a:ext uri="{0D108BD9-81ED-4DB2-BD59-A6C34878D82A}">
                    <a16:rowId xmlns:a16="http://schemas.microsoft.com/office/drawing/2014/main" val="10006"/>
                  </a:ext>
                </a:extLst>
              </a:tr>
              <a:tr h="370840">
                <a:tc>
                  <a:txBody>
                    <a:bodyPr/>
                    <a:lstStyle/>
                    <a:p>
                      <a:r>
                        <a:rPr lang="en-US" sz="1100" dirty="0"/>
                        <a:t>Verse 26-27</a:t>
                      </a:r>
                    </a:p>
                  </a:txBody>
                  <a:tcPr/>
                </a:tc>
                <a:tc>
                  <a:txBody>
                    <a:bodyPr/>
                    <a:lstStyle/>
                    <a:p>
                      <a:r>
                        <a:rPr lang="en-US" sz="1200" b="0" i="0" kern="1200" dirty="0">
                          <a:solidFill>
                            <a:schemeClr val="tx1"/>
                          </a:solidFill>
                          <a:effectLst/>
                          <a:latin typeface="+mn-lt"/>
                          <a:ea typeface="+mn-ea"/>
                          <a:cs typeface="+mn-cs"/>
                        </a:rPr>
                        <a:t>Hope, and bear</a:t>
                      </a:r>
                      <a:r>
                        <a:rPr lang="en-US" sz="1200" b="0" i="0" kern="1200" baseline="0" dirty="0">
                          <a:solidFill>
                            <a:schemeClr val="tx1"/>
                          </a:solidFill>
                          <a:effectLst/>
                          <a:latin typeface="+mn-lt"/>
                          <a:ea typeface="+mn-ea"/>
                          <a:cs typeface="+mn-cs"/>
                        </a:rPr>
                        <a:t> the yoke</a:t>
                      </a:r>
                      <a:endParaRPr lang="en-US" sz="1200" b="0" dirty="0"/>
                    </a:p>
                  </a:txBody>
                  <a:tcPr/>
                </a:tc>
                <a:tc>
                  <a:txBody>
                    <a:bodyPr/>
                    <a:lstStyle/>
                    <a:p>
                      <a:r>
                        <a:rPr lang="en-US" sz="1200" b="0" i="0" kern="1200" dirty="0">
                          <a:solidFill>
                            <a:schemeClr val="tx1"/>
                          </a:solidFill>
                          <a:effectLst/>
                          <a:latin typeface="+mn-lt"/>
                          <a:ea typeface="+mn-ea"/>
                          <a:cs typeface="+mn-cs"/>
                        </a:rPr>
                        <a:t>Hope is essentially necessary to faith; he that hopes not, cannot</a:t>
                      </a:r>
                      <a:r>
                        <a:rPr lang="en-US" sz="1200" b="0" i="0" kern="1200" baseline="0" dirty="0">
                          <a:solidFill>
                            <a:schemeClr val="tx1"/>
                          </a:solidFill>
                          <a:effectLst/>
                          <a:latin typeface="+mn-lt"/>
                          <a:ea typeface="+mn-ea"/>
                          <a:cs typeface="+mn-cs"/>
                        </a:rPr>
                        <a:t> believe</a:t>
                      </a:r>
                      <a:endParaRPr lang="en-US" sz="1200" b="0" dirty="0"/>
                    </a:p>
                  </a:txBody>
                  <a:tcPr/>
                </a:tc>
                <a:extLst>
                  <a:ext uri="{0D108BD9-81ED-4DB2-BD59-A6C34878D82A}">
                    <a16:rowId xmlns:a16="http://schemas.microsoft.com/office/drawing/2014/main" val="10007"/>
                  </a:ext>
                </a:extLst>
              </a:tr>
              <a:tr h="370840">
                <a:tc>
                  <a:txBody>
                    <a:bodyPr/>
                    <a:lstStyle/>
                    <a:p>
                      <a:r>
                        <a:rPr lang="en-US" sz="1100" dirty="0"/>
                        <a:t>Verse 28</a:t>
                      </a:r>
                    </a:p>
                  </a:txBody>
                  <a:tcPr/>
                </a:tc>
                <a:tc>
                  <a:txBody>
                    <a:bodyPr/>
                    <a:lstStyle/>
                    <a:p>
                      <a:r>
                        <a:rPr lang="en-US" sz="1100" b="0" i="0" kern="1200" dirty="0">
                          <a:solidFill>
                            <a:schemeClr val="tx1"/>
                          </a:solidFill>
                          <a:effectLst/>
                          <a:latin typeface="+mn-lt"/>
                          <a:ea typeface="+mn-ea"/>
                          <a:cs typeface="+mn-cs"/>
                        </a:rPr>
                        <a:t>He </a:t>
                      </a:r>
                      <a:r>
                        <a:rPr lang="en-US" sz="1100" b="0" i="0" kern="1200" dirty="0" err="1">
                          <a:solidFill>
                            <a:schemeClr val="tx1"/>
                          </a:solidFill>
                          <a:effectLst/>
                          <a:latin typeface="+mn-lt"/>
                          <a:ea typeface="+mn-ea"/>
                          <a:cs typeface="+mn-cs"/>
                        </a:rPr>
                        <a:t>sitteth</a:t>
                      </a:r>
                      <a:r>
                        <a:rPr lang="en-US" sz="1100" b="0" i="0" kern="1200" dirty="0">
                          <a:solidFill>
                            <a:schemeClr val="tx1"/>
                          </a:solidFill>
                          <a:effectLst/>
                          <a:latin typeface="+mn-lt"/>
                          <a:ea typeface="+mn-ea"/>
                          <a:cs typeface="+mn-cs"/>
                        </a:rPr>
                        <a:t> alone</a:t>
                      </a:r>
                      <a:endParaRPr lang="en-US" sz="1100" b="0" dirty="0"/>
                    </a:p>
                  </a:txBody>
                  <a:tcPr/>
                </a:tc>
                <a:tc>
                  <a:txBody>
                    <a:bodyPr/>
                    <a:lstStyle/>
                    <a:p>
                      <a:r>
                        <a:rPr lang="en-US" sz="1100" dirty="0"/>
                        <a:t>Lesson in independence</a:t>
                      </a:r>
                    </a:p>
                  </a:txBody>
                  <a:tcPr/>
                </a:tc>
                <a:extLst>
                  <a:ext uri="{0D108BD9-81ED-4DB2-BD59-A6C34878D82A}">
                    <a16:rowId xmlns:a16="http://schemas.microsoft.com/office/drawing/2014/main" val="10008"/>
                  </a:ext>
                </a:extLst>
              </a:tr>
              <a:tr h="370840">
                <a:tc>
                  <a:txBody>
                    <a:bodyPr/>
                    <a:lstStyle/>
                    <a:p>
                      <a:r>
                        <a:rPr lang="en-US" sz="1100" dirty="0"/>
                        <a:t>Verse 29</a:t>
                      </a:r>
                    </a:p>
                  </a:txBody>
                  <a:tcPr/>
                </a:tc>
                <a:tc>
                  <a:txBody>
                    <a:bodyPr/>
                    <a:lstStyle/>
                    <a:p>
                      <a:r>
                        <a:rPr lang="en-US" sz="1100" dirty="0"/>
                        <a:t>He </a:t>
                      </a:r>
                      <a:r>
                        <a:rPr lang="en-US" sz="1100" dirty="0" err="1"/>
                        <a:t>putteth</a:t>
                      </a:r>
                      <a:r>
                        <a:rPr lang="en-US" sz="1100" dirty="0"/>
                        <a:t> his mouth in the dust</a:t>
                      </a:r>
                    </a:p>
                  </a:txBody>
                  <a:tcPr/>
                </a:tc>
                <a:tc>
                  <a:txBody>
                    <a:bodyPr/>
                    <a:lstStyle/>
                    <a:p>
                      <a:r>
                        <a:rPr lang="en-US" sz="1100" dirty="0"/>
                        <a:t>Lives in a state of deep humility</a:t>
                      </a:r>
                    </a:p>
                  </a:txBody>
                  <a:tcPr/>
                </a:tc>
                <a:extLst>
                  <a:ext uri="{0D108BD9-81ED-4DB2-BD59-A6C34878D82A}">
                    <a16:rowId xmlns:a16="http://schemas.microsoft.com/office/drawing/2014/main" val="10009"/>
                  </a:ext>
                </a:extLst>
              </a:tr>
              <a:tr h="370840">
                <a:tc>
                  <a:txBody>
                    <a:bodyPr/>
                    <a:lstStyle/>
                    <a:p>
                      <a:r>
                        <a:rPr lang="en-US" sz="1100" dirty="0"/>
                        <a:t>Verse 29</a:t>
                      </a:r>
                    </a:p>
                  </a:txBody>
                  <a:tcPr/>
                </a:tc>
                <a:tc>
                  <a:txBody>
                    <a:bodyPr/>
                    <a:lstStyle/>
                    <a:p>
                      <a:r>
                        <a:rPr lang="en-US" sz="1100" dirty="0"/>
                        <a:t>If so be there may be hope</a:t>
                      </a:r>
                    </a:p>
                  </a:txBody>
                  <a:tcPr/>
                </a:tc>
                <a:tc>
                  <a:txBody>
                    <a:bodyPr/>
                    <a:lstStyle/>
                    <a:p>
                      <a:r>
                        <a:rPr lang="en-US" sz="1100" dirty="0"/>
                        <a:t>There is room for hope</a:t>
                      </a:r>
                    </a:p>
                  </a:txBody>
                  <a:tcPr/>
                </a:tc>
                <a:extLst>
                  <a:ext uri="{0D108BD9-81ED-4DB2-BD59-A6C34878D82A}">
                    <a16:rowId xmlns:a16="http://schemas.microsoft.com/office/drawing/2014/main" val="10010"/>
                  </a:ext>
                </a:extLst>
              </a:tr>
            </a:tbl>
          </a:graphicData>
        </a:graphic>
      </p:graphicFrame>
      <p:sp>
        <p:nvSpPr>
          <p:cNvPr id="9" name="TextBox 8"/>
          <p:cNvSpPr txBox="1"/>
          <p:nvPr/>
        </p:nvSpPr>
        <p:spPr>
          <a:xfrm>
            <a:off x="2672783" y="-29912"/>
            <a:ext cx="5122250" cy="369332"/>
          </a:xfrm>
          <a:prstGeom prst="rect">
            <a:avLst/>
          </a:prstGeom>
          <a:noFill/>
        </p:spPr>
        <p:txBody>
          <a:bodyPr wrap="square" rtlCol="0">
            <a:spAutoFit/>
          </a:bodyPr>
          <a:lstStyle/>
          <a:p>
            <a:pPr algn="ctr"/>
            <a:r>
              <a:rPr lang="en-US" dirty="0"/>
              <a:t>Lamentations 3 (Source 3)</a:t>
            </a:r>
          </a:p>
        </p:txBody>
      </p:sp>
    </p:spTree>
    <p:extLst>
      <p:ext uri="{BB962C8B-B14F-4D97-AF65-F5344CB8AC3E}">
        <p14:creationId xmlns:p14="http://schemas.microsoft.com/office/powerpoint/2010/main" val="3758757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72253361"/>
              </p:ext>
            </p:extLst>
          </p:nvPr>
        </p:nvGraphicFramePr>
        <p:xfrm>
          <a:off x="331732" y="1064463"/>
          <a:ext cx="11439558" cy="5199657"/>
        </p:xfrm>
        <a:graphic>
          <a:graphicData uri="http://schemas.openxmlformats.org/drawingml/2006/table">
            <a:tbl>
              <a:tblPr firstRow="1" bandRow="1">
                <a:tableStyleId>{5940675A-B579-460E-94D1-54222C63F5DA}</a:tableStyleId>
              </a:tblPr>
              <a:tblGrid>
                <a:gridCol w="1100501">
                  <a:extLst>
                    <a:ext uri="{9D8B030D-6E8A-4147-A177-3AD203B41FA5}">
                      <a16:colId xmlns:a16="http://schemas.microsoft.com/office/drawing/2014/main" val="20000"/>
                    </a:ext>
                  </a:extLst>
                </a:gridCol>
                <a:gridCol w="2625505">
                  <a:extLst>
                    <a:ext uri="{9D8B030D-6E8A-4147-A177-3AD203B41FA5}">
                      <a16:colId xmlns:a16="http://schemas.microsoft.com/office/drawing/2014/main" val="20001"/>
                    </a:ext>
                  </a:extLst>
                </a:gridCol>
                <a:gridCol w="7713552">
                  <a:extLst>
                    <a:ext uri="{9D8B030D-6E8A-4147-A177-3AD203B41FA5}">
                      <a16:colId xmlns:a16="http://schemas.microsoft.com/office/drawing/2014/main" val="20002"/>
                    </a:ext>
                  </a:extLst>
                </a:gridCol>
              </a:tblGrid>
              <a:tr h="769897">
                <a:tc>
                  <a:txBody>
                    <a:bodyPr/>
                    <a:lstStyle/>
                    <a:p>
                      <a:r>
                        <a:rPr lang="en-US" sz="1100" b="0" dirty="0"/>
                        <a:t>Verse 30</a:t>
                      </a:r>
                    </a:p>
                  </a:txBody>
                  <a:tcPr/>
                </a:tc>
                <a:tc>
                  <a:txBody>
                    <a:bodyPr/>
                    <a:lstStyle/>
                    <a:p>
                      <a:r>
                        <a:rPr lang="en-US" sz="1100" b="0" dirty="0"/>
                        <a:t>He giveth his cheek to him that </a:t>
                      </a:r>
                      <a:r>
                        <a:rPr lang="en-US" sz="1100" b="0" dirty="0" err="1"/>
                        <a:t>smiteth</a:t>
                      </a:r>
                      <a:endParaRPr lang="en-US" sz="11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He has that love that is not provoked. He is not quarrelsome, nor apt to resent injuries; he suffers long and is kind. Or, it may be rendered, "let him give his cheek.“</a:t>
                      </a:r>
                    </a:p>
                    <a:p>
                      <a:endParaRPr lang="en-US" sz="1100" dirty="0"/>
                    </a:p>
                  </a:txBody>
                  <a:tcPr/>
                </a:tc>
                <a:extLst>
                  <a:ext uri="{0D108BD9-81ED-4DB2-BD59-A6C34878D82A}">
                    <a16:rowId xmlns:a16="http://schemas.microsoft.com/office/drawing/2014/main" val="10000"/>
                  </a:ext>
                </a:extLst>
              </a:tr>
              <a:tr h="370840">
                <a:tc>
                  <a:txBody>
                    <a:bodyPr/>
                    <a:lstStyle/>
                    <a:p>
                      <a:r>
                        <a:rPr lang="en-US" sz="1100" dirty="0"/>
                        <a:t>Verse 30</a:t>
                      </a:r>
                    </a:p>
                  </a:txBody>
                  <a:tcPr/>
                </a:tc>
                <a:tc>
                  <a:txBody>
                    <a:bodyPr/>
                    <a:lstStyle/>
                    <a:p>
                      <a:r>
                        <a:rPr lang="en-US" sz="1100" dirty="0"/>
                        <a:t>He is filled full</a:t>
                      </a:r>
                      <a:r>
                        <a:rPr lang="en-US" sz="1100" baseline="0" dirty="0"/>
                        <a:t> with reproach</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Though all this take place, yet let his "trust be in God, who will not cast off for ever." God will take his part, and bring him safely through all hardships.</a:t>
                      </a:r>
                    </a:p>
                    <a:p>
                      <a:endParaRPr lang="en-US" sz="1100" dirty="0"/>
                    </a:p>
                  </a:txBody>
                  <a:tcPr/>
                </a:tc>
                <a:extLst>
                  <a:ext uri="{0D108BD9-81ED-4DB2-BD59-A6C34878D82A}">
                    <a16:rowId xmlns:a16="http://schemas.microsoft.com/office/drawing/2014/main" val="10001"/>
                  </a:ext>
                </a:extLst>
              </a:tr>
              <a:tr h="370840">
                <a:tc>
                  <a:txBody>
                    <a:bodyPr/>
                    <a:lstStyle/>
                    <a:p>
                      <a:r>
                        <a:rPr lang="en-US" sz="1100" dirty="0"/>
                        <a:t>Verse 33</a:t>
                      </a:r>
                    </a:p>
                  </a:txBody>
                  <a:tcPr/>
                </a:tc>
                <a:tc>
                  <a:txBody>
                    <a:bodyPr/>
                    <a:lstStyle/>
                    <a:p>
                      <a:r>
                        <a:rPr lang="en-US" sz="1100" dirty="0"/>
                        <a:t>For he doth not afflict willingly</a:t>
                      </a:r>
                    </a:p>
                  </a:txBody>
                  <a:tcPr/>
                </a:tc>
                <a:tc>
                  <a:txBody>
                    <a:bodyPr/>
                    <a:lstStyle/>
                    <a:p>
                      <a:r>
                        <a:rPr lang="en-US" sz="1100" dirty="0">
                          <a:solidFill>
                            <a:srgbClr val="000000"/>
                          </a:solidFill>
                          <a:latin typeface="Abadi" panose="020B0604020104020204" pitchFamily="34" charset="0"/>
                        </a:rPr>
                        <a:t>It is no pleasure to God to afflict men. He takes no delight in our pain and misery: yet, like a tender and intelligent parent, he uses the rod; not to gratify himself, but to profit and save us.</a:t>
                      </a:r>
                      <a:endParaRPr lang="en-US" sz="1100" dirty="0"/>
                    </a:p>
                  </a:txBody>
                  <a:tcPr/>
                </a:tc>
                <a:extLst>
                  <a:ext uri="{0D108BD9-81ED-4DB2-BD59-A6C34878D82A}">
                    <a16:rowId xmlns:a16="http://schemas.microsoft.com/office/drawing/2014/main" val="10002"/>
                  </a:ext>
                </a:extLst>
              </a:tr>
              <a:tr h="370840">
                <a:tc>
                  <a:txBody>
                    <a:bodyPr/>
                    <a:lstStyle/>
                    <a:p>
                      <a:r>
                        <a:rPr lang="en-US" sz="1100" dirty="0"/>
                        <a:t>Verse 34</a:t>
                      </a:r>
                    </a:p>
                  </a:txBody>
                  <a:tcPr/>
                </a:tc>
                <a:tc>
                  <a:txBody>
                    <a:bodyPr/>
                    <a:lstStyle/>
                    <a:p>
                      <a:r>
                        <a:rPr lang="en-US" sz="1200" b="0" i="0" kern="1200" dirty="0">
                          <a:solidFill>
                            <a:schemeClr val="tx1"/>
                          </a:solidFill>
                          <a:effectLst/>
                          <a:latin typeface="+mn-lt"/>
                          <a:ea typeface="+mn-ea"/>
                          <a:cs typeface="+mn-cs"/>
                        </a:rPr>
                        <a:t>All the prisoners of the earth</a:t>
                      </a:r>
                      <a:endParaRPr lang="en-US" sz="1200" b="0" dirty="0"/>
                    </a:p>
                  </a:txBody>
                  <a:tcPr/>
                </a:tc>
                <a:tc>
                  <a:txBody>
                    <a:bodyPr/>
                    <a:lstStyle/>
                    <a:p>
                      <a:r>
                        <a:rPr lang="en-US" sz="1200" b="0" i="0" kern="1200" dirty="0">
                          <a:solidFill>
                            <a:schemeClr val="tx1"/>
                          </a:solidFill>
                          <a:effectLst/>
                          <a:latin typeface="+mn-lt"/>
                          <a:ea typeface="+mn-ea"/>
                          <a:cs typeface="+mn-cs"/>
                        </a:rPr>
                        <a:t>Those insolvent debtors who were put in prison, and there obliged to work out the debt. Yet this is mercy in comparison with those who put them in prison, and keep them there, when they know that it is impossible, from the state of the laws, to lessen the debt by their confinement.</a:t>
                      </a:r>
                      <a:endParaRPr lang="en-US" sz="1200" b="0" dirty="0"/>
                    </a:p>
                  </a:txBody>
                  <a:tcPr/>
                </a:tc>
                <a:extLst>
                  <a:ext uri="{0D108BD9-81ED-4DB2-BD59-A6C34878D82A}">
                    <a16:rowId xmlns:a16="http://schemas.microsoft.com/office/drawing/2014/main" val="10003"/>
                  </a:ext>
                </a:extLst>
              </a:tr>
              <a:tr h="370840">
                <a:tc>
                  <a:txBody>
                    <a:bodyPr/>
                    <a:lstStyle/>
                    <a:p>
                      <a:r>
                        <a:rPr lang="en-US" sz="1100" dirty="0"/>
                        <a:t>Verse 36</a:t>
                      </a:r>
                    </a:p>
                  </a:txBody>
                  <a:tcPr/>
                </a:tc>
                <a:tc>
                  <a:txBody>
                    <a:bodyPr/>
                    <a:lstStyle/>
                    <a:p>
                      <a:r>
                        <a:rPr lang="en-US" sz="1200" b="0" i="0" kern="1200" dirty="0">
                          <a:solidFill>
                            <a:schemeClr val="tx1"/>
                          </a:solidFill>
                          <a:effectLst/>
                          <a:latin typeface="+mn-lt"/>
                          <a:ea typeface="+mn-ea"/>
                          <a:cs typeface="+mn-cs"/>
                        </a:rPr>
                        <a:t>To subvert a man in his cause</a:t>
                      </a:r>
                      <a:endParaRPr lang="en-US" sz="1200" b="0" dirty="0"/>
                    </a:p>
                  </a:txBody>
                  <a:tcPr/>
                </a:tc>
                <a:tc>
                  <a:txBody>
                    <a:bodyPr/>
                    <a:lstStyle/>
                    <a:p>
                      <a:r>
                        <a:rPr lang="en-US" sz="1200" b="0" i="0" kern="1200" dirty="0">
                          <a:solidFill>
                            <a:schemeClr val="tx1"/>
                          </a:solidFill>
                          <a:effectLst/>
                          <a:latin typeface="+mn-lt"/>
                          <a:ea typeface="+mn-ea"/>
                          <a:cs typeface="+mn-cs"/>
                        </a:rPr>
                        <a:t>To prevent his having justice done him in a lawsuit, etc., by undue interference, as by suborning false witnesses, or exerting any kind of influence in opposition to truth and right.</a:t>
                      </a:r>
                      <a:endParaRPr lang="en-US" sz="1200" b="0" dirty="0"/>
                    </a:p>
                  </a:txBody>
                  <a:tcPr/>
                </a:tc>
                <a:extLst>
                  <a:ext uri="{0D108BD9-81ED-4DB2-BD59-A6C34878D82A}">
                    <a16:rowId xmlns:a16="http://schemas.microsoft.com/office/drawing/2014/main" val="10004"/>
                  </a:ext>
                </a:extLst>
              </a:tr>
              <a:tr h="370840">
                <a:tc>
                  <a:txBody>
                    <a:bodyPr/>
                    <a:lstStyle/>
                    <a:p>
                      <a:r>
                        <a:rPr lang="en-US" sz="1100" dirty="0"/>
                        <a:t>Verse 40</a:t>
                      </a:r>
                    </a:p>
                  </a:txBody>
                  <a:tcPr/>
                </a:tc>
                <a:tc>
                  <a:txBody>
                    <a:bodyPr/>
                    <a:lstStyle/>
                    <a:p>
                      <a:r>
                        <a:rPr lang="en-US" sz="1200" b="0" i="0" kern="1200" dirty="0">
                          <a:solidFill>
                            <a:schemeClr val="tx1"/>
                          </a:solidFill>
                          <a:effectLst/>
                          <a:latin typeface="+mn-lt"/>
                          <a:ea typeface="+mn-ea"/>
                          <a:cs typeface="+mn-cs"/>
                        </a:rPr>
                        <a:t>Let us search</a:t>
                      </a:r>
                      <a:endParaRPr lang="en-US" sz="1200" b="0" dirty="0"/>
                    </a:p>
                  </a:txBody>
                  <a:tcPr/>
                </a:tc>
                <a:tc>
                  <a:txBody>
                    <a:bodyPr/>
                    <a:lstStyle/>
                    <a:p>
                      <a:r>
                        <a:rPr lang="en-US" sz="1200" b="0" dirty="0"/>
                        <a:t>Let us examine our lives and</a:t>
                      </a:r>
                      <a:r>
                        <a:rPr lang="en-US" sz="1200" b="0" baseline="0" dirty="0"/>
                        <a:t> our relationship with the Lord</a:t>
                      </a:r>
                      <a:endParaRPr lang="en-US" sz="1200" b="0" dirty="0"/>
                    </a:p>
                  </a:txBody>
                  <a:tcPr/>
                </a:tc>
                <a:extLst>
                  <a:ext uri="{0D108BD9-81ED-4DB2-BD59-A6C34878D82A}">
                    <a16:rowId xmlns:a16="http://schemas.microsoft.com/office/drawing/2014/main" val="10005"/>
                  </a:ext>
                </a:extLst>
              </a:tr>
              <a:tr h="370840">
                <a:tc>
                  <a:txBody>
                    <a:bodyPr/>
                    <a:lstStyle/>
                    <a:p>
                      <a:r>
                        <a:rPr lang="en-US" sz="1100" dirty="0"/>
                        <a:t>Verse 48</a:t>
                      </a:r>
                    </a:p>
                  </a:txBody>
                  <a:tcPr/>
                </a:tc>
                <a:tc>
                  <a:txBody>
                    <a:bodyPr/>
                    <a:lstStyle/>
                    <a:p>
                      <a:r>
                        <a:rPr lang="en-US" sz="1200" b="0" dirty="0"/>
                        <a:t>Mine</a:t>
                      </a:r>
                      <a:r>
                        <a:rPr lang="en-US" sz="1200" b="0" baseline="0" dirty="0"/>
                        <a:t> eye </a:t>
                      </a:r>
                      <a:r>
                        <a:rPr lang="en-US" sz="1200" b="0" baseline="0" dirty="0" err="1"/>
                        <a:t>runneth</a:t>
                      </a:r>
                      <a:r>
                        <a:rPr lang="en-US" sz="1200" b="0" baseline="0" dirty="0"/>
                        <a:t> down</a:t>
                      </a:r>
                      <a:endParaRPr lang="en-US" sz="1200" b="0" dirty="0"/>
                    </a:p>
                  </a:txBody>
                  <a:tcPr/>
                </a:tc>
                <a:tc>
                  <a:txBody>
                    <a:bodyPr/>
                    <a:lstStyle/>
                    <a:p>
                      <a:r>
                        <a:rPr lang="en-US" sz="1200" b="0" dirty="0"/>
                        <a:t>I weep incessantly</a:t>
                      </a:r>
                    </a:p>
                  </a:txBody>
                  <a:tcPr/>
                </a:tc>
                <a:extLst>
                  <a:ext uri="{0D108BD9-81ED-4DB2-BD59-A6C34878D82A}">
                    <a16:rowId xmlns:a16="http://schemas.microsoft.com/office/drawing/2014/main" val="10006"/>
                  </a:ext>
                </a:extLst>
              </a:tr>
              <a:tr h="370840">
                <a:tc>
                  <a:txBody>
                    <a:bodyPr/>
                    <a:lstStyle/>
                    <a:p>
                      <a:r>
                        <a:rPr lang="en-US" sz="1100" dirty="0"/>
                        <a:t>Verse 51</a:t>
                      </a:r>
                    </a:p>
                  </a:txBody>
                  <a:tcPr/>
                </a:tc>
                <a:tc>
                  <a:txBody>
                    <a:bodyPr/>
                    <a:lstStyle/>
                    <a:p>
                      <a:r>
                        <a:rPr lang="en-US" sz="1200" b="0" dirty="0"/>
                        <a:t>Mine eye </a:t>
                      </a:r>
                      <a:r>
                        <a:rPr lang="en-US" sz="1200" b="0" dirty="0" err="1"/>
                        <a:t>affecteth</a:t>
                      </a:r>
                      <a:r>
                        <a:rPr lang="en-US" sz="1200" b="0" baseline="0" dirty="0"/>
                        <a:t> mine heart</a:t>
                      </a:r>
                      <a:endParaRPr lang="en-US" sz="1200" b="0" dirty="0"/>
                    </a:p>
                  </a:txBody>
                  <a:tcPr/>
                </a:tc>
                <a:tc>
                  <a:txBody>
                    <a:bodyPr/>
                    <a:lstStyle/>
                    <a:p>
                      <a:r>
                        <a:rPr lang="en-US" sz="1200" b="0" dirty="0"/>
                        <a:t>What I see</a:t>
                      </a:r>
                      <a:r>
                        <a:rPr lang="en-US" sz="1200" b="0" baseline="0" dirty="0"/>
                        <a:t> I feel, I see nothing but misery, and I feel in consequence nothing but pain</a:t>
                      </a:r>
                      <a:endParaRPr lang="en-US" sz="1200" b="0" dirty="0"/>
                    </a:p>
                  </a:txBody>
                  <a:tcPr/>
                </a:tc>
                <a:extLst>
                  <a:ext uri="{0D108BD9-81ED-4DB2-BD59-A6C34878D82A}">
                    <a16:rowId xmlns:a16="http://schemas.microsoft.com/office/drawing/2014/main" val="10007"/>
                  </a:ext>
                </a:extLst>
              </a:tr>
              <a:tr h="370840">
                <a:tc>
                  <a:txBody>
                    <a:bodyPr/>
                    <a:lstStyle/>
                    <a:p>
                      <a:r>
                        <a:rPr lang="en-US" sz="1100" dirty="0"/>
                        <a:t>Verse 51</a:t>
                      </a:r>
                    </a:p>
                  </a:txBody>
                  <a:tcPr/>
                </a:tc>
                <a:tc>
                  <a:txBody>
                    <a:bodyPr/>
                    <a:lstStyle/>
                    <a:p>
                      <a:r>
                        <a:rPr lang="en-US" sz="1200" b="0" dirty="0"/>
                        <a:t>Daughters</a:t>
                      </a:r>
                      <a:r>
                        <a:rPr lang="en-US" sz="1200" b="0" baseline="0" dirty="0"/>
                        <a:t> of my city</a:t>
                      </a:r>
                      <a:endParaRPr lang="en-US" sz="1200" b="0" dirty="0"/>
                    </a:p>
                  </a:txBody>
                  <a:tcPr/>
                </a:tc>
                <a:tc>
                  <a:txBody>
                    <a:bodyPr/>
                    <a:lstStyle/>
                    <a:p>
                      <a:r>
                        <a:rPr lang="en-US" sz="1200" b="0" dirty="0"/>
                        <a:t>Villages about Jerusalem</a:t>
                      </a:r>
                    </a:p>
                  </a:txBody>
                  <a:tcPr/>
                </a:tc>
                <a:extLst>
                  <a:ext uri="{0D108BD9-81ED-4DB2-BD59-A6C34878D82A}">
                    <a16:rowId xmlns:a16="http://schemas.microsoft.com/office/drawing/2014/main" val="10008"/>
                  </a:ext>
                </a:extLst>
              </a:tr>
              <a:tr h="370840">
                <a:tc>
                  <a:txBody>
                    <a:bodyPr/>
                    <a:lstStyle/>
                    <a:p>
                      <a:r>
                        <a:rPr lang="en-US" sz="1100" dirty="0"/>
                        <a:t>Verse 56 </a:t>
                      </a:r>
                    </a:p>
                  </a:txBody>
                  <a:tcPr/>
                </a:tc>
                <a:tc>
                  <a:txBody>
                    <a:bodyPr/>
                    <a:lstStyle/>
                    <a:p>
                      <a:r>
                        <a:rPr lang="en-US" sz="1200" b="0" dirty="0"/>
                        <a:t>Hide not thine ear at my breathing</a:t>
                      </a:r>
                    </a:p>
                  </a:txBody>
                  <a:tcPr/>
                </a:tc>
                <a:tc>
                  <a:txBody>
                    <a:bodyPr/>
                    <a:lstStyle/>
                    <a:p>
                      <a:r>
                        <a:rPr lang="en-US" sz="1200" b="0" dirty="0"/>
                        <a:t>He dared not even to complain, nor to cry, nor to pray aloud; he was obliged to whisper his prayer to God</a:t>
                      </a:r>
                    </a:p>
                  </a:txBody>
                  <a:tcPr/>
                </a:tc>
                <a:extLst>
                  <a:ext uri="{0D108BD9-81ED-4DB2-BD59-A6C34878D82A}">
                    <a16:rowId xmlns:a16="http://schemas.microsoft.com/office/drawing/2014/main" val="10009"/>
                  </a:ext>
                </a:extLst>
              </a:tr>
              <a:tr h="370840">
                <a:tc>
                  <a:txBody>
                    <a:bodyPr/>
                    <a:lstStyle/>
                    <a:p>
                      <a:r>
                        <a:rPr lang="en-US" sz="1100" dirty="0"/>
                        <a:t>Verse 65</a:t>
                      </a:r>
                    </a:p>
                  </a:txBody>
                  <a:tcPr/>
                </a:tc>
                <a:tc>
                  <a:txBody>
                    <a:bodyPr/>
                    <a:lstStyle/>
                    <a:p>
                      <a:r>
                        <a:rPr lang="en-US" sz="1200" b="0" i="0" kern="1200" dirty="0">
                          <a:solidFill>
                            <a:schemeClr val="tx1"/>
                          </a:solidFill>
                          <a:effectLst/>
                          <a:latin typeface="+mn-lt"/>
                          <a:ea typeface="+mn-ea"/>
                          <a:cs typeface="+mn-cs"/>
                        </a:rPr>
                        <a:t>Give them sorrow of heart</a:t>
                      </a:r>
                      <a:endParaRPr lang="en-US" sz="1200" b="0" dirty="0"/>
                    </a:p>
                  </a:txBody>
                  <a:tcPr/>
                </a:tc>
                <a:tc>
                  <a:txBody>
                    <a:bodyPr/>
                    <a:lstStyle/>
                    <a:p>
                      <a:r>
                        <a:rPr lang="en-US" sz="1200" b="0" i="0" kern="1200" dirty="0">
                          <a:solidFill>
                            <a:schemeClr val="tx1"/>
                          </a:solidFill>
                          <a:effectLst/>
                          <a:latin typeface="+mn-lt"/>
                          <a:ea typeface="+mn-ea"/>
                          <a:cs typeface="+mn-cs"/>
                        </a:rPr>
                        <a:t>They shall have a callous heart.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former is their state, the latter their fate. This is the consequence of their hardening their hearts from thy fear. </a:t>
                      </a:r>
                      <a:endParaRPr lang="en-US" sz="1200" b="0" dirty="0"/>
                    </a:p>
                  </a:txBody>
                  <a:tcPr/>
                </a:tc>
                <a:extLst>
                  <a:ext uri="{0D108BD9-81ED-4DB2-BD59-A6C34878D82A}">
                    <a16:rowId xmlns:a16="http://schemas.microsoft.com/office/drawing/2014/main" val="10010"/>
                  </a:ext>
                </a:extLst>
              </a:tr>
            </a:tbl>
          </a:graphicData>
        </a:graphic>
      </p:graphicFrame>
      <p:sp>
        <p:nvSpPr>
          <p:cNvPr id="9" name="TextBox 8"/>
          <p:cNvSpPr txBox="1"/>
          <p:nvPr/>
        </p:nvSpPr>
        <p:spPr>
          <a:xfrm>
            <a:off x="2672783" y="-29912"/>
            <a:ext cx="5122250" cy="369332"/>
          </a:xfrm>
          <a:prstGeom prst="rect">
            <a:avLst/>
          </a:prstGeom>
          <a:noFill/>
        </p:spPr>
        <p:txBody>
          <a:bodyPr wrap="square" rtlCol="0">
            <a:spAutoFit/>
          </a:bodyPr>
          <a:lstStyle/>
          <a:p>
            <a:pPr algn="ctr"/>
            <a:r>
              <a:rPr lang="en-US" dirty="0"/>
              <a:t>Lamentations 3 continued (Source 3)</a:t>
            </a:r>
          </a:p>
        </p:txBody>
      </p:sp>
    </p:spTree>
    <p:extLst>
      <p:ext uri="{BB962C8B-B14F-4D97-AF65-F5344CB8AC3E}">
        <p14:creationId xmlns:p14="http://schemas.microsoft.com/office/powerpoint/2010/main" val="3085643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24434250"/>
              </p:ext>
            </p:extLst>
          </p:nvPr>
        </p:nvGraphicFramePr>
        <p:xfrm>
          <a:off x="447642" y="330367"/>
          <a:ext cx="11439558" cy="6354008"/>
        </p:xfrm>
        <a:graphic>
          <a:graphicData uri="http://schemas.openxmlformats.org/drawingml/2006/table">
            <a:tbl>
              <a:tblPr firstRow="1" bandRow="1">
                <a:tableStyleId>{5940675A-B579-460E-94D1-54222C63F5DA}</a:tableStyleId>
              </a:tblPr>
              <a:tblGrid>
                <a:gridCol w="1100501">
                  <a:extLst>
                    <a:ext uri="{9D8B030D-6E8A-4147-A177-3AD203B41FA5}">
                      <a16:colId xmlns:a16="http://schemas.microsoft.com/office/drawing/2014/main" val="20000"/>
                    </a:ext>
                  </a:extLst>
                </a:gridCol>
                <a:gridCol w="2625505">
                  <a:extLst>
                    <a:ext uri="{9D8B030D-6E8A-4147-A177-3AD203B41FA5}">
                      <a16:colId xmlns:a16="http://schemas.microsoft.com/office/drawing/2014/main" val="20001"/>
                    </a:ext>
                  </a:extLst>
                </a:gridCol>
                <a:gridCol w="7713552">
                  <a:extLst>
                    <a:ext uri="{9D8B030D-6E8A-4147-A177-3AD203B41FA5}">
                      <a16:colId xmlns:a16="http://schemas.microsoft.com/office/drawing/2014/main" val="20002"/>
                    </a:ext>
                  </a:extLst>
                </a:gridCol>
              </a:tblGrid>
              <a:tr h="370840">
                <a:tc>
                  <a:txBody>
                    <a:bodyPr/>
                    <a:lstStyle/>
                    <a:p>
                      <a:r>
                        <a:rPr lang="en-US" sz="1100" dirty="0"/>
                        <a:t>Verse 1</a:t>
                      </a:r>
                    </a:p>
                  </a:txBody>
                  <a:tcPr/>
                </a:tc>
                <a:tc>
                  <a:txBody>
                    <a:bodyPr/>
                    <a:lstStyle/>
                    <a:p>
                      <a:r>
                        <a:rPr lang="en-US" sz="1200" b="0" i="0" kern="1200" dirty="0">
                          <a:solidFill>
                            <a:schemeClr val="tx1"/>
                          </a:solidFill>
                          <a:effectLst/>
                          <a:latin typeface="+mn-lt"/>
                          <a:ea typeface="+mn-ea"/>
                          <a:cs typeface="+mn-cs"/>
                        </a:rPr>
                        <a:t>How is the gold become dim</a:t>
                      </a:r>
                      <a:endParaRPr lang="en-US" sz="1200" b="0" dirty="0"/>
                    </a:p>
                  </a:txBody>
                  <a:tcPr/>
                </a:tc>
                <a:tc>
                  <a:txBody>
                    <a:bodyPr/>
                    <a:lstStyle/>
                    <a:p>
                      <a:r>
                        <a:rPr lang="en-US" sz="1200" b="0" i="0" kern="1200" dirty="0">
                          <a:solidFill>
                            <a:schemeClr val="tx1"/>
                          </a:solidFill>
                          <a:effectLst/>
                          <a:latin typeface="+mn-lt"/>
                          <a:ea typeface="+mn-ea"/>
                          <a:cs typeface="+mn-cs"/>
                        </a:rPr>
                        <a:t>native gold from the mine, which, contrary to its nature, is become dim, is tarnished; and even the fine, the sterling gold</a:t>
                      </a:r>
                      <a:endParaRPr lang="en-US" sz="1200" dirty="0"/>
                    </a:p>
                  </a:txBody>
                  <a:tcPr/>
                </a:tc>
                <a:extLst>
                  <a:ext uri="{0D108BD9-81ED-4DB2-BD59-A6C34878D82A}">
                    <a16:rowId xmlns:a16="http://schemas.microsoft.com/office/drawing/2014/main" val="10000"/>
                  </a:ext>
                </a:extLst>
              </a:tr>
              <a:tr h="484797">
                <a:tc>
                  <a:txBody>
                    <a:bodyPr/>
                    <a:lstStyle/>
                    <a:p>
                      <a:r>
                        <a:rPr lang="en-US" sz="1100" dirty="0"/>
                        <a:t>Verse 1</a:t>
                      </a:r>
                    </a:p>
                  </a:txBody>
                  <a:tcPr/>
                </a:tc>
                <a:tc>
                  <a:txBody>
                    <a:bodyPr/>
                    <a:lstStyle/>
                    <a:p>
                      <a:r>
                        <a:rPr lang="en-US" sz="1200" b="0" i="0" kern="1200" dirty="0">
                          <a:solidFill>
                            <a:schemeClr val="tx1"/>
                          </a:solidFill>
                          <a:effectLst/>
                          <a:latin typeface="+mn-lt"/>
                          <a:ea typeface="+mn-ea"/>
                          <a:cs typeface="+mn-cs"/>
                        </a:rPr>
                        <a:t>The stones of the sanctuary</a:t>
                      </a:r>
                      <a:endParaRPr lang="en-US" sz="1200" b="0" dirty="0"/>
                    </a:p>
                  </a:txBody>
                  <a:tcPr/>
                </a:tc>
                <a:tc>
                  <a:txBody>
                    <a:bodyPr/>
                    <a:lstStyle/>
                    <a:p>
                      <a:r>
                        <a:rPr lang="en-US" sz="1200" b="0" i="0" kern="1200" dirty="0">
                          <a:solidFill>
                            <a:schemeClr val="tx1"/>
                          </a:solidFill>
                          <a:effectLst/>
                          <a:latin typeface="+mn-lt"/>
                          <a:ea typeface="+mn-ea"/>
                          <a:cs typeface="+mn-cs"/>
                        </a:rPr>
                        <a:t>the holy stones; the Jewish godly men, who were even then the living stones of which God built his Church.</a:t>
                      </a:r>
                      <a:endParaRPr lang="en-US" sz="1200" b="0" dirty="0"/>
                    </a:p>
                  </a:txBody>
                  <a:tcPr/>
                </a:tc>
                <a:extLst>
                  <a:ext uri="{0D108BD9-81ED-4DB2-BD59-A6C34878D82A}">
                    <a16:rowId xmlns:a16="http://schemas.microsoft.com/office/drawing/2014/main" val="10001"/>
                  </a:ext>
                </a:extLst>
              </a:tr>
              <a:tr h="370840">
                <a:tc>
                  <a:txBody>
                    <a:bodyPr/>
                    <a:lstStyle/>
                    <a:p>
                      <a:r>
                        <a:rPr lang="en-US" sz="1100" dirty="0"/>
                        <a:t>Verse 2</a:t>
                      </a:r>
                    </a:p>
                  </a:txBody>
                  <a:tcPr/>
                </a:tc>
                <a:tc>
                  <a:txBody>
                    <a:bodyPr/>
                    <a:lstStyle/>
                    <a:p>
                      <a:r>
                        <a:rPr lang="en-US" sz="1200" b="0" i="0" kern="1200" dirty="0">
                          <a:solidFill>
                            <a:schemeClr val="tx1"/>
                          </a:solidFill>
                          <a:effectLst/>
                          <a:latin typeface="+mn-lt"/>
                          <a:ea typeface="+mn-ea"/>
                          <a:cs typeface="+mn-cs"/>
                        </a:rPr>
                        <a:t>The precious sons of Zion </a:t>
                      </a:r>
                      <a:endParaRPr lang="en-US" sz="1200" b="0" dirty="0"/>
                    </a:p>
                  </a:txBody>
                  <a:tcPr/>
                </a:tc>
                <a:tc>
                  <a:txBody>
                    <a:bodyPr/>
                    <a:lstStyle/>
                    <a:p>
                      <a:r>
                        <a:rPr lang="en-US" sz="1100" dirty="0"/>
                        <a:t>The Jewish priests</a:t>
                      </a:r>
                      <a:r>
                        <a:rPr lang="en-US" sz="1100" baseline="0" dirty="0"/>
                        <a:t> and the Jewish believers</a:t>
                      </a:r>
                      <a:endParaRPr lang="en-US" sz="1100" dirty="0"/>
                    </a:p>
                  </a:txBody>
                  <a:tcPr/>
                </a:tc>
                <a:extLst>
                  <a:ext uri="{0D108BD9-81ED-4DB2-BD59-A6C34878D82A}">
                    <a16:rowId xmlns:a16="http://schemas.microsoft.com/office/drawing/2014/main" val="10002"/>
                  </a:ext>
                </a:extLst>
              </a:tr>
              <a:tr h="362491">
                <a:tc>
                  <a:txBody>
                    <a:bodyPr/>
                    <a:lstStyle/>
                    <a:p>
                      <a:r>
                        <a:rPr lang="en-US" sz="1100" b="0" dirty="0"/>
                        <a:t>Verse 5</a:t>
                      </a:r>
                    </a:p>
                  </a:txBody>
                  <a:tcPr/>
                </a:tc>
                <a:tc>
                  <a:txBody>
                    <a:bodyPr/>
                    <a:lstStyle/>
                    <a:p>
                      <a:r>
                        <a:rPr lang="en-US" sz="1200" b="0" i="0" kern="1200" dirty="0">
                          <a:solidFill>
                            <a:schemeClr val="tx1"/>
                          </a:solidFill>
                          <a:effectLst/>
                          <a:latin typeface="+mn-lt"/>
                          <a:ea typeface="+mn-ea"/>
                          <a:cs typeface="+mn-cs"/>
                        </a:rPr>
                        <a:t>Embrace dunghills</a:t>
                      </a:r>
                      <a:endParaRPr lang="en-US" sz="12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Lie on straw or rubbish, instead of the costly carpets and sofas on which they formerly stretched themselves</a:t>
                      </a:r>
                      <a:endParaRPr lang="en-US" sz="1200" b="0" dirty="0"/>
                    </a:p>
                  </a:txBody>
                  <a:tcPr/>
                </a:tc>
                <a:extLst>
                  <a:ext uri="{0D108BD9-81ED-4DB2-BD59-A6C34878D82A}">
                    <a16:rowId xmlns:a16="http://schemas.microsoft.com/office/drawing/2014/main" val="10003"/>
                  </a:ext>
                </a:extLst>
              </a:tr>
              <a:tr h="370840">
                <a:tc>
                  <a:txBody>
                    <a:bodyPr/>
                    <a:lstStyle/>
                    <a:p>
                      <a:r>
                        <a:rPr lang="en-US" sz="1100" dirty="0"/>
                        <a:t>Verse 7</a:t>
                      </a:r>
                    </a:p>
                  </a:txBody>
                  <a:tcPr/>
                </a:tc>
                <a:tc>
                  <a:txBody>
                    <a:bodyPr/>
                    <a:lstStyle/>
                    <a:p>
                      <a:r>
                        <a:rPr lang="en-US" sz="1200" b="0" i="0" kern="1200" dirty="0">
                          <a:solidFill>
                            <a:schemeClr val="tx1"/>
                          </a:solidFill>
                          <a:effectLst/>
                          <a:latin typeface="+mn-lt"/>
                          <a:ea typeface="+mn-ea"/>
                          <a:cs typeface="+mn-cs"/>
                        </a:rPr>
                        <a:t>Her Nazarites were purer than snow</a:t>
                      </a:r>
                      <a:endParaRPr lang="en-US" sz="12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nazir</a:t>
                      </a:r>
                      <a:r>
                        <a:rPr lang="en-US" sz="1200" b="0" i="0" kern="1200" dirty="0">
                          <a:solidFill>
                            <a:schemeClr val="tx1"/>
                          </a:solidFill>
                          <a:effectLst/>
                          <a:latin typeface="+mn-lt"/>
                          <a:ea typeface="+mn-ea"/>
                          <a:cs typeface="+mn-cs"/>
                        </a:rPr>
                        <a:t> does not always signify a person separated under a religious vow</a:t>
                      </a:r>
                      <a:endParaRPr lang="en-US" sz="1200" b="0" dirty="0"/>
                    </a:p>
                  </a:txBody>
                  <a:tcPr/>
                </a:tc>
                <a:extLst>
                  <a:ext uri="{0D108BD9-81ED-4DB2-BD59-A6C34878D82A}">
                    <a16:rowId xmlns:a16="http://schemas.microsoft.com/office/drawing/2014/main" val="10004"/>
                  </a:ext>
                </a:extLst>
              </a:tr>
              <a:tr h="370840">
                <a:tc>
                  <a:txBody>
                    <a:bodyPr/>
                    <a:lstStyle/>
                    <a:p>
                      <a:r>
                        <a:rPr lang="en-US" sz="1100" dirty="0"/>
                        <a:t>Verse 7</a:t>
                      </a:r>
                    </a:p>
                  </a:txBody>
                  <a:tcPr/>
                </a:tc>
                <a:tc>
                  <a:txBody>
                    <a:bodyPr/>
                    <a:lstStyle/>
                    <a:p>
                      <a:r>
                        <a:rPr lang="en-US" sz="1200" b="0" i="0" kern="1200" dirty="0">
                          <a:solidFill>
                            <a:schemeClr val="tx1"/>
                          </a:solidFill>
                          <a:effectLst/>
                          <a:latin typeface="+mn-lt"/>
                          <a:ea typeface="+mn-ea"/>
                          <a:cs typeface="+mn-cs"/>
                        </a:rPr>
                        <a:t>The hands of the pitiful women have sodden their own children</a:t>
                      </a:r>
                      <a:endParaRPr lang="en-US" sz="1200" b="0" dirty="0"/>
                    </a:p>
                  </a:txBody>
                  <a:tcPr/>
                </a:tc>
                <a:tc>
                  <a:txBody>
                    <a:bodyPr/>
                    <a:lstStyle/>
                    <a:p>
                      <a:r>
                        <a:rPr lang="en-US" sz="1100" dirty="0">
                          <a:solidFill>
                            <a:srgbClr val="000000"/>
                          </a:solidFill>
                          <a:latin typeface="Abadi" panose="020B0604020104020204" pitchFamily="34" charset="0"/>
                        </a:rPr>
                        <a:t>Reference to mother’s eating their own children Lamentations 2:20</a:t>
                      </a:r>
                      <a:endParaRPr lang="en-US" sz="1100" dirty="0"/>
                    </a:p>
                  </a:txBody>
                  <a:tcPr/>
                </a:tc>
                <a:extLst>
                  <a:ext uri="{0D108BD9-81ED-4DB2-BD59-A6C34878D82A}">
                    <a16:rowId xmlns:a16="http://schemas.microsoft.com/office/drawing/2014/main" val="10005"/>
                  </a:ext>
                </a:extLst>
              </a:tr>
              <a:tr h="370840">
                <a:tc>
                  <a:txBody>
                    <a:bodyPr/>
                    <a:lstStyle/>
                    <a:p>
                      <a:r>
                        <a:rPr lang="en-US" sz="1100" dirty="0"/>
                        <a:t>Verse 15</a:t>
                      </a:r>
                    </a:p>
                  </a:txBody>
                  <a:tcPr/>
                </a:tc>
                <a:tc>
                  <a:txBody>
                    <a:bodyPr/>
                    <a:lstStyle/>
                    <a:p>
                      <a:r>
                        <a:rPr lang="en-US" sz="1200" b="0" i="0" kern="1200" dirty="0">
                          <a:solidFill>
                            <a:schemeClr val="tx1"/>
                          </a:solidFill>
                          <a:effectLst/>
                          <a:latin typeface="+mn-lt"/>
                          <a:ea typeface="+mn-ea"/>
                          <a:cs typeface="+mn-cs"/>
                        </a:rPr>
                        <a:t>When they fled away</a:t>
                      </a:r>
                      <a:endParaRPr lang="en-US" sz="1200" b="0" dirty="0"/>
                    </a:p>
                  </a:txBody>
                  <a:tcPr/>
                </a:tc>
                <a:tc>
                  <a:txBody>
                    <a:bodyPr/>
                    <a:lstStyle/>
                    <a:p>
                      <a:r>
                        <a:rPr lang="en-US" sz="1200" b="0" i="0" kern="1200" dirty="0">
                          <a:solidFill>
                            <a:schemeClr val="tx1"/>
                          </a:solidFill>
                          <a:effectLst/>
                          <a:latin typeface="+mn-lt"/>
                          <a:ea typeface="+mn-ea"/>
                          <a:cs typeface="+mn-cs"/>
                        </a:rPr>
                        <a:t>The priests and prophets (from Lamentations 3:13) were so bad, that the very heathen did not like to permit them to sojourn among them. The prophet now resumes the history of the siege.</a:t>
                      </a:r>
                      <a:endParaRPr lang="en-US" sz="1200" b="0" dirty="0"/>
                    </a:p>
                  </a:txBody>
                  <a:tcPr/>
                </a:tc>
                <a:extLst>
                  <a:ext uri="{0D108BD9-81ED-4DB2-BD59-A6C34878D82A}">
                    <a16:rowId xmlns:a16="http://schemas.microsoft.com/office/drawing/2014/main" val="10006"/>
                  </a:ext>
                </a:extLst>
              </a:tr>
              <a:tr h="370840">
                <a:tc>
                  <a:txBody>
                    <a:bodyPr/>
                    <a:lstStyle/>
                    <a:p>
                      <a:r>
                        <a:rPr lang="en-US" sz="1100" dirty="0"/>
                        <a:t>Verse 17</a:t>
                      </a:r>
                    </a:p>
                  </a:txBody>
                  <a:tcPr/>
                </a:tc>
                <a:tc>
                  <a:txBody>
                    <a:bodyPr/>
                    <a:lstStyle/>
                    <a:p>
                      <a:r>
                        <a:rPr lang="en-US" sz="1200" b="0" i="0" kern="1200" dirty="0">
                          <a:solidFill>
                            <a:schemeClr val="tx1"/>
                          </a:solidFill>
                          <a:effectLst/>
                          <a:latin typeface="+mn-lt"/>
                          <a:ea typeface="+mn-ea"/>
                          <a:cs typeface="+mn-cs"/>
                        </a:rPr>
                        <a:t>We have watched for a nation</a:t>
                      </a:r>
                      <a:endParaRPr lang="en-US" sz="1200" b="0" dirty="0"/>
                    </a:p>
                  </a:txBody>
                  <a:tcPr/>
                </a:tc>
                <a:tc>
                  <a:txBody>
                    <a:bodyPr/>
                    <a:lstStyle/>
                    <a:p>
                      <a:r>
                        <a:rPr lang="en-US" sz="1200" b="0" i="0" kern="1200" dirty="0">
                          <a:solidFill>
                            <a:schemeClr val="tx1"/>
                          </a:solidFill>
                          <a:effectLst/>
                          <a:latin typeface="+mn-lt"/>
                          <a:ea typeface="+mn-ea"/>
                          <a:cs typeface="+mn-cs"/>
                        </a:rPr>
                        <a:t>The Egyptians, who were their pretended allies, but were neither able nor wilting to help them against the Chaldeans.</a:t>
                      </a:r>
                      <a:endParaRPr lang="en-US" sz="1200" b="0" dirty="0"/>
                    </a:p>
                  </a:txBody>
                  <a:tcPr/>
                </a:tc>
                <a:extLst>
                  <a:ext uri="{0D108BD9-81ED-4DB2-BD59-A6C34878D82A}">
                    <a16:rowId xmlns:a16="http://schemas.microsoft.com/office/drawing/2014/main" val="10007"/>
                  </a:ext>
                </a:extLst>
              </a:tr>
              <a:tr h="370840">
                <a:tc>
                  <a:txBody>
                    <a:bodyPr/>
                    <a:lstStyle/>
                    <a:p>
                      <a:r>
                        <a:rPr lang="en-US" sz="1100" dirty="0"/>
                        <a:t>Verse 18</a:t>
                      </a:r>
                    </a:p>
                  </a:txBody>
                  <a:tcPr/>
                </a:tc>
                <a:tc>
                  <a:txBody>
                    <a:bodyPr/>
                    <a:lstStyle/>
                    <a:p>
                      <a:r>
                        <a:rPr lang="en-US" sz="1200" b="0" i="0" kern="1200" dirty="0">
                          <a:solidFill>
                            <a:schemeClr val="tx1"/>
                          </a:solidFill>
                          <a:effectLst/>
                          <a:latin typeface="+mn-lt"/>
                          <a:ea typeface="+mn-ea"/>
                          <a:cs typeface="+mn-cs"/>
                        </a:rPr>
                        <a:t>We cannot go in our streets</a:t>
                      </a:r>
                      <a:endParaRPr lang="en-US" sz="1200" b="0" dirty="0"/>
                    </a:p>
                  </a:txBody>
                  <a:tcPr/>
                </a:tc>
                <a:tc>
                  <a:txBody>
                    <a:bodyPr/>
                    <a:lstStyle/>
                    <a:p>
                      <a:r>
                        <a:rPr lang="en-US" sz="1200" b="0" dirty="0"/>
                        <a:t>Supposed to refer to the darts and other missiles cast from the mounds which they raised on the outside of the walls, by which those who walked in</a:t>
                      </a:r>
                      <a:r>
                        <a:rPr lang="en-US" sz="1200" b="0" baseline="0" dirty="0"/>
                        <a:t> the streets were grievously annoyed, and could not shield themselves</a:t>
                      </a:r>
                      <a:endParaRPr lang="en-US" sz="1200" b="0" dirty="0"/>
                    </a:p>
                  </a:txBody>
                  <a:tcPr/>
                </a:tc>
                <a:extLst>
                  <a:ext uri="{0D108BD9-81ED-4DB2-BD59-A6C34878D82A}">
                    <a16:rowId xmlns:a16="http://schemas.microsoft.com/office/drawing/2014/main" val="10008"/>
                  </a:ext>
                </a:extLst>
              </a:tr>
              <a:tr h="370840">
                <a:tc>
                  <a:txBody>
                    <a:bodyPr/>
                    <a:lstStyle/>
                    <a:p>
                      <a:r>
                        <a:rPr lang="en-US" sz="1100" dirty="0"/>
                        <a:t>Verse 19</a:t>
                      </a:r>
                    </a:p>
                  </a:txBody>
                  <a:tcPr/>
                </a:tc>
                <a:tc>
                  <a:txBody>
                    <a:bodyPr/>
                    <a:lstStyle/>
                    <a:p>
                      <a:r>
                        <a:rPr lang="en-US" sz="1200" b="0" i="0" kern="1200" dirty="0">
                          <a:solidFill>
                            <a:schemeClr val="tx1"/>
                          </a:solidFill>
                          <a:effectLst/>
                          <a:latin typeface="+mn-lt"/>
                          <a:ea typeface="+mn-ea"/>
                          <a:cs typeface="+mn-cs"/>
                        </a:rPr>
                        <a:t>They pursued us upon the mountains</a:t>
                      </a:r>
                      <a:endParaRPr lang="en-US" sz="1200" b="0" dirty="0"/>
                    </a:p>
                  </a:txBody>
                  <a:tcPr/>
                </a:tc>
                <a:tc>
                  <a:txBody>
                    <a:bodyPr/>
                    <a:lstStyle/>
                    <a:p>
                      <a:r>
                        <a:rPr lang="en-US" sz="1200" b="0" i="0" kern="1200" dirty="0">
                          <a:solidFill>
                            <a:schemeClr val="tx1"/>
                          </a:solidFill>
                          <a:effectLst/>
                          <a:latin typeface="+mn-lt"/>
                          <a:ea typeface="+mn-ea"/>
                          <a:cs typeface="+mn-cs"/>
                        </a:rPr>
                        <a:t>They hunted down the poor Jews like wild beasts in every part of the country by their marauding parties, whilst the great army besieged Jerusalem. But this may apply to the pursuit of Zedekiah. </a:t>
                      </a:r>
                      <a:endParaRPr lang="en-US" sz="1200" b="0" dirty="0"/>
                    </a:p>
                  </a:txBody>
                  <a:tcPr/>
                </a:tc>
                <a:extLst>
                  <a:ext uri="{0D108BD9-81ED-4DB2-BD59-A6C34878D82A}">
                    <a16:rowId xmlns:a16="http://schemas.microsoft.com/office/drawing/2014/main" val="10009"/>
                  </a:ext>
                </a:extLst>
              </a:tr>
              <a:tr h="370840">
                <a:tc>
                  <a:txBody>
                    <a:bodyPr/>
                    <a:lstStyle/>
                    <a:p>
                      <a:r>
                        <a:rPr lang="en-US" sz="1100" dirty="0"/>
                        <a:t>Verse 20</a:t>
                      </a:r>
                    </a:p>
                  </a:txBody>
                  <a:tcPr/>
                </a:tc>
                <a:tc>
                  <a:txBody>
                    <a:bodyPr/>
                    <a:lstStyle/>
                    <a:p>
                      <a:r>
                        <a:rPr lang="en-US" sz="1200" b="0" i="0" kern="1200" dirty="0">
                          <a:solidFill>
                            <a:schemeClr val="tx1"/>
                          </a:solidFill>
                          <a:effectLst/>
                          <a:latin typeface="+mn-lt"/>
                          <a:ea typeface="+mn-ea"/>
                          <a:cs typeface="+mn-cs"/>
                        </a:rPr>
                        <a:t>The breath of our nostrils, the anointed of the Lord</a:t>
                      </a:r>
                      <a:endParaRPr lang="en-US" sz="1200" b="0" dirty="0"/>
                    </a:p>
                  </a:txBody>
                  <a:tcPr/>
                </a:tc>
                <a:tc>
                  <a:txBody>
                    <a:bodyPr/>
                    <a:lstStyle/>
                    <a:p>
                      <a:r>
                        <a:rPr lang="en-US" sz="1200" b="0" i="0" kern="1200" dirty="0">
                          <a:solidFill>
                            <a:schemeClr val="tx1"/>
                          </a:solidFill>
                          <a:effectLst/>
                          <a:latin typeface="+mn-lt"/>
                          <a:ea typeface="+mn-ea"/>
                          <a:cs typeface="+mn-cs"/>
                        </a:rPr>
                        <a:t> Zedekiah the king, who was as the life or the city, was taken in his flight by the Chaldeans, and his eyes were put out; so that he was wholly unfit to perform any function of government; though they had fondly hoped that if they surrendered and should be led captives, yet they should be permitted to live under their own laws and king in the land of their bondage.</a:t>
                      </a:r>
                      <a:endParaRPr lang="en-US" sz="1200" b="0" dirty="0"/>
                    </a:p>
                  </a:txBody>
                  <a:tcPr/>
                </a:tc>
                <a:extLst>
                  <a:ext uri="{0D108BD9-81ED-4DB2-BD59-A6C34878D82A}">
                    <a16:rowId xmlns:a16="http://schemas.microsoft.com/office/drawing/2014/main" val="10010"/>
                  </a:ext>
                </a:extLst>
              </a:tr>
              <a:tr h="370840">
                <a:tc>
                  <a:txBody>
                    <a:bodyPr/>
                    <a:lstStyle/>
                    <a:p>
                      <a:r>
                        <a:rPr lang="en-US" sz="1100" dirty="0"/>
                        <a:t>Verse 22</a:t>
                      </a:r>
                    </a:p>
                  </a:txBody>
                  <a:tcPr/>
                </a:tc>
                <a:tc>
                  <a:txBody>
                    <a:bodyPr/>
                    <a:lstStyle/>
                    <a:p>
                      <a:r>
                        <a:rPr lang="en-US" sz="1200" b="0" i="0" kern="1200" dirty="0">
                          <a:solidFill>
                            <a:schemeClr val="tx1"/>
                          </a:solidFill>
                          <a:effectLst/>
                          <a:latin typeface="+mn-lt"/>
                          <a:ea typeface="+mn-ea"/>
                          <a:cs typeface="+mn-cs"/>
                        </a:rPr>
                        <a:t>The punishment of thine iniquity is accomplished, O daughter of Zion</a:t>
                      </a:r>
                      <a:endParaRPr lang="en-US" sz="1200" b="0" dirty="0"/>
                    </a:p>
                  </a:txBody>
                  <a:tcPr/>
                </a:tc>
                <a:tc>
                  <a:txBody>
                    <a:bodyPr/>
                    <a:lstStyle/>
                    <a:p>
                      <a:r>
                        <a:rPr lang="en-US" sz="1200" b="0" i="0" kern="1200" dirty="0">
                          <a:solidFill>
                            <a:schemeClr val="tx1"/>
                          </a:solidFill>
                          <a:effectLst/>
                          <a:latin typeface="+mn-lt"/>
                          <a:ea typeface="+mn-ea"/>
                          <a:cs typeface="+mn-cs"/>
                        </a:rPr>
                        <a:t>For thy captivity will soon end; thy sufferings are nearly completed; thou shalt soon return to thy own land: but he will visit thy iniquity, O Edom; he will discover thy sins. When sin is pardoned it is said to be covered: here, God says he will not cover the sins of Edom - he will not pardon them; they shall drink the cup of wrath.</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promise in this last verse may refer to Jerusalem under the Gospel. When they receive Christ crucified, they shall be gathered from all nations, become one with the Church among the Gentiles, be one flock under one and the same Shepherd, and shall be carried no more into captivity.</a:t>
                      </a:r>
                      <a:endParaRPr lang="en-US" sz="1200" b="0" dirty="0"/>
                    </a:p>
                  </a:txBody>
                  <a:tcPr/>
                </a:tc>
                <a:extLst>
                  <a:ext uri="{0D108BD9-81ED-4DB2-BD59-A6C34878D82A}">
                    <a16:rowId xmlns:a16="http://schemas.microsoft.com/office/drawing/2014/main" val="10011"/>
                  </a:ext>
                </a:extLst>
              </a:tr>
            </a:tbl>
          </a:graphicData>
        </a:graphic>
      </p:graphicFrame>
      <p:sp>
        <p:nvSpPr>
          <p:cNvPr id="9" name="TextBox 8"/>
          <p:cNvSpPr txBox="1"/>
          <p:nvPr/>
        </p:nvSpPr>
        <p:spPr>
          <a:xfrm>
            <a:off x="2672783" y="-29912"/>
            <a:ext cx="5122250" cy="369332"/>
          </a:xfrm>
          <a:prstGeom prst="rect">
            <a:avLst/>
          </a:prstGeom>
          <a:noFill/>
        </p:spPr>
        <p:txBody>
          <a:bodyPr wrap="square" rtlCol="0">
            <a:spAutoFit/>
          </a:bodyPr>
          <a:lstStyle/>
          <a:p>
            <a:pPr algn="ctr"/>
            <a:r>
              <a:rPr lang="en-US" dirty="0"/>
              <a:t>Lamentations 4 (Source 3)</a:t>
            </a:r>
          </a:p>
        </p:txBody>
      </p:sp>
    </p:spTree>
    <p:extLst>
      <p:ext uri="{BB962C8B-B14F-4D97-AF65-F5344CB8AC3E}">
        <p14:creationId xmlns:p14="http://schemas.microsoft.com/office/powerpoint/2010/main" val="2471638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84968194"/>
              </p:ext>
            </p:extLst>
          </p:nvPr>
        </p:nvGraphicFramePr>
        <p:xfrm>
          <a:off x="447642" y="330367"/>
          <a:ext cx="11439558" cy="6013648"/>
        </p:xfrm>
        <a:graphic>
          <a:graphicData uri="http://schemas.openxmlformats.org/drawingml/2006/table">
            <a:tbl>
              <a:tblPr firstRow="1" bandRow="1">
                <a:tableStyleId>{5940675A-B579-460E-94D1-54222C63F5DA}</a:tableStyleId>
              </a:tblPr>
              <a:tblGrid>
                <a:gridCol w="1100501">
                  <a:extLst>
                    <a:ext uri="{9D8B030D-6E8A-4147-A177-3AD203B41FA5}">
                      <a16:colId xmlns:a16="http://schemas.microsoft.com/office/drawing/2014/main" val="20000"/>
                    </a:ext>
                  </a:extLst>
                </a:gridCol>
                <a:gridCol w="2625505">
                  <a:extLst>
                    <a:ext uri="{9D8B030D-6E8A-4147-A177-3AD203B41FA5}">
                      <a16:colId xmlns:a16="http://schemas.microsoft.com/office/drawing/2014/main" val="20001"/>
                    </a:ext>
                  </a:extLst>
                </a:gridCol>
                <a:gridCol w="7713552">
                  <a:extLst>
                    <a:ext uri="{9D8B030D-6E8A-4147-A177-3AD203B41FA5}">
                      <a16:colId xmlns:a16="http://schemas.microsoft.com/office/drawing/2014/main" val="20002"/>
                    </a:ext>
                  </a:extLst>
                </a:gridCol>
              </a:tblGrid>
              <a:tr h="370840">
                <a:tc>
                  <a:txBody>
                    <a:bodyPr/>
                    <a:lstStyle/>
                    <a:p>
                      <a:r>
                        <a:rPr lang="en-US" sz="1100" dirty="0"/>
                        <a:t>Verse 2</a:t>
                      </a:r>
                    </a:p>
                  </a:txBody>
                  <a:tcPr/>
                </a:tc>
                <a:tc>
                  <a:txBody>
                    <a:bodyPr/>
                    <a:lstStyle/>
                    <a:p>
                      <a:r>
                        <a:rPr lang="en-US" sz="1200" b="0" i="0" kern="1200" dirty="0">
                          <a:solidFill>
                            <a:schemeClr val="tx1"/>
                          </a:solidFill>
                          <a:effectLst/>
                          <a:latin typeface="+mn-lt"/>
                          <a:ea typeface="+mn-ea"/>
                          <a:cs typeface="+mn-cs"/>
                        </a:rPr>
                        <a:t>Our inheritance is turned to strangers</a:t>
                      </a:r>
                      <a:endParaRPr lang="en-US" sz="1200" b="0" dirty="0"/>
                    </a:p>
                  </a:txBody>
                  <a:tcPr/>
                </a:tc>
                <a:tc>
                  <a:txBody>
                    <a:bodyPr/>
                    <a:lstStyle/>
                    <a:p>
                      <a:r>
                        <a:rPr lang="en-US" sz="1200" b="0" i="0" kern="1200" dirty="0">
                          <a:solidFill>
                            <a:schemeClr val="tx1"/>
                          </a:solidFill>
                          <a:effectLst/>
                          <a:latin typeface="+mn-lt"/>
                          <a:ea typeface="+mn-ea"/>
                          <a:cs typeface="+mn-cs"/>
                        </a:rPr>
                        <a:t>The greater part of the Jews were either slain or carried away captive; and even those who were left under Gedaliah were not free, for they were vassals to the Chaldeans.</a:t>
                      </a:r>
                      <a:endParaRPr lang="en-US" sz="1200" b="0" dirty="0"/>
                    </a:p>
                  </a:txBody>
                  <a:tcPr/>
                </a:tc>
                <a:extLst>
                  <a:ext uri="{0D108BD9-81ED-4DB2-BD59-A6C34878D82A}">
                    <a16:rowId xmlns:a16="http://schemas.microsoft.com/office/drawing/2014/main" val="10000"/>
                  </a:ext>
                </a:extLst>
              </a:tr>
              <a:tr h="370840">
                <a:tc>
                  <a:txBody>
                    <a:bodyPr/>
                    <a:lstStyle/>
                    <a:p>
                      <a:r>
                        <a:rPr lang="en-US" sz="1100" dirty="0"/>
                        <a:t>Verse 4</a:t>
                      </a:r>
                    </a:p>
                  </a:txBody>
                  <a:tcPr/>
                </a:tc>
                <a:tc>
                  <a:txBody>
                    <a:bodyPr/>
                    <a:lstStyle/>
                    <a:p>
                      <a:r>
                        <a:rPr lang="en-US" sz="1200" b="0" i="0" kern="1200" dirty="0">
                          <a:solidFill>
                            <a:schemeClr val="tx1"/>
                          </a:solidFill>
                          <a:effectLst/>
                          <a:latin typeface="+mn-lt"/>
                          <a:ea typeface="+mn-ea"/>
                          <a:cs typeface="+mn-cs"/>
                        </a:rPr>
                        <a:t>We have drunken our water for money</a:t>
                      </a:r>
                      <a:endParaRPr lang="en-US" sz="1200" b="0" dirty="0"/>
                    </a:p>
                  </a:txBody>
                  <a:tcPr/>
                </a:tc>
                <a:tc>
                  <a:txBody>
                    <a:bodyPr/>
                    <a:lstStyle/>
                    <a:p>
                      <a:r>
                        <a:rPr lang="en-US" sz="1200" b="0" i="0" kern="1200" dirty="0">
                          <a:solidFill>
                            <a:schemeClr val="tx1"/>
                          </a:solidFill>
                          <a:effectLst/>
                          <a:latin typeface="+mn-lt"/>
                          <a:ea typeface="+mn-ea"/>
                          <a:cs typeface="+mn-cs"/>
                        </a:rPr>
                        <a:t>Suggesting</a:t>
                      </a:r>
                      <a:r>
                        <a:rPr lang="en-US" sz="1200" b="0" i="0" kern="1200" baseline="0" dirty="0">
                          <a:solidFill>
                            <a:schemeClr val="tx1"/>
                          </a:solidFill>
                          <a:effectLst/>
                          <a:latin typeface="+mn-lt"/>
                          <a:ea typeface="+mn-ea"/>
                          <a:cs typeface="+mn-cs"/>
                        </a:rPr>
                        <a:t> everything was taxed by the Chaldeans, and kept under management in their own hands, so that wood and water were both sold. They were reduced to servitude and obliged to pay dearly for those things which formerly were common and of no price</a:t>
                      </a:r>
                      <a:endParaRPr lang="en-US" sz="1200" dirty="0"/>
                    </a:p>
                  </a:txBody>
                  <a:tcPr/>
                </a:tc>
                <a:extLst>
                  <a:ext uri="{0D108BD9-81ED-4DB2-BD59-A6C34878D82A}">
                    <a16:rowId xmlns:a16="http://schemas.microsoft.com/office/drawing/2014/main" val="10001"/>
                  </a:ext>
                </a:extLst>
              </a:tr>
              <a:tr h="484797">
                <a:tc>
                  <a:txBody>
                    <a:bodyPr/>
                    <a:lstStyle/>
                    <a:p>
                      <a:r>
                        <a:rPr lang="en-US" sz="1100" dirty="0"/>
                        <a:t>Verse 5</a:t>
                      </a:r>
                    </a:p>
                  </a:txBody>
                  <a:tcPr/>
                </a:tc>
                <a:tc>
                  <a:txBody>
                    <a:bodyPr/>
                    <a:lstStyle/>
                    <a:p>
                      <a:r>
                        <a:rPr lang="en-US" sz="1200" b="0" i="0" kern="1200" dirty="0">
                          <a:solidFill>
                            <a:schemeClr val="tx1"/>
                          </a:solidFill>
                          <a:effectLst/>
                          <a:latin typeface="+mn-lt"/>
                          <a:ea typeface="+mn-ea"/>
                          <a:cs typeface="+mn-cs"/>
                        </a:rPr>
                        <a:t>Our necks are under persecution </a:t>
                      </a:r>
                      <a:endParaRPr lang="en-US" sz="1200" b="0" dirty="0"/>
                    </a:p>
                  </a:txBody>
                  <a:tcPr/>
                </a:tc>
                <a:tc>
                  <a:txBody>
                    <a:bodyPr/>
                    <a:lstStyle/>
                    <a:p>
                      <a:r>
                        <a:rPr lang="en-US" sz="1200" b="0" i="0" kern="1200" dirty="0">
                          <a:solidFill>
                            <a:schemeClr val="tx1"/>
                          </a:solidFill>
                          <a:effectLst/>
                          <a:latin typeface="+mn-lt"/>
                          <a:ea typeface="+mn-ea"/>
                          <a:cs typeface="+mn-cs"/>
                        </a:rPr>
                        <a:t>We feel the yoke of our bondage; we are driven to our work like the bullock, which has a yoke upon his neck.</a:t>
                      </a:r>
                      <a:endParaRPr lang="en-US" sz="1000" b="0" dirty="0"/>
                    </a:p>
                  </a:txBody>
                  <a:tcPr/>
                </a:tc>
                <a:extLst>
                  <a:ext uri="{0D108BD9-81ED-4DB2-BD59-A6C34878D82A}">
                    <a16:rowId xmlns:a16="http://schemas.microsoft.com/office/drawing/2014/main" val="10002"/>
                  </a:ext>
                </a:extLst>
              </a:tr>
              <a:tr h="370840">
                <a:tc>
                  <a:txBody>
                    <a:bodyPr/>
                    <a:lstStyle/>
                    <a:p>
                      <a:r>
                        <a:rPr lang="en-US" sz="1100" dirty="0"/>
                        <a:t>Verse 6</a:t>
                      </a:r>
                    </a:p>
                  </a:txBody>
                  <a:tcPr/>
                </a:tc>
                <a:tc>
                  <a:txBody>
                    <a:bodyPr/>
                    <a:lstStyle/>
                    <a:p>
                      <a:r>
                        <a:rPr lang="en-US" sz="1200" b="0" i="0" kern="1200" dirty="0">
                          <a:solidFill>
                            <a:schemeClr val="tx1"/>
                          </a:solidFill>
                          <a:effectLst/>
                          <a:latin typeface="+mn-lt"/>
                          <a:ea typeface="+mn-ea"/>
                          <a:cs typeface="+mn-cs"/>
                        </a:rPr>
                        <a:t>We have given the hand to the Egyptians </a:t>
                      </a:r>
                      <a:endParaRPr lang="en-US" sz="1200" b="0" dirty="0"/>
                    </a:p>
                  </a:txBody>
                  <a:tcPr/>
                </a:tc>
                <a:tc>
                  <a:txBody>
                    <a:bodyPr/>
                    <a:lstStyle/>
                    <a:p>
                      <a:r>
                        <a:rPr lang="en-US" sz="1100" b="1" i="0" kern="1200" dirty="0">
                          <a:solidFill>
                            <a:schemeClr val="tx1"/>
                          </a:solidFill>
                          <a:effectLst/>
                          <a:latin typeface="+mn-lt"/>
                          <a:ea typeface="+mn-ea"/>
                          <a:cs typeface="+mn-cs"/>
                        </a:rPr>
                        <a:t> </a:t>
                      </a:r>
                      <a:r>
                        <a:rPr lang="en-US" sz="1100" b="0" i="0" kern="1200" dirty="0">
                          <a:solidFill>
                            <a:schemeClr val="tx1"/>
                          </a:solidFill>
                          <a:effectLst/>
                          <a:latin typeface="+mn-lt"/>
                          <a:ea typeface="+mn-ea"/>
                          <a:cs typeface="+mn-cs"/>
                        </a:rPr>
                        <a:t>We have sought alliances both with the Egyptians and Assyrians, and made covenants with them in order to get the necessaries of life. Or, wherever we are now driven, we are obliged to submit to the people of the countries in order to the preservation of our lives.</a:t>
                      </a:r>
                      <a:r>
                        <a:rPr lang="en-US" sz="900" b="0" i="0" kern="1200" dirty="0">
                          <a:solidFill>
                            <a:schemeClr val="tx1"/>
                          </a:solidFill>
                          <a:effectLst/>
                          <a:latin typeface="+mn-lt"/>
                          <a:ea typeface="+mn-ea"/>
                          <a:cs typeface="+mn-cs"/>
                        </a:rPr>
                        <a:t> </a:t>
                      </a:r>
                      <a:endParaRPr lang="en-US" sz="900" b="0" dirty="0"/>
                    </a:p>
                  </a:txBody>
                  <a:tcPr/>
                </a:tc>
                <a:extLst>
                  <a:ext uri="{0D108BD9-81ED-4DB2-BD59-A6C34878D82A}">
                    <a16:rowId xmlns:a16="http://schemas.microsoft.com/office/drawing/2014/main" val="10003"/>
                  </a:ext>
                </a:extLst>
              </a:tr>
              <a:tr h="362491">
                <a:tc>
                  <a:txBody>
                    <a:bodyPr/>
                    <a:lstStyle/>
                    <a:p>
                      <a:r>
                        <a:rPr lang="en-US" sz="1100" b="0" dirty="0"/>
                        <a:t>Verse 8</a:t>
                      </a:r>
                    </a:p>
                  </a:txBody>
                  <a:tcPr/>
                </a:tc>
                <a:tc>
                  <a:txBody>
                    <a:bodyPr/>
                    <a:lstStyle/>
                    <a:p>
                      <a:r>
                        <a:rPr lang="en-US" sz="1200" b="0" i="0" kern="1200" dirty="0">
                          <a:solidFill>
                            <a:schemeClr val="tx1"/>
                          </a:solidFill>
                          <a:effectLst/>
                          <a:latin typeface="+mn-lt"/>
                          <a:ea typeface="+mn-ea"/>
                          <a:cs typeface="+mn-cs"/>
                        </a:rPr>
                        <a:t>Servants have ruled over us </a:t>
                      </a:r>
                      <a:endParaRPr lang="en-US" sz="12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To be subject to such is the most painful and dishonorable bondage</a:t>
                      </a:r>
                      <a:endParaRPr lang="en-US" sz="1200" b="0" dirty="0"/>
                    </a:p>
                  </a:txBody>
                  <a:tcPr/>
                </a:tc>
                <a:extLst>
                  <a:ext uri="{0D108BD9-81ED-4DB2-BD59-A6C34878D82A}">
                    <a16:rowId xmlns:a16="http://schemas.microsoft.com/office/drawing/2014/main" val="10004"/>
                  </a:ext>
                </a:extLst>
              </a:tr>
              <a:tr h="370840">
                <a:tc>
                  <a:txBody>
                    <a:bodyPr/>
                    <a:lstStyle/>
                    <a:p>
                      <a:r>
                        <a:rPr lang="en-US" sz="1100" dirty="0"/>
                        <a:t>Verse 9</a:t>
                      </a:r>
                    </a:p>
                  </a:txBody>
                  <a:tcPr/>
                </a:tc>
                <a:tc>
                  <a:txBody>
                    <a:bodyPr/>
                    <a:lstStyle/>
                    <a:p>
                      <a:r>
                        <a:rPr lang="en-US" sz="1200" b="0" i="0" kern="1200" dirty="0">
                          <a:solidFill>
                            <a:schemeClr val="tx1"/>
                          </a:solidFill>
                          <a:effectLst/>
                          <a:latin typeface="+mn-lt"/>
                          <a:ea typeface="+mn-ea"/>
                          <a:cs typeface="+mn-cs"/>
                        </a:rPr>
                        <a:t>We gat our bread with the peril of our lives </a:t>
                      </a:r>
                      <a:br>
                        <a:rPr lang="en-US" sz="1200" b="0" dirty="0"/>
                      </a:br>
                      <a:endParaRPr lang="en-US" sz="1200" b="0" dirty="0"/>
                    </a:p>
                  </a:txBody>
                  <a:tcPr/>
                </a:tc>
                <a:tc>
                  <a:txBody>
                    <a:bodyPr/>
                    <a:lstStyle/>
                    <a:p>
                      <a:r>
                        <a:rPr lang="en-US" sz="1200" b="0" i="0" kern="1200" dirty="0">
                          <a:solidFill>
                            <a:schemeClr val="tx1"/>
                          </a:solidFill>
                          <a:effectLst/>
                          <a:latin typeface="+mn-lt"/>
                          <a:ea typeface="+mn-ea"/>
                          <a:cs typeface="+mn-cs"/>
                        </a:rPr>
                        <a:t>They could not go into the wilderness to feed their cattle, or to get the necessaries of life, without being harassed and plundered by marauding parties, and by these were often exposed to the peril of their lives. This was predicted by Moses, </a:t>
                      </a:r>
                      <a:r>
                        <a:rPr lang="en-US" sz="1200" b="0" i="0" u="none" strike="noStrike" kern="1200" dirty="0">
                          <a:solidFill>
                            <a:schemeClr val="tx1"/>
                          </a:solidFill>
                          <a:effectLst/>
                          <a:latin typeface="+mn-lt"/>
                          <a:ea typeface="+mn-ea"/>
                          <a:cs typeface="+mn-cs"/>
                        </a:rPr>
                        <a:t>Deuteronomy 28:31</a:t>
                      </a:r>
                      <a:r>
                        <a:rPr lang="en-US" sz="1200" b="0" i="0" kern="1200" dirty="0">
                          <a:solidFill>
                            <a:schemeClr val="tx1"/>
                          </a:solidFill>
                          <a:effectLst/>
                          <a:latin typeface="+mn-lt"/>
                          <a:ea typeface="+mn-ea"/>
                          <a:cs typeface="+mn-cs"/>
                        </a:rPr>
                        <a:t>.</a:t>
                      </a:r>
                    </a:p>
                  </a:txBody>
                  <a:tcPr/>
                </a:tc>
                <a:extLst>
                  <a:ext uri="{0D108BD9-81ED-4DB2-BD59-A6C34878D82A}">
                    <a16:rowId xmlns:a16="http://schemas.microsoft.com/office/drawing/2014/main" val="10005"/>
                  </a:ext>
                </a:extLst>
              </a:tr>
              <a:tr h="370840">
                <a:tc>
                  <a:txBody>
                    <a:bodyPr/>
                    <a:lstStyle/>
                    <a:p>
                      <a:r>
                        <a:rPr lang="en-US" sz="1100" dirty="0"/>
                        <a:t>Verse 10</a:t>
                      </a:r>
                    </a:p>
                  </a:txBody>
                  <a:tcPr/>
                </a:tc>
                <a:tc>
                  <a:txBody>
                    <a:bodyPr/>
                    <a:lstStyle/>
                    <a:p>
                      <a:r>
                        <a:rPr lang="en-US" sz="1200" b="0" i="0" kern="1200" dirty="0">
                          <a:solidFill>
                            <a:schemeClr val="tx1"/>
                          </a:solidFill>
                          <a:effectLst/>
                          <a:latin typeface="+mn-lt"/>
                          <a:ea typeface="+mn-ea"/>
                          <a:cs typeface="+mn-cs"/>
                        </a:rPr>
                        <a:t>Our skin was black - because of the terrible famine </a:t>
                      </a:r>
                      <a:endParaRPr lang="en-US" sz="1200" b="0" dirty="0"/>
                    </a:p>
                  </a:txBody>
                  <a:tcPr/>
                </a:tc>
                <a:tc>
                  <a:txBody>
                    <a:bodyPr/>
                    <a:lstStyle/>
                    <a:p>
                      <a:r>
                        <a:rPr lang="en-US" sz="1100" b="0" i="0" kern="1200" dirty="0">
                          <a:solidFill>
                            <a:schemeClr val="tx1"/>
                          </a:solidFill>
                          <a:effectLst/>
                          <a:latin typeface="+mn-lt"/>
                          <a:ea typeface="+mn-ea"/>
                          <a:cs typeface="+mn-cs"/>
                        </a:rPr>
                        <a:t>Because of the searching winds that burnt up every green thing, destroying vegetation, and in consequence producing a famine.</a:t>
                      </a:r>
                    </a:p>
                  </a:txBody>
                  <a:tcPr/>
                </a:tc>
                <a:extLst>
                  <a:ext uri="{0D108BD9-81ED-4DB2-BD59-A6C34878D82A}">
                    <a16:rowId xmlns:a16="http://schemas.microsoft.com/office/drawing/2014/main" val="10006"/>
                  </a:ext>
                </a:extLst>
              </a:tr>
              <a:tr h="370840">
                <a:tc>
                  <a:txBody>
                    <a:bodyPr/>
                    <a:lstStyle/>
                    <a:p>
                      <a:r>
                        <a:rPr lang="en-US" sz="1100" dirty="0"/>
                        <a:t>Verse 11</a:t>
                      </a:r>
                    </a:p>
                  </a:txBody>
                  <a:tcPr/>
                </a:tc>
                <a:tc>
                  <a:txBody>
                    <a:bodyPr/>
                    <a:lstStyle/>
                    <a:p>
                      <a:r>
                        <a:rPr lang="en-US" sz="1200" b="0" i="0" kern="1200" dirty="0">
                          <a:solidFill>
                            <a:schemeClr val="tx1"/>
                          </a:solidFill>
                          <a:effectLst/>
                          <a:latin typeface="+mn-lt"/>
                          <a:ea typeface="+mn-ea"/>
                          <a:cs typeface="+mn-cs"/>
                        </a:rPr>
                        <a:t>They ravished the women in Zion, and the maids in the cities of Judah </a:t>
                      </a:r>
                      <a:endParaRPr lang="en-US" sz="1200" b="0" dirty="0"/>
                    </a:p>
                  </a:txBody>
                  <a:tcPr/>
                </a:tc>
                <a:tc>
                  <a:txBody>
                    <a:bodyPr/>
                    <a:lstStyle/>
                    <a:p>
                      <a:r>
                        <a:rPr lang="en-US" sz="1200" b="0" i="0" kern="1200" dirty="0">
                          <a:solidFill>
                            <a:schemeClr val="tx1"/>
                          </a:solidFill>
                          <a:effectLst/>
                          <a:latin typeface="+mn-lt"/>
                          <a:ea typeface="+mn-ea"/>
                          <a:cs typeface="+mn-cs"/>
                        </a:rPr>
                        <a:t>The evil mentioned here was predicted by Moses, </a:t>
                      </a:r>
                      <a:r>
                        <a:rPr lang="en-US" sz="1200" b="0" i="0" u="none" strike="noStrike" kern="1200" dirty="0">
                          <a:solidFill>
                            <a:schemeClr val="tx1"/>
                          </a:solidFill>
                          <a:effectLst/>
                          <a:latin typeface="+mn-lt"/>
                          <a:ea typeface="+mn-ea"/>
                          <a:cs typeface="+mn-cs"/>
                        </a:rPr>
                        <a:t>Deuteronomy 28:30</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Deuteronomy 28:32</a:t>
                      </a:r>
                      <a:r>
                        <a:rPr lang="en-US" sz="1200" b="0" i="0" kern="1200" dirty="0">
                          <a:solidFill>
                            <a:schemeClr val="tx1"/>
                          </a:solidFill>
                          <a:effectLst/>
                          <a:latin typeface="+mn-lt"/>
                          <a:ea typeface="+mn-ea"/>
                          <a:cs typeface="+mn-cs"/>
                        </a:rPr>
                        <a:t>, and by Jeremiah, </a:t>
                      </a:r>
                      <a:r>
                        <a:rPr lang="en-US" sz="1200" b="0" i="0" u="none" strike="noStrike" kern="1200" dirty="0">
                          <a:solidFill>
                            <a:schemeClr val="tx1"/>
                          </a:solidFill>
                          <a:effectLst/>
                          <a:latin typeface="+mn-lt"/>
                          <a:ea typeface="+mn-ea"/>
                          <a:cs typeface="+mn-cs"/>
                        </a:rPr>
                        <a:t>Jeremiah 6:12</a:t>
                      </a:r>
                      <a:endParaRPr lang="en-US" sz="1200" b="0" dirty="0"/>
                    </a:p>
                  </a:txBody>
                  <a:tcPr/>
                </a:tc>
                <a:extLst>
                  <a:ext uri="{0D108BD9-81ED-4DB2-BD59-A6C34878D82A}">
                    <a16:rowId xmlns:a16="http://schemas.microsoft.com/office/drawing/2014/main" val="10007"/>
                  </a:ext>
                </a:extLst>
              </a:tr>
              <a:tr h="370840">
                <a:tc>
                  <a:txBody>
                    <a:bodyPr/>
                    <a:lstStyle/>
                    <a:p>
                      <a:r>
                        <a:rPr lang="en-US" sz="1100" dirty="0"/>
                        <a:t>Verse 12</a:t>
                      </a:r>
                    </a:p>
                  </a:txBody>
                  <a:tcPr/>
                </a:tc>
                <a:tc>
                  <a:txBody>
                    <a:bodyPr/>
                    <a:lstStyle/>
                    <a:p>
                      <a:r>
                        <a:rPr lang="en-US" sz="1200" b="0" i="0" kern="1200" dirty="0">
                          <a:solidFill>
                            <a:schemeClr val="tx1"/>
                          </a:solidFill>
                          <a:effectLst/>
                          <a:latin typeface="+mn-lt"/>
                          <a:ea typeface="+mn-ea"/>
                          <a:cs typeface="+mn-cs"/>
                        </a:rPr>
                        <a:t>Princes are hanged up by their hand</a:t>
                      </a:r>
                      <a:endParaRPr lang="en-US" sz="1200" b="0" dirty="0"/>
                    </a:p>
                  </a:txBody>
                  <a:tcPr/>
                </a:tc>
                <a:tc>
                  <a:txBody>
                    <a:bodyPr/>
                    <a:lstStyle/>
                    <a:p>
                      <a:r>
                        <a:rPr lang="en-US" sz="1200" b="0" i="0" kern="1200" dirty="0">
                          <a:solidFill>
                            <a:schemeClr val="tx1"/>
                          </a:solidFill>
                          <a:effectLst/>
                          <a:latin typeface="+mn-lt"/>
                          <a:ea typeface="+mn-ea"/>
                          <a:cs typeface="+mn-cs"/>
                        </a:rPr>
                        <a:t>It is very probable that this was a species of punishment. They were suspended from hooks in the wall by their hands till they died through torture and exhaustion. The body of Saul was fastened to the wall of </a:t>
                      </a:r>
                      <a:r>
                        <a:rPr lang="en-US" sz="1200" b="0" i="0" kern="1200" dirty="0" err="1">
                          <a:solidFill>
                            <a:schemeClr val="tx1"/>
                          </a:solidFill>
                          <a:effectLst/>
                          <a:latin typeface="+mn-lt"/>
                          <a:ea typeface="+mn-ea"/>
                          <a:cs typeface="+mn-cs"/>
                        </a:rPr>
                        <a:t>Bethshan</a:t>
                      </a:r>
                      <a:r>
                        <a:rPr lang="en-US" sz="1200" b="0" i="0" kern="1200" dirty="0">
                          <a:solidFill>
                            <a:schemeClr val="tx1"/>
                          </a:solidFill>
                          <a:effectLst/>
                          <a:latin typeface="+mn-lt"/>
                          <a:ea typeface="+mn-ea"/>
                          <a:cs typeface="+mn-cs"/>
                        </a:rPr>
                        <a:t>, probably in the same way; but his head had already been taken off. They were hung in this way that they might be devoured by the fowls of the air. It was a custom with the Persians after they had slain, strangled, or beheaded their enemies, to hang their bodies upon poles, or </a:t>
                      </a:r>
                      <a:r>
                        <a:rPr lang="en-US" sz="1200" b="0" i="0" kern="1200" dirty="0" err="1">
                          <a:solidFill>
                            <a:schemeClr val="tx1"/>
                          </a:solidFill>
                          <a:effectLst/>
                          <a:latin typeface="+mn-lt"/>
                          <a:ea typeface="+mn-ea"/>
                          <a:cs typeface="+mn-cs"/>
                        </a:rPr>
                        <a:t>empale</a:t>
                      </a:r>
                      <a:r>
                        <a:rPr lang="en-US" sz="1200" b="0" i="0" kern="1200" dirty="0">
                          <a:solidFill>
                            <a:schemeClr val="tx1"/>
                          </a:solidFill>
                          <a:effectLst/>
                          <a:latin typeface="+mn-lt"/>
                          <a:ea typeface="+mn-ea"/>
                          <a:cs typeface="+mn-cs"/>
                        </a:rPr>
                        <a:t> them. </a:t>
                      </a:r>
                      <a:endParaRPr lang="en-US" sz="1200" b="0" dirty="0"/>
                    </a:p>
                  </a:txBody>
                  <a:tcPr/>
                </a:tc>
                <a:extLst>
                  <a:ext uri="{0D108BD9-81ED-4DB2-BD59-A6C34878D82A}">
                    <a16:rowId xmlns:a16="http://schemas.microsoft.com/office/drawing/2014/main" val="10008"/>
                  </a:ext>
                </a:extLst>
              </a:tr>
              <a:tr h="370840">
                <a:tc>
                  <a:txBody>
                    <a:bodyPr/>
                    <a:lstStyle/>
                    <a:p>
                      <a:r>
                        <a:rPr lang="en-US" sz="1100" dirty="0"/>
                        <a:t>Verse 13</a:t>
                      </a:r>
                    </a:p>
                  </a:txBody>
                  <a:tcPr/>
                </a:tc>
                <a:tc>
                  <a:txBody>
                    <a:bodyPr/>
                    <a:lstStyle/>
                    <a:p>
                      <a:r>
                        <a:rPr lang="en-US" sz="1200" b="0" i="0" kern="1200" dirty="0">
                          <a:solidFill>
                            <a:schemeClr val="tx1"/>
                          </a:solidFill>
                          <a:effectLst/>
                          <a:latin typeface="+mn-lt"/>
                          <a:ea typeface="+mn-ea"/>
                          <a:cs typeface="+mn-cs"/>
                        </a:rPr>
                        <a:t>They took the young men to grind </a:t>
                      </a:r>
                      <a:br>
                        <a:rPr lang="en-US" sz="1200" b="0" dirty="0"/>
                      </a:br>
                      <a:endParaRPr lang="en-US" sz="1200" b="0" dirty="0"/>
                    </a:p>
                  </a:txBody>
                  <a:tcPr/>
                </a:tc>
                <a:tc>
                  <a:txBody>
                    <a:bodyPr/>
                    <a:lstStyle/>
                    <a:p>
                      <a:r>
                        <a:rPr lang="en-US" sz="1200" b="0" i="0" kern="1200" dirty="0">
                          <a:solidFill>
                            <a:schemeClr val="tx1"/>
                          </a:solidFill>
                          <a:effectLst/>
                          <a:latin typeface="+mn-lt"/>
                          <a:ea typeface="+mn-ea"/>
                          <a:cs typeface="+mn-cs"/>
                        </a:rPr>
                        <a:t>This was the work of female slaves. See </a:t>
                      </a:r>
                      <a:r>
                        <a:rPr lang="en-US" sz="1200" b="0" i="0" u="none" strike="noStrike" kern="1200" dirty="0">
                          <a:solidFill>
                            <a:schemeClr val="tx1"/>
                          </a:solidFill>
                          <a:effectLst/>
                          <a:latin typeface="+mn-lt"/>
                          <a:ea typeface="+mn-ea"/>
                          <a:cs typeface="+mn-cs"/>
                        </a:rPr>
                        <a:t>Isaiah 47:2</a:t>
                      </a:r>
                      <a:r>
                        <a:rPr lang="en-US" sz="1200" b="0" i="0" kern="1200" dirty="0">
                          <a:solidFill>
                            <a:schemeClr val="tx1"/>
                          </a:solidFill>
                          <a:effectLst/>
                          <a:latin typeface="+mn-lt"/>
                          <a:ea typeface="+mn-ea"/>
                          <a:cs typeface="+mn-cs"/>
                        </a:rPr>
                        <a:t>.</a:t>
                      </a:r>
                    </a:p>
                  </a:txBody>
                  <a:tcPr/>
                </a:tc>
                <a:extLst>
                  <a:ext uri="{0D108BD9-81ED-4DB2-BD59-A6C34878D82A}">
                    <a16:rowId xmlns:a16="http://schemas.microsoft.com/office/drawing/2014/main" val="10009"/>
                  </a:ext>
                </a:extLst>
              </a:tr>
              <a:tr h="370840">
                <a:tc>
                  <a:txBody>
                    <a:bodyPr/>
                    <a:lstStyle/>
                    <a:p>
                      <a:r>
                        <a:rPr lang="en-US" sz="1100" dirty="0"/>
                        <a:t>Verse 14</a:t>
                      </a:r>
                    </a:p>
                  </a:txBody>
                  <a:tcPr/>
                </a:tc>
                <a:tc>
                  <a:txBody>
                    <a:bodyPr/>
                    <a:lstStyle/>
                    <a:p>
                      <a:r>
                        <a:rPr lang="en-US" sz="1200" b="0" i="0" kern="1200" dirty="0">
                          <a:solidFill>
                            <a:schemeClr val="tx1"/>
                          </a:solidFill>
                          <a:effectLst/>
                          <a:latin typeface="+mn-lt"/>
                          <a:ea typeface="+mn-ea"/>
                          <a:cs typeface="+mn-cs"/>
                        </a:rPr>
                        <a:t>The elders have ceased from the gate</a:t>
                      </a:r>
                      <a:endParaRPr lang="en-US" sz="1200" b="0" dirty="0"/>
                    </a:p>
                  </a:txBody>
                  <a:tcPr/>
                </a:tc>
                <a:tc>
                  <a:txBody>
                    <a:bodyPr/>
                    <a:lstStyle/>
                    <a:p>
                      <a:r>
                        <a:rPr lang="en-US" sz="1200" b="0" i="0" kern="1200" dirty="0">
                          <a:solidFill>
                            <a:schemeClr val="tx1"/>
                          </a:solidFill>
                          <a:effectLst/>
                          <a:latin typeface="+mn-lt"/>
                          <a:ea typeface="+mn-ea"/>
                          <a:cs typeface="+mn-cs"/>
                        </a:rPr>
                        <a:t>There is now no more justice administered to the people; they are under military law, or disposed of in every sense according to the caprice of their masters.</a:t>
                      </a:r>
                    </a:p>
                  </a:txBody>
                  <a:tcPr/>
                </a:tc>
                <a:extLst>
                  <a:ext uri="{0D108BD9-81ED-4DB2-BD59-A6C34878D82A}">
                    <a16:rowId xmlns:a16="http://schemas.microsoft.com/office/drawing/2014/main" val="10010"/>
                  </a:ext>
                </a:extLst>
              </a:tr>
            </a:tbl>
          </a:graphicData>
        </a:graphic>
      </p:graphicFrame>
      <p:sp>
        <p:nvSpPr>
          <p:cNvPr id="9" name="TextBox 8"/>
          <p:cNvSpPr txBox="1"/>
          <p:nvPr/>
        </p:nvSpPr>
        <p:spPr>
          <a:xfrm>
            <a:off x="2672783" y="-29912"/>
            <a:ext cx="5122250" cy="369332"/>
          </a:xfrm>
          <a:prstGeom prst="rect">
            <a:avLst/>
          </a:prstGeom>
          <a:noFill/>
        </p:spPr>
        <p:txBody>
          <a:bodyPr wrap="square" rtlCol="0">
            <a:spAutoFit/>
          </a:bodyPr>
          <a:lstStyle/>
          <a:p>
            <a:pPr algn="ctr"/>
            <a:r>
              <a:rPr lang="en-US" dirty="0"/>
              <a:t>Lamentations 5 (Source 3)</a:t>
            </a:r>
          </a:p>
        </p:txBody>
      </p:sp>
    </p:spTree>
    <p:extLst>
      <p:ext uri="{BB962C8B-B14F-4D97-AF65-F5344CB8AC3E}">
        <p14:creationId xmlns:p14="http://schemas.microsoft.com/office/powerpoint/2010/main" val="2963649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84414618"/>
              </p:ext>
            </p:extLst>
          </p:nvPr>
        </p:nvGraphicFramePr>
        <p:xfrm>
          <a:off x="311840" y="1507318"/>
          <a:ext cx="11439558" cy="3840480"/>
        </p:xfrm>
        <a:graphic>
          <a:graphicData uri="http://schemas.openxmlformats.org/drawingml/2006/table">
            <a:tbl>
              <a:tblPr firstRow="1" bandRow="1">
                <a:tableStyleId>{5940675A-B579-460E-94D1-54222C63F5DA}</a:tableStyleId>
              </a:tblPr>
              <a:tblGrid>
                <a:gridCol w="1100501">
                  <a:extLst>
                    <a:ext uri="{9D8B030D-6E8A-4147-A177-3AD203B41FA5}">
                      <a16:colId xmlns:a16="http://schemas.microsoft.com/office/drawing/2014/main" val="20000"/>
                    </a:ext>
                  </a:extLst>
                </a:gridCol>
                <a:gridCol w="2625505">
                  <a:extLst>
                    <a:ext uri="{9D8B030D-6E8A-4147-A177-3AD203B41FA5}">
                      <a16:colId xmlns:a16="http://schemas.microsoft.com/office/drawing/2014/main" val="20001"/>
                    </a:ext>
                  </a:extLst>
                </a:gridCol>
                <a:gridCol w="7713552">
                  <a:extLst>
                    <a:ext uri="{9D8B030D-6E8A-4147-A177-3AD203B41FA5}">
                      <a16:colId xmlns:a16="http://schemas.microsoft.com/office/drawing/2014/main" val="20002"/>
                    </a:ext>
                  </a:extLst>
                </a:gridCol>
              </a:tblGrid>
              <a:tr h="370840">
                <a:tc>
                  <a:txBody>
                    <a:bodyPr/>
                    <a:lstStyle/>
                    <a:p>
                      <a:r>
                        <a:rPr lang="en-US" sz="1100" dirty="0"/>
                        <a:t>Verse 16</a:t>
                      </a:r>
                    </a:p>
                  </a:txBody>
                  <a:tcPr/>
                </a:tc>
                <a:tc>
                  <a:txBody>
                    <a:bodyPr/>
                    <a:lstStyle/>
                    <a:p>
                      <a:r>
                        <a:rPr lang="en-US" sz="1200" b="0" i="0" kern="1200" dirty="0">
                          <a:solidFill>
                            <a:schemeClr val="tx1"/>
                          </a:solidFill>
                          <a:effectLst/>
                          <a:latin typeface="+mn-lt"/>
                          <a:ea typeface="+mn-ea"/>
                          <a:cs typeface="+mn-cs"/>
                        </a:rPr>
                        <a:t>The crown is fallen from our head</a:t>
                      </a:r>
                      <a:br>
                        <a:rPr lang="en-US" sz="1200" dirty="0"/>
                      </a:br>
                      <a:endParaRPr lang="en-US" sz="1200" b="0" dirty="0"/>
                    </a:p>
                  </a:txBody>
                  <a:tcPr/>
                </a:tc>
                <a:tc>
                  <a:txBody>
                    <a:bodyPr/>
                    <a:lstStyle/>
                    <a:p>
                      <a:r>
                        <a:rPr lang="en-US" sz="1200" b="0" i="0" kern="1200" dirty="0">
                          <a:solidFill>
                            <a:schemeClr val="tx1"/>
                          </a:solidFill>
                          <a:effectLst/>
                          <a:latin typeface="+mn-lt"/>
                          <a:ea typeface="+mn-ea"/>
                          <a:cs typeface="+mn-cs"/>
                        </a:rPr>
                        <a:t>At feasts, marriages, etc., they used to crown themselves with garlands of flowers; all festivity of this kind was now at an end. Or it may refer to their having lost all sovereignty, being made slaves.</a:t>
                      </a:r>
                    </a:p>
                  </a:txBody>
                  <a:tcPr/>
                </a:tc>
                <a:extLst>
                  <a:ext uri="{0D108BD9-81ED-4DB2-BD59-A6C34878D82A}">
                    <a16:rowId xmlns:a16="http://schemas.microsoft.com/office/drawing/2014/main" val="10000"/>
                  </a:ext>
                </a:extLst>
              </a:tr>
              <a:tr h="370840">
                <a:tc>
                  <a:txBody>
                    <a:bodyPr/>
                    <a:lstStyle/>
                    <a:p>
                      <a:r>
                        <a:rPr lang="en-US" sz="1100" dirty="0"/>
                        <a:t>Verse 18</a:t>
                      </a:r>
                    </a:p>
                  </a:txBody>
                  <a:tcPr/>
                </a:tc>
                <a:tc>
                  <a:txBody>
                    <a:bodyPr/>
                    <a:lstStyle/>
                    <a:p>
                      <a:r>
                        <a:rPr lang="en-US" sz="1200" b="0" i="0" kern="1200" dirty="0">
                          <a:solidFill>
                            <a:schemeClr val="tx1"/>
                          </a:solidFill>
                          <a:effectLst/>
                          <a:latin typeface="+mn-lt"/>
                          <a:ea typeface="+mn-ea"/>
                          <a:cs typeface="+mn-cs"/>
                        </a:rPr>
                        <a:t>The foxes walk upon it </a:t>
                      </a:r>
                      <a:endParaRPr lang="en-US" sz="1200" b="0" dirty="0"/>
                    </a:p>
                  </a:txBody>
                  <a:tcPr/>
                </a:tc>
                <a:tc>
                  <a:txBody>
                    <a:bodyPr/>
                    <a:lstStyle/>
                    <a:p>
                      <a:r>
                        <a:rPr lang="en-US" sz="1200" b="0" i="0" kern="1200" dirty="0">
                          <a:solidFill>
                            <a:schemeClr val="tx1"/>
                          </a:solidFill>
                          <a:effectLst/>
                          <a:latin typeface="+mn-lt"/>
                          <a:ea typeface="+mn-ea"/>
                          <a:cs typeface="+mn-cs"/>
                        </a:rPr>
                        <a:t>Foxes are very numerous in Palestine, see on </a:t>
                      </a:r>
                      <a:r>
                        <a:rPr lang="en-US" sz="1200" b="0" i="0" u="none" strike="noStrike" kern="1200" dirty="0">
                          <a:solidFill>
                            <a:schemeClr val="tx1"/>
                          </a:solidFill>
                          <a:effectLst/>
                          <a:latin typeface="+mn-lt"/>
                          <a:ea typeface="+mn-ea"/>
                          <a:cs typeface="+mn-cs"/>
                        </a:rPr>
                        <a:t>Judges 15:4</a:t>
                      </a:r>
                      <a:r>
                        <a:rPr lang="en-US" sz="1200" b="0" i="0" kern="1200" dirty="0">
                          <a:solidFill>
                            <a:schemeClr val="tx1"/>
                          </a:solidFill>
                          <a:effectLst/>
                          <a:latin typeface="+mn-lt"/>
                          <a:ea typeface="+mn-ea"/>
                          <a:cs typeface="+mn-cs"/>
                        </a:rPr>
                        <a:t>;. It was usual among the Hebrews to consider all desolated land to be the resort of wild beasts; which is, in fact, the case every where when the inhabitants are removed from a country.</a:t>
                      </a:r>
                      <a:endParaRPr lang="en-US" sz="1000" b="0" dirty="0"/>
                    </a:p>
                  </a:txBody>
                  <a:tcPr/>
                </a:tc>
                <a:extLst>
                  <a:ext uri="{0D108BD9-81ED-4DB2-BD59-A6C34878D82A}">
                    <a16:rowId xmlns:a16="http://schemas.microsoft.com/office/drawing/2014/main" val="10001"/>
                  </a:ext>
                </a:extLst>
              </a:tr>
              <a:tr h="484797">
                <a:tc>
                  <a:txBody>
                    <a:bodyPr/>
                    <a:lstStyle/>
                    <a:p>
                      <a:r>
                        <a:rPr lang="en-US" sz="1100" dirty="0"/>
                        <a:t>Verse 21</a:t>
                      </a:r>
                    </a:p>
                  </a:txBody>
                  <a:tcPr/>
                </a:tc>
                <a:tc>
                  <a:txBody>
                    <a:bodyPr/>
                    <a:lstStyle/>
                    <a:p>
                      <a:r>
                        <a:rPr lang="en-US" sz="1200" b="0" i="0" kern="1200" dirty="0">
                          <a:solidFill>
                            <a:schemeClr val="tx1"/>
                          </a:solidFill>
                          <a:effectLst/>
                          <a:latin typeface="+mn-lt"/>
                          <a:ea typeface="+mn-ea"/>
                          <a:cs typeface="+mn-cs"/>
                        </a:rPr>
                        <a:t>Renew our days as of old </a:t>
                      </a:r>
                      <a:br>
                        <a:rPr lang="en-US" sz="1200" dirty="0"/>
                      </a:br>
                      <a:endParaRPr lang="en-US" sz="1200" b="0" dirty="0"/>
                    </a:p>
                  </a:txBody>
                  <a:tcPr/>
                </a:tc>
                <a:tc>
                  <a:txBody>
                    <a:bodyPr/>
                    <a:lstStyle/>
                    <a:p>
                      <a:r>
                        <a:rPr lang="en-US" sz="1200" b="0" i="0" kern="1200" dirty="0">
                          <a:solidFill>
                            <a:schemeClr val="tx1"/>
                          </a:solidFill>
                          <a:effectLst/>
                          <a:latin typeface="+mn-lt"/>
                          <a:ea typeface="+mn-ea"/>
                          <a:cs typeface="+mn-cs"/>
                        </a:rPr>
                        <a:t>Restore us to our former state. Let us regain our country, our temple, and all the Divine offices of our religion; but, more especially, thy favor. (</a:t>
                      </a:r>
                      <a:r>
                        <a:rPr lang="en-US" sz="1400" b="0" i="0" kern="1200" dirty="0">
                          <a:solidFill>
                            <a:schemeClr val="tx1"/>
                          </a:solidFill>
                          <a:effectLst/>
                          <a:latin typeface="+mn-lt"/>
                          <a:ea typeface="+mn-ea"/>
                          <a:cs typeface="+mn-cs"/>
                        </a:rPr>
                        <a:t>Jeremiah pled that the Lord would forgive the people and make them clean, as they had been in former times). (OT Seminary</a:t>
                      </a:r>
                      <a:r>
                        <a:rPr lang="en-US" sz="1400" b="0" i="0" kern="1200" baseline="0" dirty="0">
                          <a:solidFill>
                            <a:schemeClr val="tx1"/>
                          </a:solidFill>
                          <a:effectLst/>
                          <a:latin typeface="+mn-lt"/>
                          <a:ea typeface="+mn-ea"/>
                          <a:cs typeface="+mn-cs"/>
                        </a:rPr>
                        <a:t> teacher Manual)</a:t>
                      </a:r>
                      <a:endParaRPr lang="en-US" sz="1400" b="0" i="0" kern="1200" dirty="0">
                        <a:solidFill>
                          <a:schemeClr val="tx1"/>
                        </a:solidFill>
                        <a:effectLst/>
                        <a:latin typeface="+mn-lt"/>
                        <a:ea typeface="+mn-ea"/>
                        <a:cs typeface="+mn-cs"/>
                      </a:endParaRPr>
                    </a:p>
                  </a:txBody>
                  <a:tcPr/>
                </a:tc>
                <a:extLst>
                  <a:ext uri="{0D108BD9-81ED-4DB2-BD59-A6C34878D82A}">
                    <a16:rowId xmlns:a16="http://schemas.microsoft.com/office/drawing/2014/main" val="10002"/>
                  </a:ext>
                </a:extLst>
              </a:tr>
              <a:tr h="370840">
                <a:tc>
                  <a:txBody>
                    <a:bodyPr/>
                    <a:lstStyle/>
                    <a:p>
                      <a:r>
                        <a:rPr lang="en-US" sz="1100" dirty="0"/>
                        <a:t>Verse 22</a:t>
                      </a:r>
                    </a:p>
                  </a:txBody>
                  <a:tcPr/>
                </a:tc>
                <a:tc>
                  <a:txBody>
                    <a:bodyPr/>
                    <a:lstStyle/>
                    <a:p>
                      <a:r>
                        <a:rPr lang="en-US" sz="1200" b="1" i="0" kern="1200" dirty="0">
                          <a:solidFill>
                            <a:schemeClr val="tx1"/>
                          </a:solidFill>
                          <a:effectLst/>
                          <a:latin typeface="+mn-lt"/>
                          <a:ea typeface="+mn-ea"/>
                          <a:cs typeface="+mn-cs"/>
                        </a:rPr>
                        <a:t>But thou hast utterly rejected us </a:t>
                      </a:r>
                      <a:endParaRPr lang="en-US" sz="1200" b="0" dirty="0"/>
                    </a:p>
                  </a:txBody>
                  <a:tcPr/>
                </a:tc>
                <a:tc>
                  <a:txBody>
                    <a:bodyPr/>
                    <a:lstStyle/>
                    <a:p>
                      <a:r>
                        <a:rPr lang="en-US" sz="1400" b="0" i="0" kern="1200" dirty="0">
                          <a:solidFill>
                            <a:schemeClr val="tx1"/>
                          </a:solidFill>
                          <a:effectLst/>
                          <a:latin typeface="+mn-lt"/>
                          <a:ea typeface="+mn-ea"/>
                          <a:cs typeface="+mn-cs"/>
                        </a:rPr>
                        <a:t>The Hebrews were accustomed to make lamentations or mourning songs upon the death of great men, princes, and heroes, who had distinguished themselves in arms; and upon any occasion or public miseries and calamities. </a:t>
                      </a:r>
                    </a:p>
                    <a:p>
                      <a:endParaRPr lang="en-US" sz="1400" b="0" i="0" kern="1200" dirty="0">
                        <a:solidFill>
                          <a:schemeClr val="tx1"/>
                        </a:solidFill>
                        <a:effectLst/>
                        <a:latin typeface="+mn-lt"/>
                        <a:ea typeface="+mn-ea"/>
                        <a:cs typeface="+mn-cs"/>
                      </a:endParaRPr>
                    </a:p>
                    <a:p>
                      <a:r>
                        <a:rPr lang="en-US" sz="1400" b="0" i="0" kern="1200" dirty="0">
                          <a:solidFill>
                            <a:schemeClr val="tx1"/>
                          </a:solidFill>
                          <a:effectLst/>
                          <a:latin typeface="+mn-lt"/>
                          <a:ea typeface="+mn-ea"/>
                          <a:cs typeface="+mn-cs"/>
                        </a:rPr>
                        <a:t>From this verse it is evident, that Jeremiah had composed a funeral elegy on Josiah: but, from the complexion of this Book, it is most evident that it was not composed on the death of Josiah, but upon the desolations of Jerusalem, etc., as has already been noted. His lamentation for Josiah is therefore lost. It appears also, that on particular occasions, perhaps anniversaries, these lamentations were sung by men and women singers, who performed their several parts; for these were all alternate or responsive songs. </a:t>
                      </a:r>
                    </a:p>
                  </a:txBody>
                  <a:tcPr/>
                </a:tc>
                <a:extLst>
                  <a:ext uri="{0D108BD9-81ED-4DB2-BD59-A6C34878D82A}">
                    <a16:rowId xmlns:a16="http://schemas.microsoft.com/office/drawing/2014/main" val="10003"/>
                  </a:ext>
                </a:extLst>
              </a:tr>
            </a:tbl>
          </a:graphicData>
        </a:graphic>
      </p:graphicFrame>
      <p:sp>
        <p:nvSpPr>
          <p:cNvPr id="9" name="TextBox 8"/>
          <p:cNvSpPr txBox="1"/>
          <p:nvPr/>
        </p:nvSpPr>
        <p:spPr>
          <a:xfrm>
            <a:off x="2672783" y="-29912"/>
            <a:ext cx="5122250" cy="369332"/>
          </a:xfrm>
          <a:prstGeom prst="rect">
            <a:avLst/>
          </a:prstGeom>
          <a:noFill/>
        </p:spPr>
        <p:txBody>
          <a:bodyPr wrap="square" rtlCol="0">
            <a:spAutoFit/>
          </a:bodyPr>
          <a:lstStyle/>
          <a:p>
            <a:pPr algn="ctr"/>
            <a:r>
              <a:rPr lang="en-US" dirty="0"/>
              <a:t>Lamentations 5 continued (Source 3)</a:t>
            </a:r>
          </a:p>
        </p:txBody>
      </p:sp>
    </p:spTree>
    <p:extLst>
      <p:ext uri="{BB962C8B-B14F-4D97-AF65-F5344CB8AC3E}">
        <p14:creationId xmlns:p14="http://schemas.microsoft.com/office/powerpoint/2010/main" val="156283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769" y="139907"/>
            <a:ext cx="9663448" cy="6617196"/>
          </a:xfrm>
          <a:prstGeom prst="rect">
            <a:avLst/>
          </a:prstGeom>
        </p:spPr>
        <p:txBody>
          <a:bodyPr wrap="square">
            <a:spAutoFit/>
          </a:bodyPr>
          <a:lstStyle/>
          <a:p>
            <a:r>
              <a:rPr lang="en-US" sz="2800" b="1" dirty="0">
                <a:solidFill>
                  <a:srgbClr val="333333"/>
                </a:solidFill>
              </a:rPr>
              <a:t>Edom</a:t>
            </a:r>
            <a:r>
              <a:rPr lang="en-US" dirty="0">
                <a:solidFill>
                  <a:srgbClr val="333333"/>
                </a:solidFill>
              </a:rPr>
              <a:t> is the country that was established by the descendants of Esau, who was Jacob's brother. Edom means "red" and was a name by which Esau himself was called. The nation of Edom was often antagonistic towards the people of Israel. Edom ceased to exist as a definable people within a few centuries after the Romans suppressed uprisings for Jewish independence in the land of Israel about 2000 years ago.</a:t>
            </a:r>
          </a:p>
          <a:p>
            <a:r>
              <a:rPr lang="en-US" dirty="0">
                <a:solidFill>
                  <a:srgbClr val="333333"/>
                </a:solidFill>
              </a:rPr>
              <a:t>Edom was near the land of Israel, to the east of Jerusalem, between the Dead Sea to the north and the Gulf of Aqaba to the south. It's most famous city was Petra, which featured many buildings that are carved into rock.</a:t>
            </a:r>
          </a:p>
          <a:p>
            <a:r>
              <a:rPr lang="en-US" dirty="0"/>
              <a:t>Petra, and the land that once was Edom, are now part of the country of Jordan.</a:t>
            </a:r>
          </a:p>
          <a:p>
            <a:r>
              <a:rPr lang="en-US" dirty="0"/>
              <a:t>Edom is mentioned in a list of </a:t>
            </a:r>
            <a:r>
              <a:rPr lang="en-US" dirty="0" err="1"/>
              <a:t>Sethos</a:t>
            </a:r>
            <a:r>
              <a:rPr lang="en-US" dirty="0"/>
              <a:t> I of about 1215 BC. It is also mentioned in the records of Rameses III. Edom would not allow the Israelites to use their roads on their way to Canaan (Numbers 20:17-21), and Aaron died on Mount </a:t>
            </a:r>
            <a:r>
              <a:rPr lang="en-US" dirty="0" err="1"/>
              <a:t>Hor</a:t>
            </a:r>
            <a:r>
              <a:rPr lang="en-US" dirty="0"/>
              <a:t> near the Edom border.</a:t>
            </a:r>
          </a:p>
          <a:p>
            <a:r>
              <a:rPr lang="en-US" dirty="0"/>
              <a:t>Although Edom and Israel were related through Esau and Jacob, there was constant warfare between the two countries. David was the first Israelite King to conquer Edom. Edom revolted in the days of King </a:t>
            </a:r>
            <a:r>
              <a:rPr lang="en-US" dirty="0" err="1"/>
              <a:t>Joram</a:t>
            </a:r>
            <a:r>
              <a:rPr lang="en-US" dirty="0"/>
              <a:t>, installing its own king. Years later, </a:t>
            </a:r>
            <a:r>
              <a:rPr lang="en-US" dirty="0" err="1"/>
              <a:t>Amaziah</a:t>
            </a:r>
            <a:r>
              <a:rPr lang="en-US" dirty="0"/>
              <a:t> re-conquered Edom, and it was not until the days of Ahaz that the country regained its independence. In the 6th century BC Edom was conquered by the Babylonians.</a:t>
            </a:r>
          </a:p>
          <a:p>
            <a:r>
              <a:rPr lang="en-US" dirty="0"/>
              <a:t>The years following its downfall, the country was overrun by nomadic tribes, which forced the </a:t>
            </a:r>
            <a:r>
              <a:rPr lang="en-US" dirty="0" err="1"/>
              <a:t>Edomites</a:t>
            </a:r>
            <a:r>
              <a:rPr lang="en-US" dirty="0"/>
              <a:t> westward into southern Judah, south of Hebron. The area became known as </a:t>
            </a:r>
            <a:r>
              <a:rPr lang="en-US" dirty="0" err="1"/>
              <a:t>Idumea</a:t>
            </a:r>
            <a:r>
              <a:rPr lang="en-US" dirty="0"/>
              <a:t>, and in 135 BC it was conquered by John </a:t>
            </a:r>
            <a:r>
              <a:rPr lang="en-US" dirty="0" err="1"/>
              <a:t>Hyrcanus</a:t>
            </a:r>
            <a:r>
              <a:rPr lang="en-US" dirty="0"/>
              <a:t> who converted them to Judaism. King Herod was an </a:t>
            </a:r>
            <a:r>
              <a:rPr lang="en-US" dirty="0" err="1"/>
              <a:t>Idumean</a:t>
            </a:r>
            <a:r>
              <a:rPr lang="en-US" dirty="0"/>
              <a:t> of Edomite origin. </a:t>
            </a:r>
            <a:r>
              <a:rPr lang="en-US" b="1" dirty="0"/>
              <a:t>Edom was condemned by the prophets, especially Obadiah, who devoted his 21-verse Book to foretelling the eventual destruction of the country.</a:t>
            </a:r>
          </a:p>
          <a:p>
            <a:r>
              <a:rPr lang="en-US" dirty="0">
                <a:solidFill>
                  <a:srgbClr val="333333"/>
                </a:solidFill>
              </a:rPr>
              <a:t>http://www.aboutbibleprophecy.com/s22.htm</a:t>
            </a:r>
            <a:endParaRPr lang="en-US" b="0" i="0" dirty="0">
              <a:solidFill>
                <a:srgbClr val="333333"/>
              </a:solidFill>
              <a:effectLst/>
            </a:endParaRPr>
          </a:p>
        </p:txBody>
      </p:sp>
    </p:spTree>
    <p:extLst>
      <p:ext uri="{BB962C8B-B14F-4D97-AF65-F5344CB8AC3E}">
        <p14:creationId xmlns:p14="http://schemas.microsoft.com/office/powerpoint/2010/main" val="1671960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2896" t="-132"/>
          <a:stretch/>
        </p:blipFill>
        <p:spPr>
          <a:xfrm rot="10800000">
            <a:off x="0" y="-9053"/>
            <a:ext cx="12191999" cy="6867053"/>
          </a:xfrm>
          <a:prstGeom prst="rect">
            <a:avLst/>
          </a:prstGeom>
        </p:spPr>
      </p:pic>
      <p:sp>
        <p:nvSpPr>
          <p:cNvPr id="6" name="TextBox 5"/>
          <p:cNvSpPr txBox="1"/>
          <p:nvPr/>
        </p:nvSpPr>
        <p:spPr>
          <a:xfrm>
            <a:off x="4312466" y="1070419"/>
            <a:ext cx="3567065" cy="646331"/>
          </a:xfrm>
          <a:prstGeom prst="rect">
            <a:avLst/>
          </a:prstGeom>
          <a:noFill/>
        </p:spPr>
        <p:txBody>
          <a:bodyPr wrap="square" rtlCol="0">
            <a:spAutoFit/>
          </a:bodyPr>
          <a:lstStyle/>
          <a:p>
            <a:pPr algn="ctr"/>
            <a:r>
              <a:rPr lang="en-US" dirty="0">
                <a:solidFill>
                  <a:schemeClr val="bg1"/>
                </a:solidFill>
              </a:rPr>
              <a:t>The Book of Lamentations was written by Jeremiah 586 B.C.</a:t>
            </a:r>
          </a:p>
        </p:txBody>
      </p:sp>
      <p:sp>
        <p:nvSpPr>
          <p:cNvPr id="4" name="TextBox 3"/>
          <p:cNvSpPr txBox="1"/>
          <p:nvPr/>
        </p:nvSpPr>
        <p:spPr>
          <a:xfrm>
            <a:off x="0" y="0"/>
            <a:ext cx="12191999" cy="1200329"/>
          </a:xfrm>
          <a:prstGeom prst="rect">
            <a:avLst/>
          </a:prstGeom>
          <a:noFill/>
        </p:spPr>
        <p:txBody>
          <a:bodyPr wrap="square" rtlCol="0">
            <a:spAutoFit/>
          </a:bodyPr>
          <a:lstStyle/>
          <a:p>
            <a:pPr algn="ctr"/>
            <a:r>
              <a:rPr lang="en-US" sz="7200" dirty="0">
                <a:solidFill>
                  <a:schemeClr val="bg1"/>
                </a:solidFill>
                <a:latin typeface="AR BLANCA" panose="02000000000000000000" pitchFamily="2" charset="0"/>
              </a:rPr>
              <a:t>Lamentations</a:t>
            </a:r>
          </a:p>
        </p:txBody>
      </p:sp>
      <p:sp>
        <p:nvSpPr>
          <p:cNvPr id="7" name="TextBox 6"/>
          <p:cNvSpPr txBox="1"/>
          <p:nvPr/>
        </p:nvSpPr>
        <p:spPr>
          <a:xfrm>
            <a:off x="677500" y="1602498"/>
            <a:ext cx="3567065" cy="923330"/>
          </a:xfrm>
          <a:prstGeom prst="rect">
            <a:avLst/>
          </a:prstGeom>
          <a:noFill/>
        </p:spPr>
        <p:txBody>
          <a:bodyPr wrap="square" rtlCol="0">
            <a:spAutoFit/>
          </a:bodyPr>
          <a:lstStyle/>
          <a:p>
            <a:pPr algn="ctr"/>
            <a:r>
              <a:rPr lang="en-US" dirty="0">
                <a:solidFill>
                  <a:schemeClr val="bg1"/>
                </a:solidFill>
              </a:rPr>
              <a:t>This book is perhaps the saddest book in the Bible and written after the fall of Jerusalem</a:t>
            </a:r>
          </a:p>
        </p:txBody>
      </p:sp>
      <p:sp>
        <p:nvSpPr>
          <p:cNvPr id="8" name="TextBox 7"/>
          <p:cNvSpPr txBox="1"/>
          <p:nvPr/>
        </p:nvSpPr>
        <p:spPr>
          <a:xfrm>
            <a:off x="7523430" y="1840718"/>
            <a:ext cx="3567065" cy="923330"/>
          </a:xfrm>
          <a:prstGeom prst="rect">
            <a:avLst/>
          </a:prstGeom>
          <a:noFill/>
        </p:spPr>
        <p:txBody>
          <a:bodyPr wrap="square" rtlCol="0">
            <a:spAutoFit/>
          </a:bodyPr>
          <a:lstStyle/>
          <a:p>
            <a:pPr algn="ctr"/>
            <a:r>
              <a:rPr lang="en-US" dirty="0">
                <a:solidFill>
                  <a:schemeClr val="bg1"/>
                </a:solidFill>
              </a:rPr>
              <a:t>Lamentation describes the funeral of the city, once proud and noble, now reduced to rubble</a:t>
            </a:r>
          </a:p>
        </p:txBody>
      </p:sp>
      <p:sp>
        <p:nvSpPr>
          <p:cNvPr id="2" name="Rectangle 1"/>
          <p:cNvSpPr/>
          <p:nvPr/>
        </p:nvSpPr>
        <p:spPr>
          <a:xfrm>
            <a:off x="206722" y="3567500"/>
            <a:ext cx="3253212" cy="923330"/>
          </a:xfrm>
          <a:prstGeom prst="rect">
            <a:avLst/>
          </a:prstGeom>
        </p:spPr>
        <p:txBody>
          <a:bodyPr wrap="square">
            <a:spAutoFit/>
          </a:bodyPr>
          <a:lstStyle/>
          <a:p>
            <a:r>
              <a:rPr lang="en-US" b="0" i="0" dirty="0">
                <a:solidFill>
                  <a:schemeClr val="bg1"/>
                </a:solidFill>
                <a:effectLst/>
                <a:latin typeface="Calibri" panose="020F0502020204030204" pitchFamily="34" charset="0"/>
              </a:rPr>
              <a:t>The entire book of Lamentations is written in carefully constructed poetry.</a:t>
            </a:r>
            <a:endParaRPr lang="en-US" dirty="0">
              <a:solidFill>
                <a:schemeClr val="bg1"/>
              </a:solidFill>
            </a:endParaRPr>
          </a:p>
        </p:txBody>
      </p:sp>
      <p:sp>
        <p:nvSpPr>
          <p:cNvPr id="3" name="Rectangle 2"/>
          <p:cNvSpPr/>
          <p:nvPr/>
        </p:nvSpPr>
        <p:spPr>
          <a:xfrm>
            <a:off x="9166630" y="3721102"/>
            <a:ext cx="3075162" cy="1477328"/>
          </a:xfrm>
          <a:prstGeom prst="rect">
            <a:avLst/>
          </a:prstGeom>
        </p:spPr>
        <p:txBody>
          <a:bodyPr wrap="square">
            <a:spAutoFit/>
          </a:bodyPr>
          <a:lstStyle/>
          <a:p>
            <a:r>
              <a:rPr lang="en-US" b="0" i="0" dirty="0">
                <a:solidFill>
                  <a:schemeClr val="bg1"/>
                </a:solidFill>
                <a:effectLst/>
                <a:latin typeface="Calibri" panose="020F0502020204030204" pitchFamily="34" charset="0"/>
              </a:rPr>
              <a:t>An acrostic is a poetic form in which the first letters of each line or verse form a meaningful sequence. Lamentation 1-4</a:t>
            </a:r>
            <a:endParaRPr lang="en-US" dirty="0">
              <a:solidFill>
                <a:schemeClr val="bg1"/>
              </a:solidFill>
            </a:endParaRPr>
          </a:p>
        </p:txBody>
      </p:sp>
      <p:pic>
        <p:nvPicPr>
          <p:cNvPr id="1026" name="Picture 2" descr="https://etzhaimnet.files.wordpress.com/2010/05/alphabet.png?w=850&amp;h=478"/>
          <p:cNvPicPr>
            <a:picLocks noChangeAspect="1" noChangeArrowheads="1"/>
          </p:cNvPicPr>
          <p:nvPr/>
        </p:nvPicPr>
        <p:blipFill rotWithShape="1">
          <a:blip r:embed="rId3">
            <a:extLst>
              <a:ext uri="{28A0092B-C50C-407E-A947-70E740481C1C}">
                <a14:useLocalDpi xmlns:a14="http://schemas.microsoft.com/office/drawing/2010/main" val="0"/>
              </a:ext>
            </a:extLst>
          </a:blip>
          <a:srcRect l="7472" t="5120" r="5754" b="14346"/>
          <a:stretch/>
        </p:blipFill>
        <p:spPr bwMode="auto">
          <a:xfrm>
            <a:off x="3559520" y="2879502"/>
            <a:ext cx="5429062" cy="2833466"/>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3459934" y="6155484"/>
            <a:ext cx="6096000" cy="646331"/>
          </a:xfrm>
          <a:prstGeom prst="rect">
            <a:avLst/>
          </a:prstGeom>
        </p:spPr>
        <p:txBody>
          <a:bodyPr>
            <a:spAutoFit/>
          </a:bodyPr>
          <a:lstStyle/>
          <a:p>
            <a:r>
              <a:rPr lang="en-US" dirty="0">
                <a:solidFill>
                  <a:schemeClr val="bg1"/>
                </a:solidFill>
                <a:latin typeface="Calibri" panose="020F0502020204030204" pitchFamily="34" charset="0"/>
              </a:rPr>
              <a:t> It was customary in ancient Judah to compose and sing lamentations about departed friends or relatives. (1)</a:t>
            </a:r>
            <a:endParaRPr lang="en-US" dirty="0">
              <a:solidFill>
                <a:schemeClr val="bg1"/>
              </a:solidFill>
            </a:endParaRPr>
          </a:p>
        </p:txBody>
      </p:sp>
    </p:spTree>
    <p:extLst>
      <p:ext uri="{BB962C8B-B14F-4D97-AF65-F5344CB8AC3E}">
        <p14:creationId xmlns:p14="http://schemas.microsoft.com/office/powerpoint/2010/main" val="9181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1000"/>
                                        <p:tgtEl>
                                          <p:spTgt spid="1026"/>
                                        </p:tgtEl>
                                      </p:cBhvr>
                                    </p:animEffect>
                                    <p:anim calcmode="lin" valueType="num">
                                      <p:cBhvr>
                                        <p:cTn id="29" dur="1000" fill="hold"/>
                                        <p:tgtEl>
                                          <p:spTgt spid="1026"/>
                                        </p:tgtEl>
                                        <p:attrNameLst>
                                          <p:attrName>ppt_x</p:attrName>
                                        </p:attrNameLst>
                                      </p:cBhvr>
                                      <p:tavLst>
                                        <p:tav tm="0">
                                          <p:val>
                                            <p:strVal val="#ppt_x"/>
                                          </p:val>
                                        </p:tav>
                                        <p:tav tm="100000">
                                          <p:val>
                                            <p:strVal val="#ppt_x"/>
                                          </p:val>
                                        </p:tav>
                                      </p:tavLst>
                                    </p:anim>
                                    <p:anim calcmode="lin" valueType="num">
                                      <p:cBhvr>
                                        <p:cTn id="30" dur="1000" fill="hold"/>
                                        <p:tgtEl>
                                          <p:spTgt spid="102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p:bldP spid="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2896" t="-132"/>
          <a:stretch/>
        </p:blipFill>
        <p:spPr>
          <a:xfrm rot="10800000">
            <a:off x="0" y="-9053"/>
            <a:ext cx="12191999" cy="6867053"/>
          </a:xfrm>
          <a:prstGeom prst="rect">
            <a:avLst/>
          </a:prstGeom>
        </p:spPr>
      </p:pic>
      <p:sp>
        <p:nvSpPr>
          <p:cNvPr id="4" name="TextBox 3"/>
          <p:cNvSpPr txBox="1"/>
          <p:nvPr/>
        </p:nvSpPr>
        <p:spPr>
          <a:xfrm>
            <a:off x="0" y="0"/>
            <a:ext cx="12191999" cy="1200329"/>
          </a:xfrm>
          <a:prstGeom prst="rect">
            <a:avLst/>
          </a:prstGeom>
          <a:noFill/>
        </p:spPr>
        <p:txBody>
          <a:bodyPr wrap="square" rtlCol="0">
            <a:spAutoFit/>
          </a:bodyPr>
          <a:lstStyle/>
          <a:p>
            <a:pPr algn="ctr"/>
            <a:r>
              <a:rPr lang="en-US" sz="7200" dirty="0">
                <a:solidFill>
                  <a:schemeClr val="bg1"/>
                </a:solidFill>
                <a:latin typeface="AR BLANCA" panose="02000000000000000000" pitchFamily="2" charset="0"/>
              </a:rPr>
              <a:t>Lamentations 1</a:t>
            </a:r>
          </a:p>
        </p:txBody>
      </p:sp>
      <p:graphicFrame>
        <p:nvGraphicFramePr>
          <p:cNvPr id="2" name="Table 1"/>
          <p:cNvGraphicFramePr>
            <a:graphicFrameLocks noGrp="1"/>
          </p:cNvGraphicFramePr>
          <p:nvPr>
            <p:extLst>
              <p:ext uri="{D42A27DB-BD31-4B8C-83A1-F6EECF244321}">
                <p14:modId xmlns:p14="http://schemas.microsoft.com/office/powerpoint/2010/main" val="1833144849"/>
              </p:ext>
            </p:extLst>
          </p:nvPr>
        </p:nvGraphicFramePr>
        <p:xfrm>
          <a:off x="530383" y="1209383"/>
          <a:ext cx="2789221" cy="1483360"/>
        </p:xfrm>
        <a:graphic>
          <a:graphicData uri="http://schemas.openxmlformats.org/drawingml/2006/table">
            <a:tbl>
              <a:tblPr firstRow="1" bandRow="1">
                <a:tableStyleId>{37CE84F3-28C3-443E-9E96-99CF82512B78}</a:tableStyleId>
              </a:tblPr>
              <a:tblGrid>
                <a:gridCol w="2789221">
                  <a:extLst>
                    <a:ext uri="{9D8B030D-6E8A-4147-A177-3AD203B41FA5}">
                      <a16:colId xmlns:a16="http://schemas.microsoft.com/office/drawing/2014/main" val="20000"/>
                    </a:ext>
                  </a:extLst>
                </a:gridCol>
              </a:tblGrid>
              <a:tr h="370840">
                <a:tc>
                  <a:txBody>
                    <a:bodyPr/>
                    <a:lstStyle/>
                    <a:p>
                      <a:pPr algn="ctr"/>
                      <a:r>
                        <a:rPr lang="en-US" dirty="0"/>
                        <a:t>Destruction of Jerusalem</a:t>
                      </a:r>
                      <a:endParaRPr lang="en-US" dirty="0">
                        <a:solidFill>
                          <a:schemeClr val="bg1"/>
                        </a:solidFill>
                      </a:endParaRPr>
                    </a:p>
                  </a:txBody>
                  <a:tcPr/>
                </a:tc>
                <a:extLst>
                  <a:ext uri="{0D108BD9-81ED-4DB2-BD59-A6C34878D82A}">
                    <a16:rowId xmlns:a16="http://schemas.microsoft.com/office/drawing/2014/main" val="10000"/>
                  </a:ext>
                </a:extLst>
              </a:tr>
              <a:tr h="370840">
                <a:tc>
                  <a:txBody>
                    <a:bodyPr/>
                    <a:lstStyle/>
                    <a:p>
                      <a:pPr algn="ctr"/>
                      <a:r>
                        <a:rPr lang="en-US" dirty="0"/>
                        <a:t>Lamentations 1</a:t>
                      </a:r>
                      <a:endParaRPr lang="en-US" dirty="0">
                        <a:solidFill>
                          <a:schemeClr val="bg1"/>
                        </a:solidFill>
                      </a:endParaRPr>
                    </a:p>
                  </a:txBody>
                  <a:tcPr/>
                </a:tc>
                <a:extLst>
                  <a:ext uri="{0D108BD9-81ED-4DB2-BD59-A6C34878D82A}">
                    <a16:rowId xmlns:a16="http://schemas.microsoft.com/office/drawing/2014/main" val="10001"/>
                  </a:ext>
                </a:extLst>
              </a:tr>
              <a:tr h="370840">
                <a:tc>
                  <a:txBody>
                    <a:bodyPr/>
                    <a:lstStyle/>
                    <a:p>
                      <a:pPr algn="ctr"/>
                      <a:r>
                        <a:rPr lang="en-US" dirty="0"/>
                        <a:t>The Mourning</a:t>
                      </a:r>
                      <a:r>
                        <a:rPr lang="en-US" baseline="0" dirty="0"/>
                        <a:t> City</a:t>
                      </a:r>
                      <a:endParaRPr lang="en-US" dirty="0">
                        <a:solidFill>
                          <a:schemeClr val="bg1"/>
                        </a:solidFill>
                      </a:endParaRPr>
                    </a:p>
                  </a:txBody>
                  <a:tcPr/>
                </a:tc>
                <a:extLst>
                  <a:ext uri="{0D108BD9-81ED-4DB2-BD59-A6C34878D82A}">
                    <a16:rowId xmlns:a16="http://schemas.microsoft.com/office/drawing/2014/main" val="10002"/>
                  </a:ext>
                </a:extLst>
              </a:tr>
              <a:tr h="370840">
                <a:tc>
                  <a:txBody>
                    <a:bodyPr/>
                    <a:lstStyle/>
                    <a:p>
                      <a:pPr algn="ctr"/>
                      <a:r>
                        <a:rPr lang="en-US" dirty="0"/>
                        <a:t>The Grief</a:t>
                      </a:r>
                      <a:endParaRPr lang="en-US" dirty="0">
                        <a:solidFill>
                          <a:schemeClr val="bg1"/>
                        </a:solidFill>
                      </a:endParaRPr>
                    </a:p>
                  </a:txBody>
                  <a:tcPr/>
                </a:tc>
                <a:extLst>
                  <a:ext uri="{0D108BD9-81ED-4DB2-BD59-A6C34878D82A}">
                    <a16:rowId xmlns:a16="http://schemas.microsoft.com/office/drawing/2014/main" val="10003"/>
                  </a:ext>
                </a:extLst>
              </a:tr>
            </a:tbl>
          </a:graphicData>
        </a:graphic>
      </p:graphicFrame>
      <p:pic>
        <p:nvPicPr>
          <p:cNvPr id="9" name="Picture 2" descr="https://etzhaimnet.files.wordpress.com/2010/05/alphabet.png?w=850&amp;h=478"/>
          <p:cNvPicPr>
            <a:picLocks noChangeAspect="1" noChangeArrowheads="1"/>
          </p:cNvPicPr>
          <p:nvPr/>
        </p:nvPicPr>
        <p:blipFill rotWithShape="1">
          <a:blip r:embed="rId3">
            <a:extLst>
              <a:ext uri="{28A0092B-C50C-407E-A947-70E740481C1C}">
                <a14:useLocalDpi xmlns:a14="http://schemas.microsoft.com/office/drawing/2010/main" val="0"/>
              </a:ext>
            </a:extLst>
          </a:blip>
          <a:srcRect l="8485" t="21528" r="85318" b="60179"/>
          <a:stretch/>
        </p:blipFill>
        <p:spPr bwMode="auto">
          <a:xfrm>
            <a:off x="4235343" y="1084507"/>
            <a:ext cx="594512" cy="9868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4829855" y="2540035"/>
            <a:ext cx="6096000" cy="646331"/>
          </a:xfrm>
          <a:prstGeom prst="rect">
            <a:avLst/>
          </a:prstGeom>
        </p:spPr>
        <p:txBody>
          <a:bodyPr>
            <a:spAutoFit/>
          </a:bodyPr>
          <a:lstStyle/>
          <a:p>
            <a:pPr algn="ctr"/>
            <a:r>
              <a:rPr lang="en-US" b="0" i="0" dirty="0">
                <a:solidFill>
                  <a:schemeClr val="bg1"/>
                </a:solidFill>
                <a:effectLst/>
                <a:latin typeface="Calibri" panose="020F0502020204030204" pitchFamily="34" charset="0"/>
              </a:rPr>
              <a:t>Jeremiah laments the desolate state of Jerusalem following its destruction by the Babylonians</a:t>
            </a:r>
            <a:endParaRPr lang="en-US" dirty="0">
              <a:solidFill>
                <a:schemeClr val="bg1"/>
              </a:solidFill>
            </a:endParaRPr>
          </a:p>
        </p:txBody>
      </p:sp>
      <p:sp>
        <p:nvSpPr>
          <p:cNvPr id="6" name="Rectangle 5"/>
          <p:cNvSpPr/>
          <p:nvPr/>
        </p:nvSpPr>
        <p:spPr>
          <a:xfrm>
            <a:off x="120543" y="3415300"/>
            <a:ext cx="4412056" cy="1477328"/>
          </a:xfrm>
          <a:prstGeom prst="rect">
            <a:avLst/>
          </a:prstGeom>
        </p:spPr>
        <p:txBody>
          <a:bodyPr wrap="square">
            <a:spAutoFit/>
          </a:bodyPr>
          <a:lstStyle/>
          <a:p>
            <a:r>
              <a:rPr lang="en-US" dirty="0">
                <a:solidFill>
                  <a:schemeClr val="bg1"/>
                </a:solidFill>
                <a:latin typeface="Calibri" panose="020F0502020204030204" pitchFamily="34" charset="0"/>
              </a:rPr>
              <a:t>Because the people of Judah chose to ignore the warnings of Jeremiah and other prophets and disobey their teachings, choosing wickedness instead, the Babylonians destroyed Jerusalem. </a:t>
            </a:r>
            <a:endParaRPr lang="en-US" dirty="0">
              <a:solidFill>
                <a:schemeClr val="bg1"/>
              </a:solidFill>
            </a:endParaRPr>
          </a:p>
        </p:txBody>
      </p:sp>
      <p:pic>
        <p:nvPicPr>
          <p:cNvPr id="8" name="Picture 2" descr="https://etzhaimnet.files.wordpress.com/2010/05/alphabet.png?w=850&amp;h=478"/>
          <p:cNvPicPr>
            <a:picLocks noChangeAspect="1" noChangeArrowheads="1"/>
          </p:cNvPicPr>
          <p:nvPr/>
        </p:nvPicPr>
        <p:blipFill rotWithShape="1">
          <a:blip r:embed="rId3">
            <a:extLst>
              <a:ext uri="{28A0092B-C50C-407E-A947-70E740481C1C}">
                <a14:useLocalDpi xmlns:a14="http://schemas.microsoft.com/office/drawing/2010/main" val="0"/>
              </a:ext>
            </a:extLst>
          </a:blip>
          <a:srcRect l="22666" t="22300" r="68218" b="58916"/>
          <a:stretch/>
        </p:blipFill>
        <p:spPr bwMode="auto">
          <a:xfrm>
            <a:off x="6587559" y="1099769"/>
            <a:ext cx="851646" cy="9868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Picture 2" descr="https://etzhaimnet.files.wordpress.com/2010/05/alphabet.png?w=850&amp;h=478"/>
          <p:cNvPicPr>
            <a:picLocks noChangeAspect="1" noChangeArrowheads="1"/>
          </p:cNvPicPr>
          <p:nvPr/>
        </p:nvPicPr>
        <p:blipFill rotWithShape="1">
          <a:blip r:embed="rId3">
            <a:extLst>
              <a:ext uri="{28A0092B-C50C-407E-A947-70E740481C1C}">
                <a14:useLocalDpi xmlns:a14="http://schemas.microsoft.com/office/drawing/2010/main" val="0"/>
              </a:ext>
            </a:extLst>
          </a:blip>
          <a:srcRect l="14731" t="22343" r="76442" b="58872"/>
          <a:stretch/>
        </p:blipFill>
        <p:spPr bwMode="auto">
          <a:xfrm>
            <a:off x="5369536" y="1084507"/>
            <a:ext cx="752116" cy="9868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3229205" y="1458797"/>
            <a:ext cx="1333603" cy="369332"/>
          </a:xfrm>
          <a:prstGeom prst="rect">
            <a:avLst/>
          </a:prstGeom>
        </p:spPr>
        <p:txBody>
          <a:bodyPr wrap="square">
            <a:spAutoFit/>
          </a:bodyPr>
          <a:lstStyle/>
          <a:p>
            <a:pPr algn="ctr"/>
            <a:r>
              <a:rPr lang="en-US" b="0" i="0" dirty="0">
                <a:solidFill>
                  <a:schemeClr val="bg1"/>
                </a:solidFill>
                <a:effectLst/>
                <a:latin typeface="Calibri" panose="020F0502020204030204" pitchFamily="34" charset="0"/>
              </a:rPr>
              <a:t>1:1</a:t>
            </a:r>
            <a:endParaRPr lang="en-US" dirty="0">
              <a:solidFill>
                <a:schemeClr val="bg1"/>
              </a:solidFill>
            </a:endParaRPr>
          </a:p>
        </p:txBody>
      </p:sp>
      <p:sp>
        <p:nvSpPr>
          <p:cNvPr id="12" name="Rectangle 11"/>
          <p:cNvSpPr/>
          <p:nvPr/>
        </p:nvSpPr>
        <p:spPr>
          <a:xfrm>
            <a:off x="4452927" y="1430931"/>
            <a:ext cx="1333603" cy="369332"/>
          </a:xfrm>
          <a:prstGeom prst="rect">
            <a:avLst/>
          </a:prstGeom>
        </p:spPr>
        <p:txBody>
          <a:bodyPr wrap="square">
            <a:spAutoFit/>
          </a:bodyPr>
          <a:lstStyle/>
          <a:p>
            <a:pPr algn="ctr"/>
            <a:r>
              <a:rPr lang="en-US" b="0" i="0" dirty="0">
                <a:solidFill>
                  <a:schemeClr val="bg1"/>
                </a:solidFill>
                <a:effectLst/>
                <a:latin typeface="Calibri" panose="020F0502020204030204" pitchFamily="34" charset="0"/>
              </a:rPr>
              <a:t>1:2</a:t>
            </a:r>
            <a:endParaRPr lang="en-US" dirty="0">
              <a:solidFill>
                <a:schemeClr val="bg1"/>
              </a:solidFill>
            </a:endParaRPr>
          </a:p>
        </p:txBody>
      </p:sp>
      <p:sp>
        <p:nvSpPr>
          <p:cNvPr id="13" name="Rectangle 12"/>
          <p:cNvSpPr/>
          <p:nvPr/>
        </p:nvSpPr>
        <p:spPr>
          <a:xfrm>
            <a:off x="5722647" y="1430931"/>
            <a:ext cx="1333603" cy="369332"/>
          </a:xfrm>
          <a:prstGeom prst="rect">
            <a:avLst/>
          </a:prstGeom>
        </p:spPr>
        <p:txBody>
          <a:bodyPr wrap="square">
            <a:spAutoFit/>
          </a:bodyPr>
          <a:lstStyle/>
          <a:p>
            <a:pPr algn="ctr"/>
            <a:r>
              <a:rPr lang="en-US" b="0" i="0" dirty="0">
                <a:solidFill>
                  <a:schemeClr val="bg1"/>
                </a:solidFill>
                <a:effectLst/>
                <a:latin typeface="Calibri" panose="020F0502020204030204" pitchFamily="34" charset="0"/>
              </a:rPr>
              <a:t>1:3</a:t>
            </a:r>
            <a:endParaRPr lang="en-US" dirty="0">
              <a:solidFill>
                <a:schemeClr val="bg1"/>
              </a:solidFill>
            </a:endParaRPr>
          </a:p>
        </p:txBody>
      </p:sp>
      <p:sp>
        <p:nvSpPr>
          <p:cNvPr id="14" name="Rectangle 13"/>
          <p:cNvSpPr/>
          <p:nvPr/>
        </p:nvSpPr>
        <p:spPr>
          <a:xfrm>
            <a:off x="7024773" y="3809692"/>
            <a:ext cx="4412056" cy="2862322"/>
          </a:xfrm>
          <a:prstGeom prst="rect">
            <a:avLst/>
          </a:prstGeom>
        </p:spPr>
        <p:txBody>
          <a:bodyPr wrap="square">
            <a:spAutoFit/>
          </a:bodyPr>
          <a:lstStyle/>
          <a:p>
            <a:r>
              <a:rPr lang="en-US" b="1" dirty="0">
                <a:solidFill>
                  <a:srgbClr val="FFFF00"/>
                </a:solidFill>
              </a:rPr>
              <a:t>Abandoned Jerusalem:</a:t>
            </a:r>
          </a:p>
          <a:p>
            <a:endParaRPr lang="en-US" b="1" dirty="0">
              <a:solidFill>
                <a:srgbClr val="FFFF00"/>
              </a:solidFill>
            </a:endParaRPr>
          </a:p>
          <a:p>
            <a:r>
              <a:rPr lang="en-US" dirty="0">
                <a:solidFill>
                  <a:schemeClr val="bg1"/>
                </a:solidFill>
              </a:rPr>
              <a:t>Widow</a:t>
            </a:r>
          </a:p>
          <a:p>
            <a:r>
              <a:rPr lang="en-US" dirty="0">
                <a:solidFill>
                  <a:schemeClr val="bg1"/>
                </a:solidFill>
              </a:rPr>
              <a:t>Lovers—false gods</a:t>
            </a:r>
          </a:p>
          <a:p>
            <a:r>
              <a:rPr lang="en-US" dirty="0">
                <a:solidFill>
                  <a:schemeClr val="bg1"/>
                </a:solidFill>
              </a:rPr>
              <a:t>Mocked her Sabbath—forsook</a:t>
            </a:r>
          </a:p>
          <a:p>
            <a:r>
              <a:rPr lang="en-US" dirty="0">
                <a:solidFill>
                  <a:schemeClr val="bg1"/>
                </a:solidFill>
              </a:rPr>
              <a:t>Pleasant things—the things that were taken out of Jerusalem</a:t>
            </a:r>
          </a:p>
          <a:p>
            <a:r>
              <a:rPr lang="en-US" dirty="0">
                <a:solidFill>
                  <a:schemeClr val="bg1"/>
                </a:solidFill>
              </a:rPr>
              <a:t>Fire in her bones</a:t>
            </a:r>
          </a:p>
          <a:p>
            <a:r>
              <a:rPr lang="en-US" dirty="0">
                <a:solidFill>
                  <a:schemeClr val="bg1"/>
                </a:solidFill>
              </a:rPr>
              <a:t>A yoke around the neck</a:t>
            </a:r>
          </a:p>
          <a:p>
            <a:r>
              <a:rPr lang="en-US" dirty="0">
                <a:solidFill>
                  <a:schemeClr val="bg1"/>
                </a:solidFill>
              </a:rPr>
              <a:t>The crushing of grapes in a winepress. </a:t>
            </a:r>
          </a:p>
        </p:txBody>
      </p:sp>
      <p:pic>
        <p:nvPicPr>
          <p:cNvPr id="1026" name="Picture 2" descr="winepr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5624" y="4310526"/>
            <a:ext cx="2259940" cy="17577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wga.hu/art/m/michelan/3sistina/3prophet/09_1pr6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54484" y="287432"/>
            <a:ext cx="2716783" cy="21448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cryforzion.com/wp-content/uploads/2015/03/Arch_of_Titus_Menorah-w855h42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449" y="5047850"/>
            <a:ext cx="3247616" cy="161431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biblewalks.com/Photos179/Biblical_tamat_5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53492" y="3221750"/>
            <a:ext cx="2502988" cy="1670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86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2896" t="-132"/>
          <a:stretch/>
        </p:blipFill>
        <p:spPr>
          <a:xfrm rot="10800000">
            <a:off x="0" y="-9053"/>
            <a:ext cx="12191999" cy="6867053"/>
          </a:xfrm>
          <a:prstGeom prst="rect">
            <a:avLst/>
          </a:prstGeom>
        </p:spPr>
      </p:pic>
      <p:sp>
        <p:nvSpPr>
          <p:cNvPr id="3" name="Rectangle 2"/>
          <p:cNvSpPr/>
          <p:nvPr/>
        </p:nvSpPr>
        <p:spPr>
          <a:xfrm>
            <a:off x="1145155" y="1222175"/>
            <a:ext cx="4662535" cy="4893647"/>
          </a:xfrm>
          <a:prstGeom prst="rect">
            <a:avLst/>
          </a:prstGeom>
        </p:spPr>
        <p:txBody>
          <a:bodyPr wrap="square">
            <a:spAutoFit/>
          </a:bodyPr>
          <a:lstStyle/>
          <a:p>
            <a:r>
              <a:rPr lang="en-US" sz="2400" dirty="0">
                <a:solidFill>
                  <a:schemeClr val="bg1"/>
                </a:solidFill>
              </a:rPr>
              <a:t>“You cannot do wrong and feel right. It is impossible! Years of happiness can be lost in the foolish gratification of a momentary desire for pleasure. </a:t>
            </a:r>
          </a:p>
          <a:p>
            <a:endParaRPr lang="en-US" sz="2400" dirty="0">
              <a:solidFill>
                <a:schemeClr val="bg1"/>
              </a:solidFill>
            </a:endParaRPr>
          </a:p>
          <a:p>
            <a:r>
              <a:rPr lang="en-US" sz="2400" dirty="0">
                <a:solidFill>
                  <a:schemeClr val="bg1"/>
                </a:solidFill>
              </a:rPr>
              <a:t>Satan would have you believe that happiness comes only as you surrender to his enticements, but one only needs to look at the shattered lives of those who violate God’s laws to know why Satan is called the Father of Lies” (2)</a:t>
            </a:r>
            <a:endParaRPr lang="en-US" sz="2400" b="0" i="0" dirty="0">
              <a:solidFill>
                <a:schemeClr val="bg1"/>
              </a:solidFill>
              <a:effectLst/>
              <a:latin typeface="Calibri" panose="020F050202020403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1671" y="1750422"/>
            <a:ext cx="2156243" cy="3050633"/>
          </a:xfrm>
          <a:prstGeom prst="rect">
            <a:avLst/>
          </a:prstGeom>
        </p:spPr>
      </p:pic>
    </p:spTree>
    <p:extLst>
      <p:ext uri="{BB962C8B-B14F-4D97-AF65-F5344CB8AC3E}">
        <p14:creationId xmlns:p14="http://schemas.microsoft.com/office/powerpoint/2010/main" val="322745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tattoo2016.in/wp-content/uploads/2016/02/Ocean-Storm-Waves-Tattoo-4.jpg"/>
          <p:cNvPicPr>
            <a:picLocks noChangeAspect="1" noChangeArrowheads="1"/>
          </p:cNvPicPr>
          <p:nvPr/>
        </p:nvPicPr>
        <p:blipFill rotWithShape="1">
          <a:blip r:embed="rId2">
            <a:extLst>
              <a:ext uri="{28A0092B-C50C-407E-A947-70E740481C1C}">
                <a14:useLocalDpi xmlns:a14="http://schemas.microsoft.com/office/drawing/2010/main" val="0"/>
              </a:ext>
            </a:extLst>
          </a:blip>
          <a:srcRect r="527" b="4598"/>
          <a:stretch/>
        </p:blipFill>
        <p:spPr bwMode="auto">
          <a:xfrm>
            <a:off x="0" y="-9329"/>
            <a:ext cx="12144777" cy="68699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2896" t="-132"/>
          <a:stretch/>
        </p:blipFill>
        <p:spPr>
          <a:xfrm rot="10800000">
            <a:off x="-23612" y="-9329"/>
            <a:ext cx="12191999" cy="6867053"/>
          </a:xfrm>
          <a:prstGeom prst="rect">
            <a:avLst/>
          </a:prstGeom>
        </p:spPr>
      </p:pic>
      <p:sp>
        <p:nvSpPr>
          <p:cNvPr id="4" name="TextBox 3"/>
          <p:cNvSpPr txBox="1"/>
          <p:nvPr/>
        </p:nvSpPr>
        <p:spPr>
          <a:xfrm>
            <a:off x="0" y="0"/>
            <a:ext cx="12191999" cy="1200329"/>
          </a:xfrm>
          <a:prstGeom prst="rect">
            <a:avLst/>
          </a:prstGeom>
          <a:noFill/>
        </p:spPr>
        <p:txBody>
          <a:bodyPr wrap="square" rtlCol="0">
            <a:spAutoFit/>
          </a:bodyPr>
          <a:lstStyle/>
          <a:p>
            <a:pPr algn="ctr"/>
            <a:r>
              <a:rPr lang="en-US" sz="7200" dirty="0">
                <a:solidFill>
                  <a:schemeClr val="bg1"/>
                </a:solidFill>
                <a:latin typeface="AR BLANCA" panose="02000000000000000000" pitchFamily="2" charset="0"/>
              </a:rPr>
              <a:t>Lamentations 2</a:t>
            </a:r>
          </a:p>
        </p:txBody>
      </p:sp>
      <p:sp>
        <p:nvSpPr>
          <p:cNvPr id="3" name="Rectangle 2"/>
          <p:cNvSpPr/>
          <p:nvPr/>
        </p:nvSpPr>
        <p:spPr>
          <a:xfrm>
            <a:off x="3551204" y="1203531"/>
            <a:ext cx="4662535" cy="923330"/>
          </a:xfrm>
          <a:prstGeom prst="rect">
            <a:avLst/>
          </a:prstGeom>
        </p:spPr>
        <p:txBody>
          <a:bodyPr wrap="square">
            <a:spAutoFit/>
          </a:bodyPr>
          <a:lstStyle/>
          <a:p>
            <a:r>
              <a:rPr lang="en-US" b="0" i="0" dirty="0">
                <a:solidFill>
                  <a:schemeClr val="bg1"/>
                </a:solidFill>
                <a:effectLst/>
                <a:latin typeface="Calibri" panose="020F0502020204030204" pitchFamily="34" charset="0"/>
              </a:rPr>
              <a:t>Jeremiah acknowledges that Jerusalem was destroyed because the people rebelled against the commandments of the Lord.</a:t>
            </a:r>
          </a:p>
        </p:txBody>
      </p:sp>
      <p:graphicFrame>
        <p:nvGraphicFramePr>
          <p:cNvPr id="6" name="Table 5"/>
          <p:cNvGraphicFramePr>
            <a:graphicFrameLocks noGrp="1"/>
          </p:cNvGraphicFramePr>
          <p:nvPr>
            <p:extLst>
              <p:ext uri="{D42A27DB-BD31-4B8C-83A1-F6EECF244321}">
                <p14:modId xmlns:p14="http://schemas.microsoft.com/office/powerpoint/2010/main" val="321911544"/>
              </p:ext>
            </p:extLst>
          </p:nvPr>
        </p:nvGraphicFramePr>
        <p:xfrm>
          <a:off x="527224" y="627336"/>
          <a:ext cx="2302397" cy="1483360"/>
        </p:xfrm>
        <a:graphic>
          <a:graphicData uri="http://schemas.openxmlformats.org/drawingml/2006/table">
            <a:tbl>
              <a:tblPr firstRow="1" bandRow="1">
                <a:tableStyleId>{E929F9F4-4A8F-4326-A1B4-22849713DDAB}</a:tableStyleId>
              </a:tblPr>
              <a:tblGrid>
                <a:gridCol w="2302397">
                  <a:extLst>
                    <a:ext uri="{9D8B030D-6E8A-4147-A177-3AD203B41FA5}">
                      <a16:colId xmlns:a16="http://schemas.microsoft.com/office/drawing/2014/main" val="20000"/>
                    </a:ext>
                  </a:extLst>
                </a:gridCol>
              </a:tblGrid>
              <a:tr h="370840">
                <a:tc>
                  <a:txBody>
                    <a:bodyPr/>
                    <a:lstStyle/>
                    <a:p>
                      <a:pPr algn="ctr"/>
                      <a:r>
                        <a:rPr lang="en-US" dirty="0"/>
                        <a:t>Anger of Jehovah</a:t>
                      </a:r>
                    </a:p>
                  </a:txBody>
                  <a:tcPr/>
                </a:tc>
                <a:extLst>
                  <a:ext uri="{0D108BD9-81ED-4DB2-BD59-A6C34878D82A}">
                    <a16:rowId xmlns:a16="http://schemas.microsoft.com/office/drawing/2014/main" val="10000"/>
                  </a:ext>
                </a:extLst>
              </a:tr>
              <a:tr h="370840">
                <a:tc>
                  <a:txBody>
                    <a:bodyPr/>
                    <a:lstStyle/>
                    <a:p>
                      <a:pPr algn="ctr"/>
                      <a:r>
                        <a:rPr lang="en-US" dirty="0"/>
                        <a:t>Lamentations 2</a:t>
                      </a:r>
                    </a:p>
                  </a:txBody>
                  <a:tcPr/>
                </a:tc>
                <a:extLst>
                  <a:ext uri="{0D108BD9-81ED-4DB2-BD59-A6C34878D82A}">
                    <a16:rowId xmlns:a16="http://schemas.microsoft.com/office/drawing/2014/main" val="10001"/>
                  </a:ext>
                </a:extLst>
              </a:tr>
              <a:tr h="370840">
                <a:tc>
                  <a:txBody>
                    <a:bodyPr/>
                    <a:lstStyle/>
                    <a:p>
                      <a:pPr algn="ctr"/>
                      <a:r>
                        <a:rPr lang="en-US" dirty="0"/>
                        <a:t>A Broken People</a:t>
                      </a:r>
                    </a:p>
                  </a:txBody>
                  <a:tcPr/>
                </a:tc>
                <a:extLst>
                  <a:ext uri="{0D108BD9-81ED-4DB2-BD59-A6C34878D82A}">
                    <a16:rowId xmlns:a16="http://schemas.microsoft.com/office/drawing/2014/main" val="10002"/>
                  </a:ext>
                </a:extLst>
              </a:tr>
              <a:tr h="370840">
                <a:tc>
                  <a:txBody>
                    <a:bodyPr/>
                    <a:lstStyle/>
                    <a:p>
                      <a:pPr algn="ctr"/>
                      <a:r>
                        <a:rPr lang="en-US" dirty="0"/>
                        <a:t>The Cause</a:t>
                      </a:r>
                    </a:p>
                  </a:txBody>
                  <a:tcPr/>
                </a:tc>
                <a:extLst>
                  <a:ext uri="{0D108BD9-81ED-4DB2-BD59-A6C34878D82A}">
                    <a16:rowId xmlns:a16="http://schemas.microsoft.com/office/drawing/2014/main" val="10003"/>
                  </a:ext>
                </a:extLst>
              </a:tr>
            </a:tbl>
          </a:graphicData>
        </a:graphic>
      </p:graphicFrame>
      <p:sp>
        <p:nvSpPr>
          <p:cNvPr id="7" name="Rectangle 6"/>
          <p:cNvSpPr/>
          <p:nvPr/>
        </p:nvSpPr>
        <p:spPr>
          <a:xfrm>
            <a:off x="197189" y="2523218"/>
            <a:ext cx="4662535" cy="646331"/>
          </a:xfrm>
          <a:prstGeom prst="rect">
            <a:avLst/>
          </a:prstGeom>
        </p:spPr>
        <p:txBody>
          <a:bodyPr wrap="square">
            <a:spAutoFit/>
          </a:bodyPr>
          <a:lstStyle/>
          <a:p>
            <a:r>
              <a:rPr lang="en-US" b="0" i="0" dirty="0">
                <a:solidFill>
                  <a:schemeClr val="bg1"/>
                </a:solidFill>
                <a:effectLst/>
                <a:latin typeface="Calibri" panose="020F0502020204030204" pitchFamily="34" charset="0"/>
              </a:rPr>
              <a:t>Verse 2: Swallowe</a:t>
            </a:r>
            <a:r>
              <a:rPr lang="en-US" dirty="0">
                <a:solidFill>
                  <a:schemeClr val="bg1"/>
                </a:solidFill>
                <a:latin typeface="Calibri" panose="020F0502020204030204" pitchFamily="34" charset="0"/>
              </a:rPr>
              <a:t>d Up –The Lord has permitted Jerusalem to be destroyed</a:t>
            </a:r>
            <a:endParaRPr lang="en-US" b="0" i="0" dirty="0">
              <a:solidFill>
                <a:schemeClr val="bg1"/>
              </a:solidFill>
              <a:effectLst/>
              <a:latin typeface="Calibri" panose="020F0502020204030204" pitchFamily="34" charset="0"/>
            </a:endParaRPr>
          </a:p>
        </p:txBody>
      </p:sp>
      <p:sp>
        <p:nvSpPr>
          <p:cNvPr id="8" name="Rectangle 7"/>
          <p:cNvSpPr/>
          <p:nvPr/>
        </p:nvSpPr>
        <p:spPr>
          <a:xfrm>
            <a:off x="197189" y="3713837"/>
            <a:ext cx="4662535" cy="646331"/>
          </a:xfrm>
          <a:prstGeom prst="rect">
            <a:avLst/>
          </a:prstGeom>
        </p:spPr>
        <p:txBody>
          <a:bodyPr wrap="square">
            <a:spAutoFit/>
          </a:bodyPr>
          <a:lstStyle/>
          <a:p>
            <a:r>
              <a:rPr lang="en-US" b="0" i="0" dirty="0">
                <a:solidFill>
                  <a:schemeClr val="bg1"/>
                </a:solidFill>
                <a:effectLst/>
                <a:latin typeface="Calibri" panose="020F0502020204030204" pitchFamily="34" charset="0"/>
              </a:rPr>
              <a:t>Verse 3: Horn of Israel = The principle strength for cattle is in their horns</a:t>
            </a:r>
          </a:p>
        </p:txBody>
      </p:sp>
      <p:sp>
        <p:nvSpPr>
          <p:cNvPr id="9" name="Rectangle 8"/>
          <p:cNvSpPr/>
          <p:nvPr/>
        </p:nvSpPr>
        <p:spPr>
          <a:xfrm>
            <a:off x="197189" y="5069296"/>
            <a:ext cx="4662535" cy="1477328"/>
          </a:xfrm>
          <a:prstGeom prst="rect">
            <a:avLst/>
          </a:prstGeom>
        </p:spPr>
        <p:txBody>
          <a:bodyPr wrap="square">
            <a:spAutoFit/>
          </a:bodyPr>
          <a:lstStyle/>
          <a:p>
            <a:r>
              <a:rPr lang="en-US" dirty="0">
                <a:solidFill>
                  <a:schemeClr val="bg1"/>
                </a:solidFill>
              </a:rPr>
              <a:t>Verse 4: Bent his bow = the archer. He first bends his bow; then sets his arrow upon the string; and, lastly, placing his right hand on the lower end of the arrow, in connection with the string, takes his aim, and prepares to let fly.</a:t>
            </a:r>
            <a:endParaRPr lang="en-US" i="0" dirty="0">
              <a:solidFill>
                <a:schemeClr val="bg1"/>
              </a:solidFill>
              <a:effectLst/>
              <a:latin typeface="Calibri" panose="020F0502020204030204" pitchFamily="34" charset="0"/>
            </a:endParaRPr>
          </a:p>
        </p:txBody>
      </p:sp>
      <p:sp>
        <p:nvSpPr>
          <p:cNvPr id="10" name="Rectangle 9"/>
          <p:cNvSpPr/>
          <p:nvPr/>
        </p:nvSpPr>
        <p:spPr>
          <a:xfrm>
            <a:off x="7529465" y="2540387"/>
            <a:ext cx="4662535" cy="646331"/>
          </a:xfrm>
          <a:prstGeom prst="rect">
            <a:avLst/>
          </a:prstGeom>
        </p:spPr>
        <p:txBody>
          <a:bodyPr wrap="square">
            <a:spAutoFit/>
          </a:bodyPr>
          <a:lstStyle/>
          <a:p>
            <a:r>
              <a:rPr lang="en-US" dirty="0">
                <a:solidFill>
                  <a:schemeClr val="bg1"/>
                </a:solidFill>
              </a:rPr>
              <a:t>Verse 7: a noise in the house = Instead of trumpets all that is heard is warlike sounds</a:t>
            </a:r>
            <a:endParaRPr lang="en-US" i="0" dirty="0">
              <a:solidFill>
                <a:schemeClr val="bg1"/>
              </a:solidFill>
              <a:effectLst/>
              <a:latin typeface="Calibri" panose="020F0502020204030204" pitchFamily="34" charset="0"/>
            </a:endParaRPr>
          </a:p>
        </p:txBody>
      </p:sp>
      <p:sp>
        <p:nvSpPr>
          <p:cNvPr id="11" name="Rectangle 10"/>
          <p:cNvSpPr/>
          <p:nvPr/>
        </p:nvSpPr>
        <p:spPr>
          <a:xfrm>
            <a:off x="7667953" y="3731976"/>
            <a:ext cx="4662535" cy="923330"/>
          </a:xfrm>
          <a:prstGeom prst="rect">
            <a:avLst/>
          </a:prstGeom>
        </p:spPr>
        <p:txBody>
          <a:bodyPr wrap="square">
            <a:spAutoFit/>
          </a:bodyPr>
          <a:lstStyle/>
          <a:p>
            <a:r>
              <a:rPr lang="en-US" dirty="0">
                <a:solidFill>
                  <a:schemeClr val="bg1"/>
                </a:solidFill>
              </a:rPr>
              <a:t>Verse 8: Stretched out a line = a line of devastation making what is pulled down is destroyed</a:t>
            </a:r>
            <a:endParaRPr lang="en-US" i="0" dirty="0">
              <a:solidFill>
                <a:schemeClr val="bg1"/>
              </a:solidFill>
              <a:effectLst/>
              <a:latin typeface="Calibri" panose="020F0502020204030204" pitchFamily="34" charset="0"/>
            </a:endParaRPr>
          </a:p>
        </p:txBody>
      </p:sp>
      <p:sp>
        <p:nvSpPr>
          <p:cNvPr id="12" name="Rectangle 11"/>
          <p:cNvSpPr/>
          <p:nvPr/>
        </p:nvSpPr>
        <p:spPr>
          <a:xfrm>
            <a:off x="7667952" y="4793726"/>
            <a:ext cx="4662535" cy="369332"/>
          </a:xfrm>
          <a:prstGeom prst="rect">
            <a:avLst/>
          </a:prstGeom>
        </p:spPr>
        <p:txBody>
          <a:bodyPr wrap="square">
            <a:spAutoFit/>
          </a:bodyPr>
          <a:lstStyle/>
          <a:p>
            <a:r>
              <a:rPr lang="en-US" dirty="0">
                <a:solidFill>
                  <a:schemeClr val="bg1"/>
                </a:solidFill>
              </a:rPr>
              <a:t>Verse 9: Gates are sunk = neglected</a:t>
            </a:r>
            <a:endParaRPr lang="en-US" i="0" dirty="0">
              <a:solidFill>
                <a:schemeClr val="bg1"/>
              </a:solidFill>
              <a:effectLst/>
              <a:latin typeface="Calibri" panose="020F0502020204030204" pitchFamily="34" charset="0"/>
            </a:endParaRPr>
          </a:p>
        </p:txBody>
      </p:sp>
      <p:sp>
        <p:nvSpPr>
          <p:cNvPr id="13" name="Rectangle 12"/>
          <p:cNvSpPr/>
          <p:nvPr/>
        </p:nvSpPr>
        <p:spPr>
          <a:xfrm>
            <a:off x="7726653" y="5340124"/>
            <a:ext cx="4662535" cy="369332"/>
          </a:xfrm>
          <a:prstGeom prst="rect">
            <a:avLst/>
          </a:prstGeom>
        </p:spPr>
        <p:txBody>
          <a:bodyPr wrap="square">
            <a:spAutoFit/>
          </a:bodyPr>
          <a:lstStyle/>
          <a:p>
            <a:r>
              <a:rPr lang="en-US" dirty="0">
                <a:solidFill>
                  <a:schemeClr val="bg1"/>
                </a:solidFill>
              </a:rPr>
              <a:t>Verse 11: Swoon in the streets = famine</a:t>
            </a:r>
            <a:endParaRPr lang="en-US" i="0" dirty="0">
              <a:solidFill>
                <a:schemeClr val="bg1"/>
              </a:solidFill>
              <a:effectLst/>
              <a:latin typeface="Calibri" panose="020F0502020204030204" pitchFamily="34" charset="0"/>
            </a:endParaRPr>
          </a:p>
        </p:txBody>
      </p:sp>
      <p:sp>
        <p:nvSpPr>
          <p:cNvPr id="14" name="Rectangle 13"/>
          <p:cNvSpPr/>
          <p:nvPr/>
        </p:nvSpPr>
        <p:spPr>
          <a:xfrm>
            <a:off x="7628058" y="6035392"/>
            <a:ext cx="4662535" cy="646331"/>
          </a:xfrm>
          <a:prstGeom prst="rect">
            <a:avLst/>
          </a:prstGeom>
        </p:spPr>
        <p:txBody>
          <a:bodyPr wrap="square">
            <a:spAutoFit/>
          </a:bodyPr>
          <a:lstStyle/>
          <a:p>
            <a:r>
              <a:rPr lang="en-US" dirty="0">
                <a:solidFill>
                  <a:schemeClr val="bg1"/>
                </a:solidFill>
              </a:rPr>
              <a:t>Verse 13: Breach like the sea = flood of afflictions, sea of troubles, an ocean of misery</a:t>
            </a:r>
            <a:endParaRPr lang="en-US" i="0" dirty="0">
              <a:solidFill>
                <a:schemeClr val="bg1"/>
              </a:solidFill>
              <a:effectLst/>
              <a:latin typeface="Calibri" panose="020F0502020204030204" pitchFamily="34" charset="0"/>
            </a:endParaRPr>
          </a:p>
        </p:txBody>
      </p:sp>
      <p:pic>
        <p:nvPicPr>
          <p:cNvPr id="15" name="Picture 2" descr="https://etzhaimnet.files.wordpress.com/2010/05/alphabet.png?w=850&amp;h=478"/>
          <p:cNvPicPr>
            <a:picLocks noChangeAspect="1" noChangeArrowheads="1"/>
          </p:cNvPicPr>
          <p:nvPr/>
        </p:nvPicPr>
        <p:blipFill rotWithShape="1">
          <a:blip r:embed="rId4">
            <a:extLst>
              <a:ext uri="{28A0092B-C50C-407E-A947-70E740481C1C}">
                <a14:useLocalDpi xmlns:a14="http://schemas.microsoft.com/office/drawing/2010/main" val="0"/>
              </a:ext>
            </a:extLst>
          </a:blip>
          <a:srcRect l="8485" t="21528" r="85318" b="60179"/>
          <a:stretch/>
        </p:blipFill>
        <p:spPr bwMode="auto">
          <a:xfrm>
            <a:off x="8716808" y="949440"/>
            <a:ext cx="594512" cy="9868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6" name="Picture 2" descr="https://etzhaimnet.files.wordpress.com/2010/05/alphabet.png?w=850&amp;h=478"/>
          <p:cNvPicPr>
            <a:picLocks noChangeAspect="1" noChangeArrowheads="1"/>
          </p:cNvPicPr>
          <p:nvPr/>
        </p:nvPicPr>
        <p:blipFill rotWithShape="1">
          <a:blip r:embed="rId4">
            <a:extLst>
              <a:ext uri="{28A0092B-C50C-407E-A947-70E740481C1C}">
                <a14:useLocalDpi xmlns:a14="http://schemas.microsoft.com/office/drawing/2010/main" val="0"/>
              </a:ext>
            </a:extLst>
          </a:blip>
          <a:srcRect l="22666" t="22300" r="68218" b="58916"/>
          <a:stretch/>
        </p:blipFill>
        <p:spPr bwMode="auto">
          <a:xfrm>
            <a:off x="11069024" y="964702"/>
            <a:ext cx="851646" cy="9868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7" name="Picture 2" descr="https://etzhaimnet.files.wordpress.com/2010/05/alphabet.png?w=850&amp;h=478"/>
          <p:cNvPicPr>
            <a:picLocks noChangeAspect="1" noChangeArrowheads="1"/>
          </p:cNvPicPr>
          <p:nvPr/>
        </p:nvPicPr>
        <p:blipFill rotWithShape="1">
          <a:blip r:embed="rId4">
            <a:extLst>
              <a:ext uri="{28A0092B-C50C-407E-A947-70E740481C1C}">
                <a14:useLocalDpi xmlns:a14="http://schemas.microsoft.com/office/drawing/2010/main" val="0"/>
              </a:ext>
            </a:extLst>
          </a:blip>
          <a:srcRect l="14731" t="22343" r="76442" b="58872"/>
          <a:stretch/>
        </p:blipFill>
        <p:spPr bwMode="auto">
          <a:xfrm>
            <a:off x="9851001" y="949440"/>
            <a:ext cx="752116" cy="9868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8" name="Rectangle 17"/>
          <p:cNvSpPr/>
          <p:nvPr/>
        </p:nvSpPr>
        <p:spPr>
          <a:xfrm>
            <a:off x="7710670" y="1323730"/>
            <a:ext cx="1333603" cy="369332"/>
          </a:xfrm>
          <a:prstGeom prst="rect">
            <a:avLst/>
          </a:prstGeom>
        </p:spPr>
        <p:txBody>
          <a:bodyPr wrap="square">
            <a:spAutoFit/>
          </a:bodyPr>
          <a:lstStyle/>
          <a:p>
            <a:pPr algn="ctr"/>
            <a:r>
              <a:rPr lang="en-US" b="0" i="0" dirty="0">
                <a:solidFill>
                  <a:schemeClr val="bg1"/>
                </a:solidFill>
                <a:effectLst/>
                <a:latin typeface="Calibri" panose="020F0502020204030204" pitchFamily="34" charset="0"/>
              </a:rPr>
              <a:t>1:1</a:t>
            </a:r>
            <a:endParaRPr lang="en-US" dirty="0">
              <a:solidFill>
                <a:schemeClr val="bg1"/>
              </a:solidFill>
            </a:endParaRPr>
          </a:p>
        </p:txBody>
      </p:sp>
      <p:sp>
        <p:nvSpPr>
          <p:cNvPr id="19" name="Rectangle 18"/>
          <p:cNvSpPr/>
          <p:nvPr/>
        </p:nvSpPr>
        <p:spPr>
          <a:xfrm>
            <a:off x="8934392" y="1295864"/>
            <a:ext cx="1333603" cy="369332"/>
          </a:xfrm>
          <a:prstGeom prst="rect">
            <a:avLst/>
          </a:prstGeom>
        </p:spPr>
        <p:txBody>
          <a:bodyPr wrap="square">
            <a:spAutoFit/>
          </a:bodyPr>
          <a:lstStyle/>
          <a:p>
            <a:pPr algn="ctr"/>
            <a:r>
              <a:rPr lang="en-US" b="0" i="0" dirty="0">
                <a:solidFill>
                  <a:schemeClr val="bg1"/>
                </a:solidFill>
                <a:effectLst/>
                <a:latin typeface="Calibri" panose="020F0502020204030204" pitchFamily="34" charset="0"/>
              </a:rPr>
              <a:t>1:2</a:t>
            </a:r>
            <a:endParaRPr lang="en-US" dirty="0">
              <a:solidFill>
                <a:schemeClr val="bg1"/>
              </a:solidFill>
            </a:endParaRPr>
          </a:p>
        </p:txBody>
      </p:sp>
      <p:sp>
        <p:nvSpPr>
          <p:cNvPr id="20" name="Rectangle 19"/>
          <p:cNvSpPr/>
          <p:nvPr/>
        </p:nvSpPr>
        <p:spPr>
          <a:xfrm>
            <a:off x="10204112" y="1295864"/>
            <a:ext cx="1333603" cy="369332"/>
          </a:xfrm>
          <a:prstGeom prst="rect">
            <a:avLst/>
          </a:prstGeom>
        </p:spPr>
        <p:txBody>
          <a:bodyPr wrap="square">
            <a:spAutoFit/>
          </a:bodyPr>
          <a:lstStyle/>
          <a:p>
            <a:pPr algn="ctr"/>
            <a:r>
              <a:rPr lang="en-US" b="0" i="0" dirty="0">
                <a:solidFill>
                  <a:schemeClr val="bg1"/>
                </a:solidFill>
                <a:effectLst/>
                <a:latin typeface="Calibri" panose="020F0502020204030204" pitchFamily="34" charset="0"/>
              </a:rPr>
              <a:t>1:3</a:t>
            </a:r>
            <a:endParaRPr lang="en-US" dirty="0">
              <a:solidFill>
                <a:schemeClr val="bg1"/>
              </a:solidFill>
            </a:endParaRPr>
          </a:p>
        </p:txBody>
      </p:sp>
      <p:sp>
        <p:nvSpPr>
          <p:cNvPr id="21" name="TextBox 20"/>
          <p:cNvSpPr txBox="1"/>
          <p:nvPr/>
        </p:nvSpPr>
        <p:spPr>
          <a:xfrm>
            <a:off x="11416419" y="6491335"/>
            <a:ext cx="775579" cy="369332"/>
          </a:xfrm>
          <a:prstGeom prst="rect">
            <a:avLst/>
          </a:prstGeom>
          <a:noFill/>
        </p:spPr>
        <p:txBody>
          <a:bodyPr wrap="square" rtlCol="0">
            <a:spAutoFit/>
          </a:bodyPr>
          <a:lstStyle/>
          <a:p>
            <a:pPr algn="r"/>
            <a:r>
              <a:rPr lang="en-US" dirty="0">
                <a:solidFill>
                  <a:schemeClr val="bg1"/>
                </a:solidFill>
              </a:rPr>
              <a:t>(3)</a:t>
            </a:r>
          </a:p>
        </p:txBody>
      </p:sp>
      <p:pic>
        <p:nvPicPr>
          <p:cNvPr id="1026" name="Picture 2" descr="http://www.animals-zone.com/wp-content/uploads/2012/04/289832894_fab8579c36_z.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5252" y="2406903"/>
            <a:ext cx="2539654" cy="19047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rvival-mastery.com/wp-content/uploads/2015/05/Bow-and-arrow-810x5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9724" y="4718607"/>
            <a:ext cx="2456854" cy="1519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53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1000"/>
                                        <p:tgtEl>
                                          <p:spTgt spid="1026"/>
                                        </p:tgtEl>
                                      </p:cBhvr>
                                    </p:animEffect>
                                    <p:anim calcmode="lin" valueType="num">
                                      <p:cBhvr>
                                        <p:cTn id="27" dur="1000" fill="hold"/>
                                        <p:tgtEl>
                                          <p:spTgt spid="1026"/>
                                        </p:tgtEl>
                                        <p:attrNameLst>
                                          <p:attrName>ppt_x</p:attrName>
                                        </p:attrNameLst>
                                      </p:cBhvr>
                                      <p:tavLst>
                                        <p:tav tm="0">
                                          <p:val>
                                            <p:strVal val="#ppt_x"/>
                                          </p:val>
                                        </p:tav>
                                        <p:tav tm="100000">
                                          <p:val>
                                            <p:strVal val="#ppt_x"/>
                                          </p:val>
                                        </p:tav>
                                      </p:tavLst>
                                    </p:anim>
                                    <p:anim calcmode="lin" valueType="num">
                                      <p:cBhvr>
                                        <p:cTn id="2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028"/>
                                        </p:tgtEl>
                                        <p:attrNameLst>
                                          <p:attrName>style.visibility</p:attrName>
                                        </p:attrNameLst>
                                      </p:cBhvr>
                                      <p:to>
                                        <p:strVal val="visible"/>
                                      </p:to>
                                    </p:set>
                                    <p:animEffect transition="in" filter="fade">
                                      <p:cBhvr>
                                        <p:cTn id="38" dur="1000"/>
                                        <p:tgtEl>
                                          <p:spTgt spid="1028"/>
                                        </p:tgtEl>
                                      </p:cBhvr>
                                    </p:animEffect>
                                    <p:anim calcmode="lin" valueType="num">
                                      <p:cBhvr>
                                        <p:cTn id="39" dur="1000" fill="hold"/>
                                        <p:tgtEl>
                                          <p:spTgt spid="1028"/>
                                        </p:tgtEl>
                                        <p:attrNameLst>
                                          <p:attrName>ppt_x</p:attrName>
                                        </p:attrNameLst>
                                      </p:cBhvr>
                                      <p:tavLst>
                                        <p:tav tm="0">
                                          <p:val>
                                            <p:strVal val="#ppt_x"/>
                                          </p:val>
                                        </p:tav>
                                        <p:tav tm="100000">
                                          <p:val>
                                            <p:strVal val="#ppt_x"/>
                                          </p:val>
                                        </p:tav>
                                      </p:tavLst>
                                    </p:anim>
                                    <p:anim calcmode="lin" valueType="num">
                                      <p:cBhvr>
                                        <p:cTn id="40"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1000"/>
                                        <p:tgtEl>
                                          <p:spTgt spid="12"/>
                                        </p:tgtEl>
                                      </p:cBhvr>
                                    </p:animEffect>
                                    <p:anim calcmode="lin" valueType="num">
                                      <p:cBhvr>
                                        <p:cTn id="60" dur="1000" fill="hold"/>
                                        <p:tgtEl>
                                          <p:spTgt spid="12"/>
                                        </p:tgtEl>
                                        <p:attrNameLst>
                                          <p:attrName>ppt_x</p:attrName>
                                        </p:attrNameLst>
                                      </p:cBhvr>
                                      <p:tavLst>
                                        <p:tav tm="0">
                                          <p:val>
                                            <p:strVal val="#ppt_x"/>
                                          </p:val>
                                        </p:tav>
                                        <p:tav tm="100000">
                                          <p:val>
                                            <p:strVal val="#ppt_x"/>
                                          </p:val>
                                        </p:tav>
                                      </p:tavLst>
                                    </p:anim>
                                    <p:anim calcmode="lin" valueType="num">
                                      <p:cBhvr>
                                        <p:cTn id="6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1000"/>
                                        <p:tgtEl>
                                          <p:spTgt spid="13"/>
                                        </p:tgtEl>
                                      </p:cBhvr>
                                    </p:animEffect>
                                    <p:anim calcmode="lin" valueType="num">
                                      <p:cBhvr>
                                        <p:cTn id="67" dur="1000" fill="hold"/>
                                        <p:tgtEl>
                                          <p:spTgt spid="13"/>
                                        </p:tgtEl>
                                        <p:attrNameLst>
                                          <p:attrName>ppt_x</p:attrName>
                                        </p:attrNameLst>
                                      </p:cBhvr>
                                      <p:tavLst>
                                        <p:tav tm="0">
                                          <p:val>
                                            <p:strVal val="#ppt_x"/>
                                          </p:val>
                                        </p:tav>
                                        <p:tav tm="100000">
                                          <p:val>
                                            <p:strVal val="#ppt_x"/>
                                          </p:val>
                                        </p:tav>
                                      </p:tavLst>
                                    </p:anim>
                                    <p:anim calcmode="lin" valueType="num">
                                      <p:cBhvr>
                                        <p:cTn id="6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1000"/>
                                        <p:tgtEl>
                                          <p:spTgt spid="14"/>
                                        </p:tgtEl>
                                      </p:cBhvr>
                                    </p:animEffect>
                                    <p:anim calcmode="lin" valueType="num">
                                      <p:cBhvr>
                                        <p:cTn id="74" dur="1000" fill="hold"/>
                                        <p:tgtEl>
                                          <p:spTgt spid="14"/>
                                        </p:tgtEl>
                                        <p:attrNameLst>
                                          <p:attrName>ppt_x</p:attrName>
                                        </p:attrNameLst>
                                      </p:cBhvr>
                                      <p:tavLst>
                                        <p:tav tm="0">
                                          <p:val>
                                            <p:strVal val="#ppt_x"/>
                                          </p:val>
                                        </p:tav>
                                        <p:tav tm="100000">
                                          <p:val>
                                            <p:strVal val="#ppt_x"/>
                                          </p:val>
                                        </p:tav>
                                      </p:tavLst>
                                    </p:anim>
                                    <p:anim calcmode="lin" valueType="num">
                                      <p:cBhvr>
                                        <p:cTn id="75" dur="1000" fill="hold"/>
                                        <p:tgtEl>
                                          <p:spTgt spid="14"/>
                                        </p:tgtEl>
                                        <p:attrNameLst>
                                          <p:attrName>ppt_y</p:attrName>
                                        </p:attrNameLst>
                                      </p:cBhvr>
                                      <p:tavLst>
                                        <p:tav tm="0">
                                          <p:val>
                                            <p:strVal val="#ppt_y+.1"/>
                                          </p:val>
                                        </p:tav>
                                        <p:tav tm="100000">
                                          <p:val>
                                            <p:strVal val="#ppt_y"/>
                                          </p:val>
                                        </p:tav>
                                      </p:tavLst>
                                    </p:anim>
                                  </p:childTnLst>
                                </p:cTn>
                              </p:par>
                              <p:par>
                                <p:cTn id="76" presetID="10" presetClass="exit" presetSubtype="0" fill="hold" nodeType="withEffect">
                                  <p:stCondLst>
                                    <p:cond delay="0"/>
                                  </p:stCondLst>
                                  <p:childTnLst>
                                    <p:animEffect transition="out" filter="fade">
                                      <p:cBhvr>
                                        <p:cTn id="77" dur="500"/>
                                        <p:tgtEl>
                                          <p:spTgt spid="5"/>
                                        </p:tgtEl>
                                      </p:cBhvr>
                                    </p:animEffect>
                                    <p:set>
                                      <p:cBhvr>
                                        <p:cTn id="78" dur="1" fill="hold">
                                          <p:stCondLst>
                                            <p:cond delay="499"/>
                                          </p:stCondLst>
                                        </p:cTn>
                                        <p:tgtEl>
                                          <p:spTgt spid="5"/>
                                        </p:tgtEl>
                                        <p:attrNameLst>
                                          <p:attrName>style.visibility</p:attrName>
                                        </p:attrNameLst>
                                      </p:cBhvr>
                                      <p:to>
                                        <p:strVal val="hidden"/>
                                      </p:to>
                                    </p:set>
                                  </p:childTnLst>
                                </p:cTn>
                              </p:par>
                            </p:childTnLst>
                          </p:cTn>
                        </p:par>
                        <p:par>
                          <p:cTn id="79" fill="hold">
                            <p:stCondLst>
                              <p:cond delay="1000"/>
                            </p:stCondLst>
                            <p:childTnLst>
                              <p:par>
                                <p:cTn id="80" presetID="1" presetClass="exit" presetSubtype="0" fill="hold" grpId="1" nodeType="afterEffect">
                                  <p:stCondLst>
                                    <p:cond delay="0"/>
                                  </p:stCondLst>
                                  <p:childTnLst>
                                    <p:set>
                                      <p:cBhvr>
                                        <p:cTn id="81" dur="1" fill="hold">
                                          <p:stCondLst>
                                            <p:cond delay="0"/>
                                          </p:stCondLst>
                                        </p:cTn>
                                        <p:tgtEl>
                                          <p:spTgt spid="3"/>
                                        </p:tgtEl>
                                        <p:attrNameLst>
                                          <p:attrName>style.visibility</p:attrName>
                                        </p:attrNameLst>
                                      </p:cBhvr>
                                      <p:to>
                                        <p:strVal val="hidden"/>
                                      </p:to>
                                    </p:set>
                                  </p:childTnLst>
                                </p:cTn>
                              </p:par>
                            </p:childTnLst>
                          </p:cTn>
                        </p:par>
                        <p:par>
                          <p:cTn id="82" fill="hold">
                            <p:stCondLst>
                              <p:cond delay="1000"/>
                            </p:stCondLst>
                            <p:childTnLst>
                              <p:par>
                                <p:cTn id="83" presetID="1" presetClass="exit" presetSubtype="0" fill="hold" grpId="1" nodeType="afterEffect">
                                  <p:stCondLst>
                                    <p:cond delay="0"/>
                                  </p:stCondLst>
                                  <p:childTnLst>
                                    <p:set>
                                      <p:cBhvr>
                                        <p:cTn id="84" dur="1" fill="hold">
                                          <p:stCondLst>
                                            <p:cond delay="0"/>
                                          </p:stCondLst>
                                        </p:cTn>
                                        <p:tgtEl>
                                          <p:spTgt spid="7"/>
                                        </p:tgtEl>
                                        <p:attrNameLst>
                                          <p:attrName>style.visibility</p:attrName>
                                        </p:attrNameLst>
                                      </p:cBhvr>
                                      <p:to>
                                        <p:strVal val="hidden"/>
                                      </p:to>
                                    </p:set>
                                  </p:childTnLst>
                                </p:cTn>
                              </p:par>
                            </p:childTnLst>
                          </p:cTn>
                        </p:par>
                        <p:par>
                          <p:cTn id="85" fill="hold">
                            <p:stCondLst>
                              <p:cond delay="1000"/>
                            </p:stCondLst>
                            <p:childTnLst>
                              <p:par>
                                <p:cTn id="86" presetID="1" presetClass="exit" presetSubtype="0" fill="hold" grpId="1" nodeType="afterEffect">
                                  <p:stCondLst>
                                    <p:cond delay="0"/>
                                  </p:stCondLst>
                                  <p:childTnLst>
                                    <p:set>
                                      <p:cBhvr>
                                        <p:cTn id="87" dur="1" fill="hold">
                                          <p:stCondLst>
                                            <p:cond delay="0"/>
                                          </p:stCondLst>
                                        </p:cTn>
                                        <p:tgtEl>
                                          <p:spTgt spid="8"/>
                                        </p:tgtEl>
                                        <p:attrNameLst>
                                          <p:attrName>style.visibility</p:attrName>
                                        </p:attrNameLst>
                                      </p:cBhvr>
                                      <p:to>
                                        <p:strVal val="hidden"/>
                                      </p:to>
                                    </p:set>
                                  </p:childTnLst>
                                </p:cTn>
                              </p:par>
                            </p:childTnLst>
                          </p:cTn>
                        </p:par>
                        <p:par>
                          <p:cTn id="88" fill="hold">
                            <p:stCondLst>
                              <p:cond delay="1000"/>
                            </p:stCondLst>
                            <p:childTnLst>
                              <p:par>
                                <p:cTn id="89" presetID="1" presetClass="exit" presetSubtype="0" fill="hold" nodeType="afterEffect">
                                  <p:stCondLst>
                                    <p:cond delay="0"/>
                                  </p:stCondLst>
                                  <p:childTnLst>
                                    <p:set>
                                      <p:cBhvr>
                                        <p:cTn id="90" dur="1" fill="hold">
                                          <p:stCondLst>
                                            <p:cond delay="0"/>
                                          </p:stCondLst>
                                        </p:cTn>
                                        <p:tgtEl>
                                          <p:spTgt spid="1026"/>
                                        </p:tgtEl>
                                        <p:attrNameLst>
                                          <p:attrName>style.visibility</p:attrName>
                                        </p:attrNameLst>
                                      </p:cBhvr>
                                      <p:to>
                                        <p:strVal val="hidden"/>
                                      </p:to>
                                    </p:set>
                                  </p:childTnLst>
                                </p:cTn>
                              </p:par>
                            </p:childTnLst>
                          </p:cTn>
                        </p:par>
                        <p:par>
                          <p:cTn id="91" fill="hold">
                            <p:stCondLst>
                              <p:cond delay="1000"/>
                            </p:stCondLst>
                            <p:childTnLst>
                              <p:par>
                                <p:cTn id="92" presetID="1" presetClass="exit" presetSubtype="0" fill="hold" grpId="1" nodeType="afterEffect">
                                  <p:stCondLst>
                                    <p:cond delay="0"/>
                                  </p:stCondLst>
                                  <p:childTnLst>
                                    <p:set>
                                      <p:cBhvr>
                                        <p:cTn id="93" dur="1" fill="hold">
                                          <p:stCondLst>
                                            <p:cond delay="0"/>
                                          </p:stCondLst>
                                        </p:cTn>
                                        <p:tgtEl>
                                          <p:spTgt spid="9"/>
                                        </p:tgtEl>
                                        <p:attrNameLst>
                                          <p:attrName>style.visibility</p:attrName>
                                        </p:attrNameLst>
                                      </p:cBhvr>
                                      <p:to>
                                        <p:strVal val="hidden"/>
                                      </p:to>
                                    </p:set>
                                  </p:childTnLst>
                                </p:cTn>
                              </p:par>
                            </p:childTnLst>
                          </p:cTn>
                        </p:par>
                        <p:par>
                          <p:cTn id="94" fill="hold">
                            <p:stCondLst>
                              <p:cond delay="1000"/>
                            </p:stCondLst>
                            <p:childTnLst>
                              <p:par>
                                <p:cTn id="95" presetID="1" presetClass="exit" presetSubtype="0" fill="hold" nodeType="afterEffect">
                                  <p:stCondLst>
                                    <p:cond delay="0"/>
                                  </p:stCondLst>
                                  <p:childTnLst>
                                    <p:set>
                                      <p:cBhvr>
                                        <p:cTn id="96" dur="1" fill="hold">
                                          <p:stCondLst>
                                            <p:cond delay="0"/>
                                          </p:stCondLst>
                                        </p:cTn>
                                        <p:tgtEl>
                                          <p:spTgt spid="1028"/>
                                        </p:tgtEl>
                                        <p:attrNameLst>
                                          <p:attrName>style.visibility</p:attrName>
                                        </p:attrNameLst>
                                      </p:cBhvr>
                                      <p:to>
                                        <p:strVal val="hidden"/>
                                      </p:to>
                                    </p:set>
                                  </p:childTnLst>
                                </p:cTn>
                              </p:par>
                            </p:childTnLst>
                          </p:cTn>
                        </p:par>
                        <p:par>
                          <p:cTn id="97" fill="hold">
                            <p:stCondLst>
                              <p:cond delay="1000"/>
                            </p:stCondLst>
                            <p:childTnLst>
                              <p:par>
                                <p:cTn id="98" presetID="1" presetClass="exit" presetSubtype="0" fill="hold" grpId="1" nodeType="afterEffect">
                                  <p:stCondLst>
                                    <p:cond delay="0"/>
                                  </p:stCondLst>
                                  <p:childTnLst>
                                    <p:set>
                                      <p:cBhvr>
                                        <p:cTn id="99" dur="1" fill="hold">
                                          <p:stCondLst>
                                            <p:cond delay="0"/>
                                          </p:stCondLst>
                                        </p:cTn>
                                        <p:tgtEl>
                                          <p:spTgt spid="10"/>
                                        </p:tgtEl>
                                        <p:attrNameLst>
                                          <p:attrName>style.visibility</p:attrName>
                                        </p:attrNameLst>
                                      </p:cBhvr>
                                      <p:to>
                                        <p:strVal val="hidden"/>
                                      </p:to>
                                    </p:set>
                                  </p:childTnLst>
                                </p:cTn>
                              </p:par>
                            </p:childTnLst>
                          </p:cTn>
                        </p:par>
                        <p:par>
                          <p:cTn id="100" fill="hold">
                            <p:stCondLst>
                              <p:cond delay="1000"/>
                            </p:stCondLst>
                            <p:childTnLst>
                              <p:par>
                                <p:cTn id="101" presetID="1" presetClass="exit" presetSubtype="0" fill="hold" grpId="1" nodeType="afterEffect">
                                  <p:stCondLst>
                                    <p:cond delay="0"/>
                                  </p:stCondLst>
                                  <p:childTnLst>
                                    <p:set>
                                      <p:cBhvr>
                                        <p:cTn id="102" dur="1" fill="hold">
                                          <p:stCondLst>
                                            <p:cond delay="0"/>
                                          </p:stCondLst>
                                        </p:cTn>
                                        <p:tgtEl>
                                          <p:spTgt spid="11"/>
                                        </p:tgtEl>
                                        <p:attrNameLst>
                                          <p:attrName>style.visibility</p:attrName>
                                        </p:attrNameLst>
                                      </p:cBhvr>
                                      <p:to>
                                        <p:strVal val="hidden"/>
                                      </p:to>
                                    </p:set>
                                  </p:childTnLst>
                                </p:cTn>
                              </p:par>
                            </p:childTnLst>
                          </p:cTn>
                        </p:par>
                        <p:par>
                          <p:cTn id="103" fill="hold">
                            <p:stCondLst>
                              <p:cond delay="1000"/>
                            </p:stCondLst>
                            <p:childTnLst>
                              <p:par>
                                <p:cTn id="104" presetID="1" presetClass="exit" presetSubtype="0" fill="hold" grpId="1" nodeType="afterEffect">
                                  <p:stCondLst>
                                    <p:cond delay="0"/>
                                  </p:stCondLst>
                                  <p:childTnLst>
                                    <p:set>
                                      <p:cBhvr>
                                        <p:cTn id="105" dur="1" fill="hold">
                                          <p:stCondLst>
                                            <p:cond delay="0"/>
                                          </p:stCondLst>
                                        </p:cTn>
                                        <p:tgtEl>
                                          <p:spTgt spid="12"/>
                                        </p:tgtEl>
                                        <p:attrNameLst>
                                          <p:attrName>style.visibility</p:attrName>
                                        </p:attrNameLst>
                                      </p:cBhvr>
                                      <p:to>
                                        <p:strVal val="hidden"/>
                                      </p:to>
                                    </p:set>
                                  </p:childTnLst>
                                </p:cTn>
                              </p:par>
                            </p:childTnLst>
                          </p:cTn>
                        </p:par>
                        <p:par>
                          <p:cTn id="106" fill="hold">
                            <p:stCondLst>
                              <p:cond delay="1000"/>
                            </p:stCondLst>
                            <p:childTnLst>
                              <p:par>
                                <p:cTn id="107" presetID="1" presetClass="exit" presetSubtype="0" fill="hold" grpId="1" nodeType="afterEffect">
                                  <p:stCondLst>
                                    <p:cond delay="0"/>
                                  </p:stCondLst>
                                  <p:childTnLst>
                                    <p:set>
                                      <p:cBhvr>
                                        <p:cTn id="108" dur="1" fill="hold">
                                          <p:stCondLst>
                                            <p:cond delay="0"/>
                                          </p:stCondLst>
                                        </p:cTn>
                                        <p:tgtEl>
                                          <p:spTgt spid="13"/>
                                        </p:tgtEl>
                                        <p:attrNameLst>
                                          <p:attrName>style.visibility</p:attrName>
                                        </p:attrNameLst>
                                      </p:cBhvr>
                                      <p:to>
                                        <p:strVal val="hidden"/>
                                      </p:to>
                                    </p:set>
                                  </p:childTnLst>
                                </p:cTn>
                              </p:par>
                            </p:childTnLst>
                          </p:cTn>
                        </p:par>
                        <p:par>
                          <p:cTn id="109" fill="hold">
                            <p:stCondLst>
                              <p:cond delay="1000"/>
                            </p:stCondLst>
                            <p:childTnLst>
                              <p:par>
                                <p:cTn id="110" presetID="1" presetClass="exit" presetSubtype="0" fill="hold" grpId="0" nodeType="afterEffect">
                                  <p:stCondLst>
                                    <p:cond delay="0"/>
                                  </p:stCondLst>
                                  <p:childTnLst>
                                    <p:set>
                                      <p:cBhvr>
                                        <p:cTn id="111" dur="1" fill="hold">
                                          <p:stCondLst>
                                            <p:cond delay="0"/>
                                          </p:stCondLst>
                                        </p:cTn>
                                        <p:tgtEl>
                                          <p:spTgt spid="18"/>
                                        </p:tgtEl>
                                        <p:attrNameLst>
                                          <p:attrName>style.visibility</p:attrName>
                                        </p:attrNameLst>
                                      </p:cBhvr>
                                      <p:to>
                                        <p:strVal val="hidden"/>
                                      </p:to>
                                    </p:set>
                                  </p:childTnLst>
                                </p:cTn>
                              </p:par>
                            </p:childTnLst>
                          </p:cTn>
                        </p:par>
                        <p:par>
                          <p:cTn id="112" fill="hold">
                            <p:stCondLst>
                              <p:cond delay="1000"/>
                            </p:stCondLst>
                            <p:childTnLst>
                              <p:par>
                                <p:cTn id="113" presetID="1" presetClass="exit" presetSubtype="0" fill="hold" nodeType="afterEffect">
                                  <p:stCondLst>
                                    <p:cond delay="0"/>
                                  </p:stCondLst>
                                  <p:childTnLst>
                                    <p:set>
                                      <p:cBhvr>
                                        <p:cTn id="114" dur="1" fill="hold">
                                          <p:stCondLst>
                                            <p:cond delay="0"/>
                                          </p:stCondLst>
                                        </p:cTn>
                                        <p:tgtEl>
                                          <p:spTgt spid="15"/>
                                        </p:tgtEl>
                                        <p:attrNameLst>
                                          <p:attrName>style.visibility</p:attrName>
                                        </p:attrNameLst>
                                      </p:cBhvr>
                                      <p:to>
                                        <p:strVal val="hidden"/>
                                      </p:to>
                                    </p:set>
                                  </p:childTnLst>
                                </p:cTn>
                              </p:par>
                            </p:childTnLst>
                          </p:cTn>
                        </p:par>
                        <p:par>
                          <p:cTn id="115" fill="hold">
                            <p:stCondLst>
                              <p:cond delay="1000"/>
                            </p:stCondLst>
                            <p:childTnLst>
                              <p:par>
                                <p:cTn id="116" presetID="1" presetClass="exit" presetSubtype="0" fill="hold" grpId="0" nodeType="afterEffect">
                                  <p:stCondLst>
                                    <p:cond delay="0"/>
                                  </p:stCondLst>
                                  <p:childTnLst>
                                    <p:set>
                                      <p:cBhvr>
                                        <p:cTn id="117" dur="1" fill="hold">
                                          <p:stCondLst>
                                            <p:cond delay="0"/>
                                          </p:stCondLst>
                                        </p:cTn>
                                        <p:tgtEl>
                                          <p:spTgt spid="19"/>
                                        </p:tgtEl>
                                        <p:attrNameLst>
                                          <p:attrName>style.visibility</p:attrName>
                                        </p:attrNameLst>
                                      </p:cBhvr>
                                      <p:to>
                                        <p:strVal val="hidden"/>
                                      </p:to>
                                    </p:set>
                                  </p:childTnLst>
                                </p:cTn>
                              </p:par>
                            </p:childTnLst>
                          </p:cTn>
                        </p:par>
                        <p:par>
                          <p:cTn id="118" fill="hold">
                            <p:stCondLst>
                              <p:cond delay="1000"/>
                            </p:stCondLst>
                            <p:childTnLst>
                              <p:par>
                                <p:cTn id="119" presetID="1" presetClass="exit" presetSubtype="0" fill="hold" nodeType="afterEffect">
                                  <p:stCondLst>
                                    <p:cond delay="0"/>
                                  </p:stCondLst>
                                  <p:childTnLst>
                                    <p:set>
                                      <p:cBhvr>
                                        <p:cTn id="120" dur="1" fill="hold">
                                          <p:stCondLst>
                                            <p:cond delay="0"/>
                                          </p:stCondLst>
                                        </p:cTn>
                                        <p:tgtEl>
                                          <p:spTgt spid="17"/>
                                        </p:tgtEl>
                                        <p:attrNameLst>
                                          <p:attrName>style.visibility</p:attrName>
                                        </p:attrNameLst>
                                      </p:cBhvr>
                                      <p:to>
                                        <p:strVal val="hidden"/>
                                      </p:to>
                                    </p:set>
                                  </p:childTnLst>
                                </p:cTn>
                              </p:par>
                            </p:childTnLst>
                          </p:cTn>
                        </p:par>
                        <p:par>
                          <p:cTn id="121" fill="hold">
                            <p:stCondLst>
                              <p:cond delay="1000"/>
                            </p:stCondLst>
                            <p:childTnLst>
                              <p:par>
                                <p:cTn id="122" presetID="1" presetClass="exit" presetSubtype="0" fill="hold" grpId="0" nodeType="afterEffect">
                                  <p:stCondLst>
                                    <p:cond delay="0"/>
                                  </p:stCondLst>
                                  <p:childTnLst>
                                    <p:set>
                                      <p:cBhvr>
                                        <p:cTn id="123" dur="1" fill="hold">
                                          <p:stCondLst>
                                            <p:cond delay="0"/>
                                          </p:stCondLst>
                                        </p:cTn>
                                        <p:tgtEl>
                                          <p:spTgt spid="20"/>
                                        </p:tgtEl>
                                        <p:attrNameLst>
                                          <p:attrName>style.visibility</p:attrName>
                                        </p:attrNameLst>
                                      </p:cBhvr>
                                      <p:to>
                                        <p:strVal val="hidden"/>
                                      </p:to>
                                    </p:set>
                                  </p:childTnLst>
                                </p:cTn>
                              </p:par>
                            </p:childTnLst>
                          </p:cTn>
                        </p:par>
                        <p:par>
                          <p:cTn id="124" fill="hold">
                            <p:stCondLst>
                              <p:cond delay="1000"/>
                            </p:stCondLst>
                            <p:childTnLst>
                              <p:par>
                                <p:cTn id="125" presetID="1" presetClass="exit" presetSubtype="0" fill="hold" nodeType="afterEffect">
                                  <p:stCondLst>
                                    <p:cond delay="0"/>
                                  </p:stCondLst>
                                  <p:childTnLst>
                                    <p:set>
                                      <p:cBhvr>
                                        <p:cTn id="126"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14" grpId="0"/>
      <p:bldP spid="18"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2896" t="-132"/>
          <a:stretch/>
        </p:blipFill>
        <p:spPr>
          <a:xfrm rot="10800000">
            <a:off x="0" y="-9053"/>
            <a:ext cx="12191999" cy="6867053"/>
          </a:xfrm>
          <a:prstGeom prst="rect">
            <a:avLst/>
          </a:prstGeom>
        </p:spPr>
      </p:pic>
      <p:sp>
        <p:nvSpPr>
          <p:cNvPr id="4" name="TextBox 3"/>
          <p:cNvSpPr txBox="1"/>
          <p:nvPr/>
        </p:nvSpPr>
        <p:spPr>
          <a:xfrm>
            <a:off x="0" y="0"/>
            <a:ext cx="12191999" cy="1200329"/>
          </a:xfrm>
          <a:prstGeom prst="rect">
            <a:avLst/>
          </a:prstGeom>
          <a:noFill/>
        </p:spPr>
        <p:txBody>
          <a:bodyPr wrap="square" rtlCol="0">
            <a:spAutoFit/>
          </a:bodyPr>
          <a:lstStyle/>
          <a:p>
            <a:pPr algn="ctr"/>
            <a:r>
              <a:rPr lang="en-US" sz="7200" dirty="0">
                <a:solidFill>
                  <a:schemeClr val="bg1"/>
                </a:solidFill>
                <a:latin typeface="AR BLANCA" panose="02000000000000000000" pitchFamily="2" charset="0"/>
              </a:rPr>
              <a:t>Lamentations 2</a:t>
            </a:r>
          </a:p>
        </p:txBody>
      </p:sp>
      <p:sp>
        <p:nvSpPr>
          <p:cNvPr id="7" name="Rectangle 6"/>
          <p:cNvSpPr/>
          <p:nvPr/>
        </p:nvSpPr>
        <p:spPr>
          <a:xfrm>
            <a:off x="6851487" y="1823464"/>
            <a:ext cx="4662535" cy="923330"/>
          </a:xfrm>
          <a:prstGeom prst="rect">
            <a:avLst/>
          </a:prstGeom>
        </p:spPr>
        <p:txBody>
          <a:bodyPr wrap="square">
            <a:spAutoFit/>
          </a:bodyPr>
          <a:lstStyle/>
          <a:p>
            <a:r>
              <a:rPr lang="en-US" b="0" i="0" dirty="0">
                <a:solidFill>
                  <a:schemeClr val="bg1"/>
                </a:solidFill>
                <a:effectLst/>
                <a:latin typeface="Calibri" panose="020F0502020204030204" pitchFamily="34" charset="0"/>
              </a:rPr>
              <a:t>Verse 16: This is the day we look for = many surrounding nations were anxious for Jerusalem to fall</a:t>
            </a:r>
          </a:p>
        </p:txBody>
      </p:sp>
      <p:sp>
        <p:nvSpPr>
          <p:cNvPr id="8" name="Rectangle 7"/>
          <p:cNvSpPr/>
          <p:nvPr/>
        </p:nvSpPr>
        <p:spPr>
          <a:xfrm>
            <a:off x="6851487" y="3239857"/>
            <a:ext cx="5216783" cy="369332"/>
          </a:xfrm>
          <a:prstGeom prst="rect">
            <a:avLst/>
          </a:prstGeom>
        </p:spPr>
        <p:txBody>
          <a:bodyPr wrap="square">
            <a:spAutoFit/>
          </a:bodyPr>
          <a:lstStyle/>
          <a:p>
            <a:r>
              <a:rPr lang="en-US" b="0" i="0" dirty="0">
                <a:solidFill>
                  <a:schemeClr val="bg1"/>
                </a:solidFill>
                <a:effectLst/>
                <a:latin typeface="Calibri" panose="020F0502020204030204" pitchFamily="34" charset="0"/>
              </a:rPr>
              <a:t>Verse 18: Wall of thy daughter = lament, tears</a:t>
            </a:r>
          </a:p>
        </p:txBody>
      </p:sp>
      <p:sp>
        <p:nvSpPr>
          <p:cNvPr id="9" name="Rectangle 8"/>
          <p:cNvSpPr/>
          <p:nvPr/>
        </p:nvSpPr>
        <p:spPr>
          <a:xfrm>
            <a:off x="6851487" y="4021687"/>
            <a:ext cx="4662535" cy="369332"/>
          </a:xfrm>
          <a:prstGeom prst="rect">
            <a:avLst/>
          </a:prstGeom>
        </p:spPr>
        <p:txBody>
          <a:bodyPr wrap="square">
            <a:spAutoFit/>
          </a:bodyPr>
          <a:lstStyle/>
          <a:p>
            <a:r>
              <a:rPr lang="en-US" dirty="0">
                <a:solidFill>
                  <a:schemeClr val="bg1"/>
                </a:solidFill>
              </a:rPr>
              <a:t>Verse 19: Cry out in the night = a fervent prayer</a:t>
            </a:r>
            <a:endParaRPr lang="en-US" i="0" dirty="0">
              <a:solidFill>
                <a:schemeClr val="bg1"/>
              </a:solidFill>
              <a:effectLst/>
              <a:latin typeface="Calibri" panose="020F0502020204030204" pitchFamily="34" charset="0"/>
            </a:endParaRPr>
          </a:p>
        </p:txBody>
      </p:sp>
      <p:sp>
        <p:nvSpPr>
          <p:cNvPr id="10" name="Rectangle 9"/>
          <p:cNvSpPr/>
          <p:nvPr/>
        </p:nvSpPr>
        <p:spPr>
          <a:xfrm>
            <a:off x="6851487" y="4806438"/>
            <a:ext cx="4662535" cy="923330"/>
          </a:xfrm>
          <a:prstGeom prst="rect">
            <a:avLst/>
          </a:prstGeom>
        </p:spPr>
        <p:txBody>
          <a:bodyPr wrap="square">
            <a:spAutoFit/>
          </a:bodyPr>
          <a:lstStyle/>
          <a:p>
            <a:r>
              <a:rPr lang="en-US" dirty="0">
                <a:solidFill>
                  <a:schemeClr val="bg1"/>
                </a:solidFill>
              </a:rPr>
              <a:t>Verse 20: Consider to whom thou hast done this = The priests and prophets had been slain. They had brought it on themselves</a:t>
            </a:r>
            <a:endParaRPr lang="en-US" i="0" dirty="0">
              <a:solidFill>
                <a:schemeClr val="bg1"/>
              </a:solidFill>
              <a:effectLst/>
              <a:latin typeface="Calibri" panose="020F0502020204030204" pitchFamily="34" charset="0"/>
            </a:endParaRPr>
          </a:p>
        </p:txBody>
      </p:sp>
      <p:sp>
        <p:nvSpPr>
          <p:cNvPr id="21" name="Rectangle 20"/>
          <p:cNvSpPr/>
          <p:nvPr/>
        </p:nvSpPr>
        <p:spPr>
          <a:xfrm>
            <a:off x="422017" y="1962358"/>
            <a:ext cx="4662535" cy="923330"/>
          </a:xfrm>
          <a:prstGeom prst="rect">
            <a:avLst/>
          </a:prstGeom>
        </p:spPr>
        <p:txBody>
          <a:bodyPr wrap="square">
            <a:spAutoFit/>
          </a:bodyPr>
          <a:lstStyle/>
          <a:p>
            <a:r>
              <a:rPr lang="en-US" b="0" i="0" dirty="0">
                <a:solidFill>
                  <a:schemeClr val="bg1"/>
                </a:solidFill>
                <a:effectLst/>
                <a:latin typeface="Calibri" panose="020F0502020204030204" pitchFamily="34" charset="0"/>
              </a:rPr>
              <a:t>Verse 15: Perfection of beauty = the temple was a structure of beauty while Jerusalem city was not</a:t>
            </a:r>
          </a:p>
        </p:txBody>
      </p:sp>
      <p:sp>
        <p:nvSpPr>
          <p:cNvPr id="2" name="TextBox 1"/>
          <p:cNvSpPr txBox="1"/>
          <p:nvPr/>
        </p:nvSpPr>
        <p:spPr>
          <a:xfrm>
            <a:off x="11416419" y="6491335"/>
            <a:ext cx="775579" cy="369332"/>
          </a:xfrm>
          <a:prstGeom prst="rect">
            <a:avLst/>
          </a:prstGeom>
          <a:noFill/>
        </p:spPr>
        <p:txBody>
          <a:bodyPr wrap="square" rtlCol="0">
            <a:spAutoFit/>
          </a:bodyPr>
          <a:lstStyle/>
          <a:p>
            <a:pPr algn="r"/>
            <a:r>
              <a:rPr lang="en-US" dirty="0">
                <a:solidFill>
                  <a:schemeClr val="bg1"/>
                </a:solidFill>
              </a:rPr>
              <a:t>(3)</a:t>
            </a:r>
          </a:p>
        </p:txBody>
      </p:sp>
      <p:pic>
        <p:nvPicPr>
          <p:cNvPr id="2050" name="Picture 2" descr="http://askgramps.org/wp-content/uploads/solomons_temple_jerusal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6220" y="3027332"/>
            <a:ext cx="5130890" cy="3464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84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2896" t="-132"/>
          <a:stretch/>
        </p:blipFill>
        <p:spPr>
          <a:xfrm rot="10800000">
            <a:off x="0" y="-9053"/>
            <a:ext cx="12191999" cy="6867053"/>
          </a:xfrm>
          <a:prstGeom prst="rect">
            <a:avLst/>
          </a:prstGeom>
        </p:spPr>
      </p:pic>
      <p:sp>
        <p:nvSpPr>
          <p:cNvPr id="4" name="TextBox 3"/>
          <p:cNvSpPr txBox="1"/>
          <p:nvPr/>
        </p:nvSpPr>
        <p:spPr>
          <a:xfrm>
            <a:off x="0" y="0"/>
            <a:ext cx="12191999" cy="1200329"/>
          </a:xfrm>
          <a:prstGeom prst="rect">
            <a:avLst/>
          </a:prstGeom>
          <a:noFill/>
        </p:spPr>
        <p:txBody>
          <a:bodyPr wrap="square" rtlCol="0">
            <a:spAutoFit/>
          </a:bodyPr>
          <a:lstStyle/>
          <a:p>
            <a:pPr algn="ctr"/>
            <a:r>
              <a:rPr lang="en-US" sz="7200" dirty="0">
                <a:solidFill>
                  <a:schemeClr val="bg1"/>
                </a:solidFill>
                <a:latin typeface="AR BLANCA" panose="02000000000000000000" pitchFamily="2" charset="0"/>
              </a:rPr>
              <a:t>Lamentations 3</a:t>
            </a:r>
          </a:p>
        </p:txBody>
      </p:sp>
      <p:sp>
        <p:nvSpPr>
          <p:cNvPr id="3" name="Rectangle 2"/>
          <p:cNvSpPr/>
          <p:nvPr/>
        </p:nvSpPr>
        <p:spPr>
          <a:xfrm>
            <a:off x="3073652" y="2483540"/>
            <a:ext cx="6096000" cy="646331"/>
          </a:xfrm>
          <a:prstGeom prst="rect">
            <a:avLst/>
          </a:prstGeom>
        </p:spPr>
        <p:txBody>
          <a:bodyPr>
            <a:spAutoFit/>
          </a:bodyPr>
          <a:lstStyle/>
          <a:p>
            <a:pPr algn="ctr" fontAlgn="base"/>
            <a:r>
              <a:rPr lang="en-US" dirty="0">
                <a:solidFill>
                  <a:schemeClr val="bg1"/>
                </a:solidFill>
              </a:rPr>
              <a:t>Jeremiah prays for Judah’s deliverance and expresses hope in the Lord, whose mercy is upon those who trust in Him.</a:t>
            </a:r>
          </a:p>
        </p:txBody>
      </p:sp>
      <p:graphicFrame>
        <p:nvGraphicFramePr>
          <p:cNvPr id="6" name="Table 5"/>
          <p:cNvGraphicFramePr>
            <a:graphicFrameLocks noGrp="1"/>
          </p:cNvGraphicFramePr>
          <p:nvPr>
            <p:extLst>
              <p:ext uri="{D42A27DB-BD31-4B8C-83A1-F6EECF244321}">
                <p14:modId xmlns:p14="http://schemas.microsoft.com/office/powerpoint/2010/main" val="2486484717"/>
              </p:ext>
            </p:extLst>
          </p:nvPr>
        </p:nvGraphicFramePr>
        <p:xfrm>
          <a:off x="557543" y="1200329"/>
          <a:ext cx="2302397" cy="1483360"/>
        </p:xfrm>
        <a:graphic>
          <a:graphicData uri="http://schemas.openxmlformats.org/drawingml/2006/table">
            <a:tbl>
              <a:tblPr firstRow="1" bandRow="1">
                <a:tableStyleId>{8FD4443E-F989-4FC4-A0C8-D5A2AF1F390B}</a:tableStyleId>
              </a:tblPr>
              <a:tblGrid>
                <a:gridCol w="2302397">
                  <a:extLst>
                    <a:ext uri="{9D8B030D-6E8A-4147-A177-3AD203B41FA5}">
                      <a16:colId xmlns:a16="http://schemas.microsoft.com/office/drawing/2014/main" val="20000"/>
                    </a:ext>
                  </a:extLst>
                </a:gridCol>
              </a:tblGrid>
              <a:tr h="370840">
                <a:tc>
                  <a:txBody>
                    <a:bodyPr/>
                    <a:lstStyle/>
                    <a:p>
                      <a:pPr algn="ctr"/>
                      <a:r>
                        <a:rPr lang="en-US" baseline="0" dirty="0"/>
                        <a:t>Prayer for Mercy</a:t>
                      </a:r>
                      <a:endParaRPr lang="en-US" dirty="0"/>
                    </a:p>
                  </a:txBody>
                  <a:tcPr/>
                </a:tc>
                <a:extLst>
                  <a:ext uri="{0D108BD9-81ED-4DB2-BD59-A6C34878D82A}">
                    <a16:rowId xmlns:a16="http://schemas.microsoft.com/office/drawing/2014/main" val="10000"/>
                  </a:ext>
                </a:extLst>
              </a:tr>
              <a:tr h="370840">
                <a:tc>
                  <a:txBody>
                    <a:bodyPr/>
                    <a:lstStyle/>
                    <a:p>
                      <a:pPr algn="ctr"/>
                      <a:r>
                        <a:rPr lang="en-US" dirty="0"/>
                        <a:t>Lamentations 3</a:t>
                      </a:r>
                    </a:p>
                  </a:txBody>
                  <a:tcPr/>
                </a:tc>
                <a:extLst>
                  <a:ext uri="{0D108BD9-81ED-4DB2-BD59-A6C34878D82A}">
                    <a16:rowId xmlns:a16="http://schemas.microsoft.com/office/drawing/2014/main" val="10001"/>
                  </a:ext>
                </a:extLst>
              </a:tr>
              <a:tr h="370840">
                <a:tc>
                  <a:txBody>
                    <a:bodyPr/>
                    <a:lstStyle/>
                    <a:p>
                      <a:pPr algn="ctr"/>
                      <a:r>
                        <a:rPr lang="en-US" dirty="0"/>
                        <a:t>A Suffering Prophet</a:t>
                      </a:r>
                    </a:p>
                  </a:txBody>
                  <a:tcPr/>
                </a:tc>
                <a:extLst>
                  <a:ext uri="{0D108BD9-81ED-4DB2-BD59-A6C34878D82A}">
                    <a16:rowId xmlns:a16="http://schemas.microsoft.com/office/drawing/2014/main" val="10002"/>
                  </a:ext>
                </a:extLst>
              </a:tr>
              <a:tr h="370840">
                <a:tc>
                  <a:txBody>
                    <a:bodyPr/>
                    <a:lstStyle/>
                    <a:p>
                      <a:pPr algn="ctr"/>
                      <a:r>
                        <a:rPr lang="en-US" dirty="0"/>
                        <a:t>The Hope</a:t>
                      </a:r>
                    </a:p>
                  </a:txBody>
                  <a:tcPr/>
                </a:tc>
                <a:extLst>
                  <a:ext uri="{0D108BD9-81ED-4DB2-BD59-A6C34878D82A}">
                    <a16:rowId xmlns:a16="http://schemas.microsoft.com/office/drawing/2014/main" val="10003"/>
                  </a:ext>
                </a:extLst>
              </a:tr>
            </a:tbl>
          </a:graphicData>
        </a:graphic>
      </p:graphicFrame>
      <p:pic>
        <p:nvPicPr>
          <p:cNvPr id="8" name="Picture 2" descr="https://etzhaimnet.files.wordpress.com/2010/05/alphabet.png?w=850&amp;h=478"/>
          <p:cNvPicPr>
            <a:picLocks noChangeAspect="1" noChangeArrowheads="1"/>
          </p:cNvPicPr>
          <p:nvPr/>
        </p:nvPicPr>
        <p:blipFill rotWithShape="1">
          <a:blip r:embed="rId3">
            <a:extLst>
              <a:ext uri="{28A0092B-C50C-407E-A947-70E740481C1C}">
                <a14:useLocalDpi xmlns:a14="http://schemas.microsoft.com/office/drawing/2010/main" val="0"/>
              </a:ext>
            </a:extLst>
          </a:blip>
          <a:srcRect l="8485" t="21528" r="85318" b="60179"/>
          <a:stretch/>
        </p:blipFill>
        <p:spPr bwMode="auto">
          <a:xfrm>
            <a:off x="4235343" y="1084507"/>
            <a:ext cx="594512" cy="9868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Picture 2" descr="https://etzhaimnet.files.wordpress.com/2010/05/alphabet.png?w=850&amp;h=478"/>
          <p:cNvPicPr>
            <a:picLocks noChangeAspect="1" noChangeArrowheads="1"/>
          </p:cNvPicPr>
          <p:nvPr/>
        </p:nvPicPr>
        <p:blipFill rotWithShape="1">
          <a:blip r:embed="rId3">
            <a:extLst>
              <a:ext uri="{28A0092B-C50C-407E-A947-70E740481C1C}">
                <a14:useLocalDpi xmlns:a14="http://schemas.microsoft.com/office/drawing/2010/main" val="0"/>
              </a:ext>
            </a:extLst>
          </a:blip>
          <a:srcRect l="14731" t="22343" r="76442" b="58872"/>
          <a:stretch/>
        </p:blipFill>
        <p:spPr bwMode="auto">
          <a:xfrm>
            <a:off x="5628056" y="1089293"/>
            <a:ext cx="752116" cy="9868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3229205" y="1458797"/>
            <a:ext cx="1333603" cy="369332"/>
          </a:xfrm>
          <a:prstGeom prst="rect">
            <a:avLst/>
          </a:prstGeom>
        </p:spPr>
        <p:txBody>
          <a:bodyPr wrap="square">
            <a:spAutoFit/>
          </a:bodyPr>
          <a:lstStyle/>
          <a:p>
            <a:pPr algn="ctr"/>
            <a:r>
              <a:rPr lang="en-US" dirty="0">
                <a:solidFill>
                  <a:schemeClr val="bg1"/>
                </a:solidFill>
                <a:latin typeface="Calibri" panose="020F0502020204030204" pitchFamily="34" charset="0"/>
              </a:rPr>
              <a:t>3</a:t>
            </a:r>
            <a:r>
              <a:rPr lang="en-US" b="0" i="0" dirty="0">
                <a:solidFill>
                  <a:schemeClr val="bg1"/>
                </a:solidFill>
                <a:effectLst/>
                <a:latin typeface="Calibri" panose="020F0502020204030204" pitchFamily="34" charset="0"/>
              </a:rPr>
              <a:t>:1-3</a:t>
            </a:r>
            <a:endParaRPr lang="en-US" dirty="0">
              <a:solidFill>
                <a:schemeClr val="bg1"/>
              </a:solidFill>
            </a:endParaRPr>
          </a:p>
        </p:txBody>
      </p:sp>
      <p:sp>
        <p:nvSpPr>
          <p:cNvPr id="12" name="Rectangle 11"/>
          <p:cNvSpPr/>
          <p:nvPr/>
        </p:nvSpPr>
        <p:spPr>
          <a:xfrm>
            <a:off x="4540607" y="1472602"/>
            <a:ext cx="1333603" cy="369332"/>
          </a:xfrm>
          <a:prstGeom prst="rect">
            <a:avLst/>
          </a:prstGeom>
        </p:spPr>
        <p:txBody>
          <a:bodyPr wrap="square">
            <a:spAutoFit/>
          </a:bodyPr>
          <a:lstStyle/>
          <a:p>
            <a:pPr algn="ctr"/>
            <a:r>
              <a:rPr lang="en-US" dirty="0">
                <a:solidFill>
                  <a:schemeClr val="bg1"/>
                </a:solidFill>
                <a:latin typeface="Calibri" panose="020F0502020204030204" pitchFamily="34" charset="0"/>
              </a:rPr>
              <a:t>3:4-6</a:t>
            </a:r>
            <a:endParaRPr lang="en-US" dirty="0">
              <a:solidFill>
                <a:schemeClr val="bg1"/>
              </a:solidFill>
            </a:endParaRPr>
          </a:p>
        </p:txBody>
      </p:sp>
      <p:sp>
        <p:nvSpPr>
          <p:cNvPr id="2" name="Rectangle 1"/>
          <p:cNvSpPr/>
          <p:nvPr/>
        </p:nvSpPr>
        <p:spPr>
          <a:xfrm>
            <a:off x="1092451" y="3884018"/>
            <a:ext cx="6096000" cy="1200329"/>
          </a:xfrm>
          <a:prstGeom prst="rect">
            <a:avLst/>
          </a:prstGeom>
        </p:spPr>
        <p:txBody>
          <a:bodyPr>
            <a:spAutoFit/>
          </a:bodyPr>
          <a:lstStyle/>
          <a:p>
            <a:r>
              <a:rPr lang="en-US" dirty="0">
                <a:solidFill>
                  <a:schemeClr val="bg1"/>
                </a:solidFill>
                <a:latin typeface="Calibri" panose="020F0502020204030204" pitchFamily="34" charset="0"/>
              </a:rPr>
              <a:t>In their sinful state the people felt that the Lord had abandoned them.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In reality, the people had moved away from God.</a:t>
            </a:r>
            <a:endParaRPr lang="en-US" dirty="0">
              <a:solidFill>
                <a:schemeClr val="bg1"/>
              </a:solidFill>
            </a:endParaRPr>
          </a:p>
        </p:txBody>
      </p:sp>
      <p:grpSp>
        <p:nvGrpSpPr>
          <p:cNvPr id="9" name="Group 8"/>
          <p:cNvGrpSpPr/>
          <p:nvPr/>
        </p:nvGrpSpPr>
        <p:grpSpPr>
          <a:xfrm>
            <a:off x="7941241" y="3226417"/>
            <a:ext cx="2456822" cy="3370020"/>
            <a:chOff x="7941241" y="3226417"/>
            <a:chExt cx="2456822" cy="3370020"/>
          </a:xfrm>
        </p:grpSpPr>
        <p:pic>
          <p:nvPicPr>
            <p:cNvPr id="3076" name="Picture 4" descr="http://www.morganweistling.com/galleries/gallery02/images/jeremia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1241" y="3226417"/>
              <a:ext cx="2456822" cy="31337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486388" y="6319438"/>
              <a:ext cx="1366528" cy="276999"/>
            </a:xfrm>
            <a:prstGeom prst="rect">
              <a:avLst/>
            </a:prstGeom>
          </p:spPr>
          <p:txBody>
            <a:bodyPr wrap="none">
              <a:spAutoFit/>
            </a:bodyPr>
            <a:lstStyle/>
            <a:p>
              <a:r>
                <a:rPr lang="en-US" sz="1200" dirty="0">
                  <a:solidFill>
                    <a:schemeClr val="bg1"/>
                  </a:solidFill>
                  <a:latin typeface="arial" panose="020B0604020202020204" pitchFamily="34" charset="0"/>
                </a:rPr>
                <a:t>Morgan </a:t>
              </a:r>
              <a:r>
                <a:rPr lang="en-US" sz="1200" dirty="0" err="1">
                  <a:solidFill>
                    <a:schemeClr val="bg1"/>
                  </a:solidFill>
                  <a:latin typeface="arial" panose="020B0604020202020204" pitchFamily="34" charset="0"/>
                </a:rPr>
                <a:t>Weistling</a:t>
              </a:r>
              <a:endParaRPr lang="en-US" sz="1200" dirty="0">
                <a:solidFill>
                  <a:schemeClr val="bg1"/>
                </a:solidFill>
              </a:endParaRPr>
            </a:p>
          </p:txBody>
        </p:sp>
      </p:grpSp>
    </p:spTree>
    <p:extLst>
      <p:ext uri="{BB962C8B-B14F-4D97-AF65-F5344CB8AC3E}">
        <p14:creationId xmlns:p14="http://schemas.microsoft.com/office/powerpoint/2010/main" val="404762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2896" t="-132"/>
          <a:stretch/>
        </p:blipFill>
        <p:spPr>
          <a:xfrm rot="10800000">
            <a:off x="0" y="-9053"/>
            <a:ext cx="12191999" cy="6867053"/>
          </a:xfrm>
          <a:prstGeom prst="rect">
            <a:avLst/>
          </a:prstGeom>
        </p:spPr>
      </p:pic>
      <p:sp>
        <p:nvSpPr>
          <p:cNvPr id="4" name="TextBox 3"/>
          <p:cNvSpPr txBox="1"/>
          <p:nvPr/>
        </p:nvSpPr>
        <p:spPr>
          <a:xfrm>
            <a:off x="0" y="0"/>
            <a:ext cx="12191999" cy="1200329"/>
          </a:xfrm>
          <a:prstGeom prst="rect">
            <a:avLst/>
          </a:prstGeom>
          <a:noFill/>
        </p:spPr>
        <p:txBody>
          <a:bodyPr wrap="square" rtlCol="0">
            <a:spAutoFit/>
          </a:bodyPr>
          <a:lstStyle/>
          <a:p>
            <a:pPr algn="ctr"/>
            <a:r>
              <a:rPr lang="en-US" sz="7200" dirty="0">
                <a:solidFill>
                  <a:schemeClr val="bg1"/>
                </a:solidFill>
                <a:latin typeface="AR BLANCA" panose="02000000000000000000" pitchFamily="2" charset="0"/>
              </a:rPr>
              <a:t>Lamentations 4</a:t>
            </a:r>
          </a:p>
        </p:txBody>
      </p:sp>
      <p:sp>
        <p:nvSpPr>
          <p:cNvPr id="3" name="Rectangle 2"/>
          <p:cNvSpPr/>
          <p:nvPr/>
        </p:nvSpPr>
        <p:spPr>
          <a:xfrm>
            <a:off x="2704137" y="1963954"/>
            <a:ext cx="6096000" cy="1200329"/>
          </a:xfrm>
          <a:prstGeom prst="rect">
            <a:avLst/>
          </a:prstGeom>
        </p:spPr>
        <p:txBody>
          <a:bodyPr>
            <a:spAutoFit/>
          </a:bodyPr>
          <a:lstStyle/>
          <a:p>
            <a:pPr fontAlgn="base"/>
            <a:r>
              <a:rPr lang="en-US" dirty="0">
                <a:solidFill>
                  <a:schemeClr val="bg1"/>
                </a:solidFill>
              </a:rPr>
              <a:t>Jeremiah compares the conditions of the Jews before and after the destruction of Jerusalem. He sorrows as he considers the pitiful state of the people and acknowledges that these conditions are the result of sin.</a:t>
            </a:r>
          </a:p>
        </p:txBody>
      </p:sp>
      <p:graphicFrame>
        <p:nvGraphicFramePr>
          <p:cNvPr id="6" name="Table 5"/>
          <p:cNvGraphicFramePr>
            <a:graphicFrameLocks noGrp="1"/>
          </p:cNvGraphicFramePr>
          <p:nvPr>
            <p:extLst>
              <p:ext uri="{D42A27DB-BD31-4B8C-83A1-F6EECF244321}">
                <p14:modId xmlns:p14="http://schemas.microsoft.com/office/powerpoint/2010/main" val="208390575"/>
              </p:ext>
            </p:extLst>
          </p:nvPr>
        </p:nvGraphicFramePr>
        <p:xfrm>
          <a:off x="401740" y="834250"/>
          <a:ext cx="2302397" cy="1483360"/>
        </p:xfrm>
        <a:graphic>
          <a:graphicData uri="http://schemas.openxmlformats.org/drawingml/2006/table">
            <a:tbl>
              <a:tblPr firstRow="1" bandRow="1">
                <a:tableStyleId>{AF606853-7671-496A-8E4F-DF71F8EC918B}</a:tableStyleId>
              </a:tblPr>
              <a:tblGrid>
                <a:gridCol w="2302397">
                  <a:extLst>
                    <a:ext uri="{9D8B030D-6E8A-4147-A177-3AD203B41FA5}">
                      <a16:colId xmlns:a16="http://schemas.microsoft.com/office/drawing/2014/main" val="20000"/>
                    </a:ext>
                  </a:extLst>
                </a:gridCol>
              </a:tblGrid>
              <a:tr h="370840">
                <a:tc>
                  <a:txBody>
                    <a:bodyPr/>
                    <a:lstStyle/>
                    <a:p>
                      <a:pPr algn="ctr"/>
                      <a:r>
                        <a:rPr lang="en-US" dirty="0"/>
                        <a:t>Siege of Jerusalem</a:t>
                      </a:r>
                    </a:p>
                  </a:txBody>
                  <a:tcPr/>
                </a:tc>
                <a:extLst>
                  <a:ext uri="{0D108BD9-81ED-4DB2-BD59-A6C34878D82A}">
                    <a16:rowId xmlns:a16="http://schemas.microsoft.com/office/drawing/2014/main" val="10000"/>
                  </a:ext>
                </a:extLst>
              </a:tr>
              <a:tr h="370840">
                <a:tc>
                  <a:txBody>
                    <a:bodyPr/>
                    <a:lstStyle/>
                    <a:p>
                      <a:pPr algn="ctr"/>
                      <a:r>
                        <a:rPr lang="en-US" dirty="0"/>
                        <a:t>Lamentations 4</a:t>
                      </a:r>
                    </a:p>
                  </a:txBody>
                  <a:tcPr/>
                </a:tc>
                <a:extLst>
                  <a:ext uri="{0D108BD9-81ED-4DB2-BD59-A6C34878D82A}">
                    <a16:rowId xmlns:a16="http://schemas.microsoft.com/office/drawing/2014/main" val="10001"/>
                  </a:ext>
                </a:extLst>
              </a:tr>
              <a:tr h="370840">
                <a:tc>
                  <a:txBody>
                    <a:bodyPr/>
                    <a:lstStyle/>
                    <a:p>
                      <a:pPr algn="ctr"/>
                      <a:r>
                        <a:rPr lang="en-US" dirty="0"/>
                        <a:t>A</a:t>
                      </a:r>
                      <a:r>
                        <a:rPr lang="en-US" baseline="0" dirty="0"/>
                        <a:t> Ruined Kingdom</a:t>
                      </a:r>
                      <a:endParaRPr lang="en-US" dirty="0"/>
                    </a:p>
                  </a:txBody>
                  <a:tcPr/>
                </a:tc>
                <a:extLst>
                  <a:ext uri="{0D108BD9-81ED-4DB2-BD59-A6C34878D82A}">
                    <a16:rowId xmlns:a16="http://schemas.microsoft.com/office/drawing/2014/main" val="10002"/>
                  </a:ext>
                </a:extLst>
              </a:tr>
              <a:tr h="370840">
                <a:tc>
                  <a:txBody>
                    <a:bodyPr/>
                    <a:lstStyle/>
                    <a:p>
                      <a:pPr algn="ctr"/>
                      <a:r>
                        <a:rPr lang="en-US" dirty="0"/>
                        <a:t>The Repentance</a:t>
                      </a:r>
                    </a:p>
                  </a:txBody>
                  <a:tcPr/>
                </a:tc>
                <a:extLst>
                  <a:ext uri="{0D108BD9-81ED-4DB2-BD59-A6C34878D82A}">
                    <a16:rowId xmlns:a16="http://schemas.microsoft.com/office/drawing/2014/main" val="10003"/>
                  </a:ext>
                </a:extLst>
              </a:tr>
            </a:tbl>
          </a:graphicData>
        </a:graphic>
      </p:graphicFrame>
      <p:pic>
        <p:nvPicPr>
          <p:cNvPr id="22" name="Picture 2" descr="https://etzhaimnet.files.wordpress.com/2010/05/alphabet.png?w=850&amp;h=478"/>
          <p:cNvPicPr>
            <a:picLocks noChangeAspect="1" noChangeArrowheads="1"/>
          </p:cNvPicPr>
          <p:nvPr/>
        </p:nvPicPr>
        <p:blipFill rotWithShape="1">
          <a:blip r:embed="rId3">
            <a:extLst>
              <a:ext uri="{28A0092B-C50C-407E-A947-70E740481C1C}">
                <a14:useLocalDpi xmlns:a14="http://schemas.microsoft.com/office/drawing/2010/main" val="0"/>
              </a:ext>
            </a:extLst>
          </a:blip>
          <a:srcRect l="8485" t="21528" r="85318" b="60179"/>
          <a:stretch/>
        </p:blipFill>
        <p:spPr bwMode="auto">
          <a:xfrm>
            <a:off x="8716808" y="949440"/>
            <a:ext cx="594512" cy="9868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3" name="Picture 2" descr="https://etzhaimnet.files.wordpress.com/2010/05/alphabet.png?w=850&amp;h=478"/>
          <p:cNvPicPr>
            <a:picLocks noChangeAspect="1" noChangeArrowheads="1"/>
          </p:cNvPicPr>
          <p:nvPr/>
        </p:nvPicPr>
        <p:blipFill rotWithShape="1">
          <a:blip r:embed="rId3">
            <a:extLst>
              <a:ext uri="{28A0092B-C50C-407E-A947-70E740481C1C}">
                <a14:useLocalDpi xmlns:a14="http://schemas.microsoft.com/office/drawing/2010/main" val="0"/>
              </a:ext>
            </a:extLst>
          </a:blip>
          <a:srcRect l="22666" t="22300" r="68218" b="58916"/>
          <a:stretch/>
        </p:blipFill>
        <p:spPr bwMode="auto">
          <a:xfrm>
            <a:off x="11069024" y="964702"/>
            <a:ext cx="851646" cy="9868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4" name="Picture 2" descr="https://etzhaimnet.files.wordpress.com/2010/05/alphabet.png?w=850&amp;h=478"/>
          <p:cNvPicPr>
            <a:picLocks noChangeAspect="1" noChangeArrowheads="1"/>
          </p:cNvPicPr>
          <p:nvPr/>
        </p:nvPicPr>
        <p:blipFill rotWithShape="1">
          <a:blip r:embed="rId3">
            <a:extLst>
              <a:ext uri="{28A0092B-C50C-407E-A947-70E740481C1C}">
                <a14:useLocalDpi xmlns:a14="http://schemas.microsoft.com/office/drawing/2010/main" val="0"/>
              </a:ext>
            </a:extLst>
          </a:blip>
          <a:srcRect l="14731" t="22343" r="76442" b="58872"/>
          <a:stretch/>
        </p:blipFill>
        <p:spPr bwMode="auto">
          <a:xfrm>
            <a:off x="9851001" y="949440"/>
            <a:ext cx="752116" cy="9868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5" name="Rectangle 24"/>
          <p:cNvSpPr/>
          <p:nvPr/>
        </p:nvSpPr>
        <p:spPr>
          <a:xfrm>
            <a:off x="7710670" y="1323730"/>
            <a:ext cx="1333603" cy="369332"/>
          </a:xfrm>
          <a:prstGeom prst="rect">
            <a:avLst/>
          </a:prstGeom>
        </p:spPr>
        <p:txBody>
          <a:bodyPr wrap="square">
            <a:spAutoFit/>
          </a:bodyPr>
          <a:lstStyle/>
          <a:p>
            <a:pPr algn="ctr"/>
            <a:r>
              <a:rPr lang="en-US" b="0" i="0" dirty="0">
                <a:solidFill>
                  <a:schemeClr val="bg1"/>
                </a:solidFill>
                <a:effectLst/>
                <a:latin typeface="Calibri" panose="020F0502020204030204" pitchFamily="34" charset="0"/>
              </a:rPr>
              <a:t>1:1</a:t>
            </a:r>
            <a:endParaRPr lang="en-US" dirty="0">
              <a:solidFill>
                <a:schemeClr val="bg1"/>
              </a:solidFill>
            </a:endParaRPr>
          </a:p>
        </p:txBody>
      </p:sp>
      <p:sp>
        <p:nvSpPr>
          <p:cNvPr id="26" name="Rectangle 25"/>
          <p:cNvSpPr/>
          <p:nvPr/>
        </p:nvSpPr>
        <p:spPr>
          <a:xfrm>
            <a:off x="8934392" y="1295864"/>
            <a:ext cx="1333603" cy="369332"/>
          </a:xfrm>
          <a:prstGeom prst="rect">
            <a:avLst/>
          </a:prstGeom>
        </p:spPr>
        <p:txBody>
          <a:bodyPr wrap="square">
            <a:spAutoFit/>
          </a:bodyPr>
          <a:lstStyle/>
          <a:p>
            <a:pPr algn="ctr"/>
            <a:r>
              <a:rPr lang="en-US" b="0" i="0" dirty="0">
                <a:solidFill>
                  <a:schemeClr val="bg1"/>
                </a:solidFill>
                <a:effectLst/>
                <a:latin typeface="Calibri" panose="020F0502020204030204" pitchFamily="34" charset="0"/>
              </a:rPr>
              <a:t>1:2</a:t>
            </a:r>
            <a:endParaRPr lang="en-US" dirty="0">
              <a:solidFill>
                <a:schemeClr val="bg1"/>
              </a:solidFill>
            </a:endParaRPr>
          </a:p>
        </p:txBody>
      </p:sp>
      <p:sp>
        <p:nvSpPr>
          <p:cNvPr id="27" name="Rectangle 26"/>
          <p:cNvSpPr/>
          <p:nvPr/>
        </p:nvSpPr>
        <p:spPr>
          <a:xfrm>
            <a:off x="10204112" y="1295864"/>
            <a:ext cx="1333603" cy="369332"/>
          </a:xfrm>
          <a:prstGeom prst="rect">
            <a:avLst/>
          </a:prstGeom>
        </p:spPr>
        <p:txBody>
          <a:bodyPr wrap="square">
            <a:spAutoFit/>
          </a:bodyPr>
          <a:lstStyle/>
          <a:p>
            <a:pPr algn="ctr"/>
            <a:r>
              <a:rPr lang="en-US" b="0" i="0" dirty="0">
                <a:solidFill>
                  <a:schemeClr val="bg1"/>
                </a:solidFill>
                <a:effectLst/>
                <a:latin typeface="Calibri" panose="020F0502020204030204" pitchFamily="34" charset="0"/>
              </a:rPr>
              <a:t>1:3</a:t>
            </a:r>
            <a:endParaRPr lang="en-US" dirty="0">
              <a:solidFill>
                <a:schemeClr val="bg1"/>
              </a:solidFill>
            </a:endParaRPr>
          </a:p>
        </p:txBody>
      </p:sp>
      <p:sp>
        <p:nvSpPr>
          <p:cNvPr id="2" name="Rectangle 1"/>
          <p:cNvSpPr/>
          <p:nvPr/>
        </p:nvSpPr>
        <p:spPr>
          <a:xfrm>
            <a:off x="223317" y="3630868"/>
            <a:ext cx="7037561" cy="2308324"/>
          </a:xfrm>
          <a:prstGeom prst="rect">
            <a:avLst/>
          </a:prstGeom>
        </p:spPr>
        <p:txBody>
          <a:bodyPr wrap="square">
            <a:spAutoFit/>
          </a:bodyPr>
          <a:lstStyle/>
          <a:p>
            <a:r>
              <a:rPr lang="en-US" dirty="0">
                <a:solidFill>
                  <a:srgbClr val="FFFF00"/>
                </a:solidFill>
                <a:latin typeface="Calibri" panose="020F0502020204030204" pitchFamily="34" charset="0"/>
              </a:rPr>
              <a:t>Who was responsible for the suffering?</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First, the “sons of Zion” once “comparable to fine gold” had become inferior vessels like those made of earthen clay.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mothers of Judah, unlike the monsters (whales and other large fish) of the sea who feed their young properly, had neglected their children. Wickedness was everywhere.</a:t>
            </a:r>
            <a:endParaRPr lang="en-US" dirty="0">
              <a:solidFill>
                <a:schemeClr val="bg1"/>
              </a:solidFill>
            </a:endParaRPr>
          </a:p>
        </p:txBody>
      </p:sp>
      <p:sp>
        <p:nvSpPr>
          <p:cNvPr id="28" name="Rectangle 27"/>
          <p:cNvSpPr/>
          <p:nvPr/>
        </p:nvSpPr>
        <p:spPr>
          <a:xfrm>
            <a:off x="5966064" y="5975525"/>
            <a:ext cx="6096000" cy="646331"/>
          </a:xfrm>
          <a:prstGeom prst="rect">
            <a:avLst/>
          </a:prstGeom>
        </p:spPr>
        <p:txBody>
          <a:bodyPr>
            <a:spAutoFit/>
          </a:bodyPr>
          <a:lstStyle/>
          <a:p>
            <a:r>
              <a:rPr lang="en-US" dirty="0">
                <a:solidFill>
                  <a:schemeClr val="bg1"/>
                </a:solidFill>
                <a:latin typeface="Calibri" panose="020F0502020204030204" pitchFamily="34" charset="0"/>
              </a:rPr>
              <a:t>The bitter hunger experienced during the siege of Jerusalem, led some to eat their own children. (vv. 8-10)</a:t>
            </a:r>
            <a:endParaRPr lang="en-US" dirty="0">
              <a:solidFill>
                <a:schemeClr val="bg1"/>
              </a:solidFill>
            </a:endParaRPr>
          </a:p>
        </p:txBody>
      </p:sp>
      <p:sp>
        <p:nvSpPr>
          <p:cNvPr id="29" name="TextBox 28"/>
          <p:cNvSpPr txBox="1"/>
          <p:nvPr/>
        </p:nvSpPr>
        <p:spPr>
          <a:xfrm>
            <a:off x="11416419" y="6491335"/>
            <a:ext cx="775579" cy="369332"/>
          </a:xfrm>
          <a:prstGeom prst="rect">
            <a:avLst/>
          </a:prstGeom>
          <a:noFill/>
        </p:spPr>
        <p:txBody>
          <a:bodyPr wrap="square" rtlCol="0">
            <a:spAutoFit/>
          </a:bodyPr>
          <a:lstStyle/>
          <a:p>
            <a:pPr algn="r"/>
            <a:r>
              <a:rPr lang="en-US" dirty="0">
                <a:solidFill>
                  <a:schemeClr val="bg1"/>
                </a:solidFill>
              </a:rPr>
              <a:t>(1)</a:t>
            </a:r>
          </a:p>
        </p:txBody>
      </p:sp>
      <p:pic>
        <p:nvPicPr>
          <p:cNvPr id="4098" name="Picture 2" descr="http://www.blbclassic.org/images/bible_images/Kings/captive_israelite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0670" y="2847198"/>
            <a:ext cx="4093537" cy="285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85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fade">
                                      <p:cBhvr>
                                        <p:cTn id="20" dur="500"/>
                                        <p:tgtEl>
                                          <p:spTgt spid="409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2896" t="-132"/>
          <a:stretch/>
        </p:blipFill>
        <p:spPr>
          <a:xfrm rot="10800000">
            <a:off x="0" y="-9053"/>
            <a:ext cx="12191999" cy="6867053"/>
          </a:xfrm>
          <a:prstGeom prst="rect">
            <a:avLst/>
          </a:prstGeom>
        </p:spPr>
      </p:pic>
      <p:sp>
        <p:nvSpPr>
          <p:cNvPr id="4" name="TextBox 3"/>
          <p:cNvSpPr txBox="1"/>
          <p:nvPr/>
        </p:nvSpPr>
        <p:spPr>
          <a:xfrm>
            <a:off x="0" y="0"/>
            <a:ext cx="12191999" cy="1200329"/>
          </a:xfrm>
          <a:prstGeom prst="rect">
            <a:avLst/>
          </a:prstGeom>
          <a:noFill/>
        </p:spPr>
        <p:txBody>
          <a:bodyPr wrap="square" rtlCol="0">
            <a:spAutoFit/>
          </a:bodyPr>
          <a:lstStyle/>
          <a:p>
            <a:pPr algn="ctr"/>
            <a:r>
              <a:rPr lang="en-US" sz="7200" dirty="0">
                <a:solidFill>
                  <a:schemeClr val="bg1"/>
                </a:solidFill>
                <a:latin typeface="AR BLANCA" panose="02000000000000000000" pitchFamily="2" charset="0"/>
              </a:rPr>
              <a:t>Lamentations 4</a:t>
            </a:r>
          </a:p>
        </p:txBody>
      </p:sp>
      <p:sp>
        <p:nvSpPr>
          <p:cNvPr id="2" name="Rectangle 1"/>
          <p:cNvSpPr/>
          <p:nvPr/>
        </p:nvSpPr>
        <p:spPr>
          <a:xfrm>
            <a:off x="620301" y="1433091"/>
            <a:ext cx="6129793" cy="2646878"/>
          </a:xfrm>
          <a:prstGeom prst="rect">
            <a:avLst/>
          </a:prstGeom>
        </p:spPr>
        <p:txBody>
          <a:bodyPr wrap="square">
            <a:spAutoFit/>
          </a:bodyPr>
          <a:lstStyle/>
          <a:p>
            <a:r>
              <a:rPr lang="en-US" sz="4000" dirty="0">
                <a:solidFill>
                  <a:srgbClr val="FFFF00"/>
                </a:solidFill>
              </a:rPr>
              <a:t>Edom, </a:t>
            </a:r>
            <a:r>
              <a:rPr lang="en-US" dirty="0">
                <a:solidFill>
                  <a:schemeClr val="bg1"/>
                </a:solidFill>
              </a:rPr>
              <a:t>at the time of Jerusalem’s capture, had sought to enrich herself through Judah’s tragedy, and her actions at that time were bitterly resented by the Jews.</a:t>
            </a:r>
          </a:p>
          <a:p>
            <a:endParaRPr lang="en-US" dirty="0">
              <a:solidFill>
                <a:schemeClr val="bg1"/>
              </a:solidFill>
            </a:endParaRPr>
          </a:p>
          <a:p>
            <a:r>
              <a:rPr lang="en-US" dirty="0">
                <a:solidFill>
                  <a:schemeClr val="bg1"/>
                </a:solidFill>
              </a:rPr>
              <a:t>But the Jews could console themselves with the thought that whereas their own punishment was now accomplished, that of Edom was still to come: “The cup also shall pass through unto thee.”</a:t>
            </a:r>
          </a:p>
        </p:txBody>
      </p:sp>
      <p:sp>
        <p:nvSpPr>
          <p:cNvPr id="28" name="Rectangle 27"/>
          <p:cNvSpPr/>
          <p:nvPr/>
        </p:nvSpPr>
        <p:spPr>
          <a:xfrm>
            <a:off x="0" y="6488668"/>
            <a:ext cx="6096000" cy="369332"/>
          </a:xfrm>
          <a:prstGeom prst="rect">
            <a:avLst/>
          </a:prstGeom>
        </p:spPr>
        <p:txBody>
          <a:bodyPr>
            <a:spAutoFit/>
          </a:bodyPr>
          <a:lstStyle/>
          <a:p>
            <a:r>
              <a:rPr lang="en-US" dirty="0">
                <a:solidFill>
                  <a:schemeClr val="bg1"/>
                </a:solidFill>
                <a:latin typeface="Calibri" panose="020F0502020204030204" pitchFamily="34" charset="0"/>
              </a:rPr>
              <a:t>Obadiah 1:10-16; Ezekiel 25:12-14; Psalm 137:7-9</a:t>
            </a:r>
            <a:endParaRPr lang="en-US" dirty="0">
              <a:solidFill>
                <a:schemeClr val="bg1"/>
              </a:solidFill>
            </a:endParaRPr>
          </a:p>
        </p:txBody>
      </p:sp>
      <p:sp>
        <p:nvSpPr>
          <p:cNvPr id="14" name="TextBox 13"/>
          <p:cNvSpPr txBox="1"/>
          <p:nvPr/>
        </p:nvSpPr>
        <p:spPr>
          <a:xfrm>
            <a:off x="11416419" y="6491335"/>
            <a:ext cx="775579" cy="369332"/>
          </a:xfrm>
          <a:prstGeom prst="rect">
            <a:avLst/>
          </a:prstGeom>
          <a:noFill/>
        </p:spPr>
        <p:txBody>
          <a:bodyPr wrap="square" rtlCol="0">
            <a:spAutoFit/>
          </a:bodyPr>
          <a:lstStyle/>
          <a:p>
            <a:pPr algn="r"/>
            <a:r>
              <a:rPr lang="en-US" dirty="0">
                <a:solidFill>
                  <a:schemeClr val="bg1"/>
                </a:solidFill>
              </a:rPr>
              <a:t>(1)</a:t>
            </a:r>
          </a:p>
        </p:txBody>
      </p:sp>
      <p:pic>
        <p:nvPicPr>
          <p:cNvPr id="5122" name="Picture 2" descr="https://gracethrufaith.com/assets/uploads/2015/01/edom-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1864" y="1209383"/>
            <a:ext cx="4878365" cy="324759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aboutbibleprophecy.com/assets/imgs/shutterstock_356384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6914" y="4369956"/>
            <a:ext cx="2743200" cy="18859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362718" y="5312931"/>
            <a:ext cx="6096000" cy="646331"/>
          </a:xfrm>
          <a:prstGeom prst="rect">
            <a:avLst/>
          </a:prstGeom>
        </p:spPr>
        <p:txBody>
          <a:bodyPr>
            <a:spAutoFit/>
          </a:bodyPr>
          <a:lstStyle/>
          <a:p>
            <a:r>
              <a:rPr lang="en-US" dirty="0">
                <a:solidFill>
                  <a:schemeClr val="bg1"/>
                </a:solidFill>
                <a:latin typeface="arial" panose="020B0604020202020204" pitchFamily="34" charset="0"/>
              </a:rPr>
              <a:t>Remember: Edom would not allow the Israelites to use their roads on their way to Canaan (Numbers 20:17-21),</a:t>
            </a:r>
            <a:endParaRPr lang="en-US" dirty="0">
              <a:solidFill>
                <a:schemeClr val="bg1"/>
              </a:solidFill>
            </a:endParaRPr>
          </a:p>
        </p:txBody>
      </p:sp>
    </p:spTree>
    <p:extLst>
      <p:ext uri="{BB962C8B-B14F-4D97-AF65-F5344CB8AC3E}">
        <p14:creationId xmlns:p14="http://schemas.microsoft.com/office/powerpoint/2010/main" val="7953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TotalTime>
  <Words>3775</Words>
  <Application>Microsoft Office PowerPoint</Application>
  <PresentationFormat>Widescreen</PresentationFormat>
  <Paragraphs>303</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 BLANCA</vt:lpstr>
      <vt:lpstr>Calibri Light</vt:lpstr>
      <vt:lpstr>Calibri</vt:lpstr>
      <vt:lpstr>Arial</vt:lpstr>
      <vt:lpstr>Abadi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36</cp:revision>
  <dcterms:created xsi:type="dcterms:W3CDTF">2016-04-09T15:03:06Z</dcterms:created>
  <dcterms:modified xsi:type="dcterms:W3CDTF">2020-11-16T23:51:06Z</dcterms:modified>
</cp:coreProperties>
</file>