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2" r:id="rId5"/>
    <p:sldId id="263" r:id="rId6"/>
    <p:sldId id="264" r:id="rId7"/>
    <p:sldId id="265" r:id="rId8"/>
    <p:sldId id="266" r:id="rId9"/>
    <p:sldId id="296" r:id="rId10"/>
    <p:sldId id="295" r:id="rId11"/>
    <p:sldId id="297" r:id="rId12"/>
    <p:sldId id="298" r:id="rId13"/>
    <p:sldId id="267" r:id="rId14"/>
    <p:sldId id="299" r:id="rId15"/>
    <p:sldId id="300" r:id="rId16"/>
    <p:sldId id="301" r:id="rId17"/>
    <p:sldId id="268" r:id="rId18"/>
    <p:sldId id="303" r:id="rId19"/>
    <p:sldId id="302" r:id="rId20"/>
    <p:sldId id="269" r:id="rId21"/>
    <p:sldId id="306" r:id="rId22"/>
    <p:sldId id="307" r:id="rId23"/>
    <p:sldId id="309" r:id="rId24"/>
    <p:sldId id="310" r:id="rId25"/>
    <p:sldId id="270" r:id="rId26"/>
    <p:sldId id="311" r:id="rId27"/>
    <p:sldId id="271" r:id="rId28"/>
    <p:sldId id="312" r:id="rId29"/>
    <p:sldId id="313" r:id="rId30"/>
    <p:sldId id="314" r:id="rId31"/>
    <p:sldId id="272" r:id="rId32"/>
    <p:sldId id="273" r:id="rId33"/>
    <p:sldId id="315" r:id="rId34"/>
    <p:sldId id="316" r:id="rId35"/>
    <p:sldId id="274" r:id="rId36"/>
    <p:sldId id="317" r:id="rId37"/>
    <p:sldId id="318" r:id="rId38"/>
    <p:sldId id="319" r:id="rId39"/>
    <p:sldId id="320" r:id="rId40"/>
    <p:sldId id="275" r:id="rId41"/>
    <p:sldId id="321" r:id="rId42"/>
    <p:sldId id="322" r:id="rId43"/>
    <p:sldId id="323" r:id="rId44"/>
    <p:sldId id="276" r:id="rId45"/>
    <p:sldId id="324" r:id="rId46"/>
    <p:sldId id="277" r:id="rId47"/>
    <p:sldId id="326" r:id="rId48"/>
    <p:sldId id="327" r:id="rId49"/>
    <p:sldId id="278" r:id="rId50"/>
    <p:sldId id="328" r:id="rId51"/>
    <p:sldId id="329" r:id="rId52"/>
    <p:sldId id="330" r:id="rId53"/>
    <p:sldId id="280" r:id="rId54"/>
    <p:sldId id="281" r:id="rId55"/>
    <p:sldId id="331" r:id="rId56"/>
    <p:sldId id="282" r:id="rId57"/>
    <p:sldId id="283" r:id="rId58"/>
    <p:sldId id="333" r:id="rId59"/>
    <p:sldId id="284" r:id="rId60"/>
    <p:sldId id="285" r:id="rId61"/>
    <p:sldId id="286" r:id="rId62"/>
    <p:sldId id="334" r:id="rId63"/>
    <p:sldId id="287" r:id="rId64"/>
    <p:sldId id="335" r:id="rId65"/>
    <p:sldId id="336" r:id="rId66"/>
    <p:sldId id="337" r:id="rId67"/>
    <p:sldId id="288" r:id="rId68"/>
    <p:sldId id="289" r:id="rId69"/>
    <p:sldId id="290" r:id="rId70"/>
    <p:sldId id="291" r:id="rId71"/>
    <p:sldId id="292" r:id="rId72"/>
  </p:sldIdLst>
  <p:sldSz cx="12192000" cy="6858000"/>
  <p:notesSz cx="6858000" cy="9144000"/>
  <p:embeddedFontLst>
    <p:embeddedFont>
      <p:font typeface="AR ESSENCE" panose="02000000000000000000" pitchFamily="2" charset="0"/>
      <p:regular r:id="rId73"/>
    </p:embeddedFont>
    <p:embeddedFont>
      <p:font typeface="Calibri" panose="020F0502020204030204" pitchFamily="34" charset="0"/>
      <p:regular r:id="rId74"/>
      <p:bold r:id="rId75"/>
      <p:italic r:id="rId76"/>
      <p:boldItalic r:id="rId77"/>
    </p:embeddedFont>
    <p:embeddedFont>
      <p:font typeface="Calibri Light" panose="020F0302020204030204" pitchFamily="34" charset="0"/>
      <p:regular r:id="rId78"/>
      <p:italic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39" d="100"/>
          <a:sy n="39" d="100"/>
        </p:scale>
        <p:origin x="2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2E81-2B21-43FC-9CB0-34EE40859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62590-A6C6-44F6-9678-32A7500DE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D8F8-640D-41E7-9AF5-274E12532F2C}"/>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5" name="Footer Placeholder 4">
            <a:extLst>
              <a:ext uri="{FF2B5EF4-FFF2-40B4-BE49-F238E27FC236}">
                <a16:creationId xmlns:a16="http://schemas.microsoft.com/office/drawing/2014/main" id="{2732AE08-DA65-40E0-B4EB-4A0E63F48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4AB24-AD0A-4326-B182-4F6E2FD1B697}"/>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26941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8F13-019C-4AC0-B35C-6769808FF1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BE2111-5473-4264-9574-C09DD765D1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C89CF-37D5-452E-979C-4836D72BFDC0}"/>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5" name="Footer Placeholder 4">
            <a:extLst>
              <a:ext uri="{FF2B5EF4-FFF2-40B4-BE49-F238E27FC236}">
                <a16:creationId xmlns:a16="http://schemas.microsoft.com/office/drawing/2014/main" id="{D92590F0-A6B9-4BA4-8D26-42A3DA592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35BE9-3EBA-4A4E-9A0B-AF337D176606}"/>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294435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3D93FD-8F69-4AA3-957A-865F330B33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EDA17-6F29-42A6-9CED-9DC56A96D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5EF5C-8801-45AB-8455-39983139CB09}"/>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5" name="Footer Placeholder 4">
            <a:extLst>
              <a:ext uri="{FF2B5EF4-FFF2-40B4-BE49-F238E27FC236}">
                <a16:creationId xmlns:a16="http://schemas.microsoft.com/office/drawing/2014/main" id="{37A47C61-1DE5-44AB-A823-031B44C99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C91E2-79F6-4523-AE86-03C467259644}"/>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204750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1CCE-DE04-48CC-ABAA-A79F86CE3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AC00A-B77F-4630-98A5-BB1EA4541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8D7B4-2161-4FFC-B68F-C08C094BFFCF}"/>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5" name="Footer Placeholder 4">
            <a:extLst>
              <a:ext uri="{FF2B5EF4-FFF2-40B4-BE49-F238E27FC236}">
                <a16:creationId xmlns:a16="http://schemas.microsoft.com/office/drawing/2014/main" id="{EED88EE2-20C9-453B-9B51-88CCDDD4B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EFC43-3CC8-4EEE-9EBD-4B12DB87CB7B}"/>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91318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E513-A389-4E4F-825A-731C50215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9C1DC-5586-40BF-A458-230C478B5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34F10-71CA-4DE8-9987-B3286ECBE425}"/>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5" name="Footer Placeholder 4">
            <a:extLst>
              <a:ext uri="{FF2B5EF4-FFF2-40B4-BE49-F238E27FC236}">
                <a16:creationId xmlns:a16="http://schemas.microsoft.com/office/drawing/2014/main" id="{723535E6-CD22-49F8-9A80-5D5AC6B96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B196C-D270-47CB-B193-6EAA5110E4F9}"/>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10623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2F19-AA00-4919-B163-FFB4DF665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03C9A-2083-4091-9187-4DE0A015F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2C6B7-15B3-46F4-9464-01A9F6868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7981C-9AB7-48DA-B3BE-C55C89BE3709}"/>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6" name="Footer Placeholder 5">
            <a:extLst>
              <a:ext uri="{FF2B5EF4-FFF2-40B4-BE49-F238E27FC236}">
                <a16:creationId xmlns:a16="http://schemas.microsoft.com/office/drawing/2014/main" id="{A6C0CBD7-9C0B-434F-B01A-821C3CE77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87507-D3EA-4F3E-9FE0-890CDE14F632}"/>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126597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9A59-6494-4020-AC57-6B66841D23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E43EB-4147-4C7E-9A5E-4B3CA1CC9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094F1-E206-4EC6-807A-1E768F203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7AFD4E-3081-4AAE-A6F3-2F90783E6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CAB824-4595-48DE-AADF-B25AC7E812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742249-C341-42D2-A2A7-788D06F5398E}"/>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8" name="Footer Placeholder 7">
            <a:extLst>
              <a:ext uri="{FF2B5EF4-FFF2-40B4-BE49-F238E27FC236}">
                <a16:creationId xmlns:a16="http://schemas.microsoft.com/office/drawing/2014/main" id="{531E860B-A728-4D03-8972-82A80DF06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F9E6F-2790-4E74-A5FA-7E54996CA256}"/>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132812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C829-1621-4472-A220-CCAF5E086A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3B820-3696-4A89-92B8-85A102E81F0F}"/>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4" name="Footer Placeholder 3">
            <a:extLst>
              <a:ext uri="{FF2B5EF4-FFF2-40B4-BE49-F238E27FC236}">
                <a16:creationId xmlns:a16="http://schemas.microsoft.com/office/drawing/2014/main" id="{EF7C5C9B-3E3B-4D12-8A79-5768B91476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98E1ED-15B0-4A16-9C0A-C26B5CFC9B61}"/>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400293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39943-F35C-4427-A268-4CC3498C659F}"/>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3" name="Footer Placeholder 2">
            <a:extLst>
              <a:ext uri="{FF2B5EF4-FFF2-40B4-BE49-F238E27FC236}">
                <a16:creationId xmlns:a16="http://schemas.microsoft.com/office/drawing/2014/main" id="{27C6B6AE-4900-4CA6-B4C4-55F8682EB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11FD1-29F1-4077-9CC5-D137E3F8ED31}"/>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304472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4F42-D9EA-4AB7-A5C9-B8E63CEE8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386BB-3B17-4D13-83DE-EF897C214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394933-0848-4135-AE81-935B60B3D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79AF0-2D90-42E6-A0B8-5D43154693A9}"/>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6" name="Footer Placeholder 5">
            <a:extLst>
              <a:ext uri="{FF2B5EF4-FFF2-40B4-BE49-F238E27FC236}">
                <a16:creationId xmlns:a16="http://schemas.microsoft.com/office/drawing/2014/main" id="{85483D2C-9340-427F-B76B-D11F01629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757E9-BB7A-4A09-A512-FDEC61208143}"/>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17441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937E-DBF3-48A3-BE5B-FF92EDCC5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BB9079-FAC9-42E0-8976-F3F07EE7C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69C7F-5FBD-4DDF-8381-3695F6A95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A9ADD-F35D-44BC-8D24-6EB0CC56F4A5}"/>
              </a:ext>
            </a:extLst>
          </p:cNvPr>
          <p:cNvSpPr>
            <a:spLocks noGrp="1"/>
          </p:cNvSpPr>
          <p:nvPr>
            <p:ph type="dt" sz="half" idx="10"/>
          </p:nvPr>
        </p:nvSpPr>
        <p:spPr/>
        <p:txBody>
          <a:bodyPr/>
          <a:lstStyle/>
          <a:p>
            <a:fld id="{646C6881-6364-4A01-93B8-017C13EF6A00}" type="datetimeFigureOut">
              <a:rPr lang="en-US" smtClean="0"/>
              <a:t>12/14/2020</a:t>
            </a:fld>
            <a:endParaRPr lang="en-US"/>
          </a:p>
        </p:txBody>
      </p:sp>
      <p:sp>
        <p:nvSpPr>
          <p:cNvPr id="6" name="Footer Placeholder 5">
            <a:extLst>
              <a:ext uri="{FF2B5EF4-FFF2-40B4-BE49-F238E27FC236}">
                <a16:creationId xmlns:a16="http://schemas.microsoft.com/office/drawing/2014/main" id="{87B673C9-2F77-4FD9-A9D6-52D0C369E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72B10-4260-40C6-A1C8-1E46F39D2D96}"/>
              </a:ext>
            </a:extLst>
          </p:cNvPr>
          <p:cNvSpPr>
            <a:spLocks noGrp="1"/>
          </p:cNvSpPr>
          <p:nvPr>
            <p:ph type="sldNum" sz="quarter" idx="12"/>
          </p:nvPr>
        </p:nvSpPr>
        <p:spPr/>
        <p:txBody>
          <a:bodyPr/>
          <a:lstStyle/>
          <a:p>
            <a:fld id="{45322511-4761-4F1A-B820-532500FA344E}" type="slidenum">
              <a:rPr lang="en-US" smtClean="0"/>
              <a:t>‹#›</a:t>
            </a:fld>
            <a:endParaRPr lang="en-US"/>
          </a:p>
        </p:txBody>
      </p:sp>
    </p:spTree>
    <p:extLst>
      <p:ext uri="{BB962C8B-B14F-4D97-AF65-F5344CB8AC3E}">
        <p14:creationId xmlns:p14="http://schemas.microsoft.com/office/powerpoint/2010/main" val="381287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CD3F8D-ACE0-44E0-8CE8-C2E033B16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EAF90A-321D-4DCD-B715-28FD1D416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6E1F0-7035-4B36-902C-7A058993A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C6881-6364-4A01-93B8-017C13EF6A00}" type="datetimeFigureOut">
              <a:rPr lang="en-US" smtClean="0"/>
              <a:t>12/14/2020</a:t>
            </a:fld>
            <a:endParaRPr lang="en-US"/>
          </a:p>
        </p:txBody>
      </p:sp>
      <p:sp>
        <p:nvSpPr>
          <p:cNvPr id="5" name="Footer Placeholder 4">
            <a:extLst>
              <a:ext uri="{FF2B5EF4-FFF2-40B4-BE49-F238E27FC236}">
                <a16:creationId xmlns:a16="http://schemas.microsoft.com/office/drawing/2014/main" id="{769606BA-C724-4913-9918-C2308D5C3C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4E18B-94D0-45E6-B0C6-0ED912799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2511-4761-4F1A-B820-532500FA344E}" type="slidenum">
              <a:rPr lang="en-US" smtClean="0"/>
              <a:t>‹#›</a:t>
            </a:fld>
            <a:endParaRPr lang="en-US"/>
          </a:p>
        </p:txBody>
      </p:sp>
    </p:spTree>
    <p:extLst>
      <p:ext uri="{BB962C8B-B14F-4D97-AF65-F5344CB8AC3E}">
        <p14:creationId xmlns:p14="http://schemas.microsoft.com/office/powerpoint/2010/main" val="176910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5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4542" y="710413"/>
            <a:ext cx="4953000" cy="4247317"/>
          </a:xfrm>
          <a:prstGeom prst="rect">
            <a:avLst/>
          </a:prstGeom>
          <a:noFill/>
        </p:spPr>
        <p:txBody>
          <a:bodyPr>
            <a:spAutoFit/>
          </a:bodyPr>
          <a:lstStyle/>
          <a:p>
            <a:pPr algn="ctr">
              <a:defRPr/>
            </a:pPr>
            <a:r>
              <a:rPr lang="en-US" sz="7200" b="1" dirty="0">
                <a:ln>
                  <a:solidFill>
                    <a:srgbClr val="FFFF00"/>
                  </a:solidFill>
                </a:ln>
                <a:solidFill>
                  <a:schemeClr val="accent1">
                    <a:lumMod val="75000"/>
                  </a:schemeClr>
                </a:solidFill>
                <a:effectLst>
                  <a:outerShdw blurRad="38100" dist="38100" dir="2700000" algn="tl">
                    <a:srgbClr val="000000">
                      <a:alpha val="43137"/>
                    </a:srgbClr>
                  </a:outerShdw>
                </a:effectLst>
                <a:latin typeface="AR ESSENCE" panose="02000000000000000000" pitchFamily="2" charset="0"/>
              </a:rPr>
              <a:t>The </a:t>
            </a:r>
          </a:p>
          <a:p>
            <a:pPr algn="ctr">
              <a:defRPr/>
            </a:pPr>
            <a:r>
              <a:rPr lang="en-US" sz="7200" b="1" dirty="0">
                <a:ln>
                  <a:solidFill>
                    <a:srgbClr val="FFFF00"/>
                  </a:solidFill>
                </a:ln>
                <a:solidFill>
                  <a:schemeClr val="accent1">
                    <a:lumMod val="75000"/>
                  </a:schemeClr>
                </a:solidFill>
                <a:effectLst>
                  <a:outerShdw blurRad="38100" dist="38100" dir="2700000" algn="tl">
                    <a:srgbClr val="000000">
                      <a:alpha val="43137"/>
                    </a:srgbClr>
                  </a:outerShdw>
                </a:effectLst>
                <a:latin typeface="AR ESSENCE" panose="02000000000000000000" pitchFamily="2" charset="0"/>
              </a:rPr>
              <a:t>Good  Shepherd</a:t>
            </a:r>
          </a:p>
          <a:p>
            <a:pPr algn="ctr">
              <a:defRPr/>
            </a:pPr>
            <a:r>
              <a:rPr lang="en-US" sz="5400" b="1" dirty="0">
                <a:ln>
                  <a:solidFill>
                    <a:srgbClr val="FFFF00"/>
                  </a:solidFill>
                </a:ln>
                <a:solidFill>
                  <a:schemeClr val="accent1">
                    <a:lumMod val="75000"/>
                  </a:schemeClr>
                </a:solidFill>
                <a:effectLst>
                  <a:outerShdw blurRad="38100" dist="38100" dir="2700000" algn="tl">
                    <a:srgbClr val="000000">
                      <a:alpha val="43137"/>
                    </a:srgbClr>
                  </a:outerShdw>
                </a:effectLst>
                <a:latin typeface="AR ESSENCE" panose="02000000000000000000" pitchFamily="2" charset="0"/>
              </a:rPr>
              <a:t>John 10:11-18</a:t>
            </a:r>
          </a:p>
        </p:txBody>
      </p:sp>
      <p:grpSp>
        <p:nvGrpSpPr>
          <p:cNvPr id="5" name="Group 4">
            <a:extLst>
              <a:ext uri="{FF2B5EF4-FFF2-40B4-BE49-F238E27FC236}">
                <a16:creationId xmlns:a16="http://schemas.microsoft.com/office/drawing/2014/main" id="{075791AC-2F6F-4F20-BD35-9FBE21029372}"/>
              </a:ext>
            </a:extLst>
          </p:cNvPr>
          <p:cNvGrpSpPr/>
          <p:nvPr/>
        </p:nvGrpSpPr>
        <p:grpSpPr>
          <a:xfrm>
            <a:off x="5859993" y="4443721"/>
            <a:ext cx="2312313" cy="1732618"/>
            <a:chOff x="3468098" y="4356424"/>
            <a:chExt cx="2312313" cy="1732618"/>
          </a:xfrm>
        </p:grpSpPr>
        <p:sp>
          <p:nvSpPr>
            <p:cNvPr id="6" name="Trapezoid 5">
              <a:extLst>
                <a:ext uri="{FF2B5EF4-FFF2-40B4-BE49-F238E27FC236}">
                  <a16:creationId xmlns:a16="http://schemas.microsoft.com/office/drawing/2014/main" id="{351323A6-14D8-4E11-B493-77AFCFF646B2}"/>
                </a:ext>
              </a:extLst>
            </p:cNvPr>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D4B5DFC4-3FBF-4DDE-8EEA-1AA755B478F3}"/>
                </a:ext>
              </a:extLst>
            </p:cNvPr>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148F15E0-29CE-4B4F-8E17-3FD4715DA364}"/>
                </a:ext>
              </a:extLst>
            </p:cNvPr>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587D93D5-0EB8-4308-8498-8E267E32FBAB}"/>
                </a:ext>
              </a:extLst>
            </p:cNvPr>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86A54EB3-8F79-4E01-8F62-FDE34F5AC6BD}"/>
                </a:ext>
              </a:extLst>
            </p:cNvPr>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a:extLst>
                <a:ext uri="{FF2B5EF4-FFF2-40B4-BE49-F238E27FC236}">
                  <a16:creationId xmlns:a16="http://schemas.microsoft.com/office/drawing/2014/main" id="{CF39D6E8-FD81-4A4E-9F5B-482E165C59CD}"/>
                </a:ext>
              </a:extLst>
            </p:cNvPr>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302668F-710C-4DAD-A578-7FC3E287875A}"/>
                </a:ext>
              </a:extLst>
            </p:cNvPr>
            <p:cNvGrpSpPr/>
            <p:nvPr/>
          </p:nvGrpSpPr>
          <p:grpSpPr>
            <a:xfrm>
              <a:off x="3468098" y="4356424"/>
              <a:ext cx="1159080" cy="1168437"/>
              <a:chOff x="4284932" y="881260"/>
              <a:chExt cx="1159080" cy="1168437"/>
            </a:xfrm>
          </p:grpSpPr>
          <p:grpSp>
            <p:nvGrpSpPr>
              <p:cNvPr id="13" name="Group 12">
                <a:extLst>
                  <a:ext uri="{FF2B5EF4-FFF2-40B4-BE49-F238E27FC236}">
                    <a16:creationId xmlns:a16="http://schemas.microsoft.com/office/drawing/2014/main" id="{4D92B588-A4AC-4843-A61C-2DD0BB87D082}"/>
                  </a:ext>
                </a:extLst>
              </p:cNvPr>
              <p:cNvGrpSpPr/>
              <p:nvPr/>
            </p:nvGrpSpPr>
            <p:grpSpPr>
              <a:xfrm rot="2406796" flipH="1">
                <a:off x="5182014" y="1035478"/>
                <a:ext cx="261998" cy="327183"/>
                <a:chOff x="3672310" y="4939414"/>
                <a:chExt cx="327111" cy="340655"/>
              </a:xfrm>
            </p:grpSpPr>
            <p:sp>
              <p:nvSpPr>
                <p:cNvPr id="26" name="Flowchart: Delay 25">
                  <a:extLst>
                    <a:ext uri="{FF2B5EF4-FFF2-40B4-BE49-F238E27FC236}">
                      <a16:creationId xmlns:a16="http://schemas.microsoft.com/office/drawing/2014/main" id="{D9C3FAC6-D7D9-4CA8-805B-B9C48C1DFDD8}"/>
                    </a:ext>
                  </a:extLst>
                </p:cNvPr>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6">
                  <a:extLst>
                    <a:ext uri="{FF2B5EF4-FFF2-40B4-BE49-F238E27FC236}">
                      <a16:creationId xmlns:a16="http://schemas.microsoft.com/office/drawing/2014/main" id="{A6851980-BF68-4BCA-84C8-C4A83426B865}"/>
                    </a:ext>
                  </a:extLst>
                </p:cNvPr>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44E50AC-032D-437F-81ED-D47D0C9896F7}"/>
                  </a:ext>
                </a:extLst>
              </p:cNvPr>
              <p:cNvGrpSpPr/>
              <p:nvPr/>
            </p:nvGrpSpPr>
            <p:grpSpPr>
              <a:xfrm rot="19193204">
                <a:off x="4284932" y="1009735"/>
                <a:ext cx="261998" cy="327183"/>
                <a:chOff x="3672310" y="4939414"/>
                <a:chExt cx="327111" cy="340655"/>
              </a:xfrm>
            </p:grpSpPr>
            <p:sp>
              <p:nvSpPr>
                <p:cNvPr id="24" name="Flowchart: Delay 23">
                  <a:extLst>
                    <a:ext uri="{FF2B5EF4-FFF2-40B4-BE49-F238E27FC236}">
                      <a16:creationId xmlns:a16="http://schemas.microsoft.com/office/drawing/2014/main" id="{78357B2B-9547-4B66-84C7-B075EDBDF395}"/>
                    </a:ext>
                  </a:extLst>
                </p:cNvPr>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a:extLst>
                    <a:ext uri="{FF2B5EF4-FFF2-40B4-BE49-F238E27FC236}">
                      <a16:creationId xmlns:a16="http://schemas.microsoft.com/office/drawing/2014/main" id="{0E042426-1D58-41D8-872C-22380FAF0CD7}"/>
                    </a:ext>
                  </a:extLst>
                </p:cNvPr>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ardrop 14">
                <a:extLst>
                  <a:ext uri="{FF2B5EF4-FFF2-40B4-BE49-F238E27FC236}">
                    <a16:creationId xmlns:a16="http://schemas.microsoft.com/office/drawing/2014/main" id="{A775DF4B-6ECA-4DDE-B488-5F3B9B830E38}"/>
                  </a:ext>
                </a:extLst>
              </p:cNvPr>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F1AAC0EE-4F94-4354-BF5B-A3DD758A6D56}"/>
                  </a:ext>
                </a:extLst>
              </p:cNvPr>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e 194">
                <a:extLst>
                  <a:ext uri="{FF2B5EF4-FFF2-40B4-BE49-F238E27FC236}">
                    <a16:creationId xmlns:a16="http://schemas.microsoft.com/office/drawing/2014/main" id="{89B80957-DE55-4D6C-A211-EE086DE3AFA7}"/>
                  </a:ext>
                </a:extLst>
              </p:cNvPr>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0BC554DA-0A2B-4130-943F-36DF1C003A25}"/>
                  </a:ext>
                </a:extLst>
              </p:cNvPr>
              <p:cNvGrpSpPr/>
              <p:nvPr/>
            </p:nvGrpSpPr>
            <p:grpSpPr>
              <a:xfrm>
                <a:off x="4508619" y="1370505"/>
                <a:ext cx="230546" cy="286299"/>
                <a:chOff x="3952826" y="5337540"/>
                <a:chExt cx="135603" cy="151910"/>
              </a:xfrm>
            </p:grpSpPr>
            <p:sp>
              <p:nvSpPr>
                <p:cNvPr id="22" name="Oval 21">
                  <a:extLst>
                    <a:ext uri="{FF2B5EF4-FFF2-40B4-BE49-F238E27FC236}">
                      <a16:creationId xmlns:a16="http://schemas.microsoft.com/office/drawing/2014/main" id="{BB4EF3E4-6D5C-4123-8DF7-0042703665AB}"/>
                    </a:ext>
                  </a:extLst>
                </p:cNvPr>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71EFA-EAE4-48AB-9E36-44E144CE285C}"/>
                    </a:ext>
                  </a:extLst>
                </p:cNvPr>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157ADBDE-ED95-494B-A634-4B7CE7E76492}"/>
                  </a:ext>
                </a:extLst>
              </p:cNvPr>
              <p:cNvGrpSpPr/>
              <p:nvPr/>
            </p:nvGrpSpPr>
            <p:grpSpPr>
              <a:xfrm>
                <a:off x="5005922" y="1359834"/>
                <a:ext cx="230546" cy="286299"/>
                <a:chOff x="4133631" y="5337540"/>
                <a:chExt cx="135603" cy="151910"/>
              </a:xfrm>
            </p:grpSpPr>
            <p:sp>
              <p:nvSpPr>
                <p:cNvPr id="20" name="Oval 19">
                  <a:extLst>
                    <a:ext uri="{FF2B5EF4-FFF2-40B4-BE49-F238E27FC236}">
                      <a16:creationId xmlns:a16="http://schemas.microsoft.com/office/drawing/2014/main" id="{B08DF0EE-76FB-418A-9F3C-226C1FE75144}"/>
                    </a:ext>
                  </a:extLst>
                </p:cNvPr>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62E2307-9137-4ED9-B549-BEF4F387DF6B}"/>
                    </a:ext>
                  </a:extLst>
                </p:cNvPr>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a:extLst>
              <a:ext uri="{FF2B5EF4-FFF2-40B4-BE49-F238E27FC236}">
                <a16:creationId xmlns:a16="http://schemas.microsoft.com/office/drawing/2014/main" id="{841A5189-A2E8-4E4C-A83B-5B680741CBC0}"/>
              </a:ext>
            </a:extLst>
          </p:cNvPr>
          <p:cNvGrpSpPr/>
          <p:nvPr/>
        </p:nvGrpSpPr>
        <p:grpSpPr>
          <a:xfrm>
            <a:off x="7999444" y="830062"/>
            <a:ext cx="3894661" cy="5505845"/>
            <a:chOff x="457200" y="1287948"/>
            <a:chExt cx="3477938" cy="4916728"/>
          </a:xfrm>
        </p:grpSpPr>
        <p:grpSp>
          <p:nvGrpSpPr>
            <p:cNvPr id="28" name="Group 27">
              <a:extLst>
                <a:ext uri="{FF2B5EF4-FFF2-40B4-BE49-F238E27FC236}">
                  <a16:creationId xmlns:a16="http://schemas.microsoft.com/office/drawing/2014/main" id="{FDD25544-B9D1-4B62-AB44-39F648355A24}"/>
                </a:ext>
              </a:extLst>
            </p:cNvPr>
            <p:cNvGrpSpPr/>
            <p:nvPr/>
          </p:nvGrpSpPr>
          <p:grpSpPr>
            <a:xfrm>
              <a:off x="457200" y="1287948"/>
              <a:ext cx="2120175" cy="4916728"/>
              <a:chOff x="1519855" y="349452"/>
              <a:chExt cx="2655905" cy="6159097"/>
            </a:xfrm>
          </p:grpSpPr>
          <p:sp>
            <p:nvSpPr>
              <p:cNvPr id="29" name="Freeform: Shape 28">
                <a:extLst>
                  <a:ext uri="{FF2B5EF4-FFF2-40B4-BE49-F238E27FC236}">
                    <a16:creationId xmlns:a16="http://schemas.microsoft.com/office/drawing/2014/main" id="{97A5C97F-3508-441D-BF3D-6FCEFA3EC7A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 name="Oval 29">
                <a:extLst>
                  <a:ext uri="{FF2B5EF4-FFF2-40B4-BE49-F238E27FC236}">
                    <a16:creationId xmlns:a16="http://schemas.microsoft.com/office/drawing/2014/main" id="{29203933-9EA3-428A-BC4E-554ADFD3E5C6}"/>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C87BB43B-0876-4B60-804B-065810E51ED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F039EC8A-94B3-4FFD-A1D1-7D410BE9383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D1A4027-88F9-4AD3-B52D-A3BC20F8242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0A1C81E-E98E-4F05-AAEB-B077286E12E9}"/>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C7FB1184-F34D-4959-9A91-00250A7C0946}"/>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4A6C25A-0EC8-4E82-8CFD-07FC3F793399}"/>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0">
                <a:extLst>
                  <a:ext uri="{FF2B5EF4-FFF2-40B4-BE49-F238E27FC236}">
                    <a16:creationId xmlns:a16="http://schemas.microsoft.com/office/drawing/2014/main" id="{B0F82588-DE18-4A69-9FDB-7AC171FA2BBF}"/>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1">
                <a:extLst>
                  <a:ext uri="{FF2B5EF4-FFF2-40B4-BE49-F238E27FC236}">
                    <a16:creationId xmlns:a16="http://schemas.microsoft.com/office/drawing/2014/main" id="{1E5DF54E-33EA-4D4D-8EB9-0485268F50A0}"/>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2">
                <a:extLst>
                  <a:ext uri="{FF2B5EF4-FFF2-40B4-BE49-F238E27FC236}">
                    <a16:creationId xmlns:a16="http://schemas.microsoft.com/office/drawing/2014/main" id="{95335B24-06E7-4B09-8DCF-0327ACE77838}"/>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2C9978E-CB25-4AAC-A295-6ACE792B3F3F}"/>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5">
                <a:extLst>
                  <a:ext uri="{FF2B5EF4-FFF2-40B4-BE49-F238E27FC236}">
                    <a16:creationId xmlns:a16="http://schemas.microsoft.com/office/drawing/2014/main" id="{10787D3D-8EDC-400B-9ACA-8182D4B14DEF}"/>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BB6D93FC-367D-4D69-9DA1-1A47B80C4730}"/>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914F147-0D93-4408-9187-FDAA3281C492}"/>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CC9E9C2-0B37-47D8-A0DD-5645646CD91B}"/>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9DE0939B-D17C-4755-8259-25E742281DBA}"/>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C9083C7-146C-4358-A1A2-16D295D41FBB}"/>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7" name="Oval 46">
                <a:extLst>
                  <a:ext uri="{FF2B5EF4-FFF2-40B4-BE49-F238E27FC236}">
                    <a16:creationId xmlns:a16="http://schemas.microsoft.com/office/drawing/2014/main" id="{0E69819A-1A08-475E-B49E-E099FC34D1BC}"/>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3B23B96-0BE6-4E10-BD8F-C3F48662EEBA}"/>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046569CA-D4A2-4F86-9A36-89015A8F5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8471">
              <a:off x="480500" y="1368581"/>
              <a:ext cx="3454638" cy="4779217"/>
            </a:xfrm>
            <a:prstGeom prst="rect">
              <a:avLst/>
            </a:prstGeom>
          </p:spPr>
        </p:pic>
      </p:grpSp>
      <p:grpSp>
        <p:nvGrpSpPr>
          <p:cNvPr id="50" name="Group 49">
            <a:extLst>
              <a:ext uri="{FF2B5EF4-FFF2-40B4-BE49-F238E27FC236}">
                <a16:creationId xmlns:a16="http://schemas.microsoft.com/office/drawing/2014/main" id="{792F824E-E9D9-4BE1-9015-443113873A20}"/>
              </a:ext>
            </a:extLst>
          </p:cNvPr>
          <p:cNvGrpSpPr/>
          <p:nvPr/>
        </p:nvGrpSpPr>
        <p:grpSpPr>
          <a:xfrm>
            <a:off x="9179020" y="5296513"/>
            <a:ext cx="1438241" cy="1077675"/>
            <a:chOff x="3468098" y="4356424"/>
            <a:chExt cx="2312313" cy="1732618"/>
          </a:xfrm>
        </p:grpSpPr>
        <p:sp>
          <p:nvSpPr>
            <p:cNvPr id="51" name="Trapezoid 50">
              <a:extLst>
                <a:ext uri="{FF2B5EF4-FFF2-40B4-BE49-F238E27FC236}">
                  <a16:creationId xmlns:a16="http://schemas.microsoft.com/office/drawing/2014/main" id="{E1499E20-33DB-44B4-BE90-372E83EB2B97}"/>
                </a:ext>
              </a:extLst>
            </p:cNvPr>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2FFB6E89-71CA-4CE7-9BD8-2F75DEA1ED44}"/>
                </a:ext>
              </a:extLst>
            </p:cNvPr>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422E898F-B645-4B0C-BAE0-1C3C50CDCD00}"/>
                </a:ext>
              </a:extLst>
            </p:cNvPr>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5559A4E3-9D5A-453C-A21D-9305B7E44173}"/>
                </a:ext>
              </a:extLst>
            </p:cNvPr>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a:extLst>
                <a:ext uri="{FF2B5EF4-FFF2-40B4-BE49-F238E27FC236}">
                  <a16:creationId xmlns:a16="http://schemas.microsoft.com/office/drawing/2014/main" id="{4751BEC9-AB49-4612-903E-7BBE50C52D62}"/>
                </a:ext>
              </a:extLst>
            </p:cNvPr>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a:extLst>
                <a:ext uri="{FF2B5EF4-FFF2-40B4-BE49-F238E27FC236}">
                  <a16:creationId xmlns:a16="http://schemas.microsoft.com/office/drawing/2014/main" id="{C9E807DD-06F0-4C2E-98FC-6D4BC1AEB30D}"/>
                </a:ext>
              </a:extLst>
            </p:cNvPr>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9402C588-5A0C-4C48-8E16-22DAE29F852B}"/>
                </a:ext>
              </a:extLst>
            </p:cNvPr>
            <p:cNvGrpSpPr/>
            <p:nvPr/>
          </p:nvGrpSpPr>
          <p:grpSpPr>
            <a:xfrm>
              <a:off x="3468098" y="4356424"/>
              <a:ext cx="1159080" cy="1168437"/>
              <a:chOff x="4284932" y="881260"/>
              <a:chExt cx="1159080" cy="1168437"/>
            </a:xfrm>
          </p:grpSpPr>
          <p:grpSp>
            <p:nvGrpSpPr>
              <p:cNvPr id="58" name="Group 57">
                <a:extLst>
                  <a:ext uri="{FF2B5EF4-FFF2-40B4-BE49-F238E27FC236}">
                    <a16:creationId xmlns:a16="http://schemas.microsoft.com/office/drawing/2014/main" id="{61728557-90A9-46F0-85C0-55A73529E28B}"/>
                  </a:ext>
                </a:extLst>
              </p:cNvPr>
              <p:cNvGrpSpPr/>
              <p:nvPr/>
            </p:nvGrpSpPr>
            <p:grpSpPr>
              <a:xfrm rot="2406796" flipH="1">
                <a:off x="5182014" y="1035478"/>
                <a:ext cx="261998" cy="327183"/>
                <a:chOff x="3672310" y="4939414"/>
                <a:chExt cx="327111" cy="340655"/>
              </a:xfrm>
            </p:grpSpPr>
            <p:sp>
              <p:nvSpPr>
                <p:cNvPr id="71" name="Flowchart: Delay 70">
                  <a:extLst>
                    <a:ext uri="{FF2B5EF4-FFF2-40B4-BE49-F238E27FC236}">
                      <a16:creationId xmlns:a16="http://schemas.microsoft.com/office/drawing/2014/main" id="{40E60E8D-AE7C-46FB-8C0A-4D0FA73BB6B6}"/>
                    </a:ext>
                  </a:extLst>
                </p:cNvPr>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1">
                  <a:extLst>
                    <a:ext uri="{FF2B5EF4-FFF2-40B4-BE49-F238E27FC236}">
                      <a16:creationId xmlns:a16="http://schemas.microsoft.com/office/drawing/2014/main" id="{85BA8C21-0537-4972-BFC2-9976636327C3}"/>
                    </a:ext>
                  </a:extLst>
                </p:cNvPr>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C18E9AE-40B4-4426-886C-FE20D3B077BB}"/>
                  </a:ext>
                </a:extLst>
              </p:cNvPr>
              <p:cNvGrpSpPr/>
              <p:nvPr/>
            </p:nvGrpSpPr>
            <p:grpSpPr>
              <a:xfrm rot="19193204">
                <a:off x="4284932" y="1009735"/>
                <a:ext cx="261998" cy="327183"/>
                <a:chOff x="3672310" y="4939414"/>
                <a:chExt cx="327111" cy="340655"/>
              </a:xfrm>
            </p:grpSpPr>
            <p:sp>
              <p:nvSpPr>
                <p:cNvPr id="69" name="Flowchart: Delay 68">
                  <a:extLst>
                    <a:ext uri="{FF2B5EF4-FFF2-40B4-BE49-F238E27FC236}">
                      <a16:creationId xmlns:a16="http://schemas.microsoft.com/office/drawing/2014/main" id="{10AD0D12-CED0-4E59-98DD-E4853301290D}"/>
                    </a:ext>
                  </a:extLst>
                </p:cNvPr>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a:extLst>
                    <a:ext uri="{FF2B5EF4-FFF2-40B4-BE49-F238E27FC236}">
                      <a16:creationId xmlns:a16="http://schemas.microsoft.com/office/drawing/2014/main" id="{2A76662D-20B7-447B-8BFA-E7CFA5E984E0}"/>
                    </a:ext>
                  </a:extLst>
                </p:cNvPr>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ardrop 59">
                <a:extLst>
                  <a:ext uri="{FF2B5EF4-FFF2-40B4-BE49-F238E27FC236}">
                    <a16:creationId xmlns:a16="http://schemas.microsoft.com/office/drawing/2014/main" id="{DCD5643D-E3F7-4887-A0F0-FF6FCD7724FC}"/>
                  </a:ext>
                </a:extLst>
              </p:cNvPr>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a:extLst>
                  <a:ext uri="{FF2B5EF4-FFF2-40B4-BE49-F238E27FC236}">
                    <a16:creationId xmlns:a16="http://schemas.microsoft.com/office/drawing/2014/main" id="{0D3FCAB2-209E-4824-8123-8B3E30323879}"/>
                  </a:ext>
                </a:extLst>
              </p:cNvPr>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ie 194">
                <a:extLst>
                  <a:ext uri="{FF2B5EF4-FFF2-40B4-BE49-F238E27FC236}">
                    <a16:creationId xmlns:a16="http://schemas.microsoft.com/office/drawing/2014/main" id="{FDE63E6D-3F1B-452E-810E-7EE8FEFFBAEE}"/>
                  </a:ext>
                </a:extLst>
              </p:cNvPr>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3" name="Group 62">
                <a:extLst>
                  <a:ext uri="{FF2B5EF4-FFF2-40B4-BE49-F238E27FC236}">
                    <a16:creationId xmlns:a16="http://schemas.microsoft.com/office/drawing/2014/main" id="{9B70BCA8-2C1E-427B-A03C-4F708ECA5C16}"/>
                  </a:ext>
                </a:extLst>
              </p:cNvPr>
              <p:cNvGrpSpPr/>
              <p:nvPr/>
            </p:nvGrpSpPr>
            <p:grpSpPr>
              <a:xfrm>
                <a:off x="4508619" y="1370505"/>
                <a:ext cx="230546" cy="286299"/>
                <a:chOff x="3952826" y="5337540"/>
                <a:chExt cx="135603" cy="151910"/>
              </a:xfrm>
            </p:grpSpPr>
            <p:sp>
              <p:nvSpPr>
                <p:cNvPr id="67" name="Oval 66">
                  <a:extLst>
                    <a:ext uri="{FF2B5EF4-FFF2-40B4-BE49-F238E27FC236}">
                      <a16:creationId xmlns:a16="http://schemas.microsoft.com/office/drawing/2014/main" id="{85079CEA-8ACC-493F-B858-6FFB49151199}"/>
                    </a:ext>
                  </a:extLst>
                </p:cNvPr>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088B980-D2A2-4374-956B-758542060AB1}"/>
                    </a:ext>
                  </a:extLst>
                </p:cNvPr>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A8AEC7AD-9C57-4326-BCD4-809F30EAA4E7}"/>
                  </a:ext>
                </a:extLst>
              </p:cNvPr>
              <p:cNvGrpSpPr/>
              <p:nvPr/>
            </p:nvGrpSpPr>
            <p:grpSpPr>
              <a:xfrm>
                <a:off x="5005922" y="1359834"/>
                <a:ext cx="230546" cy="286299"/>
                <a:chOff x="4133631" y="5337540"/>
                <a:chExt cx="135603" cy="151910"/>
              </a:xfrm>
            </p:grpSpPr>
            <p:sp>
              <p:nvSpPr>
                <p:cNvPr id="65" name="Oval 64">
                  <a:extLst>
                    <a:ext uri="{FF2B5EF4-FFF2-40B4-BE49-F238E27FC236}">
                      <a16:creationId xmlns:a16="http://schemas.microsoft.com/office/drawing/2014/main" id="{9062731A-7818-4BD8-B051-7BF9932ED1BF}"/>
                    </a:ext>
                  </a:extLst>
                </p:cNvPr>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48EF838-D37B-4C1B-AC4F-96F7590D8F23}"/>
                    </a:ext>
                  </a:extLst>
                </p:cNvPr>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3" name="Group 72">
            <a:extLst>
              <a:ext uri="{FF2B5EF4-FFF2-40B4-BE49-F238E27FC236}">
                <a16:creationId xmlns:a16="http://schemas.microsoft.com/office/drawing/2014/main" id="{0475F61D-9133-4B82-81E7-BBCA2C49B8E5}"/>
              </a:ext>
            </a:extLst>
          </p:cNvPr>
          <p:cNvGrpSpPr/>
          <p:nvPr/>
        </p:nvGrpSpPr>
        <p:grpSpPr>
          <a:xfrm>
            <a:off x="9892820" y="5017347"/>
            <a:ext cx="1850045" cy="1386240"/>
            <a:chOff x="3468098" y="4356424"/>
            <a:chExt cx="2312313" cy="1732618"/>
          </a:xfrm>
        </p:grpSpPr>
        <p:sp>
          <p:nvSpPr>
            <p:cNvPr id="74" name="Trapezoid 73">
              <a:extLst>
                <a:ext uri="{FF2B5EF4-FFF2-40B4-BE49-F238E27FC236}">
                  <a16:creationId xmlns:a16="http://schemas.microsoft.com/office/drawing/2014/main" id="{1D0E4E4A-4A89-479A-A5E3-7648C4FE1A96}"/>
                </a:ext>
              </a:extLst>
            </p:cNvPr>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B892A31C-AC28-4EE2-BF55-8685EA784438}"/>
                </a:ext>
              </a:extLst>
            </p:cNvPr>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A8B0E660-8641-4E19-9C0C-13DD3219AC09}"/>
                </a:ext>
              </a:extLst>
            </p:cNvPr>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014192EE-9EA1-4A63-9EE9-D2090C4C8E6A}"/>
                </a:ext>
              </a:extLst>
            </p:cNvPr>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a:extLst>
                <a:ext uri="{FF2B5EF4-FFF2-40B4-BE49-F238E27FC236}">
                  <a16:creationId xmlns:a16="http://schemas.microsoft.com/office/drawing/2014/main" id="{1CA0AAD7-EEA1-4795-9591-0AE30427ADB2}"/>
                </a:ext>
              </a:extLst>
            </p:cNvPr>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a:extLst>
                <a:ext uri="{FF2B5EF4-FFF2-40B4-BE49-F238E27FC236}">
                  <a16:creationId xmlns:a16="http://schemas.microsoft.com/office/drawing/2014/main" id="{24561B17-E74F-4555-AF77-D922EAE6B45B}"/>
                </a:ext>
              </a:extLst>
            </p:cNvPr>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A3F5E31B-5372-4B92-A802-6C0D392D253D}"/>
                </a:ext>
              </a:extLst>
            </p:cNvPr>
            <p:cNvGrpSpPr/>
            <p:nvPr/>
          </p:nvGrpSpPr>
          <p:grpSpPr>
            <a:xfrm>
              <a:off x="3468098" y="4356424"/>
              <a:ext cx="1159080" cy="1168437"/>
              <a:chOff x="4284932" y="881260"/>
              <a:chExt cx="1159080" cy="1168437"/>
            </a:xfrm>
          </p:grpSpPr>
          <p:grpSp>
            <p:nvGrpSpPr>
              <p:cNvPr id="81" name="Group 80">
                <a:extLst>
                  <a:ext uri="{FF2B5EF4-FFF2-40B4-BE49-F238E27FC236}">
                    <a16:creationId xmlns:a16="http://schemas.microsoft.com/office/drawing/2014/main" id="{BE30BFDC-3AFD-4A68-BBC7-F823E5ADE41E}"/>
                  </a:ext>
                </a:extLst>
              </p:cNvPr>
              <p:cNvGrpSpPr/>
              <p:nvPr/>
            </p:nvGrpSpPr>
            <p:grpSpPr>
              <a:xfrm rot="2406796" flipH="1">
                <a:off x="5182014" y="1035478"/>
                <a:ext cx="261998" cy="327183"/>
                <a:chOff x="3672310" y="4939414"/>
                <a:chExt cx="327111" cy="340655"/>
              </a:xfrm>
            </p:grpSpPr>
            <p:sp>
              <p:nvSpPr>
                <p:cNvPr id="94" name="Flowchart: Delay 93">
                  <a:extLst>
                    <a:ext uri="{FF2B5EF4-FFF2-40B4-BE49-F238E27FC236}">
                      <a16:creationId xmlns:a16="http://schemas.microsoft.com/office/drawing/2014/main" id="{F80E39EA-AA96-42F2-A9F9-B31BCA116B68}"/>
                    </a:ext>
                  </a:extLst>
                </p:cNvPr>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Delay 94">
                  <a:extLst>
                    <a:ext uri="{FF2B5EF4-FFF2-40B4-BE49-F238E27FC236}">
                      <a16:creationId xmlns:a16="http://schemas.microsoft.com/office/drawing/2014/main" id="{D9D70AD6-7DA6-4CD3-A0D2-158413CDC4D6}"/>
                    </a:ext>
                  </a:extLst>
                </p:cNvPr>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1D701C08-3D21-4538-9E54-99C8B5D49685}"/>
                  </a:ext>
                </a:extLst>
              </p:cNvPr>
              <p:cNvGrpSpPr/>
              <p:nvPr/>
            </p:nvGrpSpPr>
            <p:grpSpPr>
              <a:xfrm rot="19193204">
                <a:off x="4284932" y="1009735"/>
                <a:ext cx="261998" cy="327183"/>
                <a:chOff x="3672310" y="4939414"/>
                <a:chExt cx="327111" cy="340655"/>
              </a:xfrm>
            </p:grpSpPr>
            <p:sp>
              <p:nvSpPr>
                <p:cNvPr id="92" name="Flowchart: Delay 91">
                  <a:extLst>
                    <a:ext uri="{FF2B5EF4-FFF2-40B4-BE49-F238E27FC236}">
                      <a16:creationId xmlns:a16="http://schemas.microsoft.com/office/drawing/2014/main" id="{81ECDB1E-8C9B-4B9A-AAAB-7ACBBAD83CDA}"/>
                    </a:ext>
                  </a:extLst>
                </p:cNvPr>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Delay 92">
                  <a:extLst>
                    <a:ext uri="{FF2B5EF4-FFF2-40B4-BE49-F238E27FC236}">
                      <a16:creationId xmlns:a16="http://schemas.microsoft.com/office/drawing/2014/main" id="{922DA78F-F9A8-4561-8317-8ECBDAA5747F}"/>
                    </a:ext>
                  </a:extLst>
                </p:cNvPr>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ardrop 82">
                <a:extLst>
                  <a:ext uri="{FF2B5EF4-FFF2-40B4-BE49-F238E27FC236}">
                    <a16:creationId xmlns:a16="http://schemas.microsoft.com/office/drawing/2014/main" id="{45408D6D-15B7-4847-9AA6-DF683ACC1FDB}"/>
                  </a:ext>
                </a:extLst>
              </p:cNvPr>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a:extLst>
                  <a:ext uri="{FF2B5EF4-FFF2-40B4-BE49-F238E27FC236}">
                    <a16:creationId xmlns:a16="http://schemas.microsoft.com/office/drawing/2014/main" id="{2CE7E0F5-2CF3-4E50-B19D-F9EA2BD66100}"/>
                  </a:ext>
                </a:extLst>
              </p:cNvPr>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ie 194">
                <a:extLst>
                  <a:ext uri="{FF2B5EF4-FFF2-40B4-BE49-F238E27FC236}">
                    <a16:creationId xmlns:a16="http://schemas.microsoft.com/office/drawing/2014/main" id="{B196316A-3F6D-4B0E-BB93-96CC0E9C1899}"/>
                  </a:ext>
                </a:extLst>
              </p:cNvPr>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6" name="Group 85">
                <a:extLst>
                  <a:ext uri="{FF2B5EF4-FFF2-40B4-BE49-F238E27FC236}">
                    <a16:creationId xmlns:a16="http://schemas.microsoft.com/office/drawing/2014/main" id="{AA028614-A819-4E6E-9449-754CD86ECE9C}"/>
                  </a:ext>
                </a:extLst>
              </p:cNvPr>
              <p:cNvGrpSpPr/>
              <p:nvPr/>
            </p:nvGrpSpPr>
            <p:grpSpPr>
              <a:xfrm>
                <a:off x="4508619" y="1370505"/>
                <a:ext cx="230546" cy="286299"/>
                <a:chOff x="3952826" y="5337540"/>
                <a:chExt cx="135603" cy="151910"/>
              </a:xfrm>
            </p:grpSpPr>
            <p:sp>
              <p:nvSpPr>
                <p:cNvPr id="90" name="Oval 89">
                  <a:extLst>
                    <a:ext uri="{FF2B5EF4-FFF2-40B4-BE49-F238E27FC236}">
                      <a16:creationId xmlns:a16="http://schemas.microsoft.com/office/drawing/2014/main" id="{AB456BB7-6FE6-4790-9E80-BFC2F50B3E9B}"/>
                    </a:ext>
                  </a:extLst>
                </p:cNvPr>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DBD3004-3334-4792-8249-FEEAFEF8C038}"/>
                    </a:ext>
                  </a:extLst>
                </p:cNvPr>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2F6812F-72D4-4757-8314-193EA6E43302}"/>
                  </a:ext>
                </a:extLst>
              </p:cNvPr>
              <p:cNvGrpSpPr/>
              <p:nvPr/>
            </p:nvGrpSpPr>
            <p:grpSpPr>
              <a:xfrm>
                <a:off x="5005922" y="1359834"/>
                <a:ext cx="230546" cy="286299"/>
                <a:chOff x="4133631" y="5337540"/>
                <a:chExt cx="135603" cy="151910"/>
              </a:xfrm>
            </p:grpSpPr>
            <p:sp>
              <p:nvSpPr>
                <p:cNvPr id="88" name="Oval 87">
                  <a:extLst>
                    <a:ext uri="{FF2B5EF4-FFF2-40B4-BE49-F238E27FC236}">
                      <a16:creationId xmlns:a16="http://schemas.microsoft.com/office/drawing/2014/main" id="{2DF070B4-68C5-46DF-BBED-45169592146E}"/>
                    </a:ext>
                  </a:extLst>
                </p:cNvPr>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4B44DC4-2BB3-4013-96E3-6C129CF501DF}"/>
                    </a:ext>
                  </a:extLst>
                </p:cNvPr>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FF0F12-0768-4883-B745-08C26160FF1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extBox 1"/>
          <p:cNvSpPr txBox="1">
            <a:spLocks noChangeArrowheads="1"/>
          </p:cNvSpPr>
          <p:nvPr/>
        </p:nvSpPr>
        <p:spPr bwMode="auto">
          <a:xfrm>
            <a:off x="6721365" y="4311514"/>
            <a:ext cx="3810000" cy="1815882"/>
          </a:xfrm>
          <a:prstGeom prst="rect">
            <a:avLst/>
          </a:prstGeom>
          <a:noFill/>
          <a:ln w="9525">
            <a:noFill/>
            <a:miter lim="800000"/>
            <a:headEnd/>
            <a:tailEnd/>
          </a:ln>
        </p:spPr>
        <p:txBody>
          <a:bodyPr>
            <a:spAutoFit/>
          </a:bodyPr>
          <a:lstStyle/>
          <a:p>
            <a:pPr algn="ctr"/>
            <a:r>
              <a:rPr lang="en-US" sz="2800" b="1" i="1" dirty="0">
                <a:solidFill>
                  <a:schemeClr val="bg1"/>
                </a:solidFill>
                <a:latin typeface="Calibri" pitchFamily="34" charset="0"/>
              </a:rPr>
              <a:t>“Cast thy burden upon the Lord, and he shall sustain thee….”  </a:t>
            </a:r>
          </a:p>
          <a:p>
            <a:pPr algn="ctr"/>
            <a:r>
              <a:rPr lang="en-US" sz="2800" b="1" dirty="0">
                <a:solidFill>
                  <a:schemeClr val="bg1"/>
                </a:solidFill>
                <a:latin typeface="Calibri" pitchFamily="34" charset="0"/>
              </a:rPr>
              <a:t>Psalms 55:22</a:t>
            </a:r>
          </a:p>
        </p:txBody>
      </p:sp>
      <p:sp>
        <p:nvSpPr>
          <p:cNvPr id="5124" name="TextBox 3"/>
          <p:cNvSpPr txBox="1">
            <a:spLocks noChangeArrowheads="1"/>
          </p:cNvSpPr>
          <p:nvPr/>
        </p:nvSpPr>
        <p:spPr bwMode="auto">
          <a:xfrm>
            <a:off x="1447800" y="228601"/>
            <a:ext cx="9220200" cy="646331"/>
          </a:xfrm>
          <a:prstGeom prst="rect">
            <a:avLst/>
          </a:prstGeom>
          <a:noFill/>
          <a:ln w="9525">
            <a:noFill/>
            <a:miter lim="800000"/>
            <a:headEnd/>
            <a:tailEnd/>
          </a:ln>
        </p:spPr>
        <p:txBody>
          <a:bodyPr>
            <a:spAutoFit/>
          </a:bodyPr>
          <a:lstStyle/>
          <a:p>
            <a:pPr algn="ctr"/>
            <a:r>
              <a:rPr lang="en-US" sz="3600" b="1" dirty="0">
                <a:latin typeface="AR ESSENCE" panose="02000000000000000000" pitchFamily="2" charset="0"/>
              </a:rPr>
              <a:t>Sheep are not burden-bearing animals</a:t>
            </a:r>
          </a:p>
        </p:txBody>
      </p:sp>
      <p:pic>
        <p:nvPicPr>
          <p:cNvPr id="57350" name="Picture 6" descr="https://encrypted-tbn0.gstatic.com/images?q=tbn:ANd9GcTq_Lf0P1FTw73WEnAykytfe12kRmaubq0kX-3iNctOGeKpcF6m"/>
          <p:cNvPicPr>
            <a:picLocks noChangeAspect="1" noChangeArrowheads="1"/>
          </p:cNvPicPr>
          <p:nvPr/>
        </p:nvPicPr>
        <p:blipFill>
          <a:blip r:embed="rId2" cstate="print"/>
          <a:srcRect/>
          <a:stretch>
            <a:fillRect/>
          </a:stretch>
        </p:blipFill>
        <p:spPr bwMode="auto">
          <a:xfrm>
            <a:off x="1566041" y="1523999"/>
            <a:ext cx="2767835" cy="3532815"/>
          </a:xfrm>
          <a:prstGeom prst="rect">
            <a:avLst/>
          </a:prstGeom>
          <a:noFill/>
        </p:spPr>
      </p:pic>
      <p:pic>
        <p:nvPicPr>
          <p:cNvPr id="57354" name="Picture 10" descr="https://encrypted-tbn3.gstatic.com/images?q=tbn:ANd9GcSKo_9sve4sk0-DIpj_dRzTFxsi40MYoyXQcvqesb4kAHlZ_zxW"/>
          <p:cNvPicPr>
            <a:picLocks noChangeAspect="1" noChangeArrowheads="1"/>
          </p:cNvPicPr>
          <p:nvPr/>
        </p:nvPicPr>
        <p:blipFill>
          <a:blip r:embed="rId3" cstate="print"/>
          <a:srcRect/>
          <a:stretch>
            <a:fillRect/>
          </a:stretch>
        </p:blipFill>
        <p:spPr bwMode="auto">
          <a:xfrm>
            <a:off x="6653049" y="1229605"/>
            <a:ext cx="3810000" cy="2950884"/>
          </a:xfrm>
          <a:prstGeom prst="rect">
            <a:avLst/>
          </a:prstGeom>
          <a:noFill/>
        </p:spPr>
      </p:pic>
      <p:sp>
        <p:nvSpPr>
          <p:cNvPr id="12" name="TextBox 1"/>
          <p:cNvSpPr txBox="1">
            <a:spLocks noChangeArrowheads="1"/>
          </p:cNvSpPr>
          <p:nvPr/>
        </p:nvSpPr>
        <p:spPr bwMode="auto">
          <a:xfrm>
            <a:off x="1345324" y="5089178"/>
            <a:ext cx="3810000" cy="1384995"/>
          </a:xfrm>
          <a:prstGeom prst="rect">
            <a:avLst/>
          </a:prstGeom>
          <a:noFill/>
          <a:ln w="9525">
            <a:noFill/>
            <a:miter lim="800000"/>
            <a:headEnd/>
            <a:tailEnd/>
          </a:ln>
        </p:spPr>
        <p:txBody>
          <a:bodyPr>
            <a:spAutoFit/>
          </a:bodyPr>
          <a:lstStyle/>
          <a:p>
            <a:pPr algn="ctr"/>
            <a:r>
              <a:rPr lang="en-US" sz="2800" b="1" i="1" dirty="0">
                <a:solidFill>
                  <a:schemeClr val="bg1"/>
                </a:solidFill>
                <a:latin typeface="Calibri" pitchFamily="34" charset="0"/>
              </a:rPr>
              <a:t>“For my yoke is easy, and my burden is light” Matthew 11:30</a:t>
            </a:r>
            <a:endParaRPr lang="en-US" sz="28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fade">
                                      <p:cBhvr>
                                        <p:cTn id="7" dur="500"/>
                                        <p:tgtEl>
                                          <p:spTgt spid="573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354"/>
                                        </p:tgtEl>
                                        <p:attrNameLst>
                                          <p:attrName>style.visibility</p:attrName>
                                        </p:attrNameLst>
                                      </p:cBhvr>
                                      <p:to>
                                        <p:strVal val="visible"/>
                                      </p:to>
                                    </p:set>
                                    <p:animEffect transition="in" filter="fade">
                                      <p:cBhvr>
                                        <p:cTn id="15" dur="500"/>
                                        <p:tgtEl>
                                          <p:spTgt spid="573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402460-1405-4DD4-A2E2-43EEF25A7BB7}"/>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TextBox 3"/>
          <p:cNvSpPr txBox="1">
            <a:spLocks noChangeArrowheads="1"/>
          </p:cNvSpPr>
          <p:nvPr/>
        </p:nvSpPr>
        <p:spPr bwMode="auto">
          <a:xfrm>
            <a:off x="1447800" y="228601"/>
            <a:ext cx="9220200" cy="1200329"/>
          </a:xfrm>
          <a:prstGeom prst="rect">
            <a:avLst/>
          </a:prstGeom>
          <a:noFill/>
          <a:ln w="9525">
            <a:noFill/>
            <a:miter lim="800000"/>
            <a:headEnd/>
            <a:tailEnd/>
          </a:ln>
        </p:spPr>
        <p:txBody>
          <a:bodyPr>
            <a:spAutoFit/>
          </a:bodyPr>
          <a:lstStyle/>
          <a:p>
            <a:pPr algn="ctr"/>
            <a:r>
              <a:rPr lang="en-US" sz="3600" b="1" dirty="0">
                <a:latin typeface="AR ESSENCE" panose="02000000000000000000" pitchFamily="2" charset="0"/>
              </a:rPr>
              <a:t>They are completely defenseless---</a:t>
            </a:r>
          </a:p>
          <a:p>
            <a:pPr algn="ctr"/>
            <a:r>
              <a:rPr lang="en-US" sz="3600" b="1" dirty="0">
                <a:latin typeface="AR ESSENCE" panose="02000000000000000000" pitchFamily="2" charset="0"/>
              </a:rPr>
              <a:t>no claws or horns.</a:t>
            </a:r>
          </a:p>
        </p:txBody>
      </p:sp>
      <p:sp>
        <p:nvSpPr>
          <p:cNvPr id="5" name="TextBox 3"/>
          <p:cNvSpPr txBox="1">
            <a:spLocks noChangeArrowheads="1"/>
          </p:cNvSpPr>
          <p:nvPr/>
        </p:nvSpPr>
        <p:spPr bwMode="auto">
          <a:xfrm>
            <a:off x="1713186" y="5974139"/>
            <a:ext cx="9220200" cy="646331"/>
          </a:xfrm>
          <a:prstGeom prst="rect">
            <a:avLst/>
          </a:prstGeom>
          <a:noFill/>
          <a:ln w="9525">
            <a:noFill/>
            <a:miter lim="800000"/>
            <a:headEnd/>
            <a:tailEnd/>
          </a:ln>
        </p:spPr>
        <p:txBody>
          <a:bodyPr>
            <a:spAutoFit/>
          </a:bodyPr>
          <a:lstStyle/>
          <a:p>
            <a:pPr algn="ctr"/>
            <a:r>
              <a:rPr lang="en-US" sz="3600" b="1" dirty="0">
                <a:solidFill>
                  <a:schemeClr val="bg1"/>
                </a:solidFill>
                <a:latin typeface="AR ESSENCE" panose="02000000000000000000" pitchFamily="2" charset="0"/>
              </a:rPr>
              <a:t>Sheep require constant help from the Shepherd.</a:t>
            </a:r>
          </a:p>
        </p:txBody>
      </p:sp>
      <p:pic>
        <p:nvPicPr>
          <p:cNvPr id="7" name="Picture 2" descr="http://2.bp.blogspot.com/-flqco8cumFs/TebqSVwuLuI/AAAAAAAAAKg/lAsEr2QPnps/s1600/Shephrd1.gif"/>
          <p:cNvPicPr>
            <a:picLocks noChangeAspect="1" noChangeArrowheads="1"/>
          </p:cNvPicPr>
          <p:nvPr/>
        </p:nvPicPr>
        <p:blipFill>
          <a:blip r:embed="rId2" cstate="print"/>
          <a:srcRect/>
          <a:stretch>
            <a:fillRect/>
          </a:stretch>
        </p:blipFill>
        <p:spPr bwMode="auto">
          <a:xfrm>
            <a:off x="4498427" y="1520424"/>
            <a:ext cx="3195145" cy="42161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072CC-D898-49B4-9707-9E4E3EB0871E}"/>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4" name="TextBox 3"/>
          <p:cNvSpPr txBox="1">
            <a:spLocks noChangeArrowheads="1"/>
          </p:cNvSpPr>
          <p:nvPr/>
        </p:nvSpPr>
        <p:spPr bwMode="auto">
          <a:xfrm>
            <a:off x="914400" y="228600"/>
            <a:ext cx="9753600" cy="2862322"/>
          </a:xfrm>
          <a:prstGeom prst="rect">
            <a:avLst/>
          </a:prstGeom>
          <a:noFill/>
          <a:ln w="9525">
            <a:noFill/>
            <a:miter lim="800000"/>
            <a:headEnd/>
            <a:tailEnd/>
          </a:ln>
        </p:spPr>
        <p:txBody>
          <a:bodyPr wrap="square">
            <a:spAutoFit/>
          </a:bodyPr>
          <a:lstStyle/>
          <a:p>
            <a:pPr algn="ctr"/>
            <a:r>
              <a:rPr lang="en-US" sz="3600" b="1" dirty="0">
                <a:latin typeface="AR ESSENCE" panose="02000000000000000000" pitchFamily="2" charset="0"/>
              </a:rPr>
              <a:t>How helpless are you in the world?</a:t>
            </a:r>
          </a:p>
          <a:p>
            <a:pPr algn="ctr"/>
            <a:endParaRPr lang="en-US" sz="3600" b="1" dirty="0">
              <a:latin typeface="AR ESSENCE" panose="02000000000000000000" pitchFamily="2" charset="0"/>
            </a:endParaRPr>
          </a:p>
          <a:p>
            <a:pPr algn="ctr"/>
            <a:r>
              <a:rPr lang="en-US" sz="3600" b="1" dirty="0">
                <a:latin typeface="AR ESSENCE" panose="02000000000000000000" pitchFamily="2" charset="0"/>
              </a:rPr>
              <a:t>Can you defend yourself on Satan’s turf without help?</a:t>
            </a:r>
          </a:p>
          <a:p>
            <a:pPr algn="ctr"/>
            <a:endParaRPr lang="en-US" sz="3600" b="1" dirty="0">
              <a:latin typeface="AR ESSENCE" panose="02000000000000000000" pitchFamily="2" charset="0"/>
            </a:endParaRPr>
          </a:p>
          <a:p>
            <a:pPr algn="ctr"/>
            <a:r>
              <a:rPr lang="en-US" sz="3600" b="1" dirty="0">
                <a:latin typeface="AR ESSENCE" panose="02000000000000000000" pitchFamily="2" charset="0"/>
              </a:rPr>
              <a:t>Can you save yourself?</a:t>
            </a:r>
          </a:p>
        </p:txBody>
      </p:sp>
      <p:pic>
        <p:nvPicPr>
          <p:cNvPr id="7" name="Picture 2" descr="https://encrypted-tbn3.gstatic.com/images?q=tbn:ANd9GcS-u-JCa3zDTdMXGgUSce7xphe1_5r15WskIcBHtoTrkWSxj-WZ"/>
          <p:cNvPicPr>
            <a:picLocks noChangeAspect="1" noChangeArrowheads="1"/>
          </p:cNvPicPr>
          <p:nvPr/>
        </p:nvPicPr>
        <p:blipFill>
          <a:blip r:embed="rId2" cstate="print"/>
          <a:srcRect/>
          <a:stretch>
            <a:fillRect/>
          </a:stretch>
        </p:blipFill>
        <p:spPr bwMode="auto">
          <a:xfrm>
            <a:off x="6815958" y="3319522"/>
            <a:ext cx="4566745" cy="3027952"/>
          </a:xfrm>
          <a:prstGeom prst="rect">
            <a:avLst/>
          </a:prstGeom>
          <a:noFill/>
        </p:spPr>
      </p:pic>
      <p:pic>
        <p:nvPicPr>
          <p:cNvPr id="8" name="Picture 4" descr="https://encrypted-tbn2.gstatic.com/images?q=tbn:ANd9GcR40iRRNWRPegAkN0JfIQRu0L4poZsu6j-hJuoFraJkKEhAPDkldA"/>
          <p:cNvPicPr>
            <a:picLocks noChangeAspect="1" noChangeArrowheads="1"/>
          </p:cNvPicPr>
          <p:nvPr/>
        </p:nvPicPr>
        <p:blipFill>
          <a:blip r:embed="rId3" cstate="print"/>
          <a:srcRect l="18113" b="7368"/>
          <a:stretch>
            <a:fillRect/>
          </a:stretch>
        </p:blipFill>
        <p:spPr bwMode="auto">
          <a:xfrm>
            <a:off x="809297" y="3319522"/>
            <a:ext cx="3953010" cy="3206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fade">
                                      <p:cBhvr>
                                        <p:cTn id="7" dur="500"/>
                                        <p:tgtEl>
                                          <p:spTgt spid="512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animEffect transition="in" filter="fade">
                                      <p:cBhvr>
                                        <p:cTn id="15" dur="500"/>
                                        <p:tgtEl>
                                          <p:spTgt spid="512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FE4E2-7A47-4DD1-A0F4-BE8212442DF3}"/>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4" descr="http://farm2.static.flickr.com/1089/1435151660_6854b260e8.jpg?v=0"/>
          <p:cNvPicPr>
            <a:picLocks noChangeAspect="1" noChangeArrowheads="1"/>
          </p:cNvPicPr>
          <p:nvPr/>
        </p:nvPicPr>
        <p:blipFill>
          <a:blip r:embed="rId2" cstate="print"/>
          <a:srcRect/>
          <a:stretch>
            <a:fillRect/>
          </a:stretch>
        </p:blipFill>
        <p:spPr bwMode="auto">
          <a:xfrm>
            <a:off x="899319" y="1920874"/>
            <a:ext cx="6278563" cy="4708525"/>
          </a:xfrm>
          <a:prstGeom prst="rect">
            <a:avLst/>
          </a:prstGeom>
          <a:noFill/>
          <a:ln w="9525">
            <a:noFill/>
            <a:miter lim="800000"/>
            <a:headEnd/>
            <a:tailEnd/>
          </a:ln>
        </p:spPr>
      </p:pic>
      <p:sp>
        <p:nvSpPr>
          <p:cNvPr id="6148" name="TextBox 3"/>
          <p:cNvSpPr txBox="1">
            <a:spLocks noChangeArrowheads="1"/>
          </p:cNvSpPr>
          <p:nvPr/>
        </p:nvSpPr>
        <p:spPr bwMode="auto">
          <a:xfrm>
            <a:off x="8153400" y="2583598"/>
            <a:ext cx="2438400" cy="2677656"/>
          </a:xfrm>
          <a:prstGeom prst="rect">
            <a:avLst/>
          </a:prstGeom>
          <a:noFill/>
          <a:ln w="9525">
            <a:noFill/>
            <a:miter lim="800000"/>
            <a:headEnd/>
            <a:tailEnd/>
          </a:ln>
        </p:spPr>
        <p:txBody>
          <a:bodyPr>
            <a:spAutoFit/>
          </a:bodyPr>
          <a:lstStyle/>
          <a:p>
            <a:pPr algn="ctr"/>
            <a:endParaRPr lang="en-US" sz="2400" b="1" dirty="0">
              <a:latin typeface="Calibri" pitchFamily="34" charset="0"/>
            </a:endParaRPr>
          </a:p>
          <a:p>
            <a:pPr algn="ctr"/>
            <a:r>
              <a:rPr lang="en-US" sz="2400" b="1" dirty="0">
                <a:latin typeface="Calibri" pitchFamily="34" charset="0"/>
              </a:rPr>
              <a:t>Sheep are afraid to drink from </a:t>
            </a:r>
          </a:p>
          <a:p>
            <a:pPr algn="ctr"/>
            <a:r>
              <a:rPr lang="en-US" sz="2400" b="1" dirty="0">
                <a:latin typeface="Calibri" pitchFamily="34" charset="0"/>
              </a:rPr>
              <a:t>running water </a:t>
            </a:r>
          </a:p>
          <a:p>
            <a:pPr algn="ctr"/>
            <a:endParaRPr lang="en-US" sz="2400" b="1" dirty="0">
              <a:latin typeface="Calibri" pitchFamily="34" charset="0"/>
            </a:endParaRPr>
          </a:p>
          <a:p>
            <a:pPr algn="ctr"/>
            <a:endParaRPr lang="en-US" sz="2400" b="1" dirty="0">
              <a:latin typeface="Calibri" pitchFamily="34" charset="0"/>
            </a:endParaRPr>
          </a:p>
          <a:p>
            <a:pPr algn="ctr"/>
            <a:endParaRPr lang="en-US" sz="2400" b="1" dirty="0">
              <a:latin typeface="Calibri" pitchFamily="34" charset="0"/>
            </a:endParaRPr>
          </a:p>
        </p:txBody>
      </p:sp>
      <p:sp>
        <p:nvSpPr>
          <p:cNvPr id="6149" name="TextBox 4"/>
          <p:cNvSpPr txBox="1">
            <a:spLocks noChangeArrowheads="1"/>
          </p:cNvSpPr>
          <p:nvPr/>
        </p:nvSpPr>
        <p:spPr bwMode="auto">
          <a:xfrm>
            <a:off x="1905000" y="228601"/>
            <a:ext cx="7848600" cy="830263"/>
          </a:xfrm>
          <a:prstGeom prst="rect">
            <a:avLst/>
          </a:prstGeom>
          <a:noFill/>
          <a:ln w="9525">
            <a:noFill/>
            <a:miter lim="800000"/>
            <a:headEnd/>
            <a:tailEnd/>
          </a:ln>
        </p:spPr>
        <p:txBody>
          <a:bodyPr>
            <a:spAutoFit/>
          </a:bodyPr>
          <a:lstStyle/>
          <a:p>
            <a:pPr algn="ctr"/>
            <a:r>
              <a:rPr lang="en-US" sz="4800" dirty="0">
                <a:latin typeface="AR ESSENCE" panose="02000000000000000000" pitchFamily="2" charset="0"/>
              </a:rPr>
              <a:t>Sheep need “Living Water “</a:t>
            </a:r>
          </a:p>
        </p:txBody>
      </p:sp>
      <p:sp>
        <p:nvSpPr>
          <p:cNvPr id="6150" name="Rectangle 5"/>
          <p:cNvSpPr>
            <a:spLocks noChangeArrowheads="1"/>
          </p:cNvSpPr>
          <p:nvPr/>
        </p:nvSpPr>
        <p:spPr bwMode="auto">
          <a:xfrm>
            <a:off x="2743200" y="990233"/>
            <a:ext cx="6172200" cy="830997"/>
          </a:xfrm>
          <a:prstGeom prst="rect">
            <a:avLst/>
          </a:prstGeom>
          <a:noFill/>
          <a:ln w="9525">
            <a:noFill/>
            <a:miter lim="800000"/>
            <a:headEnd/>
            <a:tailEnd/>
          </a:ln>
        </p:spPr>
        <p:txBody>
          <a:bodyPr wrap="square">
            <a:spAutoFit/>
          </a:bodyPr>
          <a:lstStyle/>
          <a:p>
            <a:pPr algn="ctr"/>
            <a:r>
              <a:rPr lang="en-US" sz="2400" b="1" dirty="0">
                <a:latin typeface="Calibri" pitchFamily="34" charset="0"/>
              </a:rPr>
              <a:t>“….he </a:t>
            </a:r>
            <a:r>
              <a:rPr lang="en-US" sz="2400" b="1" dirty="0" err="1">
                <a:latin typeface="Calibri" pitchFamily="34" charset="0"/>
              </a:rPr>
              <a:t>leadeth</a:t>
            </a:r>
            <a:r>
              <a:rPr lang="en-US" sz="2400" b="1" dirty="0">
                <a:latin typeface="Calibri" pitchFamily="34" charset="0"/>
              </a:rPr>
              <a:t> me beside the still waters.”</a:t>
            </a:r>
          </a:p>
          <a:p>
            <a:pPr algn="ctr"/>
            <a:r>
              <a:rPr lang="en-US" sz="2400" b="1" dirty="0">
                <a:latin typeface="Calibri" pitchFamily="34" charset="0"/>
              </a:rPr>
              <a:t>Psalms 23:2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500"/>
                                        <p:tgtEl>
                                          <p:spTgt spid="615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xEl>
                                              <p:pRg st="1" end="1"/>
                                            </p:txEl>
                                          </p:spTgt>
                                        </p:tgtEl>
                                        <p:attrNameLst>
                                          <p:attrName>style.visibility</p:attrName>
                                        </p:attrNameLst>
                                      </p:cBhvr>
                                      <p:to>
                                        <p:strVal val="visible"/>
                                      </p:to>
                                    </p:set>
                                    <p:animEffect transition="in" filter="fade">
                                      <p:cBhvr>
                                        <p:cTn id="10" dur="500"/>
                                        <p:tgtEl>
                                          <p:spTgt spid="615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022325-BFDD-49E8-B952-1D947DD7964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8" name="TextBox 3"/>
          <p:cNvSpPr txBox="1">
            <a:spLocks noChangeArrowheads="1"/>
          </p:cNvSpPr>
          <p:nvPr/>
        </p:nvSpPr>
        <p:spPr bwMode="auto">
          <a:xfrm>
            <a:off x="914400" y="2645980"/>
            <a:ext cx="4267200" cy="2246769"/>
          </a:xfrm>
          <a:prstGeom prst="rect">
            <a:avLst/>
          </a:prstGeom>
          <a:noFill/>
          <a:ln w="9525">
            <a:noFill/>
            <a:miter lim="800000"/>
            <a:headEnd/>
            <a:tailEnd/>
          </a:ln>
        </p:spPr>
        <p:txBody>
          <a:bodyPr wrap="square">
            <a:spAutoFit/>
          </a:bodyPr>
          <a:lstStyle/>
          <a:p>
            <a:pPr algn="ctr"/>
            <a:r>
              <a:rPr lang="en-US" sz="2800" b="1" dirty="0">
                <a:latin typeface="Calibri" pitchFamily="34" charset="0"/>
              </a:rPr>
              <a:t>Shepherds are concerned everyday with finding “still waters” from a natural spring or  “living water.”</a:t>
            </a:r>
          </a:p>
          <a:p>
            <a:pPr algn="ctr"/>
            <a:endParaRPr lang="en-US" sz="2800" b="1" dirty="0">
              <a:latin typeface="Calibri" pitchFamily="34" charset="0"/>
            </a:endParaRPr>
          </a:p>
        </p:txBody>
      </p:sp>
      <p:sp>
        <p:nvSpPr>
          <p:cNvPr id="6149" name="TextBox 4"/>
          <p:cNvSpPr txBox="1">
            <a:spLocks noChangeArrowheads="1"/>
          </p:cNvSpPr>
          <p:nvPr/>
        </p:nvSpPr>
        <p:spPr bwMode="auto">
          <a:xfrm>
            <a:off x="1905000" y="228600"/>
            <a:ext cx="8534400" cy="1569660"/>
          </a:xfrm>
          <a:prstGeom prst="rect">
            <a:avLst/>
          </a:prstGeom>
          <a:noFill/>
          <a:ln w="9525">
            <a:noFill/>
            <a:miter lim="800000"/>
            <a:headEnd/>
            <a:tailEnd/>
          </a:ln>
        </p:spPr>
        <p:txBody>
          <a:bodyPr wrap="square">
            <a:spAutoFit/>
          </a:bodyPr>
          <a:lstStyle/>
          <a:p>
            <a:pPr algn="ctr"/>
            <a:r>
              <a:rPr lang="en-US" sz="4800" dirty="0">
                <a:latin typeface="AR ESSENCE" panose="02000000000000000000" pitchFamily="2" charset="0"/>
              </a:rPr>
              <a:t>Sheep need still water, but fresh, pure water from a spring</a:t>
            </a:r>
          </a:p>
        </p:txBody>
      </p:sp>
      <p:pic>
        <p:nvPicPr>
          <p:cNvPr id="53252" name="Picture 4" descr="https://encrypted-tbn1.gstatic.com/images?q=tbn:ANd9GcRdRViiGVM0rJetAaZisK3o3zx5iQ7G-a9bt19dRxmUHCHpGiwU8A"/>
          <p:cNvPicPr>
            <a:picLocks noChangeAspect="1" noChangeArrowheads="1"/>
          </p:cNvPicPr>
          <p:nvPr/>
        </p:nvPicPr>
        <p:blipFill>
          <a:blip r:embed="rId2" cstate="print"/>
          <a:srcRect/>
          <a:stretch>
            <a:fillRect/>
          </a:stretch>
        </p:blipFill>
        <p:spPr bwMode="auto">
          <a:xfrm>
            <a:off x="6096000" y="1725335"/>
            <a:ext cx="5055476" cy="5055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nodeType="withEffect">
                                  <p:stCondLst>
                                    <p:cond delay="0"/>
                                  </p:stCondLst>
                                  <p:childTnLst>
                                    <p:set>
                                      <p:cBhvr>
                                        <p:cTn id="9" dur="1" fill="hold">
                                          <p:stCondLst>
                                            <p:cond delay="0"/>
                                          </p:stCondLst>
                                        </p:cTn>
                                        <p:tgtEl>
                                          <p:spTgt spid="53252"/>
                                        </p:tgtEl>
                                        <p:attrNameLst>
                                          <p:attrName>style.visibility</p:attrName>
                                        </p:attrNameLst>
                                      </p:cBhvr>
                                      <p:to>
                                        <p:strVal val="visible"/>
                                      </p:to>
                                    </p:set>
                                    <p:animEffect transition="in" filter="fade">
                                      <p:cBhvr>
                                        <p:cTn id="10"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CDD412-2A89-43E8-AFDD-2038F16EF3B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TextBox 4"/>
          <p:cNvSpPr txBox="1">
            <a:spLocks noChangeArrowheads="1"/>
          </p:cNvSpPr>
          <p:nvPr/>
        </p:nvSpPr>
        <p:spPr bwMode="auto">
          <a:xfrm>
            <a:off x="546538" y="299545"/>
            <a:ext cx="4724400" cy="1569660"/>
          </a:xfrm>
          <a:prstGeom prst="rect">
            <a:avLst/>
          </a:prstGeom>
          <a:noFill/>
          <a:ln w="9525">
            <a:noFill/>
            <a:miter lim="800000"/>
            <a:headEnd/>
            <a:tailEnd/>
          </a:ln>
        </p:spPr>
        <p:txBody>
          <a:bodyPr wrap="square">
            <a:spAutoFit/>
          </a:bodyPr>
          <a:lstStyle/>
          <a:p>
            <a:pPr algn="ctr"/>
            <a:r>
              <a:rPr lang="en-US" sz="3200" dirty="0">
                <a:latin typeface="AR ESSENCE" panose="02000000000000000000" pitchFamily="2" charset="0"/>
              </a:rPr>
              <a:t>Hebrew word for ‘still waters’ –</a:t>
            </a:r>
            <a:r>
              <a:rPr lang="en-US" sz="3200" dirty="0" err="1">
                <a:latin typeface="AR ESSENCE" panose="02000000000000000000" pitchFamily="2" charset="0"/>
              </a:rPr>
              <a:t>menuchot</a:t>
            </a:r>
            <a:r>
              <a:rPr lang="en-US" sz="3200" dirty="0">
                <a:latin typeface="AR ESSENCE" panose="02000000000000000000" pitchFamily="2" charset="0"/>
              </a:rPr>
              <a:t> meaning motionless waters </a:t>
            </a:r>
          </a:p>
        </p:txBody>
      </p:sp>
      <p:sp>
        <p:nvSpPr>
          <p:cNvPr id="6" name="TextBox 4"/>
          <p:cNvSpPr txBox="1">
            <a:spLocks noChangeArrowheads="1"/>
          </p:cNvSpPr>
          <p:nvPr/>
        </p:nvSpPr>
        <p:spPr bwMode="auto">
          <a:xfrm>
            <a:off x="6762750" y="2644170"/>
            <a:ext cx="4724400" cy="1569660"/>
          </a:xfrm>
          <a:prstGeom prst="rect">
            <a:avLst/>
          </a:prstGeom>
          <a:noFill/>
          <a:ln w="9525">
            <a:noFill/>
            <a:miter lim="800000"/>
            <a:headEnd/>
            <a:tailEnd/>
          </a:ln>
        </p:spPr>
        <p:txBody>
          <a:bodyPr wrap="square">
            <a:spAutoFit/>
          </a:bodyPr>
          <a:lstStyle/>
          <a:p>
            <a:pPr algn="ctr"/>
            <a:r>
              <a:rPr lang="en-US" sz="3200" dirty="0">
                <a:latin typeface="AR ESSENCE" panose="02000000000000000000" pitchFamily="2" charset="0"/>
              </a:rPr>
              <a:t>Sheep know they cannot swim in a swift current because of their heavy fleece.</a:t>
            </a:r>
          </a:p>
        </p:txBody>
      </p:sp>
      <p:pic>
        <p:nvPicPr>
          <p:cNvPr id="52226" name="Picture 2" descr="https://encrypted-tbn1.gstatic.com/images?q=tbn:ANd9GcQ_pL7bZI0Yj6Knv3pd66QdH15cSgDZnvn9SsjJ_8CEGABwt3Kp"/>
          <p:cNvPicPr>
            <a:picLocks noChangeAspect="1" noChangeArrowheads="1"/>
          </p:cNvPicPr>
          <p:nvPr/>
        </p:nvPicPr>
        <p:blipFill>
          <a:blip r:embed="rId2" cstate="print"/>
          <a:srcRect/>
          <a:stretch>
            <a:fillRect/>
          </a:stretch>
        </p:blipFill>
        <p:spPr bwMode="auto">
          <a:xfrm>
            <a:off x="372846" y="2269875"/>
            <a:ext cx="5863730" cy="38879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38D30C-DBF1-4D73-B22E-1D07D6C8688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TextBox 4"/>
          <p:cNvSpPr txBox="1">
            <a:spLocks noChangeArrowheads="1"/>
          </p:cNvSpPr>
          <p:nvPr/>
        </p:nvSpPr>
        <p:spPr bwMode="auto">
          <a:xfrm>
            <a:off x="1905000" y="228601"/>
            <a:ext cx="8001000" cy="769441"/>
          </a:xfrm>
          <a:prstGeom prst="rect">
            <a:avLst/>
          </a:prstGeom>
          <a:noFill/>
          <a:ln w="9525">
            <a:noFill/>
            <a:miter lim="800000"/>
            <a:headEnd/>
            <a:tailEnd/>
          </a:ln>
        </p:spPr>
        <p:txBody>
          <a:bodyPr wrap="square">
            <a:spAutoFit/>
          </a:bodyPr>
          <a:lstStyle/>
          <a:p>
            <a:pPr algn="ctr"/>
            <a:r>
              <a:rPr lang="en-US" sz="4400" dirty="0">
                <a:latin typeface="AR ESSENCE" panose="02000000000000000000" pitchFamily="2" charset="0"/>
              </a:rPr>
              <a:t>Waters---Revelation</a:t>
            </a:r>
          </a:p>
        </p:txBody>
      </p:sp>
      <p:sp>
        <p:nvSpPr>
          <p:cNvPr id="6" name="TextBox 4"/>
          <p:cNvSpPr txBox="1">
            <a:spLocks noChangeArrowheads="1"/>
          </p:cNvSpPr>
          <p:nvPr/>
        </p:nvSpPr>
        <p:spPr bwMode="auto">
          <a:xfrm>
            <a:off x="620112" y="4859467"/>
            <a:ext cx="6547944" cy="1446550"/>
          </a:xfrm>
          <a:prstGeom prst="rect">
            <a:avLst/>
          </a:prstGeom>
          <a:noFill/>
          <a:ln w="9525">
            <a:noFill/>
            <a:miter lim="800000"/>
            <a:headEnd/>
            <a:tailEnd/>
          </a:ln>
        </p:spPr>
        <p:txBody>
          <a:bodyPr wrap="square">
            <a:spAutoFit/>
          </a:bodyPr>
          <a:lstStyle/>
          <a:p>
            <a:pPr algn="ctr"/>
            <a:r>
              <a:rPr lang="en-US" sz="4400" dirty="0">
                <a:solidFill>
                  <a:schemeClr val="bg1"/>
                </a:solidFill>
                <a:latin typeface="AR ESSENCE" panose="02000000000000000000" pitchFamily="2" charset="0"/>
              </a:rPr>
              <a:t>Purest spiritual water---Scripture, “living prophets”</a:t>
            </a:r>
          </a:p>
        </p:txBody>
      </p:sp>
      <p:pic>
        <p:nvPicPr>
          <p:cNvPr id="51204" name="Picture 4" descr="https://encrypted-tbn2.gstatic.com/images?q=tbn:ANd9GcRBuUm-4WnL69TMXKJsBNuXLlqiIpVB0ERaD6fhJxPX65EDu7kRqg"/>
          <p:cNvPicPr>
            <a:picLocks noChangeAspect="1" noChangeArrowheads="1"/>
          </p:cNvPicPr>
          <p:nvPr/>
        </p:nvPicPr>
        <p:blipFill>
          <a:blip r:embed="rId2" cstate="print"/>
          <a:srcRect/>
          <a:stretch>
            <a:fillRect/>
          </a:stretch>
        </p:blipFill>
        <p:spPr bwMode="auto">
          <a:xfrm>
            <a:off x="1148691" y="1377134"/>
            <a:ext cx="4622800" cy="2575560"/>
          </a:xfrm>
          <a:prstGeom prst="rect">
            <a:avLst/>
          </a:prstGeom>
          <a:noFill/>
        </p:spPr>
      </p:pic>
      <p:pic>
        <p:nvPicPr>
          <p:cNvPr id="3" name="Picture 2">
            <a:extLst>
              <a:ext uri="{FF2B5EF4-FFF2-40B4-BE49-F238E27FC236}">
                <a16:creationId xmlns:a16="http://schemas.microsoft.com/office/drawing/2014/main" id="{0A9CEB9F-DB26-46E1-9D5D-38AF26CD1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651" y="1377134"/>
            <a:ext cx="4066189" cy="5101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04"/>
                                        </p:tgtEl>
                                        <p:attrNameLst>
                                          <p:attrName>style.visibility</p:attrName>
                                        </p:attrNameLst>
                                      </p:cBhvr>
                                      <p:to>
                                        <p:strVal val="visible"/>
                                      </p:to>
                                    </p:set>
                                    <p:animEffect transition="in" filter="fade">
                                      <p:cBhvr>
                                        <p:cTn id="10"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2C709C-998F-49A6-A1CD-C9DED1B640D4}"/>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www.scienceimage.csiro.au/index.cfm?event=site.image.thumbnail&amp;id=255&amp;viewfile=f&amp;divid=GA"/>
          <p:cNvPicPr>
            <a:picLocks noChangeAspect="1" noChangeArrowheads="1"/>
          </p:cNvPicPr>
          <p:nvPr/>
        </p:nvPicPr>
        <p:blipFill>
          <a:blip r:embed="rId2" cstate="print"/>
          <a:srcRect l="1515" t="18182" r="1515" b="19697"/>
          <a:stretch>
            <a:fillRect/>
          </a:stretch>
        </p:blipFill>
        <p:spPr bwMode="auto">
          <a:xfrm>
            <a:off x="1051034" y="1586528"/>
            <a:ext cx="5730766" cy="3671272"/>
          </a:xfrm>
          <a:prstGeom prst="rect">
            <a:avLst/>
          </a:prstGeom>
          <a:noFill/>
          <a:ln w="9525">
            <a:noFill/>
            <a:miter lim="800000"/>
            <a:headEnd/>
            <a:tailEnd/>
          </a:ln>
        </p:spPr>
      </p:pic>
      <p:sp>
        <p:nvSpPr>
          <p:cNvPr id="7171" name="TextBox 2"/>
          <p:cNvSpPr txBox="1">
            <a:spLocks noChangeArrowheads="1"/>
          </p:cNvSpPr>
          <p:nvPr/>
        </p:nvSpPr>
        <p:spPr bwMode="auto">
          <a:xfrm>
            <a:off x="2057400" y="1"/>
            <a:ext cx="7315200" cy="1569660"/>
          </a:xfrm>
          <a:prstGeom prst="rect">
            <a:avLst/>
          </a:prstGeom>
          <a:noFill/>
          <a:ln w="9525">
            <a:noFill/>
            <a:miter lim="800000"/>
            <a:headEnd/>
            <a:tailEnd/>
          </a:ln>
        </p:spPr>
        <p:txBody>
          <a:bodyPr wrap="square">
            <a:spAutoFit/>
          </a:bodyPr>
          <a:lstStyle/>
          <a:p>
            <a:pPr algn="ctr"/>
            <a:r>
              <a:rPr lang="en-US" sz="4800" b="1" dirty="0">
                <a:latin typeface="AR ESSENCE" panose="02000000000000000000" pitchFamily="2" charset="0"/>
              </a:rPr>
              <a:t>Sheep Ruminate = to ponder or meditate</a:t>
            </a:r>
            <a:endParaRPr lang="en-US" dirty="0">
              <a:latin typeface="Calibri" pitchFamily="34" charset="0"/>
            </a:endParaRPr>
          </a:p>
        </p:txBody>
      </p:sp>
      <p:sp>
        <p:nvSpPr>
          <p:cNvPr id="7172" name="Rectangle 3"/>
          <p:cNvSpPr>
            <a:spLocks noChangeArrowheads="1"/>
          </p:cNvSpPr>
          <p:nvPr/>
        </p:nvSpPr>
        <p:spPr bwMode="auto">
          <a:xfrm>
            <a:off x="7162800" y="2362201"/>
            <a:ext cx="3505200" cy="1384995"/>
          </a:xfrm>
          <a:prstGeom prst="rect">
            <a:avLst/>
          </a:prstGeom>
          <a:noFill/>
          <a:ln w="9525">
            <a:noFill/>
            <a:miter lim="800000"/>
            <a:headEnd/>
            <a:tailEnd/>
          </a:ln>
        </p:spPr>
        <p:txBody>
          <a:bodyPr wrap="square">
            <a:spAutoFit/>
          </a:bodyPr>
          <a:lstStyle/>
          <a:p>
            <a:pPr algn="ctr"/>
            <a:r>
              <a:rPr lang="en-US" sz="2800" b="1" dirty="0">
                <a:latin typeface="Calibri" pitchFamily="34" charset="0"/>
              </a:rPr>
              <a:t>Sheep eat </a:t>
            </a:r>
          </a:p>
          <a:p>
            <a:pPr algn="ctr"/>
            <a:r>
              <a:rPr lang="en-US" sz="2800" b="1" dirty="0">
                <a:latin typeface="Calibri" pitchFamily="34" charset="0"/>
              </a:rPr>
              <a:t>by chewing their cud </a:t>
            </a:r>
          </a:p>
          <a:p>
            <a:pPr algn="ctr"/>
            <a:r>
              <a:rPr lang="en-US" sz="2800" b="1" dirty="0">
                <a:latin typeface="Calibri" pitchFamily="34" charset="0"/>
              </a:rPr>
              <a:t>over and over again</a:t>
            </a:r>
          </a:p>
        </p:txBody>
      </p:sp>
      <p:sp>
        <p:nvSpPr>
          <p:cNvPr id="7174" name="Rectangle 4"/>
          <p:cNvSpPr>
            <a:spLocks noChangeArrowheads="1"/>
          </p:cNvSpPr>
          <p:nvPr/>
        </p:nvSpPr>
        <p:spPr bwMode="auto">
          <a:xfrm>
            <a:off x="1524000" y="5410200"/>
            <a:ext cx="8610600" cy="1569660"/>
          </a:xfrm>
          <a:prstGeom prst="rect">
            <a:avLst/>
          </a:prstGeom>
          <a:noFill/>
          <a:ln w="9525">
            <a:noFill/>
            <a:miter lim="800000"/>
            <a:headEnd/>
            <a:tailEnd/>
          </a:ln>
        </p:spPr>
        <p:txBody>
          <a:bodyPr wrap="square">
            <a:spAutoFit/>
          </a:bodyPr>
          <a:lstStyle/>
          <a:p>
            <a:pPr algn="ctr"/>
            <a:r>
              <a:rPr lang="en-US" sz="2400" b="1" dirty="0">
                <a:solidFill>
                  <a:schemeClr val="bg1"/>
                </a:solidFill>
                <a:latin typeface="Calibri" pitchFamily="34" charset="0"/>
              </a:rPr>
              <a:t>      </a:t>
            </a:r>
            <a:r>
              <a:rPr lang="en-US" sz="2400" b="1" i="1" dirty="0">
                <a:solidFill>
                  <a:schemeClr val="bg1"/>
                </a:solidFill>
                <a:latin typeface="Calibri" pitchFamily="34" charset="0"/>
              </a:rPr>
              <a:t> "And I will give you [shepherds] according to mine heart,</a:t>
            </a:r>
          </a:p>
          <a:p>
            <a:pPr algn="ctr"/>
            <a:r>
              <a:rPr lang="en-US" sz="2400" b="1" i="1" dirty="0">
                <a:solidFill>
                  <a:schemeClr val="bg1"/>
                </a:solidFill>
                <a:latin typeface="Calibri" pitchFamily="34" charset="0"/>
              </a:rPr>
              <a:t> which shall feed you with knowledge and understanding .” </a:t>
            </a:r>
          </a:p>
          <a:p>
            <a:pPr algn="ctr"/>
            <a:r>
              <a:rPr lang="en-US" sz="2400" b="1" i="1" dirty="0">
                <a:solidFill>
                  <a:schemeClr val="bg1"/>
                </a:solidFill>
                <a:latin typeface="Calibri" pitchFamily="34" charset="0"/>
              </a:rPr>
              <a:t> </a:t>
            </a:r>
            <a:r>
              <a:rPr lang="en-US" sz="2400" b="1" dirty="0">
                <a:solidFill>
                  <a:schemeClr val="bg1"/>
                </a:solidFill>
                <a:latin typeface="Calibri" pitchFamily="34" charset="0"/>
              </a:rPr>
              <a:t>Jeremiah 3:15</a:t>
            </a:r>
            <a:br>
              <a:rPr lang="en-US" sz="2400" b="1" dirty="0">
                <a:solidFill>
                  <a:schemeClr val="bg1"/>
                </a:solidFill>
                <a:latin typeface="Calibri" pitchFamily="34" charset="0"/>
              </a:rPr>
            </a:br>
            <a:endParaRPr lang="en-US" sz="24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6806C1-27E8-4352-827E-33841C85C26E}"/>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TextBox 2"/>
          <p:cNvSpPr txBox="1">
            <a:spLocks noChangeArrowheads="1"/>
          </p:cNvSpPr>
          <p:nvPr/>
        </p:nvSpPr>
        <p:spPr bwMode="auto">
          <a:xfrm>
            <a:off x="178676" y="1"/>
            <a:ext cx="11592910" cy="830997"/>
          </a:xfrm>
          <a:prstGeom prst="rect">
            <a:avLst/>
          </a:prstGeom>
          <a:noFill/>
          <a:ln w="9525">
            <a:noFill/>
            <a:miter lim="800000"/>
            <a:headEnd/>
            <a:tailEnd/>
          </a:ln>
        </p:spPr>
        <p:txBody>
          <a:bodyPr wrap="square">
            <a:spAutoFit/>
          </a:bodyPr>
          <a:lstStyle/>
          <a:p>
            <a:pPr algn="ctr"/>
            <a:r>
              <a:rPr lang="en-US" sz="4800" b="1" dirty="0">
                <a:latin typeface="AR ESSENCE" panose="02000000000000000000" pitchFamily="2" charset="0"/>
              </a:rPr>
              <a:t>Do you read your scriptures or do you meditate?</a:t>
            </a:r>
            <a:endParaRPr lang="en-US" dirty="0">
              <a:latin typeface="Calibri" pitchFamily="34" charset="0"/>
            </a:endParaRPr>
          </a:p>
        </p:txBody>
      </p:sp>
      <p:sp>
        <p:nvSpPr>
          <p:cNvPr id="7" name="TextBox 2"/>
          <p:cNvSpPr txBox="1">
            <a:spLocks noChangeArrowheads="1"/>
          </p:cNvSpPr>
          <p:nvPr/>
        </p:nvSpPr>
        <p:spPr bwMode="auto">
          <a:xfrm>
            <a:off x="1292772" y="4303986"/>
            <a:ext cx="9786445" cy="2308324"/>
          </a:xfrm>
          <a:prstGeom prst="rect">
            <a:avLst/>
          </a:prstGeom>
          <a:noFill/>
          <a:ln w="9525">
            <a:noFill/>
            <a:miter lim="800000"/>
            <a:headEnd/>
            <a:tailEnd/>
          </a:ln>
        </p:spPr>
        <p:txBody>
          <a:bodyPr wrap="square">
            <a:spAutoFit/>
          </a:bodyPr>
          <a:lstStyle/>
          <a:p>
            <a:pPr algn="ctr"/>
            <a:r>
              <a:rPr lang="en-US" sz="3600" b="1" dirty="0">
                <a:solidFill>
                  <a:schemeClr val="bg1"/>
                </a:solidFill>
                <a:latin typeface="AR ESSENCE" panose="02000000000000000000" pitchFamily="2" charset="0"/>
              </a:rPr>
              <a:t>Scriptures---spiritual food</a:t>
            </a:r>
          </a:p>
          <a:p>
            <a:pPr algn="ctr"/>
            <a:r>
              <a:rPr lang="en-US" sz="3600" b="1" dirty="0">
                <a:solidFill>
                  <a:schemeClr val="bg1"/>
                </a:solidFill>
                <a:latin typeface="AR ESSENCE" panose="02000000000000000000" pitchFamily="2" charset="0"/>
              </a:rPr>
              <a:t>The nourishment gained from our spiritual food  will not obtained by one quick chewing but pondering and reading them over and over--everyday</a:t>
            </a:r>
            <a:endParaRPr lang="en-US" sz="3600" dirty="0">
              <a:solidFill>
                <a:schemeClr val="bg1"/>
              </a:solidFill>
              <a:latin typeface="Calibri" pitchFamily="34" charset="0"/>
            </a:endParaRPr>
          </a:p>
        </p:txBody>
      </p:sp>
      <p:pic>
        <p:nvPicPr>
          <p:cNvPr id="3" name="Picture 2">
            <a:extLst>
              <a:ext uri="{FF2B5EF4-FFF2-40B4-BE49-F238E27FC236}">
                <a16:creationId xmlns:a16="http://schemas.microsoft.com/office/drawing/2014/main" id="{6A2A7349-7167-4C2A-8FC8-3E6C6002B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131" y="924035"/>
            <a:ext cx="3810000" cy="345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50CBAC-C07B-4674-B9D5-8F2F8E4ADA14}"/>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2" name="Rectangle 3"/>
          <p:cNvSpPr>
            <a:spLocks noChangeArrowheads="1"/>
          </p:cNvSpPr>
          <p:nvPr/>
        </p:nvSpPr>
        <p:spPr bwMode="auto">
          <a:xfrm>
            <a:off x="2819400" y="533400"/>
            <a:ext cx="7848600" cy="3785652"/>
          </a:xfrm>
          <a:prstGeom prst="rect">
            <a:avLst/>
          </a:prstGeom>
          <a:noFill/>
          <a:ln w="9525">
            <a:noFill/>
            <a:miter lim="800000"/>
            <a:headEnd/>
            <a:tailEnd/>
          </a:ln>
        </p:spPr>
        <p:txBody>
          <a:bodyPr wrap="square">
            <a:spAutoFit/>
          </a:bodyPr>
          <a:lstStyle/>
          <a:p>
            <a:pPr algn="ctr"/>
            <a:r>
              <a:rPr lang="en-US" sz="4800" i="1" dirty="0">
                <a:latin typeface="Calibri" pitchFamily="34" charset="0"/>
              </a:rPr>
              <a:t>"This is good doctrine.  </a:t>
            </a:r>
          </a:p>
          <a:p>
            <a:pPr algn="ctr"/>
            <a:r>
              <a:rPr lang="en-US" sz="4800" i="1" dirty="0">
                <a:latin typeface="Calibri" pitchFamily="34" charset="0"/>
              </a:rPr>
              <a:t>It tastes good.  I can taste the principles of eternal life, and so can you .”</a:t>
            </a:r>
            <a:endParaRPr lang="en-US" sz="4800" dirty="0">
              <a:latin typeface="Calibri" pitchFamily="34" charset="0"/>
            </a:endParaRPr>
          </a:p>
          <a:p>
            <a:pPr algn="ctr"/>
            <a:r>
              <a:rPr lang="en-US" sz="4800" dirty="0">
                <a:latin typeface="Calibri" pitchFamily="34" charset="0"/>
              </a:rPr>
              <a:t>--Joseph Smith </a:t>
            </a:r>
          </a:p>
        </p:txBody>
      </p:sp>
      <p:pic>
        <p:nvPicPr>
          <p:cNvPr id="50178" name="Picture 2" descr="https://encrypted-tbn0.gstatic.com/images?q=tbn:ANd9GcQ-ffvAS_nhvSqO7TxRAYv02OhtGpPiHodt_4BBLHvsRKAdjJ9X"/>
          <p:cNvPicPr>
            <a:picLocks noChangeAspect="1" noChangeArrowheads="1"/>
          </p:cNvPicPr>
          <p:nvPr/>
        </p:nvPicPr>
        <p:blipFill>
          <a:blip r:embed="rId2" cstate="print"/>
          <a:srcRect/>
          <a:stretch>
            <a:fillRect/>
          </a:stretch>
        </p:blipFill>
        <p:spPr bwMode="auto">
          <a:xfrm>
            <a:off x="567039" y="1036857"/>
            <a:ext cx="2092078" cy="30094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CE2C79-5041-4400-9FDF-BA4C43DF9070}"/>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Box 1"/>
          <p:cNvSpPr txBox="1">
            <a:spLocks noChangeArrowheads="1"/>
          </p:cNvSpPr>
          <p:nvPr/>
        </p:nvSpPr>
        <p:spPr bwMode="auto">
          <a:xfrm>
            <a:off x="1066799" y="152400"/>
            <a:ext cx="10715297" cy="923330"/>
          </a:xfrm>
          <a:prstGeom prst="rect">
            <a:avLst/>
          </a:prstGeom>
          <a:noFill/>
          <a:ln w="9525">
            <a:noFill/>
            <a:miter lim="800000"/>
            <a:headEnd/>
            <a:tailEnd/>
          </a:ln>
        </p:spPr>
        <p:txBody>
          <a:bodyPr wrap="square">
            <a:spAutoFit/>
          </a:bodyPr>
          <a:lstStyle/>
          <a:p>
            <a:pPr algn="ctr"/>
            <a:r>
              <a:rPr lang="en-US" sz="5400" b="1" dirty="0">
                <a:latin typeface="AR ESSENCE" panose="02000000000000000000" pitchFamily="2" charset="0"/>
              </a:rPr>
              <a:t>Who are the Sheep in the Scriptures?</a:t>
            </a:r>
          </a:p>
        </p:txBody>
      </p:sp>
      <p:sp>
        <p:nvSpPr>
          <p:cNvPr id="4" name="TextBox 3"/>
          <p:cNvSpPr txBox="1">
            <a:spLocks noChangeArrowheads="1"/>
          </p:cNvSpPr>
          <p:nvPr/>
        </p:nvSpPr>
        <p:spPr bwMode="auto">
          <a:xfrm>
            <a:off x="7370379" y="2627586"/>
            <a:ext cx="1905000" cy="1754188"/>
          </a:xfrm>
          <a:prstGeom prst="rect">
            <a:avLst/>
          </a:prstGeom>
          <a:noFill/>
          <a:ln w="9525">
            <a:noFill/>
            <a:miter lim="800000"/>
            <a:headEnd/>
            <a:tailEnd/>
          </a:ln>
        </p:spPr>
        <p:txBody>
          <a:bodyPr>
            <a:spAutoFit/>
          </a:bodyPr>
          <a:lstStyle/>
          <a:p>
            <a:pPr algn="ctr"/>
            <a:r>
              <a:rPr lang="en-US" sz="3600" b="1" dirty="0"/>
              <a:t>All of God’s Children</a:t>
            </a:r>
          </a:p>
        </p:txBody>
      </p:sp>
      <p:pic>
        <p:nvPicPr>
          <p:cNvPr id="6" name="Picture 4" descr="http://www.soulshepherding.org/blog/wp-content/uploads/2011/03/Jesus-Good-Shepherd-follows-sheep.jpg"/>
          <p:cNvPicPr>
            <a:picLocks noChangeAspect="1" noChangeArrowheads="1"/>
          </p:cNvPicPr>
          <p:nvPr/>
        </p:nvPicPr>
        <p:blipFill>
          <a:blip r:embed="rId2" cstate="print"/>
          <a:srcRect/>
          <a:stretch>
            <a:fillRect/>
          </a:stretch>
        </p:blipFill>
        <p:spPr bwMode="auto">
          <a:xfrm>
            <a:off x="1500352" y="1363038"/>
            <a:ext cx="5016062" cy="52037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8953DA-4B21-4240-94B9-B1D9DE61C0E6}"/>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extBox 2"/>
          <p:cNvSpPr txBox="1">
            <a:spLocks noChangeArrowheads="1"/>
          </p:cNvSpPr>
          <p:nvPr/>
        </p:nvSpPr>
        <p:spPr bwMode="auto">
          <a:xfrm>
            <a:off x="2467304" y="271485"/>
            <a:ext cx="7467600" cy="769441"/>
          </a:xfrm>
          <a:prstGeom prst="rect">
            <a:avLst/>
          </a:prstGeom>
          <a:noFill/>
          <a:ln w="9525">
            <a:noFill/>
            <a:miter lim="800000"/>
            <a:headEnd/>
            <a:tailEnd/>
          </a:ln>
        </p:spPr>
        <p:txBody>
          <a:bodyPr wrap="square">
            <a:spAutoFit/>
          </a:bodyPr>
          <a:lstStyle/>
          <a:p>
            <a:pPr algn="ctr"/>
            <a:r>
              <a:rPr lang="en-US" sz="4400" b="1" dirty="0">
                <a:latin typeface="AR ESSENCE" panose="02000000000000000000" pitchFamily="2" charset="0"/>
              </a:rPr>
              <a:t>Sheep Need Daily Physical Touch</a:t>
            </a:r>
          </a:p>
        </p:txBody>
      </p:sp>
      <p:pic>
        <p:nvPicPr>
          <p:cNvPr id="8196" name="Picture 6" descr="http://home.austarnet.com.au/gerhardy/images/shepherd_jesus10.jpg"/>
          <p:cNvPicPr>
            <a:picLocks noChangeAspect="1" noChangeArrowheads="1"/>
          </p:cNvPicPr>
          <p:nvPr/>
        </p:nvPicPr>
        <p:blipFill>
          <a:blip r:embed="rId2" cstate="print"/>
          <a:srcRect/>
          <a:stretch>
            <a:fillRect/>
          </a:stretch>
        </p:blipFill>
        <p:spPr bwMode="auto">
          <a:xfrm>
            <a:off x="1150883" y="1735590"/>
            <a:ext cx="3452648" cy="4817609"/>
          </a:xfrm>
          <a:prstGeom prst="rect">
            <a:avLst/>
          </a:prstGeom>
          <a:noFill/>
          <a:ln w="9525">
            <a:noFill/>
            <a:miter lim="800000"/>
            <a:headEnd/>
            <a:tailEnd/>
          </a:ln>
        </p:spPr>
      </p:pic>
      <p:sp>
        <p:nvSpPr>
          <p:cNvPr id="8197" name="TextBox 4"/>
          <p:cNvSpPr txBox="1">
            <a:spLocks noChangeArrowheads="1"/>
          </p:cNvSpPr>
          <p:nvPr/>
        </p:nvSpPr>
        <p:spPr bwMode="auto">
          <a:xfrm>
            <a:off x="6096000" y="4426059"/>
            <a:ext cx="4800600" cy="1815882"/>
          </a:xfrm>
          <a:prstGeom prst="rect">
            <a:avLst/>
          </a:prstGeom>
          <a:noFill/>
          <a:ln w="9525">
            <a:noFill/>
            <a:miter lim="800000"/>
            <a:headEnd/>
            <a:tailEnd/>
          </a:ln>
        </p:spPr>
        <p:txBody>
          <a:bodyPr wrap="square">
            <a:spAutoFit/>
          </a:bodyPr>
          <a:lstStyle/>
          <a:p>
            <a:pPr algn="ctr"/>
            <a:r>
              <a:rPr lang="en-US" sz="2800" i="1" dirty="0">
                <a:solidFill>
                  <a:schemeClr val="bg1"/>
                </a:solidFill>
              </a:rPr>
              <a:t>“And they brought young children to him…and he took them up in his arms.”</a:t>
            </a:r>
            <a:endParaRPr lang="en-US" sz="2800" dirty="0">
              <a:solidFill>
                <a:schemeClr val="bg1"/>
              </a:solidFill>
            </a:endParaRPr>
          </a:p>
          <a:p>
            <a:pPr algn="ctr"/>
            <a:r>
              <a:rPr lang="en-US" sz="2800" dirty="0">
                <a:solidFill>
                  <a:schemeClr val="bg1"/>
                </a:solidFill>
              </a:rPr>
              <a:t>Mark 10:13,16</a:t>
            </a:r>
          </a:p>
        </p:txBody>
      </p:sp>
      <p:pic>
        <p:nvPicPr>
          <p:cNvPr id="24578" name="Picture 2" descr="https://encrypted-tbn0.gstatic.com/images?q=tbn:ANd9GcQZvlJ6JPN74YET8GD37hAJLyYDc3ZtU5UtJzC_aTnKVQp-UpM"/>
          <p:cNvPicPr>
            <a:picLocks noChangeAspect="1" noChangeArrowheads="1"/>
          </p:cNvPicPr>
          <p:nvPr/>
        </p:nvPicPr>
        <p:blipFill>
          <a:blip r:embed="rId3" cstate="print"/>
          <a:srcRect/>
          <a:stretch>
            <a:fillRect/>
          </a:stretch>
        </p:blipFill>
        <p:spPr bwMode="auto">
          <a:xfrm>
            <a:off x="6400800" y="1524000"/>
            <a:ext cx="3840478"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fade">
                                      <p:cBhvr>
                                        <p:cTn id="10"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F99C6-FD7A-482D-8E77-D2C06BCAF434}"/>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extBox 2"/>
          <p:cNvSpPr txBox="1">
            <a:spLocks noChangeArrowheads="1"/>
          </p:cNvSpPr>
          <p:nvPr/>
        </p:nvSpPr>
        <p:spPr bwMode="auto">
          <a:xfrm>
            <a:off x="488731" y="388882"/>
            <a:ext cx="4724400" cy="2862322"/>
          </a:xfrm>
          <a:prstGeom prst="rect">
            <a:avLst/>
          </a:prstGeom>
          <a:noFill/>
          <a:ln w="9525">
            <a:noFill/>
            <a:miter lim="800000"/>
            <a:headEnd/>
            <a:tailEnd/>
          </a:ln>
        </p:spPr>
        <p:txBody>
          <a:bodyPr>
            <a:spAutoFit/>
          </a:bodyPr>
          <a:lstStyle/>
          <a:p>
            <a:pPr algn="ctr"/>
            <a:r>
              <a:rPr lang="en-US" sz="3600" b="1" dirty="0">
                <a:latin typeface="AR ESSENCE" panose="02000000000000000000" pitchFamily="2" charset="0"/>
              </a:rPr>
              <a:t>Early in the morning the sheep would form a grazing line and keep the same position throughout the day</a:t>
            </a:r>
          </a:p>
        </p:txBody>
      </p:sp>
      <p:sp>
        <p:nvSpPr>
          <p:cNvPr id="7" name="TextBox 2"/>
          <p:cNvSpPr txBox="1">
            <a:spLocks noChangeArrowheads="1"/>
          </p:cNvSpPr>
          <p:nvPr/>
        </p:nvSpPr>
        <p:spPr bwMode="auto">
          <a:xfrm>
            <a:off x="5715000" y="4547950"/>
            <a:ext cx="4724400" cy="1754326"/>
          </a:xfrm>
          <a:prstGeom prst="rect">
            <a:avLst/>
          </a:prstGeom>
          <a:noFill/>
          <a:ln w="9525">
            <a:noFill/>
            <a:miter lim="800000"/>
            <a:headEnd/>
            <a:tailEnd/>
          </a:ln>
        </p:spPr>
        <p:txBody>
          <a:bodyPr>
            <a:spAutoFit/>
          </a:bodyPr>
          <a:lstStyle/>
          <a:p>
            <a:pPr algn="ctr"/>
            <a:r>
              <a:rPr lang="en-US" sz="3600" b="1" dirty="0">
                <a:solidFill>
                  <a:schemeClr val="bg1"/>
                </a:solidFill>
                <a:latin typeface="AR ESSENCE" panose="02000000000000000000" pitchFamily="2" charset="0"/>
              </a:rPr>
              <a:t>At some point in time the sheep leave the line and search for shepherd.</a:t>
            </a:r>
          </a:p>
        </p:txBody>
      </p:sp>
      <p:pic>
        <p:nvPicPr>
          <p:cNvPr id="61442" name="Picture 2" descr="https://encrypted-tbn0.gstatic.com/images?q=tbn:ANd9GcR3VcR91t5QNvPyTwH2ZOE13X4FFNGJBrGBhGoExEgCl5SqZ8nOgA"/>
          <p:cNvPicPr>
            <a:picLocks noChangeAspect="1" noChangeArrowheads="1"/>
          </p:cNvPicPr>
          <p:nvPr/>
        </p:nvPicPr>
        <p:blipFill>
          <a:blip r:embed="rId2" cstate="print"/>
          <a:srcRect/>
          <a:stretch>
            <a:fillRect/>
          </a:stretch>
        </p:blipFill>
        <p:spPr bwMode="auto">
          <a:xfrm>
            <a:off x="5701862" y="277862"/>
            <a:ext cx="5923248" cy="39922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525A0A-BDFD-4EDD-B2A3-8091770C180E}"/>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extBox 2"/>
          <p:cNvSpPr txBox="1">
            <a:spLocks noChangeArrowheads="1"/>
          </p:cNvSpPr>
          <p:nvPr/>
        </p:nvSpPr>
        <p:spPr bwMode="auto">
          <a:xfrm>
            <a:off x="685800" y="233532"/>
            <a:ext cx="5410200" cy="1200329"/>
          </a:xfrm>
          <a:prstGeom prst="rect">
            <a:avLst/>
          </a:prstGeom>
          <a:noFill/>
          <a:ln w="9525">
            <a:noFill/>
            <a:miter lim="800000"/>
            <a:headEnd/>
            <a:tailEnd/>
          </a:ln>
        </p:spPr>
        <p:txBody>
          <a:bodyPr wrap="square">
            <a:spAutoFit/>
          </a:bodyPr>
          <a:lstStyle/>
          <a:p>
            <a:pPr algn="ctr"/>
            <a:r>
              <a:rPr lang="en-US" sz="3600" b="1" dirty="0">
                <a:latin typeface="AR ESSENCE" panose="02000000000000000000" pitchFamily="2" charset="0"/>
              </a:rPr>
              <a:t>The shepherd receives the sheep with outstretch arms…</a:t>
            </a:r>
          </a:p>
        </p:txBody>
      </p:sp>
      <p:sp>
        <p:nvSpPr>
          <p:cNvPr id="7" name="TextBox 2"/>
          <p:cNvSpPr txBox="1">
            <a:spLocks noChangeArrowheads="1"/>
          </p:cNvSpPr>
          <p:nvPr/>
        </p:nvSpPr>
        <p:spPr bwMode="auto">
          <a:xfrm>
            <a:off x="4474779" y="4617166"/>
            <a:ext cx="6970986" cy="1754326"/>
          </a:xfrm>
          <a:prstGeom prst="rect">
            <a:avLst/>
          </a:prstGeom>
          <a:noFill/>
          <a:ln w="9525">
            <a:noFill/>
            <a:miter lim="800000"/>
            <a:headEnd/>
            <a:tailEnd/>
          </a:ln>
        </p:spPr>
        <p:txBody>
          <a:bodyPr wrap="square">
            <a:spAutoFit/>
          </a:bodyPr>
          <a:lstStyle/>
          <a:p>
            <a:pPr algn="ctr"/>
            <a:r>
              <a:rPr lang="en-US" sz="3600" b="1" dirty="0">
                <a:solidFill>
                  <a:schemeClr val="bg1"/>
                </a:solidFill>
                <a:latin typeface="AR ESSENCE" panose="02000000000000000000" pitchFamily="2" charset="0"/>
              </a:rPr>
              <a:t>…The sheep would rub against the shepherd’s leg, or if the shepherd were seated, rub its cheek against His face.</a:t>
            </a:r>
          </a:p>
        </p:txBody>
      </p:sp>
      <p:pic>
        <p:nvPicPr>
          <p:cNvPr id="8" name="Picture 7" descr="jesus_sheep_.jpg"/>
          <p:cNvPicPr>
            <a:picLocks noChangeAspect="1"/>
          </p:cNvPicPr>
          <p:nvPr/>
        </p:nvPicPr>
        <p:blipFill>
          <a:blip r:embed="rId2" cstate="print"/>
          <a:stretch>
            <a:fillRect/>
          </a:stretch>
        </p:blipFill>
        <p:spPr>
          <a:xfrm>
            <a:off x="6959162" y="344651"/>
            <a:ext cx="3184963" cy="4113911"/>
          </a:xfrm>
          <a:prstGeom prst="rect">
            <a:avLst/>
          </a:prstGeom>
        </p:spPr>
      </p:pic>
      <p:pic>
        <p:nvPicPr>
          <p:cNvPr id="62468" name="Picture 4" descr="https://encrypted-tbn1.gstatic.com/images?q=tbn:ANd9GcSrSoYF40Reb6zdMmAz9uy1mhS7vDZNpEwIQHZH2ZgsbnbCwS5D"/>
          <p:cNvPicPr>
            <a:picLocks noChangeAspect="1" noChangeArrowheads="1"/>
          </p:cNvPicPr>
          <p:nvPr/>
        </p:nvPicPr>
        <p:blipFill>
          <a:blip r:embed="rId3" cstate="print"/>
          <a:srcRect/>
          <a:stretch>
            <a:fillRect/>
          </a:stretch>
        </p:blipFill>
        <p:spPr bwMode="auto">
          <a:xfrm>
            <a:off x="863162" y="2215171"/>
            <a:ext cx="3074276" cy="44867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2468"/>
                                        </p:tgtEl>
                                        <p:attrNameLst>
                                          <p:attrName>style.visibility</p:attrName>
                                        </p:attrNameLst>
                                      </p:cBhvr>
                                      <p:to>
                                        <p:strVal val="visible"/>
                                      </p:to>
                                    </p:set>
                                    <p:animEffect transition="in" filter="fade">
                                      <p:cBhvr>
                                        <p:cTn id="10"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0B3CB1-C48C-449E-9FA9-8A6A977BD831}"/>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extBox 2"/>
          <p:cNvSpPr txBox="1">
            <a:spLocks noChangeArrowheads="1"/>
          </p:cNvSpPr>
          <p:nvPr/>
        </p:nvSpPr>
        <p:spPr bwMode="auto">
          <a:xfrm>
            <a:off x="1676400" y="304800"/>
            <a:ext cx="7635766" cy="1754326"/>
          </a:xfrm>
          <a:prstGeom prst="rect">
            <a:avLst/>
          </a:prstGeom>
          <a:noFill/>
          <a:ln w="9525">
            <a:noFill/>
            <a:miter lim="800000"/>
            <a:headEnd/>
            <a:tailEnd/>
          </a:ln>
        </p:spPr>
        <p:txBody>
          <a:bodyPr wrap="square">
            <a:spAutoFit/>
          </a:bodyPr>
          <a:lstStyle/>
          <a:p>
            <a:pPr algn="ctr"/>
            <a:r>
              <a:rPr lang="en-US" sz="3600" b="1" dirty="0">
                <a:latin typeface="AR ESSENCE" panose="02000000000000000000" pitchFamily="2" charset="0"/>
              </a:rPr>
              <a:t>Meanwhile the shepherd would gently pat the sheep, rubbing its nose and ears and scratching its chin…</a:t>
            </a:r>
          </a:p>
        </p:txBody>
      </p:sp>
      <p:sp>
        <p:nvSpPr>
          <p:cNvPr id="7" name="TextBox 2"/>
          <p:cNvSpPr txBox="1">
            <a:spLocks noChangeArrowheads="1"/>
          </p:cNvSpPr>
          <p:nvPr/>
        </p:nvSpPr>
        <p:spPr bwMode="auto">
          <a:xfrm>
            <a:off x="5494283" y="4498427"/>
            <a:ext cx="5715000" cy="1754326"/>
          </a:xfrm>
          <a:prstGeom prst="rect">
            <a:avLst/>
          </a:prstGeom>
          <a:noFill/>
          <a:ln w="9525">
            <a:noFill/>
            <a:miter lim="800000"/>
            <a:headEnd/>
            <a:tailEnd/>
          </a:ln>
        </p:spPr>
        <p:txBody>
          <a:bodyPr wrap="square">
            <a:spAutoFit/>
          </a:bodyPr>
          <a:lstStyle/>
          <a:p>
            <a:pPr algn="ctr"/>
            <a:r>
              <a:rPr lang="en-US" sz="3600" b="1" dirty="0">
                <a:solidFill>
                  <a:schemeClr val="bg1"/>
                </a:solidFill>
                <a:latin typeface="AR ESSENCE" panose="02000000000000000000" pitchFamily="2" charset="0"/>
              </a:rPr>
              <a:t>…After a brief period the sheep would return to its place in the grazing line.</a:t>
            </a:r>
          </a:p>
        </p:txBody>
      </p:sp>
      <p:pic>
        <p:nvPicPr>
          <p:cNvPr id="62466" name="Picture 2" descr="http://rescuejesusnow.files.wordpress.com/2012/07/shepherd.jpg"/>
          <p:cNvPicPr>
            <a:picLocks noChangeAspect="1" noChangeArrowheads="1"/>
          </p:cNvPicPr>
          <p:nvPr/>
        </p:nvPicPr>
        <p:blipFill>
          <a:blip r:embed="rId2" cstate="print"/>
          <a:srcRect/>
          <a:stretch>
            <a:fillRect/>
          </a:stretch>
        </p:blipFill>
        <p:spPr bwMode="auto">
          <a:xfrm>
            <a:off x="479947" y="2134463"/>
            <a:ext cx="4265474" cy="42654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752007-AA3F-4446-A7EB-FF53D79586F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extBox 2"/>
          <p:cNvSpPr txBox="1">
            <a:spLocks noChangeArrowheads="1"/>
          </p:cNvSpPr>
          <p:nvPr/>
        </p:nvSpPr>
        <p:spPr bwMode="auto">
          <a:xfrm>
            <a:off x="441434" y="304800"/>
            <a:ext cx="6492766" cy="1754326"/>
          </a:xfrm>
          <a:prstGeom prst="rect">
            <a:avLst/>
          </a:prstGeom>
          <a:noFill/>
          <a:ln w="9525">
            <a:noFill/>
            <a:miter lim="800000"/>
            <a:headEnd/>
            <a:tailEnd/>
          </a:ln>
        </p:spPr>
        <p:txBody>
          <a:bodyPr wrap="square">
            <a:spAutoFit/>
          </a:bodyPr>
          <a:lstStyle/>
          <a:p>
            <a:pPr algn="ctr"/>
            <a:r>
              <a:rPr lang="en-US" sz="3600" b="1" dirty="0">
                <a:latin typeface="AR ESSENCE" panose="02000000000000000000" pitchFamily="2" charset="0"/>
              </a:rPr>
              <a:t>Christ touches you through the Holy Ghost. Are you keeping yourselves worthy to feel His touch every day?</a:t>
            </a:r>
          </a:p>
        </p:txBody>
      </p:sp>
      <p:sp>
        <p:nvSpPr>
          <p:cNvPr id="7" name="TextBox 2"/>
          <p:cNvSpPr txBox="1">
            <a:spLocks noChangeArrowheads="1"/>
          </p:cNvSpPr>
          <p:nvPr/>
        </p:nvSpPr>
        <p:spPr bwMode="auto">
          <a:xfrm>
            <a:off x="4953000" y="4267200"/>
            <a:ext cx="5715000" cy="2308324"/>
          </a:xfrm>
          <a:prstGeom prst="rect">
            <a:avLst/>
          </a:prstGeom>
          <a:noFill/>
          <a:ln w="9525">
            <a:noFill/>
            <a:miter lim="800000"/>
            <a:headEnd/>
            <a:tailEnd/>
          </a:ln>
        </p:spPr>
        <p:txBody>
          <a:bodyPr wrap="square">
            <a:spAutoFit/>
          </a:bodyPr>
          <a:lstStyle/>
          <a:p>
            <a:pPr algn="ctr"/>
            <a:r>
              <a:rPr lang="en-US" sz="3600" b="1" dirty="0">
                <a:solidFill>
                  <a:schemeClr val="bg1"/>
                </a:solidFill>
                <a:latin typeface="AR ESSENCE" panose="02000000000000000000" pitchFamily="2" charset="0"/>
              </a:rPr>
              <a:t>Sometimes His touch can make us aware of the difference between who we are and who we should be.</a:t>
            </a:r>
          </a:p>
        </p:txBody>
      </p:sp>
      <p:pic>
        <p:nvPicPr>
          <p:cNvPr id="8" name="Picture 10" descr="https://encrypted-tbn2.gstatic.com/images?q=tbn:ANd9GcSqPC57dN3LkUbVV_mpzq9V1mab7eJAHWvyK8qnoHt5TxPvB0sC"/>
          <p:cNvPicPr>
            <a:picLocks noChangeAspect="1" noChangeArrowheads="1"/>
          </p:cNvPicPr>
          <p:nvPr/>
        </p:nvPicPr>
        <p:blipFill>
          <a:blip r:embed="rId2" cstate="print"/>
          <a:srcRect/>
          <a:stretch>
            <a:fillRect/>
          </a:stretch>
        </p:blipFill>
        <p:spPr bwMode="auto">
          <a:xfrm>
            <a:off x="7375634" y="195632"/>
            <a:ext cx="3665054" cy="3988942"/>
          </a:xfrm>
          <a:prstGeom prst="rect">
            <a:avLst/>
          </a:prstGeom>
          <a:noFill/>
        </p:spPr>
      </p:pic>
      <p:pic>
        <p:nvPicPr>
          <p:cNvPr id="64514" name="Picture 2" descr="http://1.bp.blogspot.com/-W1Whghx8_6U/T9zDyLDqKeI/AAAAAAAAANU/gEZAIO_Q4lc/s1600/christus-hand-lds-454936-mobile.jpg"/>
          <p:cNvPicPr>
            <a:picLocks noChangeAspect="1" noChangeArrowheads="1"/>
          </p:cNvPicPr>
          <p:nvPr/>
        </p:nvPicPr>
        <p:blipFill>
          <a:blip r:embed="rId3" cstate="print"/>
          <a:srcRect/>
          <a:stretch>
            <a:fillRect/>
          </a:stretch>
        </p:blipFill>
        <p:spPr bwMode="auto">
          <a:xfrm>
            <a:off x="1692166" y="2446314"/>
            <a:ext cx="2885632" cy="4278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0DE3F4-3558-4243-9B16-DB1494F64293}"/>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www.brijbag.com/wp-content/uploads/2007/12/shepherd-annointing-with-oil.gif"/>
          <p:cNvPicPr>
            <a:picLocks noChangeAspect="1" noChangeArrowheads="1"/>
          </p:cNvPicPr>
          <p:nvPr/>
        </p:nvPicPr>
        <p:blipFill>
          <a:blip r:embed="rId2" cstate="print"/>
          <a:srcRect/>
          <a:stretch>
            <a:fillRect/>
          </a:stretch>
        </p:blipFill>
        <p:spPr bwMode="auto">
          <a:xfrm>
            <a:off x="4828192" y="1354073"/>
            <a:ext cx="5715000" cy="5070475"/>
          </a:xfrm>
          <a:prstGeom prst="rect">
            <a:avLst/>
          </a:prstGeom>
          <a:noFill/>
          <a:ln w="9525">
            <a:noFill/>
            <a:miter lim="800000"/>
            <a:headEnd/>
            <a:tailEnd/>
          </a:ln>
        </p:spPr>
      </p:pic>
      <p:sp>
        <p:nvSpPr>
          <p:cNvPr id="9219" name="TextBox 3"/>
          <p:cNvSpPr txBox="1">
            <a:spLocks noChangeArrowheads="1"/>
          </p:cNvSpPr>
          <p:nvPr/>
        </p:nvSpPr>
        <p:spPr bwMode="auto">
          <a:xfrm>
            <a:off x="819807" y="2043301"/>
            <a:ext cx="3686503" cy="4031873"/>
          </a:xfrm>
          <a:prstGeom prst="rect">
            <a:avLst/>
          </a:prstGeom>
          <a:noFill/>
          <a:ln w="9525">
            <a:noFill/>
            <a:miter lim="800000"/>
            <a:headEnd/>
            <a:tailEnd/>
          </a:ln>
        </p:spPr>
        <p:txBody>
          <a:bodyPr wrap="square">
            <a:spAutoFit/>
          </a:bodyPr>
          <a:lstStyle/>
          <a:p>
            <a:pPr algn="ctr"/>
            <a:r>
              <a:rPr lang="en-US" sz="3200" b="1" i="1" dirty="0">
                <a:latin typeface="Calibri" pitchFamily="34" charset="0"/>
              </a:rPr>
              <a:t>“…..thou </a:t>
            </a:r>
            <a:r>
              <a:rPr lang="en-US" sz="3200" b="1" i="1" dirty="0" err="1">
                <a:latin typeface="Calibri" pitchFamily="34" charset="0"/>
              </a:rPr>
              <a:t>anointest</a:t>
            </a:r>
            <a:r>
              <a:rPr lang="en-US" sz="3200" b="1" i="1" dirty="0">
                <a:latin typeface="Calibri" pitchFamily="34" charset="0"/>
              </a:rPr>
              <a:t> </a:t>
            </a:r>
          </a:p>
          <a:p>
            <a:pPr algn="ctr"/>
            <a:r>
              <a:rPr lang="en-US" sz="3200" b="1" i="1" dirty="0">
                <a:latin typeface="Calibri" pitchFamily="34" charset="0"/>
              </a:rPr>
              <a:t>my head with oil.”  </a:t>
            </a:r>
          </a:p>
          <a:p>
            <a:pPr algn="ctr"/>
            <a:r>
              <a:rPr lang="en-US" sz="3200" b="1" dirty="0">
                <a:latin typeface="Calibri" pitchFamily="34" charset="0"/>
              </a:rPr>
              <a:t>Psalms 23:5</a:t>
            </a:r>
          </a:p>
          <a:p>
            <a:pPr algn="ctr"/>
            <a:endParaRPr lang="en-US" sz="3200" b="1" dirty="0">
              <a:solidFill>
                <a:schemeClr val="bg1"/>
              </a:solidFill>
              <a:latin typeface="Calibri" pitchFamily="34" charset="0"/>
            </a:endParaRPr>
          </a:p>
          <a:p>
            <a:pPr algn="ctr"/>
            <a:r>
              <a:rPr lang="en-US" sz="3200" b="1" dirty="0">
                <a:solidFill>
                  <a:schemeClr val="bg1"/>
                </a:solidFill>
                <a:latin typeface="Calibri" pitchFamily="34" charset="0"/>
              </a:rPr>
              <a:t>To preserve </a:t>
            </a:r>
          </a:p>
          <a:p>
            <a:pPr algn="ctr"/>
            <a:r>
              <a:rPr lang="en-US" sz="3200" b="1" dirty="0">
                <a:solidFill>
                  <a:schemeClr val="bg1"/>
                </a:solidFill>
                <a:latin typeface="Calibri" pitchFamily="34" charset="0"/>
              </a:rPr>
              <a:t>and to heal and keep them from sunstroke</a:t>
            </a:r>
          </a:p>
        </p:txBody>
      </p:sp>
      <p:sp>
        <p:nvSpPr>
          <p:cNvPr id="9220" name="Rectangle 4"/>
          <p:cNvSpPr>
            <a:spLocks noChangeArrowheads="1"/>
          </p:cNvSpPr>
          <p:nvPr/>
        </p:nvSpPr>
        <p:spPr bwMode="auto">
          <a:xfrm>
            <a:off x="2922122" y="89624"/>
            <a:ext cx="6498894" cy="830997"/>
          </a:xfrm>
          <a:prstGeom prst="rect">
            <a:avLst/>
          </a:prstGeom>
          <a:noFill/>
          <a:ln w="9525">
            <a:noFill/>
            <a:miter lim="800000"/>
            <a:headEnd/>
            <a:tailEnd/>
          </a:ln>
        </p:spPr>
        <p:txBody>
          <a:bodyPr wrap="none">
            <a:spAutoFit/>
          </a:bodyPr>
          <a:lstStyle/>
          <a:p>
            <a:pPr algn="ctr"/>
            <a:r>
              <a:rPr lang="en-US" sz="4800" b="1" dirty="0">
                <a:latin typeface="AR ESSENCE" panose="02000000000000000000" pitchFamily="2" charset="0"/>
              </a:rPr>
              <a:t>Sheep need to be Anointed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5" end="5"/>
                                            </p:txEl>
                                          </p:spTgt>
                                        </p:tgtEl>
                                        <p:attrNameLst>
                                          <p:attrName>style.visibility</p:attrName>
                                        </p:attrNameLst>
                                      </p:cBhvr>
                                      <p:to>
                                        <p:strVal val="visible"/>
                                      </p:to>
                                    </p:set>
                                    <p:animEffect transition="in" filter="fade">
                                      <p:cBhvr>
                                        <p:cTn id="10"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25A784-C1A5-4DE1-9447-AD64655763E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Rectangle 4"/>
          <p:cNvSpPr>
            <a:spLocks noChangeArrowheads="1"/>
          </p:cNvSpPr>
          <p:nvPr/>
        </p:nvSpPr>
        <p:spPr bwMode="auto">
          <a:xfrm>
            <a:off x="1945127" y="0"/>
            <a:ext cx="7742943" cy="1569660"/>
          </a:xfrm>
          <a:prstGeom prst="rect">
            <a:avLst/>
          </a:prstGeom>
          <a:noFill/>
          <a:ln w="9525">
            <a:noFill/>
            <a:miter lim="800000"/>
            <a:headEnd/>
            <a:tailEnd/>
          </a:ln>
        </p:spPr>
        <p:txBody>
          <a:bodyPr wrap="square">
            <a:spAutoFit/>
          </a:bodyPr>
          <a:lstStyle/>
          <a:p>
            <a:pPr algn="ctr"/>
            <a:r>
              <a:rPr lang="en-US" sz="4800" b="1" dirty="0">
                <a:latin typeface="AR ESSENCE" panose="02000000000000000000" pitchFamily="2" charset="0"/>
              </a:rPr>
              <a:t>Anointed and blessed by Priesthood</a:t>
            </a:r>
          </a:p>
        </p:txBody>
      </p:sp>
      <p:sp>
        <p:nvSpPr>
          <p:cNvPr id="6" name="Rectangle 4"/>
          <p:cNvSpPr>
            <a:spLocks noChangeArrowheads="1"/>
          </p:cNvSpPr>
          <p:nvPr/>
        </p:nvSpPr>
        <p:spPr bwMode="auto">
          <a:xfrm>
            <a:off x="2057400" y="4550068"/>
            <a:ext cx="8229600" cy="1569660"/>
          </a:xfrm>
          <a:prstGeom prst="rect">
            <a:avLst/>
          </a:prstGeom>
          <a:noFill/>
          <a:ln w="9525">
            <a:noFill/>
            <a:miter lim="800000"/>
            <a:headEnd/>
            <a:tailEnd/>
          </a:ln>
        </p:spPr>
        <p:txBody>
          <a:bodyPr wrap="square">
            <a:spAutoFit/>
          </a:bodyPr>
          <a:lstStyle/>
          <a:p>
            <a:pPr algn="ctr"/>
            <a:r>
              <a:rPr lang="en-US" sz="4800" b="1" dirty="0">
                <a:solidFill>
                  <a:schemeClr val="bg1"/>
                </a:solidFill>
                <a:latin typeface="AR ESSENCE" panose="02000000000000000000" pitchFamily="2" charset="0"/>
              </a:rPr>
              <a:t>God’s way to preserve as or set apart from the world or to heal us</a:t>
            </a:r>
          </a:p>
        </p:txBody>
      </p:sp>
      <p:pic>
        <p:nvPicPr>
          <p:cNvPr id="66562" name="Picture 2" descr="https://encrypted-tbn2.gstatic.com/images?q=tbn:ANd9GcRaDZ-aaOSx4O7FLIFTE_BVcrEH9S2D6QjMc6P6g4-1MSBUKsGaMw"/>
          <p:cNvPicPr>
            <a:picLocks noChangeAspect="1" noChangeArrowheads="1"/>
          </p:cNvPicPr>
          <p:nvPr/>
        </p:nvPicPr>
        <p:blipFill>
          <a:blip r:embed="rId2" cstate="print"/>
          <a:srcRect/>
          <a:stretch>
            <a:fillRect/>
          </a:stretch>
        </p:blipFill>
        <p:spPr bwMode="auto">
          <a:xfrm>
            <a:off x="3573953" y="1618163"/>
            <a:ext cx="4485290" cy="2883402"/>
          </a:xfrm>
          <a:prstGeom prst="rect">
            <a:avLst/>
          </a:prstGeom>
          <a:noFill/>
        </p:spPr>
      </p:pic>
      <p:sp>
        <p:nvSpPr>
          <p:cNvPr id="8" name="TextBox 5"/>
          <p:cNvSpPr txBox="1">
            <a:spLocks noChangeArrowheads="1"/>
          </p:cNvSpPr>
          <p:nvPr/>
        </p:nvSpPr>
        <p:spPr bwMode="auto">
          <a:xfrm>
            <a:off x="974040" y="6258031"/>
            <a:ext cx="3733800" cy="461665"/>
          </a:xfrm>
          <a:prstGeom prst="rect">
            <a:avLst/>
          </a:prstGeom>
          <a:noFill/>
          <a:ln w="9525">
            <a:noFill/>
            <a:miter lim="800000"/>
            <a:headEnd/>
            <a:tailEnd/>
          </a:ln>
        </p:spPr>
        <p:txBody>
          <a:bodyPr>
            <a:spAutoFit/>
          </a:bodyPr>
          <a:lstStyle/>
          <a:p>
            <a:r>
              <a:rPr lang="en-US" sz="2400" i="1" dirty="0">
                <a:solidFill>
                  <a:schemeClr val="bg1"/>
                </a:solidFill>
              </a:rPr>
              <a:t>Read James 5:14</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51C254-0839-4D01-95FC-3491DCE7E29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1" descr="fat-tailed sheep.jpg"/>
          <p:cNvPicPr>
            <a:picLocks noChangeAspect="1"/>
          </p:cNvPicPr>
          <p:nvPr/>
        </p:nvPicPr>
        <p:blipFill>
          <a:blip r:embed="rId2" cstate="print"/>
          <a:srcRect/>
          <a:stretch>
            <a:fillRect/>
          </a:stretch>
        </p:blipFill>
        <p:spPr bwMode="auto">
          <a:xfrm>
            <a:off x="493986" y="1502980"/>
            <a:ext cx="5979050" cy="4863661"/>
          </a:xfrm>
          <a:prstGeom prst="rect">
            <a:avLst/>
          </a:prstGeom>
          <a:noFill/>
          <a:ln w="9525">
            <a:noFill/>
            <a:miter lim="800000"/>
            <a:headEnd/>
            <a:tailEnd/>
          </a:ln>
        </p:spPr>
      </p:pic>
      <p:sp>
        <p:nvSpPr>
          <p:cNvPr id="10243" name="TextBox 2"/>
          <p:cNvSpPr txBox="1">
            <a:spLocks noChangeArrowheads="1"/>
          </p:cNvSpPr>
          <p:nvPr/>
        </p:nvSpPr>
        <p:spPr bwMode="auto">
          <a:xfrm>
            <a:off x="6781800" y="1371600"/>
            <a:ext cx="3581400" cy="1569660"/>
          </a:xfrm>
          <a:prstGeom prst="rect">
            <a:avLst/>
          </a:prstGeom>
          <a:noFill/>
          <a:ln w="9525">
            <a:noFill/>
            <a:miter lim="800000"/>
            <a:headEnd/>
            <a:tailEnd/>
          </a:ln>
        </p:spPr>
        <p:txBody>
          <a:bodyPr wrap="square">
            <a:spAutoFit/>
          </a:bodyPr>
          <a:lstStyle/>
          <a:p>
            <a:pPr algn="ctr"/>
            <a:r>
              <a:rPr lang="en-US" sz="3200" b="1" dirty="0">
                <a:latin typeface="AR ESSENCE" panose="02000000000000000000" pitchFamily="2" charset="0"/>
              </a:rPr>
              <a:t>One type of sheep was raised for its tail, which is a delicacy.</a:t>
            </a:r>
          </a:p>
        </p:txBody>
      </p:sp>
      <p:sp>
        <p:nvSpPr>
          <p:cNvPr id="10245" name="TextBox 4"/>
          <p:cNvSpPr txBox="1">
            <a:spLocks noChangeArrowheads="1"/>
          </p:cNvSpPr>
          <p:nvPr/>
        </p:nvSpPr>
        <p:spPr bwMode="auto">
          <a:xfrm>
            <a:off x="6681952" y="4516904"/>
            <a:ext cx="4648200" cy="1938992"/>
          </a:xfrm>
          <a:prstGeom prst="rect">
            <a:avLst/>
          </a:prstGeom>
          <a:noFill/>
          <a:ln w="9525">
            <a:noFill/>
            <a:miter lim="800000"/>
            <a:headEnd/>
            <a:tailEnd/>
          </a:ln>
        </p:spPr>
        <p:txBody>
          <a:bodyPr wrap="square">
            <a:spAutoFit/>
          </a:bodyPr>
          <a:lstStyle/>
          <a:p>
            <a:pPr algn="ctr"/>
            <a:r>
              <a:rPr lang="en-US" sz="2400" i="1" dirty="0">
                <a:solidFill>
                  <a:schemeClr val="bg1"/>
                </a:solidFill>
              </a:rPr>
              <a:t>“Woe unto them that draw iniquity with cords of vanity, and sin as it were with a cart rope.”</a:t>
            </a:r>
          </a:p>
          <a:p>
            <a:pPr algn="ctr"/>
            <a:endParaRPr lang="en-US" sz="2400" i="1" dirty="0">
              <a:solidFill>
                <a:schemeClr val="bg1"/>
              </a:solidFill>
            </a:endParaRPr>
          </a:p>
          <a:p>
            <a:pPr algn="ctr"/>
            <a:r>
              <a:rPr lang="en-US" sz="2400" dirty="0">
                <a:solidFill>
                  <a:schemeClr val="bg1"/>
                </a:solidFill>
              </a:rPr>
              <a:t>Isaiah 5:18</a:t>
            </a:r>
          </a:p>
        </p:txBody>
      </p:sp>
      <p:sp>
        <p:nvSpPr>
          <p:cNvPr id="10247" name="TextBox 6"/>
          <p:cNvSpPr txBox="1">
            <a:spLocks noChangeArrowheads="1"/>
          </p:cNvSpPr>
          <p:nvPr/>
        </p:nvSpPr>
        <p:spPr bwMode="auto">
          <a:xfrm>
            <a:off x="1409700" y="341641"/>
            <a:ext cx="7162800" cy="830263"/>
          </a:xfrm>
          <a:prstGeom prst="rect">
            <a:avLst/>
          </a:prstGeom>
          <a:noFill/>
          <a:ln w="9525">
            <a:noFill/>
            <a:miter lim="800000"/>
            <a:headEnd/>
            <a:tailEnd/>
          </a:ln>
        </p:spPr>
        <p:txBody>
          <a:bodyPr>
            <a:spAutoFit/>
          </a:bodyPr>
          <a:lstStyle/>
          <a:p>
            <a:r>
              <a:rPr lang="en-US" sz="4800" dirty="0">
                <a:latin typeface="AR ESSENCE" panose="02000000000000000000" pitchFamily="2" charset="0"/>
              </a:rPr>
              <a:t>Fat-tailed Sheep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F781AE-15AC-4613-A116-81DFE276506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5" descr="http://fattailed.com/wp-content/uploads/2008/12/fattailed.jpg"/>
          <p:cNvPicPr>
            <a:picLocks noChangeAspect="1" noChangeArrowheads="1"/>
          </p:cNvPicPr>
          <p:nvPr/>
        </p:nvPicPr>
        <p:blipFill>
          <a:blip r:embed="rId2" cstate="print"/>
          <a:srcRect/>
          <a:stretch>
            <a:fillRect/>
          </a:stretch>
        </p:blipFill>
        <p:spPr bwMode="auto">
          <a:xfrm>
            <a:off x="5236779" y="3046059"/>
            <a:ext cx="5759156" cy="3583340"/>
          </a:xfrm>
          <a:prstGeom prst="rect">
            <a:avLst/>
          </a:prstGeom>
          <a:noFill/>
          <a:ln w="9525">
            <a:noFill/>
            <a:miter lim="800000"/>
            <a:headEnd/>
            <a:tailEnd/>
          </a:ln>
        </p:spPr>
      </p:pic>
      <p:sp>
        <p:nvSpPr>
          <p:cNvPr id="10246" name="TextBox 5"/>
          <p:cNvSpPr txBox="1">
            <a:spLocks noChangeArrowheads="1"/>
          </p:cNvSpPr>
          <p:nvPr/>
        </p:nvSpPr>
        <p:spPr bwMode="auto">
          <a:xfrm>
            <a:off x="6400800" y="838200"/>
            <a:ext cx="3733800" cy="1938992"/>
          </a:xfrm>
          <a:prstGeom prst="rect">
            <a:avLst/>
          </a:prstGeom>
          <a:noFill/>
          <a:ln w="9525">
            <a:noFill/>
            <a:miter lim="800000"/>
            <a:headEnd/>
            <a:tailEnd/>
          </a:ln>
        </p:spPr>
        <p:txBody>
          <a:bodyPr>
            <a:spAutoFit/>
          </a:bodyPr>
          <a:lstStyle/>
          <a:p>
            <a:pPr algn="ctr"/>
            <a:r>
              <a:rPr lang="en-US" sz="2400" b="1" i="1" dirty="0"/>
              <a:t>“The wicked, through the pride of their countenance, </a:t>
            </a:r>
          </a:p>
          <a:p>
            <a:pPr algn="ctr"/>
            <a:r>
              <a:rPr lang="en-US" sz="2400" b="1" i="1" dirty="0"/>
              <a:t>will not seek after God.”</a:t>
            </a:r>
          </a:p>
          <a:p>
            <a:pPr algn="ctr"/>
            <a:endParaRPr lang="en-US" sz="2400" b="1" dirty="0"/>
          </a:p>
          <a:p>
            <a:pPr algn="ctr"/>
            <a:r>
              <a:rPr lang="en-US" sz="2400" b="1" dirty="0"/>
              <a:t>Psalm 10:4</a:t>
            </a:r>
          </a:p>
        </p:txBody>
      </p:sp>
      <p:sp>
        <p:nvSpPr>
          <p:cNvPr id="10247" name="TextBox 6"/>
          <p:cNvSpPr txBox="1">
            <a:spLocks noChangeArrowheads="1"/>
          </p:cNvSpPr>
          <p:nvPr/>
        </p:nvSpPr>
        <p:spPr bwMode="auto">
          <a:xfrm>
            <a:off x="1905000" y="228601"/>
            <a:ext cx="7162800" cy="830263"/>
          </a:xfrm>
          <a:prstGeom prst="rect">
            <a:avLst/>
          </a:prstGeom>
          <a:noFill/>
          <a:ln w="9525">
            <a:noFill/>
            <a:miter lim="800000"/>
            <a:headEnd/>
            <a:tailEnd/>
          </a:ln>
        </p:spPr>
        <p:txBody>
          <a:bodyPr>
            <a:spAutoFit/>
          </a:bodyPr>
          <a:lstStyle/>
          <a:p>
            <a:r>
              <a:rPr lang="en-US" sz="4800" dirty="0">
                <a:latin typeface="AR ESSENCE" panose="02000000000000000000" pitchFamily="2" charset="0"/>
              </a:rPr>
              <a:t>Sheep and Pride</a:t>
            </a:r>
          </a:p>
        </p:txBody>
      </p:sp>
      <p:sp>
        <p:nvSpPr>
          <p:cNvPr id="9" name="TextBox 2"/>
          <p:cNvSpPr txBox="1">
            <a:spLocks noChangeArrowheads="1"/>
          </p:cNvSpPr>
          <p:nvPr/>
        </p:nvSpPr>
        <p:spPr bwMode="auto">
          <a:xfrm>
            <a:off x="609600" y="2343808"/>
            <a:ext cx="3733800" cy="2554545"/>
          </a:xfrm>
          <a:prstGeom prst="rect">
            <a:avLst/>
          </a:prstGeom>
          <a:noFill/>
          <a:ln w="9525">
            <a:noFill/>
            <a:miter lim="800000"/>
            <a:headEnd/>
            <a:tailEnd/>
          </a:ln>
        </p:spPr>
        <p:txBody>
          <a:bodyPr wrap="square">
            <a:spAutoFit/>
          </a:bodyPr>
          <a:lstStyle/>
          <a:p>
            <a:pPr algn="ctr"/>
            <a:r>
              <a:rPr lang="en-US" sz="3200" b="1" dirty="0">
                <a:latin typeface="AR ESSENCE" panose="02000000000000000000" pitchFamily="2" charset="0"/>
              </a:rPr>
              <a:t>Shepherds fatten these sheep up and tie a cart on them so that their tails rest and gain about 30-40 lbs.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E23DEA-375E-43A2-9D9A-E985BCBC2A1C}"/>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7" name="TextBox 6"/>
          <p:cNvSpPr txBox="1">
            <a:spLocks noChangeArrowheads="1"/>
          </p:cNvSpPr>
          <p:nvPr/>
        </p:nvSpPr>
        <p:spPr bwMode="auto">
          <a:xfrm>
            <a:off x="1752600" y="167313"/>
            <a:ext cx="9220200" cy="707886"/>
          </a:xfrm>
          <a:prstGeom prst="rect">
            <a:avLst/>
          </a:prstGeom>
          <a:noFill/>
          <a:ln w="9525">
            <a:noFill/>
            <a:miter lim="800000"/>
            <a:headEnd/>
            <a:tailEnd/>
          </a:ln>
        </p:spPr>
        <p:txBody>
          <a:bodyPr wrap="square">
            <a:spAutoFit/>
          </a:bodyPr>
          <a:lstStyle/>
          <a:p>
            <a:r>
              <a:rPr lang="en-US" sz="4000" dirty="0">
                <a:latin typeface="AR ESSENCE" panose="02000000000000000000" pitchFamily="2" charset="0"/>
              </a:rPr>
              <a:t>Pride—Carrying around burdens of sins or…</a:t>
            </a:r>
          </a:p>
        </p:txBody>
      </p:sp>
      <p:sp>
        <p:nvSpPr>
          <p:cNvPr id="7" name="TextBox 2"/>
          <p:cNvSpPr txBox="1">
            <a:spLocks noChangeArrowheads="1"/>
          </p:cNvSpPr>
          <p:nvPr/>
        </p:nvSpPr>
        <p:spPr bwMode="auto">
          <a:xfrm>
            <a:off x="1598886" y="5557391"/>
            <a:ext cx="8994228" cy="1077218"/>
          </a:xfrm>
          <a:prstGeom prst="rect">
            <a:avLst/>
          </a:prstGeom>
          <a:noFill/>
          <a:ln w="9525">
            <a:noFill/>
            <a:miter lim="800000"/>
            <a:headEnd/>
            <a:tailEnd/>
          </a:ln>
        </p:spPr>
        <p:txBody>
          <a:bodyPr wrap="square">
            <a:spAutoFit/>
          </a:bodyPr>
          <a:lstStyle/>
          <a:p>
            <a:pPr algn="ctr"/>
            <a:r>
              <a:rPr lang="en-US" sz="3200" b="1" dirty="0">
                <a:solidFill>
                  <a:schemeClr val="bg1"/>
                </a:solidFill>
                <a:latin typeface="AR ESSENCE" panose="02000000000000000000" pitchFamily="2" charset="0"/>
              </a:rPr>
              <a:t>…thinking of what we want first. </a:t>
            </a:r>
          </a:p>
          <a:p>
            <a:pPr algn="ctr"/>
            <a:r>
              <a:rPr lang="en-US" sz="3200" b="1" dirty="0">
                <a:solidFill>
                  <a:schemeClr val="bg1"/>
                </a:solidFill>
                <a:latin typeface="AR ESSENCE" panose="02000000000000000000" pitchFamily="2" charset="0"/>
              </a:rPr>
              <a:t>Satan will use that to destroy us</a:t>
            </a:r>
          </a:p>
        </p:txBody>
      </p:sp>
      <p:pic>
        <p:nvPicPr>
          <p:cNvPr id="67588" name="Picture 4" descr="http://upload.wikimedia.org/wikipedia/commons/4/4e/Bolwell_cars_at_Barwon_Park_Mansion2.jpg"/>
          <p:cNvPicPr>
            <a:picLocks noChangeAspect="1" noChangeArrowheads="1"/>
          </p:cNvPicPr>
          <p:nvPr/>
        </p:nvPicPr>
        <p:blipFill>
          <a:blip r:embed="rId2" cstate="print"/>
          <a:srcRect/>
          <a:stretch>
            <a:fillRect/>
          </a:stretch>
        </p:blipFill>
        <p:spPr bwMode="auto">
          <a:xfrm>
            <a:off x="3581400" y="1295400"/>
            <a:ext cx="53848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E5CA10-F550-4EB7-BDBD-C357DD10555D}"/>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10" descr="http://www.jesuz.com/Jesus-christ_1.jpg"/>
          <p:cNvPicPr>
            <a:picLocks noChangeAspect="1" noChangeArrowheads="1"/>
          </p:cNvPicPr>
          <p:nvPr/>
        </p:nvPicPr>
        <p:blipFill>
          <a:blip r:embed="rId2" cstate="print"/>
          <a:srcRect/>
          <a:stretch>
            <a:fillRect/>
          </a:stretch>
        </p:blipFill>
        <p:spPr bwMode="auto">
          <a:xfrm>
            <a:off x="3936124" y="1074243"/>
            <a:ext cx="3883572" cy="5525768"/>
          </a:xfrm>
          <a:prstGeom prst="rect">
            <a:avLst/>
          </a:prstGeom>
          <a:noFill/>
          <a:ln w="9525">
            <a:noFill/>
            <a:miter lim="800000"/>
            <a:headEnd/>
            <a:tailEnd/>
          </a:ln>
        </p:spPr>
      </p:pic>
      <p:sp>
        <p:nvSpPr>
          <p:cNvPr id="4101" name="TextBox 9"/>
          <p:cNvSpPr txBox="1">
            <a:spLocks noChangeArrowheads="1"/>
          </p:cNvSpPr>
          <p:nvPr/>
        </p:nvSpPr>
        <p:spPr bwMode="auto">
          <a:xfrm>
            <a:off x="2125717" y="136636"/>
            <a:ext cx="7102366" cy="769441"/>
          </a:xfrm>
          <a:prstGeom prst="rect">
            <a:avLst/>
          </a:prstGeom>
          <a:noFill/>
          <a:ln w="9525">
            <a:noFill/>
            <a:miter lim="800000"/>
            <a:headEnd/>
            <a:tailEnd/>
          </a:ln>
        </p:spPr>
        <p:txBody>
          <a:bodyPr wrap="square">
            <a:spAutoFit/>
          </a:bodyPr>
          <a:lstStyle/>
          <a:p>
            <a:pPr algn="ctr"/>
            <a:r>
              <a:rPr lang="en-US" sz="4400" dirty="0">
                <a:latin typeface="AR ESSENCE" panose="02000000000000000000" pitchFamily="2" charset="0"/>
              </a:rPr>
              <a:t>Sheep are Helpless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325E05-244C-4C83-AD42-F8DB09A05EDE}"/>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www.mooseyscountrygarden.com/cats-dogs/merino-sheep-yards.jpg"/>
          <p:cNvPicPr>
            <a:picLocks noChangeAspect="1" noChangeArrowheads="1"/>
          </p:cNvPicPr>
          <p:nvPr/>
        </p:nvPicPr>
        <p:blipFill>
          <a:blip r:embed="rId2" cstate="print"/>
          <a:srcRect/>
          <a:stretch>
            <a:fillRect/>
          </a:stretch>
        </p:blipFill>
        <p:spPr bwMode="auto">
          <a:xfrm>
            <a:off x="2133600" y="3657600"/>
            <a:ext cx="4178300" cy="2889250"/>
          </a:xfrm>
          <a:prstGeom prst="rect">
            <a:avLst/>
          </a:prstGeom>
          <a:noFill/>
          <a:ln w="9525">
            <a:noFill/>
            <a:miter lim="800000"/>
            <a:headEnd/>
            <a:tailEnd/>
          </a:ln>
        </p:spPr>
      </p:pic>
      <p:pic>
        <p:nvPicPr>
          <p:cNvPr id="11268" name="Picture 10" descr="http://www.smh.com.au/ffximage/2007/05/25/sheep_wideweb__470x334,0.jpg"/>
          <p:cNvPicPr>
            <a:picLocks noChangeAspect="1" noChangeArrowheads="1"/>
          </p:cNvPicPr>
          <p:nvPr/>
        </p:nvPicPr>
        <p:blipFill>
          <a:blip r:embed="rId3" cstate="print"/>
          <a:srcRect/>
          <a:stretch>
            <a:fillRect/>
          </a:stretch>
        </p:blipFill>
        <p:spPr bwMode="auto">
          <a:xfrm>
            <a:off x="5638800" y="152400"/>
            <a:ext cx="4476750" cy="3181350"/>
          </a:xfrm>
          <a:prstGeom prst="rect">
            <a:avLst/>
          </a:prstGeom>
          <a:noFill/>
          <a:ln w="9525">
            <a:noFill/>
            <a:miter lim="800000"/>
            <a:headEnd/>
            <a:tailEnd/>
          </a:ln>
        </p:spPr>
      </p:pic>
      <p:sp>
        <p:nvSpPr>
          <p:cNvPr id="11269" name="TextBox 7"/>
          <p:cNvSpPr txBox="1">
            <a:spLocks noChangeArrowheads="1"/>
          </p:cNvSpPr>
          <p:nvPr/>
        </p:nvSpPr>
        <p:spPr bwMode="auto">
          <a:xfrm>
            <a:off x="1981200" y="1828800"/>
            <a:ext cx="3505200" cy="1570038"/>
          </a:xfrm>
          <a:prstGeom prst="rect">
            <a:avLst/>
          </a:prstGeom>
          <a:noFill/>
          <a:ln w="9525">
            <a:noFill/>
            <a:miter lim="800000"/>
            <a:headEnd/>
            <a:tailEnd/>
          </a:ln>
        </p:spPr>
        <p:txBody>
          <a:bodyPr wrap="square">
            <a:spAutoFit/>
          </a:bodyPr>
          <a:lstStyle/>
          <a:p>
            <a:pPr algn="ctr"/>
            <a:r>
              <a:rPr lang="en-US" sz="2400" b="1" i="1" dirty="0">
                <a:latin typeface="Calibri" pitchFamily="34" charset="0"/>
              </a:rPr>
              <a:t>“….as a sheep </a:t>
            </a:r>
          </a:p>
          <a:p>
            <a:pPr algn="ctr"/>
            <a:r>
              <a:rPr lang="en-US" sz="2400" b="1" i="1" dirty="0">
                <a:latin typeface="Calibri" pitchFamily="34" charset="0"/>
              </a:rPr>
              <a:t>before her shearers </a:t>
            </a:r>
          </a:p>
          <a:p>
            <a:pPr algn="ctr"/>
            <a:r>
              <a:rPr lang="en-US" sz="2400" b="1" i="1" dirty="0">
                <a:latin typeface="Calibri" pitchFamily="34" charset="0"/>
              </a:rPr>
              <a:t>is dumb….” </a:t>
            </a:r>
          </a:p>
          <a:p>
            <a:pPr algn="ctr"/>
            <a:r>
              <a:rPr lang="en-US" sz="2400" b="1" dirty="0">
                <a:latin typeface="Calibri" pitchFamily="34" charset="0"/>
              </a:rPr>
              <a:t> Isaiah 53:7</a:t>
            </a:r>
          </a:p>
        </p:txBody>
      </p:sp>
      <p:sp>
        <p:nvSpPr>
          <p:cNvPr id="11270" name="TextBox 8"/>
          <p:cNvSpPr txBox="1">
            <a:spLocks noChangeArrowheads="1"/>
          </p:cNvSpPr>
          <p:nvPr/>
        </p:nvSpPr>
        <p:spPr bwMode="auto">
          <a:xfrm>
            <a:off x="65690" y="359541"/>
            <a:ext cx="5507421" cy="769441"/>
          </a:xfrm>
          <a:prstGeom prst="rect">
            <a:avLst/>
          </a:prstGeom>
          <a:noFill/>
          <a:ln w="9525">
            <a:noFill/>
            <a:miter lim="800000"/>
            <a:headEnd/>
            <a:tailEnd/>
          </a:ln>
        </p:spPr>
        <p:txBody>
          <a:bodyPr wrap="square">
            <a:spAutoFit/>
          </a:bodyPr>
          <a:lstStyle/>
          <a:p>
            <a:pPr algn="ctr"/>
            <a:r>
              <a:rPr lang="en-US" sz="4400" b="1" dirty="0">
                <a:latin typeface="AR ESSENCE" panose="02000000000000000000" pitchFamily="2" charset="0"/>
              </a:rPr>
              <a:t>Sheep must be sheared</a:t>
            </a:r>
          </a:p>
        </p:txBody>
      </p:sp>
      <p:sp>
        <p:nvSpPr>
          <p:cNvPr id="8" name="TextBox 8"/>
          <p:cNvSpPr txBox="1">
            <a:spLocks noChangeArrowheads="1"/>
          </p:cNvSpPr>
          <p:nvPr/>
        </p:nvSpPr>
        <p:spPr bwMode="auto">
          <a:xfrm>
            <a:off x="6858000" y="4277710"/>
            <a:ext cx="3733800" cy="2123658"/>
          </a:xfrm>
          <a:prstGeom prst="rect">
            <a:avLst/>
          </a:prstGeom>
          <a:noFill/>
          <a:ln w="9525">
            <a:noFill/>
            <a:miter lim="800000"/>
            <a:headEnd/>
            <a:tailEnd/>
          </a:ln>
        </p:spPr>
        <p:txBody>
          <a:bodyPr>
            <a:spAutoFit/>
          </a:bodyPr>
          <a:lstStyle/>
          <a:p>
            <a:pPr algn="ctr"/>
            <a:r>
              <a:rPr lang="en-US" sz="4400" b="1" dirty="0">
                <a:solidFill>
                  <a:schemeClr val="bg1"/>
                </a:solidFill>
                <a:latin typeface="AR ESSENCE" panose="02000000000000000000" pitchFamily="2" charset="0"/>
              </a:rPr>
              <a:t>Vision can be impaired if not sheared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BBB361-6D8A-4073-9477-C41650EDD00B}"/>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6" descr="http://www.petalumaadobe.com/images/sheep/sheep-1.jpg"/>
          <p:cNvPicPr>
            <a:picLocks noChangeAspect="1" noChangeArrowheads="1"/>
          </p:cNvPicPr>
          <p:nvPr/>
        </p:nvPicPr>
        <p:blipFill>
          <a:blip r:embed="rId2" cstate="print"/>
          <a:srcRect/>
          <a:stretch>
            <a:fillRect/>
          </a:stretch>
        </p:blipFill>
        <p:spPr bwMode="auto">
          <a:xfrm>
            <a:off x="1497726" y="1106723"/>
            <a:ext cx="3831020" cy="2590292"/>
          </a:xfrm>
          <a:prstGeom prst="rect">
            <a:avLst/>
          </a:prstGeom>
          <a:noFill/>
          <a:ln w="9525">
            <a:noFill/>
            <a:miter lim="800000"/>
            <a:headEnd/>
            <a:tailEnd/>
          </a:ln>
        </p:spPr>
      </p:pic>
      <p:sp>
        <p:nvSpPr>
          <p:cNvPr id="11270" name="TextBox 8"/>
          <p:cNvSpPr txBox="1">
            <a:spLocks noChangeArrowheads="1"/>
          </p:cNvSpPr>
          <p:nvPr/>
        </p:nvSpPr>
        <p:spPr bwMode="auto">
          <a:xfrm>
            <a:off x="1776249" y="0"/>
            <a:ext cx="8382000" cy="769441"/>
          </a:xfrm>
          <a:prstGeom prst="rect">
            <a:avLst/>
          </a:prstGeom>
          <a:noFill/>
          <a:ln w="9525">
            <a:noFill/>
            <a:miter lim="800000"/>
            <a:headEnd/>
            <a:tailEnd/>
          </a:ln>
        </p:spPr>
        <p:txBody>
          <a:bodyPr wrap="square">
            <a:spAutoFit/>
          </a:bodyPr>
          <a:lstStyle/>
          <a:p>
            <a:pPr algn="ctr"/>
            <a:r>
              <a:rPr lang="en-US" sz="4400" b="1" dirty="0">
                <a:latin typeface="AR ESSENCE" panose="02000000000000000000" pitchFamily="2" charset="0"/>
              </a:rPr>
              <a:t>“Pulling the wool over our eyes”</a:t>
            </a:r>
          </a:p>
        </p:txBody>
      </p:sp>
      <p:sp>
        <p:nvSpPr>
          <p:cNvPr id="8" name="TextBox 8"/>
          <p:cNvSpPr txBox="1">
            <a:spLocks noChangeArrowheads="1"/>
          </p:cNvSpPr>
          <p:nvPr/>
        </p:nvSpPr>
        <p:spPr bwMode="auto">
          <a:xfrm>
            <a:off x="399393" y="4000235"/>
            <a:ext cx="6358759" cy="2554545"/>
          </a:xfrm>
          <a:prstGeom prst="rect">
            <a:avLst/>
          </a:prstGeom>
          <a:noFill/>
          <a:ln w="9525">
            <a:noFill/>
            <a:miter lim="800000"/>
            <a:headEnd/>
            <a:tailEnd/>
          </a:ln>
        </p:spPr>
        <p:txBody>
          <a:bodyPr wrap="square">
            <a:spAutoFit/>
          </a:bodyPr>
          <a:lstStyle/>
          <a:p>
            <a:pPr algn="ctr"/>
            <a:r>
              <a:rPr lang="en-US" sz="4000" b="1" dirty="0">
                <a:solidFill>
                  <a:schemeClr val="bg1"/>
                </a:solidFill>
                <a:latin typeface="AR ESSENCE" panose="02000000000000000000" pitchFamily="2" charset="0"/>
              </a:rPr>
              <a:t>Sin does the same to us. </a:t>
            </a:r>
          </a:p>
          <a:p>
            <a:pPr algn="ctr"/>
            <a:endParaRPr lang="en-US" sz="4000" b="1" dirty="0">
              <a:solidFill>
                <a:schemeClr val="bg1"/>
              </a:solidFill>
              <a:latin typeface="AR ESSENCE" panose="02000000000000000000" pitchFamily="2" charset="0"/>
            </a:endParaRPr>
          </a:p>
          <a:p>
            <a:pPr algn="ctr"/>
            <a:r>
              <a:rPr lang="en-US" sz="4000" b="1" dirty="0">
                <a:solidFill>
                  <a:schemeClr val="bg1"/>
                </a:solidFill>
                <a:latin typeface="AR ESSENCE" panose="02000000000000000000" pitchFamily="2" charset="0"/>
              </a:rPr>
              <a:t>It weighs us down, holds us back and blinds us to God.</a:t>
            </a:r>
          </a:p>
        </p:txBody>
      </p:sp>
      <p:pic>
        <p:nvPicPr>
          <p:cNvPr id="21506" name="Picture 2" descr="https://encrypted-tbn0.gstatic.com/images?q=tbn:ANd9GcSqIFxvC8thkzJqoRhzEfEtUq0Zn8kDqtZh_bXiLyf5DiUuLJ3RHQ"/>
          <p:cNvPicPr>
            <a:picLocks noChangeAspect="1" noChangeArrowheads="1"/>
          </p:cNvPicPr>
          <p:nvPr/>
        </p:nvPicPr>
        <p:blipFill>
          <a:blip r:embed="rId3" cstate="print"/>
          <a:srcRect/>
          <a:stretch>
            <a:fillRect/>
          </a:stretch>
        </p:blipFill>
        <p:spPr bwMode="auto">
          <a:xfrm>
            <a:off x="7361274" y="2225397"/>
            <a:ext cx="3685098" cy="3832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C242F1-EF9C-4CA0-8B13-577865CD88BC}"/>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TextBox 2"/>
          <p:cNvSpPr txBox="1">
            <a:spLocks noChangeArrowheads="1"/>
          </p:cNvSpPr>
          <p:nvPr/>
        </p:nvSpPr>
        <p:spPr bwMode="auto">
          <a:xfrm>
            <a:off x="3005959" y="6686"/>
            <a:ext cx="5715000" cy="769938"/>
          </a:xfrm>
          <a:prstGeom prst="rect">
            <a:avLst/>
          </a:prstGeom>
          <a:noFill/>
          <a:ln w="9525">
            <a:noFill/>
            <a:miter lim="800000"/>
            <a:headEnd/>
            <a:tailEnd/>
          </a:ln>
        </p:spPr>
        <p:txBody>
          <a:bodyPr>
            <a:spAutoFit/>
          </a:bodyPr>
          <a:lstStyle/>
          <a:p>
            <a:pPr algn="ctr"/>
            <a:r>
              <a:rPr lang="en-US" sz="4400" b="1" dirty="0">
                <a:latin typeface="AR ESSENCE" panose="02000000000000000000" pitchFamily="2" charset="0"/>
              </a:rPr>
              <a:t>Submit to the Shearer</a:t>
            </a:r>
          </a:p>
        </p:txBody>
      </p:sp>
      <p:sp>
        <p:nvSpPr>
          <p:cNvPr id="12292" name="TextBox 3"/>
          <p:cNvSpPr txBox="1">
            <a:spLocks noChangeArrowheads="1"/>
          </p:cNvSpPr>
          <p:nvPr/>
        </p:nvSpPr>
        <p:spPr bwMode="auto">
          <a:xfrm>
            <a:off x="821164" y="5347728"/>
            <a:ext cx="6461234" cy="954107"/>
          </a:xfrm>
          <a:prstGeom prst="rect">
            <a:avLst/>
          </a:prstGeom>
          <a:noFill/>
          <a:ln w="9525">
            <a:noFill/>
            <a:miter lim="800000"/>
            <a:headEnd/>
            <a:tailEnd/>
          </a:ln>
        </p:spPr>
        <p:txBody>
          <a:bodyPr wrap="square">
            <a:spAutoFit/>
          </a:bodyPr>
          <a:lstStyle/>
          <a:p>
            <a:pPr algn="ctr"/>
            <a:r>
              <a:rPr lang="en-US" sz="2800" i="1" dirty="0">
                <a:solidFill>
                  <a:schemeClr val="bg1"/>
                </a:solidFill>
              </a:rPr>
              <a:t>“Be Thou Humble in Thy Weakness and the Lord Thy God shall lead thee…” Hymn 130</a:t>
            </a:r>
            <a:endParaRPr lang="en-US" sz="2800" dirty="0">
              <a:solidFill>
                <a:schemeClr val="bg1"/>
              </a:solidFill>
            </a:endParaRPr>
          </a:p>
        </p:txBody>
      </p:sp>
      <p:pic>
        <p:nvPicPr>
          <p:cNvPr id="20482" name="Picture 2" descr="http://barrywallace.files.wordpress.com/2010/09/humble.jpg"/>
          <p:cNvPicPr>
            <a:picLocks noChangeAspect="1" noChangeArrowheads="1"/>
          </p:cNvPicPr>
          <p:nvPr/>
        </p:nvPicPr>
        <p:blipFill>
          <a:blip r:embed="rId2" cstate="print"/>
          <a:srcRect/>
          <a:stretch>
            <a:fillRect/>
          </a:stretch>
        </p:blipFill>
        <p:spPr bwMode="auto">
          <a:xfrm>
            <a:off x="1905001" y="1143000"/>
            <a:ext cx="4897205" cy="3657600"/>
          </a:xfrm>
          <a:prstGeom prst="rect">
            <a:avLst/>
          </a:prstGeom>
          <a:noFill/>
        </p:spPr>
      </p:pic>
      <p:sp>
        <p:nvSpPr>
          <p:cNvPr id="7" name="TextBox 3"/>
          <p:cNvSpPr txBox="1">
            <a:spLocks noChangeArrowheads="1"/>
          </p:cNvSpPr>
          <p:nvPr/>
        </p:nvSpPr>
        <p:spPr bwMode="auto">
          <a:xfrm>
            <a:off x="6918434" y="1510272"/>
            <a:ext cx="4401207" cy="2246769"/>
          </a:xfrm>
          <a:prstGeom prst="rect">
            <a:avLst/>
          </a:prstGeom>
          <a:noFill/>
          <a:ln w="9525">
            <a:noFill/>
            <a:miter lim="800000"/>
            <a:headEnd/>
            <a:tailEnd/>
          </a:ln>
        </p:spPr>
        <p:txBody>
          <a:bodyPr wrap="square">
            <a:spAutoFit/>
          </a:bodyPr>
          <a:lstStyle/>
          <a:p>
            <a:pPr algn="ctr"/>
            <a:r>
              <a:rPr lang="en-US" sz="2800" b="1" i="1" dirty="0"/>
              <a:t>“Be thou humble; and the Lord thy God shall lead thee by the hand, and give thee answer to thy prayers.” </a:t>
            </a:r>
          </a:p>
          <a:p>
            <a:pPr algn="ctr"/>
            <a:r>
              <a:rPr lang="en-US" sz="2800" b="1" i="1" dirty="0"/>
              <a:t>D&amp;C 112:10s</a:t>
            </a:r>
            <a:endParaRPr lang="en-US" sz="2800" b="1" dirty="0"/>
          </a:p>
        </p:txBody>
      </p:sp>
      <p:pic>
        <p:nvPicPr>
          <p:cNvPr id="8" name="Picture 4" descr="https://encrypted-tbn3.gstatic.com/images?q=tbn:ANd9GcQxp9RF7S3h58D6tYze6I98cHrhuv7f05cvfAlnI7BLcax-DkrDDA"/>
          <p:cNvPicPr>
            <a:picLocks noChangeAspect="1" noChangeArrowheads="1"/>
          </p:cNvPicPr>
          <p:nvPr/>
        </p:nvPicPr>
        <p:blipFill>
          <a:blip r:embed="rId3" cstate="print"/>
          <a:srcRect/>
          <a:stretch>
            <a:fillRect/>
          </a:stretch>
        </p:blipFill>
        <p:spPr bwMode="auto">
          <a:xfrm>
            <a:off x="7762590" y="3955297"/>
            <a:ext cx="1889234" cy="26112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76C2AD-7597-4E1D-9432-38D22F805821}"/>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imagecache2.allposters.com/images/pic/adc/10116959A~3-Sheared-Sheep-Posters.jpg"/>
          <p:cNvPicPr>
            <a:picLocks noChangeAspect="1" noChangeArrowheads="1"/>
          </p:cNvPicPr>
          <p:nvPr/>
        </p:nvPicPr>
        <p:blipFill>
          <a:blip r:embed="rId2" cstate="print"/>
          <a:srcRect l="17647" t="11864" r="16955" b="11864"/>
          <a:stretch>
            <a:fillRect/>
          </a:stretch>
        </p:blipFill>
        <p:spPr bwMode="auto">
          <a:xfrm>
            <a:off x="5297214" y="2129999"/>
            <a:ext cx="6382407" cy="4558862"/>
          </a:xfrm>
          <a:prstGeom prst="rect">
            <a:avLst/>
          </a:prstGeom>
          <a:noFill/>
          <a:ln w="9525">
            <a:noFill/>
            <a:miter lim="800000"/>
            <a:headEnd/>
            <a:tailEnd/>
          </a:ln>
        </p:spPr>
      </p:pic>
      <p:sp>
        <p:nvSpPr>
          <p:cNvPr id="12291" name="TextBox 2"/>
          <p:cNvSpPr txBox="1">
            <a:spLocks noChangeArrowheads="1"/>
          </p:cNvSpPr>
          <p:nvPr/>
        </p:nvSpPr>
        <p:spPr bwMode="auto">
          <a:xfrm>
            <a:off x="3037490" y="129192"/>
            <a:ext cx="5715000" cy="769938"/>
          </a:xfrm>
          <a:prstGeom prst="rect">
            <a:avLst/>
          </a:prstGeom>
          <a:noFill/>
          <a:ln w="9525">
            <a:noFill/>
            <a:miter lim="800000"/>
            <a:headEnd/>
            <a:tailEnd/>
          </a:ln>
        </p:spPr>
        <p:txBody>
          <a:bodyPr>
            <a:spAutoFit/>
          </a:bodyPr>
          <a:lstStyle/>
          <a:p>
            <a:pPr algn="ctr"/>
            <a:r>
              <a:rPr lang="en-US" sz="4400" b="1" dirty="0">
                <a:latin typeface="AR ESSENCE" panose="02000000000000000000" pitchFamily="2" charset="0"/>
              </a:rPr>
              <a:t>Sheep are Vulnerable</a:t>
            </a:r>
          </a:p>
        </p:txBody>
      </p:sp>
      <p:sp>
        <p:nvSpPr>
          <p:cNvPr id="12292" name="TextBox 3"/>
          <p:cNvSpPr txBox="1">
            <a:spLocks noChangeArrowheads="1"/>
          </p:cNvSpPr>
          <p:nvPr/>
        </p:nvSpPr>
        <p:spPr bwMode="auto">
          <a:xfrm>
            <a:off x="3200400" y="914400"/>
            <a:ext cx="5715000" cy="1200329"/>
          </a:xfrm>
          <a:prstGeom prst="rect">
            <a:avLst/>
          </a:prstGeom>
          <a:noFill/>
          <a:ln w="9525">
            <a:noFill/>
            <a:miter lim="800000"/>
            <a:headEnd/>
            <a:tailEnd/>
          </a:ln>
        </p:spPr>
        <p:txBody>
          <a:bodyPr>
            <a:spAutoFit/>
          </a:bodyPr>
          <a:lstStyle/>
          <a:p>
            <a:pPr algn="ctr"/>
            <a:r>
              <a:rPr lang="en-US" sz="2400" b="1" i="1" dirty="0"/>
              <a:t>“I will not leave you comfortless: I will come to you.”  </a:t>
            </a:r>
          </a:p>
          <a:p>
            <a:pPr algn="ctr"/>
            <a:r>
              <a:rPr lang="en-US" sz="2400" b="1" dirty="0"/>
              <a:t>John 14:18</a:t>
            </a:r>
          </a:p>
        </p:txBody>
      </p:sp>
      <p:sp>
        <p:nvSpPr>
          <p:cNvPr id="6" name="TextBox 3"/>
          <p:cNvSpPr txBox="1">
            <a:spLocks noChangeArrowheads="1"/>
          </p:cNvSpPr>
          <p:nvPr/>
        </p:nvSpPr>
        <p:spPr bwMode="auto">
          <a:xfrm>
            <a:off x="890751" y="5165156"/>
            <a:ext cx="3166241" cy="1200329"/>
          </a:xfrm>
          <a:prstGeom prst="rect">
            <a:avLst/>
          </a:prstGeom>
          <a:noFill/>
          <a:ln w="9525">
            <a:noFill/>
            <a:miter lim="800000"/>
            <a:headEnd/>
            <a:tailEnd/>
          </a:ln>
        </p:spPr>
        <p:txBody>
          <a:bodyPr wrap="square">
            <a:spAutoFit/>
          </a:bodyPr>
          <a:lstStyle/>
          <a:p>
            <a:pPr algn="ctr"/>
            <a:r>
              <a:rPr lang="en-US" sz="2400" i="1" dirty="0">
                <a:solidFill>
                  <a:schemeClr val="bg1"/>
                </a:solidFill>
              </a:rPr>
              <a:t>A Shepherd is careful to keep them warm and comforted.</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05F02B-E8CD-4323-BD2E-1A1F7C3E49B6}"/>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TextBox 2"/>
          <p:cNvSpPr txBox="1">
            <a:spLocks noChangeArrowheads="1"/>
          </p:cNvSpPr>
          <p:nvPr/>
        </p:nvSpPr>
        <p:spPr bwMode="auto">
          <a:xfrm>
            <a:off x="3111062" y="72231"/>
            <a:ext cx="5715000" cy="769938"/>
          </a:xfrm>
          <a:prstGeom prst="rect">
            <a:avLst/>
          </a:prstGeom>
          <a:noFill/>
          <a:ln w="9525">
            <a:noFill/>
            <a:miter lim="800000"/>
            <a:headEnd/>
            <a:tailEnd/>
          </a:ln>
        </p:spPr>
        <p:txBody>
          <a:bodyPr>
            <a:spAutoFit/>
          </a:bodyPr>
          <a:lstStyle/>
          <a:p>
            <a:pPr algn="ctr"/>
            <a:r>
              <a:rPr lang="en-US" sz="4400" b="1" dirty="0">
                <a:latin typeface="AR ESSENCE" panose="02000000000000000000" pitchFamily="2" charset="0"/>
              </a:rPr>
              <a:t>We are Vulnerable</a:t>
            </a:r>
          </a:p>
        </p:txBody>
      </p:sp>
      <p:sp>
        <p:nvSpPr>
          <p:cNvPr id="12292" name="TextBox 3"/>
          <p:cNvSpPr txBox="1">
            <a:spLocks noChangeArrowheads="1"/>
          </p:cNvSpPr>
          <p:nvPr/>
        </p:nvSpPr>
        <p:spPr bwMode="auto">
          <a:xfrm>
            <a:off x="3200400" y="914400"/>
            <a:ext cx="5715000" cy="1938992"/>
          </a:xfrm>
          <a:prstGeom prst="rect">
            <a:avLst/>
          </a:prstGeom>
          <a:noFill/>
          <a:ln w="9525">
            <a:noFill/>
            <a:miter lim="800000"/>
            <a:headEnd/>
            <a:tailEnd/>
          </a:ln>
        </p:spPr>
        <p:txBody>
          <a:bodyPr>
            <a:spAutoFit/>
          </a:bodyPr>
          <a:lstStyle/>
          <a:p>
            <a:pPr algn="ctr"/>
            <a:r>
              <a:rPr lang="en-US" sz="2400" b="1" i="1" dirty="0"/>
              <a:t>Without alcohol an alcoholic feels afraid.</a:t>
            </a:r>
          </a:p>
          <a:p>
            <a:pPr algn="ctr"/>
            <a:r>
              <a:rPr lang="en-US" sz="2400" b="1" i="1" dirty="0"/>
              <a:t> Without our boyfriend or girlfriend we might feel lonely. </a:t>
            </a:r>
          </a:p>
          <a:p>
            <a:pPr algn="ctr"/>
            <a:r>
              <a:rPr lang="en-US" sz="2400" b="1" i="1" dirty="0"/>
              <a:t>Without pornography you might feel depressed.</a:t>
            </a:r>
            <a:endParaRPr lang="en-US" sz="2400" b="1" dirty="0"/>
          </a:p>
        </p:txBody>
      </p:sp>
      <p:sp>
        <p:nvSpPr>
          <p:cNvPr id="6" name="TextBox 3"/>
          <p:cNvSpPr txBox="1">
            <a:spLocks noChangeArrowheads="1"/>
          </p:cNvSpPr>
          <p:nvPr/>
        </p:nvSpPr>
        <p:spPr bwMode="auto">
          <a:xfrm>
            <a:off x="2070537" y="5465546"/>
            <a:ext cx="8720959" cy="1200329"/>
          </a:xfrm>
          <a:prstGeom prst="rect">
            <a:avLst/>
          </a:prstGeom>
          <a:noFill/>
          <a:ln w="9525">
            <a:noFill/>
            <a:miter lim="800000"/>
            <a:headEnd/>
            <a:tailEnd/>
          </a:ln>
        </p:spPr>
        <p:txBody>
          <a:bodyPr wrap="square">
            <a:spAutoFit/>
          </a:bodyPr>
          <a:lstStyle/>
          <a:p>
            <a:pPr algn="ctr"/>
            <a:r>
              <a:rPr lang="en-US" sz="2400" i="1" dirty="0">
                <a:solidFill>
                  <a:schemeClr val="bg1"/>
                </a:solidFill>
              </a:rPr>
              <a:t>When we repent and forsake our sins it is hard at first.</a:t>
            </a:r>
          </a:p>
          <a:p>
            <a:pPr algn="ctr"/>
            <a:r>
              <a:rPr lang="en-US" sz="2400" i="1" dirty="0">
                <a:solidFill>
                  <a:schemeClr val="bg1"/>
                </a:solidFill>
              </a:rPr>
              <a:t>That is when we most need to have the comfort of the Holy Ghost. </a:t>
            </a:r>
          </a:p>
          <a:p>
            <a:pPr algn="ctr"/>
            <a:r>
              <a:rPr lang="en-US" sz="2400" i="1" dirty="0">
                <a:solidFill>
                  <a:schemeClr val="bg1"/>
                </a:solidFill>
              </a:rPr>
              <a:t>He is always with us when we are humble.</a:t>
            </a:r>
            <a:endParaRPr lang="en-US" sz="2400" dirty="0">
              <a:solidFill>
                <a:schemeClr val="bg1"/>
              </a:solidFill>
            </a:endParaRPr>
          </a:p>
        </p:txBody>
      </p:sp>
      <p:pic>
        <p:nvPicPr>
          <p:cNvPr id="21506" name="Picture 2" descr="https://encrypted-tbn0.gstatic.com/images?q=tbn:ANd9GcSOwLK1ynW9dM76cFLLU4cPrSrHeHZDpeRJ4pHM0tVaM33NwMuAMw"/>
          <p:cNvPicPr>
            <a:picLocks noChangeAspect="1" noChangeArrowheads="1"/>
          </p:cNvPicPr>
          <p:nvPr/>
        </p:nvPicPr>
        <p:blipFill>
          <a:blip r:embed="rId2" cstate="print"/>
          <a:srcRect/>
          <a:stretch>
            <a:fillRect/>
          </a:stretch>
        </p:blipFill>
        <p:spPr bwMode="auto">
          <a:xfrm>
            <a:off x="657224" y="2623317"/>
            <a:ext cx="4029076" cy="2613847"/>
          </a:xfrm>
          <a:prstGeom prst="rect">
            <a:avLst/>
          </a:prstGeom>
          <a:noFill/>
        </p:spPr>
      </p:pic>
      <p:pic>
        <p:nvPicPr>
          <p:cNvPr id="21508" name="Picture 4" descr="https://encrypted-tbn0.gstatic.com/images?q=tbn:ANd9GcTvktnzSJf2pDJeEiJCW5TZszDj0UiIVrd99HaWCDP-TrgJdhSp"/>
          <p:cNvPicPr>
            <a:picLocks noChangeAspect="1" noChangeArrowheads="1"/>
          </p:cNvPicPr>
          <p:nvPr/>
        </p:nvPicPr>
        <p:blipFill>
          <a:blip r:embed="rId3" cstate="print"/>
          <a:srcRect/>
          <a:stretch>
            <a:fillRect/>
          </a:stretch>
        </p:blipFill>
        <p:spPr bwMode="auto">
          <a:xfrm>
            <a:off x="7019596" y="2834614"/>
            <a:ext cx="3612931" cy="22644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89F39F-37BC-4A95-8955-38FC4D5E7DF0}"/>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4" descr="http://newsimg.bbc.co.uk/media/images/40797000/jpg/_40797687_hurtssheep203.jpg"/>
          <p:cNvPicPr>
            <a:picLocks noChangeAspect="1" noChangeArrowheads="1"/>
          </p:cNvPicPr>
          <p:nvPr/>
        </p:nvPicPr>
        <p:blipFill>
          <a:blip r:embed="rId2" cstate="print"/>
          <a:srcRect/>
          <a:stretch>
            <a:fillRect/>
          </a:stretch>
        </p:blipFill>
        <p:spPr bwMode="auto">
          <a:xfrm>
            <a:off x="733198" y="2042948"/>
            <a:ext cx="5086804" cy="3810000"/>
          </a:xfrm>
          <a:prstGeom prst="rect">
            <a:avLst/>
          </a:prstGeom>
          <a:noFill/>
          <a:ln w="9525">
            <a:noFill/>
            <a:miter lim="800000"/>
            <a:headEnd/>
            <a:tailEnd/>
          </a:ln>
        </p:spPr>
      </p:pic>
      <p:sp>
        <p:nvSpPr>
          <p:cNvPr id="13316" name="TextBox 4"/>
          <p:cNvSpPr txBox="1">
            <a:spLocks noChangeArrowheads="1"/>
          </p:cNvSpPr>
          <p:nvPr/>
        </p:nvSpPr>
        <p:spPr bwMode="auto">
          <a:xfrm>
            <a:off x="1981201" y="160337"/>
            <a:ext cx="8305800" cy="830263"/>
          </a:xfrm>
          <a:prstGeom prst="rect">
            <a:avLst/>
          </a:prstGeom>
          <a:noFill/>
          <a:ln w="9525">
            <a:noFill/>
            <a:miter lim="800000"/>
            <a:headEnd/>
            <a:tailEnd/>
          </a:ln>
        </p:spPr>
        <p:txBody>
          <a:bodyPr>
            <a:spAutoFit/>
          </a:bodyPr>
          <a:lstStyle/>
          <a:p>
            <a:pPr algn="ctr"/>
            <a:r>
              <a:rPr lang="en-US" sz="4800" b="1" dirty="0">
                <a:latin typeface="AR ESSENCE" panose="02000000000000000000" pitchFamily="2" charset="0"/>
              </a:rPr>
              <a:t>Sheep can be “Cast Down”</a:t>
            </a:r>
          </a:p>
        </p:txBody>
      </p:sp>
      <p:sp>
        <p:nvSpPr>
          <p:cNvPr id="13317" name="Rectangle 7"/>
          <p:cNvSpPr>
            <a:spLocks noChangeArrowheads="1"/>
          </p:cNvSpPr>
          <p:nvPr/>
        </p:nvSpPr>
        <p:spPr bwMode="auto">
          <a:xfrm>
            <a:off x="5943600" y="1431559"/>
            <a:ext cx="3581400" cy="830997"/>
          </a:xfrm>
          <a:prstGeom prst="rect">
            <a:avLst/>
          </a:prstGeom>
          <a:noFill/>
          <a:ln w="9525">
            <a:noFill/>
            <a:miter lim="800000"/>
            <a:headEnd/>
            <a:tailEnd/>
          </a:ln>
        </p:spPr>
        <p:txBody>
          <a:bodyPr anchor="ctr">
            <a:spAutoFit/>
          </a:bodyPr>
          <a:lstStyle/>
          <a:p>
            <a:pPr algn="ctr"/>
            <a:r>
              <a:rPr lang="en-US" sz="2400" b="1" dirty="0">
                <a:cs typeface="Times New Roman" pitchFamily="18" charset="0"/>
              </a:rPr>
              <a:t>“He </a:t>
            </a:r>
            <a:r>
              <a:rPr lang="en-US" sz="2400" b="1" dirty="0" err="1">
                <a:cs typeface="Times New Roman" pitchFamily="18" charset="0"/>
              </a:rPr>
              <a:t>restoreth</a:t>
            </a:r>
            <a:r>
              <a:rPr lang="en-US" sz="2400" b="1" dirty="0">
                <a:cs typeface="Times New Roman" pitchFamily="18" charset="0"/>
              </a:rPr>
              <a:t> my soul….”  Psalms 23:3</a:t>
            </a:r>
          </a:p>
        </p:txBody>
      </p:sp>
      <p:sp>
        <p:nvSpPr>
          <p:cNvPr id="13318" name="Rectangle 6"/>
          <p:cNvSpPr>
            <a:spLocks noChangeArrowheads="1"/>
          </p:cNvSpPr>
          <p:nvPr/>
        </p:nvSpPr>
        <p:spPr bwMode="auto">
          <a:xfrm>
            <a:off x="5541965" y="4243756"/>
            <a:ext cx="5943600" cy="2677656"/>
          </a:xfrm>
          <a:prstGeom prst="rect">
            <a:avLst/>
          </a:prstGeom>
          <a:noFill/>
          <a:ln w="9525">
            <a:noFill/>
            <a:miter lim="800000"/>
            <a:headEnd/>
            <a:tailEnd/>
          </a:ln>
        </p:spPr>
        <p:txBody>
          <a:bodyPr wrap="square">
            <a:spAutoFit/>
          </a:bodyPr>
          <a:lstStyle/>
          <a:p>
            <a:pPr algn="ctr"/>
            <a:r>
              <a:rPr lang="en-US" sz="2400" dirty="0">
                <a:solidFill>
                  <a:schemeClr val="bg1"/>
                </a:solidFill>
                <a:cs typeface="Times New Roman" pitchFamily="18" charset="0"/>
              </a:rPr>
              <a:t>….Yea, though I walk </a:t>
            </a:r>
          </a:p>
          <a:p>
            <a:pPr algn="ctr"/>
            <a:r>
              <a:rPr lang="en-US" sz="2400" dirty="0">
                <a:solidFill>
                  <a:schemeClr val="bg1"/>
                </a:solidFill>
                <a:cs typeface="Times New Roman" pitchFamily="18" charset="0"/>
              </a:rPr>
              <a:t>through the valley </a:t>
            </a:r>
          </a:p>
          <a:p>
            <a:pPr algn="ctr"/>
            <a:r>
              <a:rPr lang="en-US" sz="2400" dirty="0">
                <a:solidFill>
                  <a:schemeClr val="bg1"/>
                </a:solidFill>
                <a:cs typeface="Times New Roman" pitchFamily="18" charset="0"/>
              </a:rPr>
              <a:t>of the shadow of death, </a:t>
            </a:r>
          </a:p>
          <a:p>
            <a:pPr algn="ctr"/>
            <a:r>
              <a:rPr lang="en-US" sz="2400" dirty="0">
                <a:solidFill>
                  <a:schemeClr val="bg1"/>
                </a:solidFill>
                <a:cs typeface="Times New Roman" pitchFamily="18" charset="0"/>
              </a:rPr>
              <a:t>I will fear not evil: </a:t>
            </a:r>
          </a:p>
          <a:p>
            <a:pPr algn="ctr"/>
            <a:r>
              <a:rPr lang="en-US" sz="2400" dirty="0">
                <a:solidFill>
                  <a:schemeClr val="bg1"/>
                </a:solidFill>
                <a:cs typeface="Times New Roman" pitchFamily="18" charset="0"/>
              </a:rPr>
              <a:t>for thou art with me.”  </a:t>
            </a:r>
          </a:p>
          <a:p>
            <a:pPr algn="ctr"/>
            <a:r>
              <a:rPr lang="en-US" sz="2400" dirty="0">
                <a:solidFill>
                  <a:schemeClr val="bg1"/>
                </a:solidFill>
                <a:cs typeface="Times New Roman" pitchFamily="18" charset="0"/>
              </a:rPr>
              <a:t>Psalms 23:4</a:t>
            </a:r>
          </a:p>
          <a:p>
            <a:pPr eaLnBrk="0" hangingPunct="0"/>
            <a:endParaRPr lang="en-US" sz="2400" dirty="0">
              <a:solidFill>
                <a:schemeClr val="bg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47BFF1-16B0-4A0A-AA65-B1DAC4B82DC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6" descr="http://farm2.static.flickr.com/1239/528276355_a8b9325a73.jpg?v=0"/>
          <p:cNvPicPr>
            <a:picLocks noChangeAspect="1" noChangeArrowheads="1"/>
          </p:cNvPicPr>
          <p:nvPr/>
        </p:nvPicPr>
        <p:blipFill>
          <a:blip r:embed="rId2" cstate="print"/>
          <a:srcRect/>
          <a:stretch>
            <a:fillRect/>
          </a:stretch>
        </p:blipFill>
        <p:spPr bwMode="auto">
          <a:xfrm>
            <a:off x="691055" y="3158192"/>
            <a:ext cx="4762500" cy="3562350"/>
          </a:xfrm>
          <a:prstGeom prst="rect">
            <a:avLst/>
          </a:prstGeom>
          <a:noFill/>
          <a:ln w="9525">
            <a:noFill/>
            <a:miter lim="800000"/>
            <a:headEnd/>
            <a:tailEnd/>
          </a:ln>
        </p:spPr>
      </p:pic>
      <p:sp>
        <p:nvSpPr>
          <p:cNvPr id="13316" name="TextBox 4"/>
          <p:cNvSpPr txBox="1">
            <a:spLocks noChangeArrowheads="1"/>
          </p:cNvSpPr>
          <p:nvPr/>
        </p:nvSpPr>
        <p:spPr bwMode="auto">
          <a:xfrm>
            <a:off x="2133600" y="19785"/>
            <a:ext cx="8305800" cy="830263"/>
          </a:xfrm>
          <a:prstGeom prst="rect">
            <a:avLst/>
          </a:prstGeom>
          <a:noFill/>
          <a:ln w="9525">
            <a:noFill/>
            <a:miter lim="800000"/>
            <a:headEnd/>
            <a:tailEnd/>
          </a:ln>
        </p:spPr>
        <p:txBody>
          <a:bodyPr>
            <a:spAutoFit/>
          </a:bodyPr>
          <a:lstStyle/>
          <a:p>
            <a:pPr algn="ctr"/>
            <a:r>
              <a:rPr lang="en-US" sz="4800" b="1" dirty="0">
                <a:latin typeface="AR ESSENCE" panose="02000000000000000000" pitchFamily="2" charset="0"/>
              </a:rPr>
              <a:t>Helpless</a:t>
            </a:r>
          </a:p>
        </p:txBody>
      </p:sp>
      <p:sp>
        <p:nvSpPr>
          <p:cNvPr id="13317" name="Rectangle 7"/>
          <p:cNvSpPr>
            <a:spLocks noChangeArrowheads="1"/>
          </p:cNvSpPr>
          <p:nvPr/>
        </p:nvSpPr>
        <p:spPr bwMode="auto">
          <a:xfrm>
            <a:off x="5964621" y="5272831"/>
            <a:ext cx="5439104" cy="1200329"/>
          </a:xfrm>
          <a:prstGeom prst="rect">
            <a:avLst/>
          </a:prstGeom>
          <a:noFill/>
          <a:ln w="9525">
            <a:noFill/>
            <a:miter lim="800000"/>
            <a:headEnd/>
            <a:tailEnd/>
          </a:ln>
        </p:spPr>
        <p:txBody>
          <a:bodyPr wrap="square" anchor="ctr">
            <a:spAutoFit/>
          </a:bodyPr>
          <a:lstStyle/>
          <a:p>
            <a:pPr algn="ctr"/>
            <a:r>
              <a:rPr lang="en-US" sz="2400" dirty="0">
                <a:solidFill>
                  <a:schemeClr val="bg1"/>
                </a:solidFill>
                <a:cs typeface="Times New Roman" pitchFamily="18" charset="0"/>
              </a:rPr>
              <a:t>“Their undersides are exposed to the sun—gas develops—swelling---cuts off air supply and then death.</a:t>
            </a:r>
          </a:p>
        </p:txBody>
      </p:sp>
      <p:sp>
        <p:nvSpPr>
          <p:cNvPr id="13318" name="Rectangle 6"/>
          <p:cNvSpPr>
            <a:spLocks noChangeArrowheads="1"/>
          </p:cNvSpPr>
          <p:nvPr/>
        </p:nvSpPr>
        <p:spPr bwMode="auto">
          <a:xfrm>
            <a:off x="767255" y="1499534"/>
            <a:ext cx="4254062" cy="1569660"/>
          </a:xfrm>
          <a:prstGeom prst="rect">
            <a:avLst/>
          </a:prstGeom>
          <a:noFill/>
          <a:ln w="9525">
            <a:noFill/>
            <a:miter lim="800000"/>
            <a:headEnd/>
            <a:tailEnd/>
          </a:ln>
        </p:spPr>
        <p:txBody>
          <a:bodyPr wrap="square">
            <a:spAutoFit/>
          </a:bodyPr>
          <a:lstStyle/>
          <a:p>
            <a:pPr algn="ctr"/>
            <a:r>
              <a:rPr lang="en-US" sz="2400" b="1" dirty="0">
                <a:cs typeface="Times New Roman" pitchFamily="18" charset="0"/>
              </a:rPr>
              <a:t>If they get off balance they fall onto their backs (casting down) they are helpless. </a:t>
            </a:r>
          </a:p>
          <a:p>
            <a:pPr eaLnBrk="0" hangingPunct="0"/>
            <a:endParaRPr lang="en-US" sz="24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4C943C-9CF2-4693-B246-88D767673C1B}"/>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Box 4"/>
          <p:cNvSpPr txBox="1">
            <a:spLocks noChangeArrowheads="1"/>
          </p:cNvSpPr>
          <p:nvPr/>
        </p:nvSpPr>
        <p:spPr bwMode="auto">
          <a:xfrm>
            <a:off x="2133600" y="-10932"/>
            <a:ext cx="8305800" cy="830263"/>
          </a:xfrm>
          <a:prstGeom prst="rect">
            <a:avLst/>
          </a:prstGeom>
          <a:noFill/>
          <a:ln w="9525">
            <a:noFill/>
            <a:miter lim="800000"/>
            <a:headEnd/>
            <a:tailEnd/>
          </a:ln>
        </p:spPr>
        <p:txBody>
          <a:bodyPr>
            <a:spAutoFit/>
          </a:bodyPr>
          <a:lstStyle/>
          <a:p>
            <a:pPr algn="ctr"/>
            <a:r>
              <a:rPr lang="en-US" sz="4800" b="1" dirty="0">
                <a:latin typeface="AR ESSENCE" panose="02000000000000000000" pitchFamily="2" charset="0"/>
              </a:rPr>
              <a:t>Restoring</a:t>
            </a:r>
          </a:p>
        </p:txBody>
      </p:sp>
      <p:sp>
        <p:nvSpPr>
          <p:cNvPr id="13317" name="Rectangle 7"/>
          <p:cNvSpPr>
            <a:spLocks noChangeArrowheads="1"/>
          </p:cNvSpPr>
          <p:nvPr/>
        </p:nvSpPr>
        <p:spPr bwMode="auto">
          <a:xfrm>
            <a:off x="6858000" y="5029201"/>
            <a:ext cx="3581400" cy="830997"/>
          </a:xfrm>
          <a:prstGeom prst="rect">
            <a:avLst/>
          </a:prstGeom>
          <a:noFill/>
          <a:ln w="9525">
            <a:noFill/>
            <a:miter lim="800000"/>
            <a:headEnd/>
            <a:tailEnd/>
          </a:ln>
        </p:spPr>
        <p:txBody>
          <a:bodyPr anchor="ctr">
            <a:spAutoFit/>
          </a:bodyPr>
          <a:lstStyle/>
          <a:p>
            <a:pPr algn="ctr"/>
            <a:r>
              <a:rPr lang="en-US" sz="2400" dirty="0">
                <a:solidFill>
                  <a:schemeClr val="bg1"/>
                </a:solidFill>
                <a:cs typeface="Times New Roman" pitchFamily="18" charset="0"/>
              </a:rPr>
              <a:t>The shepherd massages its tummy and legs.</a:t>
            </a:r>
          </a:p>
        </p:txBody>
      </p:sp>
      <p:sp>
        <p:nvSpPr>
          <p:cNvPr id="13318" name="Rectangle 6"/>
          <p:cNvSpPr>
            <a:spLocks noChangeArrowheads="1"/>
          </p:cNvSpPr>
          <p:nvPr/>
        </p:nvSpPr>
        <p:spPr bwMode="auto">
          <a:xfrm>
            <a:off x="1905000" y="1219201"/>
            <a:ext cx="3200400" cy="1200329"/>
          </a:xfrm>
          <a:prstGeom prst="rect">
            <a:avLst/>
          </a:prstGeom>
          <a:noFill/>
          <a:ln w="9525">
            <a:noFill/>
            <a:miter lim="800000"/>
            <a:headEnd/>
            <a:tailEnd/>
          </a:ln>
        </p:spPr>
        <p:txBody>
          <a:bodyPr>
            <a:spAutoFit/>
          </a:bodyPr>
          <a:lstStyle/>
          <a:p>
            <a:pPr algn="ctr"/>
            <a:r>
              <a:rPr lang="en-US" sz="2400" b="1" dirty="0">
                <a:cs typeface="Times New Roman" pitchFamily="18" charset="0"/>
              </a:rPr>
              <a:t>To restore a cast-down sheep take time</a:t>
            </a:r>
          </a:p>
          <a:p>
            <a:pPr eaLnBrk="0" hangingPunct="0"/>
            <a:endParaRPr lang="en-US" sz="2400" b="1" dirty="0">
              <a:cs typeface="Times New Roman" pitchFamily="18" charset="0"/>
            </a:endParaRPr>
          </a:p>
        </p:txBody>
      </p:sp>
      <p:pic>
        <p:nvPicPr>
          <p:cNvPr id="36866" name="Picture 2" descr="https://encrypted-tbn0.gstatic.com/images?q=tbn:ANd9GcQOI6RSXyWcIpzrMNlMy0lp4rQnC87L4tWEy2epgiINJmAkY9XYMA"/>
          <p:cNvPicPr>
            <a:picLocks noChangeAspect="1" noChangeArrowheads="1"/>
          </p:cNvPicPr>
          <p:nvPr/>
        </p:nvPicPr>
        <p:blipFill>
          <a:blip r:embed="rId2" cstate="print"/>
          <a:srcRect/>
          <a:stretch>
            <a:fillRect/>
          </a:stretch>
        </p:blipFill>
        <p:spPr bwMode="auto">
          <a:xfrm>
            <a:off x="1981200" y="2819400"/>
            <a:ext cx="4170966" cy="3124200"/>
          </a:xfrm>
          <a:prstGeom prst="rect">
            <a:avLst/>
          </a:prstGeom>
          <a:noFill/>
        </p:spPr>
      </p:pic>
      <p:pic>
        <p:nvPicPr>
          <p:cNvPr id="8" name="Picture 4" descr="http://cjo-cdn.com/sites/default/files/imagecache/superphoto/editorial/images/200910/74156_web_n101809NKCpersonTummy.jpg"/>
          <p:cNvPicPr>
            <a:picLocks noChangeAspect="1" noChangeArrowheads="1"/>
          </p:cNvPicPr>
          <p:nvPr/>
        </p:nvPicPr>
        <p:blipFill>
          <a:blip r:embed="rId3" cstate="print"/>
          <a:srcRect t="2484" r="48000"/>
          <a:stretch>
            <a:fillRect/>
          </a:stretch>
        </p:blipFill>
        <p:spPr bwMode="auto">
          <a:xfrm>
            <a:off x="6858000" y="1295400"/>
            <a:ext cx="2971800" cy="2990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fade">
                                      <p:cBhvr>
                                        <p:cTn id="10"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9772A1-2682-4B46-8681-ED702494212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Box 4"/>
          <p:cNvSpPr txBox="1">
            <a:spLocks noChangeArrowheads="1"/>
          </p:cNvSpPr>
          <p:nvPr/>
        </p:nvSpPr>
        <p:spPr bwMode="auto">
          <a:xfrm>
            <a:off x="1943100" y="-58579"/>
            <a:ext cx="8305800" cy="1323439"/>
          </a:xfrm>
          <a:prstGeom prst="rect">
            <a:avLst/>
          </a:prstGeom>
          <a:noFill/>
          <a:ln w="9525">
            <a:noFill/>
            <a:miter lim="800000"/>
            <a:headEnd/>
            <a:tailEnd/>
          </a:ln>
        </p:spPr>
        <p:txBody>
          <a:bodyPr>
            <a:spAutoFit/>
          </a:bodyPr>
          <a:lstStyle/>
          <a:p>
            <a:pPr algn="ctr"/>
            <a:r>
              <a:rPr lang="en-US" sz="4000" b="1" dirty="0">
                <a:latin typeface="AR ESSENCE" panose="02000000000000000000" pitchFamily="2" charset="0"/>
              </a:rPr>
              <a:t>One foot on the path and the other in the great and spacious building?</a:t>
            </a:r>
          </a:p>
        </p:txBody>
      </p:sp>
      <p:sp>
        <p:nvSpPr>
          <p:cNvPr id="13317" name="Rectangle 7"/>
          <p:cNvSpPr>
            <a:spLocks noChangeArrowheads="1"/>
          </p:cNvSpPr>
          <p:nvPr/>
        </p:nvSpPr>
        <p:spPr bwMode="auto">
          <a:xfrm>
            <a:off x="2511972" y="6027003"/>
            <a:ext cx="7457090" cy="461665"/>
          </a:xfrm>
          <a:prstGeom prst="rect">
            <a:avLst/>
          </a:prstGeom>
          <a:noFill/>
          <a:ln w="9525">
            <a:noFill/>
            <a:miter lim="800000"/>
            <a:headEnd/>
            <a:tailEnd/>
          </a:ln>
        </p:spPr>
        <p:txBody>
          <a:bodyPr wrap="square" anchor="ctr">
            <a:spAutoFit/>
          </a:bodyPr>
          <a:lstStyle/>
          <a:p>
            <a:pPr algn="ctr"/>
            <a:r>
              <a:rPr lang="en-US" sz="2400" dirty="0">
                <a:solidFill>
                  <a:schemeClr val="bg1"/>
                </a:solidFill>
                <a:cs typeface="Times New Roman" pitchFamily="18" charset="0"/>
              </a:rPr>
              <a:t>The world can cause spiritual death </a:t>
            </a:r>
          </a:p>
        </p:txBody>
      </p:sp>
      <p:sp>
        <p:nvSpPr>
          <p:cNvPr id="13318" name="Rectangle 6"/>
          <p:cNvSpPr>
            <a:spLocks noChangeArrowheads="1"/>
          </p:cNvSpPr>
          <p:nvPr/>
        </p:nvSpPr>
        <p:spPr bwMode="auto">
          <a:xfrm>
            <a:off x="420414" y="2459504"/>
            <a:ext cx="3363310" cy="1569660"/>
          </a:xfrm>
          <a:prstGeom prst="rect">
            <a:avLst/>
          </a:prstGeom>
          <a:noFill/>
          <a:ln w="9525">
            <a:noFill/>
            <a:miter lim="800000"/>
            <a:headEnd/>
            <a:tailEnd/>
          </a:ln>
        </p:spPr>
        <p:txBody>
          <a:bodyPr wrap="square">
            <a:spAutoFit/>
          </a:bodyPr>
          <a:lstStyle/>
          <a:p>
            <a:pPr algn="ctr"/>
            <a:r>
              <a:rPr lang="en-US" sz="2400" b="1" dirty="0">
                <a:cs typeface="Times New Roman" pitchFamily="18" charset="0"/>
              </a:rPr>
              <a:t>If we try to live in the world we will get off balance and fall.</a:t>
            </a:r>
          </a:p>
          <a:p>
            <a:pPr eaLnBrk="0" hangingPunct="0"/>
            <a:endParaRPr lang="en-US" sz="2400" b="1" dirty="0">
              <a:cs typeface="Times New Roman" pitchFamily="18" charset="0"/>
            </a:endParaRPr>
          </a:p>
        </p:txBody>
      </p:sp>
      <p:pic>
        <p:nvPicPr>
          <p:cNvPr id="6" name="Picture 4" descr="https://encrypted-tbn2.gstatic.com/images?q=tbn:ANd9GcRrqmt0EEtGo-KezscRuYjuxtP2Q-AWl_4IJiq7n45CSeUYleQlYg"/>
          <p:cNvPicPr>
            <a:picLocks noChangeAspect="1" noChangeArrowheads="1"/>
          </p:cNvPicPr>
          <p:nvPr/>
        </p:nvPicPr>
        <p:blipFill>
          <a:blip r:embed="rId2" cstate="print"/>
          <a:srcRect/>
          <a:stretch>
            <a:fillRect/>
          </a:stretch>
        </p:blipFill>
        <p:spPr bwMode="auto">
          <a:xfrm>
            <a:off x="3647090" y="1633991"/>
            <a:ext cx="5286704" cy="41211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500"/>
                                        <p:tgtEl>
                                          <p:spTgt spid="1331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fade">
                                      <p:cBhvr>
                                        <p:cTn id="15"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49A2A9-C2BB-448D-AF22-18D6D53CBF65}"/>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Box 4"/>
          <p:cNvSpPr txBox="1">
            <a:spLocks noChangeArrowheads="1"/>
          </p:cNvSpPr>
          <p:nvPr/>
        </p:nvSpPr>
        <p:spPr bwMode="auto">
          <a:xfrm>
            <a:off x="2099441" y="70008"/>
            <a:ext cx="8305800" cy="830997"/>
          </a:xfrm>
          <a:prstGeom prst="rect">
            <a:avLst/>
          </a:prstGeom>
          <a:noFill/>
          <a:ln w="9525">
            <a:noFill/>
            <a:miter lim="800000"/>
            <a:headEnd/>
            <a:tailEnd/>
          </a:ln>
        </p:spPr>
        <p:txBody>
          <a:bodyPr>
            <a:spAutoFit/>
          </a:bodyPr>
          <a:lstStyle/>
          <a:p>
            <a:pPr algn="ctr"/>
            <a:r>
              <a:rPr lang="en-US" sz="4800" b="1" dirty="0">
                <a:latin typeface="AR ESSENCE" panose="02000000000000000000" pitchFamily="2" charset="0"/>
              </a:rPr>
              <a:t>Calling on the Savior for help</a:t>
            </a:r>
          </a:p>
        </p:txBody>
      </p:sp>
      <p:sp>
        <p:nvSpPr>
          <p:cNvPr id="13317" name="Rectangle 7"/>
          <p:cNvSpPr>
            <a:spLocks noChangeArrowheads="1"/>
          </p:cNvSpPr>
          <p:nvPr/>
        </p:nvSpPr>
        <p:spPr bwMode="auto">
          <a:xfrm>
            <a:off x="6448095" y="4994533"/>
            <a:ext cx="4976649" cy="1200329"/>
          </a:xfrm>
          <a:prstGeom prst="rect">
            <a:avLst/>
          </a:prstGeom>
          <a:noFill/>
          <a:ln w="9525">
            <a:noFill/>
            <a:miter lim="800000"/>
            <a:headEnd/>
            <a:tailEnd/>
          </a:ln>
        </p:spPr>
        <p:txBody>
          <a:bodyPr wrap="square" anchor="ctr">
            <a:spAutoFit/>
          </a:bodyPr>
          <a:lstStyle/>
          <a:p>
            <a:pPr algn="ctr"/>
            <a:r>
              <a:rPr lang="en-US" sz="2400" dirty="0">
                <a:solidFill>
                  <a:schemeClr val="bg1"/>
                </a:solidFill>
                <a:cs typeface="Times New Roman" pitchFamily="18" charset="0"/>
              </a:rPr>
              <a:t>Restoration of a son or daughter of God is a process, but it is one of the most satisfying things the Savior does</a:t>
            </a:r>
          </a:p>
        </p:txBody>
      </p:sp>
      <p:sp>
        <p:nvSpPr>
          <p:cNvPr id="13318" name="Rectangle 6"/>
          <p:cNvSpPr>
            <a:spLocks noChangeArrowheads="1"/>
          </p:cNvSpPr>
          <p:nvPr/>
        </p:nvSpPr>
        <p:spPr bwMode="auto">
          <a:xfrm>
            <a:off x="1705304" y="1213008"/>
            <a:ext cx="3200400" cy="830997"/>
          </a:xfrm>
          <a:prstGeom prst="rect">
            <a:avLst/>
          </a:prstGeom>
          <a:noFill/>
          <a:ln w="9525">
            <a:noFill/>
            <a:miter lim="800000"/>
            <a:headEnd/>
            <a:tailEnd/>
          </a:ln>
        </p:spPr>
        <p:txBody>
          <a:bodyPr>
            <a:spAutoFit/>
          </a:bodyPr>
          <a:lstStyle/>
          <a:p>
            <a:pPr algn="ctr"/>
            <a:r>
              <a:rPr lang="en-US" sz="2400" b="1" dirty="0">
                <a:cs typeface="Times New Roman" pitchFamily="18" charset="0"/>
              </a:rPr>
              <a:t>He will be there to restore us</a:t>
            </a:r>
          </a:p>
        </p:txBody>
      </p:sp>
      <p:pic>
        <p:nvPicPr>
          <p:cNvPr id="34820" name="Picture 4" descr="http://www.christcenteredmall.com/stores/art/sweigard/repentance.jpg"/>
          <p:cNvPicPr>
            <a:picLocks noChangeAspect="1" noChangeArrowheads="1"/>
          </p:cNvPicPr>
          <p:nvPr/>
        </p:nvPicPr>
        <p:blipFill>
          <a:blip r:embed="rId2" cstate="print"/>
          <a:srcRect/>
          <a:stretch>
            <a:fillRect/>
          </a:stretch>
        </p:blipFill>
        <p:spPr bwMode="auto">
          <a:xfrm>
            <a:off x="2073166" y="2392400"/>
            <a:ext cx="3200399" cy="4047197"/>
          </a:xfrm>
          <a:prstGeom prst="rect">
            <a:avLst/>
          </a:prstGeom>
          <a:noFill/>
        </p:spPr>
      </p:pic>
      <p:pic>
        <p:nvPicPr>
          <p:cNvPr id="9" name="Picture 2" descr="http://www.mormonchannel.org/sites/default/files/styles/episode_image/public/youth-voices-388x258-repentance.jpg.pagespeed.ce.yQM1MWm7Mk.jpg"/>
          <p:cNvPicPr>
            <a:picLocks noChangeAspect="1" noChangeArrowheads="1"/>
          </p:cNvPicPr>
          <p:nvPr/>
        </p:nvPicPr>
        <p:blipFill>
          <a:blip r:embed="rId3" cstate="print"/>
          <a:srcRect/>
          <a:stretch>
            <a:fillRect/>
          </a:stretch>
        </p:blipFill>
        <p:spPr bwMode="auto">
          <a:xfrm>
            <a:off x="5943599" y="1447801"/>
            <a:ext cx="4818993" cy="32043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fade">
                                      <p:cBhvr>
                                        <p:cTn id="10"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8548D4-2C2A-4B45-8EB2-36F2477D3E03}"/>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TextBox 9"/>
          <p:cNvSpPr txBox="1">
            <a:spLocks noChangeArrowheads="1"/>
          </p:cNvSpPr>
          <p:nvPr/>
        </p:nvSpPr>
        <p:spPr bwMode="auto">
          <a:xfrm>
            <a:off x="683172" y="1245477"/>
            <a:ext cx="4351283" cy="2800767"/>
          </a:xfrm>
          <a:prstGeom prst="rect">
            <a:avLst/>
          </a:prstGeom>
          <a:noFill/>
          <a:ln w="9525">
            <a:noFill/>
            <a:miter lim="800000"/>
            <a:headEnd/>
            <a:tailEnd/>
          </a:ln>
        </p:spPr>
        <p:txBody>
          <a:bodyPr wrap="square">
            <a:spAutoFit/>
          </a:bodyPr>
          <a:lstStyle/>
          <a:p>
            <a:pPr algn="ctr"/>
            <a:r>
              <a:rPr lang="en-US" sz="4400" dirty="0">
                <a:latin typeface="AR ESSENCE" panose="02000000000000000000" pitchFamily="2" charset="0"/>
              </a:rPr>
              <a:t>Sheep are mentioned over 1,000 times in the scriptures</a:t>
            </a:r>
          </a:p>
        </p:txBody>
      </p:sp>
      <p:pic>
        <p:nvPicPr>
          <p:cNvPr id="8" name="Picture 8" descr="http://gregolsengallery.com/Merchant2/images/GOOD0005.jpg"/>
          <p:cNvPicPr>
            <a:picLocks noChangeAspect="1" noChangeArrowheads="1"/>
          </p:cNvPicPr>
          <p:nvPr/>
        </p:nvPicPr>
        <p:blipFill>
          <a:blip r:embed="rId2" cstate="print"/>
          <a:srcRect/>
          <a:stretch>
            <a:fillRect/>
          </a:stretch>
        </p:blipFill>
        <p:spPr bwMode="auto">
          <a:xfrm>
            <a:off x="5507422" y="424379"/>
            <a:ext cx="4792716" cy="597475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2CE3AC-8F03-44E9-A078-E220884E9FFA}"/>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ttp://shootagoat.com/Gallery/albums/Shoot-A-Goat/Male_goat.jpg"/>
          <p:cNvPicPr>
            <a:picLocks noChangeAspect="1" noChangeArrowheads="1"/>
          </p:cNvPicPr>
          <p:nvPr/>
        </p:nvPicPr>
        <p:blipFill>
          <a:blip r:embed="rId2" cstate="print"/>
          <a:srcRect/>
          <a:stretch>
            <a:fillRect/>
          </a:stretch>
        </p:blipFill>
        <p:spPr bwMode="auto">
          <a:xfrm>
            <a:off x="929881" y="1860331"/>
            <a:ext cx="6017631" cy="4711919"/>
          </a:xfrm>
          <a:prstGeom prst="rect">
            <a:avLst/>
          </a:prstGeom>
          <a:noFill/>
          <a:ln w="9525">
            <a:noFill/>
            <a:miter lim="800000"/>
            <a:headEnd/>
            <a:tailEnd/>
          </a:ln>
        </p:spPr>
      </p:pic>
      <p:sp>
        <p:nvSpPr>
          <p:cNvPr id="14339" name="TextBox 2"/>
          <p:cNvSpPr txBox="1">
            <a:spLocks noChangeArrowheads="1"/>
          </p:cNvSpPr>
          <p:nvPr/>
        </p:nvSpPr>
        <p:spPr bwMode="auto">
          <a:xfrm>
            <a:off x="2057400" y="0"/>
            <a:ext cx="8915400" cy="830997"/>
          </a:xfrm>
          <a:prstGeom prst="rect">
            <a:avLst/>
          </a:prstGeom>
          <a:noFill/>
          <a:ln w="9525">
            <a:noFill/>
            <a:miter lim="800000"/>
            <a:headEnd/>
            <a:tailEnd/>
          </a:ln>
        </p:spPr>
        <p:txBody>
          <a:bodyPr wrap="square">
            <a:spAutoFit/>
          </a:bodyPr>
          <a:lstStyle/>
          <a:p>
            <a:r>
              <a:rPr lang="en-US" sz="4800" b="1" dirty="0">
                <a:latin typeface="AR ESSENCE" panose="02000000000000000000" pitchFamily="2" charset="0"/>
              </a:rPr>
              <a:t>He-Goats Represent the Priesthood</a:t>
            </a:r>
          </a:p>
        </p:txBody>
      </p:sp>
      <p:sp>
        <p:nvSpPr>
          <p:cNvPr id="14340" name="TextBox 3"/>
          <p:cNvSpPr txBox="1">
            <a:spLocks noChangeArrowheads="1"/>
          </p:cNvSpPr>
          <p:nvPr/>
        </p:nvSpPr>
        <p:spPr bwMode="auto">
          <a:xfrm>
            <a:off x="3439510" y="783113"/>
            <a:ext cx="5312979" cy="584775"/>
          </a:xfrm>
          <a:prstGeom prst="rect">
            <a:avLst/>
          </a:prstGeom>
          <a:noFill/>
          <a:ln w="9525">
            <a:noFill/>
            <a:miter lim="800000"/>
            <a:headEnd/>
            <a:tailEnd/>
          </a:ln>
        </p:spPr>
        <p:txBody>
          <a:bodyPr wrap="square">
            <a:spAutoFit/>
          </a:bodyPr>
          <a:lstStyle/>
          <a:p>
            <a:pPr algn="ctr"/>
            <a:r>
              <a:rPr lang="en-US" sz="3200" i="1" dirty="0"/>
              <a:t>Horns are a symbol of Power</a:t>
            </a:r>
          </a:p>
        </p:txBody>
      </p:sp>
      <p:sp>
        <p:nvSpPr>
          <p:cNvPr id="14341" name="TextBox 4"/>
          <p:cNvSpPr txBox="1">
            <a:spLocks noChangeArrowheads="1"/>
          </p:cNvSpPr>
          <p:nvPr/>
        </p:nvSpPr>
        <p:spPr bwMode="auto">
          <a:xfrm>
            <a:off x="7877393" y="2151001"/>
            <a:ext cx="2438400" cy="3046988"/>
          </a:xfrm>
          <a:prstGeom prst="rect">
            <a:avLst/>
          </a:prstGeom>
          <a:noFill/>
          <a:ln w="9525">
            <a:noFill/>
            <a:miter lim="800000"/>
            <a:headEnd/>
            <a:tailEnd/>
          </a:ln>
        </p:spPr>
        <p:txBody>
          <a:bodyPr wrap="square">
            <a:spAutoFit/>
          </a:bodyPr>
          <a:lstStyle/>
          <a:p>
            <a:pPr algn="ctr"/>
            <a:r>
              <a:rPr lang="en-US" sz="2400" b="1" i="1" dirty="0"/>
              <a:t>“Remove out of the midst </a:t>
            </a:r>
          </a:p>
          <a:p>
            <a:pPr algn="ctr"/>
            <a:r>
              <a:rPr lang="en-US" sz="2400" b="1" i="1" dirty="0"/>
              <a:t>of Babylon, </a:t>
            </a:r>
          </a:p>
          <a:p>
            <a:pPr algn="ctr"/>
            <a:r>
              <a:rPr lang="en-US" sz="2400" b="1" i="1" dirty="0"/>
              <a:t>and be as the</a:t>
            </a:r>
          </a:p>
          <a:p>
            <a:pPr algn="ctr"/>
            <a:r>
              <a:rPr lang="en-US" sz="2400" b="1" i="1" dirty="0"/>
              <a:t> he -goats before the flock.”</a:t>
            </a:r>
          </a:p>
          <a:p>
            <a:pPr algn="ctr"/>
            <a:endParaRPr lang="en-US" sz="2400" b="1" dirty="0"/>
          </a:p>
          <a:p>
            <a:pPr algn="ctr"/>
            <a:r>
              <a:rPr lang="en-US" sz="2400" b="1" dirty="0"/>
              <a:t>Jeremiah 50:8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CE7545-B530-4BA8-AE3F-46A088523D5D}"/>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Box 4"/>
          <p:cNvSpPr txBox="1">
            <a:spLocks noChangeArrowheads="1"/>
          </p:cNvSpPr>
          <p:nvPr/>
        </p:nvSpPr>
        <p:spPr bwMode="auto">
          <a:xfrm>
            <a:off x="2099441" y="7203"/>
            <a:ext cx="8305800" cy="830997"/>
          </a:xfrm>
          <a:prstGeom prst="rect">
            <a:avLst/>
          </a:prstGeom>
          <a:noFill/>
          <a:ln w="9525">
            <a:noFill/>
            <a:miter lim="800000"/>
            <a:headEnd/>
            <a:tailEnd/>
          </a:ln>
        </p:spPr>
        <p:txBody>
          <a:bodyPr>
            <a:spAutoFit/>
          </a:bodyPr>
          <a:lstStyle/>
          <a:p>
            <a:pPr algn="ctr"/>
            <a:r>
              <a:rPr lang="en-US" sz="4800" b="1" dirty="0">
                <a:latin typeface="AR ESSENCE" panose="02000000000000000000" pitchFamily="2" charset="0"/>
              </a:rPr>
              <a:t>Helping us find our way</a:t>
            </a:r>
          </a:p>
        </p:txBody>
      </p:sp>
      <p:sp>
        <p:nvSpPr>
          <p:cNvPr id="13318" name="Rectangle 6"/>
          <p:cNvSpPr>
            <a:spLocks noChangeArrowheads="1"/>
          </p:cNvSpPr>
          <p:nvPr/>
        </p:nvSpPr>
        <p:spPr bwMode="auto">
          <a:xfrm>
            <a:off x="685802" y="1240221"/>
            <a:ext cx="3200400" cy="4154984"/>
          </a:xfrm>
          <a:prstGeom prst="rect">
            <a:avLst/>
          </a:prstGeom>
          <a:noFill/>
          <a:ln w="9525">
            <a:noFill/>
            <a:miter lim="800000"/>
            <a:headEnd/>
            <a:tailEnd/>
          </a:ln>
        </p:spPr>
        <p:txBody>
          <a:bodyPr>
            <a:spAutoFit/>
          </a:bodyPr>
          <a:lstStyle/>
          <a:p>
            <a:pPr algn="ctr"/>
            <a:r>
              <a:rPr lang="en-US" sz="2400" b="1" dirty="0">
                <a:cs typeface="Times New Roman" pitchFamily="18" charset="0"/>
              </a:rPr>
              <a:t>Worthy Priesthood holders:</a:t>
            </a:r>
          </a:p>
          <a:p>
            <a:pPr algn="ctr"/>
            <a:endParaRPr lang="en-US" sz="2400" b="1" dirty="0">
              <a:cs typeface="Times New Roman" pitchFamily="18" charset="0"/>
            </a:endParaRPr>
          </a:p>
          <a:p>
            <a:pPr algn="ctr"/>
            <a:r>
              <a:rPr lang="en-US" sz="2400" b="1" dirty="0">
                <a:cs typeface="Times New Roman" pitchFamily="18" charset="0"/>
              </a:rPr>
              <a:t>Prophets</a:t>
            </a:r>
          </a:p>
          <a:p>
            <a:pPr algn="ctr"/>
            <a:endParaRPr lang="en-US" sz="2400" b="1" dirty="0">
              <a:cs typeface="Times New Roman" pitchFamily="18" charset="0"/>
            </a:endParaRPr>
          </a:p>
          <a:p>
            <a:pPr algn="ctr"/>
            <a:r>
              <a:rPr lang="en-US" sz="2400" b="1" dirty="0">
                <a:cs typeface="Times New Roman" pitchFamily="18" charset="0"/>
              </a:rPr>
              <a:t>Stake Presidents</a:t>
            </a:r>
          </a:p>
          <a:p>
            <a:pPr algn="ctr"/>
            <a:endParaRPr lang="en-US" sz="2400" b="1" dirty="0">
              <a:cs typeface="Times New Roman" pitchFamily="18" charset="0"/>
            </a:endParaRPr>
          </a:p>
          <a:p>
            <a:pPr algn="ctr"/>
            <a:r>
              <a:rPr lang="en-US" sz="2400" b="1" dirty="0">
                <a:cs typeface="Times New Roman" pitchFamily="18" charset="0"/>
              </a:rPr>
              <a:t>Bishops</a:t>
            </a:r>
          </a:p>
          <a:p>
            <a:pPr algn="ctr"/>
            <a:endParaRPr lang="en-US" sz="2400" b="1" dirty="0">
              <a:cs typeface="Times New Roman" pitchFamily="18" charset="0"/>
            </a:endParaRPr>
          </a:p>
          <a:p>
            <a:pPr algn="ctr"/>
            <a:r>
              <a:rPr lang="en-US" sz="2400" b="1" dirty="0">
                <a:cs typeface="Times New Roman" pitchFamily="18" charset="0"/>
              </a:rPr>
              <a:t>Fathers</a:t>
            </a:r>
          </a:p>
          <a:p>
            <a:pPr eaLnBrk="0" hangingPunct="0"/>
            <a:endParaRPr lang="en-US" sz="2400" b="1" dirty="0">
              <a:cs typeface="Times New Roman" pitchFamily="18" charset="0"/>
            </a:endParaRPr>
          </a:p>
        </p:txBody>
      </p:sp>
      <p:pic>
        <p:nvPicPr>
          <p:cNvPr id="32772" name="Picture 4" descr="http://1.bp.blogspot.com/_0kp_rInB6Ck/S9-xHmU9ExI/AAAAAAAAAO4/gecHqeBjKA4/s1600/A%26M+2010+049.JPG"/>
          <p:cNvPicPr>
            <a:picLocks noChangeAspect="1" noChangeArrowheads="1"/>
          </p:cNvPicPr>
          <p:nvPr/>
        </p:nvPicPr>
        <p:blipFill>
          <a:blip r:embed="rId2" cstate="print"/>
          <a:srcRect/>
          <a:stretch>
            <a:fillRect/>
          </a:stretch>
        </p:blipFill>
        <p:spPr bwMode="auto">
          <a:xfrm>
            <a:off x="4296102" y="1807009"/>
            <a:ext cx="6232473" cy="4154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8">
                                            <p:txEl>
                                              <p:pRg st="2" end="2"/>
                                            </p:txEl>
                                          </p:spTgt>
                                        </p:tgtEl>
                                        <p:attrNameLst>
                                          <p:attrName>style.visibility</p:attrName>
                                        </p:attrNameLst>
                                      </p:cBhvr>
                                      <p:to>
                                        <p:strVal val="visible"/>
                                      </p:to>
                                    </p:set>
                                    <p:animEffect transition="in" filter="fade">
                                      <p:cBhvr>
                                        <p:cTn id="7" dur="500"/>
                                        <p:tgtEl>
                                          <p:spTgt spid="133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xEl>
                                              <p:pRg st="4" end="4"/>
                                            </p:txEl>
                                          </p:spTgt>
                                        </p:tgtEl>
                                        <p:attrNameLst>
                                          <p:attrName>style.visibility</p:attrName>
                                        </p:attrNameLst>
                                      </p:cBhvr>
                                      <p:to>
                                        <p:strVal val="visible"/>
                                      </p:to>
                                    </p:set>
                                    <p:animEffect transition="in" filter="fade">
                                      <p:cBhvr>
                                        <p:cTn id="12" dur="500"/>
                                        <p:tgtEl>
                                          <p:spTgt spid="1331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fade">
                                      <p:cBhvr>
                                        <p:cTn id="15" dur="500"/>
                                        <p:tgtEl>
                                          <p:spTgt spid="327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18">
                                            <p:txEl>
                                              <p:pRg st="6" end="6"/>
                                            </p:txEl>
                                          </p:spTgt>
                                        </p:tgtEl>
                                        <p:attrNameLst>
                                          <p:attrName>style.visibility</p:attrName>
                                        </p:attrNameLst>
                                      </p:cBhvr>
                                      <p:to>
                                        <p:strVal val="visible"/>
                                      </p:to>
                                    </p:set>
                                    <p:animEffect transition="in" filter="fade">
                                      <p:cBhvr>
                                        <p:cTn id="20" dur="500"/>
                                        <p:tgtEl>
                                          <p:spTgt spid="1331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18">
                                            <p:txEl>
                                              <p:pRg st="8" end="8"/>
                                            </p:txEl>
                                          </p:spTgt>
                                        </p:tgtEl>
                                        <p:attrNameLst>
                                          <p:attrName>style.visibility</p:attrName>
                                        </p:attrNameLst>
                                      </p:cBhvr>
                                      <p:to>
                                        <p:strVal val="visible"/>
                                      </p:to>
                                    </p:set>
                                    <p:animEffect transition="in" filter="fade">
                                      <p:cBhvr>
                                        <p:cTn id="25" dur="500"/>
                                        <p:tgtEl>
                                          <p:spTgt spid="133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B85A62-BEF0-412F-A95F-052A799ACAD3}"/>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TextBox 2"/>
          <p:cNvSpPr txBox="1">
            <a:spLocks noChangeArrowheads="1"/>
          </p:cNvSpPr>
          <p:nvPr/>
        </p:nvSpPr>
        <p:spPr bwMode="auto">
          <a:xfrm>
            <a:off x="1600200" y="93344"/>
            <a:ext cx="9144000" cy="707886"/>
          </a:xfrm>
          <a:prstGeom prst="rect">
            <a:avLst/>
          </a:prstGeom>
          <a:noFill/>
          <a:ln w="9525">
            <a:noFill/>
            <a:miter lim="800000"/>
            <a:headEnd/>
            <a:tailEnd/>
          </a:ln>
        </p:spPr>
        <p:txBody>
          <a:bodyPr wrap="square">
            <a:spAutoFit/>
          </a:bodyPr>
          <a:lstStyle/>
          <a:p>
            <a:pPr algn="ctr"/>
            <a:r>
              <a:rPr lang="en-US" sz="4000" b="1" dirty="0">
                <a:latin typeface="AR ESSENCE" panose="02000000000000000000" pitchFamily="2" charset="0"/>
              </a:rPr>
              <a:t>Pascal Lambs---Passover Shepherds</a:t>
            </a:r>
            <a:endParaRPr lang="en-US" sz="4000" dirty="0">
              <a:latin typeface="Calibri" pitchFamily="34" charset="0"/>
            </a:endParaRPr>
          </a:p>
        </p:txBody>
      </p:sp>
      <p:pic>
        <p:nvPicPr>
          <p:cNvPr id="15364" name="Picture 5" descr="http://www.jesuswalk.com/lamb/images/agnusdei_448x280.jpg"/>
          <p:cNvPicPr>
            <a:picLocks noChangeAspect="1" noChangeArrowheads="1"/>
          </p:cNvPicPr>
          <p:nvPr/>
        </p:nvPicPr>
        <p:blipFill>
          <a:blip r:embed="rId2" cstate="print"/>
          <a:srcRect/>
          <a:stretch>
            <a:fillRect/>
          </a:stretch>
        </p:blipFill>
        <p:spPr bwMode="auto">
          <a:xfrm>
            <a:off x="405700" y="1009979"/>
            <a:ext cx="5766500" cy="3604062"/>
          </a:xfrm>
          <a:prstGeom prst="rect">
            <a:avLst/>
          </a:prstGeom>
          <a:noFill/>
          <a:ln w="9525">
            <a:noFill/>
            <a:miter lim="800000"/>
            <a:headEnd/>
            <a:tailEnd/>
          </a:ln>
        </p:spPr>
      </p:pic>
      <p:sp>
        <p:nvSpPr>
          <p:cNvPr id="15367" name="TextBox 6"/>
          <p:cNvSpPr txBox="1">
            <a:spLocks noChangeArrowheads="1"/>
          </p:cNvSpPr>
          <p:nvPr/>
        </p:nvSpPr>
        <p:spPr bwMode="auto">
          <a:xfrm>
            <a:off x="7467600" y="4680704"/>
            <a:ext cx="2743200" cy="1815882"/>
          </a:xfrm>
          <a:prstGeom prst="rect">
            <a:avLst/>
          </a:prstGeom>
          <a:noFill/>
          <a:ln w="9525">
            <a:noFill/>
            <a:miter lim="800000"/>
            <a:headEnd/>
            <a:tailEnd/>
          </a:ln>
        </p:spPr>
        <p:txBody>
          <a:bodyPr wrap="square">
            <a:spAutoFit/>
          </a:bodyPr>
          <a:lstStyle/>
          <a:p>
            <a:pPr algn="ctr"/>
            <a:r>
              <a:rPr lang="en-US" sz="2800" i="1" dirty="0">
                <a:solidFill>
                  <a:schemeClr val="bg1"/>
                </a:solidFill>
              </a:rPr>
              <a:t>“My son, God will provide himself </a:t>
            </a:r>
          </a:p>
          <a:p>
            <a:pPr algn="ctr"/>
            <a:r>
              <a:rPr lang="en-US" sz="2800" i="1" dirty="0">
                <a:solidFill>
                  <a:schemeClr val="bg1"/>
                </a:solidFill>
              </a:rPr>
              <a:t>a lamb…..”</a:t>
            </a:r>
            <a:endParaRPr lang="en-US" sz="2800" dirty="0">
              <a:solidFill>
                <a:schemeClr val="bg1"/>
              </a:solidFill>
            </a:endParaRPr>
          </a:p>
          <a:p>
            <a:pPr algn="ctr"/>
            <a:r>
              <a:rPr lang="en-US" sz="2800" dirty="0">
                <a:solidFill>
                  <a:schemeClr val="bg1"/>
                </a:solidFill>
              </a:rPr>
              <a:t>Genesis 22:8</a:t>
            </a:r>
          </a:p>
        </p:txBody>
      </p:sp>
      <p:sp>
        <p:nvSpPr>
          <p:cNvPr id="9" name="TextBox 5"/>
          <p:cNvSpPr txBox="1">
            <a:spLocks noChangeArrowheads="1"/>
          </p:cNvSpPr>
          <p:nvPr/>
        </p:nvSpPr>
        <p:spPr bwMode="auto">
          <a:xfrm>
            <a:off x="6629400" y="1269355"/>
            <a:ext cx="3962400" cy="1569660"/>
          </a:xfrm>
          <a:prstGeom prst="rect">
            <a:avLst/>
          </a:prstGeom>
          <a:noFill/>
          <a:ln w="9525">
            <a:noFill/>
            <a:miter lim="800000"/>
            <a:headEnd/>
            <a:tailEnd/>
          </a:ln>
        </p:spPr>
        <p:txBody>
          <a:bodyPr wrap="square">
            <a:spAutoFit/>
          </a:bodyPr>
          <a:lstStyle/>
          <a:p>
            <a:pPr algn="ctr"/>
            <a:r>
              <a:rPr lang="en-US" sz="2400" b="1" i="1" dirty="0"/>
              <a:t>These are they that are there at the birth of the lambs to choose the firstborn male without blemish</a:t>
            </a:r>
            <a:endParaRPr lang="en-US" sz="2400" b="1" dirty="0"/>
          </a:p>
        </p:txBody>
      </p:sp>
      <p:sp>
        <p:nvSpPr>
          <p:cNvPr id="10" name="TextBox 5"/>
          <p:cNvSpPr txBox="1">
            <a:spLocks noChangeArrowheads="1"/>
          </p:cNvSpPr>
          <p:nvPr/>
        </p:nvSpPr>
        <p:spPr bwMode="auto">
          <a:xfrm>
            <a:off x="1524000" y="4933385"/>
            <a:ext cx="3962400" cy="1200329"/>
          </a:xfrm>
          <a:prstGeom prst="rect">
            <a:avLst/>
          </a:prstGeom>
          <a:noFill/>
          <a:ln w="9525">
            <a:noFill/>
            <a:miter lim="800000"/>
            <a:headEnd/>
            <a:tailEnd/>
          </a:ln>
        </p:spPr>
        <p:txBody>
          <a:bodyPr wrap="square">
            <a:spAutoFit/>
          </a:bodyPr>
          <a:lstStyle/>
          <a:p>
            <a:pPr algn="ctr"/>
            <a:r>
              <a:rPr lang="en-US" sz="2400" i="1" dirty="0">
                <a:solidFill>
                  <a:schemeClr val="bg1"/>
                </a:solidFill>
              </a:rPr>
              <a:t>Then taken into the shepherd’s homes to live with the family for days before their sacrifice</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fade">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4F30B-429D-4851-BCE4-0B834759A5EE}"/>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TextBox 2"/>
          <p:cNvSpPr txBox="1">
            <a:spLocks noChangeArrowheads="1"/>
          </p:cNvSpPr>
          <p:nvPr/>
        </p:nvSpPr>
        <p:spPr bwMode="auto">
          <a:xfrm>
            <a:off x="1524000" y="-80158"/>
            <a:ext cx="9144000" cy="1323439"/>
          </a:xfrm>
          <a:prstGeom prst="rect">
            <a:avLst/>
          </a:prstGeom>
          <a:noFill/>
          <a:ln w="9525">
            <a:noFill/>
            <a:miter lim="800000"/>
            <a:headEnd/>
            <a:tailEnd/>
          </a:ln>
        </p:spPr>
        <p:txBody>
          <a:bodyPr wrap="square">
            <a:spAutoFit/>
          </a:bodyPr>
          <a:lstStyle/>
          <a:p>
            <a:pPr algn="ctr"/>
            <a:r>
              <a:rPr lang="en-US" sz="4000" b="1" dirty="0">
                <a:latin typeface="AR ESSENCE" panose="02000000000000000000" pitchFamily="2" charset="0"/>
              </a:rPr>
              <a:t>Sleep with the children and are feed by them, and named by them</a:t>
            </a:r>
            <a:endParaRPr lang="en-US" sz="4000" dirty="0">
              <a:latin typeface="Calibri" pitchFamily="34" charset="0"/>
            </a:endParaRPr>
          </a:p>
        </p:txBody>
      </p:sp>
      <p:sp>
        <p:nvSpPr>
          <p:cNvPr id="9" name="TextBox 5"/>
          <p:cNvSpPr txBox="1">
            <a:spLocks noChangeArrowheads="1"/>
          </p:cNvSpPr>
          <p:nvPr/>
        </p:nvSpPr>
        <p:spPr bwMode="auto">
          <a:xfrm>
            <a:off x="6629632" y="1847671"/>
            <a:ext cx="3962400" cy="1200329"/>
          </a:xfrm>
          <a:prstGeom prst="rect">
            <a:avLst/>
          </a:prstGeom>
          <a:noFill/>
          <a:ln w="9525">
            <a:noFill/>
            <a:miter lim="800000"/>
            <a:headEnd/>
            <a:tailEnd/>
          </a:ln>
        </p:spPr>
        <p:txBody>
          <a:bodyPr wrap="square">
            <a:spAutoFit/>
          </a:bodyPr>
          <a:lstStyle/>
          <a:p>
            <a:pPr algn="ctr"/>
            <a:r>
              <a:rPr lang="en-US" sz="2400" b="1" i="1" dirty="0"/>
              <a:t>They are then taken to the temple by shepherd and his family and ritually killed.</a:t>
            </a:r>
            <a:endParaRPr lang="en-US" sz="2400" b="1" dirty="0"/>
          </a:p>
        </p:txBody>
      </p:sp>
      <p:sp>
        <p:nvSpPr>
          <p:cNvPr id="10" name="TextBox 5"/>
          <p:cNvSpPr txBox="1">
            <a:spLocks noChangeArrowheads="1"/>
          </p:cNvSpPr>
          <p:nvPr/>
        </p:nvSpPr>
        <p:spPr bwMode="auto">
          <a:xfrm>
            <a:off x="528307" y="5634803"/>
            <a:ext cx="5420547" cy="830997"/>
          </a:xfrm>
          <a:prstGeom prst="rect">
            <a:avLst/>
          </a:prstGeom>
          <a:noFill/>
          <a:ln w="9525">
            <a:noFill/>
            <a:miter lim="800000"/>
            <a:headEnd/>
            <a:tailEnd/>
          </a:ln>
        </p:spPr>
        <p:txBody>
          <a:bodyPr wrap="square">
            <a:spAutoFit/>
          </a:bodyPr>
          <a:lstStyle/>
          <a:p>
            <a:pPr algn="ctr"/>
            <a:r>
              <a:rPr lang="en-US" sz="2400" i="1" dirty="0">
                <a:solidFill>
                  <a:schemeClr val="bg1"/>
                </a:solidFill>
              </a:rPr>
              <a:t>This taught the children the cost of sin—the life of innocence</a:t>
            </a:r>
            <a:endParaRPr lang="en-US" sz="2400" dirty="0">
              <a:solidFill>
                <a:schemeClr val="bg1"/>
              </a:solidFill>
            </a:endParaRPr>
          </a:p>
        </p:txBody>
      </p:sp>
      <p:pic>
        <p:nvPicPr>
          <p:cNvPr id="11" name="Picture 7" descr="http://amightywind.com/salvationf/yahshuanailedRED.gif"/>
          <p:cNvPicPr>
            <a:picLocks noChangeAspect="1" noChangeArrowheads="1"/>
          </p:cNvPicPr>
          <p:nvPr/>
        </p:nvPicPr>
        <p:blipFill>
          <a:blip r:embed="rId2" cstate="print"/>
          <a:srcRect/>
          <a:stretch>
            <a:fillRect/>
          </a:stretch>
        </p:blipFill>
        <p:spPr bwMode="auto">
          <a:xfrm>
            <a:off x="6629632" y="3315423"/>
            <a:ext cx="4217044" cy="3161577"/>
          </a:xfrm>
          <a:prstGeom prst="rect">
            <a:avLst/>
          </a:prstGeom>
          <a:noFill/>
          <a:ln w="9525">
            <a:noFill/>
            <a:miter lim="800000"/>
            <a:headEnd/>
            <a:tailEnd/>
          </a:ln>
        </p:spPr>
      </p:pic>
      <p:pic>
        <p:nvPicPr>
          <p:cNvPr id="12" name="Picture 2" descr="http://www.vision.smgroup.info/wp-content/uploads/2006/04/lamb.jpg"/>
          <p:cNvPicPr>
            <a:picLocks noChangeAspect="1" noChangeArrowheads="1"/>
          </p:cNvPicPr>
          <p:nvPr/>
        </p:nvPicPr>
        <p:blipFill>
          <a:blip r:embed="rId3" cstate="print"/>
          <a:srcRect/>
          <a:stretch>
            <a:fillRect/>
          </a:stretch>
        </p:blipFill>
        <p:spPr bwMode="auto">
          <a:xfrm>
            <a:off x="1066800" y="1233060"/>
            <a:ext cx="4671848" cy="42585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923838-DC1D-477C-9329-9B2207585D31}"/>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TextBox 2"/>
          <p:cNvSpPr txBox="1">
            <a:spLocks noChangeArrowheads="1"/>
          </p:cNvSpPr>
          <p:nvPr/>
        </p:nvSpPr>
        <p:spPr bwMode="auto">
          <a:xfrm>
            <a:off x="0" y="0"/>
            <a:ext cx="12002814" cy="923330"/>
          </a:xfrm>
          <a:prstGeom prst="rect">
            <a:avLst/>
          </a:prstGeom>
          <a:noFill/>
          <a:ln w="9525">
            <a:noFill/>
            <a:miter lim="800000"/>
            <a:headEnd/>
            <a:tailEnd/>
          </a:ln>
        </p:spPr>
        <p:txBody>
          <a:bodyPr wrap="square">
            <a:spAutoFit/>
          </a:bodyPr>
          <a:lstStyle/>
          <a:p>
            <a:pPr algn="ctr"/>
            <a:r>
              <a:rPr lang="en-US" sz="5400" b="1" dirty="0">
                <a:latin typeface="AR ESSENCE" panose="02000000000000000000" pitchFamily="2" charset="0"/>
              </a:rPr>
              <a:t>Our sins caused the suffering and of Christ </a:t>
            </a:r>
            <a:endParaRPr lang="en-US" dirty="0">
              <a:latin typeface="Calibri" pitchFamily="34" charset="0"/>
            </a:endParaRPr>
          </a:p>
        </p:txBody>
      </p:sp>
      <p:sp>
        <p:nvSpPr>
          <p:cNvPr id="15366" name="TextBox 5"/>
          <p:cNvSpPr txBox="1">
            <a:spLocks noChangeArrowheads="1"/>
          </p:cNvSpPr>
          <p:nvPr/>
        </p:nvSpPr>
        <p:spPr bwMode="auto">
          <a:xfrm>
            <a:off x="0" y="2690335"/>
            <a:ext cx="2971800" cy="1200329"/>
          </a:xfrm>
          <a:prstGeom prst="rect">
            <a:avLst/>
          </a:prstGeom>
          <a:noFill/>
          <a:ln w="9525">
            <a:noFill/>
            <a:miter lim="800000"/>
            <a:headEnd/>
            <a:tailEnd/>
          </a:ln>
        </p:spPr>
        <p:txBody>
          <a:bodyPr wrap="square">
            <a:spAutoFit/>
          </a:bodyPr>
          <a:lstStyle/>
          <a:p>
            <a:pPr algn="ctr"/>
            <a:r>
              <a:rPr lang="en-US" sz="3600" b="1" i="1" dirty="0"/>
              <a:t>Even in the </a:t>
            </a:r>
            <a:r>
              <a:rPr lang="en-US" sz="3600" b="1" i="1" dirty="0" err="1"/>
              <a:t>prexistence</a:t>
            </a:r>
            <a:endParaRPr lang="en-US" sz="3600" b="1" dirty="0"/>
          </a:p>
        </p:txBody>
      </p:sp>
      <p:pic>
        <p:nvPicPr>
          <p:cNvPr id="5" name="Picture 4" descr="repentance 1.jpg"/>
          <p:cNvPicPr>
            <a:picLocks noChangeAspect="1"/>
          </p:cNvPicPr>
          <p:nvPr/>
        </p:nvPicPr>
        <p:blipFill rotWithShape="1">
          <a:blip r:embed="rId2" cstate="print"/>
          <a:srcRect l="4090" t="3292" r="4020" b="11440"/>
          <a:stretch/>
        </p:blipFill>
        <p:spPr>
          <a:xfrm>
            <a:off x="3086100" y="1763485"/>
            <a:ext cx="5946259" cy="4147457"/>
          </a:xfrm>
          <a:prstGeom prst="rect">
            <a:avLst/>
          </a:prstGeom>
        </p:spPr>
      </p:pic>
      <p:sp>
        <p:nvSpPr>
          <p:cNvPr id="6" name="TextBox 5"/>
          <p:cNvSpPr txBox="1">
            <a:spLocks noChangeArrowheads="1"/>
          </p:cNvSpPr>
          <p:nvPr/>
        </p:nvSpPr>
        <p:spPr bwMode="auto">
          <a:xfrm>
            <a:off x="9162393" y="2039007"/>
            <a:ext cx="2525110" cy="2862322"/>
          </a:xfrm>
          <a:prstGeom prst="rect">
            <a:avLst/>
          </a:prstGeom>
          <a:noFill/>
          <a:ln w="9525">
            <a:noFill/>
            <a:miter lim="800000"/>
            <a:headEnd/>
            <a:tailEnd/>
          </a:ln>
        </p:spPr>
        <p:txBody>
          <a:bodyPr wrap="square">
            <a:spAutoFit/>
          </a:bodyPr>
          <a:lstStyle/>
          <a:p>
            <a:pPr algn="ctr"/>
            <a:r>
              <a:rPr lang="en-US" sz="3600" b="1" i="1" dirty="0"/>
              <a:t>Jesus has paid for all our sins and all our sins yet to be.</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C499F-E174-4694-9E93-652B33032907}"/>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8" name="TextBox 4"/>
          <p:cNvSpPr txBox="1">
            <a:spLocks noChangeArrowheads="1"/>
          </p:cNvSpPr>
          <p:nvPr/>
        </p:nvSpPr>
        <p:spPr bwMode="auto">
          <a:xfrm>
            <a:off x="3426258" y="0"/>
            <a:ext cx="4724400" cy="923925"/>
          </a:xfrm>
          <a:prstGeom prst="rect">
            <a:avLst/>
          </a:prstGeom>
          <a:noFill/>
          <a:ln w="9525">
            <a:noFill/>
            <a:miter lim="800000"/>
            <a:headEnd/>
            <a:tailEnd/>
          </a:ln>
        </p:spPr>
        <p:txBody>
          <a:bodyPr>
            <a:spAutoFit/>
          </a:bodyPr>
          <a:lstStyle/>
          <a:p>
            <a:pPr algn="ctr"/>
            <a:r>
              <a:rPr lang="en-US" sz="5400" b="1" dirty="0">
                <a:latin typeface="AR ESSENCE" panose="02000000000000000000" pitchFamily="2" charset="0"/>
              </a:rPr>
              <a:t>Judas Sheep</a:t>
            </a:r>
          </a:p>
        </p:txBody>
      </p:sp>
      <p:sp>
        <p:nvSpPr>
          <p:cNvPr id="16390" name="TextBox 6"/>
          <p:cNvSpPr txBox="1">
            <a:spLocks noChangeArrowheads="1"/>
          </p:cNvSpPr>
          <p:nvPr/>
        </p:nvSpPr>
        <p:spPr bwMode="auto">
          <a:xfrm>
            <a:off x="599090" y="990600"/>
            <a:ext cx="5420710" cy="1200329"/>
          </a:xfrm>
          <a:prstGeom prst="rect">
            <a:avLst/>
          </a:prstGeom>
          <a:noFill/>
          <a:ln w="9525">
            <a:noFill/>
            <a:miter lim="800000"/>
            <a:headEnd/>
            <a:tailEnd/>
          </a:ln>
        </p:spPr>
        <p:txBody>
          <a:bodyPr wrap="square">
            <a:spAutoFit/>
          </a:bodyPr>
          <a:lstStyle/>
          <a:p>
            <a:pPr algn="ctr"/>
            <a:r>
              <a:rPr lang="en-US" sz="2400" b="1" i="1" dirty="0">
                <a:latin typeface="Calibri" pitchFamily="34" charset="0"/>
              </a:rPr>
              <a:t>“….he is brought as a lamb to the slaughter…so he </a:t>
            </a:r>
            <a:r>
              <a:rPr lang="en-US" sz="2400" b="1" i="1" dirty="0" err="1">
                <a:latin typeface="Calibri" pitchFamily="34" charset="0"/>
              </a:rPr>
              <a:t>openeth</a:t>
            </a:r>
            <a:r>
              <a:rPr lang="en-US" sz="2400" b="1" i="1" dirty="0">
                <a:latin typeface="Calibri" pitchFamily="34" charset="0"/>
              </a:rPr>
              <a:t> not his mouth.”  </a:t>
            </a:r>
          </a:p>
          <a:p>
            <a:pPr algn="ctr"/>
            <a:r>
              <a:rPr lang="en-US" sz="2400" b="1" dirty="0">
                <a:latin typeface="Calibri" pitchFamily="34" charset="0"/>
              </a:rPr>
              <a:t>Isaiah 53:7</a:t>
            </a:r>
          </a:p>
        </p:txBody>
      </p:sp>
      <p:sp>
        <p:nvSpPr>
          <p:cNvPr id="8" name="TextBox 6"/>
          <p:cNvSpPr txBox="1">
            <a:spLocks noChangeArrowheads="1"/>
          </p:cNvSpPr>
          <p:nvPr/>
        </p:nvSpPr>
        <p:spPr bwMode="auto">
          <a:xfrm>
            <a:off x="7138575" y="1490008"/>
            <a:ext cx="4226316" cy="1938992"/>
          </a:xfrm>
          <a:prstGeom prst="rect">
            <a:avLst/>
          </a:prstGeom>
          <a:noFill/>
          <a:ln w="9525">
            <a:noFill/>
            <a:miter lim="800000"/>
            <a:headEnd/>
            <a:tailEnd/>
          </a:ln>
        </p:spPr>
        <p:txBody>
          <a:bodyPr wrap="square">
            <a:spAutoFit/>
          </a:bodyPr>
          <a:lstStyle/>
          <a:p>
            <a:pPr algn="ctr"/>
            <a:r>
              <a:rPr lang="en-US" sz="2400" b="1" i="1" dirty="0">
                <a:latin typeface="Calibri" pitchFamily="34" charset="0"/>
              </a:rPr>
              <a:t>A large castrated male sheep is trained to lead the sheep up ramps to the “killing floor” of the slaughter house so they won’t be nervous. </a:t>
            </a:r>
            <a:endParaRPr lang="en-US" sz="2400" b="1" dirty="0">
              <a:latin typeface="Calibri" pitchFamily="34" charset="0"/>
            </a:endParaRPr>
          </a:p>
        </p:txBody>
      </p:sp>
      <p:pic>
        <p:nvPicPr>
          <p:cNvPr id="9" name="Picture 6" descr="http://content.answers.com/main/content/wp/en-commons/thumb/7/76/180px-Soay-sheep-arjecahn.jpg"/>
          <p:cNvPicPr>
            <a:picLocks noChangeAspect="1" noChangeArrowheads="1"/>
          </p:cNvPicPr>
          <p:nvPr/>
        </p:nvPicPr>
        <p:blipFill>
          <a:blip r:embed="rId2" cstate="print"/>
          <a:srcRect/>
          <a:stretch>
            <a:fillRect/>
          </a:stretch>
        </p:blipFill>
        <p:spPr bwMode="auto">
          <a:xfrm>
            <a:off x="419101" y="2722179"/>
            <a:ext cx="5746532" cy="3831021"/>
          </a:xfrm>
          <a:prstGeom prst="rect">
            <a:avLst/>
          </a:prstGeom>
          <a:noFill/>
          <a:ln w="9525">
            <a:noFill/>
            <a:miter lim="800000"/>
            <a:headEnd/>
            <a:tailEnd/>
          </a:ln>
        </p:spPr>
      </p:pic>
      <p:pic>
        <p:nvPicPr>
          <p:cNvPr id="10" name="Picture 5" descr="judas sheep.jpg"/>
          <p:cNvPicPr>
            <a:picLocks noChangeAspect="1"/>
          </p:cNvPicPr>
          <p:nvPr/>
        </p:nvPicPr>
        <p:blipFill>
          <a:blip r:embed="rId3" cstate="print"/>
          <a:srcRect/>
          <a:stretch>
            <a:fillRect/>
          </a:stretch>
        </p:blipFill>
        <p:spPr bwMode="auto">
          <a:xfrm>
            <a:off x="7549055" y="3655632"/>
            <a:ext cx="3581400" cy="27343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AF6D32-14A1-4AB9-9CE1-A1356B279250}"/>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4" descr="http://www.alv.org.au/images/storyarchive/0602sheep/12.jpg"/>
          <p:cNvPicPr>
            <a:picLocks noChangeAspect="1" noChangeArrowheads="1"/>
          </p:cNvPicPr>
          <p:nvPr/>
        </p:nvPicPr>
        <p:blipFill>
          <a:blip r:embed="rId2" cstate="print"/>
          <a:srcRect/>
          <a:stretch>
            <a:fillRect/>
          </a:stretch>
        </p:blipFill>
        <p:spPr bwMode="auto">
          <a:xfrm>
            <a:off x="6713482" y="447346"/>
            <a:ext cx="3975538" cy="5963307"/>
          </a:xfrm>
          <a:prstGeom prst="rect">
            <a:avLst/>
          </a:prstGeom>
          <a:noFill/>
          <a:ln w="9525">
            <a:noFill/>
            <a:miter lim="800000"/>
            <a:headEnd/>
            <a:tailEnd/>
          </a:ln>
        </p:spPr>
      </p:pic>
      <p:sp>
        <p:nvSpPr>
          <p:cNvPr id="16390" name="TextBox 6"/>
          <p:cNvSpPr txBox="1">
            <a:spLocks noChangeArrowheads="1"/>
          </p:cNvSpPr>
          <p:nvPr/>
        </p:nvSpPr>
        <p:spPr bwMode="auto">
          <a:xfrm>
            <a:off x="717331" y="811925"/>
            <a:ext cx="4495800" cy="4524315"/>
          </a:xfrm>
          <a:prstGeom prst="rect">
            <a:avLst/>
          </a:prstGeom>
          <a:noFill/>
          <a:ln w="9525">
            <a:noFill/>
            <a:miter lim="800000"/>
            <a:headEnd/>
            <a:tailEnd/>
          </a:ln>
        </p:spPr>
        <p:txBody>
          <a:bodyPr>
            <a:spAutoFit/>
          </a:bodyPr>
          <a:lstStyle/>
          <a:p>
            <a:pPr algn="ctr"/>
            <a:r>
              <a:rPr lang="en-US" sz="3200" b="1" i="1" dirty="0">
                <a:latin typeface="Calibri" pitchFamily="34" charset="0"/>
              </a:rPr>
              <a:t>The sheep are unaware and follow blindly. Once up the top, the trap door is opened for the “Judas </a:t>
            </a:r>
            <a:r>
              <a:rPr lang="en-US" sz="3200" b="1" i="1" dirty="0" err="1">
                <a:latin typeface="Calibri" pitchFamily="34" charset="0"/>
              </a:rPr>
              <a:t>Sheep,”and</a:t>
            </a:r>
            <a:r>
              <a:rPr lang="en-US" sz="3200" b="1" i="1" dirty="0">
                <a:latin typeface="Calibri" pitchFamily="34" charset="0"/>
              </a:rPr>
              <a:t> he trots away, and back down to the bottom pen area to lead another group of sheep to their destiny. </a:t>
            </a:r>
            <a:endParaRPr lang="en-US" sz="3200" b="1" dirty="0">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795486-C8CE-4CFF-A52B-341413EFFE49}"/>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8" name="TextBox 4"/>
          <p:cNvSpPr txBox="1">
            <a:spLocks noChangeArrowheads="1"/>
          </p:cNvSpPr>
          <p:nvPr/>
        </p:nvSpPr>
        <p:spPr bwMode="auto">
          <a:xfrm>
            <a:off x="1676400" y="0"/>
            <a:ext cx="8839200" cy="923330"/>
          </a:xfrm>
          <a:prstGeom prst="rect">
            <a:avLst/>
          </a:prstGeom>
          <a:noFill/>
          <a:ln w="9525">
            <a:noFill/>
            <a:miter lim="800000"/>
            <a:headEnd/>
            <a:tailEnd/>
          </a:ln>
        </p:spPr>
        <p:txBody>
          <a:bodyPr wrap="square">
            <a:spAutoFit/>
          </a:bodyPr>
          <a:lstStyle/>
          <a:p>
            <a:pPr algn="ctr"/>
            <a:r>
              <a:rPr lang="en-US" sz="5400" b="1" dirty="0">
                <a:latin typeface="AR ESSENCE" panose="02000000000000000000" pitchFamily="2" charset="0"/>
              </a:rPr>
              <a:t>Allegiance—who leads your life?</a:t>
            </a:r>
          </a:p>
        </p:txBody>
      </p:sp>
      <p:sp>
        <p:nvSpPr>
          <p:cNvPr id="16390" name="TextBox 6"/>
          <p:cNvSpPr txBox="1">
            <a:spLocks noChangeArrowheads="1"/>
          </p:cNvSpPr>
          <p:nvPr/>
        </p:nvSpPr>
        <p:spPr bwMode="auto">
          <a:xfrm>
            <a:off x="903890" y="1262271"/>
            <a:ext cx="5307723" cy="2062103"/>
          </a:xfrm>
          <a:prstGeom prst="rect">
            <a:avLst/>
          </a:prstGeom>
          <a:noFill/>
          <a:ln w="9525">
            <a:noFill/>
            <a:miter lim="800000"/>
            <a:headEnd/>
            <a:tailEnd/>
          </a:ln>
        </p:spPr>
        <p:txBody>
          <a:bodyPr wrap="square">
            <a:spAutoFit/>
          </a:bodyPr>
          <a:lstStyle/>
          <a:p>
            <a:pPr algn="ctr"/>
            <a:r>
              <a:rPr lang="en-US" sz="3200" b="1" i="1" dirty="0">
                <a:latin typeface="Calibri" pitchFamily="34" charset="0"/>
              </a:rPr>
              <a:t>Be careful who you follow</a:t>
            </a:r>
          </a:p>
          <a:p>
            <a:pPr algn="ctr"/>
            <a:r>
              <a:rPr lang="en-US" sz="3200" b="1" i="1" dirty="0">
                <a:latin typeface="Calibri" pitchFamily="34" charset="0"/>
              </a:rPr>
              <a:t>Many times we follow worldly friends or pop culture---who lead us to sin.</a:t>
            </a:r>
            <a:endParaRPr lang="en-US" sz="3200" b="1" dirty="0">
              <a:latin typeface="Calibri" pitchFamily="34" charset="0"/>
            </a:endParaRPr>
          </a:p>
        </p:txBody>
      </p:sp>
      <p:pic>
        <p:nvPicPr>
          <p:cNvPr id="12292" name="Picture 4" descr="https://encrypted-tbn3.gstatic.com/images?q=tbn:ANd9GcSi8Qsf3SsCvc0i68KZ2MGXtQCLXDetkeJmc0NqHSz22anTJ8So"/>
          <p:cNvPicPr>
            <a:picLocks noChangeAspect="1" noChangeArrowheads="1"/>
          </p:cNvPicPr>
          <p:nvPr/>
        </p:nvPicPr>
        <p:blipFill>
          <a:blip r:embed="rId2" cstate="print"/>
          <a:srcRect/>
          <a:stretch>
            <a:fillRect/>
          </a:stretch>
        </p:blipFill>
        <p:spPr bwMode="auto">
          <a:xfrm>
            <a:off x="6858001" y="1114265"/>
            <a:ext cx="3746937" cy="3000535"/>
          </a:xfrm>
          <a:prstGeom prst="rect">
            <a:avLst/>
          </a:prstGeom>
          <a:noFill/>
        </p:spPr>
      </p:pic>
      <p:pic>
        <p:nvPicPr>
          <p:cNvPr id="12294" name="Picture 6" descr="https://encrypted-tbn3.gstatic.com/images?q=tbn:ANd9GcSbcQ7jhZdEfvVR2q9Uwid1Xud02IilhtcadFWdK5xK8xbjm5AY"/>
          <p:cNvPicPr>
            <a:picLocks noChangeAspect="1" noChangeArrowheads="1"/>
          </p:cNvPicPr>
          <p:nvPr/>
        </p:nvPicPr>
        <p:blipFill>
          <a:blip r:embed="rId3" cstate="print"/>
          <a:srcRect/>
          <a:stretch>
            <a:fillRect/>
          </a:stretch>
        </p:blipFill>
        <p:spPr bwMode="auto">
          <a:xfrm>
            <a:off x="746235" y="3885169"/>
            <a:ext cx="5935551" cy="24420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500"/>
                                        <p:tgtEl>
                                          <p:spTgt spid="12292"/>
                                        </p:tgtEl>
                                      </p:cBhvr>
                                    </p:animEffect>
                                  </p:childTnLst>
                                </p:cTn>
                              </p:par>
                              <p:par>
                                <p:cTn id="11" presetID="10" presetClass="entr" presetSubtype="0" fill="hold" nodeType="with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79E337-3903-4DC4-B95A-1D2636705ABE}"/>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8" name="TextBox 4"/>
          <p:cNvSpPr txBox="1">
            <a:spLocks noChangeArrowheads="1"/>
          </p:cNvSpPr>
          <p:nvPr/>
        </p:nvSpPr>
        <p:spPr bwMode="auto">
          <a:xfrm>
            <a:off x="1828800" y="-56078"/>
            <a:ext cx="8839200" cy="2154436"/>
          </a:xfrm>
          <a:prstGeom prst="rect">
            <a:avLst/>
          </a:prstGeom>
          <a:noFill/>
          <a:ln w="9525">
            <a:noFill/>
            <a:miter lim="800000"/>
            <a:headEnd/>
            <a:tailEnd/>
          </a:ln>
        </p:spPr>
        <p:txBody>
          <a:bodyPr wrap="square">
            <a:spAutoFit/>
          </a:bodyPr>
          <a:lstStyle/>
          <a:p>
            <a:pPr algn="ctr"/>
            <a:r>
              <a:rPr lang="en-US" sz="5400" b="1" dirty="0">
                <a:latin typeface="AR ESSENCE" panose="02000000000000000000" pitchFamily="2" charset="0"/>
              </a:rPr>
              <a:t>Definition of a Good Friend</a:t>
            </a:r>
          </a:p>
          <a:p>
            <a:pPr algn="ctr"/>
            <a:r>
              <a:rPr lang="en-US" sz="4000" b="1" dirty="0">
                <a:latin typeface="AR ESSENCE" panose="02000000000000000000" pitchFamily="2" charset="0"/>
              </a:rPr>
              <a:t>Someone who helps you keep the standards of the Church—John </a:t>
            </a:r>
            <a:r>
              <a:rPr lang="en-US" sz="4000" b="1" dirty="0" err="1">
                <a:latin typeface="AR ESSENCE" panose="02000000000000000000" pitchFamily="2" charset="0"/>
              </a:rPr>
              <a:t>Bytheway</a:t>
            </a:r>
            <a:endParaRPr lang="en-US" sz="4000" b="1" dirty="0">
              <a:latin typeface="AR ESSENCE" panose="02000000000000000000" pitchFamily="2" charset="0"/>
            </a:endParaRPr>
          </a:p>
        </p:txBody>
      </p:sp>
      <p:sp>
        <p:nvSpPr>
          <p:cNvPr id="16390" name="TextBox 6"/>
          <p:cNvSpPr txBox="1">
            <a:spLocks noChangeArrowheads="1"/>
          </p:cNvSpPr>
          <p:nvPr/>
        </p:nvSpPr>
        <p:spPr bwMode="auto">
          <a:xfrm>
            <a:off x="0" y="5418193"/>
            <a:ext cx="6676697" cy="1077218"/>
          </a:xfrm>
          <a:prstGeom prst="rect">
            <a:avLst/>
          </a:prstGeom>
          <a:noFill/>
          <a:ln w="9525">
            <a:noFill/>
            <a:miter lim="800000"/>
            <a:headEnd/>
            <a:tailEnd/>
          </a:ln>
        </p:spPr>
        <p:txBody>
          <a:bodyPr wrap="square">
            <a:spAutoFit/>
          </a:bodyPr>
          <a:lstStyle/>
          <a:p>
            <a:pPr algn="ctr"/>
            <a:r>
              <a:rPr lang="en-US" sz="3200" i="1" dirty="0">
                <a:solidFill>
                  <a:schemeClr val="bg1"/>
                </a:solidFill>
                <a:latin typeface="Calibri" pitchFamily="34" charset="0"/>
              </a:rPr>
              <a:t>Following the “he goats” (priesthood) instead of worldly friend. </a:t>
            </a:r>
            <a:endParaRPr lang="en-US" sz="3200" dirty="0">
              <a:solidFill>
                <a:schemeClr val="bg1"/>
              </a:solidFill>
              <a:latin typeface="Calibri" pitchFamily="34" charset="0"/>
            </a:endParaRPr>
          </a:p>
        </p:txBody>
      </p:sp>
      <p:pic>
        <p:nvPicPr>
          <p:cNvPr id="11266" name="Picture 2" descr="https://encrypted-tbn3.gstatic.com/images?q=tbn:ANd9GcRKpKVGlsd7dIgrLrZYey5M8eOMHCSfV0sKu75zt7rMYbyKWyQH"/>
          <p:cNvPicPr>
            <a:picLocks noChangeAspect="1" noChangeArrowheads="1"/>
          </p:cNvPicPr>
          <p:nvPr/>
        </p:nvPicPr>
        <p:blipFill>
          <a:blip r:embed="rId2" cstate="print"/>
          <a:srcRect/>
          <a:stretch>
            <a:fillRect/>
          </a:stretch>
        </p:blipFill>
        <p:spPr bwMode="auto">
          <a:xfrm>
            <a:off x="703369" y="2362200"/>
            <a:ext cx="4583008" cy="2575068"/>
          </a:xfrm>
          <a:prstGeom prst="rect">
            <a:avLst/>
          </a:prstGeom>
          <a:noFill/>
        </p:spPr>
      </p:pic>
      <p:pic>
        <p:nvPicPr>
          <p:cNvPr id="11268" name="Picture 4" descr="http://i.telegraph.co.uk/multimedia/archive/02049/friends_2049532b.jpg"/>
          <p:cNvPicPr>
            <a:picLocks noChangeAspect="1" noChangeArrowheads="1"/>
          </p:cNvPicPr>
          <p:nvPr/>
        </p:nvPicPr>
        <p:blipFill>
          <a:blip r:embed="rId3" cstate="print"/>
          <a:srcRect/>
          <a:stretch>
            <a:fillRect/>
          </a:stretch>
        </p:blipFill>
        <p:spPr bwMode="auto">
          <a:xfrm>
            <a:off x="6462549" y="2837793"/>
            <a:ext cx="5265251" cy="32950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50F85B-0774-4262-B992-FE2C2A0FD4FD}"/>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2" name="Picture 2" descr="http://www.coldframe.com/Images/2003/Apr-June/lamb13.jpg"/>
          <p:cNvPicPr>
            <a:picLocks noChangeAspect="1" noChangeArrowheads="1"/>
          </p:cNvPicPr>
          <p:nvPr/>
        </p:nvPicPr>
        <p:blipFill>
          <a:blip r:embed="rId2" cstate="print"/>
          <a:srcRect/>
          <a:stretch>
            <a:fillRect/>
          </a:stretch>
        </p:blipFill>
        <p:spPr bwMode="auto">
          <a:xfrm>
            <a:off x="5867400" y="2803290"/>
            <a:ext cx="4981902" cy="3575162"/>
          </a:xfrm>
          <a:prstGeom prst="rect">
            <a:avLst/>
          </a:prstGeom>
          <a:noFill/>
          <a:ln w="9525">
            <a:noFill/>
            <a:miter lim="800000"/>
            <a:headEnd/>
            <a:tailEnd/>
          </a:ln>
        </p:spPr>
      </p:pic>
      <p:sp>
        <p:nvSpPr>
          <p:cNvPr id="17413" name="TextBox 4"/>
          <p:cNvSpPr txBox="1">
            <a:spLocks noChangeArrowheads="1"/>
          </p:cNvSpPr>
          <p:nvPr/>
        </p:nvSpPr>
        <p:spPr bwMode="auto">
          <a:xfrm>
            <a:off x="3087414" y="0"/>
            <a:ext cx="5867400" cy="830263"/>
          </a:xfrm>
          <a:prstGeom prst="rect">
            <a:avLst/>
          </a:prstGeom>
          <a:noFill/>
          <a:ln w="9525">
            <a:noFill/>
            <a:miter lim="800000"/>
            <a:headEnd/>
            <a:tailEnd/>
          </a:ln>
        </p:spPr>
        <p:txBody>
          <a:bodyPr>
            <a:spAutoFit/>
          </a:bodyPr>
          <a:lstStyle/>
          <a:p>
            <a:pPr algn="ctr"/>
            <a:r>
              <a:rPr lang="en-US" sz="4800" b="1" dirty="0">
                <a:latin typeface="AR ESSENCE" panose="02000000000000000000" pitchFamily="2" charset="0"/>
              </a:rPr>
              <a:t>Life and Death</a:t>
            </a:r>
          </a:p>
        </p:txBody>
      </p:sp>
      <p:sp>
        <p:nvSpPr>
          <p:cNvPr id="17415" name="TextBox 6"/>
          <p:cNvSpPr txBox="1">
            <a:spLocks noChangeArrowheads="1"/>
          </p:cNvSpPr>
          <p:nvPr/>
        </p:nvSpPr>
        <p:spPr bwMode="auto">
          <a:xfrm>
            <a:off x="6256283" y="1283321"/>
            <a:ext cx="3810000" cy="1200329"/>
          </a:xfrm>
          <a:prstGeom prst="rect">
            <a:avLst/>
          </a:prstGeom>
          <a:noFill/>
          <a:ln w="9525">
            <a:noFill/>
            <a:miter lim="800000"/>
            <a:headEnd/>
            <a:tailEnd/>
          </a:ln>
        </p:spPr>
        <p:txBody>
          <a:bodyPr>
            <a:spAutoFit/>
          </a:bodyPr>
          <a:lstStyle/>
          <a:p>
            <a:pPr algn="ctr"/>
            <a:r>
              <a:rPr lang="en-US" sz="2400" b="1" i="1" dirty="0"/>
              <a:t>“Washed  white through the </a:t>
            </a:r>
          </a:p>
          <a:p>
            <a:pPr algn="ctr"/>
            <a:r>
              <a:rPr lang="en-US" sz="2400" b="1" i="1" dirty="0"/>
              <a:t>blood of the Lamb.”</a:t>
            </a:r>
          </a:p>
          <a:p>
            <a:pPr algn="ctr"/>
            <a:r>
              <a:rPr lang="en-US" sz="2400" b="1" dirty="0"/>
              <a:t>Alma 13:11</a:t>
            </a:r>
          </a:p>
        </p:txBody>
      </p:sp>
      <p:sp>
        <p:nvSpPr>
          <p:cNvPr id="9" name="TextBox 6"/>
          <p:cNvSpPr txBox="1">
            <a:spLocks noChangeArrowheads="1"/>
          </p:cNvSpPr>
          <p:nvPr/>
        </p:nvSpPr>
        <p:spPr bwMode="auto">
          <a:xfrm>
            <a:off x="533400" y="830263"/>
            <a:ext cx="3810000" cy="3108543"/>
          </a:xfrm>
          <a:prstGeom prst="rect">
            <a:avLst/>
          </a:prstGeom>
          <a:noFill/>
          <a:ln w="9525">
            <a:noFill/>
            <a:miter lim="800000"/>
            <a:headEnd/>
            <a:tailEnd/>
          </a:ln>
        </p:spPr>
        <p:txBody>
          <a:bodyPr>
            <a:spAutoFit/>
          </a:bodyPr>
          <a:lstStyle/>
          <a:p>
            <a:pPr algn="ctr"/>
            <a:r>
              <a:rPr lang="en-US" sz="2800" b="1" i="1" dirty="0"/>
              <a:t>At lambing time:</a:t>
            </a:r>
          </a:p>
          <a:p>
            <a:pPr algn="ctr"/>
            <a:r>
              <a:rPr lang="en-US" sz="2800" b="1" i="1" dirty="0"/>
              <a:t>If sheep have a difficult labor they die.</a:t>
            </a:r>
          </a:p>
          <a:p>
            <a:pPr algn="ctr"/>
            <a:endParaRPr lang="en-US" sz="2800" b="1" i="1" dirty="0"/>
          </a:p>
          <a:p>
            <a:pPr algn="ctr"/>
            <a:r>
              <a:rPr lang="en-US" sz="2800" b="1" i="1" dirty="0"/>
              <a:t>Shepherds end up with Eves without lambs and lambs without mothers. </a:t>
            </a:r>
            <a:endParaRPr lang="en-US" sz="2800" b="1" dirty="0"/>
          </a:p>
        </p:txBody>
      </p:sp>
      <p:pic>
        <p:nvPicPr>
          <p:cNvPr id="10" name="Picture 5" descr="Dead sheep (Shetland, 1996)."/>
          <p:cNvPicPr>
            <a:picLocks noChangeAspect="1" noChangeArrowheads="1"/>
          </p:cNvPicPr>
          <p:nvPr/>
        </p:nvPicPr>
        <p:blipFill>
          <a:blip r:embed="rId3" cstate="print"/>
          <a:srcRect/>
          <a:stretch>
            <a:fillRect/>
          </a:stretch>
        </p:blipFill>
        <p:spPr bwMode="auto">
          <a:xfrm>
            <a:off x="441434" y="4137039"/>
            <a:ext cx="4191000" cy="24526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7D1070-E9A4-4085-A8B3-D7D5AA16761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2" descr="http://www.creativebrush.com/oils/shepherd.jpg"/>
          <p:cNvPicPr>
            <a:picLocks noChangeAspect="1" noChangeArrowheads="1"/>
          </p:cNvPicPr>
          <p:nvPr/>
        </p:nvPicPr>
        <p:blipFill>
          <a:blip r:embed="rId2" cstate="print"/>
          <a:srcRect/>
          <a:stretch>
            <a:fillRect/>
          </a:stretch>
        </p:blipFill>
        <p:spPr bwMode="auto">
          <a:xfrm>
            <a:off x="5181600" y="479100"/>
            <a:ext cx="6477000" cy="4131000"/>
          </a:xfrm>
          <a:prstGeom prst="rect">
            <a:avLst/>
          </a:prstGeom>
          <a:noFill/>
          <a:ln w="9525">
            <a:noFill/>
            <a:miter lim="800000"/>
            <a:headEnd/>
            <a:tailEnd/>
          </a:ln>
        </p:spPr>
      </p:pic>
      <p:sp>
        <p:nvSpPr>
          <p:cNvPr id="4101" name="TextBox 9"/>
          <p:cNvSpPr txBox="1">
            <a:spLocks noChangeArrowheads="1"/>
          </p:cNvSpPr>
          <p:nvPr/>
        </p:nvSpPr>
        <p:spPr bwMode="auto">
          <a:xfrm>
            <a:off x="199697" y="551794"/>
            <a:ext cx="4246179" cy="1446550"/>
          </a:xfrm>
          <a:prstGeom prst="rect">
            <a:avLst/>
          </a:prstGeom>
          <a:noFill/>
          <a:ln w="9525">
            <a:noFill/>
            <a:miter lim="800000"/>
            <a:headEnd/>
            <a:tailEnd/>
          </a:ln>
        </p:spPr>
        <p:txBody>
          <a:bodyPr wrap="square">
            <a:spAutoFit/>
          </a:bodyPr>
          <a:lstStyle/>
          <a:p>
            <a:pPr algn="ctr"/>
            <a:r>
              <a:rPr lang="en-US" sz="4400" dirty="0">
                <a:latin typeface="AR ESSENCE" panose="02000000000000000000" pitchFamily="2" charset="0"/>
              </a:rPr>
              <a:t>Sheep need full time supervision</a:t>
            </a:r>
          </a:p>
        </p:txBody>
      </p:sp>
      <p:sp>
        <p:nvSpPr>
          <p:cNvPr id="8" name="TextBox 9"/>
          <p:cNvSpPr txBox="1">
            <a:spLocks noChangeArrowheads="1"/>
          </p:cNvSpPr>
          <p:nvPr/>
        </p:nvSpPr>
        <p:spPr bwMode="auto">
          <a:xfrm>
            <a:off x="2438400" y="4947547"/>
            <a:ext cx="7743497" cy="1446550"/>
          </a:xfrm>
          <a:prstGeom prst="rect">
            <a:avLst/>
          </a:prstGeom>
          <a:noFill/>
          <a:ln w="9525">
            <a:noFill/>
            <a:miter lim="800000"/>
            <a:headEnd/>
            <a:tailEnd/>
          </a:ln>
        </p:spPr>
        <p:txBody>
          <a:bodyPr wrap="square">
            <a:spAutoFit/>
          </a:bodyPr>
          <a:lstStyle/>
          <a:p>
            <a:pPr algn="ctr"/>
            <a:r>
              <a:rPr lang="en-US" sz="4400" dirty="0">
                <a:solidFill>
                  <a:schemeClr val="bg1"/>
                </a:solidFill>
                <a:latin typeface="AR ESSENCE" panose="02000000000000000000" pitchFamily="2" charset="0"/>
              </a:rPr>
              <a:t>Sheep are not easily trainable—they don’t learn well from mistakes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AA16BE-6306-4475-A290-AFF8114FFDD9}"/>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1" name="Picture 3" descr="newborn lamb.jpg"/>
          <p:cNvPicPr>
            <a:picLocks noChangeAspect="1"/>
          </p:cNvPicPr>
          <p:nvPr/>
        </p:nvPicPr>
        <p:blipFill>
          <a:blip r:embed="rId2" cstate="print"/>
          <a:srcRect/>
          <a:stretch>
            <a:fillRect/>
          </a:stretch>
        </p:blipFill>
        <p:spPr bwMode="auto">
          <a:xfrm>
            <a:off x="402430" y="342900"/>
            <a:ext cx="4611003" cy="3631732"/>
          </a:xfrm>
          <a:prstGeom prst="rect">
            <a:avLst/>
          </a:prstGeom>
          <a:noFill/>
          <a:ln w="9525">
            <a:noFill/>
            <a:miter lim="800000"/>
            <a:headEnd/>
            <a:tailEnd/>
          </a:ln>
        </p:spPr>
      </p:pic>
      <p:sp>
        <p:nvSpPr>
          <p:cNvPr id="17413" name="TextBox 4"/>
          <p:cNvSpPr txBox="1">
            <a:spLocks noChangeArrowheads="1"/>
          </p:cNvSpPr>
          <p:nvPr/>
        </p:nvSpPr>
        <p:spPr bwMode="auto">
          <a:xfrm>
            <a:off x="4800600" y="152401"/>
            <a:ext cx="5867400" cy="830263"/>
          </a:xfrm>
          <a:prstGeom prst="rect">
            <a:avLst/>
          </a:prstGeom>
          <a:noFill/>
          <a:ln w="9525">
            <a:noFill/>
            <a:miter lim="800000"/>
            <a:headEnd/>
            <a:tailEnd/>
          </a:ln>
        </p:spPr>
        <p:txBody>
          <a:bodyPr>
            <a:spAutoFit/>
          </a:bodyPr>
          <a:lstStyle/>
          <a:p>
            <a:pPr algn="ctr"/>
            <a:r>
              <a:rPr lang="en-US" sz="4800" b="1" dirty="0">
                <a:latin typeface="AR ESSENCE" panose="02000000000000000000" pitchFamily="2" charset="0"/>
              </a:rPr>
              <a:t>Nurturing</a:t>
            </a:r>
          </a:p>
        </p:txBody>
      </p:sp>
      <p:sp>
        <p:nvSpPr>
          <p:cNvPr id="9" name="TextBox 4"/>
          <p:cNvSpPr txBox="1">
            <a:spLocks noChangeArrowheads="1"/>
          </p:cNvSpPr>
          <p:nvPr/>
        </p:nvSpPr>
        <p:spPr bwMode="auto">
          <a:xfrm>
            <a:off x="5525813" y="1249740"/>
            <a:ext cx="4876800" cy="1938992"/>
          </a:xfrm>
          <a:prstGeom prst="rect">
            <a:avLst/>
          </a:prstGeom>
          <a:noFill/>
          <a:ln w="9525">
            <a:noFill/>
            <a:miter lim="800000"/>
            <a:headEnd/>
            <a:tailEnd/>
          </a:ln>
        </p:spPr>
        <p:txBody>
          <a:bodyPr wrap="square">
            <a:spAutoFit/>
          </a:bodyPr>
          <a:lstStyle/>
          <a:p>
            <a:pPr algn="ctr"/>
            <a:r>
              <a:rPr lang="en-US" sz="2400" b="1" dirty="0"/>
              <a:t>A Ewe will not nurture another ewe’s baby. The Shepherd takes one of the lambs that died and cuts of their skin, making sure some of the blood is still on the skin.</a:t>
            </a:r>
          </a:p>
        </p:txBody>
      </p:sp>
      <p:sp>
        <p:nvSpPr>
          <p:cNvPr id="10" name="TextBox 4"/>
          <p:cNvSpPr txBox="1">
            <a:spLocks noChangeArrowheads="1"/>
          </p:cNvSpPr>
          <p:nvPr/>
        </p:nvSpPr>
        <p:spPr bwMode="auto">
          <a:xfrm>
            <a:off x="659524" y="5000625"/>
            <a:ext cx="6151180" cy="1200329"/>
          </a:xfrm>
          <a:prstGeom prst="rect">
            <a:avLst/>
          </a:prstGeom>
          <a:noFill/>
          <a:ln w="9525">
            <a:noFill/>
            <a:miter lim="800000"/>
            <a:headEnd/>
            <a:tailEnd/>
          </a:ln>
        </p:spPr>
        <p:txBody>
          <a:bodyPr wrap="square">
            <a:spAutoFit/>
          </a:bodyPr>
          <a:lstStyle/>
          <a:p>
            <a:pPr algn="ctr"/>
            <a:r>
              <a:rPr lang="en-US" sz="2400" b="1" dirty="0">
                <a:solidFill>
                  <a:schemeClr val="bg1"/>
                </a:solidFill>
              </a:rPr>
              <a:t>He puts the skin on the motherless living lamb. The ewe accepts it as her baby because she recognizes the smell of the blood. </a:t>
            </a:r>
          </a:p>
        </p:txBody>
      </p:sp>
      <p:pic>
        <p:nvPicPr>
          <p:cNvPr id="11" name="Picture 4" descr="http://farm3.static.flickr.com/2152/2093396848_f4d5ac5361.jpg"/>
          <p:cNvPicPr>
            <a:picLocks noChangeAspect="1" noChangeArrowheads="1"/>
          </p:cNvPicPr>
          <p:nvPr/>
        </p:nvPicPr>
        <p:blipFill>
          <a:blip r:embed="rId3" cstate="print"/>
          <a:srcRect/>
          <a:stretch>
            <a:fillRect/>
          </a:stretch>
        </p:blipFill>
        <p:spPr bwMode="auto">
          <a:xfrm>
            <a:off x="7086600" y="3429000"/>
            <a:ext cx="4191000" cy="314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DED127-FA63-4317-8BE8-A520E2013E0C}"/>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3" name="TextBox 4"/>
          <p:cNvSpPr txBox="1">
            <a:spLocks noChangeArrowheads="1"/>
          </p:cNvSpPr>
          <p:nvPr/>
        </p:nvSpPr>
        <p:spPr bwMode="auto">
          <a:xfrm>
            <a:off x="1870842" y="107475"/>
            <a:ext cx="8610600" cy="1569660"/>
          </a:xfrm>
          <a:prstGeom prst="rect">
            <a:avLst/>
          </a:prstGeom>
          <a:noFill/>
          <a:ln w="9525">
            <a:noFill/>
            <a:miter lim="800000"/>
            <a:headEnd/>
            <a:tailEnd/>
          </a:ln>
        </p:spPr>
        <p:txBody>
          <a:bodyPr wrap="square">
            <a:spAutoFit/>
          </a:bodyPr>
          <a:lstStyle/>
          <a:p>
            <a:pPr algn="ctr"/>
            <a:r>
              <a:rPr lang="en-US" sz="4800" b="1" dirty="0">
                <a:latin typeface="AR ESSENCE" panose="02000000000000000000" pitchFamily="2" charset="0"/>
              </a:rPr>
              <a:t>Alienated from God---</a:t>
            </a:r>
          </a:p>
          <a:p>
            <a:pPr algn="ctr"/>
            <a:r>
              <a:rPr lang="en-US" sz="4800" b="1" dirty="0">
                <a:latin typeface="AR ESSENCE" panose="02000000000000000000" pitchFamily="2" charset="0"/>
              </a:rPr>
              <a:t>Spiritual death---because of sin</a:t>
            </a:r>
          </a:p>
        </p:txBody>
      </p:sp>
      <p:sp>
        <p:nvSpPr>
          <p:cNvPr id="12" name="TextBox 4"/>
          <p:cNvSpPr txBox="1">
            <a:spLocks noChangeArrowheads="1"/>
          </p:cNvSpPr>
          <p:nvPr/>
        </p:nvSpPr>
        <p:spPr bwMode="auto">
          <a:xfrm>
            <a:off x="1752600" y="4724400"/>
            <a:ext cx="8610600" cy="1754326"/>
          </a:xfrm>
          <a:prstGeom prst="rect">
            <a:avLst/>
          </a:prstGeom>
          <a:noFill/>
          <a:ln w="9525">
            <a:noFill/>
            <a:miter lim="800000"/>
            <a:headEnd/>
            <a:tailEnd/>
          </a:ln>
        </p:spPr>
        <p:txBody>
          <a:bodyPr wrap="square">
            <a:spAutoFit/>
          </a:bodyPr>
          <a:lstStyle/>
          <a:p>
            <a:pPr algn="ctr"/>
            <a:r>
              <a:rPr lang="en-US" sz="3600" b="1" dirty="0">
                <a:solidFill>
                  <a:schemeClr val="bg1"/>
                </a:solidFill>
                <a:latin typeface="AR ESSENCE" panose="02000000000000000000" pitchFamily="2" charset="0"/>
              </a:rPr>
              <a:t>Christ provided his flesh and blood to cover us symbolically so that God will symbolically recognize us as His lambs.</a:t>
            </a:r>
          </a:p>
        </p:txBody>
      </p:sp>
      <p:sp>
        <p:nvSpPr>
          <p:cNvPr id="13" name="TextBox 4"/>
          <p:cNvSpPr txBox="1">
            <a:spLocks noChangeArrowheads="1"/>
          </p:cNvSpPr>
          <p:nvPr/>
        </p:nvSpPr>
        <p:spPr bwMode="auto">
          <a:xfrm>
            <a:off x="7772399" y="2394464"/>
            <a:ext cx="3628369" cy="1569660"/>
          </a:xfrm>
          <a:prstGeom prst="rect">
            <a:avLst/>
          </a:prstGeom>
          <a:noFill/>
          <a:ln w="9525">
            <a:noFill/>
            <a:miter lim="800000"/>
            <a:headEnd/>
            <a:tailEnd/>
          </a:ln>
        </p:spPr>
        <p:txBody>
          <a:bodyPr wrap="square">
            <a:spAutoFit/>
          </a:bodyPr>
          <a:lstStyle/>
          <a:p>
            <a:pPr algn="ctr"/>
            <a:r>
              <a:rPr lang="en-US" sz="2400" b="1" dirty="0">
                <a:latin typeface="AR ESSENCE" panose="02000000000000000000" pitchFamily="2" charset="0"/>
              </a:rPr>
              <a:t>1 Nephi 15:34</a:t>
            </a:r>
          </a:p>
          <a:p>
            <a:pPr algn="ctr"/>
            <a:r>
              <a:rPr lang="en-US" sz="2400" b="1" dirty="0">
                <a:latin typeface="AR ESSENCE" panose="02000000000000000000" pitchFamily="2" charset="0"/>
              </a:rPr>
              <a:t>“…and there cannot any unclean thing enter into the kingdom of God…”</a:t>
            </a:r>
          </a:p>
        </p:txBody>
      </p:sp>
      <p:pic>
        <p:nvPicPr>
          <p:cNvPr id="9218" name="Picture 2" descr="https://encrypted-tbn0.gstatic.com/images?q=tbn:ANd9GcTU_LxtzrxShOz3TNtDJounB390EymEDRdu3-qGrIHCsnJu-1PM"/>
          <p:cNvPicPr>
            <a:picLocks noChangeAspect="1" noChangeArrowheads="1"/>
          </p:cNvPicPr>
          <p:nvPr/>
        </p:nvPicPr>
        <p:blipFill>
          <a:blip r:embed="rId2" cstate="print"/>
          <a:srcRect/>
          <a:stretch>
            <a:fillRect/>
          </a:stretch>
        </p:blipFill>
        <p:spPr bwMode="auto">
          <a:xfrm>
            <a:off x="546538" y="1784610"/>
            <a:ext cx="3628369" cy="2717776"/>
          </a:xfrm>
          <a:prstGeom prst="rect">
            <a:avLst/>
          </a:prstGeom>
          <a:noFill/>
        </p:spPr>
      </p:pic>
      <p:pic>
        <p:nvPicPr>
          <p:cNvPr id="9220" name="Picture 4" descr="https://encrypted-tbn1.gstatic.com/images?q=tbn:ANd9GcTEmRqDLB2rOtOIr3FZM-oc3j7oBw2fIe_wZLn0_5EnsZWM1hevjQ"/>
          <p:cNvPicPr>
            <a:picLocks noChangeAspect="1" noChangeArrowheads="1"/>
          </p:cNvPicPr>
          <p:nvPr/>
        </p:nvPicPr>
        <p:blipFill>
          <a:blip r:embed="rId3" cstate="print"/>
          <a:srcRect/>
          <a:stretch>
            <a:fillRect/>
          </a:stretch>
        </p:blipFill>
        <p:spPr bwMode="auto">
          <a:xfrm>
            <a:off x="4876801" y="2039007"/>
            <a:ext cx="3506290" cy="25139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7E5A4A-8C60-44ED-81EE-0AA9041BF311}"/>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3" name="TextBox 4"/>
          <p:cNvSpPr txBox="1">
            <a:spLocks noChangeArrowheads="1"/>
          </p:cNvSpPr>
          <p:nvPr/>
        </p:nvSpPr>
        <p:spPr bwMode="auto">
          <a:xfrm>
            <a:off x="1618594" y="77927"/>
            <a:ext cx="9448800" cy="1323439"/>
          </a:xfrm>
          <a:prstGeom prst="rect">
            <a:avLst/>
          </a:prstGeom>
          <a:noFill/>
          <a:ln w="9525">
            <a:noFill/>
            <a:miter lim="800000"/>
            <a:headEnd/>
            <a:tailEnd/>
          </a:ln>
        </p:spPr>
        <p:txBody>
          <a:bodyPr wrap="square">
            <a:spAutoFit/>
          </a:bodyPr>
          <a:lstStyle/>
          <a:p>
            <a:pPr algn="ctr"/>
            <a:r>
              <a:rPr lang="en-US" sz="4000" b="1" dirty="0">
                <a:latin typeface="AR ESSENCE" panose="02000000000000000000" pitchFamily="2" charset="0"/>
              </a:rPr>
              <a:t>Hebrew word for Atonement---</a:t>
            </a:r>
            <a:r>
              <a:rPr lang="en-US" sz="4000" b="1" dirty="0" err="1">
                <a:latin typeface="AR ESSENCE" panose="02000000000000000000" pitchFamily="2" charset="0"/>
              </a:rPr>
              <a:t>Kafar</a:t>
            </a:r>
            <a:r>
              <a:rPr lang="en-US" sz="4000" b="1" dirty="0">
                <a:latin typeface="AR ESSENCE" panose="02000000000000000000" pitchFamily="2" charset="0"/>
              </a:rPr>
              <a:t>.</a:t>
            </a:r>
          </a:p>
          <a:p>
            <a:pPr algn="ctr"/>
            <a:r>
              <a:rPr lang="en-US" sz="4000" b="1" dirty="0">
                <a:latin typeface="AR ESSENCE" panose="02000000000000000000" pitchFamily="2" charset="0"/>
              </a:rPr>
              <a:t>Meaning to protect, surround, and to cover.</a:t>
            </a:r>
          </a:p>
        </p:txBody>
      </p:sp>
      <p:sp>
        <p:nvSpPr>
          <p:cNvPr id="12" name="TextBox 4"/>
          <p:cNvSpPr txBox="1">
            <a:spLocks noChangeArrowheads="1"/>
          </p:cNvSpPr>
          <p:nvPr/>
        </p:nvSpPr>
        <p:spPr bwMode="auto">
          <a:xfrm>
            <a:off x="1752600" y="4724400"/>
            <a:ext cx="8610600" cy="1754326"/>
          </a:xfrm>
          <a:prstGeom prst="rect">
            <a:avLst/>
          </a:prstGeom>
          <a:noFill/>
          <a:ln w="9525">
            <a:noFill/>
            <a:miter lim="800000"/>
            <a:headEnd/>
            <a:tailEnd/>
          </a:ln>
        </p:spPr>
        <p:txBody>
          <a:bodyPr wrap="square">
            <a:spAutoFit/>
          </a:bodyPr>
          <a:lstStyle/>
          <a:p>
            <a:pPr algn="ctr"/>
            <a:r>
              <a:rPr lang="en-US" sz="3600" b="1" dirty="0">
                <a:solidFill>
                  <a:schemeClr val="bg1"/>
                </a:solidFill>
                <a:latin typeface="AR ESSENCE" panose="02000000000000000000" pitchFamily="2" charset="0"/>
              </a:rPr>
              <a:t>Christ’s Atonement –his blood– symbolically covers our sins and we become clean again and acceptable to Heavenly </a:t>
            </a:r>
            <a:r>
              <a:rPr lang="en-US" sz="3600" b="1" dirty="0" err="1">
                <a:solidFill>
                  <a:schemeClr val="bg1"/>
                </a:solidFill>
                <a:latin typeface="AR ESSENCE" panose="02000000000000000000" pitchFamily="2" charset="0"/>
              </a:rPr>
              <a:t>Fahter</a:t>
            </a:r>
            <a:r>
              <a:rPr lang="en-US" sz="3600" b="1" dirty="0">
                <a:solidFill>
                  <a:schemeClr val="bg1"/>
                </a:solidFill>
                <a:latin typeface="AR ESSENCE" panose="02000000000000000000" pitchFamily="2" charset="0"/>
              </a:rPr>
              <a:t>.</a:t>
            </a:r>
          </a:p>
        </p:txBody>
      </p:sp>
      <p:pic>
        <p:nvPicPr>
          <p:cNvPr id="8194" name="Picture 2" descr="https://encrypted-tbn0.gstatic.com/images?q=tbn:ANd9GcQBqnNKBM4snF2nnRR3q3x99_VlBag0g2_TugCrFkRqo-jpPR3r"/>
          <p:cNvPicPr>
            <a:picLocks noChangeAspect="1" noChangeArrowheads="1"/>
          </p:cNvPicPr>
          <p:nvPr/>
        </p:nvPicPr>
        <p:blipFill>
          <a:blip r:embed="rId2" cstate="print"/>
          <a:srcRect/>
          <a:stretch>
            <a:fillRect/>
          </a:stretch>
        </p:blipFill>
        <p:spPr bwMode="auto">
          <a:xfrm>
            <a:off x="3457039" y="1780640"/>
            <a:ext cx="5582722" cy="2791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FF24CA-8CA9-47B9-A669-734C71533A3C}"/>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extBox 6"/>
          <p:cNvSpPr txBox="1">
            <a:spLocks noChangeArrowheads="1"/>
          </p:cNvSpPr>
          <p:nvPr/>
        </p:nvSpPr>
        <p:spPr bwMode="auto">
          <a:xfrm>
            <a:off x="1823545" y="154152"/>
            <a:ext cx="8991600" cy="707886"/>
          </a:xfrm>
          <a:prstGeom prst="rect">
            <a:avLst/>
          </a:prstGeom>
          <a:noFill/>
          <a:ln w="9525">
            <a:noFill/>
            <a:miter lim="800000"/>
            <a:headEnd/>
            <a:tailEnd/>
          </a:ln>
        </p:spPr>
        <p:txBody>
          <a:bodyPr wrap="square">
            <a:spAutoFit/>
          </a:bodyPr>
          <a:lstStyle/>
          <a:p>
            <a:pPr algn="ctr">
              <a:tabLst>
                <a:tab pos="3368675" algn="l"/>
              </a:tabLst>
            </a:pPr>
            <a:r>
              <a:rPr lang="en-US" sz="4000" dirty="0">
                <a:latin typeface="AR ESSENCE" panose="02000000000000000000" pitchFamily="2" charset="0"/>
              </a:rPr>
              <a:t>What does it mean to be a Good Shepherd?</a:t>
            </a:r>
          </a:p>
        </p:txBody>
      </p:sp>
      <p:pic>
        <p:nvPicPr>
          <p:cNvPr id="1026" name="Picture 2" descr="Fr. Bob's Homily - Fourth Sunday of Easter – The Good Shepherd - Franciscan  Friars of the Atonement">
            <a:extLst>
              <a:ext uri="{FF2B5EF4-FFF2-40B4-BE49-F238E27FC236}">
                <a16:creationId xmlns:a16="http://schemas.microsoft.com/office/drawing/2014/main" id="{54491B92-E84D-4BA6-A823-837905844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50" y="1407566"/>
            <a:ext cx="8109534" cy="4562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1F4FF5-C515-4F41-963B-37E0265A1AC5}"/>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4" descr="http://www.soundwordsministries.com/wp-content/uploads/2008/01/pharisees2.jpg"/>
          <p:cNvPicPr>
            <a:picLocks noChangeAspect="1" noChangeArrowheads="1"/>
          </p:cNvPicPr>
          <p:nvPr/>
        </p:nvPicPr>
        <p:blipFill>
          <a:blip r:embed="rId2" cstate="print"/>
          <a:srcRect/>
          <a:stretch>
            <a:fillRect/>
          </a:stretch>
        </p:blipFill>
        <p:spPr bwMode="auto">
          <a:xfrm>
            <a:off x="5638800" y="1802200"/>
            <a:ext cx="4587766" cy="3953718"/>
          </a:xfrm>
          <a:prstGeom prst="rect">
            <a:avLst/>
          </a:prstGeom>
          <a:noFill/>
          <a:ln w="9525">
            <a:noFill/>
            <a:miter lim="800000"/>
            <a:headEnd/>
            <a:tailEnd/>
          </a:ln>
        </p:spPr>
      </p:pic>
      <p:sp>
        <p:nvSpPr>
          <p:cNvPr id="19459" name="TextBox 5"/>
          <p:cNvSpPr txBox="1">
            <a:spLocks noChangeArrowheads="1"/>
          </p:cNvSpPr>
          <p:nvPr/>
        </p:nvSpPr>
        <p:spPr bwMode="auto">
          <a:xfrm>
            <a:off x="1878724" y="49113"/>
            <a:ext cx="8229600" cy="1662113"/>
          </a:xfrm>
          <a:prstGeom prst="rect">
            <a:avLst/>
          </a:prstGeom>
          <a:noFill/>
          <a:ln w="9525">
            <a:noFill/>
            <a:miter lim="800000"/>
            <a:headEnd/>
            <a:tailEnd/>
          </a:ln>
        </p:spPr>
        <p:txBody>
          <a:bodyPr>
            <a:spAutoFit/>
          </a:bodyPr>
          <a:lstStyle/>
          <a:p>
            <a:r>
              <a:rPr lang="en-US" sz="5400" b="1" dirty="0">
                <a:latin typeface="AR ESSENCE" panose="02000000000000000000" pitchFamily="2" charset="0"/>
              </a:rPr>
              <a:t>Pharisees </a:t>
            </a:r>
            <a:r>
              <a:rPr lang="en-US" sz="4000" b="1" dirty="0">
                <a:latin typeface="AR ESSENCE" panose="02000000000000000000" pitchFamily="2" charset="0"/>
              </a:rPr>
              <a:t>	</a:t>
            </a:r>
            <a:r>
              <a:rPr lang="en-US" sz="2400" b="1" dirty="0">
                <a:latin typeface="Calibri" pitchFamily="34" charset="0"/>
              </a:rPr>
              <a:t>Self-righteous Keepers of the Law</a:t>
            </a:r>
          </a:p>
          <a:p>
            <a:pPr algn="ctr"/>
            <a:r>
              <a:rPr lang="en-US" sz="2400" b="1" dirty="0">
                <a:latin typeface="Calibri" pitchFamily="34" charset="0"/>
              </a:rPr>
              <a:t>			</a:t>
            </a:r>
          </a:p>
          <a:p>
            <a:pPr algn="ctr"/>
            <a:r>
              <a:rPr lang="en-US" sz="2400" b="1" i="1" dirty="0">
                <a:latin typeface="Calibri" pitchFamily="34" charset="0"/>
              </a:rPr>
              <a:t>How did the Pharisees (the World) view Shepherds?</a:t>
            </a:r>
          </a:p>
        </p:txBody>
      </p:sp>
      <p:sp>
        <p:nvSpPr>
          <p:cNvPr id="19460" name="TextBox 6"/>
          <p:cNvSpPr txBox="1">
            <a:spLocks noChangeArrowheads="1"/>
          </p:cNvSpPr>
          <p:nvPr/>
        </p:nvSpPr>
        <p:spPr bwMode="auto">
          <a:xfrm>
            <a:off x="245679" y="2504090"/>
            <a:ext cx="5147443" cy="2246769"/>
          </a:xfrm>
          <a:prstGeom prst="rect">
            <a:avLst/>
          </a:prstGeom>
          <a:noFill/>
          <a:ln w="9525">
            <a:noFill/>
            <a:miter lim="800000"/>
            <a:headEnd/>
            <a:tailEnd/>
          </a:ln>
        </p:spPr>
        <p:txBody>
          <a:bodyPr wrap="square">
            <a:spAutoFit/>
          </a:bodyPr>
          <a:lstStyle/>
          <a:p>
            <a:pPr algn="ctr"/>
            <a:r>
              <a:rPr lang="en-US" sz="2800" i="1" dirty="0">
                <a:latin typeface="Calibri" pitchFamily="34" charset="0"/>
              </a:rPr>
              <a:t>“He that </a:t>
            </a:r>
            <a:r>
              <a:rPr lang="en-US" sz="2800" i="1" dirty="0" err="1">
                <a:latin typeface="Calibri" pitchFamily="34" charset="0"/>
              </a:rPr>
              <a:t>entereth</a:t>
            </a:r>
            <a:r>
              <a:rPr lang="en-US" sz="2800" i="1" dirty="0">
                <a:latin typeface="Calibri" pitchFamily="34" charset="0"/>
              </a:rPr>
              <a:t> not by the Door </a:t>
            </a:r>
          </a:p>
          <a:p>
            <a:pPr algn="ctr"/>
            <a:r>
              <a:rPr lang="en-US" sz="2800" i="1" dirty="0">
                <a:latin typeface="Calibri" pitchFamily="34" charset="0"/>
              </a:rPr>
              <a:t>…but </a:t>
            </a:r>
            <a:r>
              <a:rPr lang="en-US" sz="2800" i="1" dirty="0" err="1">
                <a:latin typeface="Calibri" pitchFamily="34" charset="0"/>
              </a:rPr>
              <a:t>climbeth</a:t>
            </a:r>
            <a:r>
              <a:rPr lang="en-US" sz="2800" i="1" dirty="0">
                <a:latin typeface="Calibri" pitchFamily="34" charset="0"/>
              </a:rPr>
              <a:t> up some other way, </a:t>
            </a:r>
          </a:p>
          <a:p>
            <a:pPr algn="ctr"/>
            <a:r>
              <a:rPr lang="en-US" sz="2800" i="1" dirty="0">
                <a:latin typeface="Calibri" pitchFamily="34" charset="0"/>
              </a:rPr>
              <a:t>the same is a thief and a robber.”</a:t>
            </a:r>
          </a:p>
          <a:p>
            <a:pPr algn="ctr"/>
            <a:endParaRPr lang="en-US" sz="2800" i="1" dirty="0">
              <a:latin typeface="Calibri" pitchFamily="34" charset="0"/>
            </a:endParaRPr>
          </a:p>
          <a:p>
            <a:pPr algn="ctr"/>
            <a:r>
              <a:rPr lang="en-US" sz="2800" dirty="0">
                <a:latin typeface="Calibri" pitchFamily="34" charset="0"/>
              </a:rPr>
              <a:t>John 10:1</a:t>
            </a:r>
          </a:p>
        </p:txBody>
      </p:sp>
      <p:sp>
        <p:nvSpPr>
          <p:cNvPr id="7" name="TextBox 6"/>
          <p:cNvSpPr txBox="1">
            <a:spLocks noChangeArrowheads="1"/>
          </p:cNvSpPr>
          <p:nvPr/>
        </p:nvSpPr>
        <p:spPr bwMode="auto">
          <a:xfrm>
            <a:off x="6314661" y="5864088"/>
            <a:ext cx="2971800" cy="830997"/>
          </a:xfrm>
          <a:prstGeom prst="rect">
            <a:avLst/>
          </a:prstGeom>
          <a:noFill/>
          <a:ln w="9525">
            <a:noFill/>
            <a:miter lim="800000"/>
            <a:headEnd/>
            <a:tailEnd/>
          </a:ln>
        </p:spPr>
        <p:txBody>
          <a:bodyPr>
            <a:spAutoFit/>
          </a:bodyPr>
          <a:lstStyle/>
          <a:p>
            <a:pPr algn="ctr"/>
            <a:r>
              <a:rPr lang="en-US" sz="2400" i="1" dirty="0">
                <a:solidFill>
                  <a:schemeClr val="bg1"/>
                </a:solidFill>
                <a:latin typeface="Calibri" pitchFamily="34" charset="0"/>
              </a:rPr>
              <a:t>They thought the Law could save them</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500"/>
                                        <p:tgtEl>
                                          <p:spTgt spid="194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DC18AC-022F-4760-A099-940D25859521}"/>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TextBox 5"/>
          <p:cNvSpPr txBox="1">
            <a:spLocks noChangeArrowheads="1"/>
          </p:cNvSpPr>
          <p:nvPr/>
        </p:nvSpPr>
        <p:spPr bwMode="auto">
          <a:xfrm>
            <a:off x="1752600" y="152401"/>
            <a:ext cx="8229600" cy="769441"/>
          </a:xfrm>
          <a:prstGeom prst="rect">
            <a:avLst/>
          </a:prstGeom>
          <a:noFill/>
          <a:ln w="9525">
            <a:noFill/>
            <a:miter lim="800000"/>
            <a:headEnd/>
            <a:tailEnd/>
          </a:ln>
        </p:spPr>
        <p:txBody>
          <a:bodyPr>
            <a:spAutoFit/>
          </a:bodyPr>
          <a:lstStyle/>
          <a:p>
            <a:pPr algn="ctr"/>
            <a:r>
              <a:rPr lang="en-US" sz="4400" dirty="0">
                <a:latin typeface="AR ESSENCE" panose="02000000000000000000" pitchFamily="2" charset="0"/>
              </a:rPr>
              <a:t>World View of Priesthood leaders:</a:t>
            </a:r>
            <a:endParaRPr lang="en-US" sz="4400" i="1" dirty="0">
              <a:latin typeface="Calibri" pitchFamily="34" charset="0"/>
            </a:endParaRPr>
          </a:p>
        </p:txBody>
      </p:sp>
      <p:sp>
        <p:nvSpPr>
          <p:cNvPr id="19460" name="TextBox 6"/>
          <p:cNvSpPr txBox="1">
            <a:spLocks noChangeArrowheads="1"/>
          </p:cNvSpPr>
          <p:nvPr/>
        </p:nvSpPr>
        <p:spPr bwMode="auto">
          <a:xfrm>
            <a:off x="790904" y="1643151"/>
            <a:ext cx="2971800" cy="2246769"/>
          </a:xfrm>
          <a:prstGeom prst="rect">
            <a:avLst/>
          </a:prstGeom>
          <a:noFill/>
          <a:ln w="9525">
            <a:noFill/>
            <a:miter lim="800000"/>
            <a:headEnd/>
            <a:tailEnd/>
          </a:ln>
        </p:spPr>
        <p:txBody>
          <a:bodyPr>
            <a:spAutoFit/>
          </a:bodyPr>
          <a:lstStyle/>
          <a:p>
            <a:pPr algn="ctr"/>
            <a:r>
              <a:rPr lang="en-US" sz="2800" b="1" i="1" dirty="0">
                <a:latin typeface="Calibri" pitchFamily="34" charset="0"/>
              </a:rPr>
              <a:t>Misguided</a:t>
            </a:r>
          </a:p>
          <a:p>
            <a:pPr algn="ctr"/>
            <a:r>
              <a:rPr lang="en-US" sz="2800" b="1" i="1" dirty="0">
                <a:latin typeface="Calibri" pitchFamily="34" charset="0"/>
              </a:rPr>
              <a:t>uninformed</a:t>
            </a:r>
          </a:p>
          <a:p>
            <a:pPr algn="ctr"/>
            <a:r>
              <a:rPr lang="en-US" sz="2800" b="1" i="1" dirty="0">
                <a:latin typeface="Calibri" pitchFamily="34" charset="0"/>
              </a:rPr>
              <a:t>Old-fashioned</a:t>
            </a:r>
          </a:p>
          <a:p>
            <a:pPr algn="ctr"/>
            <a:r>
              <a:rPr lang="en-US" sz="2800" b="1" i="1" dirty="0">
                <a:latin typeface="Calibri" pitchFamily="34" charset="0"/>
              </a:rPr>
              <a:t>Controlling</a:t>
            </a:r>
          </a:p>
          <a:p>
            <a:pPr algn="ctr"/>
            <a:r>
              <a:rPr lang="en-US" sz="2800" b="1" i="1" dirty="0">
                <a:latin typeface="Calibri" pitchFamily="34" charset="0"/>
              </a:rPr>
              <a:t>Blind followers</a:t>
            </a:r>
            <a:endParaRPr lang="en-US" sz="2800" b="1" dirty="0">
              <a:latin typeface="Calibri" pitchFamily="34" charset="0"/>
            </a:endParaRPr>
          </a:p>
        </p:txBody>
      </p:sp>
      <p:sp>
        <p:nvSpPr>
          <p:cNvPr id="7" name="TextBox 6"/>
          <p:cNvSpPr txBox="1">
            <a:spLocks noChangeArrowheads="1"/>
          </p:cNvSpPr>
          <p:nvPr/>
        </p:nvSpPr>
        <p:spPr bwMode="auto">
          <a:xfrm>
            <a:off x="5486400" y="4953000"/>
            <a:ext cx="4724400" cy="1569660"/>
          </a:xfrm>
          <a:prstGeom prst="rect">
            <a:avLst/>
          </a:prstGeom>
          <a:noFill/>
          <a:ln w="9525">
            <a:noFill/>
            <a:miter lim="800000"/>
            <a:headEnd/>
            <a:tailEnd/>
          </a:ln>
        </p:spPr>
        <p:txBody>
          <a:bodyPr wrap="square">
            <a:spAutoFit/>
          </a:bodyPr>
          <a:lstStyle/>
          <a:p>
            <a:pPr algn="ctr"/>
            <a:r>
              <a:rPr lang="en-US" sz="3200" i="1" dirty="0">
                <a:solidFill>
                  <a:schemeClr val="bg1"/>
                </a:solidFill>
                <a:latin typeface="Calibri" pitchFamily="34" charset="0"/>
              </a:rPr>
              <a:t>To be a Good Shepherd you need to not worry what the World thinks of you</a:t>
            </a:r>
            <a:endParaRPr lang="en-US" sz="3200" dirty="0">
              <a:solidFill>
                <a:schemeClr val="bg1"/>
              </a:solidFill>
              <a:latin typeface="Calibri" pitchFamily="34" charset="0"/>
            </a:endParaRPr>
          </a:p>
        </p:txBody>
      </p:sp>
      <p:pic>
        <p:nvPicPr>
          <p:cNvPr id="2050" name="Picture 2" descr="He Looked Up to the Heavens&quot;: The Impressions Presidents Bingham, Jones Had  While Watching President Nelson Film the Proclamation | LDS Living">
            <a:extLst>
              <a:ext uri="{FF2B5EF4-FFF2-40B4-BE49-F238E27FC236}">
                <a16:creationId xmlns:a16="http://schemas.microsoft.com/office/drawing/2014/main" id="{D607FED9-C1A3-4663-8BD0-5194A5759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95433"/>
            <a:ext cx="6096000"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1F1BD-3069-4174-8F2B-13BCCF6E00E4}"/>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upload.wikimedia.org/wikipedia/commons/3/35/William-Adolphe_Bouguereau_(1825-1905)_-_Young_Shepherdess_Standing_(1887).jpg"/>
          <p:cNvPicPr>
            <a:picLocks noChangeAspect="1" noChangeArrowheads="1"/>
          </p:cNvPicPr>
          <p:nvPr/>
        </p:nvPicPr>
        <p:blipFill>
          <a:blip r:embed="rId2" cstate="print"/>
          <a:srcRect/>
          <a:stretch>
            <a:fillRect/>
          </a:stretch>
        </p:blipFill>
        <p:spPr bwMode="auto">
          <a:xfrm>
            <a:off x="6705600" y="116235"/>
            <a:ext cx="3352800" cy="6625529"/>
          </a:xfrm>
          <a:prstGeom prst="rect">
            <a:avLst/>
          </a:prstGeom>
          <a:noFill/>
          <a:ln w="9525">
            <a:noFill/>
            <a:miter lim="800000"/>
            <a:headEnd/>
            <a:tailEnd/>
          </a:ln>
        </p:spPr>
      </p:pic>
      <p:sp>
        <p:nvSpPr>
          <p:cNvPr id="6147" name="Rectangle 4"/>
          <p:cNvSpPr>
            <a:spLocks noChangeArrowheads="1"/>
          </p:cNvSpPr>
          <p:nvPr/>
        </p:nvSpPr>
        <p:spPr bwMode="auto">
          <a:xfrm>
            <a:off x="1828800" y="2590801"/>
            <a:ext cx="4572000" cy="1508125"/>
          </a:xfrm>
          <a:prstGeom prst="rect">
            <a:avLst/>
          </a:prstGeom>
          <a:noFill/>
          <a:ln w="9525">
            <a:noFill/>
            <a:miter lim="800000"/>
            <a:headEnd/>
            <a:tailEnd/>
          </a:ln>
        </p:spPr>
        <p:txBody>
          <a:bodyPr>
            <a:spAutoFit/>
          </a:bodyPr>
          <a:lstStyle/>
          <a:p>
            <a:pPr algn="ctr">
              <a:defRPr/>
            </a:pPr>
            <a:r>
              <a:rPr lang="en-US" sz="4400" b="1" dirty="0">
                <a:latin typeface="AR ESSENCE" panose="02000000000000000000" pitchFamily="2" charset="0"/>
              </a:rPr>
              <a:t>Sensitive</a:t>
            </a:r>
          </a:p>
          <a:p>
            <a:pPr algn="ctr">
              <a:defRPr/>
            </a:pPr>
            <a:r>
              <a:rPr lang="en-US" sz="2400" b="1" dirty="0"/>
              <a:t>Best profession to teach a man how to nurture others</a:t>
            </a:r>
          </a:p>
        </p:txBody>
      </p:sp>
      <p:sp>
        <p:nvSpPr>
          <p:cNvPr id="20484" name="TextBox 5"/>
          <p:cNvSpPr txBox="1">
            <a:spLocks noChangeArrowheads="1"/>
          </p:cNvSpPr>
          <p:nvPr/>
        </p:nvSpPr>
        <p:spPr bwMode="auto">
          <a:xfrm>
            <a:off x="2362200" y="228601"/>
            <a:ext cx="3429000" cy="2431435"/>
          </a:xfrm>
          <a:prstGeom prst="rect">
            <a:avLst/>
          </a:prstGeom>
          <a:noFill/>
          <a:ln w="9525">
            <a:noFill/>
            <a:miter lim="800000"/>
            <a:headEnd/>
            <a:tailEnd/>
          </a:ln>
        </p:spPr>
        <p:txBody>
          <a:bodyPr>
            <a:spAutoFit/>
          </a:bodyPr>
          <a:lstStyle/>
          <a:p>
            <a:pPr algn="ctr"/>
            <a:r>
              <a:rPr lang="en-US" sz="4400" b="1" dirty="0">
                <a:latin typeface="AR ESSENCE" panose="02000000000000000000" pitchFamily="2" charset="0"/>
              </a:rPr>
              <a:t>Shepherds are Peaceful</a:t>
            </a:r>
          </a:p>
          <a:p>
            <a:pPr algn="ctr"/>
            <a:endParaRPr lang="en-US" sz="1600" b="1" dirty="0">
              <a:latin typeface="Calibri" pitchFamily="34" charset="0"/>
            </a:endParaRPr>
          </a:p>
          <a:p>
            <a:pPr algn="ctr"/>
            <a:r>
              <a:rPr lang="en-US" sz="2400" b="1" dirty="0">
                <a:latin typeface="Calibri" pitchFamily="34" charset="0"/>
              </a:rPr>
              <a:t>Sheep’s wool won’t grow </a:t>
            </a:r>
          </a:p>
          <a:p>
            <a:pPr algn="ctr"/>
            <a:r>
              <a:rPr lang="en-US" sz="2400" b="1" dirty="0">
                <a:latin typeface="Calibri" pitchFamily="34" charset="0"/>
              </a:rPr>
              <a:t>if they are stressed</a:t>
            </a:r>
          </a:p>
        </p:txBody>
      </p:sp>
      <p:sp>
        <p:nvSpPr>
          <p:cNvPr id="20485" name="TextBox 4"/>
          <p:cNvSpPr txBox="1">
            <a:spLocks noChangeArrowheads="1"/>
          </p:cNvSpPr>
          <p:nvPr/>
        </p:nvSpPr>
        <p:spPr bwMode="auto">
          <a:xfrm>
            <a:off x="1981200" y="4343401"/>
            <a:ext cx="4419600" cy="1846263"/>
          </a:xfrm>
          <a:prstGeom prst="rect">
            <a:avLst/>
          </a:prstGeom>
          <a:noFill/>
          <a:ln w="9525">
            <a:noFill/>
            <a:miter lim="800000"/>
            <a:headEnd/>
            <a:tailEnd/>
          </a:ln>
        </p:spPr>
        <p:txBody>
          <a:bodyPr>
            <a:spAutoFit/>
          </a:bodyPr>
          <a:lstStyle/>
          <a:p>
            <a:pPr algn="ctr"/>
            <a:r>
              <a:rPr lang="en-US" sz="4800" b="1" dirty="0">
                <a:solidFill>
                  <a:schemeClr val="bg1"/>
                </a:solidFill>
                <a:latin typeface="AR ESSENCE" panose="02000000000000000000" pitchFamily="2" charset="0"/>
              </a:rPr>
              <a:t>Shepherdesses</a:t>
            </a:r>
          </a:p>
          <a:p>
            <a:pPr algn="ctr"/>
            <a:endParaRPr lang="en-US" dirty="0">
              <a:solidFill>
                <a:schemeClr val="bg1"/>
              </a:solidFill>
              <a:latin typeface="Calibri" pitchFamily="34" charset="0"/>
            </a:endParaRPr>
          </a:p>
          <a:p>
            <a:pPr algn="ctr"/>
            <a:r>
              <a:rPr lang="en-US" sz="2400" dirty="0">
                <a:solidFill>
                  <a:schemeClr val="bg1"/>
                </a:solidFill>
                <a:latin typeface="Calibri" pitchFamily="34" charset="0"/>
              </a:rPr>
              <a:t>Women were Shepherds too</a:t>
            </a:r>
          </a:p>
          <a:p>
            <a:pPr algn="ctr"/>
            <a:r>
              <a:rPr lang="en-US" sz="2400" dirty="0">
                <a:solidFill>
                  <a:schemeClr val="bg1"/>
                </a:solidFill>
                <a:latin typeface="Calibri" pitchFamily="34" charset="0"/>
              </a:rPr>
              <a:t>Rachel and </a:t>
            </a:r>
            <a:r>
              <a:rPr lang="en-US" sz="2400" dirty="0" err="1">
                <a:solidFill>
                  <a:schemeClr val="bg1"/>
                </a:solidFill>
                <a:latin typeface="Calibri" pitchFamily="34" charset="0"/>
              </a:rPr>
              <a:t>Rebekah</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animEffect transition="in" filter="fade">
                                      <p:cBhvr>
                                        <p:cTn id="7" dur="500"/>
                                        <p:tgtEl>
                                          <p:spTgt spid="2048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4">
                                            <p:txEl>
                                              <p:pRg st="3" end="3"/>
                                            </p:txEl>
                                          </p:spTgt>
                                        </p:tgtEl>
                                        <p:attrNameLst>
                                          <p:attrName>style.visibility</p:attrName>
                                        </p:attrNameLst>
                                      </p:cBhvr>
                                      <p:to>
                                        <p:strVal val="visible"/>
                                      </p:to>
                                    </p:set>
                                    <p:animEffect transition="in" filter="fade">
                                      <p:cBhvr>
                                        <p:cTn id="10" dur="500"/>
                                        <p:tgtEl>
                                          <p:spTgt spid="2048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500"/>
                                        <p:tgtEl>
                                          <p:spTgt spid="614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Effect transition="in" filter="fade">
                                      <p:cBhvr>
                                        <p:cTn id="18" dur="500"/>
                                        <p:tgtEl>
                                          <p:spTgt spid="614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fade">
                                      <p:cBhvr>
                                        <p:cTn id="23" dur="500"/>
                                        <p:tgtEl>
                                          <p:spTgt spid="20485"/>
                                        </p:tgtEl>
                                      </p:cBhvr>
                                    </p:animEffect>
                                  </p:childTnLst>
                                </p:cTn>
                              </p:par>
                              <p:par>
                                <p:cTn id="24" presetID="10" presetClass="entr" presetSubtype="0" fill="hold" nodeType="withEffect">
                                  <p:stCondLst>
                                    <p:cond delay="0"/>
                                  </p:stCondLst>
                                  <p:childTnLst>
                                    <p:set>
                                      <p:cBhvr>
                                        <p:cTn id="25" dur="1" fill="hold">
                                          <p:stCondLst>
                                            <p:cond delay="0"/>
                                          </p:stCondLst>
                                        </p:cTn>
                                        <p:tgtEl>
                                          <p:spTgt spid="20482"/>
                                        </p:tgtEl>
                                        <p:attrNameLst>
                                          <p:attrName>style.visibility</p:attrName>
                                        </p:attrNameLst>
                                      </p:cBhvr>
                                      <p:to>
                                        <p:strVal val="visible"/>
                                      </p:to>
                                    </p:set>
                                    <p:animEffect transition="in" filter="fade">
                                      <p:cBhvr>
                                        <p:cTn id="26"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015910-568D-41D2-A532-0B0DD7A351BC}"/>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4" descr="http://www.metmuseum.org/special/Americans_in_Paris/images/CAT.17_Gardner_Shepard_David.L.jpg"/>
          <p:cNvPicPr>
            <a:picLocks noChangeAspect="1" noChangeArrowheads="1"/>
          </p:cNvPicPr>
          <p:nvPr/>
        </p:nvPicPr>
        <p:blipFill>
          <a:blip r:embed="rId2" cstate="print"/>
          <a:srcRect/>
          <a:stretch>
            <a:fillRect/>
          </a:stretch>
        </p:blipFill>
        <p:spPr bwMode="auto">
          <a:xfrm>
            <a:off x="8108950" y="2775744"/>
            <a:ext cx="2667000" cy="3929063"/>
          </a:xfrm>
          <a:prstGeom prst="rect">
            <a:avLst/>
          </a:prstGeom>
          <a:noFill/>
          <a:ln w="9525">
            <a:noFill/>
            <a:miter lim="800000"/>
            <a:headEnd/>
            <a:tailEnd/>
          </a:ln>
        </p:spPr>
      </p:pic>
      <p:pic>
        <p:nvPicPr>
          <p:cNvPr id="21507" name="Picture 6" descr="http://www.searchingthescriptures.net/main_pages/image_clip-art_pages/david_shepherd.jpg"/>
          <p:cNvPicPr>
            <a:picLocks noChangeAspect="1" noChangeArrowheads="1"/>
          </p:cNvPicPr>
          <p:nvPr/>
        </p:nvPicPr>
        <p:blipFill>
          <a:blip r:embed="rId3" cstate="print"/>
          <a:srcRect/>
          <a:stretch>
            <a:fillRect/>
          </a:stretch>
        </p:blipFill>
        <p:spPr bwMode="auto">
          <a:xfrm>
            <a:off x="1416050" y="2960688"/>
            <a:ext cx="2965450" cy="3579813"/>
          </a:xfrm>
          <a:prstGeom prst="rect">
            <a:avLst/>
          </a:prstGeom>
          <a:noFill/>
          <a:ln w="9525">
            <a:noFill/>
            <a:miter lim="800000"/>
            <a:headEnd/>
            <a:tailEnd/>
          </a:ln>
        </p:spPr>
      </p:pic>
      <p:pic>
        <p:nvPicPr>
          <p:cNvPr id="21508" name="Picture 2" descr="http://www.ortzion.org/Moses_brn_bush.jpg"/>
          <p:cNvPicPr>
            <a:picLocks noChangeAspect="1" noChangeArrowheads="1"/>
          </p:cNvPicPr>
          <p:nvPr/>
        </p:nvPicPr>
        <p:blipFill>
          <a:blip r:embed="rId4" cstate="print"/>
          <a:srcRect/>
          <a:stretch>
            <a:fillRect/>
          </a:stretch>
        </p:blipFill>
        <p:spPr bwMode="auto">
          <a:xfrm>
            <a:off x="4525269" y="228600"/>
            <a:ext cx="3239195" cy="3810000"/>
          </a:xfrm>
          <a:prstGeom prst="rect">
            <a:avLst/>
          </a:prstGeom>
          <a:noFill/>
          <a:ln w="9525">
            <a:noFill/>
            <a:miter lim="800000"/>
            <a:headEnd/>
            <a:tailEnd/>
          </a:ln>
        </p:spPr>
      </p:pic>
      <p:sp>
        <p:nvSpPr>
          <p:cNvPr id="21509" name="TextBox 5"/>
          <p:cNvSpPr txBox="1">
            <a:spLocks noChangeArrowheads="1"/>
          </p:cNvSpPr>
          <p:nvPr/>
        </p:nvSpPr>
        <p:spPr bwMode="auto">
          <a:xfrm>
            <a:off x="7848600" y="304801"/>
            <a:ext cx="2514600" cy="1508105"/>
          </a:xfrm>
          <a:prstGeom prst="rect">
            <a:avLst/>
          </a:prstGeom>
          <a:noFill/>
          <a:ln w="9525">
            <a:noFill/>
            <a:miter lim="800000"/>
            <a:headEnd/>
            <a:tailEnd/>
          </a:ln>
        </p:spPr>
        <p:txBody>
          <a:bodyPr>
            <a:spAutoFit/>
          </a:bodyPr>
          <a:lstStyle/>
          <a:p>
            <a:pPr algn="ctr"/>
            <a:r>
              <a:rPr lang="en-US" sz="3200" dirty="0">
                <a:latin typeface="AR ESSENCE" panose="02000000000000000000" pitchFamily="2" charset="0"/>
              </a:rPr>
              <a:t>All Patriarchs </a:t>
            </a:r>
            <a:r>
              <a:rPr lang="en-US" sz="2000" b="1" i="1" dirty="0">
                <a:latin typeface="Calibri" pitchFamily="34" charset="0"/>
              </a:rPr>
              <a:t>were shepherds </a:t>
            </a:r>
          </a:p>
          <a:p>
            <a:pPr algn="ctr"/>
            <a:r>
              <a:rPr lang="en-US" sz="2000" b="1" i="1" dirty="0">
                <a:latin typeface="Calibri" pitchFamily="34" charset="0"/>
              </a:rPr>
              <a:t>for part </a:t>
            </a:r>
          </a:p>
          <a:p>
            <a:pPr algn="ctr"/>
            <a:r>
              <a:rPr lang="en-US" sz="2000" b="1" i="1" dirty="0">
                <a:latin typeface="Calibri" pitchFamily="34" charset="0"/>
              </a:rPr>
              <a:t>of their lives</a:t>
            </a:r>
          </a:p>
        </p:txBody>
      </p:sp>
      <p:sp>
        <p:nvSpPr>
          <p:cNvPr id="21510" name="TextBox 6"/>
          <p:cNvSpPr txBox="1">
            <a:spLocks noChangeArrowheads="1"/>
          </p:cNvSpPr>
          <p:nvPr/>
        </p:nvSpPr>
        <p:spPr bwMode="auto">
          <a:xfrm>
            <a:off x="1524000" y="2590800"/>
            <a:ext cx="1828800" cy="369888"/>
          </a:xfrm>
          <a:prstGeom prst="rect">
            <a:avLst/>
          </a:prstGeom>
          <a:noFill/>
          <a:ln w="9525">
            <a:noFill/>
            <a:miter lim="800000"/>
            <a:headEnd/>
            <a:tailEnd/>
          </a:ln>
        </p:spPr>
        <p:txBody>
          <a:bodyPr>
            <a:spAutoFit/>
          </a:bodyPr>
          <a:lstStyle/>
          <a:p>
            <a:pPr algn="ctr"/>
            <a:r>
              <a:rPr lang="en-US" dirty="0">
                <a:latin typeface="Calibri" pitchFamily="34" charset="0"/>
              </a:rPr>
              <a:t>Joseph</a:t>
            </a:r>
            <a:r>
              <a:rPr lang="en-US" dirty="0">
                <a:solidFill>
                  <a:srgbClr val="FFFF00"/>
                </a:solidFill>
                <a:latin typeface="Calibri" pitchFamily="34" charset="0"/>
              </a:rPr>
              <a:t> </a:t>
            </a:r>
          </a:p>
        </p:txBody>
      </p:sp>
      <p:sp>
        <p:nvSpPr>
          <p:cNvPr id="21511" name="TextBox 7"/>
          <p:cNvSpPr txBox="1">
            <a:spLocks noChangeArrowheads="1"/>
          </p:cNvSpPr>
          <p:nvPr/>
        </p:nvSpPr>
        <p:spPr bwMode="auto">
          <a:xfrm>
            <a:off x="3962400" y="2362200"/>
            <a:ext cx="838200" cy="369888"/>
          </a:xfrm>
          <a:prstGeom prst="rect">
            <a:avLst/>
          </a:prstGeom>
          <a:noFill/>
          <a:ln w="9525">
            <a:noFill/>
            <a:miter lim="800000"/>
            <a:headEnd/>
            <a:tailEnd/>
          </a:ln>
        </p:spPr>
        <p:txBody>
          <a:bodyPr>
            <a:spAutoFit/>
          </a:bodyPr>
          <a:lstStyle/>
          <a:p>
            <a:r>
              <a:rPr lang="en-US" dirty="0">
                <a:solidFill>
                  <a:srgbClr val="FFFF00"/>
                </a:solidFill>
                <a:latin typeface="Calibri" pitchFamily="34" charset="0"/>
              </a:rPr>
              <a:t>Moses</a:t>
            </a:r>
          </a:p>
        </p:txBody>
      </p:sp>
      <p:sp>
        <p:nvSpPr>
          <p:cNvPr id="21512" name="TextBox 8"/>
          <p:cNvSpPr txBox="1">
            <a:spLocks noChangeArrowheads="1"/>
          </p:cNvSpPr>
          <p:nvPr/>
        </p:nvSpPr>
        <p:spPr bwMode="auto">
          <a:xfrm>
            <a:off x="6629400" y="6096000"/>
            <a:ext cx="1143000" cy="369888"/>
          </a:xfrm>
          <a:prstGeom prst="rect">
            <a:avLst/>
          </a:prstGeom>
          <a:noFill/>
          <a:ln w="9525">
            <a:noFill/>
            <a:miter lim="800000"/>
            <a:headEnd/>
            <a:tailEnd/>
          </a:ln>
        </p:spPr>
        <p:txBody>
          <a:bodyPr>
            <a:spAutoFit/>
          </a:bodyPr>
          <a:lstStyle/>
          <a:p>
            <a:pPr algn="ctr"/>
            <a:r>
              <a:rPr lang="en-US" dirty="0">
                <a:solidFill>
                  <a:srgbClr val="FFFF00"/>
                </a:solidFill>
                <a:latin typeface="Calibri" pitchFamily="34" charset="0"/>
              </a:rPr>
              <a:t>David</a:t>
            </a:r>
          </a:p>
        </p:txBody>
      </p:sp>
      <p:sp>
        <p:nvSpPr>
          <p:cNvPr id="21513" name="TextBox 9"/>
          <p:cNvSpPr txBox="1">
            <a:spLocks noChangeArrowheads="1"/>
          </p:cNvSpPr>
          <p:nvPr/>
        </p:nvSpPr>
        <p:spPr bwMode="auto">
          <a:xfrm>
            <a:off x="5105400" y="4038600"/>
            <a:ext cx="2362200" cy="1816100"/>
          </a:xfrm>
          <a:prstGeom prst="rect">
            <a:avLst/>
          </a:prstGeom>
          <a:noFill/>
          <a:ln w="9525">
            <a:noFill/>
            <a:miter lim="800000"/>
            <a:headEnd/>
            <a:tailEnd/>
          </a:ln>
        </p:spPr>
        <p:txBody>
          <a:bodyPr>
            <a:spAutoFit/>
          </a:bodyPr>
          <a:lstStyle/>
          <a:p>
            <a:pPr algn="ctr"/>
            <a:r>
              <a:rPr lang="en-US" sz="2800" i="1" dirty="0">
                <a:solidFill>
                  <a:schemeClr val="bg1"/>
                </a:solidFill>
                <a:latin typeface="Calibri" pitchFamily="34" charset="0"/>
              </a:rPr>
              <a:t>Great leadership</a:t>
            </a:r>
          </a:p>
          <a:p>
            <a:pPr algn="ctr"/>
            <a:r>
              <a:rPr lang="en-US" sz="2800" i="1" dirty="0">
                <a:solidFill>
                  <a:schemeClr val="bg1"/>
                </a:solidFill>
                <a:latin typeface="Calibri" pitchFamily="34" charset="0"/>
              </a:rPr>
              <a:t>lessons learned </a:t>
            </a:r>
          </a:p>
        </p:txBody>
      </p:sp>
      <p:sp>
        <p:nvSpPr>
          <p:cNvPr id="21514" name="Rectangle 10"/>
          <p:cNvSpPr>
            <a:spLocks noChangeArrowheads="1"/>
          </p:cNvSpPr>
          <p:nvPr/>
        </p:nvSpPr>
        <p:spPr bwMode="auto">
          <a:xfrm>
            <a:off x="1676400" y="228600"/>
            <a:ext cx="2971800" cy="2000250"/>
          </a:xfrm>
          <a:prstGeom prst="rect">
            <a:avLst/>
          </a:prstGeom>
          <a:noFill/>
          <a:ln w="9525">
            <a:noFill/>
            <a:miter lim="800000"/>
            <a:headEnd/>
            <a:tailEnd/>
          </a:ln>
        </p:spPr>
        <p:txBody>
          <a:bodyPr>
            <a:spAutoFit/>
          </a:bodyPr>
          <a:lstStyle/>
          <a:p>
            <a:pPr algn="ctr"/>
            <a:r>
              <a:rPr lang="en-US" sz="3200" b="1" dirty="0">
                <a:latin typeface="AR ESSENCE" panose="02000000000000000000" pitchFamily="2" charset="0"/>
              </a:rPr>
              <a:t>One with </a:t>
            </a:r>
          </a:p>
          <a:p>
            <a:pPr algn="ctr"/>
            <a:r>
              <a:rPr lang="en-US" sz="3200" b="1" dirty="0">
                <a:latin typeface="AR ESSENCE" panose="02000000000000000000" pitchFamily="2" charset="0"/>
              </a:rPr>
              <a:t>their Sheep</a:t>
            </a:r>
          </a:p>
          <a:p>
            <a:pPr algn="ctr"/>
            <a:endParaRPr lang="en-US" sz="2400" b="1" dirty="0">
              <a:latin typeface="AR ESSENCE" panose="02000000000000000000" pitchFamily="2" charset="0"/>
            </a:endParaRPr>
          </a:p>
          <a:p>
            <a:pPr algn="ctr"/>
            <a:r>
              <a:rPr lang="en-US" b="1" i="1" dirty="0">
                <a:latin typeface="Calibri" pitchFamily="34" charset="0"/>
              </a:rPr>
              <a:t>A good shepherd always</a:t>
            </a:r>
          </a:p>
          <a:p>
            <a:pPr algn="ctr"/>
            <a:r>
              <a:rPr lang="en-US" b="1" i="1" dirty="0">
                <a:latin typeface="Calibri" pitchFamily="34" charset="0"/>
              </a:rPr>
              <a:t> smelled like his sheep</a:t>
            </a:r>
            <a:r>
              <a:rPr lang="en-US" i="1" dirty="0">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1511" grpId="0"/>
      <p:bldP spid="21512" grpId="0"/>
      <p:bldP spid="215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E3F695-0937-46C4-8D6E-53A188021BEC}"/>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TextBox 5"/>
          <p:cNvSpPr txBox="1">
            <a:spLocks noChangeArrowheads="1"/>
          </p:cNvSpPr>
          <p:nvPr/>
        </p:nvSpPr>
        <p:spPr bwMode="auto">
          <a:xfrm>
            <a:off x="173420" y="254876"/>
            <a:ext cx="7930055" cy="769441"/>
          </a:xfrm>
          <a:prstGeom prst="rect">
            <a:avLst/>
          </a:prstGeom>
          <a:noFill/>
          <a:ln w="9525">
            <a:noFill/>
            <a:miter lim="800000"/>
            <a:headEnd/>
            <a:tailEnd/>
          </a:ln>
        </p:spPr>
        <p:txBody>
          <a:bodyPr wrap="square">
            <a:spAutoFit/>
          </a:bodyPr>
          <a:lstStyle/>
          <a:p>
            <a:pPr algn="ctr"/>
            <a:r>
              <a:rPr lang="en-US" sz="4400" b="1" dirty="0">
                <a:latin typeface="AR ESSENCE" panose="02000000000000000000" pitchFamily="2" charset="0"/>
              </a:rPr>
              <a:t>Receiving callings at age 12</a:t>
            </a:r>
            <a:endParaRPr lang="en-US" sz="4400" dirty="0">
              <a:latin typeface="Calibri" pitchFamily="34" charset="0"/>
            </a:endParaRPr>
          </a:p>
        </p:txBody>
      </p:sp>
      <p:sp>
        <p:nvSpPr>
          <p:cNvPr id="7" name="TextBox 5"/>
          <p:cNvSpPr txBox="1">
            <a:spLocks noChangeArrowheads="1"/>
          </p:cNvSpPr>
          <p:nvPr/>
        </p:nvSpPr>
        <p:spPr bwMode="auto">
          <a:xfrm>
            <a:off x="2764221" y="5715001"/>
            <a:ext cx="6939455" cy="646331"/>
          </a:xfrm>
          <a:prstGeom prst="rect">
            <a:avLst/>
          </a:prstGeom>
          <a:noFill/>
          <a:ln w="9525">
            <a:noFill/>
            <a:miter lim="800000"/>
            <a:headEnd/>
            <a:tailEnd/>
          </a:ln>
        </p:spPr>
        <p:txBody>
          <a:bodyPr wrap="square">
            <a:spAutoFit/>
          </a:bodyPr>
          <a:lstStyle/>
          <a:p>
            <a:pPr algn="ctr"/>
            <a:r>
              <a:rPr lang="en-US" sz="3600" b="1" dirty="0">
                <a:solidFill>
                  <a:schemeClr val="bg1"/>
                </a:solidFill>
                <a:latin typeface="AR ESSENCE" panose="02000000000000000000" pitchFamily="2" charset="0"/>
              </a:rPr>
              <a:t>Learning how to Shepherd a flock. </a:t>
            </a:r>
            <a:endParaRPr lang="en-US" sz="3600" dirty="0">
              <a:solidFill>
                <a:schemeClr val="bg1"/>
              </a:solidFill>
              <a:latin typeface="Calibri" pitchFamily="34" charset="0"/>
            </a:endParaRPr>
          </a:p>
        </p:txBody>
      </p:sp>
      <p:pic>
        <p:nvPicPr>
          <p:cNvPr id="5124" name="Picture 4" descr="https://encrypted-tbn0.gstatic.com/images?q=tbn:ANd9GcSLMCedHhsG_11_ql18yuABX7eKTH-ZtBvQr74XbsKE1qQnNxkZgw"/>
          <p:cNvPicPr>
            <a:picLocks noChangeAspect="1" noChangeArrowheads="1"/>
          </p:cNvPicPr>
          <p:nvPr/>
        </p:nvPicPr>
        <p:blipFill>
          <a:blip r:embed="rId2" cstate="print"/>
          <a:srcRect/>
          <a:stretch>
            <a:fillRect/>
          </a:stretch>
        </p:blipFill>
        <p:spPr bwMode="auto">
          <a:xfrm>
            <a:off x="2764221" y="1318816"/>
            <a:ext cx="7336220" cy="4146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A8EF4D-53E8-46FB-904B-BFF4EF6087D3}"/>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1" descr="Sheep 1.jpg"/>
          <p:cNvPicPr>
            <a:picLocks noChangeAspect="1"/>
          </p:cNvPicPr>
          <p:nvPr/>
        </p:nvPicPr>
        <p:blipFill>
          <a:blip r:embed="rId2" cstate="print"/>
          <a:srcRect/>
          <a:stretch>
            <a:fillRect/>
          </a:stretch>
        </p:blipFill>
        <p:spPr bwMode="auto">
          <a:xfrm>
            <a:off x="577681" y="1959513"/>
            <a:ext cx="5518319" cy="3576144"/>
          </a:xfrm>
          <a:prstGeom prst="rect">
            <a:avLst/>
          </a:prstGeom>
          <a:noFill/>
          <a:ln w="9525">
            <a:noFill/>
            <a:miter lim="800000"/>
            <a:headEnd/>
            <a:tailEnd/>
          </a:ln>
        </p:spPr>
      </p:pic>
      <p:sp>
        <p:nvSpPr>
          <p:cNvPr id="22531" name="TextBox 2"/>
          <p:cNvSpPr txBox="1">
            <a:spLocks noChangeArrowheads="1"/>
          </p:cNvSpPr>
          <p:nvPr/>
        </p:nvSpPr>
        <p:spPr bwMode="auto">
          <a:xfrm>
            <a:off x="3444765" y="-8473"/>
            <a:ext cx="7543800" cy="708025"/>
          </a:xfrm>
          <a:prstGeom prst="rect">
            <a:avLst/>
          </a:prstGeom>
          <a:noFill/>
          <a:ln w="9525">
            <a:noFill/>
            <a:miter lim="800000"/>
            <a:headEnd/>
            <a:tailEnd/>
          </a:ln>
        </p:spPr>
        <p:txBody>
          <a:bodyPr>
            <a:spAutoFit/>
          </a:bodyPr>
          <a:lstStyle/>
          <a:p>
            <a:r>
              <a:rPr lang="en-US" sz="4000" b="1" dirty="0">
                <a:latin typeface="AR ESSENCE" panose="02000000000000000000" pitchFamily="2" charset="0"/>
              </a:rPr>
              <a:t>Sheepherders vs. Shepherds</a:t>
            </a:r>
          </a:p>
        </p:txBody>
      </p:sp>
      <p:sp>
        <p:nvSpPr>
          <p:cNvPr id="22532" name="TextBox 3"/>
          <p:cNvSpPr txBox="1">
            <a:spLocks noChangeArrowheads="1"/>
          </p:cNvSpPr>
          <p:nvPr/>
        </p:nvSpPr>
        <p:spPr bwMode="auto">
          <a:xfrm>
            <a:off x="2819400" y="914401"/>
            <a:ext cx="6858000" cy="830263"/>
          </a:xfrm>
          <a:prstGeom prst="rect">
            <a:avLst/>
          </a:prstGeom>
          <a:noFill/>
          <a:ln w="9525">
            <a:noFill/>
            <a:miter lim="800000"/>
            <a:headEnd/>
            <a:tailEnd/>
          </a:ln>
        </p:spPr>
        <p:txBody>
          <a:bodyPr>
            <a:spAutoFit/>
          </a:bodyPr>
          <a:lstStyle/>
          <a:p>
            <a:pPr algn="ctr"/>
            <a:r>
              <a:rPr lang="en-US" sz="2400" b="1" i="1" dirty="0">
                <a:latin typeface="Calibri" pitchFamily="34" charset="0"/>
              </a:rPr>
              <a:t>“…the sheep follow him:  for they know his voice.”  </a:t>
            </a:r>
            <a:r>
              <a:rPr lang="en-US" sz="2400" b="1" dirty="0">
                <a:latin typeface="Calibri" pitchFamily="34" charset="0"/>
              </a:rPr>
              <a:t>John 10:4</a:t>
            </a:r>
          </a:p>
        </p:txBody>
      </p:sp>
      <p:sp>
        <p:nvSpPr>
          <p:cNvPr id="6" name="TextBox 5"/>
          <p:cNvSpPr txBox="1">
            <a:spLocks noChangeArrowheads="1"/>
          </p:cNvSpPr>
          <p:nvPr/>
        </p:nvSpPr>
        <p:spPr bwMode="auto">
          <a:xfrm>
            <a:off x="6739758" y="1836825"/>
            <a:ext cx="3581400" cy="2308324"/>
          </a:xfrm>
          <a:prstGeom prst="rect">
            <a:avLst/>
          </a:prstGeom>
          <a:noFill/>
          <a:ln w="9525">
            <a:noFill/>
            <a:miter lim="800000"/>
            <a:headEnd/>
            <a:tailEnd/>
          </a:ln>
        </p:spPr>
        <p:txBody>
          <a:bodyPr wrap="square">
            <a:spAutoFit/>
          </a:bodyPr>
          <a:lstStyle/>
          <a:p>
            <a:pPr algn="ctr"/>
            <a:r>
              <a:rPr lang="en-US" sz="3600" b="1" dirty="0">
                <a:latin typeface="AR ESSENCE" panose="02000000000000000000" pitchFamily="2" charset="0"/>
              </a:rPr>
              <a:t>Sheep recognize their Shepherd’s voice and not that of a stranger</a:t>
            </a:r>
            <a:endParaRPr lang="en-US" sz="3600" dirty="0">
              <a:latin typeface="Calibri" pitchFamily="34" charset="0"/>
            </a:endParaRPr>
          </a:p>
        </p:txBody>
      </p:sp>
      <p:pic>
        <p:nvPicPr>
          <p:cNvPr id="13314" name="Picture 2" descr="http://www.lindadufurrena.com/photos/sheepherder's%20silhouette.jpg"/>
          <p:cNvPicPr>
            <a:picLocks noChangeAspect="1" noChangeArrowheads="1"/>
          </p:cNvPicPr>
          <p:nvPr/>
        </p:nvPicPr>
        <p:blipFill>
          <a:blip r:embed="rId3" cstate="print"/>
          <a:srcRect/>
          <a:stretch>
            <a:fillRect/>
          </a:stretch>
        </p:blipFill>
        <p:spPr bwMode="auto">
          <a:xfrm>
            <a:off x="6857999" y="4345745"/>
            <a:ext cx="3463159" cy="23116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ECA4CA-47E9-410F-A63D-B17E9785DFFC}"/>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TextBox 9"/>
          <p:cNvSpPr txBox="1">
            <a:spLocks noChangeArrowheads="1"/>
          </p:cNvSpPr>
          <p:nvPr/>
        </p:nvSpPr>
        <p:spPr bwMode="auto">
          <a:xfrm>
            <a:off x="306378" y="846084"/>
            <a:ext cx="4477407" cy="2123658"/>
          </a:xfrm>
          <a:prstGeom prst="rect">
            <a:avLst/>
          </a:prstGeom>
          <a:noFill/>
          <a:ln w="9525">
            <a:noFill/>
            <a:miter lim="800000"/>
            <a:headEnd/>
            <a:tailEnd/>
          </a:ln>
        </p:spPr>
        <p:txBody>
          <a:bodyPr wrap="square">
            <a:spAutoFit/>
          </a:bodyPr>
          <a:lstStyle/>
          <a:p>
            <a:pPr algn="ctr"/>
            <a:r>
              <a:rPr lang="en-US" sz="4400" dirty="0">
                <a:latin typeface="AR ESSENCE" panose="02000000000000000000" pitchFamily="2" charset="0"/>
              </a:rPr>
              <a:t>They go astray from the shepherd’s care and get into trouble</a:t>
            </a:r>
          </a:p>
        </p:txBody>
      </p:sp>
      <p:sp>
        <p:nvSpPr>
          <p:cNvPr id="8" name="TextBox 9"/>
          <p:cNvSpPr txBox="1">
            <a:spLocks noChangeArrowheads="1"/>
          </p:cNvSpPr>
          <p:nvPr/>
        </p:nvSpPr>
        <p:spPr bwMode="auto">
          <a:xfrm>
            <a:off x="3505200" y="5486401"/>
            <a:ext cx="6477000" cy="769441"/>
          </a:xfrm>
          <a:prstGeom prst="rect">
            <a:avLst/>
          </a:prstGeom>
          <a:noFill/>
          <a:ln w="9525">
            <a:noFill/>
            <a:miter lim="800000"/>
            <a:headEnd/>
            <a:tailEnd/>
          </a:ln>
        </p:spPr>
        <p:txBody>
          <a:bodyPr wrap="square">
            <a:spAutoFit/>
          </a:bodyPr>
          <a:lstStyle/>
          <a:p>
            <a:pPr algn="ctr"/>
            <a:r>
              <a:rPr lang="en-US" sz="4400" dirty="0">
                <a:solidFill>
                  <a:schemeClr val="bg1"/>
                </a:solidFill>
                <a:latin typeface="AR ESSENCE" panose="02000000000000000000" pitchFamily="2" charset="0"/>
              </a:rPr>
              <a:t>Sheep don’t remember well</a:t>
            </a:r>
          </a:p>
        </p:txBody>
      </p:sp>
      <p:pic>
        <p:nvPicPr>
          <p:cNvPr id="29698" name="Picture 2" descr="https://encrypted-tbn0.gstatic.com/images?q=tbn:ANd9GcQSVYhfa5VCbmEtoGn0dHacNIrrtY06DEOG6-abjtFGYFSBQCyRyw"/>
          <p:cNvPicPr>
            <a:picLocks noChangeAspect="1" noChangeArrowheads="1"/>
          </p:cNvPicPr>
          <p:nvPr/>
        </p:nvPicPr>
        <p:blipFill>
          <a:blip r:embed="rId2" cstate="print"/>
          <a:srcRect/>
          <a:stretch>
            <a:fillRect/>
          </a:stretch>
        </p:blipFill>
        <p:spPr bwMode="auto">
          <a:xfrm>
            <a:off x="5199468" y="485737"/>
            <a:ext cx="6477000" cy="4626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E144BD-72CF-4FD9-9968-98F8CF8FE994}"/>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1" descr="Sheep 2.jpg"/>
          <p:cNvPicPr>
            <a:picLocks noChangeAspect="1"/>
          </p:cNvPicPr>
          <p:nvPr/>
        </p:nvPicPr>
        <p:blipFill>
          <a:blip r:embed="rId2" cstate="print"/>
          <a:srcRect/>
          <a:stretch>
            <a:fillRect/>
          </a:stretch>
        </p:blipFill>
        <p:spPr bwMode="auto">
          <a:xfrm>
            <a:off x="3029743" y="860426"/>
            <a:ext cx="6132513" cy="4699000"/>
          </a:xfrm>
          <a:prstGeom prst="rect">
            <a:avLst/>
          </a:prstGeom>
          <a:noFill/>
          <a:ln w="9525">
            <a:noFill/>
            <a:miter lim="800000"/>
            <a:headEnd/>
            <a:tailEnd/>
          </a:ln>
        </p:spPr>
      </p:pic>
      <p:sp>
        <p:nvSpPr>
          <p:cNvPr id="23555" name="TextBox 2"/>
          <p:cNvSpPr txBox="1">
            <a:spLocks noChangeArrowheads="1"/>
          </p:cNvSpPr>
          <p:nvPr/>
        </p:nvSpPr>
        <p:spPr bwMode="auto">
          <a:xfrm>
            <a:off x="1981200" y="5715001"/>
            <a:ext cx="7924800" cy="708025"/>
          </a:xfrm>
          <a:prstGeom prst="rect">
            <a:avLst/>
          </a:prstGeom>
          <a:noFill/>
          <a:ln w="9525">
            <a:noFill/>
            <a:miter lim="800000"/>
            <a:headEnd/>
            <a:tailEnd/>
          </a:ln>
        </p:spPr>
        <p:txBody>
          <a:bodyPr>
            <a:spAutoFit/>
          </a:bodyPr>
          <a:lstStyle/>
          <a:p>
            <a:pPr algn="ctr"/>
            <a:r>
              <a:rPr lang="en-US" sz="2000" dirty="0">
                <a:solidFill>
                  <a:schemeClr val="bg1"/>
                </a:solidFill>
                <a:latin typeface="Calibri" pitchFamily="34" charset="0"/>
              </a:rPr>
              <a:t>“</a:t>
            </a:r>
            <a:r>
              <a:rPr lang="en-US" sz="2000" i="1" dirty="0">
                <a:solidFill>
                  <a:schemeClr val="bg1"/>
                </a:solidFill>
                <a:latin typeface="Calibri" pitchFamily="34" charset="0"/>
              </a:rPr>
              <a:t>And a stranger will they not follow, but will flee from him: </a:t>
            </a:r>
          </a:p>
          <a:p>
            <a:pPr algn="ctr"/>
            <a:r>
              <a:rPr lang="en-US" sz="2000" i="1" dirty="0">
                <a:solidFill>
                  <a:schemeClr val="bg1"/>
                </a:solidFill>
                <a:latin typeface="Calibri" pitchFamily="34" charset="0"/>
              </a:rPr>
              <a:t>for they know not the voice of strangers.”  </a:t>
            </a:r>
            <a:r>
              <a:rPr lang="en-US" sz="2000" dirty="0">
                <a:solidFill>
                  <a:schemeClr val="bg1"/>
                </a:solidFill>
                <a:latin typeface="Calibri" pitchFamily="34" charset="0"/>
              </a:rPr>
              <a:t>John 10:5</a:t>
            </a:r>
          </a:p>
        </p:txBody>
      </p:sp>
      <p:sp>
        <p:nvSpPr>
          <p:cNvPr id="23556" name="TextBox 3"/>
          <p:cNvSpPr txBox="1">
            <a:spLocks noChangeArrowheads="1"/>
          </p:cNvSpPr>
          <p:nvPr/>
        </p:nvSpPr>
        <p:spPr bwMode="auto">
          <a:xfrm>
            <a:off x="2057400" y="152401"/>
            <a:ext cx="8229600" cy="708025"/>
          </a:xfrm>
          <a:prstGeom prst="rect">
            <a:avLst/>
          </a:prstGeom>
          <a:noFill/>
          <a:ln w="9525">
            <a:noFill/>
            <a:miter lim="800000"/>
            <a:headEnd/>
            <a:tailEnd/>
          </a:ln>
        </p:spPr>
        <p:txBody>
          <a:bodyPr>
            <a:spAutoFit/>
          </a:bodyPr>
          <a:lstStyle/>
          <a:p>
            <a:pPr algn="ctr"/>
            <a:r>
              <a:rPr lang="en-US" sz="4000" dirty="0">
                <a:latin typeface="AR ESSENCE" panose="02000000000000000000" pitchFamily="2" charset="0"/>
              </a:rPr>
              <a:t>What happens without a Shepherd?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788C8F-F282-4BAF-BB8A-5099A73D98D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extBox 2"/>
          <p:cNvSpPr txBox="1">
            <a:spLocks noChangeArrowheads="1"/>
          </p:cNvSpPr>
          <p:nvPr/>
        </p:nvSpPr>
        <p:spPr bwMode="auto">
          <a:xfrm>
            <a:off x="0" y="193853"/>
            <a:ext cx="5105400" cy="923925"/>
          </a:xfrm>
          <a:prstGeom prst="rect">
            <a:avLst/>
          </a:prstGeom>
          <a:noFill/>
          <a:ln w="9525">
            <a:noFill/>
            <a:miter lim="800000"/>
            <a:headEnd/>
            <a:tailEnd/>
          </a:ln>
        </p:spPr>
        <p:txBody>
          <a:bodyPr>
            <a:spAutoFit/>
          </a:bodyPr>
          <a:lstStyle/>
          <a:p>
            <a:pPr algn="ctr"/>
            <a:r>
              <a:rPr lang="en-US" sz="5400" b="1" dirty="0">
                <a:latin typeface="AR ESSENCE" panose="02000000000000000000" pitchFamily="2" charset="0"/>
              </a:rPr>
              <a:t>Shepherd’s Rod</a:t>
            </a:r>
          </a:p>
        </p:txBody>
      </p:sp>
      <p:pic>
        <p:nvPicPr>
          <p:cNvPr id="24579" name="Picture 4" descr="http://www.christcenteredmall.com/stores/art/dawley/moses_blessing_zoom.jpg"/>
          <p:cNvPicPr>
            <a:picLocks noChangeAspect="1" noChangeArrowheads="1"/>
          </p:cNvPicPr>
          <p:nvPr/>
        </p:nvPicPr>
        <p:blipFill>
          <a:blip r:embed="rId2" cstate="print"/>
          <a:srcRect/>
          <a:stretch>
            <a:fillRect/>
          </a:stretch>
        </p:blipFill>
        <p:spPr bwMode="auto">
          <a:xfrm>
            <a:off x="3276600" y="1676401"/>
            <a:ext cx="4724400" cy="3785002"/>
          </a:xfrm>
          <a:prstGeom prst="rect">
            <a:avLst/>
          </a:prstGeom>
          <a:noFill/>
          <a:ln w="9525">
            <a:noFill/>
            <a:miter lim="800000"/>
            <a:headEnd/>
            <a:tailEnd/>
          </a:ln>
        </p:spPr>
      </p:pic>
      <p:sp>
        <p:nvSpPr>
          <p:cNvPr id="24581" name="TextBox 4"/>
          <p:cNvSpPr txBox="1">
            <a:spLocks noChangeArrowheads="1"/>
          </p:cNvSpPr>
          <p:nvPr/>
        </p:nvSpPr>
        <p:spPr bwMode="auto">
          <a:xfrm>
            <a:off x="8305800" y="1752600"/>
            <a:ext cx="1981200" cy="1938992"/>
          </a:xfrm>
          <a:prstGeom prst="rect">
            <a:avLst/>
          </a:prstGeom>
          <a:noFill/>
          <a:ln w="9525">
            <a:noFill/>
            <a:miter lim="800000"/>
            <a:headEnd/>
            <a:tailEnd/>
          </a:ln>
        </p:spPr>
        <p:txBody>
          <a:bodyPr>
            <a:spAutoFit/>
          </a:bodyPr>
          <a:lstStyle/>
          <a:p>
            <a:pPr algn="ctr"/>
            <a:r>
              <a:rPr lang="en-US" sz="2400" i="1" dirty="0"/>
              <a:t>“Thy rod and thy staff they </a:t>
            </a:r>
          </a:p>
          <a:p>
            <a:pPr algn="ctr"/>
            <a:r>
              <a:rPr lang="en-US" sz="2400" i="1" dirty="0"/>
              <a:t>comfort me.”</a:t>
            </a:r>
          </a:p>
          <a:p>
            <a:pPr algn="ctr"/>
            <a:endParaRPr lang="en-US" sz="2400" dirty="0"/>
          </a:p>
          <a:p>
            <a:pPr algn="ctr"/>
            <a:r>
              <a:rPr lang="en-US" sz="2400" dirty="0"/>
              <a:t>Psalms  23:4</a:t>
            </a:r>
          </a:p>
        </p:txBody>
      </p:sp>
      <p:sp>
        <p:nvSpPr>
          <p:cNvPr id="7" name="TextBox 6"/>
          <p:cNvSpPr txBox="1">
            <a:spLocks noChangeArrowheads="1"/>
          </p:cNvSpPr>
          <p:nvPr/>
        </p:nvSpPr>
        <p:spPr bwMode="auto">
          <a:xfrm>
            <a:off x="1524000" y="5638801"/>
            <a:ext cx="8763000" cy="523220"/>
          </a:xfrm>
          <a:prstGeom prst="rect">
            <a:avLst/>
          </a:prstGeom>
          <a:noFill/>
          <a:ln w="9525">
            <a:noFill/>
            <a:miter lim="800000"/>
            <a:headEnd/>
            <a:tailEnd/>
          </a:ln>
        </p:spPr>
        <p:txBody>
          <a:bodyPr wrap="square">
            <a:spAutoFit/>
          </a:bodyPr>
          <a:lstStyle/>
          <a:p>
            <a:pPr algn="ctr"/>
            <a:r>
              <a:rPr lang="en-US" sz="2800" i="1" dirty="0">
                <a:solidFill>
                  <a:schemeClr val="bg1"/>
                </a:solidFill>
              </a:rPr>
              <a:t>Used to defend sheep against predators.</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1544E1-5C77-4D59-A025-79DD2083A375}"/>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extBox 2"/>
          <p:cNvSpPr txBox="1">
            <a:spLocks noChangeArrowheads="1"/>
          </p:cNvSpPr>
          <p:nvPr/>
        </p:nvSpPr>
        <p:spPr bwMode="auto">
          <a:xfrm>
            <a:off x="3238500" y="115868"/>
            <a:ext cx="5105400" cy="923925"/>
          </a:xfrm>
          <a:prstGeom prst="rect">
            <a:avLst/>
          </a:prstGeom>
          <a:noFill/>
          <a:ln w="9525">
            <a:noFill/>
            <a:miter lim="800000"/>
            <a:headEnd/>
            <a:tailEnd/>
          </a:ln>
        </p:spPr>
        <p:txBody>
          <a:bodyPr>
            <a:spAutoFit/>
          </a:bodyPr>
          <a:lstStyle/>
          <a:p>
            <a:pPr algn="ctr"/>
            <a:r>
              <a:rPr lang="en-US" sz="5400" b="1" dirty="0">
                <a:latin typeface="AR ESSENCE" panose="02000000000000000000" pitchFamily="2" charset="0"/>
              </a:rPr>
              <a:t>God’s Rod</a:t>
            </a:r>
          </a:p>
        </p:txBody>
      </p:sp>
      <p:sp>
        <p:nvSpPr>
          <p:cNvPr id="4" name="TextBox 3"/>
          <p:cNvSpPr txBox="1">
            <a:spLocks noChangeArrowheads="1"/>
          </p:cNvSpPr>
          <p:nvPr/>
        </p:nvSpPr>
        <p:spPr bwMode="auto">
          <a:xfrm>
            <a:off x="7806561" y="927539"/>
            <a:ext cx="2438400" cy="2246769"/>
          </a:xfrm>
          <a:prstGeom prst="rect">
            <a:avLst/>
          </a:prstGeom>
          <a:noFill/>
          <a:ln w="9525">
            <a:noFill/>
            <a:miter lim="800000"/>
            <a:headEnd/>
            <a:tailEnd/>
          </a:ln>
        </p:spPr>
        <p:txBody>
          <a:bodyPr wrap="square">
            <a:spAutoFit/>
          </a:bodyPr>
          <a:lstStyle/>
          <a:p>
            <a:pPr algn="ctr"/>
            <a:r>
              <a:rPr lang="en-US" sz="2800" i="1" dirty="0"/>
              <a:t>“The Rod…</a:t>
            </a:r>
          </a:p>
          <a:p>
            <a:pPr algn="ctr"/>
            <a:r>
              <a:rPr lang="en-US" sz="2800" i="1" dirty="0"/>
              <a:t>was the word of God.”</a:t>
            </a:r>
          </a:p>
          <a:p>
            <a:pPr algn="ctr"/>
            <a:endParaRPr lang="en-US" sz="2800" dirty="0"/>
          </a:p>
          <a:p>
            <a:pPr algn="ctr"/>
            <a:r>
              <a:rPr lang="en-US" sz="2800" dirty="0"/>
              <a:t>1 Nephi 11:25</a:t>
            </a:r>
          </a:p>
        </p:txBody>
      </p:sp>
      <p:sp>
        <p:nvSpPr>
          <p:cNvPr id="8" name="TextBox 7"/>
          <p:cNvSpPr txBox="1">
            <a:spLocks noChangeArrowheads="1"/>
          </p:cNvSpPr>
          <p:nvPr/>
        </p:nvSpPr>
        <p:spPr bwMode="auto">
          <a:xfrm>
            <a:off x="7598980" y="5051685"/>
            <a:ext cx="3352800" cy="1384995"/>
          </a:xfrm>
          <a:prstGeom prst="rect">
            <a:avLst/>
          </a:prstGeom>
          <a:noFill/>
          <a:ln w="9525">
            <a:noFill/>
            <a:miter lim="800000"/>
            <a:headEnd/>
            <a:tailEnd/>
          </a:ln>
        </p:spPr>
        <p:txBody>
          <a:bodyPr wrap="square">
            <a:spAutoFit/>
          </a:bodyPr>
          <a:lstStyle/>
          <a:p>
            <a:pPr algn="ctr"/>
            <a:r>
              <a:rPr lang="en-US" sz="2800" dirty="0">
                <a:solidFill>
                  <a:schemeClr val="bg1"/>
                </a:solidFill>
              </a:rPr>
              <a:t>The Word of God is our greatest defense against our enemies</a:t>
            </a:r>
          </a:p>
        </p:txBody>
      </p:sp>
      <p:pic>
        <p:nvPicPr>
          <p:cNvPr id="4098" name="Picture 2" descr="https://encrypted-tbn0.gstatic.com/images?q=tbn:ANd9GcRHjJZ_VSS8MSmJmyAw2boXOCqqs9-PuR73cTck7vPu8370KF4K"/>
          <p:cNvPicPr>
            <a:picLocks noChangeAspect="1" noChangeArrowheads="1"/>
          </p:cNvPicPr>
          <p:nvPr/>
        </p:nvPicPr>
        <p:blipFill>
          <a:blip r:embed="rId2" cstate="print"/>
          <a:srcRect/>
          <a:stretch>
            <a:fillRect/>
          </a:stretch>
        </p:blipFill>
        <p:spPr bwMode="auto">
          <a:xfrm>
            <a:off x="454467" y="1702397"/>
            <a:ext cx="6555024" cy="43620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9A5E67-34CC-4198-84F2-D2CDE0D87FD7}"/>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6"/>
          <p:cNvSpPr>
            <a:spLocks noChangeArrowheads="1"/>
          </p:cNvSpPr>
          <p:nvPr/>
        </p:nvSpPr>
        <p:spPr bwMode="auto">
          <a:xfrm>
            <a:off x="670664" y="475594"/>
            <a:ext cx="3759362" cy="769441"/>
          </a:xfrm>
          <a:prstGeom prst="rect">
            <a:avLst/>
          </a:prstGeom>
          <a:noFill/>
          <a:ln w="9525">
            <a:noFill/>
            <a:miter lim="800000"/>
            <a:headEnd/>
            <a:tailEnd/>
          </a:ln>
        </p:spPr>
        <p:txBody>
          <a:bodyPr wrap="none">
            <a:spAutoFit/>
          </a:bodyPr>
          <a:lstStyle/>
          <a:p>
            <a:pPr algn="ctr"/>
            <a:r>
              <a:rPr lang="en-US" sz="4400" b="1" dirty="0">
                <a:latin typeface="AR ESSENCE" panose="02000000000000000000" pitchFamily="2" charset="0"/>
              </a:rPr>
              <a:t>Shepherd’s Staff </a:t>
            </a:r>
          </a:p>
        </p:txBody>
      </p:sp>
      <p:pic>
        <p:nvPicPr>
          <p:cNvPr id="25605" name="Picture 6" descr="http://www.mimico-by-the-lake.com/The%20Good%20Shepherd.jpg"/>
          <p:cNvPicPr>
            <a:picLocks noChangeAspect="1" noChangeArrowheads="1"/>
          </p:cNvPicPr>
          <p:nvPr/>
        </p:nvPicPr>
        <p:blipFill>
          <a:blip r:embed="rId2" cstate="print"/>
          <a:srcRect/>
          <a:stretch>
            <a:fillRect/>
          </a:stretch>
        </p:blipFill>
        <p:spPr bwMode="auto">
          <a:xfrm>
            <a:off x="6656643" y="304562"/>
            <a:ext cx="4467375" cy="6248876"/>
          </a:xfrm>
          <a:prstGeom prst="rect">
            <a:avLst/>
          </a:prstGeom>
          <a:noFill/>
          <a:ln w="9525">
            <a:noFill/>
            <a:miter lim="800000"/>
            <a:headEnd/>
            <a:tailEnd/>
          </a:ln>
        </p:spPr>
      </p:pic>
      <p:sp>
        <p:nvSpPr>
          <p:cNvPr id="8" name="TextBox 7"/>
          <p:cNvSpPr txBox="1">
            <a:spLocks noChangeArrowheads="1"/>
          </p:cNvSpPr>
          <p:nvPr/>
        </p:nvSpPr>
        <p:spPr bwMode="auto">
          <a:xfrm>
            <a:off x="1744717" y="1996967"/>
            <a:ext cx="3472628" cy="830997"/>
          </a:xfrm>
          <a:prstGeom prst="rect">
            <a:avLst/>
          </a:prstGeom>
          <a:noFill/>
          <a:ln w="9525">
            <a:noFill/>
            <a:miter lim="800000"/>
            <a:headEnd/>
            <a:tailEnd/>
          </a:ln>
        </p:spPr>
        <p:txBody>
          <a:bodyPr wrap="square">
            <a:spAutoFit/>
          </a:bodyPr>
          <a:lstStyle/>
          <a:p>
            <a:pPr algn="ctr"/>
            <a:r>
              <a:rPr lang="en-US" sz="2400" b="1" dirty="0">
                <a:latin typeface="Calibri" pitchFamily="34" charset="0"/>
              </a:rPr>
              <a:t>More than 6 ft. tall—a lamb can see it. </a:t>
            </a:r>
          </a:p>
        </p:txBody>
      </p:sp>
      <p:sp>
        <p:nvSpPr>
          <p:cNvPr id="9" name="TextBox 8"/>
          <p:cNvSpPr txBox="1">
            <a:spLocks noChangeArrowheads="1"/>
          </p:cNvSpPr>
          <p:nvPr/>
        </p:nvSpPr>
        <p:spPr bwMode="auto">
          <a:xfrm>
            <a:off x="1067982" y="4537890"/>
            <a:ext cx="5105137" cy="1569660"/>
          </a:xfrm>
          <a:prstGeom prst="rect">
            <a:avLst/>
          </a:prstGeom>
          <a:noFill/>
          <a:ln w="9525">
            <a:noFill/>
            <a:miter lim="800000"/>
            <a:headEnd/>
            <a:tailEnd/>
          </a:ln>
        </p:spPr>
        <p:txBody>
          <a:bodyPr wrap="square">
            <a:spAutoFit/>
          </a:bodyPr>
          <a:lstStyle/>
          <a:p>
            <a:pPr algn="ctr"/>
            <a:r>
              <a:rPr lang="en-US" sz="3200" dirty="0">
                <a:solidFill>
                  <a:schemeClr val="bg1"/>
                </a:solidFill>
                <a:latin typeface="Calibri" pitchFamily="34" charset="0"/>
              </a:rPr>
              <a:t>At night the shepherd taps the rocks with his staff to assure them he is near.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fade">
                                      <p:cBhvr>
                                        <p:cTn id="10" dur="500"/>
                                        <p:tgtEl>
                                          <p:spTgt spid="256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24A002-523C-4D06-BEF0-C037DC155A5D}"/>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www.dkimages.com/discover/previews/770/175418.JPG"/>
          <p:cNvPicPr>
            <a:picLocks noChangeAspect="1" noChangeArrowheads="1"/>
          </p:cNvPicPr>
          <p:nvPr/>
        </p:nvPicPr>
        <p:blipFill>
          <a:blip r:embed="rId2" cstate="print"/>
          <a:srcRect/>
          <a:stretch>
            <a:fillRect/>
          </a:stretch>
        </p:blipFill>
        <p:spPr bwMode="auto">
          <a:xfrm>
            <a:off x="6269422" y="1070681"/>
            <a:ext cx="5008178" cy="4930118"/>
          </a:xfrm>
          <a:prstGeom prst="rect">
            <a:avLst/>
          </a:prstGeom>
          <a:noFill/>
          <a:ln w="9525">
            <a:noFill/>
            <a:miter lim="800000"/>
            <a:headEnd/>
            <a:tailEnd/>
          </a:ln>
        </p:spPr>
      </p:pic>
      <p:sp>
        <p:nvSpPr>
          <p:cNvPr id="25606" name="TextBox 7"/>
          <p:cNvSpPr txBox="1">
            <a:spLocks noChangeArrowheads="1"/>
          </p:cNvSpPr>
          <p:nvPr/>
        </p:nvSpPr>
        <p:spPr bwMode="auto">
          <a:xfrm>
            <a:off x="2514600" y="1600201"/>
            <a:ext cx="3048000" cy="1200329"/>
          </a:xfrm>
          <a:prstGeom prst="rect">
            <a:avLst/>
          </a:prstGeom>
          <a:noFill/>
          <a:ln w="9525">
            <a:noFill/>
            <a:miter lim="800000"/>
            <a:headEnd/>
            <a:tailEnd/>
          </a:ln>
        </p:spPr>
        <p:txBody>
          <a:bodyPr wrap="square">
            <a:spAutoFit/>
          </a:bodyPr>
          <a:lstStyle/>
          <a:p>
            <a:pPr algn="ctr"/>
            <a:r>
              <a:rPr lang="en-US" sz="3600" b="1" i="1" dirty="0">
                <a:latin typeface="Calibri" pitchFamily="34" charset="0"/>
              </a:rPr>
              <a:t>“….thy staff be my stay.”</a:t>
            </a:r>
          </a:p>
        </p:txBody>
      </p:sp>
      <p:sp>
        <p:nvSpPr>
          <p:cNvPr id="8" name="TextBox 7"/>
          <p:cNvSpPr txBox="1">
            <a:spLocks noChangeArrowheads="1"/>
          </p:cNvSpPr>
          <p:nvPr/>
        </p:nvSpPr>
        <p:spPr bwMode="auto">
          <a:xfrm>
            <a:off x="664780" y="4737538"/>
            <a:ext cx="4114800" cy="1569660"/>
          </a:xfrm>
          <a:prstGeom prst="rect">
            <a:avLst/>
          </a:prstGeom>
          <a:noFill/>
          <a:ln w="9525">
            <a:noFill/>
            <a:miter lim="800000"/>
            <a:headEnd/>
            <a:tailEnd/>
          </a:ln>
        </p:spPr>
        <p:txBody>
          <a:bodyPr wrap="square">
            <a:spAutoFit/>
          </a:bodyPr>
          <a:lstStyle/>
          <a:p>
            <a:pPr algn="ctr"/>
            <a:r>
              <a:rPr lang="en-US" sz="2400" dirty="0">
                <a:solidFill>
                  <a:schemeClr val="bg1"/>
                </a:solidFill>
                <a:latin typeface="Calibri" pitchFamily="34" charset="0"/>
              </a:rPr>
              <a:t>With a crook the shepherd will encircle the neck of the sheep, or the chest of a small sheep and lift to safety.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5368E-C523-4270-8B8F-C1E76FCC73FD}"/>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4" name="Picture 4" descr="http://scribalterror.blogs.com/scribal_terror/images/2007/11/07/sheep_2.jpg"/>
          <p:cNvPicPr>
            <a:picLocks noChangeAspect="1" noChangeArrowheads="1"/>
          </p:cNvPicPr>
          <p:nvPr/>
        </p:nvPicPr>
        <p:blipFill>
          <a:blip r:embed="rId2" cstate="print"/>
          <a:srcRect/>
          <a:stretch>
            <a:fillRect/>
          </a:stretch>
        </p:blipFill>
        <p:spPr bwMode="auto">
          <a:xfrm>
            <a:off x="6177454" y="838582"/>
            <a:ext cx="4114799" cy="5484114"/>
          </a:xfrm>
          <a:prstGeom prst="rect">
            <a:avLst/>
          </a:prstGeom>
          <a:noFill/>
          <a:ln w="9525">
            <a:noFill/>
            <a:miter lim="800000"/>
            <a:headEnd/>
            <a:tailEnd/>
          </a:ln>
        </p:spPr>
      </p:pic>
      <p:sp>
        <p:nvSpPr>
          <p:cNvPr id="8" name="TextBox 7"/>
          <p:cNvSpPr txBox="1">
            <a:spLocks noChangeArrowheads="1"/>
          </p:cNvSpPr>
          <p:nvPr/>
        </p:nvSpPr>
        <p:spPr bwMode="auto">
          <a:xfrm>
            <a:off x="1104900" y="1216573"/>
            <a:ext cx="4114800" cy="4031873"/>
          </a:xfrm>
          <a:prstGeom prst="rect">
            <a:avLst/>
          </a:prstGeom>
          <a:noFill/>
          <a:ln w="9525">
            <a:noFill/>
            <a:miter lim="800000"/>
            <a:headEnd/>
            <a:tailEnd/>
          </a:ln>
        </p:spPr>
        <p:txBody>
          <a:bodyPr wrap="square">
            <a:spAutoFit/>
          </a:bodyPr>
          <a:lstStyle/>
          <a:p>
            <a:pPr algn="ctr"/>
            <a:r>
              <a:rPr lang="en-US" sz="3200" b="1" dirty="0">
                <a:latin typeface="Calibri" pitchFamily="34" charset="0"/>
              </a:rPr>
              <a:t>If sheep dropped over a cliff the shepherd turns the staff upside down and  coos along the length in a quiet voice to calm them then pull them to safety with the crook.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E69DBB-CB67-4FE7-B513-E4D1C1897A52}"/>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6"/>
          <p:cNvSpPr>
            <a:spLocks noChangeArrowheads="1"/>
          </p:cNvSpPr>
          <p:nvPr/>
        </p:nvSpPr>
        <p:spPr bwMode="auto">
          <a:xfrm>
            <a:off x="1524001" y="0"/>
            <a:ext cx="8738307" cy="1446550"/>
          </a:xfrm>
          <a:prstGeom prst="rect">
            <a:avLst/>
          </a:prstGeom>
          <a:noFill/>
          <a:ln w="9525">
            <a:noFill/>
            <a:miter lim="800000"/>
            <a:headEnd/>
            <a:tailEnd/>
          </a:ln>
        </p:spPr>
        <p:txBody>
          <a:bodyPr wrap="square">
            <a:spAutoFit/>
          </a:bodyPr>
          <a:lstStyle/>
          <a:p>
            <a:pPr algn="ctr"/>
            <a:r>
              <a:rPr lang="en-US" sz="4400" b="1" dirty="0">
                <a:latin typeface="AR ESSENCE" panose="02000000000000000000" pitchFamily="2" charset="0"/>
              </a:rPr>
              <a:t>Staff—Christ’s mercy and tender guidance toward us</a:t>
            </a:r>
          </a:p>
        </p:txBody>
      </p:sp>
      <p:sp>
        <p:nvSpPr>
          <p:cNvPr id="8" name="TextBox 7"/>
          <p:cNvSpPr txBox="1">
            <a:spLocks noChangeArrowheads="1"/>
          </p:cNvSpPr>
          <p:nvPr/>
        </p:nvSpPr>
        <p:spPr bwMode="auto">
          <a:xfrm>
            <a:off x="478221" y="4550979"/>
            <a:ext cx="4114800" cy="1569660"/>
          </a:xfrm>
          <a:prstGeom prst="rect">
            <a:avLst/>
          </a:prstGeom>
          <a:noFill/>
          <a:ln w="9525">
            <a:noFill/>
            <a:miter lim="800000"/>
            <a:headEnd/>
            <a:tailEnd/>
          </a:ln>
        </p:spPr>
        <p:txBody>
          <a:bodyPr wrap="square">
            <a:spAutoFit/>
          </a:bodyPr>
          <a:lstStyle/>
          <a:p>
            <a:pPr algn="ctr"/>
            <a:r>
              <a:rPr lang="en-US" sz="2400" dirty="0">
                <a:solidFill>
                  <a:schemeClr val="bg1"/>
                </a:solidFill>
                <a:latin typeface="Calibri" pitchFamily="34" charset="0"/>
              </a:rPr>
              <a:t>We need to remember we worship a Savior whose greatest attribute is his deep love and mercy for us.</a:t>
            </a:r>
          </a:p>
        </p:txBody>
      </p:sp>
      <p:pic>
        <p:nvPicPr>
          <p:cNvPr id="5" name="Picture 6" descr="http://endtimepilgrim.org/shepherd.jpg"/>
          <p:cNvPicPr>
            <a:picLocks noChangeAspect="1" noChangeArrowheads="1"/>
          </p:cNvPicPr>
          <p:nvPr/>
        </p:nvPicPr>
        <p:blipFill>
          <a:blip r:embed="rId2" cstate="print"/>
          <a:srcRect/>
          <a:stretch>
            <a:fillRect/>
          </a:stretch>
        </p:blipFill>
        <p:spPr bwMode="auto">
          <a:xfrm>
            <a:off x="5111072" y="1535035"/>
            <a:ext cx="5872238" cy="47816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74DE9-A8A2-4568-AD10-211EED1D2712}"/>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descr="http://jacobsspring.com/images/Peter.Feed.my.sheep.jpg"/>
          <p:cNvPicPr>
            <a:picLocks noChangeAspect="1" noChangeArrowheads="1"/>
          </p:cNvPicPr>
          <p:nvPr/>
        </p:nvPicPr>
        <p:blipFill>
          <a:blip r:embed="rId2" cstate="print"/>
          <a:srcRect/>
          <a:stretch>
            <a:fillRect/>
          </a:stretch>
        </p:blipFill>
        <p:spPr bwMode="auto">
          <a:xfrm>
            <a:off x="1828800" y="457200"/>
            <a:ext cx="8153400" cy="6000750"/>
          </a:xfrm>
          <a:prstGeom prst="rect">
            <a:avLst/>
          </a:prstGeom>
          <a:noFill/>
          <a:ln w="9525">
            <a:noFill/>
            <a:miter lim="800000"/>
            <a:headEnd/>
            <a:tailEnd/>
          </a:ln>
        </p:spPr>
      </p:pic>
      <p:sp>
        <p:nvSpPr>
          <p:cNvPr id="6" name="Rectangle 5"/>
          <p:cNvSpPr/>
          <p:nvPr/>
        </p:nvSpPr>
        <p:spPr>
          <a:xfrm>
            <a:off x="1828800" y="5334000"/>
            <a:ext cx="8153400" cy="12192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8" name="Rectangle 4"/>
          <p:cNvSpPr>
            <a:spLocks noChangeArrowheads="1"/>
          </p:cNvSpPr>
          <p:nvPr/>
        </p:nvSpPr>
        <p:spPr bwMode="auto">
          <a:xfrm>
            <a:off x="2057400" y="5486400"/>
            <a:ext cx="3581400" cy="954088"/>
          </a:xfrm>
          <a:prstGeom prst="rect">
            <a:avLst/>
          </a:prstGeom>
          <a:noFill/>
          <a:ln w="9525">
            <a:noFill/>
            <a:miter lim="800000"/>
            <a:headEnd/>
            <a:tailEnd/>
          </a:ln>
        </p:spPr>
        <p:txBody>
          <a:bodyPr>
            <a:spAutoFit/>
          </a:bodyPr>
          <a:lstStyle/>
          <a:p>
            <a:pPr algn="ctr"/>
            <a:r>
              <a:rPr lang="en-US" sz="2800" dirty="0">
                <a:solidFill>
                  <a:schemeClr val="bg1"/>
                </a:solidFill>
                <a:latin typeface="Calibri" pitchFamily="34" charset="0"/>
              </a:rPr>
              <a:t>The Shepherd loves </a:t>
            </a:r>
          </a:p>
          <a:p>
            <a:pPr algn="ctr"/>
            <a:r>
              <a:rPr lang="en-US" sz="2800" dirty="0">
                <a:solidFill>
                  <a:schemeClr val="bg1"/>
                </a:solidFill>
                <a:latin typeface="Calibri" pitchFamily="34" charset="0"/>
              </a:rPr>
              <a:t>his sheep individually</a:t>
            </a:r>
          </a:p>
        </p:txBody>
      </p:sp>
      <p:sp>
        <p:nvSpPr>
          <p:cNvPr id="26629" name="TextBox 6"/>
          <p:cNvSpPr txBox="1">
            <a:spLocks noChangeArrowheads="1"/>
          </p:cNvSpPr>
          <p:nvPr/>
        </p:nvSpPr>
        <p:spPr bwMode="auto">
          <a:xfrm>
            <a:off x="5867400" y="5715001"/>
            <a:ext cx="3962400" cy="461963"/>
          </a:xfrm>
          <a:prstGeom prst="rect">
            <a:avLst/>
          </a:prstGeom>
          <a:noFill/>
          <a:ln w="9525">
            <a:noFill/>
            <a:miter lim="800000"/>
            <a:headEnd/>
            <a:tailEnd/>
          </a:ln>
        </p:spPr>
        <p:txBody>
          <a:bodyPr>
            <a:spAutoFit/>
          </a:bodyPr>
          <a:lstStyle/>
          <a:p>
            <a:pPr algn="ctr"/>
            <a:r>
              <a:rPr lang="en-US" sz="2400" i="1" dirty="0">
                <a:solidFill>
                  <a:schemeClr val="bg1"/>
                </a:solidFill>
                <a:latin typeface="Calibri" pitchFamily="34" charset="0"/>
              </a:rPr>
              <a:t>“One by one…” </a:t>
            </a:r>
            <a:r>
              <a:rPr lang="en-US" sz="2000" dirty="0">
                <a:solidFill>
                  <a:schemeClr val="bg1"/>
                </a:solidFill>
                <a:latin typeface="Calibri" pitchFamily="34" charset="0"/>
              </a:rPr>
              <a:t>3 Nephi 17:21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18A387-0418-4EA5-921D-5C3692565410}"/>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descr="http://indiancrusader.net/images/parablejesus_lost_sheep.jpg"/>
          <p:cNvPicPr>
            <a:picLocks noChangeAspect="1" noChangeArrowheads="1"/>
          </p:cNvPicPr>
          <p:nvPr/>
        </p:nvPicPr>
        <p:blipFill>
          <a:blip r:embed="rId2" cstate="print"/>
          <a:srcRect/>
          <a:stretch>
            <a:fillRect/>
          </a:stretch>
        </p:blipFill>
        <p:spPr bwMode="auto">
          <a:xfrm>
            <a:off x="6957849" y="418306"/>
            <a:ext cx="3683000" cy="6021388"/>
          </a:xfrm>
          <a:prstGeom prst="rect">
            <a:avLst/>
          </a:prstGeom>
          <a:noFill/>
          <a:ln w="9525">
            <a:noFill/>
            <a:miter lim="800000"/>
            <a:headEnd/>
            <a:tailEnd/>
          </a:ln>
        </p:spPr>
      </p:pic>
      <p:sp>
        <p:nvSpPr>
          <p:cNvPr id="27651" name="Rectangle 2"/>
          <p:cNvSpPr>
            <a:spLocks noChangeArrowheads="1"/>
          </p:cNvSpPr>
          <p:nvPr/>
        </p:nvSpPr>
        <p:spPr bwMode="auto">
          <a:xfrm>
            <a:off x="1905000" y="152401"/>
            <a:ext cx="4267200" cy="830263"/>
          </a:xfrm>
          <a:prstGeom prst="rect">
            <a:avLst/>
          </a:prstGeom>
          <a:noFill/>
          <a:ln w="9525">
            <a:noFill/>
            <a:miter lim="800000"/>
            <a:headEnd/>
            <a:tailEnd/>
          </a:ln>
        </p:spPr>
        <p:txBody>
          <a:bodyPr>
            <a:spAutoFit/>
          </a:bodyPr>
          <a:lstStyle/>
          <a:p>
            <a:pPr algn="ctr"/>
            <a:r>
              <a:rPr lang="en-US" sz="4800" dirty="0">
                <a:latin typeface="AR ESSENCE" panose="02000000000000000000" pitchFamily="2" charset="0"/>
              </a:rPr>
              <a:t>Courageous</a:t>
            </a:r>
          </a:p>
        </p:txBody>
      </p:sp>
      <p:pic>
        <p:nvPicPr>
          <p:cNvPr id="27652" name="Picture 2" descr="http://mindpetals.com/wp-content/images/wolfinsheep3.jpeg"/>
          <p:cNvPicPr>
            <a:picLocks noChangeAspect="1" noChangeArrowheads="1"/>
          </p:cNvPicPr>
          <p:nvPr/>
        </p:nvPicPr>
        <p:blipFill>
          <a:blip r:embed="rId3" cstate="print"/>
          <a:srcRect/>
          <a:stretch>
            <a:fillRect/>
          </a:stretch>
        </p:blipFill>
        <p:spPr bwMode="auto">
          <a:xfrm>
            <a:off x="956442" y="3209924"/>
            <a:ext cx="4859283" cy="2952476"/>
          </a:xfrm>
          <a:prstGeom prst="rect">
            <a:avLst/>
          </a:prstGeom>
          <a:noFill/>
          <a:ln w="9525">
            <a:noFill/>
            <a:miter lim="800000"/>
            <a:headEnd/>
            <a:tailEnd/>
          </a:ln>
        </p:spPr>
      </p:pic>
      <p:sp>
        <p:nvSpPr>
          <p:cNvPr id="27653" name="TextBox 4"/>
          <p:cNvSpPr txBox="1">
            <a:spLocks noChangeArrowheads="1"/>
          </p:cNvSpPr>
          <p:nvPr/>
        </p:nvSpPr>
        <p:spPr bwMode="auto">
          <a:xfrm>
            <a:off x="1981200" y="1219200"/>
            <a:ext cx="4191000" cy="1754188"/>
          </a:xfrm>
          <a:prstGeom prst="rect">
            <a:avLst/>
          </a:prstGeom>
          <a:noFill/>
          <a:ln w="9525">
            <a:noFill/>
            <a:miter lim="800000"/>
            <a:headEnd/>
            <a:tailEnd/>
          </a:ln>
        </p:spPr>
        <p:txBody>
          <a:bodyPr>
            <a:spAutoFit/>
          </a:bodyPr>
          <a:lstStyle/>
          <a:p>
            <a:pPr algn="ctr"/>
            <a:r>
              <a:rPr lang="en-US" b="1" i="1" dirty="0"/>
              <a:t>“I will seek that which is lost….</a:t>
            </a:r>
          </a:p>
          <a:p>
            <a:pPr algn="ctr"/>
            <a:r>
              <a:rPr lang="en-US" b="1" i="1" dirty="0"/>
              <a:t>neither shall the beast of the land devour them…</a:t>
            </a:r>
          </a:p>
          <a:p>
            <a:pPr algn="ctr"/>
            <a:r>
              <a:rPr lang="en-US" b="1" i="1" dirty="0"/>
              <a:t>therefore I will save my flock.”</a:t>
            </a:r>
          </a:p>
          <a:p>
            <a:pPr algn="ctr"/>
            <a:endParaRPr lang="en-US" b="1" i="1" dirty="0"/>
          </a:p>
          <a:p>
            <a:pPr algn="ctr"/>
            <a:r>
              <a:rPr lang="en-US" b="1" dirty="0" err="1"/>
              <a:t>Ezekial</a:t>
            </a:r>
            <a:r>
              <a:rPr lang="en-US" b="1" dirty="0"/>
              <a:t> 34:16,22,28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486D9B-3127-4DC9-97C5-BE4FE0F1732E}"/>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5" name="Picture 6" descr="http://www.hartclassics.com/images/products/rescue.jpg"/>
          <p:cNvPicPr>
            <a:picLocks noChangeAspect="1" noChangeArrowheads="1"/>
          </p:cNvPicPr>
          <p:nvPr/>
        </p:nvPicPr>
        <p:blipFill>
          <a:blip r:embed="rId2" cstate="print"/>
          <a:srcRect/>
          <a:stretch>
            <a:fillRect/>
          </a:stretch>
        </p:blipFill>
        <p:spPr bwMode="auto">
          <a:xfrm>
            <a:off x="6934200" y="3049616"/>
            <a:ext cx="2808288" cy="3575050"/>
          </a:xfrm>
          <a:prstGeom prst="rect">
            <a:avLst/>
          </a:prstGeom>
          <a:noFill/>
          <a:ln w="9525">
            <a:noFill/>
            <a:miter lim="800000"/>
            <a:headEnd/>
            <a:tailEnd/>
          </a:ln>
        </p:spPr>
      </p:pic>
      <p:sp>
        <p:nvSpPr>
          <p:cNvPr id="28676" name="TextBox 6"/>
          <p:cNvSpPr txBox="1">
            <a:spLocks noChangeArrowheads="1"/>
          </p:cNvSpPr>
          <p:nvPr/>
        </p:nvSpPr>
        <p:spPr bwMode="auto">
          <a:xfrm>
            <a:off x="5486400" y="228601"/>
            <a:ext cx="5029200" cy="1323439"/>
          </a:xfrm>
          <a:prstGeom prst="rect">
            <a:avLst/>
          </a:prstGeom>
          <a:noFill/>
          <a:ln w="9525">
            <a:noFill/>
            <a:miter lim="800000"/>
            <a:headEnd/>
            <a:tailEnd/>
          </a:ln>
        </p:spPr>
        <p:txBody>
          <a:bodyPr>
            <a:spAutoFit/>
          </a:bodyPr>
          <a:lstStyle/>
          <a:p>
            <a:pPr algn="ctr"/>
            <a:r>
              <a:rPr lang="en-US" sz="4000" dirty="0">
                <a:latin typeface="AR ESSENCE" panose="02000000000000000000" pitchFamily="2" charset="0"/>
              </a:rPr>
              <a:t>The Shepherd lays down His Life for His Sheep</a:t>
            </a:r>
          </a:p>
        </p:txBody>
      </p:sp>
      <p:sp>
        <p:nvSpPr>
          <p:cNvPr id="2" name="AutoShape 2" descr="5 Things We Learn at the Cross - Beliefnet">
            <a:extLst>
              <a:ext uri="{FF2B5EF4-FFF2-40B4-BE49-F238E27FC236}">
                <a16:creationId xmlns:a16="http://schemas.microsoft.com/office/drawing/2014/main" id="{3872664B-C497-4873-ABF9-0F106C095B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ndex of /espirit/obras_espir/7palabras/pic_7palabras">
            <a:extLst>
              <a:ext uri="{FF2B5EF4-FFF2-40B4-BE49-F238E27FC236}">
                <a16:creationId xmlns:a16="http://schemas.microsoft.com/office/drawing/2014/main" id="{75EDB6C7-135D-483D-B8D0-0FBC459C3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41" y="1735972"/>
            <a:ext cx="4921470" cy="3691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DA6672-AAF7-45A3-843F-8BC99E6CEBB6}"/>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9"/>
          <p:cNvSpPr txBox="1">
            <a:spLocks noChangeArrowheads="1"/>
          </p:cNvSpPr>
          <p:nvPr/>
        </p:nvSpPr>
        <p:spPr bwMode="auto">
          <a:xfrm>
            <a:off x="819807" y="72479"/>
            <a:ext cx="10552386" cy="769441"/>
          </a:xfrm>
          <a:prstGeom prst="rect">
            <a:avLst/>
          </a:prstGeom>
          <a:noFill/>
          <a:ln w="9525">
            <a:noFill/>
            <a:miter lim="800000"/>
            <a:headEnd/>
            <a:tailEnd/>
          </a:ln>
        </p:spPr>
        <p:txBody>
          <a:bodyPr wrap="square">
            <a:spAutoFit/>
          </a:bodyPr>
          <a:lstStyle/>
          <a:p>
            <a:pPr algn="ctr"/>
            <a:r>
              <a:rPr lang="en-US" sz="4400" dirty="0">
                <a:latin typeface="AR ESSENCE" panose="02000000000000000000" pitchFamily="2" charset="0"/>
              </a:rPr>
              <a:t>How well do you learn from mistakes?</a:t>
            </a:r>
          </a:p>
        </p:txBody>
      </p:sp>
      <p:sp>
        <p:nvSpPr>
          <p:cNvPr id="5" name="TextBox 9"/>
          <p:cNvSpPr txBox="1">
            <a:spLocks noChangeArrowheads="1"/>
          </p:cNvSpPr>
          <p:nvPr/>
        </p:nvSpPr>
        <p:spPr bwMode="auto">
          <a:xfrm>
            <a:off x="2853558" y="5686696"/>
            <a:ext cx="7541172" cy="769441"/>
          </a:xfrm>
          <a:prstGeom prst="rect">
            <a:avLst/>
          </a:prstGeom>
          <a:noFill/>
          <a:ln w="9525">
            <a:noFill/>
            <a:miter lim="800000"/>
            <a:headEnd/>
            <a:tailEnd/>
          </a:ln>
        </p:spPr>
        <p:txBody>
          <a:bodyPr wrap="square">
            <a:spAutoFit/>
          </a:bodyPr>
          <a:lstStyle/>
          <a:p>
            <a:pPr algn="ctr"/>
            <a:r>
              <a:rPr lang="en-US" sz="4400" dirty="0">
                <a:solidFill>
                  <a:schemeClr val="bg1"/>
                </a:solidFill>
                <a:latin typeface="AR ESSENCE" panose="02000000000000000000" pitchFamily="2" charset="0"/>
              </a:rPr>
              <a:t>Do you allow God to train you?</a:t>
            </a:r>
          </a:p>
        </p:txBody>
      </p:sp>
      <p:pic>
        <p:nvPicPr>
          <p:cNvPr id="28676" name="Picture 4" descr="https://encrypted-tbn3.gstatic.com/images?q=tbn:ANd9GcQn-oA022HNEgkEaLZ9zTqeZT7o6bIk1VpP4MKjkWXWxnF73VvF"/>
          <p:cNvPicPr>
            <a:picLocks noChangeAspect="1" noChangeArrowheads="1"/>
          </p:cNvPicPr>
          <p:nvPr/>
        </p:nvPicPr>
        <p:blipFill>
          <a:blip r:embed="rId2" cstate="print"/>
          <a:srcRect/>
          <a:stretch>
            <a:fillRect/>
          </a:stretch>
        </p:blipFill>
        <p:spPr bwMode="auto">
          <a:xfrm>
            <a:off x="5394434" y="3475646"/>
            <a:ext cx="3371193" cy="1935804"/>
          </a:xfrm>
          <a:prstGeom prst="rect">
            <a:avLst/>
          </a:prstGeom>
          <a:noFill/>
        </p:spPr>
      </p:pic>
      <p:pic>
        <p:nvPicPr>
          <p:cNvPr id="28678" name="Picture 6" descr="https://encrypted-tbn3.gstatic.com/images?q=tbn:ANd9GcSTe1_5kLWdBZlwXz3dXQTK7XaBp175iDsUEZTSapXYHMLNtgS2"/>
          <p:cNvPicPr>
            <a:picLocks noChangeAspect="1" noChangeArrowheads="1"/>
          </p:cNvPicPr>
          <p:nvPr/>
        </p:nvPicPr>
        <p:blipFill>
          <a:blip r:embed="rId3" cstate="print"/>
          <a:srcRect/>
          <a:stretch>
            <a:fillRect/>
          </a:stretch>
        </p:blipFill>
        <p:spPr bwMode="auto">
          <a:xfrm>
            <a:off x="6934200" y="1074157"/>
            <a:ext cx="3796862" cy="2126243"/>
          </a:xfrm>
          <a:prstGeom prst="rect">
            <a:avLst/>
          </a:prstGeom>
          <a:noFill/>
        </p:spPr>
      </p:pic>
      <p:pic>
        <p:nvPicPr>
          <p:cNvPr id="28680" name="Picture 8" descr="https://encrypted-tbn1.gstatic.com/images?q=tbn:ANd9GcQYy2bMnvHYdmA6jeIWRR9DuBNL2LAeQasSjzPt9-vK3hN4n2_B4A"/>
          <p:cNvPicPr>
            <a:picLocks noChangeAspect="1" noChangeArrowheads="1"/>
          </p:cNvPicPr>
          <p:nvPr/>
        </p:nvPicPr>
        <p:blipFill>
          <a:blip r:embed="rId4" cstate="print"/>
          <a:srcRect/>
          <a:stretch>
            <a:fillRect/>
          </a:stretch>
        </p:blipFill>
        <p:spPr bwMode="auto">
          <a:xfrm>
            <a:off x="1271752" y="1331859"/>
            <a:ext cx="3637705" cy="31829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500"/>
                                        <p:tgtEl>
                                          <p:spTgt spid="286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fade">
                                      <p:cBhvr>
                                        <p:cTn id="12" dur="500"/>
                                        <p:tgtEl>
                                          <p:spTgt spid="286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C97D99-D5B1-4598-AA3A-B3BE46ABE4B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extBox 1"/>
          <p:cNvSpPr txBox="1">
            <a:spLocks noChangeArrowheads="1"/>
          </p:cNvSpPr>
          <p:nvPr/>
        </p:nvSpPr>
        <p:spPr bwMode="auto">
          <a:xfrm>
            <a:off x="2971800" y="609601"/>
            <a:ext cx="2514600" cy="830263"/>
          </a:xfrm>
          <a:prstGeom prst="rect">
            <a:avLst/>
          </a:prstGeom>
          <a:noFill/>
          <a:ln w="9525">
            <a:noFill/>
            <a:miter lim="800000"/>
            <a:headEnd/>
            <a:tailEnd/>
          </a:ln>
        </p:spPr>
        <p:txBody>
          <a:bodyPr>
            <a:spAutoFit/>
          </a:bodyPr>
          <a:lstStyle/>
          <a:p>
            <a:pPr algn="ctr"/>
            <a:r>
              <a:rPr lang="en-US" sz="4800" b="1"/>
              <a:t>God</a:t>
            </a:r>
          </a:p>
        </p:txBody>
      </p:sp>
      <p:sp>
        <p:nvSpPr>
          <p:cNvPr id="3" name="TextBox 2"/>
          <p:cNvSpPr txBox="1">
            <a:spLocks noChangeArrowheads="1"/>
          </p:cNvSpPr>
          <p:nvPr/>
        </p:nvSpPr>
        <p:spPr bwMode="auto">
          <a:xfrm>
            <a:off x="2667000" y="4876801"/>
            <a:ext cx="2971800" cy="830263"/>
          </a:xfrm>
          <a:prstGeom prst="rect">
            <a:avLst/>
          </a:prstGeom>
          <a:noFill/>
          <a:ln w="9525">
            <a:noFill/>
            <a:miter lim="800000"/>
            <a:headEnd/>
            <a:tailEnd/>
          </a:ln>
        </p:spPr>
        <p:txBody>
          <a:bodyPr>
            <a:spAutoFit/>
          </a:bodyPr>
          <a:lstStyle/>
          <a:p>
            <a:pPr algn="ctr"/>
            <a:r>
              <a:rPr lang="en-US" sz="4800" b="1"/>
              <a:t>Us</a:t>
            </a:r>
          </a:p>
        </p:txBody>
      </p:sp>
      <p:sp>
        <p:nvSpPr>
          <p:cNvPr id="5" name="Down Arrow 4"/>
          <p:cNvSpPr/>
          <p:nvPr/>
        </p:nvSpPr>
        <p:spPr>
          <a:xfrm>
            <a:off x="3962400" y="1524000"/>
            <a:ext cx="457200"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Minus 5"/>
          <p:cNvSpPr/>
          <p:nvPr/>
        </p:nvSpPr>
        <p:spPr>
          <a:xfrm>
            <a:off x="2362200" y="2743200"/>
            <a:ext cx="3581400" cy="6858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C000"/>
              </a:solidFill>
            </a:endParaRPr>
          </a:p>
        </p:txBody>
      </p:sp>
      <p:sp>
        <p:nvSpPr>
          <p:cNvPr id="7" name="TextBox 6"/>
          <p:cNvSpPr txBox="1">
            <a:spLocks noChangeArrowheads="1"/>
          </p:cNvSpPr>
          <p:nvPr/>
        </p:nvSpPr>
        <p:spPr bwMode="auto">
          <a:xfrm>
            <a:off x="7772400" y="1828801"/>
            <a:ext cx="2362200" cy="830263"/>
          </a:xfrm>
          <a:prstGeom prst="rect">
            <a:avLst/>
          </a:prstGeom>
          <a:noFill/>
          <a:ln w="9525">
            <a:noFill/>
            <a:miter lim="800000"/>
            <a:headEnd/>
            <a:tailEnd/>
          </a:ln>
        </p:spPr>
        <p:txBody>
          <a:bodyPr>
            <a:spAutoFit/>
          </a:bodyPr>
          <a:lstStyle/>
          <a:p>
            <a:r>
              <a:rPr lang="en-US" sz="4800" b="1"/>
              <a:t>Christ</a:t>
            </a:r>
          </a:p>
        </p:txBody>
      </p:sp>
      <p:sp>
        <p:nvSpPr>
          <p:cNvPr id="8" name="TextBox 7"/>
          <p:cNvSpPr txBox="1">
            <a:spLocks noChangeArrowheads="1"/>
          </p:cNvSpPr>
          <p:nvPr/>
        </p:nvSpPr>
        <p:spPr bwMode="auto">
          <a:xfrm>
            <a:off x="7391400" y="838201"/>
            <a:ext cx="2743200" cy="830263"/>
          </a:xfrm>
          <a:prstGeom prst="rect">
            <a:avLst/>
          </a:prstGeom>
          <a:noFill/>
          <a:ln w="9525">
            <a:noFill/>
            <a:miter lim="800000"/>
            <a:headEnd/>
            <a:tailEnd/>
          </a:ln>
        </p:spPr>
        <p:txBody>
          <a:bodyPr>
            <a:spAutoFit/>
          </a:bodyPr>
          <a:lstStyle/>
          <a:p>
            <a:pPr algn="ctr"/>
            <a:r>
              <a:rPr lang="en-US" sz="2400" b="1">
                <a:solidFill>
                  <a:srgbClr val="FFC000"/>
                </a:solidFill>
              </a:rPr>
              <a:t>Great Plan of Happiness</a:t>
            </a:r>
          </a:p>
        </p:txBody>
      </p:sp>
      <p:sp>
        <p:nvSpPr>
          <p:cNvPr id="9" name="Right Arrow 8"/>
          <p:cNvSpPr/>
          <p:nvPr/>
        </p:nvSpPr>
        <p:spPr>
          <a:xfrm rot="19332423">
            <a:off x="4465638" y="3821113"/>
            <a:ext cx="4108450" cy="334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6858000" y="4267200"/>
            <a:ext cx="3352800" cy="1570038"/>
          </a:xfrm>
          <a:prstGeom prst="rect">
            <a:avLst/>
          </a:prstGeom>
          <a:noFill/>
          <a:ln w="9525">
            <a:noFill/>
            <a:miter lim="800000"/>
            <a:headEnd/>
            <a:tailEnd/>
          </a:ln>
        </p:spPr>
        <p:txBody>
          <a:bodyPr>
            <a:spAutoFit/>
          </a:bodyPr>
          <a:lstStyle/>
          <a:p>
            <a:pPr algn="ctr"/>
            <a:r>
              <a:rPr lang="en-US" sz="3200" b="1">
                <a:solidFill>
                  <a:srgbClr val="FFFF00"/>
                </a:solidFill>
              </a:rPr>
              <a:t>Christ’s Rehabilitation Program</a:t>
            </a:r>
          </a:p>
        </p:txBody>
      </p:sp>
      <p:sp>
        <p:nvSpPr>
          <p:cNvPr id="11" name="Left Arrow 10"/>
          <p:cNvSpPr/>
          <p:nvPr/>
        </p:nvSpPr>
        <p:spPr>
          <a:xfrm rot="1250096">
            <a:off x="4935539" y="1597026"/>
            <a:ext cx="2860675" cy="269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P spid="9" grpId="0" animBg="1"/>
      <p:bldP spid="10" grpId="0"/>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28C21D-964B-4011-B5E5-F84EF10F7D9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extBox 1"/>
          <p:cNvSpPr txBox="1">
            <a:spLocks noChangeArrowheads="1"/>
          </p:cNvSpPr>
          <p:nvPr/>
        </p:nvSpPr>
        <p:spPr bwMode="auto">
          <a:xfrm>
            <a:off x="244365" y="441278"/>
            <a:ext cx="4916214" cy="923330"/>
          </a:xfrm>
          <a:prstGeom prst="rect">
            <a:avLst/>
          </a:prstGeom>
          <a:noFill/>
          <a:ln w="9525">
            <a:noFill/>
            <a:miter lim="800000"/>
            <a:headEnd/>
            <a:tailEnd/>
          </a:ln>
        </p:spPr>
        <p:txBody>
          <a:bodyPr wrap="square">
            <a:spAutoFit/>
          </a:bodyPr>
          <a:lstStyle/>
          <a:p>
            <a:r>
              <a:rPr lang="en-US" dirty="0"/>
              <a:t>Sources:</a:t>
            </a:r>
          </a:p>
          <a:p>
            <a:r>
              <a:rPr lang="en-US" dirty="0"/>
              <a:t>Poway Institute by Becky Davies and Lesley Meacham</a:t>
            </a:r>
          </a:p>
        </p:txBody>
      </p:sp>
      <p:pic>
        <p:nvPicPr>
          <p:cNvPr id="4" name="Picture 10" descr="http://us.cdn1.123rf.com/168nwm/designpics/designpics1006/designpics100603060/7189599-silhouette-of-shepherd-and-sheep.jpg"/>
          <p:cNvPicPr>
            <a:picLocks noChangeAspect="1" noChangeArrowheads="1"/>
          </p:cNvPicPr>
          <p:nvPr/>
        </p:nvPicPr>
        <p:blipFill>
          <a:blip r:embed="rId2" cstate="print"/>
          <a:srcRect/>
          <a:stretch>
            <a:fillRect/>
          </a:stretch>
        </p:blipFill>
        <p:spPr bwMode="auto">
          <a:xfrm>
            <a:off x="5312978" y="1166260"/>
            <a:ext cx="5508735" cy="3705284"/>
          </a:xfrm>
          <a:prstGeom prst="rect">
            <a:avLst/>
          </a:prstGeom>
          <a:noFill/>
        </p:spPr>
      </p:pic>
      <p:pic>
        <p:nvPicPr>
          <p:cNvPr id="5" name="Picture 6" descr="https://encrypted-tbn1.gstatic.com/images?q=tbn:ANd9GcRLAAVKPNYT9Xw5a8H6bdh7J9ahUx3pUBm_uNDDXYkSPlGuDRiMpg"/>
          <p:cNvPicPr>
            <a:picLocks noChangeAspect="1" noChangeArrowheads="1"/>
          </p:cNvPicPr>
          <p:nvPr/>
        </p:nvPicPr>
        <p:blipFill>
          <a:blip r:embed="rId3" cstate="print"/>
          <a:srcRect/>
          <a:stretch>
            <a:fillRect/>
          </a:stretch>
        </p:blipFill>
        <p:spPr bwMode="auto">
          <a:xfrm>
            <a:off x="1044465" y="2282725"/>
            <a:ext cx="3314700" cy="41392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035990-647C-4911-A01B-E17B7E4B6BDF}"/>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extBox 1"/>
          <p:cNvSpPr txBox="1">
            <a:spLocks noChangeArrowheads="1"/>
          </p:cNvSpPr>
          <p:nvPr/>
        </p:nvSpPr>
        <p:spPr bwMode="auto">
          <a:xfrm>
            <a:off x="6400800" y="2057401"/>
            <a:ext cx="3810000" cy="3170099"/>
          </a:xfrm>
          <a:prstGeom prst="rect">
            <a:avLst/>
          </a:prstGeom>
          <a:noFill/>
          <a:ln w="9525">
            <a:noFill/>
            <a:miter lim="800000"/>
            <a:headEnd/>
            <a:tailEnd/>
          </a:ln>
        </p:spPr>
        <p:txBody>
          <a:bodyPr>
            <a:spAutoFit/>
          </a:bodyPr>
          <a:lstStyle/>
          <a:p>
            <a:pPr algn="ctr"/>
            <a:r>
              <a:rPr lang="en-US" sz="4000" b="1" i="1" dirty="0">
                <a:latin typeface="Calibri" pitchFamily="34" charset="0"/>
              </a:rPr>
              <a:t>“Cast thy burden upon the Lord, and he shall sustain thee….”  </a:t>
            </a:r>
            <a:r>
              <a:rPr lang="en-US" sz="4000" b="1" dirty="0">
                <a:latin typeface="Calibri" pitchFamily="34" charset="0"/>
              </a:rPr>
              <a:t>Psalms 55:22</a:t>
            </a:r>
          </a:p>
        </p:txBody>
      </p:sp>
      <p:sp>
        <p:nvSpPr>
          <p:cNvPr id="5124" name="TextBox 3"/>
          <p:cNvSpPr txBox="1">
            <a:spLocks noChangeArrowheads="1"/>
          </p:cNvSpPr>
          <p:nvPr/>
        </p:nvSpPr>
        <p:spPr bwMode="auto">
          <a:xfrm>
            <a:off x="1447800" y="228601"/>
            <a:ext cx="9220200" cy="646331"/>
          </a:xfrm>
          <a:prstGeom prst="rect">
            <a:avLst/>
          </a:prstGeom>
          <a:noFill/>
          <a:ln w="9525">
            <a:noFill/>
            <a:miter lim="800000"/>
            <a:headEnd/>
            <a:tailEnd/>
          </a:ln>
        </p:spPr>
        <p:txBody>
          <a:bodyPr>
            <a:spAutoFit/>
          </a:bodyPr>
          <a:lstStyle/>
          <a:p>
            <a:pPr algn="ctr"/>
            <a:r>
              <a:rPr lang="en-US" sz="3600" b="1" dirty="0">
                <a:latin typeface="AR ESSENCE" panose="02000000000000000000" pitchFamily="2" charset="0"/>
              </a:rPr>
              <a:t>Sheep are Fragile and Defenseless</a:t>
            </a:r>
          </a:p>
        </p:txBody>
      </p:sp>
      <p:sp>
        <p:nvSpPr>
          <p:cNvPr id="5125" name="TextBox 4"/>
          <p:cNvSpPr txBox="1">
            <a:spLocks noChangeArrowheads="1"/>
          </p:cNvSpPr>
          <p:nvPr/>
        </p:nvSpPr>
        <p:spPr bwMode="auto">
          <a:xfrm>
            <a:off x="5586248" y="5750362"/>
            <a:ext cx="3352800" cy="584775"/>
          </a:xfrm>
          <a:prstGeom prst="rect">
            <a:avLst/>
          </a:prstGeom>
          <a:noFill/>
          <a:ln w="9525">
            <a:noFill/>
            <a:miter lim="800000"/>
            <a:headEnd/>
            <a:tailEnd/>
          </a:ln>
        </p:spPr>
        <p:txBody>
          <a:bodyPr>
            <a:spAutoFit/>
          </a:bodyPr>
          <a:lstStyle/>
          <a:p>
            <a:pPr algn="ctr"/>
            <a:r>
              <a:rPr lang="en-US" sz="3200" b="1" dirty="0">
                <a:solidFill>
                  <a:schemeClr val="bg1"/>
                </a:solidFill>
                <a:latin typeface="AR ESSENCE" panose="02000000000000000000" pitchFamily="2" charset="0"/>
              </a:rPr>
              <a:t>Weak &amp; Helpless</a:t>
            </a:r>
          </a:p>
        </p:txBody>
      </p:sp>
      <p:pic>
        <p:nvPicPr>
          <p:cNvPr id="7" name="Picture 4" descr="http://www.angelkisses.com/God/jesus_with_sheep.jpg"/>
          <p:cNvPicPr>
            <a:picLocks noChangeAspect="1" noChangeArrowheads="1"/>
          </p:cNvPicPr>
          <p:nvPr/>
        </p:nvPicPr>
        <p:blipFill>
          <a:blip r:embed="rId2" cstate="print"/>
          <a:srcRect l="8533" t="9230" r="10400" b="9231"/>
          <a:stretch>
            <a:fillRect/>
          </a:stretch>
        </p:blipFill>
        <p:spPr bwMode="auto">
          <a:xfrm>
            <a:off x="1250731" y="948114"/>
            <a:ext cx="3938752" cy="54935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215AB3-12D2-44EA-BF90-FFB3519D3408}"/>
              </a:ext>
            </a:extLst>
          </p:cNvPr>
          <p:cNvSpPr/>
          <p:nvPr/>
        </p:nvSpPr>
        <p:spPr>
          <a:xfrm>
            <a:off x="0" y="0"/>
            <a:ext cx="12192000" cy="6858000"/>
          </a:xfrm>
          <a:prstGeom prst="rect">
            <a:avLst/>
          </a:prstGeom>
          <a:gradFill>
            <a:gsLst>
              <a:gs pos="0">
                <a:schemeClr val="accent1">
                  <a:lumMod val="5000"/>
                  <a:lumOff val="95000"/>
                </a:schemeClr>
              </a:gs>
              <a:gs pos="58418">
                <a:schemeClr val="accent3">
                  <a:lumMod val="60000"/>
                  <a:lumOff val="40000"/>
                </a:schemeClr>
              </a:gs>
              <a:gs pos="74000">
                <a:schemeClr val="accent3">
                  <a:lumMod val="75000"/>
                </a:schemeClr>
              </a:gs>
              <a:gs pos="91000">
                <a:schemeClr val="accent6">
                  <a:lumMod val="50000"/>
                </a:schemeClr>
              </a:gs>
              <a:gs pos="21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extBox 1"/>
          <p:cNvSpPr txBox="1">
            <a:spLocks noChangeArrowheads="1"/>
          </p:cNvSpPr>
          <p:nvPr/>
        </p:nvSpPr>
        <p:spPr bwMode="auto">
          <a:xfrm>
            <a:off x="7718205" y="2313865"/>
            <a:ext cx="3810000" cy="2062103"/>
          </a:xfrm>
          <a:prstGeom prst="rect">
            <a:avLst/>
          </a:prstGeom>
          <a:noFill/>
          <a:ln w="9525">
            <a:noFill/>
            <a:miter lim="800000"/>
            <a:headEnd/>
            <a:tailEnd/>
          </a:ln>
        </p:spPr>
        <p:txBody>
          <a:bodyPr>
            <a:spAutoFit/>
          </a:bodyPr>
          <a:lstStyle/>
          <a:p>
            <a:pPr algn="ctr"/>
            <a:r>
              <a:rPr lang="en-US" sz="3200" b="1" dirty="0">
                <a:latin typeface="Calibri" pitchFamily="34" charset="0"/>
              </a:rPr>
              <a:t>You will never see one hitched to a wagon or carrying a load on its back.</a:t>
            </a:r>
          </a:p>
        </p:txBody>
      </p:sp>
      <p:sp>
        <p:nvSpPr>
          <p:cNvPr id="5124" name="TextBox 3"/>
          <p:cNvSpPr txBox="1">
            <a:spLocks noChangeArrowheads="1"/>
          </p:cNvSpPr>
          <p:nvPr/>
        </p:nvSpPr>
        <p:spPr bwMode="auto">
          <a:xfrm>
            <a:off x="1447800" y="228601"/>
            <a:ext cx="9220200" cy="646331"/>
          </a:xfrm>
          <a:prstGeom prst="rect">
            <a:avLst/>
          </a:prstGeom>
          <a:noFill/>
          <a:ln w="9525">
            <a:noFill/>
            <a:miter lim="800000"/>
            <a:headEnd/>
            <a:tailEnd/>
          </a:ln>
        </p:spPr>
        <p:txBody>
          <a:bodyPr>
            <a:spAutoFit/>
          </a:bodyPr>
          <a:lstStyle/>
          <a:p>
            <a:pPr algn="ctr"/>
            <a:r>
              <a:rPr lang="en-US" sz="3600" b="1" dirty="0">
                <a:latin typeface="AR ESSENCE" panose="02000000000000000000" pitchFamily="2" charset="0"/>
              </a:rPr>
              <a:t>Their backs are weak</a:t>
            </a:r>
          </a:p>
        </p:txBody>
      </p:sp>
      <p:pic>
        <p:nvPicPr>
          <p:cNvPr id="5" name="Picture 8" descr="http://www.rugreview.com/or155a3.jpg"/>
          <p:cNvPicPr>
            <a:picLocks noChangeAspect="1" noChangeArrowheads="1"/>
          </p:cNvPicPr>
          <p:nvPr/>
        </p:nvPicPr>
        <p:blipFill>
          <a:blip r:embed="rId2" cstate="print"/>
          <a:srcRect/>
          <a:stretch>
            <a:fillRect/>
          </a:stretch>
        </p:blipFill>
        <p:spPr bwMode="auto">
          <a:xfrm>
            <a:off x="293914" y="1424151"/>
            <a:ext cx="7207379" cy="45667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2101</Words>
  <Application>Microsoft Office PowerPoint</Application>
  <PresentationFormat>Widescreen</PresentationFormat>
  <Paragraphs>281</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Calibri Light</vt:lpstr>
      <vt:lpstr>Calibri</vt:lpstr>
      <vt:lpstr>Arial</vt:lpstr>
      <vt:lpstr>AR ESSENCE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2020-12-12T17:17:47Z</dcterms:created>
  <dcterms:modified xsi:type="dcterms:W3CDTF">2020-12-14T16:48:08Z</dcterms:modified>
</cp:coreProperties>
</file>