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7" r:id="rId2"/>
    <p:sldId id="264" r:id="rId3"/>
    <p:sldId id="263" r:id="rId4"/>
    <p:sldId id="266" r:id="rId5"/>
    <p:sldId id="258" r:id="rId6"/>
    <p:sldId id="262" r:id="rId7"/>
    <p:sldId id="288" r:id="rId8"/>
    <p:sldId id="267" r:id="rId9"/>
    <p:sldId id="270" r:id="rId10"/>
    <p:sldId id="272" r:id="rId11"/>
    <p:sldId id="274" r:id="rId12"/>
    <p:sldId id="290" r:id="rId13"/>
    <p:sldId id="275" r:id="rId14"/>
    <p:sldId id="277" r:id="rId15"/>
    <p:sldId id="276" r:id="rId16"/>
    <p:sldId id="279" r:id="rId17"/>
    <p:sldId id="281" r:id="rId18"/>
    <p:sldId id="282" r:id="rId19"/>
    <p:sldId id="283" r:id="rId20"/>
    <p:sldId id="284" r:id="rId21"/>
    <p:sldId id="285" r:id="rId22"/>
    <p:sldId id="286" r:id="rId23"/>
    <p:sldId id="287" r:id="rId24"/>
    <p:sldId id="280" r:id="rId25"/>
    <p:sldId id="259" r:id="rId26"/>
    <p:sldId id="260" r:id="rId27"/>
    <p:sldId id="265" r:id="rId28"/>
    <p:sldId id="268" r:id="rId29"/>
    <p:sldId id="269" r:id="rId30"/>
    <p:sldId id="271" r:id="rId31"/>
    <p:sldId id="289" r:id="rId32"/>
  </p:sldIdLst>
  <p:sldSz cx="12192000" cy="6858000"/>
  <p:notesSz cx="6858000" cy="9144000"/>
  <p:embeddedFontLst>
    <p:embeddedFont>
      <p:font typeface="Abadi" panose="020B0604020104020204" pitchFamily="34" charset="0"/>
      <p:regular r:id="rId33"/>
    </p:embeddedFont>
    <p:embeddedFont>
      <p:font typeface="Calibri" panose="020F0502020204030204" pitchFamily="34" charset="0"/>
      <p:regular r:id="rId34"/>
      <p:bold r:id="rId35"/>
      <p:italic r:id="rId36"/>
      <p:boldItalic r:id="rId37"/>
    </p:embeddedFont>
    <p:embeddedFont>
      <p:font typeface="Calibri Light" panose="020F0302020204030204" pitchFamily="34" charset="0"/>
      <p:regular r:id="rId38"/>
      <p:italic r:id="rId39"/>
    </p:embeddedFont>
    <p:embeddedFont>
      <p:font typeface="Georgia" panose="02040502050405020303" pitchFamily="18" charset="0"/>
      <p:regular r:id="rId40"/>
      <p:bold r:id="rId41"/>
      <p:italic r:id="rId42"/>
      <p:boldItalic r:id="rId43"/>
    </p:embeddedFont>
    <p:embeddedFont>
      <p:font typeface="Georgia" panose="02040502050405020303" pitchFamily="18" charset="0"/>
      <p:regular r:id="rId40"/>
      <p:bold r:id="rId41"/>
      <p:italic r:id="rId42"/>
      <p:boldItalic r:id="rId43"/>
    </p:embeddedFont>
    <p:embeddedFont>
      <p:font typeface="Open Sans" panose="020B0606030504020204" pitchFamily="34" charset="0"/>
      <p:regular r:id="rId44"/>
      <p:bold r:id="rId45"/>
      <p:italic r:id="rId46"/>
      <p:boldItalic r:id="rId47"/>
    </p:embeddedFont>
    <p:embeddedFont>
      <p:font typeface="Palatino" pitchFamily="2" charset="0"/>
      <p:regular r:id="rId48"/>
    </p:embeddedFont>
    <p:embeddedFont>
      <p:font typeface="Rockwell" panose="02060603020205020403" pitchFamily="18" charset="0"/>
      <p:regular r:id="rId49"/>
      <p:bold r:id="rId50"/>
      <p:italic r:id="rId51"/>
      <p:boldItalic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C4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8" autoAdjust="0"/>
    <p:restoredTop sz="94660"/>
  </p:normalViewPr>
  <p:slideViewPr>
    <p:cSldViewPr snapToGrid="0">
      <p:cViewPr varScale="1">
        <p:scale>
          <a:sx n="64" d="100"/>
          <a:sy n="64" d="100"/>
        </p:scale>
        <p:origin x="564" y="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9.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font" Target="fonts/font1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2.fntdata"/><Relationship Id="rId52" Type="http://schemas.openxmlformats.org/officeDocument/2006/relationships/font" Target="fonts/font2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9.fntdata"/><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D7A9391-7F3E-4140-99FB-8B95E7915EC9}" type="datetimeFigureOut">
              <a:rPr lang="en-US" smtClean="0"/>
              <a:t>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92D642-5831-4C32-A9E2-F16A305CEA94}" type="slidenum">
              <a:rPr lang="en-US" smtClean="0"/>
              <a:t>‹#›</a:t>
            </a:fld>
            <a:endParaRPr lang="en-US"/>
          </a:p>
        </p:txBody>
      </p:sp>
    </p:spTree>
    <p:extLst>
      <p:ext uri="{BB962C8B-B14F-4D97-AF65-F5344CB8AC3E}">
        <p14:creationId xmlns:p14="http://schemas.microsoft.com/office/powerpoint/2010/main" val="34880976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7A9391-7F3E-4140-99FB-8B95E7915EC9}" type="datetimeFigureOut">
              <a:rPr lang="en-US" smtClean="0"/>
              <a:t>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92D642-5831-4C32-A9E2-F16A305CEA94}" type="slidenum">
              <a:rPr lang="en-US" smtClean="0"/>
              <a:t>‹#›</a:t>
            </a:fld>
            <a:endParaRPr lang="en-US"/>
          </a:p>
        </p:txBody>
      </p:sp>
    </p:spTree>
    <p:extLst>
      <p:ext uri="{BB962C8B-B14F-4D97-AF65-F5344CB8AC3E}">
        <p14:creationId xmlns:p14="http://schemas.microsoft.com/office/powerpoint/2010/main" val="12743092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7A9391-7F3E-4140-99FB-8B95E7915EC9}" type="datetimeFigureOut">
              <a:rPr lang="en-US" smtClean="0"/>
              <a:t>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92D642-5831-4C32-A9E2-F16A305CEA94}" type="slidenum">
              <a:rPr lang="en-US" smtClean="0"/>
              <a:t>‹#›</a:t>
            </a:fld>
            <a:endParaRPr lang="en-US"/>
          </a:p>
        </p:txBody>
      </p:sp>
    </p:spTree>
    <p:extLst>
      <p:ext uri="{BB962C8B-B14F-4D97-AF65-F5344CB8AC3E}">
        <p14:creationId xmlns:p14="http://schemas.microsoft.com/office/powerpoint/2010/main" val="2750661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7A9391-7F3E-4140-99FB-8B95E7915EC9}" type="datetimeFigureOut">
              <a:rPr lang="en-US" smtClean="0"/>
              <a:t>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92D642-5831-4C32-A9E2-F16A305CEA94}" type="slidenum">
              <a:rPr lang="en-US" smtClean="0"/>
              <a:t>‹#›</a:t>
            </a:fld>
            <a:endParaRPr lang="en-US"/>
          </a:p>
        </p:txBody>
      </p:sp>
    </p:spTree>
    <p:extLst>
      <p:ext uri="{BB962C8B-B14F-4D97-AF65-F5344CB8AC3E}">
        <p14:creationId xmlns:p14="http://schemas.microsoft.com/office/powerpoint/2010/main" val="1999261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7A9391-7F3E-4140-99FB-8B95E7915EC9}" type="datetimeFigureOut">
              <a:rPr lang="en-US" smtClean="0"/>
              <a:t>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92D642-5831-4C32-A9E2-F16A305CEA94}" type="slidenum">
              <a:rPr lang="en-US" smtClean="0"/>
              <a:t>‹#›</a:t>
            </a:fld>
            <a:endParaRPr lang="en-US"/>
          </a:p>
        </p:txBody>
      </p:sp>
    </p:spTree>
    <p:extLst>
      <p:ext uri="{BB962C8B-B14F-4D97-AF65-F5344CB8AC3E}">
        <p14:creationId xmlns:p14="http://schemas.microsoft.com/office/powerpoint/2010/main" val="2263989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D7A9391-7F3E-4140-99FB-8B95E7915EC9}" type="datetimeFigureOut">
              <a:rPr lang="en-US" smtClean="0"/>
              <a:t>11/8/2021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92D642-5831-4C32-A9E2-F16A305CEA94}" type="slidenum">
              <a:rPr lang="en-US" smtClean="0"/>
              <a:t>‹#›</a:t>
            </a:fld>
            <a:endParaRPr lang="en-US"/>
          </a:p>
        </p:txBody>
      </p:sp>
    </p:spTree>
    <p:extLst>
      <p:ext uri="{BB962C8B-B14F-4D97-AF65-F5344CB8AC3E}">
        <p14:creationId xmlns:p14="http://schemas.microsoft.com/office/powerpoint/2010/main" val="11685408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D7A9391-7F3E-4140-99FB-8B95E7915EC9}" type="datetimeFigureOut">
              <a:rPr lang="en-US" smtClean="0"/>
              <a:t>11/8/2021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E92D642-5831-4C32-A9E2-F16A305CEA94}" type="slidenum">
              <a:rPr lang="en-US" smtClean="0"/>
              <a:t>‹#›</a:t>
            </a:fld>
            <a:endParaRPr lang="en-US"/>
          </a:p>
        </p:txBody>
      </p:sp>
    </p:spTree>
    <p:extLst>
      <p:ext uri="{BB962C8B-B14F-4D97-AF65-F5344CB8AC3E}">
        <p14:creationId xmlns:p14="http://schemas.microsoft.com/office/powerpoint/2010/main" val="848386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D7A9391-7F3E-4140-99FB-8B95E7915EC9}" type="datetimeFigureOut">
              <a:rPr lang="en-US" smtClean="0"/>
              <a:t>11/8/2021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E92D642-5831-4C32-A9E2-F16A305CEA94}" type="slidenum">
              <a:rPr lang="en-US" smtClean="0"/>
              <a:t>‹#›</a:t>
            </a:fld>
            <a:endParaRPr lang="en-US"/>
          </a:p>
        </p:txBody>
      </p:sp>
    </p:spTree>
    <p:extLst>
      <p:ext uri="{BB962C8B-B14F-4D97-AF65-F5344CB8AC3E}">
        <p14:creationId xmlns:p14="http://schemas.microsoft.com/office/powerpoint/2010/main" val="31830558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7A9391-7F3E-4140-99FB-8B95E7915EC9}" type="datetimeFigureOut">
              <a:rPr lang="en-US" smtClean="0"/>
              <a:t>11/8/2021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E92D642-5831-4C32-A9E2-F16A305CEA94}" type="slidenum">
              <a:rPr lang="en-US" smtClean="0"/>
              <a:t>‹#›</a:t>
            </a:fld>
            <a:endParaRPr lang="en-US"/>
          </a:p>
        </p:txBody>
      </p:sp>
    </p:spTree>
    <p:extLst>
      <p:ext uri="{BB962C8B-B14F-4D97-AF65-F5344CB8AC3E}">
        <p14:creationId xmlns:p14="http://schemas.microsoft.com/office/powerpoint/2010/main" val="17139853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D7A9391-7F3E-4140-99FB-8B95E7915EC9}" type="datetimeFigureOut">
              <a:rPr lang="en-US" smtClean="0"/>
              <a:t>11/8/2021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92D642-5831-4C32-A9E2-F16A305CEA94}" type="slidenum">
              <a:rPr lang="en-US" smtClean="0"/>
              <a:t>‹#›</a:t>
            </a:fld>
            <a:endParaRPr lang="en-US"/>
          </a:p>
        </p:txBody>
      </p:sp>
    </p:spTree>
    <p:extLst>
      <p:ext uri="{BB962C8B-B14F-4D97-AF65-F5344CB8AC3E}">
        <p14:creationId xmlns:p14="http://schemas.microsoft.com/office/powerpoint/2010/main" val="26875713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D7A9391-7F3E-4140-99FB-8B95E7915EC9}" type="datetimeFigureOut">
              <a:rPr lang="en-US" smtClean="0"/>
              <a:t>11/8/2021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92D642-5831-4C32-A9E2-F16A305CEA94}" type="slidenum">
              <a:rPr lang="en-US" smtClean="0"/>
              <a:t>‹#›</a:t>
            </a:fld>
            <a:endParaRPr lang="en-US"/>
          </a:p>
        </p:txBody>
      </p:sp>
    </p:spTree>
    <p:extLst>
      <p:ext uri="{BB962C8B-B14F-4D97-AF65-F5344CB8AC3E}">
        <p14:creationId xmlns:p14="http://schemas.microsoft.com/office/powerpoint/2010/main" val="1558969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7A9391-7F3E-4140-99FB-8B95E7915EC9}" type="datetimeFigureOut">
              <a:rPr lang="en-US" smtClean="0"/>
              <a:t>11/8/2021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92D642-5831-4C32-A9E2-F16A305CEA94}" type="slidenum">
              <a:rPr lang="en-US" smtClean="0"/>
              <a:t>‹#›</a:t>
            </a:fld>
            <a:endParaRPr lang="en-US"/>
          </a:p>
        </p:txBody>
      </p:sp>
    </p:spTree>
    <p:extLst>
      <p:ext uri="{BB962C8B-B14F-4D97-AF65-F5344CB8AC3E}">
        <p14:creationId xmlns:p14="http://schemas.microsoft.com/office/powerpoint/2010/main" val="2179119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24.jpg"/><Relationship Id="rId4" Type="http://schemas.openxmlformats.org/officeDocument/2006/relationships/image" Target="../media/image23.jp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33.jpg"/></Relationships>
</file>

<file path=ppt/slides/_rels/slide1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jpg"/></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gif"/></Relationships>
</file>

<file path=ppt/slides/_rels/slide2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40.jpg"/></Relationships>
</file>

<file path=ppt/slides/_rels/slide2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43.jp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45.jpg"/></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48.jpg"/><Relationship Id="rId4" Type="http://schemas.openxmlformats.org/officeDocument/2006/relationships/image" Target="../media/image47.jpg"/></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8.jpg"/><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EA45BED-2675-4931-BEC7-2F92C5E417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583817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246CFA9-963D-4037-A03D-5D47FFD87323}"/>
              </a:ext>
            </a:extLst>
          </p:cNvPr>
          <p:cNvPicPr>
            <a:picLocks noChangeAspect="1"/>
          </p:cNvPicPr>
          <p:nvPr/>
        </p:nvPicPr>
        <p:blipFill rotWithShape="1">
          <a:blip r:embed="rId2">
            <a:extLst>
              <a:ext uri="{28A0092B-C50C-407E-A947-70E740481C1C}">
                <a14:useLocalDpi xmlns:a14="http://schemas.microsoft.com/office/drawing/2010/main" val="0"/>
              </a:ext>
            </a:extLst>
          </a:blip>
          <a:srcRect l="3393" t="4128" r="5691"/>
          <a:stretch/>
        </p:blipFill>
        <p:spPr>
          <a:xfrm>
            <a:off x="-12800" y="-26877"/>
            <a:ext cx="12325302" cy="6985237"/>
          </a:xfrm>
          <a:prstGeom prst="rect">
            <a:avLst/>
          </a:prstGeom>
        </p:spPr>
      </p:pic>
      <p:sp>
        <p:nvSpPr>
          <p:cNvPr id="2" name="TextBox 1"/>
          <p:cNvSpPr txBox="1"/>
          <p:nvPr/>
        </p:nvSpPr>
        <p:spPr>
          <a:xfrm>
            <a:off x="2971801" y="707593"/>
            <a:ext cx="6583580" cy="369332"/>
          </a:xfrm>
          <a:prstGeom prst="rect">
            <a:avLst/>
          </a:prstGeom>
          <a:noFill/>
        </p:spPr>
        <p:txBody>
          <a:bodyPr wrap="square" rtlCol="0">
            <a:spAutoFit/>
          </a:bodyPr>
          <a:lstStyle/>
          <a:p>
            <a:r>
              <a:rPr lang="en-US" dirty="0"/>
              <a:t>A sacred, formal act preformed by the authority of the Priesthood</a:t>
            </a:r>
            <a:endParaRPr lang="en-US" sz="1200" dirty="0"/>
          </a:p>
        </p:txBody>
      </p:sp>
      <p:sp>
        <p:nvSpPr>
          <p:cNvPr id="5" name="TextBox 4"/>
          <p:cNvSpPr txBox="1"/>
          <p:nvPr/>
        </p:nvSpPr>
        <p:spPr>
          <a:xfrm>
            <a:off x="445523" y="-6495"/>
            <a:ext cx="11299371" cy="707886"/>
          </a:xfrm>
          <a:prstGeom prst="rect">
            <a:avLst/>
          </a:prstGeom>
          <a:noFill/>
        </p:spPr>
        <p:txBody>
          <a:bodyPr wrap="square" rtlCol="0">
            <a:spAutoFit/>
          </a:bodyPr>
          <a:lstStyle/>
          <a:p>
            <a:pPr algn="ctr"/>
            <a:r>
              <a:rPr lang="en-US" sz="4000" dirty="0">
                <a:latin typeface="Rockwell" panose="02060603020205020403" pitchFamily="18" charset="0"/>
                <a:cs typeface="FrankRuehl" panose="020E0503060101010101" pitchFamily="34" charset="-79"/>
              </a:rPr>
              <a:t>Ordinances</a:t>
            </a:r>
          </a:p>
        </p:txBody>
      </p:sp>
      <p:sp>
        <p:nvSpPr>
          <p:cNvPr id="17" name="TextBox 16"/>
          <p:cNvSpPr txBox="1"/>
          <p:nvPr/>
        </p:nvSpPr>
        <p:spPr>
          <a:xfrm>
            <a:off x="87708" y="6421282"/>
            <a:ext cx="3439458" cy="369332"/>
          </a:xfrm>
          <a:prstGeom prst="rect">
            <a:avLst/>
          </a:prstGeom>
          <a:noFill/>
        </p:spPr>
        <p:txBody>
          <a:bodyPr wrap="square" rtlCol="0">
            <a:spAutoFit/>
          </a:bodyPr>
          <a:lstStyle/>
          <a:p>
            <a:r>
              <a:rPr lang="en-US" dirty="0"/>
              <a:t>D&amp;C 124:28</a:t>
            </a:r>
            <a:endParaRPr lang="en-US" sz="1200" dirty="0"/>
          </a:p>
        </p:txBody>
      </p:sp>
      <p:sp>
        <p:nvSpPr>
          <p:cNvPr id="3" name="Rectangle 2"/>
          <p:cNvSpPr/>
          <p:nvPr/>
        </p:nvSpPr>
        <p:spPr>
          <a:xfrm>
            <a:off x="5209594" y="1349385"/>
            <a:ext cx="6096000" cy="923330"/>
          </a:xfrm>
          <a:prstGeom prst="rect">
            <a:avLst/>
          </a:prstGeom>
        </p:spPr>
        <p:txBody>
          <a:bodyPr>
            <a:spAutoFit/>
          </a:bodyPr>
          <a:lstStyle/>
          <a:p>
            <a:r>
              <a:rPr lang="en-US" dirty="0">
                <a:solidFill>
                  <a:srgbClr val="333333"/>
                </a:solidFill>
                <a:latin typeface="Open Sans"/>
              </a:rPr>
              <a:t>Some ordinances are essential to exaltation, and many of these saving ordinances can be performed only in temples.</a:t>
            </a:r>
            <a:endParaRPr lang="en-US" dirty="0"/>
          </a:p>
        </p:txBody>
      </p:sp>
      <p:sp>
        <p:nvSpPr>
          <p:cNvPr id="4" name="Rectangle 3"/>
          <p:cNvSpPr/>
          <p:nvPr/>
        </p:nvSpPr>
        <p:spPr>
          <a:xfrm>
            <a:off x="5366984" y="5382748"/>
            <a:ext cx="6096000" cy="1200329"/>
          </a:xfrm>
          <a:prstGeom prst="rect">
            <a:avLst/>
          </a:prstGeom>
        </p:spPr>
        <p:txBody>
          <a:bodyPr>
            <a:spAutoFit/>
          </a:bodyPr>
          <a:lstStyle/>
          <a:p>
            <a:r>
              <a:rPr lang="en-US" dirty="0"/>
              <a:t>The first is baptism for the dead, mentioned by Paul in the New Testament — “Else what shall they do which are baptized for the dead, if the dead rise not at all? why are they then baptized for the dead.” (1 Corinthians 15:29) </a:t>
            </a:r>
          </a:p>
        </p:txBody>
      </p:sp>
      <p:pic>
        <p:nvPicPr>
          <p:cNvPr id="7" name="Picture 6">
            <a:extLst>
              <a:ext uri="{FF2B5EF4-FFF2-40B4-BE49-F238E27FC236}">
                <a16:creationId xmlns:a16="http://schemas.microsoft.com/office/drawing/2014/main" id="{30C41F72-0B7A-41E8-B7BA-6A6F41B5AB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6406" y="1174837"/>
            <a:ext cx="4151736" cy="5310076"/>
          </a:xfrm>
          <a:prstGeom prst="rect">
            <a:avLst/>
          </a:prstGeom>
        </p:spPr>
      </p:pic>
      <p:pic>
        <p:nvPicPr>
          <p:cNvPr id="10" name="Picture 9">
            <a:extLst>
              <a:ext uri="{FF2B5EF4-FFF2-40B4-BE49-F238E27FC236}">
                <a16:creationId xmlns:a16="http://schemas.microsoft.com/office/drawing/2014/main" id="{AB8EC546-D653-4CBB-B072-42D50CB445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3591" y="2096638"/>
            <a:ext cx="4487045" cy="3090940"/>
          </a:xfrm>
          <a:prstGeom prst="rect">
            <a:avLst/>
          </a:prstGeom>
        </p:spPr>
      </p:pic>
    </p:spTree>
    <p:extLst>
      <p:ext uri="{BB962C8B-B14F-4D97-AF65-F5344CB8AC3E}">
        <p14:creationId xmlns:p14="http://schemas.microsoft.com/office/powerpoint/2010/main" val="2642838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9D4C9CC-5000-4B0C-B945-8B2D8F135674}"/>
              </a:ext>
            </a:extLst>
          </p:cNvPr>
          <p:cNvPicPr>
            <a:picLocks noChangeAspect="1"/>
          </p:cNvPicPr>
          <p:nvPr/>
        </p:nvPicPr>
        <p:blipFill rotWithShape="1">
          <a:blip r:embed="rId2">
            <a:extLst>
              <a:ext uri="{28A0092B-C50C-407E-A947-70E740481C1C}">
                <a14:useLocalDpi xmlns:a14="http://schemas.microsoft.com/office/drawing/2010/main" val="0"/>
              </a:ext>
            </a:extLst>
          </a:blip>
          <a:srcRect l="3393" t="4128" r="5691"/>
          <a:stretch/>
        </p:blipFill>
        <p:spPr>
          <a:xfrm>
            <a:off x="-12800" y="-26877"/>
            <a:ext cx="12325302" cy="6985237"/>
          </a:xfrm>
          <a:prstGeom prst="rect">
            <a:avLst/>
          </a:prstGeom>
        </p:spPr>
      </p:pic>
      <p:sp>
        <p:nvSpPr>
          <p:cNvPr id="2" name="TextBox 1"/>
          <p:cNvSpPr txBox="1"/>
          <p:nvPr/>
        </p:nvSpPr>
        <p:spPr>
          <a:xfrm>
            <a:off x="127394" y="665377"/>
            <a:ext cx="9250522" cy="1169551"/>
          </a:xfrm>
          <a:prstGeom prst="rect">
            <a:avLst/>
          </a:prstGeom>
          <a:noFill/>
        </p:spPr>
        <p:txBody>
          <a:bodyPr wrap="square" rtlCol="0">
            <a:spAutoFit/>
          </a:bodyPr>
          <a:lstStyle/>
          <a:p>
            <a:r>
              <a:rPr lang="en-US" sz="2000" dirty="0"/>
              <a:t>August 15, 1840, the Prophet Joseph Smith first taught that the Saints could perform saving ordinances like baptism on behalf of their deceased family members and friends who had not had the opportunity to receive the gospel.</a:t>
            </a:r>
          </a:p>
          <a:p>
            <a:r>
              <a:rPr lang="en-US" sz="1000" dirty="0"/>
              <a:t>Teachings</a:t>
            </a:r>
          </a:p>
        </p:txBody>
      </p:sp>
      <p:sp>
        <p:nvSpPr>
          <p:cNvPr id="5" name="TextBox 4"/>
          <p:cNvSpPr txBox="1"/>
          <p:nvPr/>
        </p:nvSpPr>
        <p:spPr>
          <a:xfrm>
            <a:off x="445523" y="-6495"/>
            <a:ext cx="11299371" cy="707886"/>
          </a:xfrm>
          <a:prstGeom prst="rect">
            <a:avLst/>
          </a:prstGeom>
          <a:noFill/>
        </p:spPr>
        <p:txBody>
          <a:bodyPr wrap="square" rtlCol="0">
            <a:spAutoFit/>
          </a:bodyPr>
          <a:lstStyle/>
          <a:p>
            <a:pPr algn="ctr"/>
            <a:r>
              <a:rPr lang="en-US" sz="4000" dirty="0">
                <a:latin typeface="Rockwell" panose="02060603020205020403" pitchFamily="18" charset="0"/>
                <a:cs typeface="FrankRuehl" panose="020E0503060101010101" pitchFamily="34" charset="-79"/>
              </a:rPr>
              <a:t>On Behalf of Their Deceased</a:t>
            </a:r>
          </a:p>
        </p:txBody>
      </p:sp>
      <p:sp>
        <p:nvSpPr>
          <p:cNvPr id="17" name="TextBox 16"/>
          <p:cNvSpPr txBox="1"/>
          <p:nvPr/>
        </p:nvSpPr>
        <p:spPr>
          <a:xfrm>
            <a:off x="87708" y="6421282"/>
            <a:ext cx="3439458" cy="369332"/>
          </a:xfrm>
          <a:prstGeom prst="rect">
            <a:avLst/>
          </a:prstGeom>
          <a:noFill/>
        </p:spPr>
        <p:txBody>
          <a:bodyPr wrap="square" rtlCol="0">
            <a:spAutoFit/>
          </a:bodyPr>
          <a:lstStyle/>
          <a:p>
            <a:r>
              <a:rPr lang="en-US" dirty="0"/>
              <a:t>D&amp;C 124:29</a:t>
            </a:r>
            <a:endParaRPr lang="en-US" sz="1200" dirty="0"/>
          </a:p>
        </p:txBody>
      </p:sp>
      <p:sp>
        <p:nvSpPr>
          <p:cNvPr id="6" name="Rectangle 5"/>
          <p:cNvSpPr/>
          <p:nvPr/>
        </p:nvSpPr>
        <p:spPr>
          <a:xfrm>
            <a:off x="6410660" y="2093555"/>
            <a:ext cx="5008946" cy="1015663"/>
          </a:xfrm>
          <a:prstGeom prst="rect">
            <a:avLst/>
          </a:prstGeom>
        </p:spPr>
        <p:txBody>
          <a:bodyPr wrap="square">
            <a:spAutoFit/>
          </a:bodyPr>
          <a:lstStyle/>
          <a:p>
            <a:r>
              <a:rPr lang="en-US" sz="2000" dirty="0">
                <a:solidFill>
                  <a:srgbClr val="333333"/>
                </a:solidFill>
              </a:rPr>
              <a:t>After this announcement, many baptisms for the dead were performed in the Mississippi River or in nearby streams.</a:t>
            </a:r>
            <a:endParaRPr lang="en-US" sz="2000" dirty="0"/>
          </a:p>
        </p:txBody>
      </p:sp>
      <p:sp>
        <p:nvSpPr>
          <p:cNvPr id="19" name="Rectangle 18"/>
          <p:cNvSpPr/>
          <p:nvPr/>
        </p:nvSpPr>
        <p:spPr>
          <a:xfrm>
            <a:off x="3666477" y="5012841"/>
            <a:ext cx="972919" cy="246221"/>
          </a:xfrm>
          <a:prstGeom prst="rect">
            <a:avLst/>
          </a:prstGeom>
        </p:spPr>
        <p:txBody>
          <a:bodyPr wrap="square">
            <a:spAutoFit/>
          </a:bodyPr>
          <a:lstStyle/>
          <a:p>
            <a:r>
              <a:rPr lang="en-US" sz="1000" dirty="0">
                <a:solidFill>
                  <a:schemeClr val="bg1"/>
                </a:solidFill>
                <a:latin typeface="Open Sans"/>
              </a:rPr>
              <a:t>Nauvoo today</a:t>
            </a:r>
            <a:endParaRPr lang="en-US" sz="1000" dirty="0">
              <a:solidFill>
                <a:schemeClr val="bg1"/>
              </a:solidFill>
            </a:endParaRPr>
          </a:p>
        </p:txBody>
      </p:sp>
      <p:sp>
        <p:nvSpPr>
          <p:cNvPr id="3" name="Rectangle 2"/>
          <p:cNvSpPr/>
          <p:nvPr/>
        </p:nvSpPr>
        <p:spPr>
          <a:xfrm>
            <a:off x="1025622" y="3822744"/>
            <a:ext cx="5385038" cy="1200329"/>
          </a:xfrm>
          <a:prstGeom prst="rect">
            <a:avLst/>
          </a:prstGeom>
        </p:spPr>
        <p:txBody>
          <a:bodyPr wrap="square">
            <a:spAutoFit/>
          </a:bodyPr>
          <a:lstStyle/>
          <a:p>
            <a:r>
              <a:rPr lang="en-US" b="1" i="1" dirty="0">
                <a:solidFill>
                  <a:srgbClr val="FF0000"/>
                </a:solidFill>
              </a:rPr>
              <a:t>Jesus answered, Verily, verily, I say unto thee, Except a man be born of water and of the Spirit, he cannot enter into the kingdom of God.</a:t>
            </a:r>
          </a:p>
          <a:p>
            <a:r>
              <a:rPr lang="en-US" b="1" i="1" dirty="0">
                <a:solidFill>
                  <a:srgbClr val="FF0000"/>
                </a:solidFill>
              </a:rPr>
              <a:t>John 3:5</a:t>
            </a:r>
          </a:p>
        </p:txBody>
      </p:sp>
      <p:pic>
        <p:nvPicPr>
          <p:cNvPr id="7" name="Picture 6">
            <a:extLst>
              <a:ext uri="{FF2B5EF4-FFF2-40B4-BE49-F238E27FC236}">
                <a16:creationId xmlns:a16="http://schemas.microsoft.com/office/drawing/2014/main" id="{90569479-36DE-454C-AE08-8FFB3D2E85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4649" y="4813527"/>
            <a:ext cx="2857500" cy="1930400"/>
          </a:xfrm>
          <a:prstGeom prst="rect">
            <a:avLst/>
          </a:prstGeom>
        </p:spPr>
      </p:pic>
      <p:pic>
        <p:nvPicPr>
          <p:cNvPr id="9" name="Picture 8">
            <a:extLst>
              <a:ext uri="{FF2B5EF4-FFF2-40B4-BE49-F238E27FC236}">
                <a16:creationId xmlns:a16="http://schemas.microsoft.com/office/drawing/2014/main" id="{1D3FB7DA-32F4-4C44-9C0C-38F5EE97D3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8994" y="3370266"/>
            <a:ext cx="4762500" cy="3171825"/>
          </a:xfrm>
          <a:prstGeom prst="rect">
            <a:avLst/>
          </a:prstGeom>
        </p:spPr>
      </p:pic>
      <p:pic>
        <p:nvPicPr>
          <p:cNvPr id="12" name="Picture 11">
            <a:extLst>
              <a:ext uri="{FF2B5EF4-FFF2-40B4-BE49-F238E27FC236}">
                <a16:creationId xmlns:a16="http://schemas.microsoft.com/office/drawing/2014/main" id="{5C91C498-ADFA-4217-A31F-94BA046ACE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8180" y="1738093"/>
            <a:ext cx="4381500" cy="1914525"/>
          </a:xfrm>
          <a:prstGeom prst="rect">
            <a:avLst/>
          </a:prstGeom>
        </p:spPr>
      </p:pic>
    </p:spTree>
    <p:extLst>
      <p:ext uri="{BB962C8B-B14F-4D97-AF65-F5344CB8AC3E}">
        <p14:creationId xmlns:p14="http://schemas.microsoft.com/office/powerpoint/2010/main" val="1482532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9D4C9CC-5000-4B0C-B945-8B2D8F135674}"/>
              </a:ext>
            </a:extLst>
          </p:cNvPr>
          <p:cNvPicPr>
            <a:picLocks noChangeAspect="1"/>
          </p:cNvPicPr>
          <p:nvPr/>
        </p:nvPicPr>
        <p:blipFill rotWithShape="1">
          <a:blip r:embed="rId2">
            <a:extLst>
              <a:ext uri="{28A0092B-C50C-407E-A947-70E740481C1C}">
                <a14:useLocalDpi xmlns:a14="http://schemas.microsoft.com/office/drawing/2010/main" val="0"/>
              </a:ext>
            </a:extLst>
          </a:blip>
          <a:srcRect l="3393" t="4128" r="5691"/>
          <a:stretch/>
        </p:blipFill>
        <p:spPr>
          <a:xfrm>
            <a:off x="-12800" y="-26877"/>
            <a:ext cx="12325302" cy="6985237"/>
          </a:xfrm>
          <a:prstGeom prst="rect">
            <a:avLst/>
          </a:prstGeom>
        </p:spPr>
      </p:pic>
      <p:sp>
        <p:nvSpPr>
          <p:cNvPr id="2" name="TextBox 1"/>
          <p:cNvSpPr txBox="1"/>
          <p:nvPr/>
        </p:nvSpPr>
        <p:spPr>
          <a:xfrm>
            <a:off x="266542" y="1186502"/>
            <a:ext cx="3808502" cy="4524315"/>
          </a:xfrm>
          <a:prstGeom prst="rect">
            <a:avLst/>
          </a:prstGeom>
          <a:noFill/>
        </p:spPr>
        <p:txBody>
          <a:bodyPr wrap="square" rtlCol="0">
            <a:spAutoFit/>
          </a:bodyPr>
          <a:lstStyle/>
          <a:p>
            <a:r>
              <a:rPr lang="en-US" sz="1800" dirty="0">
                <a:solidFill>
                  <a:srgbClr val="000000"/>
                </a:solidFill>
                <a:effectLst/>
                <a:ea typeface="Calibri" panose="020F0502020204030204" pitchFamily="34" charset="0"/>
                <a:cs typeface="Times New Roman" panose="02020603050405020304" pitchFamily="18" charset="0"/>
              </a:rPr>
              <a:t>In August 1840, a grieving Jane </a:t>
            </a:r>
            <a:r>
              <a:rPr lang="en-US" sz="1800" dirty="0" err="1">
                <a:solidFill>
                  <a:srgbClr val="000000"/>
                </a:solidFill>
                <a:effectLst/>
                <a:ea typeface="Calibri" panose="020F0502020204030204" pitchFamily="34" charset="0"/>
                <a:cs typeface="Times New Roman" panose="02020603050405020304" pitchFamily="18" charset="0"/>
              </a:rPr>
              <a:t>Neyman</a:t>
            </a:r>
            <a:r>
              <a:rPr lang="en-US" sz="1800" dirty="0">
                <a:solidFill>
                  <a:srgbClr val="000000"/>
                </a:solidFill>
                <a:effectLst/>
                <a:ea typeface="Calibri" panose="020F0502020204030204" pitchFamily="34" charset="0"/>
                <a:cs typeface="Times New Roman" panose="02020603050405020304" pitchFamily="18" charset="0"/>
              </a:rPr>
              <a:t> listened to the Prophet Joseph speak at the funeral of his friend Seymour Brunson. Jane’s own teenage son Cyrus had also recently passed away. </a:t>
            </a:r>
          </a:p>
          <a:p>
            <a:endParaRPr lang="en-US" dirty="0">
              <a:solidFill>
                <a:srgbClr val="000000"/>
              </a:solidFill>
              <a:cs typeface="Times New Roman" panose="02020603050405020304" pitchFamily="18" charset="0"/>
            </a:endParaRPr>
          </a:p>
          <a:p>
            <a:r>
              <a:rPr lang="en-US" sz="1800" dirty="0">
                <a:solidFill>
                  <a:srgbClr val="000000"/>
                </a:solidFill>
                <a:effectLst/>
                <a:latin typeface="Palatino" pitchFamily="2" charset="0"/>
                <a:ea typeface="Calibri" panose="020F0502020204030204" pitchFamily="34" charset="0"/>
                <a:cs typeface="Times New Roman" panose="02020603050405020304" pitchFamily="18" charset="0"/>
              </a:rPr>
              <a:t>Jane worried what this would mean for his eternal soul. </a:t>
            </a:r>
          </a:p>
          <a:p>
            <a:endParaRPr lang="en-US" dirty="0">
              <a:solidFill>
                <a:srgbClr val="000000"/>
              </a:solidFill>
              <a:latin typeface="Palatino" pitchFamily="2" charset="0"/>
              <a:cs typeface="Times New Roman" panose="02020603050405020304" pitchFamily="18" charset="0"/>
            </a:endParaRPr>
          </a:p>
          <a:p>
            <a:r>
              <a:rPr lang="en-US" dirty="0">
                <a:solidFill>
                  <a:srgbClr val="000000"/>
                </a:solidFill>
                <a:latin typeface="Palatino" pitchFamily="2" charset="0"/>
                <a:ea typeface="Calibri" panose="020F0502020204030204" pitchFamily="34" charset="0"/>
                <a:cs typeface="Times New Roman" panose="02020603050405020304" pitchFamily="18" charset="0"/>
              </a:rPr>
              <a:t>T</a:t>
            </a:r>
            <a:r>
              <a:rPr lang="en-US" sz="1800" dirty="0">
                <a:solidFill>
                  <a:srgbClr val="000000"/>
                </a:solidFill>
                <a:effectLst/>
                <a:latin typeface="Palatino" pitchFamily="2" charset="0"/>
                <a:ea typeface="Calibri" panose="020F0502020204030204" pitchFamily="34" charset="0"/>
                <a:cs typeface="Times New Roman" panose="02020603050405020304" pitchFamily="18" charset="0"/>
              </a:rPr>
              <a:t>he </a:t>
            </a:r>
            <a:r>
              <a:rPr lang="en-US" sz="1800" dirty="0">
                <a:solidFill>
                  <a:srgbClr val="000000"/>
                </a:solidFill>
                <a:effectLst/>
                <a:ea typeface="Calibri" panose="020F0502020204030204" pitchFamily="34" charset="0"/>
                <a:cs typeface="Times New Roman" panose="02020603050405020304" pitchFamily="18" charset="0"/>
              </a:rPr>
              <a:t>Prophet</a:t>
            </a:r>
            <a:r>
              <a:rPr lang="en-US" sz="1800" dirty="0">
                <a:solidFill>
                  <a:srgbClr val="000000"/>
                </a:solidFill>
                <a:effectLst/>
                <a:latin typeface="Palatino" pitchFamily="2" charset="0"/>
                <a:ea typeface="Calibri" panose="020F0502020204030204" pitchFamily="34" charset="0"/>
                <a:cs typeface="Times New Roman" panose="02020603050405020304" pitchFamily="18" charset="0"/>
              </a:rPr>
              <a:t> decided to share with Jane, and everyone else at the funeral, what the Lord had revealed to him about those who had died without receiving the ordinances of the gospel</a:t>
            </a:r>
            <a:endParaRPr lang="en-US" sz="1000" dirty="0"/>
          </a:p>
        </p:txBody>
      </p:sp>
      <p:sp>
        <p:nvSpPr>
          <p:cNvPr id="5" name="TextBox 4"/>
          <p:cNvSpPr txBox="1"/>
          <p:nvPr/>
        </p:nvSpPr>
        <p:spPr>
          <a:xfrm>
            <a:off x="445523" y="-6495"/>
            <a:ext cx="11299371" cy="707886"/>
          </a:xfrm>
          <a:prstGeom prst="rect">
            <a:avLst/>
          </a:prstGeom>
          <a:noFill/>
        </p:spPr>
        <p:txBody>
          <a:bodyPr wrap="square" rtlCol="0">
            <a:spAutoFit/>
          </a:bodyPr>
          <a:lstStyle/>
          <a:p>
            <a:pPr algn="ctr"/>
            <a:r>
              <a:rPr lang="en-US" sz="4000" dirty="0">
                <a:latin typeface="Rockwell" panose="02060603020205020403" pitchFamily="18" charset="0"/>
                <a:cs typeface="FrankRuehl" panose="020E0503060101010101" pitchFamily="34" charset="-79"/>
              </a:rPr>
              <a:t>First Person to Baptize for the Dead</a:t>
            </a:r>
          </a:p>
        </p:txBody>
      </p:sp>
      <p:sp>
        <p:nvSpPr>
          <p:cNvPr id="19" name="Rectangle 18"/>
          <p:cNvSpPr/>
          <p:nvPr/>
        </p:nvSpPr>
        <p:spPr>
          <a:xfrm>
            <a:off x="3666477" y="5012841"/>
            <a:ext cx="972919" cy="246221"/>
          </a:xfrm>
          <a:prstGeom prst="rect">
            <a:avLst/>
          </a:prstGeom>
        </p:spPr>
        <p:txBody>
          <a:bodyPr wrap="square">
            <a:spAutoFit/>
          </a:bodyPr>
          <a:lstStyle/>
          <a:p>
            <a:r>
              <a:rPr lang="en-US" sz="1000" dirty="0">
                <a:solidFill>
                  <a:schemeClr val="bg1"/>
                </a:solidFill>
                <a:latin typeface="Open Sans"/>
              </a:rPr>
              <a:t>Nauvoo today</a:t>
            </a:r>
            <a:endParaRPr lang="en-US" sz="1000" dirty="0">
              <a:solidFill>
                <a:schemeClr val="bg1"/>
              </a:solidFill>
            </a:endParaRPr>
          </a:p>
        </p:txBody>
      </p:sp>
      <p:pic>
        <p:nvPicPr>
          <p:cNvPr id="13" name="Picture 2">
            <a:extLst>
              <a:ext uri="{FF2B5EF4-FFF2-40B4-BE49-F238E27FC236}">
                <a16:creationId xmlns:a16="http://schemas.microsoft.com/office/drawing/2014/main" id="{4A706699-2328-4E29-AE86-D21BE811A2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2423" y="983564"/>
            <a:ext cx="7589070" cy="374710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F9A10403-35F5-47C5-87CA-B57259F21478}"/>
              </a:ext>
            </a:extLst>
          </p:cNvPr>
          <p:cNvSpPr txBox="1"/>
          <p:nvPr/>
        </p:nvSpPr>
        <p:spPr>
          <a:xfrm>
            <a:off x="4772631" y="5038814"/>
            <a:ext cx="7772400" cy="1200329"/>
          </a:xfrm>
          <a:prstGeom prst="rect">
            <a:avLst/>
          </a:prstGeom>
          <a:noFill/>
        </p:spPr>
        <p:txBody>
          <a:bodyPr wrap="square">
            <a:spAutoFit/>
          </a:bodyPr>
          <a:lstStyle/>
          <a:p>
            <a:pPr marL="0" marR="0" fontAlgn="base">
              <a:spcBef>
                <a:spcPts val="0"/>
              </a:spcBef>
              <a:spcAft>
                <a:spcPts val="0"/>
              </a:spcAft>
            </a:pPr>
            <a:r>
              <a:rPr lang="en-US" sz="1800" dirty="0">
                <a:solidFill>
                  <a:srgbClr val="000000"/>
                </a:solidFill>
                <a:effectLst/>
                <a:ea typeface="Times New Roman" panose="02020603050405020304" pitchFamily="18" charset="0"/>
              </a:rPr>
              <a:t>The first recorded baptism was performed by Harvey Olmstead, who baptized Jane </a:t>
            </a:r>
            <a:r>
              <a:rPr lang="en-US" sz="1800" dirty="0" err="1">
                <a:solidFill>
                  <a:srgbClr val="000000"/>
                </a:solidFill>
                <a:effectLst/>
                <a:ea typeface="Times New Roman" panose="02020603050405020304" pitchFamily="18" charset="0"/>
              </a:rPr>
              <a:t>Neyman</a:t>
            </a:r>
            <a:r>
              <a:rPr lang="en-US" sz="1800" dirty="0">
                <a:solidFill>
                  <a:srgbClr val="000000"/>
                </a:solidFill>
                <a:effectLst/>
                <a:ea typeface="Times New Roman" panose="02020603050405020304" pitchFamily="18" charset="0"/>
              </a:rPr>
              <a:t> in behalf of her recently departed son, Cyrus. The baptism took place in the Mississippi River and was witnessed by Vienna Jacques, who had waded on horseback into the river to hear the prayer.</a:t>
            </a:r>
            <a:endParaRPr lang="en-US" sz="1600" dirty="0">
              <a:effectLst/>
              <a:ea typeface="Times New Roman" panose="02020603050405020304" pitchFamily="18" charset="0"/>
            </a:endParaRPr>
          </a:p>
        </p:txBody>
      </p:sp>
    </p:spTree>
    <p:extLst>
      <p:ext uri="{BB962C8B-B14F-4D97-AF65-F5344CB8AC3E}">
        <p14:creationId xmlns:p14="http://schemas.microsoft.com/office/powerpoint/2010/main" val="23480734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F2CBA0A-CB58-4555-A6F3-3B25B3D310AE}"/>
              </a:ext>
            </a:extLst>
          </p:cNvPr>
          <p:cNvPicPr>
            <a:picLocks noChangeAspect="1"/>
          </p:cNvPicPr>
          <p:nvPr/>
        </p:nvPicPr>
        <p:blipFill rotWithShape="1">
          <a:blip r:embed="rId2">
            <a:extLst>
              <a:ext uri="{28A0092B-C50C-407E-A947-70E740481C1C}">
                <a14:useLocalDpi xmlns:a14="http://schemas.microsoft.com/office/drawing/2010/main" val="0"/>
              </a:ext>
            </a:extLst>
          </a:blip>
          <a:srcRect l="3393" t="4128" r="5691"/>
          <a:stretch/>
        </p:blipFill>
        <p:spPr>
          <a:xfrm>
            <a:off x="-12800" y="-26877"/>
            <a:ext cx="12325302" cy="6985237"/>
          </a:xfrm>
          <a:prstGeom prst="rect">
            <a:avLst/>
          </a:prstGeom>
        </p:spPr>
      </p:pic>
      <p:sp>
        <p:nvSpPr>
          <p:cNvPr id="2" name="TextBox 1"/>
          <p:cNvSpPr txBox="1"/>
          <p:nvPr/>
        </p:nvSpPr>
        <p:spPr>
          <a:xfrm>
            <a:off x="235376" y="1174935"/>
            <a:ext cx="5001642" cy="4247317"/>
          </a:xfrm>
          <a:prstGeom prst="rect">
            <a:avLst/>
          </a:prstGeom>
          <a:noFill/>
        </p:spPr>
        <p:txBody>
          <a:bodyPr wrap="square" rtlCol="0">
            <a:spAutoFit/>
          </a:bodyPr>
          <a:lstStyle/>
          <a:p>
            <a:r>
              <a:rPr lang="en-US" dirty="0"/>
              <a:t>The revelation explains that the ordinance of baptism for the dead is to be done only in a place designated by the Lord. </a:t>
            </a:r>
          </a:p>
          <a:p>
            <a:endParaRPr lang="en-US" dirty="0"/>
          </a:p>
          <a:p>
            <a:r>
              <a:rPr lang="en-US" dirty="0"/>
              <a:t>Performing the ordinance was acceptable outside the temple only under special circumstances, and before the completion of the Nauvoo Temple the Lord permitted the ordinance to be performed in the Mississippi River. In October 1841 the Prophet announced that no more baptisms for the dead would be administered until the temple’s font was completed. </a:t>
            </a:r>
          </a:p>
          <a:p>
            <a:endParaRPr lang="en-US" dirty="0"/>
          </a:p>
          <a:p>
            <a:r>
              <a:rPr lang="en-US" dirty="0"/>
              <a:t>It was finished in November, and baptisms recommenced on the twenty-first.</a:t>
            </a:r>
            <a:endParaRPr lang="en-US" sz="1200" dirty="0"/>
          </a:p>
        </p:txBody>
      </p:sp>
      <p:sp>
        <p:nvSpPr>
          <p:cNvPr id="5" name="TextBox 4"/>
          <p:cNvSpPr txBox="1"/>
          <p:nvPr/>
        </p:nvSpPr>
        <p:spPr>
          <a:xfrm>
            <a:off x="445523" y="-6495"/>
            <a:ext cx="11299371" cy="707886"/>
          </a:xfrm>
          <a:prstGeom prst="rect">
            <a:avLst/>
          </a:prstGeom>
          <a:noFill/>
        </p:spPr>
        <p:txBody>
          <a:bodyPr wrap="square" rtlCol="0">
            <a:spAutoFit/>
          </a:bodyPr>
          <a:lstStyle/>
          <a:p>
            <a:pPr algn="ctr"/>
            <a:r>
              <a:rPr lang="en-US" sz="4000" dirty="0">
                <a:latin typeface="Rockwell" panose="02060603020205020403" pitchFamily="18" charset="0"/>
                <a:cs typeface="FrankRuehl" panose="020E0503060101010101" pitchFamily="34" charset="-79"/>
              </a:rPr>
              <a:t>Baptism For the Dead</a:t>
            </a:r>
          </a:p>
        </p:txBody>
      </p:sp>
      <p:sp>
        <p:nvSpPr>
          <p:cNvPr id="17" name="TextBox 16"/>
          <p:cNvSpPr txBox="1"/>
          <p:nvPr/>
        </p:nvSpPr>
        <p:spPr>
          <a:xfrm>
            <a:off x="87708" y="6421282"/>
            <a:ext cx="3439458" cy="369332"/>
          </a:xfrm>
          <a:prstGeom prst="rect">
            <a:avLst/>
          </a:prstGeom>
          <a:noFill/>
        </p:spPr>
        <p:txBody>
          <a:bodyPr wrap="square" rtlCol="0">
            <a:spAutoFit/>
          </a:bodyPr>
          <a:lstStyle/>
          <a:p>
            <a:r>
              <a:rPr lang="en-US" dirty="0"/>
              <a:t>D&amp;C 124:30-34</a:t>
            </a:r>
            <a:endParaRPr lang="en-US" sz="1200" dirty="0"/>
          </a:p>
        </p:txBody>
      </p:sp>
      <p:sp>
        <p:nvSpPr>
          <p:cNvPr id="7" name="Rectangle 6"/>
          <p:cNvSpPr/>
          <p:nvPr/>
        </p:nvSpPr>
        <p:spPr>
          <a:xfrm>
            <a:off x="6095208" y="3685675"/>
            <a:ext cx="4806410" cy="923330"/>
          </a:xfrm>
          <a:prstGeom prst="rect">
            <a:avLst/>
          </a:prstGeom>
        </p:spPr>
        <p:txBody>
          <a:bodyPr wrap="square">
            <a:spAutoFit/>
          </a:bodyPr>
          <a:lstStyle/>
          <a:p>
            <a:r>
              <a:rPr lang="en-US" dirty="0">
                <a:solidFill>
                  <a:srgbClr val="000000"/>
                </a:solidFill>
              </a:rPr>
              <a:t>The baptismal font was built in the basement of the unfinished temple and dedicated on November 8, 1841, by Brigham Young.</a:t>
            </a:r>
            <a:endParaRPr lang="en-US" dirty="0"/>
          </a:p>
        </p:txBody>
      </p:sp>
      <p:sp>
        <p:nvSpPr>
          <p:cNvPr id="16" name="Rectangle 15"/>
          <p:cNvSpPr/>
          <p:nvPr/>
        </p:nvSpPr>
        <p:spPr>
          <a:xfrm>
            <a:off x="4130639" y="5374705"/>
            <a:ext cx="4206097" cy="1200329"/>
          </a:xfrm>
          <a:prstGeom prst="rect">
            <a:avLst/>
          </a:prstGeom>
        </p:spPr>
        <p:txBody>
          <a:bodyPr wrap="square">
            <a:spAutoFit/>
          </a:bodyPr>
          <a:lstStyle/>
          <a:p>
            <a:pPr algn="just"/>
            <a:r>
              <a:rPr lang="en-US" dirty="0">
                <a:solidFill>
                  <a:srgbClr val="333333"/>
                </a:solidFill>
                <a:latin typeface="Abadi" panose="020B0604020104020204" pitchFamily="34" charset="0"/>
              </a:rPr>
              <a:t>Baptisms for the dead are performed in a baptistry that is below ground level, symbolizing being buried, thus death and spiritual rebirth</a:t>
            </a:r>
            <a:endParaRPr lang="en-US" dirty="0">
              <a:latin typeface="Abadi" panose="020B0604020104020204" pitchFamily="34" charset="0"/>
            </a:endParaRPr>
          </a:p>
        </p:txBody>
      </p:sp>
      <p:pic>
        <p:nvPicPr>
          <p:cNvPr id="8" name="Picture 7">
            <a:extLst>
              <a:ext uri="{FF2B5EF4-FFF2-40B4-BE49-F238E27FC236}">
                <a16:creationId xmlns:a16="http://schemas.microsoft.com/office/drawing/2014/main" id="{0B3DF0EC-FCD4-40B2-98D6-E3760BD5D4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8704" y="871735"/>
            <a:ext cx="3556064" cy="2698732"/>
          </a:xfrm>
          <a:prstGeom prst="rect">
            <a:avLst/>
          </a:prstGeom>
        </p:spPr>
      </p:pic>
      <p:pic>
        <p:nvPicPr>
          <p:cNvPr id="10" name="Picture 9">
            <a:extLst>
              <a:ext uri="{FF2B5EF4-FFF2-40B4-BE49-F238E27FC236}">
                <a16:creationId xmlns:a16="http://schemas.microsoft.com/office/drawing/2014/main" id="{6404EB67-5E8D-4201-8AAD-41427F0BB4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6411" y="4724213"/>
            <a:ext cx="3016415" cy="1850821"/>
          </a:xfrm>
          <a:prstGeom prst="rect">
            <a:avLst/>
          </a:prstGeom>
        </p:spPr>
      </p:pic>
    </p:spTree>
    <p:extLst>
      <p:ext uri="{BB962C8B-B14F-4D97-AF65-F5344CB8AC3E}">
        <p14:creationId xmlns:p14="http://schemas.microsoft.com/office/powerpoint/2010/main" val="2709798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517429A-E3B2-402C-A61A-54E74D6E5DF7}"/>
              </a:ext>
            </a:extLst>
          </p:cNvPr>
          <p:cNvPicPr>
            <a:picLocks noChangeAspect="1"/>
          </p:cNvPicPr>
          <p:nvPr/>
        </p:nvPicPr>
        <p:blipFill rotWithShape="1">
          <a:blip r:embed="rId2">
            <a:extLst>
              <a:ext uri="{28A0092B-C50C-407E-A947-70E740481C1C}">
                <a14:useLocalDpi xmlns:a14="http://schemas.microsoft.com/office/drawing/2010/main" val="0"/>
              </a:ext>
            </a:extLst>
          </a:blip>
          <a:srcRect l="3393" t="4128" r="5691"/>
          <a:stretch/>
        </p:blipFill>
        <p:spPr>
          <a:xfrm>
            <a:off x="-12800" y="-26877"/>
            <a:ext cx="12325302" cy="6985237"/>
          </a:xfrm>
          <a:prstGeom prst="rect">
            <a:avLst/>
          </a:prstGeom>
        </p:spPr>
      </p:pic>
      <p:sp>
        <p:nvSpPr>
          <p:cNvPr id="5" name="TextBox 4"/>
          <p:cNvSpPr txBox="1"/>
          <p:nvPr/>
        </p:nvSpPr>
        <p:spPr>
          <a:xfrm>
            <a:off x="445523" y="-6495"/>
            <a:ext cx="11299371" cy="707886"/>
          </a:xfrm>
          <a:prstGeom prst="rect">
            <a:avLst/>
          </a:prstGeom>
          <a:noFill/>
        </p:spPr>
        <p:txBody>
          <a:bodyPr wrap="square" rtlCol="0">
            <a:spAutoFit/>
          </a:bodyPr>
          <a:lstStyle/>
          <a:p>
            <a:pPr algn="ctr"/>
            <a:r>
              <a:rPr lang="en-US" sz="4000" dirty="0">
                <a:latin typeface="Rockwell" panose="02060603020205020403" pitchFamily="18" charset="0"/>
                <a:cs typeface="FrankRuehl" panose="020E0503060101010101" pitchFamily="34" charset="-79"/>
              </a:rPr>
              <a:t>12 Oxen—12 Tribes of Ancient Israel</a:t>
            </a:r>
          </a:p>
        </p:txBody>
      </p:sp>
      <p:sp>
        <p:nvSpPr>
          <p:cNvPr id="17" name="TextBox 16"/>
          <p:cNvSpPr txBox="1"/>
          <p:nvPr/>
        </p:nvSpPr>
        <p:spPr>
          <a:xfrm>
            <a:off x="87708" y="6421282"/>
            <a:ext cx="3439458" cy="369332"/>
          </a:xfrm>
          <a:prstGeom prst="rect">
            <a:avLst/>
          </a:prstGeom>
          <a:noFill/>
        </p:spPr>
        <p:txBody>
          <a:bodyPr wrap="square" rtlCol="0">
            <a:spAutoFit/>
          </a:bodyPr>
          <a:lstStyle/>
          <a:p>
            <a:r>
              <a:rPr lang="en-US" dirty="0"/>
              <a:t>D&amp;C 124:30-34</a:t>
            </a:r>
            <a:endParaRPr lang="en-US" sz="1200" dirty="0"/>
          </a:p>
        </p:txBody>
      </p:sp>
      <p:sp>
        <p:nvSpPr>
          <p:cNvPr id="11" name="Rectangle 10"/>
          <p:cNvSpPr/>
          <p:nvPr/>
        </p:nvSpPr>
        <p:spPr>
          <a:xfrm>
            <a:off x="8587313" y="1279116"/>
            <a:ext cx="3200531" cy="1754326"/>
          </a:xfrm>
          <a:prstGeom prst="rect">
            <a:avLst/>
          </a:prstGeom>
        </p:spPr>
        <p:txBody>
          <a:bodyPr wrap="square">
            <a:spAutoFit/>
          </a:bodyPr>
          <a:lstStyle/>
          <a:p>
            <a:r>
              <a:rPr lang="en-US" b="1" dirty="0">
                <a:solidFill>
                  <a:srgbClr val="333333"/>
                </a:solidFill>
                <a:latin typeface="Open Sans"/>
              </a:rPr>
              <a:t>The temple is the only place where we can obtain the </a:t>
            </a:r>
            <a:r>
              <a:rPr lang="en-US" b="1" dirty="0" err="1">
                <a:solidFill>
                  <a:srgbClr val="333333"/>
                </a:solidFill>
                <a:latin typeface="Open Sans"/>
              </a:rPr>
              <a:t>fulness</a:t>
            </a:r>
            <a:r>
              <a:rPr lang="en-US" b="1" dirty="0">
                <a:solidFill>
                  <a:srgbClr val="333333"/>
                </a:solidFill>
                <a:latin typeface="Open Sans"/>
              </a:rPr>
              <a:t> of the priesthood ordinances for the redemption of the living and the dead.</a:t>
            </a:r>
            <a:endParaRPr lang="en-US" dirty="0"/>
          </a:p>
        </p:txBody>
      </p:sp>
      <p:pic>
        <p:nvPicPr>
          <p:cNvPr id="7" name="Picture 6">
            <a:extLst>
              <a:ext uri="{FF2B5EF4-FFF2-40B4-BE49-F238E27FC236}">
                <a16:creationId xmlns:a16="http://schemas.microsoft.com/office/drawing/2014/main" id="{1226B67B-BEE1-41F7-B9CA-3302284AC4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155" y="2551220"/>
            <a:ext cx="3981033" cy="3481118"/>
          </a:xfrm>
          <a:prstGeom prst="rect">
            <a:avLst/>
          </a:prstGeom>
        </p:spPr>
      </p:pic>
      <p:pic>
        <p:nvPicPr>
          <p:cNvPr id="13" name="Picture 12">
            <a:extLst>
              <a:ext uri="{FF2B5EF4-FFF2-40B4-BE49-F238E27FC236}">
                <a16:creationId xmlns:a16="http://schemas.microsoft.com/office/drawing/2014/main" id="{F3FAEA33-7E4E-4985-A1D0-3009991CE6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708" y="943070"/>
            <a:ext cx="8083997" cy="2426418"/>
          </a:xfrm>
          <a:prstGeom prst="rect">
            <a:avLst/>
          </a:prstGeom>
        </p:spPr>
      </p:pic>
      <p:pic>
        <p:nvPicPr>
          <p:cNvPr id="16" name="Picture 15">
            <a:extLst>
              <a:ext uri="{FF2B5EF4-FFF2-40B4-BE49-F238E27FC236}">
                <a16:creationId xmlns:a16="http://schemas.microsoft.com/office/drawing/2014/main" id="{5EDDB630-9146-45F1-948F-05466902A6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6119" y="3772258"/>
            <a:ext cx="5809992" cy="3011685"/>
          </a:xfrm>
          <a:prstGeom prst="rect">
            <a:avLst/>
          </a:prstGeom>
        </p:spPr>
      </p:pic>
    </p:spTree>
    <p:extLst>
      <p:ext uri="{BB962C8B-B14F-4D97-AF65-F5344CB8AC3E}">
        <p14:creationId xmlns:p14="http://schemas.microsoft.com/office/powerpoint/2010/main" val="1430916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B3278CE-8441-4739-99AC-DFE85DA02D1E}"/>
              </a:ext>
            </a:extLst>
          </p:cNvPr>
          <p:cNvPicPr>
            <a:picLocks noChangeAspect="1"/>
          </p:cNvPicPr>
          <p:nvPr/>
        </p:nvPicPr>
        <p:blipFill rotWithShape="1">
          <a:blip r:embed="rId2">
            <a:extLst>
              <a:ext uri="{28A0092B-C50C-407E-A947-70E740481C1C}">
                <a14:useLocalDpi xmlns:a14="http://schemas.microsoft.com/office/drawing/2010/main" val="0"/>
              </a:ext>
            </a:extLst>
          </a:blip>
          <a:srcRect l="3393" t="4128" r="5691"/>
          <a:stretch/>
        </p:blipFill>
        <p:spPr>
          <a:xfrm>
            <a:off x="-12800" y="-26877"/>
            <a:ext cx="12325302" cy="6985237"/>
          </a:xfrm>
          <a:prstGeom prst="rect">
            <a:avLst/>
          </a:prstGeom>
        </p:spPr>
      </p:pic>
      <p:sp>
        <p:nvSpPr>
          <p:cNvPr id="2" name="TextBox 1"/>
          <p:cNvSpPr txBox="1"/>
          <p:nvPr/>
        </p:nvSpPr>
        <p:spPr>
          <a:xfrm>
            <a:off x="235376" y="1174935"/>
            <a:ext cx="5864088" cy="3877985"/>
          </a:xfrm>
          <a:prstGeom prst="rect">
            <a:avLst/>
          </a:prstGeom>
          <a:noFill/>
        </p:spPr>
        <p:txBody>
          <a:bodyPr wrap="square" rtlCol="0">
            <a:spAutoFit/>
          </a:bodyPr>
          <a:lstStyle/>
          <a:p>
            <a:r>
              <a:rPr lang="en-US" dirty="0"/>
              <a:t>Some people have misunderstood that when baptisms for the dead are performed, deceased persons are baptized into the Church against their will. </a:t>
            </a:r>
          </a:p>
          <a:p>
            <a:endParaRPr lang="en-US" dirty="0"/>
          </a:p>
          <a:p>
            <a:r>
              <a:rPr lang="en-US" dirty="0"/>
              <a:t>This is not the case. Each individual has agency, or the right to choose. </a:t>
            </a:r>
          </a:p>
          <a:p>
            <a:endParaRPr lang="en-US" dirty="0"/>
          </a:p>
          <a:p>
            <a:r>
              <a:rPr lang="en-US" dirty="0"/>
              <a:t>The validity of a baptism for the dead depends on the deceased person accepting it and choosing to accept and follow the Savior while residing in the spirit world. </a:t>
            </a:r>
          </a:p>
          <a:p>
            <a:endParaRPr lang="en-US" dirty="0"/>
          </a:p>
          <a:p>
            <a:r>
              <a:rPr lang="en-US" dirty="0"/>
              <a:t>The names of deceased persons are not added to the membership records of the Church.</a:t>
            </a:r>
          </a:p>
          <a:p>
            <a:r>
              <a:rPr lang="en-US" sz="1200" dirty="0"/>
              <a:t>Lds.org Baptisms for the Dead</a:t>
            </a:r>
          </a:p>
        </p:txBody>
      </p:sp>
      <p:sp>
        <p:nvSpPr>
          <p:cNvPr id="5" name="TextBox 4"/>
          <p:cNvSpPr txBox="1"/>
          <p:nvPr/>
        </p:nvSpPr>
        <p:spPr>
          <a:xfrm>
            <a:off x="445523" y="-6495"/>
            <a:ext cx="11299371" cy="707886"/>
          </a:xfrm>
          <a:prstGeom prst="rect">
            <a:avLst/>
          </a:prstGeom>
          <a:noFill/>
        </p:spPr>
        <p:txBody>
          <a:bodyPr wrap="square" rtlCol="0">
            <a:spAutoFit/>
          </a:bodyPr>
          <a:lstStyle/>
          <a:p>
            <a:pPr algn="ctr"/>
            <a:r>
              <a:rPr lang="en-US" sz="4000" dirty="0">
                <a:latin typeface="Rockwell" panose="02060603020205020403" pitchFamily="18" charset="0"/>
                <a:cs typeface="FrankRuehl" panose="020E0503060101010101" pitchFamily="34" charset="-79"/>
              </a:rPr>
              <a:t>Free Agency</a:t>
            </a:r>
          </a:p>
        </p:txBody>
      </p:sp>
      <p:pic>
        <p:nvPicPr>
          <p:cNvPr id="4" name="Picture 3">
            <a:extLst>
              <a:ext uri="{FF2B5EF4-FFF2-40B4-BE49-F238E27FC236}">
                <a16:creationId xmlns:a16="http://schemas.microsoft.com/office/drawing/2014/main" id="{E9F7A7D4-4E39-49FE-BB4C-CE23BF6612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4806" y="1174935"/>
            <a:ext cx="4260539" cy="4599728"/>
          </a:xfrm>
          <a:prstGeom prst="rect">
            <a:avLst/>
          </a:prstGeom>
        </p:spPr>
      </p:pic>
    </p:spTree>
    <p:extLst>
      <p:ext uri="{BB962C8B-B14F-4D97-AF65-F5344CB8AC3E}">
        <p14:creationId xmlns:p14="http://schemas.microsoft.com/office/powerpoint/2010/main" val="1101446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EF21852-9594-4AD7-B4AB-F8BB44F730EB}"/>
              </a:ext>
            </a:extLst>
          </p:cNvPr>
          <p:cNvPicPr>
            <a:picLocks noChangeAspect="1"/>
          </p:cNvPicPr>
          <p:nvPr/>
        </p:nvPicPr>
        <p:blipFill rotWithShape="1">
          <a:blip r:embed="rId2">
            <a:extLst>
              <a:ext uri="{28A0092B-C50C-407E-A947-70E740481C1C}">
                <a14:useLocalDpi xmlns:a14="http://schemas.microsoft.com/office/drawing/2010/main" val="0"/>
              </a:ext>
            </a:extLst>
          </a:blip>
          <a:srcRect l="3393" t="4128" r="5691"/>
          <a:stretch/>
        </p:blipFill>
        <p:spPr>
          <a:xfrm>
            <a:off x="-12800" y="-26877"/>
            <a:ext cx="12325302" cy="6985237"/>
          </a:xfrm>
          <a:prstGeom prst="rect">
            <a:avLst/>
          </a:prstGeom>
        </p:spPr>
      </p:pic>
      <p:sp>
        <p:nvSpPr>
          <p:cNvPr id="2" name="TextBox 1"/>
          <p:cNvSpPr txBox="1"/>
          <p:nvPr/>
        </p:nvSpPr>
        <p:spPr>
          <a:xfrm>
            <a:off x="235376" y="1174935"/>
            <a:ext cx="5864088" cy="2862322"/>
          </a:xfrm>
          <a:prstGeom prst="rect">
            <a:avLst/>
          </a:prstGeom>
          <a:noFill/>
        </p:spPr>
        <p:txBody>
          <a:bodyPr wrap="square" rtlCol="0">
            <a:spAutoFit/>
          </a:bodyPr>
          <a:lstStyle/>
          <a:p>
            <a:pPr fontAlgn="base"/>
            <a:r>
              <a:rPr lang="en-US" dirty="0"/>
              <a:t>“What was the object of gathering the Jews, or the people of God in any age of the world? …</a:t>
            </a:r>
          </a:p>
          <a:p>
            <a:pPr fontAlgn="base"/>
            <a:endParaRPr lang="en-US" dirty="0"/>
          </a:p>
          <a:p>
            <a:pPr fontAlgn="base"/>
            <a:r>
              <a:rPr lang="en-US" dirty="0"/>
              <a:t>“The main object was to build unto the Lord a house whereby He could reveal unto His people the ordinances of His house and the glories of His kingdom, and teach the people the way of salvation: for there are certain ordinances and principles that, when they are taught and practiced, must be done in a place or house built for that purpose.”</a:t>
            </a:r>
          </a:p>
          <a:p>
            <a:pPr fontAlgn="base"/>
            <a:endParaRPr lang="en-US" sz="1200" dirty="0"/>
          </a:p>
        </p:txBody>
      </p:sp>
      <p:sp>
        <p:nvSpPr>
          <p:cNvPr id="5" name="TextBox 4"/>
          <p:cNvSpPr txBox="1"/>
          <p:nvPr/>
        </p:nvSpPr>
        <p:spPr>
          <a:xfrm>
            <a:off x="445523" y="-6495"/>
            <a:ext cx="11299371" cy="707886"/>
          </a:xfrm>
          <a:prstGeom prst="rect">
            <a:avLst/>
          </a:prstGeom>
          <a:noFill/>
        </p:spPr>
        <p:txBody>
          <a:bodyPr wrap="square" rtlCol="0">
            <a:spAutoFit/>
          </a:bodyPr>
          <a:lstStyle/>
          <a:p>
            <a:pPr algn="ctr"/>
            <a:r>
              <a:rPr lang="en-US" sz="4000" dirty="0">
                <a:latin typeface="Rockwell" panose="02060603020205020403" pitchFamily="18" charset="0"/>
                <a:cs typeface="FrankRuehl" panose="020E0503060101010101" pitchFamily="34" charset="-79"/>
              </a:rPr>
              <a:t>Ancient Temples</a:t>
            </a:r>
          </a:p>
        </p:txBody>
      </p:sp>
      <p:sp>
        <p:nvSpPr>
          <p:cNvPr id="8" name="TextBox 7"/>
          <p:cNvSpPr txBox="1"/>
          <p:nvPr/>
        </p:nvSpPr>
        <p:spPr>
          <a:xfrm>
            <a:off x="87708" y="6421282"/>
            <a:ext cx="3439458" cy="369332"/>
          </a:xfrm>
          <a:prstGeom prst="rect">
            <a:avLst/>
          </a:prstGeom>
          <a:noFill/>
        </p:spPr>
        <p:txBody>
          <a:bodyPr wrap="square" rtlCol="0">
            <a:spAutoFit/>
          </a:bodyPr>
          <a:lstStyle/>
          <a:p>
            <a:r>
              <a:rPr lang="en-US" dirty="0"/>
              <a:t>D&amp;C 124:38-41  </a:t>
            </a:r>
            <a:r>
              <a:rPr lang="en-US" sz="1200" dirty="0"/>
              <a:t>HC</a:t>
            </a:r>
          </a:p>
        </p:txBody>
      </p:sp>
      <p:sp>
        <p:nvSpPr>
          <p:cNvPr id="3" name="Rectangle 2"/>
          <p:cNvSpPr/>
          <p:nvPr/>
        </p:nvSpPr>
        <p:spPr>
          <a:xfrm>
            <a:off x="5648894" y="4154967"/>
            <a:ext cx="6096000" cy="2862322"/>
          </a:xfrm>
          <a:prstGeom prst="rect">
            <a:avLst/>
          </a:prstGeom>
        </p:spPr>
        <p:txBody>
          <a:bodyPr>
            <a:spAutoFit/>
          </a:bodyPr>
          <a:lstStyle/>
          <a:p>
            <a:r>
              <a:rPr lang="en-US" dirty="0">
                <a:solidFill>
                  <a:srgbClr val="333333"/>
                </a:solidFill>
              </a:rPr>
              <a:t>“It was the design of the councils of heaven before the world was, that the principles and laws of the priesthood should be predicated upon the gathering of the people in every age of the world. Jesus did everything to gather the people, and they would not be gathered, and He therefore poured out curses upon them. Ordinances instituted in the heavens before the foundation of the world, in the priesthood, for the salvation of men, are not to be altered or changed. All must be saved on the same principles.”</a:t>
            </a:r>
          </a:p>
          <a:p>
            <a:endParaRPr lang="en-US" sz="1200" dirty="0"/>
          </a:p>
        </p:txBody>
      </p:sp>
      <p:pic>
        <p:nvPicPr>
          <p:cNvPr id="6" name="Picture 5">
            <a:extLst>
              <a:ext uri="{FF2B5EF4-FFF2-40B4-BE49-F238E27FC236}">
                <a16:creationId xmlns:a16="http://schemas.microsoft.com/office/drawing/2014/main" id="{25676321-856A-48CF-9F77-737BED32E0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9015" y="874957"/>
            <a:ext cx="3898900" cy="3162300"/>
          </a:xfrm>
          <a:prstGeom prst="rect">
            <a:avLst/>
          </a:prstGeom>
        </p:spPr>
      </p:pic>
      <p:pic>
        <p:nvPicPr>
          <p:cNvPr id="10" name="Picture 9">
            <a:extLst>
              <a:ext uri="{FF2B5EF4-FFF2-40B4-BE49-F238E27FC236}">
                <a16:creationId xmlns:a16="http://schemas.microsoft.com/office/drawing/2014/main" id="{1EEEF320-B928-470A-9A49-9110F07FEA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705" y="3862993"/>
            <a:ext cx="3712464" cy="2499360"/>
          </a:xfrm>
          <a:prstGeom prst="rect">
            <a:avLst/>
          </a:prstGeom>
        </p:spPr>
      </p:pic>
    </p:spTree>
    <p:extLst>
      <p:ext uri="{BB962C8B-B14F-4D97-AF65-F5344CB8AC3E}">
        <p14:creationId xmlns:p14="http://schemas.microsoft.com/office/powerpoint/2010/main" val="3103775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EF1D24A-F016-482F-A3D8-81AF5BBA1C1C}"/>
              </a:ext>
            </a:extLst>
          </p:cNvPr>
          <p:cNvPicPr>
            <a:picLocks noChangeAspect="1"/>
          </p:cNvPicPr>
          <p:nvPr/>
        </p:nvPicPr>
        <p:blipFill rotWithShape="1">
          <a:blip r:embed="rId2">
            <a:extLst>
              <a:ext uri="{28A0092B-C50C-407E-A947-70E740481C1C}">
                <a14:useLocalDpi xmlns:a14="http://schemas.microsoft.com/office/drawing/2010/main" val="0"/>
              </a:ext>
            </a:extLst>
          </a:blip>
          <a:srcRect l="3393" t="4128" r="5691"/>
          <a:stretch/>
        </p:blipFill>
        <p:spPr>
          <a:xfrm>
            <a:off x="-12800" y="-26877"/>
            <a:ext cx="12325302" cy="6985237"/>
          </a:xfrm>
          <a:prstGeom prst="rect">
            <a:avLst/>
          </a:prstGeom>
        </p:spPr>
      </p:pic>
      <p:sp>
        <p:nvSpPr>
          <p:cNvPr id="2" name="TextBox 1"/>
          <p:cNvSpPr txBox="1"/>
          <p:nvPr/>
        </p:nvSpPr>
        <p:spPr>
          <a:xfrm>
            <a:off x="235376" y="1174935"/>
            <a:ext cx="5864088" cy="4893647"/>
          </a:xfrm>
          <a:prstGeom prst="rect">
            <a:avLst/>
          </a:prstGeom>
          <a:noFill/>
        </p:spPr>
        <p:txBody>
          <a:bodyPr wrap="square" rtlCol="0">
            <a:spAutoFit/>
          </a:bodyPr>
          <a:lstStyle/>
          <a:p>
            <a:pPr fontAlgn="base"/>
            <a:r>
              <a:rPr lang="en-US" sz="2400" dirty="0"/>
              <a:t>“It is for the same purpose that God gathers together His people in the last days, to build unto the Lord a house to prepare them for the ordinances and endowments, washings and </a:t>
            </a:r>
            <a:r>
              <a:rPr lang="en-US" sz="2400" dirty="0" err="1"/>
              <a:t>anointings</a:t>
            </a:r>
            <a:r>
              <a:rPr lang="en-US" sz="2400" dirty="0"/>
              <a:t>, etc. </a:t>
            </a:r>
          </a:p>
          <a:p>
            <a:pPr fontAlgn="base"/>
            <a:endParaRPr lang="en-US" sz="2400" dirty="0"/>
          </a:p>
          <a:p>
            <a:pPr fontAlgn="base"/>
            <a:r>
              <a:rPr lang="en-US" sz="2400" dirty="0"/>
              <a:t>One of the ordinances of the house of the Lord is baptism for the dead. God decreed before the foundation of the world that that ordinance should be administered in a font prepared for that purpose in the house of the Lord.”</a:t>
            </a:r>
          </a:p>
          <a:p>
            <a:pPr fontAlgn="base"/>
            <a:r>
              <a:rPr lang="en-US" sz="1200" dirty="0"/>
              <a:t>HC</a:t>
            </a:r>
          </a:p>
        </p:txBody>
      </p:sp>
      <p:sp>
        <p:nvSpPr>
          <p:cNvPr id="5" name="TextBox 4"/>
          <p:cNvSpPr txBox="1"/>
          <p:nvPr/>
        </p:nvSpPr>
        <p:spPr>
          <a:xfrm>
            <a:off x="445523" y="-6495"/>
            <a:ext cx="11299371" cy="707886"/>
          </a:xfrm>
          <a:prstGeom prst="rect">
            <a:avLst/>
          </a:prstGeom>
          <a:noFill/>
        </p:spPr>
        <p:txBody>
          <a:bodyPr wrap="square" rtlCol="0">
            <a:spAutoFit/>
          </a:bodyPr>
          <a:lstStyle/>
          <a:p>
            <a:pPr algn="ctr"/>
            <a:r>
              <a:rPr lang="en-US" sz="4000" dirty="0">
                <a:latin typeface="Rockwell" panose="02060603020205020403" pitchFamily="18" charset="0"/>
                <a:cs typeface="FrankRuehl" panose="020E0503060101010101" pitchFamily="34" charset="-79"/>
              </a:rPr>
              <a:t>Nauvoo Temple</a:t>
            </a:r>
          </a:p>
        </p:txBody>
      </p:sp>
      <p:sp>
        <p:nvSpPr>
          <p:cNvPr id="3" name="Rectangle 2"/>
          <p:cNvSpPr/>
          <p:nvPr/>
        </p:nvSpPr>
        <p:spPr>
          <a:xfrm>
            <a:off x="6334841" y="5036287"/>
            <a:ext cx="4672828" cy="1384995"/>
          </a:xfrm>
          <a:prstGeom prst="rect">
            <a:avLst/>
          </a:prstGeom>
        </p:spPr>
        <p:txBody>
          <a:bodyPr wrap="square">
            <a:spAutoFit/>
          </a:bodyPr>
          <a:lstStyle/>
          <a:p>
            <a:pPr algn="ctr"/>
            <a:r>
              <a:rPr lang="en-US" sz="2800" dirty="0"/>
              <a:t>The Nauvoo Temple was the first ordinance temple built in the last dispensation.</a:t>
            </a:r>
            <a:r>
              <a:rPr lang="en-US" sz="2800" dirty="0">
                <a:solidFill>
                  <a:srgbClr val="333333"/>
                </a:solidFill>
              </a:rPr>
              <a:t>.</a:t>
            </a:r>
            <a:endParaRPr lang="en-US" sz="2800" dirty="0"/>
          </a:p>
        </p:txBody>
      </p:sp>
      <p:pic>
        <p:nvPicPr>
          <p:cNvPr id="6" name="Picture 5">
            <a:extLst>
              <a:ext uri="{FF2B5EF4-FFF2-40B4-BE49-F238E27FC236}">
                <a16:creationId xmlns:a16="http://schemas.microsoft.com/office/drawing/2014/main" id="{B0EC3495-A3BC-407D-BD91-D6A8C03791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3143" y="1174935"/>
            <a:ext cx="3316224" cy="3651504"/>
          </a:xfrm>
          <a:prstGeom prst="rect">
            <a:avLst/>
          </a:prstGeom>
        </p:spPr>
      </p:pic>
    </p:spTree>
    <p:extLst>
      <p:ext uri="{BB962C8B-B14F-4D97-AF65-F5344CB8AC3E}">
        <p14:creationId xmlns:p14="http://schemas.microsoft.com/office/powerpoint/2010/main" val="475742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3E08D76-0AD3-441F-9108-D924409132A9}"/>
              </a:ext>
            </a:extLst>
          </p:cNvPr>
          <p:cNvPicPr>
            <a:picLocks noChangeAspect="1"/>
          </p:cNvPicPr>
          <p:nvPr/>
        </p:nvPicPr>
        <p:blipFill rotWithShape="1">
          <a:blip r:embed="rId2">
            <a:extLst>
              <a:ext uri="{28A0092B-C50C-407E-A947-70E740481C1C}">
                <a14:useLocalDpi xmlns:a14="http://schemas.microsoft.com/office/drawing/2010/main" val="0"/>
              </a:ext>
            </a:extLst>
          </a:blip>
          <a:srcRect l="3393" t="4128" r="5691"/>
          <a:stretch/>
        </p:blipFill>
        <p:spPr>
          <a:xfrm>
            <a:off x="-12800" y="-26877"/>
            <a:ext cx="12325302" cy="6985237"/>
          </a:xfrm>
          <a:prstGeom prst="rect">
            <a:avLst/>
          </a:prstGeom>
        </p:spPr>
      </p:pic>
      <p:sp>
        <p:nvSpPr>
          <p:cNvPr id="2" name="TextBox 1"/>
          <p:cNvSpPr txBox="1"/>
          <p:nvPr/>
        </p:nvSpPr>
        <p:spPr>
          <a:xfrm>
            <a:off x="235376" y="1174935"/>
            <a:ext cx="5864088" cy="5078313"/>
          </a:xfrm>
          <a:prstGeom prst="rect">
            <a:avLst/>
          </a:prstGeom>
          <a:noFill/>
        </p:spPr>
        <p:txBody>
          <a:bodyPr wrap="square" rtlCol="0">
            <a:spAutoFit/>
          </a:bodyPr>
          <a:lstStyle/>
          <a:p>
            <a:pPr fontAlgn="base"/>
            <a:r>
              <a:rPr lang="en-US" dirty="0"/>
              <a:t>“The Temple Endowment, as administered in modern temples, comprises instruction relating to the significance and sequence of past dispensations, and the importance of the present as the greatest and grandest era in human history. </a:t>
            </a:r>
          </a:p>
          <a:p>
            <a:pPr fontAlgn="base"/>
            <a:endParaRPr lang="en-US" dirty="0"/>
          </a:p>
          <a:p>
            <a:pPr fontAlgn="base"/>
            <a:r>
              <a:rPr lang="en-US" dirty="0"/>
              <a:t>This course of instruction includes a recital of the most prominent events of the creative period, the condition of our first parents in the garden of Eden, their disobedience and consequent expulsion from the blissful abode, their conditions in the lone and dreary world when doomed to live by labor and sweat, the plan of redemption by which the great transgression may be atoned, the period of the great apostasy, the restoration of the Gospel with all its ancient powers and privileges, the absolute and indispensable condition of personal purity and devotion to the right in present life, and a strict compliance with Gospel requirements.” </a:t>
            </a:r>
            <a:r>
              <a:rPr lang="en-US" sz="1200" dirty="0"/>
              <a:t>Elder James E. </a:t>
            </a:r>
            <a:r>
              <a:rPr lang="en-US" sz="1200" dirty="0" err="1"/>
              <a:t>Talmage</a:t>
            </a:r>
            <a:endParaRPr lang="en-US" sz="1200" dirty="0"/>
          </a:p>
        </p:txBody>
      </p:sp>
      <p:sp>
        <p:nvSpPr>
          <p:cNvPr id="5" name="TextBox 4"/>
          <p:cNvSpPr txBox="1"/>
          <p:nvPr/>
        </p:nvSpPr>
        <p:spPr>
          <a:xfrm>
            <a:off x="445523" y="-6495"/>
            <a:ext cx="11299371" cy="707886"/>
          </a:xfrm>
          <a:prstGeom prst="rect">
            <a:avLst/>
          </a:prstGeom>
          <a:noFill/>
        </p:spPr>
        <p:txBody>
          <a:bodyPr wrap="square" rtlCol="0">
            <a:spAutoFit/>
          </a:bodyPr>
          <a:lstStyle/>
          <a:p>
            <a:pPr algn="ctr"/>
            <a:r>
              <a:rPr lang="en-US" sz="4000" dirty="0">
                <a:latin typeface="Rockwell" panose="02060603020205020403" pitchFamily="18" charset="0"/>
                <a:cs typeface="FrankRuehl" panose="020E0503060101010101" pitchFamily="34" charset="-79"/>
              </a:rPr>
              <a:t>The Temple Endowment</a:t>
            </a:r>
          </a:p>
        </p:txBody>
      </p:sp>
      <p:pic>
        <p:nvPicPr>
          <p:cNvPr id="4" name="Picture 3">
            <a:extLst>
              <a:ext uri="{FF2B5EF4-FFF2-40B4-BE49-F238E27FC236}">
                <a16:creationId xmlns:a16="http://schemas.microsoft.com/office/drawing/2014/main" id="{CF5B89E8-92CF-4E4F-8D07-276C2FA97F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4563" y="1765882"/>
            <a:ext cx="5048250" cy="3619500"/>
          </a:xfrm>
          <a:prstGeom prst="rect">
            <a:avLst/>
          </a:prstGeom>
        </p:spPr>
      </p:pic>
    </p:spTree>
    <p:extLst>
      <p:ext uri="{BB962C8B-B14F-4D97-AF65-F5344CB8AC3E}">
        <p14:creationId xmlns:p14="http://schemas.microsoft.com/office/powerpoint/2010/main" val="1805704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536CA1-222F-473F-8583-3FCC56CAC87F}"/>
              </a:ext>
            </a:extLst>
          </p:cNvPr>
          <p:cNvPicPr>
            <a:picLocks noChangeAspect="1"/>
          </p:cNvPicPr>
          <p:nvPr/>
        </p:nvPicPr>
        <p:blipFill rotWithShape="1">
          <a:blip r:embed="rId2">
            <a:extLst>
              <a:ext uri="{28A0092B-C50C-407E-A947-70E740481C1C}">
                <a14:useLocalDpi xmlns:a14="http://schemas.microsoft.com/office/drawing/2010/main" val="0"/>
              </a:ext>
            </a:extLst>
          </a:blip>
          <a:srcRect l="3393" t="4128" r="5691"/>
          <a:stretch/>
        </p:blipFill>
        <p:spPr>
          <a:xfrm>
            <a:off x="-12800" y="-26877"/>
            <a:ext cx="12325302" cy="6985237"/>
          </a:xfrm>
          <a:prstGeom prst="rect">
            <a:avLst/>
          </a:prstGeom>
        </p:spPr>
      </p:pic>
      <p:sp>
        <p:nvSpPr>
          <p:cNvPr id="2" name="TextBox 1"/>
          <p:cNvSpPr txBox="1"/>
          <p:nvPr/>
        </p:nvSpPr>
        <p:spPr>
          <a:xfrm>
            <a:off x="235376" y="1174935"/>
            <a:ext cx="5864088" cy="3139321"/>
          </a:xfrm>
          <a:prstGeom prst="rect">
            <a:avLst/>
          </a:prstGeom>
          <a:noFill/>
        </p:spPr>
        <p:txBody>
          <a:bodyPr wrap="square" rtlCol="0">
            <a:spAutoFit/>
          </a:bodyPr>
          <a:lstStyle/>
          <a:p>
            <a:pPr fontAlgn="base"/>
            <a:r>
              <a:rPr lang="en-US" dirty="0"/>
              <a:t>“…We are not simply a community of covenant individuals. We do not work out our salvation separately and singly but rather together. If one man chooses to pollute the water it is not he alone who suffers. </a:t>
            </a:r>
          </a:p>
          <a:p>
            <a:pPr fontAlgn="base"/>
            <a:endParaRPr lang="en-US" dirty="0"/>
          </a:p>
          <a:p>
            <a:pPr fontAlgn="base"/>
            <a:r>
              <a:rPr lang="en-US" dirty="0"/>
              <a:t>All who drink it, regardless of how innocent they may be, will be poisoned.</a:t>
            </a:r>
          </a:p>
          <a:p>
            <a:pPr fontAlgn="base"/>
            <a:endParaRPr lang="en-US" dirty="0"/>
          </a:p>
          <a:p>
            <a:pPr fontAlgn="base"/>
            <a:r>
              <a:rPr lang="en-US" dirty="0"/>
              <a:t>While if another man choose to raise the blinds so that the light of heaven might enter…all within the room are thereby enabled to see.”</a:t>
            </a:r>
          </a:p>
        </p:txBody>
      </p:sp>
      <p:sp>
        <p:nvSpPr>
          <p:cNvPr id="5" name="TextBox 4"/>
          <p:cNvSpPr txBox="1"/>
          <p:nvPr/>
        </p:nvSpPr>
        <p:spPr>
          <a:xfrm>
            <a:off x="445523" y="-6495"/>
            <a:ext cx="11299371" cy="707886"/>
          </a:xfrm>
          <a:prstGeom prst="rect">
            <a:avLst/>
          </a:prstGeom>
          <a:noFill/>
        </p:spPr>
        <p:txBody>
          <a:bodyPr wrap="square" rtlCol="0">
            <a:spAutoFit/>
          </a:bodyPr>
          <a:lstStyle/>
          <a:p>
            <a:pPr algn="ctr"/>
            <a:r>
              <a:rPr lang="en-US" sz="4000" dirty="0">
                <a:latin typeface="Rockwell" panose="02060603020205020403" pitchFamily="18" charset="0"/>
                <a:cs typeface="FrankRuehl" panose="020E0503060101010101" pitchFamily="34" charset="-79"/>
              </a:rPr>
              <a:t>Become a Covenant People</a:t>
            </a:r>
          </a:p>
        </p:txBody>
      </p:sp>
      <p:sp>
        <p:nvSpPr>
          <p:cNvPr id="8" name="TextBox 7"/>
          <p:cNvSpPr txBox="1"/>
          <p:nvPr/>
        </p:nvSpPr>
        <p:spPr>
          <a:xfrm>
            <a:off x="87708" y="6421282"/>
            <a:ext cx="5038084" cy="369332"/>
          </a:xfrm>
          <a:prstGeom prst="rect">
            <a:avLst/>
          </a:prstGeom>
          <a:noFill/>
        </p:spPr>
        <p:txBody>
          <a:bodyPr wrap="square" rtlCol="0">
            <a:spAutoFit/>
          </a:bodyPr>
          <a:lstStyle/>
          <a:p>
            <a:r>
              <a:rPr lang="en-US" dirty="0"/>
              <a:t>D&amp;C 124:45-48 </a:t>
            </a:r>
            <a:r>
              <a:rPr lang="en-US" sz="1200" dirty="0"/>
              <a:t>McConkie and </a:t>
            </a:r>
            <a:r>
              <a:rPr lang="en-US" sz="1200" dirty="0" err="1"/>
              <a:t>Ostler</a:t>
            </a:r>
            <a:endParaRPr lang="en-US" sz="1200" dirty="0"/>
          </a:p>
        </p:txBody>
      </p:sp>
      <p:sp>
        <p:nvSpPr>
          <p:cNvPr id="9" name="TextBox 8"/>
          <p:cNvSpPr txBox="1"/>
          <p:nvPr/>
        </p:nvSpPr>
        <p:spPr>
          <a:xfrm>
            <a:off x="5880806" y="4985963"/>
            <a:ext cx="5864088" cy="1200329"/>
          </a:xfrm>
          <a:prstGeom prst="rect">
            <a:avLst/>
          </a:prstGeom>
          <a:noFill/>
        </p:spPr>
        <p:txBody>
          <a:bodyPr wrap="square" rtlCol="0">
            <a:spAutoFit/>
          </a:bodyPr>
          <a:lstStyle/>
          <a:p>
            <a:pPr fontAlgn="base"/>
            <a:r>
              <a:rPr lang="en-US" dirty="0"/>
              <a:t>“Nauvoo is to be a place of refuge and safety if the Saints abide in the counsels of the Lord, but if some of their number choose to pursue another course, all will suffer, and again as history attests such was the case.”</a:t>
            </a:r>
          </a:p>
        </p:txBody>
      </p:sp>
      <p:pic>
        <p:nvPicPr>
          <p:cNvPr id="4" name="Picture 3">
            <a:extLst>
              <a:ext uri="{FF2B5EF4-FFF2-40B4-BE49-F238E27FC236}">
                <a16:creationId xmlns:a16="http://schemas.microsoft.com/office/drawing/2014/main" id="{F6997F1C-5974-464B-9B66-1B32D70903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7640" y="748578"/>
            <a:ext cx="3152775" cy="1876425"/>
          </a:xfrm>
          <a:prstGeom prst="rect">
            <a:avLst/>
          </a:prstGeom>
        </p:spPr>
      </p:pic>
      <p:pic>
        <p:nvPicPr>
          <p:cNvPr id="7" name="Picture 6">
            <a:extLst>
              <a:ext uri="{FF2B5EF4-FFF2-40B4-BE49-F238E27FC236}">
                <a16:creationId xmlns:a16="http://schemas.microsoft.com/office/drawing/2014/main" id="{91836F40-9E0E-4860-A30A-18AD9B8907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79691" y="2616140"/>
            <a:ext cx="2481072" cy="2060448"/>
          </a:xfrm>
          <a:prstGeom prst="rect">
            <a:avLst/>
          </a:prstGeom>
        </p:spPr>
      </p:pic>
      <p:pic>
        <p:nvPicPr>
          <p:cNvPr id="12" name="Picture 11">
            <a:extLst>
              <a:ext uri="{FF2B5EF4-FFF2-40B4-BE49-F238E27FC236}">
                <a16:creationId xmlns:a16="http://schemas.microsoft.com/office/drawing/2014/main" id="{A48F700A-6658-4FAC-8E03-F619AF5CF2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79337" y="4160167"/>
            <a:ext cx="3518702" cy="2261115"/>
          </a:xfrm>
          <a:prstGeom prst="rect">
            <a:avLst/>
          </a:prstGeom>
        </p:spPr>
      </p:pic>
    </p:spTree>
    <p:extLst>
      <p:ext uri="{BB962C8B-B14F-4D97-AF65-F5344CB8AC3E}">
        <p14:creationId xmlns:p14="http://schemas.microsoft.com/office/powerpoint/2010/main" val="2999976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 name="Picture 117">
            <a:extLst>
              <a:ext uri="{FF2B5EF4-FFF2-40B4-BE49-F238E27FC236}">
                <a16:creationId xmlns:a16="http://schemas.microsoft.com/office/drawing/2014/main" id="{52F0E178-A56B-4C61-A21A-A3F94578F99F}"/>
              </a:ext>
            </a:extLst>
          </p:cNvPr>
          <p:cNvPicPr>
            <a:picLocks noChangeAspect="1"/>
          </p:cNvPicPr>
          <p:nvPr/>
        </p:nvPicPr>
        <p:blipFill rotWithShape="1">
          <a:blip r:embed="rId2">
            <a:extLst>
              <a:ext uri="{28A0092B-C50C-407E-A947-70E740481C1C}">
                <a14:useLocalDpi xmlns:a14="http://schemas.microsoft.com/office/drawing/2010/main" val="0"/>
              </a:ext>
            </a:extLst>
          </a:blip>
          <a:srcRect l="3393" t="4128" r="5691"/>
          <a:stretch/>
        </p:blipFill>
        <p:spPr>
          <a:xfrm>
            <a:off x="-12800" y="-26877"/>
            <a:ext cx="12325302" cy="6985237"/>
          </a:xfrm>
          <a:prstGeom prst="rect">
            <a:avLst/>
          </a:prstGeom>
        </p:spPr>
      </p:pic>
      <p:sp>
        <p:nvSpPr>
          <p:cNvPr id="2" name="TextBox 1"/>
          <p:cNvSpPr txBox="1"/>
          <p:nvPr/>
        </p:nvSpPr>
        <p:spPr>
          <a:xfrm>
            <a:off x="349723" y="698688"/>
            <a:ext cx="2828043" cy="1261884"/>
          </a:xfrm>
          <a:prstGeom prst="rect">
            <a:avLst/>
          </a:prstGeom>
          <a:noFill/>
        </p:spPr>
        <p:txBody>
          <a:bodyPr wrap="square" rtlCol="0">
            <a:spAutoFit/>
          </a:bodyPr>
          <a:lstStyle/>
          <a:p>
            <a:r>
              <a:rPr lang="en-US" sz="1600" dirty="0"/>
              <a:t>In a general conference held in October 1840 the Saints appointed a committee to build the House of the Lord </a:t>
            </a:r>
          </a:p>
          <a:p>
            <a:r>
              <a:rPr lang="en-US" sz="1200" dirty="0"/>
              <a:t>HC</a:t>
            </a:r>
          </a:p>
        </p:txBody>
      </p:sp>
      <p:sp>
        <p:nvSpPr>
          <p:cNvPr id="5" name="TextBox 4"/>
          <p:cNvSpPr txBox="1"/>
          <p:nvPr/>
        </p:nvSpPr>
        <p:spPr>
          <a:xfrm>
            <a:off x="445523" y="-6495"/>
            <a:ext cx="11299371" cy="707886"/>
          </a:xfrm>
          <a:prstGeom prst="rect">
            <a:avLst/>
          </a:prstGeom>
          <a:noFill/>
        </p:spPr>
        <p:txBody>
          <a:bodyPr wrap="square" rtlCol="0">
            <a:spAutoFit/>
          </a:bodyPr>
          <a:lstStyle/>
          <a:p>
            <a:pPr algn="ctr"/>
            <a:r>
              <a:rPr lang="en-US" sz="4000" dirty="0">
                <a:latin typeface="Rockwell" panose="02060603020205020403" pitchFamily="18" charset="0"/>
                <a:cs typeface="FrankRuehl" panose="020E0503060101010101" pitchFamily="34" charset="-79"/>
              </a:rPr>
              <a:t>To Build</a:t>
            </a:r>
          </a:p>
        </p:txBody>
      </p:sp>
      <p:grpSp>
        <p:nvGrpSpPr>
          <p:cNvPr id="4" name="Group 3"/>
          <p:cNvGrpSpPr/>
          <p:nvPr/>
        </p:nvGrpSpPr>
        <p:grpSpPr>
          <a:xfrm>
            <a:off x="664381" y="2585541"/>
            <a:ext cx="4079864" cy="3637784"/>
            <a:chOff x="664381" y="2585541"/>
            <a:chExt cx="4079864" cy="3637784"/>
          </a:xfrm>
        </p:grpSpPr>
        <p:grpSp>
          <p:nvGrpSpPr>
            <p:cNvPr id="56" name="Group 55"/>
            <p:cNvGrpSpPr/>
            <p:nvPr/>
          </p:nvGrpSpPr>
          <p:grpSpPr>
            <a:xfrm>
              <a:off x="664381" y="2585541"/>
              <a:ext cx="1389083" cy="3637784"/>
              <a:chOff x="6687523" y="1042255"/>
              <a:chExt cx="1852110" cy="4850378"/>
            </a:xfrm>
          </p:grpSpPr>
          <p:sp>
            <p:nvSpPr>
              <p:cNvPr id="57" name="Oval 56"/>
              <p:cNvSpPr/>
              <p:nvPr/>
            </p:nvSpPr>
            <p:spPr>
              <a:xfrm rot="906007">
                <a:off x="6687523" y="3658960"/>
                <a:ext cx="374134" cy="59179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8" name="Oval 57"/>
              <p:cNvSpPr/>
              <p:nvPr/>
            </p:nvSpPr>
            <p:spPr>
              <a:xfrm rot="20767032">
                <a:off x="8165499" y="3715593"/>
                <a:ext cx="374134" cy="59179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9" name="Trapezoid 58"/>
              <p:cNvSpPr/>
              <p:nvPr/>
            </p:nvSpPr>
            <p:spPr>
              <a:xfrm rot="1457923">
                <a:off x="6898106" y="2591490"/>
                <a:ext cx="478081" cy="1500918"/>
              </a:xfrm>
              <a:prstGeom prst="trapezoid">
                <a:avLst>
                  <a:gd name="adj" fmla="val 27245"/>
                </a:avLst>
              </a:prstGeom>
              <a:solidFill>
                <a:srgbClr val="ECD7A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0" name="Trapezoid 59"/>
              <p:cNvSpPr/>
              <p:nvPr/>
            </p:nvSpPr>
            <p:spPr>
              <a:xfrm rot="20380163">
                <a:off x="7842315" y="2517841"/>
                <a:ext cx="478081" cy="1655436"/>
              </a:xfrm>
              <a:prstGeom prst="trapezoid">
                <a:avLst>
                  <a:gd name="adj" fmla="val 27245"/>
                </a:avLst>
              </a:prstGeom>
              <a:solidFill>
                <a:srgbClr val="ECD7A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1" name="Trapezoid 60"/>
              <p:cNvSpPr/>
              <p:nvPr/>
            </p:nvSpPr>
            <p:spPr>
              <a:xfrm>
                <a:off x="7088835" y="2579609"/>
                <a:ext cx="1068955" cy="1636439"/>
              </a:xfrm>
              <a:prstGeom prst="trapezoid">
                <a:avLst/>
              </a:prstGeom>
              <a:solidFill>
                <a:srgbClr val="ECD7A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2" name="Round Diagonal Corner Rectangle 61"/>
              <p:cNvSpPr/>
              <p:nvPr/>
            </p:nvSpPr>
            <p:spPr>
              <a:xfrm rot="19865534" flipH="1">
                <a:off x="7036884" y="1238298"/>
                <a:ext cx="1202900" cy="800436"/>
              </a:xfrm>
              <a:prstGeom prst="round2DiagRect">
                <a:avLst>
                  <a:gd name="adj1" fmla="val 50000"/>
                  <a:gd name="adj2" fmla="val 0"/>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3" name="Oval 62"/>
              <p:cNvSpPr/>
              <p:nvPr/>
            </p:nvSpPr>
            <p:spPr>
              <a:xfrm rot="2704841" flipH="1">
                <a:off x="7114534" y="5409140"/>
                <a:ext cx="285089" cy="646864"/>
              </a:xfrm>
              <a:prstGeom prst="ellipse">
                <a:avLst/>
              </a:prstGeom>
              <a:solidFill>
                <a:srgbClr val="1D0E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4" name="Oval 63"/>
              <p:cNvSpPr/>
              <p:nvPr/>
            </p:nvSpPr>
            <p:spPr>
              <a:xfrm rot="17610301" flipH="1">
                <a:off x="7763060" y="5454167"/>
                <a:ext cx="230069" cy="646864"/>
              </a:xfrm>
              <a:prstGeom prst="ellipse">
                <a:avLst/>
              </a:prstGeom>
              <a:solidFill>
                <a:srgbClr val="1D0E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5" name="Oval 64"/>
              <p:cNvSpPr/>
              <p:nvPr/>
            </p:nvSpPr>
            <p:spPr>
              <a:xfrm>
                <a:off x="7637775" y="2922543"/>
                <a:ext cx="76200" cy="73952"/>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6" name="Round Diagonal Corner Rectangle 65"/>
              <p:cNvSpPr/>
              <p:nvPr/>
            </p:nvSpPr>
            <p:spPr>
              <a:xfrm rot="18123538" flipH="1">
                <a:off x="6940482" y="1165528"/>
                <a:ext cx="689556" cy="443010"/>
              </a:xfrm>
              <a:prstGeom prst="round2DiagRect">
                <a:avLst>
                  <a:gd name="adj1" fmla="val 50000"/>
                  <a:gd name="adj2" fmla="val 0"/>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7" name="Round Diagonal Corner Rectangle 66"/>
              <p:cNvSpPr/>
              <p:nvPr/>
            </p:nvSpPr>
            <p:spPr>
              <a:xfrm flipH="1">
                <a:off x="7508444" y="1106444"/>
                <a:ext cx="689556" cy="463209"/>
              </a:xfrm>
              <a:prstGeom prst="round2DiagRect">
                <a:avLst>
                  <a:gd name="adj1" fmla="val 50000"/>
                  <a:gd name="adj2" fmla="val 0"/>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8" name="Oval 67"/>
              <p:cNvSpPr/>
              <p:nvPr/>
            </p:nvSpPr>
            <p:spPr>
              <a:xfrm>
                <a:off x="7339399" y="1125301"/>
                <a:ext cx="288077" cy="294614"/>
              </a:xfrm>
              <a:prstGeom prst="ellipse">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9" name="Trapezoid 68"/>
              <p:cNvSpPr/>
              <p:nvPr/>
            </p:nvSpPr>
            <p:spPr>
              <a:xfrm>
                <a:off x="6985210" y="4085150"/>
                <a:ext cx="1246625" cy="1676156"/>
              </a:xfrm>
              <a:prstGeom prst="trapezoid">
                <a:avLst>
                  <a:gd name="adj" fmla="val 12030"/>
                </a:avLst>
              </a:prstGeom>
              <a:solidFill>
                <a:srgbClr val="F0C8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cxnSp>
            <p:nvCxnSpPr>
              <p:cNvPr id="70" name="Straight Connector 69"/>
              <p:cNvCxnSpPr>
                <a:endCxn id="69" idx="2"/>
              </p:cNvCxnSpPr>
              <p:nvPr/>
            </p:nvCxnSpPr>
            <p:spPr>
              <a:xfrm>
                <a:off x="7586755" y="4683523"/>
                <a:ext cx="21768" cy="107778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Rounded Rectangle 70"/>
              <p:cNvSpPr/>
              <p:nvPr/>
            </p:nvSpPr>
            <p:spPr>
              <a:xfrm>
                <a:off x="7086600" y="4011488"/>
                <a:ext cx="1061066" cy="20456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nvGrpSpPr>
              <p:cNvPr id="72" name="Group 71"/>
              <p:cNvGrpSpPr/>
              <p:nvPr/>
            </p:nvGrpSpPr>
            <p:grpSpPr>
              <a:xfrm rot="3020591">
                <a:off x="7010945" y="3872063"/>
                <a:ext cx="826911" cy="563748"/>
                <a:chOff x="4572000" y="3227195"/>
                <a:chExt cx="2128968" cy="1451427"/>
              </a:xfrm>
            </p:grpSpPr>
            <p:sp>
              <p:nvSpPr>
                <p:cNvPr id="83" name="Rounded Rectangle 82"/>
                <p:cNvSpPr/>
                <p:nvPr/>
              </p:nvSpPr>
              <p:spPr>
                <a:xfrm rot="7008099">
                  <a:off x="5693314" y="3670968"/>
                  <a:ext cx="415108" cy="1600200"/>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4" name="Moon 83"/>
                <p:cNvSpPr/>
                <p:nvPr/>
              </p:nvSpPr>
              <p:spPr>
                <a:xfrm rot="2431958">
                  <a:off x="4826463" y="3227195"/>
                  <a:ext cx="691087" cy="1013209"/>
                </a:xfrm>
                <a:prstGeom prst="moon">
                  <a:avLst>
                    <a:gd name="adj" fmla="val 51222"/>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5" name="Rounded Rectangle 84"/>
                <p:cNvSpPr/>
                <p:nvPr/>
              </p:nvSpPr>
              <p:spPr>
                <a:xfrm rot="1425070">
                  <a:off x="4572000" y="3962400"/>
                  <a:ext cx="533400" cy="609600"/>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6" name="Rounded Rectangle 85"/>
                <p:cNvSpPr/>
                <p:nvPr/>
              </p:nvSpPr>
              <p:spPr>
                <a:xfrm rot="1425070">
                  <a:off x="4748374" y="3663003"/>
                  <a:ext cx="533400" cy="609600"/>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7" name="Rounded Rectangle 86"/>
                <p:cNvSpPr/>
                <p:nvPr/>
              </p:nvSpPr>
              <p:spPr>
                <a:xfrm rot="1425070">
                  <a:off x="4724825" y="3616293"/>
                  <a:ext cx="386255" cy="889971"/>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73" name="Rounded Rectangle 72"/>
              <p:cNvSpPr/>
              <p:nvPr/>
            </p:nvSpPr>
            <p:spPr>
              <a:xfrm>
                <a:off x="7117291" y="4217611"/>
                <a:ext cx="401364" cy="654530"/>
              </a:xfrm>
              <a:prstGeom prst="roundRect">
                <a:avLst/>
              </a:prstGeom>
              <a:solidFill>
                <a:srgbClr val="A15F1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74" name="Oval 15"/>
              <p:cNvSpPr/>
              <p:nvPr/>
            </p:nvSpPr>
            <p:spPr>
              <a:xfrm>
                <a:off x="7108684" y="1215882"/>
                <a:ext cx="1049106" cy="152288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75" name="Straight Connector 74"/>
              <p:cNvCxnSpPr/>
              <p:nvPr/>
            </p:nvCxnSpPr>
            <p:spPr>
              <a:xfrm>
                <a:off x="7626572" y="2861578"/>
                <a:ext cx="19635" cy="120851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6" name="Oval 75"/>
              <p:cNvSpPr/>
              <p:nvPr/>
            </p:nvSpPr>
            <p:spPr>
              <a:xfrm>
                <a:off x="7648754" y="3170798"/>
                <a:ext cx="76200" cy="73952"/>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7" name="Oval 76"/>
              <p:cNvSpPr/>
              <p:nvPr/>
            </p:nvSpPr>
            <p:spPr>
              <a:xfrm>
                <a:off x="7644567" y="3427496"/>
                <a:ext cx="76200" cy="73952"/>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8" name="Oval 77"/>
              <p:cNvSpPr/>
              <p:nvPr/>
            </p:nvSpPr>
            <p:spPr>
              <a:xfrm>
                <a:off x="7656904" y="3649468"/>
                <a:ext cx="76200" cy="73952"/>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9" name="Oval 78"/>
              <p:cNvSpPr/>
              <p:nvPr/>
            </p:nvSpPr>
            <p:spPr>
              <a:xfrm>
                <a:off x="7658916" y="3900245"/>
                <a:ext cx="76200" cy="73952"/>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80" name="Group 79"/>
              <p:cNvGrpSpPr/>
              <p:nvPr/>
            </p:nvGrpSpPr>
            <p:grpSpPr>
              <a:xfrm>
                <a:off x="7228895" y="2568144"/>
                <a:ext cx="831344" cy="338804"/>
                <a:chOff x="4483591" y="2993195"/>
                <a:chExt cx="908282" cy="370159"/>
              </a:xfrm>
            </p:grpSpPr>
            <p:sp>
              <p:nvSpPr>
                <p:cNvPr id="81" name="Parallelogram 80"/>
                <p:cNvSpPr/>
                <p:nvPr/>
              </p:nvSpPr>
              <p:spPr>
                <a:xfrm rot="20314334" flipH="1">
                  <a:off x="4483591" y="2993195"/>
                  <a:ext cx="405351" cy="368325"/>
                </a:xfrm>
                <a:prstGeom prst="parallelogram">
                  <a:avLst>
                    <a:gd name="adj" fmla="val 67130"/>
                  </a:avLst>
                </a:prstGeom>
                <a:solidFill>
                  <a:srgbClr val="ECD7A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82" name="Parallelogram 81"/>
                <p:cNvSpPr/>
                <p:nvPr/>
              </p:nvSpPr>
              <p:spPr>
                <a:xfrm rot="1285666">
                  <a:off x="4986522" y="2995029"/>
                  <a:ext cx="405351" cy="368325"/>
                </a:xfrm>
                <a:prstGeom prst="parallelogram">
                  <a:avLst>
                    <a:gd name="adj" fmla="val 67130"/>
                  </a:avLst>
                </a:prstGeom>
                <a:solidFill>
                  <a:srgbClr val="ECD7A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grpSp>
        <p:pic>
          <p:nvPicPr>
            <p:cNvPr id="1026" name="Picture 2" descr="https://www.lds.org/bc/content/shared/content/images/gospel-library/manual/32502/24-08.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6486" y="3513556"/>
              <a:ext cx="1586829" cy="2107965"/>
            </a:xfrm>
            <a:prstGeom prst="rect">
              <a:avLst/>
            </a:prstGeom>
            <a:noFill/>
            <a:extLst>
              <a:ext uri="{909E8E84-426E-40DD-AFC4-6F175D3DCCD1}">
                <a14:hiddenFill xmlns:a14="http://schemas.microsoft.com/office/drawing/2010/main">
                  <a:solidFill>
                    <a:srgbClr val="FFFFFF"/>
                  </a:solidFill>
                </a14:hiddenFill>
              </a:ext>
            </a:extLst>
          </p:spPr>
        </p:pic>
        <p:sp>
          <p:nvSpPr>
            <p:cNvPr id="115" name="TextBox 114"/>
            <p:cNvSpPr txBox="1"/>
            <p:nvPr/>
          </p:nvSpPr>
          <p:spPr>
            <a:xfrm>
              <a:off x="1916202" y="5656393"/>
              <a:ext cx="2828043" cy="338554"/>
            </a:xfrm>
            <a:prstGeom prst="rect">
              <a:avLst/>
            </a:prstGeom>
            <a:noFill/>
          </p:spPr>
          <p:txBody>
            <a:bodyPr wrap="square" rtlCol="0">
              <a:spAutoFit/>
            </a:bodyPr>
            <a:lstStyle/>
            <a:p>
              <a:r>
                <a:rPr lang="en-US" sz="1600" dirty="0"/>
                <a:t>George Miller</a:t>
              </a:r>
              <a:endParaRPr lang="en-US" sz="1200" dirty="0"/>
            </a:p>
          </p:txBody>
        </p:sp>
      </p:grpSp>
      <p:grpSp>
        <p:nvGrpSpPr>
          <p:cNvPr id="6" name="Group 5"/>
          <p:cNvGrpSpPr/>
          <p:nvPr/>
        </p:nvGrpSpPr>
        <p:grpSpPr>
          <a:xfrm>
            <a:off x="4219524" y="1183685"/>
            <a:ext cx="4415890" cy="4437836"/>
            <a:chOff x="4219524" y="1183685"/>
            <a:chExt cx="4415890" cy="4437836"/>
          </a:xfrm>
        </p:grpSpPr>
        <p:grpSp>
          <p:nvGrpSpPr>
            <p:cNvPr id="88" name="Group 87"/>
            <p:cNvGrpSpPr/>
            <p:nvPr/>
          </p:nvGrpSpPr>
          <p:grpSpPr>
            <a:xfrm>
              <a:off x="4219524" y="1183685"/>
              <a:ext cx="1531108" cy="3628781"/>
              <a:chOff x="1151805" y="1297278"/>
              <a:chExt cx="1381559" cy="3365951"/>
            </a:xfrm>
          </p:grpSpPr>
          <p:sp>
            <p:nvSpPr>
              <p:cNvPr id="89" name="Round Diagonal Corner Rectangle 88"/>
              <p:cNvSpPr/>
              <p:nvPr/>
            </p:nvSpPr>
            <p:spPr>
              <a:xfrm rot="19727460">
                <a:off x="1269202" y="1623197"/>
                <a:ext cx="579793" cy="375207"/>
              </a:xfrm>
              <a:prstGeom prst="round2DiagRect">
                <a:avLst>
                  <a:gd name="adj1" fmla="val 50000"/>
                  <a:gd name="adj2" fmla="val 0"/>
                </a:avLst>
              </a:prstGeom>
              <a:solidFill>
                <a:srgbClr val="7457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0" name="Round Diagonal Corner Rectangle 89"/>
              <p:cNvSpPr/>
              <p:nvPr/>
            </p:nvSpPr>
            <p:spPr>
              <a:xfrm rot="4436613">
                <a:off x="1858363" y="1449678"/>
                <a:ext cx="579793" cy="375207"/>
              </a:xfrm>
              <a:prstGeom prst="round2DiagRect">
                <a:avLst>
                  <a:gd name="adj1" fmla="val 50000"/>
                  <a:gd name="adj2" fmla="val 0"/>
                </a:avLst>
              </a:prstGeom>
              <a:solidFill>
                <a:srgbClr val="7457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1" name="Oval 90"/>
              <p:cNvSpPr/>
              <p:nvPr/>
            </p:nvSpPr>
            <p:spPr>
              <a:xfrm rot="4050661">
                <a:off x="1920141" y="4249792"/>
                <a:ext cx="290465" cy="536410"/>
              </a:xfrm>
              <a:prstGeom prst="ellipse">
                <a:avLst/>
              </a:prstGeom>
              <a:solidFill>
                <a:srgbClr val="4C1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2" name="Oval 91"/>
              <p:cNvSpPr/>
              <p:nvPr/>
            </p:nvSpPr>
            <p:spPr>
              <a:xfrm rot="4050661">
                <a:off x="1533652" y="4221406"/>
                <a:ext cx="279693" cy="536410"/>
              </a:xfrm>
              <a:prstGeom prst="ellipse">
                <a:avLst/>
              </a:prstGeom>
              <a:solidFill>
                <a:srgbClr val="4C1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3" name="Trapezoid 92"/>
              <p:cNvSpPr/>
              <p:nvPr/>
            </p:nvSpPr>
            <p:spPr>
              <a:xfrm rot="344540">
                <a:off x="1484986" y="3364041"/>
                <a:ext cx="469143" cy="1139199"/>
              </a:xfrm>
              <a:prstGeom prst="trapezoid">
                <a:avLst>
                  <a:gd name="adj"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4" name="Trapezoid 93"/>
              <p:cNvSpPr/>
              <p:nvPr/>
            </p:nvSpPr>
            <p:spPr>
              <a:xfrm rot="21310922">
                <a:off x="1787663" y="3367305"/>
                <a:ext cx="512943" cy="1146797"/>
              </a:xfrm>
              <a:prstGeom prst="trapezoid">
                <a:avLst>
                  <a:gd name="adj" fmla="val 1598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5" name="Oval 94"/>
              <p:cNvSpPr/>
              <p:nvPr/>
            </p:nvSpPr>
            <p:spPr>
              <a:xfrm>
                <a:off x="2238955" y="3158503"/>
                <a:ext cx="294409" cy="47482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6" name="Oval 95"/>
              <p:cNvSpPr/>
              <p:nvPr/>
            </p:nvSpPr>
            <p:spPr>
              <a:xfrm>
                <a:off x="1151805" y="3112506"/>
                <a:ext cx="294409" cy="47482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7" name="Trapezoid 96"/>
              <p:cNvSpPr/>
              <p:nvPr/>
            </p:nvSpPr>
            <p:spPr>
              <a:xfrm rot="20029742">
                <a:off x="1969522" y="2364519"/>
                <a:ext cx="440205" cy="1096689"/>
              </a:xfrm>
              <a:prstGeom prst="trapezoi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8" name="Trapezoid 97"/>
              <p:cNvSpPr/>
              <p:nvPr/>
            </p:nvSpPr>
            <p:spPr>
              <a:xfrm rot="1905609">
                <a:off x="1320894" y="2417085"/>
                <a:ext cx="440205" cy="1031365"/>
              </a:xfrm>
              <a:prstGeom prst="trapezoid">
                <a:avLst>
                  <a:gd name="adj" fmla="val 13115"/>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9" name="Trapezoid 98"/>
              <p:cNvSpPr/>
              <p:nvPr/>
            </p:nvSpPr>
            <p:spPr>
              <a:xfrm>
                <a:off x="1493381" y="2426134"/>
                <a:ext cx="731146" cy="1236004"/>
              </a:xfrm>
              <a:prstGeom prst="trapezoi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0" name="Trapezoid 99"/>
              <p:cNvSpPr/>
              <p:nvPr/>
            </p:nvSpPr>
            <p:spPr>
              <a:xfrm>
                <a:off x="1747363" y="2650271"/>
                <a:ext cx="209615" cy="900026"/>
              </a:xfrm>
              <a:prstGeom prst="trapezoi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1" name="Rectangle 100"/>
              <p:cNvSpPr/>
              <p:nvPr/>
            </p:nvSpPr>
            <p:spPr>
              <a:xfrm>
                <a:off x="1476489" y="3537131"/>
                <a:ext cx="743165" cy="13578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102" name="Group 101"/>
              <p:cNvGrpSpPr/>
              <p:nvPr/>
            </p:nvGrpSpPr>
            <p:grpSpPr>
              <a:xfrm>
                <a:off x="1536035" y="2552173"/>
                <a:ext cx="624072" cy="263972"/>
                <a:chOff x="1587887" y="5091896"/>
                <a:chExt cx="1578552" cy="436342"/>
              </a:xfrm>
            </p:grpSpPr>
            <p:sp>
              <p:nvSpPr>
                <p:cNvPr id="110" name="Parallelogram 109"/>
                <p:cNvSpPr/>
                <p:nvPr/>
              </p:nvSpPr>
              <p:spPr>
                <a:xfrm rot="2139996" flipV="1">
                  <a:off x="1587887" y="5091896"/>
                  <a:ext cx="867602" cy="266360"/>
                </a:xfrm>
                <a:prstGeom prst="parallelogram">
                  <a:avLst>
                    <a:gd name="adj" fmla="val 4461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1" name="Parallelogram 110"/>
                <p:cNvSpPr/>
                <p:nvPr/>
              </p:nvSpPr>
              <p:spPr>
                <a:xfrm rot="19837995">
                  <a:off x="2298837" y="5113303"/>
                  <a:ext cx="867602" cy="266360"/>
                </a:xfrm>
                <a:prstGeom prst="parallelogram">
                  <a:avLst>
                    <a:gd name="adj" fmla="val 4461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112" name="Group 293"/>
                <p:cNvGrpSpPr/>
                <p:nvPr/>
              </p:nvGrpSpPr>
              <p:grpSpPr>
                <a:xfrm>
                  <a:off x="2055021" y="5147238"/>
                  <a:ext cx="609600" cy="381000"/>
                  <a:chOff x="5791200" y="2209800"/>
                  <a:chExt cx="609600" cy="609600"/>
                </a:xfrm>
              </p:grpSpPr>
              <p:sp>
                <p:nvSpPr>
                  <p:cNvPr id="113" name="Isosceles Triangle 112"/>
                  <p:cNvSpPr/>
                  <p:nvPr/>
                </p:nvSpPr>
                <p:spPr>
                  <a:xfrm rot="5400000">
                    <a:off x="5715000" y="2286000"/>
                    <a:ext cx="609600" cy="4572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4" name="Isosceles Triangle 113"/>
                  <p:cNvSpPr/>
                  <p:nvPr/>
                </p:nvSpPr>
                <p:spPr>
                  <a:xfrm rot="16200000">
                    <a:off x="5867400" y="2286000"/>
                    <a:ext cx="609600" cy="4572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sp>
            <p:nvSpPr>
              <p:cNvPr id="103" name="Cloud 102"/>
              <p:cNvSpPr/>
              <p:nvPr/>
            </p:nvSpPr>
            <p:spPr>
              <a:xfrm>
                <a:off x="1463655" y="1920937"/>
                <a:ext cx="787579" cy="705515"/>
              </a:xfrm>
              <a:prstGeom prst="cloud">
                <a:avLst/>
              </a:prstGeom>
              <a:solidFill>
                <a:srgbClr val="7457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4" name="Oval 103"/>
              <p:cNvSpPr/>
              <p:nvPr/>
            </p:nvSpPr>
            <p:spPr>
              <a:xfrm>
                <a:off x="1454596" y="1405010"/>
                <a:ext cx="818204" cy="108087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5" name="Round Diagonal Corner Rectangle 104"/>
              <p:cNvSpPr/>
              <p:nvPr/>
            </p:nvSpPr>
            <p:spPr>
              <a:xfrm rot="1253146">
                <a:off x="1705963" y="1297278"/>
                <a:ext cx="579793" cy="375207"/>
              </a:xfrm>
              <a:prstGeom prst="round2DiagRect">
                <a:avLst>
                  <a:gd name="adj1" fmla="val 50000"/>
                  <a:gd name="adj2" fmla="val 0"/>
                </a:avLst>
              </a:prstGeom>
              <a:solidFill>
                <a:srgbClr val="7457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6" name="Round Diagonal Corner Rectangle 105"/>
              <p:cNvSpPr/>
              <p:nvPr/>
            </p:nvSpPr>
            <p:spPr>
              <a:xfrm rot="17204739" flipV="1">
                <a:off x="1206052" y="1421483"/>
                <a:ext cx="517168" cy="375207"/>
              </a:xfrm>
              <a:prstGeom prst="round2DiagRect">
                <a:avLst>
                  <a:gd name="adj1" fmla="val 50000"/>
                  <a:gd name="adj2" fmla="val 0"/>
                </a:avLst>
              </a:prstGeom>
              <a:solidFill>
                <a:srgbClr val="7457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7" name="Oval 106"/>
              <p:cNvSpPr/>
              <p:nvPr/>
            </p:nvSpPr>
            <p:spPr>
              <a:xfrm>
                <a:off x="1559098" y="1424971"/>
                <a:ext cx="267750" cy="161286"/>
              </a:xfrm>
              <a:prstGeom prst="ellipse">
                <a:avLst/>
              </a:prstGeom>
              <a:solidFill>
                <a:srgbClr val="7457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8" name="Oval 107"/>
              <p:cNvSpPr/>
              <p:nvPr/>
            </p:nvSpPr>
            <p:spPr>
              <a:xfrm rot="19406848">
                <a:off x="1251363" y="1767936"/>
                <a:ext cx="267750" cy="161286"/>
              </a:xfrm>
              <a:prstGeom prst="ellipse">
                <a:avLst/>
              </a:prstGeom>
              <a:solidFill>
                <a:srgbClr val="7457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9" name="Oval 108"/>
              <p:cNvSpPr/>
              <p:nvPr/>
            </p:nvSpPr>
            <p:spPr>
              <a:xfrm rot="2140256">
                <a:off x="2059463" y="1503996"/>
                <a:ext cx="267750" cy="161286"/>
              </a:xfrm>
              <a:prstGeom prst="ellipse">
                <a:avLst/>
              </a:prstGeom>
              <a:solidFill>
                <a:srgbClr val="7457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pic>
          <p:nvPicPr>
            <p:cNvPr id="1028" name="Picture 4" descr="https://www.lds.org/bc/content/shared/content/images/gospel-library/manual/32502/24-07.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4300" y="3652756"/>
              <a:ext cx="1476573" cy="1968765"/>
            </a:xfrm>
            <a:prstGeom prst="rect">
              <a:avLst/>
            </a:prstGeom>
            <a:noFill/>
            <a:extLst>
              <a:ext uri="{909E8E84-426E-40DD-AFC4-6F175D3DCCD1}">
                <a14:hiddenFill xmlns:a14="http://schemas.microsoft.com/office/drawing/2010/main">
                  <a:solidFill>
                    <a:srgbClr val="FFFFFF"/>
                  </a:solidFill>
                </a14:hiddenFill>
              </a:ext>
            </a:extLst>
          </p:spPr>
        </p:pic>
        <p:sp>
          <p:nvSpPr>
            <p:cNvPr id="116" name="TextBox 115"/>
            <p:cNvSpPr txBox="1"/>
            <p:nvPr/>
          </p:nvSpPr>
          <p:spPr>
            <a:xfrm>
              <a:off x="5807371" y="3001737"/>
              <a:ext cx="2828043" cy="338554"/>
            </a:xfrm>
            <a:prstGeom prst="rect">
              <a:avLst/>
            </a:prstGeom>
            <a:noFill/>
          </p:spPr>
          <p:txBody>
            <a:bodyPr wrap="square" rtlCol="0">
              <a:spAutoFit/>
            </a:bodyPr>
            <a:lstStyle/>
            <a:p>
              <a:r>
                <a:rPr lang="en-US" sz="1600" dirty="0"/>
                <a:t>Lyman Wight</a:t>
              </a:r>
              <a:endParaRPr lang="en-US" sz="1200" dirty="0"/>
            </a:p>
          </p:txBody>
        </p:sp>
      </p:grpSp>
      <p:grpSp>
        <p:nvGrpSpPr>
          <p:cNvPr id="7" name="Group 6"/>
          <p:cNvGrpSpPr/>
          <p:nvPr/>
        </p:nvGrpSpPr>
        <p:grpSpPr>
          <a:xfrm>
            <a:off x="7936744" y="2214889"/>
            <a:ext cx="3384356" cy="4142604"/>
            <a:chOff x="7936744" y="2214889"/>
            <a:chExt cx="3384356" cy="4142604"/>
          </a:xfrm>
        </p:grpSpPr>
        <p:grpSp>
          <p:nvGrpSpPr>
            <p:cNvPr id="3" name="Group 2"/>
            <p:cNvGrpSpPr/>
            <p:nvPr/>
          </p:nvGrpSpPr>
          <p:grpSpPr>
            <a:xfrm>
              <a:off x="7936744" y="2214889"/>
              <a:ext cx="1562961" cy="3468690"/>
              <a:chOff x="8700190" y="886592"/>
              <a:chExt cx="2291173" cy="5084816"/>
            </a:xfrm>
          </p:grpSpPr>
          <p:grpSp>
            <p:nvGrpSpPr>
              <p:cNvPr id="22" name="Group 21"/>
              <p:cNvGrpSpPr/>
              <p:nvPr/>
            </p:nvGrpSpPr>
            <p:grpSpPr>
              <a:xfrm>
                <a:off x="9188783" y="886592"/>
                <a:ext cx="1802580" cy="5084816"/>
                <a:chOff x="1268106" y="1070152"/>
                <a:chExt cx="2434129" cy="4405480"/>
              </a:xfrm>
            </p:grpSpPr>
            <p:sp>
              <p:nvSpPr>
                <p:cNvPr id="24" name="Oval 23"/>
                <p:cNvSpPr/>
                <p:nvPr/>
              </p:nvSpPr>
              <p:spPr>
                <a:xfrm rot="18267814">
                  <a:off x="2676173" y="4965045"/>
                  <a:ext cx="478207" cy="542968"/>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rot="2944142">
                  <a:off x="1837670" y="4760874"/>
                  <a:ext cx="387270" cy="880166"/>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rot="20471725">
                  <a:off x="3196201" y="3430737"/>
                  <a:ext cx="438499" cy="56978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rot="1410355">
                  <a:off x="1268106" y="3397493"/>
                  <a:ext cx="457200" cy="56978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rapezoid 29"/>
                <p:cNvSpPr/>
                <p:nvPr/>
              </p:nvSpPr>
              <p:spPr>
                <a:xfrm rot="20029742">
                  <a:off x="2569431" y="2678992"/>
                  <a:ext cx="828621" cy="1136386"/>
                </a:xfrm>
                <a:prstGeom prst="trapezoid">
                  <a:avLst/>
                </a:prstGeom>
                <a:solidFill>
                  <a:srgbClr val="F8F7D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rapezoid 32"/>
                <p:cNvSpPr/>
                <p:nvPr/>
              </p:nvSpPr>
              <p:spPr>
                <a:xfrm rot="1905609">
                  <a:off x="1495331" y="2748225"/>
                  <a:ext cx="828621" cy="1032453"/>
                </a:xfrm>
                <a:prstGeom prst="trapezoid">
                  <a:avLst>
                    <a:gd name="adj" fmla="val 13115"/>
                  </a:avLst>
                </a:prstGeom>
                <a:solidFill>
                  <a:srgbClr val="F8F7D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rapezoid 33"/>
                <p:cNvSpPr/>
                <p:nvPr/>
              </p:nvSpPr>
              <p:spPr>
                <a:xfrm>
                  <a:off x="1735305" y="2743721"/>
                  <a:ext cx="1376275" cy="1230459"/>
                </a:xfrm>
                <a:prstGeom prst="trapezoid">
                  <a:avLst/>
                </a:prstGeom>
                <a:solidFill>
                  <a:srgbClr val="F8F7D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Isosceles Triangle 35"/>
                <p:cNvSpPr/>
                <p:nvPr/>
              </p:nvSpPr>
              <p:spPr>
                <a:xfrm rot="10800000">
                  <a:off x="2154169" y="2722323"/>
                  <a:ext cx="516102" cy="492183"/>
                </a:xfrm>
                <a:prstGeom prst="triangle">
                  <a:avLst>
                    <a:gd name="adj" fmla="val 46522"/>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rapezoid 36"/>
                <p:cNvSpPr/>
                <p:nvPr/>
              </p:nvSpPr>
              <p:spPr>
                <a:xfrm>
                  <a:off x="1548310" y="3845785"/>
                  <a:ext cx="1047165" cy="1367039"/>
                </a:xfrm>
                <a:prstGeom prst="trapezoid">
                  <a:avLst/>
                </a:prstGeom>
                <a:solidFill>
                  <a:srgbClr val="A15F1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rapezoid 37"/>
                <p:cNvSpPr/>
                <p:nvPr/>
              </p:nvSpPr>
              <p:spPr>
                <a:xfrm rot="21227050">
                  <a:off x="2334563" y="3851133"/>
                  <a:ext cx="1038807" cy="1376157"/>
                </a:xfrm>
                <a:prstGeom prst="trapezoid">
                  <a:avLst>
                    <a:gd name="adj" fmla="val 25957"/>
                  </a:avLst>
                </a:prstGeom>
                <a:solidFill>
                  <a:srgbClr val="A15F1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p:cNvSpPr/>
                <p:nvPr/>
              </p:nvSpPr>
              <p:spPr>
                <a:xfrm>
                  <a:off x="1937257" y="3888584"/>
                  <a:ext cx="1032207" cy="577780"/>
                </a:xfrm>
                <a:prstGeom prst="roundRect">
                  <a:avLst/>
                </a:prstGeom>
                <a:solidFill>
                  <a:srgbClr val="A15F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1972016" y="2758441"/>
                  <a:ext cx="244711" cy="1085977"/>
                </a:xfrm>
                <a:prstGeom prst="rect">
                  <a:avLst/>
                </a:prstGeom>
                <a:solidFill>
                  <a:srgbClr val="A15F1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2647676" y="2758442"/>
                  <a:ext cx="234070" cy="1073921"/>
                </a:xfrm>
                <a:prstGeom prst="rect">
                  <a:avLst/>
                </a:prstGeom>
                <a:solidFill>
                  <a:srgbClr val="A15F1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rot="5400000">
                  <a:off x="2325673" y="3187742"/>
                  <a:ext cx="219426" cy="1400162"/>
                </a:xfrm>
                <a:prstGeom prst="rect">
                  <a:avLst/>
                </a:prstGeom>
                <a:solidFill>
                  <a:srgbClr val="A15F1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p:cNvGrpSpPr/>
                <p:nvPr/>
              </p:nvGrpSpPr>
              <p:grpSpPr>
                <a:xfrm rot="10516338">
                  <a:off x="1402669" y="1777845"/>
                  <a:ext cx="2060652" cy="1200829"/>
                  <a:chOff x="1440873" y="838200"/>
                  <a:chExt cx="2060652" cy="1200829"/>
                </a:xfrm>
              </p:grpSpPr>
              <p:sp>
                <p:nvSpPr>
                  <p:cNvPr id="50" name="Cloud 49"/>
                  <p:cNvSpPr/>
                  <p:nvPr/>
                </p:nvSpPr>
                <p:spPr>
                  <a:xfrm>
                    <a:off x="1440873" y="1112520"/>
                    <a:ext cx="1219200" cy="731520"/>
                  </a:xfrm>
                  <a:prstGeom prst="cloud">
                    <a:avLst/>
                  </a:prstGeom>
                  <a:solidFill>
                    <a:srgbClr val="843F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51" name="Cloud 50"/>
                  <p:cNvSpPr/>
                  <p:nvPr/>
                </p:nvSpPr>
                <p:spPr>
                  <a:xfrm rot="15426738">
                    <a:off x="2525976" y="1063480"/>
                    <a:ext cx="1064407" cy="886691"/>
                  </a:xfrm>
                  <a:prstGeom prst="cloud">
                    <a:avLst/>
                  </a:prstGeom>
                  <a:solidFill>
                    <a:srgbClr val="843F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Cloud 51"/>
                  <p:cNvSpPr/>
                  <p:nvPr/>
                </p:nvSpPr>
                <p:spPr>
                  <a:xfrm>
                    <a:off x="1773382" y="838200"/>
                    <a:ext cx="1219200" cy="731520"/>
                  </a:xfrm>
                  <a:prstGeom prst="cloud">
                    <a:avLst/>
                  </a:prstGeom>
                  <a:solidFill>
                    <a:srgbClr val="843F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1662545" y="1203960"/>
                    <a:ext cx="332509" cy="274320"/>
                  </a:xfrm>
                  <a:prstGeom prst="ellipse">
                    <a:avLst/>
                  </a:prstGeom>
                  <a:solidFill>
                    <a:srgbClr val="843F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2770909" y="1021080"/>
                    <a:ext cx="332509" cy="274320"/>
                  </a:xfrm>
                  <a:prstGeom prst="ellipse">
                    <a:avLst/>
                  </a:prstGeom>
                  <a:solidFill>
                    <a:srgbClr val="843F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Oval 43"/>
                <p:cNvSpPr/>
                <p:nvPr/>
              </p:nvSpPr>
              <p:spPr>
                <a:xfrm>
                  <a:off x="1563270" y="1171547"/>
                  <a:ext cx="1720342" cy="169522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 Diagonal Corner Rectangle 44"/>
                <p:cNvSpPr/>
                <p:nvPr/>
              </p:nvSpPr>
              <p:spPr>
                <a:xfrm rot="9094737" flipH="1">
                  <a:off x="1307488" y="1194062"/>
                  <a:ext cx="1129887" cy="579557"/>
                </a:xfrm>
                <a:prstGeom prst="round2DiagRect">
                  <a:avLst>
                    <a:gd name="adj1" fmla="val 16667"/>
                    <a:gd name="adj2" fmla="val 50000"/>
                  </a:avLst>
                </a:prstGeom>
                <a:solidFill>
                  <a:srgbClr val="843F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 Diagonal Corner Rectangle 45"/>
                <p:cNvSpPr/>
                <p:nvPr/>
              </p:nvSpPr>
              <p:spPr>
                <a:xfrm rot="13391372" flipH="1">
                  <a:off x="2178882" y="1070152"/>
                  <a:ext cx="1129887" cy="579557"/>
                </a:xfrm>
                <a:prstGeom prst="round2DiagRect">
                  <a:avLst>
                    <a:gd name="adj1" fmla="val 16667"/>
                    <a:gd name="adj2" fmla="val 50000"/>
                  </a:avLst>
                </a:prstGeom>
                <a:solidFill>
                  <a:srgbClr val="843F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 Diagonal Corner Rectangle 46"/>
                <p:cNvSpPr/>
                <p:nvPr/>
              </p:nvSpPr>
              <p:spPr>
                <a:xfrm rot="8062127" flipH="1">
                  <a:off x="3038056" y="1347809"/>
                  <a:ext cx="511434" cy="816925"/>
                </a:xfrm>
                <a:prstGeom prst="round2DiagRect">
                  <a:avLst>
                    <a:gd name="adj1" fmla="val 16667"/>
                    <a:gd name="adj2" fmla="val 50000"/>
                  </a:avLst>
                </a:prstGeom>
                <a:solidFill>
                  <a:srgbClr val="843F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1940394" y="1127310"/>
                  <a:ext cx="457200" cy="457200"/>
                </a:xfrm>
                <a:prstGeom prst="ellipse">
                  <a:avLst/>
                </a:prstGeom>
                <a:solidFill>
                  <a:srgbClr val="843F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rot="18780092">
                  <a:off x="2896318" y="1203876"/>
                  <a:ext cx="413859" cy="712586"/>
                </a:xfrm>
                <a:prstGeom prst="ellipse">
                  <a:avLst/>
                </a:prstGeom>
                <a:solidFill>
                  <a:srgbClr val="843F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 name="Rounded Rectangle 54"/>
              <p:cNvSpPr/>
              <p:nvPr/>
            </p:nvSpPr>
            <p:spPr>
              <a:xfrm rot="18708545">
                <a:off x="9018069" y="3586729"/>
                <a:ext cx="361811" cy="997570"/>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30" name="Picture 6" descr="http://blog.mrm.org/wp-content/uploads/2014/04/John-Snide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41917" y="4374472"/>
              <a:ext cx="1579183" cy="1983021"/>
            </a:xfrm>
            <a:prstGeom prst="rect">
              <a:avLst/>
            </a:prstGeom>
            <a:noFill/>
            <a:extLst>
              <a:ext uri="{909E8E84-426E-40DD-AFC4-6F175D3DCCD1}">
                <a14:hiddenFill xmlns:a14="http://schemas.microsoft.com/office/drawing/2010/main">
                  <a:solidFill>
                    <a:srgbClr val="FFFFFF"/>
                  </a:solidFill>
                </a14:hiddenFill>
              </a:ext>
            </a:extLst>
          </p:spPr>
        </p:pic>
        <p:sp>
          <p:nvSpPr>
            <p:cNvPr id="117" name="TextBox 116"/>
            <p:cNvSpPr txBox="1"/>
            <p:nvPr/>
          </p:nvSpPr>
          <p:spPr>
            <a:xfrm>
              <a:off x="9493761" y="3879698"/>
              <a:ext cx="1642002" cy="338554"/>
            </a:xfrm>
            <a:prstGeom prst="rect">
              <a:avLst/>
            </a:prstGeom>
            <a:noFill/>
          </p:spPr>
          <p:txBody>
            <a:bodyPr wrap="square" rtlCol="0">
              <a:spAutoFit/>
            </a:bodyPr>
            <a:lstStyle/>
            <a:p>
              <a:r>
                <a:rPr lang="en-US" sz="1600" dirty="0"/>
                <a:t>John Snider</a:t>
              </a:r>
              <a:endParaRPr lang="en-US" sz="1200" dirty="0"/>
            </a:p>
          </p:txBody>
        </p:sp>
      </p:grpSp>
    </p:spTree>
    <p:extLst>
      <p:ext uri="{BB962C8B-B14F-4D97-AF65-F5344CB8AC3E}">
        <p14:creationId xmlns:p14="http://schemas.microsoft.com/office/powerpoint/2010/main" val="22444478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5899A2C-514C-4546-9E56-F421071AE017}"/>
              </a:ext>
            </a:extLst>
          </p:cNvPr>
          <p:cNvPicPr>
            <a:picLocks noChangeAspect="1"/>
          </p:cNvPicPr>
          <p:nvPr/>
        </p:nvPicPr>
        <p:blipFill rotWithShape="1">
          <a:blip r:embed="rId2">
            <a:extLst>
              <a:ext uri="{28A0092B-C50C-407E-A947-70E740481C1C}">
                <a14:useLocalDpi xmlns:a14="http://schemas.microsoft.com/office/drawing/2010/main" val="0"/>
              </a:ext>
            </a:extLst>
          </a:blip>
          <a:srcRect l="3393" t="4128" r="5691"/>
          <a:stretch/>
        </p:blipFill>
        <p:spPr>
          <a:xfrm>
            <a:off x="-12800" y="-26877"/>
            <a:ext cx="12325302" cy="6985237"/>
          </a:xfrm>
          <a:prstGeom prst="rect">
            <a:avLst/>
          </a:prstGeom>
        </p:spPr>
      </p:pic>
      <p:sp>
        <p:nvSpPr>
          <p:cNvPr id="2" name="TextBox 1"/>
          <p:cNvSpPr txBox="1"/>
          <p:nvPr/>
        </p:nvSpPr>
        <p:spPr>
          <a:xfrm>
            <a:off x="235376" y="1174935"/>
            <a:ext cx="5864088" cy="923330"/>
          </a:xfrm>
          <a:prstGeom prst="rect">
            <a:avLst/>
          </a:prstGeom>
          <a:noFill/>
        </p:spPr>
        <p:txBody>
          <a:bodyPr wrap="square" rtlCol="0">
            <a:spAutoFit/>
          </a:bodyPr>
          <a:lstStyle/>
          <a:p>
            <a:pPr fontAlgn="base"/>
            <a:r>
              <a:rPr lang="en-US" dirty="0"/>
              <a:t> “What can we do better than to show respect to our God by listening to His servant, by treating him with reverence, asking his counsel and seeking for his guidance?</a:t>
            </a:r>
          </a:p>
        </p:txBody>
      </p:sp>
      <p:sp>
        <p:nvSpPr>
          <p:cNvPr id="5" name="TextBox 4"/>
          <p:cNvSpPr txBox="1"/>
          <p:nvPr/>
        </p:nvSpPr>
        <p:spPr>
          <a:xfrm>
            <a:off x="445523" y="-6495"/>
            <a:ext cx="11299371" cy="707886"/>
          </a:xfrm>
          <a:prstGeom prst="rect">
            <a:avLst/>
          </a:prstGeom>
          <a:noFill/>
        </p:spPr>
        <p:txBody>
          <a:bodyPr wrap="square" rtlCol="0">
            <a:spAutoFit/>
          </a:bodyPr>
          <a:lstStyle/>
          <a:p>
            <a:pPr algn="ctr"/>
            <a:r>
              <a:rPr lang="en-US" sz="4000" dirty="0">
                <a:latin typeface="Rockwell" panose="02060603020205020403" pitchFamily="18" charset="0"/>
                <a:cs typeface="FrankRuehl" panose="020E0503060101010101" pitchFamily="34" charset="-79"/>
              </a:rPr>
              <a:t>Those Who Hear</a:t>
            </a:r>
          </a:p>
        </p:txBody>
      </p:sp>
      <p:sp>
        <p:nvSpPr>
          <p:cNvPr id="8" name="TextBox 7"/>
          <p:cNvSpPr txBox="1"/>
          <p:nvPr/>
        </p:nvSpPr>
        <p:spPr>
          <a:xfrm>
            <a:off x="87708" y="6421282"/>
            <a:ext cx="5038084" cy="369332"/>
          </a:xfrm>
          <a:prstGeom prst="rect">
            <a:avLst/>
          </a:prstGeom>
          <a:noFill/>
        </p:spPr>
        <p:txBody>
          <a:bodyPr wrap="square" rtlCol="0">
            <a:spAutoFit/>
          </a:bodyPr>
          <a:lstStyle/>
          <a:p>
            <a:r>
              <a:rPr lang="en-US"/>
              <a:t>D&amp;C 124:45-48 </a:t>
            </a:r>
            <a:r>
              <a:rPr lang="en-US" sz="1200"/>
              <a:t>George Q. Cannon</a:t>
            </a:r>
            <a:endParaRPr lang="en-US" sz="1200" dirty="0"/>
          </a:p>
        </p:txBody>
      </p:sp>
      <p:sp>
        <p:nvSpPr>
          <p:cNvPr id="9" name="TextBox 8"/>
          <p:cNvSpPr txBox="1"/>
          <p:nvPr/>
        </p:nvSpPr>
        <p:spPr>
          <a:xfrm>
            <a:off x="6007555" y="2046049"/>
            <a:ext cx="5864088" cy="1200329"/>
          </a:xfrm>
          <a:prstGeom prst="rect">
            <a:avLst/>
          </a:prstGeom>
          <a:noFill/>
        </p:spPr>
        <p:txBody>
          <a:bodyPr wrap="square" rtlCol="0">
            <a:spAutoFit/>
          </a:bodyPr>
          <a:lstStyle/>
          <a:p>
            <a:pPr fontAlgn="base"/>
            <a:r>
              <a:rPr lang="en-US" dirty="0"/>
              <a:t>“…You cannot get away from this authority and remain Latter-day Saints, for you sever yourselves from the Church of God, because everything you have is based on the recognition of this authority.” </a:t>
            </a:r>
          </a:p>
        </p:txBody>
      </p:sp>
      <p:sp>
        <p:nvSpPr>
          <p:cNvPr id="10" name="TextBox 9"/>
          <p:cNvSpPr txBox="1"/>
          <p:nvPr/>
        </p:nvSpPr>
        <p:spPr>
          <a:xfrm>
            <a:off x="2384659" y="5024408"/>
            <a:ext cx="5864088" cy="1200329"/>
          </a:xfrm>
          <a:prstGeom prst="rect">
            <a:avLst/>
          </a:prstGeom>
          <a:noFill/>
        </p:spPr>
        <p:txBody>
          <a:bodyPr wrap="square" rtlCol="0">
            <a:spAutoFit/>
          </a:bodyPr>
          <a:lstStyle/>
          <a:p>
            <a:pPr fontAlgn="base"/>
            <a:r>
              <a:rPr lang="en-US" dirty="0"/>
              <a:t>“Though Zion and its temple were not built within the appointed generation, and though the early Saints were excused from this labor, these things will yet come to fruition. On 8 March 1833 the Lord promised…</a:t>
            </a:r>
          </a:p>
        </p:txBody>
      </p:sp>
      <p:pic>
        <p:nvPicPr>
          <p:cNvPr id="4" name="Picture 3">
            <a:extLst>
              <a:ext uri="{FF2B5EF4-FFF2-40B4-BE49-F238E27FC236}">
                <a16:creationId xmlns:a16="http://schemas.microsoft.com/office/drawing/2014/main" id="{32AC9D58-116A-44FB-B282-F991E0D379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0148" y="2294810"/>
            <a:ext cx="3060700" cy="2514600"/>
          </a:xfrm>
          <a:prstGeom prst="rect">
            <a:avLst/>
          </a:prstGeom>
        </p:spPr>
      </p:pic>
      <p:pic>
        <p:nvPicPr>
          <p:cNvPr id="12" name="Picture 11">
            <a:extLst>
              <a:ext uri="{FF2B5EF4-FFF2-40B4-BE49-F238E27FC236}">
                <a16:creationId xmlns:a16="http://schemas.microsoft.com/office/drawing/2014/main" id="{2A4E23CA-457A-415B-ACF5-FA5B9AC444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45903" y="3418112"/>
            <a:ext cx="1645920" cy="3212592"/>
          </a:xfrm>
          <a:prstGeom prst="rect">
            <a:avLst/>
          </a:prstGeom>
        </p:spPr>
      </p:pic>
    </p:spTree>
    <p:extLst>
      <p:ext uri="{BB962C8B-B14F-4D97-AF65-F5344CB8AC3E}">
        <p14:creationId xmlns:p14="http://schemas.microsoft.com/office/powerpoint/2010/main" val="865066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0897757-B345-4961-83A2-F4F8E5244037}"/>
              </a:ext>
            </a:extLst>
          </p:cNvPr>
          <p:cNvPicPr>
            <a:picLocks noChangeAspect="1"/>
          </p:cNvPicPr>
          <p:nvPr/>
        </p:nvPicPr>
        <p:blipFill rotWithShape="1">
          <a:blip r:embed="rId2">
            <a:extLst>
              <a:ext uri="{28A0092B-C50C-407E-A947-70E740481C1C}">
                <a14:useLocalDpi xmlns:a14="http://schemas.microsoft.com/office/drawing/2010/main" val="0"/>
              </a:ext>
            </a:extLst>
          </a:blip>
          <a:srcRect l="3393" t="4128" r="5691"/>
          <a:stretch/>
        </p:blipFill>
        <p:spPr>
          <a:xfrm>
            <a:off x="-12800" y="-26877"/>
            <a:ext cx="12325302" cy="6985237"/>
          </a:xfrm>
          <a:prstGeom prst="rect">
            <a:avLst/>
          </a:prstGeom>
        </p:spPr>
      </p:pic>
      <p:sp>
        <p:nvSpPr>
          <p:cNvPr id="5" name="TextBox 4"/>
          <p:cNvSpPr txBox="1"/>
          <p:nvPr/>
        </p:nvSpPr>
        <p:spPr>
          <a:xfrm>
            <a:off x="445523" y="-6495"/>
            <a:ext cx="11299371" cy="707886"/>
          </a:xfrm>
          <a:prstGeom prst="rect">
            <a:avLst/>
          </a:prstGeom>
          <a:noFill/>
        </p:spPr>
        <p:txBody>
          <a:bodyPr wrap="square" rtlCol="0">
            <a:spAutoFit/>
          </a:bodyPr>
          <a:lstStyle/>
          <a:p>
            <a:pPr algn="ctr"/>
            <a:r>
              <a:rPr lang="en-US" sz="4000" dirty="0">
                <a:latin typeface="Rockwell" panose="02060603020205020403" pitchFamily="18" charset="0"/>
                <a:cs typeface="FrankRuehl" panose="020E0503060101010101" pitchFamily="34" charset="-79"/>
              </a:rPr>
              <a:t>Destruction of the Nauvoo Temple</a:t>
            </a:r>
          </a:p>
        </p:txBody>
      </p:sp>
      <p:sp>
        <p:nvSpPr>
          <p:cNvPr id="8" name="TextBox 7"/>
          <p:cNvSpPr txBox="1"/>
          <p:nvPr/>
        </p:nvSpPr>
        <p:spPr>
          <a:xfrm>
            <a:off x="87708" y="6421282"/>
            <a:ext cx="5038084" cy="369332"/>
          </a:xfrm>
          <a:prstGeom prst="rect">
            <a:avLst/>
          </a:prstGeom>
          <a:noFill/>
        </p:spPr>
        <p:txBody>
          <a:bodyPr wrap="square" rtlCol="0">
            <a:spAutoFit/>
          </a:bodyPr>
          <a:lstStyle/>
          <a:p>
            <a:r>
              <a:rPr lang="en-US"/>
              <a:t>D&amp;C 124:45-48 </a:t>
            </a:r>
            <a:r>
              <a:rPr lang="en-US" sz="1200"/>
              <a:t>George Q. Cannon</a:t>
            </a:r>
            <a:endParaRPr lang="en-US" sz="1200" dirty="0"/>
          </a:p>
        </p:txBody>
      </p:sp>
      <p:sp>
        <p:nvSpPr>
          <p:cNvPr id="3" name="Rectangle 2"/>
          <p:cNvSpPr/>
          <p:nvPr/>
        </p:nvSpPr>
        <p:spPr>
          <a:xfrm>
            <a:off x="3580928" y="3119884"/>
            <a:ext cx="4888306" cy="1569660"/>
          </a:xfrm>
          <a:prstGeom prst="rect">
            <a:avLst/>
          </a:prstGeom>
        </p:spPr>
        <p:txBody>
          <a:bodyPr wrap="square">
            <a:spAutoFit/>
          </a:bodyPr>
          <a:lstStyle/>
          <a:p>
            <a:pPr fontAlgn="base"/>
            <a:r>
              <a:rPr lang="en-US" sz="1600" b="1" i="1" dirty="0">
                <a:solidFill>
                  <a:srgbClr val="FF0000"/>
                </a:solidFill>
                <a:latin typeface="Calibri" panose="020F0502020204030204" pitchFamily="34" charset="0"/>
              </a:rPr>
              <a:t>But verily I say unto you, that I, the Lord, will contend with Zion, and plead with her strong ones, and chasten her until she overcomes and is clean before me.</a:t>
            </a:r>
          </a:p>
          <a:p>
            <a:pPr fontAlgn="base"/>
            <a:endParaRPr lang="en-US" sz="1600" b="1" i="1" dirty="0">
              <a:solidFill>
                <a:srgbClr val="FF0000"/>
              </a:solidFill>
              <a:latin typeface="Calibri" panose="020F0502020204030204" pitchFamily="34" charset="0"/>
            </a:endParaRPr>
          </a:p>
          <a:p>
            <a:pPr fontAlgn="base"/>
            <a:r>
              <a:rPr lang="en-US" sz="1600" b="1" i="1" dirty="0">
                <a:solidFill>
                  <a:srgbClr val="FF0000"/>
                </a:solidFill>
                <a:latin typeface="Calibri" panose="020F0502020204030204" pitchFamily="34" charset="0"/>
              </a:rPr>
              <a:t>For she shall not be removed out of her place. I, the Lord, have spoken it. Amen. D&amp;C 90:36-37</a:t>
            </a:r>
            <a:endParaRPr lang="en-US" sz="1600" b="1" i="1" dirty="0">
              <a:solidFill>
                <a:srgbClr val="FF0000"/>
              </a:solidFill>
              <a:effectLst/>
              <a:latin typeface="Calibri" panose="020F0502020204030204" pitchFamily="34" charset="0"/>
            </a:endParaRPr>
          </a:p>
        </p:txBody>
      </p:sp>
      <p:sp>
        <p:nvSpPr>
          <p:cNvPr id="13" name="Rectangle 4"/>
          <p:cNvSpPr>
            <a:spLocks noChangeArrowheads="1"/>
          </p:cNvSpPr>
          <p:nvPr/>
        </p:nvSpPr>
        <p:spPr bwMode="auto">
          <a:xfrm>
            <a:off x="464369" y="1032745"/>
            <a:ext cx="5655774"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1" u="none" strike="noStrike" cap="none" normalizeH="0" baseline="0" dirty="0">
                <a:ln>
                  <a:noFill/>
                </a:ln>
                <a:solidFill>
                  <a:srgbClr val="000000"/>
                </a:solidFill>
                <a:effectLst/>
                <a:cs typeface="Arial" panose="020B0604020202020204" pitchFamily="34" charset="0"/>
              </a:rPr>
              <a:t>Nauvoo Patriot</a:t>
            </a:r>
            <a:r>
              <a:rPr kumimoji="0" lang="en-US" altLang="en-US" sz="1600" b="0" i="0" u="none" strike="noStrike" cap="none" normalizeH="0" baseline="0" dirty="0">
                <a:ln>
                  <a:noFill/>
                </a:ln>
                <a:solidFill>
                  <a:srgbClr val="000000"/>
                </a:solidFill>
                <a:effectLst/>
                <a:cs typeface="Arial" panose="020B0604020202020204" pitchFamily="34" charset="0"/>
              </a:rPr>
              <a:t>, November, 19, 1848</a:t>
            </a:r>
            <a:endParaRPr kumimoji="0" lang="en-US" altLang="en-US" sz="1600" b="0" i="0" u="none" strike="noStrike" cap="none" normalizeH="0" baseline="0" dirty="0">
              <a:ln>
                <a:noFill/>
              </a:ln>
              <a:solidFill>
                <a:srgbClr val="000000"/>
              </a:solidFill>
              <a:effectLst/>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cs typeface="Arial" panose="020B0604020202020204" pitchFamily="34" charset="0"/>
              </a:rPr>
              <a:t>On Monday the 19th of November, our citizens were awakened by the alarm of fire, which, when first discovered, was bursting out through the spire of the Temple, near the small door that opened from the east side to the roof, on the main building. The fire was seen first about three o'clock in the morning, and not until it had taken such hold of the timbers and roof as to make useless any effort to extinguish it.*see</a:t>
            </a:r>
            <a:r>
              <a:rPr kumimoji="0" lang="en-US" altLang="en-US" sz="1600" b="0" i="0" u="none" strike="noStrike" cap="none" normalizeH="0" dirty="0">
                <a:ln>
                  <a:noFill/>
                </a:ln>
                <a:solidFill>
                  <a:srgbClr val="000000"/>
                </a:solidFill>
                <a:effectLst/>
                <a:cs typeface="Arial" panose="020B0604020202020204" pitchFamily="34" charset="0"/>
              </a:rPr>
              <a:t> rest of story</a:t>
            </a:r>
            <a:endParaRPr kumimoji="0" lang="en-US" altLang="en-US" sz="1600" b="0" i="0" u="none" strike="noStrike" cap="none" normalizeH="0" baseline="0" dirty="0">
              <a:ln>
                <a:noFill/>
              </a:ln>
              <a:solidFill>
                <a:schemeClr val="tx1"/>
              </a:solidFill>
              <a:effectLst/>
            </a:endParaRPr>
          </a:p>
        </p:txBody>
      </p:sp>
      <p:sp>
        <p:nvSpPr>
          <p:cNvPr id="14" name="Rectangle 13"/>
          <p:cNvSpPr/>
          <p:nvPr/>
        </p:nvSpPr>
        <p:spPr>
          <a:xfrm>
            <a:off x="3461066" y="4922168"/>
            <a:ext cx="6096000" cy="1815882"/>
          </a:xfrm>
          <a:prstGeom prst="rect">
            <a:avLst/>
          </a:prstGeom>
        </p:spPr>
        <p:txBody>
          <a:bodyPr>
            <a:spAutoFit/>
          </a:bodyPr>
          <a:lstStyle/>
          <a:p>
            <a:r>
              <a:rPr lang="en-US" sz="1400" dirty="0">
                <a:latin typeface="Arial" panose="020B0604020202020204" pitchFamily="34" charset="0"/>
              </a:rPr>
              <a:t>In 1937, The Church of Jesus Christ of Latter-day Saints reacquired the lot on which the original temple had stood. In 2000, the Church began to build a temple on the original site whose exterior is a replica of the first temple, but whose interior is laid out like a modern Latter-day Saint temple. </a:t>
            </a:r>
          </a:p>
          <a:p>
            <a:endParaRPr lang="en-US" sz="1400" dirty="0">
              <a:latin typeface="Arial" panose="020B0604020202020204" pitchFamily="34" charset="0"/>
            </a:endParaRPr>
          </a:p>
          <a:p>
            <a:r>
              <a:rPr lang="en-US" sz="1400" dirty="0">
                <a:latin typeface="Arial" panose="020B0604020202020204" pitchFamily="34" charset="0"/>
              </a:rPr>
              <a:t>On 27 June 2002, a date that coincided with the 158th anniversary of the deaths of Joseph and Hyrum Smith, the temple was dedicated as the Nauvoo Illinois Temple. </a:t>
            </a:r>
            <a:r>
              <a:rPr lang="en-US" sz="900" dirty="0">
                <a:latin typeface="Arial" panose="020B0604020202020204" pitchFamily="34" charset="0"/>
              </a:rPr>
              <a:t>Wikipedia</a:t>
            </a:r>
            <a:endParaRPr lang="en-US" sz="900" dirty="0"/>
          </a:p>
        </p:txBody>
      </p:sp>
      <p:pic>
        <p:nvPicPr>
          <p:cNvPr id="4" name="Picture 3">
            <a:extLst>
              <a:ext uri="{FF2B5EF4-FFF2-40B4-BE49-F238E27FC236}">
                <a16:creationId xmlns:a16="http://schemas.microsoft.com/office/drawing/2014/main" id="{7BB4753E-6CCB-443F-89E1-173EC209E5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3474" y="742173"/>
            <a:ext cx="3286125" cy="2352675"/>
          </a:xfrm>
          <a:prstGeom prst="rect">
            <a:avLst/>
          </a:prstGeom>
        </p:spPr>
      </p:pic>
      <p:pic>
        <p:nvPicPr>
          <p:cNvPr id="9" name="Picture 8">
            <a:extLst>
              <a:ext uri="{FF2B5EF4-FFF2-40B4-BE49-F238E27FC236}">
                <a16:creationId xmlns:a16="http://schemas.microsoft.com/office/drawing/2014/main" id="{A1868A14-7A0C-4696-A9A3-195CA64895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824" y="3462552"/>
            <a:ext cx="2999492" cy="2591025"/>
          </a:xfrm>
          <a:prstGeom prst="rect">
            <a:avLst/>
          </a:prstGeom>
        </p:spPr>
      </p:pic>
      <p:pic>
        <p:nvPicPr>
          <p:cNvPr id="12" name="Picture 11">
            <a:extLst>
              <a:ext uri="{FF2B5EF4-FFF2-40B4-BE49-F238E27FC236}">
                <a16:creationId xmlns:a16="http://schemas.microsoft.com/office/drawing/2014/main" id="{E4E133B8-8B3C-4C47-A4E9-BFAC10389F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57066" y="3594800"/>
            <a:ext cx="2514600" cy="3143250"/>
          </a:xfrm>
          <a:prstGeom prst="rect">
            <a:avLst/>
          </a:prstGeom>
        </p:spPr>
      </p:pic>
    </p:spTree>
    <p:extLst>
      <p:ext uri="{BB962C8B-B14F-4D97-AF65-F5344CB8AC3E}">
        <p14:creationId xmlns:p14="http://schemas.microsoft.com/office/powerpoint/2010/main" val="1222108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7C545F9-E30F-4744-A24E-11A1044BAF5D}"/>
              </a:ext>
            </a:extLst>
          </p:cNvPr>
          <p:cNvPicPr>
            <a:picLocks noChangeAspect="1"/>
          </p:cNvPicPr>
          <p:nvPr/>
        </p:nvPicPr>
        <p:blipFill rotWithShape="1">
          <a:blip r:embed="rId2">
            <a:extLst>
              <a:ext uri="{28A0092B-C50C-407E-A947-70E740481C1C}">
                <a14:useLocalDpi xmlns:a14="http://schemas.microsoft.com/office/drawing/2010/main" val="0"/>
              </a:ext>
            </a:extLst>
          </a:blip>
          <a:srcRect l="3393" t="4128" r="5691"/>
          <a:stretch/>
        </p:blipFill>
        <p:spPr>
          <a:xfrm>
            <a:off x="-12800" y="-26877"/>
            <a:ext cx="12325302" cy="6985237"/>
          </a:xfrm>
          <a:prstGeom prst="rect">
            <a:avLst/>
          </a:prstGeom>
        </p:spPr>
      </p:pic>
      <p:sp>
        <p:nvSpPr>
          <p:cNvPr id="5" name="TextBox 4"/>
          <p:cNvSpPr txBox="1"/>
          <p:nvPr/>
        </p:nvSpPr>
        <p:spPr>
          <a:xfrm>
            <a:off x="445523" y="-6495"/>
            <a:ext cx="11299371" cy="707886"/>
          </a:xfrm>
          <a:prstGeom prst="rect">
            <a:avLst/>
          </a:prstGeom>
          <a:noFill/>
        </p:spPr>
        <p:txBody>
          <a:bodyPr wrap="square" rtlCol="0">
            <a:spAutoFit/>
          </a:bodyPr>
          <a:lstStyle/>
          <a:p>
            <a:pPr algn="ctr"/>
            <a:r>
              <a:rPr lang="en-US" sz="4000" dirty="0">
                <a:latin typeface="Rockwell" panose="02060603020205020403" pitchFamily="18" charset="0"/>
                <a:cs typeface="FrankRuehl" panose="020E0503060101010101" pitchFamily="34" charset="-79"/>
              </a:rPr>
              <a:t>When Enemies Hinder the Work</a:t>
            </a:r>
          </a:p>
        </p:txBody>
      </p:sp>
      <p:sp>
        <p:nvSpPr>
          <p:cNvPr id="8" name="TextBox 7"/>
          <p:cNvSpPr txBox="1"/>
          <p:nvPr/>
        </p:nvSpPr>
        <p:spPr>
          <a:xfrm>
            <a:off x="87708" y="6421282"/>
            <a:ext cx="5038084" cy="369332"/>
          </a:xfrm>
          <a:prstGeom prst="rect">
            <a:avLst/>
          </a:prstGeom>
          <a:noFill/>
        </p:spPr>
        <p:txBody>
          <a:bodyPr wrap="square" rtlCol="0">
            <a:spAutoFit/>
          </a:bodyPr>
          <a:lstStyle/>
          <a:p>
            <a:r>
              <a:rPr lang="en-US" dirty="0"/>
              <a:t>D&amp;C 124:49-55 </a:t>
            </a:r>
            <a:r>
              <a:rPr lang="en-US" sz="1200" dirty="0"/>
              <a:t>President Charles W. Penrose </a:t>
            </a:r>
          </a:p>
        </p:txBody>
      </p:sp>
      <p:sp>
        <p:nvSpPr>
          <p:cNvPr id="13" name="Rectangle 4"/>
          <p:cNvSpPr>
            <a:spLocks noChangeArrowheads="1"/>
          </p:cNvSpPr>
          <p:nvPr/>
        </p:nvSpPr>
        <p:spPr bwMode="auto">
          <a:xfrm>
            <a:off x="265192" y="1006791"/>
            <a:ext cx="5655774"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US" sz="1600" dirty="0"/>
              <a:t>“The Lord says that whenever he gives a commandment, no matter what it is about, to the children of man, and they go to with their might and endeavor to fulfil his commandment, and do that which is required of them, and they are prevented by their enemies, or by any other means, from accomplishing it, he does not require it any more at their hands. </a:t>
            </a:r>
          </a:p>
          <a:p>
            <a:pPr lvl="0" eaLnBrk="0" fontAlgn="base" hangingPunct="0">
              <a:spcBef>
                <a:spcPct val="0"/>
              </a:spcBef>
              <a:spcAft>
                <a:spcPct val="0"/>
              </a:spcAft>
            </a:pPr>
            <a:endParaRPr lang="en-US" sz="1600" dirty="0"/>
          </a:p>
          <a:p>
            <a:pPr lvl="0" eaLnBrk="0" fontAlgn="base" hangingPunct="0">
              <a:spcBef>
                <a:spcPct val="0"/>
              </a:spcBef>
              <a:spcAft>
                <a:spcPct val="0"/>
              </a:spcAft>
            </a:pPr>
            <a:r>
              <a:rPr lang="en-US" sz="1600" dirty="0"/>
              <a:t>He accepts of their offering. </a:t>
            </a:r>
          </a:p>
          <a:p>
            <a:pPr lvl="0" eaLnBrk="0" fontAlgn="base" hangingPunct="0">
              <a:spcBef>
                <a:spcPct val="0"/>
              </a:spcBef>
              <a:spcAft>
                <a:spcPct val="0"/>
              </a:spcAft>
            </a:pPr>
            <a:endParaRPr lang="en-US" sz="1600" dirty="0"/>
          </a:p>
          <a:p>
            <a:pPr lvl="0" eaLnBrk="0" fontAlgn="base" hangingPunct="0">
              <a:spcBef>
                <a:spcPct val="0"/>
              </a:spcBef>
              <a:spcAft>
                <a:spcPct val="0"/>
              </a:spcAft>
            </a:pPr>
            <a:r>
              <a:rPr lang="en-US" sz="1600" dirty="0"/>
              <a:t>That has applied in the past, and will apply in the future, and we should remember it. If God gives a commandment, and we do not obey it, why he revokes it, and he revokes the blessings.”</a:t>
            </a:r>
            <a:endParaRPr kumimoji="0" lang="en-US" altLang="en-US" sz="1600" b="0" i="0" u="none" strike="noStrike" cap="none" normalizeH="0" baseline="0" dirty="0">
              <a:ln>
                <a:noFill/>
              </a:ln>
              <a:solidFill>
                <a:schemeClr val="tx1"/>
              </a:solidFill>
              <a:effectLst/>
            </a:endParaRPr>
          </a:p>
        </p:txBody>
      </p:sp>
      <p:sp>
        <p:nvSpPr>
          <p:cNvPr id="15" name="Rectangle 4"/>
          <p:cNvSpPr>
            <a:spLocks noChangeArrowheads="1"/>
          </p:cNvSpPr>
          <p:nvPr/>
        </p:nvSpPr>
        <p:spPr bwMode="auto">
          <a:xfrm>
            <a:off x="5756564" y="4436123"/>
            <a:ext cx="5639107"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US" dirty="0"/>
              <a:t>“If he gives us a commandment to do certain things, and we find ourselves unable to do them either by restricted laws or any other obstacles in the way of physical force, the Lord requires them no more but </a:t>
            </a:r>
            <a:r>
              <a:rPr lang="en-US" b="1" dirty="0"/>
              <a:t>accepts our offering</a:t>
            </a:r>
            <a:r>
              <a:rPr lang="en-US" dirty="0"/>
              <a:t>, and he will visit his wrath and indignation upon those who prevent his people from accomplishing that which he required at their hands.”</a:t>
            </a:r>
            <a:endParaRPr kumimoji="0" lang="en-US" altLang="en-US" b="0" i="0" u="none" strike="noStrike" cap="none" normalizeH="0" baseline="0" dirty="0">
              <a:ln>
                <a:noFill/>
              </a:ln>
              <a:solidFill>
                <a:schemeClr val="tx1"/>
              </a:solidFill>
              <a:effectLst/>
            </a:endParaRPr>
          </a:p>
        </p:txBody>
      </p:sp>
      <p:pic>
        <p:nvPicPr>
          <p:cNvPr id="3" name="Picture 2">
            <a:extLst>
              <a:ext uri="{FF2B5EF4-FFF2-40B4-BE49-F238E27FC236}">
                <a16:creationId xmlns:a16="http://schemas.microsoft.com/office/drawing/2014/main" id="{51EF454A-B225-4DE6-AF04-EA7EC324CC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3809" y="1049611"/>
            <a:ext cx="3492500" cy="2895600"/>
          </a:xfrm>
          <a:prstGeom prst="rect">
            <a:avLst/>
          </a:prstGeom>
        </p:spPr>
      </p:pic>
      <p:pic>
        <p:nvPicPr>
          <p:cNvPr id="6" name="Picture 5">
            <a:extLst>
              <a:ext uri="{FF2B5EF4-FFF2-40B4-BE49-F238E27FC236}">
                <a16:creationId xmlns:a16="http://schemas.microsoft.com/office/drawing/2014/main" id="{5AFDC14B-115B-4F33-A25F-ABBEC4EB28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4433" y="4181448"/>
            <a:ext cx="3035300" cy="2286000"/>
          </a:xfrm>
          <a:prstGeom prst="rect">
            <a:avLst/>
          </a:prstGeom>
        </p:spPr>
      </p:pic>
    </p:spTree>
    <p:extLst>
      <p:ext uri="{BB962C8B-B14F-4D97-AF65-F5344CB8AC3E}">
        <p14:creationId xmlns:p14="http://schemas.microsoft.com/office/powerpoint/2010/main" val="1045812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91A7613-4A19-423E-BDEC-B647949276E0}"/>
              </a:ext>
            </a:extLst>
          </p:cNvPr>
          <p:cNvPicPr>
            <a:picLocks noChangeAspect="1"/>
          </p:cNvPicPr>
          <p:nvPr/>
        </p:nvPicPr>
        <p:blipFill rotWithShape="1">
          <a:blip r:embed="rId2">
            <a:extLst>
              <a:ext uri="{28A0092B-C50C-407E-A947-70E740481C1C}">
                <a14:useLocalDpi xmlns:a14="http://schemas.microsoft.com/office/drawing/2010/main" val="0"/>
              </a:ext>
            </a:extLst>
          </a:blip>
          <a:srcRect l="3393" t="4128" r="5691"/>
          <a:stretch/>
        </p:blipFill>
        <p:spPr>
          <a:xfrm>
            <a:off x="-12800" y="-26877"/>
            <a:ext cx="12325302" cy="6985237"/>
          </a:xfrm>
          <a:prstGeom prst="rect">
            <a:avLst/>
          </a:prstGeom>
        </p:spPr>
      </p:pic>
      <p:sp>
        <p:nvSpPr>
          <p:cNvPr id="5" name="TextBox 4"/>
          <p:cNvSpPr txBox="1"/>
          <p:nvPr/>
        </p:nvSpPr>
        <p:spPr>
          <a:xfrm>
            <a:off x="445523" y="-6495"/>
            <a:ext cx="11299371" cy="707886"/>
          </a:xfrm>
          <a:prstGeom prst="rect">
            <a:avLst/>
          </a:prstGeom>
          <a:noFill/>
        </p:spPr>
        <p:txBody>
          <a:bodyPr wrap="square" rtlCol="0">
            <a:spAutoFit/>
          </a:bodyPr>
          <a:lstStyle/>
          <a:p>
            <a:pPr algn="ctr"/>
            <a:r>
              <a:rPr lang="en-US" sz="4000" dirty="0">
                <a:latin typeface="Rockwell" panose="02060603020205020403" pitchFamily="18" charset="0"/>
                <a:cs typeface="FrankRuehl" panose="020E0503060101010101" pitchFamily="34" charset="-79"/>
              </a:rPr>
              <a:t>Diligent in Building</a:t>
            </a:r>
          </a:p>
        </p:txBody>
      </p:sp>
      <p:sp>
        <p:nvSpPr>
          <p:cNvPr id="8" name="TextBox 7"/>
          <p:cNvSpPr txBox="1"/>
          <p:nvPr/>
        </p:nvSpPr>
        <p:spPr>
          <a:xfrm>
            <a:off x="87708" y="6421282"/>
            <a:ext cx="5038084" cy="369332"/>
          </a:xfrm>
          <a:prstGeom prst="rect">
            <a:avLst/>
          </a:prstGeom>
          <a:noFill/>
        </p:spPr>
        <p:txBody>
          <a:bodyPr wrap="square" rtlCol="0">
            <a:spAutoFit/>
          </a:bodyPr>
          <a:lstStyle/>
          <a:p>
            <a:r>
              <a:rPr lang="en-US" dirty="0"/>
              <a:t>D&amp;C 124:49-55 </a:t>
            </a:r>
            <a:r>
              <a:rPr lang="en-US" sz="1200" dirty="0"/>
              <a:t>Joseph Fielding Smith</a:t>
            </a:r>
          </a:p>
        </p:txBody>
      </p:sp>
      <p:grpSp>
        <p:nvGrpSpPr>
          <p:cNvPr id="2" name="Group 1"/>
          <p:cNvGrpSpPr/>
          <p:nvPr/>
        </p:nvGrpSpPr>
        <p:grpSpPr>
          <a:xfrm>
            <a:off x="87707" y="602421"/>
            <a:ext cx="2546851" cy="1157794"/>
            <a:chOff x="87707" y="602421"/>
            <a:chExt cx="2546851" cy="1157794"/>
          </a:xfrm>
        </p:grpSpPr>
        <p:pic>
          <p:nvPicPr>
            <p:cNvPr id="9" name="Picture 4" descr="http://australmasonry.com/nsw/getmedia/19baf205-2a8c-4684-99b8-1222234331ed/LIMESTONE.jpg?width=2500&amp;height=1277&amp;ext=.jpg"/>
            <p:cNvPicPr>
              <a:picLocks noChangeAspect="1" noChangeArrowheads="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l="32640" t="32397" r="33349" b="33058"/>
            <a:stretch/>
          </p:blipFill>
          <p:spPr bwMode="auto">
            <a:xfrm>
              <a:off x="87707" y="602421"/>
              <a:ext cx="2284301" cy="1157794"/>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4"/>
            <p:cNvSpPr>
              <a:spLocks noChangeArrowheads="1"/>
            </p:cNvSpPr>
            <p:nvPr/>
          </p:nvSpPr>
          <p:spPr bwMode="auto">
            <a:xfrm>
              <a:off x="210871" y="765820"/>
              <a:ext cx="242368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US" sz="1600" b="1" dirty="0"/>
                <a:t>By obeying the Lord’s commandments, we prove our faithfulness.</a:t>
              </a:r>
              <a:r>
                <a:rPr lang="en-US" sz="1600" dirty="0"/>
                <a:t> </a:t>
              </a:r>
              <a:endParaRPr kumimoji="0" lang="en-US" altLang="en-US" sz="1600" b="0" i="0" u="none" strike="noStrike" cap="none" normalizeH="0" baseline="0" dirty="0">
                <a:ln>
                  <a:noFill/>
                </a:ln>
                <a:solidFill>
                  <a:schemeClr val="tx1"/>
                </a:solidFill>
                <a:effectLst/>
              </a:endParaRPr>
            </a:p>
          </p:txBody>
        </p:sp>
      </p:grpSp>
      <p:sp>
        <p:nvSpPr>
          <p:cNvPr id="12" name="Rectangle 4"/>
          <p:cNvSpPr>
            <a:spLocks noChangeArrowheads="1"/>
          </p:cNvSpPr>
          <p:nvPr/>
        </p:nvSpPr>
        <p:spPr bwMode="auto">
          <a:xfrm>
            <a:off x="6079327" y="1127859"/>
            <a:ext cx="2865497"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US" b="1" dirty="0"/>
              <a:t>1845—the first conference was held.</a:t>
            </a:r>
          </a:p>
          <a:p>
            <a:pPr lvl="0" eaLnBrk="0" fontAlgn="base" hangingPunct="0">
              <a:spcBef>
                <a:spcPct val="0"/>
              </a:spcBef>
              <a:spcAft>
                <a:spcPct val="0"/>
              </a:spcAft>
            </a:pPr>
            <a:endParaRPr lang="en-US" b="1" dirty="0"/>
          </a:p>
          <a:p>
            <a:pPr lvl="0" eaLnBrk="0" fontAlgn="base" hangingPunct="0">
              <a:spcBef>
                <a:spcPct val="0"/>
              </a:spcBef>
              <a:spcAft>
                <a:spcPct val="0"/>
              </a:spcAft>
            </a:pPr>
            <a:r>
              <a:rPr lang="en-US" b="1" dirty="0"/>
              <a:t>The temple was five years in the planning and building and was only used one year before the Saints were driven out of their city in 1846</a:t>
            </a:r>
            <a:r>
              <a:rPr lang="en-US" dirty="0"/>
              <a:t> </a:t>
            </a:r>
            <a:endParaRPr kumimoji="0" lang="en-US" altLang="en-US" b="0" i="0" u="none" strike="noStrike" cap="none" normalizeH="0" baseline="0" dirty="0">
              <a:ln>
                <a:noFill/>
              </a:ln>
              <a:solidFill>
                <a:schemeClr val="tx1"/>
              </a:solidFill>
              <a:effectLst/>
            </a:endParaRPr>
          </a:p>
        </p:txBody>
      </p:sp>
      <p:sp>
        <p:nvSpPr>
          <p:cNvPr id="14" name="Rectangle 4"/>
          <p:cNvSpPr>
            <a:spLocks noChangeArrowheads="1"/>
          </p:cNvSpPr>
          <p:nvPr/>
        </p:nvSpPr>
        <p:spPr bwMode="auto">
          <a:xfrm>
            <a:off x="861210" y="4026288"/>
            <a:ext cx="4741374"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US" dirty="0"/>
              <a:t>“The structure cost more than one million dollars; the Saints were poor, and a great deal of the time (while the temple was being built) they were harassed by their enemies. The Prophet Joseph was forced into exile to avoid his enemies who tried to drag him into Missouri.”</a:t>
            </a:r>
            <a:endParaRPr kumimoji="0" lang="en-US" altLang="en-US" b="0" i="0" u="none" strike="noStrike" cap="none" normalizeH="0" baseline="0" dirty="0">
              <a:ln>
                <a:noFill/>
              </a:ln>
              <a:solidFill>
                <a:schemeClr val="tx1"/>
              </a:solidFill>
              <a:effectLst/>
            </a:endParaRPr>
          </a:p>
        </p:txBody>
      </p:sp>
      <p:sp>
        <p:nvSpPr>
          <p:cNvPr id="16" name="Rectangle 4"/>
          <p:cNvSpPr>
            <a:spLocks noChangeArrowheads="1"/>
          </p:cNvSpPr>
          <p:nvPr/>
        </p:nvSpPr>
        <p:spPr bwMode="auto">
          <a:xfrm>
            <a:off x="5985423" y="4843117"/>
            <a:ext cx="5218166"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US" dirty="0"/>
              <a:t>“There were no iron foundries…but every detail had to be performed by the Saints. The timber had to be hewed in the far off forests of Wisconsin, carried to Nauvoo, and cut. The stone had to be cut and polished from the quarries, and the whole work had to be supplied out of the tithing of the people.”</a:t>
            </a:r>
          </a:p>
        </p:txBody>
      </p:sp>
      <p:pic>
        <p:nvPicPr>
          <p:cNvPr id="4" name="Picture 3">
            <a:extLst>
              <a:ext uri="{FF2B5EF4-FFF2-40B4-BE49-F238E27FC236}">
                <a16:creationId xmlns:a16="http://schemas.microsoft.com/office/drawing/2014/main" id="{F687070D-9F61-4402-B2E1-E79B7D46B9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9228" y="765820"/>
            <a:ext cx="3358896" cy="2968752"/>
          </a:xfrm>
          <a:prstGeom prst="rect">
            <a:avLst/>
          </a:prstGeom>
        </p:spPr>
      </p:pic>
      <p:pic>
        <p:nvPicPr>
          <p:cNvPr id="7" name="Picture 6">
            <a:extLst>
              <a:ext uri="{FF2B5EF4-FFF2-40B4-BE49-F238E27FC236}">
                <a16:creationId xmlns:a16="http://schemas.microsoft.com/office/drawing/2014/main" id="{857C641F-C3D9-4C95-BF2B-1A74D22334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38223" y="1596817"/>
            <a:ext cx="2371344" cy="2987040"/>
          </a:xfrm>
          <a:prstGeom prst="rect">
            <a:avLst/>
          </a:prstGeom>
        </p:spPr>
      </p:pic>
    </p:spTree>
    <p:extLst>
      <p:ext uri="{BB962C8B-B14F-4D97-AF65-F5344CB8AC3E}">
        <p14:creationId xmlns:p14="http://schemas.microsoft.com/office/powerpoint/2010/main" val="779831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2891D1-F89B-43A2-BAD5-2F2AE966EF99}"/>
              </a:ext>
            </a:extLst>
          </p:cNvPr>
          <p:cNvPicPr>
            <a:picLocks noChangeAspect="1"/>
          </p:cNvPicPr>
          <p:nvPr/>
        </p:nvPicPr>
        <p:blipFill rotWithShape="1">
          <a:blip r:embed="rId2">
            <a:extLst>
              <a:ext uri="{28A0092B-C50C-407E-A947-70E740481C1C}">
                <a14:useLocalDpi xmlns:a14="http://schemas.microsoft.com/office/drawing/2010/main" val="0"/>
              </a:ext>
            </a:extLst>
          </a:blip>
          <a:srcRect l="3393" t="4128" r="5691"/>
          <a:stretch/>
        </p:blipFill>
        <p:spPr>
          <a:xfrm>
            <a:off x="-12800" y="-26877"/>
            <a:ext cx="12325302" cy="6985237"/>
          </a:xfrm>
          <a:prstGeom prst="rect">
            <a:avLst/>
          </a:prstGeom>
        </p:spPr>
      </p:pic>
      <p:sp>
        <p:nvSpPr>
          <p:cNvPr id="2" name="TextBox 1"/>
          <p:cNvSpPr txBox="1"/>
          <p:nvPr/>
        </p:nvSpPr>
        <p:spPr>
          <a:xfrm>
            <a:off x="274011" y="646901"/>
            <a:ext cx="6886643" cy="5447645"/>
          </a:xfrm>
          <a:prstGeom prst="rect">
            <a:avLst/>
          </a:prstGeom>
          <a:noFill/>
        </p:spPr>
        <p:txBody>
          <a:bodyPr wrap="square" rtlCol="0">
            <a:spAutoFit/>
          </a:bodyPr>
          <a:lstStyle/>
          <a:p>
            <a:r>
              <a:rPr lang="en-US" sz="2400" dirty="0"/>
              <a:t>“Those who understand the eternal blessings which come from the temple know that no sacrifice is too great, no price too heavy, no struggle too difficult in order to receive those blessings. </a:t>
            </a:r>
          </a:p>
          <a:p>
            <a:endParaRPr lang="en-US" sz="2400" dirty="0"/>
          </a:p>
          <a:p>
            <a:r>
              <a:rPr lang="en-US" sz="2400" dirty="0"/>
              <a:t>There are never too many miles to travel, too many obstacles to overcome, or too much discomfort to endure. </a:t>
            </a:r>
          </a:p>
          <a:p>
            <a:endParaRPr lang="en-US" sz="2400" dirty="0"/>
          </a:p>
          <a:p>
            <a:r>
              <a:rPr lang="en-US" sz="2400" dirty="0"/>
              <a:t>They understand that the saving ordinances received in the temple that permit us to someday return to our Heavenly Father in an eternal family relationship and to be endowed with blessings and power from on high are worth every sacrifice and every effort.”</a:t>
            </a:r>
          </a:p>
          <a:p>
            <a:r>
              <a:rPr lang="en-US" sz="1200" dirty="0"/>
              <a:t>President Thomas S. Monson </a:t>
            </a:r>
          </a:p>
        </p:txBody>
      </p:sp>
      <p:pic>
        <p:nvPicPr>
          <p:cNvPr id="16386" name="Picture 2" descr="President Thomas S. Mons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0173" y="1606639"/>
            <a:ext cx="2689902" cy="3570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3301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D868FF38-3D72-42AB-8A74-6822073680EB}"/>
              </a:ext>
            </a:extLst>
          </p:cNvPr>
          <p:cNvPicPr>
            <a:picLocks noChangeAspect="1"/>
          </p:cNvPicPr>
          <p:nvPr/>
        </p:nvPicPr>
        <p:blipFill rotWithShape="1">
          <a:blip r:embed="rId2">
            <a:extLst>
              <a:ext uri="{28A0092B-C50C-407E-A947-70E740481C1C}">
                <a14:useLocalDpi xmlns:a14="http://schemas.microsoft.com/office/drawing/2010/main" val="0"/>
              </a:ext>
            </a:extLst>
          </a:blip>
          <a:srcRect l="3393" t="4128" r="5691"/>
          <a:stretch/>
        </p:blipFill>
        <p:spPr>
          <a:xfrm>
            <a:off x="-12800" y="-26877"/>
            <a:ext cx="12325302" cy="6985237"/>
          </a:xfrm>
          <a:prstGeom prst="rect">
            <a:avLst/>
          </a:prstGeom>
        </p:spPr>
      </p:pic>
      <p:sp>
        <p:nvSpPr>
          <p:cNvPr id="2" name="TextBox 1"/>
          <p:cNvSpPr txBox="1"/>
          <p:nvPr/>
        </p:nvSpPr>
        <p:spPr>
          <a:xfrm>
            <a:off x="195943" y="87086"/>
            <a:ext cx="11506200" cy="6001643"/>
          </a:xfrm>
          <a:prstGeom prst="rect">
            <a:avLst/>
          </a:prstGeom>
          <a:noFill/>
        </p:spPr>
        <p:txBody>
          <a:bodyPr wrap="square" rtlCol="0">
            <a:spAutoFit/>
          </a:bodyPr>
          <a:lstStyle/>
          <a:p>
            <a:r>
              <a:rPr lang="en-US" sz="1600" dirty="0"/>
              <a:t>Sources:</a:t>
            </a:r>
          </a:p>
          <a:p>
            <a:endParaRPr lang="en-US" sz="1600" dirty="0"/>
          </a:p>
          <a:p>
            <a:endParaRPr lang="en-US" sz="1600" dirty="0"/>
          </a:p>
          <a:p>
            <a:r>
              <a:rPr lang="en-US" sz="1600" dirty="0"/>
              <a:t>Videos: </a:t>
            </a:r>
          </a:p>
          <a:p>
            <a:r>
              <a:rPr lang="en-US" sz="1600" b="1" dirty="0"/>
              <a:t>Temple Blessings—Worth Every Sacrifice (1:51)</a:t>
            </a:r>
          </a:p>
          <a:p>
            <a:r>
              <a:rPr lang="en-US" sz="1600" b="1" dirty="0"/>
              <a:t>The Time is Now (3:19)</a:t>
            </a:r>
          </a:p>
          <a:p>
            <a:r>
              <a:rPr lang="en-US" sz="1600" b="1" dirty="0"/>
              <a:t>Temples are a Beacon (1:47)</a:t>
            </a:r>
          </a:p>
          <a:p>
            <a:endParaRPr lang="en-US" sz="1600" dirty="0"/>
          </a:p>
          <a:p>
            <a:r>
              <a:rPr lang="en-US" sz="1600" i="1" dirty="0"/>
              <a:t>History of the Church </a:t>
            </a:r>
            <a:r>
              <a:rPr lang="en-US" sz="1600" dirty="0"/>
              <a:t>5:137; 4:186, 205, 4:423-24</a:t>
            </a:r>
          </a:p>
          <a:p>
            <a:r>
              <a:rPr lang="en-US" sz="1600" dirty="0"/>
              <a:t>Desert News April 9, 2014</a:t>
            </a:r>
          </a:p>
          <a:p>
            <a:r>
              <a:rPr lang="en-US" sz="1600" i="1" dirty="0"/>
              <a:t>Doctrine and Covenants Who’s Who </a:t>
            </a:r>
            <a:r>
              <a:rPr lang="en-US" sz="1600" dirty="0"/>
              <a:t>by Ed J. </a:t>
            </a:r>
            <a:r>
              <a:rPr lang="en-US" sz="1600" dirty="0" err="1"/>
              <a:t>Pinegar</a:t>
            </a:r>
            <a:r>
              <a:rPr lang="en-US" sz="1600" dirty="0"/>
              <a:t> and Richard J. Allen pg. 44, 149-150</a:t>
            </a:r>
          </a:p>
          <a:p>
            <a:r>
              <a:rPr lang="en-US" sz="1600" i="1" dirty="0"/>
              <a:t>Pioneers and Prominent Men of Utah </a:t>
            </a:r>
            <a:r>
              <a:rPr lang="en-US" sz="1600" dirty="0"/>
              <a:t>pg. 1173</a:t>
            </a:r>
          </a:p>
          <a:p>
            <a:r>
              <a:rPr lang="en-US" sz="1600" dirty="0"/>
              <a:t>President Joseph Fielding Smith (in </a:t>
            </a:r>
            <a:r>
              <a:rPr lang="en-US" sz="1600" i="1" dirty="0"/>
              <a:t>Doctrines of Salvation,</a:t>
            </a:r>
            <a:r>
              <a:rPr lang="en-US" sz="1600" dirty="0"/>
              <a:t> comp. Bruce R. McConkie, 3 vols. [1954–56], 3:132–33)</a:t>
            </a:r>
          </a:p>
          <a:p>
            <a:r>
              <a:rPr lang="en-US" sz="1600" i="1" dirty="0"/>
              <a:t>Teachings of Presidents of the Church: Joseph Smith</a:t>
            </a:r>
            <a:r>
              <a:rPr lang="en-US" sz="1600" dirty="0"/>
              <a:t> [2007], 403</a:t>
            </a:r>
          </a:p>
          <a:p>
            <a:r>
              <a:rPr lang="en-US" sz="1600" dirty="0"/>
              <a:t>President Thomas S. Monson (“The Holy Temple—a Beacon to the World,”</a:t>
            </a:r>
            <a:r>
              <a:rPr lang="en-US" sz="1600" i="1" dirty="0"/>
              <a:t> Ensign</a:t>
            </a:r>
            <a:r>
              <a:rPr lang="en-US" sz="1600" dirty="0"/>
              <a:t> or </a:t>
            </a:r>
            <a:r>
              <a:rPr lang="en-US" sz="1600" i="1" dirty="0"/>
              <a:t>Liahona,</a:t>
            </a:r>
            <a:r>
              <a:rPr lang="en-US" sz="1600" dirty="0"/>
              <a:t> May 2011, 92).</a:t>
            </a:r>
          </a:p>
          <a:p>
            <a:r>
              <a:rPr lang="en-US" sz="1600" dirty="0"/>
              <a:t>Elder James E. </a:t>
            </a:r>
            <a:r>
              <a:rPr lang="en-US" sz="1600" dirty="0" err="1"/>
              <a:t>Talmage</a:t>
            </a:r>
            <a:r>
              <a:rPr lang="en-US" sz="1600" dirty="0"/>
              <a:t> </a:t>
            </a:r>
            <a:r>
              <a:rPr lang="en-US" sz="1600" i="1" dirty="0"/>
              <a:t>House of the Lord, </a:t>
            </a:r>
            <a:r>
              <a:rPr lang="en-US" sz="1600" dirty="0"/>
              <a:t>83-84</a:t>
            </a:r>
          </a:p>
          <a:p>
            <a:r>
              <a:rPr lang="en-US" sz="1600" dirty="0"/>
              <a:t>Joseph Fielding McConkie and Craig J. </a:t>
            </a:r>
            <a:r>
              <a:rPr lang="en-US" sz="1600" dirty="0" err="1"/>
              <a:t>Ostler</a:t>
            </a:r>
            <a:r>
              <a:rPr lang="en-US" sz="1600" dirty="0"/>
              <a:t> </a:t>
            </a:r>
            <a:r>
              <a:rPr lang="en-US" sz="1600" i="1" dirty="0"/>
              <a:t>Revelations of the Restoration pg. 977</a:t>
            </a:r>
          </a:p>
          <a:p>
            <a:r>
              <a:rPr lang="en-US" sz="1600" dirty="0"/>
              <a:t>George Q. Cannon In Conference Report, Apr. 1900, p. 13.</a:t>
            </a:r>
            <a:endParaRPr lang="en-US" sz="1600" i="1" dirty="0"/>
          </a:p>
          <a:p>
            <a:r>
              <a:rPr lang="en-US" sz="1600" dirty="0"/>
              <a:t>President Charles W. Penrose (in Conference Report), Apr. 1924</a:t>
            </a:r>
          </a:p>
          <a:p>
            <a:pPr lvl="0"/>
            <a:r>
              <a:rPr lang="en-US" altLang="en-US" sz="1600" dirty="0"/>
              <a:t>Joseph Fielding Smith </a:t>
            </a:r>
            <a:r>
              <a:rPr lang="en-US" altLang="en-US" sz="1600" i="1" dirty="0"/>
              <a:t>Origin of the “Reorganized” Church p. 21</a:t>
            </a:r>
            <a:endParaRPr lang="en-US" altLang="en-US" sz="1600" dirty="0"/>
          </a:p>
          <a:p>
            <a:endParaRPr lang="en-US" sz="1600" dirty="0"/>
          </a:p>
          <a:p>
            <a:endParaRPr lang="en-US" sz="1600" dirty="0"/>
          </a:p>
          <a:p>
            <a:endParaRPr lang="en-US" sz="1600" dirty="0"/>
          </a:p>
          <a:p>
            <a:endParaRPr lang="en-US" sz="1600" dirty="0"/>
          </a:p>
        </p:txBody>
      </p:sp>
      <p:grpSp>
        <p:nvGrpSpPr>
          <p:cNvPr id="4" name="Group 3"/>
          <p:cNvGrpSpPr/>
          <p:nvPr/>
        </p:nvGrpSpPr>
        <p:grpSpPr>
          <a:xfrm>
            <a:off x="4864522" y="769271"/>
            <a:ext cx="853839" cy="1081529"/>
            <a:chOff x="7543800" y="3810000"/>
            <a:chExt cx="1143000" cy="1447800"/>
          </a:xfrm>
        </p:grpSpPr>
        <p:sp>
          <p:nvSpPr>
            <p:cNvPr id="5" name="Trapezoid 4"/>
            <p:cNvSpPr/>
            <p:nvPr/>
          </p:nvSpPr>
          <p:spPr>
            <a:xfrm rot="16200000">
              <a:off x="8243309" y="4391868"/>
              <a:ext cx="493691" cy="393290"/>
            </a:xfrm>
            <a:prstGeom prst="trapezoid">
              <a:avLst>
                <a:gd name="adj" fmla="val 4147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rot="4358081">
              <a:off x="7961518" y="496857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rot="6732551">
              <a:off x="7707087" y="499302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7564896" y="4379040"/>
              <a:ext cx="904569" cy="531668"/>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7924800" y="3810000"/>
              <a:ext cx="645353" cy="610017"/>
              <a:chOff x="7924800" y="5867400"/>
              <a:chExt cx="645353" cy="610017"/>
            </a:xfrm>
          </p:grpSpPr>
          <p:grpSp>
            <p:nvGrpSpPr>
              <p:cNvPr id="17" name="Group 13"/>
              <p:cNvGrpSpPr/>
              <p:nvPr/>
            </p:nvGrpSpPr>
            <p:grpSpPr>
              <a:xfrm>
                <a:off x="7924800" y="5867400"/>
                <a:ext cx="645353" cy="610017"/>
                <a:chOff x="3037563" y="3121795"/>
                <a:chExt cx="1250371" cy="1224010"/>
              </a:xfrm>
            </p:grpSpPr>
            <p:sp>
              <p:nvSpPr>
                <p:cNvPr id="19" name="Oval 18"/>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Oval 17"/>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7543800" y="4038600"/>
              <a:ext cx="403070" cy="381000"/>
              <a:chOff x="7924800" y="5867400"/>
              <a:chExt cx="645353" cy="610017"/>
            </a:xfrm>
          </p:grpSpPr>
          <p:grpSp>
            <p:nvGrpSpPr>
              <p:cNvPr id="11" name="Group 13"/>
              <p:cNvGrpSpPr/>
              <p:nvPr/>
            </p:nvGrpSpPr>
            <p:grpSpPr>
              <a:xfrm>
                <a:off x="7924800" y="5867400"/>
                <a:ext cx="645353" cy="610017"/>
                <a:chOff x="3037563" y="3121795"/>
                <a:chExt cx="1250371" cy="1224010"/>
              </a:xfrm>
            </p:grpSpPr>
            <p:sp>
              <p:nvSpPr>
                <p:cNvPr id="13" name="Oval 12"/>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Oval 11"/>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4" name="Footer Placeholder 14">
            <a:extLst>
              <a:ext uri="{FF2B5EF4-FFF2-40B4-BE49-F238E27FC236}">
                <a16:creationId xmlns:a16="http://schemas.microsoft.com/office/drawing/2014/main" id="{EAF9489F-2022-48FB-8F23-6849569622CF}"/>
              </a:ext>
            </a:extLst>
          </p:cNvPr>
          <p:cNvSpPr>
            <a:spLocks noGrp="1"/>
          </p:cNvSpPr>
          <p:nvPr/>
        </p:nvSpPr>
        <p:spPr>
          <a:xfrm>
            <a:off x="-12800" y="6458103"/>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t>Presentation by ©http://fashionsbylynda.com/blog/ </a:t>
            </a:r>
          </a:p>
        </p:txBody>
      </p:sp>
    </p:spTree>
    <p:extLst>
      <p:ext uri="{BB962C8B-B14F-4D97-AF65-F5344CB8AC3E}">
        <p14:creationId xmlns:p14="http://schemas.microsoft.com/office/powerpoint/2010/main" val="6984601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392" y="2137961"/>
            <a:ext cx="5034148" cy="3416320"/>
          </a:xfrm>
          <a:prstGeom prst="rect">
            <a:avLst/>
          </a:prstGeom>
        </p:spPr>
        <p:txBody>
          <a:bodyPr wrap="square">
            <a:spAutoFit/>
          </a:bodyPr>
          <a:lstStyle/>
          <a:p>
            <a:r>
              <a:rPr lang="en-US" sz="1200" b="1" dirty="0">
                <a:latin typeface="georgia" panose="02040502050405020303" pitchFamily="18" charset="0"/>
              </a:rPr>
              <a:t>Desert News April 9, 2014 by Kenneth Mays  Boarding House</a:t>
            </a:r>
          </a:p>
          <a:p>
            <a:r>
              <a:rPr lang="en-US" sz="1200" dirty="0">
                <a:latin typeface="georgia" panose="02040502050405020303" pitchFamily="18" charset="0"/>
              </a:rPr>
              <a:t>In section 124 of the Doctrine and Covenants, the Lord commanded the Prophet Joseph Smith to build a “boarding house,” which was to be built unto the Lord's name and for the boarding of strangers.</a:t>
            </a:r>
          </a:p>
          <a:p>
            <a:r>
              <a:rPr lang="en-US" sz="1200" dirty="0">
                <a:latin typeface="georgia" panose="02040502050405020303" pitchFamily="18" charset="0"/>
              </a:rPr>
              <a:t>This structure was to be called the Nauvoo House. Cornerstones for the building were laid on a site at the southern end of Main Street on Oct. 2, 1841. Designed in the shape of an “L,” this hotel had a cornerstone at the southeast corner in which Joseph Smith placed the original manuscript of the Book of Mormon.</a:t>
            </a:r>
          </a:p>
          <a:p>
            <a:r>
              <a:rPr lang="en-US" sz="1200" dirty="0">
                <a:latin typeface="georgia" panose="02040502050405020303" pitchFamily="18" charset="0"/>
              </a:rPr>
              <a:t>Following the Prophet's death, Emma Smith married Lewis C. </a:t>
            </a:r>
            <a:r>
              <a:rPr lang="en-US" sz="1200" dirty="0" err="1">
                <a:latin typeface="georgia" panose="02040502050405020303" pitchFamily="18" charset="0"/>
              </a:rPr>
              <a:t>Bidamon</a:t>
            </a:r>
            <a:r>
              <a:rPr lang="en-US" sz="1200" dirty="0">
                <a:latin typeface="georgia" panose="02040502050405020303" pitchFamily="18" charset="0"/>
              </a:rPr>
              <a:t>. After Emma Smith's death in 1879, </a:t>
            </a:r>
            <a:r>
              <a:rPr lang="en-US" sz="1200" dirty="0" err="1">
                <a:latin typeface="georgia" panose="02040502050405020303" pitchFamily="18" charset="0"/>
              </a:rPr>
              <a:t>Bidamon</a:t>
            </a:r>
            <a:r>
              <a:rPr lang="en-US" sz="1200" dirty="0">
                <a:latin typeface="georgia" panose="02040502050405020303" pitchFamily="18" charset="0"/>
              </a:rPr>
              <a:t> opened the cornerstone and discovered that the manuscript had been severely damaged by moisture and mildew.</a:t>
            </a:r>
          </a:p>
          <a:p>
            <a:r>
              <a:rPr lang="en-US" sz="1200" dirty="0">
                <a:latin typeface="georgia" panose="02040502050405020303" pitchFamily="18" charset="0"/>
              </a:rPr>
              <a:t>Many of the usable pages were acquired by The Church of Jesus Christ of Latter-day Saints. </a:t>
            </a:r>
          </a:p>
          <a:p>
            <a:r>
              <a:rPr lang="en-US" sz="1200" dirty="0">
                <a:latin typeface="georgia" panose="02040502050405020303" pitchFamily="18" charset="0"/>
              </a:rPr>
              <a:t>About 27 percent of the </a:t>
            </a:r>
          </a:p>
          <a:p>
            <a:r>
              <a:rPr lang="en-US" sz="1200" dirty="0">
                <a:latin typeface="georgia" panose="02040502050405020303" pitchFamily="18" charset="0"/>
              </a:rPr>
              <a:t>manuscript is in the church's </a:t>
            </a:r>
          </a:p>
          <a:p>
            <a:r>
              <a:rPr lang="en-US" sz="1200" dirty="0">
                <a:latin typeface="georgia" panose="02040502050405020303" pitchFamily="18" charset="0"/>
              </a:rPr>
              <a:t>possession.</a:t>
            </a:r>
            <a:endParaRPr lang="en-US" sz="1200" b="0" i="0" dirty="0">
              <a:effectLst/>
              <a:latin typeface="georgia" panose="02040502050405020303" pitchFamily="18" charset="0"/>
            </a:endParaRPr>
          </a:p>
        </p:txBody>
      </p:sp>
      <p:pic>
        <p:nvPicPr>
          <p:cNvPr id="4098" name="Picture 2" descr="The Prophet Joseph Smith placed the original manuscript of the Book of Mormon in this cornerstone at the southeast corner of the Nauvoo House. (Kenneth May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8136" y="4765295"/>
            <a:ext cx="3007632" cy="197501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0392" y="0"/>
            <a:ext cx="5624944" cy="2123658"/>
          </a:xfrm>
          <a:prstGeom prst="rect">
            <a:avLst/>
          </a:prstGeom>
          <a:ln>
            <a:solidFill>
              <a:schemeClr val="tx1"/>
            </a:solidFill>
          </a:ln>
        </p:spPr>
        <p:txBody>
          <a:bodyPr wrap="square">
            <a:spAutoFit/>
          </a:bodyPr>
          <a:lstStyle/>
          <a:p>
            <a:r>
              <a:rPr lang="en-US" sz="1200" b="1" dirty="0">
                <a:solidFill>
                  <a:srgbClr val="333333"/>
                </a:solidFill>
                <a:latin typeface="Open Sans"/>
              </a:rPr>
              <a:t>Desecration of the Kirtland Temple </a:t>
            </a:r>
          </a:p>
          <a:p>
            <a:r>
              <a:rPr lang="en-US" sz="1200" dirty="0">
                <a:solidFill>
                  <a:srgbClr val="333333"/>
                </a:solidFill>
                <a:latin typeface="Open Sans"/>
              </a:rPr>
              <a:t>“The Saints had to flee before mobocracy. And, by toil and daily labor, they found places in Missouri, where they laid the corner stones of Temples, in Zion and her Stakes, and then had to retreat to Illinois, to save the lives of those who could get away alive from Missouri, where fell the Apostle David W. Patten, with many like associates, and where were imprisoned in loathsome dungeons, and fed on human flesh, Joseph and Hyrum, and many others. But before all this had transpired, the Temple at Kirtland had fallen into the hands of wicked men, and by them been polluted, like the Temple at Jerusalem, and consequently it was disowned by the Father and the Son.” (In</a:t>
            </a:r>
            <a:r>
              <a:rPr lang="en-US" sz="1200" i="1" dirty="0">
                <a:solidFill>
                  <a:srgbClr val="333333"/>
                </a:solidFill>
                <a:latin typeface="Open Sans"/>
              </a:rPr>
              <a:t> Journal of Discourses,</a:t>
            </a:r>
            <a:r>
              <a:rPr lang="en-US" sz="1200" dirty="0">
                <a:solidFill>
                  <a:srgbClr val="333333"/>
                </a:solidFill>
                <a:latin typeface="Open Sans"/>
              </a:rPr>
              <a:t> 2:32.) Brigham Young</a:t>
            </a:r>
            <a:endParaRPr lang="en-US" sz="1200" dirty="0"/>
          </a:p>
        </p:txBody>
      </p:sp>
      <p:sp>
        <p:nvSpPr>
          <p:cNvPr id="5" name="Rectangle 4"/>
          <p:cNvSpPr/>
          <p:nvPr/>
        </p:nvSpPr>
        <p:spPr>
          <a:xfrm>
            <a:off x="5635336" y="0"/>
            <a:ext cx="6556664" cy="6740307"/>
          </a:xfrm>
          <a:prstGeom prst="rect">
            <a:avLst/>
          </a:prstGeom>
          <a:ln>
            <a:solidFill>
              <a:schemeClr val="tx1"/>
            </a:solidFill>
          </a:ln>
        </p:spPr>
        <p:txBody>
          <a:bodyPr wrap="square">
            <a:spAutoFit/>
          </a:bodyPr>
          <a:lstStyle/>
          <a:p>
            <a:r>
              <a:rPr lang="en-US" sz="1200" b="1" dirty="0"/>
              <a:t>1</a:t>
            </a:r>
            <a:r>
              <a:rPr lang="en-US" sz="1200" b="1" baseline="30000" dirty="0"/>
              <a:t>st</a:t>
            </a:r>
            <a:r>
              <a:rPr lang="en-US" sz="1200" b="1" dirty="0"/>
              <a:t> architectural plan of Nauvoo Temple:</a:t>
            </a:r>
          </a:p>
          <a:p>
            <a:r>
              <a:rPr lang="en-US" sz="1200" dirty="0"/>
              <a:t>The classical treatment of the "special" buildings was derived from ancient Western tradition, but it was also colored by contemporary American architectural practice. Just as was the case in other American cities, established methods of detailing and ordering buildings was found cheek-by-jowl with the latest detailing from the most fashionable architectural publications. Unlike other Midwestern and western American communities, however, Nauvoo, and later Salt Lake City, benefitted from a clearer vision of the goals of the city, the knowledgeable involvement in architectural design of the highest leaders of the church, and direct experience of the best buildings of the eastern states and England.</a:t>
            </a:r>
          </a:p>
          <a:p>
            <a:endParaRPr lang="en-US" sz="1200" dirty="0"/>
          </a:p>
          <a:p>
            <a:r>
              <a:rPr lang="en-US" sz="1200" dirty="0"/>
              <a:t>These elements of architectural expression were used to augment and express the community’s political order. Much of the large-scale form and detailing was based in stylish Greek Revival pattern books, but the Georgian and Federal roots of American architecture were present everywhere. As was true throughout American architectural practice, the elements were applied without close regard for their historical basis. Arches were used in connection with Greek columns (mostly represented by applied pilasters), without regard to their complete absence from ancient Greek architecture. </a:t>
            </a:r>
          </a:p>
          <a:p>
            <a:endParaRPr lang="en-US" sz="1200" b="1" dirty="0"/>
          </a:p>
          <a:p>
            <a:r>
              <a:rPr lang="en-US" sz="1200" dirty="0">
                <a:latin typeface="Abadi" panose="020B0604020104020204" pitchFamily="34" charset="0"/>
              </a:rPr>
              <a:t>The designers of Nauvoo regarded the value of architectural forms to express the community’s structure as more important that any use of them as an historical reference. The idea, commonplace among historians, that the Greek Revival was used in the United States because of its association with democratic and republican "values," does not apply to the theocratic structure of the Mormon polity. The three basic classical orders, Doric, Ionic, and Corinthian, were not present in their full variety, in either their Roman or Greek forms. The hierarchy of the orders as understood in the western tradition was, however, used to emphasize the city’s internal order. In this system, Corinthian was the most delicate and expansive and was given the greatest importance and placed at the highest level. It was followed by the Ionic, midway in significance and honor between the Corinthian and the Doric, which was the plainest and sturdiest of orders, usually placed at the most basic position.</a:t>
            </a:r>
          </a:p>
          <a:p>
            <a:endParaRPr lang="en-US" sz="1200" dirty="0">
              <a:latin typeface="Abadi" panose="020B0604020104020204" pitchFamily="34" charset="0"/>
            </a:endParaRPr>
          </a:p>
          <a:p>
            <a:r>
              <a:rPr lang="en-US" sz="1200" dirty="0"/>
              <a:t>The initial design for the Nauvoo Temple was based in the Corinthian order, considered among the ancients as the highest and most beautiful order. The capitals were adapted to depict a new dawn brought about by renewed revelation. As part of a significant change to the attic story, the unadorned frieze of the Corinthian pediment, was replaced by an assembly with Doric characteristics permitting the placement of third-floor windows. The Temple has a belfry/steeple traditionally used on the most important buildings in the city, those with a role in ordering the timing of public life.  All other structures were subsidiary and deferred to it. </a:t>
            </a:r>
            <a:endParaRPr lang="en-US" sz="1200" dirty="0">
              <a:latin typeface="Abadi" panose="020B0604020104020204" pitchFamily="34" charset="0"/>
            </a:endParaRPr>
          </a:p>
          <a:p>
            <a:r>
              <a:rPr lang="en-US" sz="1200" dirty="0"/>
              <a:t>http://urbanscalerichmondvirginia.blogspot.com/2014/06/resuscitating-urban-forms-at-historic.html</a:t>
            </a:r>
          </a:p>
        </p:txBody>
      </p:sp>
    </p:spTree>
    <p:extLst>
      <p:ext uri="{BB962C8B-B14F-4D97-AF65-F5344CB8AC3E}">
        <p14:creationId xmlns:p14="http://schemas.microsoft.com/office/powerpoint/2010/main" val="34953206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5617465" cy="2308324"/>
          </a:xfrm>
          <a:prstGeom prst="rect">
            <a:avLst/>
          </a:prstGeom>
        </p:spPr>
        <p:txBody>
          <a:bodyPr wrap="square">
            <a:spAutoFit/>
          </a:bodyPr>
          <a:lstStyle/>
          <a:p>
            <a:r>
              <a:rPr lang="en-US" sz="1200" b="1" dirty="0">
                <a:solidFill>
                  <a:srgbClr val="444444"/>
                </a:solidFill>
                <a:latin typeface="Abadi" panose="020B0604020104020204" pitchFamily="34" charset="0"/>
              </a:rPr>
              <a:t>It was Peter Haws</a:t>
            </a:r>
            <a:r>
              <a:rPr lang="en-US" sz="1200" dirty="0">
                <a:solidFill>
                  <a:srgbClr val="444444"/>
                </a:solidFill>
                <a:latin typeface="Abadi" panose="020B0604020104020204" pitchFamily="34" charset="0"/>
              </a:rPr>
              <a:t>, one of seven principals of the association, who kept the beehive symbol in circulation among Latter-day Saints long after the Nauvoo Agricultural and Manufacturing Association had become defunct. While camped at Garden Grove in Iowa Territory, Peter embossed on the front side of a brass token dated 1846 an ornate beehive with the slogan “Do Your Duty.” On the obverse side, he embossed clasped hands with the motto “Union Is Strength.” His token was circulated in Garden Grove and throughout Pottawattamie County and used as a barter or exchange among Latter-day Saints. As the Nauvoo Agriculture and Manufacturing Association certificates, there was no attempt by Peter Haws to link the beehive symbol to </a:t>
            </a:r>
            <a:r>
              <a:rPr lang="en-US" sz="1200" i="1" dirty="0" err="1">
                <a:solidFill>
                  <a:srgbClr val="444444"/>
                </a:solidFill>
                <a:latin typeface="Abadi" panose="020B0604020104020204" pitchFamily="34" charset="0"/>
              </a:rPr>
              <a:t>deseret</a:t>
            </a:r>
            <a:r>
              <a:rPr lang="en-US" sz="1200" dirty="0">
                <a:solidFill>
                  <a:srgbClr val="444444"/>
                </a:solidFill>
                <a:latin typeface="Abadi" panose="020B0604020104020204" pitchFamily="34" charset="0"/>
              </a:rPr>
              <a:t>. </a:t>
            </a:r>
          </a:p>
          <a:p>
            <a:r>
              <a:rPr lang="en-US" sz="1200" dirty="0"/>
              <a:t>The Beehive and Deseret: Mormon Symbols in Salt Lake City. BYU Religious Studies</a:t>
            </a:r>
          </a:p>
          <a:p>
            <a:endParaRPr lang="en-US" sz="1200" dirty="0"/>
          </a:p>
        </p:txBody>
      </p:sp>
      <p:pic>
        <p:nvPicPr>
          <p:cNvPr id="2050" name="Picture 2" descr="http://rsc.byu.edu/sites/default/files/Beehive-Photo-%232a-%28Currency---Rust%29-we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232" y="2127881"/>
            <a:ext cx="4021549" cy="158099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38866" y="3812783"/>
            <a:ext cx="3939732" cy="461665"/>
          </a:xfrm>
          <a:prstGeom prst="rect">
            <a:avLst/>
          </a:prstGeom>
        </p:spPr>
        <p:txBody>
          <a:bodyPr wrap="square">
            <a:spAutoFit/>
          </a:bodyPr>
          <a:lstStyle/>
          <a:p>
            <a:r>
              <a:rPr lang="en-US" sz="1200" i="1" dirty="0">
                <a:solidFill>
                  <a:srgbClr val="444444"/>
                </a:solidFill>
                <a:latin typeface="Abadi" panose="020B0604020104020204" pitchFamily="34" charset="0"/>
              </a:rPr>
              <a:t>Haws’s 1846 brass token with beehive (variety 1). (Rust, </a:t>
            </a:r>
            <a:r>
              <a:rPr lang="en-US" sz="1200" dirty="0">
                <a:solidFill>
                  <a:srgbClr val="444444"/>
                </a:solidFill>
                <a:latin typeface="Abadi" panose="020B0604020104020204" pitchFamily="34" charset="0"/>
              </a:rPr>
              <a:t>Mormon and Utah Coin and Currency</a:t>
            </a:r>
            <a:r>
              <a:rPr lang="en-US" sz="1200" i="1" dirty="0">
                <a:solidFill>
                  <a:srgbClr val="444444"/>
                </a:solidFill>
                <a:latin typeface="Abadi" panose="020B0604020104020204" pitchFamily="34" charset="0"/>
              </a:rPr>
              <a:t>, 34.)</a:t>
            </a:r>
            <a:endParaRPr lang="en-US" sz="1200" dirty="0"/>
          </a:p>
        </p:txBody>
      </p:sp>
      <p:sp>
        <p:nvSpPr>
          <p:cNvPr id="5" name="Rectangle 4"/>
          <p:cNvSpPr/>
          <p:nvPr/>
        </p:nvSpPr>
        <p:spPr>
          <a:xfrm>
            <a:off x="6681088" y="165682"/>
            <a:ext cx="4894386" cy="2308324"/>
          </a:xfrm>
          <a:prstGeom prst="rect">
            <a:avLst/>
          </a:prstGeom>
          <a:ln>
            <a:solidFill>
              <a:schemeClr val="tx1"/>
            </a:solidFill>
          </a:ln>
        </p:spPr>
        <p:txBody>
          <a:bodyPr wrap="square">
            <a:spAutoFit/>
          </a:bodyPr>
          <a:lstStyle/>
          <a:p>
            <a:r>
              <a:rPr lang="en-US" sz="1200" b="1" dirty="0">
                <a:solidFill>
                  <a:srgbClr val="333333"/>
                </a:solidFill>
                <a:latin typeface="Open Sans"/>
              </a:rPr>
              <a:t>Kirtland Temple: </a:t>
            </a:r>
          </a:p>
          <a:p>
            <a:r>
              <a:rPr lang="en-US" sz="1200" dirty="0">
                <a:solidFill>
                  <a:srgbClr val="333333"/>
                </a:solidFill>
                <a:latin typeface="Open Sans"/>
              </a:rPr>
              <a:t>“The Saints had to flee before mobocracy. And, by toil and daily labor, they found places in Missouri, where they laid the corner stones of Temples, in Zion and her Stakes, and then had to retreat to Illinois, to save the lives of those who could get away alive from Missouri, where fell the Apostle David W. Patten, with many like associates, and where were imprisoned in loathsome dungeons, and fed on human flesh, Joseph and Hyrum, and many others. But before all this had transpired, the Temple at Kirtland had fallen into the hands of wicked men, and by them been polluted, like the Temple at Jerusalem, and consequently it was disowned by the Father and the Son.” (In</a:t>
            </a:r>
            <a:r>
              <a:rPr lang="en-US" sz="1200" i="1" dirty="0">
                <a:solidFill>
                  <a:srgbClr val="333333"/>
                </a:solidFill>
                <a:latin typeface="Open Sans"/>
              </a:rPr>
              <a:t> Journal of Discourses,</a:t>
            </a:r>
            <a:r>
              <a:rPr lang="en-US" sz="1200" dirty="0">
                <a:solidFill>
                  <a:srgbClr val="333333"/>
                </a:solidFill>
                <a:latin typeface="Open Sans"/>
              </a:rPr>
              <a:t> 2:32.)</a:t>
            </a:r>
            <a:endParaRPr lang="en-US" sz="1200" dirty="0"/>
          </a:p>
        </p:txBody>
      </p:sp>
    </p:spTree>
    <p:extLst>
      <p:ext uri="{BB962C8B-B14F-4D97-AF65-F5344CB8AC3E}">
        <p14:creationId xmlns:p14="http://schemas.microsoft.com/office/powerpoint/2010/main" val="4873606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555641"/>
          </a:xfrm>
          <a:prstGeom prst="rect">
            <a:avLst/>
          </a:prstGeom>
        </p:spPr>
        <p:txBody>
          <a:bodyPr wrap="square">
            <a:spAutoFit/>
          </a:bodyPr>
          <a:lstStyle/>
          <a:p>
            <a:r>
              <a:rPr lang="en-US" sz="1200" b="1" dirty="0"/>
              <a:t>William Weeks</a:t>
            </a:r>
            <a:r>
              <a:rPr lang="en-US" sz="1200" dirty="0"/>
              <a:t> (March 11, 1813 – March 8, 1900), was the first church architect of the Church of Jesus Christ of Latter Day Saints, and is best known as the architect of the Nauvoo Temple.</a:t>
            </a:r>
          </a:p>
          <a:p>
            <a:r>
              <a:rPr lang="en-US" sz="1200" dirty="0"/>
              <a:t>Weeks was the son of James Weeks, Jr., and </a:t>
            </a:r>
            <a:r>
              <a:rPr lang="en-US" sz="1200" dirty="0" err="1"/>
              <a:t>Sophronia</a:t>
            </a:r>
            <a:r>
              <a:rPr lang="en-US" sz="1200" dirty="0"/>
              <a:t> Fisher and was born on March 11, 1813 on Martha's Vineyard, Massachusetts. He came from a family of builders; his father taught architectural and building skills to his two sons, William and </a:t>
            </a:r>
            <a:r>
              <a:rPr lang="en-US" sz="1200" dirty="0" err="1"/>
              <a:t>Arwin</a:t>
            </a:r>
            <a:r>
              <a:rPr lang="en-US" sz="1200" dirty="0"/>
              <a:t>. Raised as a Quaker, Weeks converted to Mormonism in the southeastern states. Apparently, he was in Missouri when the Mormons were driven from that state during the winter of 1838–1839, and he settled in Quincy, Illinois. There on June 11, 1839 he married Caroline Matilda Allen, youngest child of </a:t>
            </a:r>
            <a:r>
              <a:rPr lang="en-US" sz="1200" dirty="0" err="1"/>
              <a:t>Elihu</a:t>
            </a:r>
            <a:r>
              <a:rPr lang="en-US" sz="1200" dirty="0"/>
              <a:t> Marcellus Allen and his first wife Laura Foote. Caroline was ten years his junior. Their marriage lasted sixty-one years and produced ten children, seven of whom died in early infancy.</a:t>
            </a:r>
          </a:p>
          <a:p>
            <a:r>
              <a:rPr lang="en-US" sz="1200" dirty="0"/>
              <a:t>In 1840 Weeks relocated to Nauvoo, where he built a new brick home, which still stands. When Joseph Smith, Jr., called for architects to submit designs for the Nauvoo Temple, he was so impressed with Weeks' drawings that he hugged him, exclaiming, “You are the man I want!” While Weeks was the temple’s architect, final decisions about the building design were made by Smith, who overruled Weeks on occasions. Most famous is Smith’s insistence that circular windows, instead of oval, be used in the temple, although Weeks insisted that such windows were a violation of all known rules of architecture. Smith did not extend such latitude over Weeks to others. When the Temple Building Committee got into an argument with Weeks, Smith prepared a certificate for Weeks that stated that “no person or persons shall interfere with him or his plans in building the temple.” </a:t>
            </a:r>
          </a:p>
          <a:p>
            <a:endParaRPr lang="en-US" sz="1200" dirty="0"/>
          </a:p>
          <a:p>
            <a:r>
              <a:rPr lang="en-US" sz="1200" dirty="0"/>
              <a:t>When Smith was killed in June 1844, Brigham Young assumed Smith’s role as the church’s leader, which included oversight of the temple’s construction; Young even made his own changes to Smith’s design. Weeks did not see the temple completed, because Young insisted that he accompany the Mormon migration west so that he could design a new temple when the Mormons found a place to settle. On February 13, 1846, Brigham Young turned the final completion of the Nauvoo Temple over to Truman O. Angell.</a:t>
            </a:r>
          </a:p>
          <a:p>
            <a:endParaRPr lang="en-US" sz="1200" b="0" i="0" dirty="0">
              <a:effectLst/>
            </a:endParaRPr>
          </a:p>
          <a:p>
            <a:r>
              <a:rPr lang="en-US" sz="1200" dirty="0"/>
              <a:t>Weeks arrived in Salt Lake City in September 1847. He soon became disaffected with the church, and took his family east the next summer, taking all of the Nauvoo Temple plans with him. For a time Weeks settled in Wisconsin and Iowa. While in Iowa, he learned of Nauvoo Temple’s arson. He returned to Utah in 1852, apparently seeking reconciliation and reinstallation as the architect for the Salt Lake Temple. However, Young used Angell as the architect of the building. After his work as architect on the Nauvoo Temple, Weeks never worked as an architect again. By 1857 he had settled in San Bernardino, California, where he severed all contact with the LDS Church, although he remained an admirer of Joseph Smith all his life. He stayed in California the rest of his life.</a:t>
            </a:r>
          </a:p>
          <a:p>
            <a:endParaRPr lang="en-US" sz="1200" b="0" i="0" dirty="0">
              <a:effectLst/>
            </a:endParaRPr>
          </a:p>
          <a:p>
            <a:r>
              <a:rPr lang="en-US" sz="1200" dirty="0"/>
              <a:t>Weeks did not pursue work as an architect in California, but moved to El Monte, where he worked as a carpenter and later ran a gristmill for a Mr. Temple. He purchased a herd of cows and opened a 160-acre (0.65 km</a:t>
            </a:r>
            <a:r>
              <a:rPr lang="en-US" sz="1200" baseline="30000" dirty="0"/>
              <a:t>2</a:t>
            </a:r>
            <a:r>
              <a:rPr lang="en-US" sz="1200" dirty="0"/>
              <a:t>) dairy in Hollywood, providing milk to Los Angeles groceries. He later moved the dairy to Green Meadow, six miles north of Los Angeles. When he became too old to run the dairy, he purchased a small ranch and built a house in Palms, where he and Caroline lived the rest their lives. Weeks died on March 8, 1900.</a:t>
            </a:r>
          </a:p>
          <a:p>
            <a:endParaRPr lang="en-US" sz="1200" b="0" i="0" dirty="0">
              <a:effectLst/>
            </a:endParaRPr>
          </a:p>
          <a:p>
            <a:r>
              <a:rPr lang="en-US" sz="1200" dirty="0"/>
              <a:t>Weeks’ drawings of the Nauvoo Temple remained with his descendants, passing from Weeks to his daughter Caroline F. Weeks Griffin, who passed them to her son, Leslie Griffin. In 1948 two Mormon missionaries, Frank Gifford and Vern Thacker, contacted Griffin while </a:t>
            </a:r>
            <a:r>
              <a:rPr lang="en-US" sz="1200" dirty="0" err="1"/>
              <a:t>tracting</a:t>
            </a:r>
            <a:r>
              <a:rPr lang="en-US" sz="1200" dirty="0"/>
              <a:t> door to door in Boron, California. Griffin and the two missionaries became friends, and, when Griffin learned that Thacker was returning to Salt Lake City, he gave him Weeks' drawings to donate to the LDS Church. Thacker did as Griffin requested, and Weeks’ original drawings proved invaluable in the later reconstruction of the Nauvoo Illinois Temple.</a:t>
            </a:r>
          </a:p>
          <a:p>
            <a:endParaRPr lang="en-US" sz="1200" b="0" i="0" dirty="0">
              <a:effectLst/>
            </a:endParaRPr>
          </a:p>
          <a:p>
            <a:r>
              <a:rPr lang="en-US" sz="1200" dirty="0"/>
              <a:t>The Isaac Chase Mill, designed by Weeks and built in 1852,</a:t>
            </a:r>
            <a:r>
              <a:rPr lang="en-US" sz="1200" baseline="30000" dirty="0"/>
              <a:t> </a:t>
            </a:r>
            <a:r>
              <a:rPr lang="en-US" sz="1200" dirty="0"/>
              <a:t>now part of Liberty Park, 6th East Salt Lake City, UT, is listed on the U.S. National Register of Historic Places. Wikipedia</a:t>
            </a:r>
          </a:p>
          <a:p>
            <a:endParaRPr lang="en-US" sz="1200" b="0" i="0" dirty="0">
              <a:effectLst/>
            </a:endParaRPr>
          </a:p>
          <a:p>
            <a:r>
              <a:rPr lang="en-US" sz="1200" b="1" dirty="0"/>
              <a:t>Truman O. Angell </a:t>
            </a:r>
            <a:r>
              <a:rPr lang="en-US" sz="1200" dirty="0"/>
              <a:t> went on to work on the Nauvoo Temple, having been appointed superintendent of joiner work under church architect William Weeks, carrying out the architect's designs in the construction of that temple.</a:t>
            </a:r>
          </a:p>
          <a:p>
            <a:r>
              <a:rPr lang="en-US" sz="1200" dirty="0"/>
              <a:t>On the construction of the Nauvoo Temple, Angell served as the superintendent of the joiners. He would then be the Church Architect for Brigham Young in building the S.L. Temple in 1950.</a:t>
            </a:r>
          </a:p>
          <a:p>
            <a:endParaRPr lang="en-US" sz="1200" b="0" i="0" dirty="0">
              <a:effectLst/>
            </a:endParaRPr>
          </a:p>
        </p:txBody>
      </p:sp>
    </p:spTree>
    <p:extLst>
      <p:ext uri="{BB962C8B-B14F-4D97-AF65-F5344CB8AC3E}">
        <p14:creationId xmlns:p14="http://schemas.microsoft.com/office/powerpoint/2010/main" val="17176769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5245" y="3022844"/>
            <a:ext cx="6096000" cy="369332"/>
          </a:xfrm>
          <a:prstGeom prst="rect">
            <a:avLst/>
          </a:prstGeom>
        </p:spPr>
        <p:txBody>
          <a:bodyPr>
            <a:spAutoFit/>
          </a:bodyPr>
          <a:lstStyle/>
          <a:p>
            <a:r>
              <a:rPr lang="en-US" dirty="0">
                <a:latin typeface="Arial" panose="020B0604020202020204" pitchFamily="34" charset="0"/>
              </a:rPr>
              <a:t>The Isaac Chase Mill, Liberty Park, Salt Lake City, </a:t>
            </a:r>
            <a:r>
              <a:rPr lang="en-US" dirty="0" err="1">
                <a:latin typeface="Arial" panose="020B0604020202020204" pitchFamily="34" charset="0"/>
              </a:rPr>
              <a:t>Ut</a:t>
            </a:r>
            <a:endParaRPr lang="en-US" dirty="0"/>
          </a:p>
        </p:txBody>
      </p:sp>
      <p:pic>
        <p:nvPicPr>
          <p:cNvPr id="5124" name="Picture 4" descr="http://www.libertywell.org/wp-content/uploads/2011/07/Chase-Isaac-Mill-P.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72172"/>
            <a:ext cx="3477202" cy="2363411"/>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archive.sltrib.com/images/2006/1030/ut_aviarymill_103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0139" y="172172"/>
            <a:ext cx="4286250" cy="23622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706091" y="2534372"/>
            <a:ext cx="6096000" cy="369332"/>
          </a:xfrm>
          <a:prstGeom prst="rect">
            <a:avLst/>
          </a:prstGeom>
        </p:spPr>
        <p:txBody>
          <a:bodyPr>
            <a:spAutoFit/>
          </a:bodyPr>
          <a:lstStyle/>
          <a:p>
            <a:r>
              <a:rPr lang="en-US" dirty="0">
                <a:latin typeface="Arial" panose="020B0604020202020204" pitchFamily="34" charset="0"/>
              </a:rPr>
              <a:t>Renovated</a:t>
            </a:r>
            <a:endParaRPr lang="en-US" dirty="0"/>
          </a:p>
        </p:txBody>
      </p:sp>
      <p:sp>
        <p:nvSpPr>
          <p:cNvPr id="3" name="Rectangle 2"/>
          <p:cNvSpPr/>
          <p:nvPr/>
        </p:nvSpPr>
        <p:spPr>
          <a:xfrm>
            <a:off x="8196696" y="172172"/>
            <a:ext cx="3705513" cy="5078313"/>
          </a:xfrm>
          <a:prstGeom prst="rect">
            <a:avLst/>
          </a:prstGeom>
        </p:spPr>
        <p:txBody>
          <a:bodyPr wrap="square">
            <a:spAutoFit/>
          </a:bodyPr>
          <a:lstStyle/>
          <a:p>
            <a:r>
              <a:rPr lang="en-US" sz="1200" dirty="0">
                <a:solidFill>
                  <a:srgbClr val="333333"/>
                </a:solidFill>
              </a:rPr>
              <a:t>The mill is one of the oldest surviving architect-designed buildings in the city.</a:t>
            </a:r>
            <a:r>
              <a:rPr lang="en-US" sz="1200" dirty="0"/>
              <a:t> The mill was designed by architect William Weeks. Constructed by Frederick </a:t>
            </a:r>
            <a:r>
              <a:rPr lang="en-US" sz="1200" dirty="0" err="1"/>
              <a:t>Kesler</a:t>
            </a:r>
            <a:r>
              <a:rPr lang="en-US" sz="1200" dirty="0"/>
              <a:t> and/or </a:t>
            </a:r>
            <a:r>
              <a:rPr lang="en-US" sz="1200" dirty="0" err="1"/>
              <a:t>Phares</a:t>
            </a:r>
            <a:r>
              <a:rPr lang="en-US" sz="1200" dirty="0"/>
              <a:t> Wells, Sr.</a:t>
            </a:r>
            <a:r>
              <a:rPr lang="en-US" sz="1200" dirty="0">
                <a:solidFill>
                  <a:srgbClr val="333333"/>
                </a:solidFill>
              </a:rPr>
              <a:t> A row of windows built into the sloped roof is a signature of </a:t>
            </a:r>
            <a:r>
              <a:rPr lang="en-US" sz="1200" dirty="0" err="1">
                <a:solidFill>
                  <a:srgbClr val="333333"/>
                </a:solidFill>
              </a:rPr>
              <a:t>Kesler's</a:t>
            </a:r>
            <a:r>
              <a:rPr lang="en-US" sz="1200" dirty="0">
                <a:solidFill>
                  <a:srgbClr val="333333"/>
                </a:solidFill>
              </a:rPr>
              <a:t> mill designs.</a:t>
            </a:r>
          </a:p>
          <a:p>
            <a:r>
              <a:rPr lang="en-US" sz="1200" dirty="0">
                <a:solidFill>
                  <a:srgbClr val="333333"/>
                </a:solidFill>
              </a:rPr>
              <a:t>By 1860, Young took control of the mill. More efficient mills in the area led to the closure of Chase Mill in 1879.</a:t>
            </a:r>
          </a:p>
          <a:p>
            <a:r>
              <a:rPr lang="en-US" sz="1200" dirty="0">
                <a:solidFill>
                  <a:srgbClr val="333333"/>
                </a:solidFill>
              </a:rPr>
              <a:t>Other owners included Salt Lake City, which bought the mill, and its associated farm, in 1882.</a:t>
            </a:r>
          </a:p>
          <a:p>
            <a:r>
              <a:rPr lang="en-US" sz="1200" dirty="0">
                <a:solidFill>
                  <a:srgbClr val="333333"/>
                </a:solidFill>
              </a:rPr>
              <a:t>The mill served to winter animals and once was used as a tool house, but later was abandoned.</a:t>
            </a:r>
          </a:p>
          <a:p>
            <a:r>
              <a:rPr lang="en-US" sz="1200" dirty="0">
                <a:solidFill>
                  <a:srgbClr val="333333"/>
                </a:solidFill>
              </a:rPr>
              <a:t>A member of the Chase family in 1898 persuaded the city not to tear it down.</a:t>
            </a:r>
          </a:p>
          <a:p>
            <a:r>
              <a:rPr lang="en-US" sz="1200" dirty="0">
                <a:solidFill>
                  <a:srgbClr val="333333"/>
                </a:solidFill>
              </a:rPr>
              <a:t>From the late 1920s to the 1950s, the Daughters of Utah Pioneers raised money for several renovation efforts and put pioneer artifacts on display.</a:t>
            </a:r>
          </a:p>
          <a:p>
            <a:r>
              <a:rPr lang="en-US" sz="1200" dirty="0">
                <a:solidFill>
                  <a:srgbClr val="333333"/>
                </a:solidFill>
              </a:rPr>
              <a:t>The assorted collection of users over the years have left their marks on the old mill, including an ill-advised English Tudor makeover in the 1920s.</a:t>
            </a:r>
          </a:p>
          <a:p>
            <a:r>
              <a:rPr lang="en-US" sz="1200" dirty="0">
                <a:solidFill>
                  <a:srgbClr val="333333"/>
                </a:solidFill>
              </a:rPr>
              <a:t>"Some of the preservation work did more damage than good," Knight said.</a:t>
            </a:r>
          </a:p>
          <a:p>
            <a:r>
              <a:rPr lang="en-US" sz="1200" dirty="0">
                <a:solidFill>
                  <a:srgbClr val="333333"/>
                </a:solidFill>
              </a:rPr>
              <a:t>In 2002, Tracy Aviary stepped in and spent $850,000 to stabilize the building, which had been abandoned for decades, and perform seismic upgrades before running out of money for the project.</a:t>
            </a:r>
          </a:p>
          <a:p>
            <a:r>
              <a:rPr lang="en-US" sz="1200" dirty="0">
                <a:solidFill>
                  <a:srgbClr val="333333"/>
                </a:solidFill>
              </a:rPr>
              <a:t>The aviary spent $500,000 to finish the project this year.</a:t>
            </a:r>
          </a:p>
          <a:p>
            <a:r>
              <a:rPr lang="en-US" sz="1200" b="0" i="0" dirty="0">
                <a:solidFill>
                  <a:srgbClr val="333333"/>
                </a:solidFill>
                <a:effectLst/>
              </a:rPr>
              <a:t>Salt Lake Tribune Oct. 2006</a:t>
            </a:r>
          </a:p>
        </p:txBody>
      </p:sp>
      <p:pic>
        <p:nvPicPr>
          <p:cNvPr id="5128" name="Picture 8" descr="http://millpictures.com/images/mills/5722_Ut1802ChaseMill4plaquejMiller09240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6527" y="3511316"/>
            <a:ext cx="3446117" cy="313104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6269180" y="6420595"/>
            <a:ext cx="4225638" cy="369332"/>
          </a:xfrm>
          <a:prstGeom prst="rect">
            <a:avLst/>
          </a:prstGeom>
        </p:spPr>
        <p:txBody>
          <a:bodyPr wrap="square">
            <a:spAutoFit/>
          </a:bodyPr>
          <a:lstStyle/>
          <a:p>
            <a:r>
              <a:rPr lang="en-US" dirty="0">
                <a:latin typeface="Arial" panose="020B0604020202020204" pitchFamily="34" charset="0"/>
              </a:rPr>
              <a:t>Utah Heritage Foundation</a:t>
            </a:r>
            <a:endParaRPr lang="en-US" dirty="0"/>
          </a:p>
        </p:txBody>
      </p:sp>
    </p:spTree>
    <p:extLst>
      <p:ext uri="{BB962C8B-B14F-4D97-AF65-F5344CB8AC3E}">
        <p14:creationId xmlns:p14="http://schemas.microsoft.com/office/powerpoint/2010/main" val="40644172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7A5643CA-0BF5-47D0-9BB9-8CAE57F6F0E4}"/>
              </a:ext>
            </a:extLst>
          </p:cNvPr>
          <p:cNvPicPr>
            <a:picLocks noChangeAspect="1"/>
          </p:cNvPicPr>
          <p:nvPr/>
        </p:nvPicPr>
        <p:blipFill rotWithShape="1">
          <a:blip r:embed="rId2">
            <a:extLst>
              <a:ext uri="{28A0092B-C50C-407E-A947-70E740481C1C}">
                <a14:useLocalDpi xmlns:a14="http://schemas.microsoft.com/office/drawing/2010/main" val="0"/>
              </a:ext>
            </a:extLst>
          </a:blip>
          <a:srcRect l="3393" t="4128" r="5691"/>
          <a:stretch/>
        </p:blipFill>
        <p:spPr>
          <a:xfrm>
            <a:off x="-12800" y="-26877"/>
            <a:ext cx="12325302" cy="6985237"/>
          </a:xfrm>
          <a:prstGeom prst="rect">
            <a:avLst/>
          </a:prstGeom>
        </p:spPr>
      </p:pic>
      <p:sp>
        <p:nvSpPr>
          <p:cNvPr id="2" name="TextBox 1"/>
          <p:cNvSpPr txBox="1"/>
          <p:nvPr/>
        </p:nvSpPr>
        <p:spPr>
          <a:xfrm>
            <a:off x="349723" y="698688"/>
            <a:ext cx="8951524" cy="5755422"/>
          </a:xfrm>
          <a:prstGeom prst="rect">
            <a:avLst/>
          </a:prstGeom>
          <a:noFill/>
        </p:spPr>
        <p:txBody>
          <a:bodyPr wrap="square" rtlCol="0">
            <a:spAutoFit/>
          </a:bodyPr>
          <a:lstStyle/>
          <a:p>
            <a:r>
              <a:rPr lang="en-US" sz="1600" dirty="0"/>
              <a:t>He was born on February 11, 1800 in Pleasant Valley, New Brunswick, Nova Scotia. He was the son of Martin Snyder and Sarah Armstrong and married Mary Heron, 28 Feb. 1822 and had three children</a:t>
            </a:r>
          </a:p>
          <a:p>
            <a:endParaRPr lang="en-US" sz="1600" dirty="0"/>
          </a:p>
          <a:p>
            <a:r>
              <a:rPr lang="en-US" sz="1600" dirty="0"/>
              <a:t>Having heard the preaching of John Taylor and Parley P. Pratt, he joined the Church in June 1836. </a:t>
            </a:r>
          </a:p>
          <a:p>
            <a:endParaRPr lang="en-US" sz="1600" dirty="0"/>
          </a:p>
          <a:p>
            <a:r>
              <a:rPr lang="en-US" sz="1600" dirty="0"/>
              <a:t>He served a mission to the British Isles in 1837 and in 1838 resided in Far West</a:t>
            </a:r>
          </a:p>
          <a:p>
            <a:endParaRPr lang="en-US" sz="1600" dirty="0"/>
          </a:p>
          <a:p>
            <a:r>
              <a:rPr lang="en-US" sz="1600" dirty="0"/>
              <a:t>He was with the other Saints in leaving Missouri to Illinois</a:t>
            </a:r>
          </a:p>
          <a:p>
            <a:endParaRPr lang="en-US" sz="1600" dirty="0"/>
          </a:p>
          <a:p>
            <a:r>
              <a:rPr lang="en-US" sz="1600" dirty="0"/>
              <a:t>In 1841 he was on the personal staff of the Prophet Joseph Smith and was in the Nauvoo Legion</a:t>
            </a:r>
          </a:p>
          <a:p>
            <a:endParaRPr lang="en-US" sz="1600" dirty="0"/>
          </a:p>
          <a:p>
            <a:r>
              <a:rPr lang="en-US" sz="1600" dirty="0"/>
              <a:t>He was a mason by trade and called by revelation in January 1841 to assist with the construction of the Nauvoo House</a:t>
            </a:r>
          </a:p>
          <a:p>
            <a:endParaRPr lang="en-US" sz="1600" dirty="0"/>
          </a:p>
          <a:p>
            <a:r>
              <a:rPr lang="en-US" sz="1600" dirty="0"/>
              <a:t>He was sent to England to help raise funds for the construction of the Nauvoo House and the Nauvoo Temple</a:t>
            </a:r>
          </a:p>
          <a:p>
            <a:endParaRPr lang="en-US" sz="1600" dirty="0"/>
          </a:p>
          <a:p>
            <a:r>
              <a:rPr lang="en-US" sz="1600" dirty="0"/>
              <a:t>He later served as one of the bodyguards accompanying the body of the martyred Prophet to Nauvoo</a:t>
            </a:r>
          </a:p>
          <a:p>
            <a:endParaRPr lang="en-US" sz="1600" dirty="0"/>
          </a:p>
          <a:p>
            <a:r>
              <a:rPr lang="en-US" sz="1600" dirty="0"/>
              <a:t>He and his family traveled with the </a:t>
            </a:r>
            <a:r>
              <a:rPr lang="en-US" sz="1600" dirty="0" err="1"/>
              <a:t>Lorrin</a:t>
            </a:r>
            <a:r>
              <a:rPr lang="en-US" sz="1600" dirty="0"/>
              <a:t> W. Babbitt Company in 1851 and settled in the Salt Lake Valley were he earned a living in constructing homes. </a:t>
            </a:r>
          </a:p>
          <a:p>
            <a:endParaRPr lang="en-US" sz="1600" dirty="0"/>
          </a:p>
          <a:p>
            <a:r>
              <a:rPr lang="en-US" sz="1600" dirty="0"/>
              <a:t>He died on December 18, 1875, and buried by his wife Mary in the Salt Lake Cemetery</a:t>
            </a:r>
          </a:p>
        </p:txBody>
      </p:sp>
      <p:sp>
        <p:nvSpPr>
          <p:cNvPr id="5" name="TextBox 4"/>
          <p:cNvSpPr txBox="1"/>
          <p:nvPr/>
        </p:nvSpPr>
        <p:spPr>
          <a:xfrm>
            <a:off x="445523" y="-6495"/>
            <a:ext cx="11299371" cy="707886"/>
          </a:xfrm>
          <a:prstGeom prst="rect">
            <a:avLst/>
          </a:prstGeom>
          <a:noFill/>
        </p:spPr>
        <p:txBody>
          <a:bodyPr wrap="square" rtlCol="0">
            <a:spAutoFit/>
          </a:bodyPr>
          <a:lstStyle/>
          <a:p>
            <a:pPr algn="ctr"/>
            <a:r>
              <a:rPr lang="en-US" sz="4000" dirty="0">
                <a:latin typeface="Rockwell" panose="02060603020205020403" pitchFamily="18" charset="0"/>
                <a:cs typeface="FrankRuehl" panose="020E0503060101010101" pitchFamily="34" charset="-79"/>
              </a:rPr>
              <a:t>John Snider (Snyder)</a:t>
            </a:r>
          </a:p>
        </p:txBody>
      </p:sp>
      <p:sp>
        <p:nvSpPr>
          <p:cNvPr id="17" name="TextBox 16"/>
          <p:cNvSpPr txBox="1"/>
          <p:nvPr/>
        </p:nvSpPr>
        <p:spPr>
          <a:xfrm>
            <a:off x="7727213" y="6513920"/>
            <a:ext cx="4328131" cy="307777"/>
          </a:xfrm>
          <a:prstGeom prst="rect">
            <a:avLst/>
          </a:prstGeom>
          <a:noFill/>
        </p:spPr>
        <p:txBody>
          <a:bodyPr wrap="square" rtlCol="0">
            <a:spAutoFit/>
          </a:bodyPr>
          <a:lstStyle/>
          <a:p>
            <a:pPr algn="r"/>
            <a:r>
              <a:rPr lang="en-US" sz="1400" dirty="0"/>
              <a:t>Who’s Who—Pioneers and Prominent Men </a:t>
            </a:r>
          </a:p>
        </p:txBody>
      </p:sp>
      <p:grpSp>
        <p:nvGrpSpPr>
          <p:cNvPr id="7" name="Group 6"/>
          <p:cNvGrpSpPr/>
          <p:nvPr/>
        </p:nvGrpSpPr>
        <p:grpSpPr>
          <a:xfrm>
            <a:off x="8700190" y="886592"/>
            <a:ext cx="2291173" cy="5084816"/>
            <a:chOff x="8700190" y="886592"/>
            <a:chExt cx="2291173" cy="5084816"/>
          </a:xfrm>
        </p:grpSpPr>
        <p:grpSp>
          <p:nvGrpSpPr>
            <p:cNvPr id="22" name="Group 21"/>
            <p:cNvGrpSpPr/>
            <p:nvPr/>
          </p:nvGrpSpPr>
          <p:grpSpPr>
            <a:xfrm>
              <a:off x="9188784" y="886592"/>
              <a:ext cx="1802579" cy="5084816"/>
              <a:chOff x="1268106" y="1070152"/>
              <a:chExt cx="2434129" cy="4405480"/>
            </a:xfrm>
          </p:grpSpPr>
          <p:sp>
            <p:nvSpPr>
              <p:cNvPr id="24" name="Oval 23"/>
              <p:cNvSpPr/>
              <p:nvPr/>
            </p:nvSpPr>
            <p:spPr>
              <a:xfrm rot="18267814">
                <a:off x="2676173" y="4965045"/>
                <a:ext cx="478207" cy="542968"/>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rot="2944142">
                <a:off x="1837670" y="4760874"/>
                <a:ext cx="387270" cy="880166"/>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rot="20471725">
                <a:off x="3196201" y="3430737"/>
                <a:ext cx="438499" cy="56978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rot="1410355">
                <a:off x="1268106" y="3397493"/>
                <a:ext cx="457200" cy="56978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rapezoid 29"/>
              <p:cNvSpPr/>
              <p:nvPr/>
            </p:nvSpPr>
            <p:spPr>
              <a:xfrm rot="20029742">
                <a:off x="2569431" y="2678992"/>
                <a:ext cx="828621" cy="1136386"/>
              </a:xfrm>
              <a:prstGeom prst="trapezoid">
                <a:avLst/>
              </a:prstGeom>
              <a:solidFill>
                <a:srgbClr val="F8F7D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rapezoid 32"/>
              <p:cNvSpPr/>
              <p:nvPr/>
            </p:nvSpPr>
            <p:spPr>
              <a:xfrm rot="1905609">
                <a:off x="1495331" y="2748225"/>
                <a:ext cx="828621" cy="1032453"/>
              </a:xfrm>
              <a:prstGeom prst="trapezoid">
                <a:avLst>
                  <a:gd name="adj" fmla="val 13115"/>
                </a:avLst>
              </a:prstGeom>
              <a:solidFill>
                <a:srgbClr val="F8F7D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rapezoid 33"/>
              <p:cNvSpPr/>
              <p:nvPr/>
            </p:nvSpPr>
            <p:spPr>
              <a:xfrm>
                <a:off x="1735305" y="2743721"/>
                <a:ext cx="1376275" cy="1230459"/>
              </a:xfrm>
              <a:prstGeom prst="trapezoid">
                <a:avLst/>
              </a:prstGeom>
              <a:solidFill>
                <a:srgbClr val="F8F7D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Isosceles Triangle 35"/>
              <p:cNvSpPr/>
              <p:nvPr/>
            </p:nvSpPr>
            <p:spPr>
              <a:xfrm rot="10800000">
                <a:off x="2154169" y="2722323"/>
                <a:ext cx="516102" cy="492183"/>
              </a:xfrm>
              <a:prstGeom prst="triangle">
                <a:avLst>
                  <a:gd name="adj" fmla="val 46522"/>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rapezoid 36"/>
              <p:cNvSpPr/>
              <p:nvPr/>
            </p:nvSpPr>
            <p:spPr>
              <a:xfrm>
                <a:off x="1548310" y="3845785"/>
                <a:ext cx="1047165" cy="1367039"/>
              </a:xfrm>
              <a:prstGeom prst="trapezoid">
                <a:avLst/>
              </a:prstGeom>
              <a:solidFill>
                <a:srgbClr val="A15F1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rapezoid 37"/>
              <p:cNvSpPr/>
              <p:nvPr/>
            </p:nvSpPr>
            <p:spPr>
              <a:xfrm rot="21227050">
                <a:off x="2334563" y="3851133"/>
                <a:ext cx="1038807" cy="1376157"/>
              </a:xfrm>
              <a:prstGeom prst="trapezoid">
                <a:avLst>
                  <a:gd name="adj" fmla="val 25957"/>
                </a:avLst>
              </a:prstGeom>
              <a:solidFill>
                <a:srgbClr val="A15F1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p:cNvSpPr/>
              <p:nvPr/>
            </p:nvSpPr>
            <p:spPr>
              <a:xfrm>
                <a:off x="1937257" y="3888584"/>
                <a:ext cx="1032207" cy="577780"/>
              </a:xfrm>
              <a:prstGeom prst="roundRect">
                <a:avLst/>
              </a:prstGeom>
              <a:solidFill>
                <a:srgbClr val="A15F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1972016" y="2758441"/>
                <a:ext cx="244711" cy="1085977"/>
              </a:xfrm>
              <a:prstGeom prst="rect">
                <a:avLst/>
              </a:prstGeom>
              <a:solidFill>
                <a:srgbClr val="A15F1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2647676" y="2758442"/>
                <a:ext cx="234070" cy="1073921"/>
              </a:xfrm>
              <a:prstGeom prst="rect">
                <a:avLst/>
              </a:prstGeom>
              <a:solidFill>
                <a:srgbClr val="A15F1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rot="5400000">
                <a:off x="2325673" y="3187742"/>
                <a:ext cx="219426" cy="1400162"/>
              </a:xfrm>
              <a:prstGeom prst="rect">
                <a:avLst/>
              </a:prstGeom>
              <a:solidFill>
                <a:srgbClr val="A15F1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p:cNvGrpSpPr/>
              <p:nvPr/>
            </p:nvGrpSpPr>
            <p:grpSpPr>
              <a:xfrm rot="10516338">
                <a:off x="1402669" y="1777845"/>
                <a:ext cx="2060652" cy="1200829"/>
                <a:chOff x="1440873" y="838200"/>
                <a:chExt cx="2060652" cy="1200829"/>
              </a:xfrm>
            </p:grpSpPr>
            <p:sp>
              <p:nvSpPr>
                <p:cNvPr id="50" name="Cloud 49"/>
                <p:cNvSpPr/>
                <p:nvPr/>
              </p:nvSpPr>
              <p:spPr>
                <a:xfrm>
                  <a:off x="1440873" y="1112520"/>
                  <a:ext cx="1219200" cy="731520"/>
                </a:xfrm>
                <a:prstGeom prst="cloud">
                  <a:avLst/>
                </a:prstGeom>
                <a:solidFill>
                  <a:srgbClr val="843F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51" name="Cloud 50"/>
                <p:cNvSpPr/>
                <p:nvPr/>
              </p:nvSpPr>
              <p:spPr>
                <a:xfrm rot="15426738">
                  <a:off x="2525976" y="1063480"/>
                  <a:ext cx="1064407" cy="886691"/>
                </a:xfrm>
                <a:prstGeom prst="cloud">
                  <a:avLst/>
                </a:prstGeom>
                <a:solidFill>
                  <a:srgbClr val="843F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Cloud 51"/>
                <p:cNvSpPr/>
                <p:nvPr/>
              </p:nvSpPr>
              <p:spPr>
                <a:xfrm>
                  <a:off x="1773382" y="838200"/>
                  <a:ext cx="1219200" cy="731520"/>
                </a:xfrm>
                <a:prstGeom prst="cloud">
                  <a:avLst/>
                </a:prstGeom>
                <a:solidFill>
                  <a:srgbClr val="843F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1662545" y="1203960"/>
                  <a:ext cx="332509" cy="274320"/>
                </a:xfrm>
                <a:prstGeom prst="ellipse">
                  <a:avLst/>
                </a:prstGeom>
                <a:solidFill>
                  <a:srgbClr val="843F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2770909" y="1021080"/>
                  <a:ext cx="332509" cy="274320"/>
                </a:xfrm>
                <a:prstGeom prst="ellipse">
                  <a:avLst/>
                </a:prstGeom>
                <a:solidFill>
                  <a:srgbClr val="843F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Oval 43"/>
              <p:cNvSpPr/>
              <p:nvPr/>
            </p:nvSpPr>
            <p:spPr>
              <a:xfrm>
                <a:off x="1563270" y="1171547"/>
                <a:ext cx="1720342" cy="169522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 Diagonal Corner Rectangle 44"/>
              <p:cNvSpPr/>
              <p:nvPr/>
            </p:nvSpPr>
            <p:spPr>
              <a:xfrm rot="9094737" flipH="1">
                <a:off x="1307488" y="1194062"/>
                <a:ext cx="1129887" cy="579557"/>
              </a:xfrm>
              <a:prstGeom prst="round2DiagRect">
                <a:avLst>
                  <a:gd name="adj1" fmla="val 16667"/>
                  <a:gd name="adj2" fmla="val 50000"/>
                </a:avLst>
              </a:prstGeom>
              <a:solidFill>
                <a:srgbClr val="843F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 Diagonal Corner Rectangle 45"/>
              <p:cNvSpPr/>
              <p:nvPr/>
            </p:nvSpPr>
            <p:spPr>
              <a:xfrm rot="13391372" flipH="1">
                <a:off x="2178882" y="1070152"/>
                <a:ext cx="1129887" cy="579557"/>
              </a:xfrm>
              <a:prstGeom prst="round2DiagRect">
                <a:avLst>
                  <a:gd name="adj1" fmla="val 16667"/>
                  <a:gd name="adj2" fmla="val 50000"/>
                </a:avLst>
              </a:prstGeom>
              <a:solidFill>
                <a:srgbClr val="843F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 Diagonal Corner Rectangle 46"/>
              <p:cNvSpPr/>
              <p:nvPr/>
            </p:nvSpPr>
            <p:spPr>
              <a:xfrm rot="8062127" flipH="1">
                <a:off x="3038056" y="1347809"/>
                <a:ext cx="511434" cy="816925"/>
              </a:xfrm>
              <a:prstGeom prst="round2DiagRect">
                <a:avLst>
                  <a:gd name="adj1" fmla="val 16667"/>
                  <a:gd name="adj2" fmla="val 50000"/>
                </a:avLst>
              </a:prstGeom>
              <a:solidFill>
                <a:srgbClr val="843F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1940394" y="1127310"/>
                <a:ext cx="457200" cy="457200"/>
              </a:xfrm>
              <a:prstGeom prst="ellipse">
                <a:avLst/>
              </a:prstGeom>
              <a:solidFill>
                <a:srgbClr val="843F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rot="18780092">
                <a:off x="2896318" y="1203876"/>
                <a:ext cx="413859" cy="712586"/>
              </a:xfrm>
              <a:prstGeom prst="ellipse">
                <a:avLst/>
              </a:prstGeom>
              <a:solidFill>
                <a:srgbClr val="843F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 name="Rounded Rectangle 54"/>
            <p:cNvSpPr/>
            <p:nvPr/>
          </p:nvSpPr>
          <p:spPr>
            <a:xfrm rot="18708545">
              <a:off x="9018069" y="3586729"/>
              <a:ext cx="361811" cy="997570"/>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41116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wipe(down)">
                                      <p:cBhvr>
                                        <p:cTn id="9" dur="580">
                                          <p:stCondLst>
                                            <p:cond delay="0"/>
                                          </p:stCondLst>
                                        </p:cTn>
                                        <p:tgtEl>
                                          <p:spTgt spid="7"/>
                                        </p:tgtEl>
                                      </p:cBhvr>
                                    </p:animEffect>
                                    <p:anim calcmode="lin" valueType="num">
                                      <p:cBhvr>
                                        <p:cTn id="10"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5" dur="26">
                                          <p:stCondLst>
                                            <p:cond delay="650"/>
                                          </p:stCondLst>
                                        </p:cTn>
                                        <p:tgtEl>
                                          <p:spTgt spid="7"/>
                                        </p:tgtEl>
                                      </p:cBhvr>
                                      <p:to x="100000" y="60000"/>
                                    </p:animScale>
                                    <p:animScale>
                                      <p:cBhvr>
                                        <p:cTn id="16" dur="166" decel="50000">
                                          <p:stCondLst>
                                            <p:cond delay="676"/>
                                          </p:stCondLst>
                                        </p:cTn>
                                        <p:tgtEl>
                                          <p:spTgt spid="7"/>
                                        </p:tgtEl>
                                      </p:cBhvr>
                                      <p:to x="100000" y="100000"/>
                                    </p:animScale>
                                    <p:animScale>
                                      <p:cBhvr>
                                        <p:cTn id="17" dur="26">
                                          <p:stCondLst>
                                            <p:cond delay="1312"/>
                                          </p:stCondLst>
                                        </p:cTn>
                                        <p:tgtEl>
                                          <p:spTgt spid="7"/>
                                        </p:tgtEl>
                                      </p:cBhvr>
                                      <p:to x="100000" y="80000"/>
                                    </p:animScale>
                                    <p:animScale>
                                      <p:cBhvr>
                                        <p:cTn id="18" dur="166" decel="50000">
                                          <p:stCondLst>
                                            <p:cond delay="1338"/>
                                          </p:stCondLst>
                                        </p:cTn>
                                        <p:tgtEl>
                                          <p:spTgt spid="7"/>
                                        </p:tgtEl>
                                      </p:cBhvr>
                                      <p:to x="100000" y="100000"/>
                                    </p:animScale>
                                    <p:animScale>
                                      <p:cBhvr>
                                        <p:cTn id="19" dur="26">
                                          <p:stCondLst>
                                            <p:cond delay="1642"/>
                                          </p:stCondLst>
                                        </p:cTn>
                                        <p:tgtEl>
                                          <p:spTgt spid="7"/>
                                        </p:tgtEl>
                                      </p:cBhvr>
                                      <p:to x="100000" y="90000"/>
                                    </p:animScale>
                                    <p:animScale>
                                      <p:cBhvr>
                                        <p:cTn id="20" dur="166" decel="50000">
                                          <p:stCondLst>
                                            <p:cond delay="1668"/>
                                          </p:stCondLst>
                                        </p:cTn>
                                        <p:tgtEl>
                                          <p:spTgt spid="7"/>
                                        </p:tgtEl>
                                      </p:cBhvr>
                                      <p:to x="100000" y="100000"/>
                                    </p:animScale>
                                    <p:animScale>
                                      <p:cBhvr>
                                        <p:cTn id="21" dur="26">
                                          <p:stCondLst>
                                            <p:cond delay="1808"/>
                                          </p:stCondLst>
                                        </p:cTn>
                                        <p:tgtEl>
                                          <p:spTgt spid="7"/>
                                        </p:tgtEl>
                                      </p:cBhvr>
                                      <p:to x="100000" y="95000"/>
                                    </p:animScale>
                                    <p:animScale>
                                      <p:cBhvr>
                                        <p:cTn id="22" dur="166" decel="50000">
                                          <p:stCondLst>
                                            <p:cond delay="1834"/>
                                          </p:stCondLst>
                                        </p:cTn>
                                        <p:tgtEl>
                                          <p:spTgt spid="7"/>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
                                            <p:txEl>
                                              <p:pRg st="14" end="1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
                                            <p:txEl>
                                              <p:pRg st="16" end="16"/>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5834130" cy="2308324"/>
          </a:xfrm>
          <a:prstGeom prst="rect">
            <a:avLst/>
          </a:prstGeom>
          <a:ln>
            <a:solidFill>
              <a:schemeClr val="tx1"/>
            </a:solidFill>
          </a:ln>
        </p:spPr>
        <p:txBody>
          <a:bodyPr wrap="square">
            <a:spAutoFit/>
          </a:bodyPr>
          <a:lstStyle/>
          <a:p>
            <a:r>
              <a:rPr lang="en-US" sz="1200" b="1" dirty="0" err="1">
                <a:solidFill>
                  <a:srgbClr val="333333"/>
                </a:solidFill>
              </a:rPr>
              <a:t>Fulness</a:t>
            </a:r>
            <a:r>
              <a:rPr lang="en-US" sz="1200" b="1" dirty="0">
                <a:solidFill>
                  <a:srgbClr val="333333"/>
                </a:solidFill>
              </a:rPr>
              <a:t> of the Priesthood—Temple Ordinances:</a:t>
            </a:r>
          </a:p>
          <a:p>
            <a:r>
              <a:rPr lang="en-US" sz="1200" dirty="0">
                <a:solidFill>
                  <a:srgbClr val="333333"/>
                </a:solidFill>
              </a:rPr>
              <a:t>“I do not care what office you hold in this Church, you may be an apostle, you may be patriarch, a high priest, or anything else, and you cannot receive the </a:t>
            </a:r>
            <a:r>
              <a:rPr lang="en-US" sz="1200" dirty="0" err="1">
                <a:solidFill>
                  <a:srgbClr val="333333"/>
                </a:solidFill>
              </a:rPr>
              <a:t>fulness</a:t>
            </a:r>
            <a:r>
              <a:rPr lang="en-US" sz="1200" dirty="0">
                <a:solidFill>
                  <a:srgbClr val="333333"/>
                </a:solidFill>
              </a:rPr>
              <a:t> of the Priesthood unless you go into the temple of the Lord and receive these ordinances of which the Prophet speaks. No man can get the </a:t>
            </a:r>
            <a:r>
              <a:rPr lang="en-US" sz="1200" dirty="0" err="1">
                <a:solidFill>
                  <a:srgbClr val="333333"/>
                </a:solidFill>
              </a:rPr>
              <a:t>fulness</a:t>
            </a:r>
            <a:r>
              <a:rPr lang="en-US" sz="1200" dirty="0">
                <a:solidFill>
                  <a:srgbClr val="333333"/>
                </a:solidFill>
              </a:rPr>
              <a:t> of the Priesthood outside of the temple of the Lord. There was a time when that could be done, for the Lord could give these things on the mountain tops—no doubt that is where </a:t>
            </a:r>
            <a:r>
              <a:rPr lang="en-US" sz="1200" dirty="0">
                <a:solidFill>
                  <a:srgbClr val="2F393A"/>
                </a:solidFill>
              </a:rPr>
              <a:t>Moses</a:t>
            </a:r>
            <a:r>
              <a:rPr lang="en-US" sz="1200" dirty="0">
                <a:solidFill>
                  <a:srgbClr val="333333"/>
                </a:solidFill>
              </a:rPr>
              <a:t> got it, that is no doubt where Elijah got it—and the Lord said that in the days of poverty, when there was no house prepared in which to receive these things, that they can be received on the mountain tops. But now you will have to go into the house of the Lord, and you cannot get the </a:t>
            </a:r>
            <a:r>
              <a:rPr lang="en-US" sz="1200" dirty="0" err="1">
                <a:solidFill>
                  <a:srgbClr val="333333"/>
                </a:solidFill>
              </a:rPr>
              <a:t>fulness</a:t>
            </a:r>
            <a:r>
              <a:rPr lang="en-US" sz="1200" dirty="0">
                <a:solidFill>
                  <a:srgbClr val="333333"/>
                </a:solidFill>
              </a:rPr>
              <a:t> of the priesthood unless you go there.” President Joseph Fielding Smith (</a:t>
            </a:r>
            <a:r>
              <a:rPr lang="en-US" sz="1200" i="1" dirty="0">
                <a:solidFill>
                  <a:srgbClr val="333333"/>
                </a:solidFill>
              </a:rPr>
              <a:t>Elijah the Prophet,</a:t>
            </a:r>
            <a:r>
              <a:rPr lang="en-US" sz="1200" dirty="0">
                <a:solidFill>
                  <a:srgbClr val="333333"/>
                </a:solidFill>
              </a:rPr>
              <a:t> pp. 45–46.)</a:t>
            </a:r>
            <a:endParaRPr lang="en-US" sz="1200" dirty="0"/>
          </a:p>
        </p:txBody>
      </p:sp>
      <p:sp>
        <p:nvSpPr>
          <p:cNvPr id="4" name="Rectangle 3"/>
          <p:cNvSpPr/>
          <p:nvPr/>
        </p:nvSpPr>
        <p:spPr>
          <a:xfrm>
            <a:off x="0" y="2308324"/>
            <a:ext cx="5834130" cy="3970318"/>
          </a:xfrm>
          <a:prstGeom prst="rect">
            <a:avLst/>
          </a:prstGeom>
          <a:ln>
            <a:solidFill>
              <a:schemeClr val="tx1"/>
            </a:solidFill>
          </a:ln>
        </p:spPr>
        <p:txBody>
          <a:bodyPr wrap="square">
            <a:spAutoFit/>
          </a:bodyPr>
          <a:lstStyle/>
          <a:p>
            <a:pPr fontAlgn="base"/>
            <a:r>
              <a:rPr lang="en-US" sz="1200" b="1" dirty="0"/>
              <a:t>Warnings: D&amp;C 124:45 President Boyd K. Packer of the Quorum of the Twelve Apostles said:</a:t>
            </a:r>
          </a:p>
          <a:p>
            <a:pPr fontAlgn="base"/>
            <a:r>
              <a:rPr lang="en-US" sz="1200" dirty="0"/>
              <a:t>“During a very difficult time, the Lord gave the sternest warning that I know of in all scripture. It had to do with the building of the Nauvoo Temple. The Saints knew from experience that to proceed to build a temple would bring terrible persecution, so they delayed. The Lord extended the time and said, ‘If you do not these things at the end of the appointment ye shall be rejected as a church, with your dead, </a:t>
            </a:r>
            <a:r>
              <a:rPr lang="en-US" sz="1200" dirty="0" err="1"/>
              <a:t>saith</a:t>
            </a:r>
            <a:r>
              <a:rPr lang="en-US" sz="1200" dirty="0"/>
              <a:t> the Lord your God’ [D&amp;C 124:32].</a:t>
            </a:r>
          </a:p>
          <a:p>
            <a:pPr fontAlgn="base"/>
            <a:r>
              <a:rPr lang="en-US" sz="1200" dirty="0"/>
              <a:t>“Often overlooked in that revelation is a marvelous promise: ‘If my people will hearken unto my voice, and unto the voice of my servants whom I have appointed to lead my people, behold, verily I say unto you, they shall not be moved out of their place’ [D&amp;C 124:45].</a:t>
            </a:r>
          </a:p>
          <a:p>
            <a:pPr fontAlgn="base"/>
            <a:r>
              <a:rPr lang="en-US" sz="1200" dirty="0"/>
              <a:t>“Remember this promise; hold onto it. It should be a great comfort to those struggling to keep a family together in a society increasingly indifferent to, and even hostile toward, those standards which are essential to a happy family. …</a:t>
            </a:r>
          </a:p>
          <a:p>
            <a:pPr fontAlgn="base"/>
            <a:r>
              <a:rPr lang="en-US" sz="1200" dirty="0"/>
              <a:t>“I repeat the promise that those who hearken to the voice of these men whom the Lord has raised up ‘shall not be moved out of their place’ [D&amp;C 124:45].</a:t>
            </a:r>
          </a:p>
          <a:p>
            <a:pPr fontAlgn="base"/>
            <a:endParaRPr lang="en-US" sz="1200" b="0" i="0" dirty="0">
              <a:effectLst/>
            </a:endParaRPr>
          </a:p>
          <a:p>
            <a:pPr fontAlgn="base"/>
            <a:r>
              <a:rPr lang="en-US" sz="1200" dirty="0"/>
              <a:t>“But the promise was followed with this caution: ‘But if they will not hearken to my voice, nor unto the voice of these men whom I have appointed, they shall not be blest’ [D&amp;C 124:46)” (“The Twelve Apostles,”</a:t>
            </a:r>
            <a:r>
              <a:rPr lang="en-US" sz="1200" i="1" dirty="0"/>
              <a:t> Ensign,</a:t>
            </a:r>
            <a:r>
              <a:rPr lang="en-US" sz="1200" dirty="0"/>
              <a:t> Sept. 2005, 20).</a:t>
            </a:r>
            <a:endParaRPr lang="en-US" sz="1200" b="0" i="0" dirty="0">
              <a:effectLst/>
            </a:endParaRPr>
          </a:p>
        </p:txBody>
      </p:sp>
      <p:sp>
        <p:nvSpPr>
          <p:cNvPr id="5" name="Rectangle 4"/>
          <p:cNvSpPr>
            <a:spLocks noChangeArrowheads="1"/>
          </p:cNvSpPr>
          <p:nvPr/>
        </p:nvSpPr>
        <p:spPr bwMode="auto">
          <a:xfrm>
            <a:off x="5834130" y="-1798"/>
            <a:ext cx="5808599" cy="507831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1" u="none" strike="noStrike" cap="none" normalizeH="0" baseline="0" dirty="0">
                <a:ln>
                  <a:noFill/>
                </a:ln>
                <a:solidFill>
                  <a:srgbClr val="000000"/>
                </a:solidFill>
                <a:effectLst/>
                <a:cs typeface="Arial" panose="020B0604020202020204" pitchFamily="34" charset="0"/>
              </a:rPr>
              <a:t>*Destruction of the Nauvoo Temple: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1" u="none" strike="noStrike" cap="none" normalizeH="0" baseline="0" dirty="0">
                <a:ln>
                  <a:noFill/>
                </a:ln>
                <a:solidFill>
                  <a:srgbClr val="000000"/>
                </a:solidFill>
                <a:effectLst/>
                <a:cs typeface="Arial" panose="020B0604020202020204" pitchFamily="34" charset="0"/>
              </a:rPr>
              <a:t>Nauvoo Patriot</a:t>
            </a:r>
            <a:r>
              <a:rPr kumimoji="0" lang="en-US" altLang="en-US" sz="1200" b="0" i="0" u="none" strike="noStrike" cap="none" normalizeH="0" baseline="0" dirty="0">
                <a:ln>
                  <a:noFill/>
                </a:ln>
                <a:solidFill>
                  <a:srgbClr val="000000"/>
                </a:solidFill>
                <a:effectLst/>
                <a:cs typeface="Arial" panose="020B0604020202020204" pitchFamily="34" charset="0"/>
              </a:rPr>
              <a:t>, November, 19, 1848</a:t>
            </a:r>
            <a:endParaRPr kumimoji="0" lang="en-US" altLang="en-US" sz="1200" b="0" i="0" u="none" strike="noStrike" cap="none" normalizeH="0" baseline="0" dirty="0">
              <a:ln>
                <a:noFill/>
              </a:ln>
              <a:solidFill>
                <a:srgbClr val="000000"/>
              </a:solidFill>
              <a:effectLst/>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cs typeface="Arial" panose="020B0604020202020204" pitchFamily="34" charset="0"/>
              </a:rPr>
              <a:t>On Monday the 19th of November, our citizens were awakened by the alarm of fire, which, when first discovered, was bursting out through the spire of the Temple, near the small door that opened from the east side to the roof, on the main building. The fire was seen first about three o'clock in the morning, and not until it had taken such hold of the timbers and roof as to make useless any effort to extinguish it. The materials of the inside were so dry, and the fire spread so rapidly, that a few minutes were sufficient to wrap this famed edifice in a sheet of flame.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cs typeface="Arial" panose="020B0604020202020204" pitchFamily="34" charset="0"/>
              </a:rPr>
              <a:t>It was a sight too full of mournful sublimity. The mass of material which had been gathered there by the labor of many years afforded a rare opportunity for this element to play off some of its wildest sports. Although the morning was tolerably dark, still, when the flames shot upwards, the spire, the streets, and the houses for nearly a mile distant were lighted up, so as to render even the smallest objects discernible. The glare of the vast torch, pointing skyward, indescribably contrasted with the universal gloom and darkness around it: and men looked on with faces sad as if the crumbling ruins below were consuming all their hopes.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cs typeface="Arial" panose="020B0604020202020204" pitchFamily="34" charset="0"/>
              </a:rPr>
              <a:t>It was evidently the work of an incendiary. There had been, on the evening previous. a meeting in the lower room: but no person was in the upper part where the fire was first discovered. Who it was, and what could have been his motives, we have now no idea. Some feeling infinitely more unenviable than that of the individual who put the torch to the beautiful Ephesian structure of old, must have possessed him. To destroy a work of art, at once the most elegant and the most renowned in its celebrity of any in the whole west, would, we should think, require a mind of more than ordinary depravity: and we feel assured that no one in this community could have been so lost to every sense of justice, and every consideration of interest as to become the author of the deed.</a:t>
            </a:r>
          </a:p>
          <a:p>
            <a:pPr lvl="0" eaLnBrk="0" fontAlgn="base" hangingPunct="0">
              <a:spcBef>
                <a:spcPct val="0"/>
              </a:spcBef>
              <a:spcAft>
                <a:spcPct val="0"/>
              </a:spcAft>
            </a:pPr>
            <a:r>
              <a:rPr lang="en-US" altLang="en-US" sz="1200" dirty="0"/>
              <a:t>http://users.marshall.edu/~brown/nauvoo/NT-fire.html</a:t>
            </a:r>
            <a:endParaRPr kumimoji="0" lang="en-US" altLang="en-US" sz="1200" b="0" i="0" u="none" strike="noStrike" cap="none" normalizeH="0" baseline="0" dirty="0">
              <a:ln>
                <a:noFill/>
              </a:ln>
              <a:solidFill>
                <a:schemeClr val="tx1"/>
              </a:solidFill>
              <a:effectLst/>
            </a:endParaRPr>
          </a:p>
        </p:txBody>
      </p:sp>
      <p:grpSp>
        <p:nvGrpSpPr>
          <p:cNvPr id="6" name="Group 5"/>
          <p:cNvGrpSpPr/>
          <p:nvPr/>
        </p:nvGrpSpPr>
        <p:grpSpPr>
          <a:xfrm>
            <a:off x="7523430" y="5076516"/>
            <a:ext cx="2772110" cy="1787516"/>
            <a:chOff x="7643537" y="3329893"/>
            <a:chExt cx="2890832" cy="1832397"/>
          </a:xfrm>
        </p:grpSpPr>
        <p:pic>
          <p:nvPicPr>
            <p:cNvPr id="7" name="Picture 2" descr="http://users.marshall.edu/~brown/nauvoo/images/nt-druins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0481" y="3329893"/>
              <a:ext cx="2843888" cy="179059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7643537" y="4909887"/>
              <a:ext cx="1481422" cy="252403"/>
            </a:xfrm>
            <a:prstGeom prst="rect">
              <a:avLst/>
            </a:prstGeom>
          </p:spPr>
          <p:txBody>
            <a:bodyPr wrap="none">
              <a:spAutoFit/>
            </a:bodyPr>
            <a:lstStyle/>
            <a:p>
              <a:r>
                <a:rPr lang="en-US" sz="1000" dirty="0" err="1">
                  <a:solidFill>
                    <a:schemeClr val="bg1"/>
                  </a:solidFill>
                </a:rPr>
                <a:t>Federick</a:t>
              </a:r>
              <a:r>
                <a:rPr lang="en-US" sz="1000" dirty="0">
                  <a:solidFill>
                    <a:schemeClr val="bg1"/>
                  </a:solidFill>
                </a:rPr>
                <a:t> Piercy drawing</a:t>
              </a:r>
            </a:p>
          </p:txBody>
        </p:sp>
      </p:grpSp>
    </p:spTree>
    <p:extLst>
      <p:ext uri="{BB962C8B-B14F-4D97-AF65-F5344CB8AC3E}">
        <p14:creationId xmlns:p14="http://schemas.microsoft.com/office/powerpoint/2010/main" val="40376275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618514" cy="2492990"/>
          </a:xfrm>
          <a:prstGeom prst="rect">
            <a:avLst/>
          </a:prstGeom>
          <a:ln>
            <a:solidFill>
              <a:schemeClr val="tx1"/>
            </a:solidFill>
          </a:ln>
        </p:spPr>
        <p:txBody>
          <a:bodyPr wrap="square">
            <a:spAutoFit/>
          </a:bodyPr>
          <a:lstStyle/>
          <a:p>
            <a:r>
              <a:rPr lang="en-US" sz="1200" b="1" dirty="0">
                <a:solidFill>
                  <a:srgbClr val="000000"/>
                </a:solidFill>
              </a:rPr>
              <a:t>KNIGHT, Vinson. </a:t>
            </a:r>
            <a:r>
              <a:rPr lang="en-US" sz="1200" dirty="0">
                <a:solidFill>
                  <a:srgbClr val="000000"/>
                </a:solidFill>
              </a:rPr>
              <a:t>Son of </a:t>
            </a:r>
            <a:r>
              <a:rPr lang="en-US" sz="1200" dirty="0" err="1">
                <a:solidFill>
                  <a:srgbClr val="000000"/>
                </a:solidFill>
              </a:rPr>
              <a:t>Rudolphus</a:t>
            </a:r>
            <a:r>
              <a:rPr lang="en-US" sz="1200" dirty="0">
                <a:solidFill>
                  <a:srgbClr val="000000"/>
                </a:solidFill>
              </a:rPr>
              <a:t> Knight and </a:t>
            </a:r>
            <a:r>
              <a:rPr lang="en-US" sz="1200" dirty="0" err="1">
                <a:solidFill>
                  <a:srgbClr val="000000"/>
                </a:solidFill>
              </a:rPr>
              <a:t>Rizpah</a:t>
            </a:r>
            <a:r>
              <a:rPr lang="en-US" sz="1200" dirty="0">
                <a:solidFill>
                  <a:srgbClr val="000000"/>
                </a:solidFill>
              </a:rPr>
              <a:t> Lee. Born 14 March 1804 in Chester, Washington County, New York. Married Martha McBride (</a:t>
            </a:r>
            <a:r>
              <a:rPr lang="en-US" sz="1200" dirty="0"/>
              <a:t>Picture below</a:t>
            </a:r>
            <a:r>
              <a:rPr lang="en-US" sz="1200" dirty="0">
                <a:solidFill>
                  <a:srgbClr val="000000"/>
                </a:solidFill>
              </a:rPr>
              <a:t>}(born 1805 in New York). Six known children. Residing in Perrysburg, New York, at time of conversion 1834. Moved to Kirtland by 1835. Owned home and property in Kirtland. Druggist. Ordained elder 2 January 1836. Charter member of and owned stock in Kirtland Safety Society January 1837. Participated in dedication of Kirtland Temple. Traveled to Far West, Missouri, with Joseph Smith September-December 1837. Moved to Missouri  1839. Located temporarily in Quincy, Illinois, 1839. As church land agent, assisted in purchasing thousands of acres of land in Lee County, Iowa, May-June 1839. Appointed to assume full title of bishop 4 May 1839. Appointed bishop of Lower Ward in Nauvoo 6 October 1839. Designated by revelation 19 January 1841 as Presiding Bishop of Church. Elected to Nauvoo City Council 1 February 1841. Initiated into </a:t>
            </a:r>
            <a:r>
              <a:rPr lang="en-US" sz="1200" dirty="0" err="1">
                <a:solidFill>
                  <a:srgbClr val="000000"/>
                </a:solidFill>
              </a:rPr>
              <a:t>Masonary</a:t>
            </a:r>
            <a:r>
              <a:rPr lang="en-US" sz="1200" dirty="0">
                <a:solidFill>
                  <a:srgbClr val="000000"/>
                </a:solidFill>
              </a:rPr>
              <a:t> 9 April 1842. Took plural wife before death. Possibly received endowment before death. Died in Nauvoo, Hancock County,Illinois,3 July 1842.(Cook). </a:t>
            </a:r>
            <a:r>
              <a:rPr lang="en-US" sz="1200" dirty="0"/>
              <a:t>A sudden illness took the life of Bishop Knight, in July 1843</a:t>
            </a:r>
          </a:p>
        </p:txBody>
      </p:sp>
      <p:pic>
        <p:nvPicPr>
          <p:cNvPr id="7170" name="Picture 2" descr="http://freepages.genealogy.rootsweb.ancestry.com/~knight57/text/images/D001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847" y="2566494"/>
            <a:ext cx="1110289" cy="111028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618514" y="0"/>
            <a:ext cx="5645914" cy="6186309"/>
          </a:xfrm>
          <a:prstGeom prst="rect">
            <a:avLst/>
          </a:prstGeom>
          <a:ln>
            <a:solidFill>
              <a:schemeClr val="tx1"/>
            </a:solidFill>
          </a:ln>
        </p:spPr>
        <p:txBody>
          <a:bodyPr wrap="square">
            <a:spAutoFit/>
          </a:bodyPr>
          <a:lstStyle/>
          <a:p>
            <a:pPr fontAlgn="base"/>
            <a:br>
              <a:rPr lang="en-US" sz="1200" dirty="0">
                <a:solidFill>
                  <a:srgbClr val="362F2D"/>
                </a:solidFill>
                <a:latin typeface="Georgia" panose="02040502050405020303" pitchFamily="18" charset="0"/>
              </a:rPr>
            </a:br>
            <a:r>
              <a:rPr lang="en-US" sz="1200" b="1" dirty="0">
                <a:solidFill>
                  <a:srgbClr val="362F2D"/>
                </a:solidFill>
                <a:latin typeface="Georgia" panose="02040502050405020303" pitchFamily="18" charset="0"/>
              </a:rPr>
              <a:t>Isaac </a:t>
            </a:r>
            <a:r>
              <a:rPr lang="en-US" sz="1200" b="1" dirty="0" err="1">
                <a:solidFill>
                  <a:srgbClr val="362F2D"/>
                </a:solidFill>
                <a:latin typeface="Georgia" panose="02040502050405020303" pitchFamily="18" charset="0"/>
              </a:rPr>
              <a:t>Galland</a:t>
            </a:r>
            <a:endParaRPr lang="en-US" sz="1200" b="1" dirty="0">
              <a:solidFill>
                <a:srgbClr val="362F2D"/>
              </a:solidFill>
              <a:latin typeface="Georgia" panose="02040502050405020303" pitchFamily="18" charset="0"/>
            </a:endParaRPr>
          </a:p>
          <a:p>
            <a:pPr fontAlgn="base"/>
            <a:r>
              <a:rPr lang="en-US" sz="1200" dirty="0">
                <a:solidFill>
                  <a:srgbClr val="000000"/>
                </a:solidFill>
                <a:latin typeface="Abadi" panose="020B0604020104020204" pitchFamily="34" charset="0"/>
              </a:rPr>
              <a:t>15 May 1791</a:t>
            </a:r>
            <a:r>
              <a:rPr lang="en-US" sz="1200" b="1" dirty="0">
                <a:solidFill>
                  <a:srgbClr val="486FAE"/>
                </a:solidFill>
                <a:latin typeface="Abadi" panose="020B0604020104020204" pitchFamily="34" charset="0"/>
              </a:rPr>
              <a:t> </a:t>
            </a:r>
            <a:r>
              <a:rPr lang="en-US" sz="1200" dirty="0">
                <a:solidFill>
                  <a:srgbClr val="000000"/>
                </a:solidFill>
                <a:latin typeface="Abadi" panose="020B0604020104020204" pitchFamily="34" charset="0"/>
              </a:rPr>
              <a:t>27 Sept. 1858. Merchant, postmaster, land speculator, doctor.</a:t>
            </a:r>
            <a:endParaRPr lang="en-US" sz="1200" b="1" dirty="0">
              <a:solidFill>
                <a:srgbClr val="486FAE"/>
              </a:solidFill>
              <a:latin typeface="Abadi" panose="020B0604020104020204" pitchFamily="34" charset="0"/>
            </a:endParaRPr>
          </a:p>
          <a:p>
            <a:pPr fontAlgn="base"/>
            <a:r>
              <a:rPr lang="en-US" sz="1200" dirty="0">
                <a:solidFill>
                  <a:srgbClr val="000000"/>
                </a:solidFill>
                <a:latin typeface="Abadi" panose="020B0604020104020204" pitchFamily="34" charset="0"/>
              </a:rPr>
              <a:t>Born at Somerset Co., Pennsylvania.</a:t>
            </a:r>
            <a:r>
              <a:rPr lang="en-US" sz="1200" b="1" dirty="0">
                <a:solidFill>
                  <a:srgbClr val="486FAE"/>
                </a:solidFill>
                <a:latin typeface="Abadi" panose="020B0604020104020204" pitchFamily="34" charset="0"/>
              </a:rPr>
              <a:t> </a:t>
            </a:r>
            <a:r>
              <a:rPr lang="en-US" sz="1200" dirty="0">
                <a:solidFill>
                  <a:srgbClr val="000000"/>
                </a:solidFill>
                <a:latin typeface="Abadi" panose="020B0604020104020204" pitchFamily="34" charset="0"/>
              </a:rPr>
              <a:t> Son of Matthew </a:t>
            </a:r>
            <a:r>
              <a:rPr lang="en-US" sz="1200" dirty="0" err="1">
                <a:solidFill>
                  <a:srgbClr val="000000"/>
                </a:solidFill>
                <a:latin typeface="Abadi" panose="020B0604020104020204" pitchFamily="34" charset="0"/>
              </a:rPr>
              <a:t>Galland</a:t>
            </a:r>
            <a:r>
              <a:rPr lang="en-US" sz="1200" dirty="0">
                <a:solidFill>
                  <a:srgbClr val="000000"/>
                </a:solidFill>
                <a:latin typeface="Abadi" panose="020B0604020104020204" pitchFamily="34" charset="0"/>
              </a:rPr>
              <a:t> and Hannah </a:t>
            </a:r>
            <a:r>
              <a:rPr lang="en-US" sz="1200" dirty="0" err="1">
                <a:solidFill>
                  <a:srgbClr val="000000"/>
                </a:solidFill>
                <a:latin typeface="Abadi" panose="020B0604020104020204" pitchFamily="34" charset="0"/>
              </a:rPr>
              <a:t>Fenno</a:t>
            </a:r>
            <a:r>
              <a:rPr lang="en-US" sz="1200" dirty="0">
                <a:solidFill>
                  <a:srgbClr val="000000"/>
                </a:solidFill>
                <a:latin typeface="Abadi" panose="020B0604020104020204" pitchFamily="34" charset="0"/>
              </a:rPr>
              <a:t>.</a:t>
            </a:r>
            <a:endParaRPr lang="en-US" sz="1200" b="1" dirty="0">
              <a:solidFill>
                <a:srgbClr val="486FAE"/>
              </a:solidFill>
              <a:latin typeface="Abadi" panose="020B0604020104020204" pitchFamily="34" charset="0"/>
            </a:endParaRPr>
          </a:p>
          <a:p>
            <a:pPr fontAlgn="base"/>
            <a:r>
              <a:rPr lang="en-US" sz="1200" dirty="0">
                <a:solidFill>
                  <a:srgbClr val="000000"/>
                </a:solidFill>
                <a:latin typeface="Abadi" panose="020B0604020104020204" pitchFamily="34" charset="0"/>
              </a:rPr>
              <a:t>Married first Nancy Harris, 22 Mar. 1811, in Madison Co., Ohio. Married second Margaret Knight, by 1816.</a:t>
            </a:r>
            <a:endParaRPr lang="en-US" sz="1200" b="1" dirty="0">
              <a:solidFill>
                <a:srgbClr val="486FAE"/>
              </a:solidFill>
              <a:latin typeface="Abadi" panose="020B0604020104020204" pitchFamily="34" charset="0"/>
            </a:endParaRPr>
          </a:p>
          <a:p>
            <a:pPr fontAlgn="base"/>
            <a:r>
              <a:rPr lang="en-US" sz="1200" dirty="0">
                <a:solidFill>
                  <a:srgbClr val="000000"/>
                </a:solidFill>
                <a:latin typeface="Abadi" panose="020B0604020104020204" pitchFamily="34" charset="0"/>
              </a:rPr>
              <a:t>Moved to Washington Co., Indiana, by 1816.Located at Owen Co., Indiana, by 1820, and at Edgar Co., Illinois, shortly after 1820. Moved to </a:t>
            </a:r>
            <a:r>
              <a:rPr lang="en-US" sz="1200" dirty="0" err="1">
                <a:solidFill>
                  <a:srgbClr val="000000"/>
                </a:solidFill>
                <a:latin typeface="Abadi" panose="020B0604020104020204" pitchFamily="34" charset="0"/>
              </a:rPr>
              <a:t>Horselick</a:t>
            </a:r>
            <a:r>
              <a:rPr lang="en-US" sz="1200" dirty="0">
                <a:solidFill>
                  <a:srgbClr val="000000"/>
                </a:solidFill>
                <a:latin typeface="Abadi" panose="020B0604020104020204" pitchFamily="34" charset="0"/>
              </a:rPr>
              <a:t> Grove (later in Hancock Co.), Illinois, 1824.</a:t>
            </a:r>
            <a:endParaRPr lang="en-US" sz="1200" b="1" dirty="0">
              <a:solidFill>
                <a:srgbClr val="486FAE"/>
              </a:solidFill>
              <a:latin typeface="Abadi" panose="020B0604020104020204" pitchFamily="34" charset="0"/>
            </a:endParaRPr>
          </a:p>
          <a:p>
            <a:pPr fontAlgn="base"/>
            <a:r>
              <a:rPr lang="en-US" sz="1200" dirty="0">
                <a:solidFill>
                  <a:srgbClr val="000000"/>
                </a:solidFill>
                <a:latin typeface="Abadi" panose="020B0604020104020204" pitchFamily="34" charset="0"/>
              </a:rPr>
              <a:t>Married third Hannah Kinney, 5 Oct. 1826.</a:t>
            </a:r>
            <a:endParaRPr lang="en-US" sz="1200" b="1" dirty="0">
              <a:solidFill>
                <a:srgbClr val="486FAE"/>
              </a:solidFill>
              <a:latin typeface="Abadi" panose="020B0604020104020204" pitchFamily="34" charset="0"/>
            </a:endParaRPr>
          </a:p>
          <a:p>
            <a:pPr fontAlgn="base"/>
            <a:r>
              <a:rPr lang="en-US" sz="1200" dirty="0">
                <a:solidFill>
                  <a:srgbClr val="000000"/>
                </a:solidFill>
                <a:latin typeface="Abadi" panose="020B0604020104020204" pitchFamily="34" charset="0"/>
              </a:rPr>
              <a:t>Moved to Oquawka, Henderson Co., Illinois, 1827. Established settlement of Nashville on west bank of Mississippi River, in unorganized U.S. territory, where he practiced medicine, established trading post, and founded first school in what later became Iowa Territory.</a:t>
            </a:r>
            <a:endParaRPr lang="en-US" sz="1200" b="1" dirty="0">
              <a:solidFill>
                <a:srgbClr val="486FAE"/>
              </a:solidFill>
              <a:latin typeface="Abadi" panose="020B0604020104020204" pitchFamily="34" charset="0"/>
            </a:endParaRPr>
          </a:p>
          <a:p>
            <a:pPr fontAlgn="base"/>
            <a:r>
              <a:rPr lang="en-US" sz="1200" dirty="0">
                <a:solidFill>
                  <a:srgbClr val="000000"/>
                </a:solidFill>
                <a:latin typeface="Abadi" panose="020B0604020104020204" pitchFamily="34" charset="0"/>
              </a:rPr>
              <a:t>Moved family to Fort Edwards (later Warsaw), Hancock Co., Illinois, 1832.</a:t>
            </a:r>
            <a:endParaRPr lang="en-US" sz="1200" b="1" dirty="0">
              <a:solidFill>
                <a:srgbClr val="486FAE"/>
              </a:solidFill>
              <a:latin typeface="Abadi" panose="020B0604020104020204" pitchFamily="34" charset="0"/>
            </a:endParaRPr>
          </a:p>
          <a:p>
            <a:pPr fontAlgn="base"/>
            <a:r>
              <a:rPr lang="en-US" sz="1200" dirty="0">
                <a:solidFill>
                  <a:srgbClr val="000000"/>
                </a:solidFill>
                <a:latin typeface="Abadi" panose="020B0604020104020204" pitchFamily="34" charset="0"/>
              </a:rPr>
              <a:t>Served as colonel in Black Hawk War, 1832.</a:t>
            </a:r>
            <a:endParaRPr lang="en-US" sz="1200" b="1" dirty="0">
              <a:solidFill>
                <a:srgbClr val="486FAE"/>
              </a:solidFill>
              <a:latin typeface="Abadi" panose="020B0604020104020204" pitchFamily="34" charset="0"/>
            </a:endParaRPr>
          </a:p>
          <a:p>
            <a:pPr fontAlgn="base"/>
            <a:r>
              <a:rPr lang="en-US" sz="1200" dirty="0">
                <a:solidFill>
                  <a:srgbClr val="000000"/>
                </a:solidFill>
                <a:latin typeface="Abadi" panose="020B0604020104020204" pitchFamily="34" charset="0"/>
              </a:rPr>
              <a:t>Married fourth Elizabeth Wilcox, 25 Apr. 1833. Platted original town of Keokuk, Lee Co., Wisconsin Territory (later in Iowa), 1837.</a:t>
            </a:r>
            <a:endParaRPr lang="en-US" sz="1200" b="1" dirty="0">
              <a:solidFill>
                <a:srgbClr val="486FAE"/>
              </a:solidFill>
              <a:latin typeface="Abadi" panose="020B0604020104020204" pitchFamily="34" charset="0"/>
            </a:endParaRPr>
          </a:p>
          <a:p>
            <a:pPr fontAlgn="base"/>
            <a:r>
              <a:rPr lang="en-US" sz="1200" dirty="0">
                <a:solidFill>
                  <a:srgbClr val="000000"/>
                </a:solidFill>
                <a:latin typeface="Abadi" panose="020B0604020104020204" pitchFamily="34" charset="0"/>
              </a:rPr>
              <a:t>Moved to Commerce (later Nauvoo), Hancock Co., Illinois, winter 1838–1839.</a:t>
            </a:r>
            <a:endParaRPr lang="en-US" sz="1200" b="1" dirty="0">
              <a:solidFill>
                <a:srgbClr val="486FAE"/>
              </a:solidFill>
              <a:latin typeface="Abadi" panose="020B0604020104020204" pitchFamily="34" charset="0"/>
            </a:endParaRPr>
          </a:p>
          <a:p>
            <a:pPr fontAlgn="base"/>
            <a:r>
              <a:rPr lang="en-US" sz="1200" dirty="0">
                <a:solidFill>
                  <a:srgbClr val="000000"/>
                </a:solidFill>
                <a:latin typeface="Abadi" panose="020B0604020104020204" pitchFamily="34" charset="0"/>
              </a:rPr>
              <a:t>Purchased land in Half-Breed Tract in Lee Co. and sold some nineteen thousand acres of it to Latter-day Saints, 1839.</a:t>
            </a:r>
            <a:endParaRPr lang="en-US" sz="1200" b="1" dirty="0">
              <a:solidFill>
                <a:srgbClr val="486FAE"/>
              </a:solidFill>
              <a:latin typeface="Abadi" panose="020B0604020104020204" pitchFamily="34" charset="0"/>
            </a:endParaRPr>
          </a:p>
          <a:p>
            <a:pPr fontAlgn="base"/>
            <a:r>
              <a:rPr lang="en-US" sz="1200" dirty="0">
                <a:solidFill>
                  <a:srgbClr val="000000"/>
                </a:solidFill>
                <a:latin typeface="Abadi" panose="020B0604020104020204" pitchFamily="34" charset="0"/>
              </a:rPr>
              <a:t>Instructed in JS revelation to buy stock for building Nauvoo House, 19 Jan. 1841.Also sold properties in Commerce to Latter-day Saints.</a:t>
            </a:r>
            <a:endParaRPr lang="en-US" sz="1200" b="1" dirty="0">
              <a:solidFill>
                <a:srgbClr val="486FAE"/>
              </a:solidFill>
              <a:latin typeface="Abadi" panose="020B0604020104020204" pitchFamily="34" charset="0"/>
            </a:endParaRPr>
          </a:p>
          <a:p>
            <a:pPr fontAlgn="base"/>
            <a:r>
              <a:rPr lang="en-US" sz="1200" dirty="0">
                <a:solidFill>
                  <a:srgbClr val="000000"/>
                </a:solidFill>
                <a:latin typeface="Abadi" panose="020B0604020104020204" pitchFamily="34" charset="0"/>
              </a:rPr>
              <a:t>Baptized into LDS church and ordained an elder by JS, 3 July 1839.</a:t>
            </a:r>
            <a:endParaRPr lang="en-US" sz="1200" b="1" dirty="0">
              <a:solidFill>
                <a:srgbClr val="486FAE"/>
              </a:solidFill>
              <a:latin typeface="Abadi" panose="020B0604020104020204" pitchFamily="34" charset="0"/>
            </a:endParaRPr>
          </a:p>
          <a:p>
            <a:pPr fontAlgn="base"/>
            <a:r>
              <a:rPr lang="en-US" sz="1200" dirty="0">
                <a:solidFill>
                  <a:srgbClr val="000000"/>
                </a:solidFill>
                <a:latin typeface="Abadi" panose="020B0604020104020204" pitchFamily="34" charset="0"/>
              </a:rPr>
              <a:t>Acted as authorized agent for church in settling certain land transactions involving property exchanges by eastern Latter-day Saints moving to Nauvoo.</a:t>
            </a:r>
            <a:endParaRPr lang="en-US" sz="1200" b="1" dirty="0">
              <a:solidFill>
                <a:srgbClr val="486FAE"/>
              </a:solidFill>
              <a:latin typeface="Abadi" panose="020B0604020104020204" pitchFamily="34" charset="0"/>
            </a:endParaRPr>
          </a:p>
          <a:p>
            <a:pPr fontAlgn="base"/>
            <a:r>
              <a:rPr lang="en-US" sz="1200" dirty="0">
                <a:solidFill>
                  <a:srgbClr val="000000"/>
                </a:solidFill>
                <a:latin typeface="Abadi" panose="020B0604020104020204" pitchFamily="34" charset="0"/>
              </a:rPr>
              <a:t>Withdrew from church activity, ca. 1842.</a:t>
            </a:r>
            <a:endParaRPr lang="en-US" sz="1200" b="1" dirty="0">
              <a:solidFill>
                <a:srgbClr val="486FAE"/>
              </a:solidFill>
              <a:latin typeface="Abadi" panose="020B0604020104020204" pitchFamily="34" charset="0"/>
            </a:endParaRPr>
          </a:p>
          <a:p>
            <a:pPr fontAlgn="base"/>
            <a:r>
              <a:rPr lang="en-US" sz="1200" dirty="0">
                <a:solidFill>
                  <a:srgbClr val="000000"/>
                </a:solidFill>
                <a:latin typeface="Abadi" panose="020B0604020104020204" pitchFamily="34" charset="0"/>
              </a:rPr>
              <a:t>Resident of Keokuk, Lee Co., Iowa Territory, 1842–1853.</a:t>
            </a:r>
            <a:endParaRPr lang="en-US" sz="1200" b="1" dirty="0">
              <a:solidFill>
                <a:srgbClr val="486FAE"/>
              </a:solidFill>
              <a:latin typeface="Abadi" panose="020B0604020104020204" pitchFamily="34" charset="0"/>
            </a:endParaRPr>
          </a:p>
          <a:p>
            <a:pPr fontAlgn="base"/>
            <a:r>
              <a:rPr lang="en-US" sz="1200" dirty="0">
                <a:solidFill>
                  <a:srgbClr val="000000"/>
                </a:solidFill>
                <a:latin typeface="Abadi" panose="020B0604020104020204" pitchFamily="34" charset="0"/>
              </a:rPr>
              <a:t>Moved to Sacramento, Sacramento Co., California, 1853; eventually settled in Petaluma, Sonoma Co., California.</a:t>
            </a:r>
            <a:endParaRPr lang="en-US" sz="1200" b="1" dirty="0">
              <a:solidFill>
                <a:srgbClr val="486FAE"/>
              </a:solidFill>
              <a:latin typeface="Abadi" panose="020B0604020104020204" pitchFamily="34" charset="0"/>
            </a:endParaRPr>
          </a:p>
          <a:p>
            <a:pPr fontAlgn="base"/>
            <a:r>
              <a:rPr lang="en-US" sz="1200" dirty="0">
                <a:solidFill>
                  <a:srgbClr val="000000"/>
                </a:solidFill>
                <a:latin typeface="Abadi" panose="020B0604020104020204" pitchFamily="34" charset="0"/>
              </a:rPr>
              <a:t>Moved to Fort Madison, Lee Co., 1856. Died at Fort Madison.</a:t>
            </a:r>
          </a:p>
          <a:p>
            <a:pPr fontAlgn="base"/>
            <a:r>
              <a:rPr lang="en-US" sz="1200" b="0" i="0" dirty="0">
                <a:solidFill>
                  <a:srgbClr val="000000"/>
                </a:solidFill>
                <a:effectLst/>
                <a:latin typeface="Abadi" panose="020B0604020104020204" pitchFamily="34" charset="0"/>
              </a:rPr>
              <a:t>The Joseph Smith Papers</a:t>
            </a:r>
          </a:p>
        </p:txBody>
      </p:sp>
      <p:pic>
        <p:nvPicPr>
          <p:cNvPr id="7172" name="Picture 4" descr="http://upload.wikimedia.org/wikipedia/commons/thumb/8/84/Dr_Isaac_Galland.png/220px-Dr_Isaac_Gallan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95217" y="5620030"/>
            <a:ext cx="893055" cy="113255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237983" y="2492990"/>
            <a:ext cx="5398953" cy="4339650"/>
          </a:xfrm>
          <a:prstGeom prst="rect">
            <a:avLst/>
          </a:prstGeom>
          <a:ln>
            <a:solidFill>
              <a:schemeClr val="tx1"/>
            </a:solidFill>
          </a:ln>
        </p:spPr>
        <p:txBody>
          <a:bodyPr wrap="square">
            <a:spAutoFit/>
          </a:bodyPr>
          <a:lstStyle/>
          <a:p>
            <a:r>
              <a:rPr lang="en-US" sz="1200" b="1" dirty="0"/>
              <a:t>Mansion House: </a:t>
            </a:r>
            <a:r>
              <a:rPr lang="en-US" sz="1200" dirty="0"/>
              <a:t>served as Joseph and Emma’s second home in Nauvoo.   The Mansion House served to entertain many individuals that came to Nauvoo. Initially, Joseph hosted guests free of charge, but was unable to continue to support himself doing so. It eventually became necessary for him to start charging guests in September 15 of 1843.  Additionally, the Mansion House served as the venue where several temple ordinances were performed before the completion of the Nauvoo Temple. Joseph leased the Mansion House to Ebenezer Robinson in January of 1844 who continued to use it as a public-house.</a:t>
            </a:r>
          </a:p>
          <a:p>
            <a:pPr fontAlgn="base"/>
            <a:r>
              <a:rPr lang="en-US" sz="1200" dirty="0"/>
              <a:t>After the martyrdom of the Prophet and his brother in Carthage, the bodies of Joseph and Hyrum were displayed in the Mansion House for the Saints to view. It is estimated that over ten-thousand people viewed Joseph and Hyrum’s bodies that day.  Additionally, George Cannon made death masks of Joseph and Hyrum while at the Mansion House.  </a:t>
            </a:r>
            <a:r>
              <a:rPr lang="en-US" sz="1200" dirty="0" err="1"/>
              <a:t>Zina</a:t>
            </a:r>
            <a:r>
              <a:rPr lang="en-US" sz="1200" dirty="0"/>
              <a:t> Jacobs, a member of the Church living in Nauvoo, described the experience of Joseph and Hyrum’s bodies being returned:</a:t>
            </a:r>
          </a:p>
          <a:p>
            <a:pPr fontAlgn="base"/>
            <a:r>
              <a:rPr lang="en-US" sz="1200" dirty="0"/>
              <a:t>“This afternoon the bodies of the martyrs arrived in town. . . . I went into this house for the first time and saw the lifeless, speechless bodies of the two martyrs for the testimony which they held. Little did my heart ever think that mine eyes should witness this awful scene.”</a:t>
            </a:r>
          </a:p>
          <a:p>
            <a:pPr fontAlgn="base"/>
            <a:r>
              <a:rPr lang="en-US" sz="1200" dirty="0"/>
              <a:t>Emma continued to live in the home after Joseph’s death until moving into the Nauvoo House in 1869.  In the 1890s, the hotel portion of the home was removed. The Community of Christ currently maintains the home and tours are available.</a:t>
            </a:r>
          </a:p>
          <a:p>
            <a:pPr fontAlgn="base"/>
            <a:r>
              <a:rPr lang="en-US" sz="1200" dirty="0"/>
              <a:t>http://www.mormonheritage.com/site-of-the-week-lds-church-history-tour/</a:t>
            </a:r>
            <a:r>
              <a:rPr lang="en-US" sz="1200"/>
              <a:t>lds-church-history-site-of-the-week-nauvoo-mansion-house/</a:t>
            </a:r>
            <a:endParaRPr lang="en-US" sz="1200" dirty="0"/>
          </a:p>
        </p:txBody>
      </p:sp>
    </p:spTree>
    <p:extLst>
      <p:ext uri="{BB962C8B-B14F-4D97-AF65-F5344CB8AC3E}">
        <p14:creationId xmlns:p14="http://schemas.microsoft.com/office/powerpoint/2010/main" val="12269677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3688912A-87B2-428D-AB9B-2419E90CC6CB}"/>
              </a:ext>
            </a:extLst>
          </p:cNvPr>
          <p:cNvPicPr>
            <a:picLocks noChangeAspect="1"/>
          </p:cNvPicPr>
          <p:nvPr/>
        </p:nvPicPr>
        <p:blipFill rotWithShape="1">
          <a:blip r:embed="rId2">
            <a:extLst>
              <a:ext uri="{28A0092B-C50C-407E-A947-70E740481C1C}">
                <a14:useLocalDpi xmlns:a14="http://schemas.microsoft.com/office/drawing/2010/main" val="0"/>
              </a:ext>
            </a:extLst>
          </a:blip>
          <a:srcRect l="3393" t="4128" r="5691"/>
          <a:stretch/>
        </p:blipFill>
        <p:spPr>
          <a:xfrm>
            <a:off x="-12800" y="-26877"/>
            <a:ext cx="12325302" cy="6985237"/>
          </a:xfrm>
          <a:prstGeom prst="rect">
            <a:avLst/>
          </a:prstGeom>
        </p:spPr>
      </p:pic>
      <p:sp>
        <p:nvSpPr>
          <p:cNvPr id="2" name="TextBox 1"/>
          <p:cNvSpPr txBox="1"/>
          <p:nvPr/>
        </p:nvSpPr>
        <p:spPr>
          <a:xfrm>
            <a:off x="349723" y="698688"/>
            <a:ext cx="8951524" cy="5632311"/>
          </a:xfrm>
          <a:prstGeom prst="rect">
            <a:avLst/>
          </a:prstGeom>
          <a:noFill/>
        </p:spPr>
        <p:txBody>
          <a:bodyPr wrap="square" rtlCol="0">
            <a:spAutoFit/>
          </a:bodyPr>
          <a:lstStyle/>
          <a:p>
            <a:r>
              <a:rPr lang="en-US" dirty="0"/>
              <a:t>He was born on February 17, 1795 in Young Township, Ontario, Canada. He was the son of Edward Haws and Polly (   ). He married Charlotte Harrington</a:t>
            </a:r>
          </a:p>
          <a:p>
            <a:endParaRPr lang="en-US" dirty="0"/>
          </a:p>
          <a:p>
            <a:r>
              <a:rPr lang="en-US" dirty="0"/>
              <a:t>After joining the Church in Canada, he moved to Nauvoo and became a prominent landholder known for his generosity to the poverty-stricken Saints</a:t>
            </a:r>
          </a:p>
          <a:p>
            <a:endParaRPr lang="en-US" dirty="0"/>
          </a:p>
          <a:p>
            <a:r>
              <a:rPr lang="en-US" dirty="0"/>
              <a:t>He was appointed by revelation to assist with building of the Nauvoo House (D&amp;C 124:62, 70)</a:t>
            </a:r>
          </a:p>
          <a:p>
            <a:endParaRPr lang="en-US" dirty="0"/>
          </a:p>
          <a:p>
            <a:r>
              <a:rPr lang="en-US" dirty="0"/>
              <a:t>In 1843 he went on a mission to help raise funds for the Nauvoo House and the Nauvoo Temple with </a:t>
            </a:r>
            <a:r>
              <a:rPr lang="en-US" dirty="0" err="1"/>
              <a:t>Amasa</a:t>
            </a:r>
            <a:r>
              <a:rPr lang="en-US" dirty="0"/>
              <a:t> Lyman</a:t>
            </a:r>
          </a:p>
          <a:p>
            <a:endParaRPr lang="en-US" dirty="0"/>
          </a:p>
          <a:p>
            <a:r>
              <a:rPr lang="en-US" dirty="0"/>
              <a:t>He served a mission with George Miller to Mississippi and Alabama in Sept- Oct in 1843</a:t>
            </a:r>
          </a:p>
          <a:p>
            <a:endParaRPr lang="en-US" dirty="0"/>
          </a:p>
          <a:p>
            <a:r>
              <a:rPr lang="en-US" dirty="0"/>
              <a:t>He remained faithful to the Church until his post-Nauvoo years in Iowa when he developed disaffection toward the leaders of the Church</a:t>
            </a:r>
          </a:p>
          <a:p>
            <a:endParaRPr lang="en-US" dirty="0"/>
          </a:p>
          <a:p>
            <a:r>
              <a:rPr lang="en-US" dirty="0"/>
              <a:t>He became entangled with apostate Lyman Wight in Texas and later cut off from the Church for speaking against Brigham Young and the Twelve in 1849</a:t>
            </a:r>
          </a:p>
          <a:p>
            <a:endParaRPr lang="en-US" dirty="0"/>
          </a:p>
          <a:p>
            <a:r>
              <a:rPr lang="en-US" dirty="0"/>
              <a:t>He later moved to Nevada and then California where he died in 1862</a:t>
            </a:r>
          </a:p>
        </p:txBody>
      </p:sp>
      <p:sp>
        <p:nvSpPr>
          <p:cNvPr id="5" name="TextBox 4"/>
          <p:cNvSpPr txBox="1"/>
          <p:nvPr/>
        </p:nvSpPr>
        <p:spPr>
          <a:xfrm>
            <a:off x="445523" y="-6495"/>
            <a:ext cx="11299371" cy="707886"/>
          </a:xfrm>
          <a:prstGeom prst="rect">
            <a:avLst/>
          </a:prstGeom>
          <a:noFill/>
        </p:spPr>
        <p:txBody>
          <a:bodyPr wrap="square" rtlCol="0">
            <a:spAutoFit/>
          </a:bodyPr>
          <a:lstStyle/>
          <a:p>
            <a:pPr algn="ctr"/>
            <a:r>
              <a:rPr lang="en-US" sz="4000" dirty="0">
                <a:latin typeface="Rockwell" panose="02060603020205020403" pitchFamily="18" charset="0"/>
                <a:cs typeface="FrankRuehl" panose="020E0503060101010101" pitchFamily="34" charset="-79"/>
              </a:rPr>
              <a:t>Peter Haws</a:t>
            </a:r>
          </a:p>
        </p:txBody>
      </p:sp>
      <p:sp>
        <p:nvSpPr>
          <p:cNvPr id="17" name="TextBox 16"/>
          <p:cNvSpPr txBox="1"/>
          <p:nvPr/>
        </p:nvSpPr>
        <p:spPr>
          <a:xfrm>
            <a:off x="7727213" y="6513920"/>
            <a:ext cx="4328131" cy="307777"/>
          </a:xfrm>
          <a:prstGeom prst="rect">
            <a:avLst/>
          </a:prstGeom>
          <a:noFill/>
        </p:spPr>
        <p:txBody>
          <a:bodyPr wrap="square" rtlCol="0">
            <a:spAutoFit/>
          </a:bodyPr>
          <a:lstStyle/>
          <a:p>
            <a:pPr algn="r"/>
            <a:r>
              <a:rPr lang="en-US" sz="1400" dirty="0"/>
              <a:t>Who’s Who</a:t>
            </a:r>
          </a:p>
        </p:txBody>
      </p:sp>
      <p:grpSp>
        <p:nvGrpSpPr>
          <p:cNvPr id="35" name="Group 34"/>
          <p:cNvGrpSpPr/>
          <p:nvPr/>
        </p:nvGrpSpPr>
        <p:grpSpPr>
          <a:xfrm>
            <a:off x="9622287" y="1115744"/>
            <a:ext cx="1801566" cy="4182645"/>
            <a:chOff x="1800961" y="2372906"/>
            <a:chExt cx="1539891" cy="3763298"/>
          </a:xfrm>
        </p:grpSpPr>
        <p:grpSp>
          <p:nvGrpSpPr>
            <p:cNvPr id="56" name="Group 55"/>
            <p:cNvGrpSpPr/>
            <p:nvPr/>
          </p:nvGrpSpPr>
          <p:grpSpPr>
            <a:xfrm>
              <a:off x="1800961" y="2372906"/>
              <a:ext cx="1539891" cy="3763298"/>
              <a:chOff x="5383740" y="1273322"/>
              <a:chExt cx="1539891" cy="3304868"/>
            </a:xfrm>
          </p:grpSpPr>
          <p:sp>
            <p:nvSpPr>
              <p:cNvPr id="58" name="Cloud 57"/>
              <p:cNvSpPr/>
              <p:nvPr/>
            </p:nvSpPr>
            <p:spPr>
              <a:xfrm rot="14940543">
                <a:off x="5925115" y="1247793"/>
                <a:ext cx="489208" cy="540266"/>
              </a:xfrm>
              <a:prstGeom prst="cloud">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Cloud 58"/>
              <p:cNvSpPr/>
              <p:nvPr/>
            </p:nvSpPr>
            <p:spPr>
              <a:xfrm>
                <a:off x="5582603" y="1400118"/>
                <a:ext cx="1109003" cy="957776"/>
              </a:xfrm>
              <a:prstGeom prst="cloud">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rot="19338880">
                <a:off x="6645742" y="3147401"/>
                <a:ext cx="277889" cy="37422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rot="1933618">
                <a:off x="5383740" y="3174306"/>
                <a:ext cx="277889" cy="37422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rot="3417779">
                <a:off x="6247934" y="4109513"/>
                <a:ext cx="253983" cy="623012"/>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rot="3713177">
                <a:off x="5793478" y="4139693"/>
                <a:ext cx="253983" cy="623012"/>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rapezoid 63"/>
              <p:cNvSpPr/>
              <p:nvPr/>
            </p:nvSpPr>
            <p:spPr>
              <a:xfrm>
                <a:off x="5621783" y="3328383"/>
                <a:ext cx="1040923" cy="1126446"/>
              </a:xfrm>
              <a:prstGeom prst="trapezoid">
                <a:avLst>
                  <a:gd name="adj" fmla="val 17654"/>
                </a:avLst>
              </a:prstGeom>
              <a:solidFill>
                <a:srgbClr val="5C4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rapezoid 64"/>
              <p:cNvSpPr/>
              <p:nvPr/>
            </p:nvSpPr>
            <p:spPr>
              <a:xfrm rot="1375821">
                <a:off x="5498576" y="2403731"/>
                <a:ext cx="419392" cy="999893"/>
              </a:xfrm>
              <a:prstGeom prst="trapezoid">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rapezoid 65"/>
              <p:cNvSpPr/>
              <p:nvPr/>
            </p:nvSpPr>
            <p:spPr>
              <a:xfrm rot="20337671">
                <a:off x="6400563" y="2423963"/>
                <a:ext cx="419392" cy="938892"/>
              </a:xfrm>
              <a:prstGeom prst="trapezoid">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rapezoid 66"/>
              <p:cNvSpPr/>
              <p:nvPr/>
            </p:nvSpPr>
            <p:spPr>
              <a:xfrm>
                <a:off x="5702703" y="2406563"/>
                <a:ext cx="895024" cy="1140953"/>
              </a:xfrm>
              <a:prstGeom prst="trapezoid">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5834650" y="1776635"/>
                <a:ext cx="554502" cy="86360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9" name="Straight Connector 68"/>
              <p:cNvCxnSpPr>
                <a:endCxn id="67" idx="2"/>
              </p:cNvCxnSpPr>
              <p:nvPr/>
            </p:nvCxnSpPr>
            <p:spPr>
              <a:xfrm flipH="1">
                <a:off x="6150215" y="2659387"/>
                <a:ext cx="9486" cy="88812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Trapezoid 69"/>
              <p:cNvSpPr/>
              <p:nvPr/>
            </p:nvSpPr>
            <p:spPr>
              <a:xfrm>
                <a:off x="6208282" y="2761478"/>
                <a:ext cx="243469" cy="88844"/>
              </a:xfrm>
              <a:prstGeom prst="trapezoid">
                <a:avLst>
                  <a:gd name="adj" fmla="val 0"/>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lowchart: Manual Input 70"/>
              <p:cNvSpPr/>
              <p:nvPr/>
            </p:nvSpPr>
            <p:spPr>
              <a:xfrm rot="7269359" flipV="1">
                <a:off x="6144455" y="2431564"/>
                <a:ext cx="407371" cy="154521"/>
              </a:xfrm>
              <a:prstGeom prst="flowChartManualInput">
                <a:avLst/>
              </a:prstGeom>
              <a:solidFill>
                <a:srgbClr val="DDCE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lowchart: Manual Input 71"/>
              <p:cNvSpPr/>
              <p:nvPr/>
            </p:nvSpPr>
            <p:spPr>
              <a:xfrm rot="14330641" flipH="1" flipV="1">
                <a:off x="5771662" y="2431564"/>
                <a:ext cx="407371" cy="154521"/>
              </a:xfrm>
              <a:prstGeom prst="flowChartManualInput">
                <a:avLst/>
              </a:prstGeom>
              <a:solidFill>
                <a:srgbClr val="DDCE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5784240" y="1400118"/>
                <a:ext cx="732174" cy="111565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7" name="Straight Connector 56"/>
            <p:cNvCxnSpPr/>
            <p:nvPr/>
          </p:nvCxnSpPr>
          <p:spPr>
            <a:xfrm flipH="1">
              <a:off x="2571483" y="5325731"/>
              <a:ext cx="24986" cy="64557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75967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35"/>
                                        </p:tgtEl>
                                        <p:attrNameLst>
                                          <p:attrName>style.visibility</p:attrName>
                                        </p:attrNameLst>
                                      </p:cBhvr>
                                      <p:to>
                                        <p:strVal val="visible"/>
                                      </p:to>
                                    </p:set>
                                    <p:animEffect transition="in" filter="wipe(down)">
                                      <p:cBhvr>
                                        <p:cTn id="9" dur="580">
                                          <p:stCondLst>
                                            <p:cond delay="0"/>
                                          </p:stCondLst>
                                        </p:cTn>
                                        <p:tgtEl>
                                          <p:spTgt spid="35"/>
                                        </p:tgtEl>
                                      </p:cBhvr>
                                    </p:animEffect>
                                    <p:anim calcmode="lin" valueType="num">
                                      <p:cBhvr>
                                        <p:cTn id="10"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15" dur="26">
                                          <p:stCondLst>
                                            <p:cond delay="650"/>
                                          </p:stCondLst>
                                        </p:cTn>
                                        <p:tgtEl>
                                          <p:spTgt spid="35"/>
                                        </p:tgtEl>
                                      </p:cBhvr>
                                      <p:to x="100000" y="60000"/>
                                    </p:animScale>
                                    <p:animScale>
                                      <p:cBhvr>
                                        <p:cTn id="16" dur="166" decel="50000">
                                          <p:stCondLst>
                                            <p:cond delay="676"/>
                                          </p:stCondLst>
                                        </p:cTn>
                                        <p:tgtEl>
                                          <p:spTgt spid="35"/>
                                        </p:tgtEl>
                                      </p:cBhvr>
                                      <p:to x="100000" y="100000"/>
                                    </p:animScale>
                                    <p:animScale>
                                      <p:cBhvr>
                                        <p:cTn id="17" dur="26">
                                          <p:stCondLst>
                                            <p:cond delay="1312"/>
                                          </p:stCondLst>
                                        </p:cTn>
                                        <p:tgtEl>
                                          <p:spTgt spid="35"/>
                                        </p:tgtEl>
                                      </p:cBhvr>
                                      <p:to x="100000" y="80000"/>
                                    </p:animScale>
                                    <p:animScale>
                                      <p:cBhvr>
                                        <p:cTn id="18" dur="166" decel="50000">
                                          <p:stCondLst>
                                            <p:cond delay="1338"/>
                                          </p:stCondLst>
                                        </p:cTn>
                                        <p:tgtEl>
                                          <p:spTgt spid="35"/>
                                        </p:tgtEl>
                                      </p:cBhvr>
                                      <p:to x="100000" y="100000"/>
                                    </p:animScale>
                                    <p:animScale>
                                      <p:cBhvr>
                                        <p:cTn id="19" dur="26">
                                          <p:stCondLst>
                                            <p:cond delay="1642"/>
                                          </p:stCondLst>
                                        </p:cTn>
                                        <p:tgtEl>
                                          <p:spTgt spid="35"/>
                                        </p:tgtEl>
                                      </p:cBhvr>
                                      <p:to x="100000" y="90000"/>
                                    </p:animScale>
                                    <p:animScale>
                                      <p:cBhvr>
                                        <p:cTn id="20" dur="166" decel="50000">
                                          <p:stCondLst>
                                            <p:cond delay="1668"/>
                                          </p:stCondLst>
                                        </p:cTn>
                                        <p:tgtEl>
                                          <p:spTgt spid="35"/>
                                        </p:tgtEl>
                                      </p:cBhvr>
                                      <p:to x="100000" y="100000"/>
                                    </p:animScale>
                                    <p:animScale>
                                      <p:cBhvr>
                                        <p:cTn id="21" dur="26">
                                          <p:stCondLst>
                                            <p:cond delay="1808"/>
                                          </p:stCondLst>
                                        </p:cTn>
                                        <p:tgtEl>
                                          <p:spTgt spid="35"/>
                                        </p:tgtEl>
                                      </p:cBhvr>
                                      <p:to x="100000" y="95000"/>
                                    </p:animScale>
                                    <p:animScale>
                                      <p:cBhvr>
                                        <p:cTn id="22" dur="166" decel="50000">
                                          <p:stCondLst>
                                            <p:cond delay="1834"/>
                                          </p:stCondLst>
                                        </p:cTn>
                                        <p:tgtEl>
                                          <p:spTgt spid="35"/>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088EB83-194E-41CF-81AE-1506D636A26F}"/>
              </a:ext>
            </a:extLst>
          </p:cNvPr>
          <p:cNvPicPr>
            <a:picLocks noChangeAspect="1"/>
          </p:cNvPicPr>
          <p:nvPr/>
        </p:nvPicPr>
        <p:blipFill rotWithShape="1">
          <a:blip r:embed="rId2">
            <a:extLst>
              <a:ext uri="{28A0092B-C50C-407E-A947-70E740481C1C}">
                <a14:useLocalDpi xmlns:a14="http://schemas.microsoft.com/office/drawing/2010/main" val="0"/>
              </a:ext>
            </a:extLst>
          </a:blip>
          <a:srcRect l="3393" t="4128" r="5691"/>
          <a:stretch/>
        </p:blipFill>
        <p:spPr>
          <a:xfrm>
            <a:off x="-12800" y="-26877"/>
            <a:ext cx="12325302" cy="6985237"/>
          </a:xfrm>
          <a:prstGeom prst="rect">
            <a:avLst/>
          </a:prstGeom>
        </p:spPr>
      </p:pic>
      <p:sp>
        <p:nvSpPr>
          <p:cNvPr id="2" name="TextBox 1"/>
          <p:cNvSpPr txBox="1"/>
          <p:nvPr/>
        </p:nvSpPr>
        <p:spPr>
          <a:xfrm>
            <a:off x="1350713" y="1009168"/>
            <a:ext cx="3614462" cy="923330"/>
          </a:xfrm>
          <a:prstGeom prst="rect">
            <a:avLst/>
          </a:prstGeom>
          <a:noFill/>
        </p:spPr>
        <p:txBody>
          <a:bodyPr wrap="square" rtlCol="0">
            <a:spAutoFit/>
          </a:bodyPr>
          <a:lstStyle/>
          <a:p>
            <a:r>
              <a:rPr lang="en-US" dirty="0"/>
              <a:t>By 1841 a large portion of the Saints had relocated to Nauvoo, Illinois.</a:t>
            </a:r>
          </a:p>
          <a:p>
            <a:r>
              <a:rPr lang="en-US" dirty="0"/>
              <a:t>Construction began in late 1841</a:t>
            </a:r>
          </a:p>
        </p:txBody>
      </p:sp>
      <p:sp>
        <p:nvSpPr>
          <p:cNvPr id="5" name="TextBox 4"/>
          <p:cNvSpPr txBox="1"/>
          <p:nvPr/>
        </p:nvSpPr>
        <p:spPr>
          <a:xfrm>
            <a:off x="445523" y="-6495"/>
            <a:ext cx="11299371" cy="707886"/>
          </a:xfrm>
          <a:prstGeom prst="rect">
            <a:avLst/>
          </a:prstGeom>
          <a:noFill/>
        </p:spPr>
        <p:txBody>
          <a:bodyPr wrap="square" rtlCol="0">
            <a:spAutoFit/>
          </a:bodyPr>
          <a:lstStyle/>
          <a:p>
            <a:pPr algn="ctr"/>
            <a:r>
              <a:rPr lang="en-US" sz="4000" dirty="0">
                <a:latin typeface="Rockwell" panose="02060603020205020403" pitchFamily="18" charset="0"/>
                <a:cs typeface="FrankRuehl" panose="020E0503060101010101" pitchFamily="34" charset="-79"/>
              </a:rPr>
              <a:t>Resting Place for the Weary Traveler</a:t>
            </a:r>
          </a:p>
        </p:txBody>
      </p:sp>
      <p:sp>
        <p:nvSpPr>
          <p:cNvPr id="8" name="TextBox 7"/>
          <p:cNvSpPr txBox="1"/>
          <p:nvPr/>
        </p:nvSpPr>
        <p:spPr>
          <a:xfrm>
            <a:off x="5448221" y="1041843"/>
            <a:ext cx="2644691" cy="1477328"/>
          </a:xfrm>
          <a:prstGeom prst="rect">
            <a:avLst/>
          </a:prstGeom>
          <a:noFill/>
        </p:spPr>
        <p:txBody>
          <a:bodyPr wrap="square" rtlCol="0">
            <a:spAutoFit/>
          </a:bodyPr>
          <a:lstStyle/>
          <a:p>
            <a:r>
              <a:rPr lang="en-US" dirty="0"/>
              <a:t>The Nauvoo House was to be built for visitors and to provide them with comfortable lodgings in the city</a:t>
            </a:r>
          </a:p>
        </p:txBody>
      </p:sp>
      <p:sp>
        <p:nvSpPr>
          <p:cNvPr id="9" name="TextBox 8"/>
          <p:cNvSpPr txBox="1"/>
          <p:nvPr/>
        </p:nvSpPr>
        <p:spPr>
          <a:xfrm>
            <a:off x="7441723" y="2856577"/>
            <a:ext cx="4750277" cy="1384995"/>
          </a:xfrm>
          <a:prstGeom prst="rect">
            <a:avLst/>
          </a:prstGeom>
          <a:noFill/>
        </p:spPr>
        <p:txBody>
          <a:bodyPr wrap="square" rtlCol="0">
            <a:spAutoFit/>
          </a:bodyPr>
          <a:lstStyle/>
          <a:p>
            <a:r>
              <a:rPr lang="en-US" dirty="0"/>
              <a:t>“It is important that the Nauvoo House should be finished, that we may have a suitable place wherein to entertain the great ones of the earth, and teach them the truth.” </a:t>
            </a:r>
          </a:p>
          <a:p>
            <a:r>
              <a:rPr lang="en-US" sz="1200" dirty="0"/>
              <a:t>HC</a:t>
            </a:r>
          </a:p>
        </p:txBody>
      </p:sp>
      <p:sp>
        <p:nvSpPr>
          <p:cNvPr id="10" name="TextBox 9"/>
          <p:cNvSpPr txBox="1"/>
          <p:nvPr/>
        </p:nvSpPr>
        <p:spPr>
          <a:xfrm>
            <a:off x="244444" y="4054641"/>
            <a:ext cx="4127035" cy="2215991"/>
          </a:xfrm>
          <a:prstGeom prst="rect">
            <a:avLst/>
          </a:prstGeom>
          <a:noFill/>
        </p:spPr>
        <p:txBody>
          <a:bodyPr wrap="square" rtlCol="0">
            <a:spAutoFit/>
          </a:bodyPr>
          <a:lstStyle/>
          <a:p>
            <a:r>
              <a:rPr lang="en-US" dirty="0"/>
              <a:t>“The Nauvoo House was never completed as originally designed. After the martyrdom of the Prophet, his wife, Emma, inherited the unfinished wing of the Nauvoo House to complete a smaller two-story house on the southwest corner of the original building.”</a:t>
            </a:r>
          </a:p>
          <a:p>
            <a:r>
              <a:rPr lang="en-US" sz="1200" dirty="0"/>
              <a:t>McConkie and </a:t>
            </a:r>
            <a:r>
              <a:rPr lang="en-US" sz="1200" dirty="0" err="1"/>
              <a:t>Ostler</a:t>
            </a:r>
            <a:endParaRPr lang="en-US" sz="1200" dirty="0"/>
          </a:p>
        </p:txBody>
      </p:sp>
      <p:sp>
        <p:nvSpPr>
          <p:cNvPr id="17" name="TextBox 16"/>
          <p:cNvSpPr txBox="1"/>
          <p:nvPr/>
        </p:nvSpPr>
        <p:spPr>
          <a:xfrm>
            <a:off x="87708" y="6421282"/>
            <a:ext cx="3439458" cy="369332"/>
          </a:xfrm>
          <a:prstGeom prst="rect">
            <a:avLst/>
          </a:prstGeom>
          <a:noFill/>
        </p:spPr>
        <p:txBody>
          <a:bodyPr wrap="square" rtlCol="0">
            <a:spAutoFit/>
          </a:bodyPr>
          <a:lstStyle/>
          <a:p>
            <a:r>
              <a:rPr lang="en-US" dirty="0"/>
              <a:t>D&amp;C 124:23-24</a:t>
            </a:r>
            <a:endParaRPr lang="en-US" sz="1200" dirty="0"/>
          </a:p>
        </p:txBody>
      </p:sp>
      <p:sp>
        <p:nvSpPr>
          <p:cNvPr id="18" name="TextBox 17"/>
          <p:cNvSpPr txBox="1"/>
          <p:nvPr/>
        </p:nvSpPr>
        <p:spPr>
          <a:xfrm>
            <a:off x="8187174" y="5413199"/>
            <a:ext cx="3210663" cy="923330"/>
          </a:xfrm>
          <a:prstGeom prst="rect">
            <a:avLst/>
          </a:prstGeom>
          <a:noFill/>
        </p:spPr>
        <p:txBody>
          <a:bodyPr wrap="square" rtlCol="0">
            <a:spAutoFit/>
          </a:bodyPr>
          <a:lstStyle/>
          <a:p>
            <a:r>
              <a:rPr lang="en-US" dirty="0"/>
              <a:t>Resources were pulled away so they could complete the Nauvoo Temple in 1844</a:t>
            </a:r>
          </a:p>
        </p:txBody>
      </p:sp>
      <p:pic>
        <p:nvPicPr>
          <p:cNvPr id="12" name="Picture 11">
            <a:extLst>
              <a:ext uri="{FF2B5EF4-FFF2-40B4-BE49-F238E27FC236}">
                <a16:creationId xmlns:a16="http://schemas.microsoft.com/office/drawing/2014/main" id="{6DDF98B6-8E08-4D37-8A78-3BE828C84E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60" y="425278"/>
            <a:ext cx="1292464" cy="2091109"/>
          </a:xfrm>
          <a:prstGeom prst="rect">
            <a:avLst/>
          </a:prstGeom>
        </p:spPr>
      </p:pic>
      <p:pic>
        <p:nvPicPr>
          <p:cNvPr id="14" name="Picture 13">
            <a:extLst>
              <a:ext uri="{FF2B5EF4-FFF2-40B4-BE49-F238E27FC236}">
                <a16:creationId xmlns:a16="http://schemas.microsoft.com/office/drawing/2014/main" id="{F0C9CF71-460C-400E-A5DF-66400D83EB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6796" y="676800"/>
            <a:ext cx="3182112" cy="2212848"/>
          </a:xfrm>
          <a:prstGeom prst="rect">
            <a:avLst/>
          </a:prstGeom>
        </p:spPr>
      </p:pic>
      <p:pic>
        <p:nvPicPr>
          <p:cNvPr id="19" name="Picture 18">
            <a:extLst>
              <a:ext uri="{FF2B5EF4-FFF2-40B4-BE49-F238E27FC236}">
                <a16:creationId xmlns:a16="http://schemas.microsoft.com/office/drawing/2014/main" id="{DF760346-123C-4B2C-B199-53B7CBDF7D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17208" y="4541910"/>
            <a:ext cx="3556000" cy="2298700"/>
          </a:xfrm>
          <a:prstGeom prst="rect">
            <a:avLst/>
          </a:prstGeom>
        </p:spPr>
      </p:pic>
    </p:spTree>
    <p:extLst>
      <p:ext uri="{BB962C8B-B14F-4D97-AF65-F5344CB8AC3E}">
        <p14:creationId xmlns:p14="http://schemas.microsoft.com/office/powerpoint/2010/main" val="2110173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02C7D7E8-BAC2-49A2-ACF4-FE22A99A3185}"/>
              </a:ext>
            </a:extLst>
          </p:cNvPr>
          <p:cNvPicPr>
            <a:picLocks noChangeAspect="1"/>
          </p:cNvPicPr>
          <p:nvPr/>
        </p:nvPicPr>
        <p:blipFill rotWithShape="1">
          <a:blip r:embed="rId2">
            <a:extLst>
              <a:ext uri="{28A0092B-C50C-407E-A947-70E740481C1C}">
                <a14:useLocalDpi xmlns:a14="http://schemas.microsoft.com/office/drawing/2010/main" val="0"/>
              </a:ext>
            </a:extLst>
          </a:blip>
          <a:srcRect l="3393" t="4128" r="5691"/>
          <a:stretch/>
        </p:blipFill>
        <p:spPr>
          <a:xfrm>
            <a:off x="-12800" y="-26877"/>
            <a:ext cx="12325302" cy="6985237"/>
          </a:xfrm>
          <a:prstGeom prst="rect">
            <a:avLst/>
          </a:prstGeom>
        </p:spPr>
      </p:pic>
      <p:sp>
        <p:nvSpPr>
          <p:cNvPr id="2" name="TextBox 1"/>
          <p:cNvSpPr txBox="1"/>
          <p:nvPr/>
        </p:nvSpPr>
        <p:spPr>
          <a:xfrm>
            <a:off x="1350713" y="1009168"/>
            <a:ext cx="3614462" cy="923330"/>
          </a:xfrm>
          <a:prstGeom prst="rect">
            <a:avLst/>
          </a:prstGeom>
          <a:noFill/>
        </p:spPr>
        <p:txBody>
          <a:bodyPr wrap="square" rtlCol="0">
            <a:spAutoFit/>
          </a:bodyPr>
          <a:lstStyle/>
          <a:p>
            <a:r>
              <a:rPr lang="en-US" dirty="0"/>
              <a:t>By 1841 a large portion of the Saints had relocated to Nauvoo, Illinois.</a:t>
            </a:r>
          </a:p>
          <a:p>
            <a:r>
              <a:rPr lang="en-US" dirty="0"/>
              <a:t>Construction began in late 1841</a:t>
            </a:r>
          </a:p>
        </p:txBody>
      </p:sp>
      <p:sp>
        <p:nvSpPr>
          <p:cNvPr id="5" name="TextBox 4"/>
          <p:cNvSpPr txBox="1"/>
          <p:nvPr/>
        </p:nvSpPr>
        <p:spPr>
          <a:xfrm>
            <a:off x="445523" y="-6495"/>
            <a:ext cx="11299371" cy="707886"/>
          </a:xfrm>
          <a:prstGeom prst="rect">
            <a:avLst/>
          </a:prstGeom>
          <a:noFill/>
        </p:spPr>
        <p:txBody>
          <a:bodyPr wrap="square" rtlCol="0">
            <a:spAutoFit/>
          </a:bodyPr>
          <a:lstStyle/>
          <a:p>
            <a:pPr algn="ctr"/>
            <a:r>
              <a:rPr lang="en-US" sz="4000" dirty="0">
                <a:latin typeface="Rockwell" panose="02060603020205020403" pitchFamily="18" charset="0"/>
                <a:cs typeface="FrankRuehl" panose="020E0503060101010101" pitchFamily="34" charset="-79"/>
              </a:rPr>
              <a:t>Nauvoo House</a:t>
            </a:r>
          </a:p>
        </p:txBody>
      </p:sp>
      <p:sp>
        <p:nvSpPr>
          <p:cNvPr id="17" name="TextBox 16"/>
          <p:cNvSpPr txBox="1"/>
          <p:nvPr/>
        </p:nvSpPr>
        <p:spPr>
          <a:xfrm>
            <a:off x="-1" y="6454345"/>
            <a:ext cx="3439458" cy="338554"/>
          </a:xfrm>
          <a:prstGeom prst="rect">
            <a:avLst/>
          </a:prstGeom>
          <a:noFill/>
        </p:spPr>
        <p:txBody>
          <a:bodyPr wrap="square" rtlCol="0">
            <a:spAutoFit/>
          </a:bodyPr>
          <a:lstStyle/>
          <a:p>
            <a:r>
              <a:rPr lang="en-US" sz="1600" dirty="0"/>
              <a:t>D&amp;C 124:23-24, 56-83</a:t>
            </a:r>
          </a:p>
        </p:txBody>
      </p:sp>
      <p:sp>
        <p:nvSpPr>
          <p:cNvPr id="19" name="TextBox 18"/>
          <p:cNvSpPr txBox="1"/>
          <p:nvPr/>
        </p:nvSpPr>
        <p:spPr>
          <a:xfrm>
            <a:off x="274695" y="2589504"/>
            <a:ext cx="2574956" cy="2215991"/>
          </a:xfrm>
          <a:prstGeom prst="rect">
            <a:avLst/>
          </a:prstGeom>
          <a:noFill/>
        </p:spPr>
        <p:txBody>
          <a:bodyPr wrap="square" rtlCol="0">
            <a:spAutoFit/>
          </a:bodyPr>
          <a:lstStyle/>
          <a:p>
            <a:r>
              <a:rPr lang="en-US" dirty="0"/>
              <a:t>The Prophet Joseph Smith placed the original manuscript of the Book of Mormon in this cornerstone at the southeast corner of the Nauvoo House.</a:t>
            </a:r>
          </a:p>
          <a:p>
            <a:r>
              <a:rPr lang="en-US" sz="1200" dirty="0"/>
              <a:t>Desert News</a:t>
            </a:r>
          </a:p>
        </p:txBody>
      </p:sp>
      <p:sp>
        <p:nvSpPr>
          <p:cNvPr id="20" name="TextBox 19"/>
          <p:cNvSpPr txBox="1"/>
          <p:nvPr/>
        </p:nvSpPr>
        <p:spPr>
          <a:xfrm>
            <a:off x="6672622" y="3498867"/>
            <a:ext cx="5639880" cy="1477328"/>
          </a:xfrm>
          <a:prstGeom prst="rect">
            <a:avLst/>
          </a:prstGeom>
          <a:noFill/>
        </p:spPr>
        <p:txBody>
          <a:bodyPr wrap="square" rtlCol="0">
            <a:spAutoFit/>
          </a:bodyPr>
          <a:lstStyle/>
          <a:p>
            <a:r>
              <a:rPr lang="en-US" dirty="0"/>
              <a:t>After the Martyrdom of Joseph and Hyrum Smith their bodies were secretly buried in the cellar of the unfinished house to prevent their bodies from being stolen. Later, their bodies were removed and buried close to the Mansion House.</a:t>
            </a:r>
          </a:p>
        </p:txBody>
      </p:sp>
      <p:grpSp>
        <p:nvGrpSpPr>
          <p:cNvPr id="15" name="Group 14">
            <a:extLst>
              <a:ext uri="{FF2B5EF4-FFF2-40B4-BE49-F238E27FC236}">
                <a16:creationId xmlns:a16="http://schemas.microsoft.com/office/drawing/2014/main" id="{DE28F34D-393D-4543-8397-ABD1AEC82635}"/>
              </a:ext>
            </a:extLst>
          </p:cNvPr>
          <p:cNvGrpSpPr/>
          <p:nvPr/>
        </p:nvGrpSpPr>
        <p:grpSpPr>
          <a:xfrm>
            <a:off x="2781793" y="5120198"/>
            <a:ext cx="9026538" cy="1582317"/>
            <a:chOff x="487149" y="5139799"/>
            <a:chExt cx="9026538" cy="1582317"/>
          </a:xfrm>
        </p:grpSpPr>
        <p:sp>
          <p:nvSpPr>
            <p:cNvPr id="25" name="TextBox 24"/>
            <p:cNvSpPr txBox="1"/>
            <p:nvPr/>
          </p:nvSpPr>
          <p:spPr>
            <a:xfrm>
              <a:off x="6074229" y="5508299"/>
              <a:ext cx="3439458" cy="369332"/>
            </a:xfrm>
            <a:prstGeom prst="rect">
              <a:avLst/>
            </a:prstGeom>
            <a:noFill/>
          </p:spPr>
          <p:txBody>
            <a:bodyPr wrap="square" rtlCol="0">
              <a:spAutoFit/>
            </a:bodyPr>
            <a:lstStyle/>
            <a:p>
              <a:r>
                <a:rPr lang="en-US" dirty="0"/>
                <a:t>Mansion House</a:t>
              </a:r>
              <a:endParaRPr lang="en-US" sz="1200" dirty="0"/>
            </a:p>
          </p:txBody>
        </p:sp>
        <p:sp>
          <p:nvSpPr>
            <p:cNvPr id="31" name="TextBox 30"/>
            <p:cNvSpPr txBox="1"/>
            <p:nvPr/>
          </p:nvSpPr>
          <p:spPr>
            <a:xfrm>
              <a:off x="5910943" y="6180968"/>
              <a:ext cx="3439458" cy="369332"/>
            </a:xfrm>
            <a:prstGeom prst="rect">
              <a:avLst/>
            </a:prstGeom>
            <a:noFill/>
          </p:spPr>
          <p:txBody>
            <a:bodyPr wrap="square" rtlCol="0">
              <a:spAutoFit/>
            </a:bodyPr>
            <a:lstStyle/>
            <a:p>
              <a:r>
                <a:rPr lang="en-US" dirty="0"/>
                <a:t>Nauvoo House</a:t>
              </a:r>
              <a:endParaRPr lang="en-US" sz="1200" dirty="0"/>
            </a:p>
          </p:txBody>
        </p:sp>
        <p:grpSp>
          <p:nvGrpSpPr>
            <p:cNvPr id="14" name="Group 13">
              <a:extLst>
                <a:ext uri="{FF2B5EF4-FFF2-40B4-BE49-F238E27FC236}">
                  <a16:creationId xmlns:a16="http://schemas.microsoft.com/office/drawing/2014/main" id="{4E7EC32B-1107-4F75-9532-C071B31F2D8D}"/>
                </a:ext>
              </a:extLst>
            </p:cNvPr>
            <p:cNvGrpSpPr/>
            <p:nvPr/>
          </p:nvGrpSpPr>
          <p:grpSpPr>
            <a:xfrm>
              <a:off x="487149" y="5139799"/>
              <a:ext cx="5587080" cy="1582317"/>
              <a:chOff x="487149" y="5139799"/>
              <a:chExt cx="5587080" cy="1582317"/>
            </a:xfrm>
          </p:grpSpPr>
          <p:pic>
            <p:nvPicPr>
              <p:cNvPr id="1030" name="Picture 6" descr="https://www.lds.org/bc/content/shared/content/images/gospel-library/magazine/friendlp.nfo:o:327e.jpg"/>
              <p:cNvPicPr>
                <a:picLocks noChangeAspect="1" noChangeArrowheads="1"/>
              </p:cNvPicPr>
              <p:nvPr/>
            </p:nvPicPr>
            <p:blipFill rotWithShape="1">
              <a:blip r:embed="rId3">
                <a:extLst>
                  <a:ext uri="{28A0092B-C50C-407E-A947-70E740481C1C}">
                    <a14:useLocalDpi xmlns:a14="http://schemas.microsoft.com/office/drawing/2010/main" val="0"/>
                  </a:ext>
                </a:extLst>
              </a:blip>
              <a:srcRect l="14655" t="70499" r="49125" b="430"/>
              <a:stretch/>
            </p:blipFill>
            <p:spPr bwMode="auto">
              <a:xfrm>
                <a:off x="1975638" y="5139799"/>
                <a:ext cx="3103056" cy="1582317"/>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Arrow Connector 11"/>
              <p:cNvCxnSpPr/>
              <p:nvPr/>
            </p:nvCxnSpPr>
            <p:spPr>
              <a:xfrm flipH="1" flipV="1">
                <a:off x="4441372" y="5540829"/>
                <a:ext cx="1632857" cy="9797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flipV="1">
                <a:off x="4148747" y="5881972"/>
                <a:ext cx="1925482" cy="31744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1807437" y="5877631"/>
                <a:ext cx="1220936" cy="16306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487149" y="5554465"/>
                <a:ext cx="1643157" cy="646331"/>
              </a:xfrm>
              <a:prstGeom prst="rect">
                <a:avLst/>
              </a:prstGeom>
              <a:noFill/>
            </p:spPr>
            <p:txBody>
              <a:bodyPr wrap="square" rtlCol="0">
                <a:spAutoFit/>
              </a:bodyPr>
              <a:lstStyle/>
              <a:p>
                <a:r>
                  <a:rPr lang="en-US" dirty="0"/>
                  <a:t>Joseph Smith Homestead</a:t>
                </a:r>
                <a:endParaRPr lang="en-US" sz="1200" dirty="0"/>
              </a:p>
            </p:txBody>
          </p:sp>
        </p:grpSp>
      </p:grpSp>
      <p:pic>
        <p:nvPicPr>
          <p:cNvPr id="8" name="Picture 7">
            <a:extLst>
              <a:ext uri="{FF2B5EF4-FFF2-40B4-BE49-F238E27FC236}">
                <a16:creationId xmlns:a16="http://schemas.microsoft.com/office/drawing/2014/main" id="{78A15590-37C6-42FC-AFB0-9168C735F0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49" y="244846"/>
            <a:ext cx="1292464" cy="2091109"/>
          </a:xfrm>
          <a:prstGeom prst="rect">
            <a:avLst/>
          </a:prstGeom>
        </p:spPr>
      </p:pic>
      <p:pic>
        <p:nvPicPr>
          <p:cNvPr id="10" name="Picture 9">
            <a:extLst>
              <a:ext uri="{FF2B5EF4-FFF2-40B4-BE49-F238E27FC236}">
                <a16:creationId xmlns:a16="http://schemas.microsoft.com/office/drawing/2014/main" id="{F3EC61ED-C8D4-49C9-88AE-4C4FF6D79D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97262" y="774430"/>
            <a:ext cx="3883152" cy="2584704"/>
          </a:xfrm>
          <a:prstGeom prst="rect">
            <a:avLst/>
          </a:prstGeom>
        </p:spPr>
      </p:pic>
      <p:pic>
        <p:nvPicPr>
          <p:cNvPr id="13" name="Picture 12">
            <a:extLst>
              <a:ext uri="{FF2B5EF4-FFF2-40B4-BE49-F238E27FC236}">
                <a16:creationId xmlns:a16="http://schemas.microsoft.com/office/drawing/2014/main" id="{63C80E67-1F3D-49E3-BD11-BD3A124BB4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81793" y="2560134"/>
            <a:ext cx="3395472" cy="2188464"/>
          </a:xfrm>
          <a:prstGeom prst="rect">
            <a:avLst/>
          </a:prstGeom>
        </p:spPr>
      </p:pic>
    </p:spTree>
    <p:extLst>
      <p:ext uri="{BB962C8B-B14F-4D97-AF65-F5344CB8AC3E}">
        <p14:creationId xmlns:p14="http://schemas.microsoft.com/office/powerpoint/2010/main" val="958548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F46D0ABC-D8DD-4810-8444-5EDDD09C252A}"/>
              </a:ext>
            </a:extLst>
          </p:cNvPr>
          <p:cNvPicPr>
            <a:picLocks noChangeAspect="1"/>
          </p:cNvPicPr>
          <p:nvPr/>
        </p:nvPicPr>
        <p:blipFill rotWithShape="1">
          <a:blip r:embed="rId2">
            <a:extLst>
              <a:ext uri="{28A0092B-C50C-407E-A947-70E740481C1C}">
                <a14:useLocalDpi xmlns:a14="http://schemas.microsoft.com/office/drawing/2010/main" val="0"/>
              </a:ext>
            </a:extLst>
          </a:blip>
          <a:srcRect l="3393" t="4128" r="5691"/>
          <a:stretch/>
        </p:blipFill>
        <p:spPr>
          <a:xfrm>
            <a:off x="-12800" y="-26877"/>
            <a:ext cx="12325302" cy="6985237"/>
          </a:xfrm>
          <a:prstGeom prst="rect">
            <a:avLst/>
          </a:prstGeom>
        </p:spPr>
      </p:pic>
      <p:sp>
        <p:nvSpPr>
          <p:cNvPr id="2" name="TextBox 1"/>
          <p:cNvSpPr txBox="1"/>
          <p:nvPr/>
        </p:nvSpPr>
        <p:spPr>
          <a:xfrm>
            <a:off x="274695" y="789033"/>
            <a:ext cx="4289596" cy="369332"/>
          </a:xfrm>
          <a:prstGeom prst="rect">
            <a:avLst/>
          </a:prstGeom>
          <a:noFill/>
        </p:spPr>
        <p:txBody>
          <a:bodyPr wrap="square" rtlCol="0">
            <a:spAutoFit/>
          </a:bodyPr>
          <a:lstStyle/>
          <a:p>
            <a:r>
              <a:rPr lang="en-US" dirty="0"/>
              <a:t>This home was also dedicated to the Lord</a:t>
            </a:r>
          </a:p>
        </p:txBody>
      </p:sp>
      <p:sp>
        <p:nvSpPr>
          <p:cNvPr id="5" name="TextBox 4"/>
          <p:cNvSpPr txBox="1"/>
          <p:nvPr/>
        </p:nvSpPr>
        <p:spPr>
          <a:xfrm>
            <a:off x="445523" y="-6495"/>
            <a:ext cx="11299371" cy="707886"/>
          </a:xfrm>
          <a:prstGeom prst="rect">
            <a:avLst/>
          </a:prstGeom>
          <a:noFill/>
        </p:spPr>
        <p:txBody>
          <a:bodyPr wrap="square" rtlCol="0">
            <a:spAutoFit/>
          </a:bodyPr>
          <a:lstStyle/>
          <a:p>
            <a:pPr algn="ctr"/>
            <a:r>
              <a:rPr lang="en-US" sz="4000" dirty="0">
                <a:latin typeface="Rockwell" panose="02060603020205020403" pitchFamily="18" charset="0"/>
                <a:cs typeface="FrankRuehl" panose="020E0503060101010101" pitchFamily="34" charset="-79"/>
              </a:rPr>
              <a:t>Instructions for the Nauvoo House</a:t>
            </a:r>
          </a:p>
        </p:txBody>
      </p:sp>
      <p:sp>
        <p:nvSpPr>
          <p:cNvPr id="17" name="TextBox 16"/>
          <p:cNvSpPr txBox="1"/>
          <p:nvPr/>
        </p:nvSpPr>
        <p:spPr>
          <a:xfrm>
            <a:off x="-1" y="6454345"/>
            <a:ext cx="3439458" cy="338554"/>
          </a:xfrm>
          <a:prstGeom prst="rect">
            <a:avLst/>
          </a:prstGeom>
          <a:noFill/>
        </p:spPr>
        <p:txBody>
          <a:bodyPr wrap="square" rtlCol="0">
            <a:spAutoFit/>
          </a:bodyPr>
          <a:lstStyle/>
          <a:p>
            <a:r>
              <a:rPr lang="en-US" sz="1600" dirty="0"/>
              <a:t>D&amp;C 124: 56-83</a:t>
            </a:r>
          </a:p>
        </p:txBody>
      </p:sp>
      <p:sp>
        <p:nvSpPr>
          <p:cNvPr id="19" name="TextBox 18"/>
          <p:cNvSpPr txBox="1"/>
          <p:nvPr/>
        </p:nvSpPr>
        <p:spPr>
          <a:xfrm>
            <a:off x="2399708" y="1292014"/>
            <a:ext cx="4061915" cy="1200329"/>
          </a:xfrm>
          <a:prstGeom prst="rect">
            <a:avLst/>
          </a:prstGeom>
          <a:noFill/>
        </p:spPr>
        <p:txBody>
          <a:bodyPr wrap="square" rtlCol="0">
            <a:spAutoFit/>
          </a:bodyPr>
          <a:lstStyle/>
          <a:p>
            <a:r>
              <a:rPr lang="en-US" dirty="0"/>
              <a:t>The Prophet Joseph owned a portion(share) of the stock that was transferable property (from one generation to another)</a:t>
            </a:r>
          </a:p>
        </p:txBody>
      </p:sp>
      <p:sp>
        <p:nvSpPr>
          <p:cNvPr id="20" name="TextBox 19"/>
          <p:cNvSpPr txBox="1"/>
          <p:nvPr/>
        </p:nvSpPr>
        <p:spPr>
          <a:xfrm>
            <a:off x="6198794" y="3662471"/>
            <a:ext cx="5639880" cy="646331"/>
          </a:xfrm>
          <a:prstGeom prst="rect">
            <a:avLst/>
          </a:prstGeom>
          <a:noFill/>
        </p:spPr>
        <p:txBody>
          <a:bodyPr wrap="square" rtlCol="0">
            <a:spAutoFit/>
          </a:bodyPr>
          <a:lstStyle/>
          <a:p>
            <a:r>
              <a:rPr lang="en-US" dirty="0"/>
              <a:t>There was a building committee appointed and a constitution for that corporation</a:t>
            </a:r>
          </a:p>
        </p:txBody>
      </p:sp>
      <p:pic>
        <p:nvPicPr>
          <p:cNvPr id="4" name="Picture 3">
            <a:extLst>
              <a:ext uri="{FF2B5EF4-FFF2-40B4-BE49-F238E27FC236}">
                <a16:creationId xmlns:a16="http://schemas.microsoft.com/office/drawing/2014/main" id="{7016368E-2C66-4B23-B237-836C6E7D1D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8253" y="744717"/>
            <a:ext cx="3600450" cy="2762250"/>
          </a:xfrm>
          <a:prstGeom prst="rect">
            <a:avLst/>
          </a:prstGeom>
        </p:spPr>
      </p:pic>
      <p:pic>
        <p:nvPicPr>
          <p:cNvPr id="12" name="Picture 11">
            <a:extLst>
              <a:ext uri="{FF2B5EF4-FFF2-40B4-BE49-F238E27FC236}">
                <a16:creationId xmlns:a16="http://schemas.microsoft.com/office/drawing/2014/main" id="{2471EED6-B161-4C9F-ACEC-E95FFFA698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1305" y="3125793"/>
            <a:ext cx="3810330" cy="3231160"/>
          </a:xfrm>
          <a:prstGeom prst="rect">
            <a:avLst/>
          </a:prstGeom>
        </p:spPr>
      </p:pic>
      <p:pic>
        <p:nvPicPr>
          <p:cNvPr id="15" name="Picture 14">
            <a:extLst>
              <a:ext uri="{FF2B5EF4-FFF2-40B4-BE49-F238E27FC236}">
                <a16:creationId xmlns:a16="http://schemas.microsoft.com/office/drawing/2014/main" id="{9DD0AC22-4EBE-4702-97D2-115D759EA6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47863" y="4271307"/>
            <a:ext cx="4956478" cy="2578832"/>
          </a:xfrm>
          <a:prstGeom prst="rect">
            <a:avLst/>
          </a:prstGeom>
        </p:spPr>
      </p:pic>
    </p:spTree>
    <p:extLst>
      <p:ext uri="{BB962C8B-B14F-4D97-AF65-F5344CB8AC3E}">
        <p14:creationId xmlns:p14="http://schemas.microsoft.com/office/powerpoint/2010/main" val="2971599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420E656-FD5B-44A1-8FEC-C7F808C5ECF0}"/>
              </a:ext>
            </a:extLst>
          </p:cNvPr>
          <p:cNvPicPr>
            <a:picLocks noChangeAspect="1"/>
          </p:cNvPicPr>
          <p:nvPr/>
        </p:nvPicPr>
        <p:blipFill rotWithShape="1">
          <a:blip r:embed="rId2">
            <a:extLst>
              <a:ext uri="{28A0092B-C50C-407E-A947-70E740481C1C}">
                <a14:useLocalDpi xmlns:a14="http://schemas.microsoft.com/office/drawing/2010/main" val="0"/>
              </a:ext>
            </a:extLst>
          </a:blip>
          <a:srcRect l="3393" t="4128" r="5691"/>
          <a:stretch/>
        </p:blipFill>
        <p:spPr>
          <a:xfrm>
            <a:off x="-12800" y="-26877"/>
            <a:ext cx="12325302" cy="6985237"/>
          </a:xfrm>
          <a:prstGeom prst="rect">
            <a:avLst/>
          </a:prstGeom>
        </p:spPr>
      </p:pic>
      <p:sp>
        <p:nvSpPr>
          <p:cNvPr id="2" name="TextBox 1"/>
          <p:cNvSpPr txBox="1"/>
          <p:nvPr/>
        </p:nvSpPr>
        <p:spPr>
          <a:xfrm>
            <a:off x="547459" y="701391"/>
            <a:ext cx="2827906" cy="1477328"/>
          </a:xfrm>
          <a:prstGeom prst="rect">
            <a:avLst/>
          </a:prstGeom>
          <a:noFill/>
        </p:spPr>
        <p:txBody>
          <a:bodyPr wrap="square" rtlCol="0">
            <a:spAutoFit/>
          </a:bodyPr>
          <a:lstStyle/>
          <a:p>
            <a:r>
              <a:rPr lang="en-US" dirty="0"/>
              <a:t>The building of the Nauvoo Temple was the fifth attempt by the Latter-day Saints to build a house of the Lord.</a:t>
            </a:r>
          </a:p>
        </p:txBody>
      </p:sp>
      <p:sp>
        <p:nvSpPr>
          <p:cNvPr id="5" name="TextBox 4"/>
          <p:cNvSpPr txBox="1"/>
          <p:nvPr/>
        </p:nvSpPr>
        <p:spPr>
          <a:xfrm>
            <a:off x="445523" y="-6495"/>
            <a:ext cx="11299371" cy="707886"/>
          </a:xfrm>
          <a:prstGeom prst="rect">
            <a:avLst/>
          </a:prstGeom>
          <a:noFill/>
        </p:spPr>
        <p:txBody>
          <a:bodyPr wrap="square" rtlCol="0">
            <a:spAutoFit/>
          </a:bodyPr>
          <a:lstStyle/>
          <a:p>
            <a:pPr algn="ctr"/>
            <a:r>
              <a:rPr lang="en-US" sz="4000" dirty="0">
                <a:latin typeface="Rockwell" panose="02060603020205020403" pitchFamily="18" charset="0"/>
                <a:cs typeface="FrankRuehl" panose="020E0503060101010101" pitchFamily="34" charset="-79"/>
              </a:rPr>
              <a:t>A House to My Name</a:t>
            </a:r>
          </a:p>
        </p:txBody>
      </p:sp>
      <p:sp>
        <p:nvSpPr>
          <p:cNvPr id="17" name="TextBox 16"/>
          <p:cNvSpPr txBox="1"/>
          <p:nvPr/>
        </p:nvSpPr>
        <p:spPr>
          <a:xfrm>
            <a:off x="87708" y="6421282"/>
            <a:ext cx="3439458" cy="369332"/>
          </a:xfrm>
          <a:prstGeom prst="rect">
            <a:avLst/>
          </a:prstGeom>
          <a:noFill/>
        </p:spPr>
        <p:txBody>
          <a:bodyPr wrap="square" rtlCol="0">
            <a:spAutoFit/>
          </a:bodyPr>
          <a:lstStyle/>
          <a:p>
            <a:r>
              <a:rPr lang="en-US" dirty="0"/>
              <a:t>D&amp;C 124:25-27</a:t>
            </a:r>
            <a:endParaRPr lang="en-US" sz="1200" dirty="0"/>
          </a:p>
        </p:txBody>
      </p:sp>
      <p:sp>
        <p:nvSpPr>
          <p:cNvPr id="7" name="Rectangle 6"/>
          <p:cNvSpPr/>
          <p:nvPr/>
        </p:nvSpPr>
        <p:spPr>
          <a:xfrm>
            <a:off x="6975467" y="707886"/>
            <a:ext cx="4769427" cy="1477328"/>
          </a:xfrm>
          <a:prstGeom prst="rect">
            <a:avLst/>
          </a:prstGeom>
        </p:spPr>
        <p:txBody>
          <a:bodyPr wrap="square">
            <a:spAutoFit/>
          </a:bodyPr>
          <a:lstStyle/>
          <a:p>
            <a:r>
              <a:rPr lang="en-US" dirty="0">
                <a:solidFill>
                  <a:srgbClr val="333333"/>
                </a:solidFill>
              </a:rPr>
              <a:t>The other attempts include Jackson County, Missouri; Kirtland, Ohio; and Far West and Adam-</a:t>
            </a:r>
            <a:r>
              <a:rPr lang="en-US" dirty="0" err="1">
                <a:solidFill>
                  <a:srgbClr val="333333"/>
                </a:solidFill>
              </a:rPr>
              <a:t>ondi</a:t>
            </a:r>
            <a:r>
              <a:rPr lang="en-US" dirty="0">
                <a:solidFill>
                  <a:srgbClr val="333333"/>
                </a:solidFill>
              </a:rPr>
              <a:t>-</a:t>
            </a:r>
            <a:r>
              <a:rPr lang="en-US" dirty="0" err="1">
                <a:solidFill>
                  <a:srgbClr val="333333"/>
                </a:solidFill>
              </a:rPr>
              <a:t>Ahman</a:t>
            </a:r>
            <a:r>
              <a:rPr lang="en-US" dirty="0">
                <a:solidFill>
                  <a:srgbClr val="333333"/>
                </a:solidFill>
              </a:rPr>
              <a:t>, Missouri. Only the Kirtland Temple was completed before the one in Nauvoo, and it was desecrated,</a:t>
            </a:r>
            <a:endParaRPr lang="en-US" dirty="0"/>
          </a:p>
        </p:txBody>
      </p:sp>
      <p:sp>
        <p:nvSpPr>
          <p:cNvPr id="11" name="Rectangle 10"/>
          <p:cNvSpPr/>
          <p:nvPr/>
        </p:nvSpPr>
        <p:spPr>
          <a:xfrm>
            <a:off x="135970" y="3099671"/>
            <a:ext cx="2551473" cy="830997"/>
          </a:xfrm>
          <a:prstGeom prst="rect">
            <a:avLst/>
          </a:prstGeom>
        </p:spPr>
        <p:txBody>
          <a:bodyPr wrap="square">
            <a:spAutoFit/>
          </a:bodyPr>
          <a:lstStyle/>
          <a:p>
            <a:r>
              <a:rPr lang="en-US" sz="1200" dirty="0">
                <a:solidFill>
                  <a:srgbClr val="333333"/>
                </a:solidFill>
              </a:rPr>
              <a:t>Original design for the Nauvoo Temple by William Weeks with </a:t>
            </a:r>
            <a:br>
              <a:rPr lang="en-US" sz="1200" dirty="0">
                <a:solidFill>
                  <a:srgbClr val="333333"/>
                </a:solidFill>
              </a:rPr>
            </a:br>
            <a:r>
              <a:rPr lang="en-US" sz="1200" dirty="0">
                <a:solidFill>
                  <a:srgbClr val="333333"/>
                </a:solidFill>
              </a:rPr>
              <a:t>pediment, Corinthian entablature, and square bell-tower base. </a:t>
            </a:r>
            <a:endParaRPr lang="en-US" sz="1200" dirty="0"/>
          </a:p>
        </p:txBody>
      </p:sp>
      <p:sp>
        <p:nvSpPr>
          <p:cNvPr id="12" name="Rectangle 11"/>
          <p:cNvSpPr/>
          <p:nvPr/>
        </p:nvSpPr>
        <p:spPr>
          <a:xfrm>
            <a:off x="2982191" y="5960628"/>
            <a:ext cx="6989123" cy="646331"/>
          </a:xfrm>
          <a:prstGeom prst="rect">
            <a:avLst/>
          </a:prstGeom>
        </p:spPr>
        <p:txBody>
          <a:bodyPr wrap="square">
            <a:spAutoFit/>
          </a:bodyPr>
          <a:lstStyle/>
          <a:p>
            <a:r>
              <a:rPr lang="en-US" b="1" dirty="0">
                <a:latin typeface="Arial" panose="020B0604020202020204" pitchFamily="34" charset="0"/>
              </a:rPr>
              <a:t>William Weeks</a:t>
            </a:r>
            <a:r>
              <a:rPr lang="en-US" dirty="0">
                <a:latin typeface="Arial" panose="020B0604020202020204" pitchFamily="34" charset="0"/>
              </a:rPr>
              <a:t> (March 11, 1813 – March 8, 1900), was the first church architect of the Church of Jesus Christ of Latter Day Saints</a:t>
            </a:r>
            <a:endParaRPr lang="en-US" dirty="0"/>
          </a:p>
        </p:txBody>
      </p:sp>
      <p:pic>
        <p:nvPicPr>
          <p:cNvPr id="4" name="Picture 3">
            <a:extLst>
              <a:ext uri="{FF2B5EF4-FFF2-40B4-BE49-F238E27FC236}">
                <a16:creationId xmlns:a16="http://schemas.microsoft.com/office/drawing/2014/main" id="{D78B16D3-495A-43A7-8F3F-8BC8BCEB98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7057" y="1264837"/>
            <a:ext cx="2858151" cy="4344390"/>
          </a:xfrm>
          <a:prstGeom prst="rect">
            <a:avLst/>
          </a:prstGeom>
        </p:spPr>
      </p:pic>
      <p:grpSp>
        <p:nvGrpSpPr>
          <p:cNvPr id="16" name="Group 15">
            <a:extLst>
              <a:ext uri="{FF2B5EF4-FFF2-40B4-BE49-F238E27FC236}">
                <a16:creationId xmlns:a16="http://schemas.microsoft.com/office/drawing/2014/main" id="{0638CE33-03CE-4387-83FD-FBD983C2CB01}"/>
              </a:ext>
            </a:extLst>
          </p:cNvPr>
          <p:cNvGrpSpPr/>
          <p:nvPr/>
        </p:nvGrpSpPr>
        <p:grpSpPr>
          <a:xfrm>
            <a:off x="6668686" y="2672434"/>
            <a:ext cx="4962301" cy="2864173"/>
            <a:chOff x="6668686" y="2672434"/>
            <a:chExt cx="4962301" cy="2864173"/>
          </a:xfrm>
        </p:grpSpPr>
        <p:sp>
          <p:nvSpPr>
            <p:cNvPr id="19" name="TextBox 18"/>
            <p:cNvSpPr txBox="1"/>
            <p:nvPr/>
          </p:nvSpPr>
          <p:spPr>
            <a:xfrm>
              <a:off x="8651212" y="3600954"/>
              <a:ext cx="1320102" cy="646331"/>
            </a:xfrm>
            <a:prstGeom prst="rect">
              <a:avLst/>
            </a:prstGeom>
            <a:noFill/>
          </p:spPr>
          <p:txBody>
            <a:bodyPr wrap="square" rtlCol="0">
              <a:spAutoFit/>
            </a:bodyPr>
            <a:lstStyle/>
            <a:p>
              <a:r>
                <a:rPr lang="en-US" sz="1200" dirty="0"/>
                <a:t>William Weeks Nauvoo Temple architectural plan</a:t>
              </a:r>
            </a:p>
          </p:txBody>
        </p:sp>
        <p:pic>
          <p:nvPicPr>
            <p:cNvPr id="8" name="Picture 7">
              <a:extLst>
                <a:ext uri="{FF2B5EF4-FFF2-40B4-BE49-F238E27FC236}">
                  <a16:creationId xmlns:a16="http://schemas.microsoft.com/office/drawing/2014/main" id="{DD012B30-1FF1-484E-8C1C-B1FA1C8363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30787" y="2679107"/>
              <a:ext cx="1600200" cy="2857500"/>
            </a:xfrm>
            <a:prstGeom prst="rect">
              <a:avLst/>
            </a:prstGeom>
          </p:spPr>
        </p:pic>
        <p:pic>
          <p:nvPicPr>
            <p:cNvPr id="14" name="Picture 13">
              <a:extLst>
                <a:ext uri="{FF2B5EF4-FFF2-40B4-BE49-F238E27FC236}">
                  <a16:creationId xmlns:a16="http://schemas.microsoft.com/office/drawing/2014/main" id="{DD0A04F7-AA1D-4620-957B-90B6C85E31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8686" y="2672434"/>
              <a:ext cx="1873432" cy="2859449"/>
            </a:xfrm>
            <a:prstGeom prst="rect">
              <a:avLst/>
            </a:prstGeom>
          </p:spPr>
        </p:pic>
      </p:grpSp>
    </p:spTree>
    <p:extLst>
      <p:ext uri="{BB962C8B-B14F-4D97-AF65-F5344CB8AC3E}">
        <p14:creationId xmlns:p14="http://schemas.microsoft.com/office/powerpoint/2010/main" val="3543222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FDA812D-9574-4345-81FE-4FF30A749F93}"/>
              </a:ext>
            </a:extLst>
          </p:cNvPr>
          <p:cNvPicPr>
            <a:picLocks noChangeAspect="1"/>
          </p:cNvPicPr>
          <p:nvPr/>
        </p:nvPicPr>
        <p:blipFill rotWithShape="1">
          <a:blip r:embed="rId2">
            <a:extLst>
              <a:ext uri="{28A0092B-C50C-407E-A947-70E740481C1C}">
                <a14:useLocalDpi xmlns:a14="http://schemas.microsoft.com/office/drawing/2010/main" val="0"/>
              </a:ext>
            </a:extLst>
          </a:blip>
          <a:srcRect l="3393" t="4128" r="5691"/>
          <a:stretch/>
        </p:blipFill>
        <p:spPr>
          <a:xfrm>
            <a:off x="-12800" y="-26877"/>
            <a:ext cx="12325302" cy="6985237"/>
          </a:xfrm>
          <a:prstGeom prst="rect">
            <a:avLst/>
          </a:prstGeom>
        </p:spPr>
      </p:pic>
      <p:sp>
        <p:nvSpPr>
          <p:cNvPr id="2" name="TextBox 1"/>
          <p:cNvSpPr txBox="1"/>
          <p:nvPr/>
        </p:nvSpPr>
        <p:spPr>
          <a:xfrm>
            <a:off x="1436822" y="1225446"/>
            <a:ext cx="4658386" cy="3416320"/>
          </a:xfrm>
          <a:prstGeom prst="rect">
            <a:avLst/>
          </a:prstGeom>
          <a:noFill/>
        </p:spPr>
        <p:txBody>
          <a:bodyPr wrap="square" rtlCol="0">
            <a:spAutoFit/>
          </a:bodyPr>
          <a:lstStyle/>
          <a:p>
            <a:r>
              <a:rPr lang="en-US" dirty="0"/>
              <a:t>“Every man who is faithful and will receive these ordinances and blessings obtains a </a:t>
            </a:r>
            <a:r>
              <a:rPr lang="en-US" dirty="0" err="1"/>
              <a:t>fulness</a:t>
            </a:r>
            <a:r>
              <a:rPr lang="en-US" dirty="0"/>
              <a:t> of the priesthood, and the Lord has said that ‘he makes them equal in power, and in might, and in dominion’. … </a:t>
            </a:r>
          </a:p>
          <a:p>
            <a:endParaRPr lang="en-US" dirty="0"/>
          </a:p>
          <a:p>
            <a:r>
              <a:rPr lang="en-US" dirty="0"/>
              <a:t>The Lord has made it possible for every man in this Church, through his obedience, to receive the </a:t>
            </a:r>
            <a:r>
              <a:rPr lang="en-US" dirty="0" err="1"/>
              <a:t>fulness</a:t>
            </a:r>
            <a:r>
              <a:rPr lang="en-US" dirty="0"/>
              <a:t> of the priesthood through the ordinances of the temple of the Lord. This cannot be received anywhere else.” </a:t>
            </a:r>
          </a:p>
          <a:p>
            <a:r>
              <a:rPr lang="en-US" sz="1200" dirty="0"/>
              <a:t>President Joseph Fielding Smith</a:t>
            </a:r>
          </a:p>
        </p:txBody>
      </p:sp>
      <p:sp>
        <p:nvSpPr>
          <p:cNvPr id="5" name="TextBox 4"/>
          <p:cNvSpPr txBox="1"/>
          <p:nvPr/>
        </p:nvSpPr>
        <p:spPr>
          <a:xfrm>
            <a:off x="445523" y="-6495"/>
            <a:ext cx="11299371" cy="707886"/>
          </a:xfrm>
          <a:prstGeom prst="rect">
            <a:avLst/>
          </a:prstGeom>
          <a:noFill/>
        </p:spPr>
        <p:txBody>
          <a:bodyPr wrap="square" rtlCol="0">
            <a:spAutoFit/>
          </a:bodyPr>
          <a:lstStyle/>
          <a:p>
            <a:pPr algn="ctr"/>
            <a:r>
              <a:rPr lang="en-US" sz="4000" dirty="0" err="1">
                <a:latin typeface="Rockwell" panose="02060603020205020403" pitchFamily="18" charset="0"/>
                <a:cs typeface="FrankRuehl" panose="020E0503060101010101" pitchFamily="34" charset="-79"/>
              </a:rPr>
              <a:t>Fulness</a:t>
            </a:r>
            <a:r>
              <a:rPr lang="en-US" sz="4000" dirty="0">
                <a:latin typeface="Rockwell" panose="02060603020205020403" pitchFamily="18" charset="0"/>
                <a:cs typeface="FrankRuehl" panose="020E0503060101010101" pitchFamily="34" charset="-79"/>
              </a:rPr>
              <a:t> of the Priesthood</a:t>
            </a:r>
          </a:p>
        </p:txBody>
      </p:sp>
      <p:sp>
        <p:nvSpPr>
          <p:cNvPr id="17" name="TextBox 16"/>
          <p:cNvSpPr txBox="1"/>
          <p:nvPr/>
        </p:nvSpPr>
        <p:spPr>
          <a:xfrm>
            <a:off x="87708" y="6421282"/>
            <a:ext cx="3439458" cy="369332"/>
          </a:xfrm>
          <a:prstGeom prst="rect">
            <a:avLst/>
          </a:prstGeom>
          <a:noFill/>
        </p:spPr>
        <p:txBody>
          <a:bodyPr wrap="square" rtlCol="0">
            <a:spAutoFit/>
          </a:bodyPr>
          <a:lstStyle/>
          <a:p>
            <a:r>
              <a:rPr lang="en-US" dirty="0"/>
              <a:t>D&amp;C 124:28</a:t>
            </a:r>
            <a:endParaRPr lang="en-US" sz="1200" dirty="0"/>
          </a:p>
        </p:txBody>
      </p:sp>
      <p:sp>
        <p:nvSpPr>
          <p:cNvPr id="7" name="Rectangle 6"/>
          <p:cNvSpPr/>
          <p:nvPr/>
        </p:nvSpPr>
        <p:spPr>
          <a:xfrm>
            <a:off x="6580612" y="4121536"/>
            <a:ext cx="4769427" cy="2031325"/>
          </a:xfrm>
          <a:prstGeom prst="rect">
            <a:avLst/>
          </a:prstGeom>
        </p:spPr>
        <p:txBody>
          <a:bodyPr wrap="square">
            <a:spAutoFit/>
          </a:bodyPr>
          <a:lstStyle/>
          <a:p>
            <a:r>
              <a:rPr lang="en-US" dirty="0"/>
              <a:t>The restoration of temple ordinances and covenants began in the Kirtland Temple but had not been completed. </a:t>
            </a:r>
          </a:p>
          <a:p>
            <a:endParaRPr lang="en-US" dirty="0"/>
          </a:p>
          <a:p>
            <a:r>
              <a:rPr lang="en-US" dirty="0"/>
              <a:t>Building a temple in Nauvoo would allow the restoration of temple ordinances and covenants to continue.</a:t>
            </a:r>
          </a:p>
        </p:txBody>
      </p:sp>
      <p:pic>
        <p:nvPicPr>
          <p:cNvPr id="8194" name="Picture 2" descr="President Joseph Fielding Smi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793" y="2219231"/>
            <a:ext cx="1076325" cy="14287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224F9E9-3BED-4AD7-B637-464096FAB3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3206" y="1030224"/>
            <a:ext cx="3651504" cy="2968752"/>
          </a:xfrm>
          <a:prstGeom prst="rect">
            <a:avLst/>
          </a:prstGeom>
        </p:spPr>
      </p:pic>
    </p:spTree>
    <p:extLst>
      <p:ext uri="{BB962C8B-B14F-4D97-AF65-F5344CB8AC3E}">
        <p14:creationId xmlns:p14="http://schemas.microsoft.com/office/powerpoint/2010/main" val="1590071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740</TotalTime>
  <Words>7601</Words>
  <Application>Microsoft Office PowerPoint</Application>
  <PresentationFormat>Widescreen</PresentationFormat>
  <Paragraphs>307</Paragraphs>
  <Slides>31</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31</vt:i4>
      </vt:variant>
    </vt:vector>
  </HeadingPairs>
  <TitlesOfParts>
    <vt:vector size="41" baseType="lpstr">
      <vt:lpstr>Abadi</vt:lpstr>
      <vt:lpstr>Calibri Light</vt:lpstr>
      <vt:lpstr>Arial</vt:lpstr>
      <vt:lpstr>Georgia</vt:lpstr>
      <vt:lpstr>Palatino</vt:lpstr>
      <vt:lpstr>Open Sans</vt:lpstr>
      <vt:lpstr>Calibri</vt:lpstr>
      <vt:lpstr>Georgia</vt:lpstr>
      <vt:lpstr>Rockwell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lynda blau</cp:lastModifiedBy>
  <cp:revision>63</cp:revision>
  <dcterms:created xsi:type="dcterms:W3CDTF">2015-03-06T13:01:30Z</dcterms:created>
  <dcterms:modified xsi:type="dcterms:W3CDTF">2021-11-08T09:49:28Z</dcterms:modified>
</cp:coreProperties>
</file>