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1" r:id="rId5"/>
    <p:sldId id="262" r:id="rId6"/>
    <p:sldId id="264" r:id="rId7"/>
    <p:sldId id="265" r:id="rId8"/>
    <p:sldId id="260" r:id="rId9"/>
    <p:sldId id="266" r:id="rId10"/>
    <p:sldId id="267" r:id="rId11"/>
    <p:sldId id="268" r:id="rId12"/>
    <p:sldId id="269" r:id="rId13"/>
    <p:sldId id="270" r:id="rId14"/>
    <p:sldId id="258" r:id="rId15"/>
    <p:sldId id="263" r:id="rId16"/>
  </p:sldIdLst>
  <p:sldSz cx="12192000" cy="6858000"/>
  <p:notesSz cx="6858000" cy="9144000"/>
  <p:embeddedFontLst>
    <p:embeddedFont>
      <p:font typeface="Abadi" panose="020B0604020104020204" pitchFamily="34" charset="0"/>
      <p:regular r:id="rId17"/>
    </p:embeddedFont>
    <p:embeddedFont>
      <p:font typeface="Century Gothic" panose="020B0502020202020204" pitchFamily="34" charset="0"/>
      <p:regular r:id="rId18"/>
      <p:bold r:id="rId19"/>
      <p:italic r:id="rId20"/>
      <p:boldItalic r:id="rId21"/>
    </p:embeddedFont>
    <p:embeddedFont>
      <p:font typeface="Palatino" pitchFamily="2" charset="0"/>
      <p:regular r:id="rId22"/>
    </p:embeddedFont>
    <p:embeddedFont>
      <p:font typeface="Palatino Linotype" panose="02040502050505030304" pitchFamily="18"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CF10E0-69A6-4476-A8BD-41C70D529FD2}"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327572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F10E0-69A6-4476-A8BD-41C70D529FD2}"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228598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F10E0-69A6-4476-A8BD-41C70D529FD2}"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420583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F10E0-69A6-4476-A8BD-41C70D529FD2}"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298910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F10E0-69A6-4476-A8BD-41C70D529FD2}"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315920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CF10E0-69A6-4476-A8BD-41C70D529FD2}"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103149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CF10E0-69A6-4476-A8BD-41C70D529FD2}"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66224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CF10E0-69A6-4476-A8BD-41C70D529FD2}"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204444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F10E0-69A6-4476-A8BD-41C70D529FD2}"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10350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10E0-69A6-4476-A8BD-41C70D529FD2}"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177941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10E0-69A6-4476-A8BD-41C70D529FD2}"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20D75-EC33-4EB6-AAAC-6DC0AA51E388}" type="slidenum">
              <a:rPr lang="en-US" smtClean="0"/>
              <a:t>‹#›</a:t>
            </a:fld>
            <a:endParaRPr lang="en-US"/>
          </a:p>
        </p:txBody>
      </p:sp>
    </p:spTree>
    <p:extLst>
      <p:ext uri="{BB962C8B-B14F-4D97-AF65-F5344CB8AC3E}">
        <p14:creationId xmlns:p14="http://schemas.microsoft.com/office/powerpoint/2010/main" val="366024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F10E0-69A6-4476-A8BD-41C70D529FD2}" type="datetimeFigureOut">
              <a:rPr lang="en-US" smtClean="0"/>
              <a:t>12/15/2021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20D75-EC33-4EB6-AAAC-6DC0AA51E388}" type="slidenum">
              <a:rPr lang="en-US" smtClean="0"/>
              <a:t>‹#›</a:t>
            </a:fld>
            <a:endParaRPr lang="en-US"/>
          </a:p>
        </p:txBody>
      </p:sp>
    </p:spTree>
    <p:extLst>
      <p:ext uri="{BB962C8B-B14F-4D97-AF65-F5344CB8AC3E}">
        <p14:creationId xmlns:p14="http://schemas.microsoft.com/office/powerpoint/2010/main" val="299524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2B926462-44A6-4B53-8518-D0788D329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3530851" cy="369332"/>
          </a:xfrm>
          <a:prstGeom prst="rect">
            <a:avLst/>
          </a:prstGeom>
          <a:noFill/>
        </p:spPr>
        <p:txBody>
          <a:bodyPr wrap="square" rtlCol="0">
            <a:spAutoFit/>
          </a:bodyPr>
          <a:lstStyle/>
          <a:p>
            <a:r>
              <a:rPr lang="en-US" dirty="0">
                <a:solidFill>
                  <a:schemeClr val="bg1"/>
                </a:solidFill>
              </a:rPr>
              <a:t>Lesson 102</a:t>
            </a:r>
          </a:p>
        </p:txBody>
      </p:sp>
      <p:sp>
        <p:nvSpPr>
          <p:cNvPr id="6" name="TextBox 5"/>
          <p:cNvSpPr txBox="1"/>
          <p:nvPr/>
        </p:nvSpPr>
        <p:spPr>
          <a:xfrm>
            <a:off x="33196" y="596019"/>
            <a:ext cx="12158804" cy="1938992"/>
          </a:xfrm>
          <a:prstGeom prst="rect">
            <a:avLst/>
          </a:prstGeom>
          <a:noFill/>
        </p:spPr>
        <p:txBody>
          <a:bodyPr wrap="square" rtlCol="0">
            <a:spAutoFit/>
          </a:bodyPr>
          <a:lstStyle/>
          <a:p>
            <a:pPr algn="ctr"/>
            <a:r>
              <a:rPr lang="en-US" sz="6600" dirty="0">
                <a:solidFill>
                  <a:schemeClr val="bg1"/>
                </a:solidFill>
              </a:rPr>
              <a:t>Elisha’s Miracles </a:t>
            </a:r>
          </a:p>
          <a:p>
            <a:pPr algn="ctr"/>
            <a:r>
              <a:rPr lang="en-US" sz="5400" dirty="0">
                <a:solidFill>
                  <a:schemeClr val="bg1"/>
                </a:solidFill>
              </a:rPr>
              <a:t>2 Kings 5-13</a:t>
            </a:r>
          </a:p>
        </p:txBody>
      </p:sp>
      <p:grpSp>
        <p:nvGrpSpPr>
          <p:cNvPr id="7" name="Group 6"/>
          <p:cNvGrpSpPr/>
          <p:nvPr/>
        </p:nvGrpSpPr>
        <p:grpSpPr>
          <a:xfrm>
            <a:off x="8147277" y="1442962"/>
            <a:ext cx="598760" cy="1476375"/>
            <a:chOff x="2751410" y="673303"/>
            <a:chExt cx="598760" cy="1476375"/>
          </a:xfrm>
        </p:grpSpPr>
        <p:sp>
          <p:nvSpPr>
            <p:cNvPr id="8" name="Trapezoid 7"/>
            <p:cNvSpPr/>
            <p:nvPr/>
          </p:nvSpPr>
          <p:spPr>
            <a:xfrm rot="4025442">
              <a:off x="2600309" y="948353"/>
              <a:ext cx="679333" cy="37713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442210">
              <a:off x="2552646" y="1352153"/>
              <a:ext cx="1393354" cy="20169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rot="20764917">
              <a:off x="2960118" y="673303"/>
              <a:ext cx="357965" cy="789794"/>
            </a:xfrm>
            <a:prstGeom prst="mathMultiply">
              <a:avLst>
                <a:gd name="adj1" fmla="val 1204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9024127" y="2334919"/>
            <a:ext cx="1766009" cy="3835883"/>
            <a:chOff x="6311672" y="1149383"/>
            <a:chExt cx="1766009" cy="3835883"/>
          </a:xfrm>
        </p:grpSpPr>
        <p:sp>
          <p:nvSpPr>
            <p:cNvPr id="30" name="Round Diagonal Corner Rectangle 29"/>
            <p:cNvSpPr/>
            <p:nvPr/>
          </p:nvSpPr>
          <p:spPr>
            <a:xfrm rot="4275243" flipH="1">
              <a:off x="7048895" y="1482611"/>
              <a:ext cx="96978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17018360">
              <a:off x="6486230" y="1526990"/>
              <a:ext cx="863932"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3"/>
            <p:cNvGrpSpPr/>
            <p:nvPr/>
          </p:nvGrpSpPr>
          <p:grpSpPr>
            <a:xfrm>
              <a:off x="7293463" y="2185740"/>
              <a:ext cx="784218" cy="1437975"/>
              <a:chOff x="4572810" y="2727360"/>
              <a:chExt cx="1157096" cy="2121699"/>
            </a:xfrm>
          </p:grpSpPr>
          <p:sp>
            <p:nvSpPr>
              <p:cNvPr id="93" name="Oval 92"/>
              <p:cNvSpPr/>
              <p:nvPr/>
            </p:nvSpPr>
            <p:spPr>
              <a:xfrm>
                <a:off x="5348907" y="4163259"/>
                <a:ext cx="380999"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9830111">
                <a:off x="4779567" y="2727360"/>
                <a:ext cx="729945" cy="1881039"/>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749421">
                <a:off x="4572810" y="2897196"/>
                <a:ext cx="877678" cy="1168382"/>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6621538" y="4572112"/>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137980" y="4572112"/>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11672" y="3332649"/>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80658">
              <a:off x="6427683" y="2384162"/>
              <a:ext cx="671376" cy="1239463"/>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522635">
              <a:off x="6565953" y="2316879"/>
              <a:ext cx="529972" cy="812934"/>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518249" y="2454696"/>
              <a:ext cx="1342751" cy="2323993"/>
            </a:xfrm>
            <a:prstGeom prst="trapezoid">
              <a:avLst>
                <a:gd name="adj" fmla="val 30469"/>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6695596" y="2289308"/>
              <a:ext cx="1042413" cy="1249918"/>
            </a:xfrm>
            <a:prstGeom prst="trapezoid">
              <a:avLst>
                <a:gd name="adj" fmla="val 3284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402310">
              <a:off x="6561729" y="2319823"/>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185207">
              <a:off x="7282980" y="2290266"/>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a:off x="6927350" y="2287546"/>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766943" y="1233232"/>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4940393">
              <a:off x="7202015" y="1257583"/>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21381449">
              <a:off x="6707096" y="1149383"/>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927036" y="1269635"/>
              <a:ext cx="656086" cy="35483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6984995" y="2337328"/>
              <a:ext cx="477093" cy="593005"/>
              <a:chOff x="5513018" y="671522"/>
              <a:chExt cx="808459" cy="1004878"/>
            </a:xfrm>
            <a:solidFill>
              <a:srgbClr val="FFD961"/>
            </a:solidFill>
          </p:grpSpPr>
          <p:grpSp>
            <p:nvGrpSpPr>
              <p:cNvPr id="63" name="Group 165"/>
              <p:cNvGrpSpPr/>
              <p:nvPr/>
            </p:nvGrpSpPr>
            <p:grpSpPr>
              <a:xfrm rot="2888522">
                <a:off x="5228282" y="963721"/>
                <a:ext cx="851830" cy="282357"/>
                <a:chOff x="4343400" y="5863281"/>
                <a:chExt cx="2286000" cy="844379"/>
              </a:xfrm>
              <a:grpFill/>
            </p:grpSpPr>
            <p:grpSp>
              <p:nvGrpSpPr>
                <p:cNvPr id="80" name="Group 163"/>
                <p:cNvGrpSpPr/>
                <p:nvPr/>
              </p:nvGrpSpPr>
              <p:grpSpPr>
                <a:xfrm>
                  <a:off x="4343400" y="5863281"/>
                  <a:ext cx="2286000" cy="766119"/>
                  <a:chOff x="4343400" y="5863281"/>
                  <a:chExt cx="2286000" cy="766119"/>
                </a:xfrm>
                <a:grpFill/>
              </p:grpSpPr>
              <p:sp>
                <p:nvSpPr>
                  <p:cNvPr id="85" name="Quad Arrow Callout 84"/>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158"/>
                  <p:cNvGrpSpPr/>
                  <p:nvPr/>
                </p:nvGrpSpPr>
                <p:grpSpPr>
                  <a:xfrm>
                    <a:off x="4800600" y="5863281"/>
                    <a:ext cx="1396313" cy="313038"/>
                    <a:chOff x="4800600" y="5863281"/>
                    <a:chExt cx="1396313" cy="313038"/>
                  </a:xfrm>
                  <a:grpFill/>
                </p:grpSpPr>
                <p:sp>
                  <p:nvSpPr>
                    <p:cNvPr id="90" name="Isosceles Triangle 89"/>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159"/>
                <p:cNvGrpSpPr/>
                <p:nvPr/>
              </p:nvGrpSpPr>
              <p:grpSpPr>
                <a:xfrm flipH="1" flipV="1">
                  <a:off x="4800600" y="6394622"/>
                  <a:ext cx="1396313" cy="313038"/>
                  <a:chOff x="4800600" y="5863281"/>
                  <a:chExt cx="1396313" cy="313038"/>
                </a:xfrm>
                <a:grpFill/>
              </p:grpSpPr>
              <p:sp>
                <p:nvSpPr>
                  <p:cNvPr id="82" name="Isosceles Triangle 81"/>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165"/>
              <p:cNvGrpSpPr/>
              <p:nvPr/>
            </p:nvGrpSpPr>
            <p:grpSpPr>
              <a:xfrm rot="18707503">
                <a:off x="5754384" y="956258"/>
                <a:ext cx="851830" cy="282357"/>
                <a:chOff x="4343400" y="5863281"/>
                <a:chExt cx="2286000" cy="844379"/>
              </a:xfrm>
              <a:grpFill/>
            </p:grpSpPr>
            <p:grpSp>
              <p:nvGrpSpPr>
                <p:cNvPr id="67" name="Group 163"/>
                <p:cNvGrpSpPr/>
                <p:nvPr/>
              </p:nvGrpSpPr>
              <p:grpSpPr>
                <a:xfrm>
                  <a:off x="4343400" y="5863281"/>
                  <a:ext cx="2286000" cy="766119"/>
                  <a:chOff x="4343400" y="5863281"/>
                  <a:chExt cx="2286000" cy="766119"/>
                </a:xfrm>
                <a:grpFill/>
              </p:grpSpPr>
              <p:sp>
                <p:nvSpPr>
                  <p:cNvPr id="72" name="Quad Arrow Callout 71"/>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158"/>
                  <p:cNvGrpSpPr/>
                  <p:nvPr/>
                </p:nvGrpSpPr>
                <p:grpSpPr>
                  <a:xfrm>
                    <a:off x="4800600" y="5863281"/>
                    <a:ext cx="1396313" cy="313038"/>
                    <a:chOff x="4800600" y="5863281"/>
                    <a:chExt cx="1396313" cy="313038"/>
                  </a:xfrm>
                  <a:grpFill/>
                </p:grpSpPr>
                <p:sp>
                  <p:nvSpPr>
                    <p:cNvPr id="77" name="Isosceles Triangle 76"/>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159"/>
                <p:cNvGrpSpPr/>
                <p:nvPr/>
              </p:nvGrpSpPr>
              <p:grpSpPr>
                <a:xfrm flipH="1" flipV="1">
                  <a:off x="4800600" y="6394622"/>
                  <a:ext cx="1396313" cy="313038"/>
                  <a:chOff x="4800600" y="5863281"/>
                  <a:chExt cx="1396313" cy="313038"/>
                </a:xfrm>
                <a:grpFill/>
              </p:grpSpPr>
              <p:sp>
                <p:nvSpPr>
                  <p:cNvPr id="69" name="Isosceles Triangle 68"/>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Oval 64"/>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laque 65"/>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681523" y="3337849"/>
              <a:ext cx="1078605" cy="232200"/>
              <a:chOff x="4941195" y="6031152"/>
              <a:chExt cx="1320150" cy="384077"/>
            </a:xfrm>
          </p:grpSpPr>
          <p:sp>
            <p:nvSpPr>
              <p:cNvPr id="59" name="Isosceles Triangle 58"/>
              <p:cNvSpPr/>
              <p:nvPr/>
            </p:nvSpPr>
            <p:spPr>
              <a:xfrm>
                <a:off x="49411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52078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546124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5727945" y="6031152"/>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flipV="1">
              <a:off x="6693644" y="3557447"/>
              <a:ext cx="1078605" cy="232200"/>
              <a:chOff x="4941195" y="6031152"/>
              <a:chExt cx="1320150" cy="384077"/>
            </a:xfrm>
          </p:grpSpPr>
          <p:sp>
            <p:nvSpPr>
              <p:cNvPr id="55" name="Isosceles Triangle 54"/>
              <p:cNvSpPr/>
              <p:nvPr/>
            </p:nvSpPr>
            <p:spPr>
              <a:xfrm>
                <a:off x="49411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52078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546124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5727945" y="6031152"/>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ounded Rectangle 49"/>
            <p:cNvSpPr/>
            <p:nvPr/>
          </p:nvSpPr>
          <p:spPr>
            <a:xfrm>
              <a:off x="6696005" y="3544479"/>
              <a:ext cx="1040946" cy="48174"/>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647031" y="3433475"/>
              <a:ext cx="224838" cy="224838"/>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aque 51"/>
            <p:cNvSpPr/>
            <p:nvPr/>
          </p:nvSpPr>
          <p:spPr>
            <a:xfrm>
              <a:off x="6702580" y="3504894"/>
              <a:ext cx="111097" cy="89935"/>
            </a:xfrm>
            <a:prstGeom prst="plaque">
              <a:avLst>
                <a:gd name="adj" fmla="val 3137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587172" y="3441060"/>
              <a:ext cx="224838" cy="224838"/>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aque 53"/>
            <p:cNvSpPr/>
            <p:nvPr/>
          </p:nvSpPr>
          <p:spPr>
            <a:xfrm>
              <a:off x="7642721" y="3512479"/>
              <a:ext cx="111097" cy="89935"/>
            </a:xfrm>
            <a:prstGeom prst="plaque">
              <a:avLst>
                <a:gd name="adj" fmla="val 3137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102988" y="3418682"/>
            <a:ext cx="4565121" cy="1477328"/>
          </a:xfrm>
          <a:prstGeom prst="rect">
            <a:avLst/>
          </a:prstGeom>
        </p:spPr>
        <p:txBody>
          <a:bodyPr wrap="square">
            <a:spAutoFit/>
          </a:bodyPr>
          <a:lstStyle/>
          <a:p>
            <a:r>
              <a:rPr lang="en-US" i="1" dirty="0">
                <a:solidFill>
                  <a:schemeClr val="bg1"/>
                </a:solidFill>
                <a:latin typeface="Palatino"/>
              </a:rPr>
              <a:t>…and they cast the man into the </a:t>
            </a:r>
            <a:r>
              <a:rPr lang="en-US" i="1" dirty="0" err="1">
                <a:solidFill>
                  <a:schemeClr val="bg1"/>
                </a:solidFill>
                <a:latin typeface="Palatino"/>
              </a:rPr>
              <a:t>sepulchre</a:t>
            </a:r>
            <a:r>
              <a:rPr lang="en-US" i="1" dirty="0">
                <a:solidFill>
                  <a:schemeClr val="bg1"/>
                </a:solidFill>
                <a:latin typeface="Palatino"/>
              </a:rPr>
              <a:t> of Elisha: and when the man was let down, and touched the bones of Elisha, he revived, and stood up on his feet.</a:t>
            </a:r>
          </a:p>
          <a:p>
            <a:r>
              <a:rPr lang="en-US" i="1" dirty="0">
                <a:solidFill>
                  <a:schemeClr val="bg1"/>
                </a:solidFill>
                <a:latin typeface="Palatino"/>
              </a:rPr>
              <a:t>2 Kings 13:21</a:t>
            </a:r>
            <a:endParaRPr lang="en-US" i="1" dirty="0">
              <a:solidFill>
                <a:schemeClr val="bg1"/>
              </a:solidFill>
            </a:endParaRPr>
          </a:p>
        </p:txBody>
      </p:sp>
      <p:grpSp>
        <p:nvGrpSpPr>
          <p:cNvPr id="96" name="Group 95">
            <a:extLst>
              <a:ext uri="{FF2B5EF4-FFF2-40B4-BE49-F238E27FC236}">
                <a16:creationId xmlns:a16="http://schemas.microsoft.com/office/drawing/2014/main" id="{938BE329-57A7-4C0C-B26E-51543EF46D0E}"/>
              </a:ext>
            </a:extLst>
          </p:cNvPr>
          <p:cNvGrpSpPr/>
          <p:nvPr/>
        </p:nvGrpSpPr>
        <p:grpSpPr>
          <a:xfrm>
            <a:off x="1447646" y="1890069"/>
            <a:ext cx="1974086" cy="4419468"/>
            <a:chOff x="4594338" y="1850223"/>
            <a:chExt cx="2341788" cy="4744926"/>
          </a:xfrm>
        </p:grpSpPr>
        <p:sp>
          <p:nvSpPr>
            <p:cNvPr id="98" name="Freeform: Shape 97">
              <a:extLst>
                <a:ext uri="{FF2B5EF4-FFF2-40B4-BE49-F238E27FC236}">
                  <a16:creationId xmlns:a16="http://schemas.microsoft.com/office/drawing/2014/main" id="{040A7419-B22B-43C1-BA87-D3C0A0A99480}"/>
                </a:ext>
              </a:extLst>
            </p:cNvPr>
            <p:cNvSpPr/>
            <p:nvPr/>
          </p:nvSpPr>
          <p:spPr>
            <a:xfrm rot="5400000">
              <a:off x="4942876" y="1804487"/>
              <a:ext cx="1619531" cy="1711004"/>
            </a:xfrm>
            <a:custGeom>
              <a:avLst/>
              <a:gdLst>
                <a:gd name="connsiteX0" fmla="*/ 1294 w 1825729"/>
                <a:gd name="connsiteY0" fmla="*/ 1034079 h 3107736"/>
                <a:gd name="connsiteX1" fmla="*/ 159847 w 1825729"/>
                <a:gd name="connsiteY1" fmla="*/ 759371 h 3107736"/>
                <a:gd name="connsiteX2" fmla="*/ 161364 w 1825729"/>
                <a:gd name="connsiteY2" fmla="*/ 752129 h 3107736"/>
                <a:gd name="connsiteX3" fmla="*/ 231991 w 1825729"/>
                <a:gd name="connsiteY3" fmla="*/ 357644 h 3107736"/>
                <a:gd name="connsiteX4" fmla="*/ 575576 w 1825729"/>
                <a:gd name="connsiteY4" fmla="*/ 267519 h 3107736"/>
                <a:gd name="connsiteX5" fmla="*/ 575642 w 1825729"/>
                <a:gd name="connsiteY5" fmla="*/ 267353 h 3107736"/>
                <a:gd name="connsiteX6" fmla="*/ 605877 w 1825729"/>
                <a:gd name="connsiteY6" fmla="*/ 190954 h 3107736"/>
                <a:gd name="connsiteX7" fmla="*/ 921990 w 1825729"/>
                <a:gd name="connsiteY7" fmla="*/ 173959 h 3107736"/>
                <a:gd name="connsiteX8" fmla="*/ 923535 w 1825729"/>
                <a:gd name="connsiteY8" fmla="*/ 169858 h 3107736"/>
                <a:gd name="connsiteX9" fmla="*/ 945975 w 1825729"/>
                <a:gd name="connsiteY9" fmla="*/ 110300 h 3107736"/>
                <a:gd name="connsiteX10" fmla="*/ 1056973 w 1825729"/>
                <a:gd name="connsiteY10" fmla="*/ 3119 h 3107736"/>
                <a:gd name="connsiteX11" fmla="*/ 1190671 w 1825729"/>
                <a:gd name="connsiteY11" fmla="*/ 64451 h 3107736"/>
                <a:gd name="connsiteX12" fmla="*/ 1222417 w 1825729"/>
                <a:gd name="connsiteY12" fmla="*/ 120242 h 3107736"/>
                <a:gd name="connsiteX13" fmla="*/ 1224380 w 1825729"/>
                <a:gd name="connsiteY13" fmla="*/ 123690 h 3107736"/>
                <a:gd name="connsiteX14" fmla="*/ 1393137 w 1825729"/>
                <a:gd name="connsiteY14" fmla="*/ 1710 h 3107736"/>
                <a:gd name="connsiteX15" fmla="*/ 1455158 w 1825729"/>
                <a:gd name="connsiteY15" fmla="*/ 29020 h 3107736"/>
                <a:gd name="connsiteX16" fmla="*/ 1572187 w 1825729"/>
                <a:gd name="connsiteY16" fmla="*/ 287289 h 3107736"/>
                <a:gd name="connsiteX17" fmla="*/ 1572824 w 1825729"/>
                <a:gd name="connsiteY17" fmla="*/ 287749 h 3107736"/>
                <a:gd name="connsiteX18" fmla="*/ 1622309 w 1825729"/>
                <a:gd name="connsiteY18" fmla="*/ 323525 h 3107736"/>
                <a:gd name="connsiteX19" fmla="*/ 1722378 w 1825729"/>
                <a:gd name="connsiteY19" fmla="*/ 537945 h 3107736"/>
                <a:gd name="connsiteX20" fmla="*/ 1715655 w 1825729"/>
                <a:gd name="connsiteY20" fmla="*/ 809746 h 3107736"/>
                <a:gd name="connsiteX21" fmla="*/ 1764762 w 1825729"/>
                <a:gd name="connsiteY21" fmla="*/ 1225322 h 3107736"/>
                <a:gd name="connsiteX22" fmla="*/ 1681315 w 1825729"/>
                <a:gd name="connsiteY22" fmla="*/ 1468697 h 3107736"/>
                <a:gd name="connsiteX23" fmla="*/ 1673045 w 1825729"/>
                <a:gd name="connsiteY23" fmla="*/ 1478358 h 3107736"/>
                <a:gd name="connsiteX24" fmla="*/ 1699818 w 1825729"/>
                <a:gd name="connsiteY24" fmla="*/ 1499777 h 3107736"/>
                <a:gd name="connsiteX25" fmla="*/ 1814029 w 1825729"/>
                <a:gd name="connsiteY25" fmla="*/ 1728645 h 3107736"/>
                <a:gd name="connsiteX26" fmla="*/ 1737929 w 1825729"/>
                <a:gd name="connsiteY26" fmla="*/ 2036560 h 3107736"/>
                <a:gd name="connsiteX27" fmla="*/ 1738482 w 1825729"/>
                <a:gd name="connsiteY27" fmla="*/ 2043938 h 3107736"/>
                <a:gd name="connsiteX28" fmla="*/ 1780091 w 1825729"/>
                <a:gd name="connsiteY28" fmla="*/ 2442531 h 3107736"/>
                <a:gd name="connsiteX29" fmla="*/ 1475006 w 1825729"/>
                <a:gd name="connsiteY29" fmla="*/ 2624455 h 3107736"/>
                <a:gd name="connsiteX30" fmla="*/ 1474989 w 1825729"/>
                <a:gd name="connsiteY30" fmla="*/ 2624633 h 3107736"/>
                <a:gd name="connsiteX31" fmla="*/ 1467141 w 1825729"/>
                <a:gd name="connsiteY31" fmla="*/ 2706421 h 3107736"/>
                <a:gd name="connsiteX32" fmla="*/ 1168158 w 1825729"/>
                <a:gd name="connsiteY32" fmla="*/ 2810466 h 3107736"/>
                <a:gd name="connsiteX33" fmla="*/ 1167811 w 1825729"/>
                <a:gd name="connsiteY33" fmla="*/ 2814834 h 3107736"/>
                <a:gd name="connsiteX34" fmla="*/ 1162779 w 1825729"/>
                <a:gd name="connsiteY34" fmla="*/ 2878281 h 3107736"/>
                <a:gd name="connsiteX35" fmla="*/ 1085881 w 1825729"/>
                <a:gd name="connsiteY35" fmla="*/ 3012052 h 3107736"/>
                <a:gd name="connsiteX36" fmla="*/ 940414 w 1825729"/>
                <a:gd name="connsiteY36" fmla="*/ 2990228 h 3107736"/>
                <a:gd name="connsiteX37" fmla="*/ 894434 w 1825729"/>
                <a:gd name="connsiteY37" fmla="*/ 2945437 h 3107736"/>
                <a:gd name="connsiteX38" fmla="*/ 891591 w 1825729"/>
                <a:gd name="connsiteY38" fmla="*/ 2942669 h 3107736"/>
                <a:gd name="connsiteX39" fmla="*/ 763309 w 1825729"/>
                <a:gd name="connsiteY39" fmla="*/ 3106686 h 3107736"/>
                <a:gd name="connsiteX40" fmla="*/ 696145 w 1825729"/>
                <a:gd name="connsiteY40" fmla="*/ 3097659 h 3107736"/>
                <a:gd name="connsiteX41" fmla="*/ 512046 w 1825729"/>
                <a:gd name="connsiteY41" fmla="*/ 2882006 h 3107736"/>
                <a:gd name="connsiteX42" fmla="*/ 511306 w 1825729"/>
                <a:gd name="connsiteY42" fmla="*/ 2881740 h 3107736"/>
                <a:gd name="connsiteX43" fmla="*/ 453838 w 1825729"/>
                <a:gd name="connsiteY43" fmla="*/ 2861101 h 3107736"/>
                <a:gd name="connsiteX44" fmla="*/ 298200 w 1825729"/>
                <a:gd name="connsiteY44" fmla="*/ 2682868 h 3107736"/>
                <a:gd name="connsiteX45" fmla="*/ 229239 w 1825729"/>
                <a:gd name="connsiteY45" fmla="*/ 2419876 h 3107736"/>
                <a:gd name="connsiteX46" fmla="*/ 66744 w 1825729"/>
                <a:gd name="connsiteY46" fmla="*/ 2034245 h 3107736"/>
                <a:gd name="connsiteX47" fmla="*/ 79382 w 1825729"/>
                <a:gd name="connsiteY47" fmla="*/ 1777272 h 3107736"/>
                <a:gd name="connsiteX48" fmla="*/ 86299 w 1825729"/>
                <a:gd name="connsiteY48" fmla="*/ 1762061 h 3107736"/>
                <a:gd name="connsiteX49" fmla="*/ 75167 w 1825729"/>
                <a:gd name="connsiteY49" fmla="*/ 1743622 h 3107736"/>
                <a:gd name="connsiteX50" fmla="*/ 46999 w 1825729"/>
                <a:gd name="connsiteY50" fmla="*/ 1644387 h 3107736"/>
                <a:gd name="connsiteX51" fmla="*/ 88113 w 1825729"/>
                <a:gd name="connsiteY51" fmla="*/ 1343144 h 3107736"/>
                <a:gd name="connsiteX52" fmla="*/ 1294 w 1825729"/>
                <a:gd name="connsiteY52" fmla="*/ 1034079 h 310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5729" h="3107736">
                  <a:moveTo>
                    <a:pt x="1294" y="1034079"/>
                  </a:moveTo>
                  <a:cubicBezTo>
                    <a:pt x="11296" y="888452"/>
                    <a:pt x="77127" y="774383"/>
                    <a:pt x="159847" y="759371"/>
                  </a:cubicBezTo>
                  <a:cubicBezTo>
                    <a:pt x="160339" y="756940"/>
                    <a:pt x="160872" y="754561"/>
                    <a:pt x="161364" y="752129"/>
                  </a:cubicBezTo>
                  <a:cubicBezTo>
                    <a:pt x="150255" y="608723"/>
                    <a:pt x="176161" y="464101"/>
                    <a:pt x="231991" y="357644"/>
                  </a:cubicBezTo>
                  <a:cubicBezTo>
                    <a:pt x="320203" y="189500"/>
                    <a:pt x="463220" y="152023"/>
                    <a:pt x="575576" y="267519"/>
                  </a:cubicBezTo>
                  <a:lnTo>
                    <a:pt x="575642" y="267353"/>
                  </a:lnTo>
                  <a:lnTo>
                    <a:pt x="605877" y="190954"/>
                  </a:lnTo>
                  <a:cubicBezTo>
                    <a:pt x="686478" y="32424"/>
                    <a:pt x="830816" y="16242"/>
                    <a:pt x="921990" y="173959"/>
                  </a:cubicBezTo>
                  <a:lnTo>
                    <a:pt x="923535" y="169858"/>
                  </a:lnTo>
                  <a:lnTo>
                    <a:pt x="945975" y="110300"/>
                  </a:lnTo>
                  <a:cubicBezTo>
                    <a:pt x="973982" y="52645"/>
                    <a:pt x="1013287" y="13982"/>
                    <a:pt x="1056973" y="3119"/>
                  </a:cubicBezTo>
                  <a:cubicBezTo>
                    <a:pt x="1105055" y="-8854"/>
                    <a:pt x="1153091" y="14081"/>
                    <a:pt x="1190671" y="64451"/>
                  </a:cubicBezTo>
                  <a:lnTo>
                    <a:pt x="1222417" y="120242"/>
                  </a:lnTo>
                  <a:lnTo>
                    <a:pt x="1224380" y="123690"/>
                  </a:lnTo>
                  <a:cubicBezTo>
                    <a:pt x="1266867" y="35918"/>
                    <a:pt x="1330198" y="-7642"/>
                    <a:pt x="1393137" y="1710"/>
                  </a:cubicBezTo>
                  <a:cubicBezTo>
                    <a:pt x="1414116" y="4827"/>
                    <a:pt x="1435052" y="13823"/>
                    <a:pt x="1455158" y="29020"/>
                  </a:cubicBezTo>
                  <a:cubicBezTo>
                    <a:pt x="1516440" y="75325"/>
                    <a:pt x="1560382" y="172268"/>
                    <a:pt x="1572187" y="287289"/>
                  </a:cubicBezTo>
                  <a:lnTo>
                    <a:pt x="1572824" y="287749"/>
                  </a:lnTo>
                  <a:lnTo>
                    <a:pt x="1622309" y="323525"/>
                  </a:lnTo>
                  <a:cubicBezTo>
                    <a:pt x="1669131" y="370052"/>
                    <a:pt x="1705162" y="445971"/>
                    <a:pt x="1722378" y="537945"/>
                  </a:cubicBezTo>
                  <a:cubicBezTo>
                    <a:pt x="1739061" y="626960"/>
                    <a:pt x="1736684" y="723639"/>
                    <a:pt x="1715655" y="809746"/>
                  </a:cubicBezTo>
                  <a:cubicBezTo>
                    <a:pt x="1767345" y="927832"/>
                    <a:pt x="1785422" y="1080912"/>
                    <a:pt x="1764762" y="1225322"/>
                  </a:cubicBezTo>
                  <a:cubicBezTo>
                    <a:pt x="1751030" y="1321313"/>
                    <a:pt x="1721435" y="1405253"/>
                    <a:pt x="1681315" y="1468697"/>
                  </a:cubicBezTo>
                  <a:lnTo>
                    <a:pt x="1673045" y="1478358"/>
                  </a:lnTo>
                  <a:lnTo>
                    <a:pt x="1699818" y="1499777"/>
                  </a:lnTo>
                  <a:cubicBezTo>
                    <a:pt x="1751971" y="1554111"/>
                    <a:pt x="1794288" y="1637251"/>
                    <a:pt x="1814029" y="1728645"/>
                  </a:cubicBezTo>
                  <a:cubicBezTo>
                    <a:pt x="1844829" y="1871328"/>
                    <a:pt x="1813235" y="1999184"/>
                    <a:pt x="1737929" y="2036560"/>
                  </a:cubicBezTo>
                  <a:cubicBezTo>
                    <a:pt x="1738131" y="2039033"/>
                    <a:pt x="1738279" y="2041466"/>
                    <a:pt x="1738482" y="2043938"/>
                  </a:cubicBezTo>
                  <a:cubicBezTo>
                    <a:pt x="1788947" y="2178630"/>
                    <a:pt x="1804188" y="2324762"/>
                    <a:pt x="1780091" y="2442531"/>
                  </a:cubicBezTo>
                  <a:cubicBezTo>
                    <a:pt x="1742000" y="2628549"/>
                    <a:pt x="1614999" y="2704239"/>
                    <a:pt x="1475006" y="2624455"/>
                  </a:cubicBezTo>
                  <a:lnTo>
                    <a:pt x="1474989" y="2624633"/>
                  </a:lnTo>
                  <a:lnTo>
                    <a:pt x="1467141" y="2706421"/>
                  </a:lnTo>
                  <a:cubicBezTo>
                    <a:pt x="1433695" y="2881092"/>
                    <a:pt x="1299515" y="2936690"/>
                    <a:pt x="1168158" y="2810466"/>
                  </a:cubicBezTo>
                  <a:lnTo>
                    <a:pt x="1167811" y="2814834"/>
                  </a:lnTo>
                  <a:lnTo>
                    <a:pt x="1162779" y="2878281"/>
                  </a:lnTo>
                  <a:cubicBezTo>
                    <a:pt x="1151870" y="2941443"/>
                    <a:pt x="1124837" y="2989494"/>
                    <a:pt x="1085881" y="3012052"/>
                  </a:cubicBezTo>
                  <a:cubicBezTo>
                    <a:pt x="1043009" y="3036897"/>
                    <a:pt x="990495" y="3028193"/>
                    <a:pt x="940414" y="2990228"/>
                  </a:cubicBezTo>
                  <a:lnTo>
                    <a:pt x="894434" y="2945437"/>
                  </a:lnTo>
                  <a:lnTo>
                    <a:pt x="891591" y="2942669"/>
                  </a:lnTo>
                  <a:cubicBezTo>
                    <a:pt x="875128" y="3038784"/>
                    <a:pt x="826371" y="3098205"/>
                    <a:pt x="763309" y="3106686"/>
                  </a:cubicBezTo>
                  <a:cubicBezTo>
                    <a:pt x="742288" y="3109513"/>
                    <a:pt x="719678" y="3106680"/>
                    <a:pt x="696145" y="3097659"/>
                  </a:cubicBezTo>
                  <a:cubicBezTo>
                    <a:pt x="624421" y="3070177"/>
                    <a:pt x="555304" y="2989234"/>
                    <a:pt x="512046" y="2882006"/>
                  </a:cubicBezTo>
                  <a:lnTo>
                    <a:pt x="511306" y="2881740"/>
                  </a:lnTo>
                  <a:lnTo>
                    <a:pt x="453838" y="2861101"/>
                  </a:lnTo>
                  <a:cubicBezTo>
                    <a:pt x="395944" y="2829393"/>
                    <a:pt x="340262" y="2766453"/>
                    <a:pt x="298200" y="2682868"/>
                  </a:cubicBezTo>
                  <a:cubicBezTo>
                    <a:pt x="257472" y="2601979"/>
                    <a:pt x="232929" y="2508437"/>
                    <a:pt x="229239" y="2419876"/>
                  </a:cubicBezTo>
                  <a:cubicBezTo>
                    <a:pt x="146812" y="2320769"/>
                    <a:pt x="86968" y="2178718"/>
                    <a:pt x="66744" y="2034245"/>
                  </a:cubicBezTo>
                  <a:cubicBezTo>
                    <a:pt x="53301" y="1938213"/>
                    <a:pt x="58442" y="1849357"/>
                    <a:pt x="79382" y="1777272"/>
                  </a:cubicBezTo>
                  <a:lnTo>
                    <a:pt x="86299" y="1762061"/>
                  </a:lnTo>
                  <a:lnTo>
                    <a:pt x="75167" y="1743622"/>
                  </a:lnTo>
                  <a:cubicBezTo>
                    <a:pt x="62755" y="1714435"/>
                    <a:pt x="53096" y="1681045"/>
                    <a:pt x="46999" y="1644387"/>
                  </a:cubicBezTo>
                  <a:cubicBezTo>
                    <a:pt x="29332" y="1538299"/>
                    <a:pt x="44949" y="1423807"/>
                    <a:pt x="88113" y="1343144"/>
                  </a:cubicBezTo>
                  <a:cubicBezTo>
                    <a:pt x="26872" y="1279872"/>
                    <a:pt x="-7232" y="1158456"/>
                    <a:pt x="1294" y="1034079"/>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9" name="Oval 98">
              <a:extLst>
                <a:ext uri="{FF2B5EF4-FFF2-40B4-BE49-F238E27FC236}">
                  <a16:creationId xmlns:a16="http://schemas.microsoft.com/office/drawing/2014/main" id="{EEB35792-063E-4781-B563-51433E919756}"/>
                </a:ext>
              </a:extLst>
            </p:cNvPr>
            <p:cNvSpPr/>
            <p:nvPr/>
          </p:nvSpPr>
          <p:spPr>
            <a:xfrm rot="2448860">
              <a:off x="5169161" y="5532225"/>
              <a:ext cx="648267" cy="106292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6F4319F-EFB5-4AA9-BC0C-879683D046A9}"/>
                </a:ext>
              </a:extLst>
            </p:cNvPr>
            <p:cNvSpPr/>
            <p:nvPr/>
          </p:nvSpPr>
          <p:spPr>
            <a:xfrm rot="19587159">
              <a:off x="5723639" y="5516890"/>
              <a:ext cx="648267" cy="106292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0BCA41E-D5B4-4FDE-A200-518E5C5535A6}"/>
                </a:ext>
              </a:extLst>
            </p:cNvPr>
            <p:cNvSpPr/>
            <p:nvPr/>
          </p:nvSpPr>
          <p:spPr>
            <a:xfrm rot="1584886">
              <a:off x="4594338" y="4468637"/>
              <a:ext cx="456700" cy="7850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15FE20C-8B16-4AF9-B44A-CA9A6FD4B4D0}"/>
                </a:ext>
              </a:extLst>
            </p:cNvPr>
            <p:cNvSpPr/>
            <p:nvPr/>
          </p:nvSpPr>
          <p:spPr>
            <a:xfrm rot="19787269">
              <a:off x="6513663" y="4564615"/>
              <a:ext cx="422463" cy="675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6F0705CB-1C8A-46AC-9778-0DED9D761D26}"/>
                </a:ext>
              </a:extLst>
            </p:cNvPr>
            <p:cNvSpPr/>
            <p:nvPr/>
          </p:nvSpPr>
          <p:spPr>
            <a:xfrm>
              <a:off x="4907140" y="5346617"/>
              <a:ext cx="1674568" cy="735869"/>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a:extLst>
                <a:ext uri="{FF2B5EF4-FFF2-40B4-BE49-F238E27FC236}">
                  <a16:creationId xmlns:a16="http://schemas.microsoft.com/office/drawing/2014/main" id="{FBBC1870-1B51-4D29-9C9D-078C3690C4AF}"/>
                </a:ext>
              </a:extLst>
            </p:cNvPr>
            <p:cNvSpPr/>
            <p:nvPr/>
          </p:nvSpPr>
          <p:spPr>
            <a:xfrm rot="1697115">
              <a:off x="4802403" y="3262366"/>
              <a:ext cx="778137" cy="181164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0443AFC7-BAF7-40F3-8F03-12E79636B46F}"/>
                </a:ext>
              </a:extLst>
            </p:cNvPr>
            <p:cNvSpPr/>
            <p:nvPr/>
          </p:nvSpPr>
          <p:spPr>
            <a:xfrm rot="19932635">
              <a:off x="5948570" y="3452539"/>
              <a:ext cx="839136" cy="1664210"/>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a:extLst>
                <a:ext uri="{FF2B5EF4-FFF2-40B4-BE49-F238E27FC236}">
                  <a16:creationId xmlns:a16="http://schemas.microsoft.com/office/drawing/2014/main" id="{CCE1C60D-0A1E-45E2-A20F-6C6DDAE406BA}"/>
                </a:ext>
              </a:extLst>
            </p:cNvPr>
            <p:cNvSpPr/>
            <p:nvPr/>
          </p:nvSpPr>
          <p:spPr>
            <a:xfrm>
              <a:off x="4968519" y="3342502"/>
              <a:ext cx="1508287" cy="2277757"/>
            </a:xfrm>
            <a:prstGeom prst="trapezoid">
              <a:avLst>
                <a:gd name="adj" fmla="val 3261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48FF9286-01A4-4EF8-B300-D26D1071416E}"/>
                </a:ext>
              </a:extLst>
            </p:cNvPr>
            <p:cNvSpPr/>
            <p:nvPr/>
          </p:nvSpPr>
          <p:spPr>
            <a:xfrm>
              <a:off x="5597068" y="2843789"/>
              <a:ext cx="518612" cy="8176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295">
              <a:extLst>
                <a:ext uri="{FF2B5EF4-FFF2-40B4-BE49-F238E27FC236}">
                  <a16:creationId xmlns:a16="http://schemas.microsoft.com/office/drawing/2014/main" id="{D9764F20-2815-40B6-B95A-20515AB2CB2A}"/>
                </a:ext>
              </a:extLst>
            </p:cNvPr>
            <p:cNvSpPr/>
            <p:nvPr/>
          </p:nvSpPr>
          <p:spPr>
            <a:xfrm rot="1111778">
              <a:off x="5207694" y="3331249"/>
              <a:ext cx="802638" cy="2812263"/>
            </a:xfrm>
            <a:custGeom>
              <a:avLst/>
              <a:gdLst>
                <a:gd name="connsiteX0" fmla="*/ 0 w 698001"/>
                <a:gd name="connsiteY0" fmla="*/ 2812263 h 2812263"/>
                <a:gd name="connsiteX1" fmla="*/ 251169 w 698001"/>
                <a:gd name="connsiteY1" fmla="*/ 0 h 2812263"/>
                <a:gd name="connsiteX2" fmla="*/ 446832 w 698001"/>
                <a:gd name="connsiteY2" fmla="*/ 0 h 2812263"/>
                <a:gd name="connsiteX3" fmla="*/ 698001 w 698001"/>
                <a:gd name="connsiteY3" fmla="*/ 2812263 h 2812263"/>
                <a:gd name="connsiteX4" fmla="*/ 0 w 698001"/>
                <a:gd name="connsiteY4" fmla="*/ 2812263 h 2812263"/>
                <a:gd name="connsiteX0" fmla="*/ 0 w 802638"/>
                <a:gd name="connsiteY0" fmla="*/ 2812263 h 2812263"/>
                <a:gd name="connsiteX1" fmla="*/ 251169 w 802638"/>
                <a:gd name="connsiteY1" fmla="*/ 0 h 2812263"/>
                <a:gd name="connsiteX2" fmla="*/ 446832 w 802638"/>
                <a:gd name="connsiteY2" fmla="*/ 0 h 2812263"/>
                <a:gd name="connsiteX3" fmla="*/ 698001 w 802638"/>
                <a:gd name="connsiteY3" fmla="*/ 2812263 h 2812263"/>
                <a:gd name="connsiteX4" fmla="*/ 0 w 802638"/>
                <a:gd name="connsiteY4" fmla="*/ 2812263 h 281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638" h="2812263">
                  <a:moveTo>
                    <a:pt x="0" y="2812263"/>
                  </a:moveTo>
                  <a:lnTo>
                    <a:pt x="251169" y="0"/>
                  </a:lnTo>
                  <a:lnTo>
                    <a:pt x="446832" y="0"/>
                  </a:lnTo>
                  <a:cubicBezTo>
                    <a:pt x="530555" y="937421"/>
                    <a:pt x="1010836" y="2706323"/>
                    <a:pt x="698001" y="2812263"/>
                  </a:cubicBezTo>
                  <a:lnTo>
                    <a:pt x="0" y="2812263"/>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A384B919-ECB2-43DA-8CAF-4C6C699F7993}"/>
                </a:ext>
              </a:extLst>
            </p:cNvPr>
            <p:cNvSpPr/>
            <p:nvPr/>
          </p:nvSpPr>
          <p:spPr>
            <a:xfrm>
              <a:off x="5188443" y="2041221"/>
              <a:ext cx="1220784" cy="14680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396EBDD8-DFFD-47AE-B620-E8D3728F461C}"/>
                </a:ext>
              </a:extLst>
            </p:cNvPr>
            <p:cNvGrpSpPr/>
            <p:nvPr/>
          </p:nvGrpSpPr>
          <p:grpSpPr>
            <a:xfrm>
              <a:off x="5815732" y="3464342"/>
              <a:ext cx="416784" cy="312667"/>
              <a:chOff x="2698645" y="3004177"/>
              <a:chExt cx="806555" cy="662901"/>
            </a:xfrm>
          </p:grpSpPr>
          <p:sp>
            <p:nvSpPr>
              <p:cNvPr id="113" name="Hexagon 112">
                <a:extLst>
                  <a:ext uri="{FF2B5EF4-FFF2-40B4-BE49-F238E27FC236}">
                    <a16:creationId xmlns:a16="http://schemas.microsoft.com/office/drawing/2014/main" id="{C07887C5-57C2-470E-BB86-D12BBCA2C832}"/>
                  </a:ext>
                </a:extLst>
              </p:cNvPr>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7-Point Star 55">
                <a:extLst>
                  <a:ext uri="{FF2B5EF4-FFF2-40B4-BE49-F238E27FC236}">
                    <a16:creationId xmlns:a16="http://schemas.microsoft.com/office/drawing/2014/main" id="{0C2220EE-3D10-4EA8-AC2C-1091085AF864}"/>
                  </a:ext>
                </a:extLst>
              </p:cNvPr>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loud 110">
              <a:extLst>
                <a:ext uri="{FF2B5EF4-FFF2-40B4-BE49-F238E27FC236}">
                  <a16:creationId xmlns:a16="http://schemas.microsoft.com/office/drawing/2014/main" id="{51002B80-E3D5-4D2C-961E-8DCAE91257E0}"/>
                </a:ext>
              </a:extLst>
            </p:cNvPr>
            <p:cNvSpPr/>
            <p:nvPr/>
          </p:nvSpPr>
          <p:spPr>
            <a:xfrm rot="2089084">
              <a:off x="5303708" y="2957818"/>
              <a:ext cx="869405" cy="81180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09D4E816-4B75-4C83-B1F6-F600D0659A9A}"/>
                </a:ext>
              </a:extLst>
            </p:cNvPr>
            <p:cNvSpPr/>
            <p:nvPr/>
          </p:nvSpPr>
          <p:spPr>
            <a:xfrm>
              <a:off x="5521116" y="3063962"/>
              <a:ext cx="352377" cy="1893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658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1107996"/>
          </a:xfrm>
          <a:prstGeom prst="rect">
            <a:avLst/>
          </a:prstGeom>
          <a:noFill/>
        </p:spPr>
        <p:txBody>
          <a:bodyPr wrap="square" rtlCol="0">
            <a:spAutoFit/>
          </a:bodyPr>
          <a:lstStyle/>
          <a:p>
            <a:pPr algn="ctr"/>
            <a:r>
              <a:rPr lang="en-US" sz="6600" dirty="0">
                <a:solidFill>
                  <a:schemeClr val="bg1"/>
                </a:solidFill>
              </a:rPr>
              <a:t>Following “the man”</a:t>
            </a:r>
            <a:endParaRPr lang="en-US" sz="5400" dirty="0">
              <a:solidFill>
                <a:schemeClr val="bg1"/>
              </a:solidFill>
            </a:endParaRP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rPr>
              <a:t>(6)</a:t>
            </a:r>
          </a:p>
        </p:txBody>
      </p:sp>
      <p:sp>
        <p:nvSpPr>
          <p:cNvPr id="2" name="Rectangle 1"/>
          <p:cNvSpPr/>
          <p:nvPr/>
        </p:nvSpPr>
        <p:spPr>
          <a:xfrm>
            <a:off x="468150" y="1381409"/>
            <a:ext cx="3116713" cy="923330"/>
          </a:xfrm>
          <a:prstGeom prst="rect">
            <a:avLst/>
          </a:prstGeom>
        </p:spPr>
        <p:txBody>
          <a:bodyPr wrap="square">
            <a:spAutoFit/>
          </a:bodyPr>
          <a:lstStyle/>
          <a:p>
            <a:pPr fontAlgn="base"/>
            <a:r>
              <a:rPr lang="en-US" dirty="0">
                <a:solidFill>
                  <a:schemeClr val="bg1"/>
                </a:solidFill>
              </a:rPr>
              <a:t>Elisha said unto the confused Syrian commander to follow him</a:t>
            </a:r>
            <a:endParaRPr lang="en-US" b="0" i="0" dirty="0">
              <a:solidFill>
                <a:schemeClr val="bg1"/>
              </a:solidFill>
              <a:effectLst/>
            </a:endParaRPr>
          </a:p>
        </p:txBody>
      </p:sp>
      <p:sp>
        <p:nvSpPr>
          <p:cNvPr id="19" name="Rectangle 18"/>
          <p:cNvSpPr/>
          <p:nvPr/>
        </p:nvSpPr>
        <p:spPr>
          <a:xfrm>
            <a:off x="4834070" y="1948589"/>
            <a:ext cx="3773069" cy="646331"/>
          </a:xfrm>
          <a:prstGeom prst="rect">
            <a:avLst/>
          </a:prstGeom>
        </p:spPr>
        <p:txBody>
          <a:bodyPr wrap="square">
            <a:spAutoFit/>
          </a:bodyPr>
          <a:lstStyle/>
          <a:p>
            <a:pPr fontAlgn="base"/>
            <a:r>
              <a:rPr lang="en-US" dirty="0">
                <a:solidFill>
                  <a:schemeClr val="bg1"/>
                </a:solidFill>
              </a:rPr>
              <a:t>Elisha led them right into Samaria and their eyes were open</a:t>
            </a:r>
            <a:endParaRPr lang="en-US" b="0" i="0" dirty="0">
              <a:solidFill>
                <a:schemeClr val="bg1"/>
              </a:solidFill>
              <a:effectLst/>
            </a:endParaRPr>
          </a:p>
        </p:txBody>
      </p:sp>
      <p:sp>
        <p:nvSpPr>
          <p:cNvPr id="20" name="Rectangle 19"/>
          <p:cNvSpPr/>
          <p:nvPr/>
        </p:nvSpPr>
        <p:spPr>
          <a:xfrm>
            <a:off x="889866" y="2823625"/>
            <a:ext cx="3773069" cy="923330"/>
          </a:xfrm>
          <a:prstGeom prst="rect">
            <a:avLst/>
          </a:prstGeom>
        </p:spPr>
        <p:txBody>
          <a:bodyPr wrap="square">
            <a:spAutoFit/>
          </a:bodyPr>
          <a:lstStyle/>
          <a:p>
            <a:pPr fontAlgn="base"/>
            <a:r>
              <a:rPr lang="en-US" dirty="0">
                <a:solidFill>
                  <a:schemeClr val="bg1"/>
                </a:solidFill>
              </a:rPr>
              <a:t>When King </a:t>
            </a:r>
            <a:r>
              <a:rPr lang="en-US" dirty="0" err="1">
                <a:solidFill>
                  <a:schemeClr val="bg1"/>
                </a:solidFill>
              </a:rPr>
              <a:t>Jehoram</a:t>
            </a:r>
            <a:r>
              <a:rPr lang="en-US" dirty="0">
                <a:solidFill>
                  <a:schemeClr val="bg1"/>
                </a:solidFill>
              </a:rPr>
              <a:t> of Israel saw what had happened he wanted to kill them…</a:t>
            </a:r>
            <a:endParaRPr lang="en-US" b="0" i="0" dirty="0">
              <a:solidFill>
                <a:schemeClr val="bg1"/>
              </a:solidFill>
              <a:effectLst/>
            </a:endParaRPr>
          </a:p>
        </p:txBody>
      </p:sp>
      <p:sp>
        <p:nvSpPr>
          <p:cNvPr id="21" name="Rectangle 20"/>
          <p:cNvSpPr/>
          <p:nvPr/>
        </p:nvSpPr>
        <p:spPr>
          <a:xfrm>
            <a:off x="4416583" y="4702313"/>
            <a:ext cx="2971045" cy="1200329"/>
          </a:xfrm>
          <a:prstGeom prst="rect">
            <a:avLst/>
          </a:prstGeom>
        </p:spPr>
        <p:txBody>
          <a:bodyPr wrap="square">
            <a:spAutoFit/>
          </a:bodyPr>
          <a:lstStyle/>
          <a:p>
            <a:pPr fontAlgn="base"/>
            <a:r>
              <a:rPr lang="en-US" dirty="0">
                <a:solidFill>
                  <a:schemeClr val="bg1"/>
                </a:solidFill>
              </a:rPr>
              <a:t>However, Elisha told him to give them something to eat and drink and ‘go to their master’</a:t>
            </a:r>
            <a:endParaRPr lang="en-US" b="0" i="0" dirty="0">
              <a:solidFill>
                <a:schemeClr val="bg1"/>
              </a:solidFill>
              <a:effectLst/>
            </a:endParaRPr>
          </a:p>
        </p:txBody>
      </p:sp>
      <p:pic>
        <p:nvPicPr>
          <p:cNvPr id="2050" name="Picture 2" descr="https://s-media-cache-ak0.pinimg.com/236x/d2/08/c1/d208c18d4108218dd7f01cec5f7650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997" y="2405942"/>
            <a:ext cx="3663529" cy="27476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ookedonthebook.com/wp-content/uploads/2012/06/elishab.jpg"/>
          <p:cNvPicPr>
            <a:picLocks noChangeAspect="1" noChangeArrowheads="1"/>
          </p:cNvPicPr>
          <p:nvPr/>
        </p:nvPicPr>
        <p:blipFill rotWithShape="1">
          <a:blip r:embed="rId4">
            <a:extLst>
              <a:ext uri="{28A0092B-C50C-407E-A947-70E740481C1C}">
                <a14:useLocalDpi xmlns:a14="http://schemas.microsoft.com/office/drawing/2010/main" val="0"/>
              </a:ext>
            </a:extLst>
          </a:blip>
          <a:srcRect r="67" b="15021"/>
          <a:stretch/>
        </p:blipFill>
        <p:spPr bwMode="auto">
          <a:xfrm>
            <a:off x="1942757" y="3849695"/>
            <a:ext cx="2313014" cy="265492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770997" y="5405630"/>
            <a:ext cx="2971045" cy="1200329"/>
          </a:xfrm>
          <a:prstGeom prst="rect">
            <a:avLst/>
          </a:prstGeom>
        </p:spPr>
        <p:txBody>
          <a:bodyPr wrap="square">
            <a:spAutoFit/>
          </a:bodyPr>
          <a:lstStyle/>
          <a:p>
            <a:pPr fontAlgn="base"/>
            <a:r>
              <a:rPr lang="en-US" sz="2400" i="1" dirty="0">
                <a:solidFill>
                  <a:srgbClr val="FFFF00"/>
                </a:solidFill>
              </a:rPr>
              <a:t>So the bands of Syria came no more into the land of Israel.</a:t>
            </a:r>
            <a:endParaRPr lang="en-US" sz="2400" b="0" i="1" dirty="0">
              <a:solidFill>
                <a:srgbClr val="FFFF00"/>
              </a:solidFill>
              <a:effectLst/>
            </a:endParaRPr>
          </a:p>
        </p:txBody>
      </p:sp>
      <p:sp>
        <p:nvSpPr>
          <p:cNvPr id="17" name="Rectangle 16"/>
          <p:cNvSpPr/>
          <p:nvPr/>
        </p:nvSpPr>
        <p:spPr>
          <a:xfrm>
            <a:off x="33196" y="6504430"/>
            <a:ext cx="1608133" cy="369332"/>
          </a:xfrm>
          <a:prstGeom prst="rect">
            <a:avLst/>
          </a:prstGeom>
        </p:spPr>
        <p:txBody>
          <a:bodyPr wrap="none">
            <a:spAutoFit/>
          </a:bodyPr>
          <a:lstStyle/>
          <a:p>
            <a:pPr fontAlgn="base"/>
            <a:r>
              <a:rPr lang="en-US" b="0" i="0" dirty="0">
                <a:solidFill>
                  <a:schemeClr val="bg1"/>
                </a:solidFill>
                <a:effectLst/>
              </a:rPr>
              <a:t>2 Kings 6:8-23</a:t>
            </a:r>
          </a:p>
        </p:txBody>
      </p:sp>
    </p:spTree>
    <p:extLst>
      <p:ext uri="{BB962C8B-B14F-4D97-AF65-F5344CB8AC3E}">
        <p14:creationId xmlns:p14="http://schemas.microsoft.com/office/powerpoint/2010/main" val="24223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3196" y="6504430"/>
            <a:ext cx="1608133" cy="369332"/>
          </a:xfrm>
          <a:prstGeom prst="rect">
            <a:avLst/>
          </a:prstGeom>
        </p:spPr>
        <p:txBody>
          <a:bodyPr wrap="none">
            <a:spAutoFit/>
          </a:bodyPr>
          <a:lstStyle/>
          <a:p>
            <a:pPr fontAlgn="base"/>
            <a:r>
              <a:rPr lang="en-US" b="0" i="0" dirty="0">
                <a:solidFill>
                  <a:schemeClr val="bg1"/>
                </a:solidFill>
                <a:effectLst/>
              </a:rPr>
              <a:t>2 Kings 6:8-23</a:t>
            </a:r>
          </a:p>
        </p:txBody>
      </p:sp>
      <p:sp>
        <p:nvSpPr>
          <p:cNvPr id="3" name="Rectangle 2"/>
          <p:cNvSpPr/>
          <p:nvPr/>
        </p:nvSpPr>
        <p:spPr>
          <a:xfrm>
            <a:off x="469694" y="3571325"/>
            <a:ext cx="6096000" cy="2308324"/>
          </a:xfrm>
          <a:prstGeom prst="rect">
            <a:avLst/>
          </a:prstGeom>
        </p:spPr>
        <p:txBody>
          <a:bodyPr>
            <a:spAutoFit/>
          </a:bodyPr>
          <a:lstStyle/>
          <a:p>
            <a:pPr fontAlgn="base"/>
            <a:r>
              <a:rPr lang="en-US" dirty="0">
                <a:solidFill>
                  <a:schemeClr val="bg1"/>
                </a:solidFill>
              </a:rPr>
              <a:t>When disappointment and discouragement strike—and they will—you remember and never forget that if our eyes could be opened we would see horses and chariots of fire as far as the eye can see riding at reckless speed to come to our protection. </a:t>
            </a:r>
          </a:p>
          <a:p>
            <a:pPr fontAlgn="base"/>
            <a:endParaRPr lang="en-US" dirty="0">
              <a:solidFill>
                <a:schemeClr val="bg1"/>
              </a:solidFill>
            </a:endParaRPr>
          </a:p>
          <a:p>
            <a:pPr fontAlgn="base"/>
            <a:r>
              <a:rPr lang="en-US" dirty="0">
                <a:solidFill>
                  <a:schemeClr val="bg1"/>
                </a:solidFill>
              </a:rPr>
              <a:t>They will always be there, these armies of heaven, in defense of Abraham’s seed. (8)</a:t>
            </a:r>
            <a:endParaRPr lang="en-US" b="0" i="0" dirty="0">
              <a:solidFill>
                <a:schemeClr val="bg1"/>
              </a:solidFill>
              <a:effectLst/>
            </a:endParaRPr>
          </a:p>
        </p:txBody>
      </p:sp>
      <p:pic>
        <p:nvPicPr>
          <p:cNvPr id="3074" name="Picture 2" descr="https://c1.staticflickr.com/9/8236/8488995775_01b9447601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85" y="386445"/>
            <a:ext cx="2798434" cy="27984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tlantisquest.com/chariot.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8338" y="3288453"/>
            <a:ext cx="3781425" cy="2943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1044" y="334567"/>
            <a:ext cx="1863436" cy="2327564"/>
          </a:xfrm>
          <a:prstGeom prst="rect">
            <a:avLst/>
          </a:prstGeom>
        </p:spPr>
      </p:pic>
      <p:sp>
        <p:nvSpPr>
          <p:cNvPr id="7" name="Rectangle 6"/>
          <p:cNvSpPr/>
          <p:nvPr/>
        </p:nvSpPr>
        <p:spPr>
          <a:xfrm>
            <a:off x="3754170" y="1108571"/>
            <a:ext cx="6096000" cy="1200329"/>
          </a:xfrm>
          <a:prstGeom prst="rect">
            <a:avLst/>
          </a:prstGeom>
        </p:spPr>
        <p:txBody>
          <a:bodyPr>
            <a:spAutoFit/>
          </a:bodyPr>
          <a:lstStyle/>
          <a:p>
            <a:pPr fontAlgn="base"/>
            <a:r>
              <a:rPr lang="en-US" sz="2400" dirty="0">
                <a:solidFill>
                  <a:schemeClr val="bg1"/>
                </a:solidFill>
              </a:rPr>
              <a:t>In the gospel of Jesus Christ you have help from both sides of the veil and you must never forget that. </a:t>
            </a:r>
          </a:p>
        </p:txBody>
      </p:sp>
    </p:spTree>
    <p:extLst>
      <p:ext uri="{BB962C8B-B14F-4D97-AF65-F5344CB8AC3E}">
        <p14:creationId xmlns:p14="http://schemas.microsoft.com/office/powerpoint/2010/main" val="406265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838242" y="1540516"/>
            <a:ext cx="4953822" cy="3565637"/>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22" name="Rectangle 2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34986" y="384805"/>
                <a:ext cx="457200" cy="2497726"/>
                <a:chOff x="533400" y="381000"/>
                <a:chExt cx="457200" cy="2497726"/>
              </a:xfrm>
            </p:grpSpPr>
            <p:sp>
              <p:nvSpPr>
                <p:cNvPr id="29" name="Oval 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714897" y="381000"/>
                <a:ext cx="457200" cy="2497726"/>
                <a:chOff x="2714897" y="457200"/>
                <a:chExt cx="457200" cy="2497726"/>
              </a:xfrm>
            </p:grpSpPr>
            <p:sp>
              <p:nvSpPr>
                <p:cNvPr id="25" name="Oval 2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842492" y="972693"/>
              <a:ext cx="2293346" cy="1360332"/>
            </a:xfrm>
            <a:prstGeom prst="rect">
              <a:avLst/>
            </a:prstGeom>
          </p:spPr>
          <p:txBody>
            <a:bodyPr wrap="square">
              <a:spAutoFit/>
            </a:bodyPr>
            <a:lstStyle/>
            <a:p>
              <a:pPr algn="ctr"/>
              <a:r>
                <a:rPr lang="en-US" sz="2000" b="1" dirty="0"/>
                <a:t>As we are faithful to the Lord, we can receive His help in our challenges, even though we may not be aware of His help at the time</a:t>
              </a:r>
              <a:endParaRPr lang="en-US" sz="2000" i="1" dirty="0"/>
            </a:p>
          </p:txBody>
        </p:sp>
      </p:grpSp>
    </p:spTree>
    <p:extLst>
      <p:ext uri="{BB962C8B-B14F-4D97-AF65-F5344CB8AC3E}">
        <p14:creationId xmlns:p14="http://schemas.microsoft.com/office/powerpoint/2010/main" val="389066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461665"/>
          </a:xfrm>
          <a:prstGeom prst="rect">
            <a:avLst/>
          </a:prstGeom>
          <a:noFill/>
        </p:spPr>
        <p:txBody>
          <a:bodyPr wrap="square" rtlCol="0">
            <a:spAutoFit/>
          </a:bodyPr>
          <a:lstStyle/>
          <a:p>
            <a:pPr algn="ctr"/>
            <a:r>
              <a:rPr lang="en-US" sz="2400" dirty="0">
                <a:solidFill>
                  <a:schemeClr val="bg1"/>
                </a:solidFill>
              </a:rPr>
              <a:t>The Rest of the Story—2 Kings 6:24-13:25</a:t>
            </a: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rPr>
              <a:t>(6)</a:t>
            </a:r>
          </a:p>
        </p:txBody>
      </p:sp>
      <p:sp>
        <p:nvSpPr>
          <p:cNvPr id="19" name="Rectangle 18"/>
          <p:cNvSpPr/>
          <p:nvPr/>
        </p:nvSpPr>
        <p:spPr>
          <a:xfrm>
            <a:off x="4932233" y="2055540"/>
            <a:ext cx="3773069" cy="646331"/>
          </a:xfrm>
          <a:prstGeom prst="rect">
            <a:avLst/>
          </a:prstGeom>
        </p:spPr>
        <p:txBody>
          <a:bodyPr wrap="square">
            <a:spAutoFit/>
          </a:bodyPr>
          <a:lstStyle/>
          <a:p>
            <a:pPr fontAlgn="base"/>
            <a:r>
              <a:rPr lang="en-US" dirty="0">
                <a:solidFill>
                  <a:schemeClr val="bg1"/>
                </a:solidFill>
              </a:rPr>
              <a:t>Elisha led them right into Samaria and their eyes were open</a:t>
            </a:r>
            <a:endParaRPr lang="en-US" b="0" i="0" dirty="0">
              <a:solidFill>
                <a:schemeClr val="bg1"/>
              </a:solidFill>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469288074"/>
              </p:ext>
            </p:extLst>
          </p:nvPr>
        </p:nvGraphicFramePr>
        <p:xfrm>
          <a:off x="205600" y="447901"/>
          <a:ext cx="11563906" cy="6248400"/>
        </p:xfrm>
        <a:graphic>
          <a:graphicData uri="http://schemas.openxmlformats.org/drawingml/2006/table">
            <a:tbl>
              <a:tblPr firstRow="1" bandRow="1">
                <a:tableStyleId>{7DF18680-E054-41AD-8BC1-D1AEF772440D}</a:tableStyleId>
              </a:tblPr>
              <a:tblGrid>
                <a:gridCol w="3605909">
                  <a:extLst>
                    <a:ext uri="{9D8B030D-6E8A-4147-A177-3AD203B41FA5}">
                      <a16:colId xmlns:a16="http://schemas.microsoft.com/office/drawing/2014/main" val="20000"/>
                    </a:ext>
                  </a:extLst>
                </a:gridCol>
                <a:gridCol w="6282457">
                  <a:extLst>
                    <a:ext uri="{9D8B030D-6E8A-4147-A177-3AD203B41FA5}">
                      <a16:colId xmlns:a16="http://schemas.microsoft.com/office/drawing/2014/main" val="20001"/>
                    </a:ext>
                  </a:extLst>
                </a:gridCol>
                <a:gridCol w="1675540">
                  <a:extLst>
                    <a:ext uri="{9D8B030D-6E8A-4147-A177-3AD203B41FA5}">
                      <a16:colId xmlns:a16="http://schemas.microsoft.com/office/drawing/2014/main" val="20002"/>
                    </a:ext>
                  </a:extLst>
                </a:gridCol>
              </a:tblGrid>
              <a:tr h="370840">
                <a:tc>
                  <a:txBody>
                    <a:bodyPr/>
                    <a:lstStyle/>
                    <a:p>
                      <a:r>
                        <a:rPr lang="en-US" sz="1200" dirty="0"/>
                        <a:t>Kings,</a:t>
                      </a:r>
                      <a:r>
                        <a:rPr lang="en-US" sz="1200" baseline="0" dirty="0"/>
                        <a:t> Rulers and Prophet Elisha</a:t>
                      </a:r>
                      <a:endParaRPr lang="en-US" sz="1200" dirty="0"/>
                    </a:p>
                  </a:txBody>
                  <a:tcPr/>
                </a:tc>
                <a:tc>
                  <a:txBody>
                    <a:bodyPr/>
                    <a:lstStyle/>
                    <a:p>
                      <a:endParaRPr lang="en-US" sz="1200" dirty="0"/>
                    </a:p>
                  </a:txBody>
                  <a:tcPr/>
                </a:tc>
                <a:tc>
                  <a:txBody>
                    <a:bodyPr/>
                    <a:lstStyle/>
                    <a:p>
                      <a:r>
                        <a:rPr lang="en-US" sz="1200" dirty="0"/>
                        <a:t>2 Kings</a:t>
                      </a:r>
                    </a:p>
                  </a:txBody>
                  <a:tcPr/>
                </a:tc>
                <a:extLst>
                  <a:ext uri="{0D108BD9-81ED-4DB2-BD59-A6C34878D82A}">
                    <a16:rowId xmlns:a16="http://schemas.microsoft.com/office/drawing/2014/main" val="10000"/>
                  </a:ext>
                </a:extLst>
              </a:tr>
              <a:tr h="370840">
                <a:tc>
                  <a:txBody>
                    <a:bodyPr/>
                    <a:lstStyle/>
                    <a:p>
                      <a:r>
                        <a:rPr lang="en-US" sz="1200" dirty="0"/>
                        <a:t>Miracles</a:t>
                      </a:r>
                      <a:r>
                        <a:rPr lang="en-US" sz="1200" baseline="0" dirty="0"/>
                        <a:t> from Elisha</a:t>
                      </a:r>
                      <a:endParaRPr lang="en-US" sz="1200" dirty="0"/>
                    </a:p>
                  </a:txBody>
                  <a:tcPr/>
                </a:tc>
                <a:tc>
                  <a:txBody>
                    <a:bodyPr/>
                    <a:lstStyle/>
                    <a:p>
                      <a:r>
                        <a:rPr lang="en-US" sz="1200" dirty="0"/>
                        <a:t>Second Syrian Attack</a:t>
                      </a:r>
                    </a:p>
                  </a:txBody>
                  <a:tcPr/>
                </a:tc>
                <a:tc>
                  <a:txBody>
                    <a:bodyPr/>
                    <a:lstStyle/>
                    <a:p>
                      <a:r>
                        <a:rPr lang="en-US" sz="1200" dirty="0"/>
                        <a:t>6:24-7:20</a:t>
                      </a:r>
                    </a:p>
                  </a:txBody>
                  <a:tcPr/>
                </a:tc>
                <a:extLst>
                  <a:ext uri="{0D108BD9-81ED-4DB2-BD59-A6C34878D82A}">
                    <a16:rowId xmlns:a16="http://schemas.microsoft.com/office/drawing/2014/main" val="10001"/>
                  </a:ext>
                </a:extLst>
              </a:tr>
              <a:tr h="370840">
                <a:tc>
                  <a:txBody>
                    <a:bodyPr/>
                    <a:lstStyle/>
                    <a:p>
                      <a:r>
                        <a:rPr lang="en-US" sz="1200" dirty="0"/>
                        <a:t>Siege of Samaria </a:t>
                      </a:r>
                    </a:p>
                  </a:txBody>
                  <a:tcPr/>
                </a:tc>
                <a:tc>
                  <a:txBody>
                    <a:bodyPr/>
                    <a:lstStyle/>
                    <a:p>
                      <a:r>
                        <a:rPr lang="en-US" sz="1200" dirty="0"/>
                        <a:t>Causes famine</a:t>
                      </a:r>
                    </a:p>
                  </a:txBody>
                  <a:tcPr/>
                </a:tc>
                <a:tc>
                  <a:txBody>
                    <a:bodyPr/>
                    <a:lstStyle/>
                    <a:p>
                      <a:r>
                        <a:rPr lang="en-US" sz="1200" dirty="0"/>
                        <a:t>6:24-29</a:t>
                      </a:r>
                    </a:p>
                  </a:txBody>
                  <a:tcPr/>
                </a:tc>
                <a:extLst>
                  <a:ext uri="{0D108BD9-81ED-4DB2-BD59-A6C34878D82A}">
                    <a16:rowId xmlns:a16="http://schemas.microsoft.com/office/drawing/2014/main" val="10002"/>
                  </a:ext>
                </a:extLst>
              </a:tr>
              <a:tr h="370840">
                <a:tc>
                  <a:txBody>
                    <a:bodyPr/>
                    <a:lstStyle/>
                    <a:p>
                      <a:r>
                        <a:rPr lang="en-US" sz="1200" dirty="0"/>
                        <a:t>Elisha’s Prophecies</a:t>
                      </a:r>
                    </a:p>
                  </a:txBody>
                  <a:tcPr/>
                </a:tc>
                <a:tc>
                  <a:txBody>
                    <a:bodyPr/>
                    <a:lstStyle/>
                    <a:p>
                      <a:endParaRPr lang="en-US" sz="1200" dirty="0"/>
                    </a:p>
                  </a:txBody>
                  <a:tcPr/>
                </a:tc>
                <a:tc>
                  <a:txBody>
                    <a:bodyPr/>
                    <a:lstStyle/>
                    <a:p>
                      <a:r>
                        <a:rPr lang="en-US" sz="1200" dirty="0"/>
                        <a:t>6:30-7:20</a:t>
                      </a:r>
                    </a:p>
                  </a:txBody>
                  <a:tcPr/>
                </a:tc>
                <a:extLst>
                  <a:ext uri="{0D108BD9-81ED-4DB2-BD59-A6C34878D82A}">
                    <a16:rowId xmlns:a16="http://schemas.microsoft.com/office/drawing/2014/main" val="10003"/>
                  </a:ext>
                </a:extLst>
              </a:tr>
              <a:tr h="370840">
                <a:tc>
                  <a:txBody>
                    <a:bodyPr/>
                    <a:lstStyle/>
                    <a:p>
                      <a:r>
                        <a:rPr lang="en-US" sz="1200" dirty="0"/>
                        <a:t>Elisha’s Ministry</a:t>
                      </a:r>
                    </a:p>
                  </a:txBody>
                  <a:tcPr/>
                </a:tc>
                <a:tc>
                  <a:txBody>
                    <a:bodyPr/>
                    <a:lstStyle/>
                    <a:p>
                      <a:r>
                        <a:rPr lang="en-US" sz="1200" dirty="0"/>
                        <a:t>With </a:t>
                      </a:r>
                      <a:r>
                        <a:rPr lang="en-US" sz="1200" dirty="0" err="1"/>
                        <a:t>Shunammite</a:t>
                      </a:r>
                      <a:r>
                        <a:rPr lang="en-US" sz="1200" dirty="0"/>
                        <a:t> Woman</a:t>
                      </a:r>
                    </a:p>
                  </a:txBody>
                  <a:tcPr/>
                </a:tc>
                <a:tc>
                  <a:txBody>
                    <a:bodyPr/>
                    <a:lstStyle/>
                    <a:p>
                      <a:r>
                        <a:rPr lang="en-US" sz="1200" dirty="0"/>
                        <a:t>8:1-6</a:t>
                      </a:r>
                    </a:p>
                  </a:txBody>
                  <a:tcPr/>
                </a:tc>
                <a:extLst>
                  <a:ext uri="{0D108BD9-81ED-4DB2-BD59-A6C34878D82A}">
                    <a16:rowId xmlns:a16="http://schemas.microsoft.com/office/drawing/2014/main" val="10004"/>
                  </a:ext>
                </a:extLst>
              </a:tr>
              <a:tr h="370840">
                <a:tc>
                  <a:txBody>
                    <a:bodyPr/>
                    <a:lstStyle/>
                    <a:p>
                      <a:r>
                        <a:rPr lang="en-US" sz="1200" dirty="0"/>
                        <a:t>Elisha’s Ministry</a:t>
                      </a:r>
                    </a:p>
                  </a:txBody>
                  <a:tcPr/>
                </a:tc>
                <a:tc>
                  <a:txBody>
                    <a:bodyPr/>
                    <a:lstStyle/>
                    <a:p>
                      <a:r>
                        <a:rPr lang="en-US" sz="1200" dirty="0"/>
                        <a:t>With the King of Syria</a:t>
                      </a:r>
                    </a:p>
                  </a:txBody>
                  <a:tcPr/>
                </a:tc>
                <a:tc>
                  <a:txBody>
                    <a:bodyPr/>
                    <a:lstStyle/>
                    <a:p>
                      <a:r>
                        <a:rPr lang="en-US" sz="1200" dirty="0"/>
                        <a:t>8:7-15</a:t>
                      </a:r>
                    </a:p>
                  </a:txBody>
                  <a:tcPr/>
                </a:tc>
                <a:extLst>
                  <a:ext uri="{0D108BD9-81ED-4DB2-BD59-A6C34878D82A}">
                    <a16:rowId xmlns:a16="http://schemas.microsoft.com/office/drawing/2014/main" val="10005"/>
                  </a:ext>
                </a:extLst>
              </a:tr>
              <a:tr h="370840">
                <a:tc>
                  <a:txBody>
                    <a:bodyPr/>
                    <a:lstStyle/>
                    <a:p>
                      <a:r>
                        <a:rPr lang="en-US" sz="1200" dirty="0"/>
                        <a:t>The Reign of Judah</a:t>
                      </a:r>
                    </a:p>
                  </a:txBody>
                  <a:tcPr/>
                </a:tc>
                <a:tc>
                  <a:txBody>
                    <a:bodyPr/>
                    <a:lstStyle/>
                    <a:p>
                      <a:endParaRPr lang="en-US" sz="1200" dirty="0"/>
                    </a:p>
                  </a:txBody>
                  <a:tcPr/>
                </a:tc>
                <a:tc>
                  <a:txBody>
                    <a:bodyPr/>
                    <a:lstStyle/>
                    <a:p>
                      <a:r>
                        <a:rPr lang="en-US" sz="1200" dirty="0"/>
                        <a:t>8:16-24</a:t>
                      </a:r>
                    </a:p>
                  </a:txBody>
                  <a:tcPr/>
                </a:tc>
                <a:extLst>
                  <a:ext uri="{0D108BD9-81ED-4DB2-BD59-A6C34878D82A}">
                    <a16:rowId xmlns:a16="http://schemas.microsoft.com/office/drawing/2014/main" val="10006"/>
                  </a:ext>
                </a:extLst>
              </a:tr>
              <a:tr h="370840">
                <a:tc>
                  <a:txBody>
                    <a:bodyPr/>
                    <a:lstStyle/>
                    <a:p>
                      <a:r>
                        <a:rPr lang="en-US" sz="1200" dirty="0"/>
                        <a:t>The Reign of </a:t>
                      </a:r>
                      <a:r>
                        <a:rPr lang="en-US" sz="1200" dirty="0" err="1"/>
                        <a:t>Ahaziah</a:t>
                      </a:r>
                      <a:r>
                        <a:rPr lang="en-US" sz="1200" dirty="0"/>
                        <a:t> in Judah—and death</a:t>
                      </a:r>
                    </a:p>
                  </a:txBody>
                  <a:tcPr/>
                </a:tc>
                <a:tc>
                  <a:txBody>
                    <a:bodyPr/>
                    <a:lstStyle/>
                    <a:p>
                      <a:r>
                        <a:rPr lang="en-US" sz="1200" dirty="0"/>
                        <a:t>Spiritual evaluation, and political situation under </a:t>
                      </a:r>
                      <a:r>
                        <a:rPr lang="en-US" sz="1200" dirty="0" err="1"/>
                        <a:t>Ahaziah</a:t>
                      </a:r>
                      <a:endParaRPr lang="en-US" sz="1200" dirty="0"/>
                    </a:p>
                  </a:txBody>
                  <a:tcPr/>
                </a:tc>
                <a:tc>
                  <a:txBody>
                    <a:bodyPr/>
                    <a:lstStyle/>
                    <a:p>
                      <a:r>
                        <a:rPr lang="en-US" sz="1200" dirty="0"/>
                        <a:t>8:25-9:29</a:t>
                      </a:r>
                    </a:p>
                    <a:p>
                      <a:r>
                        <a:rPr lang="en-US" sz="1200" dirty="0"/>
                        <a:t>9:27-29</a:t>
                      </a:r>
                    </a:p>
                  </a:txBody>
                  <a:tcPr/>
                </a:tc>
                <a:extLst>
                  <a:ext uri="{0D108BD9-81ED-4DB2-BD59-A6C34878D82A}">
                    <a16:rowId xmlns:a16="http://schemas.microsoft.com/office/drawing/2014/main" val="10007"/>
                  </a:ext>
                </a:extLst>
              </a:tr>
              <a:tr h="370840">
                <a:tc>
                  <a:txBody>
                    <a:bodyPr/>
                    <a:lstStyle/>
                    <a:p>
                      <a:r>
                        <a:rPr lang="en-US" sz="1200" dirty="0"/>
                        <a:t>Battle against Syria</a:t>
                      </a:r>
                    </a:p>
                  </a:txBody>
                  <a:tcPr/>
                </a:tc>
                <a:tc>
                  <a:txBody>
                    <a:bodyPr/>
                    <a:lstStyle/>
                    <a:p>
                      <a:endParaRPr lang="en-US" sz="1200" dirty="0"/>
                    </a:p>
                  </a:txBody>
                  <a:tcPr/>
                </a:tc>
                <a:tc>
                  <a:txBody>
                    <a:bodyPr/>
                    <a:lstStyle/>
                    <a:p>
                      <a:r>
                        <a:rPr lang="en-US" sz="1200" dirty="0"/>
                        <a:t>8:28-29</a:t>
                      </a:r>
                    </a:p>
                  </a:txBody>
                  <a:tcPr/>
                </a:tc>
                <a:extLst>
                  <a:ext uri="{0D108BD9-81ED-4DB2-BD59-A6C34878D82A}">
                    <a16:rowId xmlns:a16="http://schemas.microsoft.com/office/drawing/2014/main" val="10008"/>
                  </a:ext>
                </a:extLst>
              </a:tr>
              <a:tr h="370840">
                <a:tc>
                  <a:txBody>
                    <a:bodyPr/>
                    <a:lstStyle/>
                    <a:p>
                      <a:r>
                        <a:rPr lang="en-US" sz="1200" dirty="0"/>
                        <a:t>Anointing</a:t>
                      </a:r>
                      <a:r>
                        <a:rPr lang="en-US" sz="1200" baseline="0" dirty="0"/>
                        <a:t> of Jehu</a:t>
                      </a:r>
                      <a:endParaRPr lang="en-US" sz="1200" dirty="0"/>
                    </a:p>
                  </a:txBody>
                  <a:tcPr/>
                </a:tc>
                <a:tc>
                  <a:txBody>
                    <a:bodyPr/>
                    <a:lstStyle/>
                    <a:p>
                      <a:r>
                        <a:rPr lang="en-US" sz="1200" dirty="0"/>
                        <a:t>King over</a:t>
                      </a:r>
                      <a:r>
                        <a:rPr lang="en-US" sz="1200" baseline="0" dirty="0"/>
                        <a:t> Israel</a:t>
                      </a:r>
                      <a:endParaRPr lang="en-US" sz="1200" dirty="0"/>
                    </a:p>
                  </a:txBody>
                  <a:tcPr/>
                </a:tc>
                <a:tc>
                  <a:txBody>
                    <a:bodyPr/>
                    <a:lstStyle/>
                    <a:p>
                      <a:r>
                        <a:rPr lang="en-US" sz="1200" dirty="0"/>
                        <a:t>9:1-13</a:t>
                      </a:r>
                    </a:p>
                  </a:txBody>
                  <a:tcPr/>
                </a:tc>
                <a:extLst>
                  <a:ext uri="{0D108BD9-81ED-4DB2-BD59-A6C34878D82A}">
                    <a16:rowId xmlns:a16="http://schemas.microsoft.com/office/drawing/2014/main" val="10009"/>
                  </a:ext>
                </a:extLst>
              </a:tr>
              <a:tr h="370840">
                <a:tc>
                  <a:txBody>
                    <a:bodyPr/>
                    <a:lstStyle/>
                    <a:p>
                      <a:r>
                        <a:rPr lang="en-US" sz="1200" dirty="0"/>
                        <a:t>Execution of </a:t>
                      </a:r>
                      <a:r>
                        <a:rPr lang="en-US" sz="1200" dirty="0" err="1"/>
                        <a:t>Joram</a:t>
                      </a:r>
                      <a:endParaRPr lang="en-US" sz="1200" dirty="0"/>
                    </a:p>
                  </a:txBody>
                  <a:tcPr/>
                </a:tc>
                <a:tc>
                  <a:txBody>
                    <a:bodyPr/>
                    <a:lstStyle/>
                    <a:p>
                      <a:r>
                        <a:rPr lang="en-US" sz="1100" b="0" i="1" kern="1200" dirty="0">
                          <a:solidFill>
                            <a:schemeClr val="dk1"/>
                          </a:solidFill>
                          <a:effectLst/>
                          <a:latin typeface="+mn-lt"/>
                          <a:ea typeface="+mn-ea"/>
                          <a:cs typeface="+mn-cs"/>
                        </a:rPr>
                        <a:t>And Jehu drew a bow with his full strength, and </a:t>
                      </a:r>
                      <a:r>
                        <a:rPr lang="en-US" sz="1100" b="0" i="1" kern="1200" dirty="0" err="1">
                          <a:solidFill>
                            <a:schemeClr val="dk1"/>
                          </a:solidFill>
                          <a:effectLst/>
                          <a:latin typeface="+mn-lt"/>
                          <a:ea typeface="+mn-ea"/>
                          <a:cs typeface="+mn-cs"/>
                        </a:rPr>
                        <a:t>smoteJehoram</a:t>
                      </a:r>
                      <a:r>
                        <a:rPr lang="en-US" sz="1100" b="0" i="1" kern="1200" dirty="0">
                          <a:solidFill>
                            <a:schemeClr val="dk1"/>
                          </a:solidFill>
                          <a:effectLst/>
                          <a:latin typeface="+mn-lt"/>
                          <a:ea typeface="+mn-ea"/>
                          <a:cs typeface="+mn-cs"/>
                        </a:rPr>
                        <a:t> between his arms, and the arrow went out at his heart, and he sunk down in his chariot</a:t>
                      </a:r>
                      <a:endParaRPr lang="en-US" sz="1100" i="1" dirty="0"/>
                    </a:p>
                  </a:txBody>
                  <a:tcPr/>
                </a:tc>
                <a:tc>
                  <a:txBody>
                    <a:bodyPr/>
                    <a:lstStyle/>
                    <a:p>
                      <a:r>
                        <a:rPr lang="en-US" sz="1200" dirty="0"/>
                        <a:t>9:14-26</a:t>
                      </a:r>
                    </a:p>
                  </a:txBody>
                  <a:tcPr/>
                </a:tc>
                <a:extLst>
                  <a:ext uri="{0D108BD9-81ED-4DB2-BD59-A6C34878D82A}">
                    <a16:rowId xmlns:a16="http://schemas.microsoft.com/office/drawing/2014/main" val="10010"/>
                  </a:ext>
                </a:extLst>
              </a:tr>
              <a:tr h="370840">
                <a:tc>
                  <a:txBody>
                    <a:bodyPr/>
                    <a:lstStyle/>
                    <a:p>
                      <a:r>
                        <a:rPr lang="en-US" sz="1200" dirty="0"/>
                        <a:t>The Reign of Jehu—and death</a:t>
                      </a:r>
                    </a:p>
                  </a:txBody>
                  <a:tcPr/>
                </a:tc>
                <a:tc>
                  <a:txBody>
                    <a:bodyPr/>
                    <a:lstStyle/>
                    <a:p>
                      <a:r>
                        <a:rPr lang="en-US" sz="1200" dirty="0"/>
                        <a:t>Spiritual evaluation, and political situation under Jehu/ and fulfilment of Elisha’s prophecy</a:t>
                      </a:r>
                    </a:p>
                  </a:txBody>
                  <a:tcPr/>
                </a:tc>
                <a:tc>
                  <a:txBody>
                    <a:bodyPr/>
                    <a:lstStyle/>
                    <a:p>
                      <a:r>
                        <a:rPr lang="en-US" sz="1200" dirty="0"/>
                        <a:t>9:30-10:36</a:t>
                      </a:r>
                    </a:p>
                    <a:p>
                      <a:r>
                        <a:rPr lang="en-US" sz="1200" dirty="0"/>
                        <a:t>9:30-10:28</a:t>
                      </a:r>
                    </a:p>
                  </a:txBody>
                  <a:tcPr/>
                </a:tc>
                <a:extLst>
                  <a:ext uri="{0D108BD9-81ED-4DB2-BD59-A6C34878D82A}">
                    <a16:rowId xmlns:a16="http://schemas.microsoft.com/office/drawing/2014/main" val="10011"/>
                  </a:ext>
                </a:extLst>
              </a:tr>
              <a:tr h="370840">
                <a:tc>
                  <a:txBody>
                    <a:bodyPr/>
                    <a:lstStyle/>
                    <a:p>
                      <a:r>
                        <a:rPr lang="en-US" sz="1200" dirty="0"/>
                        <a:t>The Reign of Queen </a:t>
                      </a:r>
                      <a:r>
                        <a:rPr lang="en-US" sz="1200" dirty="0" err="1"/>
                        <a:t>Athaliah</a:t>
                      </a:r>
                      <a:r>
                        <a:rPr lang="en-US" sz="1200" dirty="0"/>
                        <a:t> in Judah—and death</a:t>
                      </a:r>
                    </a:p>
                  </a:txBody>
                  <a:tcPr/>
                </a:tc>
                <a:tc>
                  <a:txBody>
                    <a:bodyPr/>
                    <a:lstStyle/>
                    <a:p>
                      <a:r>
                        <a:rPr lang="en-US" sz="1200" dirty="0"/>
                        <a:t>Salvation of </a:t>
                      </a:r>
                      <a:r>
                        <a:rPr lang="en-US" sz="1200" dirty="0" err="1"/>
                        <a:t>Joash</a:t>
                      </a:r>
                      <a:r>
                        <a:rPr lang="en-US" sz="1200" dirty="0"/>
                        <a:t>, Overthrow of </a:t>
                      </a:r>
                      <a:r>
                        <a:rPr lang="en-US" sz="1200" dirty="0" err="1"/>
                        <a:t>Athaliah</a:t>
                      </a:r>
                      <a:r>
                        <a:rPr lang="en-US" sz="1200" dirty="0"/>
                        <a:t> by </a:t>
                      </a:r>
                      <a:r>
                        <a:rPr lang="en-US" sz="1200" dirty="0" err="1"/>
                        <a:t>Jehoiada</a:t>
                      </a:r>
                      <a:endParaRPr lang="en-US" sz="1200" dirty="0"/>
                    </a:p>
                  </a:txBody>
                  <a:tcPr/>
                </a:tc>
                <a:tc>
                  <a:txBody>
                    <a:bodyPr/>
                    <a:lstStyle/>
                    <a:p>
                      <a:r>
                        <a:rPr lang="en-US" sz="1200" dirty="0"/>
                        <a:t> 11:1-16</a:t>
                      </a:r>
                    </a:p>
                  </a:txBody>
                  <a:tcPr/>
                </a:tc>
                <a:extLst>
                  <a:ext uri="{0D108BD9-81ED-4DB2-BD59-A6C34878D82A}">
                    <a16:rowId xmlns:a16="http://schemas.microsoft.com/office/drawing/2014/main" val="10012"/>
                  </a:ext>
                </a:extLst>
              </a:tr>
              <a:tr h="370840">
                <a:tc>
                  <a:txBody>
                    <a:bodyPr/>
                    <a:lstStyle/>
                    <a:p>
                      <a:r>
                        <a:rPr lang="en-US" sz="1200" dirty="0"/>
                        <a:t>The Reign of </a:t>
                      </a:r>
                      <a:r>
                        <a:rPr lang="en-US" sz="1200" dirty="0" err="1"/>
                        <a:t>Joash</a:t>
                      </a:r>
                      <a:r>
                        <a:rPr lang="en-US" sz="1200" dirty="0"/>
                        <a:t> in Judah—and</a:t>
                      </a:r>
                      <a:r>
                        <a:rPr lang="en-US" sz="1200" baseline="0" dirty="0"/>
                        <a:t> death</a:t>
                      </a:r>
                      <a:endParaRPr lang="en-US" sz="1200" dirty="0"/>
                    </a:p>
                  </a:txBody>
                  <a:tcPr/>
                </a:tc>
                <a:tc>
                  <a:txBody>
                    <a:bodyPr/>
                    <a:lstStyle/>
                    <a:p>
                      <a:r>
                        <a:rPr lang="en-US" sz="1200" dirty="0" err="1"/>
                        <a:t>Revewal</a:t>
                      </a:r>
                      <a:r>
                        <a:rPr lang="en-US" sz="1200" dirty="0"/>
                        <a:t> of Covenant, Spiritual and </a:t>
                      </a:r>
                      <a:r>
                        <a:rPr lang="en-US" sz="1200" dirty="0" err="1"/>
                        <a:t>poltical</a:t>
                      </a:r>
                      <a:r>
                        <a:rPr lang="en-US" sz="1200" dirty="0"/>
                        <a:t> situation under </a:t>
                      </a:r>
                      <a:r>
                        <a:rPr lang="en-US" sz="1200" dirty="0" err="1"/>
                        <a:t>Joash</a:t>
                      </a:r>
                      <a:endParaRPr lang="en-US" sz="1200" dirty="0"/>
                    </a:p>
                  </a:txBody>
                  <a:tcPr/>
                </a:tc>
                <a:tc>
                  <a:txBody>
                    <a:bodyPr/>
                    <a:lstStyle/>
                    <a:p>
                      <a:r>
                        <a:rPr lang="en-US" sz="1200" dirty="0"/>
                        <a:t>11:17-12:21</a:t>
                      </a:r>
                    </a:p>
                  </a:txBody>
                  <a:tcPr/>
                </a:tc>
                <a:extLst>
                  <a:ext uri="{0D108BD9-81ED-4DB2-BD59-A6C34878D82A}">
                    <a16:rowId xmlns:a16="http://schemas.microsoft.com/office/drawing/2014/main" val="10013"/>
                  </a:ext>
                </a:extLst>
              </a:tr>
              <a:tr h="370840">
                <a:tc>
                  <a:txBody>
                    <a:bodyPr/>
                    <a:lstStyle/>
                    <a:p>
                      <a:r>
                        <a:rPr lang="en-US" sz="1200" dirty="0"/>
                        <a:t>The Reign</a:t>
                      </a:r>
                      <a:r>
                        <a:rPr lang="en-US" sz="1200" baseline="0" dirty="0"/>
                        <a:t> of </a:t>
                      </a:r>
                      <a:r>
                        <a:rPr lang="en-US" sz="1200" baseline="0" dirty="0" err="1"/>
                        <a:t>Jehoahaz</a:t>
                      </a:r>
                      <a:r>
                        <a:rPr lang="en-US" sz="1200" baseline="0" dirty="0"/>
                        <a:t> and Jehoash in Israel</a:t>
                      </a:r>
                      <a:endParaRPr lang="en-US" sz="1200" dirty="0"/>
                    </a:p>
                  </a:txBody>
                  <a:tcPr/>
                </a:tc>
                <a:tc>
                  <a:txBody>
                    <a:bodyPr/>
                    <a:lstStyle/>
                    <a:p>
                      <a:endParaRPr lang="en-US" sz="1200" dirty="0"/>
                    </a:p>
                  </a:txBody>
                  <a:tcPr/>
                </a:tc>
                <a:tc>
                  <a:txBody>
                    <a:bodyPr/>
                    <a:lstStyle/>
                    <a:p>
                      <a:r>
                        <a:rPr lang="en-US" sz="1200" dirty="0"/>
                        <a:t>13:1-13</a:t>
                      </a:r>
                    </a:p>
                  </a:txBody>
                  <a:tcPr/>
                </a:tc>
                <a:extLst>
                  <a:ext uri="{0D108BD9-81ED-4DB2-BD59-A6C34878D82A}">
                    <a16:rowId xmlns:a16="http://schemas.microsoft.com/office/drawing/2014/main" val="10014"/>
                  </a:ext>
                </a:extLst>
              </a:tr>
              <a:tr h="370840">
                <a:tc>
                  <a:txBody>
                    <a:bodyPr/>
                    <a:lstStyle/>
                    <a:p>
                      <a:r>
                        <a:rPr lang="en-US" sz="1200" dirty="0"/>
                        <a:t>Last Prophecies of Elisha—and death</a:t>
                      </a:r>
                    </a:p>
                  </a:txBody>
                  <a:tcPr/>
                </a:tc>
                <a:tc>
                  <a:txBody>
                    <a:bodyPr/>
                    <a:lstStyle/>
                    <a:p>
                      <a:r>
                        <a:rPr lang="en-US" sz="1200" dirty="0"/>
                        <a:t>Prophecy of Israel’s Victory, Miracle of Resurrection at Elisha’s Tomb, and Israel’s Victory over Syria</a:t>
                      </a:r>
                    </a:p>
                  </a:txBody>
                  <a:tcPr/>
                </a:tc>
                <a:tc>
                  <a:txBody>
                    <a:bodyPr/>
                    <a:lstStyle/>
                    <a:p>
                      <a:r>
                        <a:rPr lang="en-US" sz="1200" dirty="0"/>
                        <a:t>13:14-25</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71903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t="1" r="518" b="37431"/>
          <a:stretch/>
        </p:blipFill>
        <p:spPr bwMode="auto">
          <a:xfrm flipV="1">
            <a:off x="0" y="-1"/>
            <a:ext cx="12158804"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58804"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#293 Each Life That Touches Ours for Good</a:t>
            </a:r>
          </a:p>
          <a:p>
            <a:endParaRPr lang="en-US" dirty="0">
              <a:solidFill>
                <a:schemeClr val="bg1"/>
              </a:solidFill>
            </a:endParaRPr>
          </a:p>
          <a:p>
            <a:endParaRPr lang="en-US" dirty="0">
              <a:solidFill>
                <a:schemeClr val="bg1"/>
              </a:solidFill>
            </a:endParaRPr>
          </a:p>
          <a:p>
            <a:r>
              <a:rPr lang="en-US" dirty="0">
                <a:solidFill>
                  <a:schemeClr val="bg1"/>
                </a:solidFill>
              </a:rPr>
              <a:t>Video: </a:t>
            </a:r>
            <a:r>
              <a:rPr lang="en-US" dirty="0" err="1">
                <a:solidFill>
                  <a:schemeClr val="bg1"/>
                </a:solidFill>
              </a:rPr>
              <a:t>Naaman</a:t>
            </a:r>
            <a:r>
              <a:rPr lang="en-US" dirty="0">
                <a:solidFill>
                  <a:schemeClr val="bg1"/>
                </a:solidFill>
              </a:rPr>
              <a:t> and Elisha (14:30)</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 by Ed J. </a:t>
            </a:r>
            <a:r>
              <a:rPr lang="en-US" dirty="0" err="1">
                <a:solidFill>
                  <a:schemeClr val="bg1"/>
                </a:solidFill>
              </a:rPr>
              <a:t>Pinegar</a:t>
            </a:r>
            <a:r>
              <a:rPr lang="en-US" dirty="0">
                <a:solidFill>
                  <a:schemeClr val="bg1"/>
                </a:solidFill>
              </a:rPr>
              <a:t> and Richard J. Allen pp. 137-138</a:t>
            </a:r>
          </a:p>
          <a:p>
            <a:pPr marL="342900" indent="-342900">
              <a:buAutoNum type="arabicPeriod"/>
            </a:pPr>
            <a:endParaRPr lang="en-US" dirty="0">
              <a:solidFill>
                <a:schemeClr val="bg1"/>
              </a:solidFill>
            </a:endParaRPr>
          </a:p>
          <a:p>
            <a:pPr marL="342900" indent="-342900">
              <a:buFontTx/>
              <a:buAutoNum type="arabicPeriod"/>
            </a:pPr>
            <a:r>
              <a:rPr lang="en-US" b="0" i="0" dirty="0">
                <a:solidFill>
                  <a:schemeClr val="bg1"/>
                </a:solidFill>
                <a:effectLst/>
              </a:rPr>
              <a:t>President Gordon B. Hinckley (“Everything to Gain—Nothing to Lose,” </a:t>
            </a:r>
            <a:r>
              <a:rPr lang="en-US" b="0" i="1" dirty="0">
                <a:solidFill>
                  <a:schemeClr val="bg1"/>
                </a:solidFill>
                <a:effectLst/>
              </a:rPr>
              <a:t>Ensign</a:t>
            </a:r>
            <a:r>
              <a:rPr lang="en-US" b="0" i="0" dirty="0">
                <a:solidFill>
                  <a:schemeClr val="bg1"/>
                </a:solidFill>
                <a:effectLst/>
              </a:rPr>
              <a:t>, Nov. 1976, 96)</a:t>
            </a:r>
          </a:p>
          <a:p>
            <a:pPr marL="342900" indent="-342900">
              <a:buFontTx/>
              <a:buAutoNum type="arabicPeriod"/>
            </a:pPr>
            <a:endParaRPr lang="en-US" dirty="0">
              <a:solidFill>
                <a:schemeClr val="bg1"/>
              </a:solidFill>
            </a:endParaRPr>
          </a:p>
          <a:p>
            <a:pPr marL="342900" indent="-342900">
              <a:buFontTx/>
              <a:buAutoNum type="arabicPeriod"/>
            </a:pPr>
            <a:r>
              <a:rPr lang="en-US" b="0" i="0" dirty="0">
                <a:solidFill>
                  <a:schemeClr val="bg1"/>
                </a:solidFill>
                <a:effectLst/>
              </a:rPr>
              <a:t>Richard Tice, “Bekahs, Shekels, and Talents: A Look at Biblical References to Money,” </a:t>
            </a:r>
            <a:r>
              <a:rPr lang="en-US" b="0" i="1" dirty="0">
                <a:solidFill>
                  <a:schemeClr val="bg1"/>
                </a:solidFill>
                <a:effectLst/>
              </a:rPr>
              <a:t>Ensign</a:t>
            </a:r>
            <a:r>
              <a:rPr lang="en-US" b="0" i="0" dirty="0">
                <a:solidFill>
                  <a:schemeClr val="bg1"/>
                </a:solidFill>
                <a:effectLst/>
              </a:rPr>
              <a:t>, Aug. 1987, 31</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Orson F. Whitney (</a:t>
            </a:r>
            <a:r>
              <a:rPr lang="en-US" i="1" dirty="0">
                <a:solidFill>
                  <a:schemeClr val="bg1"/>
                </a:solidFill>
              </a:rPr>
              <a:t>Journal of Discourses</a:t>
            </a:r>
            <a:r>
              <a:rPr lang="en-US" dirty="0">
                <a:solidFill>
                  <a:schemeClr val="bg1"/>
                </a:solidFill>
              </a:rPr>
              <a:t>, 26 vols. [London: Latter-day Saints' Book Depot, 1854-1886], 21: 239 - 240)</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 Thomas S. Monson </a:t>
            </a:r>
            <a:r>
              <a:rPr lang="en-US" i="1" dirty="0">
                <a:solidFill>
                  <a:schemeClr val="bg1"/>
                </a:solidFill>
              </a:rPr>
              <a:t>Consider the Blessings </a:t>
            </a:r>
            <a:r>
              <a:rPr lang="en-US" dirty="0">
                <a:solidFill>
                  <a:schemeClr val="bg1"/>
                </a:solidFill>
              </a:rPr>
              <a:t>Ensign or Liahona, Nov. 2012</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Summary from W. Cleon </a:t>
            </a:r>
            <a:r>
              <a:rPr lang="en-US" dirty="0" err="1">
                <a:solidFill>
                  <a:schemeClr val="bg1"/>
                </a:solidFill>
              </a:rPr>
              <a:t>Skousen’s</a:t>
            </a:r>
            <a:r>
              <a:rPr lang="en-US" dirty="0">
                <a:solidFill>
                  <a:schemeClr val="bg1"/>
                </a:solidFill>
              </a:rPr>
              <a:t> </a:t>
            </a:r>
            <a:r>
              <a:rPr lang="en-US" i="1" dirty="0">
                <a:solidFill>
                  <a:schemeClr val="bg1"/>
                </a:solidFill>
              </a:rPr>
              <a:t>The Fourth Thousand Years </a:t>
            </a:r>
            <a:r>
              <a:rPr lang="en-US" dirty="0">
                <a:solidFill>
                  <a:schemeClr val="bg1"/>
                </a:solidFill>
              </a:rPr>
              <a:t> pp. 409-411 </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Elder Neal A. Maxwell (</a:t>
            </a:r>
            <a:r>
              <a:rPr lang="en-US" i="1" dirty="0">
                <a:solidFill>
                  <a:schemeClr val="bg1"/>
                </a:solidFill>
              </a:rPr>
              <a:t>Ensign</a:t>
            </a:r>
            <a:r>
              <a:rPr lang="en-US" dirty="0">
                <a:solidFill>
                  <a:schemeClr val="bg1"/>
                </a:solidFill>
              </a:rPr>
              <a:t>, Apr. 1981, 58–59)</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Elder Jeffrey R. Holland (“For Times of Trouble,” </a:t>
            </a:r>
            <a:r>
              <a:rPr lang="en-US" i="1" dirty="0">
                <a:solidFill>
                  <a:schemeClr val="bg1"/>
                </a:solidFill>
              </a:rPr>
              <a:t>New Era</a:t>
            </a:r>
            <a:r>
              <a:rPr lang="en-US" dirty="0">
                <a:solidFill>
                  <a:schemeClr val="bg1"/>
                </a:solidFill>
              </a:rPr>
              <a:t>, Oct. 1980, 15)</a:t>
            </a:r>
          </a:p>
          <a:p>
            <a:pPr marL="342900" indent="-342900">
              <a:buFontTx/>
              <a:buAutoNum type="arabicPeriod"/>
            </a:pPr>
            <a:endParaRPr lang="en-US" dirty="0">
              <a:solidFill>
                <a:schemeClr val="bg1"/>
              </a:solidFill>
            </a:endParaRPr>
          </a:p>
        </p:txBody>
      </p:sp>
      <p:grpSp>
        <p:nvGrpSpPr>
          <p:cNvPr id="6" name="Group 5"/>
          <p:cNvGrpSpPr/>
          <p:nvPr/>
        </p:nvGrpSpPr>
        <p:grpSpPr>
          <a:xfrm>
            <a:off x="3875808" y="918624"/>
            <a:ext cx="759147" cy="96158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D5AC00B3-13D5-460F-AFD2-6310E65AA549}"/>
              </a:ext>
            </a:extLst>
          </p:cNvPr>
          <p:cNvSpPr>
            <a:spLocks noGrp="1"/>
          </p:cNvSpPr>
          <p:nvPr/>
        </p:nvSpPr>
        <p:spPr>
          <a:xfrm>
            <a:off x="66030" y="647427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10045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60467" cy="3970318"/>
          </a:xfrm>
          <a:prstGeom prst="rect">
            <a:avLst/>
          </a:prstGeom>
          <a:ln>
            <a:solidFill>
              <a:schemeClr val="tx1"/>
            </a:solidFill>
          </a:ln>
        </p:spPr>
        <p:txBody>
          <a:bodyPr wrap="square">
            <a:spAutoFit/>
          </a:bodyPr>
          <a:lstStyle/>
          <a:p>
            <a:pPr fontAlgn="base"/>
            <a:r>
              <a:rPr lang="en-US" sz="1200" b="1" i="0" dirty="0">
                <a:solidFill>
                  <a:srgbClr val="333333"/>
                </a:solidFill>
                <a:effectLst/>
                <a:latin typeface="Abadi" panose="020B0604020104020204" pitchFamily="34" charset="0"/>
              </a:rPr>
              <a:t>On doing menial things:</a:t>
            </a:r>
          </a:p>
          <a:p>
            <a:pPr fontAlgn="base"/>
            <a:r>
              <a:rPr lang="en-US" sz="1200" b="0" i="0" dirty="0">
                <a:solidFill>
                  <a:srgbClr val="333333"/>
                </a:solidFill>
                <a:effectLst/>
                <a:latin typeface="Abadi" panose="020B0604020104020204" pitchFamily="34" charset="0"/>
              </a:rPr>
              <a:t>Human nature hasn’t changed over the years. Even today some of us expect to be bidden to do some “great things” in order to receive the blessings of the Lord. When we receive ordinary counsel on ordinary things, there is disappointment, and, like </a:t>
            </a:r>
            <a:r>
              <a:rPr lang="en-US" sz="1200" b="0" i="0" dirty="0" err="1">
                <a:solidFill>
                  <a:srgbClr val="333333"/>
                </a:solidFill>
                <a:effectLst/>
                <a:latin typeface="Abadi" panose="020B0604020104020204" pitchFamily="34" charset="0"/>
              </a:rPr>
              <a:t>Naaman</a:t>
            </a:r>
            <a:r>
              <a:rPr lang="en-US" sz="1200" b="0" i="0" dirty="0">
                <a:solidFill>
                  <a:srgbClr val="333333"/>
                </a:solidFill>
                <a:effectLst/>
                <a:latin typeface="Abadi" panose="020B0604020104020204" pitchFamily="34" charset="0"/>
              </a:rPr>
              <a:t>, we turn away.</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Let me give you a modern-day example. President Kimball has been President of the Church for eight years. In virtually every conference sermon he has included at least a sentence telling us to clean up, paint up, and fix up our property. Many of us have paid little attention to the counsel.</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Question: Why would a prophet tell us to do that? Has he no great prophecies to utter?</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But, is that not a form of prophecy? For has he not said to us over and over again, “Take good care of your material possessions, for the day will come when they will be difficult, if not impossible, to replace.”</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Already there is a fulfillment. Families who might have afforded a home when first he spoke now despair of getting one.</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For some reason, we expect to hear, particularly in welfare sessions, some ominous great predictions of calamities to come. Instead, we hear quiet counsel on ordinary things which, if followed, will protect us in times of great calamity. Elder Boyd K. Packer (“The Gospel—The Foundation for Our Career,” </a:t>
            </a:r>
            <a:r>
              <a:rPr lang="en-US" sz="1200" b="0" i="1" dirty="0">
                <a:solidFill>
                  <a:srgbClr val="333333"/>
                </a:solidFill>
                <a:effectLst/>
                <a:latin typeface="Abadi" panose="020B0604020104020204" pitchFamily="34" charset="0"/>
              </a:rPr>
              <a:t>Ensign</a:t>
            </a:r>
            <a:r>
              <a:rPr lang="en-US" sz="1200" b="0" i="0" dirty="0">
                <a:solidFill>
                  <a:srgbClr val="333333"/>
                </a:solidFill>
                <a:effectLst/>
                <a:latin typeface="Abadi" panose="020B0604020104020204" pitchFamily="34" charset="0"/>
              </a:rPr>
              <a:t>, May 1982, 85)</a:t>
            </a:r>
          </a:p>
        </p:txBody>
      </p:sp>
      <p:sp>
        <p:nvSpPr>
          <p:cNvPr id="3" name="Rectangle 2"/>
          <p:cNvSpPr/>
          <p:nvPr/>
        </p:nvSpPr>
        <p:spPr>
          <a:xfrm>
            <a:off x="0" y="3970318"/>
            <a:ext cx="6096000" cy="2123658"/>
          </a:xfrm>
          <a:prstGeom prst="rect">
            <a:avLst/>
          </a:prstGeom>
          <a:ln>
            <a:solidFill>
              <a:schemeClr val="tx1"/>
            </a:solidFill>
          </a:ln>
        </p:spPr>
        <p:txBody>
          <a:bodyPr>
            <a:spAutoFit/>
          </a:bodyPr>
          <a:lstStyle/>
          <a:p>
            <a:r>
              <a:rPr lang="en-US" sz="1200" b="1" i="0" dirty="0">
                <a:solidFill>
                  <a:srgbClr val="333333"/>
                </a:solidFill>
                <a:effectLst/>
                <a:latin typeface="Abadi" panose="020B0604020104020204" pitchFamily="34" charset="0"/>
              </a:rPr>
              <a:t>The iron did swim:</a:t>
            </a:r>
          </a:p>
          <a:p>
            <a:r>
              <a:rPr lang="en-US" sz="1200" b="0" i="0" dirty="0">
                <a:solidFill>
                  <a:srgbClr val="333333"/>
                </a:solidFill>
                <a:effectLst/>
                <a:latin typeface="Abadi" panose="020B0604020104020204" pitchFamily="34" charset="0"/>
              </a:rPr>
              <a:t>When Elisha the Prophet raised the sunken ax from the bottom of the Jordan River, he might have done it in a commonplace way—might have laid aside his robes, taken off his sandals, and plunged in like a diver and brought the ax to the surface. But he knew a better way. Plucking a sprig of green from a bush growing on the bank of the river, he cast it upon the water and commanded the ax to float. "And the iron did swim," says the sacred record. I believe it. The prophet's act was not contrary to law, but in accordance with law, a higher law than the law of gravitation which, had not its operation on that piece of iron been suspended, would have kept the ax at the bottom of the stream until raised by some other process. Orson F. Whitney (</a:t>
            </a:r>
            <a:r>
              <a:rPr lang="en-US" sz="1200" b="0" i="1" dirty="0">
                <a:solidFill>
                  <a:srgbClr val="333333"/>
                </a:solidFill>
                <a:effectLst/>
                <a:latin typeface="Abadi" panose="020B0604020104020204" pitchFamily="34" charset="0"/>
              </a:rPr>
              <a:t>Conference Report,</a:t>
            </a:r>
            <a:r>
              <a:rPr lang="en-US" sz="1200" b="0" i="0" dirty="0">
                <a:solidFill>
                  <a:srgbClr val="333333"/>
                </a:solidFill>
                <a:effectLst/>
                <a:latin typeface="Abadi" panose="020B0604020104020204" pitchFamily="34" charset="0"/>
              </a:rPr>
              <a:t> October 1928, Second Day—Morning Meeting 64 - 65)</a:t>
            </a:r>
            <a:endParaRPr lang="en-US" sz="1200" dirty="0"/>
          </a:p>
        </p:txBody>
      </p:sp>
      <p:sp>
        <p:nvSpPr>
          <p:cNvPr id="4" name="Rectangle 3"/>
          <p:cNvSpPr/>
          <p:nvPr/>
        </p:nvSpPr>
        <p:spPr>
          <a:xfrm>
            <a:off x="7360466" y="0"/>
            <a:ext cx="4831533" cy="3970318"/>
          </a:xfrm>
          <a:prstGeom prst="rect">
            <a:avLst/>
          </a:prstGeom>
          <a:ln>
            <a:solidFill>
              <a:schemeClr val="tx1"/>
            </a:solidFill>
          </a:ln>
        </p:spPr>
        <p:txBody>
          <a:bodyPr wrap="square">
            <a:spAutoFit/>
          </a:bodyPr>
          <a:lstStyle/>
          <a:p>
            <a:pPr fontAlgn="base"/>
            <a:r>
              <a:rPr lang="en-US" sz="1200" b="1" dirty="0">
                <a:solidFill>
                  <a:srgbClr val="333333"/>
                </a:solidFill>
                <a:latin typeface="Abadi" panose="020B0604020104020204" pitchFamily="34" charset="0"/>
              </a:rPr>
              <a:t>Horses and Chariots:</a:t>
            </a:r>
          </a:p>
          <a:p>
            <a:pPr fontAlgn="base"/>
            <a:r>
              <a:rPr lang="en-US" sz="1200" dirty="0">
                <a:solidFill>
                  <a:srgbClr val="333333"/>
                </a:solidFill>
                <a:latin typeface="Abadi" panose="020B0604020104020204" pitchFamily="34" charset="0"/>
              </a:rPr>
              <a:t>We are not alone in our mortal struggles. As the prophet Elisha teaches, unseen hosts watch over us. In his day, Syria was at war against Israel, and the prophet Elisha counseled the king of Israel against entrapment. The king of Israel followed that counsel and saved himself again and again. This stirred up the king of Syria, who sent by night “horses, and chariots, and a great host,” and surrounded the city. “And when the servant of the man of God was risen early, and gone forth, behold, an host compassed the city both with horses and chariots. And his servant said unto him, Alas, my master! how shall we do?”</a:t>
            </a:r>
          </a:p>
          <a:p>
            <a:pPr fontAlgn="base"/>
            <a:r>
              <a:rPr lang="en-US" sz="1200" dirty="0">
                <a:solidFill>
                  <a:srgbClr val="333333"/>
                </a:solidFill>
                <a:latin typeface="Abadi" panose="020B0604020104020204" pitchFamily="34" charset="0"/>
              </a:rPr>
              <a:t> </a:t>
            </a:r>
          </a:p>
          <a:p>
            <a:pPr fontAlgn="base"/>
            <a:r>
              <a:rPr lang="en-US" sz="1200" dirty="0">
                <a:solidFill>
                  <a:srgbClr val="333333"/>
                </a:solidFill>
                <a:latin typeface="Abadi" panose="020B0604020104020204" pitchFamily="34" charset="0"/>
              </a:rPr>
              <a:t>Then the prophet answered, saying, “Fear not: for they that be with us are more than they that be with them.</a:t>
            </a:r>
          </a:p>
          <a:p>
            <a:pPr fontAlgn="base"/>
            <a:r>
              <a:rPr lang="en-US" sz="1200" dirty="0">
                <a:solidFill>
                  <a:srgbClr val="333333"/>
                </a:solidFill>
                <a:latin typeface="Abadi" panose="020B0604020104020204" pitchFamily="34" charset="0"/>
              </a:rPr>
              <a:t> </a:t>
            </a:r>
          </a:p>
          <a:p>
            <a:pPr fontAlgn="base"/>
            <a:r>
              <a:rPr lang="en-US" sz="1200" dirty="0">
                <a:solidFill>
                  <a:srgbClr val="333333"/>
                </a:solidFill>
                <a:latin typeface="Abadi" panose="020B0604020104020204" pitchFamily="34" charset="0"/>
              </a:rPr>
              <a:t>“And Elisha prayed, and said, Lord, I pray thee, open his eyes, that he may see. And the Lord opened the eyes of the young man; and he saw: and, behold, the mountain was full of horses and chariots of fire round about Elisha.” With the help of the Lord, the prophet Elisha was able to save Israel. President James E. Faust (“Pioneers of the Future: ‘Be Not Afraid, Only Believe,’ ” </a:t>
            </a:r>
            <a:r>
              <a:rPr lang="en-US" sz="1200" i="1" dirty="0">
                <a:solidFill>
                  <a:srgbClr val="333333"/>
                </a:solidFill>
                <a:latin typeface="Abadi" panose="020B0604020104020204" pitchFamily="34" charset="0"/>
              </a:rPr>
              <a:t>Ensign</a:t>
            </a:r>
            <a:r>
              <a:rPr lang="en-US" sz="1200" dirty="0">
                <a:solidFill>
                  <a:srgbClr val="333333"/>
                </a:solidFill>
                <a:latin typeface="Abadi" panose="020B0604020104020204" pitchFamily="34" charset="0"/>
              </a:rPr>
              <a:t>, Nov. 1997, 44)</a:t>
            </a:r>
            <a:endParaRPr lang="en-US" sz="1200" b="0" i="0" dirty="0">
              <a:solidFill>
                <a:srgbClr val="333333"/>
              </a:solidFill>
              <a:effectLst/>
              <a:latin typeface="Abadi" panose="020B0604020104020204" pitchFamily="34" charset="0"/>
            </a:endParaRPr>
          </a:p>
        </p:txBody>
      </p:sp>
    </p:spTree>
    <p:extLst>
      <p:ext uri="{BB962C8B-B14F-4D97-AF65-F5344CB8AC3E}">
        <p14:creationId xmlns:p14="http://schemas.microsoft.com/office/powerpoint/2010/main" val="386768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213" y="1107996"/>
            <a:ext cx="9007030" cy="5078313"/>
          </a:xfrm>
          <a:prstGeom prst="rect">
            <a:avLst/>
          </a:prstGeom>
          <a:noFill/>
        </p:spPr>
        <p:txBody>
          <a:bodyPr wrap="square" rtlCol="0">
            <a:spAutoFit/>
          </a:bodyPr>
          <a:lstStyle/>
          <a:p>
            <a:r>
              <a:rPr lang="en-US" dirty="0">
                <a:solidFill>
                  <a:schemeClr val="bg1"/>
                </a:solidFill>
              </a:rPr>
              <a:t>He was a nobleman in the royal court of Syria </a:t>
            </a:r>
          </a:p>
          <a:p>
            <a:endParaRPr lang="en-US" dirty="0">
              <a:solidFill>
                <a:schemeClr val="bg1"/>
              </a:solidFill>
            </a:endParaRPr>
          </a:p>
          <a:p>
            <a:r>
              <a:rPr lang="en-US" dirty="0">
                <a:solidFill>
                  <a:schemeClr val="bg1"/>
                </a:solidFill>
              </a:rPr>
              <a:t>He had leprosy</a:t>
            </a:r>
          </a:p>
          <a:p>
            <a:endParaRPr lang="en-US" dirty="0">
              <a:solidFill>
                <a:schemeClr val="bg1"/>
              </a:solidFill>
            </a:endParaRPr>
          </a:p>
          <a:p>
            <a:r>
              <a:rPr lang="en-US" dirty="0">
                <a:solidFill>
                  <a:schemeClr val="bg1"/>
                </a:solidFill>
              </a:rPr>
              <a:t>His wife had a maid who had been captured from among the Israelites by the Syrians and knew of a prophet in Israel who could heal him</a:t>
            </a:r>
          </a:p>
          <a:p>
            <a:endParaRPr lang="en-US" dirty="0">
              <a:solidFill>
                <a:schemeClr val="bg1"/>
              </a:solidFill>
            </a:endParaRPr>
          </a:p>
          <a:p>
            <a:r>
              <a:rPr lang="en-US" dirty="0">
                <a:solidFill>
                  <a:schemeClr val="bg1"/>
                </a:solidFill>
              </a:rPr>
              <a:t>He gained permission from the King of Syria (Ben-</a:t>
            </a:r>
            <a:r>
              <a:rPr lang="en-US" dirty="0" err="1">
                <a:solidFill>
                  <a:schemeClr val="bg1"/>
                </a:solidFill>
              </a:rPr>
              <a:t>hadad</a:t>
            </a:r>
            <a:r>
              <a:rPr lang="en-US" dirty="0">
                <a:solidFill>
                  <a:schemeClr val="bg1"/>
                </a:solidFill>
              </a:rPr>
              <a:t> II) and from the king of Israel </a:t>
            </a:r>
          </a:p>
          <a:p>
            <a:endParaRPr lang="en-US" dirty="0">
              <a:solidFill>
                <a:schemeClr val="bg1"/>
              </a:solidFill>
            </a:endParaRPr>
          </a:p>
          <a:p>
            <a:r>
              <a:rPr lang="en-US" dirty="0">
                <a:solidFill>
                  <a:schemeClr val="bg1"/>
                </a:solidFill>
              </a:rPr>
              <a:t>The prophet Elisha said, </a:t>
            </a:r>
            <a:r>
              <a:rPr lang="en-US" i="1" dirty="0">
                <a:solidFill>
                  <a:schemeClr val="bg1"/>
                </a:solidFill>
              </a:rPr>
              <a:t>“Let him come now to me, and he shall know that there is a prophet in Israel”</a:t>
            </a:r>
          </a:p>
          <a:p>
            <a:endParaRPr lang="en-US" i="1" dirty="0">
              <a:solidFill>
                <a:schemeClr val="bg1"/>
              </a:solidFill>
            </a:endParaRPr>
          </a:p>
          <a:p>
            <a:r>
              <a:rPr lang="en-US" dirty="0" err="1">
                <a:solidFill>
                  <a:schemeClr val="bg1"/>
                </a:solidFill>
              </a:rPr>
              <a:t>Naaman</a:t>
            </a:r>
            <a:r>
              <a:rPr lang="en-US" dirty="0">
                <a:solidFill>
                  <a:schemeClr val="bg1"/>
                </a:solidFill>
              </a:rPr>
              <a:t> and his company went to Elisha seeking a blessing</a:t>
            </a:r>
          </a:p>
          <a:p>
            <a:endParaRPr lang="en-US" dirty="0">
              <a:solidFill>
                <a:schemeClr val="bg1"/>
              </a:solidFill>
            </a:endParaRPr>
          </a:p>
          <a:p>
            <a:r>
              <a:rPr lang="en-US" dirty="0">
                <a:solidFill>
                  <a:schemeClr val="bg1"/>
                </a:solidFill>
              </a:rPr>
              <a:t>Elisha had him go to the River Jordan and wash himself 7 times and he was healed</a:t>
            </a:r>
          </a:p>
          <a:p>
            <a:endParaRPr lang="en-US" dirty="0">
              <a:solidFill>
                <a:schemeClr val="bg1"/>
              </a:solidFill>
            </a:endParaRPr>
          </a:p>
          <a:p>
            <a:r>
              <a:rPr lang="en-US" dirty="0" err="1">
                <a:solidFill>
                  <a:schemeClr val="bg1"/>
                </a:solidFill>
              </a:rPr>
              <a:t>Naaman</a:t>
            </a:r>
            <a:r>
              <a:rPr lang="en-US" dirty="0">
                <a:solidFill>
                  <a:schemeClr val="bg1"/>
                </a:solidFill>
              </a:rPr>
              <a:t> wanted to pay Elisha for his services, but Elisha refused. </a:t>
            </a:r>
            <a:r>
              <a:rPr lang="en-US" dirty="0" err="1">
                <a:solidFill>
                  <a:schemeClr val="bg1"/>
                </a:solidFill>
              </a:rPr>
              <a:t>Naaman’s</a:t>
            </a:r>
            <a:r>
              <a:rPr lang="en-US" dirty="0">
                <a:solidFill>
                  <a:schemeClr val="bg1"/>
                </a:solidFill>
              </a:rPr>
              <a:t> servant, </a:t>
            </a:r>
            <a:r>
              <a:rPr lang="en-US" dirty="0" err="1">
                <a:solidFill>
                  <a:schemeClr val="bg1"/>
                </a:solidFill>
              </a:rPr>
              <a:t>Gehazi</a:t>
            </a:r>
            <a:r>
              <a:rPr lang="en-US" dirty="0">
                <a:solidFill>
                  <a:schemeClr val="bg1"/>
                </a:solidFill>
              </a:rPr>
              <a:t>, accepted for himself the gifts, but later himself became a leper</a:t>
            </a:r>
          </a:p>
        </p:txBody>
      </p:sp>
      <p:sp>
        <p:nvSpPr>
          <p:cNvPr id="4" name="TextBox 3"/>
          <p:cNvSpPr txBox="1"/>
          <p:nvPr/>
        </p:nvSpPr>
        <p:spPr>
          <a:xfrm>
            <a:off x="33196" y="0"/>
            <a:ext cx="12158804" cy="1107996"/>
          </a:xfrm>
          <a:prstGeom prst="rect">
            <a:avLst/>
          </a:prstGeom>
          <a:noFill/>
        </p:spPr>
        <p:txBody>
          <a:bodyPr wrap="square" rtlCol="0">
            <a:spAutoFit/>
          </a:bodyPr>
          <a:lstStyle/>
          <a:p>
            <a:pPr algn="ctr"/>
            <a:r>
              <a:rPr lang="en-US" sz="6600" dirty="0" err="1">
                <a:solidFill>
                  <a:schemeClr val="bg1"/>
                </a:solidFill>
              </a:rPr>
              <a:t>Naaman</a:t>
            </a:r>
            <a:endParaRPr lang="en-US" sz="5400" dirty="0">
              <a:solidFill>
                <a:schemeClr val="bg1"/>
              </a:solidFill>
            </a:endParaRPr>
          </a:p>
        </p:txBody>
      </p:sp>
      <p:grpSp>
        <p:nvGrpSpPr>
          <p:cNvPr id="5" name="Group 4"/>
          <p:cNvGrpSpPr/>
          <p:nvPr/>
        </p:nvGrpSpPr>
        <p:grpSpPr>
          <a:xfrm>
            <a:off x="9661455" y="1855553"/>
            <a:ext cx="1766009" cy="3835883"/>
            <a:chOff x="6311672" y="1149383"/>
            <a:chExt cx="1766009" cy="3835883"/>
          </a:xfrm>
        </p:grpSpPr>
        <p:sp>
          <p:nvSpPr>
            <p:cNvPr id="6" name="Round Diagonal Corner Rectangle 5"/>
            <p:cNvSpPr/>
            <p:nvPr/>
          </p:nvSpPr>
          <p:spPr>
            <a:xfrm rot="4275243" flipH="1">
              <a:off x="7048895" y="1482611"/>
              <a:ext cx="969784"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rot="17018360">
              <a:off x="6486230" y="1526990"/>
              <a:ext cx="863932"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3"/>
            <p:cNvGrpSpPr/>
            <p:nvPr/>
          </p:nvGrpSpPr>
          <p:grpSpPr>
            <a:xfrm>
              <a:off x="7293463" y="2185740"/>
              <a:ext cx="784218" cy="1437975"/>
              <a:chOff x="4572810" y="2727360"/>
              <a:chExt cx="1157096" cy="2121699"/>
            </a:xfrm>
          </p:grpSpPr>
          <p:sp>
            <p:nvSpPr>
              <p:cNvPr id="69" name="Oval 68"/>
              <p:cNvSpPr/>
              <p:nvPr/>
            </p:nvSpPr>
            <p:spPr>
              <a:xfrm>
                <a:off x="5348907" y="4163259"/>
                <a:ext cx="380999"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9830111">
                <a:off x="4779567" y="2727360"/>
                <a:ext cx="729945" cy="1881039"/>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9749421">
                <a:off x="4572810" y="2897196"/>
                <a:ext cx="877678" cy="1168382"/>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6621538" y="4572112"/>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37980" y="4572112"/>
              <a:ext cx="516443" cy="413154"/>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11672" y="3332649"/>
              <a:ext cx="258221" cy="41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480658">
              <a:off x="6427683" y="2384162"/>
              <a:ext cx="671376" cy="1239463"/>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522635">
              <a:off x="6565953" y="2316879"/>
              <a:ext cx="529972" cy="812934"/>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6518249" y="2454696"/>
              <a:ext cx="1342751" cy="2323993"/>
            </a:xfrm>
            <a:prstGeom prst="trapezoid">
              <a:avLst>
                <a:gd name="adj" fmla="val 30469"/>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6695596" y="2289308"/>
              <a:ext cx="1042413" cy="1249918"/>
            </a:xfrm>
            <a:prstGeom prst="trapezoid">
              <a:avLst>
                <a:gd name="adj" fmla="val 3284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402310">
              <a:off x="6561729" y="2319823"/>
              <a:ext cx="548498" cy="2403254"/>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185207">
              <a:off x="7282980" y="2290266"/>
              <a:ext cx="569910" cy="2398573"/>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6927350" y="2287546"/>
              <a:ext cx="539181" cy="34644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766943" y="1233232"/>
              <a:ext cx="855041" cy="123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4940393">
              <a:off x="7202015" y="1257583"/>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21381449">
              <a:off x="6707096" y="1149383"/>
              <a:ext cx="668087" cy="498396"/>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927036" y="1269635"/>
              <a:ext cx="656086" cy="35483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984995" y="2337328"/>
              <a:ext cx="477093" cy="593005"/>
              <a:chOff x="5513018" y="671522"/>
              <a:chExt cx="808459" cy="1004878"/>
            </a:xfrm>
            <a:solidFill>
              <a:srgbClr val="FFD961"/>
            </a:solidFill>
          </p:grpSpPr>
          <p:grpSp>
            <p:nvGrpSpPr>
              <p:cNvPr id="39" name="Group 165"/>
              <p:cNvGrpSpPr/>
              <p:nvPr/>
            </p:nvGrpSpPr>
            <p:grpSpPr>
              <a:xfrm rot="2888522">
                <a:off x="5228282" y="963721"/>
                <a:ext cx="851830" cy="282357"/>
                <a:chOff x="4343400" y="5863281"/>
                <a:chExt cx="2286000" cy="844379"/>
              </a:xfrm>
              <a:grpFill/>
            </p:grpSpPr>
            <p:grpSp>
              <p:nvGrpSpPr>
                <p:cNvPr id="56" name="Group 163"/>
                <p:cNvGrpSpPr/>
                <p:nvPr/>
              </p:nvGrpSpPr>
              <p:grpSpPr>
                <a:xfrm>
                  <a:off x="4343400" y="5863281"/>
                  <a:ext cx="2286000" cy="766119"/>
                  <a:chOff x="4343400" y="5863281"/>
                  <a:chExt cx="2286000" cy="766119"/>
                </a:xfrm>
                <a:grpFill/>
              </p:grpSpPr>
              <p:sp>
                <p:nvSpPr>
                  <p:cNvPr id="61" name="Quad Arrow Callout 60"/>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58"/>
                  <p:cNvGrpSpPr/>
                  <p:nvPr/>
                </p:nvGrpSpPr>
                <p:grpSpPr>
                  <a:xfrm>
                    <a:off x="4800600" y="5863281"/>
                    <a:ext cx="1396313" cy="313038"/>
                    <a:chOff x="4800600" y="5863281"/>
                    <a:chExt cx="1396313" cy="313038"/>
                  </a:xfrm>
                  <a:grpFill/>
                </p:grpSpPr>
                <p:sp>
                  <p:nvSpPr>
                    <p:cNvPr id="66" name="Isosceles Triangle 65"/>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159"/>
                <p:cNvGrpSpPr/>
                <p:nvPr/>
              </p:nvGrpSpPr>
              <p:grpSpPr>
                <a:xfrm flipH="1" flipV="1">
                  <a:off x="4800600" y="6394622"/>
                  <a:ext cx="1396313" cy="313038"/>
                  <a:chOff x="4800600" y="5863281"/>
                  <a:chExt cx="1396313" cy="313038"/>
                </a:xfrm>
                <a:grpFill/>
              </p:grpSpPr>
              <p:sp>
                <p:nvSpPr>
                  <p:cNvPr id="58" name="Isosceles Triangle 57"/>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165"/>
              <p:cNvGrpSpPr/>
              <p:nvPr/>
            </p:nvGrpSpPr>
            <p:grpSpPr>
              <a:xfrm rot="18707503">
                <a:off x="5754384" y="956258"/>
                <a:ext cx="851830" cy="282357"/>
                <a:chOff x="4343400" y="5863281"/>
                <a:chExt cx="2286000" cy="844379"/>
              </a:xfrm>
              <a:grpFill/>
            </p:grpSpPr>
            <p:grpSp>
              <p:nvGrpSpPr>
                <p:cNvPr id="43" name="Group 163"/>
                <p:cNvGrpSpPr/>
                <p:nvPr/>
              </p:nvGrpSpPr>
              <p:grpSpPr>
                <a:xfrm>
                  <a:off x="4343400" y="5863281"/>
                  <a:ext cx="2286000" cy="766119"/>
                  <a:chOff x="4343400" y="5863281"/>
                  <a:chExt cx="2286000" cy="766119"/>
                </a:xfrm>
                <a:grpFill/>
              </p:grpSpPr>
              <p:sp>
                <p:nvSpPr>
                  <p:cNvPr id="48" name="Quad Arrow Callout 4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58"/>
                  <p:cNvGrpSpPr/>
                  <p:nvPr/>
                </p:nvGrpSpPr>
                <p:grpSpPr>
                  <a:xfrm>
                    <a:off x="4800600" y="5863281"/>
                    <a:ext cx="1396313" cy="313038"/>
                    <a:chOff x="4800600" y="5863281"/>
                    <a:chExt cx="1396313" cy="313038"/>
                  </a:xfrm>
                  <a:grpFill/>
                </p:grpSpPr>
                <p:sp>
                  <p:nvSpPr>
                    <p:cNvPr id="53" name="Isosceles Triangle 5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159"/>
                <p:cNvGrpSpPr/>
                <p:nvPr/>
              </p:nvGrpSpPr>
              <p:grpSpPr>
                <a:xfrm flipH="1" flipV="1">
                  <a:off x="4800600" y="6394622"/>
                  <a:ext cx="1396313" cy="313038"/>
                  <a:chOff x="4800600" y="5863281"/>
                  <a:chExt cx="1396313" cy="313038"/>
                </a:xfrm>
                <a:grpFill/>
              </p:grpSpPr>
              <p:sp>
                <p:nvSpPr>
                  <p:cNvPr id="45" name="Isosceles Triangle 4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Oval 40"/>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que 41"/>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681523" y="3337849"/>
              <a:ext cx="1078605" cy="232200"/>
              <a:chOff x="4941195" y="6031152"/>
              <a:chExt cx="1320150" cy="384077"/>
            </a:xfrm>
          </p:grpSpPr>
          <p:sp>
            <p:nvSpPr>
              <p:cNvPr id="35" name="Isosceles Triangle 34"/>
              <p:cNvSpPr/>
              <p:nvPr/>
            </p:nvSpPr>
            <p:spPr>
              <a:xfrm>
                <a:off x="49411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52078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546124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5727945" y="6031152"/>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V="1">
              <a:off x="6693644" y="3557447"/>
              <a:ext cx="1078605" cy="232200"/>
              <a:chOff x="4941195" y="6031152"/>
              <a:chExt cx="1320150" cy="384077"/>
            </a:xfrm>
          </p:grpSpPr>
          <p:sp>
            <p:nvSpPr>
              <p:cNvPr id="31" name="Isosceles Triangle 30"/>
              <p:cNvSpPr/>
              <p:nvPr/>
            </p:nvSpPr>
            <p:spPr>
              <a:xfrm>
                <a:off x="49411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20789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461245" y="6034229"/>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5727945" y="6031152"/>
                <a:ext cx="533400" cy="381000"/>
              </a:xfrm>
              <a:prstGeom prst="triangle">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p:cNvSpPr/>
            <p:nvPr/>
          </p:nvSpPr>
          <p:spPr>
            <a:xfrm>
              <a:off x="6696005" y="3544479"/>
              <a:ext cx="1040946" cy="48174"/>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47031" y="3433475"/>
              <a:ext cx="224838" cy="224838"/>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27"/>
            <p:cNvSpPr/>
            <p:nvPr/>
          </p:nvSpPr>
          <p:spPr>
            <a:xfrm>
              <a:off x="6702580" y="3504894"/>
              <a:ext cx="111097" cy="89935"/>
            </a:xfrm>
            <a:prstGeom prst="plaque">
              <a:avLst>
                <a:gd name="adj" fmla="val 3137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587172" y="3441060"/>
              <a:ext cx="224838" cy="224838"/>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29"/>
            <p:cNvSpPr/>
            <p:nvPr/>
          </p:nvSpPr>
          <p:spPr>
            <a:xfrm>
              <a:off x="7642721" y="3512479"/>
              <a:ext cx="111097" cy="89935"/>
            </a:xfrm>
            <a:prstGeom prst="plaque">
              <a:avLst>
                <a:gd name="adj" fmla="val 3137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0CA5191B-82A2-4E4A-826F-BA40CED1C7A7}"/>
              </a:ext>
            </a:extLst>
          </p:cNvPr>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275622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61568" y="1066397"/>
            <a:ext cx="9735256" cy="2585323"/>
          </a:xfrm>
          <a:prstGeom prst="rect">
            <a:avLst/>
          </a:prstGeom>
          <a:noFill/>
        </p:spPr>
        <p:txBody>
          <a:bodyPr wrap="square" rtlCol="0">
            <a:spAutoFit/>
          </a:bodyPr>
          <a:lstStyle/>
          <a:p>
            <a:r>
              <a:rPr lang="en-US" dirty="0">
                <a:solidFill>
                  <a:schemeClr val="bg1"/>
                </a:solidFill>
              </a:rPr>
              <a:t>A leper could never rise to such greatness in Israel. Leprosy was considered unclean and became a loathsome disease among the Jews (Lev. 13). </a:t>
            </a:r>
          </a:p>
          <a:p>
            <a:endParaRPr lang="en-US" dirty="0">
              <a:solidFill>
                <a:schemeClr val="bg1"/>
              </a:solidFill>
            </a:endParaRPr>
          </a:p>
          <a:p>
            <a:r>
              <a:rPr lang="en-US" dirty="0">
                <a:solidFill>
                  <a:schemeClr val="bg1"/>
                </a:solidFill>
              </a:rPr>
              <a:t>While the Lord was trying to teach the people the difference between clean and unclean, instead, they let their traditions justify prejudice and malice toward the afflicted. </a:t>
            </a:r>
          </a:p>
          <a:p>
            <a:endParaRPr lang="en-US" sz="2400" dirty="0">
              <a:solidFill>
                <a:schemeClr val="bg1"/>
              </a:solidFill>
            </a:endParaRPr>
          </a:p>
          <a:p>
            <a:r>
              <a:rPr lang="en-US" sz="2400" dirty="0">
                <a:solidFill>
                  <a:schemeClr val="bg1"/>
                </a:solidFill>
              </a:rPr>
              <a:t>The Syrians, not under the Law of Moses, did not develop the same prejudice.</a:t>
            </a:r>
          </a:p>
        </p:txBody>
      </p:sp>
      <p:sp>
        <p:nvSpPr>
          <p:cNvPr id="4" name="TextBox 3"/>
          <p:cNvSpPr txBox="1"/>
          <p:nvPr/>
        </p:nvSpPr>
        <p:spPr>
          <a:xfrm>
            <a:off x="33196" y="0"/>
            <a:ext cx="12158804" cy="1107996"/>
          </a:xfrm>
          <a:prstGeom prst="rect">
            <a:avLst/>
          </a:prstGeom>
          <a:noFill/>
        </p:spPr>
        <p:txBody>
          <a:bodyPr wrap="square" rtlCol="0">
            <a:spAutoFit/>
          </a:bodyPr>
          <a:lstStyle/>
          <a:p>
            <a:pPr algn="ctr"/>
            <a:r>
              <a:rPr lang="en-US" sz="6600" dirty="0">
                <a:solidFill>
                  <a:schemeClr val="bg1"/>
                </a:solidFill>
              </a:rPr>
              <a:t>Leprosy</a:t>
            </a:r>
            <a:endParaRPr lang="en-US" sz="5400" dirty="0">
              <a:solidFill>
                <a:schemeClr val="bg1"/>
              </a:solidFill>
            </a:endParaRPr>
          </a:p>
        </p:txBody>
      </p:sp>
      <p:pic>
        <p:nvPicPr>
          <p:cNvPr id="3074" name="Picture 2" descr="http://www.northchapeladventist.com/Portals/0/EasyDNNnews/58/naa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832" y="3495239"/>
            <a:ext cx="4960136" cy="30892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3.bp.blogspot.com/-EbRRx6it3oY/Vk8zgthZH_I/AAAAAAAAEYE/SiLTrDK4XRM/s1600/pictures%2Bof%2Bleprosy.jpg"/>
          <p:cNvPicPr>
            <a:picLocks noChangeAspect="1" noChangeArrowheads="1"/>
          </p:cNvPicPr>
          <p:nvPr/>
        </p:nvPicPr>
        <p:blipFill rotWithShape="1">
          <a:blip r:embed="rId4">
            <a:extLst>
              <a:ext uri="{28A0092B-C50C-407E-A947-70E740481C1C}">
                <a14:useLocalDpi xmlns:a14="http://schemas.microsoft.com/office/drawing/2010/main" val="0"/>
              </a:ext>
            </a:extLst>
          </a:blip>
          <a:srcRect r="33609" b="31249"/>
          <a:stretch/>
        </p:blipFill>
        <p:spPr bwMode="auto">
          <a:xfrm>
            <a:off x="1711739" y="3657600"/>
            <a:ext cx="3689358" cy="263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96" y="0"/>
            <a:ext cx="12158804" cy="1107996"/>
          </a:xfrm>
          <a:prstGeom prst="rect">
            <a:avLst/>
          </a:prstGeom>
          <a:noFill/>
        </p:spPr>
        <p:txBody>
          <a:bodyPr wrap="square" rtlCol="0">
            <a:spAutoFit/>
          </a:bodyPr>
          <a:lstStyle/>
          <a:p>
            <a:pPr algn="ctr"/>
            <a:r>
              <a:rPr lang="en-US" sz="6600" dirty="0">
                <a:solidFill>
                  <a:schemeClr val="bg1"/>
                </a:solidFill>
              </a:rPr>
              <a:t>Walk in Obedience</a:t>
            </a:r>
            <a:endParaRPr lang="en-US" sz="5400" dirty="0">
              <a:solidFill>
                <a:schemeClr val="bg1"/>
              </a:solidFill>
            </a:endParaRP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rPr>
              <a:t>(2)</a:t>
            </a:r>
          </a:p>
        </p:txBody>
      </p:sp>
      <p:sp>
        <p:nvSpPr>
          <p:cNvPr id="2" name="Rectangle 1"/>
          <p:cNvSpPr/>
          <p:nvPr/>
        </p:nvSpPr>
        <p:spPr>
          <a:xfrm>
            <a:off x="250480" y="1354590"/>
            <a:ext cx="6096000" cy="4801314"/>
          </a:xfrm>
          <a:prstGeom prst="rect">
            <a:avLst/>
          </a:prstGeom>
        </p:spPr>
        <p:txBody>
          <a:bodyPr>
            <a:spAutoFit/>
          </a:bodyPr>
          <a:lstStyle/>
          <a:p>
            <a:pPr fontAlgn="base"/>
            <a:r>
              <a:rPr lang="en-US" b="0" i="0" dirty="0" err="1">
                <a:solidFill>
                  <a:schemeClr val="bg1"/>
                </a:solidFill>
                <a:effectLst/>
              </a:rPr>
              <a:t>Naaman</a:t>
            </a:r>
            <a:r>
              <a:rPr lang="en-US" b="0" i="0" dirty="0">
                <a:solidFill>
                  <a:schemeClr val="bg1"/>
                </a:solidFill>
                <a:effectLst/>
              </a:rPr>
              <a:t> was insulted that he should be told to wash in Jordan when there were cleaner streams in his own land, and “he turned and went away in a rage.”</a:t>
            </a:r>
          </a:p>
          <a:p>
            <a:pPr fontAlgn="base"/>
            <a:r>
              <a:rPr lang="en-US" b="0" i="0" dirty="0">
                <a:solidFill>
                  <a:schemeClr val="bg1"/>
                </a:solidFill>
                <a:effectLst/>
              </a:rPr>
              <a:t> </a:t>
            </a:r>
          </a:p>
          <a:p>
            <a:pPr fontAlgn="base"/>
            <a:r>
              <a:rPr lang="en-US" b="0" i="0" dirty="0">
                <a:solidFill>
                  <a:schemeClr val="bg1"/>
                </a:solidFill>
                <a:effectLst/>
              </a:rPr>
              <a:t>But his servants pleaded with him to do as Elisha had suggested. The proud captain finally relented, and the scripture records, “Then went he down, and dipped himself seven times in Jordan, according to the saying of the man of God: and his flesh came again like unto the flesh of a little child, and he was clean.” </a:t>
            </a:r>
          </a:p>
          <a:p>
            <a:pPr fontAlgn="base"/>
            <a:r>
              <a:rPr lang="en-US" b="0" i="0" dirty="0">
                <a:solidFill>
                  <a:schemeClr val="bg1"/>
                </a:solidFill>
                <a:effectLst/>
              </a:rPr>
              <a:t> </a:t>
            </a:r>
          </a:p>
          <a:p>
            <a:pPr fontAlgn="base"/>
            <a:r>
              <a:rPr lang="en-US" b="0" i="0" dirty="0">
                <a:solidFill>
                  <a:schemeClr val="bg1"/>
                </a:solidFill>
                <a:effectLst/>
              </a:rPr>
              <a:t>And so I repeat, do not let pride stand in your way. The way of the gospel is a simple way. Some of the requirements may appear to you as elementary and unnecessary. Do not spurn them. Humble yourselves and walk in obedience. I promise that the results that follow will be marvelous to behold and satisfying to experience.”</a:t>
            </a:r>
          </a:p>
        </p:txBody>
      </p:sp>
      <p:sp>
        <p:nvSpPr>
          <p:cNvPr id="5" name="Rectangle 4"/>
          <p:cNvSpPr/>
          <p:nvPr/>
        </p:nvSpPr>
        <p:spPr>
          <a:xfrm>
            <a:off x="33196" y="6504430"/>
            <a:ext cx="1617751" cy="369332"/>
          </a:xfrm>
          <a:prstGeom prst="rect">
            <a:avLst/>
          </a:prstGeom>
        </p:spPr>
        <p:txBody>
          <a:bodyPr wrap="none">
            <a:spAutoFit/>
          </a:bodyPr>
          <a:lstStyle/>
          <a:p>
            <a:pPr fontAlgn="base"/>
            <a:r>
              <a:rPr lang="en-US" b="0" i="0" dirty="0">
                <a:solidFill>
                  <a:schemeClr val="bg1"/>
                </a:solidFill>
                <a:effectLst/>
              </a:rPr>
              <a:t>2 Kgs. 5:11–14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5588" y="160724"/>
            <a:ext cx="957457" cy="1193866"/>
          </a:xfrm>
          <a:prstGeom prst="rect">
            <a:avLst/>
          </a:prstGeom>
        </p:spPr>
      </p:pic>
      <p:pic>
        <p:nvPicPr>
          <p:cNvPr id="2050" name="Picture 2" descr="http://mormonsoprano.files.wordpress.com/2010/03/naaman-seeks-the-prophet.jpg"/>
          <p:cNvPicPr>
            <a:picLocks noChangeAspect="1" noChangeArrowheads="1"/>
          </p:cNvPicPr>
          <p:nvPr/>
        </p:nvPicPr>
        <p:blipFill rotWithShape="1">
          <a:blip r:embed="rId4">
            <a:extLst>
              <a:ext uri="{28A0092B-C50C-407E-A947-70E740481C1C}">
                <a14:useLocalDpi xmlns:a14="http://schemas.microsoft.com/office/drawing/2010/main" val="0"/>
              </a:ext>
            </a:extLst>
          </a:blip>
          <a:srcRect r="1579" b="1510"/>
          <a:stretch/>
        </p:blipFill>
        <p:spPr bwMode="auto">
          <a:xfrm>
            <a:off x="6481393" y="1107996"/>
            <a:ext cx="2406611" cy="32516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media-cache-ak0.pinimg.com/236x/73/3f/26/733f26cb61d77cc84255929645fe7ae5.jpg"/>
          <p:cNvPicPr>
            <a:picLocks noChangeAspect="1" noChangeArrowheads="1"/>
          </p:cNvPicPr>
          <p:nvPr/>
        </p:nvPicPr>
        <p:blipFill rotWithShape="1">
          <a:blip r:embed="rId5">
            <a:extLst>
              <a:ext uri="{28A0092B-C50C-407E-A947-70E740481C1C}">
                <a14:useLocalDpi xmlns:a14="http://schemas.microsoft.com/office/drawing/2010/main" val="0"/>
              </a:ext>
            </a:extLst>
          </a:blip>
          <a:srcRect r="-436" b="10304"/>
          <a:stretch/>
        </p:blipFill>
        <p:spPr bwMode="auto">
          <a:xfrm>
            <a:off x="9043907" y="4242298"/>
            <a:ext cx="2257701" cy="214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96" y="0"/>
            <a:ext cx="12158804" cy="1107996"/>
          </a:xfrm>
          <a:prstGeom prst="rect">
            <a:avLst/>
          </a:prstGeom>
          <a:noFill/>
        </p:spPr>
        <p:txBody>
          <a:bodyPr wrap="square" rtlCol="0">
            <a:spAutoFit/>
          </a:bodyPr>
          <a:lstStyle/>
          <a:p>
            <a:pPr algn="ctr"/>
            <a:r>
              <a:rPr lang="en-US" sz="6600" dirty="0">
                <a:solidFill>
                  <a:schemeClr val="bg1"/>
                </a:solidFill>
              </a:rPr>
              <a:t>Showing Faith</a:t>
            </a:r>
            <a:endParaRPr lang="en-US" sz="5400" dirty="0">
              <a:solidFill>
                <a:schemeClr val="bg1"/>
              </a:solidFill>
            </a:endParaRPr>
          </a:p>
        </p:txBody>
      </p:sp>
      <p:sp>
        <p:nvSpPr>
          <p:cNvPr id="2" name="Rectangle 1"/>
          <p:cNvSpPr/>
          <p:nvPr/>
        </p:nvSpPr>
        <p:spPr>
          <a:xfrm>
            <a:off x="250480" y="1354590"/>
            <a:ext cx="6096000" cy="4708981"/>
          </a:xfrm>
          <a:prstGeom prst="rect">
            <a:avLst/>
          </a:prstGeom>
        </p:spPr>
        <p:txBody>
          <a:bodyPr>
            <a:spAutoFit/>
          </a:bodyPr>
          <a:lstStyle/>
          <a:p>
            <a:pPr fontAlgn="base"/>
            <a:r>
              <a:rPr lang="en-US" sz="2000" dirty="0">
                <a:solidFill>
                  <a:srgbClr val="FFFF00"/>
                </a:solidFill>
              </a:rPr>
              <a:t>How did </a:t>
            </a:r>
            <a:r>
              <a:rPr lang="en-US" sz="2000" dirty="0" err="1">
                <a:solidFill>
                  <a:srgbClr val="FFFF00"/>
                </a:solidFill>
              </a:rPr>
              <a:t>Naaman</a:t>
            </a:r>
            <a:r>
              <a:rPr lang="en-US" sz="2000" dirty="0">
                <a:solidFill>
                  <a:srgbClr val="FFFF00"/>
                </a:solidFill>
              </a:rPr>
              <a:t> show his faith in the words of God as given through Elisha?</a:t>
            </a:r>
          </a:p>
          <a:p>
            <a:pPr fontAlgn="base"/>
            <a:endParaRPr lang="en-US" sz="2000" dirty="0">
              <a:solidFill>
                <a:srgbClr val="FFFF00"/>
              </a:solidFill>
            </a:endParaRPr>
          </a:p>
          <a:p>
            <a:pPr fontAlgn="base"/>
            <a:endParaRPr lang="en-US" sz="2000" dirty="0">
              <a:solidFill>
                <a:srgbClr val="FFFF00"/>
              </a:solidFill>
            </a:endParaRPr>
          </a:p>
          <a:p>
            <a:pPr fontAlgn="base"/>
            <a:r>
              <a:rPr lang="en-US" sz="2000" dirty="0">
                <a:solidFill>
                  <a:srgbClr val="FFFF00"/>
                </a:solidFill>
              </a:rPr>
              <a:t>If you were </a:t>
            </a:r>
            <a:r>
              <a:rPr lang="en-US" sz="2000" dirty="0" err="1">
                <a:solidFill>
                  <a:srgbClr val="FFFF00"/>
                </a:solidFill>
              </a:rPr>
              <a:t>Naaman</a:t>
            </a:r>
            <a:r>
              <a:rPr lang="en-US" sz="2000" dirty="0">
                <a:solidFill>
                  <a:srgbClr val="FFFF00"/>
                </a:solidFill>
              </a:rPr>
              <a:t>, what might you have been thinking the first time you dipped yourself in the water? The second time? The seventh time?</a:t>
            </a:r>
          </a:p>
          <a:p>
            <a:pPr fontAlgn="base"/>
            <a:endParaRPr lang="en-US" sz="2000" dirty="0">
              <a:solidFill>
                <a:srgbClr val="FFFF00"/>
              </a:solidFill>
            </a:endParaRPr>
          </a:p>
          <a:p>
            <a:pPr fontAlgn="base"/>
            <a:endParaRPr lang="en-US" sz="2000" dirty="0">
              <a:solidFill>
                <a:srgbClr val="FFFF00"/>
              </a:solidFill>
            </a:endParaRPr>
          </a:p>
          <a:p>
            <a:pPr fontAlgn="base"/>
            <a:r>
              <a:rPr lang="en-US" sz="2000" dirty="0">
                <a:solidFill>
                  <a:srgbClr val="FFFF00"/>
                </a:solidFill>
              </a:rPr>
              <a:t>What thoughts or feelings might you have had as you saw your leprosy healed?</a:t>
            </a:r>
          </a:p>
          <a:p>
            <a:pPr fontAlgn="base"/>
            <a:endParaRPr lang="en-US" sz="2000" dirty="0">
              <a:solidFill>
                <a:srgbClr val="FFFF00"/>
              </a:solidFill>
            </a:endParaRPr>
          </a:p>
          <a:p>
            <a:pPr fontAlgn="base"/>
            <a:endParaRPr lang="en-US" sz="2000" dirty="0">
              <a:solidFill>
                <a:srgbClr val="FFFF00"/>
              </a:solidFill>
            </a:endParaRPr>
          </a:p>
          <a:p>
            <a:pPr fontAlgn="base"/>
            <a:r>
              <a:rPr lang="en-US" sz="2000" dirty="0">
                <a:solidFill>
                  <a:srgbClr val="FFFF00"/>
                </a:solidFill>
              </a:rPr>
              <a:t>How might this experience have affected your testimony of the prophet’s calling?</a:t>
            </a:r>
          </a:p>
        </p:txBody>
      </p:sp>
      <p:sp>
        <p:nvSpPr>
          <p:cNvPr id="5" name="Rectangle 4"/>
          <p:cNvSpPr/>
          <p:nvPr/>
        </p:nvSpPr>
        <p:spPr>
          <a:xfrm>
            <a:off x="33196" y="6504430"/>
            <a:ext cx="1617751" cy="369332"/>
          </a:xfrm>
          <a:prstGeom prst="rect">
            <a:avLst/>
          </a:prstGeom>
        </p:spPr>
        <p:txBody>
          <a:bodyPr wrap="none">
            <a:spAutoFit/>
          </a:bodyPr>
          <a:lstStyle/>
          <a:p>
            <a:pPr fontAlgn="base"/>
            <a:r>
              <a:rPr lang="en-US" b="0" i="0" dirty="0">
                <a:solidFill>
                  <a:schemeClr val="bg1"/>
                </a:solidFill>
                <a:effectLst/>
              </a:rPr>
              <a:t>2 Kgs. 5:11–14</a:t>
            </a:r>
          </a:p>
        </p:txBody>
      </p:sp>
      <p:pic>
        <p:nvPicPr>
          <p:cNvPr id="1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3712" y="1820150"/>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1107996"/>
          </a:xfrm>
          <a:prstGeom prst="rect">
            <a:avLst/>
          </a:prstGeom>
          <a:noFill/>
        </p:spPr>
        <p:txBody>
          <a:bodyPr wrap="square" rtlCol="0">
            <a:spAutoFit/>
          </a:bodyPr>
          <a:lstStyle/>
          <a:p>
            <a:pPr algn="ctr"/>
            <a:r>
              <a:rPr lang="en-US" sz="6600" dirty="0" err="1">
                <a:solidFill>
                  <a:schemeClr val="bg1"/>
                </a:solidFill>
              </a:rPr>
              <a:t>Gehazi</a:t>
            </a:r>
            <a:endParaRPr lang="en-US" sz="5400" dirty="0">
              <a:solidFill>
                <a:schemeClr val="bg1"/>
              </a:solidFill>
            </a:endParaRP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rPr>
              <a:t>(3)</a:t>
            </a:r>
          </a:p>
        </p:txBody>
      </p:sp>
      <p:sp>
        <p:nvSpPr>
          <p:cNvPr id="2" name="Rectangle 1"/>
          <p:cNvSpPr/>
          <p:nvPr/>
        </p:nvSpPr>
        <p:spPr>
          <a:xfrm>
            <a:off x="223320" y="1028665"/>
            <a:ext cx="6096000" cy="2862322"/>
          </a:xfrm>
          <a:prstGeom prst="rect">
            <a:avLst/>
          </a:prstGeom>
        </p:spPr>
        <p:txBody>
          <a:bodyPr>
            <a:spAutoFit/>
          </a:bodyPr>
          <a:lstStyle/>
          <a:p>
            <a:pPr fontAlgn="base"/>
            <a:r>
              <a:rPr lang="en-US" dirty="0" err="1">
                <a:solidFill>
                  <a:schemeClr val="bg1"/>
                </a:solidFill>
              </a:rPr>
              <a:t>Naaman</a:t>
            </a:r>
            <a:r>
              <a:rPr lang="en-US" dirty="0">
                <a:solidFill>
                  <a:schemeClr val="bg1"/>
                </a:solidFill>
              </a:rPr>
              <a:t> wanted to thank Elisha by giving him money and gifts. </a:t>
            </a:r>
          </a:p>
          <a:p>
            <a:pPr fontAlgn="base"/>
            <a:endParaRPr lang="en-US" dirty="0">
              <a:solidFill>
                <a:schemeClr val="bg1"/>
              </a:solidFill>
            </a:endParaRPr>
          </a:p>
          <a:p>
            <a:pPr fontAlgn="base"/>
            <a:r>
              <a:rPr lang="en-US" dirty="0">
                <a:solidFill>
                  <a:schemeClr val="bg1"/>
                </a:solidFill>
              </a:rPr>
              <a:t>Elisha declined </a:t>
            </a:r>
            <a:r>
              <a:rPr lang="en-US" dirty="0" err="1">
                <a:solidFill>
                  <a:schemeClr val="bg1"/>
                </a:solidFill>
              </a:rPr>
              <a:t>Naaman’s</a:t>
            </a:r>
            <a:r>
              <a:rPr lang="en-US" dirty="0">
                <a:solidFill>
                  <a:schemeClr val="bg1"/>
                </a:solidFill>
              </a:rPr>
              <a:t> offer. After </a:t>
            </a:r>
            <a:r>
              <a:rPr lang="en-US" dirty="0" err="1">
                <a:solidFill>
                  <a:schemeClr val="bg1"/>
                </a:solidFill>
              </a:rPr>
              <a:t>Naaman</a:t>
            </a:r>
            <a:r>
              <a:rPr lang="en-US" dirty="0">
                <a:solidFill>
                  <a:schemeClr val="bg1"/>
                </a:solidFill>
              </a:rPr>
              <a:t> departed, Elisha’s servant </a:t>
            </a:r>
            <a:r>
              <a:rPr lang="en-US" dirty="0" err="1">
                <a:solidFill>
                  <a:schemeClr val="bg1"/>
                </a:solidFill>
              </a:rPr>
              <a:t>Gehazi</a:t>
            </a:r>
            <a:r>
              <a:rPr lang="en-US" dirty="0">
                <a:solidFill>
                  <a:schemeClr val="bg1"/>
                </a:solidFill>
              </a:rPr>
              <a:t> went after </a:t>
            </a:r>
            <a:r>
              <a:rPr lang="en-US" dirty="0" err="1">
                <a:solidFill>
                  <a:schemeClr val="bg1"/>
                </a:solidFill>
              </a:rPr>
              <a:t>Naaman</a:t>
            </a:r>
            <a:r>
              <a:rPr lang="en-US" dirty="0">
                <a:solidFill>
                  <a:schemeClr val="bg1"/>
                </a:solidFill>
              </a:rPr>
              <a:t> and lied to him, saying that Elisha requested silver and clothing. </a:t>
            </a:r>
            <a:r>
              <a:rPr lang="en-US" dirty="0" err="1">
                <a:solidFill>
                  <a:schemeClr val="bg1"/>
                </a:solidFill>
              </a:rPr>
              <a:t>Naaman</a:t>
            </a:r>
            <a:r>
              <a:rPr lang="en-US" dirty="0">
                <a:solidFill>
                  <a:schemeClr val="bg1"/>
                </a:solidFill>
              </a:rPr>
              <a:t> gave </a:t>
            </a:r>
            <a:r>
              <a:rPr lang="en-US" dirty="0" err="1">
                <a:solidFill>
                  <a:schemeClr val="bg1"/>
                </a:solidFill>
              </a:rPr>
              <a:t>Gehazi</a:t>
            </a:r>
            <a:r>
              <a:rPr lang="en-US" dirty="0">
                <a:solidFill>
                  <a:schemeClr val="bg1"/>
                </a:solidFill>
              </a:rPr>
              <a:t> gifts, which </a:t>
            </a:r>
            <a:r>
              <a:rPr lang="en-US" dirty="0" err="1">
                <a:solidFill>
                  <a:schemeClr val="bg1"/>
                </a:solidFill>
              </a:rPr>
              <a:t>Gehazi</a:t>
            </a:r>
            <a:r>
              <a:rPr lang="en-US" dirty="0">
                <a:solidFill>
                  <a:schemeClr val="bg1"/>
                </a:solidFill>
              </a:rPr>
              <a:t> kept for himself.</a:t>
            </a:r>
          </a:p>
          <a:p>
            <a:pPr fontAlgn="base"/>
            <a:endParaRPr lang="en-US" dirty="0">
              <a:solidFill>
                <a:schemeClr val="bg1"/>
              </a:solidFill>
            </a:endParaRPr>
          </a:p>
          <a:p>
            <a:pPr fontAlgn="base"/>
            <a:r>
              <a:rPr lang="en-US" dirty="0">
                <a:solidFill>
                  <a:schemeClr val="bg1"/>
                </a:solidFill>
              </a:rPr>
              <a:t>The Lord punished </a:t>
            </a:r>
            <a:r>
              <a:rPr lang="en-US" dirty="0" err="1">
                <a:solidFill>
                  <a:schemeClr val="bg1"/>
                </a:solidFill>
              </a:rPr>
              <a:t>Gehazi</a:t>
            </a:r>
            <a:r>
              <a:rPr lang="en-US" dirty="0">
                <a:solidFill>
                  <a:schemeClr val="bg1"/>
                </a:solidFill>
              </a:rPr>
              <a:t> by afflicting him with </a:t>
            </a:r>
            <a:r>
              <a:rPr lang="en-US" dirty="0" err="1">
                <a:solidFill>
                  <a:schemeClr val="bg1"/>
                </a:solidFill>
              </a:rPr>
              <a:t>Naaman’s</a:t>
            </a:r>
            <a:r>
              <a:rPr lang="en-US" dirty="0">
                <a:solidFill>
                  <a:schemeClr val="bg1"/>
                </a:solidFill>
              </a:rPr>
              <a:t> leprosy.</a:t>
            </a:r>
            <a:endParaRPr lang="en-US" b="0" i="0" dirty="0">
              <a:solidFill>
                <a:schemeClr val="bg1"/>
              </a:solidFill>
              <a:effectLst/>
            </a:endParaRPr>
          </a:p>
        </p:txBody>
      </p:sp>
      <p:sp>
        <p:nvSpPr>
          <p:cNvPr id="5" name="Rectangle 4"/>
          <p:cNvSpPr/>
          <p:nvPr/>
        </p:nvSpPr>
        <p:spPr>
          <a:xfrm>
            <a:off x="33196" y="6504430"/>
            <a:ext cx="1579278" cy="369332"/>
          </a:xfrm>
          <a:prstGeom prst="rect">
            <a:avLst/>
          </a:prstGeom>
        </p:spPr>
        <p:txBody>
          <a:bodyPr wrap="none">
            <a:spAutoFit/>
          </a:bodyPr>
          <a:lstStyle/>
          <a:p>
            <a:pPr fontAlgn="base"/>
            <a:r>
              <a:rPr lang="en-US" b="0" i="0" dirty="0">
                <a:solidFill>
                  <a:schemeClr val="bg1"/>
                </a:solidFill>
                <a:effectLst/>
              </a:rPr>
              <a:t>2 Kgs. 5:15-27</a:t>
            </a:r>
          </a:p>
        </p:txBody>
      </p:sp>
      <p:sp>
        <p:nvSpPr>
          <p:cNvPr id="3" name="Rectangle 2"/>
          <p:cNvSpPr/>
          <p:nvPr/>
        </p:nvSpPr>
        <p:spPr>
          <a:xfrm>
            <a:off x="5447169" y="4071571"/>
            <a:ext cx="6096000" cy="2308324"/>
          </a:xfrm>
          <a:prstGeom prst="rect">
            <a:avLst/>
          </a:prstGeom>
        </p:spPr>
        <p:txBody>
          <a:bodyPr>
            <a:spAutoFit/>
          </a:bodyPr>
          <a:lstStyle/>
          <a:p>
            <a:pPr fontAlgn="base"/>
            <a:r>
              <a:rPr lang="en-US" b="0" i="0" dirty="0">
                <a:solidFill>
                  <a:schemeClr val="bg1"/>
                </a:solidFill>
                <a:effectLst/>
              </a:rPr>
              <a:t>“Ironically, the story involves a pagan who, because of a prophet’s refusal to accept any reward for what God had done, accepts the God of Israel, and an Israelite who, because of unbridled greed, betrays that God. The talent of silver measures </a:t>
            </a:r>
            <a:r>
              <a:rPr lang="en-US" b="0" i="0" dirty="0" err="1">
                <a:solidFill>
                  <a:schemeClr val="bg1"/>
                </a:solidFill>
                <a:effectLst/>
              </a:rPr>
              <a:t>Gehazi’s</a:t>
            </a:r>
            <a:r>
              <a:rPr lang="en-US" b="0" i="0" dirty="0">
                <a:solidFill>
                  <a:schemeClr val="bg1"/>
                </a:solidFill>
                <a:effectLst/>
              </a:rPr>
              <a:t> covetousness and lies. His was no mere hankering after a reward for the curing of leprosy—it was a craving to become financially well-established.”  </a:t>
            </a:r>
          </a:p>
        </p:txBody>
      </p:sp>
      <p:pic>
        <p:nvPicPr>
          <p:cNvPr id="7170" name="Picture 2" descr="http://www.jw.org/assets/m/w12/20120901/w12_20120901.art/2012652_univ_cnt_4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256" y="1164716"/>
            <a:ext cx="1926599" cy="22508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865.photobucket.com/albums/ab212/JWitness-forum/bible%20characters/gehaz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582" y="4039870"/>
            <a:ext cx="2657475"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1107996"/>
          </a:xfrm>
          <a:prstGeom prst="rect">
            <a:avLst/>
          </a:prstGeom>
          <a:noFill/>
        </p:spPr>
        <p:txBody>
          <a:bodyPr wrap="square" rtlCol="0">
            <a:spAutoFit/>
          </a:bodyPr>
          <a:lstStyle/>
          <a:p>
            <a:pPr algn="ctr"/>
            <a:r>
              <a:rPr lang="en-US" sz="6600" dirty="0">
                <a:solidFill>
                  <a:schemeClr val="bg1"/>
                </a:solidFill>
              </a:rPr>
              <a:t>The Iron Did Swim</a:t>
            </a:r>
            <a:endParaRPr lang="en-US" sz="5400" dirty="0">
              <a:solidFill>
                <a:schemeClr val="bg1"/>
              </a:solidFill>
            </a:endParaRP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rPr>
              <a:t>(4)</a:t>
            </a:r>
          </a:p>
        </p:txBody>
      </p:sp>
      <p:sp>
        <p:nvSpPr>
          <p:cNvPr id="2" name="Rectangle 1"/>
          <p:cNvSpPr/>
          <p:nvPr/>
        </p:nvSpPr>
        <p:spPr>
          <a:xfrm>
            <a:off x="232374" y="1016170"/>
            <a:ext cx="6621100" cy="646331"/>
          </a:xfrm>
          <a:prstGeom prst="rect">
            <a:avLst/>
          </a:prstGeom>
        </p:spPr>
        <p:txBody>
          <a:bodyPr wrap="square">
            <a:spAutoFit/>
          </a:bodyPr>
          <a:lstStyle/>
          <a:p>
            <a:pPr fontAlgn="base"/>
            <a:r>
              <a:rPr lang="en-US" dirty="0">
                <a:solidFill>
                  <a:schemeClr val="bg1"/>
                </a:solidFill>
              </a:rPr>
              <a:t>Elisha gave the sons of the prophets permission to build a new home because the one they were living in was too small.</a:t>
            </a:r>
            <a:endParaRPr lang="en-US" b="0" i="0" dirty="0">
              <a:solidFill>
                <a:schemeClr val="bg1"/>
              </a:solidFill>
              <a:effectLst/>
            </a:endParaRPr>
          </a:p>
        </p:txBody>
      </p:sp>
      <p:sp>
        <p:nvSpPr>
          <p:cNvPr id="5" name="Rectangle 4"/>
          <p:cNvSpPr/>
          <p:nvPr/>
        </p:nvSpPr>
        <p:spPr>
          <a:xfrm>
            <a:off x="33196" y="6504430"/>
            <a:ext cx="1492716" cy="369332"/>
          </a:xfrm>
          <a:prstGeom prst="rect">
            <a:avLst/>
          </a:prstGeom>
        </p:spPr>
        <p:txBody>
          <a:bodyPr wrap="none">
            <a:spAutoFit/>
          </a:bodyPr>
          <a:lstStyle/>
          <a:p>
            <a:pPr fontAlgn="base"/>
            <a:r>
              <a:rPr lang="en-US" b="0" i="0" dirty="0">
                <a:solidFill>
                  <a:schemeClr val="bg1"/>
                </a:solidFill>
                <a:effectLst/>
              </a:rPr>
              <a:t>2 Kings 6:1-7</a:t>
            </a:r>
          </a:p>
        </p:txBody>
      </p:sp>
      <p:sp>
        <p:nvSpPr>
          <p:cNvPr id="10" name="Rectangle 9"/>
          <p:cNvSpPr/>
          <p:nvPr/>
        </p:nvSpPr>
        <p:spPr>
          <a:xfrm>
            <a:off x="3542924" y="1954527"/>
            <a:ext cx="4063497" cy="646331"/>
          </a:xfrm>
          <a:prstGeom prst="rect">
            <a:avLst/>
          </a:prstGeom>
        </p:spPr>
        <p:txBody>
          <a:bodyPr wrap="square">
            <a:spAutoFit/>
          </a:bodyPr>
          <a:lstStyle/>
          <a:p>
            <a:pPr fontAlgn="base"/>
            <a:r>
              <a:rPr lang="en-US" dirty="0">
                <a:solidFill>
                  <a:schemeClr val="bg1"/>
                </a:solidFill>
              </a:rPr>
              <a:t>As they were cutting down the trees they lost their axe in the water</a:t>
            </a:r>
            <a:endParaRPr lang="en-US" b="0" i="0" dirty="0">
              <a:solidFill>
                <a:schemeClr val="bg1"/>
              </a:solidFill>
              <a:effectLst/>
            </a:endParaRPr>
          </a:p>
        </p:txBody>
      </p:sp>
      <p:grpSp>
        <p:nvGrpSpPr>
          <p:cNvPr id="3" name="Group 2"/>
          <p:cNvGrpSpPr/>
          <p:nvPr/>
        </p:nvGrpSpPr>
        <p:grpSpPr>
          <a:xfrm>
            <a:off x="780265" y="4668936"/>
            <a:ext cx="7548924" cy="1733563"/>
            <a:chOff x="780265" y="4668936"/>
            <a:chExt cx="7548924" cy="1733563"/>
          </a:xfrm>
        </p:grpSpPr>
        <p:sp>
          <p:nvSpPr>
            <p:cNvPr id="6" name="Rectangle 5"/>
            <p:cNvSpPr/>
            <p:nvPr/>
          </p:nvSpPr>
          <p:spPr>
            <a:xfrm>
              <a:off x="2233189" y="5032730"/>
              <a:ext cx="6096000" cy="1200329"/>
            </a:xfrm>
            <a:prstGeom prst="rect">
              <a:avLst/>
            </a:prstGeom>
          </p:spPr>
          <p:txBody>
            <a:bodyPr>
              <a:spAutoFit/>
            </a:bodyPr>
            <a:lstStyle/>
            <a:p>
              <a:r>
                <a:rPr lang="en-US" dirty="0">
                  <a:solidFill>
                    <a:schemeClr val="bg1"/>
                  </a:solidFill>
                </a:rPr>
                <a:t>“Now what was it that caused the axe to rise in the water? The same Being who gave the law of gravitation, which caused the axe to sink, counteracted that law, and caused the axe to swim.” </a:t>
              </a:r>
            </a:p>
          </p:txBody>
        </p:sp>
        <p:pic>
          <p:nvPicPr>
            <p:cNvPr id="8194" name="Picture 2" descr="https://upload.wikimedia.org/wikipedia/commons/thumb/a/a8/Orson_F._Whitney2.JPG/175px-Orson_F._Whitne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65" y="4668936"/>
              <a:ext cx="1302032" cy="1733563"/>
            </a:xfrm>
            <a:prstGeom prst="rect">
              <a:avLst/>
            </a:prstGeom>
            <a:noFill/>
            <a:extLst>
              <a:ext uri="{909E8E84-426E-40DD-AFC4-6F175D3DCCD1}">
                <a14:hiddenFill xmlns:a14="http://schemas.microsoft.com/office/drawing/2010/main">
                  <a:solidFill>
                    <a:srgbClr val="FFFFFF"/>
                  </a:solidFill>
                </a14:hiddenFill>
              </a:ext>
            </a:extLst>
          </p:spPr>
        </p:pic>
      </p:grpSp>
      <p:pic>
        <p:nvPicPr>
          <p:cNvPr id="8196" name="Picture 4" descr="http://3.bp.blogspot.com/-hgQ_3UyqRS8/UdjDX5ld5rI/AAAAAAAAC-c/BenifvqNctA/s1600/thCALKQ13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4971" y="1164716"/>
            <a:ext cx="2767192" cy="38611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34837" y="2991335"/>
            <a:ext cx="6096000" cy="923330"/>
          </a:xfrm>
          <a:prstGeom prst="rect">
            <a:avLst/>
          </a:prstGeom>
        </p:spPr>
        <p:txBody>
          <a:bodyPr>
            <a:spAutoFit/>
          </a:bodyPr>
          <a:lstStyle/>
          <a:p>
            <a:r>
              <a:rPr lang="en-US" b="0" i="1" dirty="0">
                <a:solidFill>
                  <a:srgbClr val="FFFF00"/>
                </a:solidFill>
                <a:effectLst/>
                <a:latin typeface="Palatino"/>
              </a:rPr>
              <a:t>And the man of God said, Where fell it? And he shewed him the place. And he cut down a stick, and cast it in thither; and the iron did swim.</a:t>
            </a:r>
            <a:endParaRPr lang="en-US" i="1" dirty="0">
              <a:solidFill>
                <a:srgbClr val="FFFF00"/>
              </a:solidFill>
            </a:endParaRPr>
          </a:p>
        </p:txBody>
      </p:sp>
      <p:grpSp>
        <p:nvGrpSpPr>
          <p:cNvPr id="15" name="Group 14"/>
          <p:cNvGrpSpPr/>
          <p:nvPr/>
        </p:nvGrpSpPr>
        <p:grpSpPr>
          <a:xfrm>
            <a:off x="996802" y="2607090"/>
            <a:ext cx="598760" cy="1476375"/>
            <a:chOff x="2751410" y="673303"/>
            <a:chExt cx="598760" cy="1476375"/>
          </a:xfrm>
        </p:grpSpPr>
        <p:sp>
          <p:nvSpPr>
            <p:cNvPr id="16" name="Trapezoid 15"/>
            <p:cNvSpPr/>
            <p:nvPr/>
          </p:nvSpPr>
          <p:spPr>
            <a:xfrm rot="4025442">
              <a:off x="2600309" y="948353"/>
              <a:ext cx="679333" cy="37713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4442210">
              <a:off x="2552646" y="1352153"/>
              <a:ext cx="1393354" cy="20169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rot="20764917">
              <a:off x="2960118" y="673303"/>
              <a:ext cx="357965" cy="789794"/>
            </a:xfrm>
            <a:prstGeom prst="mathMultiply">
              <a:avLst>
                <a:gd name="adj1" fmla="val 1204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79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83590" y="4051835"/>
            <a:ext cx="5867400" cy="1470025"/>
          </a:xfrm>
        </p:spPr>
        <p:txBody>
          <a:bodyPr>
            <a:noAutofit/>
          </a:bodyPr>
          <a:lstStyle/>
          <a:p>
            <a:pPr algn="l"/>
            <a:r>
              <a:rPr lang="en-US" sz="3600" dirty="0">
                <a:solidFill>
                  <a:schemeClr val="bg1"/>
                </a:solidFill>
                <a:latin typeface="+mn-lt"/>
              </a:rPr>
              <a:t>“Our Heavenly Father is aware of our needs and will help us as we call upon Him for assistance. I believe that no concern of ours is too small or insignificant. The Lord is in the details of our lives.”</a:t>
            </a:r>
          </a:p>
        </p:txBody>
      </p:sp>
      <p:sp>
        <p:nvSpPr>
          <p:cNvPr id="6" name="TextBox 5"/>
          <p:cNvSpPr txBox="1"/>
          <p:nvPr/>
        </p:nvSpPr>
        <p:spPr>
          <a:xfrm>
            <a:off x="11738030" y="6412468"/>
            <a:ext cx="453970" cy="369332"/>
          </a:xfrm>
          <a:prstGeom prst="rect">
            <a:avLst/>
          </a:prstGeom>
          <a:noFill/>
        </p:spPr>
        <p:txBody>
          <a:bodyPr wrap="none" rtlCol="0">
            <a:spAutoFit/>
          </a:bodyPr>
          <a:lstStyle/>
          <a:p>
            <a:r>
              <a:rPr lang="en-US" dirty="0">
                <a:solidFill>
                  <a:schemeClr val="bg1"/>
                </a:solidFill>
              </a:rPr>
              <a:t>(5)</a:t>
            </a:r>
          </a:p>
        </p:txBody>
      </p:sp>
      <p:pic>
        <p:nvPicPr>
          <p:cNvPr id="5" name="Picture 4" descr="Monson_8x10_newcrp.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681" y="2006810"/>
            <a:ext cx="2133600" cy="2844379"/>
          </a:xfrm>
          <a:prstGeom prst="rect">
            <a:avLst/>
          </a:prstGeom>
        </p:spPr>
      </p:pic>
    </p:spTree>
    <p:extLst>
      <p:ext uri="{BB962C8B-B14F-4D97-AF65-F5344CB8AC3E}">
        <p14:creationId xmlns:p14="http://schemas.microsoft.com/office/powerpoint/2010/main" val="231020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03.photobucket.com/albums/aa256/kyekye4/Decorated%20images/turquoise-motion-background.gif"/>
          <p:cNvPicPr>
            <a:picLocks noChangeAspect="1" noChangeArrowheads="1"/>
          </p:cNvPicPr>
          <p:nvPr/>
        </p:nvPicPr>
        <p:blipFill rotWithShape="1">
          <a:blip r:embed="rId2">
            <a:extLst>
              <a:ext uri="{28A0092B-C50C-407E-A947-70E740481C1C}">
                <a14:useLocalDpi xmlns:a14="http://schemas.microsoft.com/office/drawing/2010/main" val="0"/>
              </a:ext>
            </a:extLst>
          </a:blip>
          <a:srcRect r="-297" b="19736"/>
          <a:stretch/>
        </p:blipFill>
        <p:spPr bwMode="auto">
          <a:xfrm flipV="1">
            <a:off x="0" y="0"/>
            <a:ext cx="12258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21" y="56720"/>
            <a:ext cx="12158804" cy="1107996"/>
          </a:xfrm>
          <a:prstGeom prst="rect">
            <a:avLst/>
          </a:prstGeom>
          <a:noFill/>
        </p:spPr>
        <p:txBody>
          <a:bodyPr wrap="square" rtlCol="0">
            <a:spAutoFit/>
          </a:bodyPr>
          <a:lstStyle/>
          <a:p>
            <a:pPr algn="ctr"/>
            <a:r>
              <a:rPr lang="en-US" sz="6600" dirty="0">
                <a:solidFill>
                  <a:schemeClr val="bg1"/>
                </a:solidFill>
              </a:rPr>
              <a:t>Blinded</a:t>
            </a:r>
            <a:endParaRPr lang="en-US" sz="5400" dirty="0">
              <a:solidFill>
                <a:schemeClr val="bg1"/>
              </a:solidFill>
            </a:endParaRPr>
          </a:p>
        </p:txBody>
      </p:sp>
      <p:sp>
        <p:nvSpPr>
          <p:cNvPr id="72" name="TextBox 71"/>
          <p:cNvSpPr txBox="1"/>
          <p:nvPr/>
        </p:nvSpPr>
        <p:spPr>
          <a:xfrm>
            <a:off x="10224245" y="6402499"/>
            <a:ext cx="1828800" cy="369332"/>
          </a:xfrm>
          <a:prstGeom prst="rect">
            <a:avLst/>
          </a:prstGeom>
          <a:noFill/>
        </p:spPr>
        <p:txBody>
          <a:bodyPr wrap="square" rtlCol="0">
            <a:spAutoFit/>
          </a:bodyPr>
          <a:lstStyle/>
          <a:p>
            <a:pPr algn="r"/>
            <a:r>
              <a:rPr lang="en-US" dirty="0">
                <a:solidFill>
                  <a:schemeClr val="bg1"/>
                </a:solidFill>
              </a:rPr>
              <a:t>(6)</a:t>
            </a:r>
          </a:p>
        </p:txBody>
      </p:sp>
      <p:sp>
        <p:nvSpPr>
          <p:cNvPr id="2" name="Rectangle 1"/>
          <p:cNvSpPr/>
          <p:nvPr/>
        </p:nvSpPr>
        <p:spPr>
          <a:xfrm>
            <a:off x="197668" y="1164716"/>
            <a:ext cx="6621100" cy="923330"/>
          </a:xfrm>
          <a:prstGeom prst="rect">
            <a:avLst/>
          </a:prstGeom>
        </p:spPr>
        <p:txBody>
          <a:bodyPr wrap="square">
            <a:spAutoFit/>
          </a:bodyPr>
          <a:lstStyle/>
          <a:p>
            <a:pPr fontAlgn="base"/>
            <a:r>
              <a:rPr lang="en-US" dirty="0">
                <a:solidFill>
                  <a:schemeClr val="bg1"/>
                </a:solidFill>
              </a:rPr>
              <a:t>Syria and the Northern Kingdom of Israel began to fight each other, and the king of Syria would privately discuss his battle plans with his servants</a:t>
            </a:r>
            <a:endParaRPr lang="en-US" b="0" i="0" dirty="0">
              <a:solidFill>
                <a:schemeClr val="bg1"/>
              </a:solidFill>
              <a:effectLst/>
            </a:endParaRPr>
          </a:p>
        </p:txBody>
      </p:sp>
      <p:sp>
        <p:nvSpPr>
          <p:cNvPr id="5" name="Rectangle 4"/>
          <p:cNvSpPr/>
          <p:nvPr/>
        </p:nvSpPr>
        <p:spPr>
          <a:xfrm>
            <a:off x="33196" y="6504430"/>
            <a:ext cx="1608133" cy="369332"/>
          </a:xfrm>
          <a:prstGeom prst="rect">
            <a:avLst/>
          </a:prstGeom>
        </p:spPr>
        <p:txBody>
          <a:bodyPr wrap="none">
            <a:spAutoFit/>
          </a:bodyPr>
          <a:lstStyle/>
          <a:p>
            <a:pPr fontAlgn="base"/>
            <a:r>
              <a:rPr lang="en-US" b="0" i="0" dirty="0">
                <a:solidFill>
                  <a:schemeClr val="bg1"/>
                </a:solidFill>
                <a:effectLst/>
              </a:rPr>
              <a:t>2 Kings 6:8-23</a:t>
            </a:r>
          </a:p>
        </p:txBody>
      </p:sp>
      <p:pic>
        <p:nvPicPr>
          <p:cNvPr id="3" name="Picture 2" descr="https://s-media-cache-ak0.pinimg.com/736x/f1/da/8d/f1da8d934ffe7244782d4608c8529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607" y="3387388"/>
            <a:ext cx="3447061" cy="2294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nterthevillage.net/wordpress/wp-content/uploads/2013/08/photo-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41" y="3770145"/>
            <a:ext cx="2857500" cy="281940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932233" y="2055540"/>
            <a:ext cx="3773069" cy="923330"/>
          </a:xfrm>
          <a:prstGeom prst="rect">
            <a:avLst/>
          </a:prstGeom>
        </p:spPr>
        <p:txBody>
          <a:bodyPr wrap="square">
            <a:spAutoFit/>
          </a:bodyPr>
          <a:lstStyle/>
          <a:p>
            <a:pPr fontAlgn="base"/>
            <a:r>
              <a:rPr lang="en-US" dirty="0">
                <a:solidFill>
                  <a:schemeClr val="bg1"/>
                </a:solidFill>
              </a:rPr>
              <a:t>Elisha knew of the plans of Syria and told the King of Israel (</a:t>
            </a:r>
            <a:r>
              <a:rPr lang="en-US" dirty="0" err="1">
                <a:solidFill>
                  <a:schemeClr val="bg1"/>
                </a:solidFill>
              </a:rPr>
              <a:t>Jeroham</a:t>
            </a:r>
            <a:r>
              <a:rPr lang="en-US" dirty="0">
                <a:solidFill>
                  <a:schemeClr val="bg1"/>
                </a:solidFill>
              </a:rPr>
              <a:t>) their plan</a:t>
            </a:r>
            <a:endParaRPr lang="en-US" b="0" i="0" dirty="0">
              <a:solidFill>
                <a:schemeClr val="bg1"/>
              </a:solidFill>
              <a:effectLst/>
            </a:endParaRPr>
          </a:p>
        </p:txBody>
      </p:sp>
      <p:pic>
        <p:nvPicPr>
          <p:cNvPr id="1030" name="Picture 6" descr="https://i.ytimg.com/vi/FH1LyZ2kbvs/hqdefault.jpg"/>
          <p:cNvPicPr>
            <a:picLocks noChangeAspect="1" noChangeArrowheads="1"/>
          </p:cNvPicPr>
          <p:nvPr/>
        </p:nvPicPr>
        <p:blipFill rotWithShape="1">
          <a:blip r:embed="rId5">
            <a:extLst>
              <a:ext uri="{28A0092B-C50C-407E-A947-70E740481C1C}">
                <a14:useLocalDpi xmlns:a14="http://schemas.microsoft.com/office/drawing/2010/main" val="0"/>
              </a:ext>
            </a:extLst>
          </a:blip>
          <a:srcRect l="55507" b="16731"/>
          <a:stretch/>
        </p:blipFill>
        <p:spPr bwMode="auto">
          <a:xfrm>
            <a:off x="8926717" y="636603"/>
            <a:ext cx="1668720" cy="234226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37262" y="2652051"/>
            <a:ext cx="3773069" cy="1200329"/>
          </a:xfrm>
          <a:prstGeom prst="rect">
            <a:avLst/>
          </a:prstGeom>
        </p:spPr>
        <p:txBody>
          <a:bodyPr wrap="square">
            <a:spAutoFit/>
          </a:bodyPr>
          <a:lstStyle/>
          <a:p>
            <a:pPr fontAlgn="base"/>
            <a:r>
              <a:rPr lang="en-US" dirty="0">
                <a:solidFill>
                  <a:schemeClr val="bg1"/>
                </a:solidFill>
              </a:rPr>
              <a:t>Elisha was at Dothan, a few miles from Samaria and the Syrian army marched in to seize Elisha in the intent of killing him</a:t>
            </a:r>
            <a:endParaRPr lang="en-US" b="0" i="0" dirty="0">
              <a:solidFill>
                <a:schemeClr val="bg1"/>
              </a:solidFill>
              <a:effectLst/>
            </a:endParaRPr>
          </a:p>
        </p:txBody>
      </p:sp>
      <p:sp>
        <p:nvSpPr>
          <p:cNvPr id="21" name="Rectangle 20"/>
          <p:cNvSpPr/>
          <p:nvPr/>
        </p:nvSpPr>
        <p:spPr>
          <a:xfrm>
            <a:off x="197668" y="3978076"/>
            <a:ext cx="3840178" cy="2400657"/>
          </a:xfrm>
          <a:prstGeom prst="rect">
            <a:avLst/>
          </a:prstGeom>
        </p:spPr>
        <p:txBody>
          <a:bodyPr wrap="square">
            <a:spAutoFit/>
          </a:bodyPr>
          <a:lstStyle/>
          <a:p>
            <a:pPr algn="ctr" fontAlgn="base"/>
            <a:r>
              <a:rPr lang="en-US" sz="2400" i="1" dirty="0">
                <a:solidFill>
                  <a:srgbClr val="FFFF00"/>
                </a:solidFill>
              </a:rPr>
              <a:t>The Heavenly Army</a:t>
            </a:r>
          </a:p>
          <a:p>
            <a:pPr fontAlgn="base"/>
            <a:endParaRPr lang="en-US" dirty="0">
              <a:solidFill>
                <a:schemeClr val="bg1"/>
              </a:solidFill>
            </a:endParaRPr>
          </a:p>
          <a:p>
            <a:pPr fontAlgn="base"/>
            <a:r>
              <a:rPr lang="en-US" dirty="0">
                <a:solidFill>
                  <a:schemeClr val="bg1"/>
                </a:solidFill>
              </a:rPr>
              <a:t>The young lad didn’t, initially, see what the prophet saw but that through the help and prayer of the prophet he was able to see; his eyes were opened too. (7)</a:t>
            </a:r>
          </a:p>
          <a:p>
            <a:pPr fontAlgn="base"/>
            <a:endParaRPr lang="en-US" b="0" i="0" dirty="0">
              <a:solidFill>
                <a:schemeClr val="bg1"/>
              </a:solidFill>
              <a:effectLst/>
            </a:endParaRPr>
          </a:p>
        </p:txBody>
      </p:sp>
      <p:sp>
        <p:nvSpPr>
          <p:cNvPr id="22" name="Rectangle 21"/>
          <p:cNvSpPr/>
          <p:nvPr/>
        </p:nvSpPr>
        <p:spPr>
          <a:xfrm>
            <a:off x="7027609" y="5682307"/>
            <a:ext cx="5025436" cy="923330"/>
          </a:xfrm>
          <a:prstGeom prst="rect">
            <a:avLst/>
          </a:prstGeom>
        </p:spPr>
        <p:txBody>
          <a:bodyPr wrap="square">
            <a:spAutoFit/>
          </a:bodyPr>
          <a:lstStyle/>
          <a:p>
            <a:pPr fontAlgn="base"/>
            <a:r>
              <a:rPr lang="en-US" dirty="0">
                <a:solidFill>
                  <a:schemeClr val="bg1"/>
                </a:solidFill>
              </a:rPr>
              <a:t>Elisha prayed that the Syrians would be “blinded” to a realization of where they were or who Elisha was…a confusion of mind</a:t>
            </a:r>
            <a:endParaRPr lang="en-US" b="0" i="0" dirty="0">
              <a:solidFill>
                <a:schemeClr val="bg1"/>
              </a:solidFill>
              <a:effectLst/>
            </a:endParaRPr>
          </a:p>
        </p:txBody>
      </p:sp>
    </p:spTree>
    <p:extLst>
      <p:ext uri="{BB962C8B-B14F-4D97-AF65-F5344CB8AC3E}">
        <p14:creationId xmlns:p14="http://schemas.microsoft.com/office/powerpoint/2010/main" val="39381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2348</Words>
  <Application>Microsoft Office PowerPoint</Application>
  <PresentationFormat>Widescreen</PresentationFormat>
  <Paragraphs>181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Palatino</vt:lpstr>
      <vt:lpstr>Abadi</vt:lpstr>
      <vt:lpstr>Arial</vt:lpstr>
      <vt:lpstr>Palatino Linotype</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Heavenly Father is aware of our needs and will help us as we call upon Him for assistance. I believe that no concern of ours is too small or insignificant. The Lord is in the details of our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26</cp:revision>
  <dcterms:created xsi:type="dcterms:W3CDTF">2016-01-27T14:56:26Z</dcterms:created>
  <dcterms:modified xsi:type="dcterms:W3CDTF">2021-12-15T14:50:13Z</dcterms:modified>
</cp:coreProperties>
</file>