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4" r:id="rId5"/>
    <p:sldId id="260" r:id="rId6"/>
    <p:sldId id="262" r:id="rId7"/>
    <p:sldId id="283" r:id="rId8"/>
    <p:sldId id="284" r:id="rId9"/>
    <p:sldId id="265" r:id="rId10"/>
    <p:sldId id="268" r:id="rId11"/>
    <p:sldId id="267" r:id="rId12"/>
    <p:sldId id="276" r:id="rId13"/>
    <p:sldId id="279" r:id="rId14"/>
    <p:sldId id="280" r:id="rId15"/>
    <p:sldId id="269" r:id="rId16"/>
    <p:sldId id="270" r:id="rId17"/>
    <p:sldId id="271" r:id="rId18"/>
    <p:sldId id="272" r:id="rId19"/>
    <p:sldId id="277" r:id="rId20"/>
    <p:sldId id="278" r:id="rId21"/>
    <p:sldId id="281" r:id="rId22"/>
    <p:sldId id="282" r:id="rId23"/>
    <p:sldId id="261" r:id="rId24"/>
    <p:sldId id="263" r:id="rId25"/>
    <p:sldId id="285" r:id="rId26"/>
    <p:sldId id="274" r:id="rId27"/>
    <p:sldId id="275" r:id="rId28"/>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64" d="100"/>
          <a:sy n="64" d="100"/>
        </p:scale>
        <p:origin x="6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59C85-F69E-4C9D-849C-98178F640E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3FA210-2F38-4818-94F8-EDDE067EF7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CFC106-80E3-4430-814D-330D1ECADFDB}"/>
              </a:ext>
            </a:extLst>
          </p:cNvPr>
          <p:cNvSpPr>
            <a:spLocks noGrp="1"/>
          </p:cNvSpPr>
          <p:nvPr>
            <p:ph type="dt" sz="half" idx="10"/>
          </p:nvPr>
        </p:nvSpPr>
        <p:spPr/>
        <p:txBody>
          <a:bodyPr/>
          <a:lstStyle/>
          <a:p>
            <a:fld id="{478E81E3-5885-440C-85BD-5BEEC559EFCE}" type="datetimeFigureOut">
              <a:rPr lang="en-US" smtClean="0"/>
              <a:t>12/2/2021</a:t>
            </a:fld>
            <a:endParaRPr lang="en-US"/>
          </a:p>
        </p:txBody>
      </p:sp>
      <p:sp>
        <p:nvSpPr>
          <p:cNvPr id="5" name="Footer Placeholder 4">
            <a:extLst>
              <a:ext uri="{FF2B5EF4-FFF2-40B4-BE49-F238E27FC236}">
                <a16:creationId xmlns:a16="http://schemas.microsoft.com/office/drawing/2014/main" id="{D82B0001-3350-4977-B237-2FA3633E8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4FA84-093F-4C71-AFA0-876A88F75FF4}"/>
              </a:ext>
            </a:extLst>
          </p:cNvPr>
          <p:cNvSpPr>
            <a:spLocks noGrp="1"/>
          </p:cNvSpPr>
          <p:nvPr>
            <p:ph type="sldNum" sz="quarter" idx="12"/>
          </p:nvPr>
        </p:nvSpPr>
        <p:spPr/>
        <p:txBody>
          <a:bodyPr/>
          <a:lstStyle/>
          <a:p>
            <a:fld id="{DDC6A3F8-6BBD-4046-A081-7931C0453059}" type="slidenum">
              <a:rPr lang="en-US" smtClean="0"/>
              <a:t>‹#›</a:t>
            </a:fld>
            <a:endParaRPr lang="en-US"/>
          </a:p>
        </p:txBody>
      </p:sp>
    </p:spTree>
    <p:extLst>
      <p:ext uri="{BB962C8B-B14F-4D97-AF65-F5344CB8AC3E}">
        <p14:creationId xmlns:p14="http://schemas.microsoft.com/office/powerpoint/2010/main" val="326263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4442-D1AD-46EC-B89E-8FF7BB3AAF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EBCE5F-46BD-40B8-AC0C-324194BCE1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BC6F1-8E12-4ECF-B698-D705376AE40F}"/>
              </a:ext>
            </a:extLst>
          </p:cNvPr>
          <p:cNvSpPr>
            <a:spLocks noGrp="1"/>
          </p:cNvSpPr>
          <p:nvPr>
            <p:ph type="dt" sz="half" idx="10"/>
          </p:nvPr>
        </p:nvSpPr>
        <p:spPr/>
        <p:txBody>
          <a:bodyPr/>
          <a:lstStyle/>
          <a:p>
            <a:fld id="{478E81E3-5885-440C-85BD-5BEEC559EFCE}" type="datetimeFigureOut">
              <a:rPr lang="en-US" smtClean="0"/>
              <a:t>12/2/2021</a:t>
            </a:fld>
            <a:endParaRPr lang="en-US"/>
          </a:p>
        </p:txBody>
      </p:sp>
      <p:sp>
        <p:nvSpPr>
          <p:cNvPr id="5" name="Footer Placeholder 4">
            <a:extLst>
              <a:ext uri="{FF2B5EF4-FFF2-40B4-BE49-F238E27FC236}">
                <a16:creationId xmlns:a16="http://schemas.microsoft.com/office/drawing/2014/main" id="{3799B2BB-1CE7-47BC-8AEC-FE80BD9D8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198ED-63B6-4BE4-AEB0-635C81E300CF}"/>
              </a:ext>
            </a:extLst>
          </p:cNvPr>
          <p:cNvSpPr>
            <a:spLocks noGrp="1"/>
          </p:cNvSpPr>
          <p:nvPr>
            <p:ph type="sldNum" sz="quarter" idx="12"/>
          </p:nvPr>
        </p:nvSpPr>
        <p:spPr/>
        <p:txBody>
          <a:bodyPr/>
          <a:lstStyle/>
          <a:p>
            <a:fld id="{DDC6A3F8-6BBD-4046-A081-7931C0453059}" type="slidenum">
              <a:rPr lang="en-US" smtClean="0"/>
              <a:t>‹#›</a:t>
            </a:fld>
            <a:endParaRPr lang="en-US"/>
          </a:p>
        </p:txBody>
      </p:sp>
    </p:spTree>
    <p:extLst>
      <p:ext uri="{BB962C8B-B14F-4D97-AF65-F5344CB8AC3E}">
        <p14:creationId xmlns:p14="http://schemas.microsoft.com/office/powerpoint/2010/main" val="141491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7F55C6-0CD6-4E45-9D58-E5A5E06CE7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0F25B-5C87-479D-AE7C-139AD9BB14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2E0FB-0B8A-4A0F-B329-45DB6D0A341A}"/>
              </a:ext>
            </a:extLst>
          </p:cNvPr>
          <p:cNvSpPr>
            <a:spLocks noGrp="1"/>
          </p:cNvSpPr>
          <p:nvPr>
            <p:ph type="dt" sz="half" idx="10"/>
          </p:nvPr>
        </p:nvSpPr>
        <p:spPr/>
        <p:txBody>
          <a:bodyPr/>
          <a:lstStyle/>
          <a:p>
            <a:fld id="{478E81E3-5885-440C-85BD-5BEEC559EFCE}" type="datetimeFigureOut">
              <a:rPr lang="en-US" smtClean="0"/>
              <a:t>12/2/2021</a:t>
            </a:fld>
            <a:endParaRPr lang="en-US"/>
          </a:p>
        </p:txBody>
      </p:sp>
      <p:sp>
        <p:nvSpPr>
          <p:cNvPr id="5" name="Footer Placeholder 4">
            <a:extLst>
              <a:ext uri="{FF2B5EF4-FFF2-40B4-BE49-F238E27FC236}">
                <a16:creationId xmlns:a16="http://schemas.microsoft.com/office/drawing/2014/main" id="{D757AFEA-F843-41C0-A6E4-81CBAB20E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5C923-4C53-4AFB-A690-00CEE9A40B2A}"/>
              </a:ext>
            </a:extLst>
          </p:cNvPr>
          <p:cNvSpPr>
            <a:spLocks noGrp="1"/>
          </p:cNvSpPr>
          <p:nvPr>
            <p:ph type="sldNum" sz="quarter" idx="12"/>
          </p:nvPr>
        </p:nvSpPr>
        <p:spPr/>
        <p:txBody>
          <a:bodyPr/>
          <a:lstStyle/>
          <a:p>
            <a:fld id="{DDC6A3F8-6BBD-4046-A081-7931C0453059}" type="slidenum">
              <a:rPr lang="en-US" smtClean="0"/>
              <a:t>‹#›</a:t>
            </a:fld>
            <a:endParaRPr lang="en-US"/>
          </a:p>
        </p:txBody>
      </p:sp>
    </p:spTree>
    <p:extLst>
      <p:ext uri="{BB962C8B-B14F-4D97-AF65-F5344CB8AC3E}">
        <p14:creationId xmlns:p14="http://schemas.microsoft.com/office/powerpoint/2010/main" val="362534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B330-FAD0-4C54-887E-C1E1E16A34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9A8219-1ABD-4AAC-BEDE-CF59431685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285E1-1FF2-44B2-A86E-08A04BF61329}"/>
              </a:ext>
            </a:extLst>
          </p:cNvPr>
          <p:cNvSpPr>
            <a:spLocks noGrp="1"/>
          </p:cNvSpPr>
          <p:nvPr>
            <p:ph type="dt" sz="half" idx="10"/>
          </p:nvPr>
        </p:nvSpPr>
        <p:spPr/>
        <p:txBody>
          <a:bodyPr/>
          <a:lstStyle/>
          <a:p>
            <a:fld id="{478E81E3-5885-440C-85BD-5BEEC559EFCE}" type="datetimeFigureOut">
              <a:rPr lang="en-US" smtClean="0"/>
              <a:t>12/2/2021</a:t>
            </a:fld>
            <a:endParaRPr lang="en-US"/>
          </a:p>
        </p:txBody>
      </p:sp>
      <p:sp>
        <p:nvSpPr>
          <p:cNvPr id="5" name="Footer Placeholder 4">
            <a:extLst>
              <a:ext uri="{FF2B5EF4-FFF2-40B4-BE49-F238E27FC236}">
                <a16:creationId xmlns:a16="http://schemas.microsoft.com/office/drawing/2014/main" id="{9F711855-42D6-465B-9327-97BC91B4F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E2CD8-058D-485A-8C92-97F1FFB435EA}"/>
              </a:ext>
            </a:extLst>
          </p:cNvPr>
          <p:cNvSpPr>
            <a:spLocks noGrp="1"/>
          </p:cNvSpPr>
          <p:nvPr>
            <p:ph type="sldNum" sz="quarter" idx="12"/>
          </p:nvPr>
        </p:nvSpPr>
        <p:spPr/>
        <p:txBody>
          <a:bodyPr/>
          <a:lstStyle/>
          <a:p>
            <a:fld id="{DDC6A3F8-6BBD-4046-A081-7931C0453059}" type="slidenum">
              <a:rPr lang="en-US" smtClean="0"/>
              <a:t>‹#›</a:t>
            </a:fld>
            <a:endParaRPr lang="en-US"/>
          </a:p>
        </p:txBody>
      </p:sp>
    </p:spTree>
    <p:extLst>
      <p:ext uri="{BB962C8B-B14F-4D97-AF65-F5344CB8AC3E}">
        <p14:creationId xmlns:p14="http://schemas.microsoft.com/office/powerpoint/2010/main" val="114292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8078-22A6-4469-B908-7B8525A566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A25EE2-BBA0-4C71-B8CC-16DB845720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A91122-ED88-4E6A-BD00-8056BD67E713}"/>
              </a:ext>
            </a:extLst>
          </p:cNvPr>
          <p:cNvSpPr>
            <a:spLocks noGrp="1"/>
          </p:cNvSpPr>
          <p:nvPr>
            <p:ph type="dt" sz="half" idx="10"/>
          </p:nvPr>
        </p:nvSpPr>
        <p:spPr/>
        <p:txBody>
          <a:bodyPr/>
          <a:lstStyle/>
          <a:p>
            <a:fld id="{478E81E3-5885-440C-85BD-5BEEC559EFCE}" type="datetimeFigureOut">
              <a:rPr lang="en-US" smtClean="0"/>
              <a:t>12/2/2021</a:t>
            </a:fld>
            <a:endParaRPr lang="en-US"/>
          </a:p>
        </p:txBody>
      </p:sp>
      <p:sp>
        <p:nvSpPr>
          <p:cNvPr id="5" name="Footer Placeholder 4">
            <a:extLst>
              <a:ext uri="{FF2B5EF4-FFF2-40B4-BE49-F238E27FC236}">
                <a16:creationId xmlns:a16="http://schemas.microsoft.com/office/drawing/2014/main" id="{5C711DCF-D9AF-4CFC-AA95-E1EBBC336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60FBE-563A-4C28-943E-7E6D4CE78F0D}"/>
              </a:ext>
            </a:extLst>
          </p:cNvPr>
          <p:cNvSpPr>
            <a:spLocks noGrp="1"/>
          </p:cNvSpPr>
          <p:nvPr>
            <p:ph type="sldNum" sz="quarter" idx="12"/>
          </p:nvPr>
        </p:nvSpPr>
        <p:spPr/>
        <p:txBody>
          <a:bodyPr/>
          <a:lstStyle/>
          <a:p>
            <a:fld id="{DDC6A3F8-6BBD-4046-A081-7931C0453059}" type="slidenum">
              <a:rPr lang="en-US" smtClean="0"/>
              <a:t>‹#›</a:t>
            </a:fld>
            <a:endParaRPr lang="en-US"/>
          </a:p>
        </p:txBody>
      </p:sp>
    </p:spTree>
    <p:extLst>
      <p:ext uri="{BB962C8B-B14F-4D97-AF65-F5344CB8AC3E}">
        <p14:creationId xmlns:p14="http://schemas.microsoft.com/office/powerpoint/2010/main" val="105668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A73F-7633-4A80-A1DD-88192984BE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12E0EA-6D3D-4D23-9716-4A6AC73F79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8378E6-F2B9-4280-8EC5-0EDFE42189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7FC101-09E9-492A-84AB-951E5EE84B67}"/>
              </a:ext>
            </a:extLst>
          </p:cNvPr>
          <p:cNvSpPr>
            <a:spLocks noGrp="1"/>
          </p:cNvSpPr>
          <p:nvPr>
            <p:ph type="dt" sz="half" idx="10"/>
          </p:nvPr>
        </p:nvSpPr>
        <p:spPr/>
        <p:txBody>
          <a:bodyPr/>
          <a:lstStyle/>
          <a:p>
            <a:fld id="{478E81E3-5885-440C-85BD-5BEEC559EFCE}" type="datetimeFigureOut">
              <a:rPr lang="en-US" smtClean="0"/>
              <a:t>12/2/2021</a:t>
            </a:fld>
            <a:endParaRPr lang="en-US"/>
          </a:p>
        </p:txBody>
      </p:sp>
      <p:sp>
        <p:nvSpPr>
          <p:cNvPr id="6" name="Footer Placeholder 5">
            <a:extLst>
              <a:ext uri="{FF2B5EF4-FFF2-40B4-BE49-F238E27FC236}">
                <a16:creationId xmlns:a16="http://schemas.microsoft.com/office/drawing/2014/main" id="{21A1E00B-1549-4AF9-9733-67549C5E5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E7393-6827-4A21-86CB-3046D55B6A37}"/>
              </a:ext>
            </a:extLst>
          </p:cNvPr>
          <p:cNvSpPr>
            <a:spLocks noGrp="1"/>
          </p:cNvSpPr>
          <p:nvPr>
            <p:ph type="sldNum" sz="quarter" idx="12"/>
          </p:nvPr>
        </p:nvSpPr>
        <p:spPr/>
        <p:txBody>
          <a:bodyPr/>
          <a:lstStyle/>
          <a:p>
            <a:fld id="{DDC6A3F8-6BBD-4046-A081-7931C0453059}" type="slidenum">
              <a:rPr lang="en-US" smtClean="0"/>
              <a:t>‹#›</a:t>
            </a:fld>
            <a:endParaRPr lang="en-US"/>
          </a:p>
        </p:txBody>
      </p:sp>
    </p:spTree>
    <p:extLst>
      <p:ext uri="{BB962C8B-B14F-4D97-AF65-F5344CB8AC3E}">
        <p14:creationId xmlns:p14="http://schemas.microsoft.com/office/powerpoint/2010/main" val="1065387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0C0B-0797-49E2-8DE7-50862F3710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FF24EF-1535-421B-BA09-886B6C646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4F2E56-9E8D-4A77-8BF2-FB183A769C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02BDD6-3F23-4A66-810E-8F50A60D24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190BDD-DF7E-46DA-9FD8-5AFD1CB2C0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26433F-CE61-4573-83DC-B4C15017F327}"/>
              </a:ext>
            </a:extLst>
          </p:cNvPr>
          <p:cNvSpPr>
            <a:spLocks noGrp="1"/>
          </p:cNvSpPr>
          <p:nvPr>
            <p:ph type="dt" sz="half" idx="10"/>
          </p:nvPr>
        </p:nvSpPr>
        <p:spPr/>
        <p:txBody>
          <a:bodyPr/>
          <a:lstStyle/>
          <a:p>
            <a:fld id="{478E81E3-5885-440C-85BD-5BEEC559EFCE}" type="datetimeFigureOut">
              <a:rPr lang="en-US" smtClean="0"/>
              <a:t>12/2/2021</a:t>
            </a:fld>
            <a:endParaRPr lang="en-US"/>
          </a:p>
        </p:txBody>
      </p:sp>
      <p:sp>
        <p:nvSpPr>
          <p:cNvPr id="8" name="Footer Placeholder 7">
            <a:extLst>
              <a:ext uri="{FF2B5EF4-FFF2-40B4-BE49-F238E27FC236}">
                <a16:creationId xmlns:a16="http://schemas.microsoft.com/office/drawing/2014/main" id="{8A88F568-68D5-4DA3-82F6-7D052A4E62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28FF13-7869-4C01-8E78-80EB847E9DB2}"/>
              </a:ext>
            </a:extLst>
          </p:cNvPr>
          <p:cNvSpPr>
            <a:spLocks noGrp="1"/>
          </p:cNvSpPr>
          <p:nvPr>
            <p:ph type="sldNum" sz="quarter" idx="12"/>
          </p:nvPr>
        </p:nvSpPr>
        <p:spPr/>
        <p:txBody>
          <a:bodyPr/>
          <a:lstStyle/>
          <a:p>
            <a:fld id="{DDC6A3F8-6BBD-4046-A081-7931C0453059}" type="slidenum">
              <a:rPr lang="en-US" smtClean="0"/>
              <a:t>‹#›</a:t>
            </a:fld>
            <a:endParaRPr lang="en-US"/>
          </a:p>
        </p:txBody>
      </p:sp>
    </p:spTree>
    <p:extLst>
      <p:ext uri="{BB962C8B-B14F-4D97-AF65-F5344CB8AC3E}">
        <p14:creationId xmlns:p14="http://schemas.microsoft.com/office/powerpoint/2010/main" val="374224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687F-9656-4C6E-A1CA-EC9E84B377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0DC23E-1D06-4FE6-921F-B7C6F31C5AEB}"/>
              </a:ext>
            </a:extLst>
          </p:cNvPr>
          <p:cNvSpPr>
            <a:spLocks noGrp="1"/>
          </p:cNvSpPr>
          <p:nvPr>
            <p:ph type="dt" sz="half" idx="10"/>
          </p:nvPr>
        </p:nvSpPr>
        <p:spPr/>
        <p:txBody>
          <a:bodyPr/>
          <a:lstStyle/>
          <a:p>
            <a:fld id="{478E81E3-5885-440C-85BD-5BEEC559EFCE}" type="datetimeFigureOut">
              <a:rPr lang="en-US" smtClean="0"/>
              <a:t>12/2/2021</a:t>
            </a:fld>
            <a:endParaRPr lang="en-US"/>
          </a:p>
        </p:txBody>
      </p:sp>
      <p:sp>
        <p:nvSpPr>
          <p:cNvPr id="4" name="Footer Placeholder 3">
            <a:extLst>
              <a:ext uri="{FF2B5EF4-FFF2-40B4-BE49-F238E27FC236}">
                <a16:creationId xmlns:a16="http://schemas.microsoft.com/office/drawing/2014/main" id="{5DF62EA5-128B-4B58-AE7A-B05CF5C8E3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CDCA5-570B-40CF-BDAF-B96D452B096C}"/>
              </a:ext>
            </a:extLst>
          </p:cNvPr>
          <p:cNvSpPr>
            <a:spLocks noGrp="1"/>
          </p:cNvSpPr>
          <p:nvPr>
            <p:ph type="sldNum" sz="quarter" idx="12"/>
          </p:nvPr>
        </p:nvSpPr>
        <p:spPr/>
        <p:txBody>
          <a:bodyPr/>
          <a:lstStyle/>
          <a:p>
            <a:fld id="{DDC6A3F8-6BBD-4046-A081-7931C0453059}" type="slidenum">
              <a:rPr lang="en-US" smtClean="0"/>
              <a:t>‹#›</a:t>
            </a:fld>
            <a:endParaRPr lang="en-US"/>
          </a:p>
        </p:txBody>
      </p:sp>
    </p:spTree>
    <p:extLst>
      <p:ext uri="{BB962C8B-B14F-4D97-AF65-F5344CB8AC3E}">
        <p14:creationId xmlns:p14="http://schemas.microsoft.com/office/powerpoint/2010/main" val="256171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CF57BE-E401-4BC9-A1A7-B4F166E5AB99}"/>
              </a:ext>
            </a:extLst>
          </p:cNvPr>
          <p:cNvSpPr>
            <a:spLocks noGrp="1"/>
          </p:cNvSpPr>
          <p:nvPr>
            <p:ph type="dt" sz="half" idx="10"/>
          </p:nvPr>
        </p:nvSpPr>
        <p:spPr/>
        <p:txBody>
          <a:bodyPr/>
          <a:lstStyle/>
          <a:p>
            <a:fld id="{478E81E3-5885-440C-85BD-5BEEC559EFCE}" type="datetimeFigureOut">
              <a:rPr lang="en-US" smtClean="0"/>
              <a:t>12/2/2021</a:t>
            </a:fld>
            <a:endParaRPr lang="en-US"/>
          </a:p>
        </p:txBody>
      </p:sp>
      <p:sp>
        <p:nvSpPr>
          <p:cNvPr id="3" name="Footer Placeholder 2">
            <a:extLst>
              <a:ext uri="{FF2B5EF4-FFF2-40B4-BE49-F238E27FC236}">
                <a16:creationId xmlns:a16="http://schemas.microsoft.com/office/drawing/2014/main" id="{F7529816-3310-4E09-BFC0-DBD9DFDC27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A0DC1A-D19C-435A-AB28-8388CCEC57BB}"/>
              </a:ext>
            </a:extLst>
          </p:cNvPr>
          <p:cNvSpPr>
            <a:spLocks noGrp="1"/>
          </p:cNvSpPr>
          <p:nvPr>
            <p:ph type="sldNum" sz="quarter" idx="12"/>
          </p:nvPr>
        </p:nvSpPr>
        <p:spPr/>
        <p:txBody>
          <a:bodyPr/>
          <a:lstStyle/>
          <a:p>
            <a:fld id="{DDC6A3F8-6BBD-4046-A081-7931C0453059}" type="slidenum">
              <a:rPr lang="en-US" smtClean="0"/>
              <a:t>‹#›</a:t>
            </a:fld>
            <a:endParaRPr lang="en-US"/>
          </a:p>
        </p:txBody>
      </p:sp>
    </p:spTree>
    <p:extLst>
      <p:ext uri="{BB962C8B-B14F-4D97-AF65-F5344CB8AC3E}">
        <p14:creationId xmlns:p14="http://schemas.microsoft.com/office/powerpoint/2010/main" val="118069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D4F3-7E01-4A9E-B065-DAD3F29273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FB01B2-1765-4FDA-8649-FBE635E90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25C0F9-DD20-468F-A7E3-F43594696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57F09B-341B-41BE-8E35-CCCC80B2F754}"/>
              </a:ext>
            </a:extLst>
          </p:cNvPr>
          <p:cNvSpPr>
            <a:spLocks noGrp="1"/>
          </p:cNvSpPr>
          <p:nvPr>
            <p:ph type="dt" sz="half" idx="10"/>
          </p:nvPr>
        </p:nvSpPr>
        <p:spPr/>
        <p:txBody>
          <a:bodyPr/>
          <a:lstStyle/>
          <a:p>
            <a:fld id="{478E81E3-5885-440C-85BD-5BEEC559EFCE}" type="datetimeFigureOut">
              <a:rPr lang="en-US" smtClean="0"/>
              <a:t>12/2/2021</a:t>
            </a:fld>
            <a:endParaRPr lang="en-US"/>
          </a:p>
        </p:txBody>
      </p:sp>
      <p:sp>
        <p:nvSpPr>
          <p:cNvPr id="6" name="Footer Placeholder 5">
            <a:extLst>
              <a:ext uri="{FF2B5EF4-FFF2-40B4-BE49-F238E27FC236}">
                <a16:creationId xmlns:a16="http://schemas.microsoft.com/office/drawing/2014/main" id="{D3EB058E-4DB4-462A-AD12-0B0150C4E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1399A-8F8D-4E57-BB74-4D1237FDCE7D}"/>
              </a:ext>
            </a:extLst>
          </p:cNvPr>
          <p:cNvSpPr>
            <a:spLocks noGrp="1"/>
          </p:cNvSpPr>
          <p:nvPr>
            <p:ph type="sldNum" sz="quarter" idx="12"/>
          </p:nvPr>
        </p:nvSpPr>
        <p:spPr/>
        <p:txBody>
          <a:bodyPr/>
          <a:lstStyle/>
          <a:p>
            <a:fld id="{DDC6A3F8-6BBD-4046-A081-7931C0453059}" type="slidenum">
              <a:rPr lang="en-US" smtClean="0"/>
              <a:t>‹#›</a:t>
            </a:fld>
            <a:endParaRPr lang="en-US"/>
          </a:p>
        </p:txBody>
      </p:sp>
    </p:spTree>
    <p:extLst>
      <p:ext uri="{BB962C8B-B14F-4D97-AF65-F5344CB8AC3E}">
        <p14:creationId xmlns:p14="http://schemas.microsoft.com/office/powerpoint/2010/main" val="188712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A52D-8C7A-47FE-AA81-90121EB5C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F402EA-1A91-4E6D-B17D-C73A9CBD9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405A26-7ACC-4CB5-8321-DFDD30E63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F30FD1-5B74-4FF4-8853-3AA25DDF071C}"/>
              </a:ext>
            </a:extLst>
          </p:cNvPr>
          <p:cNvSpPr>
            <a:spLocks noGrp="1"/>
          </p:cNvSpPr>
          <p:nvPr>
            <p:ph type="dt" sz="half" idx="10"/>
          </p:nvPr>
        </p:nvSpPr>
        <p:spPr/>
        <p:txBody>
          <a:bodyPr/>
          <a:lstStyle/>
          <a:p>
            <a:fld id="{478E81E3-5885-440C-85BD-5BEEC559EFCE}" type="datetimeFigureOut">
              <a:rPr lang="en-US" smtClean="0"/>
              <a:t>12/2/2021</a:t>
            </a:fld>
            <a:endParaRPr lang="en-US"/>
          </a:p>
        </p:txBody>
      </p:sp>
      <p:sp>
        <p:nvSpPr>
          <p:cNvPr id="6" name="Footer Placeholder 5">
            <a:extLst>
              <a:ext uri="{FF2B5EF4-FFF2-40B4-BE49-F238E27FC236}">
                <a16:creationId xmlns:a16="http://schemas.microsoft.com/office/drawing/2014/main" id="{4D7979B1-D90B-4A8E-83FB-AF1337C51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AA17D-452B-44BC-8379-0151A8AC45FF}"/>
              </a:ext>
            </a:extLst>
          </p:cNvPr>
          <p:cNvSpPr>
            <a:spLocks noGrp="1"/>
          </p:cNvSpPr>
          <p:nvPr>
            <p:ph type="sldNum" sz="quarter" idx="12"/>
          </p:nvPr>
        </p:nvSpPr>
        <p:spPr/>
        <p:txBody>
          <a:bodyPr/>
          <a:lstStyle/>
          <a:p>
            <a:fld id="{DDC6A3F8-6BBD-4046-A081-7931C0453059}" type="slidenum">
              <a:rPr lang="en-US" smtClean="0"/>
              <a:t>‹#›</a:t>
            </a:fld>
            <a:endParaRPr lang="en-US"/>
          </a:p>
        </p:txBody>
      </p:sp>
    </p:spTree>
    <p:extLst>
      <p:ext uri="{BB962C8B-B14F-4D97-AF65-F5344CB8AC3E}">
        <p14:creationId xmlns:p14="http://schemas.microsoft.com/office/powerpoint/2010/main" val="55437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5BFFFD-4A3F-442B-8ECF-0EF1D5F80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14ACAC-2B1A-4922-B834-B88DDA0BC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D87D6-99DC-4B2B-AC2A-62C035C70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E81E3-5885-440C-85BD-5BEEC559EFCE}" type="datetimeFigureOut">
              <a:rPr lang="en-US" smtClean="0"/>
              <a:t>12/2/2021</a:t>
            </a:fld>
            <a:endParaRPr lang="en-US"/>
          </a:p>
        </p:txBody>
      </p:sp>
      <p:sp>
        <p:nvSpPr>
          <p:cNvPr id="5" name="Footer Placeholder 4">
            <a:extLst>
              <a:ext uri="{FF2B5EF4-FFF2-40B4-BE49-F238E27FC236}">
                <a16:creationId xmlns:a16="http://schemas.microsoft.com/office/drawing/2014/main" id="{99278208-70EB-4EA0-A8ED-C90956FE1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76AF20-E1C7-4181-9115-F28B1C0412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6A3F8-6BBD-4046-A081-7931C0453059}" type="slidenum">
              <a:rPr lang="en-US" smtClean="0"/>
              <a:t>‹#›</a:t>
            </a:fld>
            <a:endParaRPr lang="en-US"/>
          </a:p>
        </p:txBody>
      </p:sp>
    </p:spTree>
    <p:extLst>
      <p:ext uri="{BB962C8B-B14F-4D97-AF65-F5344CB8AC3E}">
        <p14:creationId xmlns:p14="http://schemas.microsoft.com/office/powerpoint/2010/main" val="1222483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hurchofjesuschrist.org/study/history/topics/seer-stones?lang=eng" TargetMode="External"/><Relationship Id="rId2" Type="http://schemas.openxmlformats.org/officeDocument/2006/relationships/hyperlink" Target="https://www.churchofjesuschrist.org/study/history/topics/seer-stones?lang=eng#note3"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churchofjesuschrist.org/study/scriptures/ot/ex/28.30?lang=eng&amp;clang=eng#note30a"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66815-EE5A-4EED-891D-D0F5D30FF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047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3661ECCA-FFC8-4B64-9718-E212A95AE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p:cNvSpPr txBox="1"/>
          <p:nvPr/>
        </p:nvSpPr>
        <p:spPr>
          <a:xfrm>
            <a:off x="9088284" y="6508764"/>
            <a:ext cx="2971800" cy="307777"/>
          </a:xfrm>
          <a:prstGeom prst="rect">
            <a:avLst/>
          </a:prstGeom>
          <a:noFill/>
        </p:spPr>
        <p:txBody>
          <a:bodyPr wrap="square" rtlCol="0">
            <a:spAutoFit/>
          </a:bodyPr>
          <a:lstStyle/>
          <a:p>
            <a:pPr algn="r"/>
            <a:r>
              <a:rPr lang="en-US" sz="1400" dirty="0">
                <a:solidFill>
                  <a:schemeClr val="bg1"/>
                </a:solidFill>
              </a:rPr>
              <a:t>Who’s Who</a:t>
            </a:r>
          </a:p>
        </p:txBody>
      </p:sp>
      <p:sp>
        <p:nvSpPr>
          <p:cNvPr id="19" name="Rectangle 18"/>
          <p:cNvSpPr/>
          <p:nvPr/>
        </p:nvSpPr>
        <p:spPr>
          <a:xfrm>
            <a:off x="1828800" y="838200"/>
            <a:ext cx="2438400" cy="523220"/>
          </a:xfrm>
          <a:prstGeom prst="rect">
            <a:avLst/>
          </a:prstGeom>
        </p:spPr>
        <p:txBody>
          <a:bodyPr wrap="square">
            <a:spAutoFit/>
          </a:bodyPr>
          <a:lstStyle/>
          <a:p>
            <a:endParaRPr lang="en-US" sz="2800" b="1" dirty="0">
              <a:solidFill>
                <a:schemeClr val="bg1"/>
              </a:solidFill>
            </a:endParaRPr>
          </a:p>
        </p:txBody>
      </p:sp>
      <p:sp>
        <p:nvSpPr>
          <p:cNvPr id="20" name="TextBox 19"/>
          <p:cNvSpPr txBox="1"/>
          <p:nvPr/>
        </p:nvSpPr>
        <p:spPr>
          <a:xfrm>
            <a:off x="2133600" y="1600200"/>
            <a:ext cx="1600200" cy="369332"/>
          </a:xfrm>
          <a:prstGeom prst="rect">
            <a:avLst/>
          </a:prstGeom>
          <a:noFill/>
        </p:spPr>
        <p:txBody>
          <a:bodyPr wrap="square" rtlCol="0">
            <a:spAutoFit/>
          </a:bodyPr>
          <a:lstStyle/>
          <a:p>
            <a:endParaRPr lang="en-US" dirty="0">
              <a:solidFill>
                <a:schemeClr val="bg1"/>
              </a:solidFill>
            </a:endParaRPr>
          </a:p>
        </p:txBody>
      </p:sp>
      <p:sp>
        <p:nvSpPr>
          <p:cNvPr id="11" name="Rectangle 10"/>
          <p:cNvSpPr/>
          <p:nvPr/>
        </p:nvSpPr>
        <p:spPr>
          <a:xfrm>
            <a:off x="1752600" y="3124200"/>
            <a:ext cx="2514600" cy="369332"/>
          </a:xfrm>
          <a:prstGeom prst="rect">
            <a:avLst/>
          </a:prstGeom>
        </p:spPr>
        <p:txBody>
          <a:bodyPr wrap="square">
            <a:spAutoFit/>
          </a:bodyPr>
          <a:lstStyle/>
          <a:p>
            <a:endParaRPr lang="en-US" b="1" dirty="0">
              <a:solidFill>
                <a:schemeClr val="bg1"/>
              </a:solidFill>
            </a:endParaRPr>
          </a:p>
        </p:txBody>
      </p:sp>
      <p:sp>
        <p:nvSpPr>
          <p:cNvPr id="60" name="Rectangle 59"/>
          <p:cNvSpPr/>
          <p:nvPr/>
        </p:nvSpPr>
        <p:spPr>
          <a:xfrm>
            <a:off x="1752600" y="76201"/>
            <a:ext cx="8686800" cy="769441"/>
          </a:xfrm>
          <a:prstGeom prst="rect">
            <a:avLst/>
          </a:prstGeom>
        </p:spPr>
        <p:txBody>
          <a:bodyPr wrap="square">
            <a:spAutoFit/>
          </a:bodyPr>
          <a:lstStyle/>
          <a:p>
            <a:pPr algn="ctr" fontAlgn="base"/>
            <a:r>
              <a:rPr lang="en-US" sz="4400" dirty="0">
                <a:solidFill>
                  <a:schemeClr val="bg1"/>
                </a:solidFill>
                <a:cs typeface="Aparajita" pitchFamily="34" charset="0"/>
              </a:rPr>
              <a:t>A Little Variation</a:t>
            </a:r>
          </a:p>
        </p:txBody>
      </p:sp>
      <p:sp>
        <p:nvSpPr>
          <p:cNvPr id="17" name="TextBox 16"/>
          <p:cNvSpPr txBox="1"/>
          <p:nvPr/>
        </p:nvSpPr>
        <p:spPr>
          <a:xfrm>
            <a:off x="1981200" y="1066800"/>
            <a:ext cx="3657600" cy="2308324"/>
          </a:xfrm>
          <a:prstGeom prst="rect">
            <a:avLst/>
          </a:prstGeom>
          <a:noFill/>
        </p:spPr>
        <p:txBody>
          <a:bodyPr wrap="square" rtlCol="0">
            <a:spAutoFit/>
          </a:bodyPr>
          <a:lstStyle/>
          <a:p>
            <a:r>
              <a:rPr lang="en-US" b="1" dirty="0">
                <a:solidFill>
                  <a:schemeClr val="bg1"/>
                </a:solidFill>
              </a:rPr>
              <a:t>“</a:t>
            </a:r>
            <a:r>
              <a:rPr lang="en-US" b="1" i="1" dirty="0">
                <a:solidFill>
                  <a:schemeClr val="bg1"/>
                </a:solidFill>
              </a:rPr>
              <a:t>For behold, the day cometh that shall burn as an oven, and all the proud, yea, and all that do wickedly shall </a:t>
            </a:r>
            <a:r>
              <a:rPr lang="en-US" b="1" i="1" dirty="0">
                <a:solidFill>
                  <a:srgbClr val="FFFF00"/>
                </a:solidFill>
              </a:rPr>
              <a:t>burn </a:t>
            </a:r>
            <a:r>
              <a:rPr lang="en-US" b="1" i="1" dirty="0">
                <a:solidFill>
                  <a:schemeClr val="bg1"/>
                </a:solidFill>
              </a:rPr>
              <a:t>as stubble; for they that come shall burn them, </a:t>
            </a:r>
            <a:r>
              <a:rPr lang="en-US" b="1" i="1" dirty="0" err="1">
                <a:solidFill>
                  <a:schemeClr val="bg1"/>
                </a:solidFill>
              </a:rPr>
              <a:t>saith</a:t>
            </a:r>
            <a:r>
              <a:rPr lang="en-US" b="1" i="1" dirty="0">
                <a:solidFill>
                  <a:schemeClr val="bg1"/>
                </a:solidFill>
              </a:rPr>
              <a:t> the Lord of Hosts, that it shall leave them neither root nor branch.”</a:t>
            </a:r>
          </a:p>
          <a:p>
            <a:endParaRPr lang="en-US" b="1" dirty="0">
              <a:solidFill>
                <a:schemeClr val="bg1"/>
              </a:solidFill>
            </a:endParaRPr>
          </a:p>
        </p:txBody>
      </p:sp>
      <p:grpSp>
        <p:nvGrpSpPr>
          <p:cNvPr id="2" name="Group 42"/>
          <p:cNvGrpSpPr/>
          <p:nvPr/>
        </p:nvGrpSpPr>
        <p:grpSpPr>
          <a:xfrm>
            <a:off x="4916" y="6083341"/>
            <a:ext cx="3200400" cy="762000"/>
            <a:chOff x="0" y="6096000"/>
            <a:chExt cx="3200400" cy="762000"/>
          </a:xfrm>
        </p:grpSpPr>
        <p:grpSp>
          <p:nvGrpSpPr>
            <p:cNvPr id="3" name="Group 7"/>
            <p:cNvGrpSpPr/>
            <p:nvPr/>
          </p:nvGrpSpPr>
          <p:grpSpPr>
            <a:xfrm>
              <a:off x="0" y="6096000"/>
              <a:ext cx="3048000" cy="762000"/>
              <a:chOff x="228600" y="381000"/>
              <a:chExt cx="3657600" cy="3429000"/>
            </a:xfrm>
          </p:grpSpPr>
          <p:sp>
            <p:nvSpPr>
              <p:cNvPr id="56" name="Bevel 55"/>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ame 56"/>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5" name="TextBox 54"/>
            <p:cNvSpPr txBox="1"/>
            <p:nvPr/>
          </p:nvSpPr>
          <p:spPr>
            <a:xfrm>
              <a:off x="228600" y="6248400"/>
              <a:ext cx="2971800" cy="307777"/>
            </a:xfrm>
            <a:prstGeom prst="rect">
              <a:avLst/>
            </a:prstGeom>
            <a:noFill/>
          </p:spPr>
          <p:txBody>
            <a:bodyPr wrap="square" rtlCol="0">
              <a:spAutoFit/>
            </a:bodyPr>
            <a:lstStyle/>
            <a:p>
              <a:r>
                <a:rPr lang="en-US" sz="1400" dirty="0"/>
                <a:t>Joseph Smith—History 1:36-39</a:t>
              </a:r>
            </a:p>
          </p:txBody>
        </p:sp>
      </p:grpSp>
      <p:sp>
        <p:nvSpPr>
          <p:cNvPr id="58" name="Rectangle 57"/>
          <p:cNvSpPr/>
          <p:nvPr/>
        </p:nvSpPr>
        <p:spPr>
          <a:xfrm>
            <a:off x="6324600" y="990600"/>
            <a:ext cx="3810000" cy="2308324"/>
          </a:xfrm>
          <a:prstGeom prst="rect">
            <a:avLst/>
          </a:prstGeom>
        </p:spPr>
        <p:txBody>
          <a:bodyPr wrap="square">
            <a:spAutoFit/>
          </a:bodyPr>
          <a:lstStyle/>
          <a:p>
            <a:r>
              <a:rPr lang="en-US" b="1" dirty="0">
                <a:solidFill>
                  <a:schemeClr val="bg1"/>
                </a:solidFill>
              </a:rPr>
              <a:t>“For, behold, the day cometh, that shall burn as an oven; and all the proud, yea, and all that do wickedly, shall be stubble: and the day that cometh shall burn them up, </a:t>
            </a:r>
            <a:r>
              <a:rPr lang="en-US" b="1" dirty="0" err="1">
                <a:solidFill>
                  <a:schemeClr val="bg1"/>
                </a:solidFill>
              </a:rPr>
              <a:t>saith</a:t>
            </a:r>
            <a:r>
              <a:rPr lang="en-US" b="1" dirty="0">
                <a:solidFill>
                  <a:schemeClr val="bg1"/>
                </a:solidFill>
              </a:rPr>
              <a:t> the </a:t>
            </a:r>
            <a:r>
              <a:rPr lang="en-US" b="1" cap="small" dirty="0">
                <a:solidFill>
                  <a:schemeClr val="bg1"/>
                </a:solidFill>
              </a:rPr>
              <a:t>Lord</a:t>
            </a:r>
            <a:r>
              <a:rPr lang="en-US" b="1" dirty="0">
                <a:solidFill>
                  <a:schemeClr val="bg1"/>
                </a:solidFill>
              </a:rPr>
              <a:t> of hosts, that it shall leave them neither root nor branch.”</a:t>
            </a:r>
          </a:p>
          <a:p>
            <a:r>
              <a:rPr lang="en-US" b="1" dirty="0">
                <a:solidFill>
                  <a:schemeClr val="bg1"/>
                </a:solidFill>
              </a:rPr>
              <a:t>Malachi 4:1</a:t>
            </a:r>
          </a:p>
        </p:txBody>
      </p:sp>
      <p:sp>
        <p:nvSpPr>
          <p:cNvPr id="18" name="Rectangle 17"/>
          <p:cNvSpPr/>
          <p:nvPr/>
        </p:nvSpPr>
        <p:spPr>
          <a:xfrm>
            <a:off x="1752600" y="4114800"/>
            <a:ext cx="4038600" cy="1754326"/>
          </a:xfrm>
          <a:prstGeom prst="rect">
            <a:avLst/>
          </a:prstGeom>
        </p:spPr>
        <p:txBody>
          <a:bodyPr wrap="square">
            <a:spAutoFit/>
          </a:bodyPr>
          <a:lstStyle/>
          <a:p>
            <a:r>
              <a:rPr lang="en-US" b="1" i="1" dirty="0">
                <a:solidFill>
                  <a:schemeClr val="bg1"/>
                </a:solidFill>
              </a:rPr>
              <a:t>And he shall </a:t>
            </a:r>
            <a:r>
              <a:rPr lang="en-US" b="1" i="1" dirty="0">
                <a:solidFill>
                  <a:srgbClr val="FFFF00"/>
                </a:solidFill>
              </a:rPr>
              <a:t>plant</a:t>
            </a:r>
            <a:r>
              <a:rPr lang="en-US" b="1" i="1" dirty="0">
                <a:solidFill>
                  <a:schemeClr val="bg1"/>
                </a:solidFill>
              </a:rPr>
              <a:t> in the hearts of the children </a:t>
            </a:r>
            <a:r>
              <a:rPr lang="en-US" b="1" i="1" dirty="0">
                <a:solidFill>
                  <a:srgbClr val="FFFF00"/>
                </a:solidFill>
              </a:rPr>
              <a:t>the promises made to the fathers</a:t>
            </a:r>
            <a:r>
              <a:rPr lang="en-US" b="1" i="1" dirty="0">
                <a:solidFill>
                  <a:schemeClr val="bg1"/>
                </a:solidFill>
              </a:rPr>
              <a:t>, and the hearts of the children </a:t>
            </a:r>
            <a:r>
              <a:rPr lang="en-US" b="1" i="1" dirty="0">
                <a:solidFill>
                  <a:srgbClr val="FFFF00"/>
                </a:solidFill>
              </a:rPr>
              <a:t>shall turn to their fathers</a:t>
            </a:r>
            <a:r>
              <a:rPr lang="en-US" b="1" i="1" dirty="0">
                <a:solidFill>
                  <a:schemeClr val="bg1"/>
                </a:solidFill>
              </a:rPr>
              <a:t>. </a:t>
            </a:r>
            <a:r>
              <a:rPr lang="en-US" b="1" i="1" dirty="0">
                <a:solidFill>
                  <a:srgbClr val="FFFF00"/>
                </a:solidFill>
              </a:rPr>
              <a:t>If it were not so, the whole earth would be utterly wasted at his coming</a:t>
            </a:r>
            <a:r>
              <a:rPr lang="en-US" b="1" i="1" dirty="0">
                <a:solidFill>
                  <a:schemeClr val="bg1"/>
                </a:solidFill>
              </a:rPr>
              <a:t>.</a:t>
            </a:r>
            <a:endParaRPr lang="en-US" b="1" dirty="0">
              <a:solidFill>
                <a:schemeClr val="bg1"/>
              </a:solidFill>
            </a:endParaRPr>
          </a:p>
        </p:txBody>
      </p:sp>
      <p:sp>
        <p:nvSpPr>
          <p:cNvPr id="21" name="Rectangle 20"/>
          <p:cNvSpPr/>
          <p:nvPr/>
        </p:nvSpPr>
        <p:spPr>
          <a:xfrm>
            <a:off x="6096000" y="4114800"/>
            <a:ext cx="4572000" cy="1477328"/>
          </a:xfrm>
          <a:prstGeom prst="rect">
            <a:avLst/>
          </a:prstGeom>
        </p:spPr>
        <p:txBody>
          <a:bodyPr>
            <a:spAutoFit/>
          </a:bodyPr>
          <a:lstStyle/>
          <a:p>
            <a:r>
              <a:rPr lang="en-US" b="1" dirty="0">
                <a:solidFill>
                  <a:schemeClr val="bg1"/>
                </a:solidFill>
              </a:rPr>
              <a:t>“And he shall turn the heart of the fathers to the children, and the heart of the children to their fathers, lest I come and smite the earth with a curse.”</a:t>
            </a:r>
          </a:p>
          <a:p>
            <a:r>
              <a:rPr lang="en-US" b="1" dirty="0">
                <a:solidFill>
                  <a:schemeClr val="bg1"/>
                </a:solidFill>
              </a:rPr>
              <a:t>Malachi 4:6</a:t>
            </a:r>
          </a:p>
        </p:txBody>
      </p:sp>
      <p:grpSp>
        <p:nvGrpSpPr>
          <p:cNvPr id="22" name="Group 126"/>
          <p:cNvGrpSpPr/>
          <p:nvPr/>
        </p:nvGrpSpPr>
        <p:grpSpPr>
          <a:xfrm>
            <a:off x="5257800" y="2590800"/>
            <a:ext cx="1066800" cy="1828800"/>
            <a:chOff x="3990090" y="526432"/>
            <a:chExt cx="3128491" cy="5360642"/>
          </a:xfrm>
        </p:grpSpPr>
        <p:sp>
          <p:nvSpPr>
            <p:cNvPr id="23" name="Oval 22"/>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0950279">
              <a:off x="3990090" y="42668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602317" flipH="1">
              <a:off x="6276089" y="41144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hord 29"/>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91528" y="2578308"/>
              <a:ext cx="652072"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07"/>
            <p:cNvGrpSpPr/>
            <p:nvPr/>
          </p:nvGrpSpPr>
          <p:grpSpPr>
            <a:xfrm>
              <a:off x="4724400" y="2590800"/>
              <a:ext cx="685800" cy="838200"/>
              <a:chOff x="8077200" y="2590800"/>
              <a:chExt cx="685800" cy="838200"/>
            </a:xfrm>
          </p:grpSpPr>
          <p:sp>
            <p:nvSpPr>
              <p:cNvPr id="54" name="Oval 53"/>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4800599" y="72599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24"/>
            <p:cNvGrpSpPr/>
            <p:nvPr/>
          </p:nvGrpSpPr>
          <p:grpSpPr>
            <a:xfrm>
              <a:off x="5105400" y="914400"/>
              <a:ext cx="1272905" cy="371557"/>
              <a:chOff x="7557386" y="1121682"/>
              <a:chExt cx="1272905" cy="371557"/>
            </a:xfrm>
          </p:grpSpPr>
          <p:grpSp>
            <p:nvGrpSpPr>
              <p:cNvPr id="42" name="Group 110"/>
              <p:cNvGrpSpPr/>
              <p:nvPr/>
            </p:nvGrpSpPr>
            <p:grpSpPr>
              <a:xfrm rot="401849">
                <a:off x="7557386" y="1163079"/>
                <a:ext cx="359190" cy="254000"/>
                <a:chOff x="8077200" y="2590800"/>
                <a:chExt cx="687114" cy="838200"/>
              </a:xfrm>
            </p:grpSpPr>
            <p:sp>
              <p:nvSpPr>
                <p:cNvPr id="52" name="Oval 51"/>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52"/>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13"/>
              <p:cNvGrpSpPr/>
              <p:nvPr/>
            </p:nvGrpSpPr>
            <p:grpSpPr>
              <a:xfrm rot="401849">
                <a:off x="7854102" y="1121682"/>
                <a:ext cx="358503" cy="254000"/>
                <a:chOff x="8077200" y="2590800"/>
                <a:chExt cx="685800" cy="838200"/>
              </a:xfrm>
            </p:grpSpPr>
            <p:sp>
              <p:nvSpPr>
                <p:cNvPr id="50" name="Oval 49"/>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16"/>
              <p:cNvGrpSpPr/>
              <p:nvPr/>
            </p:nvGrpSpPr>
            <p:grpSpPr>
              <a:xfrm rot="401849">
                <a:off x="8150815" y="1156524"/>
                <a:ext cx="358503" cy="254000"/>
                <a:chOff x="8077200" y="2590800"/>
                <a:chExt cx="685800" cy="838200"/>
              </a:xfrm>
            </p:grpSpPr>
            <p:sp>
              <p:nvSpPr>
                <p:cNvPr id="48" name="Oval 47"/>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19"/>
              <p:cNvGrpSpPr/>
              <p:nvPr/>
            </p:nvGrpSpPr>
            <p:grpSpPr>
              <a:xfrm rot="401849">
                <a:off x="8471788" y="1239239"/>
                <a:ext cx="358503" cy="254000"/>
                <a:chOff x="8077200" y="2590800"/>
                <a:chExt cx="685800" cy="838200"/>
              </a:xfrm>
            </p:grpSpPr>
            <p:sp>
              <p:nvSpPr>
                <p:cNvPr id="46" name="Oval 45"/>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46"/>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4820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8"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CFBEA8C4-8CEF-4324-933A-E02CC8173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18216" y="1329069"/>
            <a:ext cx="7715865" cy="6186309"/>
          </a:xfrm>
          <a:prstGeom prst="rect">
            <a:avLst/>
          </a:prstGeom>
        </p:spPr>
        <p:txBody>
          <a:bodyPr wrap="square">
            <a:spAutoFit/>
          </a:bodyPr>
          <a:lstStyle/>
          <a:p>
            <a:pPr fontAlgn="base"/>
            <a:r>
              <a:rPr lang="en-US" b="1" dirty="0">
                <a:solidFill>
                  <a:schemeClr val="bg1"/>
                </a:solidFill>
              </a:rPr>
              <a:t>Meaning: Jehovah is my God</a:t>
            </a:r>
          </a:p>
          <a:p>
            <a:pPr fontAlgn="base"/>
            <a:endParaRPr lang="en-US" b="1" dirty="0">
              <a:solidFill>
                <a:schemeClr val="bg1"/>
              </a:solidFill>
            </a:endParaRPr>
          </a:p>
          <a:p>
            <a:pPr fontAlgn="base"/>
            <a:r>
              <a:rPr lang="en-US" b="1" dirty="0">
                <a:solidFill>
                  <a:schemeClr val="bg1"/>
                </a:solidFill>
              </a:rPr>
              <a:t>He was a </a:t>
            </a:r>
            <a:r>
              <a:rPr lang="en-US" b="1" dirty="0" err="1">
                <a:solidFill>
                  <a:schemeClr val="bg1"/>
                </a:solidFill>
              </a:rPr>
              <a:t>Tishbite</a:t>
            </a:r>
            <a:r>
              <a:rPr lang="en-US" b="1" dirty="0">
                <a:solidFill>
                  <a:schemeClr val="bg1"/>
                </a:solidFill>
              </a:rPr>
              <a:t> in a long line of extraordinary prophets</a:t>
            </a:r>
          </a:p>
          <a:p>
            <a:pPr fontAlgn="base"/>
            <a:endParaRPr lang="en-US" b="1" dirty="0">
              <a:solidFill>
                <a:schemeClr val="bg1"/>
              </a:solidFill>
            </a:endParaRPr>
          </a:p>
          <a:p>
            <a:pPr fontAlgn="base"/>
            <a:r>
              <a:rPr lang="en-US" b="1" dirty="0">
                <a:solidFill>
                  <a:schemeClr val="bg1"/>
                </a:solidFill>
              </a:rPr>
              <a:t>He commenced his ministry around 926 BC among the northern tribes of Israel</a:t>
            </a:r>
          </a:p>
          <a:p>
            <a:pPr fontAlgn="base"/>
            <a:endParaRPr lang="en-US" b="1" dirty="0">
              <a:solidFill>
                <a:schemeClr val="bg1"/>
              </a:solidFill>
            </a:endParaRPr>
          </a:p>
          <a:p>
            <a:pPr fontAlgn="base"/>
            <a:r>
              <a:rPr lang="en-US" b="1" dirty="0">
                <a:solidFill>
                  <a:schemeClr val="bg1"/>
                </a:solidFill>
              </a:rPr>
              <a:t>Peter, James, and John witnessed Elijah (Elias) and Moses at the Mount of Transfiguration (Matthew 17:1-11)</a:t>
            </a:r>
          </a:p>
          <a:p>
            <a:pPr fontAlgn="base"/>
            <a:endParaRPr lang="en-US" b="1" dirty="0">
              <a:solidFill>
                <a:schemeClr val="bg1"/>
              </a:solidFill>
            </a:endParaRPr>
          </a:p>
          <a:p>
            <a:pPr fontAlgn="base"/>
            <a:r>
              <a:rPr lang="en-US" b="1" dirty="0">
                <a:solidFill>
                  <a:schemeClr val="bg1"/>
                </a:solidFill>
              </a:rPr>
              <a:t>He restored the keys of sealing power of the priesthood to Joseph Smith (D&amp;C 110:13-16) in the Kirtland Temple on April 3, 1836</a:t>
            </a:r>
          </a:p>
          <a:p>
            <a:pPr fontAlgn="base"/>
            <a:endParaRPr lang="en-US" b="1" dirty="0">
              <a:solidFill>
                <a:schemeClr val="bg1"/>
              </a:solidFill>
            </a:endParaRPr>
          </a:p>
          <a:p>
            <a:pPr fontAlgn="base"/>
            <a:r>
              <a:rPr lang="en-US" b="1" dirty="0">
                <a:solidFill>
                  <a:schemeClr val="bg1"/>
                </a:solidFill>
              </a:rPr>
              <a:t>He taught the Doctrines of Salvation</a:t>
            </a:r>
          </a:p>
          <a:p>
            <a:pPr fontAlgn="base"/>
            <a:endParaRPr lang="en-US" b="1" dirty="0">
              <a:solidFill>
                <a:schemeClr val="bg1"/>
              </a:solidFill>
            </a:endParaRPr>
          </a:p>
          <a:p>
            <a:pPr fontAlgn="base"/>
            <a:r>
              <a:rPr lang="en-US" b="1" dirty="0">
                <a:solidFill>
                  <a:schemeClr val="bg1"/>
                </a:solidFill>
              </a:rPr>
              <a:t>He fasted 40 days and his successor Elisha received the priesthood power from him</a:t>
            </a:r>
          </a:p>
          <a:p>
            <a:pPr fontAlgn="base"/>
            <a:endParaRPr lang="en-US" b="1" dirty="0">
              <a:solidFill>
                <a:schemeClr val="bg1"/>
              </a:solidFill>
            </a:endParaRPr>
          </a:p>
          <a:p>
            <a:pPr fontAlgn="base"/>
            <a:r>
              <a:rPr lang="en-US" b="1" dirty="0">
                <a:solidFill>
                  <a:schemeClr val="bg1"/>
                </a:solidFill>
              </a:rPr>
              <a:t>He held the “keys of the power of turning the hearts of the fathers to the children, and the hearts of the children to the fathers…(D&amp;C 27:9)</a:t>
            </a:r>
          </a:p>
          <a:p>
            <a:pPr fontAlgn="base"/>
            <a:endParaRPr lang="en-US" b="1" dirty="0">
              <a:solidFill>
                <a:schemeClr val="bg1"/>
              </a:solidFill>
            </a:endParaRPr>
          </a:p>
          <a:p>
            <a:pPr fontAlgn="base"/>
            <a:endParaRPr lang="en-US" b="1" dirty="0">
              <a:solidFill>
                <a:schemeClr val="bg1"/>
              </a:solidFill>
            </a:endParaRPr>
          </a:p>
          <a:p>
            <a:pPr fontAlgn="base"/>
            <a:endParaRPr lang="en-US" b="1" dirty="0">
              <a:solidFill>
                <a:schemeClr val="bg1"/>
              </a:solidFill>
            </a:endParaRPr>
          </a:p>
        </p:txBody>
      </p:sp>
      <p:grpSp>
        <p:nvGrpSpPr>
          <p:cNvPr id="3" name="Group 21"/>
          <p:cNvGrpSpPr/>
          <p:nvPr/>
        </p:nvGrpSpPr>
        <p:grpSpPr>
          <a:xfrm>
            <a:off x="8964563" y="2354827"/>
            <a:ext cx="1829379" cy="3572435"/>
            <a:chOff x="1088506" y="618565"/>
            <a:chExt cx="2677365" cy="5228394"/>
          </a:xfrm>
        </p:grpSpPr>
        <p:sp>
          <p:nvSpPr>
            <p:cNvPr id="4" name="Oval 3"/>
            <p:cNvSpPr/>
            <p:nvPr/>
          </p:nvSpPr>
          <p:spPr>
            <a:xfrm rot="6128217">
              <a:off x="2501815" y="5292874"/>
              <a:ext cx="463696" cy="64447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4472555">
              <a:off x="1899487" y="5275649"/>
              <a:ext cx="424790" cy="677364"/>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p:cNvSpPr/>
            <p:nvPr/>
          </p:nvSpPr>
          <p:spPr>
            <a:xfrm>
              <a:off x="1401704" y="2484577"/>
              <a:ext cx="2074576" cy="307459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0"/>
            <p:cNvGrpSpPr/>
            <p:nvPr/>
          </p:nvGrpSpPr>
          <p:grpSpPr>
            <a:xfrm>
              <a:off x="1600200" y="5181600"/>
              <a:ext cx="1550894" cy="394447"/>
              <a:chOff x="4876800" y="1662953"/>
              <a:chExt cx="1550894" cy="775447"/>
            </a:xfrm>
          </p:grpSpPr>
          <p:sp>
            <p:nvSpPr>
              <p:cNvPr id="31" name="Quad Arrow 23"/>
              <p:cNvSpPr/>
              <p:nvPr/>
            </p:nvSpPr>
            <p:spPr>
              <a:xfrm>
                <a:off x="4876800" y="1676400"/>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31"/>
              <p:cNvSpPr/>
              <p:nvPr/>
            </p:nvSpPr>
            <p:spPr>
              <a:xfrm>
                <a:off x="5257800" y="1662953"/>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p:cNvSpPr/>
              <p:nvPr/>
            </p:nvSpPr>
            <p:spPr>
              <a:xfrm>
                <a:off x="5611906" y="1676400"/>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5970494" y="1676400"/>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5199529" y="1909482"/>
                <a:ext cx="197224" cy="24204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5567082" y="1927411"/>
                <a:ext cx="197224" cy="24204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5925670" y="1936376"/>
                <a:ext cx="197224" cy="24204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loud 7"/>
            <p:cNvSpPr/>
            <p:nvPr/>
          </p:nvSpPr>
          <p:spPr>
            <a:xfrm rot="20995350">
              <a:off x="2743373" y="1342415"/>
              <a:ext cx="688012" cy="170850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27441">
              <a:off x="1088506" y="3779054"/>
              <a:ext cx="388772" cy="7441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577640">
              <a:off x="3377099" y="3774427"/>
              <a:ext cx="388772" cy="7441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249249">
              <a:off x="2783131" y="2425571"/>
              <a:ext cx="717840" cy="194356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442139">
              <a:off x="1297861" y="2295652"/>
              <a:ext cx="861442" cy="206630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365569">
              <a:off x="1273437" y="1259737"/>
              <a:ext cx="859858" cy="180394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7"/>
            <p:cNvSpPr/>
            <p:nvPr/>
          </p:nvSpPr>
          <p:spPr>
            <a:xfrm rot="610840">
              <a:off x="1490941" y="2395096"/>
              <a:ext cx="651292" cy="313284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1148666">
              <a:off x="2639873" y="2403302"/>
              <a:ext cx="833895" cy="3132841"/>
            </a:xfrm>
            <a:prstGeom prst="trapezoid">
              <a:avLst>
                <a:gd name="adj" fmla="val 3478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09739" y="762000"/>
              <a:ext cx="1516036" cy="20707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283239">
              <a:off x="1564916" y="751457"/>
              <a:ext cx="1639359" cy="1061889"/>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6200000">
              <a:off x="1888952" y="2339762"/>
              <a:ext cx="1102756" cy="1219434"/>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173942" y="2469776"/>
              <a:ext cx="381000" cy="2155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40"/>
            <p:cNvGrpSpPr/>
            <p:nvPr/>
          </p:nvGrpSpPr>
          <p:grpSpPr>
            <a:xfrm>
              <a:off x="1447800" y="1143000"/>
              <a:ext cx="1828800" cy="394447"/>
              <a:chOff x="4038600" y="1981200"/>
              <a:chExt cx="1676400" cy="394447"/>
            </a:xfrm>
          </p:grpSpPr>
          <p:sp>
            <p:nvSpPr>
              <p:cNvPr id="22" name="Rounded Rectangle 21"/>
              <p:cNvSpPr/>
              <p:nvPr/>
            </p:nvSpPr>
            <p:spPr>
              <a:xfrm>
                <a:off x="4038600" y="1981200"/>
                <a:ext cx="1676400" cy="381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31"/>
              <p:cNvGrpSpPr/>
              <p:nvPr/>
            </p:nvGrpSpPr>
            <p:grpSpPr>
              <a:xfrm>
                <a:off x="4114800" y="1981200"/>
                <a:ext cx="1550894" cy="394447"/>
                <a:chOff x="4876800" y="1662953"/>
                <a:chExt cx="1550894" cy="775447"/>
              </a:xfrm>
            </p:grpSpPr>
            <p:sp>
              <p:nvSpPr>
                <p:cNvPr id="24" name="Quad Arrow 23"/>
                <p:cNvSpPr/>
                <p:nvPr/>
              </p:nvSpPr>
              <p:spPr>
                <a:xfrm>
                  <a:off x="4876800" y="1676400"/>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Quad Arrow 24"/>
                <p:cNvSpPr/>
                <p:nvPr/>
              </p:nvSpPr>
              <p:spPr>
                <a:xfrm>
                  <a:off x="5257800" y="1662953"/>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Quad Arrow 25"/>
                <p:cNvSpPr/>
                <p:nvPr/>
              </p:nvSpPr>
              <p:spPr>
                <a:xfrm>
                  <a:off x="5611906" y="1676400"/>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26"/>
                <p:cNvSpPr/>
                <p:nvPr/>
              </p:nvSpPr>
              <p:spPr>
                <a:xfrm>
                  <a:off x="5970494" y="1676400"/>
                  <a:ext cx="457200" cy="762000"/>
                </a:xfrm>
                <a:prstGeom prst="quad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5199529" y="1909482"/>
                  <a:ext cx="197224" cy="24204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5567082" y="1927411"/>
                  <a:ext cx="197224" cy="24204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5925670" y="1936376"/>
                  <a:ext cx="197224" cy="24204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Snip Same Side Corner Rectangle 20"/>
            <p:cNvSpPr/>
            <p:nvPr/>
          </p:nvSpPr>
          <p:spPr>
            <a:xfrm>
              <a:off x="1264024" y="618565"/>
              <a:ext cx="2209800" cy="533400"/>
            </a:xfrm>
            <a:prstGeom prst="snip2SameRect">
              <a:avLst>
                <a:gd name="adj1" fmla="val 19118"/>
                <a:gd name="adj2" fmla="val 43592"/>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1752600" y="76201"/>
            <a:ext cx="8686800" cy="769441"/>
          </a:xfrm>
          <a:prstGeom prst="rect">
            <a:avLst/>
          </a:prstGeom>
        </p:spPr>
        <p:txBody>
          <a:bodyPr wrap="square">
            <a:spAutoFit/>
          </a:bodyPr>
          <a:lstStyle/>
          <a:p>
            <a:pPr algn="ctr" fontAlgn="base"/>
            <a:r>
              <a:rPr lang="en-US" sz="4400" dirty="0">
                <a:solidFill>
                  <a:schemeClr val="bg1"/>
                </a:solidFill>
                <a:cs typeface="Aparajita" pitchFamily="34" charset="0"/>
              </a:rPr>
              <a:t>Elijah</a:t>
            </a:r>
          </a:p>
        </p:txBody>
      </p:sp>
      <p:sp>
        <p:nvSpPr>
          <p:cNvPr id="41" name="TextBox 40">
            <a:extLst>
              <a:ext uri="{FF2B5EF4-FFF2-40B4-BE49-F238E27FC236}">
                <a16:creationId xmlns:a16="http://schemas.microsoft.com/office/drawing/2014/main" id="{336697BF-D2FE-45C0-94B6-8D595976C6FF}"/>
              </a:ext>
            </a:extLst>
          </p:cNvPr>
          <p:cNvSpPr txBox="1"/>
          <p:nvPr/>
        </p:nvSpPr>
        <p:spPr>
          <a:xfrm>
            <a:off x="9088284" y="6508764"/>
            <a:ext cx="2971800" cy="307777"/>
          </a:xfrm>
          <a:prstGeom prst="rect">
            <a:avLst/>
          </a:prstGeom>
          <a:noFill/>
        </p:spPr>
        <p:txBody>
          <a:bodyPr wrap="square" rtlCol="0">
            <a:spAutoFit/>
          </a:bodyPr>
          <a:lstStyle/>
          <a:p>
            <a:pPr algn="r"/>
            <a:r>
              <a:rPr lang="en-US" sz="1400" dirty="0">
                <a:solidFill>
                  <a:schemeClr val="bg1"/>
                </a:solidFill>
              </a:rPr>
              <a:t>Who’s Who</a:t>
            </a:r>
          </a:p>
        </p:txBody>
      </p:sp>
    </p:spTree>
    <p:extLst>
      <p:ext uri="{BB962C8B-B14F-4D97-AF65-F5344CB8AC3E}">
        <p14:creationId xmlns:p14="http://schemas.microsoft.com/office/powerpoint/2010/main" val="8786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5D7B189-BB46-47AD-B16F-3643473A0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838201"/>
            <a:ext cx="6324600" cy="830997"/>
          </a:xfrm>
          <a:prstGeom prst="rect">
            <a:avLst/>
          </a:prstGeom>
        </p:spPr>
        <p:txBody>
          <a:bodyPr wrap="square">
            <a:spAutoFit/>
          </a:bodyPr>
          <a:lstStyle/>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sp>
        <p:nvSpPr>
          <p:cNvPr id="39" name="Rectangle 38"/>
          <p:cNvSpPr/>
          <p:nvPr/>
        </p:nvSpPr>
        <p:spPr>
          <a:xfrm>
            <a:off x="1752600" y="76201"/>
            <a:ext cx="8686800" cy="769441"/>
          </a:xfrm>
          <a:prstGeom prst="rect">
            <a:avLst/>
          </a:prstGeom>
        </p:spPr>
        <p:txBody>
          <a:bodyPr wrap="square">
            <a:spAutoFit/>
          </a:bodyPr>
          <a:lstStyle/>
          <a:p>
            <a:pPr algn="ctr" fontAlgn="base"/>
            <a:r>
              <a:rPr lang="en-US" sz="4400" dirty="0">
                <a:solidFill>
                  <a:schemeClr val="bg1"/>
                </a:solidFill>
                <a:cs typeface="Aparajita" pitchFamily="34" charset="0"/>
              </a:rPr>
              <a:t>Turn the Hearts of the Children…</a:t>
            </a:r>
          </a:p>
        </p:txBody>
      </p:sp>
      <p:sp>
        <p:nvSpPr>
          <p:cNvPr id="44" name="TextBox 43"/>
          <p:cNvSpPr txBox="1"/>
          <p:nvPr/>
        </p:nvSpPr>
        <p:spPr>
          <a:xfrm>
            <a:off x="4800600" y="3581401"/>
            <a:ext cx="5715000" cy="2585323"/>
          </a:xfrm>
          <a:prstGeom prst="rect">
            <a:avLst/>
          </a:prstGeom>
          <a:noFill/>
        </p:spPr>
        <p:txBody>
          <a:bodyPr wrap="square" rtlCol="0">
            <a:spAutoFit/>
          </a:bodyPr>
          <a:lstStyle/>
          <a:p>
            <a:pPr fontAlgn="base"/>
            <a:r>
              <a:rPr lang="en-US" b="1" dirty="0">
                <a:solidFill>
                  <a:schemeClr val="bg1"/>
                </a:solidFill>
              </a:rPr>
              <a:t>“We must accomplish the priesthood temple ordinance work necessary for our own exaltation; then we must do the necessary work for those who did not have the opportunity to accept the gospel in life. Doing work for others is accomplished in two steps: first, by family history research to ascertain our progenitors; and second, by performing the temple ordinances to give them the same opportunities afforded to the living.”</a:t>
            </a:r>
          </a:p>
          <a:p>
            <a:pPr fontAlgn="base"/>
            <a:r>
              <a:rPr lang="en-US" sz="1200" b="1" dirty="0">
                <a:solidFill>
                  <a:schemeClr val="bg1"/>
                </a:solidFill>
              </a:rPr>
              <a:t>President Howard W. Hunter</a:t>
            </a:r>
          </a:p>
        </p:txBody>
      </p:sp>
      <p:grpSp>
        <p:nvGrpSpPr>
          <p:cNvPr id="3" name="Group 42"/>
          <p:cNvGrpSpPr/>
          <p:nvPr/>
        </p:nvGrpSpPr>
        <p:grpSpPr>
          <a:xfrm>
            <a:off x="0" y="6079515"/>
            <a:ext cx="3200400" cy="762000"/>
            <a:chOff x="0" y="6096000"/>
            <a:chExt cx="3200400" cy="762000"/>
          </a:xfrm>
        </p:grpSpPr>
        <p:grpSp>
          <p:nvGrpSpPr>
            <p:cNvPr id="4" name="Group 7"/>
            <p:cNvGrpSpPr/>
            <p:nvPr/>
          </p:nvGrpSpPr>
          <p:grpSpPr>
            <a:xfrm>
              <a:off x="0" y="6096000"/>
              <a:ext cx="3048000" cy="762000"/>
              <a:chOff x="228600" y="381000"/>
              <a:chExt cx="3657600" cy="3429000"/>
            </a:xfrm>
          </p:grpSpPr>
          <p:sp>
            <p:nvSpPr>
              <p:cNvPr id="49" name="Bevel 48"/>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ame 49"/>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8" name="TextBox 47"/>
            <p:cNvSpPr txBox="1"/>
            <p:nvPr/>
          </p:nvSpPr>
          <p:spPr>
            <a:xfrm>
              <a:off x="228600" y="6248400"/>
              <a:ext cx="2971800" cy="307777"/>
            </a:xfrm>
            <a:prstGeom prst="rect">
              <a:avLst/>
            </a:prstGeom>
            <a:noFill/>
          </p:spPr>
          <p:txBody>
            <a:bodyPr wrap="square" rtlCol="0">
              <a:spAutoFit/>
            </a:bodyPr>
            <a:lstStyle/>
            <a:p>
              <a:r>
                <a:rPr lang="en-US" sz="1400" dirty="0"/>
                <a:t>D&amp;C 2:1-3</a:t>
              </a:r>
            </a:p>
          </p:txBody>
        </p:sp>
      </p:grpSp>
      <p:sp>
        <p:nvSpPr>
          <p:cNvPr id="12" name="Rectangle 11"/>
          <p:cNvSpPr/>
          <p:nvPr/>
        </p:nvSpPr>
        <p:spPr>
          <a:xfrm>
            <a:off x="1905000" y="914401"/>
            <a:ext cx="4114800" cy="2215991"/>
          </a:xfrm>
          <a:prstGeom prst="rect">
            <a:avLst/>
          </a:prstGeom>
        </p:spPr>
        <p:txBody>
          <a:bodyPr wrap="square">
            <a:spAutoFit/>
          </a:bodyPr>
          <a:lstStyle/>
          <a:p>
            <a:r>
              <a:rPr lang="en-US" b="1" dirty="0">
                <a:solidFill>
                  <a:schemeClr val="bg1"/>
                </a:solidFill>
              </a:rPr>
              <a:t>“Temple and family history work is one work divided into two parts. They are connected together like the ordinances of baptism and the gift of the Holy Ghost. Some members may not be able to do both works because of health or distances to temples.” </a:t>
            </a:r>
          </a:p>
          <a:p>
            <a:r>
              <a:rPr lang="en-US" sz="1200" b="1" dirty="0">
                <a:solidFill>
                  <a:schemeClr val="bg1"/>
                </a:solidFill>
              </a:rPr>
              <a:t>Elder Richard G. Scott</a:t>
            </a:r>
          </a:p>
        </p:txBody>
      </p:sp>
      <p:sp>
        <p:nvSpPr>
          <p:cNvPr id="5122" name="AutoShape 2" descr="data:image/jpeg;base64,/9j/4AAQSkZJRgABAQAAAQABAAD/2wCEAAkGBxQTEhQUEhQWFRQUFBQUFxgXFxgYFxcUFxQXFxUVFBUYHCggGBolHBcXITEhJSkrLi4uFx8zODMsNygtLisBCgoKDg0OFBAQGiwkHBwsLCwsLCwsLCwsLCwsLCwsLCwsLCwsLCwsLCwsLCwsLCwsLCwsLCwsLCwrLCwsNywsLP/AABEIANUA7QMBIgACEQEDEQH/xAAbAAABBQEBAAAAAAAAAAAAAAACAQMEBQYAB//EAEUQAAEDAQUDCQUGBQMDBQEAAAEAAhEDBAUSITFBUWEGEyJxgZGhwfAyQlKx0RQjYnKS0hUzQ1PhgqKyc4PxFjRkwsMH/8QAGAEBAQEBAQAAAAAAAAAAAAAAAAECAwT/xAAeEQEBAQADAQADAQAAAAAAAAAAARECEiExE1FhA//aAAwDAQACEQMRAD8Ao4SwnixCWrtj0GkqPCuwrIBEEsI2UidASooEqcNKPaLR1nyCEuZ8RPU3zKAUoSc63Y1x6yAnG4jpS78RUCJQU6KNX4AOweZTjLNVO4d3kibDAShShYKvxN7z9Eou6r8Q7z+1Q2I0LoUv+HVPjHj9Ehu9/wAY8fohsRYSYApP2Gp8Q7z9EJsVT4h3n6IbDAphHzacbZqg3HuRc2/4R4fVU2G2sRwll21ngUTag2tI7VQgCVHDd5HYuwjY4fJWAVyI0zu7s/kmyVUFK4vTZKRWAy5ASkKSVQhYmyxS6dOc8gBqToETAXENosL3HQxM/lYFaahCgYmIG85DvKbc5g2lx3NHmVqbPyMqv6Vofh/D7Tv2t8V1quinSb0WSROZzPZOQPVCnXWL/pIyrHuPsMA4nPxOScNF7vbd2f4GSsqyYwLFO9qOyxt6/XBSGUG/CPn80bWpxrVk0rQnGhI1ifpsTQjWpxtNSKdFSaVAKKhspJ5tBWVGxk6MceoBTG3c7+0/wRfFA6gm3UloqliP9t/goVWgNxHZ9FDxTOpoCxWb6KjVKSaiEWoSE+5qAtV1DJXSjIQkK6Oy2gdyHmGnZHUfqlhK0KoVl1B3svI6x5j6I6lzWgDJoqDgQT3GD3KZYKZlay7LOQM810zxj8ljzWpkSHtLSNmh7WnRJh3Gfn3L1y0WCnVGGoxrx+IAx1HUdizN8cgAQXWV+E64HmR/pfqO2esLOtznrCOcmjUR2sOa5zKghzSWu3hwMEGNVCqVIV10T6TnVJjRoJDdgHmV69yYsdBtBj6DRD2glxzcTtDjwMiNF5Td1MiiyozXPFxGIj/C0HJm/TZicIL6DjL2e9TPxN3j/Czdrlyr0O0UZWcvewSDC0tht1Os0PpuDmnds4EbCjrWYOV48sc7xeVWmzQdFFNNeg3lyfxZjVZy13I9moy4JfWpVC1idYxSXWUjYuFFYb11KmpbaUCYnTLick1TYpVJ29RrVvdVzBwxPM59pjWNgC0NkstNvstAPVn2k5qgu+9AzJ2Y8etXNC3Mdo4HryKiVZpq1uLWFzGhzhHRJwzmJzjWJ/whaUtSYPYmsusby5gc9oaSTkDOUkAkxqRnGxOPpg6gEcRKCmcu/wCaQniUMQrZdVJw9nDxH00WevG6DTzGbTp9OB9ZLUVa7W6kDrOfcqS87za4Q3Tefon1qM++gCJG1RalJT6lQRA0CiPKCK5ibLVKLCn7Pdz3nJpK1IlqtDFNslhLtAr+w8mnauyWhsd1NYMgteT6xeW/FLdt0RmVfULPGilNpAJK9drG4nuDWjaTAS8mcKynCp+U1/tszIb0qzxDG7ifeI3fPviuvblZIIswnfVdk0flB1WQe9znEgl9R3tPOvZOg4qY1Ih2ux4wG61JLnO/EcyCdyzLqi29QNoUy9xk6dZ+BvXvWFfmSTtM96V14LO6LyNE4XyaZM5atO8DaN4V8LOHQ+k4DcWnon6dXgVk6j67XNZaLHWo4sgXtc1vHN7QD2FTbMCwzTfhPA69Y0PapKXjrT2Su+m7EMVN/wATMgfzN0K1d38p35Co0P4t6Lu1py7lhLPfpblUAPESPDT5K1s9uouzBwzvEeIkKsXjXoNlvmi/38J3P6J8clOwBw2EcFgaOY6Lg4dhUmjUc3SR+UwmJjVWi66b9WhV9bk0w+yY8VFo3vUHvT+YT4qZSv07WtPUSPqnqIFbk68aQVArXTUHulaenfbNrXDuPmnhetI7SOtrvoousW6yOGw9y5tMhbgW2iffb25fNJjoHbTPa1TDayFGs8aEhLZr5rvBNOjaKjRIkMhpjcXETmFsOZo7meCeYWtENIgaCQpVnJirTflZn8ylaKbcuk5nRE73NJhG+01HbXHvWxNRpHSLc4kEjuQGpSHvMH+oJP6XkxhslR3unuXNueqfdK2Jt9Ef1GfqCB16UR789TXH5BVNrMU+TVU6wO1TrPyWHvO7lItvLCyUjD6oDvhyDv0kgqtq/wD9Bs/uMqv0zDHxnpmGkZpplXlnuOk33QevNTqdBo0CzQ5UuqNDqeDC4SCA53zhRa1513e8+OEMHhn4q6mNhVqtYJcQ0cSB81W2jlDRb7JdUP4BI/UcllTRe4yYneZce8yo1odTb/NqjqLgP9uqC3t/KmocmYKY/W/9oVDXqvqGSHVDvqGY6m6JirfFBnsBzzwafm+FX2rlHUPsU2t4ulx8gmxucKuG2EuzqO03aDt0HgoltvujRGFnTdubpP4n/SVmbZbKtT+Y9xG7QfpGShOMKdmpw/aReNvfWdLzpoBkGjc0KufUcNneQE8aqhvuyhUcXVecGkYMJ3yTi7FNbaC/OUtoteHn3SG6NaA1oO0xv65VYxxSimnaVGVNJCsqn0U422EbCjNjO5MmjmmqmUrzI2lT6PKF494rN07E85txRieJnLJzRt09oKVRu6q6YaTAJ13EjfwK1tS40J5ZBphzmTxIBUmlywaROEEbwVjX2OYL2zIBGLcQ05fqQ0KQ9kZbgHGNSp2TrG7HK2ltpu7CCjZyps+0PBPAfuWMstPFsEjUTJHWnn2XM5bBsCz3OkbRnKqzfG8f6T5Sn6V/2Z2lY/pd+1eftoAnIfT5qfYabATje6kIGdNjXO1EyKhI0n1mp3rN4xsf49Zf74/S79qL+PWX++P0n9q89ezPYc9TqdxIGQ7EbacCYB7PqnenSN07lLY9PtLZ3Qf2pTf1m/vHsa79qwn8OY5pfzTcUzJaJkHXRPNs2QU7r+ONp/H7P/cqHsd/hQrzv+mW4KRfjfkHEew33qkF2ZA0B1JHFZl9AAEkmB6AHFP2Sw7XDpHXcBsaOrxMp2p0i2pW2hTcwUqRwteDmWyYoVWnEZMkkyT1qOL/AA0DDSmBZx7WZLCTAy2rqVmAzMBrX5k6D7l7vJRLFZQQHOGc0wBuGevEx5K7V6xDF6VmF7mPLBUc97w2IDsRktkf+YCX7TWcQedqkzkecdrE7DCctlLoP/JVPgfqnCMDpzLecjCBoeZxFw4ZuJCbU8R32irUgPe5xIB6TiQZ3Zx2ImUHcO5S20JaAfho7fxbCEdJ2HJ5yJcGu6nEQ7ceO1F1Ho03SZ3dSG3UyGOPBXdgseOphHwz4hLf13FlF5jZ5o1rK07NkkdZlYUmdEIHtVTVa6gmzRU9zUy9qBlqsLtLQ4YtNqrA5G16YNvVvmxu5ymKdQOaxsOIGAuIzIO5ZarGLLeogqog9FTLttmBoymKlU8PbpbezxVzcdvDqjjhM82/TP3nnTVZuwVWYSHEh2N7gQMoLma59avbvtrGk9LLCQCIBnHUdvHDvC1KxfSXkWOwkEn7umJ4AWdp07e5ZihUbzggREzO/EVoqtcFjWNIyaRiLmTm6i7YdhB7iqd129NpHNBgMkB7Q7V52TsA7XN3rKrvkeyi1zzXMNEkmJ46DVLynqUsYdZyS11NpEjCQTOw7texQ6VooMJGGocz7+XYQxP/AGyyOjFScSNJfU455M4lZxfUKwgTHUEy+8qZeGdKS4s02g7501Vr9psonCwtO/E8xu1amcFhxYuaIIdikPfOLfmphiK5kHqJ8NETzDCrQVLIc4dP5+OeoSvdYiIIdH/VCmHqVY3UPsbgXHnnY3AYTADajWxi00IPfuVDet606GAOa5xLcXRjzKt6dosbRAa6M/6o2mdyiXlSsVYscQ8FkCedHsjUARqd+cIpuj94Q+IYAC0HaYzd2aDtO5WNFqNtusgA6LsgAPvRoNNiCvbbO4Q0Pbnn0wSW7QDsnfulVMqZdNrpl7A9pNPnXEZS0vbQfhc4nYCBhjUydgVWytgpYonDzRjf0TtT9Ko12dNroB+JoE4C2AMOgBTdWz9GC18dH3254QRE4dspfgzT7/Y5rsiMbXAa+8MI2bwVa3bbRWDXtGRrSM//AI7htA+FVzbqpYQOaIwsJHT2tcIOnBT7NZuZLW02wBWMAun+g4wTHElUMm2GhSotbE1KTHNxSRjbnBM5A+B68q5nKSrjDHMp+1BBaf6jpeCC7YZTPKOp0LIN9BviFXUKgqFk/wAxpp5/G0RkfxDftHUqSPSbkvb7JUD3NNSnzQkk50wcMk7S0eG3LNSb05SPtNkqCpSFMy4Ngg4m4hDpGw5xvAB2wqa0OgP4Wf8A+pUG8AaQfg/lQHOZ8MuMup8Ms29yqJVL2QgqBdZ6gLQQZBGRCR5QMPTDk+8pklBnv4xS+I/pd9Ev8apb3H/T9Ssvj613O8EPGpF909geexv7kYvhvwP/ANo8ysu20Rs8U6byOmFvei7G8sbRE+Q4Ka31ksdYb8qljnAM6EE5Hd18ELeVdSRLWxOcA6cJKI2qF59QFlXcqTAwtBOcyCI1iM1Z2y8Xsp03HDL3QcjGGAZEwZWVxf0A0szAMZaLm0WHYFn7mvlz6mBwEOBiAdRnn2SroVs0MqWyys3JHWNvqU2yujFZFCLK30SjbYm+iUnPJedUX1xsbfRStsbfUoeeXGsiej+wsXGxsHopvn0TKkkAbUVOsjA0QOvbtTlV7gOjB/NMR2IQUritMKe3hzGEhjfZLNXnIuknpHWUjKtRzmzgH3zvdkSbO4bdkKXa8REdEt3OB16wq20Wmo17MIaCahcYBPS5tzdumWxQxTX9TeWUiAHdADJgkNbBEEDIDTtVC2mQ5ocCJczWRw+q2GOoWjpH/wBs7u6OWSrL5u6s6s1wa5zWikXEnTpu2Eyqsqy+04DVpPdJ5joHeCxzg0nePJTb0nDV/I3/AJPVbeQltpyzFKzQIzDgNI35kd6kG0ktrsqEc4ykBlo8dIh7esEKsmy11NznUxLcLXPZvkvlzdzujptUllYOAc0yD6gjYeCWoY53/os//ZQ7dScKw5t5ZjEuyBBInMjeipDymHFLd1Vz6THPILnCTAjadicLUHmDWEqRTu6o7Rjz1NP0V7/6jI9ikxvbPyATbuUtc6YB1N+pKaYg07grnSk7tgfMqbR5I2h3utHW4eUpp9+2g/1XdgA+QTRq1n+1UfH4nuPhKLi7s9ymg3BVwHnCJwk+zMGTlGpVn9hsDMi6h2uDj3ZrN2Z4awtw4i7Uk8FDMDT127VNanFsqdazEhlA5k6UqTs5yEmAO8o7yuKtVDW02FzWuJLnOYA78sOJjXNQeTNhdg5wtALjhZsc4ZhxxGYE5SNxWqp2+lTwUpmGahzsMgZ6pIlufFdcN0GzPL6mDQt1kiSOEDdKs7RZKbjl0Tw0+ngpQdiHRZI/LI8dVWV7ttGPFSOFp1DoDeBDYkdgVZPNug+66fXApt92VRsHrrTtqfVpMxEMqkahstgbxMz3BM0eUDYEh7Z3QR4HyUxqaE2SoPdPeD5oHUn/AAu7irOhfDX5BzidSMDtOPRSC+KeypRPWWz81MXaqHNf8Lu4ogx/wnuKuG3i06Opd4/cnBbm/FT7x+5MNUjqb/hd3FRbTa6lHphkxsMhaGreNMavog/mb+5VV5XjSLSMbOyD8gUw1WUuWjdH0nD8pB+cK2sV/wBKtkwnEdhBlYK34XOJbp3Kx5PdGo0ggRmerchY21V0+Sr6z3YgSxjsBlsyCMo2GDqdVJtD9ogA7kxWMjLUKsqz7Y/EWNAa1tGo3a4xI1c6UdqL3c5JcejSGv4jHzRPwy4upuBc0sljpyOpDXDVJUvAkVQ0QBzLZObiWu1yyQRrysxbStRc3ICjByydLdNxh2vWodubTD3ta7JrGOAxuIx/dzGfF2Sev6o407QSSYcwndpTVfbLpqc48CJ6J1j2iwR/vHiqNHVtjCKpa9pmiBE7ud8c0lsd96069F2h/C8+SxtrpuY5zC4EgCcJkaHamDWIIz9QUMbe7P5NP8qccsVZ7yqNADXOgcT8k+L+rD3u8A+SaKgLg1cFIsftjt+Sok2ayx1+tFIFNEDCOQsOmArU+jltOfUq6q1WwzEQoVooxqorScmKrywOqOAZSGFgyBLoieIAPeeCZtNtY0y0gmctscc9vFU7LW5rYa4tG0Ibusoq1WU8WEOObjo0AEk9cDvWtZ6vQbFa2UrMCXPNSqMU7c9CCdgCbsV+YmwRDgSNci2BB69e4KLf1tZTY1g9mABAIyAEBZ6lbjjmIbsHUAjMjdVbQMEu0OwZudwAPzSXVyco1KQqTWzJMEtBycQRhjgs/Uvhr5LGZxmYgDYCTtWqoW+p9lpOaQHGm0zsiBBhVPYkWO10RTIoQxodhOokyWiXH2jOWqy3KawhjxUYB0jDhxiZRWKrhqlsg85DjlEkzJPee/ipV+VAWxvIjsUvq/KzwpT7o9diJtnktaAJcQOrjoplOkpFmYA9ueecdcFRezTXZZKVCmGEMwuyOKOmTrO9UF98kw3E+jVa2nqGvnIbRjzkbsk7eZBdTdJ6HSHSOcuDi1wM5etitbxvXFZnvwe6ciNMspC1GfXmV4Xe6mWzDmuktc0yx0awd43HNOUnhjokDIdmWSS2XhUqFzXulrnNdEAAECBhEZZGOKhWx55127L5BRtqW2wc2ZLZboQUdjtgqNkajIjcVlqR119bk9Y7SaTp1acj1fVLSxpHPg8OGqjspsPOYagl5YQ14LIwuky4TKcdUBiDO36IGuBIBiZ2/wCUYNcoLUw2e1hmcupiRoIFKevQqHeFZzq5nOcAgf8Aaj5eCC9WObZ6+JpbnTiR7Xs+yRkfZKl1WBtocCcg6mc/+0VUQKtwVHYnAjMSBOZJmRuCp7fZzTfhJBI1gyNDktZbrwJyb0R4n6KlqXbzhkAjoHbm5+e/2RmEVTN0CAqba7CaQYHES5uY3QouAnQIGgjY+CCNibCUKotqVQOEju3J9qpadQgyFPs9rByJg+Hes2OkqcAjiRnEJqUbVlqG3WYTI8U25mHODlmCPqNFLD0ocmrivqWgkySXHiZ8U2bU7HOrZmOzNWj6TXagfI94Ud93N2EjxTTqOzVSWv2DFBcIyBgA8YmVt7dedPmmsokANa1rZM9EZRG2AsJ9kIa5szijhonrK9zAQWh3z71ZyZvFIqV3B7iXdIHXgNFLNqc408RkmSfLJVNpfMZOE5HbBzg5diksfFQZggNHDrVKvmvTNarDmQY6Q+nmmRXUW3VjlHX4ozhypeby8k6NMAb881qqNQVrM4SAXUzAPUcJ4LBWpxbWgQQ5uuoBnenPtz2tDQXmJyGQ457k+GaiPIxDsUS2ViahyykT3BFVZUcchHaJSMsL9sDtUtWQYrncnhU3gpttmjajwwpreLC77R0SPh+RzTz3gqroVTTJIAz14wn/ALc06iCrKxYct73Ci8BxwkQQTIiQm5JrmSSSWa8WtKsLTzdWiWUi0PcAIeYOs5FCLsc2uHNAwHCXEukEjY3aMvktxhLpWGc3a+ATd4WptIQM3nQeZRXjezWAtYcTuGgWOvC2kkiZcfaPkEKC22svqEkz60CsrBddOpTDnYsRmYcRMEhUTGrT3M6KTet3/IqxGdXShKUKAwlQBKEU/StDm6Hs2KbRvIe8I4j6KsBXFTFlsX9Ou12jh1be4pyFnJT9K2vbo49RzHip1anP9r0FFiVSy9XbQD4J1t5t2tI8VnrW5ziwLkuJRG2+nvPcUYtTPiHfHzUxrtEiV0pttcfE3vCcDu5ZXwMDcEpaEUbdnghDxvQdK6UheNiE1W7x3hDwTkMJsWhnxDv+iCpbGDQz2FXKmw6UBCjuvFu49sBNPvA7AB4q9az3iW5ij1mt1MDrUN9pcdp+XyTBWpxZvNZUqtN7Q0mC3fkCJT+BrRm4R+ZUjgghbc9TrbbgejTyG123s3KA1iIBEFUIGrQXUfum9v8AyKoSry7T923t+ZVgoAUgSSuCyhwJUErpRRyuCCVxQEVyFcCgNKE3KWUBly4FDKTEgcXSm5XYvXr1kgMIimwlDvXrigIuSl6H15IZ9d6B318l05Jou9diUn12oaIn167EmJDi9eupIUNFiRFMldKGnEhQ4v8AyulUKuld69eKQohQU5WnIbhHjKSzt29yVyza1IiylKEFLK0wKV0oAVyhpyfNLKALgillEhSz6+WxAocuxISEkoClKPXqUM+vRXIDSf4SBcUCylLvXikB8/WqSfXggPEk9eCEjzXIF9eC5JPn61XH13IOxeu1LKED16C6UBYki4u3rpQJCRxXEpCUR2JHSMkAeuKaU1tPA3P2nZ9Q2DzQhHHcglC4pJWXQwCijIrly05knPtRDRIuRChLx4SuXIpD5wuDly5BwelO/wBZFcuQLHn8pSf4XLkVx+vzSA/VcuRCt3etEoHylcuRQnLuCVufiuXIjp9diJuff5LlyBB5eaGVy5AmJL671y5UIfJc5IuURJu6iHPz0aC6N8DIFHaKhJJO9cuS/GuJlJCVco2//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51935B03-52E4-4303-8C57-C2A1394FD6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053407"/>
            <a:ext cx="4143375" cy="2133600"/>
          </a:xfrm>
          <a:prstGeom prst="rect">
            <a:avLst/>
          </a:prstGeom>
        </p:spPr>
      </p:pic>
      <p:pic>
        <p:nvPicPr>
          <p:cNvPr id="8" name="Picture 7">
            <a:extLst>
              <a:ext uri="{FF2B5EF4-FFF2-40B4-BE49-F238E27FC236}">
                <a16:creationId xmlns:a16="http://schemas.microsoft.com/office/drawing/2014/main" id="{42DF9514-AB11-490B-BF0A-9E99DE66AE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327" y="3300759"/>
            <a:ext cx="2749345" cy="2471071"/>
          </a:xfrm>
          <a:prstGeom prst="rect">
            <a:avLst/>
          </a:prstGeom>
        </p:spPr>
      </p:pic>
      <p:pic>
        <p:nvPicPr>
          <p:cNvPr id="20" name="Picture 19">
            <a:extLst>
              <a:ext uri="{FF2B5EF4-FFF2-40B4-BE49-F238E27FC236}">
                <a16:creationId xmlns:a16="http://schemas.microsoft.com/office/drawing/2014/main" id="{0583DAFB-7313-49D7-BD6E-D498FC7890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5544" y="5230834"/>
            <a:ext cx="1076511" cy="1400339"/>
          </a:xfrm>
          <a:prstGeom prst="rect">
            <a:avLst/>
          </a:prstGeom>
        </p:spPr>
      </p:pic>
      <p:pic>
        <p:nvPicPr>
          <p:cNvPr id="21" name="Picture 20">
            <a:extLst>
              <a:ext uri="{FF2B5EF4-FFF2-40B4-BE49-F238E27FC236}">
                <a16:creationId xmlns:a16="http://schemas.microsoft.com/office/drawing/2014/main" id="{253FB22E-4BA5-475B-84AF-B1848A0C1B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317" y="118729"/>
            <a:ext cx="1235029" cy="1550469"/>
          </a:xfrm>
          <a:prstGeom prst="rect">
            <a:avLst/>
          </a:prstGeom>
        </p:spPr>
      </p:pic>
    </p:spTree>
    <p:extLst>
      <p:ext uri="{BB962C8B-B14F-4D97-AF65-F5344CB8AC3E}">
        <p14:creationId xmlns:p14="http://schemas.microsoft.com/office/powerpoint/2010/main" val="380628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DC8502A-0E9B-4BBF-B34B-B92A9F17E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838201"/>
            <a:ext cx="6324600" cy="830997"/>
          </a:xfrm>
          <a:prstGeom prst="rect">
            <a:avLst/>
          </a:prstGeom>
        </p:spPr>
        <p:txBody>
          <a:bodyPr wrap="square">
            <a:spAutoFit/>
          </a:bodyPr>
          <a:lstStyle/>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grpSp>
        <p:nvGrpSpPr>
          <p:cNvPr id="3" name="Group 42"/>
          <p:cNvGrpSpPr/>
          <p:nvPr/>
        </p:nvGrpSpPr>
        <p:grpSpPr>
          <a:xfrm>
            <a:off x="0" y="6096000"/>
            <a:ext cx="3200400" cy="762000"/>
            <a:chOff x="0" y="6096000"/>
            <a:chExt cx="3200400" cy="762000"/>
          </a:xfrm>
        </p:grpSpPr>
        <p:grpSp>
          <p:nvGrpSpPr>
            <p:cNvPr id="4" name="Group 7"/>
            <p:cNvGrpSpPr/>
            <p:nvPr/>
          </p:nvGrpSpPr>
          <p:grpSpPr>
            <a:xfrm>
              <a:off x="0" y="6096000"/>
              <a:ext cx="3048000" cy="762000"/>
              <a:chOff x="228600" y="381000"/>
              <a:chExt cx="3657600" cy="3429000"/>
            </a:xfrm>
          </p:grpSpPr>
          <p:sp>
            <p:nvSpPr>
              <p:cNvPr id="49" name="Bevel 48"/>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ame 49"/>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8" name="TextBox 47"/>
            <p:cNvSpPr txBox="1"/>
            <p:nvPr/>
          </p:nvSpPr>
          <p:spPr>
            <a:xfrm>
              <a:off x="228600" y="6248400"/>
              <a:ext cx="2971800" cy="307777"/>
            </a:xfrm>
            <a:prstGeom prst="rect">
              <a:avLst/>
            </a:prstGeom>
            <a:noFill/>
          </p:spPr>
          <p:txBody>
            <a:bodyPr wrap="square" rtlCol="0">
              <a:spAutoFit/>
            </a:bodyPr>
            <a:lstStyle/>
            <a:p>
              <a:r>
                <a:rPr lang="en-US" sz="1400" dirty="0"/>
                <a:t>D&amp;C 2:1-3</a:t>
              </a:r>
            </a:p>
          </p:txBody>
        </p:sp>
      </p:grpSp>
      <p:sp>
        <p:nvSpPr>
          <p:cNvPr id="12" name="Rectangle 11"/>
          <p:cNvSpPr/>
          <p:nvPr/>
        </p:nvSpPr>
        <p:spPr>
          <a:xfrm>
            <a:off x="1540284" y="983225"/>
            <a:ext cx="4870347" cy="4985980"/>
          </a:xfrm>
          <a:prstGeom prst="rect">
            <a:avLst/>
          </a:prstGeom>
        </p:spPr>
        <p:txBody>
          <a:bodyPr wrap="square">
            <a:spAutoFit/>
          </a:bodyPr>
          <a:lstStyle/>
          <a:p>
            <a:pPr fontAlgn="base"/>
            <a:r>
              <a:rPr lang="en-US" b="1" dirty="0">
                <a:solidFill>
                  <a:schemeClr val="bg1"/>
                </a:solidFill>
              </a:rPr>
              <a:t>“There are many members of the Church who have only limited access to the temples. They do the best they can. They pursue family history research and have the temple ordinance work done by others. Conversely, there are some members who engage in temple work but fail to do family history research on their own family lines. Although they perform a divine service in assisting others, they lose a blessing by not seeking their own kindred dead as divinely directed by latter-day prophets. …</a:t>
            </a:r>
          </a:p>
          <a:p>
            <a:pPr fontAlgn="base"/>
            <a:endParaRPr lang="en-US" b="1" dirty="0">
              <a:solidFill>
                <a:schemeClr val="bg1"/>
              </a:solidFill>
            </a:endParaRPr>
          </a:p>
          <a:p>
            <a:pPr fontAlgn="base"/>
            <a:r>
              <a:rPr lang="en-US" b="1" dirty="0">
                <a:solidFill>
                  <a:schemeClr val="bg1"/>
                </a:solidFill>
              </a:rPr>
              <a:t>“I have learned that those who engage in family history research and then perform the temple ordinance work for those whose names they have found will know the additional joy of receiving both halves of the blessing.” </a:t>
            </a:r>
          </a:p>
          <a:p>
            <a:pPr fontAlgn="base"/>
            <a:r>
              <a:rPr lang="en-US" sz="1200" b="1" dirty="0">
                <a:solidFill>
                  <a:schemeClr val="bg1"/>
                </a:solidFill>
              </a:rPr>
              <a:t>President Howard W. Hunter</a:t>
            </a:r>
          </a:p>
        </p:txBody>
      </p:sp>
      <p:pic>
        <p:nvPicPr>
          <p:cNvPr id="6" name="Picture 5">
            <a:extLst>
              <a:ext uri="{FF2B5EF4-FFF2-40B4-BE49-F238E27FC236}">
                <a16:creationId xmlns:a16="http://schemas.microsoft.com/office/drawing/2014/main" id="{9892F4EA-8238-4049-A334-0C19A9098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0219" y="787388"/>
            <a:ext cx="4170568" cy="2485611"/>
          </a:xfrm>
          <a:prstGeom prst="rect">
            <a:avLst/>
          </a:prstGeom>
        </p:spPr>
      </p:pic>
      <p:pic>
        <p:nvPicPr>
          <p:cNvPr id="8" name="Picture 7">
            <a:extLst>
              <a:ext uri="{FF2B5EF4-FFF2-40B4-BE49-F238E27FC236}">
                <a16:creationId xmlns:a16="http://schemas.microsoft.com/office/drawing/2014/main" id="{FEFF9F30-2E17-4635-89DF-BEDEAAC5FC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0219" y="3659794"/>
            <a:ext cx="4488887" cy="2693332"/>
          </a:xfrm>
          <a:prstGeom prst="rect">
            <a:avLst/>
          </a:prstGeom>
        </p:spPr>
      </p:pic>
      <p:pic>
        <p:nvPicPr>
          <p:cNvPr id="10" name="Picture 9">
            <a:extLst>
              <a:ext uri="{FF2B5EF4-FFF2-40B4-BE49-F238E27FC236}">
                <a16:creationId xmlns:a16="http://schemas.microsoft.com/office/drawing/2014/main" id="{5783589B-BC9A-4C47-A5F4-8BC8502212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887" y="196718"/>
            <a:ext cx="1076511" cy="1400339"/>
          </a:xfrm>
          <a:prstGeom prst="rect">
            <a:avLst/>
          </a:prstGeom>
        </p:spPr>
      </p:pic>
    </p:spTree>
    <p:extLst>
      <p:ext uri="{BB962C8B-B14F-4D97-AF65-F5344CB8AC3E}">
        <p14:creationId xmlns:p14="http://schemas.microsoft.com/office/powerpoint/2010/main" val="279766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CFC6F7-594C-4654-B985-A3AFE50A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838201"/>
            <a:ext cx="6324600" cy="830997"/>
          </a:xfrm>
          <a:prstGeom prst="rect">
            <a:avLst/>
          </a:prstGeom>
        </p:spPr>
        <p:txBody>
          <a:bodyPr wrap="square">
            <a:spAutoFit/>
          </a:bodyPr>
          <a:lstStyle/>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grpSp>
        <p:nvGrpSpPr>
          <p:cNvPr id="3" name="Group 42"/>
          <p:cNvGrpSpPr/>
          <p:nvPr/>
        </p:nvGrpSpPr>
        <p:grpSpPr>
          <a:xfrm>
            <a:off x="0" y="6096000"/>
            <a:ext cx="3200400" cy="762000"/>
            <a:chOff x="0" y="6096000"/>
            <a:chExt cx="3200400" cy="762000"/>
          </a:xfrm>
        </p:grpSpPr>
        <p:grpSp>
          <p:nvGrpSpPr>
            <p:cNvPr id="4" name="Group 7"/>
            <p:cNvGrpSpPr/>
            <p:nvPr/>
          </p:nvGrpSpPr>
          <p:grpSpPr>
            <a:xfrm>
              <a:off x="0" y="6096000"/>
              <a:ext cx="3048000" cy="762000"/>
              <a:chOff x="228600" y="381000"/>
              <a:chExt cx="3657600" cy="3429000"/>
            </a:xfrm>
          </p:grpSpPr>
          <p:sp>
            <p:nvSpPr>
              <p:cNvPr id="49" name="Bevel 48"/>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ame 49"/>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8" name="TextBox 47"/>
            <p:cNvSpPr txBox="1"/>
            <p:nvPr/>
          </p:nvSpPr>
          <p:spPr>
            <a:xfrm>
              <a:off x="228600" y="6248400"/>
              <a:ext cx="2971800" cy="307777"/>
            </a:xfrm>
            <a:prstGeom prst="rect">
              <a:avLst/>
            </a:prstGeom>
            <a:noFill/>
          </p:spPr>
          <p:txBody>
            <a:bodyPr wrap="square" rtlCol="0">
              <a:spAutoFit/>
            </a:bodyPr>
            <a:lstStyle/>
            <a:p>
              <a:r>
                <a:rPr lang="en-US" sz="1400" dirty="0"/>
                <a:t>D&amp;C 2:1-3</a:t>
              </a:r>
            </a:p>
          </p:txBody>
        </p:sp>
      </p:grpSp>
      <p:sp>
        <p:nvSpPr>
          <p:cNvPr id="12" name="Rectangle 11"/>
          <p:cNvSpPr/>
          <p:nvPr/>
        </p:nvSpPr>
        <p:spPr>
          <a:xfrm>
            <a:off x="412955" y="228600"/>
            <a:ext cx="7892845" cy="6063198"/>
          </a:xfrm>
          <a:prstGeom prst="rect">
            <a:avLst/>
          </a:prstGeom>
        </p:spPr>
        <p:txBody>
          <a:bodyPr wrap="square">
            <a:spAutoFit/>
          </a:bodyPr>
          <a:lstStyle/>
          <a:p>
            <a:pPr fontAlgn="base"/>
            <a:r>
              <a:rPr lang="en-US" b="1" dirty="0">
                <a:solidFill>
                  <a:schemeClr val="bg1"/>
                </a:solidFill>
              </a:rPr>
              <a:t>“Father in Heaven wants each of us to receive both parts of the blessing of this vital vicarious work. He has led others to show us how to qualify. It is up to you and me to claim those blessings.</a:t>
            </a:r>
          </a:p>
          <a:p>
            <a:pPr fontAlgn="base"/>
            <a:endParaRPr lang="en-US" b="1" dirty="0">
              <a:solidFill>
                <a:schemeClr val="bg1"/>
              </a:solidFill>
            </a:endParaRPr>
          </a:p>
          <a:p>
            <a:pPr fontAlgn="base"/>
            <a:r>
              <a:rPr lang="en-US" b="1" dirty="0">
                <a:solidFill>
                  <a:schemeClr val="bg1"/>
                </a:solidFill>
              </a:rPr>
              <a:t>“Any work you do in the temple is time well spent, but receiving ordinances vicariously for one of your own ancestors will make the time in the temple more sacred, and even greater blessings will be received. The First Presidency has declared, ‘Our preeminent obligation is to seek out and identify </a:t>
            </a:r>
            <a:r>
              <a:rPr lang="en-US" b="1" i="1" dirty="0">
                <a:solidFill>
                  <a:schemeClr val="bg1"/>
                </a:solidFill>
              </a:rPr>
              <a:t>our own</a:t>
            </a:r>
            <a:r>
              <a:rPr lang="en-US" b="1" dirty="0">
                <a:solidFill>
                  <a:schemeClr val="bg1"/>
                </a:solidFill>
              </a:rPr>
              <a:t> ancestors.’ [First Presidency letter, Feb. 29, 2012; emphasis added.]</a:t>
            </a:r>
          </a:p>
          <a:p>
            <a:pPr fontAlgn="base"/>
            <a:endParaRPr lang="en-US" b="1" dirty="0">
              <a:solidFill>
                <a:schemeClr val="bg1"/>
              </a:solidFill>
            </a:endParaRPr>
          </a:p>
          <a:p>
            <a:pPr fontAlgn="base"/>
            <a:r>
              <a:rPr lang="en-US" b="1" dirty="0">
                <a:solidFill>
                  <a:schemeClr val="bg1"/>
                </a:solidFill>
              </a:rPr>
              <a:t>“Do you young people want a sure way to eliminate the influence of the adversary in your life? Immerse yourself in searching for your ancestors, prepare their names for the sacred vicarious ordinances available in the temple, and then go to the temple to stand as </a:t>
            </a:r>
          </a:p>
          <a:p>
            <a:pPr fontAlgn="base"/>
            <a:r>
              <a:rPr lang="en-US" b="1" dirty="0">
                <a:solidFill>
                  <a:schemeClr val="bg1"/>
                </a:solidFill>
              </a:rPr>
              <a:t>proxy for them to receive the ordinances of </a:t>
            </a:r>
          </a:p>
          <a:p>
            <a:pPr fontAlgn="base"/>
            <a:r>
              <a:rPr lang="en-US" b="1" dirty="0">
                <a:solidFill>
                  <a:schemeClr val="bg1"/>
                </a:solidFill>
              </a:rPr>
              <a:t>baptism and the gift of the Holy Ghost. </a:t>
            </a:r>
          </a:p>
          <a:p>
            <a:pPr fontAlgn="base"/>
            <a:r>
              <a:rPr lang="en-US" b="1" dirty="0">
                <a:solidFill>
                  <a:schemeClr val="bg1"/>
                </a:solidFill>
              </a:rPr>
              <a:t>As you grow older, you will be able to participate </a:t>
            </a:r>
          </a:p>
          <a:p>
            <a:pPr fontAlgn="base"/>
            <a:r>
              <a:rPr lang="en-US" b="1" dirty="0">
                <a:solidFill>
                  <a:schemeClr val="bg1"/>
                </a:solidFill>
              </a:rPr>
              <a:t>in receiving the other ordinances as well. I can </a:t>
            </a:r>
          </a:p>
          <a:p>
            <a:pPr fontAlgn="base"/>
            <a:r>
              <a:rPr lang="en-US" b="1" dirty="0">
                <a:solidFill>
                  <a:schemeClr val="bg1"/>
                </a:solidFill>
              </a:rPr>
              <a:t>think of no greater protection from the influence</a:t>
            </a:r>
          </a:p>
          <a:p>
            <a:pPr fontAlgn="base"/>
            <a:r>
              <a:rPr lang="en-US" b="1" dirty="0">
                <a:solidFill>
                  <a:schemeClr val="bg1"/>
                </a:solidFill>
              </a:rPr>
              <a:t> of the adversary in your life.” </a:t>
            </a:r>
          </a:p>
          <a:p>
            <a:pPr fontAlgn="base"/>
            <a:r>
              <a:rPr lang="en-US" sz="1200" b="1" dirty="0">
                <a:solidFill>
                  <a:schemeClr val="bg1"/>
                </a:solidFill>
              </a:rPr>
              <a:t>Elder Richard G. Scott</a:t>
            </a:r>
          </a:p>
          <a:p>
            <a:endParaRPr lang="en-US" sz="1600" b="1" dirty="0">
              <a:solidFill>
                <a:schemeClr val="bg1"/>
              </a:solidFill>
            </a:endParaRPr>
          </a:p>
        </p:txBody>
      </p:sp>
      <p:pic>
        <p:nvPicPr>
          <p:cNvPr id="6" name="Picture 5">
            <a:extLst>
              <a:ext uri="{FF2B5EF4-FFF2-40B4-BE49-F238E27FC236}">
                <a16:creationId xmlns:a16="http://schemas.microsoft.com/office/drawing/2014/main" id="{8D859460-E947-43AA-BD6F-A20F404DF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996" y="4080913"/>
            <a:ext cx="4649429" cy="2396087"/>
          </a:xfrm>
          <a:prstGeom prst="rect">
            <a:avLst/>
          </a:prstGeom>
        </p:spPr>
      </p:pic>
      <p:pic>
        <p:nvPicPr>
          <p:cNvPr id="8" name="Picture 7">
            <a:extLst>
              <a:ext uri="{FF2B5EF4-FFF2-40B4-BE49-F238E27FC236}">
                <a16:creationId xmlns:a16="http://schemas.microsoft.com/office/drawing/2014/main" id="{756EEF71-E6DE-49E0-8F74-7056FBC66B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5483" y="126345"/>
            <a:ext cx="1235029" cy="1550469"/>
          </a:xfrm>
          <a:prstGeom prst="rect">
            <a:avLst/>
          </a:prstGeom>
        </p:spPr>
      </p:pic>
    </p:spTree>
    <p:extLst>
      <p:ext uri="{BB962C8B-B14F-4D97-AF65-F5344CB8AC3E}">
        <p14:creationId xmlns:p14="http://schemas.microsoft.com/office/powerpoint/2010/main" val="19810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1" end="11"/>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76F801CC-AB2E-495B-9C43-23C158C2C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838201"/>
            <a:ext cx="6324600" cy="830997"/>
          </a:xfrm>
          <a:prstGeom prst="rect">
            <a:avLst/>
          </a:prstGeom>
        </p:spPr>
        <p:txBody>
          <a:bodyPr wrap="square">
            <a:spAutoFit/>
          </a:bodyPr>
          <a:lstStyle/>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sp>
        <p:nvSpPr>
          <p:cNvPr id="39" name="Rectangle 38"/>
          <p:cNvSpPr/>
          <p:nvPr/>
        </p:nvSpPr>
        <p:spPr>
          <a:xfrm>
            <a:off x="1752600" y="76201"/>
            <a:ext cx="8686800" cy="769441"/>
          </a:xfrm>
          <a:prstGeom prst="rect">
            <a:avLst/>
          </a:prstGeom>
        </p:spPr>
        <p:txBody>
          <a:bodyPr wrap="square">
            <a:spAutoFit/>
          </a:bodyPr>
          <a:lstStyle/>
          <a:p>
            <a:pPr algn="ctr" fontAlgn="base"/>
            <a:r>
              <a:rPr lang="en-US" sz="4400" dirty="0">
                <a:solidFill>
                  <a:schemeClr val="bg1"/>
                </a:solidFill>
                <a:cs typeface="Aparajita" pitchFamily="34" charset="0"/>
              </a:rPr>
              <a:t>Isaiah</a:t>
            </a:r>
          </a:p>
        </p:txBody>
      </p:sp>
      <p:sp>
        <p:nvSpPr>
          <p:cNvPr id="40" name="TextBox 39"/>
          <p:cNvSpPr txBox="1"/>
          <p:nvPr/>
        </p:nvSpPr>
        <p:spPr>
          <a:xfrm>
            <a:off x="148268" y="1104915"/>
            <a:ext cx="8082116" cy="5493812"/>
          </a:xfrm>
          <a:prstGeom prst="rect">
            <a:avLst/>
          </a:prstGeom>
          <a:noFill/>
        </p:spPr>
        <p:txBody>
          <a:bodyPr wrap="square" rtlCol="0">
            <a:spAutoFit/>
          </a:bodyPr>
          <a:lstStyle/>
          <a:p>
            <a:r>
              <a:rPr lang="en-US" sz="2000" b="1" dirty="0">
                <a:solidFill>
                  <a:schemeClr val="bg1"/>
                </a:solidFill>
              </a:rPr>
              <a:t>Isaiah played a profound role in the Book of Mormon. His words were upon the plates of brass obtained from Laban. </a:t>
            </a:r>
          </a:p>
          <a:p>
            <a:endParaRPr lang="en-US" sz="2000" b="1" dirty="0">
              <a:solidFill>
                <a:schemeClr val="bg1"/>
              </a:solidFill>
            </a:endParaRPr>
          </a:p>
          <a:p>
            <a:r>
              <a:rPr lang="en-US" sz="2000" b="1" dirty="0">
                <a:solidFill>
                  <a:schemeClr val="bg1"/>
                </a:solidFill>
              </a:rPr>
              <a:t>Isaiah lived in Jerusalem and wrote in the period 740 BC to 701 BC at a time when Israel had incurred the anger of the Lord through pride and idolatry</a:t>
            </a:r>
          </a:p>
          <a:p>
            <a:endParaRPr lang="en-US" sz="2000" b="1" dirty="0">
              <a:solidFill>
                <a:schemeClr val="bg1"/>
              </a:solidFill>
            </a:endParaRPr>
          </a:p>
          <a:p>
            <a:r>
              <a:rPr lang="en-US" sz="2000" b="1" dirty="0">
                <a:solidFill>
                  <a:schemeClr val="bg1"/>
                </a:solidFill>
              </a:rPr>
              <a:t>Isaiah’s language includes much symbolism, although he uses references of his own time with those of future times</a:t>
            </a:r>
          </a:p>
          <a:p>
            <a:endParaRPr lang="en-US" sz="2000" b="1" dirty="0">
              <a:solidFill>
                <a:schemeClr val="bg1"/>
              </a:solidFill>
            </a:endParaRPr>
          </a:p>
          <a:p>
            <a:r>
              <a:rPr lang="en-US" sz="2000" b="1" dirty="0">
                <a:solidFill>
                  <a:schemeClr val="bg1"/>
                </a:solidFill>
              </a:rPr>
              <a:t>The message from Isaiah is one of the mission of the Redeemer and the atoning power of the Father’s plan of salvation</a:t>
            </a:r>
          </a:p>
          <a:p>
            <a:endParaRPr lang="en-US" sz="2000" b="1" dirty="0">
              <a:solidFill>
                <a:schemeClr val="bg1"/>
              </a:solidFill>
            </a:endParaRPr>
          </a:p>
          <a:p>
            <a:r>
              <a:rPr lang="en-US" sz="2000" b="1" dirty="0">
                <a:solidFill>
                  <a:schemeClr val="bg1"/>
                </a:solidFill>
              </a:rPr>
              <a:t>Isaiah’s words are the bridge that unites the Old Testament, the New Testament, and the Book of Mormon</a:t>
            </a:r>
          </a:p>
          <a:p>
            <a:endParaRPr lang="en-US" sz="2000" b="1" dirty="0">
              <a:solidFill>
                <a:schemeClr val="bg1"/>
              </a:solidFill>
            </a:endParaRPr>
          </a:p>
          <a:p>
            <a:r>
              <a:rPr lang="en-US" sz="2000" b="1" dirty="0">
                <a:solidFill>
                  <a:schemeClr val="bg1"/>
                </a:solidFill>
              </a:rPr>
              <a:t>Isaiah is quoted in the Book of Mormon more than any other prophet—</a:t>
            </a:r>
            <a:endParaRPr lang="en-US" sz="1100" b="1" dirty="0">
              <a:solidFill>
                <a:schemeClr val="bg1"/>
              </a:solidFill>
            </a:endParaRPr>
          </a:p>
        </p:txBody>
      </p:sp>
      <p:grpSp>
        <p:nvGrpSpPr>
          <p:cNvPr id="41" name="Group 25"/>
          <p:cNvGrpSpPr/>
          <p:nvPr/>
        </p:nvGrpSpPr>
        <p:grpSpPr>
          <a:xfrm>
            <a:off x="8871156" y="1832521"/>
            <a:ext cx="2216409" cy="4038600"/>
            <a:chOff x="1593589" y="398948"/>
            <a:chExt cx="2902209" cy="5087452"/>
          </a:xfrm>
        </p:grpSpPr>
        <p:grpSp>
          <p:nvGrpSpPr>
            <p:cNvPr id="42" name="Group 33"/>
            <p:cNvGrpSpPr/>
            <p:nvPr/>
          </p:nvGrpSpPr>
          <p:grpSpPr>
            <a:xfrm>
              <a:off x="1593589" y="398948"/>
              <a:ext cx="2902209" cy="5087452"/>
              <a:chOff x="1593589" y="398948"/>
              <a:chExt cx="1375870" cy="4260181"/>
            </a:xfrm>
          </p:grpSpPr>
          <p:sp>
            <p:nvSpPr>
              <p:cNvPr id="60"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23"/>
              <p:cNvGrpSpPr/>
              <p:nvPr/>
            </p:nvGrpSpPr>
            <p:grpSpPr>
              <a:xfrm>
                <a:off x="2383609" y="1732280"/>
                <a:ext cx="585850" cy="1566411"/>
                <a:chOff x="4699336" y="2759583"/>
                <a:chExt cx="1168064" cy="2193417"/>
              </a:xfrm>
            </p:grpSpPr>
            <p:sp>
              <p:nvSpPr>
                <p:cNvPr id="76"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43"/>
              <p:cNvSpPr/>
              <p:nvPr/>
            </p:nvSpPr>
            <p:spPr>
              <a:xfrm rot="5225831">
                <a:off x="2186489" y="1527127"/>
                <a:ext cx="212105" cy="201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3"/>
            <p:cNvGrpSpPr/>
            <p:nvPr/>
          </p:nvGrpSpPr>
          <p:grpSpPr>
            <a:xfrm rot="5003920">
              <a:off x="2288001" y="3506278"/>
              <a:ext cx="2489460" cy="381000"/>
              <a:chOff x="1600200" y="6781800"/>
              <a:chExt cx="2754086" cy="1143000"/>
            </a:xfrm>
          </p:grpSpPr>
          <p:sp>
            <p:nvSpPr>
              <p:cNvPr id="53" name="Chevron 52"/>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Chevron 53"/>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Chevron 54"/>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Chevron 55"/>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hevron 56"/>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hevron 57"/>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58"/>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4"/>
            <p:cNvGrpSpPr/>
            <p:nvPr/>
          </p:nvGrpSpPr>
          <p:grpSpPr>
            <a:xfrm rot="16596080" flipH="1">
              <a:off x="1145001" y="3506278"/>
              <a:ext cx="2489460" cy="381000"/>
              <a:chOff x="1600200" y="6781800"/>
              <a:chExt cx="2754086" cy="1143000"/>
            </a:xfrm>
          </p:grpSpPr>
          <p:sp>
            <p:nvSpPr>
              <p:cNvPr id="46" name="Chevron 45"/>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hevron 46"/>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hevron 47"/>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Chevron 48"/>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hevron 49"/>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hevron 50"/>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hevron 51"/>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5" name="Rectangle 44"/>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9D11CDD2-E3F0-4073-A26A-0D6EAF4D41AF}"/>
              </a:ext>
            </a:extLst>
          </p:cNvPr>
          <p:cNvSpPr txBox="1"/>
          <p:nvPr/>
        </p:nvSpPr>
        <p:spPr>
          <a:xfrm>
            <a:off x="9088284" y="6508764"/>
            <a:ext cx="2971800" cy="307777"/>
          </a:xfrm>
          <a:prstGeom prst="rect">
            <a:avLst/>
          </a:prstGeom>
          <a:noFill/>
        </p:spPr>
        <p:txBody>
          <a:bodyPr wrap="square" rtlCol="0">
            <a:spAutoFit/>
          </a:bodyPr>
          <a:lstStyle/>
          <a:p>
            <a:pPr algn="r"/>
            <a:r>
              <a:rPr lang="en-US" sz="1400" dirty="0">
                <a:solidFill>
                  <a:schemeClr val="bg1"/>
                </a:solidFill>
              </a:rPr>
              <a:t>Who’s Who</a:t>
            </a:r>
          </a:p>
        </p:txBody>
      </p:sp>
    </p:spTree>
    <p:extLst>
      <p:ext uri="{BB962C8B-B14F-4D97-AF65-F5344CB8AC3E}">
        <p14:creationId xmlns:p14="http://schemas.microsoft.com/office/powerpoint/2010/main" val="23981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wipe(down)">
                                      <p:cBhvr>
                                        <p:cTn id="9" dur="580">
                                          <p:stCondLst>
                                            <p:cond delay="0"/>
                                          </p:stCondLst>
                                        </p:cTn>
                                        <p:tgtEl>
                                          <p:spTgt spid="41"/>
                                        </p:tgtEl>
                                      </p:cBhvr>
                                    </p:animEffect>
                                    <p:anim calcmode="lin" valueType="num">
                                      <p:cBhvr>
                                        <p:cTn id="1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5" dur="26">
                                          <p:stCondLst>
                                            <p:cond delay="650"/>
                                          </p:stCondLst>
                                        </p:cTn>
                                        <p:tgtEl>
                                          <p:spTgt spid="41"/>
                                        </p:tgtEl>
                                      </p:cBhvr>
                                      <p:to x="100000" y="60000"/>
                                    </p:animScale>
                                    <p:animScale>
                                      <p:cBhvr>
                                        <p:cTn id="16" dur="166" decel="50000">
                                          <p:stCondLst>
                                            <p:cond delay="676"/>
                                          </p:stCondLst>
                                        </p:cTn>
                                        <p:tgtEl>
                                          <p:spTgt spid="41"/>
                                        </p:tgtEl>
                                      </p:cBhvr>
                                      <p:to x="100000" y="100000"/>
                                    </p:animScale>
                                    <p:animScale>
                                      <p:cBhvr>
                                        <p:cTn id="17" dur="26">
                                          <p:stCondLst>
                                            <p:cond delay="1312"/>
                                          </p:stCondLst>
                                        </p:cTn>
                                        <p:tgtEl>
                                          <p:spTgt spid="41"/>
                                        </p:tgtEl>
                                      </p:cBhvr>
                                      <p:to x="100000" y="80000"/>
                                    </p:animScale>
                                    <p:animScale>
                                      <p:cBhvr>
                                        <p:cTn id="18" dur="166" decel="50000">
                                          <p:stCondLst>
                                            <p:cond delay="1338"/>
                                          </p:stCondLst>
                                        </p:cTn>
                                        <p:tgtEl>
                                          <p:spTgt spid="41"/>
                                        </p:tgtEl>
                                      </p:cBhvr>
                                      <p:to x="100000" y="100000"/>
                                    </p:animScale>
                                    <p:animScale>
                                      <p:cBhvr>
                                        <p:cTn id="19" dur="26">
                                          <p:stCondLst>
                                            <p:cond delay="1642"/>
                                          </p:stCondLst>
                                        </p:cTn>
                                        <p:tgtEl>
                                          <p:spTgt spid="41"/>
                                        </p:tgtEl>
                                      </p:cBhvr>
                                      <p:to x="100000" y="90000"/>
                                    </p:animScale>
                                    <p:animScale>
                                      <p:cBhvr>
                                        <p:cTn id="20" dur="166" decel="50000">
                                          <p:stCondLst>
                                            <p:cond delay="1668"/>
                                          </p:stCondLst>
                                        </p:cTn>
                                        <p:tgtEl>
                                          <p:spTgt spid="41"/>
                                        </p:tgtEl>
                                      </p:cBhvr>
                                      <p:to x="100000" y="100000"/>
                                    </p:animScale>
                                    <p:animScale>
                                      <p:cBhvr>
                                        <p:cTn id="21" dur="26">
                                          <p:stCondLst>
                                            <p:cond delay="1808"/>
                                          </p:stCondLst>
                                        </p:cTn>
                                        <p:tgtEl>
                                          <p:spTgt spid="41"/>
                                        </p:tgtEl>
                                      </p:cBhvr>
                                      <p:to x="100000" y="95000"/>
                                    </p:animScale>
                                    <p:animScale>
                                      <p:cBhvr>
                                        <p:cTn id="22" dur="166" decel="50000">
                                          <p:stCondLst>
                                            <p:cond delay="1834"/>
                                          </p:stCondLst>
                                        </p:cTn>
                                        <p:tgtEl>
                                          <p:spTgt spid="4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25">
            <a:extLst>
              <a:ext uri="{FF2B5EF4-FFF2-40B4-BE49-F238E27FC236}">
                <a16:creationId xmlns:a16="http://schemas.microsoft.com/office/drawing/2014/main" id="{E3ED473C-22F9-4ECB-8754-EDAB251F8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838201"/>
            <a:ext cx="6324600" cy="830997"/>
          </a:xfrm>
          <a:prstGeom prst="rect">
            <a:avLst/>
          </a:prstGeom>
        </p:spPr>
        <p:txBody>
          <a:bodyPr wrap="square">
            <a:spAutoFit/>
          </a:bodyPr>
          <a:lstStyle/>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sp>
        <p:nvSpPr>
          <p:cNvPr id="39" name="Rectangle 38"/>
          <p:cNvSpPr/>
          <p:nvPr/>
        </p:nvSpPr>
        <p:spPr>
          <a:xfrm>
            <a:off x="1752600" y="76201"/>
            <a:ext cx="8686800" cy="769441"/>
          </a:xfrm>
          <a:prstGeom prst="rect">
            <a:avLst/>
          </a:prstGeom>
        </p:spPr>
        <p:txBody>
          <a:bodyPr wrap="square">
            <a:spAutoFit/>
          </a:bodyPr>
          <a:lstStyle/>
          <a:p>
            <a:pPr algn="ctr" fontAlgn="base"/>
            <a:r>
              <a:rPr lang="en-US" sz="4400" dirty="0">
                <a:solidFill>
                  <a:schemeClr val="bg1"/>
                </a:solidFill>
                <a:cs typeface="Aparajita" pitchFamily="34" charset="0"/>
              </a:rPr>
              <a:t>Isaiah and Acts </a:t>
            </a:r>
          </a:p>
        </p:txBody>
      </p:sp>
      <p:sp>
        <p:nvSpPr>
          <p:cNvPr id="40" name="TextBox 39"/>
          <p:cNvSpPr txBox="1"/>
          <p:nvPr/>
        </p:nvSpPr>
        <p:spPr>
          <a:xfrm>
            <a:off x="1905000" y="1143001"/>
            <a:ext cx="6553200" cy="1323439"/>
          </a:xfrm>
          <a:prstGeom prst="rect">
            <a:avLst/>
          </a:prstGeom>
          <a:noFill/>
        </p:spPr>
        <p:txBody>
          <a:bodyPr wrap="square" rtlCol="0">
            <a:spAutoFit/>
          </a:bodyPr>
          <a:lstStyle/>
          <a:p>
            <a:r>
              <a:rPr lang="en-US" sz="2000" b="1" i="1" dirty="0">
                <a:solidFill>
                  <a:schemeClr val="bg1"/>
                </a:solidFill>
              </a:rPr>
              <a:t>The stem of Jesse (Christ) will judge in righteousness—The knowledge about God will cover the earth in the Millennium—The Lord will raise an ensign and gather Israel</a:t>
            </a:r>
          </a:p>
          <a:p>
            <a:r>
              <a:rPr lang="en-US" sz="2000" b="1" i="1" dirty="0">
                <a:solidFill>
                  <a:schemeClr val="bg1"/>
                </a:solidFill>
              </a:rPr>
              <a:t>Isaiah 11</a:t>
            </a:r>
            <a:endParaRPr lang="en-US" sz="1100" b="1" dirty="0">
              <a:solidFill>
                <a:schemeClr val="bg1"/>
              </a:solidFill>
            </a:endParaRPr>
          </a:p>
        </p:txBody>
      </p:sp>
      <p:grpSp>
        <p:nvGrpSpPr>
          <p:cNvPr id="3" name="Group 25"/>
          <p:cNvGrpSpPr/>
          <p:nvPr/>
        </p:nvGrpSpPr>
        <p:grpSpPr>
          <a:xfrm>
            <a:off x="8458201" y="609600"/>
            <a:ext cx="1530609" cy="2514600"/>
            <a:chOff x="1593589" y="398948"/>
            <a:chExt cx="2902209" cy="5087452"/>
          </a:xfrm>
        </p:grpSpPr>
        <p:grpSp>
          <p:nvGrpSpPr>
            <p:cNvPr id="4" name="Group 33"/>
            <p:cNvGrpSpPr/>
            <p:nvPr/>
          </p:nvGrpSpPr>
          <p:grpSpPr>
            <a:xfrm>
              <a:off x="1593589" y="398948"/>
              <a:ext cx="2902209" cy="5087452"/>
              <a:chOff x="1593589" y="398948"/>
              <a:chExt cx="1375870" cy="4260181"/>
            </a:xfrm>
          </p:grpSpPr>
          <p:sp>
            <p:nvSpPr>
              <p:cNvPr id="60"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p:cNvGrpSpPr/>
              <p:nvPr/>
            </p:nvGrpSpPr>
            <p:grpSpPr>
              <a:xfrm>
                <a:off x="2383609" y="1732280"/>
                <a:ext cx="585850" cy="1566411"/>
                <a:chOff x="4699336" y="2759583"/>
                <a:chExt cx="1168064" cy="2193417"/>
              </a:xfrm>
            </p:grpSpPr>
            <p:sp>
              <p:nvSpPr>
                <p:cNvPr id="76"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43"/>
              <p:cNvSpPr/>
              <p:nvPr/>
            </p:nvSpPr>
            <p:spPr>
              <a:xfrm rot="5225831">
                <a:off x="2195096" y="1515514"/>
                <a:ext cx="194915" cy="2147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3"/>
            <p:cNvGrpSpPr/>
            <p:nvPr/>
          </p:nvGrpSpPr>
          <p:grpSpPr>
            <a:xfrm rot="5003920">
              <a:off x="2288001" y="3506278"/>
              <a:ext cx="2489460" cy="381000"/>
              <a:chOff x="1600200" y="6781800"/>
              <a:chExt cx="2754086" cy="1143000"/>
            </a:xfrm>
          </p:grpSpPr>
          <p:sp>
            <p:nvSpPr>
              <p:cNvPr id="53" name="Chevron 52"/>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Chevron 53"/>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Chevron 54"/>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Chevron 55"/>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hevron 56"/>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hevron 57"/>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58"/>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44"/>
            <p:cNvGrpSpPr/>
            <p:nvPr/>
          </p:nvGrpSpPr>
          <p:grpSpPr>
            <a:xfrm rot="16596080" flipH="1">
              <a:off x="1145001" y="3506278"/>
              <a:ext cx="2489460" cy="381000"/>
              <a:chOff x="1600200" y="6781800"/>
              <a:chExt cx="2754086" cy="1143000"/>
            </a:xfrm>
          </p:grpSpPr>
          <p:sp>
            <p:nvSpPr>
              <p:cNvPr id="46" name="Chevron 45"/>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hevron 46"/>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hevron 47"/>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Chevron 48"/>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hevron 49"/>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hevron 50"/>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hevron 51"/>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5" name="Rectangle 44"/>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4495800" y="3200401"/>
            <a:ext cx="4572000" cy="2585323"/>
          </a:xfrm>
          <a:prstGeom prst="rect">
            <a:avLst/>
          </a:prstGeom>
        </p:spPr>
        <p:txBody>
          <a:bodyPr>
            <a:spAutoFit/>
          </a:bodyPr>
          <a:lstStyle/>
          <a:p>
            <a:pPr fontAlgn="base"/>
            <a:r>
              <a:rPr lang="en-US" b="1" dirty="0">
                <a:solidFill>
                  <a:schemeClr val="bg1"/>
                </a:solidFill>
              </a:rPr>
              <a:t>For Moses truly said unto the fathers, A prophet shall the Lord your God raise up unto you of your brethren, like unto me; him shall ye hear in all things whatsoever he shall say unto you.</a:t>
            </a:r>
          </a:p>
          <a:p>
            <a:pPr fontAlgn="base"/>
            <a:r>
              <a:rPr lang="en-US" b="1" dirty="0">
                <a:solidFill>
                  <a:schemeClr val="bg1"/>
                </a:solidFill>
              </a:rPr>
              <a:t>And it shall come to pass, </a:t>
            </a:r>
            <a:r>
              <a:rPr lang="en-US" b="1" i="1" dirty="0">
                <a:solidFill>
                  <a:schemeClr val="bg1"/>
                </a:solidFill>
              </a:rPr>
              <a:t>that</a:t>
            </a:r>
            <a:r>
              <a:rPr lang="en-US" b="1" dirty="0">
                <a:solidFill>
                  <a:schemeClr val="bg1"/>
                </a:solidFill>
              </a:rPr>
              <a:t> every soul, which will not hear </a:t>
            </a:r>
            <a:r>
              <a:rPr lang="en-US" b="1" dirty="0">
                <a:solidFill>
                  <a:srgbClr val="FFFF00"/>
                </a:solidFill>
              </a:rPr>
              <a:t>that prophet</a:t>
            </a:r>
            <a:r>
              <a:rPr lang="en-US" b="1" dirty="0">
                <a:solidFill>
                  <a:schemeClr val="bg1"/>
                </a:solidFill>
              </a:rPr>
              <a:t>, shall be destroyed from among the people.</a:t>
            </a:r>
          </a:p>
          <a:p>
            <a:pPr fontAlgn="base"/>
            <a:r>
              <a:rPr lang="en-US" b="1" dirty="0">
                <a:solidFill>
                  <a:schemeClr val="bg1"/>
                </a:solidFill>
              </a:rPr>
              <a:t>Acts 3:22-23</a:t>
            </a:r>
          </a:p>
        </p:txBody>
      </p:sp>
      <p:sp>
        <p:nvSpPr>
          <p:cNvPr id="71" name="TextBox 70"/>
          <p:cNvSpPr txBox="1"/>
          <p:nvPr/>
        </p:nvSpPr>
        <p:spPr>
          <a:xfrm>
            <a:off x="6172200" y="5791200"/>
            <a:ext cx="4343400" cy="523220"/>
          </a:xfrm>
          <a:prstGeom prst="rect">
            <a:avLst/>
          </a:prstGeom>
          <a:noFill/>
        </p:spPr>
        <p:txBody>
          <a:bodyPr wrap="square" rtlCol="0">
            <a:spAutoFit/>
          </a:bodyPr>
          <a:lstStyle/>
          <a:p>
            <a:r>
              <a:rPr lang="en-US" sz="2800" b="1" dirty="0">
                <a:solidFill>
                  <a:srgbClr val="FFFF00"/>
                </a:solidFill>
              </a:rPr>
              <a:t>That Prophet--Christ</a:t>
            </a:r>
          </a:p>
        </p:txBody>
      </p:sp>
      <p:grpSp>
        <p:nvGrpSpPr>
          <p:cNvPr id="136" name="Group 91"/>
          <p:cNvGrpSpPr/>
          <p:nvPr/>
        </p:nvGrpSpPr>
        <p:grpSpPr>
          <a:xfrm>
            <a:off x="2514600" y="2895601"/>
            <a:ext cx="1371600" cy="3000481"/>
            <a:chOff x="949038" y="838201"/>
            <a:chExt cx="2214084" cy="4807874"/>
          </a:xfrm>
        </p:grpSpPr>
        <p:sp>
          <p:nvSpPr>
            <p:cNvPr id="137" name="Oval 136"/>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143"/>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24"/>
            <p:cNvGrpSpPr/>
            <p:nvPr/>
          </p:nvGrpSpPr>
          <p:grpSpPr>
            <a:xfrm>
              <a:off x="1143000" y="2048478"/>
              <a:ext cx="1722171" cy="2447322"/>
              <a:chOff x="4553133" y="901823"/>
              <a:chExt cx="2186627" cy="3449921"/>
            </a:xfrm>
          </p:grpSpPr>
          <p:sp>
            <p:nvSpPr>
              <p:cNvPr id="215"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16"/>
              <p:cNvGrpSpPr/>
              <p:nvPr/>
            </p:nvGrpSpPr>
            <p:grpSpPr>
              <a:xfrm>
                <a:off x="4694566" y="901823"/>
                <a:ext cx="2045194" cy="1982724"/>
                <a:chOff x="2594848" y="2213440"/>
                <a:chExt cx="2045194" cy="1982724"/>
              </a:xfrm>
              <a:solidFill>
                <a:srgbClr val="E0C13C"/>
              </a:solidFill>
            </p:grpSpPr>
            <p:sp>
              <p:nvSpPr>
                <p:cNvPr id="217"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8" name="Group 5"/>
                <p:cNvGrpSpPr/>
                <p:nvPr/>
              </p:nvGrpSpPr>
              <p:grpSpPr>
                <a:xfrm>
                  <a:off x="2840416" y="2333435"/>
                  <a:ext cx="1586009" cy="1634505"/>
                  <a:chOff x="2838154" y="2333435"/>
                  <a:chExt cx="1586009" cy="1634505"/>
                </a:xfrm>
                <a:grpFill/>
              </p:grpSpPr>
              <p:sp>
                <p:nvSpPr>
                  <p:cNvPr id="219"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0" name="Oval 149"/>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58"/>
            <p:cNvGrpSpPr/>
            <p:nvPr/>
          </p:nvGrpSpPr>
          <p:grpSpPr>
            <a:xfrm>
              <a:off x="1236689" y="4868055"/>
              <a:ext cx="1586459" cy="585867"/>
              <a:chOff x="3810000" y="1677648"/>
              <a:chExt cx="4705061" cy="1827552"/>
            </a:xfrm>
          </p:grpSpPr>
          <p:grpSp>
            <p:nvGrpSpPr>
              <p:cNvPr id="185" name="Group 37"/>
              <p:cNvGrpSpPr/>
              <p:nvPr/>
            </p:nvGrpSpPr>
            <p:grpSpPr>
              <a:xfrm>
                <a:off x="3810000" y="1828800"/>
                <a:ext cx="1776984" cy="1676400"/>
                <a:chOff x="3810000" y="1828800"/>
                <a:chExt cx="4038600" cy="3810000"/>
              </a:xfrm>
            </p:grpSpPr>
            <p:sp>
              <p:nvSpPr>
                <p:cNvPr id="206" name="Half Frame 20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Half Frame 20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Half Frame 20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Half Frame 20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Donut 20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Diamond 21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21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38"/>
              <p:cNvGrpSpPr/>
              <p:nvPr/>
            </p:nvGrpSpPr>
            <p:grpSpPr>
              <a:xfrm>
                <a:off x="5314014" y="1757596"/>
                <a:ext cx="1776984" cy="1676400"/>
                <a:chOff x="3810000" y="1828800"/>
                <a:chExt cx="4038600" cy="3810000"/>
              </a:xfrm>
            </p:grpSpPr>
            <p:sp>
              <p:nvSpPr>
                <p:cNvPr id="197" name="Half Frame 19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Half Frame 19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Half Frame 19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Half Frame 19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20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Diamond 20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48"/>
              <p:cNvGrpSpPr/>
              <p:nvPr/>
            </p:nvGrpSpPr>
            <p:grpSpPr>
              <a:xfrm>
                <a:off x="6738077" y="1677648"/>
                <a:ext cx="1776984" cy="1676400"/>
                <a:chOff x="3810000" y="1828800"/>
                <a:chExt cx="4038600" cy="3810000"/>
              </a:xfrm>
            </p:grpSpPr>
            <p:sp>
              <p:nvSpPr>
                <p:cNvPr id="188" name="Half Frame 18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iamond 19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90"/>
            <p:cNvGrpSpPr/>
            <p:nvPr/>
          </p:nvGrpSpPr>
          <p:grpSpPr>
            <a:xfrm>
              <a:off x="1140502" y="1128010"/>
              <a:ext cx="1722619" cy="206116"/>
              <a:chOff x="3733800" y="723275"/>
              <a:chExt cx="1930420" cy="585867"/>
            </a:xfrm>
          </p:grpSpPr>
          <p:sp>
            <p:nvSpPr>
              <p:cNvPr id="153"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59"/>
              <p:cNvGrpSpPr/>
              <p:nvPr/>
            </p:nvGrpSpPr>
            <p:grpSpPr>
              <a:xfrm rot="228535">
                <a:off x="3889947" y="723275"/>
                <a:ext cx="1586459" cy="585867"/>
                <a:chOff x="3810000" y="1677648"/>
                <a:chExt cx="4705061" cy="1827552"/>
              </a:xfrm>
            </p:grpSpPr>
            <p:grpSp>
              <p:nvGrpSpPr>
                <p:cNvPr id="155" name="Group 37"/>
                <p:cNvGrpSpPr/>
                <p:nvPr/>
              </p:nvGrpSpPr>
              <p:grpSpPr>
                <a:xfrm>
                  <a:off x="3810000" y="1828800"/>
                  <a:ext cx="1776984" cy="1676400"/>
                  <a:chOff x="3810000" y="1828800"/>
                  <a:chExt cx="4038600" cy="3810000"/>
                </a:xfrm>
              </p:grpSpPr>
              <p:sp>
                <p:nvSpPr>
                  <p:cNvPr id="176" name="Half Frame 17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Half Frame 17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Half Frame 17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Half Frame 17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7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iamond 18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38"/>
                <p:cNvGrpSpPr/>
                <p:nvPr/>
              </p:nvGrpSpPr>
              <p:grpSpPr>
                <a:xfrm>
                  <a:off x="5314014" y="1757596"/>
                  <a:ext cx="1776984" cy="1676400"/>
                  <a:chOff x="3810000" y="1828800"/>
                  <a:chExt cx="4038600" cy="3810000"/>
                </a:xfrm>
              </p:grpSpPr>
              <p:sp>
                <p:nvSpPr>
                  <p:cNvPr id="167" name="Half Frame 16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Half Frame 16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Half Frame 16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Half Frame 16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Donut 17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iamond 17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48"/>
                <p:cNvGrpSpPr/>
                <p:nvPr/>
              </p:nvGrpSpPr>
              <p:grpSpPr>
                <a:xfrm>
                  <a:off x="6738077" y="1677648"/>
                  <a:ext cx="1776984" cy="1676400"/>
                  <a:chOff x="3810000" y="1828800"/>
                  <a:chExt cx="4038600" cy="3810000"/>
                </a:xfrm>
              </p:grpSpPr>
              <p:sp>
                <p:nvSpPr>
                  <p:cNvPr id="158" name="Half Frame 15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Half Frame 15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Half Frame 15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Half Frame 16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Donut 16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iamond 16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21" name="Group 42"/>
          <p:cNvGrpSpPr/>
          <p:nvPr/>
        </p:nvGrpSpPr>
        <p:grpSpPr>
          <a:xfrm>
            <a:off x="130289" y="6028460"/>
            <a:ext cx="3200400" cy="762000"/>
            <a:chOff x="0" y="6096000"/>
            <a:chExt cx="3200400" cy="762000"/>
          </a:xfrm>
        </p:grpSpPr>
        <p:grpSp>
          <p:nvGrpSpPr>
            <p:cNvPr id="222" name="Group 7"/>
            <p:cNvGrpSpPr/>
            <p:nvPr/>
          </p:nvGrpSpPr>
          <p:grpSpPr>
            <a:xfrm>
              <a:off x="0" y="6096000"/>
              <a:ext cx="3048000" cy="762000"/>
              <a:chOff x="228600" y="381000"/>
              <a:chExt cx="3657600" cy="3429000"/>
            </a:xfrm>
          </p:grpSpPr>
          <p:sp>
            <p:nvSpPr>
              <p:cNvPr id="224" name="Bevel 223"/>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Frame 224"/>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3" name="TextBox 222"/>
            <p:cNvSpPr txBox="1"/>
            <p:nvPr/>
          </p:nvSpPr>
          <p:spPr>
            <a:xfrm>
              <a:off x="228600" y="6248400"/>
              <a:ext cx="2971800" cy="307777"/>
            </a:xfrm>
            <a:prstGeom prst="rect">
              <a:avLst/>
            </a:prstGeom>
            <a:noFill/>
          </p:spPr>
          <p:txBody>
            <a:bodyPr wrap="square" rtlCol="0">
              <a:spAutoFit/>
            </a:bodyPr>
            <a:lstStyle/>
            <a:p>
              <a:r>
                <a:rPr lang="en-US" sz="1400" dirty="0"/>
                <a:t>Joseph Smith—History 1:40</a:t>
              </a:r>
            </a:p>
          </p:txBody>
        </p:sp>
      </p:grpSp>
    </p:spTree>
    <p:extLst>
      <p:ext uri="{BB962C8B-B14F-4D97-AF65-F5344CB8AC3E}">
        <p14:creationId xmlns:p14="http://schemas.microsoft.com/office/powerpoint/2010/main" val="165103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B56CC98E-69B3-491E-A019-4B7F50087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838201"/>
            <a:ext cx="6324600" cy="830997"/>
          </a:xfrm>
          <a:prstGeom prst="rect">
            <a:avLst/>
          </a:prstGeom>
        </p:spPr>
        <p:txBody>
          <a:bodyPr wrap="square">
            <a:spAutoFit/>
          </a:bodyPr>
          <a:lstStyle/>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sp>
        <p:nvSpPr>
          <p:cNvPr id="39" name="Rectangle 38"/>
          <p:cNvSpPr/>
          <p:nvPr/>
        </p:nvSpPr>
        <p:spPr>
          <a:xfrm>
            <a:off x="1752600" y="76201"/>
            <a:ext cx="8686800" cy="769441"/>
          </a:xfrm>
          <a:prstGeom prst="rect">
            <a:avLst/>
          </a:prstGeom>
        </p:spPr>
        <p:txBody>
          <a:bodyPr wrap="square">
            <a:spAutoFit/>
          </a:bodyPr>
          <a:lstStyle/>
          <a:p>
            <a:pPr algn="ctr" fontAlgn="base"/>
            <a:r>
              <a:rPr lang="en-US" sz="4400" dirty="0">
                <a:solidFill>
                  <a:schemeClr val="bg1"/>
                </a:solidFill>
                <a:cs typeface="Aparajita" pitchFamily="34" charset="0"/>
              </a:rPr>
              <a:t>Joel</a:t>
            </a:r>
          </a:p>
        </p:txBody>
      </p:sp>
      <p:sp>
        <p:nvSpPr>
          <p:cNvPr id="40" name="TextBox 39"/>
          <p:cNvSpPr txBox="1"/>
          <p:nvPr/>
        </p:nvSpPr>
        <p:spPr>
          <a:xfrm>
            <a:off x="1905000" y="1143000"/>
            <a:ext cx="3505200" cy="4093428"/>
          </a:xfrm>
          <a:prstGeom prst="rect">
            <a:avLst/>
          </a:prstGeom>
          <a:noFill/>
        </p:spPr>
        <p:txBody>
          <a:bodyPr wrap="square" rtlCol="0">
            <a:spAutoFit/>
          </a:bodyPr>
          <a:lstStyle/>
          <a:p>
            <a:r>
              <a:rPr lang="en-US" sz="2000" b="1" i="1" dirty="0">
                <a:solidFill>
                  <a:schemeClr val="bg1"/>
                </a:solidFill>
              </a:rPr>
              <a:t>The Lord will pour out His Spirit upon all flesh.</a:t>
            </a:r>
          </a:p>
          <a:p>
            <a:endParaRPr lang="en-US" sz="2000" b="1" i="1" dirty="0">
              <a:solidFill>
                <a:schemeClr val="bg1"/>
              </a:solidFill>
            </a:endParaRPr>
          </a:p>
          <a:p>
            <a:r>
              <a:rPr lang="en-US" sz="2000" b="1" i="1" dirty="0">
                <a:solidFill>
                  <a:schemeClr val="bg1"/>
                </a:solidFill>
              </a:rPr>
              <a:t>There will be dreams and visions.</a:t>
            </a:r>
          </a:p>
          <a:p>
            <a:endParaRPr lang="en-US" sz="2000" b="1" i="1" dirty="0">
              <a:solidFill>
                <a:schemeClr val="bg1"/>
              </a:solidFill>
            </a:endParaRPr>
          </a:p>
          <a:p>
            <a:r>
              <a:rPr lang="en-US" sz="2000" b="1" i="1" dirty="0">
                <a:solidFill>
                  <a:schemeClr val="bg1"/>
                </a:solidFill>
              </a:rPr>
              <a:t>Wonders in Heaven and earth</a:t>
            </a:r>
          </a:p>
          <a:p>
            <a:endParaRPr lang="en-US" sz="2000" b="1" i="1" dirty="0">
              <a:solidFill>
                <a:schemeClr val="bg1"/>
              </a:solidFill>
            </a:endParaRPr>
          </a:p>
          <a:p>
            <a:r>
              <a:rPr lang="en-US" sz="2000" b="1" i="1" dirty="0">
                <a:solidFill>
                  <a:schemeClr val="bg1"/>
                </a:solidFill>
              </a:rPr>
              <a:t>Sun into darkness and moon into blood</a:t>
            </a:r>
          </a:p>
          <a:p>
            <a:endParaRPr lang="en-US" sz="2000" b="1" i="1" dirty="0">
              <a:solidFill>
                <a:schemeClr val="bg1"/>
              </a:solidFill>
            </a:endParaRPr>
          </a:p>
          <a:p>
            <a:r>
              <a:rPr lang="en-US" sz="2000" b="1" i="1" dirty="0">
                <a:solidFill>
                  <a:schemeClr val="bg1"/>
                </a:solidFill>
              </a:rPr>
              <a:t>The Coming of the Savior--Millennium</a:t>
            </a:r>
            <a:endParaRPr lang="en-US" sz="1100" b="1" dirty="0">
              <a:solidFill>
                <a:schemeClr val="bg1"/>
              </a:solidFill>
            </a:endParaRPr>
          </a:p>
        </p:txBody>
      </p:sp>
      <p:sp>
        <p:nvSpPr>
          <p:cNvPr id="131" name="Rectangle 130"/>
          <p:cNvSpPr/>
          <p:nvPr/>
        </p:nvSpPr>
        <p:spPr>
          <a:xfrm>
            <a:off x="6498719" y="1945771"/>
            <a:ext cx="2895600" cy="2862322"/>
          </a:xfrm>
          <a:prstGeom prst="rect">
            <a:avLst/>
          </a:prstGeom>
        </p:spPr>
        <p:txBody>
          <a:bodyPr wrap="square">
            <a:spAutoFit/>
          </a:bodyPr>
          <a:lstStyle/>
          <a:p>
            <a:r>
              <a:rPr lang="en-US" i="1" dirty="0">
                <a:solidFill>
                  <a:schemeClr val="bg1"/>
                </a:solidFill>
              </a:rPr>
              <a:t>That</a:t>
            </a:r>
            <a:r>
              <a:rPr lang="en-US" dirty="0">
                <a:solidFill>
                  <a:schemeClr val="bg1"/>
                </a:solidFill>
              </a:rPr>
              <a:t> whosoever shall call on the name of the </a:t>
            </a:r>
            <a:r>
              <a:rPr lang="en-US" cap="small" dirty="0">
                <a:solidFill>
                  <a:schemeClr val="bg1"/>
                </a:solidFill>
              </a:rPr>
              <a:t>Lord</a:t>
            </a:r>
            <a:r>
              <a:rPr lang="en-US" dirty="0">
                <a:solidFill>
                  <a:schemeClr val="bg1"/>
                </a:solidFill>
              </a:rPr>
              <a:t> shall be delivered: for in mount Zion and in</a:t>
            </a:r>
            <a:r>
              <a:rPr lang="en-US" baseline="30000" dirty="0">
                <a:solidFill>
                  <a:schemeClr val="bg1"/>
                </a:solidFill>
              </a:rPr>
              <a:t> </a:t>
            </a:r>
            <a:r>
              <a:rPr lang="en-US" dirty="0">
                <a:solidFill>
                  <a:schemeClr val="bg1"/>
                </a:solidFill>
              </a:rPr>
              <a:t>Jerusalem shall be deliverance, as the </a:t>
            </a:r>
            <a:r>
              <a:rPr lang="en-US" cap="small" dirty="0">
                <a:solidFill>
                  <a:schemeClr val="bg1"/>
                </a:solidFill>
              </a:rPr>
              <a:t>Lord</a:t>
            </a:r>
            <a:r>
              <a:rPr lang="en-US" dirty="0">
                <a:solidFill>
                  <a:schemeClr val="bg1"/>
                </a:solidFill>
              </a:rPr>
              <a:t> hath said, and in the</a:t>
            </a:r>
            <a:r>
              <a:rPr lang="en-US" baseline="30000" dirty="0">
                <a:solidFill>
                  <a:schemeClr val="bg1"/>
                </a:solidFill>
              </a:rPr>
              <a:t> </a:t>
            </a:r>
            <a:r>
              <a:rPr lang="en-US" dirty="0">
                <a:solidFill>
                  <a:schemeClr val="bg1"/>
                </a:solidFill>
              </a:rPr>
              <a:t>remnant whom the </a:t>
            </a:r>
            <a:r>
              <a:rPr lang="en-US" cap="small" dirty="0">
                <a:solidFill>
                  <a:schemeClr val="bg1"/>
                </a:solidFill>
              </a:rPr>
              <a:t>Lord</a:t>
            </a:r>
            <a:r>
              <a:rPr lang="en-US" dirty="0">
                <a:solidFill>
                  <a:schemeClr val="bg1"/>
                </a:solidFill>
              </a:rPr>
              <a:t> shall call.’</a:t>
            </a:r>
          </a:p>
          <a:p>
            <a:r>
              <a:rPr lang="en-US" dirty="0">
                <a:solidFill>
                  <a:schemeClr val="bg1"/>
                </a:solidFill>
              </a:rPr>
              <a:t>Joel 2 :32</a:t>
            </a:r>
          </a:p>
        </p:txBody>
      </p:sp>
      <p:sp>
        <p:nvSpPr>
          <p:cNvPr id="132" name="Rectangle 131"/>
          <p:cNvSpPr/>
          <p:nvPr/>
        </p:nvSpPr>
        <p:spPr>
          <a:xfrm>
            <a:off x="2895600" y="5334001"/>
            <a:ext cx="4572000" cy="584775"/>
          </a:xfrm>
          <a:prstGeom prst="rect">
            <a:avLst/>
          </a:prstGeom>
        </p:spPr>
        <p:txBody>
          <a:bodyPr>
            <a:spAutoFit/>
          </a:bodyPr>
          <a:lstStyle/>
          <a:p>
            <a:r>
              <a:rPr lang="en-US" sz="3200" i="1" dirty="0">
                <a:solidFill>
                  <a:srgbClr val="FFFF00"/>
                </a:solidFill>
              </a:rPr>
              <a:t>This is not yet fulfilled </a:t>
            </a:r>
            <a:endParaRPr lang="en-US" sz="3200" dirty="0">
              <a:solidFill>
                <a:srgbClr val="FFFF00"/>
              </a:solidFill>
            </a:endParaRPr>
          </a:p>
        </p:txBody>
      </p:sp>
      <p:grpSp>
        <p:nvGrpSpPr>
          <p:cNvPr id="133" name="Group 132"/>
          <p:cNvGrpSpPr/>
          <p:nvPr/>
        </p:nvGrpSpPr>
        <p:grpSpPr>
          <a:xfrm>
            <a:off x="9832165" y="1553497"/>
            <a:ext cx="1214470" cy="3048000"/>
            <a:chOff x="3888330" y="914400"/>
            <a:chExt cx="2202940" cy="4775038"/>
          </a:xfrm>
        </p:grpSpPr>
        <p:sp>
          <p:nvSpPr>
            <p:cNvPr id="134" name="Round Diagonal Corner Rectangle 133"/>
            <p:cNvSpPr/>
            <p:nvPr/>
          </p:nvSpPr>
          <p:spPr>
            <a:xfrm rot="19527262">
              <a:off x="4839345" y="1132822"/>
              <a:ext cx="981292" cy="12527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rot="19527262">
              <a:off x="4162190" y="1282536"/>
              <a:ext cx="981292" cy="1283188"/>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9671902">
              <a:off x="5601098" y="3162825"/>
              <a:ext cx="490172"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2647766">
              <a:off x="3888330" y="3070050"/>
              <a:ext cx="486943"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9352409">
              <a:off x="5160381" y="4825515"/>
              <a:ext cx="443210" cy="8639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2647766">
              <a:off x="4650853" y="4808427"/>
              <a:ext cx="441089" cy="8639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20169292">
              <a:off x="5070369" y="2233597"/>
              <a:ext cx="946541" cy="154100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790291">
              <a:off x="4075923" y="2188565"/>
              <a:ext cx="946541" cy="154100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4354379" y="2108038"/>
              <a:ext cx="1412091" cy="3144935"/>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354379" y="964808"/>
              <a:ext cx="1283100"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 Diagonal Corner Rectangle 184"/>
            <p:cNvSpPr/>
            <p:nvPr/>
          </p:nvSpPr>
          <p:spPr>
            <a:xfrm rot="1236535">
              <a:off x="4346034" y="914400"/>
              <a:ext cx="683617" cy="579729"/>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 Diagonal Corner Rectangle 185"/>
            <p:cNvSpPr/>
            <p:nvPr/>
          </p:nvSpPr>
          <p:spPr>
            <a:xfrm rot="5076663">
              <a:off x="4946351" y="799660"/>
              <a:ext cx="522652" cy="771118"/>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623558" y="1041238"/>
              <a:ext cx="672949" cy="37495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1138549">
              <a:off x="4585269" y="2352078"/>
              <a:ext cx="673500" cy="2837882"/>
            </a:xfrm>
            <a:prstGeom prst="trapezoid">
              <a:avLst>
                <a:gd name="adj" fmla="val 34638"/>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136"/>
            <p:cNvGrpSpPr/>
            <p:nvPr/>
          </p:nvGrpSpPr>
          <p:grpSpPr>
            <a:xfrm rot="11624446">
              <a:off x="5022078" y="2405560"/>
              <a:ext cx="533400" cy="457200"/>
              <a:chOff x="6248400" y="2362200"/>
              <a:chExt cx="1143000" cy="914400"/>
            </a:xfrm>
          </p:grpSpPr>
          <p:sp>
            <p:nvSpPr>
              <p:cNvPr id="239" name="Regular Pentagon 238"/>
              <p:cNvSpPr/>
              <p:nvPr/>
            </p:nvSpPr>
            <p:spPr>
              <a:xfrm>
                <a:off x="6248400" y="2362200"/>
                <a:ext cx="1143000" cy="914400"/>
              </a:xfrm>
              <a:prstGeom prst="pent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Quad Arrow 239"/>
              <p:cNvSpPr/>
              <p:nvPr/>
            </p:nvSpPr>
            <p:spPr>
              <a:xfrm rot="2783275">
                <a:off x="6466492" y="2580292"/>
                <a:ext cx="685800" cy="685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Round Diagonal Corner Rectangle 220"/>
            <p:cNvSpPr/>
            <p:nvPr/>
          </p:nvSpPr>
          <p:spPr>
            <a:xfrm rot="8272682">
              <a:off x="4660399" y="2101679"/>
              <a:ext cx="640854" cy="731252"/>
            </a:xfrm>
            <a:prstGeom prst="round2DiagRect">
              <a:avLst>
                <a:gd name="adj1" fmla="val 50000"/>
                <a:gd name="adj2" fmla="val 3377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783039" y="2184238"/>
              <a:ext cx="403769" cy="3385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152"/>
            <p:cNvGrpSpPr/>
            <p:nvPr/>
          </p:nvGrpSpPr>
          <p:grpSpPr>
            <a:xfrm rot="6531505">
              <a:off x="3679361" y="3801121"/>
              <a:ext cx="2311877" cy="304800"/>
              <a:chOff x="5410200" y="304800"/>
              <a:chExt cx="3603812" cy="475130"/>
            </a:xfrm>
          </p:grpSpPr>
          <p:grpSp>
            <p:nvGrpSpPr>
              <p:cNvPr id="224" name="Group 149"/>
              <p:cNvGrpSpPr/>
              <p:nvPr/>
            </p:nvGrpSpPr>
            <p:grpSpPr>
              <a:xfrm>
                <a:off x="8099612" y="313765"/>
                <a:ext cx="914400" cy="457200"/>
                <a:chOff x="5410200" y="304800"/>
                <a:chExt cx="914400" cy="457200"/>
              </a:xfrm>
            </p:grpSpPr>
            <p:sp>
              <p:nvSpPr>
                <p:cNvPr id="237" name="Left-Right Arrow 236"/>
                <p:cNvSpPr/>
                <p:nvPr/>
              </p:nvSpPr>
              <p:spPr>
                <a:xfrm>
                  <a:off x="5410200" y="304800"/>
                  <a:ext cx="914400" cy="457200"/>
                </a:xfrm>
                <a:prstGeom prst="leftRightArrow">
                  <a:avLst>
                    <a:gd name="adj1" fmla="val 77451"/>
                    <a:gd name="adj2" fmla="val 7156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ross 237"/>
                <p:cNvSpPr/>
                <p:nvPr/>
              </p:nvSpPr>
              <p:spPr>
                <a:xfrm>
                  <a:off x="5710517" y="389964"/>
                  <a:ext cx="300318" cy="300318"/>
                </a:xfrm>
                <a:prstGeom prst="plus">
                  <a:avLst>
                    <a:gd name="adj" fmla="val 40686"/>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43"/>
              <p:cNvGrpSpPr/>
              <p:nvPr/>
            </p:nvGrpSpPr>
            <p:grpSpPr>
              <a:xfrm>
                <a:off x="6745942" y="322730"/>
                <a:ext cx="914400" cy="457200"/>
                <a:chOff x="5410200" y="304800"/>
                <a:chExt cx="914400" cy="457200"/>
              </a:xfrm>
            </p:grpSpPr>
            <p:sp>
              <p:nvSpPr>
                <p:cNvPr id="235" name="Left-Right Arrow 234"/>
                <p:cNvSpPr/>
                <p:nvPr/>
              </p:nvSpPr>
              <p:spPr>
                <a:xfrm>
                  <a:off x="5410200" y="304800"/>
                  <a:ext cx="914400" cy="457200"/>
                </a:xfrm>
                <a:prstGeom prst="leftRightArrow">
                  <a:avLst>
                    <a:gd name="adj1" fmla="val 77451"/>
                    <a:gd name="adj2" fmla="val 7156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ross 235"/>
                <p:cNvSpPr/>
                <p:nvPr/>
              </p:nvSpPr>
              <p:spPr>
                <a:xfrm>
                  <a:off x="5710517" y="389964"/>
                  <a:ext cx="300318" cy="300318"/>
                </a:xfrm>
                <a:prstGeom prst="plus">
                  <a:avLst>
                    <a:gd name="adj" fmla="val 40686"/>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39"/>
              <p:cNvGrpSpPr/>
              <p:nvPr/>
            </p:nvGrpSpPr>
            <p:grpSpPr>
              <a:xfrm>
                <a:off x="5410200" y="304800"/>
                <a:ext cx="914400" cy="457200"/>
                <a:chOff x="5410200" y="304800"/>
                <a:chExt cx="914400" cy="457200"/>
              </a:xfrm>
            </p:grpSpPr>
            <p:sp>
              <p:nvSpPr>
                <p:cNvPr id="233" name="Left-Right Arrow 232"/>
                <p:cNvSpPr/>
                <p:nvPr/>
              </p:nvSpPr>
              <p:spPr>
                <a:xfrm>
                  <a:off x="5410200" y="304800"/>
                  <a:ext cx="914400" cy="457200"/>
                </a:xfrm>
                <a:prstGeom prst="leftRightArrow">
                  <a:avLst>
                    <a:gd name="adj1" fmla="val 77451"/>
                    <a:gd name="adj2" fmla="val 7156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ross 233"/>
                <p:cNvSpPr/>
                <p:nvPr/>
              </p:nvSpPr>
              <p:spPr>
                <a:xfrm>
                  <a:off x="5710517" y="389964"/>
                  <a:ext cx="300318" cy="300318"/>
                </a:xfrm>
                <a:prstGeom prst="plus">
                  <a:avLst>
                    <a:gd name="adj" fmla="val 40686"/>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140"/>
              <p:cNvGrpSpPr/>
              <p:nvPr/>
            </p:nvGrpSpPr>
            <p:grpSpPr>
              <a:xfrm>
                <a:off x="6091518" y="304800"/>
                <a:ext cx="914400" cy="457200"/>
                <a:chOff x="5410200" y="304800"/>
                <a:chExt cx="914400" cy="457200"/>
              </a:xfrm>
            </p:grpSpPr>
            <p:sp>
              <p:nvSpPr>
                <p:cNvPr id="231" name="Left-Right Arrow 230"/>
                <p:cNvSpPr/>
                <p:nvPr/>
              </p:nvSpPr>
              <p:spPr>
                <a:xfrm>
                  <a:off x="5410200" y="304800"/>
                  <a:ext cx="914400" cy="457200"/>
                </a:xfrm>
                <a:prstGeom prst="leftRightArrow">
                  <a:avLst>
                    <a:gd name="adj1" fmla="val 77451"/>
                    <a:gd name="adj2" fmla="val 7156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ross 231"/>
                <p:cNvSpPr/>
                <p:nvPr/>
              </p:nvSpPr>
              <p:spPr>
                <a:xfrm>
                  <a:off x="5710517" y="389964"/>
                  <a:ext cx="300318" cy="300318"/>
                </a:xfrm>
                <a:prstGeom prst="plus">
                  <a:avLst>
                    <a:gd name="adj" fmla="val 40686"/>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46"/>
              <p:cNvGrpSpPr/>
              <p:nvPr/>
            </p:nvGrpSpPr>
            <p:grpSpPr>
              <a:xfrm>
                <a:off x="7445188" y="322730"/>
                <a:ext cx="914400" cy="457200"/>
                <a:chOff x="5410200" y="304800"/>
                <a:chExt cx="914400" cy="457200"/>
              </a:xfrm>
            </p:grpSpPr>
            <p:sp>
              <p:nvSpPr>
                <p:cNvPr id="229" name="Left-Right Arrow 228"/>
                <p:cNvSpPr/>
                <p:nvPr/>
              </p:nvSpPr>
              <p:spPr>
                <a:xfrm>
                  <a:off x="5410200" y="304800"/>
                  <a:ext cx="914400" cy="457200"/>
                </a:xfrm>
                <a:prstGeom prst="leftRightArrow">
                  <a:avLst>
                    <a:gd name="adj1" fmla="val 77451"/>
                    <a:gd name="adj2" fmla="val 7156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ross 229"/>
                <p:cNvSpPr/>
                <p:nvPr/>
              </p:nvSpPr>
              <p:spPr>
                <a:xfrm>
                  <a:off x="5710517" y="389964"/>
                  <a:ext cx="300318" cy="300318"/>
                </a:xfrm>
                <a:prstGeom prst="plus">
                  <a:avLst>
                    <a:gd name="adj" fmla="val 40686"/>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1" name="Group 42"/>
          <p:cNvGrpSpPr/>
          <p:nvPr/>
        </p:nvGrpSpPr>
        <p:grpSpPr>
          <a:xfrm>
            <a:off x="0" y="6096000"/>
            <a:ext cx="3200400" cy="762000"/>
            <a:chOff x="0" y="6096000"/>
            <a:chExt cx="3200400" cy="762000"/>
          </a:xfrm>
        </p:grpSpPr>
        <p:grpSp>
          <p:nvGrpSpPr>
            <p:cNvPr id="242" name="Group 7"/>
            <p:cNvGrpSpPr/>
            <p:nvPr/>
          </p:nvGrpSpPr>
          <p:grpSpPr>
            <a:xfrm>
              <a:off x="0" y="6096000"/>
              <a:ext cx="3048000" cy="762000"/>
              <a:chOff x="228600" y="381000"/>
              <a:chExt cx="3657600" cy="3429000"/>
            </a:xfrm>
          </p:grpSpPr>
          <p:sp>
            <p:nvSpPr>
              <p:cNvPr id="244" name="Bevel 243"/>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Frame 244"/>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3" name="TextBox 242"/>
            <p:cNvSpPr txBox="1"/>
            <p:nvPr/>
          </p:nvSpPr>
          <p:spPr>
            <a:xfrm>
              <a:off x="228600" y="6248400"/>
              <a:ext cx="2971800" cy="307777"/>
            </a:xfrm>
            <a:prstGeom prst="rect">
              <a:avLst/>
            </a:prstGeom>
            <a:noFill/>
          </p:spPr>
          <p:txBody>
            <a:bodyPr wrap="square" rtlCol="0">
              <a:spAutoFit/>
            </a:bodyPr>
            <a:lstStyle/>
            <a:p>
              <a:r>
                <a:rPr lang="en-US" sz="1400" dirty="0"/>
                <a:t>Joseph Smith—History 1:41</a:t>
              </a:r>
            </a:p>
          </p:txBody>
        </p:sp>
      </p:grpSp>
    </p:spTree>
    <p:extLst>
      <p:ext uri="{BB962C8B-B14F-4D97-AF65-F5344CB8AC3E}">
        <p14:creationId xmlns:p14="http://schemas.microsoft.com/office/powerpoint/2010/main" val="356287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wipe(down)">
                                      <p:cBhvr>
                                        <p:cTn id="11" dur="580">
                                          <p:stCondLst>
                                            <p:cond delay="0"/>
                                          </p:stCondLst>
                                        </p:cTn>
                                        <p:tgtEl>
                                          <p:spTgt spid="133"/>
                                        </p:tgtEl>
                                      </p:cBhvr>
                                    </p:animEffect>
                                    <p:anim calcmode="lin" valueType="num">
                                      <p:cBhvr>
                                        <p:cTn id="12" dur="1822" tmFilter="0,0; 0.14,0.36; 0.43,0.73; 0.71,0.91; 1.0,1.0">
                                          <p:stCondLst>
                                            <p:cond delay="0"/>
                                          </p:stCondLst>
                                        </p:cTn>
                                        <p:tgtEl>
                                          <p:spTgt spid="13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3"/>
                                        </p:tgtEl>
                                        <p:attrNameLst>
                                          <p:attrName>ppt_y</p:attrName>
                                        </p:attrNameLst>
                                      </p:cBhvr>
                                      <p:tavLst>
                                        <p:tav tm="0" fmla="#ppt_y-sin(pi*$)/81">
                                          <p:val>
                                            <p:fltVal val="0"/>
                                          </p:val>
                                        </p:tav>
                                        <p:tav tm="100000">
                                          <p:val>
                                            <p:fltVal val="1"/>
                                          </p:val>
                                        </p:tav>
                                      </p:tavLst>
                                    </p:anim>
                                    <p:animScale>
                                      <p:cBhvr>
                                        <p:cTn id="17" dur="26">
                                          <p:stCondLst>
                                            <p:cond delay="650"/>
                                          </p:stCondLst>
                                        </p:cTn>
                                        <p:tgtEl>
                                          <p:spTgt spid="133"/>
                                        </p:tgtEl>
                                      </p:cBhvr>
                                      <p:to x="100000" y="60000"/>
                                    </p:animScale>
                                    <p:animScale>
                                      <p:cBhvr>
                                        <p:cTn id="18" dur="166" decel="50000">
                                          <p:stCondLst>
                                            <p:cond delay="676"/>
                                          </p:stCondLst>
                                        </p:cTn>
                                        <p:tgtEl>
                                          <p:spTgt spid="133"/>
                                        </p:tgtEl>
                                      </p:cBhvr>
                                      <p:to x="100000" y="100000"/>
                                    </p:animScale>
                                    <p:animScale>
                                      <p:cBhvr>
                                        <p:cTn id="19" dur="26">
                                          <p:stCondLst>
                                            <p:cond delay="1312"/>
                                          </p:stCondLst>
                                        </p:cTn>
                                        <p:tgtEl>
                                          <p:spTgt spid="133"/>
                                        </p:tgtEl>
                                      </p:cBhvr>
                                      <p:to x="100000" y="80000"/>
                                    </p:animScale>
                                    <p:animScale>
                                      <p:cBhvr>
                                        <p:cTn id="20" dur="166" decel="50000">
                                          <p:stCondLst>
                                            <p:cond delay="1338"/>
                                          </p:stCondLst>
                                        </p:cTn>
                                        <p:tgtEl>
                                          <p:spTgt spid="133"/>
                                        </p:tgtEl>
                                      </p:cBhvr>
                                      <p:to x="100000" y="100000"/>
                                    </p:animScale>
                                    <p:animScale>
                                      <p:cBhvr>
                                        <p:cTn id="21" dur="26">
                                          <p:stCondLst>
                                            <p:cond delay="1642"/>
                                          </p:stCondLst>
                                        </p:cTn>
                                        <p:tgtEl>
                                          <p:spTgt spid="133"/>
                                        </p:tgtEl>
                                      </p:cBhvr>
                                      <p:to x="100000" y="90000"/>
                                    </p:animScale>
                                    <p:animScale>
                                      <p:cBhvr>
                                        <p:cTn id="22" dur="166" decel="50000">
                                          <p:stCondLst>
                                            <p:cond delay="1668"/>
                                          </p:stCondLst>
                                        </p:cTn>
                                        <p:tgtEl>
                                          <p:spTgt spid="133"/>
                                        </p:tgtEl>
                                      </p:cBhvr>
                                      <p:to x="100000" y="100000"/>
                                    </p:animScale>
                                    <p:animScale>
                                      <p:cBhvr>
                                        <p:cTn id="23" dur="26">
                                          <p:stCondLst>
                                            <p:cond delay="1808"/>
                                          </p:stCondLst>
                                        </p:cTn>
                                        <p:tgtEl>
                                          <p:spTgt spid="133"/>
                                        </p:tgtEl>
                                      </p:cBhvr>
                                      <p:to x="100000" y="95000"/>
                                    </p:animScale>
                                    <p:animScale>
                                      <p:cBhvr>
                                        <p:cTn id="24" dur="166" decel="50000">
                                          <p:stCondLst>
                                            <p:cond delay="1834"/>
                                          </p:stCondLst>
                                        </p:cTn>
                                        <p:tgtEl>
                                          <p:spTgt spid="13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2"/>
                                        </p:tgtEl>
                                        <p:attrNameLst>
                                          <p:attrName>style.visibility</p:attrName>
                                        </p:attrNameLst>
                                      </p:cBhvr>
                                      <p:to>
                                        <p:strVal val="visible"/>
                                      </p:to>
                                    </p:set>
                                    <p:animEffect transition="in" filter="fade">
                                      <p:cBhvr>
                                        <p:cTn id="49" dur="2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B1EE3B-29C2-411D-A672-10959FB24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838201"/>
            <a:ext cx="6324600" cy="830997"/>
          </a:xfrm>
          <a:prstGeom prst="rect">
            <a:avLst/>
          </a:prstGeom>
        </p:spPr>
        <p:txBody>
          <a:bodyPr wrap="square">
            <a:spAutoFit/>
          </a:bodyPr>
          <a:lstStyle/>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sp>
        <p:nvSpPr>
          <p:cNvPr id="39" name="Rectangle 38"/>
          <p:cNvSpPr/>
          <p:nvPr/>
        </p:nvSpPr>
        <p:spPr>
          <a:xfrm>
            <a:off x="1752600" y="76201"/>
            <a:ext cx="8686800" cy="769441"/>
          </a:xfrm>
          <a:prstGeom prst="rect">
            <a:avLst/>
          </a:prstGeom>
        </p:spPr>
        <p:txBody>
          <a:bodyPr wrap="square">
            <a:spAutoFit/>
          </a:bodyPr>
          <a:lstStyle/>
          <a:p>
            <a:pPr algn="ctr" fontAlgn="base"/>
            <a:r>
              <a:rPr lang="en-US" sz="4400" dirty="0">
                <a:solidFill>
                  <a:schemeClr val="bg1"/>
                </a:solidFill>
                <a:cs typeface="Aparajita" pitchFamily="34" charset="0"/>
              </a:rPr>
              <a:t>Conditions Given by Angel Moroni</a:t>
            </a:r>
          </a:p>
        </p:txBody>
      </p:sp>
      <p:sp>
        <p:nvSpPr>
          <p:cNvPr id="44" name="TextBox 43"/>
          <p:cNvSpPr txBox="1"/>
          <p:nvPr/>
        </p:nvSpPr>
        <p:spPr>
          <a:xfrm>
            <a:off x="1828800" y="1066801"/>
            <a:ext cx="5715000" cy="2246769"/>
          </a:xfrm>
          <a:prstGeom prst="rect">
            <a:avLst/>
          </a:prstGeom>
          <a:noFill/>
        </p:spPr>
        <p:txBody>
          <a:bodyPr wrap="square" rtlCol="0">
            <a:spAutoFit/>
          </a:bodyPr>
          <a:lstStyle/>
          <a:p>
            <a:r>
              <a:rPr lang="en-US" sz="2000" b="1" dirty="0">
                <a:solidFill>
                  <a:schemeClr val="bg1"/>
                </a:solidFill>
              </a:rPr>
              <a:t>Joseph should not show them to any person</a:t>
            </a:r>
          </a:p>
          <a:p>
            <a:endParaRPr lang="en-US" sz="2000" b="1" dirty="0">
              <a:solidFill>
                <a:schemeClr val="bg1"/>
              </a:solidFill>
            </a:endParaRPr>
          </a:p>
          <a:p>
            <a:r>
              <a:rPr lang="en-US" sz="2000" b="1" dirty="0">
                <a:solidFill>
                  <a:schemeClr val="bg1"/>
                </a:solidFill>
              </a:rPr>
              <a:t>Joseph should not show anyone the breastplate with the </a:t>
            </a:r>
            <a:r>
              <a:rPr lang="en-US" sz="2000" b="1" dirty="0" err="1">
                <a:solidFill>
                  <a:schemeClr val="bg1"/>
                </a:solidFill>
              </a:rPr>
              <a:t>Urim</a:t>
            </a:r>
            <a:r>
              <a:rPr lang="en-US" sz="2000" b="1" dirty="0">
                <a:solidFill>
                  <a:schemeClr val="bg1"/>
                </a:solidFill>
              </a:rPr>
              <a:t> and </a:t>
            </a:r>
            <a:r>
              <a:rPr lang="en-US" sz="2000" b="1" dirty="0" err="1">
                <a:solidFill>
                  <a:schemeClr val="bg1"/>
                </a:solidFill>
              </a:rPr>
              <a:t>Thummin</a:t>
            </a:r>
            <a:endParaRPr lang="en-US" sz="2000" b="1" dirty="0">
              <a:solidFill>
                <a:schemeClr val="bg1"/>
              </a:solidFill>
            </a:endParaRPr>
          </a:p>
          <a:p>
            <a:endParaRPr lang="en-US" sz="2000" b="1" dirty="0">
              <a:solidFill>
                <a:schemeClr val="bg1"/>
              </a:solidFill>
            </a:endParaRPr>
          </a:p>
          <a:p>
            <a:r>
              <a:rPr lang="en-US" sz="2000" b="1" dirty="0">
                <a:solidFill>
                  <a:schemeClr val="bg1"/>
                </a:solidFill>
              </a:rPr>
              <a:t>If Joseph showed the plates to anyone the plates  would be destroyed</a:t>
            </a:r>
            <a:endParaRPr lang="en-US" sz="1100" b="1" dirty="0">
              <a:solidFill>
                <a:schemeClr val="bg1"/>
              </a:solidFill>
            </a:endParaRPr>
          </a:p>
        </p:txBody>
      </p:sp>
      <p:sp>
        <p:nvSpPr>
          <p:cNvPr id="45" name="TextBox 44"/>
          <p:cNvSpPr txBox="1"/>
          <p:nvPr/>
        </p:nvSpPr>
        <p:spPr>
          <a:xfrm>
            <a:off x="4800600" y="4038600"/>
            <a:ext cx="5715000" cy="400110"/>
          </a:xfrm>
          <a:prstGeom prst="rect">
            <a:avLst/>
          </a:prstGeom>
          <a:noFill/>
        </p:spPr>
        <p:txBody>
          <a:bodyPr wrap="square" rtlCol="0">
            <a:spAutoFit/>
          </a:bodyPr>
          <a:lstStyle/>
          <a:p>
            <a:r>
              <a:rPr lang="en-US" sz="2000" b="1" dirty="0">
                <a:solidFill>
                  <a:schemeClr val="bg1"/>
                </a:solidFill>
              </a:rPr>
              <a:t>Joseph had a clear vision of where the plates were</a:t>
            </a:r>
            <a:endParaRPr lang="en-US" sz="1100" b="1" dirty="0">
              <a:solidFill>
                <a:schemeClr val="bg1"/>
              </a:solidFill>
            </a:endParaRPr>
          </a:p>
        </p:txBody>
      </p:sp>
      <p:grpSp>
        <p:nvGrpSpPr>
          <p:cNvPr id="46" name="Group 42"/>
          <p:cNvGrpSpPr/>
          <p:nvPr/>
        </p:nvGrpSpPr>
        <p:grpSpPr>
          <a:xfrm>
            <a:off x="0" y="6077515"/>
            <a:ext cx="3200400" cy="762000"/>
            <a:chOff x="0" y="6096000"/>
            <a:chExt cx="3200400" cy="762000"/>
          </a:xfrm>
        </p:grpSpPr>
        <p:grpSp>
          <p:nvGrpSpPr>
            <p:cNvPr id="47" name="Group 7"/>
            <p:cNvGrpSpPr/>
            <p:nvPr/>
          </p:nvGrpSpPr>
          <p:grpSpPr>
            <a:xfrm>
              <a:off x="0" y="6096000"/>
              <a:ext cx="3048000" cy="762000"/>
              <a:chOff x="228600" y="381000"/>
              <a:chExt cx="3657600" cy="3429000"/>
            </a:xfrm>
          </p:grpSpPr>
          <p:sp>
            <p:nvSpPr>
              <p:cNvPr id="49" name="Bevel 48"/>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ame 49"/>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8" name="TextBox 47"/>
            <p:cNvSpPr txBox="1"/>
            <p:nvPr/>
          </p:nvSpPr>
          <p:spPr>
            <a:xfrm>
              <a:off x="228600" y="6248400"/>
              <a:ext cx="2971800" cy="307777"/>
            </a:xfrm>
            <a:prstGeom prst="rect">
              <a:avLst/>
            </a:prstGeom>
            <a:noFill/>
          </p:spPr>
          <p:txBody>
            <a:bodyPr wrap="square" rtlCol="0">
              <a:spAutoFit/>
            </a:bodyPr>
            <a:lstStyle/>
            <a:p>
              <a:r>
                <a:rPr lang="en-US" sz="1400" dirty="0"/>
                <a:t>Joseph Smith—History 1:42</a:t>
              </a:r>
            </a:p>
          </p:txBody>
        </p:sp>
      </p:grpSp>
      <p:pic>
        <p:nvPicPr>
          <p:cNvPr id="4" name="Picture 3">
            <a:extLst>
              <a:ext uri="{FF2B5EF4-FFF2-40B4-BE49-F238E27FC236}">
                <a16:creationId xmlns:a16="http://schemas.microsoft.com/office/drawing/2014/main" id="{7FA0B185-48DE-417B-8A68-04096335A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1208" y="932885"/>
            <a:ext cx="2005584" cy="2743200"/>
          </a:xfrm>
          <a:prstGeom prst="rect">
            <a:avLst/>
          </a:prstGeom>
        </p:spPr>
      </p:pic>
      <p:pic>
        <p:nvPicPr>
          <p:cNvPr id="6" name="Picture 5">
            <a:extLst>
              <a:ext uri="{FF2B5EF4-FFF2-40B4-BE49-F238E27FC236}">
                <a16:creationId xmlns:a16="http://schemas.microsoft.com/office/drawing/2014/main" id="{A0AB264E-E049-4A2F-B5A9-8AFA21D109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5808" y="4495799"/>
            <a:ext cx="2895600" cy="2286000"/>
          </a:xfrm>
          <a:prstGeom prst="rect">
            <a:avLst/>
          </a:prstGeom>
        </p:spPr>
      </p:pic>
    </p:spTree>
    <p:extLst>
      <p:ext uri="{BB962C8B-B14F-4D97-AF65-F5344CB8AC3E}">
        <p14:creationId xmlns:p14="http://schemas.microsoft.com/office/powerpoint/2010/main" val="205134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B8EE0405-CE09-4305-B43B-0395849B3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838201"/>
            <a:ext cx="6324600" cy="830997"/>
          </a:xfrm>
          <a:prstGeom prst="rect">
            <a:avLst/>
          </a:prstGeom>
        </p:spPr>
        <p:txBody>
          <a:bodyPr wrap="square">
            <a:spAutoFit/>
          </a:bodyPr>
          <a:lstStyle/>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sp>
        <p:nvSpPr>
          <p:cNvPr id="39" name="Rectangle 38"/>
          <p:cNvSpPr/>
          <p:nvPr/>
        </p:nvSpPr>
        <p:spPr>
          <a:xfrm>
            <a:off x="1752600" y="76201"/>
            <a:ext cx="8686800" cy="769441"/>
          </a:xfrm>
          <a:prstGeom prst="rect">
            <a:avLst/>
          </a:prstGeom>
        </p:spPr>
        <p:txBody>
          <a:bodyPr wrap="square">
            <a:spAutoFit/>
          </a:bodyPr>
          <a:lstStyle/>
          <a:p>
            <a:pPr algn="ctr" fontAlgn="base"/>
            <a:r>
              <a:rPr lang="en-US" sz="4400" dirty="0">
                <a:solidFill>
                  <a:schemeClr val="bg1"/>
                </a:solidFill>
                <a:cs typeface="Aparajita" pitchFamily="34" charset="0"/>
              </a:rPr>
              <a:t>The Conduit</a:t>
            </a:r>
          </a:p>
        </p:txBody>
      </p:sp>
      <p:grpSp>
        <p:nvGrpSpPr>
          <p:cNvPr id="3" name="Group 42"/>
          <p:cNvGrpSpPr/>
          <p:nvPr/>
        </p:nvGrpSpPr>
        <p:grpSpPr>
          <a:xfrm>
            <a:off x="3691" y="6106236"/>
            <a:ext cx="3200400" cy="762000"/>
            <a:chOff x="0" y="6096000"/>
            <a:chExt cx="3200400" cy="762000"/>
          </a:xfrm>
        </p:grpSpPr>
        <p:grpSp>
          <p:nvGrpSpPr>
            <p:cNvPr id="4" name="Group 7"/>
            <p:cNvGrpSpPr/>
            <p:nvPr/>
          </p:nvGrpSpPr>
          <p:grpSpPr>
            <a:xfrm>
              <a:off x="0" y="6096000"/>
              <a:ext cx="3048000" cy="762000"/>
              <a:chOff x="228600" y="381000"/>
              <a:chExt cx="3657600" cy="3429000"/>
            </a:xfrm>
          </p:grpSpPr>
          <p:sp>
            <p:nvSpPr>
              <p:cNvPr id="49" name="Bevel 48"/>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ame 49"/>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8" name="TextBox 47"/>
            <p:cNvSpPr txBox="1"/>
            <p:nvPr/>
          </p:nvSpPr>
          <p:spPr>
            <a:xfrm>
              <a:off x="228600" y="6248400"/>
              <a:ext cx="2971800" cy="307777"/>
            </a:xfrm>
            <a:prstGeom prst="rect">
              <a:avLst/>
            </a:prstGeom>
            <a:noFill/>
          </p:spPr>
          <p:txBody>
            <a:bodyPr wrap="square" rtlCol="0">
              <a:spAutoFit/>
            </a:bodyPr>
            <a:lstStyle/>
            <a:p>
              <a:r>
                <a:rPr lang="en-US" sz="1400" dirty="0"/>
                <a:t>Joseph Smith—History 1:43</a:t>
              </a:r>
            </a:p>
          </p:txBody>
        </p:sp>
      </p:grpSp>
      <p:grpSp>
        <p:nvGrpSpPr>
          <p:cNvPr id="36" name="Group 35"/>
          <p:cNvGrpSpPr/>
          <p:nvPr/>
        </p:nvGrpSpPr>
        <p:grpSpPr>
          <a:xfrm>
            <a:off x="8229600" y="1600200"/>
            <a:ext cx="1752600" cy="3689434"/>
            <a:chOff x="2286000" y="838200"/>
            <a:chExt cx="1752600" cy="3689434"/>
          </a:xfrm>
        </p:grpSpPr>
        <p:sp>
          <p:nvSpPr>
            <p:cNvPr id="37" name="Oval 36"/>
            <p:cNvSpPr/>
            <p:nvPr/>
          </p:nvSpPr>
          <p:spPr>
            <a:xfrm rot="19580065">
              <a:off x="3214135" y="4085082"/>
              <a:ext cx="381377" cy="442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385655">
              <a:off x="2721580" y="4108517"/>
              <a:ext cx="439734" cy="381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07921" y="2969803"/>
              <a:ext cx="330679" cy="4443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286000" y="2982948"/>
              <a:ext cx="330679" cy="4443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0102191">
              <a:off x="3349429" y="2078691"/>
              <a:ext cx="570062" cy="1113067"/>
            </a:xfrm>
            <a:prstGeom prst="trapezoid">
              <a:avLst>
                <a:gd name="adj" fmla="val 341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327004">
              <a:off x="2417504" y="2062397"/>
              <a:ext cx="570062" cy="1113067"/>
            </a:xfrm>
            <a:prstGeom prst="trapezoid">
              <a:avLst>
                <a:gd name="adj" fmla="val 341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2549106" y="2100884"/>
              <a:ext cx="1227826" cy="216506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743200" y="3200400"/>
              <a:ext cx="877019" cy="1202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51"/>
            <p:cNvGrpSpPr/>
            <p:nvPr/>
          </p:nvGrpSpPr>
          <p:grpSpPr>
            <a:xfrm rot="1292169">
              <a:off x="2383836" y="1993164"/>
              <a:ext cx="1283504" cy="2338272"/>
              <a:chOff x="4118768" y="1960651"/>
              <a:chExt cx="428540" cy="2028016"/>
            </a:xfrm>
          </p:grpSpPr>
          <p:sp>
            <p:nvSpPr>
              <p:cNvPr id="64" name="Moon 63"/>
              <p:cNvSpPr/>
              <p:nvPr/>
            </p:nvSpPr>
            <p:spPr>
              <a:xfrm rot="19415642">
                <a:off x="4293636" y="1960651"/>
                <a:ext cx="253672" cy="1938496"/>
              </a:xfrm>
              <a:prstGeom prst="moon">
                <a:avLst>
                  <a:gd name="adj" fmla="val 7026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9771598">
                <a:off x="4118768" y="2040229"/>
                <a:ext cx="417620" cy="1932460"/>
              </a:xfrm>
              <a:prstGeom prst="moon">
                <a:avLst>
                  <a:gd name="adj" fmla="val 7026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9933333">
                <a:off x="4166079" y="2001413"/>
                <a:ext cx="245707" cy="1987254"/>
              </a:xfrm>
              <a:prstGeom prst="moon">
                <a:avLst>
                  <a:gd name="adj" fmla="val 7026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2623038" y="838200"/>
              <a:ext cx="1079791" cy="1663622"/>
              <a:chOff x="2623038" y="838200"/>
              <a:chExt cx="1079791" cy="1663622"/>
            </a:xfrm>
          </p:grpSpPr>
          <p:sp>
            <p:nvSpPr>
              <p:cNvPr id="54" name="Isosceles Triangle 53"/>
              <p:cNvSpPr/>
              <p:nvPr/>
            </p:nvSpPr>
            <p:spPr>
              <a:xfrm rot="10800000">
                <a:off x="2987615" y="2100884"/>
                <a:ext cx="350808" cy="400938"/>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2623038" y="1205459"/>
                <a:ext cx="269631" cy="6733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431931" y="1205459"/>
                <a:ext cx="269631" cy="6733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a:off x="2623038" y="838200"/>
                <a:ext cx="741485" cy="428469"/>
              </a:xfrm>
              <a:prstGeom prst="round2Diag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1987108">
                <a:off x="2961344" y="864915"/>
                <a:ext cx="741485" cy="428469"/>
              </a:xfrm>
              <a:prstGeom prst="round2DiagRect">
                <a:avLst>
                  <a:gd name="adj1" fmla="val 50000"/>
                  <a:gd name="adj2" fmla="val 314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690446" y="960620"/>
                <a:ext cx="931480" cy="12449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10"/>
              <p:cNvSpPr/>
              <p:nvPr/>
            </p:nvSpPr>
            <p:spPr>
              <a:xfrm>
                <a:off x="2623038" y="1144249"/>
                <a:ext cx="1078523" cy="1836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11"/>
              <p:cNvSpPr/>
              <p:nvPr/>
            </p:nvSpPr>
            <p:spPr>
              <a:xfrm rot="230463">
                <a:off x="2766689" y="1032491"/>
                <a:ext cx="359840" cy="250464"/>
              </a:xfrm>
              <a:prstGeom prst="round2Diag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4458807">
                <a:off x="3156592" y="900516"/>
                <a:ext cx="286673" cy="362875"/>
              </a:xfrm>
              <a:prstGeom prst="round2Diag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6200000">
                <a:off x="2938769" y="718495"/>
                <a:ext cx="244839" cy="606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7" name="Picture 8" descr="http://www.junkmarketstyle.com/assets/uploads/posts/11111/001_lg.JPG"/>
          <p:cNvPicPr>
            <a:picLocks noChangeAspect="1" noChangeArrowheads="1"/>
          </p:cNvPicPr>
          <p:nvPr/>
        </p:nvPicPr>
        <p:blipFill>
          <a:blip r:embed="rId4" cstate="print"/>
          <a:srcRect/>
          <a:stretch>
            <a:fillRect/>
          </a:stretch>
        </p:blipFill>
        <p:spPr bwMode="auto">
          <a:xfrm>
            <a:off x="4724400" y="5181601"/>
            <a:ext cx="4095750" cy="1323975"/>
          </a:xfrm>
          <a:prstGeom prst="ellipse">
            <a:avLst/>
          </a:prstGeom>
          <a:ln>
            <a:noFill/>
          </a:ln>
          <a:effectLst>
            <a:softEdge rad="112500"/>
          </a:effectLst>
        </p:spPr>
      </p:pic>
      <p:sp>
        <p:nvSpPr>
          <p:cNvPr id="44" name="TextBox 43"/>
          <p:cNvSpPr txBox="1"/>
          <p:nvPr/>
        </p:nvSpPr>
        <p:spPr>
          <a:xfrm>
            <a:off x="4267200" y="1066801"/>
            <a:ext cx="3886200" cy="4401205"/>
          </a:xfrm>
          <a:prstGeom prst="rect">
            <a:avLst/>
          </a:prstGeom>
          <a:noFill/>
        </p:spPr>
        <p:txBody>
          <a:bodyPr wrap="square" rtlCol="0">
            <a:spAutoFit/>
          </a:bodyPr>
          <a:lstStyle/>
          <a:p>
            <a:r>
              <a:rPr lang="en-US" sz="2000" b="1" dirty="0">
                <a:solidFill>
                  <a:schemeClr val="bg1"/>
                </a:solidFill>
              </a:rPr>
              <a:t>“After this communication, I saw the light in the room begin to gather immediately around the person of him who had been speaking to me, and it continued to do so until the room was again left dark, except just around him; when, instantly I saw, as it were, a conduit open right up into heaven, and he ascended till he entirely disappeared, and the room was left as it had been before this heavenly light had made its appearance.”</a:t>
            </a:r>
            <a:endParaRPr lang="en-US" sz="1100" b="1" dirty="0">
              <a:solidFill>
                <a:schemeClr val="bg1"/>
              </a:solidFill>
            </a:endParaRPr>
          </a:p>
        </p:txBody>
      </p:sp>
      <p:grpSp>
        <p:nvGrpSpPr>
          <p:cNvPr id="69" name="Group 68">
            <a:extLst>
              <a:ext uri="{FF2B5EF4-FFF2-40B4-BE49-F238E27FC236}">
                <a16:creationId xmlns:a16="http://schemas.microsoft.com/office/drawing/2014/main" id="{76E5686A-7EF7-4F88-8E36-8209D13BCA36}"/>
              </a:ext>
            </a:extLst>
          </p:cNvPr>
          <p:cNvGrpSpPr/>
          <p:nvPr/>
        </p:nvGrpSpPr>
        <p:grpSpPr>
          <a:xfrm>
            <a:off x="1905000" y="1945276"/>
            <a:ext cx="2133600" cy="3617324"/>
            <a:chOff x="1905000" y="1945276"/>
            <a:chExt cx="2133600" cy="3617324"/>
          </a:xfrm>
        </p:grpSpPr>
        <p:sp>
          <p:nvSpPr>
            <p:cNvPr id="70" name="Rounded Rectangle 12">
              <a:extLst>
                <a:ext uri="{FF2B5EF4-FFF2-40B4-BE49-F238E27FC236}">
                  <a16:creationId xmlns:a16="http://schemas.microsoft.com/office/drawing/2014/main" id="{AF86EF00-B869-40AE-ADB1-85FC376313AE}"/>
                </a:ext>
              </a:extLst>
            </p:cNvPr>
            <p:cNvSpPr/>
            <p:nvPr/>
          </p:nvSpPr>
          <p:spPr>
            <a:xfrm>
              <a:off x="1985488" y="3187889"/>
              <a:ext cx="2052190" cy="1715069"/>
            </a:xfrm>
            <a:prstGeom prst="roundRect">
              <a:avLst/>
            </a:prstGeom>
            <a:solidFill>
              <a:srgbClr val="E5AE5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0">
              <a:extLst>
                <a:ext uri="{FF2B5EF4-FFF2-40B4-BE49-F238E27FC236}">
                  <a16:creationId xmlns:a16="http://schemas.microsoft.com/office/drawing/2014/main" id="{1A0114C2-5657-4EA0-8EDD-FA6DC10DF35E}"/>
                </a:ext>
              </a:extLst>
            </p:cNvPr>
            <p:cNvSpPr/>
            <p:nvPr/>
          </p:nvSpPr>
          <p:spPr>
            <a:xfrm rot="21131850">
              <a:off x="1905000" y="3025879"/>
              <a:ext cx="2133600" cy="1811925"/>
            </a:xfrm>
            <a:prstGeom prst="cloud">
              <a:avLst/>
            </a:prstGeom>
            <a:solidFill>
              <a:srgbClr val="FFD88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14">
              <a:extLst>
                <a:ext uri="{FF2B5EF4-FFF2-40B4-BE49-F238E27FC236}">
                  <a16:creationId xmlns:a16="http://schemas.microsoft.com/office/drawing/2014/main" id="{D932556F-5B33-40FF-94CD-9EF6A054C149}"/>
                </a:ext>
              </a:extLst>
            </p:cNvPr>
            <p:cNvSpPr/>
            <p:nvPr/>
          </p:nvSpPr>
          <p:spPr>
            <a:xfrm rot="16200000">
              <a:off x="3372954" y="4916176"/>
              <a:ext cx="857535" cy="435313"/>
            </a:xfrm>
            <a:prstGeom prst="roundRect">
              <a:avLst/>
            </a:prstGeom>
            <a:solidFill>
              <a:schemeClr val="accent6">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15">
              <a:extLst>
                <a:ext uri="{FF2B5EF4-FFF2-40B4-BE49-F238E27FC236}">
                  <a16:creationId xmlns:a16="http://schemas.microsoft.com/office/drawing/2014/main" id="{EE5397F5-04E0-483B-8BCE-0519A9F59C4A}"/>
                </a:ext>
              </a:extLst>
            </p:cNvPr>
            <p:cNvSpPr/>
            <p:nvPr/>
          </p:nvSpPr>
          <p:spPr>
            <a:xfrm rot="16200000">
              <a:off x="1756077" y="4916176"/>
              <a:ext cx="857535" cy="435313"/>
            </a:xfrm>
            <a:prstGeom prst="roundRect">
              <a:avLst/>
            </a:prstGeom>
            <a:solidFill>
              <a:schemeClr val="accent6">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16">
              <a:extLst>
                <a:ext uri="{FF2B5EF4-FFF2-40B4-BE49-F238E27FC236}">
                  <a16:creationId xmlns:a16="http://schemas.microsoft.com/office/drawing/2014/main" id="{8B537906-56E1-4B49-9113-7849A795E516}"/>
                </a:ext>
              </a:extLst>
            </p:cNvPr>
            <p:cNvSpPr/>
            <p:nvPr/>
          </p:nvSpPr>
          <p:spPr>
            <a:xfrm>
              <a:off x="2109863" y="2462284"/>
              <a:ext cx="1865627" cy="791570"/>
            </a:xfrm>
            <a:prstGeom prst="roundRect">
              <a:avLst>
                <a:gd name="adj" fmla="val 10000"/>
              </a:avLst>
            </a:prstGeom>
            <a:solidFill>
              <a:schemeClr val="accent6">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7">
              <a:extLst>
                <a:ext uri="{FF2B5EF4-FFF2-40B4-BE49-F238E27FC236}">
                  <a16:creationId xmlns:a16="http://schemas.microsoft.com/office/drawing/2014/main" id="{936910B6-38FC-4ED1-B4F4-758FD57E204A}"/>
                </a:ext>
              </a:extLst>
            </p:cNvPr>
            <p:cNvSpPr/>
            <p:nvPr/>
          </p:nvSpPr>
          <p:spPr>
            <a:xfrm>
              <a:off x="2358614" y="2858068"/>
              <a:ext cx="1430314" cy="659641"/>
            </a:xfrm>
            <a:prstGeom prst="roundRect">
              <a:avLst>
                <a:gd name="adj" fmla="val 35867"/>
              </a:avLst>
            </a:prstGeom>
            <a:solidFill>
              <a:srgbClr val="FFD88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C0ED4151-0D0A-4CD0-8BC6-D62ACB24A212}"/>
                </a:ext>
              </a:extLst>
            </p:cNvPr>
            <p:cNvSpPr/>
            <p:nvPr/>
          </p:nvSpPr>
          <p:spPr>
            <a:xfrm rot="1297750" flipH="1">
              <a:off x="2453640" y="3139540"/>
              <a:ext cx="309295" cy="287855"/>
            </a:xfrm>
            <a:prstGeom prst="trapezoid">
              <a:avLst>
                <a:gd name="adj" fmla="val 11213"/>
              </a:avLst>
            </a:prstGeom>
            <a:solidFill>
              <a:srgbClr val="DDCEA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a:extLst>
                <a:ext uri="{FF2B5EF4-FFF2-40B4-BE49-F238E27FC236}">
                  <a16:creationId xmlns:a16="http://schemas.microsoft.com/office/drawing/2014/main" id="{AA3246E2-E987-495C-A080-EFC741B0961D}"/>
                </a:ext>
              </a:extLst>
            </p:cNvPr>
            <p:cNvSpPr/>
            <p:nvPr/>
          </p:nvSpPr>
          <p:spPr>
            <a:xfrm rot="20302250">
              <a:off x="3357284" y="3148973"/>
              <a:ext cx="309295" cy="287855"/>
            </a:xfrm>
            <a:prstGeom prst="trapezoid">
              <a:avLst>
                <a:gd name="adj" fmla="val 11213"/>
              </a:avLst>
            </a:prstGeom>
            <a:solidFill>
              <a:srgbClr val="DDCEA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A6B9BC4E-938A-4E14-BB6C-7FF585631EB7}"/>
                </a:ext>
              </a:extLst>
            </p:cNvPr>
            <p:cNvSpPr/>
            <p:nvPr/>
          </p:nvSpPr>
          <p:spPr>
            <a:xfrm>
              <a:off x="2715220" y="2649042"/>
              <a:ext cx="687322" cy="882316"/>
            </a:xfrm>
            <a:prstGeom prst="trapezoid">
              <a:avLst/>
            </a:prstGeom>
            <a:solidFill>
              <a:srgbClr val="EBE2C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F28816C-E9B5-4F86-8A1D-933B36B585FD}"/>
                </a:ext>
              </a:extLst>
            </p:cNvPr>
            <p:cNvSpPr/>
            <p:nvPr/>
          </p:nvSpPr>
          <p:spPr>
            <a:xfrm>
              <a:off x="2783953" y="2155420"/>
              <a:ext cx="549858" cy="667842"/>
            </a:xfrm>
            <a:prstGeom prst="ellipse">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6E734BD2-0A77-4B0D-8321-85B2FFE2DA76}"/>
                </a:ext>
              </a:extLst>
            </p:cNvPr>
            <p:cNvCxnSpPr>
              <a:endCxn id="78" idx="2"/>
            </p:cNvCxnSpPr>
            <p:nvPr/>
          </p:nvCxnSpPr>
          <p:spPr>
            <a:xfrm flipH="1">
              <a:off x="3058881" y="2844555"/>
              <a:ext cx="20622" cy="6868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ounded Rectangle 23">
              <a:extLst>
                <a:ext uri="{FF2B5EF4-FFF2-40B4-BE49-F238E27FC236}">
                  <a16:creationId xmlns:a16="http://schemas.microsoft.com/office/drawing/2014/main" id="{3917A649-01A8-4DBF-9E6D-ACCB0A05A9C5}"/>
                </a:ext>
              </a:extLst>
            </p:cNvPr>
            <p:cNvSpPr/>
            <p:nvPr/>
          </p:nvSpPr>
          <p:spPr>
            <a:xfrm>
              <a:off x="2148840" y="3264090"/>
              <a:ext cx="1706880" cy="855260"/>
            </a:xfrm>
            <a:prstGeom prst="roundRect">
              <a:avLst>
                <a:gd name="adj" fmla="val 25175"/>
              </a:avLst>
            </a:prstGeom>
            <a:solidFill>
              <a:srgbClr val="FFD88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24">
              <a:extLst>
                <a:ext uri="{FF2B5EF4-FFF2-40B4-BE49-F238E27FC236}">
                  <a16:creationId xmlns:a16="http://schemas.microsoft.com/office/drawing/2014/main" id="{60477AEC-C629-49ED-8DA6-C57DA63F4B77}"/>
                </a:ext>
              </a:extLst>
            </p:cNvPr>
            <p:cNvSpPr/>
            <p:nvPr/>
          </p:nvSpPr>
          <p:spPr>
            <a:xfrm>
              <a:off x="1905000" y="3979460"/>
              <a:ext cx="2114378" cy="923499"/>
            </a:xfrm>
            <a:prstGeom prst="roundRect">
              <a:avLst/>
            </a:prstGeom>
            <a:solidFill>
              <a:schemeClr val="accent6">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0EEFF073-619A-4B9C-90DD-5278EC406879}"/>
                </a:ext>
              </a:extLst>
            </p:cNvPr>
            <p:cNvSpPr/>
            <p:nvPr/>
          </p:nvSpPr>
          <p:spPr>
            <a:xfrm rot="1933618">
              <a:off x="2492862" y="3236260"/>
              <a:ext cx="204938" cy="289392"/>
            </a:xfrm>
            <a:prstGeom prst="ellipse">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2B04F4A-2DA8-4652-B541-990FC6F02B1D}"/>
                </a:ext>
              </a:extLst>
            </p:cNvPr>
            <p:cNvSpPr/>
            <p:nvPr/>
          </p:nvSpPr>
          <p:spPr>
            <a:xfrm rot="19338880">
              <a:off x="3475510" y="3235378"/>
              <a:ext cx="204938" cy="289392"/>
            </a:xfrm>
            <a:prstGeom prst="ellipse">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a:extLst>
                <a:ext uri="{FF2B5EF4-FFF2-40B4-BE49-F238E27FC236}">
                  <a16:creationId xmlns:a16="http://schemas.microsoft.com/office/drawing/2014/main" id="{85FE8720-B31D-47BC-B8F9-C89C967F8C6E}"/>
                </a:ext>
              </a:extLst>
            </p:cNvPr>
            <p:cNvSpPr/>
            <p:nvPr/>
          </p:nvSpPr>
          <p:spPr>
            <a:xfrm rot="1375821">
              <a:off x="2591670" y="2643366"/>
              <a:ext cx="309295" cy="697233"/>
            </a:xfrm>
            <a:prstGeom prst="trapezoid">
              <a:avLst/>
            </a:prstGeom>
            <a:solidFill>
              <a:srgbClr val="EBE2C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a:extLst>
                <a:ext uri="{FF2B5EF4-FFF2-40B4-BE49-F238E27FC236}">
                  <a16:creationId xmlns:a16="http://schemas.microsoft.com/office/drawing/2014/main" id="{66354CCC-190A-4E22-9333-AD72A5F8BECB}"/>
                </a:ext>
              </a:extLst>
            </p:cNvPr>
            <p:cNvSpPr/>
            <p:nvPr/>
          </p:nvSpPr>
          <p:spPr>
            <a:xfrm rot="20337671">
              <a:off x="3234710" y="2657574"/>
              <a:ext cx="309295" cy="679082"/>
            </a:xfrm>
            <a:prstGeom prst="trapezoid">
              <a:avLst/>
            </a:prstGeom>
            <a:solidFill>
              <a:srgbClr val="EBE2C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anual Input 86">
              <a:extLst>
                <a:ext uri="{FF2B5EF4-FFF2-40B4-BE49-F238E27FC236}">
                  <a16:creationId xmlns:a16="http://schemas.microsoft.com/office/drawing/2014/main" id="{1D0BD0B0-8471-4FBE-8DAB-91C0F4433203}"/>
                </a:ext>
              </a:extLst>
            </p:cNvPr>
            <p:cNvSpPr/>
            <p:nvPr/>
          </p:nvSpPr>
          <p:spPr>
            <a:xfrm rot="14330641" flipH="1" flipV="1">
              <a:off x="2771649" y="2664655"/>
              <a:ext cx="315026" cy="113957"/>
            </a:xfrm>
            <a:prstGeom prst="flowChartManualInput">
              <a:avLst/>
            </a:prstGeom>
            <a:solidFill>
              <a:srgbClr val="DDCEA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Manual Input 87">
              <a:extLst>
                <a:ext uri="{FF2B5EF4-FFF2-40B4-BE49-F238E27FC236}">
                  <a16:creationId xmlns:a16="http://schemas.microsoft.com/office/drawing/2014/main" id="{F194528E-1758-45A5-9361-8BC8895AAB05}"/>
                </a:ext>
              </a:extLst>
            </p:cNvPr>
            <p:cNvSpPr/>
            <p:nvPr/>
          </p:nvSpPr>
          <p:spPr>
            <a:xfrm rot="7269359" flipV="1">
              <a:off x="3046578" y="2664655"/>
              <a:ext cx="315026" cy="113957"/>
            </a:xfrm>
            <a:prstGeom prst="flowChartManualInput">
              <a:avLst/>
            </a:prstGeom>
            <a:solidFill>
              <a:srgbClr val="DDCEA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040192D2-2580-4240-AD9F-BA82413CC425}"/>
                </a:ext>
              </a:extLst>
            </p:cNvPr>
            <p:cNvSpPr/>
            <p:nvPr/>
          </p:nvSpPr>
          <p:spPr>
            <a:xfrm>
              <a:off x="2749586" y="2068310"/>
              <a:ext cx="652956" cy="667842"/>
            </a:xfrm>
            <a:prstGeom prst="ellipse">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4D24DC4D-42FE-43B9-8FA6-195385F7D34C}"/>
                </a:ext>
              </a:extLst>
            </p:cNvPr>
            <p:cNvSpPr/>
            <p:nvPr/>
          </p:nvSpPr>
          <p:spPr>
            <a:xfrm rot="711584">
              <a:off x="2704842" y="1945276"/>
              <a:ext cx="715746" cy="567606"/>
            </a:xfrm>
            <a:custGeom>
              <a:avLst/>
              <a:gdLst>
                <a:gd name="connsiteX0" fmla="*/ 313698 w 715746"/>
                <a:gd name="connsiteY0" fmla="*/ 41931 h 567606"/>
                <a:gd name="connsiteX1" fmla="*/ 715746 w 715746"/>
                <a:gd name="connsiteY1" fmla="*/ 0 h 567606"/>
                <a:gd name="connsiteX2" fmla="*/ 642357 w 715746"/>
                <a:gd name="connsiteY2" fmla="*/ 252512 h 567606"/>
                <a:gd name="connsiteX3" fmla="*/ 270709 w 715746"/>
                <a:gd name="connsiteY3" fmla="*/ 288713 h 567606"/>
                <a:gd name="connsiteX4" fmla="*/ 240562 w 715746"/>
                <a:gd name="connsiteY4" fmla="*/ 294395 h 567606"/>
                <a:gd name="connsiteX5" fmla="*/ 240562 w 715746"/>
                <a:gd name="connsiteY5" fmla="*/ 364350 h 567606"/>
                <a:gd name="connsiteX6" fmla="*/ 120281 w 715746"/>
                <a:gd name="connsiteY6" fmla="*/ 567606 h 567606"/>
                <a:gd name="connsiteX7" fmla="*/ 0 w 715746"/>
                <a:gd name="connsiteY7" fmla="*/ 364350 h 567606"/>
                <a:gd name="connsiteX8" fmla="*/ 120281 w 715746"/>
                <a:gd name="connsiteY8" fmla="*/ 161094 h 567606"/>
                <a:gd name="connsiteX9" fmla="*/ 214177 w 715746"/>
                <a:gd name="connsiteY9" fmla="*/ 161094 h 567606"/>
                <a:gd name="connsiteX10" fmla="*/ 231438 w 715746"/>
                <a:gd name="connsiteY10" fmla="*/ 101704 h 567606"/>
                <a:gd name="connsiteX11" fmla="*/ 313698 w 715746"/>
                <a:gd name="connsiteY11" fmla="*/ 41931 h 56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746" h="567606">
                  <a:moveTo>
                    <a:pt x="313698" y="41931"/>
                  </a:moveTo>
                  <a:cubicBezTo>
                    <a:pt x="442775" y="4436"/>
                    <a:pt x="608893" y="143323"/>
                    <a:pt x="715746" y="0"/>
                  </a:cubicBezTo>
                  <a:lnTo>
                    <a:pt x="642357" y="252512"/>
                  </a:lnTo>
                  <a:cubicBezTo>
                    <a:pt x="543723" y="384811"/>
                    <a:pt x="394592" y="276646"/>
                    <a:pt x="270709" y="288713"/>
                  </a:cubicBezTo>
                  <a:lnTo>
                    <a:pt x="240562" y="294395"/>
                  </a:lnTo>
                  <a:lnTo>
                    <a:pt x="240562" y="364350"/>
                  </a:lnTo>
                  <a:cubicBezTo>
                    <a:pt x="240562" y="476605"/>
                    <a:pt x="186710" y="567606"/>
                    <a:pt x="120281" y="567606"/>
                  </a:cubicBezTo>
                  <a:cubicBezTo>
                    <a:pt x="53852" y="567606"/>
                    <a:pt x="0" y="476605"/>
                    <a:pt x="0" y="364350"/>
                  </a:cubicBezTo>
                  <a:cubicBezTo>
                    <a:pt x="0" y="252095"/>
                    <a:pt x="53852" y="161094"/>
                    <a:pt x="120281" y="161094"/>
                  </a:cubicBezTo>
                  <a:lnTo>
                    <a:pt x="214177" y="161094"/>
                  </a:lnTo>
                  <a:lnTo>
                    <a:pt x="231438" y="101704"/>
                  </a:lnTo>
                  <a:cubicBezTo>
                    <a:pt x="256096" y="68629"/>
                    <a:pt x="283911" y="50583"/>
                    <a:pt x="313698" y="41931"/>
                  </a:cubicBezTo>
                  <a:close/>
                </a:path>
              </a:pathLst>
            </a:custGeom>
            <a:solidFill>
              <a:srgbClr val="AC6E2A"/>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Rounded Rectangle 34">
              <a:extLst>
                <a:ext uri="{FF2B5EF4-FFF2-40B4-BE49-F238E27FC236}">
                  <a16:creationId xmlns:a16="http://schemas.microsoft.com/office/drawing/2014/main" id="{8DF2F5EB-7504-47E2-9737-DA6EA2F4086C}"/>
                </a:ext>
              </a:extLst>
            </p:cNvPr>
            <p:cNvSpPr/>
            <p:nvPr/>
          </p:nvSpPr>
          <p:spPr>
            <a:xfrm>
              <a:off x="2087880" y="3531358"/>
              <a:ext cx="1828800" cy="427630"/>
            </a:xfrm>
            <a:prstGeom prst="roundRect">
              <a:avLst>
                <a:gd name="adj" fmla="val 25175"/>
              </a:avLst>
            </a:prstGeom>
            <a:solidFill>
              <a:srgbClr val="FFD88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662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3" fill="hold" nodeType="clickEffect">
                                  <p:stCondLst>
                                    <p:cond delay="0"/>
                                  </p:stCondLst>
                                  <p:childTnLst>
                                    <p:anim calcmode="lin" valueType="num">
                                      <p:cBhvr additive="base">
                                        <p:cTn id="6" dur="2000"/>
                                        <p:tgtEl>
                                          <p:spTgt spid="36"/>
                                        </p:tgtEl>
                                        <p:attrNameLst>
                                          <p:attrName>ppt_x</p:attrName>
                                        </p:attrNameLst>
                                      </p:cBhvr>
                                      <p:tavLst>
                                        <p:tav tm="0">
                                          <p:val>
                                            <p:strVal val="ppt_x"/>
                                          </p:val>
                                        </p:tav>
                                        <p:tav tm="100000">
                                          <p:val>
                                            <p:strVal val="1+ppt_w/2"/>
                                          </p:val>
                                        </p:tav>
                                      </p:tavLst>
                                    </p:anim>
                                    <p:anim calcmode="lin" valueType="num">
                                      <p:cBhvr additive="base">
                                        <p:cTn id="7" dur="2000"/>
                                        <p:tgtEl>
                                          <p:spTgt spid="36"/>
                                        </p:tgtEl>
                                        <p:attrNameLst>
                                          <p:attrName>ppt_y</p:attrName>
                                        </p:attrNameLst>
                                      </p:cBhvr>
                                      <p:tavLst>
                                        <p:tav tm="0">
                                          <p:val>
                                            <p:strVal val="ppt_y"/>
                                          </p:val>
                                        </p:tav>
                                        <p:tav tm="100000">
                                          <p:val>
                                            <p:strVal val="0-ppt_h/2"/>
                                          </p:val>
                                        </p:tav>
                                      </p:tavLst>
                                    </p:anim>
                                    <p:set>
                                      <p:cBhvr>
                                        <p:cTn id="8"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348749-D7C8-44C3-9C37-131E11231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p:cNvGrpSpPr/>
          <p:nvPr/>
        </p:nvGrpSpPr>
        <p:grpSpPr>
          <a:xfrm>
            <a:off x="78658" y="6021289"/>
            <a:ext cx="3048000" cy="762000"/>
            <a:chOff x="228600" y="381000"/>
            <a:chExt cx="3657600" cy="3429000"/>
          </a:xfrm>
        </p:grpSpPr>
        <p:sp>
          <p:nvSpPr>
            <p:cNvPr id="9" name="Bevel 8"/>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ame 9"/>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p:cNvSpPr txBox="1"/>
          <p:nvPr/>
        </p:nvSpPr>
        <p:spPr>
          <a:xfrm>
            <a:off x="444909" y="6248400"/>
            <a:ext cx="2971800" cy="307777"/>
          </a:xfrm>
          <a:prstGeom prst="rect">
            <a:avLst/>
          </a:prstGeom>
          <a:noFill/>
        </p:spPr>
        <p:txBody>
          <a:bodyPr wrap="square" rtlCol="0">
            <a:spAutoFit/>
          </a:bodyPr>
          <a:lstStyle/>
          <a:p>
            <a:r>
              <a:rPr lang="en-US" sz="1400" dirty="0"/>
              <a:t>Joseph Smith—History 1:27-29</a:t>
            </a:r>
          </a:p>
        </p:txBody>
      </p:sp>
      <p:sp>
        <p:nvSpPr>
          <p:cNvPr id="17" name="TextBox 16"/>
          <p:cNvSpPr txBox="1"/>
          <p:nvPr/>
        </p:nvSpPr>
        <p:spPr>
          <a:xfrm>
            <a:off x="78658" y="1"/>
            <a:ext cx="12034684" cy="769441"/>
          </a:xfrm>
          <a:prstGeom prst="rect">
            <a:avLst/>
          </a:prstGeom>
          <a:noFill/>
        </p:spPr>
        <p:txBody>
          <a:bodyPr wrap="square" rtlCol="0">
            <a:spAutoFit/>
          </a:bodyPr>
          <a:lstStyle/>
          <a:p>
            <a:pPr algn="ctr"/>
            <a:r>
              <a:rPr lang="en-US" sz="4400" b="1" dirty="0">
                <a:solidFill>
                  <a:schemeClr val="bg1"/>
                </a:solidFill>
                <a:cs typeface="Aparajita" pitchFamily="34" charset="0"/>
              </a:rPr>
              <a:t>Joseph Prays For Forgiveness</a:t>
            </a:r>
          </a:p>
        </p:txBody>
      </p:sp>
      <p:sp>
        <p:nvSpPr>
          <p:cNvPr id="18" name="Rectangle 17"/>
          <p:cNvSpPr/>
          <p:nvPr/>
        </p:nvSpPr>
        <p:spPr>
          <a:xfrm>
            <a:off x="3721854" y="1526262"/>
            <a:ext cx="5791200" cy="4493538"/>
          </a:xfrm>
          <a:prstGeom prst="rect">
            <a:avLst/>
          </a:prstGeom>
        </p:spPr>
        <p:txBody>
          <a:bodyPr wrap="square">
            <a:spAutoFit/>
          </a:bodyPr>
          <a:lstStyle/>
          <a:p>
            <a:pPr fontAlgn="base"/>
            <a:r>
              <a:rPr lang="en-US" sz="2000" dirty="0">
                <a:solidFill>
                  <a:srgbClr val="FFFF00"/>
                </a:solidFill>
              </a:rPr>
              <a:t>What are some experiences Joseph Smith had as a youth that you can relate to?</a:t>
            </a:r>
          </a:p>
          <a:p>
            <a:pPr fontAlgn="base"/>
            <a:endParaRPr lang="en-US" dirty="0">
              <a:solidFill>
                <a:schemeClr val="bg1"/>
              </a:solidFill>
            </a:endParaRPr>
          </a:p>
          <a:p>
            <a:pPr fontAlgn="base"/>
            <a:endParaRPr lang="en-US" dirty="0">
              <a:solidFill>
                <a:schemeClr val="bg1"/>
              </a:solidFill>
            </a:endParaRPr>
          </a:p>
          <a:p>
            <a:pPr fontAlgn="base"/>
            <a:r>
              <a:rPr lang="en-US" sz="2000" dirty="0">
                <a:solidFill>
                  <a:srgbClr val="FFFF00"/>
                </a:solidFill>
              </a:rPr>
              <a:t>According to the end of Joseph Smith—History 1:28  what did Joseph say about the temptations and errors he fell into? </a:t>
            </a:r>
          </a:p>
          <a:p>
            <a:pPr fontAlgn="base"/>
            <a:r>
              <a:rPr lang="en-US" dirty="0">
                <a:solidFill>
                  <a:schemeClr val="bg1"/>
                </a:solidFill>
              </a:rPr>
              <a:t>He was not guilty of any great sins, but he sometimes felt that he did not act as one who had been called of God should act.</a:t>
            </a:r>
          </a:p>
          <a:p>
            <a:pPr fontAlgn="base"/>
            <a:endParaRPr lang="en-US" sz="2000" dirty="0">
              <a:solidFill>
                <a:schemeClr val="bg1"/>
              </a:solidFill>
            </a:endParaRPr>
          </a:p>
          <a:p>
            <a:pPr fontAlgn="base"/>
            <a:r>
              <a:rPr lang="en-US" sz="2000" dirty="0">
                <a:solidFill>
                  <a:srgbClr val="FFFF00"/>
                </a:solidFill>
              </a:rPr>
              <a:t>What did Joseph Smith do about the guilt he felt for his sins? </a:t>
            </a:r>
          </a:p>
          <a:p>
            <a:pPr fontAlgn="base"/>
            <a:r>
              <a:rPr lang="en-US" dirty="0">
                <a:solidFill>
                  <a:schemeClr val="bg1"/>
                </a:solidFill>
              </a:rPr>
              <a:t>He prayed for forgiveness and asked to know of his standing before God.</a:t>
            </a:r>
          </a:p>
        </p:txBody>
      </p:sp>
      <p:sp>
        <p:nvSpPr>
          <p:cNvPr id="19" name="Rectangle 18"/>
          <p:cNvSpPr/>
          <p:nvPr/>
        </p:nvSpPr>
        <p:spPr>
          <a:xfrm>
            <a:off x="1828800" y="838200"/>
            <a:ext cx="2438400" cy="523220"/>
          </a:xfrm>
          <a:prstGeom prst="rect">
            <a:avLst/>
          </a:prstGeom>
        </p:spPr>
        <p:txBody>
          <a:bodyPr wrap="square">
            <a:spAutoFit/>
          </a:bodyPr>
          <a:lstStyle/>
          <a:p>
            <a:r>
              <a:rPr lang="en-US" sz="2800" b="1" dirty="0">
                <a:solidFill>
                  <a:schemeClr val="bg1"/>
                </a:solidFill>
              </a:rPr>
              <a:t>Sept. 21, 1823</a:t>
            </a:r>
          </a:p>
        </p:txBody>
      </p:sp>
      <p:sp>
        <p:nvSpPr>
          <p:cNvPr id="20" name="TextBox 19"/>
          <p:cNvSpPr txBox="1"/>
          <p:nvPr/>
        </p:nvSpPr>
        <p:spPr>
          <a:xfrm>
            <a:off x="660404" y="1997768"/>
            <a:ext cx="1600200" cy="646331"/>
          </a:xfrm>
          <a:prstGeom prst="rect">
            <a:avLst/>
          </a:prstGeom>
          <a:noFill/>
        </p:spPr>
        <p:txBody>
          <a:bodyPr wrap="square" rtlCol="0">
            <a:spAutoFit/>
          </a:bodyPr>
          <a:lstStyle/>
          <a:p>
            <a:r>
              <a:rPr lang="en-US" dirty="0">
                <a:solidFill>
                  <a:schemeClr val="bg1"/>
                </a:solidFill>
              </a:rPr>
              <a:t>Joseph suffers persecution</a:t>
            </a:r>
          </a:p>
        </p:txBody>
      </p:sp>
      <p:sp>
        <p:nvSpPr>
          <p:cNvPr id="11" name="Rectangle 10"/>
          <p:cNvSpPr/>
          <p:nvPr/>
        </p:nvSpPr>
        <p:spPr>
          <a:xfrm>
            <a:off x="345358" y="3534397"/>
            <a:ext cx="2514600" cy="1754326"/>
          </a:xfrm>
          <a:prstGeom prst="rect">
            <a:avLst/>
          </a:prstGeom>
        </p:spPr>
        <p:txBody>
          <a:bodyPr wrap="square">
            <a:spAutoFit/>
          </a:bodyPr>
          <a:lstStyle/>
          <a:p>
            <a:r>
              <a:rPr lang="en-US" b="1" dirty="0">
                <a:solidFill>
                  <a:schemeClr val="bg1"/>
                </a:solidFill>
              </a:rPr>
              <a:t>Guilty of Levity--humor or frivolity, especially the treatment of a serious matter with humor or in a manner lacking due respect.</a:t>
            </a:r>
          </a:p>
        </p:txBody>
      </p:sp>
      <p:pic>
        <p:nvPicPr>
          <p:cNvPr id="14" name="Picture 2" descr="http://www.uni.edu/becker/anImated%20question%20mark%20.gif">
            <a:extLst>
              <a:ext uri="{FF2B5EF4-FFF2-40B4-BE49-F238E27FC236}">
                <a16:creationId xmlns:a16="http://schemas.microsoft.com/office/drawing/2014/main" id="{EC2BBBC3-A639-47E7-9396-DB6FD4F1E5A0}"/>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3170" y="2182521"/>
            <a:ext cx="1468781" cy="249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6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DCCCB581-2D2B-40C2-A877-5C5AF6D5B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838201"/>
            <a:ext cx="6324600" cy="830997"/>
          </a:xfrm>
          <a:prstGeom prst="rect">
            <a:avLst/>
          </a:prstGeom>
        </p:spPr>
        <p:txBody>
          <a:bodyPr wrap="square">
            <a:spAutoFit/>
          </a:bodyPr>
          <a:lstStyle/>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sp>
        <p:nvSpPr>
          <p:cNvPr id="39" name="Rectangle 38"/>
          <p:cNvSpPr/>
          <p:nvPr/>
        </p:nvSpPr>
        <p:spPr>
          <a:xfrm>
            <a:off x="226142" y="76201"/>
            <a:ext cx="11651226" cy="769441"/>
          </a:xfrm>
          <a:prstGeom prst="rect">
            <a:avLst/>
          </a:prstGeom>
        </p:spPr>
        <p:txBody>
          <a:bodyPr wrap="square">
            <a:spAutoFit/>
          </a:bodyPr>
          <a:lstStyle/>
          <a:p>
            <a:pPr algn="ctr" fontAlgn="base"/>
            <a:r>
              <a:rPr lang="en-US" sz="4400" dirty="0">
                <a:solidFill>
                  <a:schemeClr val="bg1"/>
                </a:solidFill>
                <a:cs typeface="Aparajita" pitchFamily="34" charset="0"/>
              </a:rPr>
              <a:t>2 More Visits—Overwhelmed and Astonished</a:t>
            </a:r>
          </a:p>
        </p:txBody>
      </p:sp>
      <p:grpSp>
        <p:nvGrpSpPr>
          <p:cNvPr id="3" name="Group 42"/>
          <p:cNvGrpSpPr/>
          <p:nvPr/>
        </p:nvGrpSpPr>
        <p:grpSpPr>
          <a:xfrm>
            <a:off x="0" y="6079205"/>
            <a:ext cx="3200400" cy="762000"/>
            <a:chOff x="0" y="6096000"/>
            <a:chExt cx="3200400" cy="762000"/>
          </a:xfrm>
        </p:grpSpPr>
        <p:grpSp>
          <p:nvGrpSpPr>
            <p:cNvPr id="4" name="Group 7"/>
            <p:cNvGrpSpPr/>
            <p:nvPr/>
          </p:nvGrpSpPr>
          <p:grpSpPr>
            <a:xfrm>
              <a:off x="0" y="6096000"/>
              <a:ext cx="3048000" cy="762000"/>
              <a:chOff x="228600" y="381000"/>
              <a:chExt cx="3657600" cy="3429000"/>
            </a:xfrm>
          </p:grpSpPr>
          <p:sp>
            <p:nvSpPr>
              <p:cNvPr id="49" name="Bevel 48"/>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ame 49"/>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8" name="TextBox 47"/>
            <p:cNvSpPr txBox="1"/>
            <p:nvPr/>
          </p:nvSpPr>
          <p:spPr>
            <a:xfrm>
              <a:off x="228600" y="6248400"/>
              <a:ext cx="2971800" cy="307777"/>
            </a:xfrm>
            <a:prstGeom prst="rect">
              <a:avLst/>
            </a:prstGeom>
            <a:noFill/>
          </p:spPr>
          <p:txBody>
            <a:bodyPr wrap="square" rtlCol="0">
              <a:spAutoFit/>
            </a:bodyPr>
            <a:lstStyle/>
            <a:p>
              <a:r>
                <a:rPr lang="en-US" sz="1400" dirty="0"/>
                <a:t>Joseph Smith—History 1:44-47</a:t>
              </a:r>
            </a:p>
          </p:txBody>
        </p:sp>
      </p:grpSp>
      <p:grpSp>
        <p:nvGrpSpPr>
          <p:cNvPr id="6" name="Group 35"/>
          <p:cNvGrpSpPr/>
          <p:nvPr/>
        </p:nvGrpSpPr>
        <p:grpSpPr>
          <a:xfrm>
            <a:off x="8229600" y="1600200"/>
            <a:ext cx="1752600" cy="3689434"/>
            <a:chOff x="2286000" y="838200"/>
            <a:chExt cx="1752600" cy="3689434"/>
          </a:xfrm>
        </p:grpSpPr>
        <p:sp>
          <p:nvSpPr>
            <p:cNvPr id="37" name="Oval 36"/>
            <p:cNvSpPr/>
            <p:nvPr/>
          </p:nvSpPr>
          <p:spPr>
            <a:xfrm rot="19580065">
              <a:off x="3214135" y="4085082"/>
              <a:ext cx="381377" cy="442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385655">
              <a:off x="2721580" y="4108517"/>
              <a:ext cx="439734" cy="381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07921" y="2969803"/>
              <a:ext cx="330679" cy="4443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286000" y="2982948"/>
              <a:ext cx="330679" cy="4443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0102191">
              <a:off x="3349429" y="2078691"/>
              <a:ext cx="570062" cy="1113067"/>
            </a:xfrm>
            <a:prstGeom prst="trapezoid">
              <a:avLst>
                <a:gd name="adj" fmla="val 341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327004">
              <a:off x="2417504" y="2062397"/>
              <a:ext cx="570062" cy="1113067"/>
            </a:xfrm>
            <a:prstGeom prst="trapezoid">
              <a:avLst>
                <a:gd name="adj" fmla="val 341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2549106" y="2100884"/>
              <a:ext cx="1227826" cy="216506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743200" y="3200400"/>
              <a:ext cx="877019" cy="1202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51"/>
            <p:cNvGrpSpPr/>
            <p:nvPr/>
          </p:nvGrpSpPr>
          <p:grpSpPr>
            <a:xfrm rot="1292169">
              <a:off x="2383836" y="1993164"/>
              <a:ext cx="1283504" cy="2338272"/>
              <a:chOff x="4118768" y="1960651"/>
              <a:chExt cx="428540" cy="2028016"/>
            </a:xfrm>
          </p:grpSpPr>
          <p:sp>
            <p:nvSpPr>
              <p:cNvPr id="64" name="Moon 63"/>
              <p:cNvSpPr/>
              <p:nvPr/>
            </p:nvSpPr>
            <p:spPr>
              <a:xfrm rot="19415642">
                <a:off x="4293636" y="1960651"/>
                <a:ext cx="253672" cy="1938496"/>
              </a:xfrm>
              <a:prstGeom prst="moon">
                <a:avLst>
                  <a:gd name="adj" fmla="val 7026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9771598">
                <a:off x="4118768" y="2040229"/>
                <a:ext cx="417620" cy="1932460"/>
              </a:xfrm>
              <a:prstGeom prst="moon">
                <a:avLst>
                  <a:gd name="adj" fmla="val 7026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9933333">
                <a:off x="4166079" y="2001413"/>
                <a:ext cx="245707" cy="1987254"/>
              </a:xfrm>
              <a:prstGeom prst="moon">
                <a:avLst>
                  <a:gd name="adj" fmla="val 7026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52"/>
            <p:cNvGrpSpPr/>
            <p:nvPr/>
          </p:nvGrpSpPr>
          <p:grpSpPr>
            <a:xfrm>
              <a:off x="2623038" y="838200"/>
              <a:ext cx="1079791" cy="1663622"/>
              <a:chOff x="2623038" y="838200"/>
              <a:chExt cx="1079791" cy="1663622"/>
            </a:xfrm>
          </p:grpSpPr>
          <p:sp>
            <p:nvSpPr>
              <p:cNvPr id="54" name="Isosceles Triangle 53"/>
              <p:cNvSpPr/>
              <p:nvPr/>
            </p:nvSpPr>
            <p:spPr>
              <a:xfrm rot="10800000">
                <a:off x="2987615" y="2100884"/>
                <a:ext cx="350808" cy="400938"/>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2623038" y="1205459"/>
                <a:ext cx="269631" cy="6733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431931" y="1205459"/>
                <a:ext cx="269631" cy="6733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a:off x="2623038" y="838200"/>
                <a:ext cx="741485" cy="428469"/>
              </a:xfrm>
              <a:prstGeom prst="round2Diag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1987108">
                <a:off x="2961344" y="864915"/>
                <a:ext cx="741485" cy="428469"/>
              </a:xfrm>
              <a:prstGeom prst="round2DiagRect">
                <a:avLst>
                  <a:gd name="adj1" fmla="val 50000"/>
                  <a:gd name="adj2" fmla="val 314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690446" y="960620"/>
                <a:ext cx="931480" cy="12449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10"/>
              <p:cNvSpPr/>
              <p:nvPr/>
            </p:nvSpPr>
            <p:spPr>
              <a:xfrm>
                <a:off x="2623038" y="1144249"/>
                <a:ext cx="1078523" cy="1836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11"/>
              <p:cNvSpPr/>
              <p:nvPr/>
            </p:nvSpPr>
            <p:spPr>
              <a:xfrm rot="230463">
                <a:off x="2766689" y="1032491"/>
                <a:ext cx="359840" cy="250464"/>
              </a:xfrm>
              <a:prstGeom prst="round2Diag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4458807">
                <a:off x="3156592" y="900516"/>
                <a:ext cx="286673" cy="362875"/>
              </a:xfrm>
              <a:prstGeom prst="round2Diag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6200000">
                <a:off x="2938769" y="718495"/>
                <a:ext cx="244839" cy="606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7" name="Picture 8" descr="http://www.junkmarketstyle.com/assets/uploads/posts/11111/001_lg.JPG"/>
          <p:cNvPicPr>
            <a:picLocks noChangeAspect="1" noChangeArrowheads="1"/>
          </p:cNvPicPr>
          <p:nvPr/>
        </p:nvPicPr>
        <p:blipFill>
          <a:blip r:embed="rId4" cstate="print"/>
          <a:srcRect/>
          <a:stretch>
            <a:fillRect/>
          </a:stretch>
        </p:blipFill>
        <p:spPr bwMode="auto">
          <a:xfrm>
            <a:off x="4724400" y="5181601"/>
            <a:ext cx="4095750" cy="1323975"/>
          </a:xfrm>
          <a:prstGeom prst="ellipse">
            <a:avLst/>
          </a:prstGeom>
          <a:ln>
            <a:noFill/>
          </a:ln>
          <a:effectLst>
            <a:softEdge rad="112500"/>
          </a:effectLst>
        </p:spPr>
      </p:pic>
      <p:sp>
        <p:nvSpPr>
          <p:cNvPr id="44" name="TextBox 43"/>
          <p:cNvSpPr txBox="1"/>
          <p:nvPr/>
        </p:nvSpPr>
        <p:spPr>
          <a:xfrm>
            <a:off x="4267200" y="1066800"/>
            <a:ext cx="3886200" cy="3785652"/>
          </a:xfrm>
          <a:prstGeom prst="rect">
            <a:avLst/>
          </a:prstGeom>
          <a:noFill/>
        </p:spPr>
        <p:txBody>
          <a:bodyPr wrap="square" rtlCol="0">
            <a:spAutoFit/>
          </a:bodyPr>
          <a:lstStyle/>
          <a:p>
            <a:r>
              <a:rPr lang="en-US" sz="2000" b="1" dirty="0">
                <a:solidFill>
                  <a:schemeClr val="bg1"/>
                </a:solidFill>
              </a:rPr>
              <a:t>“After this third visit, he again ascended into heaven as before, and I was again left to ponder on the strangeness of what I had just experienced; when almost immediately after the heavenly messenger had ascended from me for the third time, the cock crowed, and I found that day was approaching, so that our interviews must have occupied the whole of that night..”</a:t>
            </a:r>
            <a:endParaRPr lang="en-US" sz="1100" b="1" dirty="0">
              <a:solidFill>
                <a:schemeClr val="bg1"/>
              </a:solidFill>
            </a:endParaRPr>
          </a:p>
        </p:txBody>
      </p:sp>
      <p:grpSp>
        <p:nvGrpSpPr>
          <p:cNvPr id="69" name="Group 68">
            <a:extLst>
              <a:ext uri="{FF2B5EF4-FFF2-40B4-BE49-F238E27FC236}">
                <a16:creationId xmlns:a16="http://schemas.microsoft.com/office/drawing/2014/main" id="{0007F6A6-BBB4-4D40-8CA2-9808A3623B43}"/>
              </a:ext>
            </a:extLst>
          </p:cNvPr>
          <p:cNvGrpSpPr/>
          <p:nvPr/>
        </p:nvGrpSpPr>
        <p:grpSpPr>
          <a:xfrm>
            <a:off x="1905000" y="1945276"/>
            <a:ext cx="2133600" cy="3617324"/>
            <a:chOff x="1905000" y="1945276"/>
            <a:chExt cx="2133600" cy="3617324"/>
          </a:xfrm>
        </p:grpSpPr>
        <p:sp>
          <p:nvSpPr>
            <p:cNvPr id="70" name="Rounded Rectangle 12">
              <a:extLst>
                <a:ext uri="{FF2B5EF4-FFF2-40B4-BE49-F238E27FC236}">
                  <a16:creationId xmlns:a16="http://schemas.microsoft.com/office/drawing/2014/main" id="{4BA2B244-C266-48DC-A88B-096629613D4E}"/>
                </a:ext>
              </a:extLst>
            </p:cNvPr>
            <p:cNvSpPr/>
            <p:nvPr/>
          </p:nvSpPr>
          <p:spPr>
            <a:xfrm>
              <a:off x="1985488" y="3187889"/>
              <a:ext cx="2052190" cy="1715069"/>
            </a:xfrm>
            <a:prstGeom prst="roundRect">
              <a:avLst/>
            </a:prstGeom>
            <a:solidFill>
              <a:srgbClr val="E5AE5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0">
              <a:extLst>
                <a:ext uri="{FF2B5EF4-FFF2-40B4-BE49-F238E27FC236}">
                  <a16:creationId xmlns:a16="http://schemas.microsoft.com/office/drawing/2014/main" id="{FB737AEB-0EA9-435A-8D35-FA29B20F4073}"/>
                </a:ext>
              </a:extLst>
            </p:cNvPr>
            <p:cNvSpPr/>
            <p:nvPr/>
          </p:nvSpPr>
          <p:spPr>
            <a:xfrm rot="21131850">
              <a:off x="1905000" y="3025879"/>
              <a:ext cx="2133600" cy="1811925"/>
            </a:xfrm>
            <a:prstGeom prst="cloud">
              <a:avLst/>
            </a:prstGeom>
            <a:solidFill>
              <a:srgbClr val="FFD88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14">
              <a:extLst>
                <a:ext uri="{FF2B5EF4-FFF2-40B4-BE49-F238E27FC236}">
                  <a16:creationId xmlns:a16="http://schemas.microsoft.com/office/drawing/2014/main" id="{E235BED7-5370-4F71-8118-5916FA475556}"/>
                </a:ext>
              </a:extLst>
            </p:cNvPr>
            <p:cNvSpPr/>
            <p:nvPr/>
          </p:nvSpPr>
          <p:spPr>
            <a:xfrm rot="16200000">
              <a:off x="3372954" y="4916176"/>
              <a:ext cx="857535" cy="435313"/>
            </a:xfrm>
            <a:prstGeom prst="roundRect">
              <a:avLst/>
            </a:prstGeom>
            <a:solidFill>
              <a:schemeClr val="accent6">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15">
              <a:extLst>
                <a:ext uri="{FF2B5EF4-FFF2-40B4-BE49-F238E27FC236}">
                  <a16:creationId xmlns:a16="http://schemas.microsoft.com/office/drawing/2014/main" id="{2D05F6D4-6845-44D9-BB6C-388C403A0722}"/>
                </a:ext>
              </a:extLst>
            </p:cNvPr>
            <p:cNvSpPr/>
            <p:nvPr/>
          </p:nvSpPr>
          <p:spPr>
            <a:xfrm rot="16200000">
              <a:off x="1756077" y="4916176"/>
              <a:ext cx="857535" cy="435313"/>
            </a:xfrm>
            <a:prstGeom prst="roundRect">
              <a:avLst/>
            </a:prstGeom>
            <a:solidFill>
              <a:schemeClr val="accent6">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16">
              <a:extLst>
                <a:ext uri="{FF2B5EF4-FFF2-40B4-BE49-F238E27FC236}">
                  <a16:creationId xmlns:a16="http://schemas.microsoft.com/office/drawing/2014/main" id="{CF97A30A-8372-42E9-849F-0B9770E0681B}"/>
                </a:ext>
              </a:extLst>
            </p:cNvPr>
            <p:cNvSpPr/>
            <p:nvPr/>
          </p:nvSpPr>
          <p:spPr>
            <a:xfrm>
              <a:off x="2109863" y="2462284"/>
              <a:ext cx="1865627" cy="791570"/>
            </a:xfrm>
            <a:prstGeom prst="roundRect">
              <a:avLst>
                <a:gd name="adj" fmla="val 10000"/>
              </a:avLst>
            </a:prstGeom>
            <a:solidFill>
              <a:schemeClr val="accent6">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7">
              <a:extLst>
                <a:ext uri="{FF2B5EF4-FFF2-40B4-BE49-F238E27FC236}">
                  <a16:creationId xmlns:a16="http://schemas.microsoft.com/office/drawing/2014/main" id="{98EBBBC9-6562-4409-8431-63CA2D7D89F4}"/>
                </a:ext>
              </a:extLst>
            </p:cNvPr>
            <p:cNvSpPr/>
            <p:nvPr/>
          </p:nvSpPr>
          <p:spPr>
            <a:xfrm>
              <a:off x="2358614" y="2858068"/>
              <a:ext cx="1430314" cy="659641"/>
            </a:xfrm>
            <a:prstGeom prst="roundRect">
              <a:avLst>
                <a:gd name="adj" fmla="val 35867"/>
              </a:avLst>
            </a:prstGeom>
            <a:solidFill>
              <a:srgbClr val="FFD88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189E4843-1D6C-49D9-A641-8D92D09F13A5}"/>
                </a:ext>
              </a:extLst>
            </p:cNvPr>
            <p:cNvSpPr/>
            <p:nvPr/>
          </p:nvSpPr>
          <p:spPr>
            <a:xfrm rot="1297750" flipH="1">
              <a:off x="2453640" y="3139540"/>
              <a:ext cx="309295" cy="287855"/>
            </a:xfrm>
            <a:prstGeom prst="trapezoid">
              <a:avLst>
                <a:gd name="adj" fmla="val 11213"/>
              </a:avLst>
            </a:prstGeom>
            <a:solidFill>
              <a:srgbClr val="DDCEA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a:extLst>
                <a:ext uri="{FF2B5EF4-FFF2-40B4-BE49-F238E27FC236}">
                  <a16:creationId xmlns:a16="http://schemas.microsoft.com/office/drawing/2014/main" id="{4815E12C-8A78-4041-B7EC-DD55770312EA}"/>
                </a:ext>
              </a:extLst>
            </p:cNvPr>
            <p:cNvSpPr/>
            <p:nvPr/>
          </p:nvSpPr>
          <p:spPr>
            <a:xfrm rot="20302250">
              <a:off x="3357284" y="3148973"/>
              <a:ext cx="309295" cy="287855"/>
            </a:xfrm>
            <a:prstGeom prst="trapezoid">
              <a:avLst>
                <a:gd name="adj" fmla="val 11213"/>
              </a:avLst>
            </a:prstGeom>
            <a:solidFill>
              <a:srgbClr val="DDCEA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4AC919E9-A0EC-4BA2-B6E6-9090FA1A28D9}"/>
                </a:ext>
              </a:extLst>
            </p:cNvPr>
            <p:cNvSpPr/>
            <p:nvPr/>
          </p:nvSpPr>
          <p:spPr>
            <a:xfrm>
              <a:off x="2715220" y="2649042"/>
              <a:ext cx="687322" cy="882316"/>
            </a:xfrm>
            <a:prstGeom prst="trapezoid">
              <a:avLst/>
            </a:prstGeom>
            <a:solidFill>
              <a:srgbClr val="EBE2C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E4E7CA08-79E8-4AF4-8C22-7C2174C0FF4F}"/>
                </a:ext>
              </a:extLst>
            </p:cNvPr>
            <p:cNvSpPr/>
            <p:nvPr/>
          </p:nvSpPr>
          <p:spPr>
            <a:xfrm>
              <a:off x="2783953" y="2155420"/>
              <a:ext cx="549858" cy="667842"/>
            </a:xfrm>
            <a:prstGeom prst="ellipse">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73DD52B9-DBE3-4909-8544-CD50AF8A216C}"/>
                </a:ext>
              </a:extLst>
            </p:cNvPr>
            <p:cNvCxnSpPr>
              <a:endCxn id="78" idx="2"/>
            </p:cNvCxnSpPr>
            <p:nvPr/>
          </p:nvCxnSpPr>
          <p:spPr>
            <a:xfrm flipH="1">
              <a:off x="3058881" y="2844555"/>
              <a:ext cx="20622" cy="6868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ounded Rectangle 23">
              <a:extLst>
                <a:ext uri="{FF2B5EF4-FFF2-40B4-BE49-F238E27FC236}">
                  <a16:creationId xmlns:a16="http://schemas.microsoft.com/office/drawing/2014/main" id="{4DEB46D6-1B23-442C-9D72-B27E489D1442}"/>
                </a:ext>
              </a:extLst>
            </p:cNvPr>
            <p:cNvSpPr/>
            <p:nvPr/>
          </p:nvSpPr>
          <p:spPr>
            <a:xfrm>
              <a:off x="2148840" y="3264090"/>
              <a:ext cx="1706880" cy="855260"/>
            </a:xfrm>
            <a:prstGeom prst="roundRect">
              <a:avLst>
                <a:gd name="adj" fmla="val 25175"/>
              </a:avLst>
            </a:prstGeom>
            <a:solidFill>
              <a:srgbClr val="FFD88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24">
              <a:extLst>
                <a:ext uri="{FF2B5EF4-FFF2-40B4-BE49-F238E27FC236}">
                  <a16:creationId xmlns:a16="http://schemas.microsoft.com/office/drawing/2014/main" id="{6F3D7C1B-FFBD-4EF1-B7BD-B09D7BB3940B}"/>
                </a:ext>
              </a:extLst>
            </p:cNvPr>
            <p:cNvSpPr/>
            <p:nvPr/>
          </p:nvSpPr>
          <p:spPr>
            <a:xfrm>
              <a:off x="1905000" y="3979460"/>
              <a:ext cx="2114378" cy="923499"/>
            </a:xfrm>
            <a:prstGeom prst="roundRect">
              <a:avLst/>
            </a:prstGeom>
            <a:solidFill>
              <a:schemeClr val="accent6">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2A0718D2-7AEB-4FC4-ACAF-51C56EE8DF32}"/>
                </a:ext>
              </a:extLst>
            </p:cNvPr>
            <p:cNvSpPr/>
            <p:nvPr/>
          </p:nvSpPr>
          <p:spPr>
            <a:xfrm rot="1933618">
              <a:off x="2492862" y="3236260"/>
              <a:ext cx="204938" cy="289392"/>
            </a:xfrm>
            <a:prstGeom prst="ellipse">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AAD34A2-CAD5-410B-8E8A-7E1A563EB9A6}"/>
                </a:ext>
              </a:extLst>
            </p:cNvPr>
            <p:cNvSpPr/>
            <p:nvPr/>
          </p:nvSpPr>
          <p:spPr>
            <a:xfrm rot="19338880">
              <a:off x="3475510" y="3235378"/>
              <a:ext cx="204938" cy="289392"/>
            </a:xfrm>
            <a:prstGeom prst="ellipse">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a:extLst>
                <a:ext uri="{FF2B5EF4-FFF2-40B4-BE49-F238E27FC236}">
                  <a16:creationId xmlns:a16="http://schemas.microsoft.com/office/drawing/2014/main" id="{B0B3D72D-5F41-488F-89F5-6C68A2F0BB8B}"/>
                </a:ext>
              </a:extLst>
            </p:cNvPr>
            <p:cNvSpPr/>
            <p:nvPr/>
          </p:nvSpPr>
          <p:spPr>
            <a:xfrm rot="1375821">
              <a:off x="2591670" y="2643366"/>
              <a:ext cx="309295" cy="697233"/>
            </a:xfrm>
            <a:prstGeom prst="trapezoid">
              <a:avLst/>
            </a:prstGeom>
            <a:solidFill>
              <a:srgbClr val="EBE2C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a:extLst>
                <a:ext uri="{FF2B5EF4-FFF2-40B4-BE49-F238E27FC236}">
                  <a16:creationId xmlns:a16="http://schemas.microsoft.com/office/drawing/2014/main" id="{6485D0D8-7D9B-420E-A738-5BF29BF66812}"/>
                </a:ext>
              </a:extLst>
            </p:cNvPr>
            <p:cNvSpPr/>
            <p:nvPr/>
          </p:nvSpPr>
          <p:spPr>
            <a:xfrm rot="20337671">
              <a:off x="3234710" y="2657574"/>
              <a:ext cx="309295" cy="679082"/>
            </a:xfrm>
            <a:prstGeom prst="trapezoid">
              <a:avLst/>
            </a:prstGeom>
            <a:solidFill>
              <a:srgbClr val="EBE2C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anual Input 86">
              <a:extLst>
                <a:ext uri="{FF2B5EF4-FFF2-40B4-BE49-F238E27FC236}">
                  <a16:creationId xmlns:a16="http://schemas.microsoft.com/office/drawing/2014/main" id="{B8E1F283-8D3B-4118-87F2-2F1A27FED199}"/>
                </a:ext>
              </a:extLst>
            </p:cNvPr>
            <p:cNvSpPr/>
            <p:nvPr/>
          </p:nvSpPr>
          <p:spPr>
            <a:xfrm rot="14330641" flipH="1" flipV="1">
              <a:off x="2771649" y="2664655"/>
              <a:ext cx="315026" cy="113957"/>
            </a:xfrm>
            <a:prstGeom prst="flowChartManualInput">
              <a:avLst/>
            </a:prstGeom>
            <a:solidFill>
              <a:srgbClr val="DDCEA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Manual Input 87">
              <a:extLst>
                <a:ext uri="{FF2B5EF4-FFF2-40B4-BE49-F238E27FC236}">
                  <a16:creationId xmlns:a16="http://schemas.microsoft.com/office/drawing/2014/main" id="{2CBD050C-73D6-4FFD-8E92-4ECF51AB8B78}"/>
                </a:ext>
              </a:extLst>
            </p:cNvPr>
            <p:cNvSpPr/>
            <p:nvPr/>
          </p:nvSpPr>
          <p:spPr>
            <a:xfrm rot="7269359" flipV="1">
              <a:off x="3046578" y="2664655"/>
              <a:ext cx="315026" cy="113957"/>
            </a:xfrm>
            <a:prstGeom prst="flowChartManualInput">
              <a:avLst/>
            </a:prstGeom>
            <a:solidFill>
              <a:srgbClr val="DDCEA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6C1A48F-96DA-4E82-A1BA-E4FCB9E0C96B}"/>
                </a:ext>
              </a:extLst>
            </p:cNvPr>
            <p:cNvSpPr/>
            <p:nvPr/>
          </p:nvSpPr>
          <p:spPr>
            <a:xfrm>
              <a:off x="2749586" y="2068310"/>
              <a:ext cx="652956" cy="667842"/>
            </a:xfrm>
            <a:prstGeom prst="ellipse">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F6816471-B4BA-4ED0-BDC2-976E97EE823B}"/>
                </a:ext>
              </a:extLst>
            </p:cNvPr>
            <p:cNvSpPr/>
            <p:nvPr/>
          </p:nvSpPr>
          <p:spPr>
            <a:xfrm rot="711584">
              <a:off x="2704842" y="1945276"/>
              <a:ext cx="715746" cy="567606"/>
            </a:xfrm>
            <a:custGeom>
              <a:avLst/>
              <a:gdLst>
                <a:gd name="connsiteX0" fmla="*/ 313698 w 715746"/>
                <a:gd name="connsiteY0" fmla="*/ 41931 h 567606"/>
                <a:gd name="connsiteX1" fmla="*/ 715746 w 715746"/>
                <a:gd name="connsiteY1" fmla="*/ 0 h 567606"/>
                <a:gd name="connsiteX2" fmla="*/ 642357 w 715746"/>
                <a:gd name="connsiteY2" fmla="*/ 252512 h 567606"/>
                <a:gd name="connsiteX3" fmla="*/ 270709 w 715746"/>
                <a:gd name="connsiteY3" fmla="*/ 288713 h 567606"/>
                <a:gd name="connsiteX4" fmla="*/ 240562 w 715746"/>
                <a:gd name="connsiteY4" fmla="*/ 294395 h 567606"/>
                <a:gd name="connsiteX5" fmla="*/ 240562 w 715746"/>
                <a:gd name="connsiteY5" fmla="*/ 364350 h 567606"/>
                <a:gd name="connsiteX6" fmla="*/ 120281 w 715746"/>
                <a:gd name="connsiteY6" fmla="*/ 567606 h 567606"/>
                <a:gd name="connsiteX7" fmla="*/ 0 w 715746"/>
                <a:gd name="connsiteY7" fmla="*/ 364350 h 567606"/>
                <a:gd name="connsiteX8" fmla="*/ 120281 w 715746"/>
                <a:gd name="connsiteY8" fmla="*/ 161094 h 567606"/>
                <a:gd name="connsiteX9" fmla="*/ 214177 w 715746"/>
                <a:gd name="connsiteY9" fmla="*/ 161094 h 567606"/>
                <a:gd name="connsiteX10" fmla="*/ 231438 w 715746"/>
                <a:gd name="connsiteY10" fmla="*/ 101704 h 567606"/>
                <a:gd name="connsiteX11" fmla="*/ 313698 w 715746"/>
                <a:gd name="connsiteY11" fmla="*/ 41931 h 56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746" h="567606">
                  <a:moveTo>
                    <a:pt x="313698" y="41931"/>
                  </a:moveTo>
                  <a:cubicBezTo>
                    <a:pt x="442775" y="4436"/>
                    <a:pt x="608893" y="143323"/>
                    <a:pt x="715746" y="0"/>
                  </a:cubicBezTo>
                  <a:lnTo>
                    <a:pt x="642357" y="252512"/>
                  </a:lnTo>
                  <a:cubicBezTo>
                    <a:pt x="543723" y="384811"/>
                    <a:pt x="394592" y="276646"/>
                    <a:pt x="270709" y="288713"/>
                  </a:cubicBezTo>
                  <a:lnTo>
                    <a:pt x="240562" y="294395"/>
                  </a:lnTo>
                  <a:lnTo>
                    <a:pt x="240562" y="364350"/>
                  </a:lnTo>
                  <a:cubicBezTo>
                    <a:pt x="240562" y="476605"/>
                    <a:pt x="186710" y="567606"/>
                    <a:pt x="120281" y="567606"/>
                  </a:cubicBezTo>
                  <a:cubicBezTo>
                    <a:pt x="53852" y="567606"/>
                    <a:pt x="0" y="476605"/>
                    <a:pt x="0" y="364350"/>
                  </a:cubicBezTo>
                  <a:cubicBezTo>
                    <a:pt x="0" y="252095"/>
                    <a:pt x="53852" y="161094"/>
                    <a:pt x="120281" y="161094"/>
                  </a:cubicBezTo>
                  <a:lnTo>
                    <a:pt x="214177" y="161094"/>
                  </a:lnTo>
                  <a:lnTo>
                    <a:pt x="231438" y="101704"/>
                  </a:lnTo>
                  <a:cubicBezTo>
                    <a:pt x="256096" y="68629"/>
                    <a:pt x="283911" y="50583"/>
                    <a:pt x="313698" y="41931"/>
                  </a:cubicBezTo>
                  <a:close/>
                </a:path>
              </a:pathLst>
            </a:custGeom>
            <a:solidFill>
              <a:srgbClr val="AC6E2A"/>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Rounded Rectangle 34">
              <a:extLst>
                <a:ext uri="{FF2B5EF4-FFF2-40B4-BE49-F238E27FC236}">
                  <a16:creationId xmlns:a16="http://schemas.microsoft.com/office/drawing/2014/main" id="{11D2DF66-30AF-4400-987D-DE3B119278EB}"/>
                </a:ext>
              </a:extLst>
            </p:cNvPr>
            <p:cNvSpPr/>
            <p:nvPr/>
          </p:nvSpPr>
          <p:spPr>
            <a:xfrm>
              <a:off x="2087880" y="3531358"/>
              <a:ext cx="1828800" cy="427630"/>
            </a:xfrm>
            <a:prstGeom prst="roundRect">
              <a:avLst>
                <a:gd name="adj" fmla="val 25175"/>
              </a:avLst>
            </a:prstGeom>
            <a:solidFill>
              <a:srgbClr val="FFD88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843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2" presetClass="entr" presetSubtype="3"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2000" fill="hold"/>
                                        <p:tgtEl>
                                          <p:spTgt spid="6"/>
                                        </p:tgtEl>
                                        <p:attrNameLst>
                                          <p:attrName>ppt_x</p:attrName>
                                        </p:attrNameLst>
                                      </p:cBhvr>
                                      <p:tavLst>
                                        <p:tav tm="0">
                                          <p:val>
                                            <p:strVal val="1+#ppt_w/2"/>
                                          </p:val>
                                        </p:tav>
                                        <p:tav tm="100000">
                                          <p:val>
                                            <p:strVal val="#ppt_x"/>
                                          </p:val>
                                        </p:tav>
                                      </p:tavLst>
                                    </p:anim>
                                    <p:anim calcmode="lin" valueType="num">
                                      <p:cBhvr additive="base">
                                        <p:cTn id="10"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xit" presetSubtype="3" fill="hold" nodeType="clickEffect">
                                  <p:stCondLst>
                                    <p:cond delay="0"/>
                                  </p:stCondLst>
                                  <p:childTnLst>
                                    <p:anim calcmode="lin" valueType="num">
                                      <p:cBhvr additive="base">
                                        <p:cTn id="14" dur="2000"/>
                                        <p:tgtEl>
                                          <p:spTgt spid="6"/>
                                        </p:tgtEl>
                                        <p:attrNameLst>
                                          <p:attrName>ppt_x</p:attrName>
                                        </p:attrNameLst>
                                      </p:cBhvr>
                                      <p:tavLst>
                                        <p:tav tm="0">
                                          <p:val>
                                            <p:strVal val="ppt_x"/>
                                          </p:val>
                                        </p:tav>
                                        <p:tav tm="100000">
                                          <p:val>
                                            <p:strVal val="1+ppt_w/2"/>
                                          </p:val>
                                        </p:tav>
                                      </p:tavLst>
                                    </p:anim>
                                    <p:anim calcmode="lin" valueType="num">
                                      <p:cBhvr additive="base">
                                        <p:cTn id="15" dur="2000"/>
                                        <p:tgtEl>
                                          <p:spTgt spid="6"/>
                                        </p:tgtEl>
                                        <p:attrNameLst>
                                          <p:attrName>ppt_y</p:attrName>
                                        </p:attrNameLst>
                                      </p:cBhvr>
                                      <p:tavLst>
                                        <p:tav tm="0">
                                          <p:val>
                                            <p:strVal val="ppt_y"/>
                                          </p:val>
                                        </p:tav>
                                        <p:tav tm="100000">
                                          <p:val>
                                            <p:strVal val="0-ppt_h/2"/>
                                          </p:val>
                                        </p:tav>
                                      </p:tavLst>
                                    </p:anim>
                                    <p:set>
                                      <p:cBhvr>
                                        <p:cTn id="16"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1DF458C3-D66E-4A97-8CB9-4A6962673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4" y="-148281"/>
            <a:ext cx="12315236" cy="7012277"/>
          </a:xfrm>
          <a:prstGeom prst="rect">
            <a:avLst/>
          </a:prstGeom>
        </p:spPr>
      </p:pic>
      <p:sp>
        <p:nvSpPr>
          <p:cNvPr id="2" name="Rectangle 1"/>
          <p:cNvSpPr/>
          <p:nvPr/>
        </p:nvSpPr>
        <p:spPr>
          <a:xfrm>
            <a:off x="1524000" y="838201"/>
            <a:ext cx="6324600" cy="830997"/>
          </a:xfrm>
          <a:prstGeom prst="rect">
            <a:avLst/>
          </a:prstGeom>
        </p:spPr>
        <p:txBody>
          <a:bodyPr wrap="square">
            <a:spAutoFit/>
          </a:bodyPr>
          <a:lstStyle/>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sp>
        <p:nvSpPr>
          <p:cNvPr id="39" name="Rectangle 38"/>
          <p:cNvSpPr/>
          <p:nvPr/>
        </p:nvSpPr>
        <p:spPr>
          <a:xfrm>
            <a:off x="1752600" y="76200"/>
            <a:ext cx="8686800" cy="769441"/>
          </a:xfrm>
          <a:prstGeom prst="rect">
            <a:avLst/>
          </a:prstGeom>
        </p:spPr>
        <p:txBody>
          <a:bodyPr wrap="square">
            <a:spAutoFit/>
          </a:bodyPr>
          <a:lstStyle/>
          <a:p>
            <a:pPr algn="ctr" fontAlgn="base"/>
            <a:r>
              <a:rPr lang="en-US" sz="4400" b="1" dirty="0">
                <a:solidFill>
                  <a:schemeClr val="bg1"/>
                </a:solidFill>
                <a:cs typeface="Aparajita" pitchFamily="34" charset="0"/>
              </a:rPr>
              <a:t>Joseph and His Father</a:t>
            </a:r>
          </a:p>
        </p:txBody>
      </p:sp>
      <p:grpSp>
        <p:nvGrpSpPr>
          <p:cNvPr id="3" name="Group 42"/>
          <p:cNvGrpSpPr/>
          <p:nvPr/>
        </p:nvGrpSpPr>
        <p:grpSpPr>
          <a:xfrm>
            <a:off x="24382" y="6096000"/>
            <a:ext cx="3200400" cy="762000"/>
            <a:chOff x="0" y="6096000"/>
            <a:chExt cx="3200400" cy="762000"/>
          </a:xfrm>
        </p:grpSpPr>
        <p:grpSp>
          <p:nvGrpSpPr>
            <p:cNvPr id="4" name="Group 7"/>
            <p:cNvGrpSpPr/>
            <p:nvPr/>
          </p:nvGrpSpPr>
          <p:grpSpPr>
            <a:xfrm>
              <a:off x="0" y="6096000"/>
              <a:ext cx="3048000" cy="762000"/>
              <a:chOff x="228600" y="381000"/>
              <a:chExt cx="3657600" cy="3429000"/>
            </a:xfrm>
          </p:grpSpPr>
          <p:sp>
            <p:nvSpPr>
              <p:cNvPr id="49" name="Bevel 48"/>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ame 49"/>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8" name="TextBox 47"/>
            <p:cNvSpPr txBox="1"/>
            <p:nvPr/>
          </p:nvSpPr>
          <p:spPr>
            <a:xfrm>
              <a:off x="228600" y="6248400"/>
              <a:ext cx="2971800" cy="307777"/>
            </a:xfrm>
            <a:prstGeom prst="rect">
              <a:avLst/>
            </a:prstGeom>
            <a:noFill/>
          </p:spPr>
          <p:txBody>
            <a:bodyPr wrap="square" rtlCol="0">
              <a:spAutoFit/>
            </a:bodyPr>
            <a:lstStyle/>
            <a:p>
              <a:r>
                <a:rPr lang="en-US" sz="1400" dirty="0"/>
                <a:t>Joseph Smith—History 1:50-52</a:t>
              </a:r>
            </a:p>
          </p:txBody>
        </p:sp>
      </p:grpSp>
      <p:grpSp>
        <p:nvGrpSpPr>
          <p:cNvPr id="72" name="Group 71"/>
          <p:cNvGrpSpPr/>
          <p:nvPr/>
        </p:nvGrpSpPr>
        <p:grpSpPr>
          <a:xfrm>
            <a:off x="1752600" y="838200"/>
            <a:ext cx="4648200" cy="2667000"/>
            <a:chOff x="228600" y="838200"/>
            <a:chExt cx="4648200" cy="2667000"/>
          </a:xfrm>
        </p:grpSpPr>
        <p:sp>
          <p:nvSpPr>
            <p:cNvPr id="70" name="Rectangle 69"/>
            <p:cNvSpPr/>
            <p:nvPr/>
          </p:nvSpPr>
          <p:spPr>
            <a:xfrm>
              <a:off x="228600" y="838200"/>
              <a:ext cx="4495800" cy="26670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04800" y="914400"/>
              <a:ext cx="4572000" cy="2585323"/>
            </a:xfrm>
            <a:prstGeom prst="rect">
              <a:avLst/>
            </a:prstGeom>
          </p:spPr>
          <p:txBody>
            <a:bodyPr>
              <a:spAutoFit/>
            </a:bodyPr>
            <a:lstStyle/>
            <a:p>
              <a:r>
                <a:rPr lang="en-US" b="1" dirty="0">
                  <a:solidFill>
                    <a:schemeClr val="bg1"/>
                  </a:solidFill>
                </a:rPr>
                <a:t>Joseph obeyed Moroni’s command and told his father about his experience the previous night. </a:t>
              </a:r>
            </a:p>
            <a:p>
              <a:endParaRPr lang="en-US" b="1" dirty="0">
                <a:solidFill>
                  <a:schemeClr val="bg1"/>
                </a:solidFill>
              </a:endParaRPr>
            </a:p>
            <a:p>
              <a:r>
                <a:rPr lang="en-US" b="1" dirty="0">
                  <a:solidFill>
                    <a:schemeClr val="bg1"/>
                  </a:solidFill>
                </a:rPr>
                <a:t>His father believed him and counseled him to do what Moroni had told him to do. </a:t>
              </a:r>
            </a:p>
            <a:p>
              <a:endParaRPr lang="en-US" b="1" dirty="0">
                <a:solidFill>
                  <a:schemeClr val="bg1"/>
                </a:solidFill>
              </a:endParaRPr>
            </a:p>
            <a:p>
              <a:r>
                <a:rPr lang="en-US" b="1" dirty="0">
                  <a:solidFill>
                    <a:schemeClr val="bg1"/>
                  </a:solidFill>
                </a:rPr>
                <a:t>So Joseph went to the hill where the gold plates were buried.</a:t>
              </a:r>
            </a:p>
          </p:txBody>
        </p:sp>
      </p:grpSp>
      <p:grpSp>
        <p:nvGrpSpPr>
          <p:cNvPr id="73" name="Group 72"/>
          <p:cNvGrpSpPr/>
          <p:nvPr/>
        </p:nvGrpSpPr>
        <p:grpSpPr>
          <a:xfrm>
            <a:off x="6321719" y="3535530"/>
            <a:ext cx="5280384" cy="3200400"/>
            <a:chOff x="4645319" y="3306929"/>
            <a:chExt cx="5280384" cy="3200400"/>
          </a:xfrm>
        </p:grpSpPr>
        <p:sp>
          <p:nvSpPr>
            <p:cNvPr id="71" name="Rectangle 70"/>
            <p:cNvSpPr/>
            <p:nvPr/>
          </p:nvSpPr>
          <p:spPr>
            <a:xfrm>
              <a:off x="4645319" y="3306929"/>
              <a:ext cx="5171768" cy="3200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862090" y="3529735"/>
              <a:ext cx="5063613" cy="2862322"/>
            </a:xfrm>
            <a:prstGeom prst="rect">
              <a:avLst/>
            </a:prstGeom>
          </p:spPr>
          <p:txBody>
            <a:bodyPr wrap="square">
              <a:spAutoFit/>
            </a:bodyPr>
            <a:lstStyle/>
            <a:p>
              <a:r>
                <a:rPr lang="en-US" b="1" dirty="0">
                  <a:solidFill>
                    <a:schemeClr val="bg1"/>
                  </a:solidFill>
                </a:rPr>
                <a:t>“Having removed the earth, I obtained a lever, which I got fixed under the edge of the stone, and with a little exertion raised it up. I looked in, and there indeed did I behold the plates, the </a:t>
              </a:r>
              <a:r>
                <a:rPr lang="en-US" b="1" dirty="0" err="1">
                  <a:solidFill>
                    <a:schemeClr val="bg1"/>
                  </a:solidFill>
                </a:rPr>
                <a:t>Urim</a:t>
              </a:r>
              <a:r>
                <a:rPr lang="en-US" b="1" dirty="0">
                  <a:solidFill>
                    <a:schemeClr val="bg1"/>
                  </a:solidFill>
                </a:rPr>
                <a:t> and </a:t>
              </a:r>
              <a:r>
                <a:rPr lang="en-US" b="1" dirty="0" err="1">
                  <a:solidFill>
                    <a:schemeClr val="bg1"/>
                  </a:solidFill>
                </a:rPr>
                <a:t>Thummim</a:t>
              </a:r>
              <a:r>
                <a:rPr lang="en-US" b="1" dirty="0">
                  <a:solidFill>
                    <a:schemeClr val="bg1"/>
                  </a:solidFill>
                </a:rPr>
                <a:t>, and the breastplate, as stated by the messenger. The box in which they lay was formed by laying stones together in some kind of cement. In the bottom of the box were laid two stones crossways of the box, and on these stones lay the plates and the other things with them.”</a:t>
              </a:r>
            </a:p>
          </p:txBody>
        </p:sp>
      </p:grpSp>
      <p:grpSp>
        <p:nvGrpSpPr>
          <p:cNvPr id="5" name="Group 4">
            <a:extLst>
              <a:ext uri="{FF2B5EF4-FFF2-40B4-BE49-F238E27FC236}">
                <a16:creationId xmlns:a16="http://schemas.microsoft.com/office/drawing/2014/main" id="{7C3B322A-09FE-4653-A0CF-987A7F68360F}"/>
              </a:ext>
            </a:extLst>
          </p:cNvPr>
          <p:cNvGrpSpPr/>
          <p:nvPr/>
        </p:nvGrpSpPr>
        <p:grpSpPr>
          <a:xfrm>
            <a:off x="4267200" y="3850359"/>
            <a:ext cx="1295400" cy="2702841"/>
            <a:chOff x="4267200" y="3850359"/>
            <a:chExt cx="1295400" cy="2702841"/>
          </a:xfrm>
        </p:grpSpPr>
        <p:sp>
          <p:nvSpPr>
            <p:cNvPr id="75" name="Oval 74"/>
            <p:cNvSpPr/>
            <p:nvPr/>
          </p:nvSpPr>
          <p:spPr>
            <a:xfrm rot="19338880">
              <a:off x="5346203" y="5270161"/>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933618">
              <a:off x="4308615" y="5271134"/>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297750" flipH="1">
              <a:off x="4267200" y="5164406"/>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302250">
              <a:off x="5221368" y="517481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4886474">
              <a:off x="4896418" y="6202257"/>
              <a:ext cx="216733" cy="48515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4886474">
              <a:off x="4574576" y="6202258"/>
              <a:ext cx="216733" cy="48515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4831268" y="5522431"/>
              <a:ext cx="426388" cy="905903"/>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263894">
              <a:off x="4553882" y="5483414"/>
              <a:ext cx="383075" cy="961240"/>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375821">
              <a:off x="4412948" y="4616887"/>
              <a:ext cx="326588" cy="76938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0337671">
              <a:off x="5091941" y="4632566"/>
              <a:ext cx="326588" cy="749354"/>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4543405" y="4623150"/>
              <a:ext cx="725750" cy="973619"/>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615981" y="4078448"/>
              <a:ext cx="580601"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anual Input 86"/>
            <p:cNvSpPr/>
            <p:nvPr/>
          </p:nvSpPr>
          <p:spPr>
            <a:xfrm rot="7269359" flipV="1">
              <a:off x="4885797" y="46430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Manual Input 87"/>
            <p:cNvSpPr/>
            <p:nvPr/>
          </p:nvSpPr>
          <p:spPr>
            <a:xfrm rot="14330641" flipH="1" flipV="1">
              <a:off x="4595497" y="46430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579693" y="3982324"/>
              <a:ext cx="689463"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a:endCxn id="85" idx="2"/>
            </p:cNvCxnSpPr>
            <p:nvPr/>
          </p:nvCxnSpPr>
          <p:spPr>
            <a:xfrm flipH="1">
              <a:off x="4906280" y="4838895"/>
              <a:ext cx="21775" cy="7578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rapezoid 90"/>
            <p:cNvSpPr/>
            <p:nvPr/>
          </p:nvSpPr>
          <p:spPr>
            <a:xfrm>
              <a:off x="4520129" y="5506557"/>
              <a:ext cx="759828" cy="132449"/>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ame 91"/>
            <p:cNvSpPr/>
            <p:nvPr/>
          </p:nvSpPr>
          <p:spPr>
            <a:xfrm>
              <a:off x="4876048" y="5478799"/>
              <a:ext cx="108863" cy="160207"/>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eeform: Shape 64">
              <a:extLst>
                <a:ext uri="{FF2B5EF4-FFF2-40B4-BE49-F238E27FC236}">
                  <a16:creationId xmlns:a16="http://schemas.microsoft.com/office/drawing/2014/main" id="{4FD96C9F-CBBA-48DB-9AF1-BD1C53B3B0E1}"/>
                </a:ext>
              </a:extLst>
            </p:cNvPr>
            <p:cNvSpPr/>
            <p:nvPr/>
          </p:nvSpPr>
          <p:spPr>
            <a:xfrm rot="711584">
              <a:off x="4532598" y="3850359"/>
              <a:ext cx="753475" cy="619913"/>
            </a:xfrm>
            <a:custGeom>
              <a:avLst/>
              <a:gdLst>
                <a:gd name="connsiteX0" fmla="*/ 328541 w 753475"/>
                <a:gd name="connsiteY0" fmla="*/ 42339 h 619913"/>
                <a:gd name="connsiteX1" fmla="*/ 753475 w 753475"/>
                <a:gd name="connsiteY1" fmla="*/ 0 h 619913"/>
                <a:gd name="connsiteX2" fmla="*/ 678251 w 753475"/>
                <a:gd name="connsiteY2" fmla="*/ 277433 h 619913"/>
                <a:gd name="connsiteX3" fmla="*/ 285424 w 753475"/>
                <a:gd name="connsiteY3" fmla="*/ 313752 h 619913"/>
                <a:gd name="connsiteX4" fmla="*/ 254012 w 753475"/>
                <a:gd name="connsiteY4" fmla="*/ 319642 h 619913"/>
                <a:gd name="connsiteX5" fmla="*/ 254012 w 753475"/>
                <a:gd name="connsiteY5" fmla="*/ 395624 h 619913"/>
                <a:gd name="connsiteX6" fmla="*/ 127006 w 753475"/>
                <a:gd name="connsiteY6" fmla="*/ 619913 h 619913"/>
                <a:gd name="connsiteX7" fmla="*/ 0 w 753475"/>
                <a:gd name="connsiteY7" fmla="*/ 395624 h 619913"/>
                <a:gd name="connsiteX8" fmla="*/ 127006 w 753475"/>
                <a:gd name="connsiteY8" fmla="*/ 171335 h 619913"/>
                <a:gd name="connsiteX9" fmla="*/ 224750 w 753475"/>
                <a:gd name="connsiteY9" fmla="*/ 171335 h 619913"/>
                <a:gd name="connsiteX10" fmla="*/ 242088 w 753475"/>
                <a:gd name="connsiteY10" fmla="*/ 107391 h 619913"/>
                <a:gd name="connsiteX11" fmla="*/ 328541 w 753475"/>
                <a:gd name="connsiteY11" fmla="*/ 42339 h 61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475" h="619913">
                  <a:moveTo>
                    <a:pt x="328541" y="42339"/>
                  </a:moveTo>
                  <a:cubicBezTo>
                    <a:pt x="464736" y="2275"/>
                    <a:pt x="641804" y="156844"/>
                    <a:pt x="753475" y="0"/>
                  </a:cubicBezTo>
                  <a:lnTo>
                    <a:pt x="678251" y="277433"/>
                  </a:lnTo>
                  <a:cubicBezTo>
                    <a:pt x="575170" y="422213"/>
                    <a:pt x="416366" y="301646"/>
                    <a:pt x="285424" y="313752"/>
                  </a:cubicBezTo>
                  <a:lnTo>
                    <a:pt x="254012" y="319642"/>
                  </a:lnTo>
                  <a:lnTo>
                    <a:pt x="254012" y="395624"/>
                  </a:lnTo>
                  <a:cubicBezTo>
                    <a:pt x="254012" y="519495"/>
                    <a:pt x="197149" y="619913"/>
                    <a:pt x="127006" y="619913"/>
                  </a:cubicBezTo>
                  <a:cubicBezTo>
                    <a:pt x="56863" y="619913"/>
                    <a:pt x="0" y="519495"/>
                    <a:pt x="0" y="395624"/>
                  </a:cubicBezTo>
                  <a:cubicBezTo>
                    <a:pt x="0" y="271753"/>
                    <a:pt x="56863" y="171335"/>
                    <a:pt x="127006" y="171335"/>
                  </a:cubicBezTo>
                  <a:lnTo>
                    <a:pt x="224750" y="171335"/>
                  </a:lnTo>
                  <a:lnTo>
                    <a:pt x="242088" y="107391"/>
                  </a:lnTo>
                  <a:cubicBezTo>
                    <a:pt x="267858" y="71196"/>
                    <a:pt x="297111" y="51585"/>
                    <a:pt x="328541" y="42339"/>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Oval 94"/>
            <p:cNvSpPr/>
            <p:nvPr/>
          </p:nvSpPr>
          <p:spPr>
            <a:xfrm rot="15873315">
              <a:off x="4785500" y="5520664"/>
              <a:ext cx="207893" cy="522573"/>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8406739" y="527923"/>
            <a:ext cx="1327113" cy="2971800"/>
            <a:chOff x="2743200" y="637211"/>
            <a:chExt cx="2590800" cy="5657893"/>
          </a:xfrm>
        </p:grpSpPr>
        <p:sp>
          <p:nvSpPr>
            <p:cNvPr id="97" name="Oval 96"/>
            <p:cNvSpPr/>
            <p:nvPr/>
          </p:nvSpPr>
          <p:spPr>
            <a:xfrm rot="4050661">
              <a:off x="4316147" y="5670393"/>
              <a:ext cx="400543" cy="84888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4050661">
              <a:off x="3625882" y="5631089"/>
              <a:ext cx="385687" cy="84888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724030" y="4091622"/>
              <a:ext cx="503067" cy="70698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177096" y="4079327"/>
              <a:ext cx="503067" cy="70698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029742">
              <a:off x="4312257" y="3156562"/>
              <a:ext cx="696635" cy="130586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905609">
              <a:off x="3409244" y="3236121"/>
              <a:ext cx="696635" cy="1186434"/>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3610992" y="3230945"/>
              <a:ext cx="1157056" cy="1413970"/>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p:cNvSpPr/>
            <p:nvPr/>
          </p:nvSpPr>
          <p:spPr>
            <a:xfrm rot="10800000">
              <a:off x="3963138" y="3206355"/>
              <a:ext cx="433896" cy="565588"/>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3453783" y="4497371"/>
              <a:ext cx="880369" cy="157092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4114800" y="4503518"/>
              <a:ext cx="873341" cy="158139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3780777" y="4546553"/>
              <a:ext cx="867792" cy="6639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810000" y="3276600"/>
              <a:ext cx="152400" cy="121920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378037" y="3262746"/>
              <a:ext cx="152400" cy="121920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810000" y="3810000"/>
              <a:ext cx="762000" cy="728749"/>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entagon 110"/>
            <p:cNvSpPr/>
            <p:nvPr/>
          </p:nvSpPr>
          <p:spPr>
            <a:xfrm rot="5400000">
              <a:off x="3981103" y="3914604"/>
              <a:ext cx="444731" cy="487680"/>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466360" y="1251388"/>
              <a:ext cx="1446320" cy="21209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35"/>
            <p:cNvGrpSpPr/>
            <p:nvPr/>
          </p:nvGrpSpPr>
          <p:grpSpPr>
            <a:xfrm>
              <a:off x="2743200" y="637211"/>
              <a:ext cx="2590800" cy="1889524"/>
              <a:chOff x="2743200" y="637211"/>
              <a:chExt cx="2590800" cy="1889524"/>
            </a:xfrm>
          </p:grpSpPr>
          <p:sp>
            <p:nvSpPr>
              <p:cNvPr id="115" name="Cloud 114"/>
              <p:cNvSpPr/>
              <p:nvPr/>
            </p:nvSpPr>
            <p:spPr>
              <a:xfrm rot="4451180">
                <a:off x="4323853" y="1905084"/>
                <a:ext cx="727765" cy="503666"/>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rot="6389788">
                <a:off x="3102802" y="1895971"/>
                <a:ext cx="747751" cy="513778"/>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ardrop 116"/>
              <p:cNvSpPr/>
              <p:nvPr/>
            </p:nvSpPr>
            <p:spPr>
              <a:xfrm rot="11051829">
                <a:off x="3940957" y="1672775"/>
                <a:ext cx="1393043" cy="561491"/>
              </a:xfrm>
              <a:prstGeom prst="teardrop">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ardrop 117"/>
              <p:cNvSpPr/>
              <p:nvPr/>
            </p:nvSpPr>
            <p:spPr>
              <a:xfrm>
                <a:off x="2743200" y="1749647"/>
                <a:ext cx="1347476" cy="461225"/>
              </a:xfrm>
              <a:prstGeom prst="teardrop">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5400000">
                <a:off x="3974319" y="1232701"/>
                <a:ext cx="308236" cy="1696399"/>
              </a:xfrm>
              <a:prstGeom prst="moon">
                <a:avLst>
                  <a:gd name="adj" fmla="val 87500"/>
                </a:avLst>
              </a:prstGeom>
              <a:solidFill>
                <a:srgbClr val="F0B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lay 119"/>
              <p:cNvSpPr/>
              <p:nvPr/>
            </p:nvSpPr>
            <p:spPr>
              <a:xfrm rot="16200000">
                <a:off x="3594456" y="572439"/>
                <a:ext cx="1066800" cy="1196344"/>
              </a:xfrm>
              <a:prstGeom prst="flowChartDelay">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5400000" flipH="1" flipV="1">
                <a:off x="4011819" y="1134166"/>
                <a:ext cx="257466" cy="134747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ectangle 113"/>
            <p:cNvSpPr/>
            <p:nvPr/>
          </p:nvSpPr>
          <p:spPr>
            <a:xfrm rot="5400000">
              <a:off x="4096788" y="3980411"/>
              <a:ext cx="252152" cy="1130532"/>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13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831702-EE57-44FB-BC31-77F247A27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524000" y="838201"/>
            <a:ext cx="6324600" cy="830997"/>
          </a:xfrm>
          <a:prstGeom prst="rect">
            <a:avLst/>
          </a:prstGeom>
        </p:spPr>
        <p:txBody>
          <a:bodyPr wrap="square">
            <a:spAutoFit/>
          </a:bodyPr>
          <a:lstStyle/>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sp>
        <p:nvSpPr>
          <p:cNvPr id="39" name="Rectangle 38"/>
          <p:cNvSpPr/>
          <p:nvPr/>
        </p:nvSpPr>
        <p:spPr>
          <a:xfrm>
            <a:off x="1752600" y="76200"/>
            <a:ext cx="8686800" cy="769441"/>
          </a:xfrm>
          <a:prstGeom prst="rect">
            <a:avLst/>
          </a:prstGeom>
        </p:spPr>
        <p:txBody>
          <a:bodyPr wrap="square">
            <a:spAutoFit/>
          </a:bodyPr>
          <a:lstStyle/>
          <a:p>
            <a:pPr algn="ctr" fontAlgn="base"/>
            <a:r>
              <a:rPr lang="en-US" sz="4400" b="1" dirty="0">
                <a:solidFill>
                  <a:schemeClr val="bg1"/>
                </a:solidFill>
                <a:cs typeface="Aparajita" pitchFamily="34" charset="0"/>
              </a:rPr>
              <a:t>Each Year</a:t>
            </a:r>
          </a:p>
        </p:txBody>
      </p:sp>
      <p:grpSp>
        <p:nvGrpSpPr>
          <p:cNvPr id="3" name="Group 42"/>
          <p:cNvGrpSpPr/>
          <p:nvPr/>
        </p:nvGrpSpPr>
        <p:grpSpPr>
          <a:xfrm>
            <a:off x="0" y="6096000"/>
            <a:ext cx="3200400" cy="762000"/>
            <a:chOff x="0" y="6096000"/>
            <a:chExt cx="3200400" cy="762000"/>
          </a:xfrm>
        </p:grpSpPr>
        <p:grpSp>
          <p:nvGrpSpPr>
            <p:cNvPr id="4" name="Group 7"/>
            <p:cNvGrpSpPr/>
            <p:nvPr/>
          </p:nvGrpSpPr>
          <p:grpSpPr>
            <a:xfrm>
              <a:off x="0" y="6096000"/>
              <a:ext cx="3048000" cy="762000"/>
              <a:chOff x="228600" y="381000"/>
              <a:chExt cx="3657600" cy="3429000"/>
            </a:xfrm>
          </p:grpSpPr>
          <p:sp>
            <p:nvSpPr>
              <p:cNvPr id="49" name="Bevel 48"/>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ame 49"/>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8" name="TextBox 47"/>
            <p:cNvSpPr txBox="1"/>
            <p:nvPr/>
          </p:nvSpPr>
          <p:spPr>
            <a:xfrm>
              <a:off x="228600" y="6248400"/>
              <a:ext cx="2971800" cy="307777"/>
            </a:xfrm>
            <a:prstGeom prst="rect">
              <a:avLst/>
            </a:prstGeom>
            <a:noFill/>
          </p:spPr>
          <p:txBody>
            <a:bodyPr wrap="square" rtlCol="0">
              <a:spAutoFit/>
            </a:bodyPr>
            <a:lstStyle/>
            <a:p>
              <a:r>
                <a:rPr lang="en-US" sz="1400" dirty="0"/>
                <a:t>Joseph Smith—History 1:53-54</a:t>
              </a:r>
            </a:p>
          </p:txBody>
        </p:sp>
      </p:grpSp>
      <p:grpSp>
        <p:nvGrpSpPr>
          <p:cNvPr id="15" name="Group 14"/>
          <p:cNvGrpSpPr/>
          <p:nvPr/>
        </p:nvGrpSpPr>
        <p:grpSpPr>
          <a:xfrm>
            <a:off x="501084" y="905479"/>
            <a:ext cx="4555241" cy="2862322"/>
            <a:chOff x="-1022916" y="905479"/>
            <a:chExt cx="4555241" cy="2862322"/>
          </a:xfrm>
        </p:grpSpPr>
        <p:sp>
          <p:nvSpPr>
            <p:cNvPr id="13" name="Rectangle 12"/>
            <p:cNvSpPr/>
            <p:nvPr/>
          </p:nvSpPr>
          <p:spPr>
            <a:xfrm>
              <a:off x="-1022916" y="934041"/>
              <a:ext cx="4495800" cy="2819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94649" y="905479"/>
              <a:ext cx="4426974" cy="2862322"/>
            </a:xfrm>
            <a:prstGeom prst="rect">
              <a:avLst/>
            </a:prstGeom>
          </p:spPr>
          <p:txBody>
            <a:bodyPr wrap="square">
              <a:spAutoFit/>
            </a:bodyPr>
            <a:lstStyle/>
            <a:p>
              <a:r>
                <a:rPr lang="en-US" b="1" dirty="0">
                  <a:solidFill>
                    <a:schemeClr val="bg1"/>
                  </a:solidFill>
                </a:rPr>
                <a:t>I made an attempt to take them out, but was forbidden by the messenger, and was again informed that the time for bringing them forth had not yet arrived, neither would it, until four years from that time; but he told me that I should come to that place precisely in one year from that time, and that he would there meet with me, and that I should continue to do so until the time should come for obtaining the plates.</a:t>
              </a:r>
            </a:p>
          </p:txBody>
        </p:sp>
      </p:grpSp>
      <p:grpSp>
        <p:nvGrpSpPr>
          <p:cNvPr id="16" name="Group 15"/>
          <p:cNvGrpSpPr/>
          <p:nvPr/>
        </p:nvGrpSpPr>
        <p:grpSpPr>
          <a:xfrm>
            <a:off x="5791200" y="3733800"/>
            <a:ext cx="4724400" cy="2514600"/>
            <a:chOff x="4267200" y="3733800"/>
            <a:chExt cx="4724400" cy="2514600"/>
          </a:xfrm>
        </p:grpSpPr>
        <p:sp>
          <p:nvSpPr>
            <p:cNvPr id="14" name="Rectangle 13"/>
            <p:cNvSpPr/>
            <p:nvPr/>
          </p:nvSpPr>
          <p:spPr>
            <a:xfrm>
              <a:off x="4267200" y="3733800"/>
              <a:ext cx="4724400" cy="25146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343400" y="3810000"/>
              <a:ext cx="4572000" cy="2308324"/>
            </a:xfrm>
            <a:prstGeom prst="rect">
              <a:avLst/>
            </a:prstGeom>
          </p:spPr>
          <p:txBody>
            <a:bodyPr>
              <a:spAutoFit/>
            </a:bodyPr>
            <a:lstStyle/>
            <a:p>
              <a:r>
                <a:rPr lang="en-US" b="1" dirty="0">
                  <a:solidFill>
                    <a:schemeClr val="bg1"/>
                  </a:solidFill>
                </a:rPr>
                <a:t>“Accordingly, as I had been commanded, I went at the end of each year, and at each time I found the same messenger there, and received instruction and intelligence from him at each of our interviews, respecting what the Lord was going to do, and how and in what manner his kingdom was to be conducted in the last days.”</a:t>
              </a:r>
            </a:p>
          </p:txBody>
        </p:sp>
      </p:grpSp>
      <p:grpSp>
        <p:nvGrpSpPr>
          <p:cNvPr id="17" name="Group 35"/>
          <p:cNvGrpSpPr/>
          <p:nvPr/>
        </p:nvGrpSpPr>
        <p:grpSpPr>
          <a:xfrm>
            <a:off x="8153401" y="1295400"/>
            <a:ext cx="1122121" cy="2362200"/>
            <a:chOff x="2286000" y="838200"/>
            <a:chExt cx="1752600" cy="3689434"/>
          </a:xfrm>
        </p:grpSpPr>
        <p:sp>
          <p:nvSpPr>
            <p:cNvPr id="18" name="Oval 17"/>
            <p:cNvSpPr/>
            <p:nvPr/>
          </p:nvSpPr>
          <p:spPr>
            <a:xfrm rot="19580065">
              <a:off x="3214135" y="4085082"/>
              <a:ext cx="381377" cy="442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385655">
              <a:off x="2721580" y="4108517"/>
              <a:ext cx="439734" cy="381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07921" y="2969803"/>
              <a:ext cx="330679" cy="4443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86000" y="2982948"/>
              <a:ext cx="330679" cy="4443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102191">
              <a:off x="3349429" y="2078691"/>
              <a:ext cx="570062" cy="1113067"/>
            </a:xfrm>
            <a:prstGeom prst="trapezoid">
              <a:avLst>
                <a:gd name="adj" fmla="val 341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327004">
              <a:off x="2417504" y="2062397"/>
              <a:ext cx="570062" cy="1113067"/>
            </a:xfrm>
            <a:prstGeom prst="trapezoid">
              <a:avLst>
                <a:gd name="adj" fmla="val 341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2549106" y="2100884"/>
              <a:ext cx="1227826" cy="216506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743200" y="3200400"/>
              <a:ext cx="877019" cy="1202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51"/>
            <p:cNvGrpSpPr/>
            <p:nvPr/>
          </p:nvGrpSpPr>
          <p:grpSpPr>
            <a:xfrm rot="1292169">
              <a:off x="2383836" y="1993164"/>
              <a:ext cx="1283504" cy="2338272"/>
              <a:chOff x="4118768" y="1960651"/>
              <a:chExt cx="428540" cy="2028016"/>
            </a:xfrm>
          </p:grpSpPr>
          <p:sp>
            <p:nvSpPr>
              <p:cNvPr id="40" name="Moon 39"/>
              <p:cNvSpPr/>
              <p:nvPr/>
            </p:nvSpPr>
            <p:spPr>
              <a:xfrm rot="19415642">
                <a:off x="4293636" y="1960651"/>
                <a:ext cx="253672" cy="1938496"/>
              </a:xfrm>
              <a:prstGeom prst="moon">
                <a:avLst>
                  <a:gd name="adj" fmla="val 7026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9771598">
                <a:off x="4118768" y="2040229"/>
                <a:ext cx="417620" cy="1932460"/>
              </a:xfrm>
              <a:prstGeom prst="moon">
                <a:avLst>
                  <a:gd name="adj" fmla="val 7026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9933333">
                <a:off x="4166079" y="2001413"/>
                <a:ext cx="245707" cy="1987254"/>
              </a:xfrm>
              <a:prstGeom prst="moon">
                <a:avLst>
                  <a:gd name="adj" fmla="val 7026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52"/>
            <p:cNvGrpSpPr/>
            <p:nvPr/>
          </p:nvGrpSpPr>
          <p:grpSpPr>
            <a:xfrm>
              <a:off x="2623038" y="838200"/>
              <a:ext cx="1079791" cy="1663622"/>
              <a:chOff x="2623038" y="838200"/>
              <a:chExt cx="1079791" cy="1663622"/>
            </a:xfrm>
          </p:grpSpPr>
          <p:sp>
            <p:nvSpPr>
              <p:cNvPr id="28" name="Isosceles Triangle 27"/>
              <p:cNvSpPr/>
              <p:nvPr/>
            </p:nvSpPr>
            <p:spPr>
              <a:xfrm rot="10800000">
                <a:off x="2987615" y="2100884"/>
                <a:ext cx="350808" cy="400938"/>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623038" y="1205459"/>
                <a:ext cx="269631" cy="6733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431931" y="1205459"/>
                <a:ext cx="269631" cy="6733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a:off x="2623038" y="838200"/>
                <a:ext cx="741485" cy="428469"/>
              </a:xfrm>
              <a:prstGeom prst="round2Diag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rot="1987108">
                <a:off x="2961344" y="864915"/>
                <a:ext cx="741485" cy="428469"/>
              </a:xfrm>
              <a:prstGeom prst="round2DiagRect">
                <a:avLst>
                  <a:gd name="adj1" fmla="val 50000"/>
                  <a:gd name="adj2" fmla="val 314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690446" y="960620"/>
                <a:ext cx="931480" cy="12449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0"/>
              <p:cNvSpPr/>
              <p:nvPr/>
            </p:nvSpPr>
            <p:spPr>
              <a:xfrm>
                <a:off x="2623038" y="1144249"/>
                <a:ext cx="1078523" cy="1836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11"/>
              <p:cNvSpPr/>
              <p:nvPr/>
            </p:nvSpPr>
            <p:spPr>
              <a:xfrm rot="230463">
                <a:off x="2766689" y="1032491"/>
                <a:ext cx="359840" cy="250464"/>
              </a:xfrm>
              <a:prstGeom prst="round2Diag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4458807">
                <a:off x="3156592" y="900516"/>
                <a:ext cx="286673" cy="362875"/>
              </a:xfrm>
              <a:prstGeom prst="round2Diag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6200000">
                <a:off x="2938769" y="718495"/>
                <a:ext cx="244839" cy="606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69">
            <a:extLst>
              <a:ext uri="{FF2B5EF4-FFF2-40B4-BE49-F238E27FC236}">
                <a16:creationId xmlns:a16="http://schemas.microsoft.com/office/drawing/2014/main" id="{B91F7EC8-0813-45C5-8B8D-907D4AEC831C}"/>
              </a:ext>
            </a:extLst>
          </p:cNvPr>
          <p:cNvGrpSpPr/>
          <p:nvPr/>
        </p:nvGrpSpPr>
        <p:grpSpPr>
          <a:xfrm>
            <a:off x="4267200" y="3850359"/>
            <a:ext cx="1295400" cy="2702841"/>
            <a:chOff x="4267200" y="3850359"/>
            <a:chExt cx="1295400" cy="2702841"/>
          </a:xfrm>
        </p:grpSpPr>
        <p:sp>
          <p:nvSpPr>
            <p:cNvPr id="71" name="Oval 70">
              <a:extLst>
                <a:ext uri="{FF2B5EF4-FFF2-40B4-BE49-F238E27FC236}">
                  <a16:creationId xmlns:a16="http://schemas.microsoft.com/office/drawing/2014/main" id="{CD1D6DC6-7FF6-4668-B034-A57C810C7A19}"/>
                </a:ext>
              </a:extLst>
            </p:cNvPr>
            <p:cNvSpPr/>
            <p:nvPr/>
          </p:nvSpPr>
          <p:spPr>
            <a:xfrm rot="19338880">
              <a:off x="5346203" y="5270161"/>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4D9923FB-7021-40AC-BF44-43E35FA7EA63}"/>
                </a:ext>
              </a:extLst>
            </p:cNvPr>
            <p:cNvSpPr/>
            <p:nvPr/>
          </p:nvSpPr>
          <p:spPr>
            <a:xfrm rot="1933618">
              <a:off x="4308615" y="5271134"/>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7D0C81BA-CADB-45B8-9BE8-05C7CEDBA617}"/>
                </a:ext>
              </a:extLst>
            </p:cNvPr>
            <p:cNvSpPr/>
            <p:nvPr/>
          </p:nvSpPr>
          <p:spPr>
            <a:xfrm rot="1297750" flipH="1">
              <a:off x="4267200" y="5164406"/>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D52272A8-5079-41DF-B120-07457B6E23C5}"/>
                </a:ext>
              </a:extLst>
            </p:cNvPr>
            <p:cNvSpPr/>
            <p:nvPr/>
          </p:nvSpPr>
          <p:spPr>
            <a:xfrm rot="20302250">
              <a:off x="5221368" y="517481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45C9EC4-ADEC-4E91-9E3D-4EAAB876CD3D}"/>
                </a:ext>
              </a:extLst>
            </p:cNvPr>
            <p:cNvSpPr/>
            <p:nvPr/>
          </p:nvSpPr>
          <p:spPr>
            <a:xfrm rot="4886474">
              <a:off x="4896418" y="6202257"/>
              <a:ext cx="216733" cy="48515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F186F2F-723C-4D24-AF6E-6CE31DC0CA9C}"/>
                </a:ext>
              </a:extLst>
            </p:cNvPr>
            <p:cNvSpPr/>
            <p:nvPr/>
          </p:nvSpPr>
          <p:spPr>
            <a:xfrm rot="4886474">
              <a:off x="4574576" y="6202258"/>
              <a:ext cx="216733" cy="48515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a:extLst>
                <a:ext uri="{FF2B5EF4-FFF2-40B4-BE49-F238E27FC236}">
                  <a16:creationId xmlns:a16="http://schemas.microsoft.com/office/drawing/2014/main" id="{388661FF-AA07-44C8-B5F5-FC0A53C47949}"/>
                </a:ext>
              </a:extLst>
            </p:cNvPr>
            <p:cNvSpPr/>
            <p:nvPr/>
          </p:nvSpPr>
          <p:spPr>
            <a:xfrm>
              <a:off x="4831268" y="5522431"/>
              <a:ext cx="426388" cy="905903"/>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67BEB7AC-C909-4130-B717-F24DFB7C66F8}"/>
                </a:ext>
              </a:extLst>
            </p:cNvPr>
            <p:cNvSpPr/>
            <p:nvPr/>
          </p:nvSpPr>
          <p:spPr>
            <a:xfrm rot="263894">
              <a:off x="4553882" y="5483414"/>
              <a:ext cx="383075" cy="961240"/>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a:extLst>
                <a:ext uri="{FF2B5EF4-FFF2-40B4-BE49-F238E27FC236}">
                  <a16:creationId xmlns:a16="http://schemas.microsoft.com/office/drawing/2014/main" id="{ADFA78A5-57EB-4D50-889B-F6409E485D7D}"/>
                </a:ext>
              </a:extLst>
            </p:cNvPr>
            <p:cNvSpPr/>
            <p:nvPr/>
          </p:nvSpPr>
          <p:spPr>
            <a:xfrm rot="1375821">
              <a:off x="4412948" y="4616887"/>
              <a:ext cx="326588" cy="76938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AFDF9BB3-57CB-4220-B380-CDAE05A241A2}"/>
                </a:ext>
              </a:extLst>
            </p:cNvPr>
            <p:cNvSpPr/>
            <p:nvPr/>
          </p:nvSpPr>
          <p:spPr>
            <a:xfrm rot="20337671">
              <a:off x="5091941" y="4632566"/>
              <a:ext cx="326588" cy="749354"/>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a:extLst>
                <a:ext uri="{FF2B5EF4-FFF2-40B4-BE49-F238E27FC236}">
                  <a16:creationId xmlns:a16="http://schemas.microsoft.com/office/drawing/2014/main" id="{E913BB5C-2C37-4C0A-BB98-144FE63D33CF}"/>
                </a:ext>
              </a:extLst>
            </p:cNvPr>
            <p:cNvSpPr/>
            <p:nvPr/>
          </p:nvSpPr>
          <p:spPr>
            <a:xfrm>
              <a:off x="4543405" y="4623150"/>
              <a:ext cx="725750" cy="973619"/>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6BD3F07-11BE-4668-98A7-F148D1CB8AC2}"/>
                </a:ext>
              </a:extLst>
            </p:cNvPr>
            <p:cNvSpPr/>
            <p:nvPr/>
          </p:nvSpPr>
          <p:spPr>
            <a:xfrm>
              <a:off x="4615981" y="4078448"/>
              <a:ext cx="580601"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Manual Input 82">
              <a:extLst>
                <a:ext uri="{FF2B5EF4-FFF2-40B4-BE49-F238E27FC236}">
                  <a16:creationId xmlns:a16="http://schemas.microsoft.com/office/drawing/2014/main" id="{E357F989-3A23-4620-BF0D-E7D098FB8C7F}"/>
                </a:ext>
              </a:extLst>
            </p:cNvPr>
            <p:cNvSpPr/>
            <p:nvPr/>
          </p:nvSpPr>
          <p:spPr>
            <a:xfrm rot="7269359" flipV="1">
              <a:off x="4885797" y="46430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nual Input 83">
              <a:extLst>
                <a:ext uri="{FF2B5EF4-FFF2-40B4-BE49-F238E27FC236}">
                  <a16:creationId xmlns:a16="http://schemas.microsoft.com/office/drawing/2014/main" id="{7D166FF6-4217-407C-9488-2D9A342299AD}"/>
                </a:ext>
              </a:extLst>
            </p:cNvPr>
            <p:cNvSpPr/>
            <p:nvPr/>
          </p:nvSpPr>
          <p:spPr>
            <a:xfrm rot="14330641" flipH="1" flipV="1">
              <a:off x="4595497" y="46430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3D4BCD44-6CAE-4E6A-A41B-ADD4149834F5}"/>
                </a:ext>
              </a:extLst>
            </p:cNvPr>
            <p:cNvSpPr/>
            <p:nvPr/>
          </p:nvSpPr>
          <p:spPr>
            <a:xfrm>
              <a:off x="4579693" y="3982324"/>
              <a:ext cx="689463"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D81546C1-1C5C-4377-9507-C8F7E0265281}"/>
                </a:ext>
              </a:extLst>
            </p:cNvPr>
            <p:cNvCxnSpPr>
              <a:endCxn id="81" idx="2"/>
            </p:cNvCxnSpPr>
            <p:nvPr/>
          </p:nvCxnSpPr>
          <p:spPr>
            <a:xfrm flipH="1">
              <a:off x="4906280" y="4838895"/>
              <a:ext cx="21775" cy="7578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rapezoid 86">
              <a:extLst>
                <a:ext uri="{FF2B5EF4-FFF2-40B4-BE49-F238E27FC236}">
                  <a16:creationId xmlns:a16="http://schemas.microsoft.com/office/drawing/2014/main" id="{860064CF-7A65-40FC-8616-0242BFC7674D}"/>
                </a:ext>
              </a:extLst>
            </p:cNvPr>
            <p:cNvSpPr/>
            <p:nvPr/>
          </p:nvSpPr>
          <p:spPr>
            <a:xfrm>
              <a:off x="4520129" y="5506557"/>
              <a:ext cx="759828" cy="132449"/>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ame 87">
              <a:extLst>
                <a:ext uri="{FF2B5EF4-FFF2-40B4-BE49-F238E27FC236}">
                  <a16:creationId xmlns:a16="http://schemas.microsoft.com/office/drawing/2014/main" id="{AF820FD0-E845-468C-BBF7-C318EBD5A936}"/>
                </a:ext>
              </a:extLst>
            </p:cNvPr>
            <p:cNvSpPr/>
            <p:nvPr/>
          </p:nvSpPr>
          <p:spPr>
            <a:xfrm>
              <a:off x="4876048" y="5478799"/>
              <a:ext cx="108863" cy="160207"/>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Freeform: Shape 88">
              <a:extLst>
                <a:ext uri="{FF2B5EF4-FFF2-40B4-BE49-F238E27FC236}">
                  <a16:creationId xmlns:a16="http://schemas.microsoft.com/office/drawing/2014/main" id="{A90782DB-399C-4102-9812-717532E23817}"/>
                </a:ext>
              </a:extLst>
            </p:cNvPr>
            <p:cNvSpPr/>
            <p:nvPr/>
          </p:nvSpPr>
          <p:spPr>
            <a:xfrm rot="711584">
              <a:off x="4532598" y="3850359"/>
              <a:ext cx="753475" cy="619913"/>
            </a:xfrm>
            <a:custGeom>
              <a:avLst/>
              <a:gdLst>
                <a:gd name="connsiteX0" fmla="*/ 328541 w 753475"/>
                <a:gd name="connsiteY0" fmla="*/ 42339 h 619913"/>
                <a:gd name="connsiteX1" fmla="*/ 753475 w 753475"/>
                <a:gd name="connsiteY1" fmla="*/ 0 h 619913"/>
                <a:gd name="connsiteX2" fmla="*/ 678251 w 753475"/>
                <a:gd name="connsiteY2" fmla="*/ 277433 h 619913"/>
                <a:gd name="connsiteX3" fmla="*/ 285424 w 753475"/>
                <a:gd name="connsiteY3" fmla="*/ 313752 h 619913"/>
                <a:gd name="connsiteX4" fmla="*/ 254012 w 753475"/>
                <a:gd name="connsiteY4" fmla="*/ 319642 h 619913"/>
                <a:gd name="connsiteX5" fmla="*/ 254012 w 753475"/>
                <a:gd name="connsiteY5" fmla="*/ 395624 h 619913"/>
                <a:gd name="connsiteX6" fmla="*/ 127006 w 753475"/>
                <a:gd name="connsiteY6" fmla="*/ 619913 h 619913"/>
                <a:gd name="connsiteX7" fmla="*/ 0 w 753475"/>
                <a:gd name="connsiteY7" fmla="*/ 395624 h 619913"/>
                <a:gd name="connsiteX8" fmla="*/ 127006 w 753475"/>
                <a:gd name="connsiteY8" fmla="*/ 171335 h 619913"/>
                <a:gd name="connsiteX9" fmla="*/ 224750 w 753475"/>
                <a:gd name="connsiteY9" fmla="*/ 171335 h 619913"/>
                <a:gd name="connsiteX10" fmla="*/ 242088 w 753475"/>
                <a:gd name="connsiteY10" fmla="*/ 107391 h 619913"/>
                <a:gd name="connsiteX11" fmla="*/ 328541 w 753475"/>
                <a:gd name="connsiteY11" fmla="*/ 42339 h 61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475" h="619913">
                  <a:moveTo>
                    <a:pt x="328541" y="42339"/>
                  </a:moveTo>
                  <a:cubicBezTo>
                    <a:pt x="464736" y="2275"/>
                    <a:pt x="641804" y="156844"/>
                    <a:pt x="753475" y="0"/>
                  </a:cubicBezTo>
                  <a:lnTo>
                    <a:pt x="678251" y="277433"/>
                  </a:lnTo>
                  <a:cubicBezTo>
                    <a:pt x="575170" y="422213"/>
                    <a:pt x="416366" y="301646"/>
                    <a:pt x="285424" y="313752"/>
                  </a:cubicBezTo>
                  <a:lnTo>
                    <a:pt x="254012" y="319642"/>
                  </a:lnTo>
                  <a:lnTo>
                    <a:pt x="254012" y="395624"/>
                  </a:lnTo>
                  <a:cubicBezTo>
                    <a:pt x="254012" y="519495"/>
                    <a:pt x="197149" y="619913"/>
                    <a:pt x="127006" y="619913"/>
                  </a:cubicBezTo>
                  <a:cubicBezTo>
                    <a:pt x="56863" y="619913"/>
                    <a:pt x="0" y="519495"/>
                    <a:pt x="0" y="395624"/>
                  </a:cubicBezTo>
                  <a:cubicBezTo>
                    <a:pt x="0" y="271753"/>
                    <a:pt x="56863" y="171335"/>
                    <a:pt x="127006" y="171335"/>
                  </a:cubicBezTo>
                  <a:lnTo>
                    <a:pt x="224750" y="171335"/>
                  </a:lnTo>
                  <a:lnTo>
                    <a:pt x="242088" y="107391"/>
                  </a:lnTo>
                  <a:cubicBezTo>
                    <a:pt x="267858" y="71196"/>
                    <a:pt x="297111" y="51585"/>
                    <a:pt x="328541" y="42339"/>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Oval 89">
              <a:extLst>
                <a:ext uri="{FF2B5EF4-FFF2-40B4-BE49-F238E27FC236}">
                  <a16:creationId xmlns:a16="http://schemas.microsoft.com/office/drawing/2014/main" id="{7E344E2C-1A57-4FB9-9878-A560A6704D49}"/>
                </a:ext>
              </a:extLst>
            </p:cNvPr>
            <p:cNvSpPr/>
            <p:nvPr/>
          </p:nvSpPr>
          <p:spPr>
            <a:xfrm rot="15873315">
              <a:off x="4785500" y="5520664"/>
              <a:ext cx="207893" cy="522573"/>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02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125ECE-AA46-4A5B-A763-B2CF82A5D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1828800" y="838200"/>
            <a:ext cx="2438400" cy="523220"/>
          </a:xfrm>
          <a:prstGeom prst="rect">
            <a:avLst/>
          </a:prstGeom>
        </p:spPr>
        <p:txBody>
          <a:bodyPr wrap="square">
            <a:spAutoFit/>
          </a:bodyPr>
          <a:lstStyle/>
          <a:p>
            <a:endParaRPr lang="en-US" sz="2800" b="1" dirty="0">
              <a:solidFill>
                <a:schemeClr val="bg1"/>
              </a:solidFill>
            </a:endParaRPr>
          </a:p>
        </p:txBody>
      </p:sp>
      <p:sp>
        <p:nvSpPr>
          <p:cNvPr id="20" name="TextBox 19"/>
          <p:cNvSpPr txBox="1"/>
          <p:nvPr/>
        </p:nvSpPr>
        <p:spPr>
          <a:xfrm>
            <a:off x="2133600" y="1600200"/>
            <a:ext cx="1600200" cy="369332"/>
          </a:xfrm>
          <a:prstGeom prst="rect">
            <a:avLst/>
          </a:prstGeom>
          <a:noFill/>
        </p:spPr>
        <p:txBody>
          <a:bodyPr wrap="square" rtlCol="0">
            <a:spAutoFit/>
          </a:bodyPr>
          <a:lstStyle/>
          <a:p>
            <a:endParaRPr lang="en-US" dirty="0">
              <a:solidFill>
                <a:schemeClr val="bg1"/>
              </a:solidFill>
            </a:endParaRPr>
          </a:p>
        </p:txBody>
      </p:sp>
      <p:sp>
        <p:nvSpPr>
          <p:cNvPr id="11" name="Rectangle 10"/>
          <p:cNvSpPr/>
          <p:nvPr/>
        </p:nvSpPr>
        <p:spPr>
          <a:xfrm>
            <a:off x="1752600" y="3124200"/>
            <a:ext cx="2514600" cy="369332"/>
          </a:xfrm>
          <a:prstGeom prst="rect">
            <a:avLst/>
          </a:prstGeom>
        </p:spPr>
        <p:txBody>
          <a:bodyPr wrap="square">
            <a:spAutoFit/>
          </a:bodyPr>
          <a:lstStyle/>
          <a:p>
            <a:endParaRPr lang="en-US" b="1" dirty="0">
              <a:solidFill>
                <a:schemeClr val="bg1"/>
              </a:solidFill>
            </a:endParaRPr>
          </a:p>
        </p:txBody>
      </p:sp>
      <p:sp>
        <p:nvSpPr>
          <p:cNvPr id="60" name="Rectangle 59"/>
          <p:cNvSpPr/>
          <p:nvPr/>
        </p:nvSpPr>
        <p:spPr>
          <a:xfrm>
            <a:off x="287593" y="122872"/>
            <a:ext cx="8686800" cy="4247317"/>
          </a:xfrm>
          <a:prstGeom prst="rect">
            <a:avLst/>
          </a:prstGeom>
        </p:spPr>
        <p:txBody>
          <a:bodyPr wrap="square">
            <a:spAutoFit/>
          </a:bodyPr>
          <a:lstStyle/>
          <a:p>
            <a:pPr fontAlgn="base"/>
            <a:r>
              <a:rPr lang="en-US" dirty="0">
                <a:solidFill>
                  <a:schemeClr val="bg1"/>
                </a:solidFill>
              </a:rPr>
              <a:t>Sources:</a:t>
            </a:r>
          </a:p>
          <a:p>
            <a:pPr fontAlgn="base"/>
            <a:endParaRPr lang="en-US" dirty="0">
              <a:solidFill>
                <a:schemeClr val="bg1"/>
              </a:solidFill>
            </a:endParaRPr>
          </a:p>
          <a:p>
            <a:pPr fontAlgn="base"/>
            <a:r>
              <a:rPr lang="en-US" b="1" dirty="0">
                <a:solidFill>
                  <a:schemeClr val="bg1"/>
                </a:solidFill>
              </a:rPr>
              <a:t>Video:</a:t>
            </a:r>
          </a:p>
          <a:p>
            <a:pPr fontAlgn="base"/>
            <a:r>
              <a:rPr lang="en-US" b="1" dirty="0">
                <a:solidFill>
                  <a:schemeClr val="bg1"/>
                </a:solidFill>
              </a:rPr>
              <a:t>Deciding How to Focus Repentance</a:t>
            </a:r>
            <a:r>
              <a:rPr lang="en-US" dirty="0">
                <a:solidFill>
                  <a:schemeClr val="bg1"/>
                </a:solidFill>
              </a:rPr>
              <a:t> (0:39)</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Neil A. Anderson(“Repent … That I May Heal You,”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2009, 41).</a:t>
            </a:r>
          </a:p>
          <a:p>
            <a:pPr fontAlgn="base"/>
            <a:endParaRPr lang="en-US" dirty="0">
              <a:solidFill>
                <a:schemeClr val="bg1"/>
              </a:solidFill>
            </a:endParaRPr>
          </a:p>
          <a:p>
            <a:pPr fontAlgn="base"/>
            <a:r>
              <a:rPr lang="en-US" dirty="0">
                <a:solidFill>
                  <a:schemeClr val="bg1"/>
                </a:solidFill>
              </a:rPr>
              <a:t>Who’s Who in the Book of Mormon by Ed. J. Pinegar and Richard J. Allen pg. 46, 69-72, 116-117, 126-129</a:t>
            </a:r>
          </a:p>
          <a:p>
            <a:pPr fontAlgn="base"/>
            <a:endParaRPr lang="en-US" dirty="0">
              <a:solidFill>
                <a:schemeClr val="bg1"/>
              </a:solidFill>
            </a:endParaRPr>
          </a:p>
          <a:p>
            <a:pPr fontAlgn="base"/>
            <a:r>
              <a:rPr lang="en-US" dirty="0">
                <a:solidFill>
                  <a:schemeClr val="bg1"/>
                </a:solidFill>
              </a:rPr>
              <a:t>Elder Richard G. Scott (“The Joy of Redeeming the Dead,”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2012, 93).</a:t>
            </a:r>
          </a:p>
          <a:p>
            <a:pPr fontAlgn="base"/>
            <a:endParaRPr lang="en-US" dirty="0">
              <a:solidFill>
                <a:schemeClr val="bg1"/>
              </a:solidFill>
            </a:endParaRPr>
          </a:p>
          <a:p>
            <a:pPr fontAlgn="base"/>
            <a:r>
              <a:rPr lang="en-US" dirty="0">
                <a:solidFill>
                  <a:schemeClr val="bg1"/>
                </a:solidFill>
              </a:rPr>
              <a:t>President Howard W. Hunter (“A Temple-Motivated People,” </a:t>
            </a:r>
            <a:r>
              <a:rPr lang="en-US" i="1" dirty="0">
                <a:solidFill>
                  <a:schemeClr val="bg1"/>
                </a:solidFill>
              </a:rPr>
              <a:t>Ensign,</a:t>
            </a:r>
            <a:r>
              <a:rPr lang="en-US" dirty="0">
                <a:solidFill>
                  <a:schemeClr val="bg1"/>
                </a:solidFill>
              </a:rPr>
              <a:t> Feb. 1995, 4</a:t>
            </a:r>
          </a:p>
        </p:txBody>
      </p:sp>
      <p:grpSp>
        <p:nvGrpSpPr>
          <p:cNvPr id="8" name="Group 7">
            <a:extLst>
              <a:ext uri="{FF2B5EF4-FFF2-40B4-BE49-F238E27FC236}">
                <a16:creationId xmlns:a16="http://schemas.microsoft.com/office/drawing/2014/main" id="{4A0A958A-42C8-4B63-9EA2-D5F4DC81C3CF}"/>
              </a:ext>
            </a:extLst>
          </p:cNvPr>
          <p:cNvGrpSpPr/>
          <p:nvPr/>
        </p:nvGrpSpPr>
        <p:grpSpPr>
          <a:xfrm>
            <a:off x="4436807" y="337066"/>
            <a:ext cx="1143000" cy="1447800"/>
            <a:chOff x="7543800" y="3810000"/>
            <a:chExt cx="1143000" cy="1447800"/>
          </a:xfrm>
        </p:grpSpPr>
        <p:sp>
          <p:nvSpPr>
            <p:cNvPr id="9" name="Trapezoid 8">
              <a:extLst>
                <a:ext uri="{FF2B5EF4-FFF2-40B4-BE49-F238E27FC236}">
                  <a16:creationId xmlns:a16="http://schemas.microsoft.com/office/drawing/2014/main" id="{4B2835A9-11CB-47AC-A093-A00B8C016735}"/>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703EB15C-D442-48FD-9ADA-7375EC358A43}"/>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0">
              <a:extLst>
                <a:ext uri="{FF2B5EF4-FFF2-40B4-BE49-F238E27FC236}">
                  <a16:creationId xmlns:a16="http://schemas.microsoft.com/office/drawing/2014/main" id="{9326B3C2-B911-47BE-8D2E-9375260B20D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81">
              <a:extLst>
                <a:ext uri="{FF2B5EF4-FFF2-40B4-BE49-F238E27FC236}">
                  <a16:creationId xmlns:a16="http://schemas.microsoft.com/office/drawing/2014/main" id="{7DB0E038-9B07-4914-B15B-3A5196E8F86A}"/>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4A6D5FE-58EB-468C-A300-1D97B3571EA0}"/>
                </a:ext>
              </a:extLst>
            </p:cNvPr>
            <p:cNvGrpSpPr/>
            <p:nvPr/>
          </p:nvGrpSpPr>
          <p:grpSpPr>
            <a:xfrm>
              <a:off x="7924800" y="3810000"/>
              <a:ext cx="645353" cy="610017"/>
              <a:chOff x="7924800" y="5867400"/>
              <a:chExt cx="645353" cy="610017"/>
            </a:xfrm>
          </p:grpSpPr>
          <p:grpSp>
            <p:nvGrpSpPr>
              <p:cNvPr id="24" name="Group 13">
                <a:extLst>
                  <a:ext uri="{FF2B5EF4-FFF2-40B4-BE49-F238E27FC236}">
                    <a16:creationId xmlns:a16="http://schemas.microsoft.com/office/drawing/2014/main" id="{B9B3C08E-C6D7-4DB3-8343-10D97E11DAB8}"/>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BA7439D6-E3CB-4FF4-9B09-FA6A8F7CC7E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556F158-FA2D-4725-A4BB-DCB731EAA4B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43BA948-65E2-45A2-BE0D-5502DC050AC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2E70BD0-FFF2-455B-9898-1D0A71E4FFA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B130DE7E-2CBF-4DBD-8D1A-798CCFB8E44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AFC27CB7-36D2-4FB1-A26B-12AAABAE5172}"/>
                </a:ext>
              </a:extLst>
            </p:cNvPr>
            <p:cNvGrpSpPr/>
            <p:nvPr/>
          </p:nvGrpSpPr>
          <p:grpSpPr>
            <a:xfrm>
              <a:off x="7543800" y="4038600"/>
              <a:ext cx="403070" cy="381000"/>
              <a:chOff x="7924800" y="5867400"/>
              <a:chExt cx="645353" cy="610017"/>
            </a:xfrm>
          </p:grpSpPr>
          <p:grpSp>
            <p:nvGrpSpPr>
              <p:cNvPr id="16" name="Group 13">
                <a:extLst>
                  <a:ext uri="{FF2B5EF4-FFF2-40B4-BE49-F238E27FC236}">
                    <a16:creationId xmlns:a16="http://schemas.microsoft.com/office/drawing/2014/main" id="{46EAB605-0778-4173-87AF-C514771F97D3}"/>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D54EEBC6-83C8-4E09-BFC2-CFA644F738D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BB7A986-0B89-4202-8DEB-B0D5C058D85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1DA393D-987E-452C-A3AD-8C5C943161D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154E36D-B243-4017-ADBF-49DB265FDF1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B34D8492-7545-4430-B668-7DCCD870C0D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50204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52401"/>
            <a:ext cx="4572000" cy="4708981"/>
          </a:xfrm>
          <a:prstGeom prst="rect">
            <a:avLst/>
          </a:prstGeom>
          <a:ln>
            <a:solidFill>
              <a:schemeClr val="tx1"/>
            </a:solidFill>
          </a:ln>
        </p:spPr>
        <p:txBody>
          <a:bodyPr>
            <a:spAutoFit/>
          </a:bodyPr>
          <a:lstStyle/>
          <a:p>
            <a:pPr fontAlgn="base"/>
            <a:r>
              <a:rPr lang="en-US" sz="1200" b="1" dirty="0" err="1"/>
              <a:t>Urim</a:t>
            </a:r>
            <a:r>
              <a:rPr lang="en-US" sz="1200" b="1" dirty="0"/>
              <a:t> and </a:t>
            </a:r>
            <a:r>
              <a:rPr lang="en-US" sz="1200" b="1" dirty="0" err="1"/>
              <a:t>Thummim</a:t>
            </a:r>
            <a:endParaRPr lang="en-US" sz="1200" b="1" dirty="0"/>
          </a:p>
          <a:p>
            <a:pPr fontAlgn="base"/>
            <a:r>
              <a:rPr lang="en-US" sz="1200" dirty="0"/>
              <a:t>Hebrew term that means “Lights and Perfections.” An instrument prepared of God to assist man in obtaining revelation from the Lord and in translating languages. See Ex. 28:30; Lev. 8:8; Num. 27:21; Deut. 33:8; 1 Sam. 28:6;Ezra 2:63; Neh. 7:65; JS—H 1:35.</a:t>
            </a:r>
          </a:p>
          <a:p>
            <a:pPr fontAlgn="base"/>
            <a:endParaRPr lang="en-US" sz="1200" dirty="0"/>
          </a:p>
          <a:p>
            <a:pPr fontAlgn="base"/>
            <a:r>
              <a:rPr lang="en-US" sz="1200" dirty="0"/>
              <a:t>Using a </a:t>
            </a:r>
            <a:r>
              <a:rPr lang="en-US" sz="1200" dirty="0" err="1"/>
              <a:t>Urim</a:t>
            </a:r>
            <a:r>
              <a:rPr lang="en-US" sz="1200" dirty="0"/>
              <a:t> and </a:t>
            </a:r>
            <a:r>
              <a:rPr lang="en-US" sz="1200" dirty="0" err="1"/>
              <a:t>Thummim</a:t>
            </a:r>
            <a:r>
              <a:rPr lang="en-US" sz="1200" dirty="0"/>
              <a:t> is the special prerogative of a seer, and it would seem reasonable that such instruments were used from the time of Adam. However, the earliest mention is in connection with the brother of Jared (Ether 3:21–28). Abraham used a </a:t>
            </a:r>
            <a:r>
              <a:rPr lang="en-US" sz="1200" dirty="0" err="1"/>
              <a:t>Urim</a:t>
            </a:r>
            <a:r>
              <a:rPr lang="en-US" sz="1200" dirty="0"/>
              <a:t> and </a:t>
            </a:r>
            <a:r>
              <a:rPr lang="en-US" sz="1200" dirty="0" err="1"/>
              <a:t>Thummim</a:t>
            </a:r>
            <a:r>
              <a:rPr lang="en-US" sz="1200" dirty="0"/>
              <a:t> (Abr. 3:1–4), as did Aaron and the priests of Israel, and also the prophets among the Nephites (Omni 1:20–21; Mosiah 8:13–19; 21:26–28; 28:11–20; Ether 4:1–7). </a:t>
            </a:r>
          </a:p>
          <a:p>
            <a:pPr fontAlgn="base"/>
            <a:endParaRPr lang="en-US" sz="1200" dirty="0"/>
          </a:p>
          <a:p>
            <a:pPr fontAlgn="base"/>
            <a:r>
              <a:rPr lang="en-US" sz="1200" dirty="0"/>
              <a:t>There is more than one </a:t>
            </a:r>
            <a:r>
              <a:rPr lang="en-US" sz="1200" dirty="0" err="1"/>
              <a:t>Urim</a:t>
            </a:r>
            <a:r>
              <a:rPr lang="en-US" sz="1200" dirty="0"/>
              <a:t> and </a:t>
            </a:r>
            <a:r>
              <a:rPr lang="en-US" sz="1200" dirty="0" err="1"/>
              <a:t>Thummim</a:t>
            </a:r>
            <a:r>
              <a:rPr lang="en-US" sz="1200" dirty="0"/>
              <a:t>, but we are informed that Joseph Smith had the one used by the brother of Jared (Ether 3:22–28; D&amp;C 10:1; 17:1). </a:t>
            </a:r>
          </a:p>
          <a:p>
            <a:pPr fontAlgn="base"/>
            <a:endParaRPr lang="en-US" sz="1200" dirty="0"/>
          </a:p>
          <a:p>
            <a:pPr fontAlgn="base"/>
            <a:r>
              <a:rPr lang="en-US" sz="1200" dirty="0"/>
              <a:t>(See </a:t>
            </a:r>
            <a:r>
              <a:rPr lang="en-US" sz="1200" i="1" dirty="0"/>
              <a:t>Seer.</a:t>
            </a:r>
            <a:r>
              <a:rPr lang="en-US" sz="1200" dirty="0"/>
              <a:t>) A partial description is given in JS—H 1:35. Joseph Smith used it in translating the Book of Mormon and in obtaining other revelations.</a:t>
            </a:r>
          </a:p>
          <a:p>
            <a:pPr fontAlgn="base"/>
            <a:r>
              <a:rPr lang="en-US" sz="1200" dirty="0"/>
              <a:t>This earth in its celestial condition will be a </a:t>
            </a:r>
            <a:r>
              <a:rPr lang="en-US" sz="1200" dirty="0" err="1"/>
              <a:t>Urim</a:t>
            </a:r>
            <a:r>
              <a:rPr lang="en-US" sz="1200" dirty="0"/>
              <a:t> and </a:t>
            </a:r>
            <a:r>
              <a:rPr lang="en-US" sz="1200" dirty="0" err="1"/>
              <a:t>Thummim</a:t>
            </a:r>
            <a:r>
              <a:rPr lang="en-US" sz="1200" dirty="0"/>
              <a:t>, and many within that kingdom will have an additional </a:t>
            </a:r>
            <a:r>
              <a:rPr lang="en-US" sz="1200" dirty="0" err="1"/>
              <a:t>Urim</a:t>
            </a:r>
            <a:r>
              <a:rPr lang="en-US" sz="1200" dirty="0"/>
              <a:t> and </a:t>
            </a:r>
            <a:r>
              <a:rPr lang="en-US" sz="1200" dirty="0" err="1"/>
              <a:t>Thummim</a:t>
            </a:r>
            <a:r>
              <a:rPr lang="en-US" sz="1200" dirty="0"/>
              <a:t> (D&amp;C 130:6–11).</a:t>
            </a:r>
          </a:p>
          <a:p>
            <a:pPr fontAlgn="base"/>
            <a:r>
              <a:rPr lang="en-US" sz="1200" dirty="0"/>
              <a:t>Bible Dictionary</a:t>
            </a:r>
          </a:p>
        </p:txBody>
      </p:sp>
      <p:pic>
        <p:nvPicPr>
          <p:cNvPr id="19458" name="Picture 2" descr="http://mormondiscussion.podbean.com/mf/web/465q28/JosephPlatesPainting.jpg"/>
          <p:cNvPicPr>
            <a:picLocks noChangeAspect="1" noChangeArrowheads="1"/>
          </p:cNvPicPr>
          <p:nvPr/>
        </p:nvPicPr>
        <p:blipFill>
          <a:blip r:embed="rId2" cstate="print"/>
          <a:srcRect/>
          <a:stretch>
            <a:fillRect/>
          </a:stretch>
        </p:blipFill>
        <p:spPr bwMode="auto">
          <a:xfrm>
            <a:off x="6858001" y="990600"/>
            <a:ext cx="3078967" cy="2209800"/>
          </a:xfrm>
          <a:prstGeom prst="rect">
            <a:avLst/>
          </a:prstGeom>
          <a:noFill/>
        </p:spPr>
      </p:pic>
      <p:sp>
        <p:nvSpPr>
          <p:cNvPr id="4" name="Rectangle 3"/>
          <p:cNvSpPr/>
          <p:nvPr/>
        </p:nvSpPr>
        <p:spPr>
          <a:xfrm>
            <a:off x="6019800" y="4549676"/>
            <a:ext cx="4572000" cy="2308324"/>
          </a:xfrm>
          <a:prstGeom prst="rect">
            <a:avLst/>
          </a:prstGeom>
          <a:ln>
            <a:solidFill>
              <a:schemeClr val="tx1"/>
            </a:solidFill>
          </a:ln>
        </p:spPr>
        <p:txBody>
          <a:bodyPr>
            <a:spAutoFit/>
          </a:bodyPr>
          <a:lstStyle/>
          <a:p>
            <a:r>
              <a:rPr lang="en-US" sz="1200" dirty="0"/>
              <a:t>“Joseph Smith would put the seer stone into a hat, and put his face in the hat, drawing it closely around his face to exclude the light; and in the darkness the spiritual light would shine. A piece of something resembling parchment would appear, and on that appeared the writing. One character at a time would appear, and under it was the interpretation in English. Brother Joseph would read off the English to Oliver </a:t>
            </a:r>
            <a:r>
              <a:rPr lang="en-US" sz="1200" dirty="0" err="1"/>
              <a:t>Cowdery</a:t>
            </a:r>
            <a:r>
              <a:rPr lang="en-US" sz="1200" dirty="0"/>
              <a:t>, who was his principal scribe, and when it was written down and repeated to Brother Joseph to see if it was correct, then it would disappear, and another character with the interpretation would appear. Thus the Book of Mormon was translated by the gift and power of God, and not by any power of man.” (David </a:t>
            </a:r>
            <a:r>
              <a:rPr lang="en-US" sz="1200" dirty="0" err="1"/>
              <a:t>Whitmer</a:t>
            </a:r>
            <a:r>
              <a:rPr lang="en-US" sz="1200" dirty="0"/>
              <a:t>, </a:t>
            </a:r>
            <a:r>
              <a:rPr lang="en-US" sz="1200" i="1" dirty="0"/>
              <a:t>An Address to All Believers in Christ,</a:t>
            </a:r>
            <a:r>
              <a:rPr lang="en-US" sz="1200" dirty="0"/>
              <a:t> Richmond, Mo.: </a:t>
            </a:r>
            <a:r>
              <a:rPr lang="en-US" sz="1200" dirty="0" err="1"/>
              <a:t>n.p</a:t>
            </a:r>
            <a:r>
              <a:rPr lang="en-US" sz="1200" dirty="0"/>
              <a:t>., 1887, p. 12.)</a:t>
            </a:r>
          </a:p>
        </p:txBody>
      </p:sp>
      <p:sp>
        <p:nvSpPr>
          <p:cNvPr id="5" name="Rectangle 4"/>
          <p:cNvSpPr/>
          <p:nvPr/>
        </p:nvSpPr>
        <p:spPr>
          <a:xfrm>
            <a:off x="6096000" y="3886201"/>
            <a:ext cx="4572000" cy="646331"/>
          </a:xfrm>
          <a:prstGeom prst="rect">
            <a:avLst/>
          </a:prstGeom>
        </p:spPr>
        <p:txBody>
          <a:bodyPr>
            <a:spAutoFit/>
          </a:bodyPr>
          <a:lstStyle/>
          <a:p>
            <a:pPr fontAlgn="base"/>
            <a:r>
              <a:rPr lang="en-US" dirty="0"/>
              <a:t>A Treasured Testament</a:t>
            </a:r>
          </a:p>
          <a:p>
            <a:pPr fontAlgn="base"/>
            <a:r>
              <a:rPr lang="en-US" cap="all" dirty="0"/>
              <a:t>BY ELDER RUSSELL M. NELSON July 1993</a:t>
            </a:r>
          </a:p>
        </p:txBody>
      </p:sp>
      <p:pic>
        <p:nvPicPr>
          <p:cNvPr id="19460" name="Picture 4" descr="http://2.bp.blogspot.com/-FgMvaIQbYYc/UaTU37O0eLI/AAAAAAAAKG8/zlWbpBoZ3Qo/s1600/145C-Image+Joseph+Translating.jpg"/>
          <p:cNvPicPr>
            <a:picLocks noChangeAspect="1" noChangeArrowheads="1"/>
          </p:cNvPicPr>
          <p:nvPr/>
        </p:nvPicPr>
        <p:blipFill>
          <a:blip r:embed="rId3" cstate="print"/>
          <a:srcRect/>
          <a:stretch>
            <a:fillRect/>
          </a:stretch>
        </p:blipFill>
        <p:spPr bwMode="auto">
          <a:xfrm>
            <a:off x="2895601" y="4953000"/>
            <a:ext cx="3076575" cy="1660474"/>
          </a:xfrm>
          <a:prstGeom prst="rect">
            <a:avLst/>
          </a:prstGeom>
          <a:noFill/>
        </p:spPr>
      </p:pic>
    </p:spTree>
    <p:extLst>
      <p:ext uri="{BB962C8B-B14F-4D97-AF65-F5344CB8AC3E}">
        <p14:creationId xmlns:p14="http://schemas.microsoft.com/office/powerpoint/2010/main" val="365270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417DC-66CA-4F5A-96D7-DBD4962422F6}"/>
              </a:ext>
            </a:extLst>
          </p:cNvPr>
          <p:cNvSpPr txBox="1"/>
          <p:nvPr/>
        </p:nvSpPr>
        <p:spPr>
          <a:xfrm>
            <a:off x="325505" y="287011"/>
            <a:ext cx="5098775" cy="6324808"/>
          </a:xfrm>
          <a:prstGeom prst="rect">
            <a:avLst/>
          </a:prstGeom>
          <a:noFill/>
          <a:ln>
            <a:solidFill>
              <a:schemeClr val="tx1"/>
            </a:solidFill>
          </a:ln>
        </p:spPr>
        <p:txBody>
          <a:bodyPr wrap="square">
            <a:spAutoFit/>
          </a:bodyPr>
          <a:lstStyle/>
          <a:p>
            <a:pPr algn="ctr"/>
            <a:r>
              <a:rPr lang="en-US" sz="1500" b="1" i="0" dirty="0">
                <a:solidFill>
                  <a:srgbClr val="000000"/>
                </a:solidFill>
                <a:effectLst/>
              </a:rPr>
              <a:t>SEER STONE</a:t>
            </a:r>
          </a:p>
          <a:p>
            <a:r>
              <a:rPr lang="en-US" sz="1500" b="0" i="0" dirty="0">
                <a:solidFill>
                  <a:srgbClr val="000000"/>
                </a:solidFill>
                <a:effectLst/>
              </a:rPr>
              <a:t>In Joseph Smith’s day, some individuals claimed that they had a gift to “see,” or receive divine or supernatural messages, through seer stones. These beliefs came from the Bible and from European cultural traditions brought to early America by immigrants. Joseph Smith and his family accepted these beliefs, and Joseph occasionally used stones he located in the ground to help neighbors find missing objects or search for buried treasure.</a:t>
            </a:r>
            <a:endParaRPr lang="en-US" sz="1500" b="0" i="0" baseline="30000" dirty="0">
              <a:solidFill>
                <a:srgbClr val="000000"/>
              </a:solidFill>
              <a:effectLst/>
            </a:endParaRPr>
          </a:p>
          <a:p>
            <a:r>
              <a:rPr lang="en-US" sz="1500" b="0" i="0" dirty="0">
                <a:solidFill>
                  <a:srgbClr val="000000"/>
                </a:solidFill>
                <a:effectLst/>
              </a:rPr>
              <a:t>When Joseph Smith received the golden plates in 1827, he also received a translation instrument with them, “two stones in silver bows” used by “‘seers’ in ancient or former times” (</a:t>
            </a:r>
            <a:r>
              <a:rPr lang="en-US" sz="1500" dirty="0"/>
              <a:t>Joseph Smith—History 1:35</a:t>
            </a:r>
            <a:r>
              <a:rPr lang="en-US" sz="1500" b="0" i="0" dirty="0">
                <a:solidFill>
                  <a:srgbClr val="000000"/>
                </a:solidFill>
                <a:effectLst/>
              </a:rPr>
              <a:t>). This instrument was referred to in the Book of Mormon as the “interpreters.” During the translation of the Book of Mormon, Joseph Smith apparently used both of these instruments—the interpreters and his seer stone—interchangeably. They worked in much the same way, and the early Saints sometimes used the term “Urim and Thummim” to refer to the seer stone as well as the interpreters. The Prophet also received several of the revelations found today in the Doctrine and Covenants by means of these instruments of revelation.</a:t>
            </a:r>
            <a:r>
              <a:rPr lang="en-US" sz="1500" b="0" i="0" u="none" strike="noStrike" baseline="30000" dirty="0">
                <a:effectLst/>
                <a:hlinkClick r:id="rId2"/>
              </a:rPr>
              <a:t>3</a:t>
            </a:r>
            <a:r>
              <a:rPr lang="en-US" sz="1500" b="0" i="0" dirty="0">
                <a:solidFill>
                  <a:srgbClr val="000000"/>
                </a:solidFill>
                <a:effectLst/>
              </a:rPr>
              <a:t> As Joseph became more experienced in spiritual matters, he eventually started receiving revelation without these aids.</a:t>
            </a:r>
          </a:p>
          <a:p>
            <a:r>
              <a:rPr lang="en-US" sz="1500" dirty="0">
                <a:hlinkClick r:id="rId3"/>
              </a:rPr>
              <a:t>https://www.churchofjesuschrist.org/study/history/topics/seer-stones?lang=eng</a:t>
            </a:r>
            <a:endParaRPr lang="en-US" sz="1500" dirty="0">
              <a:solidFill>
                <a:srgbClr val="000000"/>
              </a:solidFill>
            </a:endParaRPr>
          </a:p>
          <a:p>
            <a:endParaRPr lang="en-US" sz="1500" dirty="0"/>
          </a:p>
        </p:txBody>
      </p:sp>
      <p:sp>
        <p:nvSpPr>
          <p:cNvPr id="5" name="TextBox 4">
            <a:extLst>
              <a:ext uri="{FF2B5EF4-FFF2-40B4-BE49-F238E27FC236}">
                <a16:creationId xmlns:a16="http://schemas.microsoft.com/office/drawing/2014/main" id="{4208C736-6784-4BA5-AE23-FEF00D5081D7}"/>
              </a:ext>
            </a:extLst>
          </p:cNvPr>
          <p:cNvSpPr txBox="1"/>
          <p:nvPr/>
        </p:nvSpPr>
        <p:spPr>
          <a:xfrm>
            <a:off x="5424279" y="287011"/>
            <a:ext cx="6442215" cy="5909310"/>
          </a:xfrm>
          <a:prstGeom prst="rect">
            <a:avLst/>
          </a:prstGeom>
          <a:noFill/>
          <a:ln>
            <a:solidFill>
              <a:schemeClr val="tx1"/>
            </a:solidFill>
          </a:ln>
        </p:spPr>
        <p:txBody>
          <a:bodyPr wrap="square">
            <a:spAutoFit/>
          </a:bodyPr>
          <a:lstStyle/>
          <a:p>
            <a:pPr algn="ctr" fontAlgn="base"/>
            <a:r>
              <a:rPr lang="en-US" b="1" i="0" dirty="0">
                <a:effectLst/>
              </a:rPr>
              <a:t>Urim and Thummim</a:t>
            </a:r>
            <a:endParaRPr lang="en-US" b="0" i="0" dirty="0">
              <a:effectLst/>
            </a:endParaRPr>
          </a:p>
          <a:p>
            <a:pPr algn="l" fontAlgn="base"/>
            <a:r>
              <a:rPr lang="en-US" b="0" i="0" dirty="0">
                <a:solidFill>
                  <a:srgbClr val="000000"/>
                </a:solidFill>
                <a:effectLst/>
              </a:rPr>
              <a:t>Hebrew term that means “Lights and Perfections.” An instrument prepared of God to assist man in obtaining revelation from the Lord and in translating languages. See </a:t>
            </a:r>
            <a:r>
              <a:rPr lang="en-US" dirty="0">
                <a:solidFill>
                  <a:srgbClr val="000000"/>
                </a:solidFill>
              </a:rPr>
              <a:t>Ex. 28:30;</a:t>
            </a:r>
            <a:r>
              <a:rPr lang="en-US" b="0" i="0" dirty="0">
                <a:solidFill>
                  <a:srgbClr val="000000"/>
                </a:solidFill>
                <a:effectLst/>
              </a:rPr>
              <a:t> </a:t>
            </a:r>
            <a:r>
              <a:rPr lang="en-US" dirty="0">
                <a:solidFill>
                  <a:srgbClr val="000000"/>
                </a:solidFill>
              </a:rPr>
              <a:t>Lev. 8:8</a:t>
            </a:r>
            <a:r>
              <a:rPr lang="en-US" b="0" i="0" dirty="0">
                <a:solidFill>
                  <a:srgbClr val="000000"/>
                </a:solidFill>
                <a:effectLst/>
              </a:rPr>
              <a:t>; </a:t>
            </a:r>
            <a:r>
              <a:rPr lang="en-US" dirty="0">
                <a:solidFill>
                  <a:srgbClr val="000000"/>
                </a:solidFill>
              </a:rPr>
              <a:t>Num. 27:21</a:t>
            </a:r>
            <a:r>
              <a:rPr lang="en-US" b="0" i="0" dirty="0">
                <a:solidFill>
                  <a:srgbClr val="000000"/>
                </a:solidFill>
                <a:effectLst/>
              </a:rPr>
              <a:t>; </a:t>
            </a:r>
            <a:r>
              <a:rPr lang="en-US" dirty="0">
                <a:solidFill>
                  <a:srgbClr val="000000"/>
                </a:solidFill>
              </a:rPr>
              <a:t>Deut. 33:8</a:t>
            </a:r>
            <a:r>
              <a:rPr lang="en-US" b="0" i="0" dirty="0">
                <a:solidFill>
                  <a:srgbClr val="000000"/>
                </a:solidFill>
                <a:effectLst/>
              </a:rPr>
              <a:t>; </a:t>
            </a:r>
            <a:r>
              <a:rPr lang="en-US" dirty="0">
                <a:solidFill>
                  <a:srgbClr val="000000"/>
                </a:solidFill>
              </a:rPr>
              <a:t>1 Sam. 28:6</a:t>
            </a:r>
            <a:r>
              <a:rPr lang="en-US" b="0" i="0" dirty="0">
                <a:solidFill>
                  <a:srgbClr val="000000"/>
                </a:solidFill>
                <a:effectLst/>
              </a:rPr>
              <a:t>; </a:t>
            </a:r>
            <a:r>
              <a:rPr lang="en-US" dirty="0">
                <a:solidFill>
                  <a:srgbClr val="000000"/>
                </a:solidFill>
              </a:rPr>
              <a:t>Ezra 2:63</a:t>
            </a:r>
            <a:r>
              <a:rPr lang="en-US" b="0" i="0" dirty="0">
                <a:solidFill>
                  <a:srgbClr val="000000"/>
                </a:solidFill>
                <a:effectLst/>
              </a:rPr>
              <a:t>; </a:t>
            </a:r>
            <a:r>
              <a:rPr lang="en-US" dirty="0">
                <a:solidFill>
                  <a:srgbClr val="000000"/>
                </a:solidFill>
              </a:rPr>
              <a:t>Neh. 7:65</a:t>
            </a:r>
            <a:r>
              <a:rPr lang="en-US" b="0" i="0" dirty="0">
                <a:solidFill>
                  <a:srgbClr val="000000"/>
                </a:solidFill>
                <a:effectLst/>
              </a:rPr>
              <a:t>; </a:t>
            </a:r>
            <a:r>
              <a:rPr lang="en-US" dirty="0">
                <a:solidFill>
                  <a:srgbClr val="000000"/>
                </a:solidFill>
              </a:rPr>
              <a:t>JS—H 1:35</a:t>
            </a:r>
            <a:r>
              <a:rPr lang="en-US" b="0" i="0" dirty="0">
                <a:solidFill>
                  <a:srgbClr val="000000"/>
                </a:solidFill>
                <a:effectLst/>
              </a:rPr>
              <a:t>.</a:t>
            </a:r>
          </a:p>
          <a:p>
            <a:pPr algn="l" fontAlgn="base"/>
            <a:r>
              <a:rPr lang="en-US" b="0" i="0" dirty="0">
                <a:solidFill>
                  <a:srgbClr val="000000"/>
                </a:solidFill>
                <a:effectLst/>
              </a:rPr>
              <a:t>Using a Urim and Thummim is the special prerogative of a seer, and it would seem reasonable that such instruments were used from the time of Adam. However, the earliest mention is in connection with the brother of Jared (</a:t>
            </a:r>
            <a:r>
              <a:rPr lang="en-US" dirty="0">
                <a:solidFill>
                  <a:srgbClr val="000000"/>
                </a:solidFill>
              </a:rPr>
              <a:t>Ether 3:21–28</a:t>
            </a:r>
            <a:r>
              <a:rPr lang="en-US" b="0" i="0" dirty="0">
                <a:solidFill>
                  <a:srgbClr val="000000"/>
                </a:solidFill>
                <a:effectLst/>
              </a:rPr>
              <a:t>). Abraham used a Urim and Thummim (</a:t>
            </a:r>
            <a:r>
              <a:rPr lang="en-US" dirty="0">
                <a:solidFill>
                  <a:srgbClr val="000000"/>
                </a:solidFill>
              </a:rPr>
              <a:t>Abr. 3:1–4</a:t>
            </a:r>
            <a:r>
              <a:rPr lang="en-US" b="0" i="0" dirty="0">
                <a:solidFill>
                  <a:srgbClr val="000000"/>
                </a:solidFill>
                <a:effectLst/>
              </a:rPr>
              <a:t>), as did Aaron and the priests of Israel, and also the prophets among the Nephites (</a:t>
            </a:r>
            <a:r>
              <a:rPr lang="en-US" dirty="0">
                <a:solidFill>
                  <a:srgbClr val="000000"/>
                </a:solidFill>
              </a:rPr>
              <a:t>Omni 1:20–21</a:t>
            </a:r>
            <a:r>
              <a:rPr lang="en-US" b="0" i="0" dirty="0">
                <a:solidFill>
                  <a:srgbClr val="000000"/>
                </a:solidFill>
                <a:effectLst/>
              </a:rPr>
              <a:t>; </a:t>
            </a:r>
            <a:r>
              <a:rPr lang="en-US" dirty="0">
                <a:solidFill>
                  <a:srgbClr val="000000"/>
                </a:solidFill>
              </a:rPr>
              <a:t>Mosiah 8:13–19</a:t>
            </a:r>
            <a:r>
              <a:rPr lang="en-US" b="0" i="0" dirty="0">
                <a:solidFill>
                  <a:srgbClr val="000000"/>
                </a:solidFill>
                <a:effectLst/>
              </a:rPr>
              <a:t>; </a:t>
            </a:r>
            <a:r>
              <a:rPr lang="en-US" dirty="0">
                <a:solidFill>
                  <a:srgbClr val="000000"/>
                </a:solidFill>
              </a:rPr>
              <a:t>21:26–28</a:t>
            </a:r>
            <a:r>
              <a:rPr lang="en-US" b="0" i="0" dirty="0">
                <a:solidFill>
                  <a:srgbClr val="000000"/>
                </a:solidFill>
                <a:effectLst/>
              </a:rPr>
              <a:t>; </a:t>
            </a:r>
            <a:r>
              <a:rPr lang="en-US" dirty="0">
                <a:solidFill>
                  <a:srgbClr val="000000"/>
                </a:solidFill>
              </a:rPr>
              <a:t>28:11–20</a:t>
            </a:r>
            <a:r>
              <a:rPr lang="en-US" b="0" i="0" dirty="0">
                <a:solidFill>
                  <a:srgbClr val="000000"/>
                </a:solidFill>
                <a:effectLst/>
              </a:rPr>
              <a:t>; </a:t>
            </a:r>
            <a:r>
              <a:rPr lang="en-US" dirty="0">
                <a:solidFill>
                  <a:srgbClr val="000000"/>
                </a:solidFill>
              </a:rPr>
              <a:t>Ether 4:1–7</a:t>
            </a:r>
            <a:r>
              <a:rPr lang="en-US" b="0" i="0" dirty="0">
                <a:solidFill>
                  <a:srgbClr val="000000"/>
                </a:solidFill>
                <a:effectLst/>
              </a:rPr>
              <a:t>). There is more than one Urim and Thummim, but we are informed that Joseph Smith had the one used by the brother of Jared (</a:t>
            </a:r>
            <a:r>
              <a:rPr lang="en-US" dirty="0">
                <a:solidFill>
                  <a:srgbClr val="000000"/>
                </a:solidFill>
              </a:rPr>
              <a:t>Ether 3:22–28</a:t>
            </a:r>
            <a:r>
              <a:rPr lang="en-US" b="0" i="0" dirty="0">
                <a:solidFill>
                  <a:srgbClr val="000000"/>
                </a:solidFill>
                <a:effectLst/>
              </a:rPr>
              <a:t>; </a:t>
            </a:r>
            <a:r>
              <a:rPr lang="en-US" dirty="0">
                <a:solidFill>
                  <a:srgbClr val="000000"/>
                </a:solidFill>
              </a:rPr>
              <a:t>D&amp;C 10:1</a:t>
            </a:r>
            <a:r>
              <a:rPr lang="en-US" b="0" i="0" dirty="0">
                <a:solidFill>
                  <a:srgbClr val="000000"/>
                </a:solidFill>
                <a:effectLst/>
              </a:rPr>
              <a:t>; </a:t>
            </a:r>
            <a:r>
              <a:rPr lang="en-US" dirty="0">
                <a:solidFill>
                  <a:srgbClr val="000000"/>
                </a:solidFill>
              </a:rPr>
              <a:t>17:1</a:t>
            </a:r>
            <a:r>
              <a:rPr lang="en-US" b="0" i="0" dirty="0">
                <a:solidFill>
                  <a:srgbClr val="000000"/>
                </a:solidFill>
                <a:effectLst/>
              </a:rPr>
              <a:t>). (See </a:t>
            </a:r>
            <a:r>
              <a:rPr lang="en-US" i="1" dirty="0">
                <a:solidFill>
                  <a:srgbClr val="000000"/>
                </a:solidFill>
              </a:rPr>
              <a:t>Seer</a:t>
            </a:r>
            <a:r>
              <a:rPr lang="en-US" b="0" i="1" dirty="0">
                <a:solidFill>
                  <a:srgbClr val="000000"/>
                </a:solidFill>
                <a:effectLst/>
              </a:rPr>
              <a:t>.</a:t>
            </a:r>
            <a:r>
              <a:rPr lang="en-US" b="0" i="0" dirty="0">
                <a:solidFill>
                  <a:srgbClr val="000000"/>
                </a:solidFill>
                <a:effectLst/>
              </a:rPr>
              <a:t>) A partial description is given in </a:t>
            </a:r>
            <a:r>
              <a:rPr lang="en-US" dirty="0">
                <a:solidFill>
                  <a:srgbClr val="000000"/>
                </a:solidFill>
              </a:rPr>
              <a:t>JS—H 1:35</a:t>
            </a:r>
            <a:r>
              <a:rPr lang="en-US" b="0" i="0" dirty="0">
                <a:solidFill>
                  <a:srgbClr val="000000"/>
                </a:solidFill>
                <a:effectLst/>
              </a:rPr>
              <a:t>. Joseph Smith used it in translating the Book of Mormon and in obtaining other revelations.</a:t>
            </a:r>
          </a:p>
          <a:p>
            <a:pPr algn="l" fontAlgn="base"/>
            <a:r>
              <a:rPr lang="en-US" b="0" i="0" dirty="0">
                <a:solidFill>
                  <a:srgbClr val="000000"/>
                </a:solidFill>
                <a:effectLst/>
              </a:rPr>
              <a:t>This earth in its celestial condition will be a Urim and Thummim, and many within that kingdom will have an additional Urim and Thummim (</a:t>
            </a:r>
            <a:r>
              <a:rPr lang="en-US" dirty="0">
                <a:solidFill>
                  <a:srgbClr val="000000"/>
                </a:solidFill>
              </a:rPr>
              <a:t>D&amp;C 130:6–11</a:t>
            </a:r>
            <a:r>
              <a:rPr lang="en-US" b="0" i="0" dirty="0">
                <a:solidFill>
                  <a:srgbClr val="000000"/>
                </a:solidFill>
                <a:effectLst/>
              </a:rPr>
              <a:t>)</a:t>
            </a:r>
          </a:p>
          <a:p>
            <a:pPr algn="l" fontAlgn="base"/>
            <a:r>
              <a:rPr lang="en-US" dirty="0">
                <a:solidFill>
                  <a:srgbClr val="000000"/>
                </a:solidFill>
              </a:rPr>
              <a:t>Bible Dictionary</a:t>
            </a:r>
            <a:r>
              <a:rPr lang="en-US" b="0" i="0" dirty="0">
                <a:solidFill>
                  <a:srgbClr val="000000"/>
                </a:solidFill>
                <a:effectLst/>
              </a:rPr>
              <a:t>.</a:t>
            </a:r>
          </a:p>
        </p:txBody>
      </p:sp>
    </p:spTree>
    <p:extLst>
      <p:ext uri="{BB962C8B-B14F-4D97-AF65-F5344CB8AC3E}">
        <p14:creationId xmlns:p14="http://schemas.microsoft.com/office/powerpoint/2010/main" val="530783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52600" y="152398"/>
          <a:ext cx="8686800" cy="6477002"/>
        </p:xfrm>
        <a:graphic>
          <a:graphicData uri="http://schemas.openxmlformats.org/drawingml/2006/table">
            <a:tbl>
              <a:tblPr firstRow="1" bandRow="1">
                <a:tableStyleId>{5940675A-B579-460E-94D1-54222C63F5DA}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1722026">
                <a:tc>
                  <a:txBody>
                    <a:bodyPr/>
                    <a:lstStyle/>
                    <a:p>
                      <a:pPr fontAlgn="base"/>
                      <a:r>
                        <a:rPr lang="en-US" sz="1200" b="1" i="0" kern="1200" dirty="0">
                          <a:solidFill>
                            <a:schemeClr val="tx1"/>
                          </a:solidFill>
                          <a:latin typeface="+mn-lt"/>
                          <a:ea typeface="+mn-ea"/>
                          <a:cs typeface="+mn-cs"/>
                        </a:rPr>
                        <a:t>Group 1</a:t>
                      </a:r>
                    </a:p>
                    <a:p>
                      <a:pPr fontAlgn="base"/>
                      <a:r>
                        <a:rPr lang="en-US" sz="1200" b="1" i="0" u="none" strike="noStrike" kern="1200" dirty="0">
                          <a:solidFill>
                            <a:schemeClr val="tx1"/>
                          </a:solidFill>
                          <a:latin typeface="+mn-lt"/>
                          <a:ea typeface="+mn-ea"/>
                          <a:cs typeface="+mn-cs"/>
                        </a:rPr>
                        <a:t>Doctrine and Covenants 2:1</a:t>
                      </a:r>
                      <a:r>
                        <a:rPr lang="en-US" sz="1200" b="1" i="0" kern="1200" dirty="0">
                          <a:solidFill>
                            <a:schemeClr val="tx1"/>
                          </a:solidFill>
                          <a:latin typeface="+mn-lt"/>
                          <a:ea typeface="+mn-ea"/>
                          <a:cs typeface="+mn-cs"/>
                        </a:rPr>
                        <a:t>—</a:t>
                      </a:r>
                    </a:p>
                    <a:p>
                      <a:pPr fontAlgn="base"/>
                      <a:endParaRPr lang="en-US" sz="1200" b="1" i="0" kern="1200" dirty="0">
                        <a:solidFill>
                          <a:schemeClr val="tx1"/>
                        </a:solidFill>
                        <a:latin typeface="+mn-lt"/>
                        <a:ea typeface="+mn-ea"/>
                        <a:cs typeface="+mn-cs"/>
                      </a:endParaRPr>
                    </a:p>
                    <a:p>
                      <a:pPr fontAlgn="base"/>
                      <a:r>
                        <a:rPr lang="en-US" sz="1200" b="1" i="0" kern="1200" dirty="0">
                          <a:solidFill>
                            <a:schemeClr val="tx1"/>
                          </a:solidFill>
                          <a:latin typeface="+mn-lt"/>
                          <a:ea typeface="+mn-ea"/>
                          <a:cs typeface="+mn-cs"/>
                        </a:rPr>
                        <a:t>Who is Elijah?</a:t>
                      </a:r>
                    </a:p>
                    <a:p>
                      <a:pPr fontAlgn="base"/>
                      <a:endParaRPr lang="en-US" sz="1200" b="1" i="0" kern="1200" dirty="0">
                        <a:solidFill>
                          <a:schemeClr val="tx1"/>
                        </a:solidFill>
                        <a:latin typeface="+mn-lt"/>
                        <a:ea typeface="+mn-ea"/>
                        <a:cs typeface="+mn-cs"/>
                      </a:endParaRPr>
                    </a:p>
                    <a:p>
                      <a:pPr fontAlgn="base"/>
                      <a:r>
                        <a:rPr lang="en-US" sz="1200" b="1" i="0" kern="1200" dirty="0">
                          <a:solidFill>
                            <a:schemeClr val="tx1"/>
                          </a:solidFill>
                          <a:latin typeface="+mn-lt"/>
                          <a:ea typeface="+mn-ea"/>
                          <a:cs typeface="+mn-cs"/>
                        </a:rPr>
                        <a:t>What priesthood power did Moroni say Elijah would restore?</a:t>
                      </a:r>
                    </a:p>
                    <a:p>
                      <a:endParaRPr lang="en-US" dirty="0"/>
                    </a:p>
                  </a:txBody>
                  <a:tcPr/>
                </a:tc>
                <a:tc>
                  <a:txBody>
                    <a:bodyPr/>
                    <a:lstStyle/>
                    <a:p>
                      <a:pPr fontAlgn="base"/>
                      <a:r>
                        <a:rPr lang="en-US" sz="1200" b="1" i="0" kern="1200" dirty="0">
                          <a:solidFill>
                            <a:schemeClr val="tx1"/>
                          </a:solidFill>
                          <a:latin typeface="+mn-lt"/>
                          <a:ea typeface="+mn-ea"/>
                          <a:cs typeface="+mn-cs"/>
                        </a:rPr>
                        <a:t>Group 2</a:t>
                      </a:r>
                    </a:p>
                    <a:p>
                      <a:pPr fontAlgn="base"/>
                      <a:r>
                        <a:rPr lang="en-US" sz="1200" b="1" i="0" u="none" strike="noStrike" kern="1200" dirty="0">
                          <a:solidFill>
                            <a:schemeClr val="tx1"/>
                          </a:solidFill>
                          <a:latin typeface="+mn-lt"/>
                          <a:ea typeface="+mn-ea"/>
                          <a:cs typeface="+mn-cs"/>
                        </a:rPr>
                        <a:t>Doctrine and Covenants 2:2</a:t>
                      </a:r>
                      <a:r>
                        <a:rPr lang="en-US" sz="1200" b="1" i="0" kern="1200" dirty="0">
                          <a:solidFill>
                            <a:schemeClr val="tx1"/>
                          </a:solidFill>
                          <a:latin typeface="+mn-lt"/>
                          <a:ea typeface="+mn-ea"/>
                          <a:cs typeface="+mn-cs"/>
                        </a:rPr>
                        <a:t>—</a:t>
                      </a:r>
                    </a:p>
                    <a:p>
                      <a:pPr fontAlgn="base"/>
                      <a:endParaRPr lang="en-US" sz="1200" b="1" i="0" kern="1200" dirty="0">
                        <a:solidFill>
                          <a:schemeClr val="tx1"/>
                        </a:solidFill>
                        <a:latin typeface="+mn-lt"/>
                        <a:ea typeface="+mn-ea"/>
                        <a:cs typeface="+mn-cs"/>
                      </a:endParaRPr>
                    </a:p>
                    <a:p>
                      <a:pPr fontAlgn="base"/>
                      <a:r>
                        <a:rPr lang="en-US" sz="1200" b="1" i="0" kern="1200" dirty="0">
                          <a:solidFill>
                            <a:schemeClr val="tx1"/>
                          </a:solidFill>
                          <a:latin typeface="+mn-lt"/>
                          <a:ea typeface="+mn-ea"/>
                          <a:cs typeface="+mn-cs"/>
                        </a:rPr>
                        <a:t>Who are the fathers and the children referred to in this verse?</a:t>
                      </a:r>
                    </a:p>
                  </a:txBody>
                  <a:tcPr/>
                </a:tc>
                <a:tc>
                  <a:txBody>
                    <a:bodyPr/>
                    <a:lstStyle/>
                    <a:p>
                      <a:pPr fontAlgn="base"/>
                      <a:r>
                        <a:rPr lang="en-US" sz="1200" b="1" i="0" kern="1200" dirty="0">
                          <a:solidFill>
                            <a:schemeClr val="tx1"/>
                          </a:solidFill>
                          <a:latin typeface="+mn-lt"/>
                          <a:ea typeface="+mn-ea"/>
                          <a:cs typeface="+mn-cs"/>
                        </a:rPr>
                        <a:t>Group 3</a:t>
                      </a:r>
                    </a:p>
                    <a:p>
                      <a:pPr fontAlgn="base"/>
                      <a:r>
                        <a:rPr lang="en-US" sz="1200" b="1" i="0" u="none" strike="noStrike" kern="1200" dirty="0">
                          <a:solidFill>
                            <a:schemeClr val="tx1"/>
                          </a:solidFill>
                          <a:latin typeface="+mn-lt"/>
                          <a:ea typeface="+mn-ea"/>
                          <a:cs typeface="+mn-cs"/>
                        </a:rPr>
                        <a:t>Doctrine and Covenants 2:3</a:t>
                      </a:r>
                      <a:r>
                        <a:rPr lang="en-US" sz="1200" b="1" i="0" kern="1200" dirty="0">
                          <a:solidFill>
                            <a:schemeClr val="tx1"/>
                          </a:solidFill>
                          <a:latin typeface="+mn-lt"/>
                          <a:ea typeface="+mn-ea"/>
                          <a:cs typeface="+mn-cs"/>
                        </a:rPr>
                        <a:t>—</a:t>
                      </a:r>
                    </a:p>
                    <a:p>
                      <a:pPr fontAlgn="base"/>
                      <a:endParaRPr lang="en-US" sz="1200" b="1" i="0" kern="1200" dirty="0">
                        <a:solidFill>
                          <a:schemeClr val="tx1"/>
                        </a:solidFill>
                        <a:latin typeface="+mn-lt"/>
                        <a:ea typeface="+mn-ea"/>
                        <a:cs typeface="+mn-cs"/>
                      </a:endParaRPr>
                    </a:p>
                    <a:p>
                      <a:pPr fontAlgn="base"/>
                      <a:r>
                        <a:rPr lang="en-US" sz="1200" b="1" i="0" kern="1200" dirty="0">
                          <a:solidFill>
                            <a:schemeClr val="tx1"/>
                          </a:solidFill>
                          <a:latin typeface="+mn-lt"/>
                          <a:ea typeface="+mn-ea"/>
                          <a:cs typeface="+mn-cs"/>
                        </a:rPr>
                        <a:t>Why would the earth be utterly wasted if the sealing power had not been restored?</a:t>
                      </a:r>
                    </a:p>
                    <a:p>
                      <a:endParaRPr lang="en-US" dirty="0"/>
                    </a:p>
                  </a:txBody>
                  <a:tcPr/>
                </a:tc>
                <a:extLst>
                  <a:ext uri="{0D108BD9-81ED-4DB2-BD59-A6C34878D82A}">
                    <a16:rowId xmlns:a16="http://schemas.microsoft.com/office/drawing/2014/main" val="10000"/>
                  </a:ext>
                </a:extLst>
              </a:tr>
              <a:tr h="4754976">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392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52600" y="152400"/>
          <a:ext cx="8686800" cy="6503671"/>
        </p:xfrm>
        <a:graphic>
          <a:graphicData uri="http://schemas.openxmlformats.org/drawingml/2006/table">
            <a:tbl>
              <a:tblPr firstRow="1" bandRow="1">
                <a:tableStyleId>{5940675A-B579-460E-94D1-54222C63F5DA}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1543050">
                <a:tc>
                  <a:txBody>
                    <a:bodyPr/>
                    <a:lstStyle/>
                    <a:p>
                      <a:pPr fontAlgn="base"/>
                      <a:r>
                        <a:rPr lang="en-US" sz="1200" b="1" i="0" kern="1200" dirty="0">
                          <a:solidFill>
                            <a:schemeClr val="tx1"/>
                          </a:solidFill>
                          <a:latin typeface="+mn-lt"/>
                          <a:ea typeface="+mn-ea"/>
                          <a:cs typeface="+mn-cs"/>
                        </a:rPr>
                        <a:t>Group 1</a:t>
                      </a:r>
                    </a:p>
                    <a:p>
                      <a:pPr fontAlgn="base"/>
                      <a:r>
                        <a:rPr lang="en-US" sz="1200" b="1" i="0" u="none" strike="noStrike" kern="1200" dirty="0">
                          <a:solidFill>
                            <a:schemeClr val="tx1"/>
                          </a:solidFill>
                          <a:latin typeface="+mn-lt"/>
                          <a:ea typeface="+mn-ea"/>
                          <a:cs typeface="+mn-cs"/>
                        </a:rPr>
                        <a:t>Doctrine and Covenants 2:1</a:t>
                      </a:r>
                      <a:r>
                        <a:rPr lang="en-US" sz="1200" b="1" i="0" kern="1200" dirty="0">
                          <a:solidFill>
                            <a:schemeClr val="tx1"/>
                          </a:solidFill>
                          <a:latin typeface="+mn-lt"/>
                          <a:ea typeface="+mn-ea"/>
                          <a:cs typeface="+mn-cs"/>
                        </a:rPr>
                        <a:t>—</a:t>
                      </a:r>
                    </a:p>
                    <a:p>
                      <a:pPr fontAlgn="base"/>
                      <a:endParaRPr lang="en-US" sz="1200" b="1" i="0" kern="1200" dirty="0">
                        <a:solidFill>
                          <a:schemeClr val="tx1"/>
                        </a:solidFill>
                        <a:latin typeface="+mn-lt"/>
                        <a:ea typeface="+mn-ea"/>
                        <a:cs typeface="+mn-cs"/>
                      </a:endParaRPr>
                    </a:p>
                    <a:p>
                      <a:pPr fontAlgn="base"/>
                      <a:r>
                        <a:rPr lang="en-US" sz="1200" b="1" i="0" kern="1200" dirty="0">
                          <a:solidFill>
                            <a:schemeClr val="tx1"/>
                          </a:solidFill>
                          <a:latin typeface="+mn-lt"/>
                          <a:ea typeface="+mn-ea"/>
                          <a:cs typeface="+mn-cs"/>
                        </a:rPr>
                        <a:t>Who is Elijah?</a:t>
                      </a:r>
                    </a:p>
                    <a:p>
                      <a:pPr fontAlgn="base"/>
                      <a:endParaRPr lang="en-US" sz="1200" b="1" i="0" kern="1200" dirty="0">
                        <a:solidFill>
                          <a:schemeClr val="tx1"/>
                        </a:solidFill>
                        <a:latin typeface="+mn-lt"/>
                        <a:ea typeface="+mn-ea"/>
                        <a:cs typeface="+mn-cs"/>
                      </a:endParaRPr>
                    </a:p>
                    <a:p>
                      <a:pPr fontAlgn="base"/>
                      <a:r>
                        <a:rPr lang="en-US" sz="1200" b="1" i="0" kern="1200" dirty="0">
                          <a:solidFill>
                            <a:schemeClr val="tx1"/>
                          </a:solidFill>
                          <a:latin typeface="+mn-lt"/>
                          <a:ea typeface="+mn-ea"/>
                          <a:cs typeface="+mn-cs"/>
                        </a:rPr>
                        <a:t>What priesthood power did Moroni say Elijah would restore?</a:t>
                      </a:r>
                    </a:p>
                    <a:p>
                      <a:endParaRPr lang="en-US" dirty="0"/>
                    </a:p>
                  </a:txBody>
                  <a:tcPr/>
                </a:tc>
                <a:tc>
                  <a:txBody>
                    <a:bodyPr/>
                    <a:lstStyle/>
                    <a:p>
                      <a:pPr fontAlgn="base"/>
                      <a:r>
                        <a:rPr lang="en-US" sz="1200" b="1" i="0" kern="1200" dirty="0">
                          <a:solidFill>
                            <a:schemeClr val="tx1"/>
                          </a:solidFill>
                          <a:latin typeface="+mn-lt"/>
                          <a:ea typeface="+mn-ea"/>
                          <a:cs typeface="+mn-cs"/>
                        </a:rPr>
                        <a:t>Group 2</a:t>
                      </a:r>
                    </a:p>
                    <a:p>
                      <a:pPr fontAlgn="base"/>
                      <a:r>
                        <a:rPr lang="en-US" sz="1200" b="1" i="0" u="none" strike="noStrike" kern="1200" dirty="0">
                          <a:solidFill>
                            <a:schemeClr val="tx1"/>
                          </a:solidFill>
                          <a:latin typeface="+mn-lt"/>
                          <a:ea typeface="+mn-ea"/>
                          <a:cs typeface="+mn-cs"/>
                        </a:rPr>
                        <a:t>Doctrine and Covenants 2:2</a:t>
                      </a:r>
                      <a:r>
                        <a:rPr lang="en-US" sz="1200" b="1" i="0" kern="1200" dirty="0">
                          <a:solidFill>
                            <a:schemeClr val="tx1"/>
                          </a:solidFill>
                          <a:latin typeface="+mn-lt"/>
                          <a:ea typeface="+mn-ea"/>
                          <a:cs typeface="+mn-cs"/>
                        </a:rPr>
                        <a:t>—</a:t>
                      </a:r>
                    </a:p>
                    <a:p>
                      <a:pPr fontAlgn="base"/>
                      <a:endParaRPr lang="en-US" sz="1200" b="1" i="0" kern="1200" dirty="0">
                        <a:solidFill>
                          <a:schemeClr val="tx1"/>
                        </a:solidFill>
                        <a:latin typeface="+mn-lt"/>
                        <a:ea typeface="+mn-ea"/>
                        <a:cs typeface="+mn-cs"/>
                      </a:endParaRPr>
                    </a:p>
                    <a:p>
                      <a:pPr fontAlgn="base"/>
                      <a:r>
                        <a:rPr lang="en-US" sz="1200" b="1" i="0" kern="1200" dirty="0">
                          <a:solidFill>
                            <a:schemeClr val="tx1"/>
                          </a:solidFill>
                          <a:latin typeface="+mn-lt"/>
                          <a:ea typeface="+mn-ea"/>
                          <a:cs typeface="+mn-cs"/>
                        </a:rPr>
                        <a:t>Who are the fathers and the children referred to in this verse?</a:t>
                      </a:r>
                    </a:p>
                  </a:txBody>
                  <a:tcPr/>
                </a:tc>
                <a:tc>
                  <a:txBody>
                    <a:bodyPr/>
                    <a:lstStyle/>
                    <a:p>
                      <a:pPr fontAlgn="base"/>
                      <a:r>
                        <a:rPr lang="en-US" sz="1200" b="1" i="0" kern="1200" dirty="0">
                          <a:solidFill>
                            <a:schemeClr val="tx1"/>
                          </a:solidFill>
                          <a:latin typeface="+mn-lt"/>
                          <a:ea typeface="+mn-ea"/>
                          <a:cs typeface="+mn-cs"/>
                        </a:rPr>
                        <a:t>Group 3</a:t>
                      </a:r>
                    </a:p>
                    <a:p>
                      <a:pPr fontAlgn="base"/>
                      <a:r>
                        <a:rPr lang="en-US" sz="1200" b="1" i="0" u="none" strike="noStrike" kern="1200" dirty="0">
                          <a:solidFill>
                            <a:schemeClr val="tx1"/>
                          </a:solidFill>
                          <a:latin typeface="+mn-lt"/>
                          <a:ea typeface="+mn-ea"/>
                          <a:cs typeface="+mn-cs"/>
                        </a:rPr>
                        <a:t>Doctrine and Covenants 2:3</a:t>
                      </a:r>
                      <a:r>
                        <a:rPr lang="en-US" sz="1200" b="1" i="0" kern="1200" dirty="0">
                          <a:solidFill>
                            <a:schemeClr val="tx1"/>
                          </a:solidFill>
                          <a:latin typeface="+mn-lt"/>
                          <a:ea typeface="+mn-ea"/>
                          <a:cs typeface="+mn-cs"/>
                        </a:rPr>
                        <a:t>—</a:t>
                      </a:r>
                    </a:p>
                    <a:p>
                      <a:pPr fontAlgn="base"/>
                      <a:endParaRPr lang="en-US" sz="1200" b="1" i="0" kern="1200" dirty="0">
                        <a:solidFill>
                          <a:schemeClr val="tx1"/>
                        </a:solidFill>
                        <a:latin typeface="+mn-lt"/>
                        <a:ea typeface="+mn-ea"/>
                        <a:cs typeface="+mn-cs"/>
                      </a:endParaRPr>
                    </a:p>
                    <a:p>
                      <a:pPr fontAlgn="base"/>
                      <a:r>
                        <a:rPr lang="en-US" sz="1200" b="1" i="0" kern="1200" dirty="0">
                          <a:solidFill>
                            <a:schemeClr val="tx1"/>
                          </a:solidFill>
                          <a:latin typeface="+mn-lt"/>
                          <a:ea typeface="+mn-ea"/>
                          <a:cs typeface="+mn-cs"/>
                        </a:rPr>
                        <a:t>Why would the earth be utterly wasted if the sealing power had not been restored?</a:t>
                      </a:r>
                    </a:p>
                    <a:p>
                      <a:endParaRPr lang="en-US" dirty="0"/>
                    </a:p>
                  </a:txBody>
                  <a:tcPr/>
                </a:tc>
                <a:extLst>
                  <a:ext uri="{0D108BD9-81ED-4DB2-BD59-A6C34878D82A}">
                    <a16:rowId xmlns:a16="http://schemas.microsoft.com/office/drawing/2014/main" val="10000"/>
                  </a:ext>
                </a:extLst>
              </a:tr>
              <a:tr h="1047751">
                <a:tc>
                  <a:txBody>
                    <a:bodyPr/>
                    <a:lstStyle/>
                    <a:p>
                      <a:r>
                        <a:rPr lang="en-US" sz="1200" b="0" i="0" u="none" strike="noStrike" kern="1200" dirty="0">
                          <a:solidFill>
                            <a:schemeClr val="tx1"/>
                          </a:solidFill>
                          <a:latin typeface="+mn-lt"/>
                          <a:ea typeface="+mn-ea"/>
                          <a:cs typeface="+mn-cs"/>
                        </a:rPr>
                        <a:t>Doctrine and Covenants 2:1</a:t>
                      </a:r>
                      <a:r>
                        <a:rPr lang="en-US" sz="1200" b="0" i="0" kern="1200" dirty="0">
                          <a:solidFill>
                            <a:schemeClr val="tx1"/>
                          </a:solidFill>
                          <a:latin typeface="+mn-lt"/>
                          <a:ea typeface="+mn-ea"/>
                          <a:cs typeface="+mn-cs"/>
                        </a:rPr>
                        <a:t>—</a:t>
                      </a:r>
                    </a:p>
                    <a:p>
                      <a:r>
                        <a:rPr lang="en-US" sz="1200" b="1" i="0" kern="1200" dirty="0">
                          <a:solidFill>
                            <a:schemeClr val="tx1"/>
                          </a:solidFill>
                          <a:latin typeface="+mn-lt"/>
                          <a:ea typeface="+mn-ea"/>
                          <a:cs typeface="+mn-cs"/>
                        </a:rPr>
                        <a:t>God would send Elijah to restore the sealing power to the earth before the Second Coming of Jesus Christ.</a:t>
                      </a:r>
                      <a:endParaRPr lang="en-US" sz="1200" dirty="0"/>
                    </a:p>
                  </a:txBody>
                  <a:tcPr/>
                </a:tc>
                <a:tc>
                  <a:txBody>
                    <a:bodyPr/>
                    <a:lstStyle/>
                    <a:p>
                      <a:r>
                        <a:rPr lang="en-US" sz="1200" b="0" i="0" u="none" strike="noStrike" kern="1200" dirty="0">
                          <a:solidFill>
                            <a:schemeClr val="tx1"/>
                          </a:solidFill>
                          <a:latin typeface="+mn-lt"/>
                          <a:ea typeface="+mn-ea"/>
                          <a:cs typeface="+mn-cs"/>
                        </a:rPr>
                        <a:t>Doctrine and Covenants 2:2</a:t>
                      </a:r>
                      <a:r>
                        <a:rPr lang="en-US" sz="1200" b="0" i="0" kern="1200" dirty="0">
                          <a:solidFill>
                            <a:schemeClr val="tx1"/>
                          </a:solidFill>
                          <a:latin typeface="+mn-lt"/>
                          <a:ea typeface="+mn-ea"/>
                          <a:cs typeface="+mn-cs"/>
                        </a:rPr>
                        <a:t>—</a:t>
                      </a:r>
                    </a:p>
                    <a:p>
                      <a:r>
                        <a:rPr lang="en-US" sz="1200" b="1" i="0" kern="1200" dirty="0">
                          <a:solidFill>
                            <a:schemeClr val="tx1"/>
                          </a:solidFill>
                          <a:latin typeface="+mn-lt"/>
                          <a:ea typeface="+mn-ea"/>
                          <a:cs typeface="+mn-cs"/>
                        </a:rPr>
                        <a:t>Our hearts can be turned to our ancestors, and we can perform ordinances for them in temples.</a:t>
                      </a:r>
                      <a:endParaRPr lang="en-US" sz="1200" dirty="0"/>
                    </a:p>
                  </a:txBody>
                  <a:tcPr/>
                </a:tc>
                <a:tc>
                  <a:txBody>
                    <a:bodyPr/>
                    <a:lstStyle/>
                    <a:p>
                      <a:r>
                        <a:rPr lang="en-US" sz="1200" b="0" i="0" u="none" strike="noStrike" kern="1200" dirty="0">
                          <a:solidFill>
                            <a:schemeClr val="tx1"/>
                          </a:solidFill>
                          <a:latin typeface="+mn-lt"/>
                          <a:ea typeface="+mn-ea"/>
                          <a:cs typeface="+mn-cs"/>
                        </a:rPr>
                        <a:t>Doctrine and Covenants 2:3</a:t>
                      </a:r>
                      <a:r>
                        <a:rPr lang="en-US" sz="1200" b="0" i="0" kern="1200" dirty="0">
                          <a:solidFill>
                            <a:schemeClr val="tx1"/>
                          </a:solidFill>
                          <a:latin typeface="+mn-lt"/>
                          <a:ea typeface="+mn-ea"/>
                          <a:cs typeface="+mn-cs"/>
                        </a:rPr>
                        <a:t>—</a:t>
                      </a:r>
                    </a:p>
                    <a:p>
                      <a:r>
                        <a:rPr lang="en-US" sz="1200" b="1" i="0" kern="1200" dirty="0">
                          <a:solidFill>
                            <a:schemeClr val="tx1"/>
                          </a:solidFill>
                          <a:latin typeface="+mn-lt"/>
                          <a:ea typeface="+mn-ea"/>
                          <a:cs typeface="+mn-cs"/>
                        </a:rPr>
                        <a:t>Without the power to unite families for eternity, the earth would be destroyed at Jesus Christ’s Second Coming.</a:t>
                      </a:r>
                      <a:endParaRPr lang="en-US" sz="1200" dirty="0"/>
                    </a:p>
                  </a:txBody>
                  <a:tcPr/>
                </a:tc>
                <a:extLst>
                  <a:ext uri="{0D108BD9-81ED-4DB2-BD59-A6C34878D82A}">
                    <a16:rowId xmlns:a16="http://schemas.microsoft.com/office/drawing/2014/main" val="10001"/>
                  </a:ext>
                </a:extLst>
              </a:tr>
              <a:tr h="381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“Elijah was a great prophet with great power given him by God. He held the greatest power God gives to His children: he held the sealing power, the power to bind on earth and have it bound in heaven” (President Henry B. </a:t>
                      </a:r>
                      <a:r>
                        <a:rPr lang="en-US" sz="1200" b="0" i="0" kern="1200" dirty="0" err="1">
                          <a:solidFill>
                            <a:schemeClr val="tx1"/>
                          </a:solidFill>
                          <a:latin typeface="+mn-lt"/>
                          <a:ea typeface="+mn-ea"/>
                          <a:cs typeface="+mn-cs"/>
                        </a:rPr>
                        <a:t>Eyring</a:t>
                      </a:r>
                      <a:r>
                        <a:rPr lang="en-US" sz="1200" b="0" i="0"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“Hearts Bound Together,”</a:t>
                      </a:r>
                      <a:r>
                        <a:rPr lang="en-US" sz="1200" b="0" i="0" kern="1200" dirty="0">
                          <a:solidFill>
                            <a:schemeClr val="tx1"/>
                          </a:solidFill>
                          <a:latin typeface="+mn-lt"/>
                          <a:ea typeface="+mn-ea"/>
                          <a:cs typeface="+mn-cs"/>
                        </a:rPr>
                        <a:t> </a:t>
                      </a:r>
                      <a:r>
                        <a:rPr lang="en-US" sz="1200" b="0" i="1" kern="1200" dirty="0">
                          <a:solidFill>
                            <a:schemeClr val="tx1"/>
                          </a:solidFill>
                          <a:latin typeface="+mn-lt"/>
                          <a:ea typeface="+mn-ea"/>
                          <a:cs typeface="+mn-cs"/>
                        </a:rPr>
                        <a:t>Ensign</a:t>
                      </a:r>
                      <a:r>
                        <a:rPr lang="en-US" sz="1200" b="0" i="0" kern="1200" dirty="0">
                          <a:solidFill>
                            <a:schemeClr val="tx1"/>
                          </a:solidFill>
                          <a:latin typeface="+mn-lt"/>
                          <a:ea typeface="+mn-ea"/>
                          <a:cs typeface="+mn-cs"/>
                        </a:rPr>
                        <a:t> or </a:t>
                      </a:r>
                      <a:r>
                        <a:rPr lang="en-US" sz="1200" b="0" i="1" kern="1200" dirty="0">
                          <a:solidFill>
                            <a:schemeClr val="tx1"/>
                          </a:solidFill>
                          <a:latin typeface="+mn-lt"/>
                          <a:ea typeface="+mn-ea"/>
                          <a:cs typeface="+mn-cs"/>
                        </a:rPr>
                        <a:t>Liahona,</a:t>
                      </a:r>
                      <a:r>
                        <a:rPr lang="en-US" sz="1200" b="0" i="0" kern="1200" dirty="0">
                          <a:solidFill>
                            <a:schemeClr val="tx1"/>
                          </a:solidFill>
                          <a:latin typeface="+mn-lt"/>
                          <a:ea typeface="+mn-ea"/>
                          <a:cs typeface="+mn-cs"/>
                        </a:rPr>
                        <a:t> May 2005, 78).</a:t>
                      </a:r>
                    </a:p>
                    <a:p>
                      <a:endParaRPr lang="en-US" dirty="0"/>
                    </a:p>
                  </a:txBody>
                  <a:tcPr/>
                </a:tc>
                <a:tc>
                  <a:txBody>
                    <a:bodyPr/>
                    <a:lstStyle/>
                    <a:p>
                      <a:pPr fontAlgn="base"/>
                      <a:r>
                        <a:rPr lang="en-US" sz="1000" b="0" i="0" kern="1200" dirty="0">
                          <a:solidFill>
                            <a:schemeClr val="tx1"/>
                          </a:solidFill>
                          <a:latin typeface="+mn-lt"/>
                          <a:ea typeface="+mn-ea"/>
                          <a:cs typeface="+mn-cs"/>
                        </a:rPr>
                        <a:t>In the prophecy that “he shall plant in the hearts of the children the promises made to the fathers,” the phrase “the fathers” refers to “Abraham, Isaac, and Jacob, to whom the promises were made. What are the promises? They are the promises of a </a:t>
                      </a:r>
                      <a:r>
                        <a:rPr lang="en-US" sz="1100" b="0" i="0" kern="1200" dirty="0">
                          <a:solidFill>
                            <a:schemeClr val="tx1"/>
                          </a:solidFill>
                          <a:latin typeface="+mn-lt"/>
                          <a:ea typeface="+mn-ea"/>
                          <a:cs typeface="+mn-cs"/>
                        </a:rPr>
                        <a:t>continuation of the </a:t>
                      </a:r>
                      <a:r>
                        <a:rPr lang="en-US" sz="1100" b="0" i="0" u="none" strike="noStrike" kern="1200" dirty="0">
                          <a:solidFill>
                            <a:schemeClr val="tx1"/>
                          </a:solidFill>
                          <a:latin typeface="+mn-lt"/>
                          <a:ea typeface="+mn-ea"/>
                          <a:cs typeface="+mn-cs"/>
                        </a:rPr>
                        <a:t>family</a:t>
                      </a:r>
                      <a:r>
                        <a:rPr lang="en-US" sz="1100" b="0" i="0" u="none" strike="noStrike" kern="1200" baseline="0" dirty="0">
                          <a:solidFill>
                            <a:schemeClr val="tx1"/>
                          </a:solidFill>
                          <a:latin typeface="+mn-lt"/>
                          <a:ea typeface="+mn-ea"/>
                          <a:cs typeface="+mn-cs"/>
                        </a:rPr>
                        <a:t> </a:t>
                      </a:r>
                      <a:r>
                        <a:rPr lang="en-US" sz="1100" b="0" i="0" kern="1200" dirty="0">
                          <a:solidFill>
                            <a:schemeClr val="tx1"/>
                          </a:solidFill>
                          <a:latin typeface="+mn-lt"/>
                          <a:ea typeface="+mn-ea"/>
                          <a:cs typeface="+mn-cs"/>
                        </a:rPr>
                        <a:t>unit in eternity” (Elder Bruce R. McConkie, </a:t>
                      </a:r>
                      <a:r>
                        <a:rPr lang="en-US" sz="1100" b="0" i="1" kern="1200" dirty="0">
                          <a:solidFill>
                            <a:schemeClr val="tx1"/>
                          </a:solidFill>
                          <a:latin typeface="+mn-lt"/>
                          <a:ea typeface="+mn-ea"/>
                          <a:cs typeface="+mn-cs"/>
                        </a:rPr>
                        <a:t>Millennial Messiah</a:t>
                      </a:r>
                      <a:r>
                        <a:rPr lang="en-US" sz="1100" b="0" i="0" kern="1200" dirty="0">
                          <a:solidFill>
                            <a:schemeClr val="tx1"/>
                          </a:solidFill>
                          <a:latin typeface="+mn-lt"/>
                          <a:ea typeface="+mn-ea"/>
                          <a:cs typeface="+mn-cs"/>
                        </a:rPr>
                        <a:t> [1982], 267).</a:t>
                      </a:r>
                    </a:p>
                    <a:p>
                      <a:pPr fontAlgn="base"/>
                      <a:r>
                        <a:rPr lang="en-US" sz="1100" b="0" i="0" kern="1200" dirty="0">
                          <a:solidFill>
                            <a:schemeClr val="tx1"/>
                          </a:solidFill>
                          <a:latin typeface="+mn-lt"/>
                          <a:ea typeface="+mn-ea"/>
                          <a:cs typeface="+mn-cs"/>
                        </a:rPr>
                        <a:t>In the prophecy that “the hearts of the children shall turn to their fathers,” the phrase “their fathers” refers to “our dead ancestors who died without the privilege of receiving the gospel, but who received the promise that the time would come when that privilege would be granted them. The children are those now living who are preparing genealogical data and who are performing the vicarious ordinances in the temples” (President Joseph Fielding Smith, </a:t>
                      </a:r>
                      <a:r>
                        <a:rPr lang="en-US" sz="1100" b="0" i="1" kern="1200" dirty="0">
                          <a:solidFill>
                            <a:schemeClr val="tx1"/>
                          </a:solidFill>
                          <a:latin typeface="+mn-lt"/>
                          <a:ea typeface="+mn-ea"/>
                          <a:cs typeface="+mn-cs"/>
                        </a:rPr>
                        <a:t>Doctrines of Salvation,</a:t>
                      </a:r>
                      <a:r>
                        <a:rPr lang="en-US" sz="1100" b="0" i="0" kern="1200" dirty="0">
                          <a:solidFill>
                            <a:schemeClr val="tx1"/>
                          </a:solidFill>
                          <a:latin typeface="+mn-lt"/>
                          <a:ea typeface="+mn-ea"/>
                          <a:cs typeface="+mn-cs"/>
                        </a:rPr>
                        <a:t> ed. Bruce R. McConkie, 3 vols. [1954–56], 2:127).</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“Why would the earth be wasted? Simply because if there is not a welding link between the fathers and the children—which is the work for the dead—then we will all stand rejected; the whole work of God will fail and be utterly wasted” (President Joseph Fielding Smith, </a:t>
                      </a:r>
                      <a:r>
                        <a:rPr lang="en-US" sz="1200" b="0" i="1" kern="1200" dirty="0">
                          <a:solidFill>
                            <a:schemeClr val="tx1"/>
                          </a:solidFill>
                          <a:latin typeface="+mn-lt"/>
                          <a:ea typeface="+mn-ea"/>
                          <a:cs typeface="+mn-cs"/>
                        </a:rPr>
                        <a:t>Doctrines of Salvation, </a:t>
                      </a:r>
                      <a:r>
                        <a:rPr lang="en-US" sz="1200" b="0" i="0" kern="1200" dirty="0">
                          <a:solidFill>
                            <a:schemeClr val="tx1"/>
                          </a:solidFill>
                          <a:latin typeface="+mn-lt"/>
                          <a:ea typeface="+mn-ea"/>
                          <a:cs typeface="+mn-cs"/>
                        </a:rPr>
                        <a:t>ed. Bruce R. McConkie, 3 vols. [1954–56], 2:122).</a:t>
                      </a:r>
                    </a:p>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5724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AA2DFB43-256C-4276-8444-FCEF6DCC6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7"/>
          <p:cNvGrpSpPr/>
          <p:nvPr/>
        </p:nvGrpSpPr>
        <p:grpSpPr>
          <a:xfrm>
            <a:off x="0" y="6065186"/>
            <a:ext cx="3048000" cy="762000"/>
            <a:chOff x="228600" y="381000"/>
            <a:chExt cx="3657600" cy="3429000"/>
          </a:xfrm>
        </p:grpSpPr>
        <p:sp>
          <p:nvSpPr>
            <p:cNvPr id="9" name="Bevel 8"/>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ame 9"/>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p:cNvSpPr txBox="1"/>
          <p:nvPr/>
        </p:nvSpPr>
        <p:spPr>
          <a:xfrm>
            <a:off x="235323" y="6298701"/>
            <a:ext cx="2971800" cy="307777"/>
          </a:xfrm>
          <a:prstGeom prst="rect">
            <a:avLst/>
          </a:prstGeom>
          <a:noFill/>
        </p:spPr>
        <p:txBody>
          <a:bodyPr wrap="square" rtlCol="0">
            <a:spAutoFit/>
          </a:bodyPr>
          <a:lstStyle/>
          <a:p>
            <a:r>
              <a:rPr lang="en-US" sz="1400" dirty="0"/>
              <a:t>Joseph Smith—History 1:27-29</a:t>
            </a:r>
          </a:p>
        </p:txBody>
      </p:sp>
      <p:sp>
        <p:nvSpPr>
          <p:cNvPr id="19" name="Rectangle 18"/>
          <p:cNvSpPr/>
          <p:nvPr/>
        </p:nvSpPr>
        <p:spPr>
          <a:xfrm>
            <a:off x="1828800" y="838200"/>
            <a:ext cx="2438400" cy="523220"/>
          </a:xfrm>
          <a:prstGeom prst="rect">
            <a:avLst/>
          </a:prstGeom>
        </p:spPr>
        <p:txBody>
          <a:bodyPr wrap="square">
            <a:spAutoFit/>
          </a:bodyPr>
          <a:lstStyle/>
          <a:p>
            <a:endParaRPr lang="en-US" sz="2800" b="1" dirty="0">
              <a:solidFill>
                <a:schemeClr val="bg1"/>
              </a:solidFill>
            </a:endParaRPr>
          </a:p>
        </p:txBody>
      </p:sp>
      <p:sp>
        <p:nvSpPr>
          <p:cNvPr id="20" name="TextBox 19"/>
          <p:cNvSpPr txBox="1"/>
          <p:nvPr/>
        </p:nvSpPr>
        <p:spPr>
          <a:xfrm>
            <a:off x="2133600" y="1600200"/>
            <a:ext cx="1600200" cy="369332"/>
          </a:xfrm>
          <a:prstGeom prst="rect">
            <a:avLst/>
          </a:prstGeom>
          <a:noFill/>
        </p:spPr>
        <p:txBody>
          <a:bodyPr wrap="square" rtlCol="0">
            <a:spAutoFit/>
          </a:bodyPr>
          <a:lstStyle/>
          <a:p>
            <a:endParaRPr lang="en-US" dirty="0">
              <a:solidFill>
                <a:schemeClr val="bg1"/>
              </a:solidFill>
            </a:endParaRPr>
          </a:p>
        </p:txBody>
      </p:sp>
      <p:sp>
        <p:nvSpPr>
          <p:cNvPr id="11" name="Rectangle 10"/>
          <p:cNvSpPr/>
          <p:nvPr/>
        </p:nvSpPr>
        <p:spPr>
          <a:xfrm>
            <a:off x="1752600" y="3124200"/>
            <a:ext cx="2514600" cy="369332"/>
          </a:xfrm>
          <a:prstGeom prst="rect">
            <a:avLst/>
          </a:prstGeom>
        </p:spPr>
        <p:txBody>
          <a:bodyPr wrap="square">
            <a:spAutoFit/>
          </a:bodyPr>
          <a:lstStyle/>
          <a:p>
            <a:endParaRPr lang="en-US" b="1" dirty="0">
              <a:solidFill>
                <a:schemeClr val="bg1"/>
              </a:solidFill>
            </a:endParaRPr>
          </a:p>
        </p:txBody>
      </p:sp>
      <p:grpSp>
        <p:nvGrpSpPr>
          <p:cNvPr id="12" name="Group 11"/>
          <p:cNvGrpSpPr/>
          <p:nvPr/>
        </p:nvGrpSpPr>
        <p:grpSpPr>
          <a:xfrm>
            <a:off x="1035424" y="609601"/>
            <a:ext cx="2667000" cy="5029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21" name="Group 17"/>
              <p:cNvGrpSpPr/>
              <p:nvPr/>
            </p:nvGrpSpPr>
            <p:grpSpPr>
              <a:xfrm flipH="1">
                <a:off x="2209800" y="1447800"/>
                <a:ext cx="1295400" cy="3429000"/>
                <a:chOff x="685800" y="1447800"/>
                <a:chExt cx="1295400" cy="3124200"/>
              </a:xfrm>
            </p:grpSpPr>
            <p:sp>
              <p:nvSpPr>
                <p:cNvPr id="37" name="Bent Arrow 3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3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16"/>
              <p:cNvGrpSpPr/>
              <p:nvPr/>
            </p:nvGrpSpPr>
            <p:grpSpPr>
              <a:xfrm>
                <a:off x="838200" y="1447800"/>
                <a:ext cx="1295400" cy="3429000"/>
                <a:chOff x="685800" y="1447800"/>
                <a:chExt cx="1295400" cy="3429000"/>
              </a:xfrm>
            </p:grpSpPr>
            <p:sp>
              <p:nvSpPr>
                <p:cNvPr id="35" name="Bent Arrow 3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2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95400" y="2286000"/>
              <a:ext cx="1905000" cy="1569660"/>
            </a:xfrm>
            <a:prstGeom prst="rect">
              <a:avLst/>
            </a:prstGeom>
          </p:spPr>
          <p:txBody>
            <a:bodyPr wrap="square">
              <a:spAutoFit/>
            </a:bodyPr>
            <a:lstStyle/>
            <a:p>
              <a:pPr algn="ctr" fontAlgn="base"/>
              <a:r>
                <a:rPr lang="en-US" sz="1600" b="1" dirty="0"/>
                <a:t>As we recognize our sins and feel sorrow for them, we can pray to Heavenly Father for forgiveness.</a:t>
              </a:r>
              <a:endParaRPr lang="en-US" sz="1600" dirty="0"/>
            </a:p>
          </p:txBody>
        </p:sp>
      </p:grpSp>
      <p:grpSp>
        <p:nvGrpSpPr>
          <p:cNvPr id="39" name="Group 38"/>
          <p:cNvGrpSpPr/>
          <p:nvPr/>
        </p:nvGrpSpPr>
        <p:grpSpPr>
          <a:xfrm>
            <a:off x="8610600" y="609601"/>
            <a:ext cx="2667000" cy="5029200"/>
            <a:chOff x="838200" y="76200"/>
            <a:chExt cx="2667000" cy="5029200"/>
          </a:xfrm>
        </p:grpSpPr>
        <p:grpSp>
          <p:nvGrpSpPr>
            <p:cNvPr id="40" name="Group 17"/>
            <p:cNvGrpSpPr/>
            <p:nvPr/>
          </p:nvGrpSpPr>
          <p:grpSpPr>
            <a:xfrm>
              <a:off x="838200" y="76200"/>
              <a:ext cx="2667000" cy="5029200"/>
              <a:chOff x="838200" y="76200"/>
              <a:chExt cx="2667000" cy="5029200"/>
            </a:xfrm>
          </p:grpSpPr>
          <p:grpSp>
            <p:nvGrpSpPr>
              <p:cNvPr id="42" name="Group 17"/>
              <p:cNvGrpSpPr/>
              <p:nvPr/>
            </p:nvGrpSpPr>
            <p:grpSpPr>
              <a:xfrm flipH="1">
                <a:off x="2209800" y="1447800"/>
                <a:ext cx="1295400" cy="3429000"/>
                <a:chOff x="685800" y="1447800"/>
                <a:chExt cx="1295400" cy="3124200"/>
              </a:xfrm>
            </p:grpSpPr>
            <p:sp>
              <p:nvSpPr>
                <p:cNvPr id="58" name="Bent Arrow 5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Bent Arrow 5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16"/>
              <p:cNvGrpSpPr/>
              <p:nvPr/>
            </p:nvGrpSpPr>
            <p:grpSpPr>
              <a:xfrm>
                <a:off x="838200" y="1447800"/>
                <a:ext cx="1295400" cy="3429000"/>
                <a:chOff x="685800" y="1447800"/>
                <a:chExt cx="1295400" cy="3429000"/>
              </a:xfrm>
            </p:grpSpPr>
            <p:sp>
              <p:nvSpPr>
                <p:cNvPr id="56" name="Bent Arrow 5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nut 4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p:nvPr/>
          </p:nvSpPr>
          <p:spPr>
            <a:xfrm>
              <a:off x="1295400" y="2438400"/>
              <a:ext cx="1905000" cy="1077218"/>
            </a:xfrm>
            <a:prstGeom prst="rect">
              <a:avLst/>
            </a:prstGeom>
          </p:spPr>
          <p:txBody>
            <a:bodyPr wrap="square">
              <a:spAutoFit/>
            </a:bodyPr>
            <a:lstStyle/>
            <a:p>
              <a:pPr algn="ctr" fontAlgn="base"/>
              <a:r>
                <a:rPr lang="en-US" sz="1600" b="1" dirty="0"/>
                <a:t>We can pray to know of our standing before God.</a:t>
              </a:r>
              <a:endParaRPr lang="en-US" sz="1600" dirty="0"/>
            </a:p>
          </p:txBody>
        </p:sp>
      </p:grpSp>
      <p:grpSp>
        <p:nvGrpSpPr>
          <p:cNvPr id="5" name="Group 4">
            <a:extLst>
              <a:ext uri="{FF2B5EF4-FFF2-40B4-BE49-F238E27FC236}">
                <a16:creationId xmlns:a16="http://schemas.microsoft.com/office/drawing/2014/main" id="{885A42E2-FC52-41ED-850B-E401D00E1D11}"/>
              </a:ext>
            </a:extLst>
          </p:cNvPr>
          <p:cNvGrpSpPr/>
          <p:nvPr/>
        </p:nvGrpSpPr>
        <p:grpSpPr>
          <a:xfrm>
            <a:off x="4030548" y="202267"/>
            <a:ext cx="4404328" cy="3333750"/>
            <a:chOff x="4030548" y="202267"/>
            <a:chExt cx="4404328" cy="3333750"/>
          </a:xfrm>
        </p:grpSpPr>
        <p:grpSp>
          <p:nvGrpSpPr>
            <p:cNvPr id="3" name="Group 2">
              <a:extLst>
                <a:ext uri="{FF2B5EF4-FFF2-40B4-BE49-F238E27FC236}">
                  <a16:creationId xmlns:a16="http://schemas.microsoft.com/office/drawing/2014/main" id="{D965C811-E6F5-4B3C-BB28-6A53DDFB6903}"/>
                </a:ext>
              </a:extLst>
            </p:cNvPr>
            <p:cNvGrpSpPr/>
            <p:nvPr/>
          </p:nvGrpSpPr>
          <p:grpSpPr>
            <a:xfrm>
              <a:off x="4030548" y="202267"/>
              <a:ext cx="4404328" cy="3333750"/>
              <a:chOff x="3767201" y="159782"/>
              <a:chExt cx="4404328" cy="3333750"/>
            </a:xfrm>
          </p:grpSpPr>
          <p:pic>
            <p:nvPicPr>
              <p:cNvPr id="62" name="Picture 4" descr="http://ubiok.com/wp-content/uploads/2014/07/fancy-frames-fFx0y.jpg">
                <a:extLst>
                  <a:ext uri="{FF2B5EF4-FFF2-40B4-BE49-F238E27FC236}">
                    <a16:creationId xmlns:a16="http://schemas.microsoft.com/office/drawing/2014/main" id="{5D57F777-EC3A-4A48-B92E-7D4F52DB6319}"/>
                  </a:ext>
                </a:extLst>
              </p:cNvPr>
              <p:cNvPicPr>
                <a:picLocks noChangeAspect="1" noChangeArrowheads="1"/>
              </p:cNvPicPr>
              <p:nvPr/>
            </p:nvPicPr>
            <p:blipFill>
              <a:blip r:embed="rId4" cstate="print"/>
              <a:srcRect/>
              <a:stretch>
                <a:fillRect/>
              </a:stretch>
            </p:blipFill>
            <p:spPr bwMode="auto">
              <a:xfrm rot="16200000">
                <a:off x="4302490" y="-375507"/>
                <a:ext cx="3333750" cy="4404328"/>
              </a:xfrm>
              <a:prstGeom prst="rect">
                <a:avLst/>
              </a:prstGeom>
              <a:noFill/>
            </p:spPr>
          </p:pic>
          <p:sp>
            <p:nvSpPr>
              <p:cNvPr id="60" name="Rectangle 59"/>
              <p:cNvSpPr/>
              <p:nvPr/>
            </p:nvSpPr>
            <p:spPr>
              <a:xfrm>
                <a:off x="4410636" y="769203"/>
                <a:ext cx="3294529" cy="2031325"/>
              </a:xfrm>
              <a:prstGeom prst="rect">
                <a:avLst/>
              </a:prstGeom>
            </p:spPr>
            <p:txBody>
              <a:bodyPr wrap="square">
                <a:spAutoFit/>
              </a:bodyPr>
              <a:lstStyle/>
              <a:p>
                <a:pPr fontAlgn="base"/>
                <a:r>
                  <a:rPr lang="en-US" dirty="0">
                    <a:solidFill>
                      <a:schemeClr val="bg1"/>
                    </a:solidFill>
                  </a:rPr>
                  <a:t>“[We can] humbly petition the Lord: ‘Father, what wouldst Thou have me do?’ The answers come. We feel the changes we need to make. The Lord tells us in our mind and in our heart” </a:t>
                </a:r>
              </a:p>
              <a:p>
                <a:pPr fontAlgn="base"/>
                <a:r>
                  <a:rPr lang="en-US" dirty="0">
                    <a:solidFill>
                      <a:schemeClr val="bg1"/>
                    </a:solidFill>
                  </a:rPr>
                  <a:t>Neil A. Anderson</a:t>
                </a:r>
              </a:p>
            </p:txBody>
          </p:sp>
        </p:grpSp>
        <p:pic>
          <p:nvPicPr>
            <p:cNvPr id="2050" name="Picture 2" descr="Elder Neil L. Andersen"/>
            <p:cNvPicPr>
              <a:picLocks noChangeAspect="1" noChangeArrowheads="1"/>
            </p:cNvPicPr>
            <p:nvPr/>
          </p:nvPicPr>
          <p:blipFill>
            <a:blip r:embed="rId5" cstate="print"/>
            <a:srcRect/>
            <a:stretch>
              <a:fillRect/>
            </a:stretch>
          </p:blipFill>
          <p:spPr bwMode="auto">
            <a:xfrm>
              <a:off x="7179906" y="2221522"/>
              <a:ext cx="496529" cy="664994"/>
            </a:xfrm>
            <a:prstGeom prst="rect">
              <a:avLst/>
            </a:prstGeom>
            <a:noFill/>
          </p:spPr>
        </p:pic>
      </p:grpSp>
    </p:spTree>
    <p:extLst>
      <p:ext uri="{BB962C8B-B14F-4D97-AF65-F5344CB8AC3E}">
        <p14:creationId xmlns:p14="http://schemas.microsoft.com/office/powerpoint/2010/main" val="299844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039BD262-A2FF-4899-9CD6-8220AEA2E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p:cNvSpPr txBox="1"/>
          <p:nvPr/>
        </p:nvSpPr>
        <p:spPr>
          <a:xfrm>
            <a:off x="9043431" y="6539536"/>
            <a:ext cx="2971800" cy="307777"/>
          </a:xfrm>
          <a:prstGeom prst="rect">
            <a:avLst/>
          </a:prstGeom>
          <a:noFill/>
        </p:spPr>
        <p:txBody>
          <a:bodyPr wrap="square" rtlCol="0">
            <a:spAutoFit/>
          </a:bodyPr>
          <a:lstStyle/>
          <a:p>
            <a:pPr algn="r"/>
            <a:r>
              <a:rPr lang="en-US" sz="1400" dirty="0">
                <a:solidFill>
                  <a:schemeClr val="bg1"/>
                </a:solidFill>
              </a:rPr>
              <a:t>Who’s Who</a:t>
            </a:r>
          </a:p>
        </p:txBody>
      </p:sp>
      <p:sp>
        <p:nvSpPr>
          <p:cNvPr id="19" name="Rectangle 18"/>
          <p:cNvSpPr/>
          <p:nvPr/>
        </p:nvSpPr>
        <p:spPr>
          <a:xfrm>
            <a:off x="1828800" y="838200"/>
            <a:ext cx="2438400" cy="523220"/>
          </a:xfrm>
          <a:prstGeom prst="rect">
            <a:avLst/>
          </a:prstGeom>
        </p:spPr>
        <p:txBody>
          <a:bodyPr wrap="square">
            <a:spAutoFit/>
          </a:bodyPr>
          <a:lstStyle/>
          <a:p>
            <a:endParaRPr lang="en-US" sz="2800" b="1" dirty="0">
              <a:solidFill>
                <a:schemeClr val="bg1"/>
              </a:solidFill>
            </a:endParaRPr>
          </a:p>
        </p:txBody>
      </p:sp>
      <p:sp>
        <p:nvSpPr>
          <p:cNvPr id="20" name="TextBox 19"/>
          <p:cNvSpPr txBox="1"/>
          <p:nvPr/>
        </p:nvSpPr>
        <p:spPr>
          <a:xfrm>
            <a:off x="2133600" y="1600200"/>
            <a:ext cx="1600200" cy="369332"/>
          </a:xfrm>
          <a:prstGeom prst="rect">
            <a:avLst/>
          </a:prstGeom>
          <a:noFill/>
        </p:spPr>
        <p:txBody>
          <a:bodyPr wrap="square" rtlCol="0">
            <a:spAutoFit/>
          </a:bodyPr>
          <a:lstStyle/>
          <a:p>
            <a:endParaRPr lang="en-US" dirty="0">
              <a:solidFill>
                <a:schemeClr val="bg1"/>
              </a:solidFill>
            </a:endParaRPr>
          </a:p>
        </p:txBody>
      </p:sp>
      <p:sp>
        <p:nvSpPr>
          <p:cNvPr id="11" name="Rectangle 10"/>
          <p:cNvSpPr/>
          <p:nvPr/>
        </p:nvSpPr>
        <p:spPr>
          <a:xfrm>
            <a:off x="1752600" y="3124200"/>
            <a:ext cx="2514600" cy="369332"/>
          </a:xfrm>
          <a:prstGeom prst="rect">
            <a:avLst/>
          </a:prstGeom>
        </p:spPr>
        <p:txBody>
          <a:bodyPr wrap="square">
            <a:spAutoFit/>
          </a:bodyPr>
          <a:lstStyle/>
          <a:p>
            <a:endParaRPr lang="en-US" b="1" dirty="0">
              <a:solidFill>
                <a:schemeClr val="bg1"/>
              </a:solidFill>
            </a:endParaRPr>
          </a:p>
        </p:txBody>
      </p:sp>
      <p:sp>
        <p:nvSpPr>
          <p:cNvPr id="60" name="Rectangle 59"/>
          <p:cNvSpPr/>
          <p:nvPr/>
        </p:nvSpPr>
        <p:spPr>
          <a:xfrm>
            <a:off x="403056" y="954497"/>
            <a:ext cx="7767484" cy="5909310"/>
          </a:xfrm>
          <a:prstGeom prst="rect">
            <a:avLst/>
          </a:prstGeom>
        </p:spPr>
        <p:txBody>
          <a:bodyPr wrap="square">
            <a:spAutoFit/>
          </a:bodyPr>
          <a:lstStyle/>
          <a:p>
            <a:pPr fontAlgn="base"/>
            <a:r>
              <a:rPr lang="en-US" b="1" dirty="0">
                <a:solidFill>
                  <a:schemeClr val="bg1"/>
                </a:solidFill>
              </a:rPr>
              <a:t>He was the son of Mormon around Ad 350 to AD421</a:t>
            </a:r>
          </a:p>
          <a:p>
            <a:pPr fontAlgn="base"/>
            <a:endParaRPr lang="en-US" b="1" dirty="0">
              <a:solidFill>
                <a:schemeClr val="bg1"/>
              </a:solidFill>
            </a:endParaRPr>
          </a:p>
          <a:p>
            <a:pPr fontAlgn="base"/>
            <a:r>
              <a:rPr lang="en-US" b="1" dirty="0">
                <a:solidFill>
                  <a:schemeClr val="bg1"/>
                </a:solidFill>
              </a:rPr>
              <a:t>He spent his last years protecting and adding to the ancient records given to him by his father, left alone for about 35 years. The civilizations he knew had been destroyed by their own doing</a:t>
            </a:r>
          </a:p>
          <a:p>
            <a:pPr fontAlgn="base"/>
            <a:endParaRPr lang="en-US" b="1" dirty="0">
              <a:solidFill>
                <a:schemeClr val="bg1"/>
              </a:solidFill>
            </a:endParaRPr>
          </a:p>
          <a:p>
            <a:pPr fontAlgn="base"/>
            <a:r>
              <a:rPr lang="en-US" b="1" dirty="0">
                <a:solidFill>
                  <a:schemeClr val="bg1"/>
                </a:solidFill>
              </a:rPr>
              <a:t>He buried them in a vault (stone) on the crest of the Hill Cumorah</a:t>
            </a:r>
          </a:p>
          <a:p>
            <a:pPr fontAlgn="base"/>
            <a:endParaRPr lang="en-US" b="1" dirty="0">
              <a:solidFill>
                <a:schemeClr val="bg1"/>
              </a:solidFill>
            </a:endParaRPr>
          </a:p>
          <a:p>
            <a:pPr fontAlgn="base"/>
            <a:r>
              <a:rPr lang="en-US" b="1" dirty="0">
                <a:solidFill>
                  <a:schemeClr val="bg1"/>
                </a:solidFill>
              </a:rPr>
              <a:t>He wrote the title page for the entire book (Book of Mormon)</a:t>
            </a:r>
          </a:p>
          <a:p>
            <a:pPr fontAlgn="base"/>
            <a:endParaRPr lang="en-US" b="1" dirty="0">
              <a:solidFill>
                <a:schemeClr val="bg1"/>
              </a:solidFill>
            </a:endParaRPr>
          </a:p>
          <a:p>
            <a:pPr fontAlgn="base"/>
            <a:r>
              <a:rPr lang="en-US" b="1" dirty="0">
                <a:solidFill>
                  <a:schemeClr val="bg1"/>
                </a:solidFill>
              </a:rPr>
              <a:t>He held the keys of restoring the divine message of hope and exaltation in the latter days</a:t>
            </a:r>
          </a:p>
          <a:p>
            <a:pPr fontAlgn="base"/>
            <a:endParaRPr lang="en-US" b="1" dirty="0">
              <a:solidFill>
                <a:schemeClr val="bg1"/>
              </a:solidFill>
            </a:endParaRPr>
          </a:p>
          <a:p>
            <a:pPr fontAlgn="base"/>
            <a:r>
              <a:rPr lang="en-US" b="1" dirty="0">
                <a:solidFill>
                  <a:schemeClr val="bg1"/>
                </a:solidFill>
              </a:rPr>
              <a:t>John the Revelator had a vision of him (Rev. 14:6-7)</a:t>
            </a:r>
          </a:p>
          <a:p>
            <a:pPr fontAlgn="base"/>
            <a:endParaRPr lang="en-US" b="1" dirty="0">
              <a:solidFill>
                <a:schemeClr val="bg1"/>
              </a:solidFill>
            </a:endParaRPr>
          </a:p>
          <a:p>
            <a:pPr fontAlgn="base"/>
            <a:r>
              <a:rPr lang="en-US" b="1" dirty="0">
                <a:solidFill>
                  <a:schemeClr val="bg1"/>
                </a:solidFill>
              </a:rPr>
              <a:t>His image can be found on the spires of the modern-day Temples of the Church</a:t>
            </a:r>
          </a:p>
          <a:p>
            <a:pPr fontAlgn="base"/>
            <a:endParaRPr lang="en-US" b="1" dirty="0">
              <a:solidFill>
                <a:schemeClr val="bg1"/>
              </a:solidFill>
            </a:endParaRPr>
          </a:p>
          <a:p>
            <a:pPr fontAlgn="base"/>
            <a:r>
              <a:rPr lang="en-US" b="1" dirty="0">
                <a:solidFill>
                  <a:schemeClr val="bg1"/>
                </a:solidFill>
              </a:rPr>
              <a:t>He was the angelic messenger who visited the young Joseph Smith for the first time on September 21, 1823</a:t>
            </a:r>
          </a:p>
          <a:p>
            <a:pPr fontAlgn="base"/>
            <a:endParaRPr lang="en-US" b="1" dirty="0">
              <a:solidFill>
                <a:schemeClr val="bg1"/>
              </a:solidFill>
            </a:endParaRPr>
          </a:p>
          <a:p>
            <a:pPr fontAlgn="base"/>
            <a:endParaRPr lang="en-US" b="1" dirty="0">
              <a:solidFill>
                <a:schemeClr val="bg1"/>
              </a:solidFill>
            </a:endParaRPr>
          </a:p>
        </p:txBody>
      </p:sp>
      <p:sp>
        <p:nvSpPr>
          <p:cNvPr id="61" name="TextBox 60"/>
          <p:cNvSpPr txBox="1"/>
          <p:nvPr/>
        </p:nvSpPr>
        <p:spPr>
          <a:xfrm>
            <a:off x="1524000" y="1"/>
            <a:ext cx="9144000" cy="707886"/>
          </a:xfrm>
          <a:prstGeom prst="rect">
            <a:avLst/>
          </a:prstGeom>
          <a:noFill/>
        </p:spPr>
        <p:txBody>
          <a:bodyPr wrap="square" rtlCol="0">
            <a:spAutoFit/>
          </a:bodyPr>
          <a:lstStyle/>
          <a:p>
            <a:pPr algn="ctr"/>
            <a:r>
              <a:rPr lang="en-US" sz="4000" b="1" dirty="0">
                <a:solidFill>
                  <a:schemeClr val="bg1"/>
                </a:solidFill>
                <a:cs typeface="Aparajita" pitchFamily="34" charset="0"/>
              </a:rPr>
              <a:t>Moroni</a:t>
            </a:r>
          </a:p>
        </p:txBody>
      </p:sp>
      <p:grpSp>
        <p:nvGrpSpPr>
          <p:cNvPr id="62" name="Group 61"/>
          <p:cNvGrpSpPr/>
          <p:nvPr/>
        </p:nvGrpSpPr>
        <p:grpSpPr>
          <a:xfrm>
            <a:off x="9180871" y="1626632"/>
            <a:ext cx="1752600" cy="3733800"/>
            <a:chOff x="1600200" y="4114800"/>
            <a:chExt cx="1981200" cy="4648200"/>
          </a:xfrm>
        </p:grpSpPr>
        <p:grpSp>
          <p:nvGrpSpPr>
            <p:cNvPr id="63" name="Group 285"/>
            <p:cNvGrpSpPr/>
            <p:nvPr/>
          </p:nvGrpSpPr>
          <p:grpSpPr>
            <a:xfrm rot="17194410">
              <a:off x="2602773" y="8085383"/>
              <a:ext cx="509454" cy="722914"/>
              <a:chOff x="4934260" y="5008578"/>
              <a:chExt cx="373811" cy="553131"/>
            </a:xfrm>
          </p:grpSpPr>
          <p:sp>
            <p:nvSpPr>
              <p:cNvPr id="86" name="Oval 85"/>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84"/>
            <p:cNvGrpSpPr/>
            <p:nvPr/>
          </p:nvGrpSpPr>
          <p:grpSpPr>
            <a:xfrm>
              <a:off x="2057400" y="8077200"/>
              <a:ext cx="533400" cy="685800"/>
              <a:chOff x="4934260" y="5008578"/>
              <a:chExt cx="373811" cy="553131"/>
            </a:xfrm>
          </p:grpSpPr>
          <p:sp>
            <p:nvSpPr>
              <p:cNvPr id="84" name="Oval 8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1"/>
            <p:cNvGrpSpPr/>
            <p:nvPr/>
          </p:nvGrpSpPr>
          <p:grpSpPr>
            <a:xfrm>
              <a:off x="1600200" y="5638800"/>
              <a:ext cx="1981200" cy="2743200"/>
              <a:chOff x="4419600" y="2060454"/>
              <a:chExt cx="3045502" cy="4187946"/>
            </a:xfrm>
          </p:grpSpPr>
          <p:sp>
            <p:nvSpPr>
              <p:cNvPr id="75" name="Oval 74"/>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ounded Rectangle 65"/>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057400" y="4267200"/>
              <a:ext cx="1052977" cy="15498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674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animEffect transition="in" filter="wipe(down)">
                                      <p:cBhvr>
                                        <p:cTn id="9" dur="580">
                                          <p:stCondLst>
                                            <p:cond delay="0"/>
                                          </p:stCondLst>
                                        </p:cTn>
                                        <p:tgtEl>
                                          <p:spTgt spid="62"/>
                                        </p:tgtEl>
                                      </p:cBhvr>
                                    </p:animEffect>
                                    <p:anim calcmode="lin" valueType="num">
                                      <p:cBhvr>
                                        <p:cTn id="10"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5" dur="26">
                                          <p:stCondLst>
                                            <p:cond delay="650"/>
                                          </p:stCondLst>
                                        </p:cTn>
                                        <p:tgtEl>
                                          <p:spTgt spid="62"/>
                                        </p:tgtEl>
                                      </p:cBhvr>
                                      <p:to x="100000" y="60000"/>
                                    </p:animScale>
                                    <p:animScale>
                                      <p:cBhvr>
                                        <p:cTn id="16" dur="166" decel="50000">
                                          <p:stCondLst>
                                            <p:cond delay="676"/>
                                          </p:stCondLst>
                                        </p:cTn>
                                        <p:tgtEl>
                                          <p:spTgt spid="62"/>
                                        </p:tgtEl>
                                      </p:cBhvr>
                                      <p:to x="100000" y="100000"/>
                                    </p:animScale>
                                    <p:animScale>
                                      <p:cBhvr>
                                        <p:cTn id="17" dur="26">
                                          <p:stCondLst>
                                            <p:cond delay="1312"/>
                                          </p:stCondLst>
                                        </p:cTn>
                                        <p:tgtEl>
                                          <p:spTgt spid="62"/>
                                        </p:tgtEl>
                                      </p:cBhvr>
                                      <p:to x="100000" y="80000"/>
                                    </p:animScale>
                                    <p:animScale>
                                      <p:cBhvr>
                                        <p:cTn id="18" dur="166" decel="50000">
                                          <p:stCondLst>
                                            <p:cond delay="1338"/>
                                          </p:stCondLst>
                                        </p:cTn>
                                        <p:tgtEl>
                                          <p:spTgt spid="62"/>
                                        </p:tgtEl>
                                      </p:cBhvr>
                                      <p:to x="100000" y="100000"/>
                                    </p:animScale>
                                    <p:animScale>
                                      <p:cBhvr>
                                        <p:cTn id="19" dur="26">
                                          <p:stCondLst>
                                            <p:cond delay="1642"/>
                                          </p:stCondLst>
                                        </p:cTn>
                                        <p:tgtEl>
                                          <p:spTgt spid="62"/>
                                        </p:tgtEl>
                                      </p:cBhvr>
                                      <p:to x="100000" y="90000"/>
                                    </p:animScale>
                                    <p:animScale>
                                      <p:cBhvr>
                                        <p:cTn id="20" dur="166" decel="50000">
                                          <p:stCondLst>
                                            <p:cond delay="1668"/>
                                          </p:stCondLst>
                                        </p:cTn>
                                        <p:tgtEl>
                                          <p:spTgt spid="62"/>
                                        </p:tgtEl>
                                      </p:cBhvr>
                                      <p:to x="100000" y="100000"/>
                                    </p:animScale>
                                    <p:animScale>
                                      <p:cBhvr>
                                        <p:cTn id="21" dur="26">
                                          <p:stCondLst>
                                            <p:cond delay="1808"/>
                                          </p:stCondLst>
                                        </p:cTn>
                                        <p:tgtEl>
                                          <p:spTgt spid="62"/>
                                        </p:tgtEl>
                                      </p:cBhvr>
                                      <p:to x="100000" y="95000"/>
                                    </p:animScale>
                                    <p:animScale>
                                      <p:cBhvr>
                                        <p:cTn id="22" dur="166" decel="50000">
                                          <p:stCondLst>
                                            <p:cond delay="1834"/>
                                          </p:stCondLst>
                                        </p:cTn>
                                        <p:tgtEl>
                                          <p:spTgt spid="6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0">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F746921-AAC9-45F0-905F-D3FBCF6D0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7"/>
          <p:cNvGrpSpPr/>
          <p:nvPr/>
        </p:nvGrpSpPr>
        <p:grpSpPr>
          <a:xfrm>
            <a:off x="114300" y="6019800"/>
            <a:ext cx="3048000" cy="762000"/>
            <a:chOff x="228600" y="381000"/>
            <a:chExt cx="3657600" cy="3429000"/>
          </a:xfrm>
        </p:grpSpPr>
        <p:sp>
          <p:nvSpPr>
            <p:cNvPr id="9" name="Bevel 8"/>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ame 9"/>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p:cNvSpPr txBox="1"/>
          <p:nvPr/>
        </p:nvSpPr>
        <p:spPr>
          <a:xfrm>
            <a:off x="342900" y="6172201"/>
            <a:ext cx="2971800" cy="307777"/>
          </a:xfrm>
          <a:prstGeom prst="rect">
            <a:avLst/>
          </a:prstGeom>
          <a:noFill/>
        </p:spPr>
        <p:txBody>
          <a:bodyPr wrap="square" rtlCol="0">
            <a:spAutoFit/>
          </a:bodyPr>
          <a:lstStyle/>
          <a:p>
            <a:r>
              <a:rPr lang="en-US" sz="1400" dirty="0"/>
              <a:t>Joseph Smith—History 1:30-33</a:t>
            </a:r>
          </a:p>
        </p:txBody>
      </p:sp>
      <p:sp>
        <p:nvSpPr>
          <p:cNvPr id="19" name="Rectangle 18"/>
          <p:cNvSpPr/>
          <p:nvPr/>
        </p:nvSpPr>
        <p:spPr>
          <a:xfrm>
            <a:off x="1828800" y="838200"/>
            <a:ext cx="2438400" cy="523220"/>
          </a:xfrm>
          <a:prstGeom prst="rect">
            <a:avLst/>
          </a:prstGeom>
        </p:spPr>
        <p:txBody>
          <a:bodyPr wrap="square">
            <a:spAutoFit/>
          </a:bodyPr>
          <a:lstStyle/>
          <a:p>
            <a:endParaRPr lang="en-US" sz="2800" b="1" dirty="0">
              <a:solidFill>
                <a:schemeClr val="bg1"/>
              </a:solidFill>
            </a:endParaRPr>
          </a:p>
        </p:txBody>
      </p:sp>
      <p:sp>
        <p:nvSpPr>
          <p:cNvPr id="20" name="TextBox 19"/>
          <p:cNvSpPr txBox="1"/>
          <p:nvPr/>
        </p:nvSpPr>
        <p:spPr>
          <a:xfrm>
            <a:off x="2133600" y="1600200"/>
            <a:ext cx="1600200" cy="369332"/>
          </a:xfrm>
          <a:prstGeom prst="rect">
            <a:avLst/>
          </a:prstGeom>
          <a:noFill/>
        </p:spPr>
        <p:txBody>
          <a:bodyPr wrap="square" rtlCol="0">
            <a:spAutoFit/>
          </a:bodyPr>
          <a:lstStyle/>
          <a:p>
            <a:endParaRPr lang="en-US" dirty="0">
              <a:solidFill>
                <a:schemeClr val="bg1"/>
              </a:solidFill>
            </a:endParaRPr>
          </a:p>
        </p:txBody>
      </p:sp>
      <p:sp>
        <p:nvSpPr>
          <p:cNvPr id="11" name="Rectangle 10"/>
          <p:cNvSpPr/>
          <p:nvPr/>
        </p:nvSpPr>
        <p:spPr>
          <a:xfrm>
            <a:off x="1752600" y="3124200"/>
            <a:ext cx="2514600" cy="369332"/>
          </a:xfrm>
          <a:prstGeom prst="rect">
            <a:avLst/>
          </a:prstGeom>
        </p:spPr>
        <p:txBody>
          <a:bodyPr wrap="square">
            <a:spAutoFit/>
          </a:bodyPr>
          <a:lstStyle/>
          <a:p>
            <a:endParaRPr lang="en-US" b="1" dirty="0">
              <a:solidFill>
                <a:schemeClr val="bg1"/>
              </a:solidFill>
            </a:endParaRPr>
          </a:p>
        </p:txBody>
      </p:sp>
      <p:sp>
        <p:nvSpPr>
          <p:cNvPr id="60" name="Rectangle 59"/>
          <p:cNvSpPr/>
          <p:nvPr/>
        </p:nvSpPr>
        <p:spPr>
          <a:xfrm>
            <a:off x="342900" y="1"/>
            <a:ext cx="11681952" cy="707886"/>
          </a:xfrm>
          <a:prstGeom prst="rect">
            <a:avLst/>
          </a:prstGeom>
        </p:spPr>
        <p:txBody>
          <a:bodyPr wrap="square">
            <a:spAutoFit/>
          </a:bodyPr>
          <a:lstStyle/>
          <a:p>
            <a:pPr algn="ctr" fontAlgn="base"/>
            <a:r>
              <a:rPr lang="en-US" sz="4000" dirty="0">
                <a:solidFill>
                  <a:schemeClr val="bg1"/>
                </a:solidFill>
                <a:cs typeface="Aparajita" pitchFamily="34" charset="0"/>
              </a:rPr>
              <a:t>Angel Moroni</a:t>
            </a:r>
          </a:p>
        </p:txBody>
      </p:sp>
      <p:sp>
        <p:nvSpPr>
          <p:cNvPr id="61" name="Rectangle 60"/>
          <p:cNvSpPr/>
          <p:nvPr/>
        </p:nvSpPr>
        <p:spPr>
          <a:xfrm>
            <a:off x="1676400" y="762000"/>
            <a:ext cx="5105400" cy="923330"/>
          </a:xfrm>
          <a:prstGeom prst="rect">
            <a:avLst/>
          </a:prstGeom>
        </p:spPr>
        <p:txBody>
          <a:bodyPr wrap="square">
            <a:spAutoFit/>
          </a:bodyPr>
          <a:lstStyle/>
          <a:p>
            <a:pPr fontAlgn="base"/>
            <a:r>
              <a:rPr lang="en-US" b="1" dirty="0">
                <a:solidFill>
                  <a:schemeClr val="bg1"/>
                </a:solidFill>
              </a:rPr>
              <a:t>His loose robe was exceedingly white</a:t>
            </a:r>
          </a:p>
          <a:p>
            <a:pPr fontAlgn="base"/>
            <a:r>
              <a:rPr lang="en-US" b="1" dirty="0">
                <a:solidFill>
                  <a:schemeClr val="bg1"/>
                </a:solidFill>
              </a:rPr>
              <a:t>His whole person was glorious beyond description</a:t>
            </a:r>
          </a:p>
          <a:p>
            <a:pPr fontAlgn="base"/>
            <a:r>
              <a:rPr lang="en-US" b="1" dirty="0">
                <a:solidFill>
                  <a:schemeClr val="bg1"/>
                </a:solidFill>
              </a:rPr>
              <a:t>His countenance truly like</a:t>
            </a:r>
            <a:r>
              <a:rPr lang="en-US" b="1" baseline="30000" dirty="0">
                <a:solidFill>
                  <a:schemeClr val="bg1"/>
                </a:solidFill>
              </a:rPr>
              <a:t> </a:t>
            </a:r>
            <a:r>
              <a:rPr lang="en-US" b="1" dirty="0">
                <a:solidFill>
                  <a:schemeClr val="bg1"/>
                </a:solidFill>
              </a:rPr>
              <a:t>lightning. </a:t>
            </a:r>
          </a:p>
        </p:txBody>
      </p:sp>
      <p:sp>
        <p:nvSpPr>
          <p:cNvPr id="63" name="Rectangle 62"/>
          <p:cNvSpPr/>
          <p:nvPr/>
        </p:nvSpPr>
        <p:spPr>
          <a:xfrm>
            <a:off x="2362200" y="2362201"/>
            <a:ext cx="5181600" cy="3139321"/>
          </a:xfrm>
          <a:prstGeom prst="rect">
            <a:avLst/>
          </a:prstGeom>
        </p:spPr>
        <p:txBody>
          <a:bodyPr wrap="square">
            <a:spAutoFit/>
          </a:bodyPr>
          <a:lstStyle/>
          <a:p>
            <a:pPr fontAlgn="base"/>
            <a:r>
              <a:rPr lang="en-US" b="1" dirty="0">
                <a:solidFill>
                  <a:schemeClr val="bg1"/>
                </a:solidFill>
              </a:rPr>
              <a:t>When I first looked upon him, I was afraid; but the fear soon left me.</a:t>
            </a:r>
          </a:p>
          <a:p>
            <a:pPr fontAlgn="base"/>
            <a:endParaRPr lang="en-US" b="1" dirty="0">
              <a:solidFill>
                <a:schemeClr val="bg1"/>
              </a:solidFill>
            </a:endParaRPr>
          </a:p>
          <a:p>
            <a:pPr fontAlgn="base"/>
            <a:endParaRPr lang="en-US" b="1" dirty="0">
              <a:solidFill>
                <a:schemeClr val="bg1"/>
              </a:solidFill>
            </a:endParaRPr>
          </a:p>
          <a:p>
            <a:pPr fontAlgn="base"/>
            <a:r>
              <a:rPr lang="en-US" b="1" dirty="0">
                <a:solidFill>
                  <a:schemeClr val="bg1"/>
                </a:solidFill>
              </a:rPr>
              <a:t>He called me by name, and said unto me that he was a</a:t>
            </a:r>
            <a:r>
              <a:rPr lang="en-US" b="1" baseline="30000" dirty="0">
                <a:solidFill>
                  <a:schemeClr val="bg1"/>
                </a:solidFill>
              </a:rPr>
              <a:t> </a:t>
            </a:r>
            <a:r>
              <a:rPr lang="en-US" b="1" dirty="0">
                <a:solidFill>
                  <a:schemeClr val="bg1"/>
                </a:solidFill>
              </a:rPr>
              <a:t>messenger sent from the presence of God to me, and that his name was Moroni; that God had a work for me to do; and that my name should be had for good and evil among all nations, </a:t>
            </a:r>
            <a:r>
              <a:rPr lang="en-US" b="1" dirty="0" err="1">
                <a:solidFill>
                  <a:schemeClr val="bg1"/>
                </a:solidFill>
              </a:rPr>
              <a:t>kindreds</a:t>
            </a:r>
            <a:r>
              <a:rPr lang="en-US" b="1" dirty="0">
                <a:solidFill>
                  <a:schemeClr val="bg1"/>
                </a:solidFill>
              </a:rPr>
              <a:t>, and tongues, or that it should be both good and evil spoken of among all people.</a:t>
            </a:r>
          </a:p>
        </p:txBody>
      </p:sp>
      <p:pic>
        <p:nvPicPr>
          <p:cNvPr id="4" name="Picture 3">
            <a:extLst>
              <a:ext uri="{FF2B5EF4-FFF2-40B4-BE49-F238E27FC236}">
                <a16:creationId xmlns:a16="http://schemas.microsoft.com/office/drawing/2014/main" id="{5E71673B-F638-48CB-81A0-23CB457A9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127" y="1398656"/>
            <a:ext cx="3327223" cy="4621143"/>
          </a:xfrm>
          <a:prstGeom prst="rect">
            <a:avLst/>
          </a:prstGeom>
        </p:spPr>
      </p:pic>
    </p:spTree>
    <p:extLst>
      <p:ext uri="{BB962C8B-B14F-4D97-AF65-F5344CB8AC3E}">
        <p14:creationId xmlns:p14="http://schemas.microsoft.com/office/powerpoint/2010/main" val="31783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593EF97-4413-4BBE-A901-3A52A6A6F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7" name="Group 16"/>
          <p:cNvGrpSpPr/>
          <p:nvPr/>
        </p:nvGrpSpPr>
        <p:grpSpPr>
          <a:xfrm>
            <a:off x="76200" y="6095998"/>
            <a:ext cx="3200400" cy="762000"/>
            <a:chOff x="0" y="6096000"/>
            <a:chExt cx="3200400" cy="762000"/>
          </a:xfrm>
        </p:grpSpPr>
        <p:grpSp>
          <p:nvGrpSpPr>
            <p:cNvPr id="2" name="Group 7"/>
            <p:cNvGrpSpPr/>
            <p:nvPr/>
          </p:nvGrpSpPr>
          <p:grpSpPr>
            <a:xfrm>
              <a:off x="0" y="6096000"/>
              <a:ext cx="3048000" cy="762000"/>
              <a:chOff x="228600" y="381000"/>
              <a:chExt cx="3657600" cy="3429000"/>
            </a:xfrm>
          </p:grpSpPr>
          <p:sp>
            <p:nvSpPr>
              <p:cNvPr id="9" name="Bevel 8"/>
              <p:cNvSpPr/>
              <p:nvPr/>
            </p:nvSpPr>
            <p:spPr>
              <a:xfrm>
                <a:off x="381000" y="533400"/>
                <a:ext cx="3352800" cy="3124200"/>
              </a:xfrm>
              <a:prstGeom prst="bevel">
                <a:avLst/>
              </a:pr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ame 9"/>
              <p:cNvSpPr/>
              <p:nvPr/>
            </p:nvSpPr>
            <p:spPr>
              <a:xfrm>
                <a:off x="228600" y="381000"/>
                <a:ext cx="3657600" cy="3429000"/>
              </a:xfrm>
              <a:prstGeom prst="frame">
                <a:avLst>
                  <a:gd name="adj1" fmla="val 13982"/>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p:cNvSpPr txBox="1"/>
            <p:nvPr/>
          </p:nvSpPr>
          <p:spPr>
            <a:xfrm>
              <a:off x="228600" y="6248400"/>
              <a:ext cx="2971800" cy="307777"/>
            </a:xfrm>
            <a:prstGeom prst="rect">
              <a:avLst/>
            </a:prstGeom>
            <a:noFill/>
          </p:spPr>
          <p:txBody>
            <a:bodyPr wrap="square" rtlCol="0">
              <a:spAutoFit/>
            </a:bodyPr>
            <a:lstStyle/>
            <a:p>
              <a:r>
                <a:rPr lang="en-US" sz="1400" dirty="0"/>
                <a:t>Joseph Smith—History 1:34-35</a:t>
              </a:r>
            </a:p>
          </p:txBody>
        </p:sp>
      </p:grpSp>
      <p:sp>
        <p:nvSpPr>
          <p:cNvPr id="19" name="Rectangle 18"/>
          <p:cNvSpPr/>
          <p:nvPr/>
        </p:nvSpPr>
        <p:spPr>
          <a:xfrm>
            <a:off x="1828800" y="838200"/>
            <a:ext cx="2438400" cy="523220"/>
          </a:xfrm>
          <a:prstGeom prst="rect">
            <a:avLst/>
          </a:prstGeom>
        </p:spPr>
        <p:txBody>
          <a:bodyPr wrap="square">
            <a:spAutoFit/>
          </a:bodyPr>
          <a:lstStyle/>
          <a:p>
            <a:endParaRPr lang="en-US" sz="2800" b="1" dirty="0">
              <a:solidFill>
                <a:schemeClr val="bg1"/>
              </a:solidFill>
            </a:endParaRPr>
          </a:p>
        </p:txBody>
      </p:sp>
      <p:sp>
        <p:nvSpPr>
          <p:cNvPr id="20" name="TextBox 19"/>
          <p:cNvSpPr txBox="1"/>
          <p:nvPr/>
        </p:nvSpPr>
        <p:spPr>
          <a:xfrm>
            <a:off x="2133600" y="1600200"/>
            <a:ext cx="1600200" cy="369332"/>
          </a:xfrm>
          <a:prstGeom prst="rect">
            <a:avLst/>
          </a:prstGeom>
          <a:noFill/>
        </p:spPr>
        <p:txBody>
          <a:bodyPr wrap="square" rtlCol="0">
            <a:spAutoFit/>
          </a:bodyPr>
          <a:lstStyle/>
          <a:p>
            <a:endParaRPr lang="en-US" dirty="0">
              <a:solidFill>
                <a:schemeClr val="bg1"/>
              </a:solidFill>
            </a:endParaRPr>
          </a:p>
        </p:txBody>
      </p:sp>
      <p:sp>
        <p:nvSpPr>
          <p:cNvPr id="11" name="Rectangle 10"/>
          <p:cNvSpPr/>
          <p:nvPr/>
        </p:nvSpPr>
        <p:spPr>
          <a:xfrm>
            <a:off x="1752600" y="3124200"/>
            <a:ext cx="2514600" cy="369332"/>
          </a:xfrm>
          <a:prstGeom prst="rect">
            <a:avLst/>
          </a:prstGeom>
        </p:spPr>
        <p:txBody>
          <a:bodyPr wrap="square">
            <a:spAutoFit/>
          </a:bodyPr>
          <a:lstStyle/>
          <a:p>
            <a:endParaRPr lang="en-US" b="1" dirty="0">
              <a:solidFill>
                <a:schemeClr val="bg1"/>
              </a:solidFill>
            </a:endParaRPr>
          </a:p>
        </p:txBody>
      </p:sp>
      <p:sp>
        <p:nvSpPr>
          <p:cNvPr id="60" name="Rectangle 59"/>
          <p:cNvSpPr/>
          <p:nvPr/>
        </p:nvSpPr>
        <p:spPr>
          <a:xfrm>
            <a:off x="1752600" y="76201"/>
            <a:ext cx="8686800" cy="769441"/>
          </a:xfrm>
          <a:prstGeom prst="rect">
            <a:avLst/>
          </a:prstGeom>
        </p:spPr>
        <p:txBody>
          <a:bodyPr wrap="square">
            <a:spAutoFit/>
          </a:bodyPr>
          <a:lstStyle/>
          <a:p>
            <a:pPr algn="ctr" fontAlgn="base"/>
            <a:r>
              <a:rPr lang="en-US" sz="4400" dirty="0">
                <a:solidFill>
                  <a:schemeClr val="bg1"/>
                </a:solidFill>
                <a:cs typeface="Aparajita" pitchFamily="34" charset="0"/>
              </a:rPr>
              <a:t>The Book</a:t>
            </a:r>
          </a:p>
        </p:txBody>
      </p:sp>
      <p:sp>
        <p:nvSpPr>
          <p:cNvPr id="61" name="Rectangle 60"/>
          <p:cNvSpPr/>
          <p:nvPr/>
        </p:nvSpPr>
        <p:spPr>
          <a:xfrm>
            <a:off x="1676400" y="762001"/>
            <a:ext cx="5105400" cy="646331"/>
          </a:xfrm>
          <a:prstGeom prst="rect">
            <a:avLst/>
          </a:prstGeom>
        </p:spPr>
        <p:txBody>
          <a:bodyPr wrap="square">
            <a:spAutoFit/>
          </a:bodyPr>
          <a:lstStyle/>
          <a:p>
            <a:pPr fontAlgn="base"/>
            <a:r>
              <a:rPr lang="en-US" b="1" dirty="0">
                <a:solidFill>
                  <a:schemeClr val="bg1"/>
                </a:solidFill>
              </a:rPr>
              <a:t>A Book of Gold Plates containing a history of former inhabitants of the land</a:t>
            </a:r>
          </a:p>
        </p:txBody>
      </p:sp>
      <p:sp>
        <p:nvSpPr>
          <p:cNvPr id="63" name="Rectangle 62"/>
          <p:cNvSpPr/>
          <p:nvPr/>
        </p:nvSpPr>
        <p:spPr>
          <a:xfrm>
            <a:off x="4724400" y="3164682"/>
            <a:ext cx="4074388" cy="3139321"/>
          </a:xfrm>
          <a:prstGeom prst="rect">
            <a:avLst/>
          </a:prstGeom>
        </p:spPr>
        <p:txBody>
          <a:bodyPr wrap="square">
            <a:spAutoFit/>
          </a:bodyPr>
          <a:lstStyle/>
          <a:p>
            <a:pPr fontAlgn="base"/>
            <a:r>
              <a:rPr lang="en-US" b="1" dirty="0">
                <a:solidFill>
                  <a:schemeClr val="bg1"/>
                </a:solidFill>
              </a:rPr>
              <a:t>There were two stones in silver bows—and these stones, fastened to a breastplate, constituted what is called the</a:t>
            </a:r>
            <a:r>
              <a:rPr lang="en-US" b="1" baseline="30000" dirty="0">
                <a:solidFill>
                  <a:schemeClr val="bg1"/>
                </a:solidFill>
              </a:rPr>
              <a:t> </a:t>
            </a:r>
            <a:r>
              <a:rPr lang="en-US" b="1" dirty="0" err="1">
                <a:solidFill>
                  <a:schemeClr val="bg1"/>
                </a:solidFill>
              </a:rPr>
              <a:t>Urim</a:t>
            </a:r>
            <a:r>
              <a:rPr lang="en-US" b="1" dirty="0">
                <a:solidFill>
                  <a:schemeClr val="bg1"/>
                </a:solidFill>
              </a:rPr>
              <a:t> and </a:t>
            </a:r>
            <a:r>
              <a:rPr lang="en-US" b="1" dirty="0" err="1">
                <a:solidFill>
                  <a:schemeClr val="bg1"/>
                </a:solidFill>
              </a:rPr>
              <a:t>Thummim</a:t>
            </a:r>
            <a:r>
              <a:rPr lang="en-US" b="1" dirty="0">
                <a:solidFill>
                  <a:schemeClr val="bg1"/>
                </a:solidFill>
              </a:rPr>
              <a:t>—deposited with the plates; </a:t>
            </a:r>
          </a:p>
          <a:p>
            <a:pPr fontAlgn="base"/>
            <a:endParaRPr lang="en-US" b="1" dirty="0">
              <a:solidFill>
                <a:schemeClr val="bg1"/>
              </a:solidFill>
            </a:endParaRPr>
          </a:p>
          <a:p>
            <a:pPr fontAlgn="base"/>
            <a:r>
              <a:rPr lang="en-US" b="1" dirty="0">
                <a:solidFill>
                  <a:schemeClr val="bg1"/>
                </a:solidFill>
              </a:rPr>
              <a:t>and the possession and use of these stones were what constituted “seers” in ancient or former times; and that God had prepared them for the purpose of translating the book.</a:t>
            </a:r>
          </a:p>
        </p:txBody>
      </p:sp>
      <p:pic>
        <p:nvPicPr>
          <p:cNvPr id="18" name="Picture 17" descr="20140612_130341.jpg"/>
          <p:cNvPicPr>
            <a:picLocks noChangeAspect="1"/>
          </p:cNvPicPr>
          <p:nvPr/>
        </p:nvPicPr>
        <p:blipFill>
          <a:blip r:embed="rId4" cstate="print"/>
          <a:stretch>
            <a:fillRect/>
          </a:stretch>
        </p:blipFill>
        <p:spPr>
          <a:xfrm>
            <a:off x="1905000" y="1524000"/>
            <a:ext cx="2895600" cy="1737360"/>
          </a:xfrm>
          <a:prstGeom prst="rect">
            <a:avLst/>
          </a:prstGeom>
        </p:spPr>
      </p:pic>
      <p:pic>
        <p:nvPicPr>
          <p:cNvPr id="4" name="Picture 3">
            <a:extLst>
              <a:ext uri="{FF2B5EF4-FFF2-40B4-BE49-F238E27FC236}">
                <a16:creationId xmlns:a16="http://schemas.microsoft.com/office/drawing/2014/main" id="{514163C3-42BF-42DC-BAC7-1AC5B1246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6670" y="4088630"/>
            <a:ext cx="2688336" cy="1709928"/>
          </a:xfrm>
          <a:prstGeom prst="rect">
            <a:avLst/>
          </a:prstGeom>
        </p:spPr>
      </p:pic>
      <p:pic>
        <p:nvPicPr>
          <p:cNvPr id="6" name="Picture 5">
            <a:extLst>
              <a:ext uri="{FF2B5EF4-FFF2-40B4-BE49-F238E27FC236}">
                <a16:creationId xmlns:a16="http://schemas.microsoft.com/office/drawing/2014/main" id="{37364D76-2819-4906-939A-EC234FCA33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2289" y="661987"/>
            <a:ext cx="2495550" cy="1876425"/>
          </a:xfrm>
          <a:prstGeom prst="rect">
            <a:avLst/>
          </a:prstGeom>
        </p:spPr>
      </p:pic>
      <p:pic>
        <p:nvPicPr>
          <p:cNvPr id="8" name="Picture 7">
            <a:extLst>
              <a:ext uri="{FF2B5EF4-FFF2-40B4-BE49-F238E27FC236}">
                <a16:creationId xmlns:a16="http://schemas.microsoft.com/office/drawing/2014/main" id="{3E00ACE7-F82A-492A-961D-1F596D3817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4755" y="3453257"/>
            <a:ext cx="3181277" cy="2545022"/>
          </a:xfrm>
          <a:prstGeom prst="rect">
            <a:avLst/>
          </a:prstGeom>
        </p:spPr>
      </p:pic>
    </p:spTree>
    <p:extLst>
      <p:ext uri="{BB962C8B-B14F-4D97-AF65-F5344CB8AC3E}">
        <p14:creationId xmlns:p14="http://schemas.microsoft.com/office/powerpoint/2010/main" val="266466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13DCE2-1277-4508-AE68-56F48D8E9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1828800" y="838200"/>
            <a:ext cx="2438400" cy="523220"/>
          </a:xfrm>
          <a:prstGeom prst="rect">
            <a:avLst/>
          </a:prstGeom>
        </p:spPr>
        <p:txBody>
          <a:bodyPr wrap="square">
            <a:spAutoFit/>
          </a:bodyPr>
          <a:lstStyle/>
          <a:p>
            <a:endParaRPr lang="en-US" sz="2800" b="1" dirty="0">
              <a:solidFill>
                <a:schemeClr val="bg1"/>
              </a:solidFill>
            </a:endParaRPr>
          </a:p>
        </p:txBody>
      </p:sp>
      <p:sp>
        <p:nvSpPr>
          <p:cNvPr id="20" name="TextBox 19"/>
          <p:cNvSpPr txBox="1"/>
          <p:nvPr/>
        </p:nvSpPr>
        <p:spPr>
          <a:xfrm>
            <a:off x="2133600" y="1600200"/>
            <a:ext cx="1600200" cy="369332"/>
          </a:xfrm>
          <a:prstGeom prst="rect">
            <a:avLst/>
          </a:prstGeom>
          <a:noFill/>
        </p:spPr>
        <p:txBody>
          <a:bodyPr wrap="square" rtlCol="0">
            <a:spAutoFit/>
          </a:bodyPr>
          <a:lstStyle/>
          <a:p>
            <a:endParaRPr lang="en-US" dirty="0">
              <a:solidFill>
                <a:schemeClr val="bg1"/>
              </a:solidFill>
            </a:endParaRPr>
          </a:p>
        </p:txBody>
      </p:sp>
      <p:sp>
        <p:nvSpPr>
          <p:cNvPr id="11" name="Rectangle 10"/>
          <p:cNvSpPr/>
          <p:nvPr/>
        </p:nvSpPr>
        <p:spPr>
          <a:xfrm>
            <a:off x="1752600" y="3124200"/>
            <a:ext cx="2514600" cy="369332"/>
          </a:xfrm>
          <a:prstGeom prst="rect">
            <a:avLst/>
          </a:prstGeom>
        </p:spPr>
        <p:txBody>
          <a:bodyPr wrap="square">
            <a:spAutoFit/>
          </a:bodyPr>
          <a:lstStyle/>
          <a:p>
            <a:endParaRPr lang="en-US" b="1" dirty="0">
              <a:solidFill>
                <a:schemeClr val="bg1"/>
              </a:solidFill>
            </a:endParaRPr>
          </a:p>
        </p:txBody>
      </p:sp>
      <p:sp>
        <p:nvSpPr>
          <p:cNvPr id="60" name="Rectangle 59"/>
          <p:cNvSpPr/>
          <p:nvPr/>
        </p:nvSpPr>
        <p:spPr>
          <a:xfrm>
            <a:off x="1752600" y="76201"/>
            <a:ext cx="8686800" cy="769441"/>
          </a:xfrm>
          <a:prstGeom prst="rect">
            <a:avLst/>
          </a:prstGeom>
        </p:spPr>
        <p:txBody>
          <a:bodyPr wrap="square">
            <a:spAutoFit/>
          </a:bodyPr>
          <a:lstStyle/>
          <a:p>
            <a:pPr algn="ctr" fontAlgn="base"/>
            <a:r>
              <a:rPr lang="en-US" sz="4400" dirty="0">
                <a:solidFill>
                  <a:schemeClr val="bg1"/>
                </a:solidFill>
                <a:cs typeface="Aparajita" pitchFamily="34" charset="0"/>
              </a:rPr>
              <a:t>The Seer Stone</a:t>
            </a:r>
          </a:p>
        </p:txBody>
      </p:sp>
      <p:sp>
        <p:nvSpPr>
          <p:cNvPr id="61" name="Rectangle 60"/>
          <p:cNvSpPr/>
          <p:nvPr/>
        </p:nvSpPr>
        <p:spPr>
          <a:xfrm>
            <a:off x="1676400" y="762001"/>
            <a:ext cx="8839201" cy="2031325"/>
          </a:xfrm>
          <a:prstGeom prst="rect">
            <a:avLst/>
          </a:prstGeom>
        </p:spPr>
        <p:txBody>
          <a:bodyPr wrap="square">
            <a:spAutoFit/>
          </a:bodyPr>
          <a:lstStyle/>
          <a:p>
            <a:pPr fontAlgn="base"/>
            <a:r>
              <a:rPr lang="en-US" dirty="0">
                <a:solidFill>
                  <a:schemeClr val="bg1"/>
                </a:solidFill>
              </a:rPr>
              <a:t>A picture of a smooth, brown, egg-sized rock is shown in the printer's manuscript of the Book of Mormon following a news conference Tuesday, Aug. 4, 2015, at The Church of Jesus Christ of Latter-day Saints Church History Library, in Salt Lake City. The Mormon church for the first time is publishing photos of a small sacred stone it believes founder Joseph Smith used to help translate the story that became the basis of the religion. The Mormon church is taking another step in its push to be more transparent, and is releasing more historical documents that shed light on how Joseph Smith formed the religion. (AP Photo/Rick </a:t>
            </a:r>
            <a:r>
              <a:rPr lang="en-US" dirty="0" err="1">
                <a:solidFill>
                  <a:schemeClr val="bg1"/>
                </a:solidFill>
              </a:rPr>
              <a:t>Bowmer</a:t>
            </a:r>
            <a:r>
              <a:rPr lang="en-US" dirty="0">
                <a:solidFill>
                  <a:schemeClr val="bg1"/>
                </a:solidFill>
              </a:rPr>
              <a:t>)</a:t>
            </a:r>
            <a:endParaRPr lang="en-US" b="1" dirty="0">
              <a:solidFill>
                <a:schemeClr val="bg1"/>
              </a:solidFill>
            </a:endParaRPr>
          </a:p>
        </p:txBody>
      </p:sp>
      <p:pic>
        <p:nvPicPr>
          <p:cNvPr id="3" name="Picture 2">
            <a:extLst>
              <a:ext uri="{FF2B5EF4-FFF2-40B4-BE49-F238E27FC236}">
                <a16:creationId xmlns:a16="http://schemas.microsoft.com/office/drawing/2014/main" id="{67BAA635-2C13-4E3C-A617-FDF1DEB7D71B}"/>
              </a:ext>
            </a:extLst>
          </p:cNvPr>
          <p:cNvPicPr>
            <a:picLocks noChangeAspect="1"/>
          </p:cNvPicPr>
          <p:nvPr/>
        </p:nvPicPr>
        <p:blipFill rotWithShape="1">
          <a:blip r:embed="rId3">
            <a:extLst>
              <a:ext uri="{28A0092B-C50C-407E-A947-70E740481C1C}">
                <a14:useLocalDpi xmlns:a14="http://schemas.microsoft.com/office/drawing/2010/main" val="0"/>
              </a:ext>
            </a:extLst>
          </a:blip>
          <a:srcRect l="3981" t="6648" r="4814" b="5100"/>
          <a:stretch/>
        </p:blipFill>
        <p:spPr>
          <a:xfrm>
            <a:off x="3628103" y="3039724"/>
            <a:ext cx="5230762" cy="3449566"/>
          </a:xfrm>
          <a:prstGeom prst="rect">
            <a:avLst/>
          </a:prstGeom>
        </p:spPr>
      </p:pic>
    </p:spTree>
    <p:extLst>
      <p:ext uri="{BB962C8B-B14F-4D97-AF65-F5344CB8AC3E}">
        <p14:creationId xmlns:p14="http://schemas.microsoft.com/office/powerpoint/2010/main" val="12264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5717260-6AFB-4629-9F67-B01D35CE2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rPr>
              <a:t>Urim and Thummim</a:t>
            </a:r>
          </a:p>
        </p:txBody>
      </p:sp>
      <p:sp>
        <p:nvSpPr>
          <p:cNvPr id="3" name="Rectangle 2"/>
          <p:cNvSpPr/>
          <p:nvPr/>
        </p:nvSpPr>
        <p:spPr>
          <a:xfrm>
            <a:off x="0" y="6383206"/>
            <a:ext cx="61613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28:30</a:t>
            </a:r>
            <a:endParaRPr lang="en-US" dirty="0">
              <a:solidFill>
                <a:schemeClr val="bg1"/>
              </a:solidFill>
            </a:endParaRPr>
          </a:p>
        </p:txBody>
      </p:sp>
      <p:sp>
        <p:nvSpPr>
          <p:cNvPr id="12" name="TextBox 11">
            <a:extLst>
              <a:ext uri="{FF2B5EF4-FFF2-40B4-BE49-F238E27FC236}">
                <a16:creationId xmlns:a16="http://schemas.microsoft.com/office/drawing/2014/main" id="{369DCCA5-2D6A-4776-9754-B740BB95DACB}"/>
              </a:ext>
            </a:extLst>
          </p:cNvPr>
          <p:cNvSpPr txBox="1"/>
          <p:nvPr/>
        </p:nvSpPr>
        <p:spPr>
          <a:xfrm>
            <a:off x="329241" y="1120676"/>
            <a:ext cx="6122504" cy="2308324"/>
          </a:xfrm>
          <a:prstGeom prst="rect">
            <a:avLst/>
          </a:prstGeom>
          <a:noFill/>
        </p:spPr>
        <p:txBody>
          <a:bodyPr wrap="square">
            <a:spAutoFit/>
          </a:bodyPr>
          <a:lstStyle/>
          <a:p>
            <a:r>
              <a:rPr lang="en-US" sz="2400" b="0" i="0" dirty="0">
                <a:solidFill>
                  <a:schemeClr val="bg1"/>
                </a:solidFill>
                <a:effectLst/>
              </a:rPr>
              <a:t>And thou shalt put in the breastplate of judgment the </a:t>
            </a:r>
            <a:r>
              <a:rPr lang="en-US" sz="2400" b="0" i="0" u="sng" dirty="0">
                <a:solidFill>
                  <a:schemeClr val="bg1"/>
                </a:solidFill>
                <a:effectLst/>
              </a:rPr>
              <a:t>Urim</a:t>
            </a:r>
            <a:r>
              <a:rPr lang="en-US" sz="2400" b="0" i="0" u="sng" strike="noStrike" dirty="0">
                <a:solidFill>
                  <a:schemeClr val="bg1"/>
                </a:solidFill>
                <a:effectLst/>
                <a:hlinkClick r:id="rId3">
                  <a:extLst>
                    <a:ext uri="{A12FA001-AC4F-418D-AE19-62706E023703}">
                      <ahyp:hlinkClr xmlns:ahyp="http://schemas.microsoft.com/office/drawing/2018/hyperlinkcolor" val="tx"/>
                    </a:ext>
                  </a:extLst>
                </a:hlinkClick>
              </a:rPr>
              <a:t> and the Thummim</a:t>
            </a:r>
            <a:r>
              <a:rPr lang="en-US" sz="2400" b="0" i="0" dirty="0">
                <a:solidFill>
                  <a:schemeClr val="bg1"/>
                </a:solidFill>
                <a:effectLst/>
              </a:rPr>
              <a:t>; and they shall be upon Aaron’s heart, when he </a:t>
            </a:r>
            <a:r>
              <a:rPr lang="en-US" sz="2400" b="0" i="0" dirty="0" err="1">
                <a:solidFill>
                  <a:schemeClr val="bg1"/>
                </a:solidFill>
                <a:effectLst/>
              </a:rPr>
              <a:t>goeth</a:t>
            </a:r>
            <a:r>
              <a:rPr lang="en-US" sz="2400" b="0" i="0" dirty="0">
                <a:solidFill>
                  <a:schemeClr val="bg1"/>
                </a:solidFill>
                <a:effectLst/>
              </a:rPr>
              <a:t> in before the </a:t>
            </a:r>
            <a:r>
              <a:rPr lang="en-US" sz="2400" b="0" i="0" cap="small" dirty="0">
                <a:solidFill>
                  <a:schemeClr val="bg1"/>
                </a:solidFill>
                <a:effectLst/>
              </a:rPr>
              <a:t>Lord</a:t>
            </a:r>
            <a:r>
              <a:rPr lang="en-US" sz="2400" b="0" i="0" dirty="0">
                <a:solidFill>
                  <a:schemeClr val="bg1"/>
                </a:solidFill>
                <a:effectLst/>
              </a:rPr>
              <a:t>: and Aaron shall bear the judgment of the children of Israel upon his heart before the </a:t>
            </a:r>
            <a:r>
              <a:rPr lang="en-US" sz="2400" b="0" i="0" cap="small" dirty="0">
                <a:solidFill>
                  <a:schemeClr val="bg1"/>
                </a:solidFill>
                <a:effectLst/>
              </a:rPr>
              <a:t>Lord</a:t>
            </a:r>
            <a:r>
              <a:rPr lang="en-US" sz="2400" b="0" i="0" dirty="0">
                <a:solidFill>
                  <a:schemeClr val="bg1"/>
                </a:solidFill>
                <a:effectLst/>
              </a:rPr>
              <a:t> continually.</a:t>
            </a:r>
            <a:endParaRPr lang="en-US" sz="2400" dirty="0">
              <a:solidFill>
                <a:schemeClr val="bg1"/>
              </a:solidFill>
            </a:endParaRPr>
          </a:p>
        </p:txBody>
      </p:sp>
      <p:sp>
        <p:nvSpPr>
          <p:cNvPr id="14" name="TextBox 13">
            <a:extLst>
              <a:ext uri="{FF2B5EF4-FFF2-40B4-BE49-F238E27FC236}">
                <a16:creationId xmlns:a16="http://schemas.microsoft.com/office/drawing/2014/main" id="{FF72B905-8D64-4603-8F4F-6B4791A5ACE9}"/>
              </a:ext>
            </a:extLst>
          </p:cNvPr>
          <p:cNvSpPr txBox="1"/>
          <p:nvPr/>
        </p:nvSpPr>
        <p:spPr>
          <a:xfrm>
            <a:off x="6023587" y="5287181"/>
            <a:ext cx="6122504" cy="1323439"/>
          </a:xfrm>
          <a:prstGeom prst="rect">
            <a:avLst/>
          </a:prstGeom>
          <a:noFill/>
        </p:spPr>
        <p:txBody>
          <a:bodyPr wrap="square">
            <a:spAutoFit/>
          </a:bodyPr>
          <a:lstStyle/>
          <a:p>
            <a:r>
              <a:rPr lang="en-US" sz="2000" b="0" i="1" dirty="0">
                <a:solidFill>
                  <a:schemeClr val="bg1"/>
                </a:solidFill>
                <a:effectLst/>
              </a:rPr>
              <a:t>The stone for the tribe of Joseph is an Onyx. It is described as a chocolate colored  oval shape. This stone passed from Joseph Smith to Oliver Cowdery and then to the Church through Brigham Young and others.</a:t>
            </a:r>
            <a:endParaRPr lang="en-US" sz="2000" i="1" dirty="0">
              <a:solidFill>
                <a:schemeClr val="bg1"/>
              </a:solidFill>
            </a:endParaRPr>
          </a:p>
        </p:txBody>
      </p:sp>
      <p:grpSp>
        <p:nvGrpSpPr>
          <p:cNvPr id="7" name="Group 6">
            <a:extLst>
              <a:ext uri="{FF2B5EF4-FFF2-40B4-BE49-F238E27FC236}">
                <a16:creationId xmlns:a16="http://schemas.microsoft.com/office/drawing/2014/main" id="{BA57BD91-AF81-40F0-A81C-2583212F34B1}"/>
              </a:ext>
            </a:extLst>
          </p:cNvPr>
          <p:cNvGrpSpPr/>
          <p:nvPr/>
        </p:nvGrpSpPr>
        <p:grpSpPr>
          <a:xfrm>
            <a:off x="6451745" y="1661140"/>
            <a:ext cx="5292994" cy="3535720"/>
            <a:chOff x="6451745" y="1661140"/>
            <a:chExt cx="5292994" cy="3535720"/>
          </a:xfrm>
        </p:grpSpPr>
        <p:pic>
          <p:nvPicPr>
            <p:cNvPr id="1026" name="Picture 2" descr="Seer Stones">
              <a:extLst>
                <a:ext uri="{FF2B5EF4-FFF2-40B4-BE49-F238E27FC236}">
                  <a16:creationId xmlns:a16="http://schemas.microsoft.com/office/drawing/2014/main" id="{72C8E659-5037-43B7-BDA9-2AEDD113B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745" y="1661140"/>
              <a:ext cx="5292994" cy="35357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9A488DE-FD57-4566-A3BE-A94FC6817C66}"/>
                </a:ext>
              </a:extLst>
            </p:cNvPr>
            <p:cNvSpPr txBox="1"/>
            <p:nvPr/>
          </p:nvSpPr>
          <p:spPr>
            <a:xfrm>
              <a:off x="6582071" y="1661140"/>
              <a:ext cx="5162668" cy="461665"/>
            </a:xfrm>
            <a:prstGeom prst="rect">
              <a:avLst/>
            </a:prstGeom>
            <a:noFill/>
          </p:spPr>
          <p:txBody>
            <a:bodyPr wrap="square">
              <a:spAutoFit/>
            </a:bodyPr>
            <a:lstStyle/>
            <a:p>
              <a:pPr algn="ctr"/>
              <a:r>
                <a:rPr lang="en-US" sz="2400" b="0" i="0" dirty="0">
                  <a:effectLst/>
                </a:rPr>
                <a:t>Seer Stone Belonging to Joseph Smith</a:t>
              </a:r>
              <a:endParaRPr lang="en-US" sz="2400" dirty="0"/>
            </a:p>
          </p:txBody>
        </p:sp>
      </p:grpSp>
      <p:sp>
        <p:nvSpPr>
          <p:cNvPr id="17" name="TextBox 16">
            <a:extLst>
              <a:ext uri="{FF2B5EF4-FFF2-40B4-BE49-F238E27FC236}">
                <a16:creationId xmlns:a16="http://schemas.microsoft.com/office/drawing/2014/main" id="{7B6B4A3C-B04C-458F-8F16-3226B5A2A433}"/>
              </a:ext>
            </a:extLst>
          </p:cNvPr>
          <p:cNvSpPr txBox="1"/>
          <p:nvPr/>
        </p:nvSpPr>
        <p:spPr>
          <a:xfrm>
            <a:off x="2837215" y="535190"/>
            <a:ext cx="6122504" cy="461665"/>
          </a:xfrm>
          <a:prstGeom prst="rect">
            <a:avLst/>
          </a:prstGeom>
          <a:noFill/>
        </p:spPr>
        <p:txBody>
          <a:bodyPr wrap="square">
            <a:spAutoFit/>
          </a:bodyPr>
          <a:lstStyle/>
          <a:p>
            <a:pPr algn="ctr"/>
            <a:r>
              <a:rPr lang="en-US" sz="2400" b="0" i="0" dirty="0">
                <a:solidFill>
                  <a:schemeClr val="bg1"/>
                </a:solidFill>
                <a:effectLst/>
              </a:rPr>
              <a:t>Light and Protection</a:t>
            </a:r>
            <a:endParaRPr lang="en-US" sz="2400" dirty="0">
              <a:solidFill>
                <a:schemeClr val="bg1"/>
              </a:solidFill>
            </a:endParaRPr>
          </a:p>
        </p:txBody>
      </p:sp>
      <p:sp>
        <p:nvSpPr>
          <p:cNvPr id="19" name="TextBox 18">
            <a:extLst>
              <a:ext uri="{FF2B5EF4-FFF2-40B4-BE49-F238E27FC236}">
                <a16:creationId xmlns:a16="http://schemas.microsoft.com/office/drawing/2014/main" id="{B34E577B-3DE6-4F71-9F91-72A78CDC0074}"/>
              </a:ext>
            </a:extLst>
          </p:cNvPr>
          <p:cNvSpPr txBox="1"/>
          <p:nvPr/>
        </p:nvSpPr>
        <p:spPr>
          <a:xfrm>
            <a:off x="329241" y="4007584"/>
            <a:ext cx="6167230" cy="1200329"/>
          </a:xfrm>
          <a:prstGeom prst="rect">
            <a:avLst/>
          </a:prstGeom>
          <a:noFill/>
        </p:spPr>
        <p:txBody>
          <a:bodyPr wrap="square">
            <a:spAutoFit/>
          </a:bodyPr>
          <a:lstStyle/>
          <a:p>
            <a:r>
              <a:rPr lang="en-US" sz="2400" b="0" i="0" dirty="0">
                <a:solidFill>
                  <a:schemeClr val="bg1"/>
                </a:solidFill>
                <a:effectLst/>
              </a:rPr>
              <a:t>An instrument prepared of God to assist man in obtaining revelation from the Lord and in translating languages.</a:t>
            </a:r>
            <a:endParaRPr lang="en-US" sz="2400" dirty="0">
              <a:solidFill>
                <a:schemeClr val="bg1"/>
              </a:solidFill>
            </a:endParaRPr>
          </a:p>
        </p:txBody>
      </p:sp>
      <p:pic>
        <p:nvPicPr>
          <p:cNvPr id="1028" name="Picture 4" descr="Brown Onyx - Brown Onyx - StoneContact.com">
            <a:extLst>
              <a:ext uri="{FF2B5EF4-FFF2-40B4-BE49-F238E27FC236}">
                <a16:creationId xmlns:a16="http://schemas.microsoft.com/office/drawing/2014/main" id="{49624FE2-8B3C-49D0-B644-A7E31A8355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9984" y="5083540"/>
            <a:ext cx="1503307" cy="1503307"/>
          </a:xfrm>
          <a:prstGeom prst="rect">
            <a:avLst/>
          </a:prstGeom>
          <a:noFill/>
          <a:ln w="38100">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79A3A9CC-FD47-40CC-862B-BB63E23D0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p:cNvSpPr txBox="1"/>
          <p:nvPr/>
        </p:nvSpPr>
        <p:spPr>
          <a:xfrm>
            <a:off x="9055046" y="6471180"/>
            <a:ext cx="2971800" cy="307777"/>
          </a:xfrm>
          <a:prstGeom prst="rect">
            <a:avLst/>
          </a:prstGeom>
          <a:noFill/>
        </p:spPr>
        <p:txBody>
          <a:bodyPr wrap="square" rtlCol="0">
            <a:spAutoFit/>
          </a:bodyPr>
          <a:lstStyle/>
          <a:p>
            <a:pPr algn="r"/>
            <a:r>
              <a:rPr lang="en-US" sz="1400" dirty="0">
                <a:solidFill>
                  <a:schemeClr val="bg1"/>
                </a:solidFill>
              </a:rPr>
              <a:t>Who’s Who</a:t>
            </a:r>
          </a:p>
        </p:txBody>
      </p:sp>
      <p:sp>
        <p:nvSpPr>
          <p:cNvPr id="19" name="Rectangle 18"/>
          <p:cNvSpPr/>
          <p:nvPr/>
        </p:nvSpPr>
        <p:spPr>
          <a:xfrm>
            <a:off x="1828800" y="838200"/>
            <a:ext cx="2438400" cy="523220"/>
          </a:xfrm>
          <a:prstGeom prst="rect">
            <a:avLst/>
          </a:prstGeom>
        </p:spPr>
        <p:txBody>
          <a:bodyPr wrap="square">
            <a:spAutoFit/>
          </a:bodyPr>
          <a:lstStyle/>
          <a:p>
            <a:endParaRPr lang="en-US" sz="2800" b="1" dirty="0">
              <a:solidFill>
                <a:schemeClr val="bg1"/>
              </a:solidFill>
            </a:endParaRPr>
          </a:p>
        </p:txBody>
      </p:sp>
      <p:sp>
        <p:nvSpPr>
          <p:cNvPr id="20" name="TextBox 19"/>
          <p:cNvSpPr txBox="1"/>
          <p:nvPr/>
        </p:nvSpPr>
        <p:spPr>
          <a:xfrm>
            <a:off x="2133600" y="1600200"/>
            <a:ext cx="1600200" cy="369332"/>
          </a:xfrm>
          <a:prstGeom prst="rect">
            <a:avLst/>
          </a:prstGeom>
          <a:noFill/>
        </p:spPr>
        <p:txBody>
          <a:bodyPr wrap="square" rtlCol="0">
            <a:spAutoFit/>
          </a:bodyPr>
          <a:lstStyle/>
          <a:p>
            <a:endParaRPr lang="en-US" dirty="0">
              <a:solidFill>
                <a:schemeClr val="bg1"/>
              </a:solidFill>
            </a:endParaRPr>
          </a:p>
        </p:txBody>
      </p:sp>
      <p:sp>
        <p:nvSpPr>
          <p:cNvPr id="11" name="Rectangle 10"/>
          <p:cNvSpPr/>
          <p:nvPr/>
        </p:nvSpPr>
        <p:spPr>
          <a:xfrm>
            <a:off x="1752600" y="3124200"/>
            <a:ext cx="2514600" cy="369332"/>
          </a:xfrm>
          <a:prstGeom prst="rect">
            <a:avLst/>
          </a:prstGeom>
        </p:spPr>
        <p:txBody>
          <a:bodyPr wrap="square">
            <a:spAutoFit/>
          </a:bodyPr>
          <a:lstStyle/>
          <a:p>
            <a:endParaRPr lang="en-US" b="1" dirty="0">
              <a:solidFill>
                <a:schemeClr val="bg1"/>
              </a:solidFill>
            </a:endParaRPr>
          </a:p>
        </p:txBody>
      </p:sp>
      <p:sp>
        <p:nvSpPr>
          <p:cNvPr id="60" name="Rectangle 59"/>
          <p:cNvSpPr/>
          <p:nvPr/>
        </p:nvSpPr>
        <p:spPr>
          <a:xfrm>
            <a:off x="1752600" y="76201"/>
            <a:ext cx="8686800" cy="769441"/>
          </a:xfrm>
          <a:prstGeom prst="rect">
            <a:avLst/>
          </a:prstGeom>
        </p:spPr>
        <p:txBody>
          <a:bodyPr wrap="square">
            <a:spAutoFit/>
          </a:bodyPr>
          <a:lstStyle/>
          <a:p>
            <a:pPr algn="ctr" fontAlgn="base"/>
            <a:r>
              <a:rPr lang="en-US" sz="4400" dirty="0">
                <a:solidFill>
                  <a:schemeClr val="bg1"/>
                </a:solidFill>
                <a:cs typeface="Aparajita" pitchFamily="34" charset="0"/>
              </a:rPr>
              <a:t>Malachi</a:t>
            </a:r>
          </a:p>
        </p:txBody>
      </p:sp>
      <p:sp>
        <p:nvSpPr>
          <p:cNvPr id="17" name="TextBox 16"/>
          <p:cNvSpPr txBox="1"/>
          <p:nvPr/>
        </p:nvSpPr>
        <p:spPr>
          <a:xfrm>
            <a:off x="147826" y="956872"/>
            <a:ext cx="9228472" cy="5632311"/>
          </a:xfrm>
          <a:prstGeom prst="rect">
            <a:avLst/>
          </a:prstGeom>
          <a:noFill/>
        </p:spPr>
        <p:txBody>
          <a:bodyPr wrap="square" rtlCol="0">
            <a:spAutoFit/>
          </a:bodyPr>
          <a:lstStyle/>
          <a:p>
            <a:r>
              <a:rPr lang="en-US" b="1" dirty="0">
                <a:solidFill>
                  <a:schemeClr val="bg2"/>
                </a:solidFill>
              </a:rPr>
              <a:t>He was the last of the Old Testament prophets</a:t>
            </a:r>
          </a:p>
          <a:p>
            <a:endParaRPr lang="en-US" b="1" dirty="0">
              <a:solidFill>
                <a:schemeClr val="bg2"/>
              </a:solidFill>
            </a:endParaRPr>
          </a:p>
          <a:p>
            <a:r>
              <a:rPr lang="en-US" b="1" dirty="0">
                <a:solidFill>
                  <a:schemeClr val="bg2"/>
                </a:solidFill>
              </a:rPr>
              <a:t>The Book of Malachi was written around 430 BC</a:t>
            </a:r>
          </a:p>
          <a:p>
            <a:endParaRPr lang="en-US" b="1" dirty="0">
              <a:solidFill>
                <a:schemeClr val="bg2"/>
              </a:solidFill>
            </a:endParaRPr>
          </a:p>
          <a:p>
            <a:r>
              <a:rPr lang="en-US" b="1" dirty="0">
                <a:solidFill>
                  <a:schemeClr val="bg2"/>
                </a:solidFill>
              </a:rPr>
              <a:t>He lived in the Holy Land about 170 years after Lehi and his family left Jerusalem</a:t>
            </a:r>
          </a:p>
          <a:p>
            <a:endParaRPr lang="en-US" b="1" dirty="0">
              <a:solidFill>
                <a:schemeClr val="bg2"/>
              </a:solidFill>
            </a:endParaRPr>
          </a:p>
          <a:p>
            <a:r>
              <a:rPr lang="en-US" b="1" dirty="0">
                <a:solidFill>
                  <a:schemeClr val="bg2"/>
                </a:solidFill>
              </a:rPr>
              <a:t>His purpose was to call the people to repentance and to prepare for the Second Coming and judgments of the Lord</a:t>
            </a:r>
          </a:p>
          <a:p>
            <a:endParaRPr lang="en-US" b="1" dirty="0">
              <a:solidFill>
                <a:schemeClr val="bg2"/>
              </a:solidFill>
            </a:endParaRPr>
          </a:p>
          <a:p>
            <a:r>
              <a:rPr lang="en-US" b="1" dirty="0">
                <a:solidFill>
                  <a:schemeClr val="bg2"/>
                </a:solidFill>
              </a:rPr>
              <a:t>Because his words were not written in the Brass plates Jesus had the Nephites write Malachi’s words in their records</a:t>
            </a:r>
          </a:p>
          <a:p>
            <a:endParaRPr lang="en-US" b="1" dirty="0">
              <a:solidFill>
                <a:schemeClr val="bg2"/>
              </a:solidFill>
            </a:endParaRPr>
          </a:p>
          <a:p>
            <a:r>
              <a:rPr lang="en-US" b="1" dirty="0">
                <a:solidFill>
                  <a:schemeClr val="bg2"/>
                </a:solidFill>
              </a:rPr>
              <a:t>His words included the truths about the law of tithing and the sealing commission of Elijah</a:t>
            </a:r>
          </a:p>
          <a:p>
            <a:endParaRPr lang="en-US" b="1" dirty="0">
              <a:solidFill>
                <a:schemeClr val="bg2"/>
              </a:solidFill>
            </a:endParaRPr>
          </a:p>
          <a:p>
            <a:r>
              <a:rPr lang="en-US" b="1" dirty="0">
                <a:solidFill>
                  <a:schemeClr val="bg2"/>
                </a:solidFill>
              </a:rPr>
              <a:t>He prophesied of “a messenger” speaking of John the Baptist, to prepare the way for the Savior</a:t>
            </a:r>
          </a:p>
          <a:p>
            <a:endParaRPr lang="en-US" b="1" dirty="0">
              <a:solidFill>
                <a:schemeClr val="bg2"/>
              </a:solidFill>
            </a:endParaRPr>
          </a:p>
          <a:p>
            <a:r>
              <a:rPr lang="en-US" b="1" dirty="0">
                <a:solidFill>
                  <a:schemeClr val="bg2"/>
                </a:solidFill>
              </a:rPr>
              <a:t>Moroni also cited the words of Malachi to Joseph Smith concerning the prophet Elijah</a:t>
            </a:r>
          </a:p>
          <a:p>
            <a:endParaRPr lang="en-US" b="1" dirty="0">
              <a:solidFill>
                <a:schemeClr val="bg2"/>
              </a:solidFill>
            </a:endParaRPr>
          </a:p>
          <a:p>
            <a:r>
              <a:rPr lang="en-US" b="1" dirty="0">
                <a:solidFill>
                  <a:schemeClr val="bg2"/>
                </a:solidFill>
              </a:rPr>
              <a:t>He is included among the elect whom President Joseph F. Smith beheld during his vision of the work of salvation going on in the spirit world (D&amp;C 138:46)</a:t>
            </a:r>
          </a:p>
        </p:txBody>
      </p:sp>
      <p:grpSp>
        <p:nvGrpSpPr>
          <p:cNvPr id="21" name="Group 126"/>
          <p:cNvGrpSpPr/>
          <p:nvPr/>
        </p:nvGrpSpPr>
        <p:grpSpPr>
          <a:xfrm>
            <a:off x="9182100" y="1802882"/>
            <a:ext cx="2045648" cy="3505200"/>
            <a:chOff x="3990090" y="526432"/>
            <a:chExt cx="3128491" cy="5360642"/>
          </a:xfrm>
        </p:grpSpPr>
        <p:sp>
          <p:nvSpPr>
            <p:cNvPr id="22" name="Oval 21"/>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0950279">
              <a:off x="3990090" y="42668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602317" flipH="1">
              <a:off x="6276089" y="4114405"/>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hord 28"/>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91528" y="2578308"/>
              <a:ext cx="652072"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07"/>
            <p:cNvGrpSpPr/>
            <p:nvPr/>
          </p:nvGrpSpPr>
          <p:grpSpPr>
            <a:xfrm>
              <a:off x="4724400" y="2590800"/>
              <a:ext cx="685800" cy="838200"/>
              <a:chOff x="8077200" y="2590800"/>
              <a:chExt cx="685800" cy="838200"/>
            </a:xfrm>
          </p:grpSpPr>
          <p:sp>
            <p:nvSpPr>
              <p:cNvPr id="53" name="Oval 52"/>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4800599" y="72599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24"/>
            <p:cNvGrpSpPr/>
            <p:nvPr/>
          </p:nvGrpSpPr>
          <p:grpSpPr>
            <a:xfrm>
              <a:off x="5105400" y="914400"/>
              <a:ext cx="1272905" cy="371557"/>
              <a:chOff x="7557386" y="1121682"/>
              <a:chExt cx="1272905" cy="371557"/>
            </a:xfrm>
          </p:grpSpPr>
          <p:grpSp>
            <p:nvGrpSpPr>
              <p:cNvPr id="41" name="Group 110"/>
              <p:cNvGrpSpPr/>
              <p:nvPr/>
            </p:nvGrpSpPr>
            <p:grpSpPr>
              <a:xfrm rot="401849">
                <a:off x="7557386" y="1163079"/>
                <a:ext cx="359190" cy="254000"/>
                <a:chOff x="8077200" y="2590800"/>
                <a:chExt cx="687114" cy="838200"/>
              </a:xfrm>
            </p:grpSpPr>
            <p:sp>
              <p:nvSpPr>
                <p:cNvPr id="51" name="Oval 50"/>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13"/>
              <p:cNvGrpSpPr/>
              <p:nvPr/>
            </p:nvGrpSpPr>
            <p:grpSpPr>
              <a:xfrm rot="401849">
                <a:off x="7854102" y="1121682"/>
                <a:ext cx="358503" cy="254000"/>
                <a:chOff x="8077200" y="2590800"/>
                <a:chExt cx="685800" cy="838200"/>
              </a:xfrm>
            </p:grpSpPr>
            <p:sp>
              <p:nvSpPr>
                <p:cNvPr id="49" name="Oval 48"/>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16"/>
              <p:cNvGrpSpPr/>
              <p:nvPr/>
            </p:nvGrpSpPr>
            <p:grpSpPr>
              <a:xfrm rot="401849">
                <a:off x="8150815" y="1156524"/>
                <a:ext cx="358503" cy="254000"/>
                <a:chOff x="8077200" y="2590800"/>
                <a:chExt cx="685800" cy="838200"/>
              </a:xfrm>
            </p:grpSpPr>
            <p:sp>
              <p:nvSpPr>
                <p:cNvPr id="47" name="Oval 46"/>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19"/>
              <p:cNvGrpSpPr/>
              <p:nvPr/>
            </p:nvGrpSpPr>
            <p:grpSpPr>
              <a:xfrm rot="401849">
                <a:off x="8471788" y="1239239"/>
                <a:ext cx="358503" cy="254000"/>
                <a:chOff x="8077200" y="2590800"/>
                <a:chExt cx="685800" cy="838200"/>
              </a:xfrm>
            </p:grpSpPr>
            <p:sp>
              <p:nvSpPr>
                <p:cNvPr id="45" name="Oval 44"/>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45"/>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87881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wipe(down)">
                                      <p:cBhvr>
                                        <p:cTn id="9" dur="580">
                                          <p:stCondLst>
                                            <p:cond delay="0"/>
                                          </p:stCondLst>
                                        </p:cTn>
                                        <p:tgtEl>
                                          <p:spTgt spid="21"/>
                                        </p:tgtEl>
                                      </p:cBhvr>
                                    </p:animEffect>
                                    <p:anim calcmode="lin" valueType="num">
                                      <p:cBhvr>
                                        <p:cTn id="1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5" dur="26">
                                          <p:stCondLst>
                                            <p:cond delay="650"/>
                                          </p:stCondLst>
                                        </p:cTn>
                                        <p:tgtEl>
                                          <p:spTgt spid="21"/>
                                        </p:tgtEl>
                                      </p:cBhvr>
                                      <p:to x="100000" y="60000"/>
                                    </p:animScale>
                                    <p:animScale>
                                      <p:cBhvr>
                                        <p:cTn id="16" dur="166" decel="50000">
                                          <p:stCondLst>
                                            <p:cond delay="676"/>
                                          </p:stCondLst>
                                        </p:cTn>
                                        <p:tgtEl>
                                          <p:spTgt spid="21"/>
                                        </p:tgtEl>
                                      </p:cBhvr>
                                      <p:to x="100000" y="100000"/>
                                    </p:animScale>
                                    <p:animScale>
                                      <p:cBhvr>
                                        <p:cTn id="17" dur="26">
                                          <p:stCondLst>
                                            <p:cond delay="1312"/>
                                          </p:stCondLst>
                                        </p:cTn>
                                        <p:tgtEl>
                                          <p:spTgt spid="21"/>
                                        </p:tgtEl>
                                      </p:cBhvr>
                                      <p:to x="100000" y="80000"/>
                                    </p:animScale>
                                    <p:animScale>
                                      <p:cBhvr>
                                        <p:cTn id="18" dur="166" decel="50000">
                                          <p:stCondLst>
                                            <p:cond delay="1338"/>
                                          </p:stCondLst>
                                        </p:cTn>
                                        <p:tgtEl>
                                          <p:spTgt spid="21"/>
                                        </p:tgtEl>
                                      </p:cBhvr>
                                      <p:to x="100000" y="100000"/>
                                    </p:animScale>
                                    <p:animScale>
                                      <p:cBhvr>
                                        <p:cTn id="19" dur="26">
                                          <p:stCondLst>
                                            <p:cond delay="1642"/>
                                          </p:stCondLst>
                                        </p:cTn>
                                        <p:tgtEl>
                                          <p:spTgt spid="21"/>
                                        </p:tgtEl>
                                      </p:cBhvr>
                                      <p:to x="100000" y="90000"/>
                                    </p:animScale>
                                    <p:animScale>
                                      <p:cBhvr>
                                        <p:cTn id="20" dur="166" decel="50000">
                                          <p:stCondLst>
                                            <p:cond delay="1668"/>
                                          </p:stCondLst>
                                        </p:cTn>
                                        <p:tgtEl>
                                          <p:spTgt spid="21"/>
                                        </p:tgtEl>
                                      </p:cBhvr>
                                      <p:to x="100000" y="100000"/>
                                    </p:animScale>
                                    <p:animScale>
                                      <p:cBhvr>
                                        <p:cTn id="21" dur="26">
                                          <p:stCondLst>
                                            <p:cond delay="1808"/>
                                          </p:stCondLst>
                                        </p:cTn>
                                        <p:tgtEl>
                                          <p:spTgt spid="21"/>
                                        </p:tgtEl>
                                      </p:cBhvr>
                                      <p:to x="100000" y="95000"/>
                                    </p:animScale>
                                    <p:animScale>
                                      <p:cBhvr>
                                        <p:cTn id="22" dur="166" decel="50000">
                                          <p:stCondLst>
                                            <p:cond delay="1834"/>
                                          </p:stCondLst>
                                        </p:cTn>
                                        <p:tgtEl>
                                          <p:spTgt spid="2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4321</Words>
  <Application>Microsoft Office PowerPoint</Application>
  <PresentationFormat>Widescreen</PresentationFormat>
  <Paragraphs>274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2018-04-20T15:37:38Z</dcterms:created>
  <dcterms:modified xsi:type="dcterms:W3CDTF">2021-12-02T09:25:22Z</dcterms:modified>
</cp:coreProperties>
</file>