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8" r:id="rId2"/>
    <p:sldId id="256" r:id="rId3"/>
    <p:sldId id="259" r:id="rId4"/>
    <p:sldId id="260" r:id="rId5"/>
    <p:sldId id="264" r:id="rId6"/>
    <p:sldId id="261" r:id="rId7"/>
    <p:sldId id="262" r:id="rId8"/>
    <p:sldId id="263" r:id="rId9"/>
    <p:sldId id="265" r:id="rId10"/>
    <p:sldId id="266" r:id="rId11"/>
    <p:sldId id="267" r:id="rId12"/>
    <p:sldId id="268" r:id="rId13"/>
    <p:sldId id="269" r:id="rId14"/>
    <p:sldId id="270" r:id="rId15"/>
    <p:sldId id="272" r:id="rId16"/>
    <p:sldId id="273" r:id="rId17"/>
    <p:sldId id="275" r:id="rId18"/>
    <p:sldId id="276" r:id="rId19"/>
    <p:sldId id="278" r:id="rId20"/>
    <p:sldId id="279" r:id="rId21"/>
    <p:sldId id="280" r:id="rId22"/>
    <p:sldId id="284" r:id="rId23"/>
    <p:sldId id="287" r:id="rId24"/>
    <p:sldId id="289" r:id="rId25"/>
    <p:sldId id="290" r:id="rId26"/>
    <p:sldId id="286" r:id="rId27"/>
    <p:sldId id="288" r:id="rId28"/>
    <p:sldId id="257" r:id="rId29"/>
    <p:sldId id="271" r:id="rId30"/>
    <p:sldId id="274" r:id="rId31"/>
    <p:sldId id="277" r:id="rId32"/>
    <p:sldId id="281" r:id="rId33"/>
    <p:sldId id="283" r:id="rId34"/>
    <p:sldId id="285" r:id="rId35"/>
  </p:sldIdLst>
  <p:sldSz cx="12192000" cy="6858000"/>
  <p:notesSz cx="6858000" cy="9144000"/>
  <p:embeddedFontLst>
    <p:embeddedFont>
      <p:font typeface="Abadi" panose="020B0604020104020204" pitchFamily="34" charset="0"/>
      <p:regular r:id="rId36"/>
    </p:embeddedFont>
    <p:embeddedFont>
      <p:font typeface="Calibri" panose="020F0502020204030204" pitchFamily="34" charset="0"/>
      <p:regular r:id="rId37"/>
      <p:bold r:id="rId38"/>
      <p:italic r:id="rId39"/>
      <p:boldItalic r:id="rId40"/>
    </p:embeddedFont>
    <p:embeddedFont>
      <p:font typeface="Franklin Gothic Book" panose="020B0503020102020204" pitchFamily="34" charset="0"/>
      <p:regular r:id="rId41"/>
      <p:italic r:id="rId42"/>
    </p:embeddedFont>
    <p:embeddedFont>
      <p:font typeface="Franklin Gothic Medium" panose="020B0603020102020204" pitchFamily="34" charset="0"/>
      <p:regular r:id="rId43"/>
      <p:italic r:id="rId44"/>
    </p:embeddedFont>
    <p:embeddedFont>
      <p:font typeface="Palatino" pitchFamily="2"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4" d="100"/>
          <a:sy n="64" d="100"/>
        </p:scale>
        <p:origin x="564" y="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595B0D3-88B0-4098-A342-06A2C83152B3}"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49255-E597-4B4F-B0BB-358B9E927869}" type="slidenum">
              <a:rPr lang="en-US" smtClean="0"/>
              <a:t>‹#›</a:t>
            </a:fld>
            <a:endParaRPr lang="en-US"/>
          </a:p>
        </p:txBody>
      </p:sp>
    </p:spTree>
    <p:extLst>
      <p:ext uri="{BB962C8B-B14F-4D97-AF65-F5344CB8AC3E}">
        <p14:creationId xmlns:p14="http://schemas.microsoft.com/office/powerpoint/2010/main" val="3639858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95B0D3-88B0-4098-A342-06A2C83152B3}"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49255-E597-4B4F-B0BB-358B9E927869}" type="slidenum">
              <a:rPr lang="en-US" smtClean="0"/>
              <a:t>‹#›</a:t>
            </a:fld>
            <a:endParaRPr lang="en-US"/>
          </a:p>
        </p:txBody>
      </p:sp>
    </p:spTree>
    <p:extLst>
      <p:ext uri="{BB962C8B-B14F-4D97-AF65-F5344CB8AC3E}">
        <p14:creationId xmlns:p14="http://schemas.microsoft.com/office/powerpoint/2010/main" val="2786580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95B0D3-88B0-4098-A342-06A2C83152B3}"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49255-E597-4B4F-B0BB-358B9E927869}" type="slidenum">
              <a:rPr lang="en-US" smtClean="0"/>
              <a:t>‹#›</a:t>
            </a:fld>
            <a:endParaRPr lang="en-US"/>
          </a:p>
        </p:txBody>
      </p:sp>
    </p:spTree>
    <p:extLst>
      <p:ext uri="{BB962C8B-B14F-4D97-AF65-F5344CB8AC3E}">
        <p14:creationId xmlns:p14="http://schemas.microsoft.com/office/powerpoint/2010/main" val="1159144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95B0D3-88B0-4098-A342-06A2C83152B3}"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49255-E597-4B4F-B0BB-358B9E927869}" type="slidenum">
              <a:rPr lang="en-US" smtClean="0"/>
              <a:t>‹#›</a:t>
            </a:fld>
            <a:endParaRPr lang="en-US"/>
          </a:p>
        </p:txBody>
      </p:sp>
    </p:spTree>
    <p:extLst>
      <p:ext uri="{BB962C8B-B14F-4D97-AF65-F5344CB8AC3E}">
        <p14:creationId xmlns:p14="http://schemas.microsoft.com/office/powerpoint/2010/main" val="4078891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95B0D3-88B0-4098-A342-06A2C83152B3}"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49255-E597-4B4F-B0BB-358B9E927869}" type="slidenum">
              <a:rPr lang="en-US" smtClean="0"/>
              <a:t>‹#›</a:t>
            </a:fld>
            <a:endParaRPr lang="en-US"/>
          </a:p>
        </p:txBody>
      </p:sp>
    </p:spTree>
    <p:extLst>
      <p:ext uri="{BB962C8B-B14F-4D97-AF65-F5344CB8AC3E}">
        <p14:creationId xmlns:p14="http://schemas.microsoft.com/office/powerpoint/2010/main" val="526418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95B0D3-88B0-4098-A342-06A2C83152B3}" type="datetimeFigureOut">
              <a:rPr lang="en-US" smtClean="0"/>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849255-E597-4B4F-B0BB-358B9E927869}" type="slidenum">
              <a:rPr lang="en-US" smtClean="0"/>
              <a:t>‹#›</a:t>
            </a:fld>
            <a:endParaRPr lang="en-US"/>
          </a:p>
        </p:txBody>
      </p:sp>
    </p:spTree>
    <p:extLst>
      <p:ext uri="{BB962C8B-B14F-4D97-AF65-F5344CB8AC3E}">
        <p14:creationId xmlns:p14="http://schemas.microsoft.com/office/powerpoint/2010/main" val="2436675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95B0D3-88B0-4098-A342-06A2C83152B3}" type="datetimeFigureOut">
              <a:rPr lang="en-US" smtClean="0"/>
              <a:t>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849255-E597-4B4F-B0BB-358B9E927869}" type="slidenum">
              <a:rPr lang="en-US" smtClean="0"/>
              <a:t>‹#›</a:t>
            </a:fld>
            <a:endParaRPr lang="en-US"/>
          </a:p>
        </p:txBody>
      </p:sp>
    </p:spTree>
    <p:extLst>
      <p:ext uri="{BB962C8B-B14F-4D97-AF65-F5344CB8AC3E}">
        <p14:creationId xmlns:p14="http://schemas.microsoft.com/office/powerpoint/2010/main" val="2668941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95B0D3-88B0-4098-A342-06A2C83152B3}" type="datetimeFigureOut">
              <a:rPr lang="en-US" smtClean="0"/>
              <a:t>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849255-E597-4B4F-B0BB-358B9E927869}" type="slidenum">
              <a:rPr lang="en-US" smtClean="0"/>
              <a:t>‹#›</a:t>
            </a:fld>
            <a:endParaRPr lang="en-US"/>
          </a:p>
        </p:txBody>
      </p:sp>
    </p:spTree>
    <p:extLst>
      <p:ext uri="{BB962C8B-B14F-4D97-AF65-F5344CB8AC3E}">
        <p14:creationId xmlns:p14="http://schemas.microsoft.com/office/powerpoint/2010/main" val="1841067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95B0D3-88B0-4098-A342-06A2C83152B3}" type="datetimeFigureOut">
              <a:rPr lang="en-US" smtClean="0"/>
              <a:t>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849255-E597-4B4F-B0BB-358B9E927869}" type="slidenum">
              <a:rPr lang="en-US" smtClean="0"/>
              <a:t>‹#›</a:t>
            </a:fld>
            <a:endParaRPr lang="en-US"/>
          </a:p>
        </p:txBody>
      </p:sp>
    </p:spTree>
    <p:extLst>
      <p:ext uri="{BB962C8B-B14F-4D97-AF65-F5344CB8AC3E}">
        <p14:creationId xmlns:p14="http://schemas.microsoft.com/office/powerpoint/2010/main" val="1818087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95B0D3-88B0-4098-A342-06A2C83152B3}" type="datetimeFigureOut">
              <a:rPr lang="en-US" smtClean="0"/>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849255-E597-4B4F-B0BB-358B9E927869}" type="slidenum">
              <a:rPr lang="en-US" smtClean="0"/>
              <a:t>‹#›</a:t>
            </a:fld>
            <a:endParaRPr lang="en-US"/>
          </a:p>
        </p:txBody>
      </p:sp>
    </p:spTree>
    <p:extLst>
      <p:ext uri="{BB962C8B-B14F-4D97-AF65-F5344CB8AC3E}">
        <p14:creationId xmlns:p14="http://schemas.microsoft.com/office/powerpoint/2010/main" val="1650336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95B0D3-88B0-4098-A342-06A2C83152B3}" type="datetimeFigureOut">
              <a:rPr lang="en-US" smtClean="0"/>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849255-E597-4B4F-B0BB-358B9E927869}" type="slidenum">
              <a:rPr lang="en-US" smtClean="0"/>
              <a:t>‹#›</a:t>
            </a:fld>
            <a:endParaRPr lang="en-US"/>
          </a:p>
        </p:txBody>
      </p:sp>
    </p:spTree>
    <p:extLst>
      <p:ext uri="{BB962C8B-B14F-4D97-AF65-F5344CB8AC3E}">
        <p14:creationId xmlns:p14="http://schemas.microsoft.com/office/powerpoint/2010/main" val="317259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95B0D3-88B0-4098-A342-06A2C83152B3}" type="datetimeFigureOut">
              <a:rPr lang="en-US" smtClean="0"/>
              <a:t>1/16/2022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849255-E597-4B4F-B0BB-358B9E927869}" type="slidenum">
              <a:rPr lang="en-US" smtClean="0"/>
              <a:t>‹#›</a:t>
            </a:fld>
            <a:endParaRPr lang="en-US"/>
          </a:p>
        </p:txBody>
      </p:sp>
    </p:spTree>
    <p:extLst>
      <p:ext uri="{BB962C8B-B14F-4D97-AF65-F5344CB8AC3E}">
        <p14:creationId xmlns:p14="http://schemas.microsoft.com/office/powerpoint/2010/main" val="1873149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1.gif"/><Relationship Id="rId7" Type="http://schemas.openxmlformats.org/officeDocument/2006/relationships/image" Target="../media/image35.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gif"/><Relationship Id="rId4" Type="http://schemas.openxmlformats.org/officeDocument/2006/relationships/image" Target="../media/image32.gif"/></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gif"/><Relationship Id="rId7" Type="http://schemas.openxmlformats.org/officeDocument/2006/relationships/image" Target="../media/image54.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74452E-D42F-4984-B7C5-B9A60B32F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251679" y="798495"/>
            <a:ext cx="11688641" cy="1538883"/>
          </a:xfrm>
          <a:prstGeom prst="rect">
            <a:avLst/>
          </a:prstGeom>
          <a:noFill/>
        </p:spPr>
        <p:txBody>
          <a:bodyPr wrap="square" rtlCol="0">
            <a:spAutoFit/>
          </a:bodyPr>
          <a:lstStyle/>
          <a:p>
            <a:pPr algn="ctr"/>
            <a:r>
              <a:rPr lang="en-US" sz="5400" dirty="0">
                <a:solidFill>
                  <a:schemeClr val="bg1"/>
                </a:solidFill>
              </a:rPr>
              <a:t>The Messiah: A Light Unto The Gentiles</a:t>
            </a:r>
          </a:p>
          <a:p>
            <a:pPr algn="ctr"/>
            <a:r>
              <a:rPr lang="en-US" sz="4000" dirty="0">
                <a:solidFill>
                  <a:schemeClr val="bg1"/>
                </a:solidFill>
              </a:rPr>
              <a:t>Isaiah 42-47</a:t>
            </a:r>
          </a:p>
        </p:txBody>
      </p:sp>
      <p:sp>
        <p:nvSpPr>
          <p:cNvPr id="5" name="TextBox 4"/>
          <p:cNvSpPr txBox="1"/>
          <p:nvPr/>
        </p:nvSpPr>
        <p:spPr>
          <a:xfrm>
            <a:off x="66897" y="35197"/>
            <a:ext cx="2286000" cy="369332"/>
          </a:xfrm>
          <a:prstGeom prst="rect">
            <a:avLst/>
          </a:prstGeom>
          <a:noFill/>
        </p:spPr>
        <p:txBody>
          <a:bodyPr wrap="square" rtlCol="0">
            <a:spAutoFit/>
          </a:bodyPr>
          <a:lstStyle/>
          <a:p>
            <a:r>
              <a:rPr lang="en-US">
                <a:solidFill>
                  <a:schemeClr val="bg1"/>
                </a:solidFill>
              </a:rPr>
              <a:t>Lesson 125</a:t>
            </a:r>
            <a:endParaRPr lang="en-US" dirty="0">
              <a:solidFill>
                <a:schemeClr val="bg1"/>
              </a:solidFill>
            </a:endParaRPr>
          </a:p>
        </p:txBody>
      </p:sp>
      <p:grpSp>
        <p:nvGrpSpPr>
          <p:cNvPr id="6" name="Group 5"/>
          <p:cNvGrpSpPr/>
          <p:nvPr/>
        </p:nvGrpSpPr>
        <p:grpSpPr>
          <a:xfrm>
            <a:off x="848239" y="2560340"/>
            <a:ext cx="2027108" cy="3499165"/>
            <a:chOff x="1593589" y="398948"/>
            <a:chExt cx="2902209" cy="5087452"/>
          </a:xfrm>
        </p:grpSpPr>
        <p:grpSp>
          <p:nvGrpSpPr>
            <p:cNvPr id="7" name="Group 33"/>
            <p:cNvGrpSpPr/>
            <p:nvPr/>
          </p:nvGrpSpPr>
          <p:grpSpPr>
            <a:xfrm>
              <a:off x="1593589" y="398948"/>
              <a:ext cx="2902209" cy="5087452"/>
              <a:chOff x="1593589" y="398948"/>
              <a:chExt cx="1375870" cy="4260181"/>
            </a:xfrm>
          </p:grpSpPr>
          <p:sp>
            <p:nvSpPr>
              <p:cNvPr id="25" name="Oval 28"/>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9"/>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30"/>
              <p:cNvSpPr/>
              <p:nvPr/>
            </p:nvSpPr>
            <p:spPr>
              <a:xfrm>
                <a:off x="1593589" y="2917767"/>
                <a:ext cx="191093" cy="4353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31"/>
              <p:cNvSpPr/>
              <p:nvPr/>
            </p:nvSpPr>
            <p:spPr>
              <a:xfrm rot="1480658">
                <a:off x="1679442" y="1918346"/>
                <a:ext cx="496842" cy="1306022"/>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32"/>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33"/>
              <p:cNvSpPr/>
              <p:nvPr/>
            </p:nvSpPr>
            <p:spPr>
              <a:xfrm>
                <a:off x="1746463" y="1992669"/>
                <a:ext cx="993684" cy="2448792"/>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4"/>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5"/>
              <p:cNvSpPr/>
              <p:nvPr/>
            </p:nvSpPr>
            <p:spPr>
              <a:xfrm rot="402310">
                <a:off x="1789363" y="1834689"/>
                <a:ext cx="382187" cy="2467938"/>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6"/>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7"/>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8"/>
              <p:cNvSpPr/>
              <p:nvPr/>
            </p:nvSpPr>
            <p:spPr>
              <a:xfrm>
                <a:off x="1975776" y="632228"/>
                <a:ext cx="611498" cy="130602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23"/>
              <p:cNvGrpSpPr/>
              <p:nvPr/>
            </p:nvGrpSpPr>
            <p:grpSpPr>
              <a:xfrm>
                <a:off x="2383609" y="1732280"/>
                <a:ext cx="585850" cy="1566411"/>
                <a:chOff x="4699336" y="2759583"/>
                <a:chExt cx="1168064" cy="2193417"/>
              </a:xfrm>
            </p:grpSpPr>
            <p:sp>
              <p:nvSpPr>
                <p:cNvPr id="41" name="Oval 44"/>
                <p:cNvSpPr/>
                <p:nvPr/>
              </p:nvSpPr>
              <p:spPr>
                <a:xfrm>
                  <a:off x="5486400" y="4267200"/>
                  <a:ext cx="381000"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5"/>
                <p:cNvSpPr/>
                <p:nvPr/>
              </p:nvSpPr>
              <p:spPr>
                <a:xfrm rot="19830111">
                  <a:off x="4816550" y="2903312"/>
                  <a:ext cx="822282" cy="1828800"/>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6"/>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Cloud 37"/>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9"/>
              <p:cNvSpPr/>
              <p:nvPr/>
            </p:nvSpPr>
            <p:spPr>
              <a:xfrm rot="21185207">
                <a:off x="2319744" y="1992669"/>
                <a:ext cx="382187" cy="2356886"/>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loud 42"/>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43"/>
              <p:cNvSpPr/>
              <p:nvPr/>
            </p:nvSpPr>
            <p:spPr>
              <a:xfrm rot="5225831">
                <a:off x="2195041" y="1472077"/>
                <a:ext cx="182834" cy="21282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43"/>
            <p:cNvGrpSpPr/>
            <p:nvPr/>
          </p:nvGrpSpPr>
          <p:grpSpPr>
            <a:xfrm rot="5003920">
              <a:off x="2288001" y="3506278"/>
              <a:ext cx="2489460" cy="381000"/>
              <a:chOff x="1600200" y="6781800"/>
              <a:chExt cx="2754086" cy="1143000"/>
            </a:xfrm>
          </p:grpSpPr>
          <p:sp>
            <p:nvSpPr>
              <p:cNvPr id="18" name="Chevron 17"/>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18"/>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19"/>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hevron 20"/>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hevron 21"/>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hevron 22"/>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hevron 23"/>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44"/>
            <p:cNvGrpSpPr/>
            <p:nvPr/>
          </p:nvGrpSpPr>
          <p:grpSpPr>
            <a:xfrm rot="16596080" flipH="1">
              <a:off x="1145001" y="3506278"/>
              <a:ext cx="2489460" cy="381000"/>
              <a:chOff x="1600200" y="6781800"/>
              <a:chExt cx="2754086" cy="1143000"/>
            </a:xfrm>
          </p:grpSpPr>
          <p:sp>
            <p:nvSpPr>
              <p:cNvPr id="11" name="Chevron 10"/>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11"/>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12"/>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13"/>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hevron 14"/>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15"/>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evron 16"/>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Rectangle 9"/>
            <p:cNvSpPr/>
            <p:nvPr/>
          </p:nvSpPr>
          <p:spPr>
            <a:xfrm>
              <a:off x="2667000" y="3962400"/>
              <a:ext cx="609600" cy="2286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3403870" y="2741326"/>
            <a:ext cx="8254660" cy="3416320"/>
          </a:xfrm>
          <a:prstGeom prst="rect">
            <a:avLst/>
          </a:prstGeom>
        </p:spPr>
        <p:txBody>
          <a:bodyPr wrap="square">
            <a:spAutoFit/>
          </a:bodyPr>
          <a:lstStyle/>
          <a:p>
            <a:pPr fontAlgn="base"/>
            <a:r>
              <a:rPr lang="en-US" b="0" i="1" dirty="0">
                <a:solidFill>
                  <a:schemeClr val="bg1"/>
                </a:solidFill>
                <a:effectLst/>
                <a:latin typeface="Palatino"/>
              </a:rPr>
              <a:t>That it might be fulfilled which was spoken by </a:t>
            </a:r>
            <a:r>
              <a:rPr lang="en-US" b="0" i="1" dirty="0" err="1">
                <a:solidFill>
                  <a:schemeClr val="bg1"/>
                </a:solidFill>
                <a:effectLst/>
                <a:latin typeface="Palatino"/>
              </a:rPr>
              <a:t>Esaiasthe</a:t>
            </a:r>
            <a:r>
              <a:rPr lang="en-US" b="0" i="1" dirty="0">
                <a:solidFill>
                  <a:schemeClr val="bg1"/>
                </a:solidFill>
                <a:effectLst/>
                <a:latin typeface="Palatino"/>
              </a:rPr>
              <a:t> prophet, saying,</a:t>
            </a:r>
          </a:p>
          <a:p>
            <a:pPr fontAlgn="base"/>
            <a:endParaRPr lang="en-US" b="0" i="1" dirty="0">
              <a:solidFill>
                <a:schemeClr val="bg1"/>
              </a:solidFill>
              <a:effectLst/>
              <a:latin typeface="Palatino"/>
            </a:endParaRPr>
          </a:p>
          <a:p>
            <a:pPr fontAlgn="base"/>
            <a:r>
              <a:rPr lang="en-US" b="0" i="1" dirty="0">
                <a:solidFill>
                  <a:schemeClr val="bg1"/>
                </a:solidFill>
                <a:effectLst/>
                <a:latin typeface="Palatino"/>
              </a:rPr>
              <a:t> Behold my servant, whom I have chosen; my beloved, in whom my soul is well pleased: I will put my spirit upon him, and he shall shew judgment to the Gentiles.</a:t>
            </a:r>
          </a:p>
          <a:p>
            <a:pPr fontAlgn="base"/>
            <a:endParaRPr lang="en-US" b="0" i="1" dirty="0">
              <a:solidFill>
                <a:schemeClr val="bg1"/>
              </a:solidFill>
              <a:effectLst/>
              <a:latin typeface="Palatino"/>
            </a:endParaRPr>
          </a:p>
          <a:p>
            <a:pPr fontAlgn="base"/>
            <a:r>
              <a:rPr lang="en-US" b="0" i="1" dirty="0">
                <a:solidFill>
                  <a:schemeClr val="bg1"/>
                </a:solidFill>
                <a:effectLst/>
                <a:latin typeface="Palatino"/>
              </a:rPr>
              <a:t>He shall not strive, nor cry; neither shall any man hear his voice in the streets.</a:t>
            </a:r>
          </a:p>
          <a:p>
            <a:pPr fontAlgn="base"/>
            <a:endParaRPr lang="en-US" b="0" i="1" dirty="0">
              <a:solidFill>
                <a:schemeClr val="bg1"/>
              </a:solidFill>
              <a:effectLst/>
              <a:latin typeface="Palatino"/>
            </a:endParaRPr>
          </a:p>
          <a:p>
            <a:pPr fontAlgn="base"/>
            <a:r>
              <a:rPr lang="en-US" b="0" i="1" dirty="0">
                <a:solidFill>
                  <a:schemeClr val="bg1"/>
                </a:solidFill>
                <a:effectLst/>
                <a:latin typeface="Palatino"/>
              </a:rPr>
              <a:t> A bruised reed shall he not break, and smoking flax shall he not quench, till he send forth judgment unto victory.</a:t>
            </a:r>
          </a:p>
          <a:p>
            <a:pPr fontAlgn="base"/>
            <a:r>
              <a:rPr lang="en-US" b="0" i="1" dirty="0">
                <a:solidFill>
                  <a:schemeClr val="bg1"/>
                </a:solidFill>
                <a:effectLst/>
                <a:latin typeface="Palatino"/>
              </a:rPr>
              <a:t>And in his name shall the Gentiles trust.</a:t>
            </a:r>
          </a:p>
          <a:p>
            <a:pPr fontAlgn="base"/>
            <a:r>
              <a:rPr lang="en-US" i="1" dirty="0">
                <a:solidFill>
                  <a:schemeClr val="bg1"/>
                </a:solidFill>
                <a:latin typeface="Palatino"/>
              </a:rPr>
              <a:t>Matthew 12:17-21</a:t>
            </a:r>
            <a:endParaRPr lang="en-US" b="0" i="1" dirty="0">
              <a:solidFill>
                <a:schemeClr val="bg1"/>
              </a:solidFill>
              <a:effectLst/>
              <a:latin typeface="Palatino"/>
            </a:endParaRPr>
          </a:p>
        </p:txBody>
      </p:sp>
    </p:spTree>
    <p:extLst>
      <p:ext uri="{BB962C8B-B14F-4D97-AF65-F5344CB8AC3E}">
        <p14:creationId xmlns:p14="http://schemas.microsoft.com/office/powerpoint/2010/main" val="893810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3.bp.blogspot.com/-ZQT1sexZho0/ViY7D2JwVsI/AAAAAAAClM4/FbrJaYq8FNo/s1600/%25CE%25A3%25CE%25A5%25CE%259D%25CE%259D%25CE%2595%25CE%25A6%25CE%259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299" y="0"/>
            <a:ext cx="12221299" cy="690066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680788" y="2581731"/>
            <a:ext cx="4188744" cy="3144155"/>
            <a:chOff x="228600" y="381000"/>
            <a:chExt cx="3505068" cy="2501531"/>
          </a:xfrm>
        </p:grpSpPr>
        <p:grpSp>
          <p:nvGrpSpPr>
            <p:cNvPr id="10" name="Group 9"/>
            <p:cNvGrpSpPr/>
            <p:nvPr/>
          </p:nvGrpSpPr>
          <p:grpSpPr>
            <a:xfrm>
              <a:off x="228600" y="381000"/>
              <a:ext cx="3505068" cy="2501531"/>
              <a:chOff x="534986" y="381000"/>
              <a:chExt cx="2637111" cy="2501531"/>
            </a:xfrm>
          </p:grpSpPr>
          <p:sp>
            <p:nvSpPr>
              <p:cNvPr id="12" name="Rectangle 11"/>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534986" y="384805"/>
                <a:ext cx="457200" cy="2497726"/>
                <a:chOff x="533400" y="381000"/>
                <a:chExt cx="457200" cy="2497726"/>
              </a:xfrm>
            </p:grpSpPr>
            <p:sp>
              <p:nvSpPr>
                <p:cNvPr id="19" name="Oval 18"/>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2714897" y="381000"/>
                <a:ext cx="457200" cy="2497726"/>
                <a:chOff x="2714897" y="457200"/>
                <a:chExt cx="457200" cy="2497726"/>
              </a:xfrm>
            </p:grpSpPr>
            <p:sp>
              <p:nvSpPr>
                <p:cNvPr id="15" name="Oval 14"/>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Rectangle 10"/>
            <p:cNvSpPr/>
            <p:nvPr/>
          </p:nvSpPr>
          <p:spPr>
            <a:xfrm>
              <a:off x="774407" y="1044633"/>
              <a:ext cx="2293346" cy="792924"/>
            </a:xfrm>
            <a:prstGeom prst="rect">
              <a:avLst/>
            </a:prstGeom>
          </p:spPr>
          <p:txBody>
            <a:bodyPr wrap="square">
              <a:spAutoFit/>
            </a:bodyPr>
            <a:lstStyle/>
            <a:p>
              <a:pPr algn="ctr"/>
              <a:r>
                <a:rPr lang="en-US" b="1" dirty="0"/>
                <a:t>Jesus Christ’s Atonement makes it possible for all, including those who have already died, to accept the gospel and become free from the captivity of sin.</a:t>
              </a:r>
              <a:endParaRPr lang="en-US" i="1" dirty="0"/>
            </a:p>
          </p:txBody>
        </p:sp>
      </p:grpSp>
      <p:sp>
        <p:nvSpPr>
          <p:cNvPr id="3" name="Rectangle 2"/>
          <p:cNvSpPr/>
          <p:nvPr/>
        </p:nvSpPr>
        <p:spPr>
          <a:xfrm>
            <a:off x="260305" y="896988"/>
            <a:ext cx="3420483" cy="5847755"/>
          </a:xfrm>
          <a:prstGeom prst="rect">
            <a:avLst/>
          </a:prstGeom>
        </p:spPr>
        <p:txBody>
          <a:bodyPr wrap="square">
            <a:spAutoFit/>
          </a:bodyPr>
          <a:lstStyle/>
          <a:p>
            <a:pPr fontAlgn="base"/>
            <a:r>
              <a:rPr lang="en-US" sz="2000" b="0" i="0" dirty="0">
                <a:solidFill>
                  <a:schemeClr val="bg1"/>
                </a:solidFill>
                <a:effectLst/>
              </a:rPr>
              <a:t>While this vast multitude waited and conversed, rejoicing in the hour of their deliverance from the chains of death, the Son of God appeared, declaring liberty to the captives who had been faithful;</a:t>
            </a:r>
          </a:p>
          <a:p>
            <a:pPr fontAlgn="base"/>
            <a:endParaRPr lang="en-US" sz="2000" dirty="0">
              <a:solidFill>
                <a:schemeClr val="bg1"/>
              </a:solidFill>
            </a:endParaRPr>
          </a:p>
          <a:p>
            <a:pPr fontAlgn="base"/>
            <a:r>
              <a:rPr lang="en-US" sz="2000" b="0" i="0" dirty="0">
                <a:solidFill>
                  <a:schemeClr val="bg1"/>
                </a:solidFill>
                <a:effectLst/>
              </a:rPr>
              <a:t>And there he preached to them the everlasting gospel, the doctrine of the resurrection and the redemption of mankind from the fall, and from individual sins on conditions of repentance.</a:t>
            </a:r>
          </a:p>
          <a:p>
            <a:pPr fontAlgn="base"/>
            <a:r>
              <a:rPr lang="en-US" sz="1400" dirty="0">
                <a:solidFill>
                  <a:schemeClr val="bg1"/>
                </a:solidFill>
              </a:rPr>
              <a:t>D&amp;C 138:18-19</a:t>
            </a:r>
            <a:endParaRPr lang="en-US" sz="1400" b="0" i="0" dirty="0">
              <a:solidFill>
                <a:schemeClr val="bg1"/>
              </a:solidFill>
              <a:effectLst/>
            </a:endParaRPr>
          </a:p>
        </p:txBody>
      </p:sp>
      <p:sp>
        <p:nvSpPr>
          <p:cNvPr id="23" name="Rectangle 22"/>
          <p:cNvSpPr/>
          <p:nvPr/>
        </p:nvSpPr>
        <p:spPr>
          <a:xfrm>
            <a:off x="1343640" y="40835"/>
            <a:ext cx="6915799" cy="830997"/>
          </a:xfrm>
          <a:prstGeom prst="rect">
            <a:avLst/>
          </a:prstGeom>
        </p:spPr>
        <p:txBody>
          <a:bodyPr wrap="square">
            <a:spAutoFit/>
          </a:bodyPr>
          <a:lstStyle/>
          <a:p>
            <a:pPr fontAlgn="base"/>
            <a:r>
              <a:rPr lang="en-US" sz="4800" b="0" i="0" dirty="0">
                <a:solidFill>
                  <a:schemeClr val="bg1"/>
                </a:solidFill>
                <a:effectLst/>
              </a:rPr>
              <a:t>Waiting in Spirit Prison</a:t>
            </a:r>
          </a:p>
        </p:txBody>
      </p:sp>
      <p:sp>
        <p:nvSpPr>
          <p:cNvPr id="5" name="Rectangle 4"/>
          <p:cNvSpPr/>
          <p:nvPr/>
        </p:nvSpPr>
        <p:spPr>
          <a:xfrm>
            <a:off x="8259439" y="636079"/>
            <a:ext cx="3735087" cy="6155531"/>
          </a:xfrm>
          <a:prstGeom prst="rect">
            <a:avLst/>
          </a:prstGeom>
        </p:spPr>
        <p:txBody>
          <a:bodyPr wrap="square">
            <a:spAutoFit/>
          </a:bodyPr>
          <a:lstStyle/>
          <a:p>
            <a:pPr fontAlgn="base"/>
            <a:r>
              <a:rPr lang="en-US" sz="2000" b="0" i="0" dirty="0">
                <a:solidFill>
                  <a:schemeClr val="bg1"/>
                </a:solidFill>
                <a:effectLst/>
              </a:rPr>
              <a:t>But behold, from among the righteous, he organized his forces and appointed messengers, clothed with power and authority, and commissioned them to go forth and carry the light of the gospel to them that were in darkness, even to all the spirits of men; and thus was the gospel preached to the dead. </a:t>
            </a:r>
          </a:p>
          <a:p>
            <a:pPr fontAlgn="base"/>
            <a:endParaRPr lang="en-US" sz="2000" dirty="0">
              <a:solidFill>
                <a:schemeClr val="bg1"/>
              </a:solidFill>
            </a:endParaRPr>
          </a:p>
          <a:p>
            <a:pPr fontAlgn="base"/>
            <a:r>
              <a:rPr lang="en-US" sz="2000" b="0" i="0" dirty="0">
                <a:solidFill>
                  <a:schemeClr val="bg1"/>
                </a:solidFill>
                <a:effectLst/>
              </a:rPr>
              <a:t>And the chosen messengers went forth to declare the acceptable day of the Lord and proclaim liberty to the captives who were bound, even unto all who would repent of their sins and receive the gospel.</a:t>
            </a:r>
          </a:p>
          <a:p>
            <a:pPr fontAlgn="base"/>
            <a:r>
              <a:rPr lang="en-US" sz="1400" dirty="0">
                <a:solidFill>
                  <a:schemeClr val="bg1"/>
                </a:solidFill>
              </a:rPr>
              <a:t>D&amp;C 138:30-31</a:t>
            </a:r>
            <a:endParaRPr lang="en-US" sz="1400" b="0" i="0" dirty="0">
              <a:solidFill>
                <a:schemeClr val="bg1"/>
              </a:solidFill>
              <a:effectLst/>
            </a:endParaRPr>
          </a:p>
        </p:txBody>
      </p:sp>
      <p:pic>
        <p:nvPicPr>
          <p:cNvPr id="11268" name="Picture 4" descr="https://upload.wikimedia.org/wikipedia/commons/2/2f/Prague_Astronomical_Clock_animated.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35680" y="798860"/>
            <a:ext cx="2171932" cy="21781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71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par>
                                <p:cTn id="28" presetID="10" presetClass="exit" presetSubtype="0" fill="hold" grpId="0" nodeType="withEffect">
                                  <p:stCondLst>
                                    <p:cond delay="0"/>
                                  </p:stCondLst>
                                  <p:childTnLst>
                                    <p:animEffect transition="out" filter="fade">
                                      <p:cBhvr>
                                        <p:cTn id="29" dur="1000"/>
                                        <p:tgtEl>
                                          <p:spTgt spid="3">
                                            <p:txEl>
                                              <p:pRg st="0" end="0"/>
                                            </p:txEl>
                                          </p:spTgt>
                                        </p:tgtEl>
                                      </p:cBhvr>
                                    </p:animEffect>
                                    <p:set>
                                      <p:cBhvr>
                                        <p:cTn id="30" dur="1" fill="hold">
                                          <p:stCondLst>
                                            <p:cond delay="999"/>
                                          </p:stCondLst>
                                        </p:cTn>
                                        <p:tgtEl>
                                          <p:spTgt spid="3">
                                            <p:txEl>
                                              <p:pRg st="0" end="0"/>
                                            </p:txEl>
                                          </p:spTgt>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1000"/>
                                        <p:tgtEl>
                                          <p:spTgt spid="3">
                                            <p:txEl>
                                              <p:pRg st="2" end="2"/>
                                            </p:txEl>
                                          </p:spTgt>
                                        </p:tgtEl>
                                      </p:cBhvr>
                                    </p:animEffect>
                                    <p:set>
                                      <p:cBhvr>
                                        <p:cTn id="33" dur="1" fill="hold">
                                          <p:stCondLst>
                                            <p:cond delay="999"/>
                                          </p:stCondLst>
                                        </p:cTn>
                                        <p:tgtEl>
                                          <p:spTgt spid="3">
                                            <p:txEl>
                                              <p:pRg st="2" end="2"/>
                                            </p:txEl>
                                          </p:spTgt>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00"/>
                                        <p:tgtEl>
                                          <p:spTgt spid="3">
                                            <p:txEl>
                                              <p:pRg st="3" end="3"/>
                                            </p:txEl>
                                          </p:spTgt>
                                        </p:tgtEl>
                                      </p:cBhvr>
                                    </p:animEffect>
                                    <p:set>
                                      <p:cBhvr>
                                        <p:cTn id="36" dur="1" fill="hold">
                                          <p:stCondLst>
                                            <p:cond delay="999"/>
                                          </p:stCondLst>
                                        </p:cTn>
                                        <p:tgtEl>
                                          <p:spTgt spid="3">
                                            <p:txEl>
                                              <p:pRg st="3" end="3"/>
                                            </p:txEl>
                                          </p:spTgt>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1000"/>
                                        <p:tgtEl>
                                          <p:spTgt spid="5">
                                            <p:txEl>
                                              <p:pRg st="0" end="0"/>
                                            </p:txEl>
                                          </p:spTgt>
                                        </p:tgtEl>
                                      </p:cBhvr>
                                    </p:animEffect>
                                    <p:set>
                                      <p:cBhvr>
                                        <p:cTn id="39" dur="1" fill="hold">
                                          <p:stCondLst>
                                            <p:cond delay="999"/>
                                          </p:stCondLst>
                                        </p:cTn>
                                        <p:tgtEl>
                                          <p:spTgt spid="5">
                                            <p:txEl>
                                              <p:pRg st="0" end="0"/>
                                            </p:txEl>
                                          </p:spTgt>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1000"/>
                                        <p:tgtEl>
                                          <p:spTgt spid="5">
                                            <p:txEl>
                                              <p:pRg st="2" end="2"/>
                                            </p:txEl>
                                          </p:spTgt>
                                        </p:tgtEl>
                                      </p:cBhvr>
                                    </p:animEffect>
                                    <p:set>
                                      <p:cBhvr>
                                        <p:cTn id="42" dur="1" fill="hold">
                                          <p:stCondLst>
                                            <p:cond delay="999"/>
                                          </p:stCondLst>
                                        </p:cTn>
                                        <p:tgtEl>
                                          <p:spTgt spid="5">
                                            <p:txEl>
                                              <p:pRg st="2" end="2"/>
                                            </p:txEl>
                                          </p:spTgt>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1000"/>
                                        <p:tgtEl>
                                          <p:spTgt spid="5">
                                            <p:txEl>
                                              <p:pRg st="3" end="3"/>
                                            </p:txEl>
                                          </p:spTgt>
                                        </p:tgtEl>
                                      </p:cBhvr>
                                    </p:animEffect>
                                    <p:set>
                                      <p:cBhvr>
                                        <p:cTn id="45" dur="1" fill="hold">
                                          <p:stCondLst>
                                            <p:cond delay="999"/>
                                          </p:stCondLst>
                                        </p:cTn>
                                        <p:tgtEl>
                                          <p:spTgt spid="5">
                                            <p:txEl>
                                              <p:pRg st="3" end="3"/>
                                            </p:txEl>
                                          </p:spTgt>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11266"/>
                                        </p:tgtEl>
                                      </p:cBhvr>
                                    </p:animEffect>
                                    <p:set>
                                      <p:cBhvr>
                                        <p:cTn id="48" dur="1" fill="hold">
                                          <p:stCondLst>
                                            <p:cond delay="999"/>
                                          </p:stCondLst>
                                        </p:cTn>
                                        <p:tgtEl>
                                          <p:spTgt spid="11266"/>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11268"/>
                                        </p:tgtEl>
                                      </p:cBhvr>
                                    </p:animEffect>
                                    <p:set>
                                      <p:cBhvr>
                                        <p:cTn id="51" dur="1" fill="hold">
                                          <p:stCondLst>
                                            <p:cond delay="999"/>
                                          </p:stCondLst>
                                        </p:cTn>
                                        <p:tgtEl>
                                          <p:spTgt spid="11268"/>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00"/>
                                        <p:tgtEl>
                                          <p:spTgt spid="23"/>
                                        </p:tgtEl>
                                      </p:cBhvr>
                                    </p:animEffect>
                                    <p:set>
                                      <p:cBhvr>
                                        <p:cTn id="54"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23" grpId="0"/>
      <p:bldP spid="5"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320"/>
            <a:ext cx="12192000" cy="923330"/>
          </a:xfrm>
          <a:prstGeom prst="rect">
            <a:avLst/>
          </a:prstGeom>
          <a:noFill/>
        </p:spPr>
        <p:txBody>
          <a:bodyPr wrap="square" rtlCol="0">
            <a:spAutoFit/>
          </a:bodyPr>
          <a:lstStyle/>
          <a:p>
            <a:pPr algn="ctr"/>
            <a:r>
              <a:rPr lang="en-US" sz="5400" dirty="0">
                <a:solidFill>
                  <a:schemeClr val="bg1"/>
                </a:solidFill>
              </a:rPr>
              <a:t>Restoration of the Gospel Foretold</a:t>
            </a:r>
          </a:p>
        </p:txBody>
      </p:sp>
      <p:sp>
        <p:nvSpPr>
          <p:cNvPr id="6" name="Rectangle 5"/>
          <p:cNvSpPr/>
          <p:nvPr/>
        </p:nvSpPr>
        <p:spPr>
          <a:xfrm>
            <a:off x="359229" y="1309645"/>
            <a:ext cx="4212771" cy="1631216"/>
          </a:xfrm>
          <a:prstGeom prst="rect">
            <a:avLst/>
          </a:prstGeom>
        </p:spPr>
        <p:txBody>
          <a:bodyPr wrap="square">
            <a:spAutoFit/>
          </a:bodyPr>
          <a:lstStyle/>
          <a:p>
            <a:r>
              <a:rPr lang="en-US" sz="2000" dirty="0">
                <a:solidFill>
                  <a:schemeClr val="bg1"/>
                </a:solidFill>
              </a:rPr>
              <a:t>The prophet Isaiah introduced the vision of the restoration of the gospel in the latter days by explaining that the truths and the keys of former days were to be restored. </a:t>
            </a:r>
            <a:r>
              <a:rPr lang="en-US" sz="1400" dirty="0">
                <a:solidFill>
                  <a:schemeClr val="bg1"/>
                </a:solidFill>
              </a:rPr>
              <a:t>(3)</a:t>
            </a:r>
          </a:p>
        </p:txBody>
      </p:sp>
      <p:sp>
        <p:nvSpPr>
          <p:cNvPr id="8" name="Rectangle 7"/>
          <p:cNvSpPr/>
          <p:nvPr/>
        </p:nvSpPr>
        <p:spPr>
          <a:xfrm>
            <a:off x="0" y="6457890"/>
            <a:ext cx="6096000" cy="400110"/>
          </a:xfrm>
          <a:prstGeom prst="rect">
            <a:avLst/>
          </a:prstGeom>
        </p:spPr>
        <p:txBody>
          <a:bodyPr>
            <a:spAutoFit/>
          </a:bodyPr>
          <a:lstStyle/>
          <a:p>
            <a:r>
              <a:rPr lang="en-US" sz="2000" b="0" i="0" dirty="0">
                <a:solidFill>
                  <a:schemeClr val="bg1"/>
                </a:solidFill>
                <a:effectLst/>
              </a:rPr>
              <a:t>Isaiah 42:9-16</a:t>
            </a:r>
            <a:endParaRPr lang="en-US" sz="2000" dirty="0">
              <a:solidFill>
                <a:schemeClr val="bg1"/>
              </a:solidFill>
            </a:endParaRPr>
          </a:p>
        </p:txBody>
      </p:sp>
      <p:sp>
        <p:nvSpPr>
          <p:cNvPr id="9" name="Rectangle 8"/>
          <p:cNvSpPr/>
          <p:nvPr/>
        </p:nvSpPr>
        <p:spPr>
          <a:xfrm>
            <a:off x="5823858" y="4191553"/>
            <a:ext cx="5497286" cy="2246769"/>
          </a:xfrm>
          <a:prstGeom prst="rect">
            <a:avLst/>
          </a:prstGeom>
        </p:spPr>
        <p:txBody>
          <a:bodyPr wrap="square">
            <a:spAutoFit/>
          </a:bodyPr>
          <a:lstStyle/>
          <a:p>
            <a:r>
              <a:rPr lang="en-US" sz="2000" dirty="0">
                <a:solidFill>
                  <a:schemeClr val="bg1"/>
                </a:solidFill>
              </a:rPr>
              <a:t>He also observed the restoration of new keys in the dispensation of the </a:t>
            </a:r>
            <a:r>
              <a:rPr lang="en-US" sz="2000" dirty="0" err="1">
                <a:solidFill>
                  <a:schemeClr val="bg1"/>
                </a:solidFill>
              </a:rPr>
              <a:t>fulness</a:t>
            </a:r>
            <a:r>
              <a:rPr lang="en-US" sz="2000" dirty="0">
                <a:solidFill>
                  <a:schemeClr val="bg1"/>
                </a:solidFill>
              </a:rPr>
              <a:t> of times. </a:t>
            </a:r>
          </a:p>
          <a:p>
            <a:endParaRPr lang="en-US" sz="2000" dirty="0">
              <a:solidFill>
                <a:schemeClr val="bg1"/>
              </a:solidFill>
            </a:endParaRPr>
          </a:p>
          <a:p>
            <a:r>
              <a:rPr lang="en-US" sz="2000" dirty="0">
                <a:solidFill>
                  <a:schemeClr val="bg1"/>
                </a:solidFill>
              </a:rPr>
              <a:t>Using the metaphor of childbirth he described the restoration of the earthly kingdom following a long period of apostasy, during which the heavens had been sealed. </a:t>
            </a:r>
            <a:r>
              <a:rPr lang="en-US" sz="1400" dirty="0">
                <a:solidFill>
                  <a:schemeClr val="bg1"/>
                </a:solidFill>
              </a:rPr>
              <a:t>(3)</a:t>
            </a:r>
          </a:p>
        </p:txBody>
      </p:sp>
      <p:pic>
        <p:nvPicPr>
          <p:cNvPr id="12290" name="Picture 2" descr="http://www.ldschurchnews.com/media/photos/2005/124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4007" y="1035789"/>
            <a:ext cx="20764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amazingcatechists.com/wp-content/uploads/2014/12/isaiah-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1860" y="3270625"/>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33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fade">
                                      <p:cBhvr>
                                        <p:cTn id="12" dur="1000"/>
                                        <p:tgtEl>
                                          <p:spTgt spid="12292"/>
                                        </p:tgtEl>
                                      </p:cBhvr>
                                    </p:animEffect>
                                    <p:anim calcmode="lin" valueType="num">
                                      <p:cBhvr>
                                        <p:cTn id="13" dur="1000" fill="hold"/>
                                        <p:tgtEl>
                                          <p:spTgt spid="12292"/>
                                        </p:tgtEl>
                                        <p:attrNameLst>
                                          <p:attrName>ppt_x</p:attrName>
                                        </p:attrNameLst>
                                      </p:cBhvr>
                                      <p:tavLst>
                                        <p:tav tm="0">
                                          <p:val>
                                            <p:strVal val="#ppt_x"/>
                                          </p:val>
                                        </p:tav>
                                        <p:tav tm="100000">
                                          <p:val>
                                            <p:strVal val="#ppt_x"/>
                                          </p:val>
                                        </p:tav>
                                      </p:tavLst>
                                    </p:anim>
                                    <p:anim calcmode="lin" valueType="num">
                                      <p:cBhvr>
                                        <p:cTn id="14"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290"/>
                                        </p:tgtEl>
                                        <p:attrNameLst>
                                          <p:attrName>style.visibility</p:attrName>
                                        </p:attrNameLst>
                                      </p:cBhvr>
                                      <p:to>
                                        <p:strVal val="visible"/>
                                      </p:to>
                                    </p:set>
                                    <p:animEffect transition="in" filter="fade">
                                      <p:cBhvr>
                                        <p:cTn id="19" dur="1000"/>
                                        <p:tgtEl>
                                          <p:spTgt spid="12290"/>
                                        </p:tgtEl>
                                      </p:cBhvr>
                                    </p:animEffect>
                                    <p:anim calcmode="lin" valueType="num">
                                      <p:cBhvr>
                                        <p:cTn id="20" dur="1000" fill="hold"/>
                                        <p:tgtEl>
                                          <p:spTgt spid="12290"/>
                                        </p:tgtEl>
                                        <p:attrNameLst>
                                          <p:attrName>ppt_x</p:attrName>
                                        </p:attrNameLst>
                                      </p:cBhvr>
                                      <p:tavLst>
                                        <p:tav tm="0">
                                          <p:val>
                                            <p:strVal val="#ppt_x"/>
                                          </p:val>
                                        </p:tav>
                                        <p:tav tm="100000">
                                          <p:val>
                                            <p:strVal val="#ppt_x"/>
                                          </p:val>
                                        </p:tav>
                                      </p:tavLst>
                                    </p:anim>
                                    <p:anim calcmode="lin" valueType="num">
                                      <p:cBhvr>
                                        <p:cTn id="21" dur="1000" fill="hold"/>
                                        <p:tgtEl>
                                          <p:spTgt spid="1229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320"/>
            <a:ext cx="12192000" cy="923330"/>
          </a:xfrm>
          <a:prstGeom prst="rect">
            <a:avLst/>
          </a:prstGeom>
          <a:noFill/>
        </p:spPr>
        <p:txBody>
          <a:bodyPr wrap="square" rtlCol="0">
            <a:spAutoFit/>
          </a:bodyPr>
          <a:lstStyle/>
          <a:p>
            <a:pPr algn="ctr"/>
            <a:r>
              <a:rPr lang="en-US" sz="5400" dirty="0">
                <a:solidFill>
                  <a:schemeClr val="bg1"/>
                </a:solidFill>
              </a:rPr>
              <a:t>The Church Restored</a:t>
            </a:r>
          </a:p>
        </p:txBody>
      </p:sp>
      <p:sp>
        <p:nvSpPr>
          <p:cNvPr id="6" name="Rectangle 5"/>
          <p:cNvSpPr/>
          <p:nvPr/>
        </p:nvSpPr>
        <p:spPr>
          <a:xfrm>
            <a:off x="408214" y="1086630"/>
            <a:ext cx="5279571" cy="2246769"/>
          </a:xfrm>
          <a:prstGeom prst="rect">
            <a:avLst/>
          </a:prstGeom>
        </p:spPr>
        <p:txBody>
          <a:bodyPr wrap="square">
            <a:spAutoFit/>
          </a:bodyPr>
          <a:lstStyle/>
          <a:p>
            <a:r>
              <a:rPr lang="en-US" sz="2000" dirty="0">
                <a:solidFill>
                  <a:schemeClr val="bg1"/>
                </a:solidFill>
              </a:rPr>
              <a:t>The Church will be restored in the last days, before the destruction that will make the mountains as plains and dry up the waters, and before the return of the scattered tribes of Israel, when they will come on paths they have not known, and the light of the gospel will dispel the darkness they have so long endured </a:t>
            </a:r>
            <a:endParaRPr lang="en-US" sz="1400" dirty="0">
              <a:solidFill>
                <a:schemeClr val="bg1"/>
              </a:solidFill>
            </a:endParaRPr>
          </a:p>
        </p:txBody>
      </p:sp>
      <p:sp>
        <p:nvSpPr>
          <p:cNvPr id="8" name="Rectangle 7"/>
          <p:cNvSpPr/>
          <p:nvPr/>
        </p:nvSpPr>
        <p:spPr>
          <a:xfrm>
            <a:off x="0" y="6457890"/>
            <a:ext cx="6096000" cy="400110"/>
          </a:xfrm>
          <a:prstGeom prst="rect">
            <a:avLst/>
          </a:prstGeom>
        </p:spPr>
        <p:txBody>
          <a:bodyPr>
            <a:spAutoFit/>
          </a:bodyPr>
          <a:lstStyle/>
          <a:p>
            <a:r>
              <a:rPr lang="en-US" sz="2000" b="0" i="0" dirty="0">
                <a:solidFill>
                  <a:schemeClr val="bg1"/>
                </a:solidFill>
                <a:effectLst/>
              </a:rPr>
              <a:t>Isaiah 42:9-16</a:t>
            </a:r>
            <a:endParaRPr lang="en-US" sz="2000" dirty="0">
              <a:solidFill>
                <a:schemeClr val="bg1"/>
              </a:solidFill>
            </a:endParaRPr>
          </a:p>
        </p:txBody>
      </p:sp>
      <p:pic>
        <p:nvPicPr>
          <p:cNvPr id="13314" name="Picture 2" descr="http://www.laytonconstruction.com/Images/800x300_Projects/LDSConferenceCEn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058" y="3600390"/>
            <a:ext cx="762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media.ldscdn.org/images/media-library/gospel-art/church-history/melchizedek-priesthood-given-to-joseph-37721-galler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6348" y="971538"/>
            <a:ext cx="2077982" cy="2476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043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320"/>
            <a:ext cx="12192000" cy="923330"/>
          </a:xfrm>
          <a:prstGeom prst="rect">
            <a:avLst/>
          </a:prstGeom>
          <a:noFill/>
        </p:spPr>
        <p:txBody>
          <a:bodyPr wrap="square" rtlCol="0">
            <a:spAutoFit/>
          </a:bodyPr>
          <a:lstStyle/>
          <a:p>
            <a:pPr algn="ctr"/>
            <a:r>
              <a:rPr lang="en-US" sz="5400" dirty="0">
                <a:solidFill>
                  <a:schemeClr val="bg1"/>
                </a:solidFill>
              </a:rPr>
              <a:t>The Lord’s Promise</a:t>
            </a:r>
          </a:p>
        </p:txBody>
      </p:sp>
      <p:sp>
        <p:nvSpPr>
          <p:cNvPr id="6" name="Rectangle 5"/>
          <p:cNvSpPr/>
          <p:nvPr/>
        </p:nvSpPr>
        <p:spPr>
          <a:xfrm>
            <a:off x="408214" y="1086630"/>
            <a:ext cx="5279571" cy="1015663"/>
          </a:xfrm>
          <a:prstGeom prst="rect">
            <a:avLst/>
          </a:prstGeom>
        </p:spPr>
        <p:txBody>
          <a:bodyPr wrap="square">
            <a:spAutoFit/>
          </a:bodyPr>
          <a:lstStyle/>
          <a:p>
            <a:r>
              <a:rPr lang="en-US" sz="2000" dirty="0">
                <a:solidFill>
                  <a:schemeClr val="bg1"/>
                </a:solidFill>
              </a:rPr>
              <a:t>The restored gospel would not be taken again from the earth and that the Lord will not forsake His own. </a:t>
            </a:r>
            <a:endParaRPr lang="en-US" sz="1400" dirty="0">
              <a:solidFill>
                <a:schemeClr val="bg1"/>
              </a:solidFill>
            </a:endParaRPr>
          </a:p>
        </p:txBody>
      </p:sp>
      <p:sp>
        <p:nvSpPr>
          <p:cNvPr id="8" name="Rectangle 7"/>
          <p:cNvSpPr/>
          <p:nvPr/>
        </p:nvSpPr>
        <p:spPr>
          <a:xfrm>
            <a:off x="0" y="6457890"/>
            <a:ext cx="6096000" cy="400110"/>
          </a:xfrm>
          <a:prstGeom prst="rect">
            <a:avLst/>
          </a:prstGeom>
        </p:spPr>
        <p:txBody>
          <a:bodyPr>
            <a:spAutoFit/>
          </a:bodyPr>
          <a:lstStyle/>
          <a:p>
            <a:r>
              <a:rPr lang="en-US" sz="2000" b="0" i="0" dirty="0">
                <a:solidFill>
                  <a:schemeClr val="bg1"/>
                </a:solidFill>
                <a:effectLst/>
              </a:rPr>
              <a:t>Isaiah 42:9-16  Isaiah 11:11-12</a:t>
            </a:r>
            <a:endParaRPr lang="en-US" sz="2000" dirty="0">
              <a:solidFill>
                <a:schemeClr val="bg1"/>
              </a:solidFill>
            </a:endParaRPr>
          </a:p>
        </p:txBody>
      </p:sp>
      <p:sp>
        <p:nvSpPr>
          <p:cNvPr id="2" name="Rectangle 1"/>
          <p:cNvSpPr/>
          <p:nvPr/>
        </p:nvSpPr>
        <p:spPr>
          <a:xfrm>
            <a:off x="5116287" y="3883054"/>
            <a:ext cx="6096000" cy="2554545"/>
          </a:xfrm>
          <a:prstGeom prst="rect">
            <a:avLst/>
          </a:prstGeom>
        </p:spPr>
        <p:txBody>
          <a:bodyPr>
            <a:spAutoFit/>
          </a:bodyPr>
          <a:lstStyle/>
          <a:p>
            <a:r>
              <a:rPr lang="en-US" sz="2000" b="0" i="1" dirty="0">
                <a:solidFill>
                  <a:srgbClr val="FFFF00"/>
                </a:solidFill>
                <a:effectLst/>
              </a:rPr>
              <a:t>And it shall come to pass in that day, that the Lord shall set his hand again the second time to recover the remnant of his people.</a:t>
            </a:r>
          </a:p>
          <a:p>
            <a:endParaRPr lang="en-US" sz="2000" i="1" dirty="0">
              <a:solidFill>
                <a:srgbClr val="FFFF00"/>
              </a:solidFill>
            </a:endParaRPr>
          </a:p>
          <a:p>
            <a:r>
              <a:rPr lang="en-US" sz="2000" i="1" dirty="0">
                <a:solidFill>
                  <a:srgbClr val="FFFF00"/>
                </a:solidFill>
              </a:rPr>
              <a:t>And he shall set up an ensign for the nations, and shall assemble the outcasts of Israel, and gather together the dispersed of Judah from the four corners of the earth.</a:t>
            </a:r>
            <a:r>
              <a:rPr lang="en-US" sz="2000" b="0" i="1" dirty="0">
                <a:solidFill>
                  <a:srgbClr val="FFFF00"/>
                </a:solidFill>
                <a:effectLst/>
              </a:rPr>
              <a:t> </a:t>
            </a:r>
            <a:endParaRPr lang="en-US" sz="2000" i="1" dirty="0">
              <a:solidFill>
                <a:srgbClr val="FFFF00"/>
              </a:solidFill>
            </a:endParaRPr>
          </a:p>
        </p:txBody>
      </p:sp>
      <p:pic>
        <p:nvPicPr>
          <p:cNvPr id="14338" name="Picture 2" descr="http://www.mormonsandjews.org/html/images/Orson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232" y="2717999"/>
            <a:ext cx="41910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www.lds.org/bc/content/shared/content/images/gospel-library/magazine/neweralp.nfo:o:9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747" y="909010"/>
            <a:ext cx="3657600" cy="223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85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fade">
                                      <p:cBhvr>
                                        <p:cTn id="12" dur="500"/>
                                        <p:tgtEl>
                                          <p:spTgt spid="1434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4338"/>
                                        </p:tgtEl>
                                        <p:attrNameLst>
                                          <p:attrName>style.visibility</p:attrName>
                                        </p:attrNameLst>
                                      </p:cBhvr>
                                      <p:to>
                                        <p:strVal val="visible"/>
                                      </p:to>
                                    </p:set>
                                    <p:animEffect transition="in" filter="fade">
                                      <p:cBhvr>
                                        <p:cTn id="22"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320"/>
            <a:ext cx="12192000" cy="923330"/>
          </a:xfrm>
          <a:prstGeom prst="rect">
            <a:avLst/>
          </a:prstGeom>
          <a:noFill/>
        </p:spPr>
        <p:txBody>
          <a:bodyPr wrap="square" rtlCol="0">
            <a:spAutoFit/>
          </a:bodyPr>
          <a:lstStyle/>
          <a:p>
            <a:pPr algn="ctr"/>
            <a:r>
              <a:rPr lang="en-US" sz="5400" dirty="0">
                <a:solidFill>
                  <a:schemeClr val="bg1"/>
                </a:solidFill>
              </a:rPr>
              <a:t>The New Song</a:t>
            </a:r>
          </a:p>
        </p:txBody>
      </p:sp>
      <p:sp>
        <p:nvSpPr>
          <p:cNvPr id="6" name="Rectangle 5"/>
          <p:cNvSpPr/>
          <p:nvPr/>
        </p:nvSpPr>
        <p:spPr>
          <a:xfrm>
            <a:off x="348973" y="1750156"/>
            <a:ext cx="5279571" cy="3170099"/>
          </a:xfrm>
          <a:prstGeom prst="rect">
            <a:avLst/>
          </a:prstGeom>
        </p:spPr>
        <p:txBody>
          <a:bodyPr wrap="square">
            <a:spAutoFit/>
          </a:bodyPr>
          <a:lstStyle/>
          <a:p>
            <a:r>
              <a:rPr lang="en-US" sz="2000" dirty="0">
                <a:solidFill>
                  <a:schemeClr val="bg1"/>
                </a:solidFill>
              </a:rPr>
              <a:t>Isaiah recorded the singing of the “new song” </a:t>
            </a:r>
            <a:r>
              <a:rPr lang="en-US" sz="2000" i="1" dirty="0">
                <a:solidFill>
                  <a:schemeClr val="bg1"/>
                </a:solidFill>
              </a:rPr>
              <a:t>after</a:t>
            </a:r>
            <a:r>
              <a:rPr lang="en-US" sz="2000" dirty="0">
                <a:solidFill>
                  <a:schemeClr val="bg1"/>
                </a:solidFill>
              </a:rPr>
              <a:t> he recorded the restoration of the gospel. The song is unique in that only those who are sanctified are worthy to sing it. </a:t>
            </a:r>
          </a:p>
          <a:p>
            <a:endParaRPr lang="en-US" sz="2000" dirty="0">
              <a:solidFill>
                <a:schemeClr val="bg1"/>
              </a:solidFill>
            </a:endParaRPr>
          </a:p>
          <a:p>
            <a:r>
              <a:rPr lang="en-US" sz="2000" dirty="0">
                <a:solidFill>
                  <a:schemeClr val="bg1"/>
                </a:solidFill>
              </a:rPr>
              <a:t>The same spirit is reflected in Doctrine and Covenants 84:98–102. </a:t>
            </a:r>
          </a:p>
          <a:p>
            <a:endParaRPr lang="en-US" sz="2000" dirty="0">
              <a:solidFill>
                <a:schemeClr val="bg1"/>
              </a:solidFill>
            </a:endParaRPr>
          </a:p>
          <a:p>
            <a:r>
              <a:rPr lang="en-US" sz="2000" dirty="0">
                <a:solidFill>
                  <a:schemeClr val="bg1"/>
                </a:solidFill>
              </a:rPr>
              <a:t>In another instance, the song is simply called the “song of the Lamb.”</a:t>
            </a:r>
            <a:endParaRPr lang="en-US" sz="1400" dirty="0">
              <a:solidFill>
                <a:schemeClr val="bg1"/>
              </a:solidFill>
            </a:endParaRPr>
          </a:p>
        </p:txBody>
      </p:sp>
      <p:sp>
        <p:nvSpPr>
          <p:cNvPr id="8" name="Rectangle 7"/>
          <p:cNvSpPr/>
          <p:nvPr/>
        </p:nvSpPr>
        <p:spPr>
          <a:xfrm>
            <a:off x="0" y="6457890"/>
            <a:ext cx="6096000" cy="400110"/>
          </a:xfrm>
          <a:prstGeom prst="rect">
            <a:avLst/>
          </a:prstGeom>
        </p:spPr>
        <p:txBody>
          <a:bodyPr>
            <a:spAutoFit/>
          </a:bodyPr>
          <a:lstStyle/>
          <a:p>
            <a:r>
              <a:rPr lang="en-US" sz="2000" b="0" i="0" dirty="0">
                <a:solidFill>
                  <a:schemeClr val="bg1"/>
                </a:solidFill>
                <a:effectLst/>
              </a:rPr>
              <a:t>Isaiah 42:10</a:t>
            </a:r>
            <a:endParaRPr lang="en-US" sz="2000" dirty="0">
              <a:solidFill>
                <a:schemeClr val="bg1"/>
              </a:solidFill>
            </a:endParaRPr>
          </a:p>
        </p:txBody>
      </p:sp>
      <p:sp>
        <p:nvSpPr>
          <p:cNvPr id="2" name="Rectangle 1"/>
          <p:cNvSpPr/>
          <p:nvPr/>
        </p:nvSpPr>
        <p:spPr>
          <a:xfrm>
            <a:off x="5728097" y="1496730"/>
            <a:ext cx="3853544" cy="1015663"/>
          </a:xfrm>
          <a:prstGeom prst="rect">
            <a:avLst/>
          </a:prstGeom>
        </p:spPr>
        <p:txBody>
          <a:bodyPr wrap="square">
            <a:spAutoFit/>
          </a:bodyPr>
          <a:lstStyle/>
          <a:p>
            <a:r>
              <a:rPr lang="en-US" sz="2000" i="1" dirty="0">
                <a:solidFill>
                  <a:srgbClr val="FFFF00"/>
                </a:solidFill>
              </a:rPr>
              <a:t>And they sung as it were a new song before the throne.</a:t>
            </a:r>
          </a:p>
          <a:p>
            <a:r>
              <a:rPr lang="en-US" sz="2000" b="0" i="1" dirty="0">
                <a:solidFill>
                  <a:srgbClr val="FFFF00"/>
                </a:solidFill>
                <a:effectLst/>
              </a:rPr>
              <a:t>Rev. 14:3 </a:t>
            </a:r>
            <a:endParaRPr lang="en-US" sz="2000" i="1" dirty="0">
              <a:solidFill>
                <a:srgbClr val="FFFF00"/>
              </a:solidFill>
            </a:endParaRPr>
          </a:p>
        </p:txBody>
      </p:sp>
      <p:sp>
        <p:nvSpPr>
          <p:cNvPr id="9" name="Rectangle 8"/>
          <p:cNvSpPr/>
          <p:nvPr/>
        </p:nvSpPr>
        <p:spPr>
          <a:xfrm>
            <a:off x="5859925" y="4391166"/>
            <a:ext cx="6010945" cy="2246769"/>
          </a:xfrm>
          <a:prstGeom prst="rect">
            <a:avLst/>
          </a:prstGeom>
        </p:spPr>
        <p:txBody>
          <a:bodyPr wrap="square">
            <a:spAutoFit/>
          </a:bodyPr>
          <a:lstStyle/>
          <a:p>
            <a:r>
              <a:rPr lang="en-US" sz="2000" i="1" dirty="0">
                <a:solidFill>
                  <a:srgbClr val="FFFF00"/>
                </a:solidFill>
              </a:rPr>
              <a:t>And the graves of the saints shall be opened; and they shall come forth and stand on the right hand of the Lamb, when he shall stand upon Mount Zion, and upon the holy city, the New Jerusalem; and they shall sing the song of the Lamb, day and night forever and ever.</a:t>
            </a:r>
          </a:p>
          <a:p>
            <a:r>
              <a:rPr lang="en-US" sz="2000" i="1" dirty="0">
                <a:solidFill>
                  <a:srgbClr val="FFFF00"/>
                </a:solidFill>
              </a:rPr>
              <a:t>D&amp;C 133:56-57</a:t>
            </a:r>
          </a:p>
        </p:txBody>
      </p:sp>
      <p:pic>
        <p:nvPicPr>
          <p:cNvPr id="15364" name="Picture 4" descr="http://www.dawn-productions.com/core/wp-content/uploads/2013/06/what-a-wonderful-world_childrens-choirs.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058" t="2199"/>
          <a:stretch/>
        </p:blipFill>
        <p:spPr bwMode="auto">
          <a:xfrm>
            <a:off x="9073243" y="280453"/>
            <a:ext cx="2667000" cy="1843713"/>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nspt4kids.com/wp-content/uploads/2013/07/Kids-singing.jpg"/>
          <p:cNvPicPr>
            <a:picLocks noChangeAspect="1" noChangeArrowheads="1"/>
          </p:cNvPicPr>
          <p:nvPr/>
        </p:nvPicPr>
        <p:blipFill rotWithShape="1">
          <a:blip r:embed="rId4">
            <a:extLst>
              <a:ext uri="{28A0092B-C50C-407E-A947-70E740481C1C}">
                <a14:useLocalDpi xmlns:a14="http://schemas.microsoft.com/office/drawing/2010/main" val="0"/>
              </a:ext>
            </a:extLst>
          </a:blip>
          <a:srcRect l="23726" t="12165"/>
          <a:stretch/>
        </p:blipFill>
        <p:spPr bwMode="auto">
          <a:xfrm flipH="1">
            <a:off x="2290646" y="4824151"/>
            <a:ext cx="2564151" cy="1968516"/>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ih.constantcontact.com/fs002/1101945589835/img/68.jpg?a=1102821243747"/>
          <p:cNvPicPr>
            <a:picLocks noChangeAspect="1" noChangeArrowheads="1"/>
          </p:cNvPicPr>
          <p:nvPr/>
        </p:nvPicPr>
        <p:blipFill rotWithShape="1">
          <a:blip r:embed="rId5">
            <a:extLst>
              <a:ext uri="{28A0092B-C50C-407E-A947-70E740481C1C}">
                <a14:useLocalDpi xmlns:a14="http://schemas.microsoft.com/office/drawing/2010/main" val="0"/>
              </a:ext>
            </a:extLst>
          </a:blip>
          <a:srcRect l="12839" t="27473"/>
          <a:stretch/>
        </p:blipFill>
        <p:spPr bwMode="auto">
          <a:xfrm>
            <a:off x="8106626" y="2344270"/>
            <a:ext cx="3311411" cy="1836950"/>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http://newsimg.bbc.co.uk/media/images/42500000/jpg/_42500011_jewishnursery20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0289" y="2707723"/>
            <a:ext cx="1933575" cy="1447801"/>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https://schoolsonline.britishcouncil.org/sites/so/files/styles/large/public/children-singi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369" y="35404"/>
            <a:ext cx="3086554" cy="171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98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5372"/>
                                        </p:tgtEl>
                                        <p:attrNameLst>
                                          <p:attrName>style.visibility</p:attrName>
                                        </p:attrNameLst>
                                      </p:cBhvr>
                                      <p:to>
                                        <p:strVal val="visible"/>
                                      </p:to>
                                    </p:set>
                                    <p:animEffect transition="in" filter="fade">
                                      <p:cBhvr>
                                        <p:cTn id="18" dur="1000"/>
                                        <p:tgtEl>
                                          <p:spTgt spid="15372"/>
                                        </p:tgtEl>
                                      </p:cBhvr>
                                    </p:animEffect>
                                  </p:childTnLst>
                                </p:cTn>
                              </p:par>
                              <p:par>
                                <p:cTn id="19" presetID="10" presetClass="entr" presetSubtype="0" fill="hold" nodeType="withEffect">
                                  <p:stCondLst>
                                    <p:cond delay="0"/>
                                  </p:stCondLst>
                                  <p:childTnLst>
                                    <p:set>
                                      <p:cBhvr>
                                        <p:cTn id="20" dur="1" fill="hold">
                                          <p:stCondLst>
                                            <p:cond delay="0"/>
                                          </p:stCondLst>
                                        </p:cTn>
                                        <p:tgtEl>
                                          <p:spTgt spid="15366"/>
                                        </p:tgtEl>
                                        <p:attrNameLst>
                                          <p:attrName>style.visibility</p:attrName>
                                        </p:attrNameLst>
                                      </p:cBhvr>
                                      <p:to>
                                        <p:strVal val="visible"/>
                                      </p:to>
                                    </p:set>
                                    <p:animEffect transition="in" filter="fade">
                                      <p:cBhvr>
                                        <p:cTn id="21" dur="1000"/>
                                        <p:tgtEl>
                                          <p:spTgt spid="15366"/>
                                        </p:tgtEl>
                                      </p:cBhvr>
                                    </p:animEffect>
                                  </p:childTnLst>
                                </p:cTn>
                              </p:par>
                              <p:par>
                                <p:cTn id="22" presetID="10" presetClass="entr" presetSubtype="0" fill="hold" nodeType="withEffect">
                                  <p:stCondLst>
                                    <p:cond delay="0"/>
                                  </p:stCondLst>
                                  <p:childTnLst>
                                    <p:set>
                                      <p:cBhvr>
                                        <p:cTn id="23" dur="1" fill="hold">
                                          <p:stCondLst>
                                            <p:cond delay="0"/>
                                          </p:stCondLst>
                                        </p:cTn>
                                        <p:tgtEl>
                                          <p:spTgt spid="15370"/>
                                        </p:tgtEl>
                                        <p:attrNameLst>
                                          <p:attrName>style.visibility</p:attrName>
                                        </p:attrNameLst>
                                      </p:cBhvr>
                                      <p:to>
                                        <p:strVal val="visible"/>
                                      </p:to>
                                    </p:set>
                                    <p:animEffect transition="in" filter="fade">
                                      <p:cBhvr>
                                        <p:cTn id="24" dur="1000"/>
                                        <p:tgtEl>
                                          <p:spTgt spid="15370"/>
                                        </p:tgtEl>
                                      </p:cBhvr>
                                    </p:animEffect>
                                  </p:childTnLst>
                                </p:cTn>
                              </p:par>
                              <p:par>
                                <p:cTn id="25" presetID="10" presetClass="entr" presetSubtype="0" fill="hold" nodeType="withEffect">
                                  <p:stCondLst>
                                    <p:cond delay="0"/>
                                  </p:stCondLst>
                                  <p:childTnLst>
                                    <p:set>
                                      <p:cBhvr>
                                        <p:cTn id="26" dur="1" fill="hold">
                                          <p:stCondLst>
                                            <p:cond delay="0"/>
                                          </p:stCondLst>
                                        </p:cTn>
                                        <p:tgtEl>
                                          <p:spTgt spid="15368"/>
                                        </p:tgtEl>
                                        <p:attrNameLst>
                                          <p:attrName>style.visibility</p:attrName>
                                        </p:attrNameLst>
                                      </p:cBhvr>
                                      <p:to>
                                        <p:strVal val="visible"/>
                                      </p:to>
                                    </p:set>
                                    <p:animEffect transition="in" filter="fade">
                                      <p:cBhvr>
                                        <p:cTn id="27" dur="1000"/>
                                        <p:tgtEl>
                                          <p:spTgt spid="15368"/>
                                        </p:tgtEl>
                                      </p:cBhvr>
                                    </p:animEffect>
                                  </p:childTnLst>
                                </p:cTn>
                              </p:par>
                              <p:par>
                                <p:cTn id="28" presetID="10" presetClass="entr" presetSubtype="0" fill="hold" nodeType="withEffect">
                                  <p:stCondLst>
                                    <p:cond delay="0"/>
                                  </p:stCondLst>
                                  <p:childTnLst>
                                    <p:set>
                                      <p:cBhvr>
                                        <p:cTn id="29" dur="1" fill="hold">
                                          <p:stCondLst>
                                            <p:cond delay="0"/>
                                          </p:stCondLst>
                                        </p:cTn>
                                        <p:tgtEl>
                                          <p:spTgt spid="15364"/>
                                        </p:tgtEl>
                                        <p:attrNameLst>
                                          <p:attrName>style.visibility</p:attrName>
                                        </p:attrNameLst>
                                      </p:cBhvr>
                                      <p:to>
                                        <p:strVal val="visible"/>
                                      </p:to>
                                    </p:set>
                                    <p:animEffect transition="in" filter="fade">
                                      <p:cBhvr>
                                        <p:cTn id="30" dur="1000"/>
                                        <p:tgtEl>
                                          <p:spTgt spid="1536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320"/>
            <a:ext cx="12192000" cy="923330"/>
          </a:xfrm>
          <a:prstGeom prst="rect">
            <a:avLst/>
          </a:prstGeom>
          <a:noFill/>
        </p:spPr>
        <p:txBody>
          <a:bodyPr wrap="square" rtlCol="0">
            <a:spAutoFit/>
          </a:bodyPr>
          <a:lstStyle/>
          <a:p>
            <a:pPr algn="ctr"/>
            <a:r>
              <a:rPr lang="en-US" sz="5400" dirty="0">
                <a:solidFill>
                  <a:schemeClr val="bg1"/>
                </a:solidFill>
              </a:rPr>
              <a:t>Spiritual Blindness and Deafness</a:t>
            </a:r>
          </a:p>
        </p:txBody>
      </p:sp>
      <p:sp>
        <p:nvSpPr>
          <p:cNvPr id="6" name="Rectangle 5"/>
          <p:cNvSpPr/>
          <p:nvPr/>
        </p:nvSpPr>
        <p:spPr>
          <a:xfrm>
            <a:off x="5956754" y="1288104"/>
            <a:ext cx="5279571" cy="1077218"/>
          </a:xfrm>
          <a:prstGeom prst="rect">
            <a:avLst/>
          </a:prstGeom>
        </p:spPr>
        <p:txBody>
          <a:bodyPr wrap="square">
            <a:spAutoFit/>
          </a:bodyPr>
          <a:lstStyle/>
          <a:p>
            <a:pPr algn="ctr"/>
            <a:r>
              <a:rPr lang="en-US" sz="3200" dirty="0">
                <a:solidFill>
                  <a:schemeClr val="bg1"/>
                </a:solidFill>
                <a:effectLst>
                  <a:glow rad="228600">
                    <a:schemeClr val="accent2">
                      <a:satMod val="175000"/>
                      <a:alpha val="40000"/>
                    </a:schemeClr>
                  </a:glow>
                </a:effectLst>
              </a:rPr>
              <a:t>Why do we depend upon our False Gods?</a:t>
            </a:r>
          </a:p>
        </p:txBody>
      </p:sp>
      <p:sp>
        <p:nvSpPr>
          <p:cNvPr id="8" name="Rectangle 7"/>
          <p:cNvSpPr/>
          <p:nvPr/>
        </p:nvSpPr>
        <p:spPr>
          <a:xfrm>
            <a:off x="0" y="6457890"/>
            <a:ext cx="6096000" cy="400110"/>
          </a:xfrm>
          <a:prstGeom prst="rect">
            <a:avLst/>
          </a:prstGeom>
        </p:spPr>
        <p:txBody>
          <a:bodyPr>
            <a:spAutoFit/>
          </a:bodyPr>
          <a:lstStyle/>
          <a:p>
            <a:r>
              <a:rPr lang="en-US" sz="2000" b="0" i="0" dirty="0">
                <a:solidFill>
                  <a:schemeClr val="bg1"/>
                </a:solidFill>
                <a:effectLst/>
              </a:rPr>
              <a:t>Isaiah 42:19-23</a:t>
            </a:r>
            <a:endParaRPr lang="en-US" sz="2000" dirty="0">
              <a:solidFill>
                <a:schemeClr val="bg1"/>
              </a:solidFill>
            </a:endParaRPr>
          </a:p>
        </p:txBody>
      </p:sp>
      <p:sp>
        <p:nvSpPr>
          <p:cNvPr id="13" name="Rectangle 12"/>
          <p:cNvSpPr/>
          <p:nvPr/>
        </p:nvSpPr>
        <p:spPr>
          <a:xfrm>
            <a:off x="326571" y="1041883"/>
            <a:ext cx="5029200" cy="1323439"/>
          </a:xfrm>
          <a:prstGeom prst="rect">
            <a:avLst/>
          </a:prstGeom>
        </p:spPr>
        <p:txBody>
          <a:bodyPr wrap="square">
            <a:spAutoFit/>
          </a:bodyPr>
          <a:lstStyle/>
          <a:p>
            <a:r>
              <a:rPr lang="en-US" sz="2000" dirty="0">
                <a:solidFill>
                  <a:schemeClr val="bg1"/>
                </a:solidFill>
              </a:rPr>
              <a:t>Isaiah gave a clear reminder that all those, including wayward Israel, who pay homage at the feet of idols are deaf and blind to the message and light of the gospel </a:t>
            </a:r>
            <a:endParaRPr lang="en-US" sz="2000" i="1" dirty="0">
              <a:solidFill>
                <a:schemeClr val="bg1"/>
              </a:solidFill>
            </a:endParaRPr>
          </a:p>
        </p:txBody>
      </p:sp>
      <p:grpSp>
        <p:nvGrpSpPr>
          <p:cNvPr id="5" name="Group 4"/>
          <p:cNvGrpSpPr/>
          <p:nvPr/>
        </p:nvGrpSpPr>
        <p:grpSpPr>
          <a:xfrm>
            <a:off x="9258300" y="3596653"/>
            <a:ext cx="2095500" cy="2095501"/>
            <a:chOff x="7481661" y="3305433"/>
            <a:chExt cx="2095500" cy="2095501"/>
          </a:xfrm>
        </p:grpSpPr>
        <p:pic>
          <p:nvPicPr>
            <p:cNvPr id="16388" name="Picture 4" descr="http://content.presentermedia.com/files/animsp/00000000/269/business_men_climbing_money_md_wm.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81661" y="3305433"/>
              <a:ext cx="2095500" cy="20955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576457" y="4985657"/>
              <a:ext cx="1883229" cy="359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390" name="Picture 6" descr="http://wpuploads.appadvice.com/wp-content/uploads/2012/05/Featured.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2472" y="2933254"/>
            <a:ext cx="1684828" cy="3684158"/>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likegif.com/wp-content/uploads/2013/01/03/computer-gif-4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77722" y="3036451"/>
            <a:ext cx="3333750" cy="331470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0" descr="http://www.clipartbest.com/cliparts/9T4/onk/9T4onkRqc.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396" name="Picture 12" descr="http://images.clipartpanda.com/football-clip-art-RiGELRMi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322" y="2785476"/>
            <a:ext cx="1864406" cy="1864406"/>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http://bestanimations.com/Food/JunkFood/doughnut-funny-animated-gif.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2881" y="4125759"/>
            <a:ext cx="1924051" cy="192405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3165787" y="6519445"/>
            <a:ext cx="9574449" cy="276999"/>
          </a:xfrm>
          <a:prstGeom prst="rect">
            <a:avLst/>
          </a:prstGeom>
        </p:spPr>
        <p:txBody>
          <a:bodyPr wrap="square">
            <a:spAutoFit/>
          </a:bodyPr>
          <a:lstStyle/>
          <a:p>
            <a:r>
              <a:rPr lang="en-US" sz="1200" b="0" i="0" dirty="0">
                <a:solidFill>
                  <a:schemeClr val="bg1"/>
                </a:solidFill>
                <a:effectLst/>
                <a:latin typeface="Calibri" panose="020F0502020204030204" pitchFamily="34" charset="0"/>
              </a:rPr>
              <a:t>Note: I am not saying that these items are bad…it is how we use them or how much that we depend on them that is our downfall</a:t>
            </a:r>
            <a:endParaRPr lang="en-US" sz="1200" dirty="0">
              <a:solidFill>
                <a:schemeClr val="bg1"/>
              </a:solidFill>
            </a:endParaRPr>
          </a:p>
        </p:txBody>
      </p:sp>
    </p:spTree>
    <p:extLst>
      <p:ext uri="{BB962C8B-B14F-4D97-AF65-F5344CB8AC3E}">
        <p14:creationId xmlns:p14="http://schemas.microsoft.com/office/powerpoint/2010/main" val="136913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16396"/>
                                        </p:tgtEl>
                                        <p:attrNameLst>
                                          <p:attrName>style.visibility</p:attrName>
                                        </p:attrNameLst>
                                      </p:cBhvr>
                                      <p:to>
                                        <p:strVal val="visible"/>
                                      </p:to>
                                    </p:set>
                                    <p:animEffect transition="in" filter="fade">
                                      <p:cBhvr>
                                        <p:cTn id="14" dur="500"/>
                                        <p:tgtEl>
                                          <p:spTgt spid="16396"/>
                                        </p:tgtEl>
                                      </p:cBhvr>
                                    </p:animEffect>
                                  </p:childTnLst>
                                </p:cTn>
                              </p:par>
                              <p:par>
                                <p:cTn id="15" presetID="10" presetClass="entr" presetSubtype="0" fill="hold" nodeType="withEffect">
                                  <p:stCondLst>
                                    <p:cond delay="0"/>
                                  </p:stCondLst>
                                  <p:childTnLst>
                                    <p:set>
                                      <p:cBhvr>
                                        <p:cTn id="16" dur="1" fill="hold">
                                          <p:stCondLst>
                                            <p:cond delay="0"/>
                                          </p:stCondLst>
                                        </p:cTn>
                                        <p:tgtEl>
                                          <p:spTgt spid="16398"/>
                                        </p:tgtEl>
                                        <p:attrNameLst>
                                          <p:attrName>style.visibility</p:attrName>
                                        </p:attrNameLst>
                                      </p:cBhvr>
                                      <p:to>
                                        <p:strVal val="visible"/>
                                      </p:to>
                                    </p:set>
                                    <p:animEffect transition="in" filter="fade">
                                      <p:cBhvr>
                                        <p:cTn id="17" dur="500"/>
                                        <p:tgtEl>
                                          <p:spTgt spid="16398"/>
                                        </p:tgtEl>
                                      </p:cBhvr>
                                    </p:animEffect>
                                  </p:childTnLst>
                                </p:cTn>
                              </p:par>
                              <p:par>
                                <p:cTn id="18" presetID="10" presetClass="entr" presetSubtype="0" fill="hold" nodeType="withEffect">
                                  <p:stCondLst>
                                    <p:cond delay="0"/>
                                  </p:stCondLst>
                                  <p:childTnLst>
                                    <p:set>
                                      <p:cBhvr>
                                        <p:cTn id="19" dur="1" fill="hold">
                                          <p:stCondLst>
                                            <p:cond delay="0"/>
                                          </p:stCondLst>
                                        </p:cTn>
                                        <p:tgtEl>
                                          <p:spTgt spid="16392"/>
                                        </p:tgtEl>
                                        <p:attrNameLst>
                                          <p:attrName>style.visibility</p:attrName>
                                        </p:attrNameLst>
                                      </p:cBhvr>
                                      <p:to>
                                        <p:strVal val="visible"/>
                                      </p:to>
                                    </p:set>
                                    <p:animEffect transition="in" filter="fade">
                                      <p:cBhvr>
                                        <p:cTn id="20" dur="500"/>
                                        <p:tgtEl>
                                          <p:spTgt spid="16392"/>
                                        </p:tgtEl>
                                      </p:cBhvr>
                                    </p:animEffect>
                                  </p:childTnLst>
                                </p:cTn>
                              </p:par>
                              <p:par>
                                <p:cTn id="21" presetID="10" presetClass="entr" presetSubtype="0" fill="hold" nodeType="withEffect">
                                  <p:stCondLst>
                                    <p:cond delay="0"/>
                                  </p:stCondLst>
                                  <p:childTnLst>
                                    <p:set>
                                      <p:cBhvr>
                                        <p:cTn id="22" dur="1" fill="hold">
                                          <p:stCondLst>
                                            <p:cond delay="0"/>
                                          </p:stCondLst>
                                        </p:cTn>
                                        <p:tgtEl>
                                          <p:spTgt spid="16390"/>
                                        </p:tgtEl>
                                        <p:attrNameLst>
                                          <p:attrName>style.visibility</p:attrName>
                                        </p:attrNameLst>
                                      </p:cBhvr>
                                      <p:to>
                                        <p:strVal val="visible"/>
                                      </p:to>
                                    </p:set>
                                    <p:animEffect transition="in" filter="fade">
                                      <p:cBhvr>
                                        <p:cTn id="23" dur="500"/>
                                        <p:tgtEl>
                                          <p:spTgt spid="16390"/>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0" presetClass="path" presetSubtype="0" accel="50000" decel="50000" fill="hold" nodeType="withEffect">
                                  <p:stCondLst>
                                    <p:cond delay="0"/>
                                  </p:stCondLst>
                                  <p:childTnLst>
                                    <p:animMotion origin="layout" path="M 2.29167E-6 -4.81481E-6 L 2.29167E-6 -4.81481E-6 C 0.0168 -0.03009 -0.00247 0.00301 0.01576 -0.02453 C 0.01771 -0.02731 0.0194 -0.03055 0.02109 -0.03379 C 0.02292 -0.0375 0.02422 -0.04189 0.0263 -0.04513 C 0.02721 -0.04652 0.02852 -0.04606 0.02956 -0.04699 C 0.03151 -0.04884 0.03984 -0.05833 0.04115 -0.06018 C 0.04349 -0.06365 0.04531 -0.06782 0.04753 -0.07152 C 0.04948 -0.07476 0.05182 -0.07731 0.05378 -0.08078 C 0.0612 -0.09398 0.05977 -0.10023 0.07175 -0.11088 C 0.08737 -0.12476 0.07357 -0.1118 0.08659 -0.12592 C 0.08893 -0.12847 0.09154 -0.13078 0.09401 -0.13333 C 0.09649 -0.13634 0.0987 -0.14004 0.1013 -0.14282 C 0.10443 -0.14583 0.10768 -0.14768 0.11081 -0.15023 C 0.11367 -0.15277 0.11641 -0.15532 0.11927 -0.15787 C 0.1224 -0.16041 0.12578 -0.16226 0.12878 -0.16527 C 0.1319 -0.16851 0.13425 -0.17338 0.13724 -0.17662 C 0.14024 -0.17963 0.14375 -0.18125 0.14675 -0.18402 C 0.14974 -0.1868 0.15234 -0.1905 0.15521 -0.19351 C 0.15833 -0.19675 0.16172 -0.1993 0.16471 -0.20277 C 0.17162 -0.21064 0.17734 -0.22152 0.18477 -0.22731 C 0.20352 -0.24213 0.1849 -0.22662 0.20482 -0.24606 C 0.21875 -0.25972 0.21211 -0.25208 0.22708 -0.26296 C 0.23099 -0.26574 0.23464 -0.26967 0.23867 -0.27222 C 0.24935 -0.27916 0.26302 -0.28148 0.27357 -0.28541 C 0.27708 -0.2868 0.2806 -0.28958 0.28412 -0.2912 C 0.28789 -0.29282 0.29193 -0.29351 0.2957 -0.2949 L 0.30625 -0.29861 C 0.30951 -0.29976 0.31263 -0.30138 0.31576 -0.30231 C 0.31901 -0.30324 0.32214 -0.30324 0.32526 -0.30416 C 0.32852 -0.30509 0.33164 -0.30717 0.33477 -0.3081 C 0.33828 -0.30902 0.34193 -0.30925 0.34544 -0.30995 C 0.34857 -0.31041 0.35169 -0.31088 0.35495 -0.3118 C 0.35846 -0.31273 0.36185 -0.31458 0.3655 -0.3155 C 0.37109 -0.31713 0.37669 -0.31805 0.38242 -0.31921 L 0.39076 -0.32106 C 0.39323 -0.32245 0.3957 -0.32407 0.39818 -0.325 C 0.40313 -0.32662 0.40807 -0.32754 0.41302 -0.3287 C 0.41576 -0.32916 0.41862 -0.33009 0.42149 -0.33055 C 0.42956 -0.33148 0.43763 -0.33171 0.4457 -0.3324 C 0.44896 -0.3331 0.45208 -0.33333 0.45521 -0.33425 C 0.45846 -0.33518 0.46159 -0.3375 0.46471 -0.33796 C 0.47774 -0.34004 0.50391 -0.34166 0.50391 -0.34166 L 0.59362 -0.33981 C 0.59792 -0.33958 0.60208 -0.33773 0.60638 -0.33611 C 0.61537 -0.33287 0.60794 -0.33588 0.61797 -0.33055 C 0.62044 -0.32916 0.62292 -0.32824 0.62539 -0.32685 C 0.63281 -0.32245 0.64011 -0.31782 0.64753 -0.31365 C 0.65 -0.31226 0.65248 -0.31088 0.65495 -0.30995 C 0.66445 -0.30625 0.65951 -0.30995 0.66654 -0.30601 C 0.68164 -0.29814 0.66276 -0.30694 0.68138 -0.29861 L 0.68555 -0.29675 C 0.68854 -0.29398 0.68984 -0.29259 0.69297 -0.2912 C 0.69466 -0.29027 0.69649 -0.29004 0.69818 -0.28912 C 0.7 -0.28819 0.70169 -0.28657 0.70352 -0.28541 C 0.70456 -0.28472 0.7056 -0.28425 0.70664 -0.28356 C 0.71328 -0.27916 0.71302 -0.27893 0.72044 -0.27222 C 0.72188 -0.27106 0.72305 -0.26898 0.72461 -0.26851 L 0.73099 -0.26666 C 0.73242 -0.26481 0.73359 -0.26226 0.73516 -0.26111 C 0.73685 -0.25972 0.7388 -0.25995 0.7405 -0.25925 C 0.74154 -0.25879 0.74258 -0.25787 0.74362 -0.2574 C 0.74623 -0.25439 0.74961 -0.25023 0.75208 -0.24791 C 0.75378 -0.24629 0.75573 -0.24583 0.75742 -0.24421 C 0.75977 -0.24189 0.76667 -0.23078 0.76797 -0.22916 C 0.77031 -0.22638 0.77292 -0.22407 0.77539 -0.22152 C 0.77669 -0.22037 0.77826 -0.21944 0.77956 -0.21782 C 0.78255 -0.21435 0.78542 -0.21088 0.78802 -0.20671 C 0.78893 -0.20509 0.78919 -0.20231 0.79011 -0.20092 C 0.79141 -0.1993 0.79297 -0.19861 0.7944 -0.19722 C 0.79623 -0.19537 0.79779 -0.19328 0.79961 -0.19166 C 0.80248 -0.18888 0.80547 -0.18703 0.80807 -0.18402 C 0.8099 -0.18217 0.81159 -0.18009 0.81341 -0.17847 C 0.81432 -0.17754 0.81563 -0.17754 0.81654 -0.17662 C 0.81771 -0.17546 0.81979 -0.17291 0.81979 -0.17291 L 0.81979 -0.17291 " pathEditMode="relative" ptsTypes="AAAAAAAAAAAAAAAAAAAAAAAAAAAAAAAAAAAAAAAAAAAAAAAAAAAAAAAAAAAAAAAAAAAAAAAAAAAA">
                                      <p:cBhvr>
                                        <p:cTn id="28" dur="4000" fill="hold"/>
                                        <p:tgtEl>
                                          <p:spTgt spid="1639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320"/>
            <a:ext cx="12192000" cy="923330"/>
          </a:xfrm>
          <a:prstGeom prst="rect">
            <a:avLst/>
          </a:prstGeom>
          <a:noFill/>
        </p:spPr>
        <p:txBody>
          <a:bodyPr wrap="square" rtlCol="0">
            <a:spAutoFit/>
          </a:bodyPr>
          <a:lstStyle/>
          <a:p>
            <a:pPr algn="ctr"/>
            <a:r>
              <a:rPr lang="en-US" sz="5400" dirty="0">
                <a:solidFill>
                  <a:schemeClr val="bg1"/>
                </a:solidFill>
              </a:rPr>
              <a:t>One Ray of Light</a:t>
            </a:r>
          </a:p>
        </p:txBody>
      </p:sp>
      <p:sp>
        <p:nvSpPr>
          <p:cNvPr id="6" name="Rectangle 5"/>
          <p:cNvSpPr/>
          <p:nvPr/>
        </p:nvSpPr>
        <p:spPr>
          <a:xfrm>
            <a:off x="318062" y="1012993"/>
            <a:ext cx="5279571" cy="1938992"/>
          </a:xfrm>
          <a:prstGeom prst="rect">
            <a:avLst/>
          </a:prstGeom>
        </p:spPr>
        <p:txBody>
          <a:bodyPr wrap="square">
            <a:spAutoFit/>
          </a:bodyPr>
          <a:lstStyle/>
          <a:p>
            <a:r>
              <a:rPr lang="en-US" sz="2400" dirty="0">
                <a:solidFill>
                  <a:schemeClr val="bg1"/>
                </a:solidFill>
              </a:rPr>
              <a:t>It is reported that on one occasion when Sir Isaac Newton was thinking seriously concerning the nature of light, he cut a hole in a window blind and a ray of light entered his room.</a:t>
            </a:r>
          </a:p>
        </p:txBody>
      </p:sp>
      <p:sp>
        <p:nvSpPr>
          <p:cNvPr id="8" name="Rectangle 7"/>
          <p:cNvSpPr/>
          <p:nvPr/>
        </p:nvSpPr>
        <p:spPr>
          <a:xfrm>
            <a:off x="0" y="6457890"/>
            <a:ext cx="6096000" cy="400110"/>
          </a:xfrm>
          <a:prstGeom prst="rect">
            <a:avLst/>
          </a:prstGeom>
        </p:spPr>
        <p:txBody>
          <a:bodyPr>
            <a:spAutoFit/>
          </a:bodyPr>
          <a:lstStyle/>
          <a:p>
            <a:r>
              <a:rPr lang="en-US" sz="2000" b="0" i="0" dirty="0">
                <a:solidFill>
                  <a:schemeClr val="bg1"/>
                </a:solidFill>
                <a:effectLst/>
              </a:rPr>
              <a:t>Isaiah 42:10</a:t>
            </a:r>
            <a:endParaRPr lang="en-US" sz="2000" dirty="0">
              <a:solidFill>
                <a:schemeClr val="bg1"/>
              </a:solidFill>
            </a:endParaRPr>
          </a:p>
        </p:txBody>
      </p:sp>
      <p:pic>
        <p:nvPicPr>
          <p:cNvPr id="17414" name="Picture 6" descr="https://lh3.googleusercontent.com/RArLMlh7H1xHltlpAPw7nAY3q_ORXIs_mfO7a0tGO1rCTvTkpkePuAFyP7sVngypl9L8d8vb9qPLLMAY09MFlZglpM5ZBe6uVhbeX1w4O_aRpsU0kMYwGkPw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062" y="3297662"/>
            <a:ext cx="8922996" cy="316022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395775" y="1012993"/>
            <a:ext cx="5279571" cy="1569660"/>
          </a:xfrm>
          <a:prstGeom prst="rect">
            <a:avLst/>
          </a:prstGeom>
        </p:spPr>
        <p:txBody>
          <a:bodyPr wrap="square">
            <a:spAutoFit/>
          </a:bodyPr>
          <a:lstStyle/>
          <a:p>
            <a:r>
              <a:rPr lang="en-US" sz="2400" dirty="0">
                <a:solidFill>
                  <a:schemeClr val="bg1"/>
                </a:solidFill>
              </a:rPr>
              <a:t>He held a triangular piece of glass in the range of the light, and there were reflected in great beauty all the colors of the rainbow. </a:t>
            </a:r>
          </a:p>
        </p:txBody>
      </p:sp>
      <p:sp>
        <p:nvSpPr>
          <p:cNvPr id="17" name="Rectangle 16"/>
          <p:cNvSpPr/>
          <p:nvPr/>
        </p:nvSpPr>
        <p:spPr>
          <a:xfrm>
            <a:off x="9316229" y="3391282"/>
            <a:ext cx="2800599" cy="2677656"/>
          </a:xfrm>
          <a:prstGeom prst="rect">
            <a:avLst/>
          </a:prstGeom>
        </p:spPr>
        <p:txBody>
          <a:bodyPr wrap="square">
            <a:spAutoFit/>
          </a:bodyPr>
          <a:lstStyle/>
          <a:p>
            <a:r>
              <a:rPr lang="en-US" sz="2400" dirty="0">
                <a:solidFill>
                  <a:schemeClr val="bg1"/>
                </a:solidFill>
              </a:rPr>
              <a:t>And for the first time man learned that all of the glorious colors of the universe are locked up in a ray of white light.</a:t>
            </a:r>
            <a:r>
              <a:rPr lang="en-US" sz="1600" dirty="0">
                <a:solidFill>
                  <a:schemeClr val="bg1"/>
                </a:solidFill>
              </a:rPr>
              <a:t> (5)</a:t>
            </a:r>
          </a:p>
        </p:txBody>
      </p:sp>
    </p:spTree>
    <p:extLst>
      <p:ext uri="{BB962C8B-B14F-4D97-AF65-F5344CB8AC3E}">
        <p14:creationId xmlns:p14="http://schemas.microsoft.com/office/powerpoint/2010/main" val="143075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320"/>
            <a:ext cx="12192000" cy="923330"/>
          </a:xfrm>
          <a:prstGeom prst="rect">
            <a:avLst/>
          </a:prstGeom>
          <a:noFill/>
        </p:spPr>
        <p:txBody>
          <a:bodyPr wrap="square" rtlCol="0">
            <a:spAutoFit/>
          </a:bodyPr>
          <a:lstStyle/>
          <a:p>
            <a:pPr algn="ctr"/>
            <a:r>
              <a:rPr lang="en-US" sz="5400" dirty="0">
                <a:solidFill>
                  <a:schemeClr val="bg1"/>
                </a:solidFill>
              </a:rPr>
              <a:t>There Is No Other Savior</a:t>
            </a:r>
          </a:p>
        </p:txBody>
      </p:sp>
      <p:sp>
        <p:nvSpPr>
          <p:cNvPr id="6" name="Rectangle 5"/>
          <p:cNvSpPr/>
          <p:nvPr/>
        </p:nvSpPr>
        <p:spPr>
          <a:xfrm>
            <a:off x="34831" y="903620"/>
            <a:ext cx="6296525" cy="1569660"/>
          </a:xfrm>
          <a:prstGeom prst="rect">
            <a:avLst/>
          </a:prstGeom>
        </p:spPr>
        <p:txBody>
          <a:bodyPr wrap="square">
            <a:spAutoFit/>
          </a:bodyPr>
          <a:lstStyle/>
          <a:p>
            <a:r>
              <a:rPr lang="en-US" sz="2400" dirty="0">
                <a:solidFill>
                  <a:schemeClr val="bg1"/>
                </a:solidFill>
              </a:rPr>
              <a:t>The Lord told the Israelites that they were witnesses of Him because of the great things He had done for them, and He emphasized that there is no Savior other than Him.</a:t>
            </a:r>
          </a:p>
        </p:txBody>
      </p:sp>
      <p:sp>
        <p:nvSpPr>
          <p:cNvPr id="8" name="Rectangle 7"/>
          <p:cNvSpPr/>
          <p:nvPr/>
        </p:nvSpPr>
        <p:spPr>
          <a:xfrm>
            <a:off x="0" y="6457890"/>
            <a:ext cx="6096000" cy="400110"/>
          </a:xfrm>
          <a:prstGeom prst="rect">
            <a:avLst/>
          </a:prstGeom>
        </p:spPr>
        <p:txBody>
          <a:bodyPr>
            <a:spAutoFit/>
          </a:bodyPr>
          <a:lstStyle/>
          <a:p>
            <a:r>
              <a:rPr lang="en-US" sz="2000" b="0" i="0" dirty="0">
                <a:solidFill>
                  <a:schemeClr val="bg1"/>
                </a:solidFill>
                <a:effectLst/>
              </a:rPr>
              <a:t>Isaiah 43:10</a:t>
            </a:r>
            <a:endParaRPr lang="en-US" sz="2000" dirty="0">
              <a:solidFill>
                <a:schemeClr val="bg1"/>
              </a:solidFill>
            </a:endParaRPr>
          </a:p>
        </p:txBody>
      </p:sp>
      <p:sp>
        <p:nvSpPr>
          <p:cNvPr id="13" name="Rectangle 12"/>
          <p:cNvSpPr/>
          <p:nvPr/>
        </p:nvSpPr>
        <p:spPr>
          <a:xfrm>
            <a:off x="4616229" y="2564517"/>
            <a:ext cx="7206720" cy="4093428"/>
          </a:xfrm>
          <a:prstGeom prst="rect">
            <a:avLst/>
          </a:prstGeom>
        </p:spPr>
        <p:txBody>
          <a:bodyPr wrap="square">
            <a:spAutoFit/>
          </a:bodyPr>
          <a:lstStyle/>
          <a:p>
            <a:pPr fontAlgn="base"/>
            <a:r>
              <a:rPr lang="en-US" sz="2000" dirty="0">
                <a:solidFill>
                  <a:schemeClr val="bg1"/>
                </a:solidFill>
              </a:rPr>
              <a:t>"Wherever 'Lord' appears in the Old Testament, we can substitute the name Jehovah.</a:t>
            </a:r>
          </a:p>
          <a:p>
            <a:pPr fontAlgn="base"/>
            <a:r>
              <a:rPr lang="en-US" sz="2000" dirty="0">
                <a:solidFill>
                  <a:schemeClr val="bg1"/>
                </a:solidFill>
              </a:rPr>
              <a:t> </a:t>
            </a:r>
          </a:p>
          <a:p>
            <a:pPr fontAlgn="base"/>
            <a:r>
              <a:rPr lang="en-US" sz="2000" dirty="0">
                <a:solidFill>
                  <a:schemeClr val="bg1"/>
                </a:solidFill>
              </a:rPr>
              <a:t>"The language is clear. Jehovah is the only Savior. The reasoning is simple. If the Lord Jehovah is our only Savior, and Jesus Christ is our only Savior, then the Lord Jehovah must be Jesus Christ.</a:t>
            </a:r>
          </a:p>
          <a:p>
            <a:pPr fontAlgn="base"/>
            <a:r>
              <a:rPr lang="en-US" sz="2000" dirty="0">
                <a:solidFill>
                  <a:schemeClr val="bg1"/>
                </a:solidFill>
              </a:rPr>
              <a:t> </a:t>
            </a:r>
          </a:p>
          <a:p>
            <a:pPr fontAlgn="base"/>
            <a:r>
              <a:rPr lang="en-US" sz="2000" dirty="0">
                <a:solidFill>
                  <a:schemeClr val="bg1"/>
                </a:solidFill>
              </a:rPr>
              <a:t>"Somehow, even before He obtained a mortal body, Jesus had become so like the Father that he was divinely invested with the power and authority to be Jehovah, the God of the Old Testament, who loved us enough to condescend from that position of power and authority to take upon Himself mortality and work the great and infinite Atonement." </a:t>
            </a:r>
            <a:r>
              <a:rPr lang="en-US" sz="1400" dirty="0">
                <a:solidFill>
                  <a:schemeClr val="bg1"/>
                </a:solidFill>
              </a:rPr>
              <a:t>(7)</a:t>
            </a:r>
          </a:p>
        </p:txBody>
      </p:sp>
      <p:pic>
        <p:nvPicPr>
          <p:cNvPr id="19458" name="Picture 2" descr="https://s-media-cache-ak0.pinimg.com/736x/28/eb/18/28eb18b55248633fd4a35821ecbaf29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169" y="2594339"/>
            <a:ext cx="2159626" cy="4033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32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320"/>
            <a:ext cx="12192000" cy="923330"/>
          </a:xfrm>
          <a:prstGeom prst="rect">
            <a:avLst/>
          </a:prstGeom>
          <a:noFill/>
        </p:spPr>
        <p:txBody>
          <a:bodyPr wrap="square" rtlCol="0">
            <a:spAutoFit/>
          </a:bodyPr>
          <a:lstStyle/>
          <a:p>
            <a:pPr algn="ctr"/>
            <a:r>
              <a:rPr lang="en-US" sz="5400" dirty="0">
                <a:solidFill>
                  <a:schemeClr val="bg1"/>
                </a:solidFill>
              </a:rPr>
              <a:t>3 Phases of Gathering of Israel</a:t>
            </a:r>
          </a:p>
        </p:txBody>
      </p:sp>
      <p:sp>
        <p:nvSpPr>
          <p:cNvPr id="8" name="Rectangle 7"/>
          <p:cNvSpPr/>
          <p:nvPr/>
        </p:nvSpPr>
        <p:spPr>
          <a:xfrm>
            <a:off x="0" y="6457890"/>
            <a:ext cx="6096000" cy="400110"/>
          </a:xfrm>
          <a:prstGeom prst="rect">
            <a:avLst/>
          </a:prstGeom>
        </p:spPr>
        <p:txBody>
          <a:bodyPr>
            <a:spAutoFit/>
          </a:bodyPr>
          <a:lstStyle/>
          <a:p>
            <a:r>
              <a:rPr lang="en-US" sz="2000" b="0" i="0" dirty="0">
                <a:solidFill>
                  <a:schemeClr val="bg1"/>
                </a:solidFill>
                <a:effectLst/>
              </a:rPr>
              <a:t>Isaiah 43:8-13  Isaiah 11:11-12  see Jeremiah 30:3</a:t>
            </a:r>
            <a:endParaRPr lang="en-US" sz="2000" dirty="0">
              <a:solidFill>
                <a:schemeClr val="bg1"/>
              </a:solidFill>
            </a:endParaRPr>
          </a:p>
        </p:txBody>
      </p:sp>
      <p:grpSp>
        <p:nvGrpSpPr>
          <p:cNvPr id="2" name="Group 1"/>
          <p:cNvGrpSpPr/>
          <p:nvPr/>
        </p:nvGrpSpPr>
        <p:grpSpPr>
          <a:xfrm>
            <a:off x="235459" y="1104429"/>
            <a:ext cx="3911538" cy="4261787"/>
            <a:chOff x="235459" y="1104429"/>
            <a:chExt cx="3911538" cy="4261787"/>
          </a:xfrm>
        </p:grpSpPr>
        <p:sp>
          <p:nvSpPr>
            <p:cNvPr id="6" name="Rectangle 5"/>
            <p:cNvSpPr/>
            <p:nvPr/>
          </p:nvSpPr>
          <p:spPr>
            <a:xfrm>
              <a:off x="235459" y="3057892"/>
              <a:ext cx="3035775" cy="2308324"/>
            </a:xfrm>
            <a:prstGeom prst="rect">
              <a:avLst/>
            </a:prstGeom>
            <a:solidFill>
              <a:schemeClr val="tx2"/>
            </a:solidFill>
          </p:spPr>
          <p:txBody>
            <a:bodyPr wrap="square">
              <a:spAutoFit/>
            </a:bodyPr>
            <a:lstStyle/>
            <a:p>
              <a:r>
                <a:rPr lang="en-US" sz="2400" dirty="0">
                  <a:solidFill>
                    <a:schemeClr val="bg1"/>
                  </a:solidFill>
                </a:rPr>
                <a:t>That is under way and has been under way since the Church was established and our missions abroad were inaugurated. </a:t>
              </a:r>
            </a:p>
          </p:txBody>
        </p:sp>
        <p:sp>
          <p:nvSpPr>
            <p:cNvPr id="7" name="Rectangle 6"/>
            <p:cNvSpPr/>
            <p:nvPr/>
          </p:nvSpPr>
          <p:spPr>
            <a:xfrm>
              <a:off x="1250451" y="1104429"/>
              <a:ext cx="2896546" cy="1569660"/>
            </a:xfrm>
            <a:prstGeom prst="rect">
              <a:avLst/>
            </a:prstGeom>
          </p:spPr>
          <p:txBody>
            <a:bodyPr wrap="square">
              <a:spAutoFit/>
            </a:bodyPr>
            <a:lstStyle/>
            <a:p>
              <a:r>
                <a:rPr lang="en-US" sz="2400" dirty="0">
                  <a:solidFill>
                    <a:schemeClr val="bg1"/>
                  </a:solidFill>
                </a:rPr>
                <a:t>The gathering of Israel to the land of Zion which is America, this land. </a:t>
              </a:r>
            </a:p>
          </p:txBody>
        </p:sp>
        <p:pic>
          <p:nvPicPr>
            <p:cNvPr id="18438" name="Picture 6" descr="http://cache2.asset-cache.net/xc/460272419.jpg?v=2&amp;c=IWSAsset&amp;k=2&amp;d=Yyl8TEs6Eg_D__aSX2s5E3jof3Y2PrQQJymXpzCon4ECJ_IMUpAnY0Rd3AJqpkQB0"/>
            <p:cNvPicPr>
              <a:picLocks noChangeAspect="1" noChangeArrowheads="1"/>
            </p:cNvPicPr>
            <p:nvPr/>
          </p:nvPicPr>
          <p:blipFill rotWithShape="1">
            <a:blip r:embed="rId4">
              <a:extLst>
                <a:ext uri="{28A0092B-C50C-407E-A947-70E740481C1C}">
                  <a14:useLocalDpi xmlns:a14="http://schemas.microsoft.com/office/drawing/2010/main" val="0"/>
                </a:ext>
              </a:extLst>
            </a:blip>
            <a:srcRect r="81317" b="70385"/>
            <a:stretch/>
          </p:blipFill>
          <p:spPr bwMode="auto">
            <a:xfrm>
              <a:off x="331534" y="1295225"/>
              <a:ext cx="722506" cy="11903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3657600" y="2224172"/>
            <a:ext cx="3882401" cy="1815882"/>
            <a:chOff x="3657600" y="2224172"/>
            <a:chExt cx="3882401" cy="1815882"/>
          </a:xfrm>
        </p:grpSpPr>
        <p:pic>
          <p:nvPicPr>
            <p:cNvPr id="10" name="Picture 6" descr="http://cache2.asset-cache.net/xc/460272419.jpg?v=2&amp;c=IWSAsset&amp;k=2&amp;d=Yyl8TEs6Eg_D__aSX2s5E3jof3Y2PrQQJymXpzCon4ECJ_IMUpAnY0Rd3AJqpkQB0"/>
            <p:cNvPicPr>
              <a:picLocks noChangeAspect="1" noChangeArrowheads="1"/>
            </p:cNvPicPr>
            <p:nvPr/>
          </p:nvPicPr>
          <p:blipFill rotWithShape="1">
            <a:blip r:embed="rId4">
              <a:extLst>
                <a:ext uri="{28A0092B-C50C-407E-A947-70E740481C1C}">
                  <a14:useLocalDpi xmlns:a14="http://schemas.microsoft.com/office/drawing/2010/main" val="0"/>
                </a:ext>
              </a:extLst>
            </a:blip>
            <a:srcRect l="19072" t="511" r="55618" b="71294"/>
            <a:stretch/>
          </p:blipFill>
          <p:spPr bwMode="auto">
            <a:xfrm>
              <a:off x="3657600" y="2674089"/>
              <a:ext cx="978794" cy="113334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651999" y="2224172"/>
              <a:ext cx="2888002" cy="1815882"/>
            </a:xfrm>
            <a:prstGeom prst="rect">
              <a:avLst/>
            </a:prstGeom>
          </p:spPr>
          <p:txBody>
            <a:bodyPr wrap="square">
              <a:spAutoFit/>
            </a:bodyPr>
            <a:lstStyle/>
            <a:p>
              <a:r>
                <a:rPr lang="en-US" sz="2400" dirty="0">
                  <a:solidFill>
                    <a:schemeClr val="bg1"/>
                  </a:solidFill>
                </a:rPr>
                <a:t>The return of the lost tribes, the ten lost tribes, from the land of the north </a:t>
              </a:r>
            </a:p>
            <a:p>
              <a:r>
                <a:rPr lang="en-US" sz="1600" dirty="0">
                  <a:solidFill>
                    <a:schemeClr val="bg1"/>
                  </a:solidFill>
                </a:rPr>
                <a:t>(see D&amp;C 133). </a:t>
              </a:r>
            </a:p>
          </p:txBody>
        </p:sp>
      </p:grpSp>
      <p:grpSp>
        <p:nvGrpSpPr>
          <p:cNvPr id="5" name="Group 4"/>
          <p:cNvGrpSpPr/>
          <p:nvPr/>
        </p:nvGrpSpPr>
        <p:grpSpPr>
          <a:xfrm>
            <a:off x="6612151" y="3079762"/>
            <a:ext cx="5164330" cy="3533104"/>
            <a:chOff x="6612151" y="3079762"/>
            <a:chExt cx="5164330" cy="3533104"/>
          </a:xfrm>
        </p:grpSpPr>
        <p:pic>
          <p:nvPicPr>
            <p:cNvPr id="11" name="Picture 6" descr="http://cache2.asset-cache.net/xc/460272419.jpg?v=2&amp;c=IWSAsset&amp;k=2&amp;d=Yyl8TEs6Eg_D__aSX2s5E3jof3Y2PrQQJymXpzCon4ECJ_IMUpAnY0Rd3AJqpkQB0"/>
            <p:cNvPicPr>
              <a:picLocks noChangeAspect="1" noChangeArrowheads="1"/>
            </p:cNvPicPr>
            <p:nvPr/>
          </p:nvPicPr>
          <p:blipFill rotWithShape="1">
            <a:blip r:embed="rId4">
              <a:extLst>
                <a:ext uri="{28A0092B-C50C-407E-A947-70E740481C1C}">
                  <a14:useLocalDpi xmlns:a14="http://schemas.microsoft.com/office/drawing/2010/main" val="0"/>
                </a:ext>
              </a:extLst>
            </a:blip>
            <a:srcRect l="46775" t="-129" r="28580" b="71612"/>
            <a:stretch/>
          </p:blipFill>
          <p:spPr bwMode="auto">
            <a:xfrm>
              <a:off x="7043543" y="3563560"/>
              <a:ext cx="953038" cy="114622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206821" y="3079762"/>
              <a:ext cx="3318358" cy="1938992"/>
            </a:xfrm>
            <a:prstGeom prst="rect">
              <a:avLst/>
            </a:prstGeom>
          </p:spPr>
          <p:txBody>
            <a:bodyPr wrap="square">
              <a:spAutoFit/>
            </a:bodyPr>
            <a:lstStyle/>
            <a:p>
              <a:r>
                <a:rPr lang="en-US" sz="2400" dirty="0">
                  <a:solidFill>
                    <a:schemeClr val="bg1"/>
                  </a:solidFill>
                </a:rPr>
                <a:t>The reestablishment of the Jews in Palestine as one of the events to precede the second coming of the Master. </a:t>
              </a:r>
            </a:p>
          </p:txBody>
        </p:sp>
        <p:sp>
          <p:nvSpPr>
            <p:cNvPr id="15" name="Rectangle 14"/>
            <p:cNvSpPr/>
            <p:nvPr/>
          </p:nvSpPr>
          <p:spPr>
            <a:xfrm>
              <a:off x="6612151" y="5043206"/>
              <a:ext cx="5164330" cy="1569660"/>
            </a:xfrm>
            <a:prstGeom prst="rect">
              <a:avLst/>
            </a:prstGeom>
            <a:solidFill>
              <a:schemeClr val="tx2"/>
            </a:solidFill>
          </p:spPr>
          <p:txBody>
            <a:bodyPr wrap="square">
              <a:spAutoFit/>
            </a:bodyPr>
            <a:lstStyle/>
            <a:p>
              <a:r>
                <a:rPr lang="en-US" sz="2400" dirty="0">
                  <a:solidFill>
                    <a:schemeClr val="bg1"/>
                  </a:solidFill>
                </a:rPr>
                <a:t>From the four corners of the earth and they will be set in their own land, they will build the old wastes and repair the waste cities (6)</a:t>
              </a:r>
            </a:p>
          </p:txBody>
        </p:sp>
      </p:grpSp>
    </p:spTree>
    <p:extLst>
      <p:ext uri="{BB962C8B-B14F-4D97-AF65-F5344CB8AC3E}">
        <p14:creationId xmlns:p14="http://schemas.microsoft.com/office/powerpoint/2010/main" val="364684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320"/>
            <a:ext cx="12192000" cy="923330"/>
          </a:xfrm>
          <a:prstGeom prst="rect">
            <a:avLst/>
          </a:prstGeom>
          <a:noFill/>
        </p:spPr>
        <p:txBody>
          <a:bodyPr wrap="square" rtlCol="0">
            <a:spAutoFit/>
          </a:bodyPr>
          <a:lstStyle/>
          <a:p>
            <a:pPr algn="ctr"/>
            <a:r>
              <a:rPr lang="en-US" sz="5400" dirty="0">
                <a:solidFill>
                  <a:schemeClr val="bg1"/>
                </a:solidFill>
              </a:rPr>
              <a:t>Yesterday and Today</a:t>
            </a:r>
          </a:p>
        </p:txBody>
      </p:sp>
      <p:sp>
        <p:nvSpPr>
          <p:cNvPr id="8" name="Rectangle 7"/>
          <p:cNvSpPr/>
          <p:nvPr/>
        </p:nvSpPr>
        <p:spPr>
          <a:xfrm>
            <a:off x="0" y="6457890"/>
            <a:ext cx="6096000" cy="400110"/>
          </a:xfrm>
          <a:prstGeom prst="rect">
            <a:avLst/>
          </a:prstGeom>
        </p:spPr>
        <p:txBody>
          <a:bodyPr>
            <a:spAutoFit/>
          </a:bodyPr>
          <a:lstStyle/>
          <a:p>
            <a:r>
              <a:rPr lang="en-US" sz="2000" b="0" i="0" dirty="0">
                <a:solidFill>
                  <a:schemeClr val="bg1"/>
                </a:solidFill>
                <a:effectLst/>
              </a:rPr>
              <a:t>Isaiah 43:17</a:t>
            </a:r>
            <a:endParaRPr lang="en-US" sz="2000" dirty="0">
              <a:solidFill>
                <a:schemeClr val="bg1"/>
              </a:solidFill>
            </a:endParaRPr>
          </a:p>
        </p:txBody>
      </p:sp>
      <p:sp>
        <p:nvSpPr>
          <p:cNvPr id="7" name="Rectangle 6"/>
          <p:cNvSpPr/>
          <p:nvPr/>
        </p:nvSpPr>
        <p:spPr>
          <a:xfrm>
            <a:off x="770585" y="736391"/>
            <a:ext cx="11421415" cy="830997"/>
          </a:xfrm>
          <a:prstGeom prst="rect">
            <a:avLst/>
          </a:prstGeom>
        </p:spPr>
        <p:txBody>
          <a:bodyPr wrap="square">
            <a:spAutoFit/>
          </a:bodyPr>
          <a:lstStyle/>
          <a:p>
            <a:r>
              <a:rPr lang="en-US" sz="2400" dirty="0">
                <a:solidFill>
                  <a:srgbClr val="FFFF00"/>
                </a:solidFill>
              </a:rPr>
              <a:t>Which </a:t>
            </a:r>
            <a:r>
              <a:rPr lang="en-US" sz="2400" dirty="0" err="1">
                <a:solidFill>
                  <a:srgbClr val="FFFF00"/>
                </a:solidFill>
              </a:rPr>
              <a:t>bringeth</a:t>
            </a:r>
            <a:r>
              <a:rPr lang="en-US" sz="2400" dirty="0">
                <a:solidFill>
                  <a:srgbClr val="FFFF00"/>
                </a:solidFill>
              </a:rPr>
              <a:t> forth the chariot and horse, the army and the power; they shall lie down together, they shall not rise: they are extinct, they are quenched as tow</a:t>
            </a:r>
          </a:p>
        </p:txBody>
      </p:sp>
      <p:sp>
        <p:nvSpPr>
          <p:cNvPr id="2" name="Rectangle 1"/>
          <p:cNvSpPr/>
          <p:nvPr/>
        </p:nvSpPr>
        <p:spPr>
          <a:xfrm>
            <a:off x="4063985" y="6109412"/>
            <a:ext cx="7650019" cy="646331"/>
          </a:xfrm>
          <a:prstGeom prst="rect">
            <a:avLst/>
          </a:prstGeom>
        </p:spPr>
        <p:txBody>
          <a:bodyPr wrap="square">
            <a:spAutoFit/>
          </a:bodyPr>
          <a:lstStyle/>
          <a:p>
            <a:r>
              <a:rPr lang="en-US" b="0" i="0" dirty="0">
                <a:solidFill>
                  <a:schemeClr val="bg1"/>
                </a:solidFill>
                <a:effectLst/>
                <a:latin typeface="Abadi" panose="020B0604020104020204" pitchFamily="34" charset="0"/>
              </a:rPr>
              <a:t>The term, "quenched as tow" refers to the burning flax of a candle that is extinguished with water.</a:t>
            </a:r>
            <a:endParaRPr lang="en-US" dirty="0">
              <a:solidFill>
                <a:schemeClr val="bg1"/>
              </a:solidFill>
            </a:endParaRPr>
          </a:p>
        </p:txBody>
      </p:sp>
      <p:pic>
        <p:nvPicPr>
          <p:cNvPr id="20482" name="Picture 2" descr="http://www.naciente.com/chariot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41" y="1659100"/>
            <a:ext cx="381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www.bksketch.com/wp-content/uploads/2015/01/001_TUT_how-to-sketch-a-car-from-side-view-0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7279" y="1820070"/>
            <a:ext cx="4926838" cy="173773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bibleencyclopedia.com/picturesjpeg/Joshua_leads_army_1133-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0760" y="3655812"/>
            <a:ext cx="2248882" cy="2576763"/>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https://encrypted-tbn0.gstatic.com/images?q=tbn:ANd9GcQS2c6DnolLBptfSE8Whxs4cfhWjMvoOT_OkNhQ2rHOLqIuLgY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3985" y="3864747"/>
            <a:ext cx="3161185" cy="2122840"/>
          </a:xfrm>
          <a:prstGeom prst="rect">
            <a:avLst/>
          </a:prstGeom>
          <a:noFill/>
          <a:extLst>
            <a:ext uri="{909E8E84-426E-40DD-AFC4-6F175D3DCCD1}">
              <a14:hiddenFill xmlns:a14="http://schemas.microsoft.com/office/drawing/2010/main">
                <a:solidFill>
                  <a:srgbClr val="FFFFFF"/>
                </a:solidFill>
              </a14:hiddenFill>
            </a:ext>
          </a:extLst>
        </p:spPr>
      </p:pic>
      <p:pic>
        <p:nvPicPr>
          <p:cNvPr id="20492" name="Picture 12" descr="http://f.tqn.com/y/chemistry/1/L/0/0/1/candlemagictrick.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8993" y="3679625"/>
            <a:ext cx="1785123" cy="1797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99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8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9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320"/>
            <a:ext cx="12192000" cy="923330"/>
          </a:xfrm>
          <a:prstGeom prst="rect">
            <a:avLst/>
          </a:prstGeom>
          <a:noFill/>
        </p:spPr>
        <p:txBody>
          <a:bodyPr wrap="square" rtlCol="0">
            <a:spAutoFit/>
          </a:bodyPr>
          <a:lstStyle/>
          <a:p>
            <a:pPr algn="ctr"/>
            <a:r>
              <a:rPr lang="en-US" sz="5400" dirty="0">
                <a:solidFill>
                  <a:schemeClr val="bg1"/>
                </a:solidFill>
              </a:rPr>
              <a:t>Whom Can You Trust?</a:t>
            </a:r>
          </a:p>
        </p:txBody>
      </p:sp>
      <p:sp>
        <p:nvSpPr>
          <p:cNvPr id="5" name="TextBox 4"/>
          <p:cNvSpPr txBox="1"/>
          <p:nvPr/>
        </p:nvSpPr>
        <p:spPr>
          <a:xfrm>
            <a:off x="1195924" y="2098932"/>
            <a:ext cx="3590378" cy="2862322"/>
          </a:xfrm>
          <a:prstGeom prst="rect">
            <a:avLst/>
          </a:prstGeom>
          <a:noFill/>
        </p:spPr>
        <p:txBody>
          <a:bodyPr wrap="square" rtlCol="0">
            <a:spAutoFit/>
          </a:bodyPr>
          <a:lstStyle/>
          <a:p>
            <a:r>
              <a:rPr lang="en-US" sz="3600" dirty="0">
                <a:solidFill>
                  <a:schemeClr val="bg1"/>
                </a:solidFill>
              </a:rPr>
              <a:t>The children of Israel were faced with a decision concerning whom they would trust</a:t>
            </a:r>
          </a:p>
        </p:txBody>
      </p:sp>
      <p:grpSp>
        <p:nvGrpSpPr>
          <p:cNvPr id="45" name="Group 44"/>
          <p:cNvGrpSpPr/>
          <p:nvPr/>
        </p:nvGrpSpPr>
        <p:grpSpPr>
          <a:xfrm>
            <a:off x="6047715" y="1647731"/>
            <a:ext cx="4122168" cy="3213403"/>
            <a:chOff x="4099711" y="1223358"/>
            <a:chExt cx="3417506" cy="2696215"/>
          </a:xfrm>
        </p:grpSpPr>
        <p:sp>
          <p:nvSpPr>
            <p:cNvPr id="44" name="Rectangle 43"/>
            <p:cNvSpPr/>
            <p:nvPr/>
          </p:nvSpPr>
          <p:spPr>
            <a:xfrm>
              <a:off x="4101220" y="1223358"/>
              <a:ext cx="3415997" cy="26537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4099711" y="1244885"/>
              <a:ext cx="3290165" cy="2674688"/>
              <a:chOff x="152400" y="533400"/>
              <a:chExt cx="3290165" cy="2674688"/>
            </a:xfrm>
          </p:grpSpPr>
          <p:pic>
            <p:nvPicPr>
              <p:cNvPr id="47" name="Picture 4" descr="https://encrypted-tbn0.gstatic.com/images?q=tbn:ANd9GcR-2FQGzQ44gxQOGcxTO7AX3eTq2NosgsLSREowM79Xwg9HCS8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33400"/>
                <a:ext cx="2371725" cy="2371725"/>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p:cNvGrpSpPr/>
              <p:nvPr/>
            </p:nvGrpSpPr>
            <p:grpSpPr>
              <a:xfrm>
                <a:off x="2400012" y="1195156"/>
                <a:ext cx="1042553" cy="2012932"/>
                <a:chOff x="2400012" y="1195156"/>
                <a:chExt cx="1042553" cy="2012932"/>
              </a:xfrm>
            </p:grpSpPr>
            <p:sp>
              <p:nvSpPr>
                <p:cNvPr id="49" name="Rounded Rectangle 48"/>
                <p:cNvSpPr/>
                <p:nvPr/>
              </p:nvSpPr>
              <p:spPr>
                <a:xfrm rot="401765">
                  <a:off x="2656749" y="1750911"/>
                  <a:ext cx="302138" cy="85913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rot="2315181">
                  <a:off x="2400012" y="2292934"/>
                  <a:ext cx="184311" cy="91515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rot="19186555">
                  <a:off x="2453566" y="1440357"/>
                  <a:ext cx="172309" cy="68321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rot="7465154">
                  <a:off x="2902700" y="2280721"/>
                  <a:ext cx="203107" cy="87662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2589133" y="1195156"/>
                  <a:ext cx="520914" cy="5209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rot="19186555">
                  <a:off x="2526735" y="1196225"/>
                  <a:ext cx="168257" cy="73306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406432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320"/>
            <a:ext cx="12192000" cy="923330"/>
          </a:xfrm>
          <a:prstGeom prst="rect">
            <a:avLst/>
          </a:prstGeom>
          <a:noFill/>
        </p:spPr>
        <p:txBody>
          <a:bodyPr wrap="square" rtlCol="0">
            <a:spAutoFit/>
          </a:bodyPr>
          <a:lstStyle/>
          <a:p>
            <a:pPr algn="ctr"/>
            <a:r>
              <a:rPr lang="en-US" sz="5400" dirty="0" err="1">
                <a:solidFill>
                  <a:schemeClr val="bg1"/>
                </a:solidFill>
              </a:rPr>
              <a:t>Blotteth</a:t>
            </a:r>
            <a:r>
              <a:rPr lang="en-US" sz="5400" dirty="0">
                <a:solidFill>
                  <a:schemeClr val="bg1"/>
                </a:solidFill>
              </a:rPr>
              <a:t> Out</a:t>
            </a:r>
          </a:p>
        </p:txBody>
      </p:sp>
      <p:sp>
        <p:nvSpPr>
          <p:cNvPr id="8" name="Rectangle 7"/>
          <p:cNvSpPr/>
          <p:nvPr/>
        </p:nvSpPr>
        <p:spPr>
          <a:xfrm>
            <a:off x="0" y="6457890"/>
            <a:ext cx="6096000" cy="400110"/>
          </a:xfrm>
          <a:prstGeom prst="rect">
            <a:avLst/>
          </a:prstGeom>
        </p:spPr>
        <p:txBody>
          <a:bodyPr>
            <a:spAutoFit/>
          </a:bodyPr>
          <a:lstStyle/>
          <a:p>
            <a:r>
              <a:rPr lang="en-US" sz="2000" b="0" i="0" dirty="0">
                <a:solidFill>
                  <a:schemeClr val="bg1"/>
                </a:solidFill>
                <a:effectLst/>
              </a:rPr>
              <a:t>Isaiah 43:25  See Alma 42</a:t>
            </a:r>
            <a:endParaRPr lang="en-US" sz="2000" dirty="0">
              <a:solidFill>
                <a:schemeClr val="bg1"/>
              </a:solidFill>
            </a:endParaRPr>
          </a:p>
        </p:txBody>
      </p:sp>
      <p:sp>
        <p:nvSpPr>
          <p:cNvPr id="7" name="Rectangle 6"/>
          <p:cNvSpPr/>
          <p:nvPr/>
        </p:nvSpPr>
        <p:spPr>
          <a:xfrm>
            <a:off x="541941" y="964430"/>
            <a:ext cx="5742949" cy="1200329"/>
          </a:xfrm>
          <a:prstGeom prst="rect">
            <a:avLst/>
          </a:prstGeom>
        </p:spPr>
        <p:txBody>
          <a:bodyPr wrap="square">
            <a:spAutoFit/>
          </a:bodyPr>
          <a:lstStyle/>
          <a:p>
            <a:r>
              <a:rPr lang="en-US" sz="2400" i="1" dirty="0">
                <a:solidFill>
                  <a:srgbClr val="FFFF00"/>
                </a:solidFill>
              </a:rPr>
              <a:t> I, even I, am he that </a:t>
            </a:r>
            <a:r>
              <a:rPr lang="en-US" sz="2400" i="1" dirty="0" err="1">
                <a:solidFill>
                  <a:srgbClr val="FFFF00"/>
                </a:solidFill>
              </a:rPr>
              <a:t>blotteth</a:t>
            </a:r>
            <a:r>
              <a:rPr lang="en-US" sz="2400" i="1" dirty="0">
                <a:solidFill>
                  <a:srgbClr val="FFFF00"/>
                </a:solidFill>
              </a:rPr>
              <a:t> out thy transgressions for mine own sake, and will not remember thy sins.</a:t>
            </a:r>
          </a:p>
        </p:txBody>
      </p:sp>
      <p:sp>
        <p:nvSpPr>
          <p:cNvPr id="2" name="Rectangle 1"/>
          <p:cNvSpPr/>
          <p:nvPr/>
        </p:nvSpPr>
        <p:spPr>
          <a:xfrm>
            <a:off x="6001555" y="3079200"/>
            <a:ext cx="5653794" cy="2462213"/>
          </a:xfrm>
          <a:prstGeom prst="rect">
            <a:avLst/>
          </a:prstGeom>
        </p:spPr>
        <p:txBody>
          <a:bodyPr wrap="square">
            <a:spAutoFit/>
          </a:bodyPr>
          <a:lstStyle/>
          <a:p>
            <a:pPr fontAlgn="base"/>
            <a:r>
              <a:rPr lang="en-US" sz="2800" dirty="0">
                <a:solidFill>
                  <a:schemeClr val="bg1"/>
                </a:solidFill>
              </a:rPr>
              <a:t>Those who make one serious mistake tend to add another by assuming that it is then too late for them. It is never too late! Never!</a:t>
            </a:r>
          </a:p>
          <a:p>
            <a:pPr fontAlgn="base"/>
            <a:r>
              <a:rPr lang="en-US" sz="1400" dirty="0">
                <a:solidFill>
                  <a:schemeClr val="bg1"/>
                </a:solidFill>
              </a:rPr>
              <a:t>(8)</a:t>
            </a:r>
          </a:p>
          <a:p>
            <a:pPr fontAlgn="base"/>
            <a:r>
              <a:rPr lang="en-US" sz="2800" dirty="0">
                <a:solidFill>
                  <a:schemeClr val="bg1"/>
                </a:solidFill>
              </a:rPr>
              <a:t> </a:t>
            </a:r>
          </a:p>
        </p:txBody>
      </p:sp>
      <p:pic>
        <p:nvPicPr>
          <p:cNvPr id="21506" name="Picture 2" descr="http://api.ning.com/files/DtcI2O2Ry7AS23eKP5RXf*6qnTlgmSq4opbR3cKlL3I75KOLRNIt4uKnQ69b5pozwlR6G0PSSXuRnmwarFAt4y*zG6uaogBn/108212550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109" y="2408349"/>
            <a:ext cx="4715377" cy="334850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6020" y="253943"/>
            <a:ext cx="1259329" cy="1569508"/>
          </a:xfrm>
          <a:prstGeom prst="rect">
            <a:avLst/>
          </a:prstGeom>
        </p:spPr>
      </p:pic>
    </p:spTree>
    <p:extLst>
      <p:ext uri="{BB962C8B-B14F-4D97-AF65-F5344CB8AC3E}">
        <p14:creationId xmlns:p14="http://schemas.microsoft.com/office/powerpoint/2010/main" val="282651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xit" presetSubtype="4" fill="hold" nodeType="withEffect">
                                  <p:stCondLst>
                                    <p:cond delay="0"/>
                                  </p:stCondLst>
                                  <p:childTnLst>
                                    <p:animEffect transition="out" filter="wipe(down)">
                                      <p:cBhvr>
                                        <p:cTn id="8" dur="1500"/>
                                        <p:tgtEl>
                                          <p:spTgt spid="21506"/>
                                        </p:tgtEl>
                                      </p:cBhvr>
                                    </p:animEffect>
                                    <p:set>
                                      <p:cBhvr>
                                        <p:cTn id="9" dur="1" fill="hold">
                                          <p:stCondLst>
                                            <p:cond delay="1499"/>
                                          </p:stCondLst>
                                        </p:cTn>
                                        <p:tgtEl>
                                          <p:spTgt spid="21506"/>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320"/>
            <a:ext cx="12192000" cy="923330"/>
          </a:xfrm>
          <a:prstGeom prst="rect">
            <a:avLst/>
          </a:prstGeom>
          <a:noFill/>
        </p:spPr>
        <p:txBody>
          <a:bodyPr wrap="square" rtlCol="0">
            <a:spAutoFit/>
          </a:bodyPr>
          <a:lstStyle/>
          <a:p>
            <a:pPr algn="ctr"/>
            <a:r>
              <a:rPr lang="en-US" sz="5400" dirty="0">
                <a:solidFill>
                  <a:schemeClr val="bg1"/>
                </a:solidFill>
              </a:rPr>
              <a:t>The First And The Last</a:t>
            </a:r>
          </a:p>
        </p:txBody>
      </p:sp>
      <p:sp>
        <p:nvSpPr>
          <p:cNvPr id="8" name="Rectangle 7"/>
          <p:cNvSpPr/>
          <p:nvPr/>
        </p:nvSpPr>
        <p:spPr>
          <a:xfrm>
            <a:off x="0" y="6457890"/>
            <a:ext cx="6096000" cy="400110"/>
          </a:xfrm>
          <a:prstGeom prst="rect">
            <a:avLst/>
          </a:prstGeom>
        </p:spPr>
        <p:txBody>
          <a:bodyPr>
            <a:spAutoFit/>
          </a:bodyPr>
          <a:lstStyle/>
          <a:p>
            <a:r>
              <a:rPr lang="en-US" sz="2000" b="0" i="0" dirty="0">
                <a:solidFill>
                  <a:schemeClr val="bg1"/>
                </a:solidFill>
                <a:effectLst/>
              </a:rPr>
              <a:t>Isaiah 44:6  see handout</a:t>
            </a:r>
            <a:endParaRPr lang="en-US" sz="2000" dirty="0">
              <a:solidFill>
                <a:schemeClr val="bg1"/>
              </a:solidFill>
            </a:endParaRPr>
          </a:p>
        </p:txBody>
      </p:sp>
      <p:sp>
        <p:nvSpPr>
          <p:cNvPr id="6" name="TextBox 5"/>
          <p:cNvSpPr txBox="1"/>
          <p:nvPr/>
        </p:nvSpPr>
        <p:spPr>
          <a:xfrm>
            <a:off x="2382590" y="1261800"/>
            <a:ext cx="7057623" cy="1754326"/>
          </a:xfrm>
          <a:prstGeom prst="rect">
            <a:avLst/>
          </a:prstGeom>
          <a:noFill/>
        </p:spPr>
        <p:txBody>
          <a:bodyPr wrap="square" rtlCol="0">
            <a:spAutoFit/>
          </a:bodyPr>
          <a:lstStyle/>
          <a:p>
            <a:pPr algn="ctr"/>
            <a:r>
              <a:rPr lang="en-US" sz="3600" dirty="0">
                <a:solidFill>
                  <a:schemeClr val="bg1"/>
                </a:solidFill>
              </a:rPr>
              <a:t>Alpha and Omega</a:t>
            </a:r>
          </a:p>
          <a:p>
            <a:pPr algn="ctr"/>
            <a:endParaRPr lang="en-US" sz="3600" dirty="0">
              <a:solidFill>
                <a:schemeClr val="bg1"/>
              </a:solidFill>
            </a:endParaRPr>
          </a:p>
          <a:p>
            <a:pPr algn="ctr"/>
            <a:r>
              <a:rPr lang="en-US" sz="3600" dirty="0">
                <a:solidFill>
                  <a:schemeClr val="bg1"/>
                </a:solidFill>
              </a:rPr>
              <a:t>Beginning to End</a:t>
            </a:r>
          </a:p>
        </p:txBody>
      </p:sp>
      <p:pic>
        <p:nvPicPr>
          <p:cNvPr id="23554" name="Picture 2" descr="https://upload.wikimedia.org/wikipedia/commons/0/03/Rom,_Domitilla-Katakomben,_Steintafel_mit_Inschrift,_Alpha_und_Omega_und_Christussymbol_Chi_Rh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388" y="3220637"/>
            <a:ext cx="3568403" cy="2690765"/>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marysrosaries.com/collaboration/images/6/61/Alpha_and_Omega_Symbol_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4707" y="2383620"/>
            <a:ext cx="4228791" cy="414322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830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320"/>
            <a:ext cx="12192000" cy="923330"/>
          </a:xfrm>
          <a:prstGeom prst="rect">
            <a:avLst/>
          </a:prstGeom>
          <a:noFill/>
        </p:spPr>
        <p:txBody>
          <a:bodyPr wrap="square" rtlCol="0">
            <a:spAutoFit/>
          </a:bodyPr>
          <a:lstStyle/>
          <a:p>
            <a:pPr algn="ctr"/>
            <a:r>
              <a:rPr lang="en-US" sz="5400" dirty="0">
                <a:solidFill>
                  <a:schemeClr val="bg1"/>
                </a:solidFill>
              </a:rPr>
              <a:t>Cyrus—the Universal Ruler</a:t>
            </a:r>
          </a:p>
        </p:txBody>
      </p:sp>
      <p:sp>
        <p:nvSpPr>
          <p:cNvPr id="8" name="Rectangle 7"/>
          <p:cNvSpPr/>
          <p:nvPr/>
        </p:nvSpPr>
        <p:spPr>
          <a:xfrm>
            <a:off x="0" y="6457890"/>
            <a:ext cx="6096000" cy="400110"/>
          </a:xfrm>
          <a:prstGeom prst="rect">
            <a:avLst/>
          </a:prstGeom>
        </p:spPr>
        <p:txBody>
          <a:bodyPr>
            <a:spAutoFit/>
          </a:bodyPr>
          <a:lstStyle/>
          <a:p>
            <a:r>
              <a:rPr lang="en-US" sz="2000" b="0" i="0" dirty="0">
                <a:solidFill>
                  <a:schemeClr val="bg1"/>
                </a:solidFill>
                <a:effectLst/>
              </a:rPr>
              <a:t>Isaiah 45</a:t>
            </a:r>
            <a:endParaRPr lang="en-US" sz="2000" dirty="0">
              <a:solidFill>
                <a:schemeClr val="bg1"/>
              </a:solidFill>
            </a:endParaRPr>
          </a:p>
        </p:txBody>
      </p:sp>
      <p:sp>
        <p:nvSpPr>
          <p:cNvPr id="9" name="Rectangle 8"/>
          <p:cNvSpPr/>
          <p:nvPr/>
        </p:nvSpPr>
        <p:spPr>
          <a:xfrm>
            <a:off x="405685" y="1070197"/>
            <a:ext cx="6096000" cy="2862322"/>
          </a:xfrm>
          <a:prstGeom prst="rect">
            <a:avLst/>
          </a:prstGeom>
        </p:spPr>
        <p:txBody>
          <a:bodyPr>
            <a:spAutoFit/>
          </a:bodyPr>
          <a:lstStyle/>
          <a:p>
            <a:r>
              <a:rPr lang="en-US" dirty="0">
                <a:solidFill>
                  <a:schemeClr val="bg1"/>
                </a:solidFill>
              </a:rPr>
              <a:t>One hundred years before Cyrus, the general who captured Babylon, was born, the Lord revealed to the Prophet Isaiah that Cyrus should be his servant and say unto Jerusalem that it should be rebuilt. </a:t>
            </a:r>
          </a:p>
          <a:p>
            <a:endParaRPr lang="en-US" dirty="0">
              <a:solidFill>
                <a:schemeClr val="bg1"/>
              </a:solidFill>
            </a:endParaRPr>
          </a:p>
          <a:p>
            <a:r>
              <a:rPr lang="en-US" dirty="0">
                <a:solidFill>
                  <a:schemeClr val="bg1"/>
                </a:solidFill>
              </a:rPr>
              <a:t>Babylon at that time was the greatest city in all the world, and was thought to be impregnable. Cyrus was not a Jew. Cyrus did not understand the old Testament, nor did he know of the part he was to play in the freeing of the captive Jews and rebuilding Jerusalem. (9)</a:t>
            </a:r>
          </a:p>
        </p:txBody>
      </p:sp>
      <p:pic>
        <p:nvPicPr>
          <p:cNvPr id="24578" name="Picture 2" descr="http://www.bible-history.com/maps/cyrus_persi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9765" y="994224"/>
            <a:ext cx="2317461" cy="278095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445227" y="4033711"/>
            <a:ext cx="6096000" cy="2585323"/>
          </a:xfrm>
          <a:prstGeom prst="rect">
            <a:avLst/>
          </a:prstGeom>
        </p:spPr>
        <p:txBody>
          <a:bodyPr>
            <a:spAutoFit/>
          </a:bodyPr>
          <a:lstStyle/>
          <a:p>
            <a:r>
              <a:rPr lang="en-US" dirty="0">
                <a:solidFill>
                  <a:schemeClr val="bg1"/>
                </a:solidFill>
              </a:rPr>
              <a:t>“Cyrus is the only Gentile king who is called God’s ‘anointed.’ Since this is the translation of the Hebrew word which we spell in English as </a:t>
            </a:r>
            <a:r>
              <a:rPr lang="en-US" i="1" dirty="0">
                <a:solidFill>
                  <a:schemeClr val="bg1"/>
                </a:solidFill>
              </a:rPr>
              <a:t>Messiah,</a:t>
            </a:r>
            <a:r>
              <a:rPr lang="en-US" dirty="0">
                <a:solidFill>
                  <a:schemeClr val="bg1"/>
                </a:solidFill>
              </a:rPr>
              <a:t> Cyrus is in a sense a type of the Anointed One, the Lord Jesus Christ.</a:t>
            </a:r>
          </a:p>
          <a:p>
            <a:endParaRPr lang="en-US" dirty="0">
              <a:solidFill>
                <a:schemeClr val="bg1"/>
              </a:solidFill>
            </a:endParaRPr>
          </a:p>
          <a:p>
            <a:r>
              <a:rPr lang="en-US" dirty="0">
                <a:solidFill>
                  <a:schemeClr val="bg1"/>
                </a:solidFill>
              </a:rPr>
              <a:t>The only intended resemblance is in the fact that Cyrus was the anointed one who delivered the people of Israel from their captivity. As such he points us to the greater Anointed One who saves His people from their sins.” (10)</a:t>
            </a:r>
          </a:p>
        </p:txBody>
      </p:sp>
    </p:spTree>
    <p:extLst>
      <p:ext uri="{BB962C8B-B14F-4D97-AF65-F5344CB8AC3E}">
        <p14:creationId xmlns:p14="http://schemas.microsoft.com/office/powerpoint/2010/main" val="262946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320"/>
            <a:ext cx="12192000" cy="923330"/>
          </a:xfrm>
          <a:prstGeom prst="rect">
            <a:avLst/>
          </a:prstGeom>
          <a:noFill/>
        </p:spPr>
        <p:txBody>
          <a:bodyPr wrap="square" rtlCol="0">
            <a:spAutoFit/>
          </a:bodyPr>
          <a:lstStyle/>
          <a:p>
            <a:pPr algn="ctr"/>
            <a:r>
              <a:rPr lang="en-US" sz="5400" dirty="0">
                <a:solidFill>
                  <a:schemeClr val="bg1"/>
                </a:solidFill>
              </a:rPr>
              <a:t>God of the Old Testament</a:t>
            </a:r>
          </a:p>
        </p:txBody>
      </p:sp>
      <p:sp>
        <p:nvSpPr>
          <p:cNvPr id="8" name="Rectangle 7"/>
          <p:cNvSpPr/>
          <p:nvPr/>
        </p:nvSpPr>
        <p:spPr>
          <a:xfrm>
            <a:off x="0" y="6457890"/>
            <a:ext cx="6096000" cy="400110"/>
          </a:xfrm>
          <a:prstGeom prst="rect">
            <a:avLst/>
          </a:prstGeom>
        </p:spPr>
        <p:txBody>
          <a:bodyPr>
            <a:spAutoFit/>
          </a:bodyPr>
          <a:lstStyle/>
          <a:p>
            <a:r>
              <a:rPr lang="en-US" sz="2000" b="0" i="0" dirty="0">
                <a:solidFill>
                  <a:schemeClr val="bg1"/>
                </a:solidFill>
                <a:effectLst/>
              </a:rPr>
              <a:t>Isaiah 45:15-25</a:t>
            </a:r>
            <a:endParaRPr lang="en-US" sz="2000" dirty="0">
              <a:solidFill>
                <a:schemeClr val="bg1"/>
              </a:solidFill>
            </a:endParaRPr>
          </a:p>
        </p:txBody>
      </p:sp>
      <p:grpSp>
        <p:nvGrpSpPr>
          <p:cNvPr id="28" name="Group 27"/>
          <p:cNvGrpSpPr/>
          <p:nvPr/>
        </p:nvGrpSpPr>
        <p:grpSpPr>
          <a:xfrm>
            <a:off x="3297078" y="756513"/>
            <a:ext cx="4539667" cy="856580"/>
            <a:chOff x="3297078" y="756513"/>
            <a:chExt cx="4539667" cy="856580"/>
          </a:xfrm>
        </p:grpSpPr>
        <p:sp>
          <p:nvSpPr>
            <p:cNvPr id="12" name="Freeform 11"/>
            <p:cNvSpPr/>
            <p:nvPr/>
          </p:nvSpPr>
          <p:spPr>
            <a:xfrm>
              <a:off x="3297078" y="756513"/>
              <a:ext cx="1004949" cy="856580"/>
            </a:xfrm>
            <a:custGeom>
              <a:avLst/>
              <a:gdLst>
                <a:gd name="connsiteX0" fmla="*/ 0 w 501993"/>
                <a:gd name="connsiteY0" fmla="*/ 0 h 351395"/>
                <a:gd name="connsiteX1" fmla="*/ 326296 w 501993"/>
                <a:gd name="connsiteY1" fmla="*/ 0 h 351395"/>
                <a:gd name="connsiteX2" fmla="*/ 501993 w 501993"/>
                <a:gd name="connsiteY2" fmla="*/ 175698 h 351395"/>
                <a:gd name="connsiteX3" fmla="*/ 326296 w 501993"/>
                <a:gd name="connsiteY3" fmla="*/ 351395 h 351395"/>
                <a:gd name="connsiteX4" fmla="*/ 0 w 501993"/>
                <a:gd name="connsiteY4" fmla="*/ 351395 h 351395"/>
                <a:gd name="connsiteX5" fmla="*/ 175698 w 501993"/>
                <a:gd name="connsiteY5" fmla="*/ 175698 h 351395"/>
                <a:gd name="connsiteX6" fmla="*/ 0 w 501993"/>
                <a:gd name="connsiteY6" fmla="*/ 0 h 35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993" h="351395">
                  <a:moveTo>
                    <a:pt x="501992" y="0"/>
                  </a:moveTo>
                  <a:lnTo>
                    <a:pt x="501992" y="228407"/>
                  </a:lnTo>
                  <a:lnTo>
                    <a:pt x="250996" y="351395"/>
                  </a:lnTo>
                  <a:lnTo>
                    <a:pt x="1" y="228407"/>
                  </a:lnTo>
                  <a:lnTo>
                    <a:pt x="1" y="0"/>
                  </a:lnTo>
                  <a:lnTo>
                    <a:pt x="250996" y="122989"/>
                  </a:lnTo>
                  <a:lnTo>
                    <a:pt x="501992"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351" tIns="182049" rIns="6349" bIns="182047" numCol="1" spcCol="1270" anchor="ctr" anchorCtr="0">
              <a:noAutofit/>
            </a:bodyPr>
            <a:lstStyle/>
            <a:p>
              <a:pPr lvl="0" algn="ctr" defTabSz="444500">
                <a:lnSpc>
                  <a:spcPct val="90000"/>
                </a:lnSpc>
                <a:spcBef>
                  <a:spcPct val="0"/>
                </a:spcBef>
                <a:spcAft>
                  <a:spcPct val="35000"/>
                </a:spcAft>
              </a:pPr>
              <a:r>
                <a:rPr lang="en-US" sz="1400" kern="1200" dirty="0"/>
                <a:t>Isaiah 45:15</a:t>
              </a:r>
            </a:p>
          </p:txBody>
        </p:sp>
        <p:sp>
          <p:nvSpPr>
            <p:cNvPr id="13" name="Freeform 12"/>
            <p:cNvSpPr/>
            <p:nvPr/>
          </p:nvSpPr>
          <p:spPr>
            <a:xfrm>
              <a:off x="4302027" y="1003854"/>
              <a:ext cx="3534718" cy="309729"/>
            </a:xfrm>
            <a:custGeom>
              <a:avLst/>
              <a:gdLst>
                <a:gd name="connsiteX0" fmla="*/ 54412 w 326467"/>
                <a:gd name="connsiteY0" fmla="*/ 0 h 5236511"/>
                <a:gd name="connsiteX1" fmla="*/ 272055 w 326467"/>
                <a:gd name="connsiteY1" fmla="*/ 0 h 5236511"/>
                <a:gd name="connsiteX2" fmla="*/ 326467 w 326467"/>
                <a:gd name="connsiteY2" fmla="*/ 54412 h 5236511"/>
                <a:gd name="connsiteX3" fmla="*/ 326467 w 326467"/>
                <a:gd name="connsiteY3" fmla="*/ 5236511 h 5236511"/>
                <a:gd name="connsiteX4" fmla="*/ 326467 w 326467"/>
                <a:gd name="connsiteY4" fmla="*/ 5236511 h 5236511"/>
                <a:gd name="connsiteX5" fmla="*/ 0 w 326467"/>
                <a:gd name="connsiteY5" fmla="*/ 5236511 h 5236511"/>
                <a:gd name="connsiteX6" fmla="*/ 0 w 326467"/>
                <a:gd name="connsiteY6" fmla="*/ 5236511 h 5236511"/>
                <a:gd name="connsiteX7" fmla="*/ 0 w 326467"/>
                <a:gd name="connsiteY7" fmla="*/ 54412 h 5236511"/>
                <a:gd name="connsiteX8" fmla="*/ 54412 w 326467"/>
                <a:gd name="connsiteY8" fmla="*/ 0 h 523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467" h="5236511">
                  <a:moveTo>
                    <a:pt x="326467" y="872771"/>
                  </a:moveTo>
                  <a:lnTo>
                    <a:pt x="326467" y="4363740"/>
                  </a:lnTo>
                  <a:cubicBezTo>
                    <a:pt x="326467" y="4845755"/>
                    <a:pt x="324948" y="5236503"/>
                    <a:pt x="323075" y="5236503"/>
                  </a:cubicBezTo>
                  <a:lnTo>
                    <a:pt x="0" y="5236503"/>
                  </a:lnTo>
                  <a:lnTo>
                    <a:pt x="0" y="5236503"/>
                  </a:lnTo>
                  <a:lnTo>
                    <a:pt x="0" y="8"/>
                  </a:lnTo>
                  <a:lnTo>
                    <a:pt x="0" y="8"/>
                  </a:lnTo>
                  <a:lnTo>
                    <a:pt x="323075" y="8"/>
                  </a:lnTo>
                  <a:cubicBezTo>
                    <a:pt x="324948" y="8"/>
                    <a:pt x="326467" y="390756"/>
                    <a:pt x="326467" y="872771"/>
                  </a:cubicBez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121" tIns="22286" rIns="22286" bIns="22288" numCol="1" spcCol="1270" anchor="ctr" anchorCtr="0">
              <a:noAutofit/>
            </a:bodyPr>
            <a:lstStyle/>
            <a:p>
              <a:pPr marL="57150" lvl="1" indent="-57150" algn="l" defTabSz="444500">
                <a:lnSpc>
                  <a:spcPct val="90000"/>
                </a:lnSpc>
                <a:spcBef>
                  <a:spcPct val="0"/>
                </a:spcBef>
                <a:spcAft>
                  <a:spcPct val="15000"/>
                </a:spcAft>
                <a:buChar char="••"/>
              </a:pPr>
              <a:r>
                <a:rPr lang="en-US" sz="1400" kern="1200" dirty="0"/>
                <a:t>He is the Messiah, the Savior of the World</a:t>
              </a:r>
            </a:p>
          </p:txBody>
        </p:sp>
      </p:grpSp>
      <p:grpSp>
        <p:nvGrpSpPr>
          <p:cNvPr id="29" name="Group 28"/>
          <p:cNvGrpSpPr/>
          <p:nvPr/>
        </p:nvGrpSpPr>
        <p:grpSpPr>
          <a:xfrm>
            <a:off x="3297078" y="1481337"/>
            <a:ext cx="4909782" cy="856579"/>
            <a:chOff x="3297078" y="1481337"/>
            <a:chExt cx="4909782" cy="856579"/>
          </a:xfrm>
        </p:grpSpPr>
        <p:sp>
          <p:nvSpPr>
            <p:cNvPr id="14" name="Freeform 13"/>
            <p:cNvSpPr/>
            <p:nvPr/>
          </p:nvSpPr>
          <p:spPr>
            <a:xfrm>
              <a:off x="3297078" y="1481337"/>
              <a:ext cx="1004949" cy="856579"/>
            </a:xfrm>
            <a:custGeom>
              <a:avLst/>
              <a:gdLst>
                <a:gd name="connsiteX0" fmla="*/ 0 w 501993"/>
                <a:gd name="connsiteY0" fmla="*/ 0 h 351395"/>
                <a:gd name="connsiteX1" fmla="*/ 326296 w 501993"/>
                <a:gd name="connsiteY1" fmla="*/ 0 h 351395"/>
                <a:gd name="connsiteX2" fmla="*/ 501993 w 501993"/>
                <a:gd name="connsiteY2" fmla="*/ 175698 h 351395"/>
                <a:gd name="connsiteX3" fmla="*/ 326296 w 501993"/>
                <a:gd name="connsiteY3" fmla="*/ 351395 h 351395"/>
                <a:gd name="connsiteX4" fmla="*/ 0 w 501993"/>
                <a:gd name="connsiteY4" fmla="*/ 351395 h 351395"/>
                <a:gd name="connsiteX5" fmla="*/ 175698 w 501993"/>
                <a:gd name="connsiteY5" fmla="*/ 175698 h 351395"/>
                <a:gd name="connsiteX6" fmla="*/ 0 w 501993"/>
                <a:gd name="connsiteY6" fmla="*/ 0 h 35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993" h="351395">
                  <a:moveTo>
                    <a:pt x="501992" y="0"/>
                  </a:moveTo>
                  <a:lnTo>
                    <a:pt x="501992" y="228407"/>
                  </a:lnTo>
                  <a:lnTo>
                    <a:pt x="250996" y="351395"/>
                  </a:lnTo>
                  <a:lnTo>
                    <a:pt x="1" y="228407"/>
                  </a:lnTo>
                  <a:lnTo>
                    <a:pt x="1" y="0"/>
                  </a:lnTo>
                  <a:lnTo>
                    <a:pt x="250996" y="122989"/>
                  </a:lnTo>
                  <a:lnTo>
                    <a:pt x="501992" y="0"/>
                  </a:lnTo>
                  <a:close/>
                </a:path>
              </a:pathLst>
            </a:custGeom>
          </p:spPr>
          <p:style>
            <a:lnRef idx="2">
              <a:schemeClr val="accent2">
                <a:hueOff val="668788"/>
                <a:satOff val="-834"/>
                <a:lumOff val="196"/>
                <a:alphaOff val="0"/>
              </a:schemeClr>
            </a:lnRef>
            <a:fillRef idx="1">
              <a:schemeClr val="accent2">
                <a:hueOff val="668788"/>
                <a:satOff val="-834"/>
                <a:lumOff val="196"/>
                <a:alphaOff val="0"/>
              </a:schemeClr>
            </a:fillRef>
            <a:effectRef idx="0">
              <a:schemeClr val="accent2">
                <a:hueOff val="668788"/>
                <a:satOff val="-834"/>
                <a:lumOff val="196"/>
                <a:alphaOff val="0"/>
              </a:schemeClr>
            </a:effectRef>
            <a:fontRef idx="minor">
              <a:schemeClr val="lt1"/>
            </a:fontRef>
          </p:style>
          <p:txBody>
            <a:bodyPr spcFirstLastPara="0" vert="horz" wrap="square" lIns="6351" tIns="182048" rIns="6349" bIns="182047" numCol="1" spcCol="1270" anchor="ctr" anchorCtr="0">
              <a:noAutofit/>
            </a:bodyPr>
            <a:lstStyle/>
            <a:p>
              <a:pPr lvl="0" algn="ctr" defTabSz="444500">
                <a:lnSpc>
                  <a:spcPct val="90000"/>
                </a:lnSpc>
                <a:spcBef>
                  <a:spcPct val="0"/>
                </a:spcBef>
                <a:spcAft>
                  <a:spcPct val="35000"/>
                </a:spcAft>
              </a:pPr>
              <a:r>
                <a:rPr lang="en-US" sz="1400" kern="1200" dirty="0"/>
                <a:t>Isaiah 45:17</a:t>
              </a:r>
            </a:p>
          </p:txBody>
        </p:sp>
        <p:sp>
          <p:nvSpPr>
            <p:cNvPr id="15" name="Freeform 14"/>
            <p:cNvSpPr/>
            <p:nvPr/>
          </p:nvSpPr>
          <p:spPr>
            <a:xfrm>
              <a:off x="4302027" y="1713721"/>
              <a:ext cx="3904833" cy="324394"/>
            </a:xfrm>
            <a:custGeom>
              <a:avLst/>
              <a:gdLst>
                <a:gd name="connsiteX0" fmla="*/ 54384 w 326295"/>
                <a:gd name="connsiteY0" fmla="*/ 0 h 5236511"/>
                <a:gd name="connsiteX1" fmla="*/ 271911 w 326295"/>
                <a:gd name="connsiteY1" fmla="*/ 0 h 5236511"/>
                <a:gd name="connsiteX2" fmla="*/ 326295 w 326295"/>
                <a:gd name="connsiteY2" fmla="*/ 54384 h 5236511"/>
                <a:gd name="connsiteX3" fmla="*/ 326295 w 326295"/>
                <a:gd name="connsiteY3" fmla="*/ 5236511 h 5236511"/>
                <a:gd name="connsiteX4" fmla="*/ 326295 w 326295"/>
                <a:gd name="connsiteY4" fmla="*/ 5236511 h 5236511"/>
                <a:gd name="connsiteX5" fmla="*/ 0 w 326295"/>
                <a:gd name="connsiteY5" fmla="*/ 5236511 h 5236511"/>
                <a:gd name="connsiteX6" fmla="*/ 0 w 326295"/>
                <a:gd name="connsiteY6" fmla="*/ 5236511 h 5236511"/>
                <a:gd name="connsiteX7" fmla="*/ 0 w 326295"/>
                <a:gd name="connsiteY7" fmla="*/ 54384 h 5236511"/>
                <a:gd name="connsiteX8" fmla="*/ 54384 w 326295"/>
                <a:gd name="connsiteY8" fmla="*/ 0 h 523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295" h="5236511">
                  <a:moveTo>
                    <a:pt x="326295" y="872781"/>
                  </a:moveTo>
                  <a:lnTo>
                    <a:pt x="326295" y="4363730"/>
                  </a:lnTo>
                  <a:cubicBezTo>
                    <a:pt x="326295" y="4845742"/>
                    <a:pt x="324778" y="5236503"/>
                    <a:pt x="322906" y="5236503"/>
                  </a:cubicBezTo>
                  <a:lnTo>
                    <a:pt x="0" y="5236503"/>
                  </a:lnTo>
                  <a:lnTo>
                    <a:pt x="0" y="5236503"/>
                  </a:lnTo>
                  <a:lnTo>
                    <a:pt x="0" y="8"/>
                  </a:lnTo>
                  <a:lnTo>
                    <a:pt x="0" y="8"/>
                  </a:lnTo>
                  <a:lnTo>
                    <a:pt x="322906" y="8"/>
                  </a:lnTo>
                  <a:cubicBezTo>
                    <a:pt x="324778" y="8"/>
                    <a:pt x="326295" y="390769"/>
                    <a:pt x="326295" y="872781"/>
                  </a:cubicBezTo>
                  <a:close/>
                </a:path>
              </a:pathLst>
            </a:custGeom>
          </p:spPr>
          <p:style>
            <a:lnRef idx="2">
              <a:schemeClr val="accent2">
                <a:hueOff val="668788"/>
                <a:satOff val="-834"/>
                <a:lumOff val="19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120" tIns="22278" rIns="22278" bIns="22278" numCol="1" spcCol="1270" anchor="ctr" anchorCtr="0">
              <a:noAutofit/>
            </a:bodyPr>
            <a:lstStyle/>
            <a:p>
              <a:pPr marL="57150" lvl="1" indent="-57150" algn="l" defTabSz="444500">
                <a:lnSpc>
                  <a:spcPct val="90000"/>
                </a:lnSpc>
                <a:spcBef>
                  <a:spcPct val="0"/>
                </a:spcBef>
                <a:spcAft>
                  <a:spcPct val="15000"/>
                </a:spcAft>
                <a:buChar char="••"/>
              </a:pPr>
              <a:r>
                <a:rPr lang="en-US" sz="1400" kern="1200" dirty="0"/>
                <a:t>He shall save Israel with an everlasting salvation</a:t>
              </a:r>
            </a:p>
          </p:txBody>
        </p:sp>
      </p:grpSp>
      <p:grpSp>
        <p:nvGrpSpPr>
          <p:cNvPr id="30" name="Group 29"/>
          <p:cNvGrpSpPr/>
          <p:nvPr/>
        </p:nvGrpSpPr>
        <p:grpSpPr>
          <a:xfrm>
            <a:off x="3297078" y="2206158"/>
            <a:ext cx="2554601" cy="856579"/>
            <a:chOff x="3297078" y="2206158"/>
            <a:chExt cx="2554601" cy="856579"/>
          </a:xfrm>
        </p:grpSpPr>
        <p:sp>
          <p:nvSpPr>
            <p:cNvPr id="16" name="Freeform 15"/>
            <p:cNvSpPr/>
            <p:nvPr/>
          </p:nvSpPr>
          <p:spPr>
            <a:xfrm>
              <a:off x="3297078" y="2206158"/>
              <a:ext cx="1004949" cy="856579"/>
            </a:xfrm>
            <a:custGeom>
              <a:avLst/>
              <a:gdLst>
                <a:gd name="connsiteX0" fmla="*/ 0 w 501993"/>
                <a:gd name="connsiteY0" fmla="*/ 0 h 351395"/>
                <a:gd name="connsiteX1" fmla="*/ 326296 w 501993"/>
                <a:gd name="connsiteY1" fmla="*/ 0 h 351395"/>
                <a:gd name="connsiteX2" fmla="*/ 501993 w 501993"/>
                <a:gd name="connsiteY2" fmla="*/ 175698 h 351395"/>
                <a:gd name="connsiteX3" fmla="*/ 326296 w 501993"/>
                <a:gd name="connsiteY3" fmla="*/ 351395 h 351395"/>
                <a:gd name="connsiteX4" fmla="*/ 0 w 501993"/>
                <a:gd name="connsiteY4" fmla="*/ 351395 h 351395"/>
                <a:gd name="connsiteX5" fmla="*/ 175698 w 501993"/>
                <a:gd name="connsiteY5" fmla="*/ 175698 h 351395"/>
                <a:gd name="connsiteX6" fmla="*/ 0 w 501993"/>
                <a:gd name="connsiteY6" fmla="*/ 0 h 35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993" h="351395">
                  <a:moveTo>
                    <a:pt x="501992" y="0"/>
                  </a:moveTo>
                  <a:lnTo>
                    <a:pt x="501992" y="228407"/>
                  </a:lnTo>
                  <a:lnTo>
                    <a:pt x="250996" y="351395"/>
                  </a:lnTo>
                  <a:lnTo>
                    <a:pt x="1" y="228407"/>
                  </a:lnTo>
                  <a:lnTo>
                    <a:pt x="1" y="0"/>
                  </a:lnTo>
                  <a:lnTo>
                    <a:pt x="250996" y="122989"/>
                  </a:lnTo>
                  <a:lnTo>
                    <a:pt x="501992" y="0"/>
                  </a:lnTo>
                  <a:close/>
                </a:path>
              </a:pathLst>
            </a:custGeom>
          </p:spPr>
          <p:style>
            <a:lnRef idx="2">
              <a:schemeClr val="accent2">
                <a:hueOff val="1337577"/>
                <a:satOff val="-1668"/>
                <a:lumOff val="392"/>
                <a:alphaOff val="0"/>
              </a:schemeClr>
            </a:lnRef>
            <a:fillRef idx="1">
              <a:schemeClr val="accent2">
                <a:hueOff val="1337577"/>
                <a:satOff val="-1668"/>
                <a:lumOff val="392"/>
                <a:alphaOff val="0"/>
              </a:schemeClr>
            </a:fillRef>
            <a:effectRef idx="0">
              <a:schemeClr val="accent2">
                <a:hueOff val="1337577"/>
                <a:satOff val="-1668"/>
                <a:lumOff val="392"/>
                <a:alphaOff val="0"/>
              </a:schemeClr>
            </a:effectRef>
            <a:fontRef idx="minor">
              <a:schemeClr val="lt1"/>
            </a:fontRef>
          </p:style>
          <p:txBody>
            <a:bodyPr spcFirstLastPara="0" vert="horz" wrap="square" lIns="6351" tIns="182048" rIns="6349" bIns="182047" numCol="1" spcCol="1270" anchor="ctr" anchorCtr="0">
              <a:noAutofit/>
            </a:bodyPr>
            <a:lstStyle/>
            <a:p>
              <a:pPr lvl="0" algn="ctr" defTabSz="444500">
                <a:lnSpc>
                  <a:spcPct val="90000"/>
                </a:lnSpc>
                <a:spcBef>
                  <a:spcPct val="0"/>
                </a:spcBef>
                <a:spcAft>
                  <a:spcPct val="35000"/>
                </a:spcAft>
              </a:pPr>
              <a:r>
                <a:rPr lang="en-US" sz="1400" kern="1200" dirty="0"/>
                <a:t>Isaiah 45:18</a:t>
              </a:r>
            </a:p>
          </p:txBody>
        </p:sp>
        <p:sp>
          <p:nvSpPr>
            <p:cNvPr id="17" name="Freeform 16"/>
            <p:cNvSpPr/>
            <p:nvPr/>
          </p:nvSpPr>
          <p:spPr>
            <a:xfrm>
              <a:off x="4302027" y="2496305"/>
              <a:ext cx="1549652" cy="266628"/>
            </a:xfrm>
            <a:custGeom>
              <a:avLst/>
              <a:gdLst>
                <a:gd name="connsiteX0" fmla="*/ 54384 w 326295"/>
                <a:gd name="connsiteY0" fmla="*/ 0 h 5236511"/>
                <a:gd name="connsiteX1" fmla="*/ 271911 w 326295"/>
                <a:gd name="connsiteY1" fmla="*/ 0 h 5236511"/>
                <a:gd name="connsiteX2" fmla="*/ 326295 w 326295"/>
                <a:gd name="connsiteY2" fmla="*/ 54384 h 5236511"/>
                <a:gd name="connsiteX3" fmla="*/ 326295 w 326295"/>
                <a:gd name="connsiteY3" fmla="*/ 5236511 h 5236511"/>
                <a:gd name="connsiteX4" fmla="*/ 326295 w 326295"/>
                <a:gd name="connsiteY4" fmla="*/ 5236511 h 5236511"/>
                <a:gd name="connsiteX5" fmla="*/ 0 w 326295"/>
                <a:gd name="connsiteY5" fmla="*/ 5236511 h 5236511"/>
                <a:gd name="connsiteX6" fmla="*/ 0 w 326295"/>
                <a:gd name="connsiteY6" fmla="*/ 5236511 h 5236511"/>
                <a:gd name="connsiteX7" fmla="*/ 0 w 326295"/>
                <a:gd name="connsiteY7" fmla="*/ 54384 h 5236511"/>
                <a:gd name="connsiteX8" fmla="*/ 54384 w 326295"/>
                <a:gd name="connsiteY8" fmla="*/ 0 h 523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295" h="5236511">
                  <a:moveTo>
                    <a:pt x="326295" y="872781"/>
                  </a:moveTo>
                  <a:lnTo>
                    <a:pt x="326295" y="4363730"/>
                  </a:lnTo>
                  <a:cubicBezTo>
                    <a:pt x="326295" y="4845742"/>
                    <a:pt x="324778" y="5236503"/>
                    <a:pt x="322906" y="5236503"/>
                  </a:cubicBezTo>
                  <a:lnTo>
                    <a:pt x="0" y="5236503"/>
                  </a:lnTo>
                  <a:lnTo>
                    <a:pt x="0" y="5236503"/>
                  </a:lnTo>
                  <a:lnTo>
                    <a:pt x="0" y="8"/>
                  </a:lnTo>
                  <a:lnTo>
                    <a:pt x="0" y="8"/>
                  </a:lnTo>
                  <a:lnTo>
                    <a:pt x="322906" y="8"/>
                  </a:lnTo>
                  <a:cubicBezTo>
                    <a:pt x="324778" y="8"/>
                    <a:pt x="326295" y="390769"/>
                    <a:pt x="326295" y="872781"/>
                  </a:cubicBezTo>
                  <a:close/>
                </a:path>
              </a:pathLst>
            </a:custGeom>
          </p:spPr>
          <p:style>
            <a:lnRef idx="2">
              <a:schemeClr val="accent2">
                <a:hueOff val="1337577"/>
                <a:satOff val="-1668"/>
                <a:lumOff val="39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120" tIns="22278" rIns="22278" bIns="22278" numCol="1" spcCol="1270" anchor="ctr" anchorCtr="0">
              <a:noAutofit/>
            </a:bodyPr>
            <a:lstStyle/>
            <a:p>
              <a:pPr marL="57150" lvl="1" indent="-57150" algn="l" defTabSz="444500">
                <a:lnSpc>
                  <a:spcPct val="90000"/>
                </a:lnSpc>
                <a:spcBef>
                  <a:spcPct val="0"/>
                </a:spcBef>
                <a:spcAft>
                  <a:spcPct val="15000"/>
                </a:spcAft>
                <a:buChar char="••"/>
              </a:pPr>
              <a:r>
                <a:rPr lang="en-US" sz="1400" kern="1200" dirty="0"/>
                <a:t>He is the Creator</a:t>
              </a:r>
            </a:p>
          </p:txBody>
        </p:sp>
      </p:grpSp>
      <p:grpSp>
        <p:nvGrpSpPr>
          <p:cNvPr id="31" name="Group 30"/>
          <p:cNvGrpSpPr/>
          <p:nvPr/>
        </p:nvGrpSpPr>
        <p:grpSpPr>
          <a:xfrm>
            <a:off x="3297078" y="2930980"/>
            <a:ext cx="3593580" cy="856579"/>
            <a:chOff x="3297078" y="2930980"/>
            <a:chExt cx="3593580" cy="856579"/>
          </a:xfrm>
        </p:grpSpPr>
        <p:sp>
          <p:nvSpPr>
            <p:cNvPr id="18" name="Freeform 17"/>
            <p:cNvSpPr/>
            <p:nvPr/>
          </p:nvSpPr>
          <p:spPr>
            <a:xfrm>
              <a:off x="3297078" y="2930980"/>
              <a:ext cx="1004949" cy="856579"/>
            </a:xfrm>
            <a:custGeom>
              <a:avLst/>
              <a:gdLst>
                <a:gd name="connsiteX0" fmla="*/ 0 w 501993"/>
                <a:gd name="connsiteY0" fmla="*/ 0 h 351395"/>
                <a:gd name="connsiteX1" fmla="*/ 326296 w 501993"/>
                <a:gd name="connsiteY1" fmla="*/ 0 h 351395"/>
                <a:gd name="connsiteX2" fmla="*/ 501993 w 501993"/>
                <a:gd name="connsiteY2" fmla="*/ 175698 h 351395"/>
                <a:gd name="connsiteX3" fmla="*/ 326296 w 501993"/>
                <a:gd name="connsiteY3" fmla="*/ 351395 h 351395"/>
                <a:gd name="connsiteX4" fmla="*/ 0 w 501993"/>
                <a:gd name="connsiteY4" fmla="*/ 351395 h 351395"/>
                <a:gd name="connsiteX5" fmla="*/ 175698 w 501993"/>
                <a:gd name="connsiteY5" fmla="*/ 175698 h 351395"/>
                <a:gd name="connsiteX6" fmla="*/ 0 w 501993"/>
                <a:gd name="connsiteY6" fmla="*/ 0 h 35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993" h="351395">
                  <a:moveTo>
                    <a:pt x="501992" y="0"/>
                  </a:moveTo>
                  <a:lnTo>
                    <a:pt x="501992" y="228407"/>
                  </a:lnTo>
                  <a:lnTo>
                    <a:pt x="250996" y="351395"/>
                  </a:lnTo>
                  <a:lnTo>
                    <a:pt x="1" y="228407"/>
                  </a:lnTo>
                  <a:lnTo>
                    <a:pt x="1" y="0"/>
                  </a:lnTo>
                  <a:lnTo>
                    <a:pt x="250996" y="122989"/>
                  </a:lnTo>
                  <a:lnTo>
                    <a:pt x="501992" y="0"/>
                  </a:lnTo>
                  <a:close/>
                </a:path>
              </a:pathLst>
            </a:custGeom>
          </p:spPr>
          <p:style>
            <a:lnRef idx="2">
              <a:schemeClr val="accent2">
                <a:hueOff val="2006365"/>
                <a:satOff val="-2502"/>
                <a:lumOff val="588"/>
                <a:alphaOff val="0"/>
              </a:schemeClr>
            </a:lnRef>
            <a:fillRef idx="1">
              <a:schemeClr val="accent2">
                <a:hueOff val="2006365"/>
                <a:satOff val="-2502"/>
                <a:lumOff val="588"/>
                <a:alphaOff val="0"/>
              </a:schemeClr>
            </a:fillRef>
            <a:effectRef idx="0">
              <a:schemeClr val="accent2">
                <a:hueOff val="2006365"/>
                <a:satOff val="-2502"/>
                <a:lumOff val="588"/>
                <a:alphaOff val="0"/>
              </a:schemeClr>
            </a:effectRef>
            <a:fontRef idx="minor">
              <a:schemeClr val="lt1"/>
            </a:fontRef>
          </p:style>
          <p:txBody>
            <a:bodyPr spcFirstLastPara="0" vert="horz" wrap="square" lIns="6351" tIns="182048" rIns="6349" bIns="182047" numCol="1" spcCol="1270" anchor="ctr" anchorCtr="0">
              <a:noAutofit/>
            </a:bodyPr>
            <a:lstStyle/>
            <a:p>
              <a:pPr lvl="0" algn="ctr" defTabSz="444500">
                <a:lnSpc>
                  <a:spcPct val="90000"/>
                </a:lnSpc>
                <a:spcBef>
                  <a:spcPct val="0"/>
                </a:spcBef>
                <a:spcAft>
                  <a:spcPct val="35000"/>
                </a:spcAft>
              </a:pPr>
              <a:r>
                <a:rPr lang="en-US" sz="1400" kern="1200" dirty="0"/>
                <a:t>Isaiah 45:21</a:t>
              </a:r>
            </a:p>
          </p:txBody>
        </p:sp>
        <p:sp>
          <p:nvSpPr>
            <p:cNvPr id="19" name="Freeform 18"/>
            <p:cNvSpPr/>
            <p:nvPr/>
          </p:nvSpPr>
          <p:spPr>
            <a:xfrm>
              <a:off x="4302027" y="3240417"/>
              <a:ext cx="2588631" cy="244227"/>
            </a:xfrm>
            <a:custGeom>
              <a:avLst/>
              <a:gdLst>
                <a:gd name="connsiteX0" fmla="*/ 54384 w 326295"/>
                <a:gd name="connsiteY0" fmla="*/ 0 h 5236511"/>
                <a:gd name="connsiteX1" fmla="*/ 271911 w 326295"/>
                <a:gd name="connsiteY1" fmla="*/ 0 h 5236511"/>
                <a:gd name="connsiteX2" fmla="*/ 326295 w 326295"/>
                <a:gd name="connsiteY2" fmla="*/ 54384 h 5236511"/>
                <a:gd name="connsiteX3" fmla="*/ 326295 w 326295"/>
                <a:gd name="connsiteY3" fmla="*/ 5236511 h 5236511"/>
                <a:gd name="connsiteX4" fmla="*/ 326295 w 326295"/>
                <a:gd name="connsiteY4" fmla="*/ 5236511 h 5236511"/>
                <a:gd name="connsiteX5" fmla="*/ 0 w 326295"/>
                <a:gd name="connsiteY5" fmla="*/ 5236511 h 5236511"/>
                <a:gd name="connsiteX6" fmla="*/ 0 w 326295"/>
                <a:gd name="connsiteY6" fmla="*/ 5236511 h 5236511"/>
                <a:gd name="connsiteX7" fmla="*/ 0 w 326295"/>
                <a:gd name="connsiteY7" fmla="*/ 54384 h 5236511"/>
                <a:gd name="connsiteX8" fmla="*/ 54384 w 326295"/>
                <a:gd name="connsiteY8" fmla="*/ 0 h 523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295" h="5236511">
                  <a:moveTo>
                    <a:pt x="326295" y="872781"/>
                  </a:moveTo>
                  <a:lnTo>
                    <a:pt x="326295" y="4363730"/>
                  </a:lnTo>
                  <a:cubicBezTo>
                    <a:pt x="326295" y="4845742"/>
                    <a:pt x="324778" y="5236503"/>
                    <a:pt x="322906" y="5236503"/>
                  </a:cubicBezTo>
                  <a:lnTo>
                    <a:pt x="0" y="5236503"/>
                  </a:lnTo>
                  <a:lnTo>
                    <a:pt x="0" y="5236503"/>
                  </a:lnTo>
                  <a:lnTo>
                    <a:pt x="0" y="8"/>
                  </a:lnTo>
                  <a:lnTo>
                    <a:pt x="0" y="8"/>
                  </a:lnTo>
                  <a:lnTo>
                    <a:pt x="322906" y="8"/>
                  </a:lnTo>
                  <a:cubicBezTo>
                    <a:pt x="324778" y="8"/>
                    <a:pt x="326295" y="390769"/>
                    <a:pt x="326295" y="872781"/>
                  </a:cubicBezTo>
                  <a:close/>
                </a:path>
              </a:pathLst>
            </a:custGeom>
          </p:spPr>
          <p:style>
            <a:lnRef idx="2">
              <a:schemeClr val="accent2">
                <a:hueOff val="2006365"/>
                <a:satOff val="-2502"/>
                <a:lumOff val="58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120" tIns="22278" rIns="22278" bIns="22279" numCol="1" spcCol="1270" anchor="ctr" anchorCtr="0">
              <a:noAutofit/>
            </a:bodyPr>
            <a:lstStyle/>
            <a:p>
              <a:pPr marL="57150" lvl="1" indent="-57150" algn="l" defTabSz="444500">
                <a:lnSpc>
                  <a:spcPct val="90000"/>
                </a:lnSpc>
                <a:spcBef>
                  <a:spcPct val="0"/>
                </a:spcBef>
                <a:spcAft>
                  <a:spcPct val="15000"/>
                </a:spcAft>
                <a:buChar char="••"/>
              </a:pPr>
              <a:r>
                <a:rPr lang="en-US" sz="1400" kern="1200" dirty="0"/>
                <a:t>He is just and is mighty to save</a:t>
              </a:r>
            </a:p>
          </p:txBody>
        </p:sp>
      </p:grpSp>
      <p:grpSp>
        <p:nvGrpSpPr>
          <p:cNvPr id="1024" name="Group 1023"/>
          <p:cNvGrpSpPr/>
          <p:nvPr/>
        </p:nvGrpSpPr>
        <p:grpSpPr>
          <a:xfrm>
            <a:off x="3297078" y="3655801"/>
            <a:ext cx="5639125" cy="856579"/>
            <a:chOff x="3297078" y="3655801"/>
            <a:chExt cx="5639125" cy="856579"/>
          </a:xfrm>
        </p:grpSpPr>
        <p:sp>
          <p:nvSpPr>
            <p:cNvPr id="20" name="Freeform 19"/>
            <p:cNvSpPr/>
            <p:nvPr/>
          </p:nvSpPr>
          <p:spPr>
            <a:xfrm>
              <a:off x="3297078" y="3655801"/>
              <a:ext cx="1004949" cy="856579"/>
            </a:xfrm>
            <a:custGeom>
              <a:avLst/>
              <a:gdLst>
                <a:gd name="connsiteX0" fmla="*/ 0 w 501993"/>
                <a:gd name="connsiteY0" fmla="*/ 0 h 351395"/>
                <a:gd name="connsiteX1" fmla="*/ 326296 w 501993"/>
                <a:gd name="connsiteY1" fmla="*/ 0 h 351395"/>
                <a:gd name="connsiteX2" fmla="*/ 501993 w 501993"/>
                <a:gd name="connsiteY2" fmla="*/ 175698 h 351395"/>
                <a:gd name="connsiteX3" fmla="*/ 326296 w 501993"/>
                <a:gd name="connsiteY3" fmla="*/ 351395 h 351395"/>
                <a:gd name="connsiteX4" fmla="*/ 0 w 501993"/>
                <a:gd name="connsiteY4" fmla="*/ 351395 h 351395"/>
                <a:gd name="connsiteX5" fmla="*/ 175698 w 501993"/>
                <a:gd name="connsiteY5" fmla="*/ 175698 h 351395"/>
                <a:gd name="connsiteX6" fmla="*/ 0 w 501993"/>
                <a:gd name="connsiteY6" fmla="*/ 0 h 35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993" h="351395">
                  <a:moveTo>
                    <a:pt x="501992" y="0"/>
                  </a:moveTo>
                  <a:lnTo>
                    <a:pt x="501992" y="228407"/>
                  </a:lnTo>
                  <a:lnTo>
                    <a:pt x="250996" y="351395"/>
                  </a:lnTo>
                  <a:lnTo>
                    <a:pt x="1" y="228407"/>
                  </a:lnTo>
                  <a:lnTo>
                    <a:pt x="1" y="0"/>
                  </a:lnTo>
                  <a:lnTo>
                    <a:pt x="250996" y="122989"/>
                  </a:lnTo>
                  <a:lnTo>
                    <a:pt x="501992" y="0"/>
                  </a:lnTo>
                  <a:close/>
                </a:path>
              </a:pathLst>
            </a:custGeom>
          </p:spPr>
          <p:style>
            <a:lnRef idx="2">
              <a:schemeClr val="accent2">
                <a:hueOff val="2675154"/>
                <a:satOff val="-3337"/>
                <a:lumOff val="785"/>
                <a:alphaOff val="0"/>
              </a:schemeClr>
            </a:lnRef>
            <a:fillRef idx="1">
              <a:schemeClr val="accent2">
                <a:hueOff val="2675154"/>
                <a:satOff val="-3337"/>
                <a:lumOff val="785"/>
                <a:alphaOff val="0"/>
              </a:schemeClr>
            </a:fillRef>
            <a:effectRef idx="0">
              <a:schemeClr val="accent2">
                <a:hueOff val="2675154"/>
                <a:satOff val="-3337"/>
                <a:lumOff val="785"/>
                <a:alphaOff val="0"/>
              </a:schemeClr>
            </a:effectRef>
            <a:fontRef idx="minor">
              <a:schemeClr val="lt1"/>
            </a:fontRef>
          </p:style>
          <p:txBody>
            <a:bodyPr spcFirstLastPara="0" vert="horz" wrap="square" lIns="6351" tIns="182048" rIns="6349" bIns="182047" numCol="1" spcCol="1270" anchor="ctr" anchorCtr="0">
              <a:noAutofit/>
            </a:bodyPr>
            <a:lstStyle/>
            <a:p>
              <a:pPr lvl="0" algn="ctr" defTabSz="444500">
                <a:lnSpc>
                  <a:spcPct val="90000"/>
                </a:lnSpc>
                <a:spcBef>
                  <a:spcPct val="0"/>
                </a:spcBef>
                <a:spcAft>
                  <a:spcPct val="35000"/>
                </a:spcAft>
              </a:pPr>
              <a:r>
                <a:rPr lang="en-US" sz="1400" kern="1200"/>
                <a:t>Isaiah 45 </a:t>
              </a:r>
              <a:r>
                <a:rPr lang="en-US" sz="1400" kern="1200" dirty="0"/>
                <a:t>21-22</a:t>
              </a:r>
            </a:p>
          </p:txBody>
        </p:sp>
        <p:sp>
          <p:nvSpPr>
            <p:cNvPr id="21" name="Freeform 20"/>
            <p:cNvSpPr/>
            <p:nvPr/>
          </p:nvSpPr>
          <p:spPr>
            <a:xfrm>
              <a:off x="4302030" y="3919318"/>
              <a:ext cx="4634173" cy="293261"/>
            </a:xfrm>
            <a:custGeom>
              <a:avLst/>
              <a:gdLst>
                <a:gd name="connsiteX0" fmla="*/ 54384 w 326295"/>
                <a:gd name="connsiteY0" fmla="*/ 0 h 5236511"/>
                <a:gd name="connsiteX1" fmla="*/ 271911 w 326295"/>
                <a:gd name="connsiteY1" fmla="*/ 0 h 5236511"/>
                <a:gd name="connsiteX2" fmla="*/ 326295 w 326295"/>
                <a:gd name="connsiteY2" fmla="*/ 54384 h 5236511"/>
                <a:gd name="connsiteX3" fmla="*/ 326295 w 326295"/>
                <a:gd name="connsiteY3" fmla="*/ 5236511 h 5236511"/>
                <a:gd name="connsiteX4" fmla="*/ 326295 w 326295"/>
                <a:gd name="connsiteY4" fmla="*/ 5236511 h 5236511"/>
                <a:gd name="connsiteX5" fmla="*/ 0 w 326295"/>
                <a:gd name="connsiteY5" fmla="*/ 5236511 h 5236511"/>
                <a:gd name="connsiteX6" fmla="*/ 0 w 326295"/>
                <a:gd name="connsiteY6" fmla="*/ 5236511 h 5236511"/>
                <a:gd name="connsiteX7" fmla="*/ 0 w 326295"/>
                <a:gd name="connsiteY7" fmla="*/ 54384 h 5236511"/>
                <a:gd name="connsiteX8" fmla="*/ 54384 w 326295"/>
                <a:gd name="connsiteY8" fmla="*/ 0 h 523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295" h="5236511">
                  <a:moveTo>
                    <a:pt x="326295" y="872781"/>
                  </a:moveTo>
                  <a:lnTo>
                    <a:pt x="326295" y="4363730"/>
                  </a:lnTo>
                  <a:cubicBezTo>
                    <a:pt x="326295" y="4845742"/>
                    <a:pt x="324778" y="5236503"/>
                    <a:pt x="322906" y="5236503"/>
                  </a:cubicBezTo>
                  <a:lnTo>
                    <a:pt x="0" y="5236503"/>
                  </a:lnTo>
                  <a:lnTo>
                    <a:pt x="0" y="5236503"/>
                  </a:lnTo>
                  <a:lnTo>
                    <a:pt x="0" y="8"/>
                  </a:lnTo>
                  <a:lnTo>
                    <a:pt x="0" y="8"/>
                  </a:lnTo>
                  <a:lnTo>
                    <a:pt x="322906" y="8"/>
                  </a:lnTo>
                  <a:cubicBezTo>
                    <a:pt x="324778" y="8"/>
                    <a:pt x="326295" y="390769"/>
                    <a:pt x="326295" y="872781"/>
                  </a:cubicBezTo>
                  <a:close/>
                </a:path>
              </a:pathLst>
            </a:custGeom>
          </p:spPr>
          <p:style>
            <a:lnRef idx="2">
              <a:schemeClr val="accent2">
                <a:hueOff val="2675154"/>
                <a:satOff val="-3337"/>
                <a:lumOff val="78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120" tIns="22278" rIns="22278" bIns="22279" numCol="1" spcCol="1270" anchor="ctr" anchorCtr="0">
              <a:noAutofit/>
            </a:bodyPr>
            <a:lstStyle/>
            <a:p>
              <a:pPr marL="57150" lvl="1" indent="-57150" algn="l" defTabSz="444500">
                <a:lnSpc>
                  <a:spcPct val="90000"/>
                </a:lnSpc>
                <a:spcBef>
                  <a:spcPct val="0"/>
                </a:spcBef>
                <a:spcAft>
                  <a:spcPct val="15000"/>
                </a:spcAft>
                <a:buChar char="••"/>
              </a:pPr>
              <a:r>
                <a:rPr lang="en-US" sz="1400" kern="1200" dirty="0"/>
                <a:t>There is no other name given by which we may be saved</a:t>
              </a:r>
            </a:p>
          </p:txBody>
        </p:sp>
      </p:grpSp>
      <p:grpSp>
        <p:nvGrpSpPr>
          <p:cNvPr id="1025" name="Group 1024"/>
          <p:cNvGrpSpPr/>
          <p:nvPr/>
        </p:nvGrpSpPr>
        <p:grpSpPr>
          <a:xfrm>
            <a:off x="3297078" y="4380621"/>
            <a:ext cx="4289296" cy="856579"/>
            <a:chOff x="3297078" y="4380621"/>
            <a:chExt cx="4289296" cy="856579"/>
          </a:xfrm>
        </p:grpSpPr>
        <p:sp>
          <p:nvSpPr>
            <p:cNvPr id="22" name="Freeform 21"/>
            <p:cNvSpPr/>
            <p:nvPr/>
          </p:nvSpPr>
          <p:spPr>
            <a:xfrm>
              <a:off x="3297078" y="4380621"/>
              <a:ext cx="1004949" cy="856579"/>
            </a:xfrm>
            <a:custGeom>
              <a:avLst/>
              <a:gdLst>
                <a:gd name="connsiteX0" fmla="*/ 0 w 501993"/>
                <a:gd name="connsiteY0" fmla="*/ 0 h 351395"/>
                <a:gd name="connsiteX1" fmla="*/ 326296 w 501993"/>
                <a:gd name="connsiteY1" fmla="*/ 0 h 351395"/>
                <a:gd name="connsiteX2" fmla="*/ 501993 w 501993"/>
                <a:gd name="connsiteY2" fmla="*/ 175698 h 351395"/>
                <a:gd name="connsiteX3" fmla="*/ 326296 w 501993"/>
                <a:gd name="connsiteY3" fmla="*/ 351395 h 351395"/>
                <a:gd name="connsiteX4" fmla="*/ 0 w 501993"/>
                <a:gd name="connsiteY4" fmla="*/ 351395 h 351395"/>
                <a:gd name="connsiteX5" fmla="*/ 175698 w 501993"/>
                <a:gd name="connsiteY5" fmla="*/ 175698 h 351395"/>
                <a:gd name="connsiteX6" fmla="*/ 0 w 501993"/>
                <a:gd name="connsiteY6" fmla="*/ 0 h 35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993" h="351395">
                  <a:moveTo>
                    <a:pt x="501992" y="0"/>
                  </a:moveTo>
                  <a:lnTo>
                    <a:pt x="501992" y="228407"/>
                  </a:lnTo>
                  <a:lnTo>
                    <a:pt x="250996" y="351395"/>
                  </a:lnTo>
                  <a:lnTo>
                    <a:pt x="1" y="228407"/>
                  </a:lnTo>
                  <a:lnTo>
                    <a:pt x="1" y="0"/>
                  </a:lnTo>
                  <a:lnTo>
                    <a:pt x="250996" y="122989"/>
                  </a:lnTo>
                  <a:lnTo>
                    <a:pt x="501992" y="0"/>
                  </a:lnTo>
                  <a:close/>
                </a:path>
              </a:pathLst>
            </a:custGeom>
          </p:spPr>
          <p:style>
            <a:lnRef idx="2">
              <a:schemeClr val="accent2">
                <a:hueOff val="3343942"/>
                <a:satOff val="-4171"/>
                <a:lumOff val="981"/>
                <a:alphaOff val="0"/>
              </a:schemeClr>
            </a:lnRef>
            <a:fillRef idx="1">
              <a:schemeClr val="accent2">
                <a:hueOff val="3343942"/>
                <a:satOff val="-4171"/>
                <a:lumOff val="981"/>
                <a:alphaOff val="0"/>
              </a:schemeClr>
            </a:fillRef>
            <a:effectRef idx="0">
              <a:schemeClr val="accent2">
                <a:hueOff val="3343942"/>
                <a:satOff val="-4171"/>
                <a:lumOff val="981"/>
                <a:alphaOff val="0"/>
              </a:schemeClr>
            </a:effectRef>
            <a:fontRef idx="minor">
              <a:schemeClr val="lt1"/>
            </a:fontRef>
          </p:style>
          <p:txBody>
            <a:bodyPr spcFirstLastPara="0" vert="horz" wrap="square" lIns="6351" tIns="182048" rIns="6349" bIns="182047" numCol="1" spcCol="1270" anchor="ctr" anchorCtr="0">
              <a:noAutofit/>
            </a:bodyPr>
            <a:lstStyle/>
            <a:p>
              <a:pPr lvl="0" algn="ctr" defTabSz="444500">
                <a:lnSpc>
                  <a:spcPct val="90000"/>
                </a:lnSpc>
                <a:spcBef>
                  <a:spcPct val="0"/>
                </a:spcBef>
                <a:spcAft>
                  <a:spcPct val="35000"/>
                </a:spcAft>
              </a:pPr>
              <a:r>
                <a:rPr lang="en-US" sz="1400" kern="1200" dirty="0"/>
                <a:t>Isaiah 45:23</a:t>
              </a:r>
            </a:p>
          </p:txBody>
        </p:sp>
        <p:sp>
          <p:nvSpPr>
            <p:cNvPr id="23" name="Freeform 22"/>
            <p:cNvSpPr/>
            <p:nvPr/>
          </p:nvSpPr>
          <p:spPr>
            <a:xfrm>
              <a:off x="4302030" y="4644139"/>
              <a:ext cx="3284344" cy="293263"/>
            </a:xfrm>
            <a:custGeom>
              <a:avLst/>
              <a:gdLst>
                <a:gd name="connsiteX0" fmla="*/ 54384 w 326295"/>
                <a:gd name="connsiteY0" fmla="*/ 0 h 5236511"/>
                <a:gd name="connsiteX1" fmla="*/ 271911 w 326295"/>
                <a:gd name="connsiteY1" fmla="*/ 0 h 5236511"/>
                <a:gd name="connsiteX2" fmla="*/ 326295 w 326295"/>
                <a:gd name="connsiteY2" fmla="*/ 54384 h 5236511"/>
                <a:gd name="connsiteX3" fmla="*/ 326295 w 326295"/>
                <a:gd name="connsiteY3" fmla="*/ 5236511 h 5236511"/>
                <a:gd name="connsiteX4" fmla="*/ 326295 w 326295"/>
                <a:gd name="connsiteY4" fmla="*/ 5236511 h 5236511"/>
                <a:gd name="connsiteX5" fmla="*/ 0 w 326295"/>
                <a:gd name="connsiteY5" fmla="*/ 5236511 h 5236511"/>
                <a:gd name="connsiteX6" fmla="*/ 0 w 326295"/>
                <a:gd name="connsiteY6" fmla="*/ 5236511 h 5236511"/>
                <a:gd name="connsiteX7" fmla="*/ 0 w 326295"/>
                <a:gd name="connsiteY7" fmla="*/ 54384 h 5236511"/>
                <a:gd name="connsiteX8" fmla="*/ 54384 w 326295"/>
                <a:gd name="connsiteY8" fmla="*/ 0 h 523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295" h="5236511">
                  <a:moveTo>
                    <a:pt x="326295" y="872781"/>
                  </a:moveTo>
                  <a:lnTo>
                    <a:pt x="326295" y="4363730"/>
                  </a:lnTo>
                  <a:cubicBezTo>
                    <a:pt x="326295" y="4845742"/>
                    <a:pt x="324778" y="5236503"/>
                    <a:pt x="322906" y="5236503"/>
                  </a:cubicBezTo>
                  <a:lnTo>
                    <a:pt x="0" y="5236503"/>
                  </a:lnTo>
                  <a:lnTo>
                    <a:pt x="0" y="5236503"/>
                  </a:lnTo>
                  <a:lnTo>
                    <a:pt x="0" y="8"/>
                  </a:lnTo>
                  <a:lnTo>
                    <a:pt x="0" y="8"/>
                  </a:lnTo>
                  <a:lnTo>
                    <a:pt x="322906" y="8"/>
                  </a:lnTo>
                  <a:cubicBezTo>
                    <a:pt x="324778" y="8"/>
                    <a:pt x="326295" y="390769"/>
                    <a:pt x="326295" y="872781"/>
                  </a:cubicBezTo>
                  <a:close/>
                </a:path>
              </a:pathLst>
            </a:custGeom>
          </p:spPr>
          <p:style>
            <a:lnRef idx="2">
              <a:schemeClr val="accent2">
                <a:hueOff val="3343942"/>
                <a:satOff val="-4171"/>
                <a:lumOff val="9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120" tIns="22278" rIns="22278" bIns="22279" numCol="1" spcCol="1270" anchor="ctr" anchorCtr="0">
              <a:noAutofit/>
            </a:bodyPr>
            <a:lstStyle/>
            <a:p>
              <a:pPr marL="57150" lvl="1" indent="-57150" algn="l" defTabSz="444500">
                <a:lnSpc>
                  <a:spcPct val="90000"/>
                </a:lnSpc>
                <a:spcBef>
                  <a:spcPct val="0"/>
                </a:spcBef>
                <a:spcAft>
                  <a:spcPct val="15000"/>
                </a:spcAft>
                <a:buChar char="••"/>
              </a:pPr>
              <a:r>
                <a:rPr lang="en-US" sz="1400" kern="1200" dirty="0"/>
                <a:t>His words are truth and righteousness</a:t>
              </a:r>
            </a:p>
          </p:txBody>
        </p:sp>
      </p:grpSp>
      <p:grpSp>
        <p:nvGrpSpPr>
          <p:cNvPr id="1027" name="Group 1026"/>
          <p:cNvGrpSpPr/>
          <p:nvPr/>
        </p:nvGrpSpPr>
        <p:grpSpPr>
          <a:xfrm>
            <a:off x="3297078" y="5105444"/>
            <a:ext cx="6521836" cy="856579"/>
            <a:chOff x="3297078" y="5105444"/>
            <a:chExt cx="6521836" cy="856579"/>
          </a:xfrm>
        </p:grpSpPr>
        <p:sp>
          <p:nvSpPr>
            <p:cNvPr id="24" name="Freeform 23"/>
            <p:cNvSpPr/>
            <p:nvPr/>
          </p:nvSpPr>
          <p:spPr>
            <a:xfrm>
              <a:off x="3297078" y="5105444"/>
              <a:ext cx="1004949" cy="856579"/>
            </a:xfrm>
            <a:custGeom>
              <a:avLst/>
              <a:gdLst>
                <a:gd name="connsiteX0" fmla="*/ 0 w 501993"/>
                <a:gd name="connsiteY0" fmla="*/ 0 h 351395"/>
                <a:gd name="connsiteX1" fmla="*/ 326296 w 501993"/>
                <a:gd name="connsiteY1" fmla="*/ 0 h 351395"/>
                <a:gd name="connsiteX2" fmla="*/ 501993 w 501993"/>
                <a:gd name="connsiteY2" fmla="*/ 175698 h 351395"/>
                <a:gd name="connsiteX3" fmla="*/ 326296 w 501993"/>
                <a:gd name="connsiteY3" fmla="*/ 351395 h 351395"/>
                <a:gd name="connsiteX4" fmla="*/ 0 w 501993"/>
                <a:gd name="connsiteY4" fmla="*/ 351395 h 351395"/>
                <a:gd name="connsiteX5" fmla="*/ 175698 w 501993"/>
                <a:gd name="connsiteY5" fmla="*/ 175698 h 351395"/>
                <a:gd name="connsiteX6" fmla="*/ 0 w 501993"/>
                <a:gd name="connsiteY6" fmla="*/ 0 h 35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993" h="351395">
                  <a:moveTo>
                    <a:pt x="501992" y="0"/>
                  </a:moveTo>
                  <a:lnTo>
                    <a:pt x="501992" y="228407"/>
                  </a:lnTo>
                  <a:lnTo>
                    <a:pt x="250996" y="351395"/>
                  </a:lnTo>
                  <a:lnTo>
                    <a:pt x="1" y="228407"/>
                  </a:lnTo>
                  <a:lnTo>
                    <a:pt x="1" y="0"/>
                  </a:lnTo>
                  <a:lnTo>
                    <a:pt x="250996" y="122989"/>
                  </a:lnTo>
                  <a:lnTo>
                    <a:pt x="501992" y="0"/>
                  </a:lnTo>
                  <a:close/>
                </a:path>
              </a:pathLst>
            </a:custGeom>
          </p:spPr>
          <p:style>
            <a:lnRef idx="2">
              <a:schemeClr val="accent2">
                <a:hueOff val="4012731"/>
                <a:satOff val="-5005"/>
                <a:lumOff val="1177"/>
                <a:alphaOff val="0"/>
              </a:schemeClr>
            </a:lnRef>
            <a:fillRef idx="1">
              <a:schemeClr val="accent2">
                <a:hueOff val="4012731"/>
                <a:satOff val="-5005"/>
                <a:lumOff val="1177"/>
                <a:alphaOff val="0"/>
              </a:schemeClr>
            </a:fillRef>
            <a:effectRef idx="0">
              <a:schemeClr val="accent2">
                <a:hueOff val="4012731"/>
                <a:satOff val="-5005"/>
                <a:lumOff val="1177"/>
                <a:alphaOff val="0"/>
              </a:schemeClr>
            </a:effectRef>
            <a:fontRef idx="minor">
              <a:schemeClr val="lt1"/>
            </a:fontRef>
          </p:style>
          <p:txBody>
            <a:bodyPr spcFirstLastPara="0" vert="horz" wrap="square" lIns="6351" tIns="182048" rIns="6349" bIns="182047" numCol="1" spcCol="1270" anchor="ctr" anchorCtr="0">
              <a:noAutofit/>
            </a:bodyPr>
            <a:lstStyle/>
            <a:p>
              <a:pPr lvl="0" algn="ctr" defTabSz="444500">
                <a:lnSpc>
                  <a:spcPct val="90000"/>
                </a:lnSpc>
                <a:spcBef>
                  <a:spcPct val="0"/>
                </a:spcBef>
                <a:spcAft>
                  <a:spcPct val="35000"/>
                </a:spcAft>
              </a:pPr>
              <a:r>
                <a:rPr lang="en-US" sz="1400" kern="1200" dirty="0"/>
                <a:t>Isaiah 45:23</a:t>
              </a:r>
            </a:p>
          </p:txBody>
        </p:sp>
        <p:sp>
          <p:nvSpPr>
            <p:cNvPr id="25" name="Freeform 24"/>
            <p:cNvSpPr/>
            <p:nvPr/>
          </p:nvSpPr>
          <p:spPr>
            <a:xfrm>
              <a:off x="4302027" y="5314252"/>
              <a:ext cx="5516887" cy="347969"/>
            </a:xfrm>
            <a:custGeom>
              <a:avLst/>
              <a:gdLst>
                <a:gd name="connsiteX0" fmla="*/ 54384 w 326295"/>
                <a:gd name="connsiteY0" fmla="*/ 0 h 5236511"/>
                <a:gd name="connsiteX1" fmla="*/ 271911 w 326295"/>
                <a:gd name="connsiteY1" fmla="*/ 0 h 5236511"/>
                <a:gd name="connsiteX2" fmla="*/ 326295 w 326295"/>
                <a:gd name="connsiteY2" fmla="*/ 54384 h 5236511"/>
                <a:gd name="connsiteX3" fmla="*/ 326295 w 326295"/>
                <a:gd name="connsiteY3" fmla="*/ 5236511 h 5236511"/>
                <a:gd name="connsiteX4" fmla="*/ 326295 w 326295"/>
                <a:gd name="connsiteY4" fmla="*/ 5236511 h 5236511"/>
                <a:gd name="connsiteX5" fmla="*/ 0 w 326295"/>
                <a:gd name="connsiteY5" fmla="*/ 5236511 h 5236511"/>
                <a:gd name="connsiteX6" fmla="*/ 0 w 326295"/>
                <a:gd name="connsiteY6" fmla="*/ 5236511 h 5236511"/>
                <a:gd name="connsiteX7" fmla="*/ 0 w 326295"/>
                <a:gd name="connsiteY7" fmla="*/ 54384 h 5236511"/>
                <a:gd name="connsiteX8" fmla="*/ 54384 w 326295"/>
                <a:gd name="connsiteY8" fmla="*/ 0 h 523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295" h="5236511">
                  <a:moveTo>
                    <a:pt x="326295" y="872781"/>
                  </a:moveTo>
                  <a:lnTo>
                    <a:pt x="326295" y="4363730"/>
                  </a:lnTo>
                  <a:cubicBezTo>
                    <a:pt x="326295" y="4845742"/>
                    <a:pt x="324778" y="5236503"/>
                    <a:pt x="322906" y="5236503"/>
                  </a:cubicBezTo>
                  <a:lnTo>
                    <a:pt x="0" y="5236503"/>
                  </a:lnTo>
                  <a:lnTo>
                    <a:pt x="0" y="5236503"/>
                  </a:lnTo>
                  <a:lnTo>
                    <a:pt x="0" y="8"/>
                  </a:lnTo>
                  <a:lnTo>
                    <a:pt x="0" y="8"/>
                  </a:lnTo>
                  <a:lnTo>
                    <a:pt x="322906" y="8"/>
                  </a:lnTo>
                  <a:cubicBezTo>
                    <a:pt x="324778" y="8"/>
                    <a:pt x="326295" y="390769"/>
                    <a:pt x="326295" y="872781"/>
                  </a:cubicBezTo>
                  <a:close/>
                </a:path>
              </a:pathLst>
            </a:custGeom>
          </p:spPr>
          <p:style>
            <a:lnRef idx="2">
              <a:schemeClr val="accent2">
                <a:hueOff val="4012731"/>
                <a:satOff val="-5005"/>
                <a:lumOff val="11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120" tIns="22278" rIns="22278" bIns="22279" numCol="1" spcCol="1270" anchor="ctr" anchorCtr="0">
              <a:noAutofit/>
            </a:bodyPr>
            <a:lstStyle/>
            <a:p>
              <a:pPr marL="57150" lvl="1" indent="-57150" algn="l" defTabSz="444500">
                <a:lnSpc>
                  <a:spcPct val="90000"/>
                </a:lnSpc>
                <a:spcBef>
                  <a:spcPct val="0"/>
                </a:spcBef>
                <a:spcAft>
                  <a:spcPct val="15000"/>
                </a:spcAft>
                <a:buChar char="••"/>
              </a:pPr>
              <a:r>
                <a:rPr lang="en-US" sz="1400" kern="1200" dirty="0"/>
                <a:t>Every knee shall bow and every tongue confess that Jesus is the Christ</a:t>
              </a:r>
            </a:p>
          </p:txBody>
        </p:sp>
      </p:grpSp>
      <p:grpSp>
        <p:nvGrpSpPr>
          <p:cNvPr id="1028" name="Group 1027"/>
          <p:cNvGrpSpPr/>
          <p:nvPr/>
        </p:nvGrpSpPr>
        <p:grpSpPr>
          <a:xfrm>
            <a:off x="3297078" y="5830264"/>
            <a:ext cx="4655541" cy="856579"/>
            <a:chOff x="3297078" y="5830264"/>
            <a:chExt cx="4655541" cy="856579"/>
          </a:xfrm>
        </p:grpSpPr>
        <p:sp>
          <p:nvSpPr>
            <p:cNvPr id="26" name="Freeform 25"/>
            <p:cNvSpPr/>
            <p:nvPr/>
          </p:nvSpPr>
          <p:spPr>
            <a:xfrm>
              <a:off x="3297078" y="5830264"/>
              <a:ext cx="1004949" cy="856579"/>
            </a:xfrm>
            <a:custGeom>
              <a:avLst/>
              <a:gdLst>
                <a:gd name="connsiteX0" fmla="*/ 0 w 501993"/>
                <a:gd name="connsiteY0" fmla="*/ 0 h 351395"/>
                <a:gd name="connsiteX1" fmla="*/ 326296 w 501993"/>
                <a:gd name="connsiteY1" fmla="*/ 0 h 351395"/>
                <a:gd name="connsiteX2" fmla="*/ 501993 w 501993"/>
                <a:gd name="connsiteY2" fmla="*/ 175698 h 351395"/>
                <a:gd name="connsiteX3" fmla="*/ 326296 w 501993"/>
                <a:gd name="connsiteY3" fmla="*/ 351395 h 351395"/>
                <a:gd name="connsiteX4" fmla="*/ 0 w 501993"/>
                <a:gd name="connsiteY4" fmla="*/ 351395 h 351395"/>
                <a:gd name="connsiteX5" fmla="*/ 175698 w 501993"/>
                <a:gd name="connsiteY5" fmla="*/ 175698 h 351395"/>
                <a:gd name="connsiteX6" fmla="*/ 0 w 501993"/>
                <a:gd name="connsiteY6" fmla="*/ 0 h 35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993" h="351395">
                  <a:moveTo>
                    <a:pt x="501992" y="0"/>
                  </a:moveTo>
                  <a:lnTo>
                    <a:pt x="501992" y="228407"/>
                  </a:lnTo>
                  <a:lnTo>
                    <a:pt x="250996" y="351395"/>
                  </a:lnTo>
                  <a:lnTo>
                    <a:pt x="1" y="228407"/>
                  </a:lnTo>
                  <a:lnTo>
                    <a:pt x="1" y="0"/>
                  </a:lnTo>
                  <a:lnTo>
                    <a:pt x="250996" y="122989"/>
                  </a:lnTo>
                  <a:lnTo>
                    <a:pt x="501992" y="0"/>
                  </a:lnTo>
                  <a:close/>
                </a:path>
              </a:pathLst>
            </a:custGeom>
          </p:spPr>
          <p:style>
            <a:lnRef idx="2">
              <a:schemeClr val="accent2">
                <a:hueOff val="4681519"/>
                <a:satOff val="-5839"/>
                <a:lumOff val="1373"/>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6351" tIns="182048" rIns="6349" bIns="182047" numCol="1" spcCol="1270" anchor="ctr" anchorCtr="0">
              <a:noAutofit/>
            </a:bodyPr>
            <a:lstStyle/>
            <a:p>
              <a:pPr lvl="0" algn="ctr" defTabSz="444500">
                <a:lnSpc>
                  <a:spcPct val="90000"/>
                </a:lnSpc>
                <a:spcBef>
                  <a:spcPct val="0"/>
                </a:spcBef>
                <a:spcAft>
                  <a:spcPct val="35000"/>
                </a:spcAft>
              </a:pPr>
              <a:r>
                <a:rPr lang="en-US" sz="1400" kern="1200" dirty="0"/>
                <a:t>Isaiah 45:24</a:t>
              </a:r>
            </a:p>
          </p:txBody>
        </p:sp>
        <p:sp>
          <p:nvSpPr>
            <p:cNvPr id="27" name="Freeform 26"/>
            <p:cNvSpPr/>
            <p:nvPr/>
          </p:nvSpPr>
          <p:spPr>
            <a:xfrm>
              <a:off x="4302027" y="6062650"/>
              <a:ext cx="3650592" cy="324390"/>
            </a:xfrm>
            <a:custGeom>
              <a:avLst/>
              <a:gdLst>
                <a:gd name="connsiteX0" fmla="*/ 54384 w 326295"/>
                <a:gd name="connsiteY0" fmla="*/ 0 h 5236511"/>
                <a:gd name="connsiteX1" fmla="*/ 271911 w 326295"/>
                <a:gd name="connsiteY1" fmla="*/ 0 h 5236511"/>
                <a:gd name="connsiteX2" fmla="*/ 326295 w 326295"/>
                <a:gd name="connsiteY2" fmla="*/ 54384 h 5236511"/>
                <a:gd name="connsiteX3" fmla="*/ 326295 w 326295"/>
                <a:gd name="connsiteY3" fmla="*/ 5236511 h 5236511"/>
                <a:gd name="connsiteX4" fmla="*/ 326295 w 326295"/>
                <a:gd name="connsiteY4" fmla="*/ 5236511 h 5236511"/>
                <a:gd name="connsiteX5" fmla="*/ 0 w 326295"/>
                <a:gd name="connsiteY5" fmla="*/ 5236511 h 5236511"/>
                <a:gd name="connsiteX6" fmla="*/ 0 w 326295"/>
                <a:gd name="connsiteY6" fmla="*/ 5236511 h 5236511"/>
                <a:gd name="connsiteX7" fmla="*/ 0 w 326295"/>
                <a:gd name="connsiteY7" fmla="*/ 54384 h 5236511"/>
                <a:gd name="connsiteX8" fmla="*/ 54384 w 326295"/>
                <a:gd name="connsiteY8" fmla="*/ 0 h 523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295" h="5236511">
                  <a:moveTo>
                    <a:pt x="326295" y="872781"/>
                  </a:moveTo>
                  <a:lnTo>
                    <a:pt x="326295" y="4363730"/>
                  </a:lnTo>
                  <a:cubicBezTo>
                    <a:pt x="326295" y="4845742"/>
                    <a:pt x="324778" y="5236503"/>
                    <a:pt x="322906" y="5236503"/>
                  </a:cubicBezTo>
                  <a:lnTo>
                    <a:pt x="0" y="5236503"/>
                  </a:lnTo>
                  <a:lnTo>
                    <a:pt x="0" y="5236503"/>
                  </a:lnTo>
                  <a:lnTo>
                    <a:pt x="0" y="8"/>
                  </a:lnTo>
                  <a:lnTo>
                    <a:pt x="0" y="8"/>
                  </a:lnTo>
                  <a:lnTo>
                    <a:pt x="322906" y="8"/>
                  </a:lnTo>
                  <a:cubicBezTo>
                    <a:pt x="324778" y="8"/>
                    <a:pt x="326295" y="390769"/>
                    <a:pt x="326295" y="872781"/>
                  </a:cubicBezTo>
                  <a:close/>
                </a:path>
              </a:pathLst>
            </a:custGeom>
          </p:spPr>
          <p:style>
            <a:lnRef idx="2">
              <a:schemeClr val="accent2">
                <a:hueOff val="4681519"/>
                <a:satOff val="-5839"/>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120" tIns="22278" rIns="22278" bIns="22279" numCol="1" spcCol="1270" anchor="ctr" anchorCtr="0">
              <a:noAutofit/>
            </a:bodyPr>
            <a:lstStyle/>
            <a:p>
              <a:pPr marL="57150" lvl="1" indent="-57150" algn="l" defTabSz="444500">
                <a:lnSpc>
                  <a:spcPct val="90000"/>
                </a:lnSpc>
                <a:spcBef>
                  <a:spcPct val="0"/>
                </a:spcBef>
                <a:spcAft>
                  <a:spcPct val="15000"/>
                </a:spcAft>
                <a:buChar char="••"/>
              </a:pPr>
              <a:r>
                <a:rPr lang="en-US" sz="1400" kern="1200" dirty="0"/>
                <a:t>He is the Mediator for all the seed of Israel</a:t>
              </a:r>
            </a:p>
          </p:txBody>
        </p:sp>
      </p:grpSp>
      <p:pic>
        <p:nvPicPr>
          <p:cNvPr id="1029" name="Picture 10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125" y="865996"/>
            <a:ext cx="1714500" cy="1695450"/>
          </a:xfrm>
          <a:prstGeom prst="rect">
            <a:avLst/>
          </a:prstGeom>
        </p:spPr>
      </p:pic>
      <p:pic>
        <p:nvPicPr>
          <p:cNvPr id="1030" name="Picture 10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793" y="2901669"/>
            <a:ext cx="2410525" cy="3090417"/>
          </a:xfrm>
          <a:prstGeom prst="rect">
            <a:avLst/>
          </a:prstGeom>
        </p:spPr>
      </p:pic>
      <p:pic>
        <p:nvPicPr>
          <p:cNvPr id="1031" name="Picture 10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8006" y="2175556"/>
            <a:ext cx="2235264" cy="1297148"/>
          </a:xfrm>
          <a:prstGeom prst="rect">
            <a:avLst/>
          </a:prstGeom>
        </p:spPr>
      </p:pic>
      <p:pic>
        <p:nvPicPr>
          <p:cNvPr id="1032" name="Picture 10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0618" y="3277977"/>
            <a:ext cx="2466975" cy="1847850"/>
          </a:xfrm>
          <a:prstGeom prst="rect">
            <a:avLst/>
          </a:prstGeom>
        </p:spPr>
      </p:pic>
      <p:pic>
        <p:nvPicPr>
          <p:cNvPr id="1033" name="Picture 10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18914" y="848931"/>
            <a:ext cx="1865316" cy="2112818"/>
          </a:xfrm>
          <a:prstGeom prst="rect">
            <a:avLst/>
          </a:prstGeom>
        </p:spPr>
      </p:pic>
    </p:spTree>
    <p:extLst>
      <p:ext uri="{BB962C8B-B14F-4D97-AF65-F5344CB8AC3E}">
        <p14:creationId xmlns:p14="http://schemas.microsoft.com/office/powerpoint/2010/main" val="334507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fade">
                                      <p:cBhvr>
                                        <p:cTn id="22" dur="5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029"/>
                                        </p:tgtEl>
                                        <p:attrNameLst>
                                          <p:attrName>style.visibility</p:attrName>
                                        </p:attrNameLst>
                                      </p:cBhvr>
                                      <p:to>
                                        <p:strVal val="visible"/>
                                      </p:to>
                                    </p:set>
                                    <p:animEffect transition="in" filter="fade">
                                      <p:cBhvr>
                                        <p:cTn id="32" dur="500"/>
                                        <p:tgtEl>
                                          <p:spTgt spid="1029"/>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024"/>
                                        </p:tgtEl>
                                        <p:attrNameLst>
                                          <p:attrName>style.visibility</p:attrName>
                                        </p:attrNameLst>
                                      </p:cBhvr>
                                      <p:to>
                                        <p:strVal val="visible"/>
                                      </p:to>
                                    </p:set>
                                    <p:animEffect transition="in" filter="fade">
                                      <p:cBhvr>
                                        <p:cTn id="44" dur="1000"/>
                                        <p:tgtEl>
                                          <p:spTgt spid="1024"/>
                                        </p:tgtEl>
                                      </p:cBhvr>
                                    </p:animEffect>
                                    <p:anim calcmode="lin" valueType="num">
                                      <p:cBhvr>
                                        <p:cTn id="45" dur="1000" fill="hold"/>
                                        <p:tgtEl>
                                          <p:spTgt spid="1024"/>
                                        </p:tgtEl>
                                        <p:attrNameLst>
                                          <p:attrName>ppt_x</p:attrName>
                                        </p:attrNameLst>
                                      </p:cBhvr>
                                      <p:tavLst>
                                        <p:tav tm="0">
                                          <p:val>
                                            <p:strVal val="#ppt_x"/>
                                          </p:val>
                                        </p:tav>
                                        <p:tav tm="100000">
                                          <p:val>
                                            <p:strVal val="#ppt_x"/>
                                          </p:val>
                                        </p:tav>
                                      </p:tavLst>
                                    </p:anim>
                                    <p:anim calcmode="lin" valueType="num">
                                      <p:cBhvr>
                                        <p:cTn id="46" dur="1000" fill="hold"/>
                                        <p:tgtEl>
                                          <p:spTgt spid="102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025"/>
                                        </p:tgtEl>
                                        <p:attrNameLst>
                                          <p:attrName>style.visibility</p:attrName>
                                        </p:attrNameLst>
                                      </p:cBhvr>
                                      <p:to>
                                        <p:strVal val="visible"/>
                                      </p:to>
                                    </p:set>
                                    <p:animEffect transition="in" filter="fade">
                                      <p:cBhvr>
                                        <p:cTn id="51" dur="1000"/>
                                        <p:tgtEl>
                                          <p:spTgt spid="1025"/>
                                        </p:tgtEl>
                                      </p:cBhvr>
                                    </p:animEffect>
                                    <p:anim calcmode="lin" valueType="num">
                                      <p:cBhvr>
                                        <p:cTn id="52" dur="1000" fill="hold"/>
                                        <p:tgtEl>
                                          <p:spTgt spid="1025"/>
                                        </p:tgtEl>
                                        <p:attrNameLst>
                                          <p:attrName>ppt_x</p:attrName>
                                        </p:attrNameLst>
                                      </p:cBhvr>
                                      <p:tavLst>
                                        <p:tav tm="0">
                                          <p:val>
                                            <p:strVal val="#ppt_x"/>
                                          </p:val>
                                        </p:tav>
                                        <p:tav tm="100000">
                                          <p:val>
                                            <p:strVal val="#ppt_x"/>
                                          </p:val>
                                        </p:tav>
                                      </p:tavLst>
                                    </p:anim>
                                    <p:anim calcmode="lin" valueType="num">
                                      <p:cBhvr>
                                        <p:cTn id="53" dur="1000" fill="hold"/>
                                        <p:tgtEl>
                                          <p:spTgt spid="1025"/>
                                        </p:tgtEl>
                                        <p:attrNameLst>
                                          <p:attrName>ppt_y</p:attrName>
                                        </p:attrNameLst>
                                      </p:cBhvr>
                                      <p:tavLst>
                                        <p:tav tm="0">
                                          <p:val>
                                            <p:strVal val="#ppt_y+.1"/>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033"/>
                                        </p:tgtEl>
                                        <p:attrNameLst>
                                          <p:attrName>style.visibility</p:attrName>
                                        </p:attrNameLst>
                                      </p:cBhvr>
                                      <p:to>
                                        <p:strVal val="visible"/>
                                      </p:to>
                                    </p:set>
                                    <p:animEffect transition="in" filter="fade">
                                      <p:cBhvr>
                                        <p:cTn id="56" dur="500"/>
                                        <p:tgtEl>
                                          <p:spTgt spid="1033"/>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027"/>
                                        </p:tgtEl>
                                        <p:attrNameLst>
                                          <p:attrName>style.visibility</p:attrName>
                                        </p:attrNameLst>
                                      </p:cBhvr>
                                      <p:to>
                                        <p:strVal val="visible"/>
                                      </p:to>
                                    </p:set>
                                    <p:animEffect transition="in" filter="fade">
                                      <p:cBhvr>
                                        <p:cTn id="61" dur="1000"/>
                                        <p:tgtEl>
                                          <p:spTgt spid="1027"/>
                                        </p:tgtEl>
                                      </p:cBhvr>
                                    </p:animEffect>
                                    <p:anim calcmode="lin" valueType="num">
                                      <p:cBhvr>
                                        <p:cTn id="62" dur="1000" fill="hold"/>
                                        <p:tgtEl>
                                          <p:spTgt spid="1027"/>
                                        </p:tgtEl>
                                        <p:attrNameLst>
                                          <p:attrName>ppt_x</p:attrName>
                                        </p:attrNameLst>
                                      </p:cBhvr>
                                      <p:tavLst>
                                        <p:tav tm="0">
                                          <p:val>
                                            <p:strVal val="#ppt_x"/>
                                          </p:val>
                                        </p:tav>
                                        <p:tav tm="100000">
                                          <p:val>
                                            <p:strVal val="#ppt_x"/>
                                          </p:val>
                                        </p:tav>
                                      </p:tavLst>
                                    </p:anim>
                                    <p:anim calcmode="lin" valueType="num">
                                      <p:cBhvr>
                                        <p:cTn id="63"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028"/>
                                        </p:tgtEl>
                                        <p:attrNameLst>
                                          <p:attrName>style.visibility</p:attrName>
                                        </p:attrNameLst>
                                      </p:cBhvr>
                                      <p:to>
                                        <p:strVal val="visible"/>
                                      </p:to>
                                    </p:set>
                                    <p:animEffect transition="in" filter="fade">
                                      <p:cBhvr>
                                        <p:cTn id="68" dur="1000"/>
                                        <p:tgtEl>
                                          <p:spTgt spid="1028"/>
                                        </p:tgtEl>
                                      </p:cBhvr>
                                    </p:animEffect>
                                    <p:anim calcmode="lin" valueType="num">
                                      <p:cBhvr>
                                        <p:cTn id="69" dur="1000" fill="hold"/>
                                        <p:tgtEl>
                                          <p:spTgt spid="1028"/>
                                        </p:tgtEl>
                                        <p:attrNameLst>
                                          <p:attrName>ppt_x</p:attrName>
                                        </p:attrNameLst>
                                      </p:cBhvr>
                                      <p:tavLst>
                                        <p:tav tm="0">
                                          <p:val>
                                            <p:strVal val="#ppt_x"/>
                                          </p:val>
                                        </p:tav>
                                        <p:tav tm="100000">
                                          <p:val>
                                            <p:strVal val="#ppt_x"/>
                                          </p:val>
                                        </p:tav>
                                      </p:tavLst>
                                    </p:anim>
                                    <p:anim calcmode="lin" valueType="num">
                                      <p:cBhvr>
                                        <p:cTn id="70" dur="1000" fill="hold"/>
                                        <p:tgtEl>
                                          <p:spTgt spid="1028"/>
                                        </p:tgtEl>
                                        <p:attrNameLst>
                                          <p:attrName>ppt_y</p:attrName>
                                        </p:attrNameLst>
                                      </p:cBhvr>
                                      <p:tavLst>
                                        <p:tav tm="0">
                                          <p:val>
                                            <p:strVal val="#ppt_y+.1"/>
                                          </p:val>
                                        </p:tav>
                                        <p:tav tm="100000">
                                          <p:val>
                                            <p:strVal val="#ppt_y"/>
                                          </p:val>
                                        </p:tav>
                                      </p:tavLst>
                                    </p:anim>
                                  </p:childTnLst>
                                </p:cTn>
                              </p:par>
                              <p:par>
                                <p:cTn id="71" presetID="10" presetClass="entr" presetSubtype="0" fill="hold" nodeType="withEffect">
                                  <p:stCondLst>
                                    <p:cond delay="0"/>
                                  </p:stCondLst>
                                  <p:childTnLst>
                                    <p:set>
                                      <p:cBhvr>
                                        <p:cTn id="72" dur="1" fill="hold">
                                          <p:stCondLst>
                                            <p:cond delay="0"/>
                                          </p:stCondLst>
                                        </p:cTn>
                                        <p:tgtEl>
                                          <p:spTgt spid="1032"/>
                                        </p:tgtEl>
                                        <p:attrNameLst>
                                          <p:attrName>style.visibility</p:attrName>
                                        </p:attrNameLst>
                                      </p:cBhvr>
                                      <p:to>
                                        <p:strVal val="visible"/>
                                      </p:to>
                                    </p:set>
                                    <p:animEffect transition="in" filter="fade">
                                      <p:cBhvr>
                                        <p:cTn id="73"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320"/>
            <a:ext cx="12192000" cy="923330"/>
          </a:xfrm>
          <a:prstGeom prst="rect">
            <a:avLst/>
          </a:prstGeom>
          <a:noFill/>
        </p:spPr>
        <p:txBody>
          <a:bodyPr wrap="square" rtlCol="0">
            <a:spAutoFit/>
          </a:bodyPr>
          <a:lstStyle/>
          <a:p>
            <a:pPr algn="ctr"/>
            <a:r>
              <a:rPr lang="en-US" sz="5400" dirty="0">
                <a:solidFill>
                  <a:schemeClr val="bg1"/>
                </a:solidFill>
              </a:rPr>
              <a:t>Idols Are Idols And A Burden</a:t>
            </a:r>
          </a:p>
        </p:txBody>
      </p:sp>
      <p:sp>
        <p:nvSpPr>
          <p:cNvPr id="8" name="Rectangle 7"/>
          <p:cNvSpPr/>
          <p:nvPr/>
        </p:nvSpPr>
        <p:spPr>
          <a:xfrm>
            <a:off x="0" y="6457890"/>
            <a:ext cx="1532586" cy="400110"/>
          </a:xfrm>
          <a:prstGeom prst="rect">
            <a:avLst/>
          </a:prstGeom>
        </p:spPr>
        <p:txBody>
          <a:bodyPr wrap="square">
            <a:spAutoFit/>
          </a:bodyPr>
          <a:lstStyle/>
          <a:p>
            <a:r>
              <a:rPr lang="en-US" sz="2000" b="0" i="0" dirty="0">
                <a:solidFill>
                  <a:schemeClr val="bg1"/>
                </a:solidFill>
                <a:effectLst/>
              </a:rPr>
              <a:t>Isaiah 46</a:t>
            </a:r>
            <a:endParaRPr lang="en-US" sz="2000" dirty="0">
              <a:solidFill>
                <a:schemeClr val="bg1"/>
              </a:solidFill>
            </a:endParaRPr>
          </a:p>
        </p:txBody>
      </p:sp>
      <p:sp>
        <p:nvSpPr>
          <p:cNvPr id="9" name="Rectangle 8"/>
          <p:cNvSpPr/>
          <p:nvPr/>
        </p:nvSpPr>
        <p:spPr>
          <a:xfrm>
            <a:off x="405685" y="709589"/>
            <a:ext cx="6096000" cy="2246769"/>
          </a:xfrm>
          <a:prstGeom prst="rect">
            <a:avLst/>
          </a:prstGeom>
        </p:spPr>
        <p:txBody>
          <a:bodyPr>
            <a:spAutoFit/>
          </a:bodyPr>
          <a:lstStyle/>
          <a:p>
            <a:r>
              <a:rPr lang="en-US" sz="2000" dirty="0">
                <a:solidFill>
                  <a:schemeClr val="bg1"/>
                </a:solidFill>
              </a:rPr>
              <a:t>Does man make God or does God make man? </a:t>
            </a:r>
          </a:p>
          <a:p>
            <a:r>
              <a:rPr lang="en-US" sz="2000" dirty="0">
                <a:solidFill>
                  <a:schemeClr val="bg1"/>
                </a:solidFill>
              </a:rPr>
              <a:t>Should man be stronger than God or should God be stronger than man? </a:t>
            </a:r>
          </a:p>
          <a:p>
            <a:r>
              <a:rPr lang="en-US" sz="2000" dirty="0">
                <a:solidFill>
                  <a:schemeClr val="bg1"/>
                </a:solidFill>
              </a:rPr>
              <a:t>Should man or God have greater carrying capacity? </a:t>
            </a:r>
          </a:p>
          <a:p>
            <a:endParaRPr lang="en-US" sz="2000" dirty="0">
              <a:solidFill>
                <a:schemeClr val="bg1"/>
              </a:solidFill>
            </a:endParaRPr>
          </a:p>
          <a:p>
            <a:r>
              <a:rPr lang="en-US" sz="2000" dirty="0">
                <a:solidFill>
                  <a:schemeClr val="bg1"/>
                </a:solidFill>
              </a:rPr>
              <a:t>The questions are ridiculous, but so is the practice of making a god and then worshipping it. </a:t>
            </a:r>
          </a:p>
        </p:txBody>
      </p:sp>
      <p:sp>
        <p:nvSpPr>
          <p:cNvPr id="10" name="Rectangle 9"/>
          <p:cNvSpPr/>
          <p:nvPr/>
        </p:nvSpPr>
        <p:spPr>
          <a:xfrm>
            <a:off x="5790128" y="3795623"/>
            <a:ext cx="6096000" cy="2862322"/>
          </a:xfrm>
          <a:prstGeom prst="rect">
            <a:avLst/>
          </a:prstGeom>
        </p:spPr>
        <p:txBody>
          <a:bodyPr>
            <a:spAutoFit/>
          </a:bodyPr>
          <a:lstStyle/>
          <a:p>
            <a:r>
              <a:rPr lang="en-US" sz="2000" dirty="0">
                <a:solidFill>
                  <a:schemeClr val="bg1"/>
                </a:solidFill>
              </a:rPr>
              <a:t>The Lord will carry us if we will let him. Instead, sometimes we burden ourselves with our idolatry, when the Lord has promised</a:t>
            </a:r>
            <a:endParaRPr lang="en-US" sz="2000" dirty="0">
              <a:solidFill>
                <a:srgbClr val="FFFF00"/>
              </a:solidFill>
            </a:endParaRPr>
          </a:p>
          <a:p>
            <a:endParaRPr lang="en-US" sz="2000" dirty="0">
              <a:solidFill>
                <a:srgbClr val="FFFF00"/>
              </a:solidFill>
            </a:endParaRPr>
          </a:p>
          <a:p>
            <a:r>
              <a:rPr lang="en-US" sz="2000" dirty="0">
                <a:solidFill>
                  <a:srgbClr val="FFFF00"/>
                </a:solidFill>
              </a:rPr>
              <a:t> "Come unto me, all ye that </a:t>
            </a:r>
            <a:r>
              <a:rPr lang="en-US" sz="2000" dirty="0" err="1">
                <a:solidFill>
                  <a:srgbClr val="FFFF00"/>
                </a:solidFill>
              </a:rPr>
              <a:t>labour</a:t>
            </a:r>
            <a:r>
              <a:rPr lang="en-US" sz="2000" dirty="0">
                <a:solidFill>
                  <a:srgbClr val="FFFF00"/>
                </a:solidFill>
              </a:rPr>
              <a:t> and are heavy laden, and I will give you rest. Take my yoke upon you, and learn of me; for I am meek and lowly in heart: and ye shall find rest unto your souls. For my yoke is easy, and my burden is light." (Matt. 11:28-30)</a:t>
            </a:r>
          </a:p>
        </p:txBody>
      </p:sp>
      <p:pic>
        <p:nvPicPr>
          <p:cNvPr id="12" name="Picture 2" descr="http://www.uni.edu/becker/anImated%20question%20mark%2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78688" y="909010"/>
            <a:ext cx="1459440" cy="247710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0868698" y="6406510"/>
            <a:ext cx="1323302" cy="400110"/>
          </a:xfrm>
          <a:prstGeom prst="rect">
            <a:avLst/>
          </a:prstGeom>
        </p:spPr>
        <p:txBody>
          <a:bodyPr wrap="square">
            <a:spAutoFit/>
          </a:bodyPr>
          <a:lstStyle/>
          <a:p>
            <a:pPr algn="r"/>
            <a:r>
              <a:rPr lang="en-US" sz="2000" b="0" i="0" dirty="0">
                <a:solidFill>
                  <a:schemeClr val="bg1"/>
                </a:solidFill>
                <a:effectLst/>
              </a:rPr>
              <a:t>(11)</a:t>
            </a:r>
            <a:endParaRPr lang="en-US" sz="2000"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539" y="3216062"/>
            <a:ext cx="4023916" cy="3097983"/>
          </a:xfrm>
          <a:prstGeom prst="rect">
            <a:avLst/>
          </a:prstGeom>
        </p:spPr>
      </p:pic>
      <p:pic>
        <p:nvPicPr>
          <p:cNvPr id="3076" name="Picture 4" descr="http://rachelbloggyfroggy.files.wordpress.com/2011/03/ya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293" y="3177857"/>
            <a:ext cx="4698409" cy="313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82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9">
                                            <p:txEl>
                                              <p:pRg st="0" end="0"/>
                                            </p:txEl>
                                          </p:spTgt>
                                        </p:tgtEl>
                                      </p:cBhvr>
                                    </p:animEffect>
                                    <p:set>
                                      <p:cBhvr>
                                        <p:cTn id="9"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childTnLst>
                                </p:cTn>
                              </p:par>
                              <p:par>
                                <p:cTn id="14" presetID="10" presetClass="exit" presetSubtype="0" fill="hold" nodeType="withEffect">
                                  <p:stCondLst>
                                    <p:cond delay="0"/>
                                  </p:stCondLst>
                                  <p:childTnLst>
                                    <p:animEffect transition="out" filter="fade">
                                      <p:cBhvr>
                                        <p:cTn id="15" dur="500"/>
                                        <p:tgtEl>
                                          <p:spTgt spid="9">
                                            <p:txEl>
                                              <p:pRg st="1" end="1"/>
                                            </p:txEl>
                                          </p:spTgt>
                                        </p:tgtEl>
                                      </p:cBhvr>
                                    </p:animEffect>
                                    <p:set>
                                      <p:cBhvr>
                                        <p:cTn id="16" dur="1" fill="hold">
                                          <p:stCondLst>
                                            <p:cond delay="499"/>
                                          </p:stCondLst>
                                        </p:cTn>
                                        <p:tgtEl>
                                          <p:spTgt spid="9">
                                            <p:txEl>
                                              <p:pRg st="1" end="1"/>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par>
                                <p:cTn id="21" presetID="10" presetClass="exit" presetSubtype="0" fill="hold" nodeType="withEffect">
                                  <p:stCondLst>
                                    <p:cond delay="0"/>
                                  </p:stCondLst>
                                  <p:childTnLst>
                                    <p:animEffect transition="out" filter="fade">
                                      <p:cBhvr>
                                        <p:cTn id="22" dur="500"/>
                                        <p:tgtEl>
                                          <p:spTgt spid="9">
                                            <p:txEl>
                                              <p:pRg st="2" end="2"/>
                                            </p:txEl>
                                          </p:spTgt>
                                        </p:tgtEl>
                                      </p:cBhvr>
                                    </p:animEffect>
                                    <p:set>
                                      <p:cBhvr>
                                        <p:cTn id="23" dur="1" fill="hold">
                                          <p:stCondLst>
                                            <p:cond delay="499"/>
                                          </p:stCondLst>
                                        </p:cTn>
                                        <p:tgtEl>
                                          <p:spTgt spid="9">
                                            <p:txEl>
                                              <p:pRg st="2" end="2"/>
                                            </p:txEl>
                                          </p:spTgt>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3076"/>
                                        </p:tgtEl>
                                      </p:cBhvr>
                                    </p:animEffect>
                                    <p:set>
                                      <p:cBhvr>
                                        <p:cTn id="29" dur="1" fill="hold">
                                          <p:stCondLst>
                                            <p:cond delay="499"/>
                                          </p:stCondLst>
                                        </p:cTn>
                                        <p:tgtEl>
                                          <p:spTgt spid="3076"/>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childTnLst>
                                </p:cTn>
                              </p:par>
                              <p:par>
                                <p:cTn id="32" presetID="10" presetClass="exit" presetSubtype="0" fill="hold" nodeType="withEffect">
                                  <p:stCondLst>
                                    <p:cond delay="0"/>
                                  </p:stCondLst>
                                  <p:childTnLst>
                                    <p:animEffect transition="out" filter="fade">
                                      <p:cBhvr>
                                        <p:cTn id="33" dur="500"/>
                                        <p:tgtEl>
                                          <p:spTgt spid="9">
                                            <p:txEl>
                                              <p:pRg st="4" end="4"/>
                                            </p:txEl>
                                          </p:spTgt>
                                        </p:tgtEl>
                                      </p:cBhvr>
                                    </p:animEffect>
                                    <p:set>
                                      <p:cBhvr>
                                        <p:cTn id="34" dur="1" fill="hold">
                                          <p:stCondLst>
                                            <p:cond delay="499"/>
                                          </p:stCondLst>
                                        </p:cTn>
                                        <p:tgtEl>
                                          <p:spTgt spid="9">
                                            <p:txEl>
                                              <p:pRg st="4" end="4"/>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6457890"/>
            <a:ext cx="6096000" cy="400110"/>
          </a:xfrm>
          <a:prstGeom prst="rect">
            <a:avLst/>
          </a:prstGeom>
        </p:spPr>
        <p:txBody>
          <a:bodyPr>
            <a:spAutoFit/>
          </a:bodyPr>
          <a:lstStyle/>
          <a:p>
            <a:r>
              <a:rPr lang="en-US" sz="2000" b="0" i="0" dirty="0">
                <a:solidFill>
                  <a:schemeClr val="bg1"/>
                </a:solidFill>
                <a:effectLst/>
              </a:rPr>
              <a:t>Isaiah 46:4</a:t>
            </a:r>
            <a:endParaRPr lang="en-US" sz="2000" dirty="0">
              <a:solidFill>
                <a:schemeClr val="bg1"/>
              </a:solidFill>
            </a:endParaRPr>
          </a:p>
        </p:txBody>
      </p:sp>
      <p:pic>
        <p:nvPicPr>
          <p:cNvPr id="3074" name="Picture 2" descr="http://41.media.tumblr.com/ab6a95301505a2331759e835c8a19b31/tumblr_mzktdpgEWs1s9od7wo1_1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6069" y="118484"/>
            <a:ext cx="4438404" cy="65394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32834" y="-286868"/>
            <a:ext cx="6096000" cy="6740307"/>
          </a:xfrm>
          <a:prstGeom prst="rect">
            <a:avLst/>
          </a:prstGeom>
        </p:spPr>
        <p:txBody>
          <a:bodyPr>
            <a:spAutoFit/>
          </a:bodyPr>
          <a:lstStyle/>
          <a:p>
            <a:pPr fontAlgn="base"/>
            <a:r>
              <a:rPr lang="en-US" dirty="0">
                <a:solidFill>
                  <a:schemeClr val="bg1"/>
                </a:solidFill>
                <a:latin typeface="Abadi" panose="020B0604020104020204" pitchFamily="34" charset="0"/>
              </a:rPr>
              <a:t> </a:t>
            </a:r>
          </a:p>
          <a:p>
            <a:pPr algn="ctr" fontAlgn="base"/>
            <a:r>
              <a:rPr lang="en-US" b="1" dirty="0">
                <a:solidFill>
                  <a:schemeClr val="bg1"/>
                </a:solidFill>
                <a:latin typeface="Abadi" panose="020B0604020104020204" pitchFamily="34" charset="0"/>
              </a:rPr>
              <a:t>Footprints</a:t>
            </a:r>
            <a:endParaRPr lang="en-US" dirty="0">
              <a:solidFill>
                <a:schemeClr val="bg1"/>
              </a:solidFill>
              <a:latin typeface="Abadi" panose="020B0604020104020204" pitchFamily="34" charset="0"/>
            </a:endParaRPr>
          </a:p>
          <a:p>
            <a:pPr algn="ctr" fontAlgn="base"/>
            <a:r>
              <a:rPr lang="en-US" i="1" dirty="0">
                <a:solidFill>
                  <a:schemeClr val="bg1"/>
                </a:solidFill>
                <a:latin typeface="Abadi" panose="020B0604020104020204" pitchFamily="34" charset="0"/>
              </a:rPr>
              <a:t>One night I had a dream. I dreamed I was walking along the beach with the Lord, and across the sky flashed scenes from my life. For each scene I noticed two sets of footprints in the sand. One belonged to me and the other to the Lord.</a:t>
            </a:r>
            <a:endParaRPr lang="en-US" dirty="0">
              <a:solidFill>
                <a:schemeClr val="bg1"/>
              </a:solidFill>
              <a:latin typeface="Abadi" panose="020B0604020104020204" pitchFamily="34" charset="0"/>
            </a:endParaRPr>
          </a:p>
          <a:p>
            <a:pPr algn="ctr" fontAlgn="base"/>
            <a:r>
              <a:rPr lang="en-US" dirty="0">
                <a:solidFill>
                  <a:schemeClr val="bg1"/>
                </a:solidFill>
                <a:latin typeface="Abadi" panose="020B0604020104020204" pitchFamily="34" charset="0"/>
              </a:rPr>
              <a:t> </a:t>
            </a:r>
          </a:p>
          <a:p>
            <a:pPr algn="ctr" fontAlgn="base"/>
            <a:r>
              <a:rPr lang="en-US" i="1" dirty="0">
                <a:solidFill>
                  <a:schemeClr val="bg1"/>
                </a:solidFill>
                <a:latin typeface="Abadi" panose="020B0604020104020204" pitchFamily="34" charset="0"/>
              </a:rPr>
              <a:t>When the last scene of my life flashed before me, I looked back at the footprints in the sand. I noticed that many times along the path of my life, there was only one set of footprints. I also noticed that it happened at the very lowest and saddest times in my life. This really bothered me, and I questioned the Lord about it.</a:t>
            </a:r>
            <a:endParaRPr lang="en-US" dirty="0">
              <a:solidFill>
                <a:schemeClr val="bg1"/>
              </a:solidFill>
              <a:latin typeface="Abadi" panose="020B0604020104020204" pitchFamily="34" charset="0"/>
            </a:endParaRPr>
          </a:p>
          <a:p>
            <a:pPr algn="ctr" fontAlgn="base"/>
            <a:r>
              <a:rPr lang="en-US" dirty="0">
                <a:solidFill>
                  <a:schemeClr val="bg1"/>
                </a:solidFill>
                <a:latin typeface="Abadi" panose="020B0604020104020204" pitchFamily="34" charset="0"/>
              </a:rPr>
              <a:t> </a:t>
            </a:r>
          </a:p>
          <a:p>
            <a:pPr algn="ctr" fontAlgn="base"/>
            <a:r>
              <a:rPr lang="en-US" i="1" dirty="0">
                <a:solidFill>
                  <a:schemeClr val="bg1"/>
                </a:solidFill>
                <a:latin typeface="Abadi" panose="020B0604020104020204" pitchFamily="34" charset="0"/>
              </a:rPr>
              <a:t>"Lord, you said that once I decided to follow you, you would walk with me all the way, but I have noticed that during the most troublesome times in my life, there is only one set of footprints. I don't understand why in times when I needed you most, you should leave me."</a:t>
            </a:r>
            <a:endParaRPr lang="en-US" dirty="0">
              <a:solidFill>
                <a:schemeClr val="bg1"/>
              </a:solidFill>
              <a:latin typeface="Abadi" panose="020B0604020104020204" pitchFamily="34" charset="0"/>
            </a:endParaRPr>
          </a:p>
          <a:p>
            <a:pPr algn="ctr" fontAlgn="base"/>
            <a:r>
              <a:rPr lang="en-US" dirty="0">
                <a:solidFill>
                  <a:schemeClr val="bg1"/>
                </a:solidFill>
                <a:latin typeface="Abadi" panose="020B0604020104020204" pitchFamily="34" charset="0"/>
              </a:rPr>
              <a:t> </a:t>
            </a:r>
          </a:p>
          <a:p>
            <a:pPr algn="ctr" fontAlgn="base"/>
            <a:r>
              <a:rPr lang="en-US" i="1" dirty="0">
                <a:solidFill>
                  <a:schemeClr val="bg1"/>
                </a:solidFill>
                <a:latin typeface="Abadi" panose="020B0604020104020204" pitchFamily="34" charset="0"/>
              </a:rPr>
              <a:t>The Lord replied, "My precious, precious child. I love you and I would never, never leave you during your times of trial and suffering. When you saw only one set of footprints, it was then that I carried you."</a:t>
            </a:r>
            <a:endParaRPr lang="en-US" b="0" i="0" dirty="0">
              <a:solidFill>
                <a:schemeClr val="bg1"/>
              </a:solidFill>
              <a:effectLst/>
              <a:latin typeface="Abadi" panose="020B0604020104020204" pitchFamily="34" charset="0"/>
            </a:endParaRPr>
          </a:p>
        </p:txBody>
      </p:sp>
    </p:spTree>
    <p:extLst>
      <p:ext uri="{BB962C8B-B14F-4D97-AF65-F5344CB8AC3E}">
        <p14:creationId xmlns:p14="http://schemas.microsoft.com/office/powerpoint/2010/main" val="165034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320"/>
            <a:ext cx="12192000" cy="923330"/>
          </a:xfrm>
          <a:prstGeom prst="rect">
            <a:avLst/>
          </a:prstGeom>
          <a:noFill/>
        </p:spPr>
        <p:txBody>
          <a:bodyPr wrap="square" rtlCol="0">
            <a:spAutoFit/>
          </a:bodyPr>
          <a:lstStyle/>
          <a:p>
            <a:pPr algn="ctr"/>
            <a:r>
              <a:rPr lang="en-US" sz="5400" dirty="0">
                <a:solidFill>
                  <a:schemeClr val="bg1"/>
                </a:solidFill>
              </a:rPr>
              <a:t>The Graven Images</a:t>
            </a:r>
          </a:p>
        </p:txBody>
      </p:sp>
      <p:sp>
        <p:nvSpPr>
          <p:cNvPr id="8" name="Rectangle 7"/>
          <p:cNvSpPr/>
          <p:nvPr/>
        </p:nvSpPr>
        <p:spPr>
          <a:xfrm>
            <a:off x="0" y="6457890"/>
            <a:ext cx="6096000" cy="400110"/>
          </a:xfrm>
          <a:prstGeom prst="rect">
            <a:avLst/>
          </a:prstGeom>
        </p:spPr>
        <p:txBody>
          <a:bodyPr>
            <a:spAutoFit/>
          </a:bodyPr>
          <a:lstStyle/>
          <a:p>
            <a:r>
              <a:rPr lang="en-US" sz="2000" b="0" i="0" dirty="0">
                <a:solidFill>
                  <a:schemeClr val="bg1"/>
                </a:solidFill>
                <a:effectLst/>
              </a:rPr>
              <a:t>Isaiah 46</a:t>
            </a:r>
            <a:endParaRPr lang="en-US" sz="2000" dirty="0">
              <a:solidFill>
                <a:schemeClr val="bg1"/>
              </a:solidFill>
            </a:endParaRPr>
          </a:p>
        </p:txBody>
      </p:sp>
      <p:sp>
        <p:nvSpPr>
          <p:cNvPr id="7" name="Rectangle 6"/>
          <p:cNvSpPr/>
          <p:nvPr/>
        </p:nvSpPr>
        <p:spPr>
          <a:xfrm>
            <a:off x="998113" y="2108075"/>
            <a:ext cx="2672366" cy="646331"/>
          </a:xfrm>
          <a:prstGeom prst="rect">
            <a:avLst/>
          </a:prstGeom>
          <a:solidFill>
            <a:schemeClr val="accent3">
              <a:lumMod val="75000"/>
            </a:schemeClr>
          </a:solidFill>
          <a:ln>
            <a:solidFill>
              <a:schemeClr val="tx1"/>
            </a:solidFill>
          </a:ln>
        </p:spPr>
        <p:txBody>
          <a:bodyPr wrap="square">
            <a:spAutoFit/>
          </a:bodyPr>
          <a:lstStyle/>
          <a:p>
            <a:pPr algn="ctr"/>
            <a:r>
              <a:rPr lang="en-US" dirty="0">
                <a:solidFill>
                  <a:schemeClr val="bg1"/>
                </a:solidFill>
              </a:rPr>
              <a:t>Isaiah 47:5—Called ‘the lady of kingdoms</a:t>
            </a:r>
          </a:p>
        </p:txBody>
      </p:sp>
      <p:sp>
        <p:nvSpPr>
          <p:cNvPr id="11" name="Rectangle 10"/>
          <p:cNvSpPr/>
          <p:nvPr/>
        </p:nvSpPr>
        <p:spPr>
          <a:xfrm>
            <a:off x="4831723" y="1953935"/>
            <a:ext cx="5741831" cy="923330"/>
          </a:xfrm>
          <a:prstGeom prst="rect">
            <a:avLst/>
          </a:prstGeom>
          <a:solidFill>
            <a:schemeClr val="accent5">
              <a:lumMod val="75000"/>
            </a:schemeClr>
          </a:solidFill>
          <a:ln>
            <a:solidFill>
              <a:schemeClr val="tx1"/>
            </a:solidFill>
          </a:ln>
        </p:spPr>
        <p:txBody>
          <a:bodyPr wrap="square">
            <a:spAutoFit/>
          </a:bodyPr>
          <a:lstStyle/>
          <a:p>
            <a:pPr algn="ctr"/>
            <a:r>
              <a:rPr lang="en-US" dirty="0">
                <a:solidFill>
                  <a:schemeClr val="bg1"/>
                </a:solidFill>
              </a:rPr>
              <a:t>As society is attracted to a beautiful woman, so the children of men are attracted to the glitter and poser of spiritual Babylon</a:t>
            </a:r>
          </a:p>
        </p:txBody>
      </p:sp>
      <p:sp>
        <p:nvSpPr>
          <p:cNvPr id="12" name="Rectangle 11"/>
          <p:cNvSpPr/>
          <p:nvPr/>
        </p:nvSpPr>
        <p:spPr>
          <a:xfrm>
            <a:off x="998113" y="3356058"/>
            <a:ext cx="2672366" cy="1200329"/>
          </a:xfrm>
          <a:prstGeom prst="rect">
            <a:avLst/>
          </a:prstGeom>
          <a:solidFill>
            <a:schemeClr val="accent3">
              <a:lumMod val="75000"/>
            </a:schemeClr>
          </a:solidFill>
          <a:ln>
            <a:solidFill>
              <a:schemeClr val="tx1"/>
            </a:solidFill>
          </a:ln>
        </p:spPr>
        <p:txBody>
          <a:bodyPr wrap="square">
            <a:spAutoFit/>
          </a:bodyPr>
          <a:lstStyle/>
          <a:p>
            <a:pPr algn="ctr"/>
            <a:r>
              <a:rPr lang="en-US" dirty="0">
                <a:solidFill>
                  <a:schemeClr val="bg1"/>
                </a:solidFill>
              </a:rPr>
              <a:t>Isaiah 47:6—Showed no mercy to covenant Israel, but laid great burden upon her</a:t>
            </a:r>
          </a:p>
        </p:txBody>
      </p:sp>
      <p:sp>
        <p:nvSpPr>
          <p:cNvPr id="13" name="Rectangle 12"/>
          <p:cNvSpPr/>
          <p:nvPr/>
        </p:nvSpPr>
        <p:spPr>
          <a:xfrm>
            <a:off x="4831724" y="3566305"/>
            <a:ext cx="5741830" cy="923330"/>
          </a:xfrm>
          <a:prstGeom prst="rect">
            <a:avLst/>
          </a:prstGeom>
          <a:solidFill>
            <a:schemeClr val="accent5">
              <a:lumMod val="75000"/>
            </a:schemeClr>
          </a:solidFill>
          <a:ln>
            <a:solidFill>
              <a:schemeClr val="tx1"/>
            </a:solidFill>
          </a:ln>
        </p:spPr>
        <p:txBody>
          <a:bodyPr wrap="square">
            <a:spAutoFit/>
          </a:bodyPr>
          <a:lstStyle/>
          <a:p>
            <a:pPr algn="ctr" fontAlgn="base"/>
            <a:r>
              <a:rPr lang="en-US" dirty="0">
                <a:solidFill>
                  <a:schemeClr val="bg1"/>
                </a:solidFill>
              </a:rPr>
              <a:t>Through the wickedness of Babylon may appear attractive because it is easy or pleasurable, it only enslaves its subjects.</a:t>
            </a:r>
          </a:p>
        </p:txBody>
      </p:sp>
      <p:sp>
        <p:nvSpPr>
          <p:cNvPr id="14" name="Rectangle 13"/>
          <p:cNvSpPr/>
          <p:nvPr/>
        </p:nvSpPr>
        <p:spPr>
          <a:xfrm>
            <a:off x="998113" y="4890603"/>
            <a:ext cx="2672366" cy="1477328"/>
          </a:xfrm>
          <a:prstGeom prst="rect">
            <a:avLst/>
          </a:prstGeom>
          <a:solidFill>
            <a:schemeClr val="accent3">
              <a:lumMod val="75000"/>
            </a:schemeClr>
          </a:solidFill>
          <a:ln>
            <a:solidFill>
              <a:schemeClr val="tx1"/>
            </a:solidFill>
          </a:ln>
        </p:spPr>
        <p:txBody>
          <a:bodyPr wrap="square">
            <a:spAutoFit/>
          </a:bodyPr>
          <a:lstStyle/>
          <a:p>
            <a:pPr algn="ctr"/>
            <a:r>
              <a:rPr lang="en-US" dirty="0">
                <a:solidFill>
                  <a:schemeClr val="bg1"/>
                </a:solidFill>
              </a:rPr>
              <a:t>Isaiah 47:7—Boasted of being indestructible, but failed to see the judgment that would finally destroy her</a:t>
            </a:r>
          </a:p>
        </p:txBody>
      </p:sp>
      <p:sp>
        <p:nvSpPr>
          <p:cNvPr id="15" name="Rectangle 14"/>
          <p:cNvSpPr/>
          <p:nvPr/>
        </p:nvSpPr>
        <p:spPr>
          <a:xfrm>
            <a:off x="4831724" y="5186817"/>
            <a:ext cx="5741830" cy="923330"/>
          </a:xfrm>
          <a:prstGeom prst="rect">
            <a:avLst/>
          </a:prstGeom>
          <a:solidFill>
            <a:schemeClr val="accent5">
              <a:lumMod val="75000"/>
            </a:schemeClr>
          </a:solidFill>
          <a:ln>
            <a:solidFill>
              <a:schemeClr val="tx1"/>
            </a:solidFill>
          </a:ln>
        </p:spPr>
        <p:txBody>
          <a:bodyPr wrap="square">
            <a:spAutoFit/>
          </a:bodyPr>
          <a:lstStyle/>
          <a:p>
            <a:pPr fontAlgn="base"/>
            <a:r>
              <a:rPr lang="en-US" dirty="0">
                <a:solidFill>
                  <a:schemeClr val="bg1"/>
                </a:solidFill>
              </a:rPr>
              <a:t>In blindness, spiritual Babylon wreaks havoc upon the world, failing to see the self-destructive nature of her acts.</a:t>
            </a:r>
          </a:p>
        </p:txBody>
      </p:sp>
      <p:sp>
        <p:nvSpPr>
          <p:cNvPr id="3" name="Right Arrow 2"/>
          <p:cNvSpPr/>
          <p:nvPr/>
        </p:nvSpPr>
        <p:spPr>
          <a:xfrm>
            <a:off x="3792828" y="2185083"/>
            <a:ext cx="916547" cy="492316"/>
          </a:xfrm>
          <a:prstGeom prst="right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3792828" y="3756232"/>
            <a:ext cx="916547" cy="492316"/>
          </a:xfrm>
          <a:prstGeom prst="right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3772353" y="5377716"/>
            <a:ext cx="916547" cy="492316"/>
          </a:xfrm>
          <a:prstGeom prst="right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98113" y="1102928"/>
            <a:ext cx="7886163" cy="492316"/>
            <a:chOff x="998113" y="1102928"/>
            <a:chExt cx="7886163" cy="492316"/>
          </a:xfrm>
        </p:grpSpPr>
        <p:sp>
          <p:nvSpPr>
            <p:cNvPr id="9" name="Rectangle 8"/>
            <p:cNvSpPr/>
            <p:nvPr/>
          </p:nvSpPr>
          <p:spPr>
            <a:xfrm>
              <a:off x="998113" y="1177557"/>
              <a:ext cx="2672366" cy="369332"/>
            </a:xfrm>
            <a:prstGeom prst="rect">
              <a:avLst/>
            </a:prstGeom>
            <a:solidFill>
              <a:schemeClr val="accent3">
                <a:lumMod val="75000"/>
              </a:schemeClr>
            </a:solidFill>
            <a:ln>
              <a:solidFill>
                <a:schemeClr val="tx1"/>
              </a:solidFill>
            </a:ln>
          </p:spPr>
          <p:txBody>
            <a:bodyPr wrap="square">
              <a:spAutoFit/>
            </a:bodyPr>
            <a:lstStyle/>
            <a:p>
              <a:pPr algn="ctr"/>
              <a:r>
                <a:rPr lang="en-US" dirty="0">
                  <a:solidFill>
                    <a:schemeClr val="bg1"/>
                  </a:solidFill>
                </a:rPr>
                <a:t>Babylon of the Chaldees</a:t>
              </a:r>
            </a:p>
          </p:txBody>
        </p:sp>
        <p:sp>
          <p:nvSpPr>
            <p:cNvPr id="10" name="Rectangle 9"/>
            <p:cNvSpPr/>
            <p:nvPr/>
          </p:nvSpPr>
          <p:spPr>
            <a:xfrm>
              <a:off x="4831724" y="1164420"/>
              <a:ext cx="4052552" cy="369332"/>
            </a:xfrm>
            <a:prstGeom prst="rect">
              <a:avLst/>
            </a:prstGeom>
            <a:solidFill>
              <a:schemeClr val="accent5">
                <a:lumMod val="75000"/>
              </a:schemeClr>
            </a:solidFill>
            <a:ln>
              <a:solidFill>
                <a:schemeClr val="tx1"/>
              </a:solidFill>
            </a:ln>
          </p:spPr>
          <p:txBody>
            <a:bodyPr wrap="square">
              <a:spAutoFit/>
            </a:bodyPr>
            <a:lstStyle/>
            <a:p>
              <a:pPr algn="ctr"/>
              <a:r>
                <a:rPr lang="en-US" dirty="0">
                  <a:solidFill>
                    <a:schemeClr val="bg1"/>
                  </a:solidFill>
                </a:rPr>
                <a:t>Babylon or Spiritual Weakness</a:t>
              </a:r>
            </a:p>
          </p:txBody>
        </p:sp>
        <p:sp>
          <p:nvSpPr>
            <p:cNvPr id="18" name="Right Arrow 17"/>
            <p:cNvSpPr/>
            <p:nvPr/>
          </p:nvSpPr>
          <p:spPr>
            <a:xfrm>
              <a:off x="3781022" y="1102928"/>
              <a:ext cx="916547" cy="492316"/>
            </a:xfrm>
            <a:prstGeom prst="right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10868698" y="6406510"/>
            <a:ext cx="1323302" cy="400110"/>
          </a:xfrm>
          <a:prstGeom prst="rect">
            <a:avLst/>
          </a:prstGeom>
        </p:spPr>
        <p:txBody>
          <a:bodyPr wrap="square">
            <a:spAutoFit/>
          </a:bodyPr>
          <a:lstStyle/>
          <a:p>
            <a:pPr algn="r"/>
            <a:r>
              <a:rPr lang="en-US" sz="2000" b="0" i="0" dirty="0">
                <a:solidFill>
                  <a:schemeClr val="bg1"/>
                </a:solidFill>
                <a:effectLst/>
              </a:rPr>
              <a:t>(3)</a:t>
            </a:r>
            <a:endParaRPr lang="en-US" sz="2000" dirty="0">
              <a:solidFill>
                <a:schemeClr val="bg1"/>
              </a:solidFill>
            </a:endParaRPr>
          </a:p>
        </p:txBody>
      </p:sp>
    </p:spTree>
    <p:extLst>
      <p:ext uri="{BB962C8B-B14F-4D97-AF65-F5344CB8AC3E}">
        <p14:creationId xmlns:p14="http://schemas.microsoft.com/office/powerpoint/2010/main" val="25028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0-#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0-#ppt_w/2"/>
                                          </p:val>
                                        </p:tav>
                                        <p:tav tm="100000">
                                          <p:val>
                                            <p:strVal val="#ppt_x"/>
                                          </p:val>
                                        </p:tav>
                                      </p:tavLst>
                                    </p:anim>
                                    <p:anim calcmode="lin" valueType="num">
                                      <p:cBhvr additive="base">
                                        <p:cTn id="26" dur="10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1000" fill="hold"/>
                                        <p:tgtEl>
                                          <p:spTgt spid="13"/>
                                        </p:tgtEl>
                                        <p:attrNameLst>
                                          <p:attrName>ppt_x</p:attrName>
                                        </p:attrNameLst>
                                      </p:cBhvr>
                                      <p:tavLst>
                                        <p:tav tm="0">
                                          <p:val>
                                            <p:strVal val="0-#ppt_w/2"/>
                                          </p:val>
                                        </p:tav>
                                        <p:tav tm="100000">
                                          <p:val>
                                            <p:strVal val="#ppt_x"/>
                                          </p:val>
                                        </p:tav>
                                      </p:tavLst>
                                    </p:anim>
                                    <p:anim calcmode="lin" valueType="num">
                                      <p:cBhvr additive="base">
                                        <p:cTn id="30"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1000" fill="hold"/>
                                        <p:tgtEl>
                                          <p:spTgt spid="17"/>
                                        </p:tgtEl>
                                        <p:attrNameLst>
                                          <p:attrName>ppt_x</p:attrName>
                                        </p:attrNameLst>
                                      </p:cBhvr>
                                      <p:tavLst>
                                        <p:tav tm="0">
                                          <p:val>
                                            <p:strVal val="0-#ppt_w/2"/>
                                          </p:val>
                                        </p:tav>
                                        <p:tav tm="100000">
                                          <p:val>
                                            <p:strVal val="#ppt_x"/>
                                          </p:val>
                                        </p:tav>
                                      </p:tavLst>
                                    </p:anim>
                                    <p:anim calcmode="lin" valueType="num">
                                      <p:cBhvr additive="base">
                                        <p:cTn id="40" dur="1000" fill="hold"/>
                                        <p:tgtEl>
                                          <p:spTgt spid="1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1000" fill="hold"/>
                                        <p:tgtEl>
                                          <p:spTgt spid="15"/>
                                        </p:tgtEl>
                                        <p:attrNameLst>
                                          <p:attrName>ppt_x</p:attrName>
                                        </p:attrNameLst>
                                      </p:cBhvr>
                                      <p:tavLst>
                                        <p:tav tm="0">
                                          <p:val>
                                            <p:strVal val="0-#ppt_w/2"/>
                                          </p:val>
                                        </p:tav>
                                        <p:tav tm="100000">
                                          <p:val>
                                            <p:strVal val="#ppt_x"/>
                                          </p:val>
                                        </p:tav>
                                      </p:tavLst>
                                    </p:anim>
                                    <p:anim calcmode="lin" valueType="num">
                                      <p:cBhvr additive="base">
                                        <p:cTn id="44"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P spid="15" grpId="0" animBg="1"/>
      <p:bldP spid="3"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6457890"/>
            <a:ext cx="6096000" cy="400110"/>
          </a:xfrm>
          <a:prstGeom prst="rect">
            <a:avLst/>
          </a:prstGeom>
        </p:spPr>
        <p:txBody>
          <a:bodyPr>
            <a:spAutoFit/>
          </a:bodyPr>
          <a:lstStyle/>
          <a:p>
            <a:r>
              <a:rPr lang="en-US" sz="2000" b="0" i="0" dirty="0">
                <a:solidFill>
                  <a:schemeClr val="bg1"/>
                </a:solidFill>
                <a:effectLst/>
              </a:rPr>
              <a:t>Isaiah 47</a:t>
            </a:r>
            <a:endParaRPr lang="en-US" sz="2000" dirty="0">
              <a:solidFill>
                <a:schemeClr val="bg1"/>
              </a:solidFill>
            </a:endParaRPr>
          </a:p>
        </p:txBody>
      </p:sp>
      <p:sp>
        <p:nvSpPr>
          <p:cNvPr id="7" name="Rectangle 6"/>
          <p:cNvSpPr/>
          <p:nvPr/>
        </p:nvSpPr>
        <p:spPr>
          <a:xfrm>
            <a:off x="566670" y="399010"/>
            <a:ext cx="3451538" cy="1200329"/>
          </a:xfrm>
          <a:prstGeom prst="rect">
            <a:avLst/>
          </a:prstGeom>
          <a:solidFill>
            <a:schemeClr val="accent3">
              <a:lumMod val="75000"/>
            </a:schemeClr>
          </a:solidFill>
          <a:ln>
            <a:solidFill>
              <a:schemeClr val="tx1"/>
            </a:solidFill>
          </a:ln>
        </p:spPr>
        <p:txBody>
          <a:bodyPr wrap="square">
            <a:spAutoFit/>
          </a:bodyPr>
          <a:lstStyle/>
          <a:p>
            <a:pPr algn="ctr"/>
            <a:r>
              <a:rPr lang="en-US" dirty="0">
                <a:solidFill>
                  <a:schemeClr val="bg1"/>
                </a:solidFill>
              </a:rPr>
              <a:t>Isaiah 47:8—Declared her pleasures to be the one and fulfillment of life’s dream, not merely the means to it</a:t>
            </a:r>
          </a:p>
        </p:txBody>
      </p:sp>
      <p:sp>
        <p:nvSpPr>
          <p:cNvPr id="11" name="Rectangle 10"/>
          <p:cNvSpPr/>
          <p:nvPr/>
        </p:nvSpPr>
        <p:spPr>
          <a:xfrm>
            <a:off x="5179453" y="176734"/>
            <a:ext cx="6501684" cy="1754326"/>
          </a:xfrm>
          <a:prstGeom prst="rect">
            <a:avLst/>
          </a:prstGeom>
          <a:solidFill>
            <a:schemeClr val="accent5">
              <a:lumMod val="75000"/>
            </a:schemeClr>
          </a:solidFill>
          <a:ln>
            <a:solidFill>
              <a:schemeClr val="tx1"/>
            </a:solidFill>
          </a:ln>
        </p:spPr>
        <p:txBody>
          <a:bodyPr wrap="square">
            <a:spAutoFit/>
          </a:bodyPr>
          <a:lstStyle/>
          <a:p>
            <a:pPr fontAlgn="base"/>
            <a:r>
              <a:rPr lang="en-US" dirty="0">
                <a:solidFill>
                  <a:schemeClr val="bg1"/>
                </a:solidFill>
              </a:rPr>
              <a:t>The Babylon of the world is enthroned triumphantly when men worship the lusts of the flesh. She becomes a counterfeit god. “They deny the power of God, the Holy One of Israel; and … say unto the people … there is no God” (2 Nephi 28:5), and “there is no hell”; thus the devil “grasps them with his awful chains from whence there is no deliverance” (2 Nephi 28:22).</a:t>
            </a:r>
          </a:p>
        </p:txBody>
      </p:sp>
      <p:sp>
        <p:nvSpPr>
          <p:cNvPr id="12" name="Rectangle 11"/>
          <p:cNvSpPr/>
          <p:nvPr/>
        </p:nvSpPr>
        <p:spPr>
          <a:xfrm>
            <a:off x="620331" y="2253619"/>
            <a:ext cx="3430748" cy="923330"/>
          </a:xfrm>
          <a:prstGeom prst="rect">
            <a:avLst/>
          </a:prstGeom>
          <a:solidFill>
            <a:schemeClr val="accent3">
              <a:lumMod val="75000"/>
            </a:schemeClr>
          </a:solidFill>
          <a:ln>
            <a:solidFill>
              <a:schemeClr val="tx1"/>
            </a:solidFill>
          </a:ln>
        </p:spPr>
        <p:txBody>
          <a:bodyPr wrap="square">
            <a:spAutoFit/>
          </a:bodyPr>
          <a:lstStyle/>
          <a:p>
            <a:pPr algn="ctr"/>
            <a:r>
              <a:rPr lang="en-US" dirty="0">
                <a:solidFill>
                  <a:schemeClr val="bg1"/>
                </a:solidFill>
              </a:rPr>
              <a:t>Isaiah 47:10--Through Babylon’s own wicked power subjected men to her will.</a:t>
            </a:r>
          </a:p>
        </p:txBody>
      </p:sp>
      <p:sp>
        <p:nvSpPr>
          <p:cNvPr id="13" name="Rectangle 12"/>
          <p:cNvSpPr/>
          <p:nvPr/>
        </p:nvSpPr>
        <p:spPr>
          <a:xfrm>
            <a:off x="5147929" y="2253619"/>
            <a:ext cx="6630473" cy="923330"/>
          </a:xfrm>
          <a:prstGeom prst="rect">
            <a:avLst/>
          </a:prstGeom>
          <a:solidFill>
            <a:schemeClr val="accent5">
              <a:lumMod val="75000"/>
            </a:schemeClr>
          </a:solidFill>
          <a:ln>
            <a:solidFill>
              <a:schemeClr val="tx1"/>
            </a:solidFill>
          </a:ln>
        </p:spPr>
        <p:txBody>
          <a:bodyPr wrap="square">
            <a:spAutoFit/>
          </a:bodyPr>
          <a:lstStyle/>
          <a:p>
            <a:pPr algn="ctr" fontAlgn="base"/>
            <a:r>
              <a:rPr lang="en-US" dirty="0">
                <a:solidFill>
                  <a:schemeClr val="bg1"/>
                </a:solidFill>
              </a:rPr>
              <a:t>The Babylon of the world, through wicked covenants and deeds, binds a man’s loyalty to the prince of darkness by the promise of secret gain (Helaman 6:16–25).</a:t>
            </a:r>
          </a:p>
        </p:txBody>
      </p:sp>
      <p:sp>
        <p:nvSpPr>
          <p:cNvPr id="14" name="Rectangle 13"/>
          <p:cNvSpPr/>
          <p:nvPr/>
        </p:nvSpPr>
        <p:spPr>
          <a:xfrm>
            <a:off x="620331" y="3937339"/>
            <a:ext cx="3397877" cy="2031325"/>
          </a:xfrm>
          <a:prstGeom prst="rect">
            <a:avLst/>
          </a:prstGeom>
          <a:solidFill>
            <a:schemeClr val="accent3">
              <a:lumMod val="75000"/>
            </a:schemeClr>
          </a:solidFill>
          <a:ln>
            <a:solidFill>
              <a:schemeClr val="tx1"/>
            </a:solidFill>
          </a:ln>
        </p:spPr>
        <p:txBody>
          <a:bodyPr wrap="square">
            <a:spAutoFit/>
          </a:bodyPr>
          <a:lstStyle/>
          <a:p>
            <a:pPr algn="ctr"/>
            <a:r>
              <a:rPr lang="en-US" dirty="0">
                <a:solidFill>
                  <a:schemeClr val="bg1"/>
                </a:solidFill>
              </a:rPr>
              <a:t>Isaiah 47:10--So great had this “lady of the kingdoms” become that her rulers gloried in the thought that they were the center of knowledge and wisdom and forced their subjects to kneel to the king, and not to God</a:t>
            </a:r>
          </a:p>
        </p:txBody>
      </p:sp>
      <p:sp>
        <p:nvSpPr>
          <p:cNvPr id="15" name="Rectangle 14"/>
          <p:cNvSpPr/>
          <p:nvPr/>
        </p:nvSpPr>
        <p:spPr>
          <a:xfrm>
            <a:off x="5179452" y="4233553"/>
            <a:ext cx="6598949" cy="1477328"/>
          </a:xfrm>
          <a:prstGeom prst="rect">
            <a:avLst/>
          </a:prstGeom>
          <a:solidFill>
            <a:schemeClr val="accent5">
              <a:lumMod val="75000"/>
            </a:schemeClr>
          </a:solidFill>
          <a:ln>
            <a:solidFill>
              <a:schemeClr val="tx1"/>
            </a:solidFill>
          </a:ln>
        </p:spPr>
        <p:txBody>
          <a:bodyPr wrap="square">
            <a:spAutoFit/>
          </a:bodyPr>
          <a:lstStyle/>
          <a:p>
            <a:pPr fontAlgn="base"/>
            <a:r>
              <a:rPr lang="en-US" dirty="0">
                <a:solidFill>
                  <a:schemeClr val="bg1"/>
                </a:solidFill>
              </a:rPr>
              <a:t>The Babylon of the world assumes expertise in all knowledge and decrees that men should worship at her door. As men embrace this hellish doctrine, they begin to believe that they </a:t>
            </a:r>
            <a:r>
              <a:rPr lang="en-US" i="1" dirty="0" err="1">
                <a:solidFill>
                  <a:schemeClr val="bg1"/>
                </a:solidFill>
              </a:rPr>
              <a:t>know</a:t>
            </a:r>
            <a:r>
              <a:rPr lang="en-US" dirty="0" err="1">
                <a:solidFill>
                  <a:schemeClr val="bg1"/>
                </a:solidFill>
              </a:rPr>
              <a:t>where</a:t>
            </a:r>
            <a:r>
              <a:rPr lang="en-US" dirty="0">
                <a:solidFill>
                  <a:schemeClr val="bg1"/>
                </a:solidFill>
              </a:rPr>
              <a:t> others do not, and they become self-appointed gods, even to the giving and taking of life (2 Nephi 9:20)</a:t>
            </a:r>
          </a:p>
        </p:txBody>
      </p:sp>
      <p:sp>
        <p:nvSpPr>
          <p:cNvPr id="3" name="Right Arrow 2"/>
          <p:cNvSpPr/>
          <p:nvPr/>
        </p:nvSpPr>
        <p:spPr>
          <a:xfrm>
            <a:off x="4140557" y="617797"/>
            <a:ext cx="916547" cy="492316"/>
          </a:xfrm>
          <a:prstGeom prst="right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4173428" y="2365536"/>
            <a:ext cx="916547" cy="492316"/>
          </a:xfrm>
          <a:prstGeom prst="right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4120082" y="4424452"/>
            <a:ext cx="916547" cy="492316"/>
          </a:xfrm>
          <a:prstGeom prst="right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0868698" y="6406510"/>
            <a:ext cx="1323302" cy="400110"/>
          </a:xfrm>
          <a:prstGeom prst="rect">
            <a:avLst/>
          </a:prstGeom>
        </p:spPr>
        <p:txBody>
          <a:bodyPr wrap="square">
            <a:spAutoFit/>
          </a:bodyPr>
          <a:lstStyle/>
          <a:p>
            <a:pPr algn="r"/>
            <a:r>
              <a:rPr lang="en-US" sz="2000" b="0" i="0" dirty="0">
                <a:solidFill>
                  <a:schemeClr val="bg1"/>
                </a:solidFill>
                <a:effectLst/>
              </a:rPr>
              <a:t>(3)</a:t>
            </a:r>
            <a:endParaRPr lang="en-US" sz="2000" dirty="0">
              <a:solidFill>
                <a:schemeClr val="bg1"/>
              </a:solidFill>
            </a:endParaRPr>
          </a:p>
        </p:txBody>
      </p:sp>
    </p:spTree>
    <p:extLst>
      <p:ext uri="{BB962C8B-B14F-4D97-AF65-F5344CB8AC3E}">
        <p14:creationId xmlns:p14="http://schemas.microsoft.com/office/powerpoint/2010/main" val="226046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0-#ppt_w/2"/>
                                          </p:val>
                                        </p:tav>
                                        <p:tav tm="100000">
                                          <p:val>
                                            <p:strVal val="#ppt_x"/>
                                          </p:val>
                                        </p:tav>
                                      </p:tavLst>
                                    </p:anim>
                                    <p:anim calcmode="lin" valueType="num">
                                      <p:cBhvr additive="base">
                                        <p:cTn id="22" dur="1000" fill="hold"/>
                                        <p:tgtEl>
                                          <p:spTgt spid="16"/>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0-#ppt_w/2"/>
                                          </p:val>
                                        </p:tav>
                                        <p:tav tm="100000">
                                          <p:val>
                                            <p:strVal val="#ppt_x"/>
                                          </p:val>
                                        </p:tav>
                                      </p:tavLst>
                                    </p:anim>
                                    <p:anim calcmode="lin" valueType="num">
                                      <p:cBhvr additive="base">
                                        <p:cTn id="2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1000" fill="hold"/>
                                        <p:tgtEl>
                                          <p:spTgt spid="17"/>
                                        </p:tgtEl>
                                        <p:attrNameLst>
                                          <p:attrName>ppt_x</p:attrName>
                                        </p:attrNameLst>
                                      </p:cBhvr>
                                      <p:tavLst>
                                        <p:tav tm="0">
                                          <p:val>
                                            <p:strVal val="0-#ppt_w/2"/>
                                          </p:val>
                                        </p:tav>
                                        <p:tav tm="100000">
                                          <p:val>
                                            <p:strVal val="#ppt_x"/>
                                          </p:val>
                                        </p:tav>
                                      </p:tavLst>
                                    </p:anim>
                                    <p:anim calcmode="lin" valueType="num">
                                      <p:cBhvr additive="base">
                                        <p:cTn id="36" dur="1000" fill="hold"/>
                                        <p:tgtEl>
                                          <p:spTgt spid="17"/>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1000" fill="hold"/>
                                        <p:tgtEl>
                                          <p:spTgt spid="15"/>
                                        </p:tgtEl>
                                        <p:attrNameLst>
                                          <p:attrName>ppt_x</p:attrName>
                                        </p:attrNameLst>
                                      </p:cBhvr>
                                      <p:tavLst>
                                        <p:tav tm="0">
                                          <p:val>
                                            <p:strVal val="0-#ppt_w/2"/>
                                          </p:val>
                                        </p:tav>
                                        <p:tav tm="100000">
                                          <p:val>
                                            <p:strVal val="#ppt_x"/>
                                          </p:val>
                                        </p:tav>
                                      </p:tavLst>
                                    </p:anim>
                                    <p:anim calcmode="lin" valueType="num">
                                      <p:cBhvr additive="base">
                                        <p:cTn id="40"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3" grpId="0" animBg="1"/>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199" y="108857"/>
            <a:ext cx="11928695" cy="5909310"/>
          </a:xfrm>
          <a:prstGeom prst="rect">
            <a:avLst/>
          </a:prstGeom>
          <a:noFill/>
        </p:spPr>
        <p:txBody>
          <a:bodyPr wrap="square" rtlCol="0">
            <a:spAutoFit/>
          </a:bodyPr>
          <a:lstStyle/>
          <a:p>
            <a:r>
              <a:rPr lang="en-US" dirty="0">
                <a:solidFill>
                  <a:schemeClr val="bg1"/>
                </a:solidFill>
              </a:rPr>
              <a:t>Sources:</a:t>
            </a:r>
          </a:p>
          <a:p>
            <a:r>
              <a:rPr lang="en-US" dirty="0">
                <a:solidFill>
                  <a:schemeClr val="bg1"/>
                </a:solidFill>
              </a:rPr>
              <a:t>Suggested Hymn: #63 </a:t>
            </a:r>
            <a:r>
              <a:rPr lang="en-US" i="1" dirty="0">
                <a:solidFill>
                  <a:schemeClr val="bg1"/>
                </a:solidFill>
              </a:rPr>
              <a:t>Great King of Heaven</a:t>
            </a:r>
            <a:endParaRPr lang="en-US" dirty="0">
              <a:solidFill>
                <a:schemeClr val="bg1"/>
              </a:solidFill>
            </a:endParaRPr>
          </a:p>
          <a:p>
            <a:endParaRPr lang="en-US" dirty="0">
              <a:solidFill>
                <a:schemeClr val="bg1"/>
              </a:solidFill>
            </a:endParaRPr>
          </a:p>
          <a:p>
            <a:r>
              <a:rPr lang="en-US" dirty="0">
                <a:solidFill>
                  <a:schemeClr val="bg1"/>
                </a:solidFill>
              </a:rPr>
              <a:t>Videos: </a:t>
            </a:r>
          </a:p>
          <a:p>
            <a:r>
              <a:rPr lang="en-US" dirty="0">
                <a:solidFill>
                  <a:schemeClr val="bg1"/>
                </a:solidFill>
              </a:rPr>
              <a:t>Connect to the Spirit of God (0:21)  Unplugging your devices</a:t>
            </a:r>
          </a:p>
          <a:p>
            <a:r>
              <a:rPr lang="en-US" dirty="0">
                <a:solidFill>
                  <a:schemeClr val="bg1"/>
                </a:solidFill>
              </a:rPr>
              <a:t>The Dead Awaited the Atonement (0:34)</a:t>
            </a:r>
          </a:p>
          <a:p>
            <a:r>
              <a:rPr lang="en-US" dirty="0">
                <a:solidFill>
                  <a:schemeClr val="bg1"/>
                </a:solidFill>
              </a:rPr>
              <a:t>The Power of Hope (2:11)</a:t>
            </a:r>
          </a:p>
          <a:p>
            <a:r>
              <a:rPr lang="en-US" dirty="0">
                <a:solidFill>
                  <a:schemeClr val="bg1"/>
                </a:solidFill>
              </a:rPr>
              <a:t>https://www.youtube.com/watch?v=c-eRRWDLdGo</a:t>
            </a:r>
          </a:p>
          <a:p>
            <a:endParaRPr lang="en-US" dirty="0">
              <a:solidFill>
                <a:schemeClr val="bg1"/>
              </a:solidFill>
            </a:endParaRPr>
          </a:p>
          <a:p>
            <a:pPr marL="342900" indent="-342900">
              <a:buAutoNum type="arabicPeriod"/>
            </a:pPr>
            <a:r>
              <a:rPr lang="en-US" dirty="0">
                <a:solidFill>
                  <a:schemeClr val="bg1"/>
                </a:solidFill>
              </a:rPr>
              <a:t>C. F. </a:t>
            </a:r>
            <a:r>
              <a:rPr lang="en-US" dirty="0" err="1">
                <a:solidFill>
                  <a:schemeClr val="bg1"/>
                </a:solidFill>
              </a:rPr>
              <a:t>Keil</a:t>
            </a:r>
            <a:r>
              <a:rPr lang="en-US" dirty="0">
                <a:solidFill>
                  <a:schemeClr val="bg1"/>
                </a:solidFill>
              </a:rPr>
              <a:t> and F. </a:t>
            </a:r>
            <a:r>
              <a:rPr lang="en-US" dirty="0" err="1">
                <a:solidFill>
                  <a:schemeClr val="bg1"/>
                </a:solidFill>
              </a:rPr>
              <a:t>Delitzsch</a:t>
            </a:r>
            <a:r>
              <a:rPr lang="en-US" dirty="0">
                <a:solidFill>
                  <a:schemeClr val="bg1"/>
                </a:solidFill>
              </a:rPr>
              <a:t> (</a:t>
            </a:r>
            <a:r>
              <a:rPr lang="en-US" i="1" dirty="0">
                <a:solidFill>
                  <a:schemeClr val="bg1"/>
                </a:solidFill>
              </a:rPr>
              <a:t>Commentary on the Old Testament,</a:t>
            </a:r>
            <a:r>
              <a:rPr lang="en-US" dirty="0">
                <a:solidFill>
                  <a:schemeClr val="bg1"/>
                </a:solidFill>
              </a:rPr>
              <a:t> 7:2:176.)</a:t>
            </a:r>
          </a:p>
          <a:p>
            <a:pPr marL="342900" indent="-342900">
              <a:buAutoNum type="arabicPeriod"/>
            </a:pPr>
            <a:r>
              <a:rPr lang="en-US" dirty="0">
                <a:solidFill>
                  <a:schemeClr val="bg1"/>
                </a:solidFill>
              </a:rPr>
              <a:t>Joseph Fielding Smith </a:t>
            </a:r>
            <a:r>
              <a:rPr lang="en-US" i="1" dirty="0">
                <a:solidFill>
                  <a:schemeClr val="bg1"/>
                </a:solidFill>
              </a:rPr>
              <a:t>Doctrines of Salvation,</a:t>
            </a:r>
            <a:r>
              <a:rPr lang="en-US" dirty="0">
                <a:solidFill>
                  <a:schemeClr val="bg1"/>
                </a:solidFill>
              </a:rPr>
              <a:t>1:269–70</a:t>
            </a:r>
          </a:p>
          <a:p>
            <a:pPr marL="342900" indent="-342900">
              <a:buFontTx/>
              <a:buAutoNum type="arabicPeriod"/>
            </a:pPr>
            <a:r>
              <a:rPr lang="en-US" dirty="0">
                <a:solidFill>
                  <a:schemeClr val="bg1"/>
                </a:solidFill>
              </a:rPr>
              <a:t>Old Testament Student Manual Chapter 16 </a:t>
            </a:r>
            <a:r>
              <a:rPr lang="en-US" i="1" dirty="0">
                <a:solidFill>
                  <a:schemeClr val="bg1"/>
                </a:solidFill>
              </a:rPr>
              <a:t>The God of Israel and the Nations</a:t>
            </a:r>
          </a:p>
          <a:p>
            <a:pPr marL="342900" indent="-342900">
              <a:buFontTx/>
              <a:buAutoNum type="arabicPeriod"/>
            </a:pPr>
            <a:r>
              <a:rPr lang="en-US" dirty="0">
                <a:solidFill>
                  <a:schemeClr val="bg1"/>
                </a:solidFill>
              </a:rPr>
              <a:t>President Joseph Smith (</a:t>
            </a:r>
            <a:r>
              <a:rPr lang="en-US" i="1" dirty="0">
                <a:solidFill>
                  <a:schemeClr val="bg1"/>
                </a:solidFill>
              </a:rPr>
              <a:t>History of the Church,</a:t>
            </a:r>
            <a:r>
              <a:rPr lang="en-US" dirty="0">
                <a:solidFill>
                  <a:schemeClr val="bg1"/>
                </a:solidFill>
              </a:rPr>
              <a:t> 4:596–97.</a:t>
            </a:r>
          </a:p>
          <a:p>
            <a:pPr marL="342900" indent="-342900" fontAlgn="base">
              <a:buAutoNum type="arabicPeriod" startAt="5"/>
            </a:pPr>
            <a:r>
              <a:rPr lang="en-US" dirty="0">
                <a:solidFill>
                  <a:schemeClr val="bg1"/>
                </a:solidFill>
              </a:rPr>
              <a:t>Joseph Anderson </a:t>
            </a:r>
            <a:r>
              <a:rPr lang="en-US" i="1" dirty="0">
                <a:solidFill>
                  <a:schemeClr val="bg1"/>
                </a:solidFill>
              </a:rPr>
              <a:t>Man’s Eternal Horizon </a:t>
            </a:r>
            <a:r>
              <a:rPr lang="en-US" dirty="0">
                <a:solidFill>
                  <a:schemeClr val="bg1"/>
                </a:solidFill>
              </a:rPr>
              <a:t>April 1972 Gen. Conf.</a:t>
            </a:r>
          </a:p>
          <a:p>
            <a:pPr marL="342900" indent="-342900" fontAlgn="base">
              <a:buFontTx/>
              <a:buAutoNum type="arabicPeriod" startAt="5"/>
            </a:pPr>
            <a:r>
              <a:rPr lang="en-US" dirty="0">
                <a:solidFill>
                  <a:schemeClr val="bg1"/>
                </a:solidFill>
              </a:rPr>
              <a:t>Ezra Taft Benson </a:t>
            </a:r>
            <a:r>
              <a:rPr lang="en-US" i="1" dirty="0">
                <a:solidFill>
                  <a:schemeClr val="bg1"/>
                </a:solidFill>
              </a:rPr>
              <a:t>A Message to Judah from Joseph </a:t>
            </a:r>
            <a:r>
              <a:rPr lang="en-US" dirty="0">
                <a:solidFill>
                  <a:schemeClr val="bg1"/>
                </a:solidFill>
              </a:rPr>
              <a:t>December 1976 Ensign</a:t>
            </a:r>
          </a:p>
          <a:p>
            <a:pPr marL="342900" indent="-342900" fontAlgn="base">
              <a:buFontTx/>
              <a:buAutoNum type="arabicPeriod" startAt="5"/>
            </a:pPr>
            <a:r>
              <a:rPr lang="en-US" dirty="0">
                <a:solidFill>
                  <a:schemeClr val="bg1"/>
                </a:solidFill>
              </a:rPr>
              <a:t>Terry Ball and Nathan Winn, </a:t>
            </a:r>
            <a:r>
              <a:rPr lang="en-US" i="1" dirty="0">
                <a:solidFill>
                  <a:schemeClr val="bg1"/>
                </a:solidFill>
              </a:rPr>
              <a:t>Making Sense of Isaiah</a:t>
            </a:r>
            <a:r>
              <a:rPr lang="en-US" dirty="0">
                <a:solidFill>
                  <a:schemeClr val="bg1"/>
                </a:solidFill>
              </a:rPr>
              <a:t>, [SLC: Deseret Book, 2009], 124)</a:t>
            </a:r>
          </a:p>
          <a:p>
            <a:pPr marL="342900" indent="-342900" fontAlgn="base">
              <a:buFontTx/>
              <a:buAutoNum type="arabicPeriod" startAt="5"/>
            </a:pPr>
            <a:r>
              <a:rPr lang="en-US" dirty="0">
                <a:solidFill>
                  <a:schemeClr val="bg1"/>
                </a:solidFill>
              </a:rPr>
              <a:t>Boyd K. Packer "To Young Women and Men," </a:t>
            </a:r>
            <a:r>
              <a:rPr lang="en-US" i="1" dirty="0">
                <a:solidFill>
                  <a:schemeClr val="bg1"/>
                </a:solidFill>
              </a:rPr>
              <a:t>Ensign</a:t>
            </a:r>
            <a:r>
              <a:rPr lang="en-US" dirty="0">
                <a:solidFill>
                  <a:schemeClr val="bg1"/>
                </a:solidFill>
              </a:rPr>
              <a:t>, May 1989, 59)</a:t>
            </a:r>
          </a:p>
          <a:p>
            <a:pPr marL="342900" indent="-342900" fontAlgn="base">
              <a:buAutoNum type="arabicPeriod" startAt="9"/>
            </a:pPr>
            <a:r>
              <a:rPr lang="en-US" i="1" dirty="0">
                <a:solidFill>
                  <a:schemeClr val="bg1"/>
                </a:solidFill>
              </a:rPr>
              <a:t>George Albert Smith Conference Report</a:t>
            </a:r>
            <a:r>
              <a:rPr lang="en-US" dirty="0">
                <a:solidFill>
                  <a:schemeClr val="bg1"/>
                </a:solidFill>
              </a:rPr>
              <a:t>, October 1948, pp. 180-190)</a:t>
            </a:r>
          </a:p>
          <a:p>
            <a:pPr marL="342900" indent="-342900" fontAlgn="base">
              <a:buAutoNum type="arabicPeriod" startAt="9"/>
            </a:pPr>
            <a:r>
              <a:rPr lang="en-US" dirty="0">
                <a:solidFill>
                  <a:schemeClr val="bg1"/>
                </a:solidFill>
              </a:rPr>
              <a:t> Alfred Martin </a:t>
            </a:r>
            <a:r>
              <a:rPr lang="en-US" i="1" dirty="0">
                <a:solidFill>
                  <a:schemeClr val="bg1"/>
                </a:solidFill>
              </a:rPr>
              <a:t>Isaiah, the Salvation of Jehovah,</a:t>
            </a:r>
            <a:r>
              <a:rPr lang="en-US" dirty="0">
                <a:solidFill>
                  <a:schemeClr val="bg1"/>
                </a:solidFill>
              </a:rPr>
              <a:t> pp. 77–78 </a:t>
            </a:r>
          </a:p>
          <a:p>
            <a:pPr marL="342900" indent="-342900" fontAlgn="base">
              <a:buAutoNum type="arabicPeriod" startAt="9"/>
            </a:pPr>
            <a:r>
              <a:rPr lang="en-US" dirty="0">
                <a:solidFill>
                  <a:schemeClr val="bg1"/>
                </a:solidFill>
              </a:rPr>
              <a:t>Gospeldoctrine.com</a:t>
            </a:r>
          </a:p>
          <a:p>
            <a:pPr marL="342900" indent="-342900" fontAlgn="base">
              <a:buFontTx/>
              <a:buAutoNum type="arabicPeriod" startAt="5"/>
            </a:pPr>
            <a:endParaRPr lang="en-US" dirty="0">
              <a:solidFill>
                <a:schemeClr val="bg1"/>
              </a:solidFill>
            </a:endParaRPr>
          </a:p>
        </p:txBody>
      </p:sp>
      <p:grpSp>
        <p:nvGrpSpPr>
          <p:cNvPr id="4" name="Group 3"/>
          <p:cNvGrpSpPr/>
          <p:nvPr/>
        </p:nvGrpSpPr>
        <p:grpSpPr>
          <a:xfrm>
            <a:off x="6085846" y="881950"/>
            <a:ext cx="1143000" cy="1447800"/>
            <a:chOff x="7543800" y="3810000"/>
            <a:chExt cx="1143000" cy="1447800"/>
          </a:xfrm>
        </p:grpSpPr>
        <p:sp>
          <p:nvSpPr>
            <p:cNvPr id="6" name="Trapezoid 5"/>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924800" y="3810000"/>
              <a:ext cx="645353" cy="610017"/>
              <a:chOff x="7924800" y="5867400"/>
              <a:chExt cx="645353" cy="610017"/>
            </a:xfrm>
          </p:grpSpPr>
          <p:grpSp>
            <p:nvGrpSpPr>
              <p:cNvPr id="18" name="Group 13"/>
              <p:cNvGrpSpPr/>
              <p:nvPr/>
            </p:nvGrpSpPr>
            <p:grpSpPr>
              <a:xfrm>
                <a:off x="7924800" y="5867400"/>
                <a:ext cx="645353" cy="610017"/>
                <a:chOff x="3037563" y="3121795"/>
                <a:chExt cx="1250371" cy="1224010"/>
              </a:xfrm>
            </p:grpSpPr>
            <p:sp>
              <p:nvSpPr>
                <p:cNvPr id="20" name="Oval 19"/>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543800" y="4038600"/>
              <a:ext cx="403070" cy="381000"/>
              <a:chOff x="7924800" y="5867400"/>
              <a:chExt cx="645353" cy="610017"/>
            </a:xfrm>
          </p:grpSpPr>
          <p:grpSp>
            <p:nvGrpSpPr>
              <p:cNvPr id="12" name="Group 13"/>
              <p:cNvGrpSpPr/>
              <p:nvPr/>
            </p:nvGrpSpPr>
            <p:grpSpPr>
              <a:xfrm>
                <a:off x="7924800" y="5867400"/>
                <a:ext cx="645353" cy="610017"/>
                <a:chOff x="3037563" y="3121795"/>
                <a:chExt cx="1250371" cy="1224010"/>
              </a:xfrm>
            </p:grpSpPr>
            <p:sp>
              <p:nvSpPr>
                <p:cNvPr id="14" name="Oval 13"/>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Footer Placeholder 14">
            <a:extLst>
              <a:ext uri="{FF2B5EF4-FFF2-40B4-BE49-F238E27FC236}">
                <a16:creationId xmlns:a16="http://schemas.microsoft.com/office/drawing/2014/main" id="{3859F753-569A-4D14-8F32-A49607021442}"/>
              </a:ext>
            </a:extLst>
          </p:cNvPr>
          <p:cNvSpPr>
            <a:spLocks noGrp="1"/>
          </p:cNvSpPr>
          <p:nvPr/>
        </p:nvSpPr>
        <p:spPr>
          <a:xfrm>
            <a:off x="130629" y="6452614"/>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036359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6096000" cy="6924973"/>
            <a:chOff x="0" y="0"/>
            <a:chExt cx="6096000" cy="6924973"/>
          </a:xfrm>
        </p:grpSpPr>
        <p:sp>
          <p:nvSpPr>
            <p:cNvPr id="2" name="Rectangle 1"/>
            <p:cNvSpPr/>
            <p:nvPr/>
          </p:nvSpPr>
          <p:spPr>
            <a:xfrm>
              <a:off x="0" y="0"/>
              <a:ext cx="6096000" cy="6924973"/>
            </a:xfrm>
            <a:prstGeom prst="rect">
              <a:avLst/>
            </a:prstGeom>
            <a:ln>
              <a:solidFill>
                <a:schemeClr val="tx1"/>
              </a:solidFill>
            </a:ln>
          </p:spPr>
          <p:txBody>
            <a:bodyPr>
              <a:spAutoFit/>
            </a:bodyPr>
            <a:lstStyle/>
            <a:p>
              <a:pPr algn="ctr" fontAlgn="base"/>
              <a:r>
                <a:rPr lang="en-US" sz="1600" dirty="0"/>
                <a:t>Until all shall know me, who remain, even from the least unto the greatest, and shall be filled with the knowledge of the Lord, and shall see eye to eye, and shall lift up their voice, and with the voice together sing this new song, saying:</a:t>
              </a:r>
            </a:p>
            <a:p>
              <a:pPr algn="ctr" fontAlgn="base"/>
              <a:endParaRPr lang="en-US" sz="1600" b="0" i="0" dirty="0">
                <a:solidFill>
                  <a:srgbClr val="333333"/>
                </a:solidFill>
                <a:effectLst/>
              </a:endParaRPr>
            </a:p>
            <a:p>
              <a:pPr algn="ctr" fontAlgn="base"/>
              <a:r>
                <a:rPr lang="en-US" sz="1600" b="0" i="0" dirty="0">
                  <a:solidFill>
                    <a:srgbClr val="333333"/>
                  </a:solidFill>
                  <a:effectLst/>
                </a:rPr>
                <a:t>The Lord hath brought again Zion; </a:t>
              </a:r>
            </a:p>
            <a:p>
              <a:pPr algn="ctr" fontAlgn="base"/>
              <a:r>
                <a:rPr lang="en-US" sz="1600" b="0" i="0" dirty="0">
                  <a:solidFill>
                    <a:srgbClr val="333333"/>
                  </a:solidFill>
                  <a:effectLst/>
                </a:rPr>
                <a:t>The Lord hath redeemed his people, Israel, </a:t>
              </a:r>
            </a:p>
            <a:p>
              <a:pPr algn="ctr" fontAlgn="base"/>
              <a:r>
                <a:rPr lang="en-US" sz="1600" b="0" i="0" dirty="0">
                  <a:solidFill>
                    <a:srgbClr val="333333"/>
                  </a:solidFill>
                  <a:effectLst/>
                </a:rPr>
                <a:t>According to the election of grace, </a:t>
              </a:r>
            </a:p>
            <a:p>
              <a:pPr algn="ctr" fontAlgn="base"/>
              <a:r>
                <a:rPr lang="en-US" sz="1600" b="0" i="0" dirty="0">
                  <a:solidFill>
                    <a:srgbClr val="333333"/>
                  </a:solidFill>
                  <a:effectLst/>
                </a:rPr>
                <a:t>Which was brought to pass by the faith </a:t>
              </a:r>
            </a:p>
            <a:p>
              <a:pPr algn="ctr" fontAlgn="base"/>
              <a:r>
                <a:rPr lang="en-US" sz="1600" b="0" i="0" dirty="0">
                  <a:solidFill>
                    <a:srgbClr val="333333"/>
                  </a:solidFill>
                  <a:effectLst/>
                </a:rPr>
                <a:t>And covenant of their fathers.</a:t>
              </a:r>
            </a:p>
            <a:p>
              <a:pPr algn="ctr" fontAlgn="base"/>
              <a:endParaRPr lang="en-US" sz="1600" b="0" i="0" dirty="0">
                <a:solidFill>
                  <a:srgbClr val="333333"/>
                </a:solidFill>
                <a:effectLst/>
              </a:endParaRPr>
            </a:p>
            <a:p>
              <a:pPr algn="ctr" fontAlgn="base"/>
              <a:r>
                <a:rPr lang="en-US" sz="1600" b="0" i="0" dirty="0">
                  <a:solidFill>
                    <a:srgbClr val="333333"/>
                  </a:solidFill>
                  <a:effectLst/>
                </a:rPr>
                <a:t>The Lord hath redeemed his people; </a:t>
              </a:r>
            </a:p>
            <a:p>
              <a:pPr algn="ctr" fontAlgn="base"/>
              <a:r>
                <a:rPr lang="en-US" sz="1600" b="0" i="0" dirty="0">
                  <a:solidFill>
                    <a:srgbClr val="333333"/>
                  </a:solidFill>
                  <a:effectLst/>
                </a:rPr>
                <a:t>And Satan is bound and time is no longer. </a:t>
              </a:r>
            </a:p>
            <a:p>
              <a:pPr algn="ctr" fontAlgn="base"/>
              <a:r>
                <a:rPr lang="en-US" sz="1600" b="0" i="0" dirty="0">
                  <a:solidFill>
                    <a:srgbClr val="333333"/>
                  </a:solidFill>
                  <a:effectLst/>
                </a:rPr>
                <a:t>The Lord hath gathered all things in one. </a:t>
              </a:r>
            </a:p>
            <a:p>
              <a:pPr algn="ctr" fontAlgn="base"/>
              <a:r>
                <a:rPr lang="en-US" sz="1600" b="0" i="0" dirty="0">
                  <a:solidFill>
                    <a:srgbClr val="333333"/>
                  </a:solidFill>
                  <a:effectLst/>
                </a:rPr>
                <a:t>The Lord hath brought down Zion from above. </a:t>
              </a:r>
            </a:p>
            <a:p>
              <a:pPr algn="ctr" fontAlgn="base"/>
              <a:r>
                <a:rPr lang="en-US" sz="1600" b="0" i="0" dirty="0">
                  <a:solidFill>
                    <a:srgbClr val="333333"/>
                  </a:solidFill>
                  <a:effectLst/>
                </a:rPr>
                <a:t>The Lord hath brought up Zion from beneath.</a:t>
              </a:r>
            </a:p>
            <a:p>
              <a:pPr algn="ctr" fontAlgn="base"/>
              <a:endParaRPr lang="en-US" sz="1600" b="0" i="0" dirty="0">
                <a:solidFill>
                  <a:srgbClr val="333333"/>
                </a:solidFill>
                <a:effectLst/>
              </a:endParaRPr>
            </a:p>
            <a:p>
              <a:pPr algn="ctr" fontAlgn="base"/>
              <a:r>
                <a:rPr lang="en-US" sz="1600" dirty="0"/>
                <a:t>The earth hath travailed and brought forth her strength;</a:t>
              </a:r>
            </a:p>
            <a:p>
              <a:pPr algn="ctr" fontAlgn="base"/>
              <a:r>
                <a:rPr lang="en-US" sz="1600" dirty="0"/>
                <a:t>And truth is established in her bowels;</a:t>
              </a:r>
            </a:p>
            <a:p>
              <a:pPr algn="ctr" fontAlgn="base"/>
              <a:r>
                <a:rPr lang="en-US" sz="1600" dirty="0"/>
                <a:t>And the heavens have smiled upon her;</a:t>
              </a:r>
            </a:p>
            <a:p>
              <a:pPr algn="ctr" fontAlgn="base"/>
              <a:r>
                <a:rPr lang="en-US" sz="1600" dirty="0"/>
                <a:t>And she is clothed with the glory of her God;</a:t>
              </a:r>
            </a:p>
            <a:p>
              <a:pPr algn="ctr" fontAlgn="base"/>
              <a:r>
                <a:rPr lang="en-US" sz="1600" dirty="0"/>
                <a:t>For he stands in the midst of his people.</a:t>
              </a:r>
            </a:p>
            <a:p>
              <a:pPr algn="ctr" fontAlgn="base"/>
              <a:endParaRPr lang="en-US" sz="1600" dirty="0"/>
            </a:p>
            <a:p>
              <a:pPr algn="ctr" fontAlgn="base"/>
              <a:r>
                <a:rPr lang="en-US" sz="1600" dirty="0"/>
                <a:t> Glory, and honor, and power, and might,</a:t>
              </a:r>
            </a:p>
            <a:p>
              <a:pPr algn="ctr" fontAlgn="base"/>
              <a:r>
                <a:rPr lang="en-US" sz="1600" dirty="0"/>
                <a:t>Be ascribed to our God; for he is full of mercy,</a:t>
              </a:r>
            </a:p>
            <a:p>
              <a:pPr algn="ctr" fontAlgn="base"/>
              <a:r>
                <a:rPr lang="en-US" sz="1600" dirty="0"/>
                <a:t>Justice, grace and truth, and peace,</a:t>
              </a:r>
            </a:p>
            <a:p>
              <a:pPr algn="ctr" fontAlgn="base"/>
              <a:r>
                <a:rPr lang="en-US" sz="1600" dirty="0"/>
                <a:t>Forever and ever, Amen.</a:t>
              </a:r>
            </a:p>
            <a:p>
              <a:pPr fontAlgn="base"/>
              <a:r>
                <a:rPr lang="en-US" sz="1200" dirty="0"/>
                <a:t>D&amp;C 84:98-102</a:t>
              </a:r>
              <a:endParaRPr lang="en-US" sz="1600" b="0" i="0" dirty="0">
                <a:solidFill>
                  <a:srgbClr val="333333"/>
                </a:solidFill>
                <a:effectLst/>
              </a:endParaRPr>
            </a:p>
          </p:txBody>
        </p:sp>
        <p:sp>
          <p:nvSpPr>
            <p:cNvPr id="3" name="TextBox 2"/>
            <p:cNvSpPr txBox="1"/>
            <p:nvPr/>
          </p:nvSpPr>
          <p:spPr>
            <a:xfrm>
              <a:off x="0" y="1698172"/>
              <a:ext cx="1066800" cy="1015663"/>
            </a:xfrm>
            <a:prstGeom prst="rect">
              <a:avLst/>
            </a:prstGeom>
            <a:noFill/>
          </p:spPr>
          <p:txBody>
            <a:bodyPr wrap="square" rtlCol="0">
              <a:spAutoFit/>
            </a:bodyPr>
            <a:lstStyle/>
            <a:p>
              <a:pPr algn="ctr"/>
              <a:r>
                <a:rPr lang="en-US" sz="2000" b="1" dirty="0"/>
                <a:t>The New Song</a:t>
              </a:r>
            </a:p>
          </p:txBody>
        </p:sp>
      </p:grpSp>
      <p:grpSp>
        <p:nvGrpSpPr>
          <p:cNvPr id="5" name="Group 4"/>
          <p:cNvGrpSpPr/>
          <p:nvPr/>
        </p:nvGrpSpPr>
        <p:grpSpPr>
          <a:xfrm>
            <a:off x="6096000" y="0"/>
            <a:ext cx="6096000" cy="6924973"/>
            <a:chOff x="0" y="0"/>
            <a:chExt cx="6096000" cy="6924973"/>
          </a:xfrm>
        </p:grpSpPr>
        <p:sp>
          <p:nvSpPr>
            <p:cNvPr id="6" name="Rectangle 5"/>
            <p:cNvSpPr/>
            <p:nvPr/>
          </p:nvSpPr>
          <p:spPr>
            <a:xfrm>
              <a:off x="0" y="0"/>
              <a:ext cx="6096000" cy="6924973"/>
            </a:xfrm>
            <a:prstGeom prst="rect">
              <a:avLst/>
            </a:prstGeom>
            <a:ln>
              <a:solidFill>
                <a:schemeClr val="tx1"/>
              </a:solidFill>
            </a:ln>
          </p:spPr>
          <p:txBody>
            <a:bodyPr>
              <a:spAutoFit/>
            </a:bodyPr>
            <a:lstStyle/>
            <a:p>
              <a:pPr algn="ctr" fontAlgn="base"/>
              <a:r>
                <a:rPr lang="en-US" sz="1600" dirty="0"/>
                <a:t>Until all shall know me, who remain, even from the least unto the greatest, and shall be filled with the knowledge of the Lord, and shall see eye to eye, and shall lift up their voice, and with the voice together sing this new song, saying:</a:t>
              </a:r>
            </a:p>
            <a:p>
              <a:pPr algn="ctr" fontAlgn="base"/>
              <a:endParaRPr lang="en-US" sz="1600" b="0" i="0" dirty="0">
                <a:solidFill>
                  <a:srgbClr val="333333"/>
                </a:solidFill>
                <a:effectLst/>
              </a:endParaRPr>
            </a:p>
            <a:p>
              <a:pPr algn="ctr" fontAlgn="base"/>
              <a:r>
                <a:rPr lang="en-US" sz="1600" b="0" i="0" dirty="0">
                  <a:solidFill>
                    <a:srgbClr val="333333"/>
                  </a:solidFill>
                  <a:effectLst/>
                </a:rPr>
                <a:t>The Lord hath brought again Zion; </a:t>
              </a:r>
            </a:p>
            <a:p>
              <a:pPr algn="ctr" fontAlgn="base"/>
              <a:r>
                <a:rPr lang="en-US" sz="1600" b="0" i="0" dirty="0">
                  <a:solidFill>
                    <a:srgbClr val="333333"/>
                  </a:solidFill>
                  <a:effectLst/>
                </a:rPr>
                <a:t>The Lord hath redeemed his people, Israel, </a:t>
              </a:r>
            </a:p>
            <a:p>
              <a:pPr algn="ctr" fontAlgn="base"/>
              <a:r>
                <a:rPr lang="en-US" sz="1600" b="0" i="0" dirty="0">
                  <a:solidFill>
                    <a:srgbClr val="333333"/>
                  </a:solidFill>
                  <a:effectLst/>
                </a:rPr>
                <a:t>According to the election of grace, </a:t>
              </a:r>
            </a:p>
            <a:p>
              <a:pPr algn="ctr" fontAlgn="base"/>
              <a:r>
                <a:rPr lang="en-US" sz="1600" b="0" i="0" dirty="0">
                  <a:solidFill>
                    <a:srgbClr val="333333"/>
                  </a:solidFill>
                  <a:effectLst/>
                </a:rPr>
                <a:t>Which was brought to pass by the faith </a:t>
              </a:r>
            </a:p>
            <a:p>
              <a:pPr algn="ctr" fontAlgn="base"/>
              <a:r>
                <a:rPr lang="en-US" sz="1600" b="0" i="0" dirty="0">
                  <a:solidFill>
                    <a:srgbClr val="333333"/>
                  </a:solidFill>
                  <a:effectLst/>
                </a:rPr>
                <a:t>And covenant of their fathers.</a:t>
              </a:r>
            </a:p>
            <a:p>
              <a:pPr algn="ctr" fontAlgn="base"/>
              <a:endParaRPr lang="en-US" sz="1600" b="0" i="0" dirty="0">
                <a:solidFill>
                  <a:srgbClr val="333333"/>
                </a:solidFill>
                <a:effectLst/>
              </a:endParaRPr>
            </a:p>
            <a:p>
              <a:pPr algn="ctr" fontAlgn="base"/>
              <a:r>
                <a:rPr lang="en-US" sz="1600" b="0" i="0" dirty="0">
                  <a:solidFill>
                    <a:srgbClr val="333333"/>
                  </a:solidFill>
                  <a:effectLst/>
                </a:rPr>
                <a:t>The Lord hath redeemed his people; </a:t>
              </a:r>
            </a:p>
            <a:p>
              <a:pPr algn="ctr" fontAlgn="base"/>
              <a:r>
                <a:rPr lang="en-US" sz="1600" b="0" i="0" dirty="0">
                  <a:solidFill>
                    <a:srgbClr val="333333"/>
                  </a:solidFill>
                  <a:effectLst/>
                </a:rPr>
                <a:t>And Satan is bound and time is no longer. </a:t>
              </a:r>
            </a:p>
            <a:p>
              <a:pPr algn="ctr" fontAlgn="base"/>
              <a:r>
                <a:rPr lang="en-US" sz="1600" b="0" i="0" dirty="0">
                  <a:solidFill>
                    <a:srgbClr val="333333"/>
                  </a:solidFill>
                  <a:effectLst/>
                </a:rPr>
                <a:t>The Lord hath gathered all things in one. </a:t>
              </a:r>
            </a:p>
            <a:p>
              <a:pPr algn="ctr" fontAlgn="base"/>
              <a:r>
                <a:rPr lang="en-US" sz="1600" b="0" i="0" dirty="0">
                  <a:solidFill>
                    <a:srgbClr val="333333"/>
                  </a:solidFill>
                  <a:effectLst/>
                </a:rPr>
                <a:t>The Lord hath brought down Zion from above. </a:t>
              </a:r>
            </a:p>
            <a:p>
              <a:pPr algn="ctr" fontAlgn="base"/>
              <a:r>
                <a:rPr lang="en-US" sz="1600" b="0" i="0" dirty="0">
                  <a:solidFill>
                    <a:srgbClr val="333333"/>
                  </a:solidFill>
                  <a:effectLst/>
                </a:rPr>
                <a:t>The Lord hath brought up Zion from beneath.</a:t>
              </a:r>
            </a:p>
            <a:p>
              <a:pPr algn="ctr" fontAlgn="base"/>
              <a:endParaRPr lang="en-US" sz="1600" b="0" i="0" dirty="0">
                <a:solidFill>
                  <a:srgbClr val="333333"/>
                </a:solidFill>
                <a:effectLst/>
              </a:endParaRPr>
            </a:p>
            <a:p>
              <a:pPr algn="ctr" fontAlgn="base"/>
              <a:r>
                <a:rPr lang="en-US" sz="1600" dirty="0"/>
                <a:t>The earth hath travailed and brought forth her strength;</a:t>
              </a:r>
            </a:p>
            <a:p>
              <a:pPr algn="ctr" fontAlgn="base"/>
              <a:r>
                <a:rPr lang="en-US" sz="1600" dirty="0"/>
                <a:t>And truth is established in her bowels;</a:t>
              </a:r>
            </a:p>
            <a:p>
              <a:pPr algn="ctr" fontAlgn="base"/>
              <a:r>
                <a:rPr lang="en-US" sz="1600" dirty="0"/>
                <a:t>And the heavens have smiled upon her;</a:t>
              </a:r>
            </a:p>
            <a:p>
              <a:pPr algn="ctr" fontAlgn="base"/>
              <a:r>
                <a:rPr lang="en-US" sz="1600" dirty="0"/>
                <a:t>And she is clothed with the glory of her God;</a:t>
              </a:r>
            </a:p>
            <a:p>
              <a:pPr algn="ctr" fontAlgn="base"/>
              <a:r>
                <a:rPr lang="en-US" sz="1600" dirty="0"/>
                <a:t>For he stands in the midst of his people.</a:t>
              </a:r>
            </a:p>
            <a:p>
              <a:pPr algn="ctr" fontAlgn="base"/>
              <a:endParaRPr lang="en-US" sz="1600" dirty="0"/>
            </a:p>
            <a:p>
              <a:pPr algn="ctr" fontAlgn="base"/>
              <a:r>
                <a:rPr lang="en-US" sz="1600" dirty="0"/>
                <a:t> Glory, and honor, and power, and might,</a:t>
              </a:r>
            </a:p>
            <a:p>
              <a:pPr algn="ctr" fontAlgn="base"/>
              <a:r>
                <a:rPr lang="en-US" sz="1600" dirty="0"/>
                <a:t>Be ascribed to our God; for he is full of mercy,</a:t>
              </a:r>
            </a:p>
            <a:p>
              <a:pPr algn="ctr" fontAlgn="base"/>
              <a:r>
                <a:rPr lang="en-US" sz="1600" dirty="0"/>
                <a:t>Justice, grace and truth, and peace,</a:t>
              </a:r>
            </a:p>
            <a:p>
              <a:pPr algn="ctr" fontAlgn="base"/>
              <a:r>
                <a:rPr lang="en-US" sz="1600" dirty="0"/>
                <a:t>Forever and ever, Amen.</a:t>
              </a:r>
            </a:p>
            <a:p>
              <a:pPr fontAlgn="base"/>
              <a:r>
                <a:rPr lang="en-US" sz="1200" dirty="0"/>
                <a:t>D&amp;C 84:98-102</a:t>
              </a:r>
              <a:endParaRPr lang="en-US" sz="1600" b="0" i="0" dirty="0">
                <a:solidFill>
                  <a:srgbClr val="333333"/>
                </a:solidFill>
                <a:effectLst/>
              </a:endParaRPr>
            </a:p>
          </p:txBody>
        </p:sp>
        <p:sp>
          <p:nvSpPr>
            <p:cNvPr id="7" name="TextBox 6"/>
            <p:cNvSpPr txBox="1"/>
            <p:nvPr/>
          </p:nvSpPr>
          <p:spPr>
            <a:xfrm>
              <a:off x="0" y="1828801"/>
              <a:ext cx="1066800" cy="1015663"/>
            </a:xfrm>
            <a:prstGeom prst="rect">
              <a:avLst/>
            </a:prstGeom>
            <a:noFill/>
          </p:spPr>
          <p:txBody>
            <a:bodyPr wrap="square" rtlCol="0">
              <a:spAutoFit/>
            </a:bodyPr>
            <a:lstStyle/>
            <a:p>
              <a:pPr algn="ctr"/>
              <a:r>
                <a:rPr lang="en-US" sz="2000" b="1" dirty="0"/>
                <a:t>The New Song</a:t>
              </a:r>
            </a:p>
          </p:txBody>
        </p:sp>
      </p:grpSp>
    </p:spTree>
    <p:extLst>
      <p:ext uri="{BB962C8B-B14F-4D97-AF65-F5344CB8AC3E}">
        <p14:creationId xmlns:p14="http://schemas.microsoft.com/office/powerpoint/2010/main" val="598722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320"/>
            <a:ext cx="12192000" cy="923330"/>
          </a:xfrm>
          <a:prstGeom prst="rect">
            <a:avLst/>
          </a:prstGeom>
          <a:noFill/>
        </p:spPr>
        <p:txBody>
          <a:bodyPr wrap="square" rtlCol="0">
            <a:spAutoFit/>
          </a:bodyPr>
          <a:lstStyle/>
          <a:p>
            <a:pPr algn="ctr"/>
            <a:r>
              <a:rPr lang="en-US" sz="5400" dirty="0">
                <a:solidFill>
                  <a:schemeClr val="bg1"/>
                </a:solidFill>
              </a:rPr>
              <a:t>Whom Can You Trust?</a:t>
            </a:r>
          </a:p>
        </p:txBody>
      </p:sp>
      <p:sp>
        <p:nvSpPr>
          <p:cNvPr id="16" name="TextBox 15"/>
          <p:cNvSpPr txBox="1"/>
          <p:nvPr/>
        </p:nvSpPr>
        <p:spPr>
          <a:xfrm>
            <a:off x="969587" y="989100"/>
            <a:ext cx="3590378" cy="161583"/>
          </a:xfrm>
          <a:prstGeom prst="rect">
            <a:avLst/>
          </a:prstGeom>
          <a:noFill/>
        </p:spPr>
        <p:txBody>
          <a:bodyPr wrap="square" rtlCol="0">
            <a:spAutoFit/>
          </a:bodyPr>
          <a:lstStyle/>
          <a:p>
            <a:pPr algn="ctr"/>
            <a:r>
              <a:rPr lang="en-US" sz="3600" dirty="0">
                <a:solidFill>
                  <a:schemeClr val="bg1"/>
                </a:solidFill>
              </a:rPr>
              <a:t>Jesus Christ</a:t>
            </a:r>
          </a:p>
        </p:txBody>
      </p:sp>
      <p:sp>
        <p:nvSpPr>
          <p:cNvPr id="17" name="TextBox 16"/>
          <p:cNvSpPr txBox="1"/>
          <p:nvPr/>
        </p:nvSpPr>
        <p:spPr>
          <a:xfrm>
            <a:off x="6841845" y="1047217"/>
            <a:ext cx="3590378" cy="646331"/>
          </a:xfrm>
          <a:prstGeom prst="rect">
            <a:avLst/>
          </a:prstGeom>
          <a:noFill/>
        </p:spPr>
        <p:txBody>
          <a:bodyPr wrap="square" rtlCol="0">
            <a:spAutoFit/>
          </a:bodyPr>
          <a:lstStyle/>
          <a:p>
            <a:pPr algn="ctr"/>
            <a:r>
              <a:rPr lang="en-US" sz="3600" dirty="0">
                <a:solidFill>
                  <a:schemeClr val="bg1"/>
                </a:solidFill>
              </a:rPr>
              <a:t>False Gods</a:t>
            </a:r>
          </a:p>
        </p:txBody>
      </p:sp>
      <p:pic>
        <p:nvPicPr>
          <p:cNvPr id="4098" name="Picture 2" descr="http://www.islahhaber.net/resimler/m/k-lplerine-put-sevgisi-icirilen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977" y="1819263"/>
            <a:ext cx="3807246" cy="190362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images2.laweekly.com/imager/u/745xauto/5620000/hollywood-walkoffame.jpg"/>
          <p:cNvPicPr>
            <a:picLocks noChangeAspect="1" noChangeArrowheads="1"/>
          </p:cNvPicPr>
          <p:nvPr/>
        </p:nvPicPr>
        <p:blipFill rotWithShape="1">
          <a:blip r:embed="rId4">
            <a:extLst>
              <a:ext uri="{28A0092B-C50C-407E-A947-70E740481C1C}">
                <a14:useLocalDpi xmlns:a14="http://schemas.microsoft.com/office/drawing/2010/main" val="0"/>
              </a:ext>
            </a:extLst>
          </a:blip>
          <a:srcRect l="14182" t="20105" r="12884" b="29268"/>
          <a:stretch/>
        </p:blipFill>
        <p:spPr bwMode="auto">
          <a:xfrm>
            <a:off x="2672066" y="4605089"/>
            <a:ext cx="5175462" cy="206391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www.lds.org/bc/content/bible-videos/videos/jesus-teaches-that-we-must-become-as-little-children/images/jesus-with-a-chil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9151" y="1715522"/>
            <a:ext cx="3351249" cy="268099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www.imore.com/sites/imore.com/files/styles/large/public/field/image/2015/01/snapchat-splash-iphone6-hero.jpg?itok=i0_tPb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9627" y="4103033"/>
            <a:ext cx="3421289" cy="2565967"/>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alaskabibleteacher.files.wordpress.com/2010/02/jesusheali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539" y="4674190"/>
            <a:ext cx="1942428" cy="1942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394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130344" cy="6771084"/>
          </a:xfrm>
          <a:prstGeom prst="rect">
            <a:avLst/>
          </a:prstGeom>
          <a:ln>
            <a:solidFill>
              <a:schemeClr val="tx1"/>
            </a:solidFill>
          </a:ln>
        </p:spPr>
        <p:txBody>
          <a:bodyPr wrap="square">
            <a:spAutoFit/>
          </a:bodyPr>
          <a:lstStyle/>
          <a:p>
            <a:pPr fontAlgn="base"/>
            <a:r>
              <a:rPr lang="en-US" sz="1400" b="1" i="0" dirty="0">
                <a:effectLst/>
                <a:latin typeface="Arial" panose="020B0604020202020204" pitchFamily="34" charset="0"/>
                <a:cs typeface="Arial" panose="020B0604020202020204" pitchFamily="34" charset="0"/>
              </a:rPr>
              <a:t>Electronic Devices:</a:t>
            </a:r>
          </a:p>
          <a:p>
            <a:pPr fontAlgn="base"/>
            <a:endParaRPr lang="en-US" sz="1400" b="1" i="0" dirty="0">
              <a:effectLst/>
              <a:latin typeface="Arial" panose="020B0604020202020204" pitchFamily="34" charset="0"/>
              <a:cs typeface="Arial" panose="020B0604020202020204" pitchFamily="34" charset="0"/>
            </a:endParaRPr>
          </a:p>
          <a:p>
            <a:pPr fontAlgn="base"/>
            <a:r>
              <a:rPr lang="en-US" sz="1400" b="0" i="0" dirty="0">
                <a:effectLst/>
                <a:latin typeface="Arial" panose="020B0604020202020204" pitchFamily="34" charset="0"/>
                <a:cs typeface="Arial" panose="020B0604020202020204" pitchFamily="34" charset="0"/>
              </a:rPr>
              <a:t>“You live in a world where technological advances occur at an astounding pace. It is difficult for many of my generation to keep up with the possibilities. </a:t>
            </a:r>
          </a:p>
          <a:p>
            <a:pPr fontAlgn="base"/>
            <a:endParaRPr lang="en-US" sz="1400" dirty="0">
              <a:latin typeface="Arial" panose="020B0604020202020204" pitchFamily="34" charset="0"/>
              <a:cs typeface="Arial" panose="020B0604020202020204" pitchFamily="34" charset="0"/>
            </a:endParaRPr>
          </a:p>
          <a:p>
            <a:pPr fontAlgn="base"/>
            <a:r>
              <a:rPr lang="en-US" sz="1400" b="0" i="0" dirty="0">
                <a:effectLst/>
                <a:latin typeface="Arial" panose="020B0604020202020204" pitchFamily="34" charset="0"/>
                <a:cs typeface="Arial" panose="020B0604020202020204" pitchFamily="34" charset="0"/>
              </a:rPr>
              <a:t>Depending on how technology is used, these advances can be a blessing or a deterrent. </a:t>
            </a:r>
            <a:r>
              <a:rPr lang="en-US" sz="1400" b="1" i="0" dirty="0">
                <a:effectLst/>
                <a:latin typeface="Arial" panose="020B0604020202020204" pitchFamily="34" charset="0"/>
                <a:cs typeface="Arial" panose="020B0604020202020204" pitchFamily="34" charset="0"/>
              </a:rPr>
              <a:t>Technology, when understood and used for righteous purposes, need not be a threat but rather an enhancement to spiritual communication</a:t>
            </a:r>
            <a:r>
              <a:rPr lang="en-US" sz="1400" b="0" i="0" dirty="0">
                <a:effectLst/>
                <a:latin typeface="Arial" panose="020B0604020202020204" pitchFamily="34" charset="0"/>
                <a:cs typeface="Arial" panose="020B0604020202020204" pitchFamily="34" charset="0"/>
              </a:rPr>
              <a:t>.</a:t>
            </a:r>
          </a:p>
          <a:p>
            <a:pPr fontAlgn="base"/>
            <a:endParaRPr lang="en-US" sz="1400" b="0" i="0" dirty="0">
              <a:effectLst/>
              <a:latin typeface="Arial" panose="020B0604020202020204" pitchFamily="34" charset="0"/>
              <a:cs typeface="Arial" panose="020B0604020202020204" pitchFamily="34" charset="0"/>
            </a:endParaRPr>
          </a:p>
          <a:p>
            <a:pPr fontAlgn="base"/>
            <a:r>
              <a:rPr lang="en-US" sz="1400" b="0" i="0" dirty="0">
                <a:effectLst/>
                <a:latin typeface="Arial" panose="020B0604020202020204" pitchFamily="34" charset="0"/>
                <a:cs typeface="Arial" panose="020B0604020202020204" pitchFamily="34" charset="0"/>
              </a:rPr>
              <a:t>For example, many of us have a personal electronic device that fits into our pocket. We are seldom without its company; we may refer to it many times a day. Unfortunately, these devices can be a source of filth and wasted time. But, used with discipline, this technology can be a tool of protection from the worst of society. </a:t>
            </a:r>
          </a:p>
          <a:p>
            <a:pPr fontAlgn="base"/>
            <a:endParaRPr lang="en-US" sz="1400" dirty="0">
              <a:latin typeface="Arial" panose="020B0604020202020204" pitchFamily="34" charset="0"/>
              <a:cs typeface="Arial" panose="020B0604020202020204" pitchFamily="34" charset="0"/>
            </a:endParaRPr>
          </a:p>
          <a:p>
            <a:pPr fontAlgn="base"/>
            <a:r>
              <a:rPr lang="en-US" sz="1400" dirty="0">
                <a:latin typeface="Arial" panose="020B0604020202020204" pitchFamily="34" charset="0"/>
                <a:cs typeface="Arial" panose="020B0604020202020204" pitchFamily="34" charset="0"/>
              </a:rPr>
              <a:t>Who could have imagined not very many years ago that the full standard works and years of general conference messages would fit into your pocket? Just having them in your pocket will not protect you, but studying, pondering, and listening to them during quiet moments of each day will enhance communication through the Spirit.</a:t>
            </a:r>
          </a:p>
          <a:p>
            <a:pPr fontAlgn="base"/>
            <a:endParaRPr lang="en-US" sz="1400" dirty="0">
              <a:latin typeface="Arial" panose="020B0604020202020204" pitchFamily="34" charset="0"/>
              <a:cs typeface="Arial" panose="020B0604020202020204" pitchFamily="34" charset="0"/>
            </a:endParaRPr>
          </a:p>
          <a:p>
            <a:pPr fontAlgn="base"/>
            <a:r>
              <a:rPr lang="en-US" sz="1400" dirty="0">
                <a:latin typeface="Arial" panose="020B0604020202020204" pitchFamily="34" charset="0"/>
                <a:cs typeface="Arial" panose="020B0604020202020204" pitchFamily="34" charset="0"/>
              </a:rPr>
              <a:t>Be wise in how you embrace technology. Mark important scriptures on your device and refer back to them frequently. If you young people would review a verse of scripture as often as some of you send text messages, you could soon have hundreds of passages of scripture memorized. Those passages would prove to be a powerful source of inspiration and guidance by the Holy Ghost in times of need.”</a:t>
            </a:r>
          </a:p>
          <a:p>
            <a:pPr fontAlgn="base"/>
            <a:r>
              <a:rPr lang="en-US" sz="1400" b="0" i="0" dirty="0">
                <a:effectLst/>
                <a:latin typeface="Arial" panose="020B0604020202020204" pitchFamily="34" charset="0"/>
                <a:cs typeface="Arial" panose="020B0604020202020204" pitchFamily="34" charset="0"/>
              </a:rPr>
              <a:t>Elder Richard G. Scott </a:t>
            </a:r>
            <a:r>
              <a:rPr lang="en-US" sz="1400" dirty="0"/>
              <a:t>For Peace at Home</a:t>
            </a:r>
          </a:p>
          <a:p>
            <a:pPr fontAlgn="base"/>
            <a:r>
              <a:rPr lang="en-US" sz="1400" b="0" i="0" dirty="0">
                <a:effectLst/>
                <a:latin typeface="Arial" panose="020B0604020202020204" pitchFamily="34" charset="0"/>
                <a:cs typeface="Arial" panose="020B0604020202020204" pitchFamily="34" charset="0"/>
              </a:rPr>
              <a:t>April 2013 </a:t>
            </a:r>
            <a:r>
              <a:rPr lang="en-US" sz="1400" b="0" i="0" dirty="0" err="1">
                <a:effectLst/>
                <a:latin typeface="Arial" panose="020B0604020202020204" pitchFamily="34" charset="0"/>
                <a:cs typeface="Arial" panose="020B0604020202020204" pitchFamily="34" charset="0"/>
              </a:rPr>
              <a:t>Gen.Conf</a:t>
            </a:r>
            <a:r>
              <a:rPr lang="en-US" sz="1400" b="0" i="0" dirty="0">
                <a:effectLst/>
                <a:latin typeface="Arial" panose="020B0604020202020204" pitchFamily="34" charset="0"/>
                <a:cs typeface="Arial" panose="020B0604020202020204" pitchFamily="34" charset="0"/>
              </a:rPr>
              <a:t>.</a:t>
            </a:r>
          </a:p>
        </p:txBody>
      </p:sp>
      <p:sp>
        <p:nvSpPr>
          <p:cNvPr id="3" name="Rectangle 2"/>
          <p:cNvSpPr/>
          <p:nvPr/>
        </p:nvSpPr>
        <p:spPr>
          <a:xfrm>
            <a:off x="6130344" y="0"/>
            <a:ext cx="6061656" cy="2862322"/>
          </a:xfrm>
          <a:prstGeom prst="rect">
            <a:avLst/>
          </a:prstGeom>
          <a:ln>
            <a:solidFill>
              <a:schemeClr val="tx1"/>
            </a:solidFill>
          </a:ln>
        </p:spPr>
        <p:txBody>
          <a:bodyPr wrap="square">
            <a:spAutoFit/>
          </a:bodyPr>
          <a:lstStyle/>
          <a:p>
            <a:pPr fontAlgn="base"/>
            <a:r>
              <a:rPr lang="en-US" sz="1200" b="1" i="0" dirty="0">
                <a:effectLst/>
                <a:latin typeface="Arial" panose="020B0604020202020204" pitchFamily="34" charset="0"/>
                <a:cs typeface="Arial" panose="020B0604020202020204" pitchFamily="34" charset="0"/>
              </a:rPr>
              <a:t>JST Isaiah 42:19-23  My Servant</a:t>
            </a:r>
          </a:p>
          <a:p>
            <a:pPr fontAlgn="base"/>
            <a:endParaRPr lang="en-US" sz="1200" dirty="0">
              <a:latin typeface="Arial" panose="020B0604020202020204" pitchFamily="34" charset="0"/>
              <a:cs typeface="Arial" panose="020B0604020202020204" pitchFamily="34" charset="0"/>
            </a:endParaRPr>
          </a:p>
          <a:p>
            <a:pPr fontAlgn="base"/>
            <a:r>
              <a:rPr lang="en-US" sz="1200" b="0" i="0" dirty="0">
                <a:effectLst/>
                <a:latin typeface="Arial" panose="020B0604020202020204" pitchFamily="34" charset="0"/>
                <a:cs typeface="Arial" panose="020B0604020202020204" pitchFamily="34" charset="0"/>
              </a:rPr>
              <a:t>“For I will send my servant unto you who are blind; yea, a messenger to open the eyes of the blind, and unstop the ears of the deaf;</a:t>
            </a:r>
          </a:p>
          <a:p>
            <a:pPr fontAlgn="base"/>
            <a:r>
              <a:rPr lang="en-US" sz="1200" b="0" i="0" dirty="0">
                <a:effectLst/>
                <a:latin typeface="Arial" panose="020B0604020202020204" pitchFamily="34" charset="0"/>
                <a:cs typeface="Arial" panose="020B0604020202020204" pitchFamily="34" charset="0"/>
              </a:rPr>
              <a:t>“And they shall be made perfect notwithstanding their blindness, if they will hearken unto the messenger, the Lord’s servant.</a:t>
            </a:r>
          </a:p>
          <a:p>
            <a:pPr fontAlgn="base"/>
            <a:r>
              <a:rPr lang="en-US" sz="1200" b="0" i="0" dirty="0">
                <a:effectLst/>
                <a:latin typeface="Arial" panose="020B0604020202020204" pitchFamily="34" charset="0"/>
                <a:cs typeface="Arial" panose="020B0604020202020204" pitchFamily="34" charset="0"/>
              </a:rPr>
              <a:t>“Thou art a people, seeing many things, but thou </a:t>
            </a:r>
            <a:r>
              <a:rPr lang="en-US" sz="1200" b="0" i="0" dirty="0" err="1">
                <a:effectLst/>
                <a:latin typeface="Arial" panose="020B0604020202020204" pitchFamily="34" charset="0"/>
                <a:cs typeface="Arial" panose="020B0604020202020204" pitchFamily="34" charset="0"/>
              </a:rPr>
              <a:t>observest</a:t>
            </a:r>
            <a:r>
              <a:rPr lang="en-US" sz="1200" b="0" i="0" dirty="0">
                <a:effectLst/>
                <a:latin typeface="Arial" panose="020B0604020202020204" pitchFamily="34" charset="0"/>
                <a:cs typeface="Arial" panose="020B0604020202020204" pitchFamily="34" charset="0"/>
              </a:rPr>
              <a:t> not; opening the ears to hear, but thou </a:t>
            </a:r>
            <a:r>
              <a:rPr lang="en-US" sz="1200" b="0" i="0" dirty="0" err="1">
                <a:effectLst/>
                <a:latin typeface="Arial" panose="020B0604020202020204" pitchFamily="34" charset="0"/>
                <a:cs typeface="Arial" panose="020B0604020202020204" pitchFamily="34" charset="0"/>
              </a:rPr>
              <a:t>hearest</a:t>
            </a:r>
            <a:r>
              <a:rPr lang="en-US" sz="1200" b="0" i="0" dirty="0">
                <a:effectLst/>
                <a:latin typeface="Arial" panose="020B0604020202020204" pitchFamily="34" charset="0"/>
                <a:cs typeface="Arial" panose="020B0604020202020204" pitchFamily="34" charset="0"/>
              </a:rPr>
              <a:t> not.</a:t>
            </a:r>
          </a:p>
          <a:p>
            <a:pPr fontAlgn="base"/>
            <a:r>
              <a:rPr lang="en-US" sz="1200" b="0" i="0" dirty="0">
                <a:effectLst/>
                <a:latin typeface="Arial" panose="020B0604020202020204" pitchFamily="34" charset="0"/>
                <a:cs typeface="Arial" panose="020B0604020202020204" pitchFamily="34" charset="0"/>
              </a:rPr>
              <a:t>“The Lord is not well pleased with such a people, but for his righteousness’ sake he will magnify the law and make it honorable.</a:t>
            </a:r>
          </a:p>
          <a:p>
            <a:pPr fontAlgn="base"/>
            <a:r>
              <a:rPr lang="en-US" sz="1200" b="0" i="0" dirty="0">
                <a:effectLst/>
                <a:latin typeface="Arial" panose="020B0604020202020204" pitchFamily="34" charset="0"/>
                <a:cs typeface="Arial" panose="020B0604020202020204" pitchFamily="34" charset="0"/>
              </a:rPr>
              <a:t>“Thou art a people robbed and spoiled; thine enemies, all of them, have snared thee in holes, and they have hid thee in prison houses; they have taken thee for a prey, and none </a:t>
            </a:r>
            <a:r>
              <a:rPr lang="en-US" sz="1200" b="0" i="0" dirty="0" err="1">
                <a:effectLst/>
                <a:latin typeface="Arial" panose="020B0604020202020204" pitchFamily="34" charset="0"/>
                <a:cs typeface="Arial" panose="020B0604020202020204" pitchFamily="34" charset="0"/>
              </a:rPr>
              <a:t>delivereth</a:t>
            </a:r>
            <a:r>
              <a:rPr lang="en-US" sz="1200" b="0" i="0" dirty="0">
                <a:effectLst/>
                <a:latin typeface="Arial" panose="020B0604020202020204" pitchFamily="34" charset="0"/>
                <a:cs typeface="Arial" panose="020B0604020202020204" pitchFamily="34" charset="0"/>
              </a:rPr>
              <a:t>; for a spoil, and none </a:t>
            </a:r>
            <a:r>
              <a:rPr lang="en-US" sz="1200" b="0" i="0" dirty="0" err="1">
                <a:effectLst/>
                <a:latin typeface="Arial" panose="020B0604020202020204" pitchFamily="34" charset="0"/>
                <a:cs typeface="Arial" panose="020B0604020202020204" pitchFamily="34" charset="0"/>
              </a:rPr>
              <a:t>saith</a:t>
            </a:r>
            <a:r>
              <a:rPr lang="en-US" sz="1200" b="0" i="0" dirty="0">
                <a:effectLst/>
                <a:latin typeface="Arial" panose="020B0604020202020204" pitchFamily="34" charset="0"/>
                <a:cs typeface="Arial" panose="020B0604020202020204" pitchFamily="34" charset="0"/>
              </a:rPr>
              <a:t>, Restore.” </a:t>
            </a:r>
          </a:p>
          <a:p>
            <a:pPr fontAlgn="base"/>
            <a:r>
              <a:rPr lang="en-US" sz="1200" dirty="0">
                <a:latin typeface="Arial" panose="020B0604020202020204" pitchFamily="34" charset="0"/>
                <a:cs typeface="Arial" panose="020B0604020202020204" pitchFamily="34" charset="0"/>
              </a:rPr>
              <a:t>it is not the servant who is blind, but scattered Israel, who have adopted the idols of their neighbors.</a:t>
            </a:r>
            <a:endParaRPr lang="en-US" sz="1200" b="0" i="0" dirty="0">
              <a:effectLst/>
              <a:latin typeface="Arial" panose="020B0604020202020204" pitchFamily="34" charset="0"/>
              <a:cs typeface="Arial" panose="020B0604020202020204" pitchFamily="34" charset="0"/>
            </a:endParaRPr>
          </a:p>
        </p:txBody>
      </p:sp>
      <p:sp>
        <p:nvSpPr>
          <p:cNvPr id="4" name="Rectangle 3"/>
          <p:cNvSpPr/>
          <p:nvPr/>
        </p:nvSpPr>
        <p:spPr>
          <a:xfrm>
            <a:off x="6130344" y="2862322"/>
            <a:ext cx="6061656" cy="3970318"/>
          </a:xfrm>
          <a:prstGeom prst="rect">
            <a:avLst/>
          </a:prstGeom>
          <a:ln>
            <a:solidFill>
              <a:schemeClr val="tx1"/>
            </a:solidFill>
          </a:ln>
        </p:spPr>
        <p:txBody>
          <a:bodyPr wrap="square">
            <a:spAutoFit/>
          </a:bodyPr>
          <a:lstStyle/>
          <a:p>
            <a:pPr fontAlgn="base"/>
            <a:r>
              <a:rPr lang="en-US" sz="1400" b="1" dirty="0"/>
              <a:t>Isaiah 43:19: The mountains, the rivers, the deserts</a:t>
            </a:r>
          </a:p>
          <a:p>
            <a:pPr fontAlgn="base"/>
            <a:r>
              <a:rPr lang="en-US" sz="1400" dirty="0"/>
              <a:t>I love the prophecies of Isaiah. It seems to me that he almost lived more in our day than when he was actually upon the earth. He saw so much of what would transpire in our day. He saw us settled here in these valleys of the mountains. He saw this desert, where we were once a thousand miles from transportation and supplies, made to blossom as a rose (see Isa. 35:1). He saw the rivers flow in the desert where we have built these great irrigation canals (see Isa. 43:19). He saw the water flow down from the high places where we have </a:t>
            </a:r>
            <a:r>
              <a:rPr lang="en-US" sz="1400" dirty="0" err="1"/>
              <a:t>reservoired</a:t>
            </a:r>
            <a:r>
              <a:rPr lang="en-US" sz="1400" dirty="0"/>
              <a:t> it in these mountain </a:t>
            </a:r>
            <a:r>
              <a:rPr lang="en-US" sz="1400" dirty="0" err="1"/>
              <a:t>fastnesses</a:t>
            </a:r>
            <a:r>
              <a:rPr lang="en-US" sz="1400" dirty="0"/>
              <a:t> for summer's use (see Isa. 41:18). He saw the redeemed of the Lord come up and sing in the heights of Zion (see Isa. 51:11). And where do you find anything in the world to fulfill that like the singing of the Tabernacle Choir for over fifty years without a break?</a:t>
            </a:r>
          </a:p>
          <a:p>
            <a:pPr fontAlgn="base"/>
            <a:r>
              <a:rPr lang="en-US" sz="1400" dirty="0"/>
              <a:t> </a:t>
            </a:r>
          </a:p>
          <a:p>
            <a:pPr fontAlgn="base"/>
            <a:r>
              <a:rPr lang="en-US" sz="1400" dirty="0"/>
              <a:t>He saw the mountain of the Lord's house established in the top of the mountains in the latter days when all nations would flow unto it, and they would say, "Come ye, and let us go up to the mountain of the Lord, to the house of the God of Jacob; that he will teach us of his ways, and we will walk in his paths" (Isa. 2:3). </a:t>
            </a:r>
            <a:r>
              <a:rPr lang="en-US" sz="1400" dirty="0" err="1"/>
              <a:t>LeGrand</a:t>
            </a:r>
            <a:r>
              <a:rPr lang="en-US" sz="1400" dirty="0"/>
              <a:t> Richard("A Testimony," </a:t>
            </a:r>
            <a:r>
              <a:rPr lang="en-US" sz="1400" i="1" dirty="0"/>
              <a:t>Ensign</a:t>
            </a:r>
            <a:r>
              <a:rPr lang="en-US" sz="1400" dirty="0"/>
              <a:t>, Nov. 1980, 64)</a:t>
            </a:r>
          </a:p>
        </p:txBody>
      </p:sp>
    </p:spTree>
    <p:extLst>
      <p:ext uri="{BB962C8B-B14F-4D97-AF65-F5344CB8AC3E}">
        <p14:creationId xmlns:p14="http://schemas.microsoft.com/office/powerpoint/2010/main" val="3129993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5892" t="19044" r="24249" b="29124"/>
          <a:stretch/>
        </p:blipFill>
        <p:spPr>
          <a:xfrm>
            <a:off x="167425" y="768577"/>
            <a:ext cx="8152201" cy="5962919"/>
          </a:xfrm>
          <a:prstGeom prst="rect">
            <a:avLst/>
          </a:prstGeom>
        </p:spPr>
      </p:pic>
      <p:sp>
        <p:nvSpPr>
          <p:cNvPr id="3" name="TextBox 2"/>
          <p:cNvSpPr txBox="1"/>
          <p:nvPr/>
        </p:nvSpPr>
        <p:spPr>
          <a:xfrm>
            <a:off x="8809149" y="1532586"/>
            <a:ext cx="2910625" cy="2585323"/>
          </a:xfrm>
          <a:prstGeom prst="rect">
            <a:avLst/>
          </a:prstGeom>
          <a:noFill/>
        </p:spPr>
        <p:txBody>
          <a:bodyPr wrap="square" rtlCol="0">
            <a:spAutoFit/>
          </a:bodyPr>
          <a:lstStyle/>
          <a:p>
            <a:pPr algn="ctr"/>
            <a:r>
              <a:rPr lang="en-US" dirty="0"/>
              <a:t>Isaiah 43:16-17</a:t>
            </a:r>
          </a:p>
          <a:p>
            <a:pPr algn="ctr"/>
            <a:r>
              <a:rPr lang="en-US" dirty="0"/>
              <a:t>The Chariot and horse, the army and the Power…are quenched as tow.</a:t>
            </a:r>
          </a:p>
          <a:p>
            <a:pPr algn="ctr"/>
            <a:endParaRPr lang="en-US" dirty="0"/>
          </a:p>
          <a:p>
            <a:pPr algn="ctr"/>
            <a:r>
              <a:rPr lang="en-US" dirty="0"/>
              <a:t>The plagues brought upon Egypt by Moses are a type for the destruction of the wicked. </a:t>
            </a:r>
          </a:p>
        </p:txBody>
      </p:sp>
      <p:sp>
        <p:nvSpPr>
          <p:cNvPr id="4" name="TextBox 3"/>
          <p:cNvSpPr txBox="1"/>
          <p:nvPr/>
        </p:nvSpPr>
        <p:spPr>
          <a:xfrm>
            <a:off x="1504681" y="154546"/>
            <a:ext cx="7304468" cy="523220"/>
          </a:xfrm>
          <a:prstGeom prst="rect">
            <a:avLst/>
          </a:prstGeom>
          <a:noFill/>
        </p:spPr>
        <p:txBody>
          <a:bodyPr wrap="square" rtlCol="0">
            <a:spAutoFit/>
          </a:bodyPr>
          <a:lstStyle/>
          <a:p>
            <a:r>
              <a:rPr lang="en-US" sz="2800" dirty="0"/>
              <a:t>Comparison of Exodus and Revelation</a:t>
            </a:r>
          </a:p>
        </p:txBody>
      </p:sp>
      <p:sp>
        <p:nvSpPr>
          <p:cNvPr id="5" name="Rectangle 4"/>
          <p:cNvSpPr/>
          <p:nvPr/>
        </p:nvSpPr>
        <p:spPr>
          <a:xfrm>
            <a:off x="8319626" y="6592996"/>
            <a:ext cx="3215300" cy="276999"/>
          </a:xfrm>
          <a:prstGeom prst="rect">
            <a:avLst/>
          </a:prstGeom>
        </p:spPr>
        <p:txBody>
          <a:bodyPr wrap="square">
            <a:spAutoFit/>
          </a:bodyPr>
          <a:lstStyle/>
          <a:p>
            <a:pPr fontAlgn="base"/>
            <a:r>
              <a:rPr lang="en-US" sz="1200" dirty="0"/>
              <a:t>Gospeldoctrine.com</a:t>
            </a:r>
          </a:p>
        </p:txBody>
      </p:sp>
    </p:spTree>
    <p:extLst>
      <p:ext uri="{BB962C8B-B14F-4D97-AF65-F5344CB8AC3E}">
        <p14:creationId xmlns:p14="http://schemas.microsoft.com/office/powerpoint/2010/main" val="117926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8971265"/>
              </p:ext>
            </p:extLst>
          </p:nvPr>
        </p:nvGraphicFramePr>
        <p:xfrm>
          <a:off x="834262" y="771182"/>
          <a:ext cx="10859754" cy="5704840"/>
        </p:xfrm>
        <a:graphic>
          <a:graphicData uri="http://schemas.openxmlformats.org/drawingml/2006/table">
            <a:tbl>
              <a:tblPr firstRow="1" bandRow="1">
                <a:tableStyleId>{5940675A-B579-460E-94D1-54222C63F5DA}</a:tableStyleId>
              </a:tblPr>
              <a:tblGrid>
                <a:gridCol w="2269546">
                  <a:extLst>
                    <a:ext uri="{9D8B030D-6E8A-4147-A177-3AD203B41FA5}">
                      <a16:colId xmlns:a16="http://schemas.microsoft.com/office/drawing/2014/main" val="20000"/>
                    </a:ext>
                  </a:extLst>
                </a:gridCol>
                <a:gridCol w="8590208">
                  <a:extLst>
                    <a:ext uri="{9D8B030D-6E8A-4147-A177-3AD203B41FA5}">
                      <a16:colId xmlns:a16="http://schemas.microsoft.com/office/drawing/2014/main" val="20001"/>
                    </a:ext>
                  </a:extLst>
                </a:gridCol>
              </a:tblGrid>
              <a:tr h="370840">
                <a:tc>
                  <a:txBody>
                    <a:bodyPr/>
                    <a:lstStyle/>
                    <a:p>
                      <a:r>
                        <a:rPr lang="en-US" sz="1400" dirty="0"/>
                        <a:t>Isaiah 41:4</a:t>
                      </a:r>
                    </a:p>
                  </a:txBody>
                  <a:tcPr/>
                </a:tc>
                <a:tc>
                  <a:txBody>
                    <a:bodyPr/>
                    <a:lstStyle/>
                    <a:p>
                      <a:r>
                        <a:rPr lang="en-US" sz="1400" b="0" i="0" kern="1200" dirty="0">
                          <a:solidFill>
                            <a:schemeClr val="tx1"/>
                          </a:solidFill>
                          <a:effectLst/>
                          <a:latin typeface="+mn-lt"/>
                          <a:ea typeface="+mn-ea"/>
                          <a:cs typeface="+mn-cs"/>
                        </a:rPr>
                        <a:t>Who hath wrought and done it, calling the generations from the beginning? I the Lord, the first, and with the last; I am he.</a:t>
                      </a:r>
                      <a:endParaRPr lang="en-US" sz="1400" dirty="0"/>
                    </a:p>
                  </a:txBody>
                  <a:tcPr/>
                </a:tc>
                <a:extLst>
                  <a:ext uri="{0D108BD9-81ED-4DB2-BD59-A6C34878D82A}">
                    <a16:rowId xmlns:a16="http://schemas.microsoft.com/office/drawing/2014/main" val="10000"/>
                  </a:ext>
                </a:extLst>
              </a:tr>
              <a:tr h="370840">
                <a:tc>
                  <a:txBody>
                    <a:bodyPr/>
                    <a:lstStyle/>
                    <a:p>
                      <a:r>
                        <a:rPr lang="en-US" sz="1400" dirty="0"/>
                        <a:t>Isaiah 48:12</a:t>
                      </a:r>
                    </a:p>
                  </a:txBody>
                  <a:tcPr/>
                </a:tc>
                <a:tc>
                  <a:txBody>
                    <a:bodyPr/>
                    <a:lstStyle/>
                    <a:p>
                      <a:r>
                        <a:rPr lang="en-US" sz="1400" b="0" i="0" kern="1200" dirty="0">
                          <a:solidFill>
                            <a:schemeClr val="tx1"/>
                          </a:solidFill>
                          <a:effectLst/>
                          <a:latin typeface="+mn-lt"/>
                          <a:ea typeface="+mn-ea"/>
                          <a:cs typeface="+mn-cs"/>
                        </a:rPr>
                        <a:t>Hearken unto me, O Jacob and Israel, my called; I am he; I am the first, I also am the last.</a:t>
                      </a:r>
                      <a:endParaRPr lang="en-US" sz="1400" dirty="0"/>
                    </a:p>
                  </a:txBody>
                  <a:tcPr/>
                </a:tc>
                <a:extLst>
                  <a:ext uri="{0D108BD9-81ED-4DB2-BD59-A6C34878D82A}">
                    <a16:rowId xmlns:a16="http://schemas.microsoft.com/office/drawing/2014/main" val="10001"/>
                  </a:ext>
                </a:extLst>
              </a:tr>
              <a:tr h="370840">
                <a:tc>
                  <a:txBody>
                    <a:bodyPr/>
                    <a:lstStyle/>
                    <a:p>
                      <a:r>
                        <a:rPr lang="en-US" sz="1400" dirty="0"/>
                        <a:t>Isaiah 44:6</a:t>
                      </a:r>
                    </a:p>
                  </a:txBody>
                  <a:tcPr/>
                </a:tc>
                <a:tc>
                  <a:txBody>
                    <a:bodyPr/>
                    <a:lstStyle/>
                    <a:p>
                      <a:r>
                        <a:rPr lang="en-US" sz="1400" b="0" i="0" kern="1200" dirty="0">
                          <a:solidFill>
                            <a:schemeClr val="tx1"/>
                          </a:solidFill>
                          <a:effectLst/>
                          <a:latin typeface="+mn-lt"/>
                          <a:ea typeface="+mn-ea"/>
                          <a:cs typeface="+mn-cs"/>
                        </a:rPr>
                        <a:t>Thus </a:t>
                      </a:r>
                      <a:r>
                        <a:rPr lang="en-US" sz="1400" b="0" i="0" kern="1200" dirty="0" err="1">
                          <a:solidFill>
                            <a:schemeClr val="tx1"/>
                          </a:solidFill>
                          <a:effectLst/>
                          <a:latin typeface="+mn-lt"/>
                          <a:ea typeface="+mn-ea"/>
                          <a:cs typeface="+mn-cs"/>
                        </a:rPr>
                        <a:t>saith</a:t>
                      </a:r>
                      <a:r>
                        <a:rPr lang="en-US" sz="1400" b="0" i="0" kern="1200" dirty="0">
                          <a:solidFill>
                            <a:schemeClr val="tx1"/>
                          </a:solidFill>
                          <a:effectLst/>
                          <a:latin typeface="+mn-lt"/>
                          <a:ea typeface="+mn-ea"/>
                          <a:cs typeface="+mn-cs"/>
                        </a:rPr>
                        <a:t> the Lord the King of Israel, and his redeemer the Lord of hosts; I am the first, and I am the last; and beside me there is no God</a:t>
                      </a:r>
                      <a:endParaRPr lang="en-US" sz="1400" dirty="0"/>
                    </a:p>
                  </a:txBody>
                  <a:tcPr/>
                </a:tc>
                <a:extLst>
                  <a:ext uri="{0D108BD9-81ED-4DB2-BD59-A6C34878D82A}">
                    <a16:rowId xmlns:a16="http://schemas.microsoft.com/office/drawing/2014/main" val="10002"/>
                  </a:ext>
                </a:extLst>
              </a:tr>
              <a:tr h="370840">
                <a:tc>
                  <a:txBody>
                    <a:bodyPr/>
                    <a:lstStyle/>
                    <a:p>
                      <a:r>
                        <a:rPr lang="en-US" sz="1400" dirty="0"/>
                        <a:t>Revelation 22:13</a:t>
                      </a:r>
                    </a:p>
                  </a:txBody>
                  <a:tcPr/>
                </a:tc>
                <a:tc>
                  <a:txBody>
                    <a:bodyPr/>
                    <a:lstStyle/>
                    <a:p>
                      <a:r>
                        <a:rPr lang="en-US" sz="1400" b="0" i="0" kern="1200" dirty="0">
                          <a:solidFill>
                            <a:schemeClr val="tx1"/>
                          </a:solidFill>
                          <a:effectLst/>
                          <a:latin typeface="+mn-lt"/>
                          <a:ea typeface="+mn-ea"/>
                          <a:cs typeface="+mn-cs"/>
                        </a:rPr>
                        <a:t> I am Alpha and Omega, the beginning and the end, the first and the last.</a:t>
                      </a:r>
                      <a:endParaRPr lang="en-US" sz="1400" dirty="0"/>
                    </a:p>
                  </a:txBody>
                  <a:tcPr/>
                </a:tc>
                <a:extLst>
                  <a:ext uri="{0D108BD9-81ED-4DB2-BD59-A6C34878D82A}">
                    <a16:rowId xmlns:a16="http://schemas.microsoft.com/office/drawing/2014/main" val="10003"/>
                  </a:ext>
                </a:extLst>
              </a:tr>
              <a:tr h="370840">
                <a:tc>
                  <a:txBody>
                    <a:bodyPr/>
                    <a:lstStyle/>
                    <a:p>
                      <a:r>
                        <a:rPr lang="en-US" sz="1400" dirty="0"/>
                        <a:t>Revelation 1:17</a:t>
                      </a:r>
                    </a:p>
                  </a:txBody>
                  <a:tcPr/>
                </a:tc>
                <a:tc>
                  <a:txBody>
                    <a:bodyPr/>
                    <a:lstStyle/>
                    <a:p>
                      <a:r>
                        <a:rPr lang="en-US" sz="1400" b="0" i="0" kern="1200" dirty="0">
                          <a:solidFill>
                            <a:schemeClr val="tx1"/>
                          </a:solidFill>
                          <a:effectLst/>
                          <a:latin typeface="+mn-lt"/>
                          <a:ea typeface="+mn-ea"/>
                          <a:cs typeface="+mn-cs"/>
                        </a:rPr>
                        <a:t>And when I saw him, I fell at his feet as dead. And he laid his right hand upon me, saying unto me, Fear not; I am the first and the last:</a:t>
                      </a:r>
                      <a:endParaRPr lang="en-US" sz="1400" dirty="0"/>
                    </a:p>
                  </a:txBody>
                  <a:tcPr/>
                </a:tc>
                <a:extLst>
                  <a:ext uri="{0D108BD9-81ED-4DB2-BD59-A6C34878D82A}">
                    <a16:rowId xmlns:a16="http://schemas.microsoft.com/office/drawing/2014/main" val="10004"/>
                  </a:ext>
                </a:extLst>
              </a:tr>
              <a:tr h="370840">
                <a:tc>
                  <a:txBody>
                    <a:bodyPr/>
                    <a:lstStyle/>
                    <a:p>
                      <a:r>
                        <a:rPr lang="en-US" sz="1400" dirty="0"/>
                        <a:t>Revelation 1:11</a:t>
                      </a:r>
                    </a:p>
                  </a:txBody>
                  <a:tcPr/>
                </a:tc>
                <a:tc>
                  <a:txBody>
                    <a:bodyPr/>
                    <a:lstStyle/>
                    <a:p>
                      <a:r>
                        <a:rPr lang="en-US" sz="1400" b="0" i="0" kern="1200" dirty="0">
                          <a:solidFill>
                            <a:schemeClr val="tx1"/>
                          </a:solidFill>
                          <a:effectLst/>
                          <a:latin typeface="+mn-lt"/>
                          <a:ea typeface="+mn-ea"/>
                          <a:cs typeface="+mn-cs"/>
                        </a:rPr>
                        <a:t>Saying, I am Alpha and Omega, the first and the last:</a:t>
                      </a:r>
                      <a:endParaRPr lang="en-US" sz="1400" dirty="0"/>
                    </a:p>
                  </a:txBody>
                  <a:tcPr/>
                </a:tc>
                <a:extLst>
                  <a:ext uri="{0D108BD9-81ED-4DB2-BD59-A6C34878D82A}">
                    <a16:rowId xmlns:a16="http://schemas.microsoft.com/office/drawing/2014/main" val="10005"/>
                  </a:ext>
                </a:extLst>
              </a:tr>
              <a:tr h="370840">
                <a:tc>
                  <a:txBody>
                    <a:bodyPr/>
                    <a:lstStyle/>
                    <a:p>
                      <a:r>
                        <a:rPr lang="en-US" sz="1400" dirty="0"/>
                        <a:t>1 Nephi 20:12</a:t>
                      </a:r>
                    </a:p>
                  </a:txBody>
                  <a:tcPr/>
                </a:tc>
                <a:tc>
                  <a:txBody>
                    <a:bodyPr/>
                    <a:lstStyle/>
                    <a:p>
                      <a:r>
                        <a:rPr lang="en-US" sz="1400" b="0" i="0" kern="1200" dirty="0">
                          <a:solidFill>
                            <a:schemeClr val="tx1"/>
                          </a:solidFill>
                          <a:effectLst/>
                          <a:latin typeface="+mn-lt"/>
                          <a:ea typeface="+mn-ea"/>
                          <a:cs typeface="+mn-cs"/>
                        </a:rPr>
                        <a:t>Hearken unto me, O Jacob, and Israel my called, for I am he; I am the first, and I am also the last.</a:t>
                      </a:r>
                      <a:endParaRPr lang="en-US" sz="1400" dirty="0"/>
                    </a:p>
                  </a:txBody>
                  <a:tcPr/>
                </a:tc>
                <a:extLst>
                  <a:ext uri="{0D108BD9-81ED-4DB2-BD59-A6C34878D82A}">
                    <a16:rowId xmlns:a16="http://schemas.microsoft.com/office/drawing/2014/main" val="10006"/>
                  </a:ext>
                </a:extLst>
              </a:tr>
              <a:tr h="370840">
                <a:tc>
                  <a:txBody>
                    <a:bodyPr/>
                    <a:lstStyle/>
                    <a:p>
                      <a:r>
                        <a:rPr lang="en-US" sz="1400" dirty="0"/>
                        <a:t>Alma 11:39</a:t>
                      </a:r>
                    </a:p>
                  </a:txBody>
                  <a:tcPr/>
                </a:tc>
                <a:tc>
                  <a:txBody>
                    <a:bodyPr/>
                    <a:lstStyle/>
                    <a:p>
                      <a:r>
                        <a:rPr lang="en-US" sz="1400" b="0" i="0" kern="1200" dirty="0">
                          <a:solidFill>
                            <a:schemeClr val="tx1"/>
                          </a:solidFill>
                          <a:effectLst/>
                          <a:latin typeface="+mn-lt"/>
                          <a:ea typeface="+mn-ea"/>
                          <a:cs typeface="+mn-cs"/>
                        </a:rPr>
                        <a:t>And </a:t>
                      </a:r>
                      <a:r>
                        <a:rPr lang="en-US" sz="1400" b="0" i="0" kern="1200" dirty="0" err="1">
                          <a:solidFill>
                            <a:schemeClr val="tx1"/>
                          </a:solidFill>
                          <a:effectLst/>
                          <a:latin typeface="+mn-lt"/>
                          <a:ea typeface="+mn-ea"/>
                          <a:cs typeface="+mn-cs"/>
                        </a:rPr>
                        <a:t>Amulek</a:t>
                      </a:r>
                      <a:r>
                        <a:rPr lang="en-US" sz="1400" b="0" i="0" kern="1200" dirty="0">
                          <a:solidFill>
                            <a:schemeClr val="tx1"/>
                          </a:solidFill>
                          <a:effectLst/>
                          <a:latin typeface="+mn-lt"/>
                          <a:ea typeface="+mn-ea"/>
                          <a:cs typeface="+mn-cs"/>
                        </a:rPr>
                        <a:t> said unto him: Yea, he is the very Eternal Father of heaven and of earth, and all things which in them are; he is the beginning and the end, the first and the last;</a:t>
                      </a:r>
                      <a:endParaRPr lang="en-US" sz="1400" dirty="0"/>
                    </a:p>
                  </a:txBody>
                  <a:tcPr/>
                </a:tc>
                <a:extLst>
                  <a:ext uri="{0D108BD9-81ED-4DB2-BD59-A6C34878D82A}">
                    <a16:rowId xmlns:a16="http://schemas.microsoft.com/office/drawing/2014/main" val="10007"/>
                  </a:ext>
                </a:extLst>
              </a:tr>
              <a:tr h="370840">
                <a:tc>
                  <a:txBody>
                    <a:bodyPr/>
                    <a:lstStyle/>
                    <a:p>
                      <a:r>
                        <a:rPr lang="en-US" sz="1400" dirty="0"/>
                        <a:t>D&amp;C 110:4</a:t>
                      </a:r>
                    </a:p>
                  </a:txBody>
                  <a:tcPr/>
                </a:tc>
                <a:tc>
                  <a:txBody>
                    <a:bodyPr/>
                    <a:lstStyle/>
                    <a:p>
                      <a:r>
                        <a:rPr lang="en-US" sz="1400" b="0" i="0" kern="1200" dirty="0">
                          <a:solidFill>
                            <a:schemeClr val="tx1"/>
                          </a:solidFill>
                          <a:effectLst/>
                          <a:latin typeface="+mn-lt"/>
                          <a:ea typeface="+mn-ea"/>
                          <a:cs typeface="+mn-cs"/>
                        </a:rPr>
                        <a:t>I am the first and the last; I am he who </a:t>
                      </a:r>
                      <a:r>
                        <a:rPr lang="en-US" sz="1400" b="0" i="0" kern="1200" dirty="0" err="1">
                          <a:solidFill>
                            <a:schemeClr val="tx1"/>
                          </a:solidFill>
                          <a:effectLst/>
                          <a:latin typeface="+mn-lt"/>
                          <a:ea typeface="+mn-ea"/>
                          <a:cs typeface="+mn-cs"/>
                        </a:rPr>
                        <a:t>liveth</a:t>
                      </a:r>
                      <a:r>
                        <a:rPr lang="en-US" sz="1400" b="0" i="0" kern="1200" dirty="0">
                          <a:solidFill>
                            <a:schemeClr val="tx1"/>
                          </a:solidFill>
                          <a:effectLst/>
                          <a:latin typeface="+mn-lt"/>
                          <a:ea typeface="+mn-ea"/>
                          <a:cs typeface="+mn-cs"/>
                        </a:rPr>
                        <a:t>, I am he who was slain; I am your advocate with the Father.</a:t>
                      </a:r>
                      <a:endParaRPr lang="en-US" sz="1400" dirty="0"/>
                    </a:p>
                  </a:txBody>
                  <a:tcPr/>
                </a:tc>
                <a:extLst>
                  <a:ext uri="{0D108BD9-81ED-4DB2-BD59-A6C34878D82A}">
                    <a16:rowId xmlns:a16="http://schemas.microsoft.com/office/drawing/2014/main" val="10008"/>
                  </a:ext>
                </a:extLst>
              </a:tr>
              <a:tr h="370840">
                <a:tc>
                  <a:txBody>
                    <a:bodyPr/>
                    <a:lstStyle/>
                    <a:p>
                      <a:r>
                        <a:rPr lang="en-US" sz="1400" dirty="0"/>
                        <a:t>3 Nephi 9:18</a:t>
                      </a:r>
                    </a:p>
                  </a:txBody>
                  <a:tcPr/>
                </a:tc>
                <a:tc>
                  <a:txBody>
                    <a:bodyPr/>
                    <a:lstStyle/>
                    <a:p>
                      <a:r>
                        <a:rPr lang="en-US" sz="1400" b="0" i="0" kern="1200" dirty="0">
                          <a:solidFill>
                            <a:schemeClr val="tx1"/>
                          </a:solidFill>
                          <a:effectLst/>
                          <a:latin typeface="+mn-lt"/>
                          <a:ea typeface="+mn-ea"/>
                          <a:cs typeface="+mn-cs"/>
                        </a:rPr>
                        <a:t>I am the light and the life of the world. I am Alpha and Omega, the beginning and the end.</a:t>
                      </a:r>
                      <a:endParaRPr lang="en-US" sz="1400" dirty="0"/>
                    </a:p>
                  </a:txBody>
                  <a:tcPr/>
                </a:tc>
                <a:extLst>
                  <a:ext uri="{0D108BD9-81ED-4DB2-BD59-A6C34878D82A}">
                    <a16:rowId xmlns:a16="http://schemas.microsoft.com/office/drawing/2014/main" val="10009"/>
                  </a:ext>
                </a:extLst>
              </a:tr>
              <a:tr h="370840">
                <a:tc>
                  <a:txBody>
                    <a:bodyPr/>
                    <a:lstStyle/>
                    <a:p>
                      <a:r>
                        <a:rPr lang="en-US" sz="1400" dirty="0"/>
                        <a:t>Revelation</a:t>
                      </a:r>
                      <a:r>
                        <a:rPr lang="en-US" sz="1400" baseline="0" dirty="0"/>
                        <a:t> 1:8 JST</a:t>
                      </a:r>
                      <a:endParaRPr lang="en-US" sz="1400" dirty="0"/>
                    </a:p>
                  </a:txBody>
                  <a:tcPr/>
                </a:tc>
                <a:tc>
                  <a:txBody>
                    <a:bodyPr/>
                    <a:lstStyle/>
                    <a:p>
                      <a:r>
                        <a:rPr lang="en-US" sz="1400" b="0" i="0" kern="1200" dirty="0">
                          <a:solidFill>
                            <a:schemeClr val="tx1"/>
                          </a:solidFill>
                          <a:effectLst/>
                          <a:latin typeface="+mn-lt"/>
                          <a:ea typeface="+mn-ea"/>
                          <a:cs typeface="+mn-cs"/>
                        </a:rPr>
                        <a:t>For he </a:t>
                      </a:r>
                      <a:r>
                        <a:rPr lang="en-US" sz="1400" b="0" i="0" kern="1200" dirty="0" err="1">
                          <a:solidFill>
                            <a:schemeClr val="tx1"/>
                          </a:solidFill>
                          <a:effectLst/>
                          <a:latin typeface="+mn-lt"/>
                          <a:ea typeface="+mn-ea"/>
                          <a:cs typeface="+mn-cs"/>
                        </a:rPr>
                        <a:t>saith</a:t>
                      </a:r>
                      <a:r>
                        <a:rPr lang="en-US" sz="1400" b="0" i="0" kern="1200" dirty="0">
                          <a:solidFill>
                            <a:schemeClr val="tx1"/>
                          </a:solidFill>
                          <a:effectLst/>
                          <a:latin typeface="+mn-lt"/>
                          <a:ea typeface="+mn-ea"/>
                          <a:cs typeface="+mn-cs"/>
                        </a:rPr>
                        <a:t>, I am Alpha and Omega, the beginning and the ending, the Lord, who is, and who was, and who is to come, the Almighty.</a:t>
                      </a:r>
                      <a:endParaRPr lang="en-US" sz="1400" dirty="0"/>
                    </a:p>
                  </a:txBody>
                  <a:tcPr/>
                </a:tc>
                <a:extLst>
                  <a:ext uri="{0D108BD9-81ED-4DB2-BD59-A6C34878D82A}">
                    <a16:rowId xmlns:a16="http://schemas.microsoft.com/office/drawing/2014/main" val="10010"/>
                  </a:ext>
                </a:extLst>
              </a:tr>
              <a:tr h="370840">
                <a:tc>
                  <a:txBody>
                    <a:bodyPr/>
                    <a:lstStyle/>
                    <a:p>
                      <a:r>
                        <a:rPr lang="en-US" sz="1400" dirty="0"/>
                        <a:t>D&amp;C 19:1</a:t>
                      </a:r>
                    </a:p>
                  </a:txBody>
                  <a:tcPr/>
                </a:tc>
                <a:tc>
                  <a:txBody>
                    <a:bodyPr/>
                    <a:lstStyle/>
                    <a:p>
                      <a:r>
                        <a:rPr lang="en-US" sz="1400" b="0" i="0" kern="1200" dirty="0">
                          <a:solidFill>
                            <a:schemeClr val="tx1"/>
                          </a:solidFill>
                          <a:effectLst/>
                          <a:latin typeface="+mn-lt"/>
                          <a:ea typeface="+mn-ea"/>
                          <a:cs typeface="+mn-cs"/>
                        </a:rPr>
                        <a:t> I am Alpha and Omega, Christ the Lord; yea, even I am he, the beginning and the end, the Redeemer of the world.</a:t>
                      </a:r>
                      <a:endParaRPr lang="en-US" sz="1400" dirty="0"/>
                    </a:p>
                  </a:txBody>
                  <a:tcPr/>
                </a:tc>
                <a:extLst>
                  <a:ext uri="{0D108BD9-81ED-4DB2-BD59-A6C34878D82A}">
                    <a16:rowId xmlns:a16="http://schemas.microsoft.com/office/drawing/2014/main" val="10011"/>
                  </a:ext>
                </a:extLst>
              </a:tr>
              <a:tr h="370840">
                <a:tc>
                  <a:txBody>
                    <a:bodyPr/>
                    <a:lstStyle/>
                    <a:p>
                      <a:r>
                        <a:rPr lang="en-US" sz="1400" dirty="0"/>
                        <a:t>D&amp;C 63:60</a:t>
                      </a:r>
                    </a:p>
                  </a:txBody>
                  <a:tcPr/>
                </a:tc>
                <a:tc>
                  <a:txBody>
                    <a:bodyPr/>
                    <a:lstStyle/>
                    <a:p>
                      <a:r>
                        <a:rPr lang="en-US" sz="1800" b="0" i="0" kern="1200" dirty="0">
                          <a:solidFill>
                            <a:schemeClr val="tx1"/>
                          </a:solidFill>
                          <a:effectLst/>
                          <a:latin typeface="+mn-lt"/>
                          <a:ea typeface="+mn-ea"/>
                          <a:cs typeface="+mn-cs"/>
                        </a:rPr>
                        <a:t>Behold, I am Alpha and Omega, even Jesus Christ.</a:t>
                      </a:r>
                      <a:endParaRPr lang="en-US" sz="1400" dirty="0"/>
                    </a:p>
                  </a:txBody>
                  <a:tcPr/>
                </a:tc>
                <a:extLst>
                  <a:ext uri="{0D108BD9-81ED-4DB2-BD59-A6C34878D82A}">
                    <a16:rowId xmlns:a16="http://schemas.microsoft.com/office/drawing/2014/main" val="10012"/>
                  </a:ext>
                </a:extLst>
              </a:tr>
            </a:tbl>
          </a:graphicData>
        </a:graphic>
      </p:graphicFrame>
      <p:sp>
        <p:nvSpPr>
          <p:cNvPr id="3" name="TextBox 2"/>
          <p:cNvSpPr txBox="1"/>
          <p:nvPr/>
        </p:nvSpPr>
        <p:spPr>
          <a:xfrm>
            <a:off x="4005330" y="103031"/>
            <a:ext cx="4468969" cy="523220"/>
          </a:xfrm>
          <a:prstGeom prst="rect">
            <a:avLst/>
          </a:prstGeom>
          <a:noFill/>
        </p:spPr>
        <p:txBody>
          <a:bodyPr wrap="square" rtlCol="0">
            <a:spAutoFit/>
          </a:bodyPr>
          <a:lstStyle/>
          <a:p>
            <a:pPr algn="ctr"/>
            <a:r>
              <a:rPr lang="en-US" sz="2800" dirty="0"/>
              <a:t>The First and the Last</a:t>
            </a:r>
          </a:p>
        </p:txBody>
      </p:sp>
    </p:spTree>
    <p:extLst>
      <p:ext uri="{BB962C8B-B14F-4D97-AF65-F5344CB8AC3E}">
        <p14:creationId xmlns:p14="http://schemas.microsoft.com/office/powerpoint/2010/main" val="164500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769" y="107400"/>
            <a:ext cx="3172496" cy="6340197"/>
          </a:xfrm>
          <a:prstGeom prst="rect">
            <a:avLst/>
          </a:prstGeom>
          <a:ln>
            <a:solidFill>
              <a:schemeClr val="tx1"/>
            </a:solidFill>
          </a:ln>
        </p:spPr>
        <p:txBody>
          <a:bodyPr wrap="square">
            <a:spAutoFit/>
          </a:bodyPr>
          <a:lstStyle/>
          <a:p>
            <a:pPr fontAlgn="base"/>
            <a:r>
              <a:rPr lang="en-US" sz="1400" b="1" i="0" dirty="0">
                <a:solidFill>
                  <a:srgbClr val="333333"/>
                </a:solidFill>
                <a:effectLst/>
                <a:latin typeface="Abadi" panose="020B0604020104020204" pitchFamily="34" charset="0"/>
              </a:rPr>
              <a:t>Isaiah 44:6 This scripture answers the question, "Was Christ a man that became God or a God that became man?"</a:t>
            </a:r>
          </a:p>
          <a:p>
            <a:pPr fontAlgn="base"/>
            <a:r>
              <a:rPr lang="en-US" sz="1400" b="0" i="0" dirty="0">
                <a:solidFill>
                  <a:srgbClr val="333333"/>
                </a:solidFill>
                <a:effectLst/>
                <a:latin typeface="Abadi" panose="020B0604020104020204" pitchFamily="34" charset="0"/>
              </a:rPr>
              <a:t>This scripture proves it. Jehovah is "the first, and... the last." This is the same terminology used in John's revelation of Jesus Christ, "I am Alpha and Omega, the first and the last" (Rev. 1:11). To the Nephites, the resurrected Lord would declare, "Behold, I am he that gave the law, and I am he who covenanted with my people Israel" (3 Ne. 15:5). Can you imagine the uproar such a statement would have caused during Christ's mortal ministry? The detractors asked, "Art thou greater than our father Abraham, which is dead? and the prophets are dead: whom </a:t>
            </a:r>
            <a:r>
              <a:rPr lang="en-US" sz="1400" b="0" i="0" dirty="0" err="1">
                <a:solidFill>
                  <a:srgbClr val="333333"/>
                </a:solidFill>
                <a:effectLst/>
                <a:latin typeface="Abadi" panose="020B0604020104020204" pitchFamily="34" charset="0"/>
              </a:rPr>
              <a:t>makest</a:t>
            </a:r>
            <a:r>
              <a:rPr lang="en-US" sz="1400" b="0" i="0" dirty="0">
                <a:solidFill>
                  <a:srgbClr val="333333"/>
                </a:solidFill>
                <a:effectLst/>
                <a:latin typeface="Abadi" panose="020B0604020104020204" pitchFamily="34" charset="0"/>
              </a:rPr>
              <a:t> thou thyself?" (John 8:53) Jesus could have replied, "I am the Holy One of Israel, the God of Abraham, Isaac, and Jacob, the Jehovah that gave the Law to Moses on Sinai. I am the first and the last." How would that answer have been received by the scribes and Pharisees?</a:t>
            </a:r>
          </a:p>
          <a:p>
            <a:pPr fontAlgn="base"/>
            <a:r>
              <a:rPr lang="en-US" sz="1400" b="0" i="0" dirty="0">
                <a:solidFill>
                  <a:srgbClr val="333333"/>
                </a:solidFill>
                <a:effectLst/>
                <a:latin typeface="Abadi" panose="020B0604020104020204" pitchFamily="34" charset="0"/>
              </a:rPr>
              <a:t> </a:t>
            </a:r>
          </a:p>
        </p:txBody>
      </p:sp>
      <p:sp>
        <p:nvSpPr>
          <p:cNvPr id="3" name="Rectangle 2"/>
          <p:cNvSpPr/>
          <p:nvPr/>
        </p:nvSpPr>
        <p:spPr>
          <a:xfrm>
            <a:off x="3374265" y="107400"/>
            <a:ext cx="8817735" cy="6771084"/>
          </a:xfrm>
          <a:prstGeom prst="rect">
            <a:avLst/>
          </a:prstGeom>
          <a:ln>
            <a:solidFill>
              <a:schemeClr val="tx1"/>
            </a:solidFill>
          </a:ln>
        </p:spPr>
        <p:txBody>
          <a:bodyPr wrap="square">
            <a:spAutoFit/>
          </a:bodyPr>
          <a:lstStyle/>
          <a:p>
            <a:pPr fontAlgn="base"/>
            <a:r>
              <a:rPr lang="en-US" sz="1400" b="1" dirty="0"/>
              <a:t>Cyrus:</a:t>
            </a:r>
          </a:p>
          <a:p>
            <a:pPr fontAlgn="base"/>
            <a:r>
              <a:rPr lang="en-US" sz="1400" dirty="0"/>
              <a:t>"In 539 B.C., Cyrus, King of Persia, entered Babylon as a conquering hero and was acclaimed king of Babylon by the priests of the Babylonian god </a:t>
            </a:r>
            <a:r>
              <a:rPr lang="en-US" sz="1400" dirty="0" err="1"/>
              <a:t>Marduk</a:t>
            </a:r>
            <a:r>
              <a:rPr lang="en-US" sz="1400" dirty="0"/>
              <a:t>. Although Cyrus had become the king of the Persians already in 557 B.C., it was his entry into Babylon that marked the beginning of his reign as universal ruler, 'king of the four quarters of the earth.' We thus read in the book of Ezra, 'Now in the first year of Cyrus king of Persia, that the word of the Lord by the mouth of Jeremiah might be fulfilled, the Lord stirred up the spirit of Cyrus king of Persia, that he made a proclamation throughout all his kingdom.' (Ezra 1:1.) This 'first year' would have been 539 B.C., and the proclamation which follows in Ezra 1:2-4 charges the people of Judah to return from their Babylonian exile to their homeland, where they should build a temple to the Lord God of Israel in Jerusalem.</a:t>
            </a:r>
          </a:p>
          <a:p>
            <a:pPr fontAlgn="base"/>
            <a:r>
              <a:rPr lang="en-US" sz="1400" dirty="0"/>
              <a:t> </a:t>
            </a:r>
          </a:p>
          <a:p>
            <a:pPr fontAlgn="base"/>
            <a:r>
              <a:rPr lang="en-US" sz="1400" dirty="0"/>
              <a:t>"Even though the decree quoted in the first chapter of Ezra is not found in the preserved royal inscriptions of Cyrus, the sentiment contained in that decree, that of returning exiled peoples to their homelands and to the worship of their own gods, is an authentic reflection of Cyrus's policy. The Cyrus Cylinder, which is an account in the Babylonian language of Cyrus's conquest of Babylon and his subsequent policy, states: 'I gathered all their former inhabitants and returned to them their habitations. Furthermore, I resettled upon the command of </a:t>
            </a:r>
            <a:r>
              <a:rPr lang="en-US" sz="1400" dirty="0" err="1"/>
              <a:t>Marduk</a:t>
            </a:r>
            <a:r>
              <a:rPr lang="en-US" sz="1400" dirty="0"/>
              <a:t>, the great lord, all the gods of Sumer and Akkad whom </a:t>
            </a:r>
            <a:r>
              <a:rPr lang="en-US" sz="1400" dirty="0" err="1"/>
              <a:t>Nabonidus</a:t>
            </a:r>
            <a:r>
              <a:rPr lang="en-US" sz="1400" dirty="0"/>
              <a:t> [the last king of Babylon, defeated by Cyrus] has brought into Babylon to the anger of the lord of the gods, unharmed, in their former chapels, the places which make them happy.' (James B. Pritchard, </a:t>
            </a:r>
            <a:r>
              <a:rPr lang="en-US" sz="1400" i="1" dirty="0"/>
              <a:t>Ancient Near Eastern Texts Relating to the Old Testament</a:t>
            </a:r>
            <a:r>
              <a:rPr lang="en-US" sz="1400" dirty="0"/>
              <a:t>, Princeton: Princeton University Press, 1955, p. 316).</a:t>
            </a:r>
          </a:p>
          <a:p>
            <a:pPr fontAlgn="base"/>
            <a:endParaRPr lang="en-US" sz="1400" dirty="0"/>
          </a:p>
          <a:p>
            <a:pPr fontAlgn="base"/>
            <a:r>
              <a:rPr lang="en-US" sz="1400" dirty="0"/>
              <a:t>"Cyrus thus reversed the policy of preceding rulers: instead of deporting conquered peoples, he restored them to their homelands. The Assyrians had deported the people of the kingdom of Israel in 721 B.C., and the Babylonians had deported the Jews in 587/6 B.C. But Cyrus was broad-minded in his dealings with conquered peoples and was detached enough in his adherence to his own religion that he was able to grant concessions to others. He established a remarkably farsighted and effective administrative system for the far-flung Persian Empire. The books of Ezra and Nehemiah give us a number of fascinating glimpses into the workings of this system. Cyrus, one of the most remarkable rulers in history, was thus able to carry out a mission that had been foreseen two hundred years earlier by the prophet Isaiah: 'Thus </a:t>
            </a:r>
            <a:r>
              <a:rPr lang="en-US" sz="1400" dirty="0" err="1"/>
              <a:t>saith</a:t>
            </a:r>
            <a:r>
              <a:rPr lang="en-US" sz="1400" dirty="0"/>
              <a:t> the Lord to his anointed, to Cyrus, whose right hand I have </a:t>
            </a:r>
            <a:r>
              <a:rPr lang="en-US" sz="1400" dirty="0" err="1"/>
              <a:t>holden</a:t>
            </a:r>
            <a:r>
              <a:rPr lang="en-US" sz="1400" dirty="0"/>
              <a:t>, to subdue nations before him; and I will loose the loins of kings, to open before him the two leaved gates; and the gates shall not be shut.' (Isa. 45:1.)" (John M. Lundquist, "Life in Ancient Biblical Lands," </a:t>
            </a:r>
            <a:r>
              <a:rPr lang="en-US" sz="1400" i="1" dirty="0"/>
              <a:t>Ensign</a:t>
            </a:r>
            <a:r>
              <a:rPr lang="en-US" sz="1400" dirty="0"/>
              <a:t>, Dec. 1981, 43)</a:t>
            </a:r>
          </a:p>
          <a:p>
            <a:pPr fontAlgn="base"/>
            <a:r>
              <a:rPr lang="en-US" sz="1400" b="0" i="0" dirty="0">
                <a:solidFill>
                  <a:srgbClr val="333333"/>
                </a:solidFill>
                <a:effectLst/>
                <a:latin typeface="Abadi" panose="020B0604020104020204" pitchFamily="34" charset="0"/>
              </a:rPr>
              <a:t> </a:t>
            </a:r>
          </a:p>
        </p:txBody>
      </p:sp>
    </p:spTree>
    <p:extLst>
      <p:ext uri="{BB962C8B-B14F-4D97-AF65-F5344CB8AC3E}">
        <p14:creationId xmlns:p14="http://schemas.microsoft.com/office/powerpoint/2010/main" val="403502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6096000" cy="6924973"/>
          </a:xfrm>
          <a:prstGeom prst="rect">
            <a:avLst/>
          </a:prstGeom>
          <a:ln>
            <a:solidFill>
              <a:schemeClr val="tx1"/>
            </a:solidFill>
          </a:ln>
        </p:spPr>
        <p:txBody>
          <a:bodyPr>
            <a:spAutoFit/>
          </a:bodyPr>
          <a:lstStyle/>
          <a:p>
            <a:pPr fontAlgn="base"/>
            <a:r>
              <a:rPr lang="en-US" sz="1200" b="1" dirty="0"/>
              <a:t>The rest of the History of Cyrus:</a:t>
            </a:r>
          </a:p>
          <a:p>
            <a:pPr fontAlgn="base"/>
            <a:r>
              <a:rPr lang="en-US" sz="1200" dirty="0"/>
              <a:t>One hundred years before Cyrus, the general who captured Babylon, was born, the Lord revealed to the Prophet Isaiah that Cyrus should be his servant and say unto Jerusalem that it should be rebuilt (Isa. 44:28; Isa. 45:1). Babylon at that time was the greatest city in all the world, and was thought to be impregnable. Cyrus was not a Jew. Cyrus did not understand the old Testament, nor did he know of the part he was to play in the freeing of the captive Jews and rebuilding Jerusalem.</a:t>
            </a:r>
            <a:endParaRPr lang="en-US" sz="1200" b="0" i="0" dirty="0">
              <a:solidFill>
                <a:srgbClr val="333333"/>
              </a:solidFill>
              <a:effectLst/>
              <a:latin typeface="Abadi" panose="020B0604020104020204" pitchFamily="34" charset="0"/>
            </a:endParaRPr>
          </a:p>
          <a:p>
            <a:pPr fontAlgn="base"/>
            <a:endParaRPr lang="en-US" sz="1200" dirty="0">
              <a:solidFill>
                <a:srgbClr val="333333"/>
              </a:solidFill>
              <a:latin typeface="Abadi" panose="020B0604020104020204" pitchFamily="34" charset="0"/>
            </a:endParaRPr>
          </a:p>
          <a:p>
            <a:pPr fontAlgn="base"/>
            <a:r>
              <a:rPr lang="en-US" sz="1200" b="0" i="0" dirty="0">
                <a:solidFill>
                  <a:srgbClr val="333333"/>
                </a:solidFill>
                <a:effectLst/>
                <a:latin typeface="Abadi" panose="020B0604020104020204" pitchFamily="34" charset="0"/>
              </a:rPr>
              <a:t>While Cyrus was besieging the city of Babylon the great king, Belshazzar of Babylon and his associates were using the sacred vessels that had been taken from the house of the Lord in Jerusalem to drink from (Dan. 5:1-31). It was a great debauch, and suddenly in the midst of it was seen a hand writing on the wall these words, "Me-ne, Me-ne, </a:t>
            </a:r>
            <a:r>
              <a:rPr lang="en-US" sz="1200" b="0" i="0" dirty="0" err="1">
                <a:solidFill>
                  <a:srgbClr val="333333"/>
                </a:solidFill>
                <a:effectLst/>
                <a:latin typeface="Abadi" panose="020B0604020104020204" pitchFamily="34" charset="0"/>
              </a:rPr>
              <a:t>Tekel</a:t>
            </a:r>
            <a:r>
              <a:rPr lang="en-US" sz="1200" b="0" i="0" dirty="0">
                <a:solidFill>
                  <a:srgbClr val="333333"/>
                </a:solidFill>
                <a:effectLst/>
                <a:latin typeface="Abadi" panose="020B0604020104020204" pitchFamily="34" charset="0"/>
              </a:rPr>
              <a:t>, U-</a:t>
            </a:r>
            <a:r>
              <a:rPr lang="en-US" sz="1200" b="0" i="0" dirty="0" err="1">
                <a:solidFill>
                  <a:srgbClr val="333333"/>
                </a:solidFill>
                <a:effectLst/>
                <a:latin typeface="Abadi" panose="020B0604020104020204" pitchFamily="34" charset="0"/>
              </a:rPr>
              <a:t>phar</a:t>
            </a:r>
            <a:r>
              <a:rPr lang="en-US" sz="1200" b="0" i="0" dirty="0">
                <a:solidFill>
                  <a:srgbClr val="333333"/>
                </a:solidFill>
                <a:effectLst/>
                <a:latin typeface="Abadi" panose="020B0604020104020204" pitchFamily="34" charset="0"/>
              </a:rPr>
              <a:t>-sin," and they could not read it (Dan. 5:25).</a:t>
            </a:r>
          </a:p>
          <a:p>
            <a:pPr fontAlgn="base"/>
            <a:r>
              <a:rPr lang="en-US" sz="1200" b="0" i="0" dirty="0">
                <a:solidFill>
                  <a:srgbClr val="333333"/>
                </a:solidFill>
                <a:effectLst/>
                <a:latin typeface="Abadi" panose="020B0604020104020204" pitchFamily="34" charset="0"/>
              </a:rPr>
              <a:t> </a:t>
            </a:r>
          </a:p>
          <a:p>
            <a:pPr fontAlgn="base"/>
            <a:r>
              <a:rPr lang="en-US" sz="1200" b="0" i="0" dirty="0">
                <a:solidFill>
                  <a:srgbClr val="333333"/>
                </a:solidFill>
                <a:effectLst/>
                <a:latin typeface="Abadi" panose="020B0604020104020204" pitchFamily="34" charset="0"/>
              </a:rPr>
              <a:t>The Queen said to the King, "There is a Hebrew prophet among us. He can tell you what it means."</a:t>
            </a:r>
          </a:p>
          <a:p>
            <a:pPr fontAlgn="base"/>
            <a:r>
              <a:rPr lang="en-US" sz="1200" b="0" i="0" dirty="0">
                <a:solidFill>
                  <a:srgbClr val="333333"/>
                </a:solidFill>
                <a:effectLst/>
                <a:latin typeface="Abadi" panose="020B0604020104020204" pitchFamily="34" charset="0"/>
              </a:rPr>
              <a:t> </a:t>
            </a:r>
          </a:p>
          <a:p>
            <a:pPr fontAlgn="base"/>
            <a:r>
              <a:rPr lang="en-US" sz="1200" b="0" i="0" dirty="0">
                <a:solidFill>
                  <a:srgbClr val="333333"/>
                </a:solidFill>
                <a:effectLst/>
                <a:latin typeface="Abadi" panose="020B0604020104020204" pitchFamily="34" charset="0"/>
              </a:rPr>
              <a:t>And so they went out and brought Daniel in and when Daniel saw the handwriting on the wall he could read it. It was not difficult for him. He was the servant of the Lord. He had the priesthood and he had honored it in a most marvelous way all down through his life.</a:t>
            </a:r>
          </a:p>
          <a:p>
            <a:pPr fontAlgn="base"/>
            <a:r>
              <a:rPr lang="en-US" sz="1200" b="0" i="0" dirty="0">
                <a:solidFill>
                  <a:srgbClr val="333333"/>
                </a:solidFill>
                <a:effectLst/>
                <a:latin typeface="Abadi" panose="020B0604020104020204" pitchFamily="34" charset="0"/>
              </a:rPr>
              <a:t> </a:t>
            </a:r>
          </a:p>
          <a:p>
            <a:pPr fontAlgn="base"/>
            <a:r>
              <a:rPr lang="en-US" sz="1200" b="0" i="0" dirty="0">
                <a:solidFill>
                  <a:srgbClr val="333333"/>
                </a:solidFill>
                <a:effectLst/>
                <a:latin typeface="Abadi" panose="020B0604020104020204" pitchFamily="34" charset="0"/>
              </a:rPr>
              <a:t>The king and others felt perfectly secure, feeling that with food and provisions, and a river of water running through the city, not anything could come in to disturb them, and yet on that wall were written the words which, when interpreted, read, "You have been weighed in the balance and found wanting, and your kingdom will be divided among the Medes and the Persians." At that very hour "my servant Cyrus" had diverted the river that went through the city from its channel and his army entered under the wall, which wall was so high that it could not be scaled or destroyed with any means or weapons that they had, and so wide that several chariots could ride abreast on the top.</a:t>
            </a:r>
          </a:p>
          <a:p>
            <a:pPr fontAlgn="base"/>
            <a:r>
              <a:rPr lang="en-US" sz="1200" b="0" i="0" dirty="0">
                <a:solidFill>
                  <a:srgbClr val="333333"/>
                </a:solidFill>
                <a:effectLst/>
                <a:latin typeface="Abadi" panose="020B0604020104020204" pitchFamily="34" charset="0"/>
              </a:rPr>
              <a:t> </a:t>
            </a:r>
          </a:p>
          <a:p>
            <a:pPr fontAlgn="base"/>
            <a:r>
              <a:rPr lang="en-US" sz="1200" b="0" i="0" dirty="0">
                <a:solidFill>
                  <a:srgbClr val="333333"/>
                </a:solidFill>
                <a:effectLst/>
                <a:latin typeface="Abadi" panose="020B0604020104020204" pitchFamily="34" charset="0"/>
              </a:rPr>
              <a:t>When that gentile, if we may use that term, that alien to those that had had the priesthood and the blessings of the Lord, the descendants of Abraham, Isaac and Jacob, realized that the Lord had given him Babylon, he issued a proclamation freeing the Jewish captives and returning them to rebuild their city of Jerusalem. He not only took his own army and his own people but he gave them means to use in payment to the workers. George Albert Smith (</a:t>
            </a:r>
            <a:r>
              <a:rPr lang="en-US" sz="1200" b="0" i="1" dirty="0">
                <a:solidFill>
                  <a:srgbClr val="333333"/>
                </a:solidFill>
                <a:effectLst/>
                <a:latin typeface="Abadi" panose="020B0604020104020204" pitchFamily="34" charset="0"/>
              </a:rPr>
              <a:t>Conference Report</a:t>
            </a:r>
            <a:r>
              <a:rPr lang="en-US" sz="1200" b="0" i="0" dirty="0">
                <a:solidFill>
                  <a:srgbClr val="333333"/>
                </a:solidFill>
                <a:effectLst/>
                <a:latin typeface="Abadi" panose="020B0604020104020204" pitchFamily="34" charset="0"/>
              </a:rPr>
              <a:t>, October 1948, pp. 180-190)</a:t>
            </a:r>
          </a:p>
        </p:txBody>
      </p:sp>
      <p:sp>
        <p:nvSpPr>
          <p:cNvPr id="3" name="Rectangle 2"/>
          <p:cNvSpPr/>
          <p:nvPr/>
        </p:nvSpPr>
        <p:spPr>
          <a:xfrm>
            <a:off x="6172200" y="0"/>
            <a:ext cx="6019800" cy="2308324"/>
          </a:xfrm>
          <a:prstGeom prst="rect">
            <a:avLst/>
          </a:prstGeom>
          <a:ln>
            <a:solidFill>
              <a:schemeClr val="tx1"/>
            </a:solidFill>
          </a:ln>
        </p:spPr>
        <p:txBody>
          <a:bodyPr wrap="square">
            <a:spAutoFit/>
          </a:bodyPr>
          <a:lstStyle/>
          <a:p>
            <a:r>
              <a:rPr lang="en-US" sz="1600" dirty="0">
                <a:latin typeface="Calibri" panose="020F0502020204030204" pitchFamily="34" charset="0"/>
              </a:rPr>
              <a:t> </a:t>
            </a:r>
            <a:r>
              <a:rPr lang="en-US" sz="1600" b="1" dirty="0">
                <a:latin typeface="Calibri" panose="020F0502020204030204" pitchFamily="34" charset="0"/>
              </a:rPr>
              <a:t>Trust in the Lord:</a:t>
            </a:r>
          </a:p>
          <a:p>
            <a:r>
              <a:rPr lang="en-US" sz="1600" dirty="0">
                <a:latin typeface="Calibri" panose="020F0502020204030204" pitchFamily="34" charset="0"/>
              </a:rPr>
              <a:t>“This life is an experience in profound trust—trust in Jesus Christ, trust in his teachings, trust in our capacity as led by the Holy Spirit to obey those teachings now and for a purposeful, supremely happy eternal existence. To trust means to obey willingly without knowing the end from the beginning (see Prov. 3:5–7). To produce fruit, your trust in the Lord must be more powerful and enduring than your confidence in your own personal feelings and experience” Elder Richard G. Scott (“Trust in the Lord,”</a:t>
            </a:r>
            <a:r>
              <a:rPr lang="en-US" sz="1600" i="1" dirty="0">
                <a:latin typeface="Calibri" panose="020F0502020204030204" pitchFamily="34" charset="0"/>
              </a:rPr>
              <a:t> Ensign,</a:t>
            </a:r>
            <a:r>
              <a:rPr lang="en-US" sz="1600" dirty="0">
                <a:latin typeface="Calibri" panose="020F0502020204030204" pitchFamily="34" charset="0"/>
              </a:rPr>
              <a:t> Nov. 1995, 17).</a:t>
            </a:r>
            <a:endParaRPr lang="en-US" sz="1600" dirty="0"/>
          </a:p>
        </p:txBody>
      </p:sp>
      <p:sp>
        <p:nvSpPr>
          <p:cNvPr id="4" name="Rectangle 3"/>
          <p:cNvSpPr/>
          <p:nvPr/>
        </p:nvSpPr>
        <p:spPr>
          <a:xfrm>
            <a:off x="6172200" y="2308324"/>
            <a:ext cx="6019800" cy="3046988"/>
          </a:xfrm>
          <a:prstGeom prst="rect">
            <a:avLst/>
          </a:prstGeom>
          <a:ln>
            <a:solidFill>
              <a:schemeClr val="tx1"/>
            </a:solidFill>
          </a:ln>
        </p:spPr>
        <p:txBody>
          <a:bodyPr wrap="square">
            <a:spAutoFit/>
          </a:bodyPr>
          <a:lstStyle/>
          <a:p>
            <a:r>
              <a:rPr lang="en-US" sz="1600" b="1" dirty="0"/>
              <a:t>Christ is the Redeemer:</a:t>
            </a:r>
          </a:p>
          <a:p>
            <a:r>
              <a:rPr lang="en-US" sz="1600" dirty="0"/>
              <a:t>“Among the most significant of Jesus Christ’s descriptive titles is Redeemer. … The word </a:t>
            </a:r>
            <a:r>
              <a:rPr lang="en-US" sz="1600" i="1" dirty="0"/>
              <a:t>redeem</a:t>
            </a:r>
            <a:r>
              <a:rPr lang="en-US" sz="1600" dirty="0"/>
              <a:t> means to pay off an obligation or a debt. </a:t>
            </a:r>
            <a:r>
              <a:rPr lang="en-US" sz="1600" i="1" dirty="0"/>
              <a:t>Redeem</a:t>
            </a:r>
            <a:r>
              <a:rPr lang="en-US" sz="1600" dirty="0"/>
              <a:t> can also mean to rescue or set free as by paying a ransom. If someone commits a mistake and then corrects it or makes amends, we say he has redeemed himself. Each of these meanings suggests different facets of the great Redemption accomplished by Jesus Christ through His Atonement, which includes, in the words of the dictionary, ‘to deliver from sin and its penalties, as by a sacrifice made for the sinner’ [</a:t>
            </a:r>
            <a:r>
              <a:rPr lang="en-US" sz="1600" i="1" dirty="0"/>
              <a:t>Webster’s New World College Dictionary,</a:t>
            </a:r>
            <a:r>
              <a:rPr lang="en-US" sz="1600" dirty="0"/>
              <a:t> 3rd ed. (1988), ‘redeem’]” Elder D. Todd </a:t>
            </a:r>
            <a:r>
              <a:rPr lang="en-US" sz="1600" dirty="0" err="1"/>
              <a:t>Christofferson</a:t>
            </a:r>
            <a:r>
              <a:rPr lang="en-US" sz="1600" dirty="0"/>
              <a:t>  (“Redemption,” </a:t>
            </a:r>
            <a:r>
              <a:rPr lang="en-US" sz="1600" i="1" dirty="0"/>
              <a:t>Ensign</a:t>
            </a:r>
            <a:r>
              <a:rPr lang="en-US" sz="1600" dirty="0"/>
              <a:t> or </a:t>
            </a:r>
            <a:r>
              <a:rPr lang="en-US" sz="1600" i="1" dirty="0"/>
              <a:t>Liahona,</a:t>
            </a:r>
            <a:r>
              <a:rPr lang="en-US" sz="1600" dirty="0"/>
              <a:t> May 2013, 109).</a:t>
            </a:r>
          </a:p>
        </p:txBody>
      </p:sp>
    </p:spTree>
    <p:extLst>
      <p:ext uri="{BB962C8B-B14F-4D97-AF65-F5344CB8AC3E}">
        <p14:creationId xmlns:p14="http://schemas.microsoft.com/office/powerpoint/2010/main" val="3914335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320"/>
            <a:ext cx="12192000" cy="923330"/>
          </a:xfrm>
          <a:prstGeom prst="rect">
            <a:avLst/>
          </a:prstGeom>
          <a:noFill/>
        </p:spPr>
        <p:txBody>
          <a:bodyPr wrap="square" rtlCol="0">
            <a:spAutoFit/>
          </a:bodyPr>
          <a:lstStyle/>
          <a:p>
            <a:pPr algn="ctr"/>
            <a:r>
              <a:rPr lang="en-US" sz="5400" dirty="0">
                <a:solidFill>
                  <a:schemeClr val="bg1"/>
                </a:solidFill>
              </a:rPr>
              <a:t>My Servant</a:t>
            </a:r>
          </a:p>
        </p:txBody>
      </p:sp>
      <p:sp>
        <p:nvSpPr>
          <p:cNvPr id="5" name="TextBox 4"/>
          <p:cNvSpPr txBox="1"/>
          <p:nvPr/>
        </p:nvSpPr>
        <p:spPr>
          <a:xfrm>
            <a:off x="640752" y="1249846"/>
            <a:ext cx="4464647" cy="1631216"/>
          </a:xfrm>
          <a:prstGeom prst="rect">
            <a:avLst/>
          </a:prstGeom>
          <a:noFill/>
        </p:spPr>
        <p:txBody>
          <a:bodyPr wrap="square" rtlCol="0">
            <a:spAutoFit/>
          </a:bodyPr>
          <a:lstStyle/>
          <a:p>
            <a:r>
              <a:rPr lang="en-US" sz="2000" i="1" dirty="0">
                <a:solidFill>
                  <a:srgbClr val="FFFF00"/>
                </a:solidFill>
              </a:rPr>
              <a:t>But why dost thou judge thy brother? or why dost thou set at </a:t>
            </a:r>
            <a:r>
              <a:rPr lang="en-US" sz="2000" i="1" dirty="0" err="1">
                <a:solidFill>
                  <a:srgbClr val="FFFF00"/>
                </a:solidFill>
              </a:rPr>
              <a:t>nought</a:t>
            </a:r>
            <a:r>
              <a:rPr lang="en-US" sz="2000" i="1" dirty="0">
                <a:solidFill>
                  <a:srgbClr val="FFFF00"/>
                </a:solidFill>
              </a:rPr>
              <a:t> thy brother? for we shall all stand before the judgment seat of Christ</a:t>
            </a:r>
          </a:p>
          <a:p>
            <a:r>
              <a:rPr lang="en-US" sz="2000" i="1" dirty="0">
                <a:solidFill>
                  <a:srgbClr val="FFFF00"/>
                </a:solidFill>
              </a:rPr>
              <a:t>Romans 14:10</a:t>
            </a:r>
          </a:p>
        </p:txBody>
      </p:sp>
      <p:sp>
        <p:nvSpPr>
          <p:cNvPr id="2" name="Rectangle 1"/>
          <p:cNvSpPr/>
          <p:nvPr/>
        </p:nvSpPr>
        <p:spPr>
          <a:xfrm>
            <a:off x="3475543" y="724344"/>
            <a:ext cx="4654992" cy="369332"/>
          </a:xfrm>
          <a:prstGeom prst="rect">
            <a:avLst/>
          </a:prstGeom>
        </p:spPr>
        <p:txBody>
          <a:bodyPr wrap="none">
            <a:spAutoFit/>
          </a:bodyPr>
          <a:lstStyle/>
          <a:p>
            <a:r>
              <a:rPr lang="en-US" b="0" i="0" dirty="0">
                <a:solidFill>
                  <a:schemeClr val="bg1"/>
                </a:solidFill>
                <a:effectLst/>
                <a:latin typeface="Calibri" panose="020F0502020204030204" pitchFamily="34" charset="0"/>
              </a:rPr>
              <a:t>Only one servant was given power of judgment </a:t>
            </a:r>
            <a:endParaRPr lang="en-US" dirty="0">
              <a:solidFill>
                <a:schemeClr val="bg1"/>
              </a:solidFill>
            </a:endParaRPr>
          </a:p>
        </p:txBody>
      </p:sp>
      <p:sp>
        <p:nvSpPr>
          <p:cNvPr id="18" name="Rectangle 17"/>
          <p:cNvSpPr/>
          <p:nvPr/>
        </p:nvSpPr>
        <p:spPr>
          <a:xfrm>
            <a:off x="5758729" y="3585500"/>
            <a:ext cx="6096000" cy="2308324"/>
          </a:xfrm>
          <a:prstGeom prst="rect">
            <a:avLst/>
          </a:prstGeom>
        </p:spPr>
        <p:txBody>
          <a:bodyPr>
            <a:spAutoFit/>
          </a:bodyPr>
          <a:lstStyle/>
          <a:p>
            <a:r>
              <a:rPr lang="en-US" b="0" i="1" dirty="0">
                <a:solidFill>
                  <a:schemeClr val="bg1"/>
                </a:solidFill>
                <a:effectLst/>
                <a:latin typeface="Palatino"/>
              </a:rPr>
              <a:t>O then, my beloved brethren, come unto the Lord, the Holy One. Remember that his paths are righteous. Behold, the way for man is narrow, but it </a:t>
            </a:r>
            <a:r>
              <a:rPr lang="en-US" b="0" i="1" dirty="0" err="1">
                <a:solidFill>
                  <a:schemeClr val="bg1"/>
                </a:solidFill>
                <a:effectLst/>
                <a:latin typeface="Palatino"/>
              </a:rPr>
              <a:t>lieth</a:t>
            </a:r>
            <a:r>
              <a:rPr lang="en-US" b="0" i="1" dirty="0">
                <a:solidFill>
                  <a:schemeClr val="bg1"/>
                </a:solidFill>
                <a:effectLst/>
                <a:latin typeface="Palatino"/>
              </a:rPr>
              <a:t> in a straight course before him, and the keeper of the gate is the Holy One of Israel; and he </a:t>
            </a:r>
            <a:r>
              <a:rPr lang="en-US" b="0" i="1" dirty="0" err="1">
                <a:solidFill>
                  <a:schemeClr val="bg1"/>
                </a:solidFill>
                <a:effectLst/>
                <a:latin typeface="Palatino"/>
              </a:rPr>
              <a:t>employeth</a:t>
            </a:r>
            <a:r>
              <a:rPr lang="en-US" b="0" i="1" dirty="0">
                <a:solidFill>
                  <a:schemeClr val="bg1"/>
                </a:solidFill>
                <a:effectLst/>
                <a:latin typeface="Palatino"/>
              </a:rPr>
              <a:t> no servant there; and there is none other way save it be by the gate; for he cannot be deceived, for the Lord God is his name.</a:t>
            </a:r>
          </a:p>
          <a:p>
            <a:r>
              <a:rPr lang="en-US" i="1" dirty="0">
                <a:solidFill>
                  <a:schemeClr val="bg1"/>
                </a:solidFill>
                <a:latin typeface="Palatino"/>
              </a:rPr>
              <a:t>2 Nephi 9:41</a:t>
            </a:r>
            <a:endParaRPr lang="en-US" i="1" dirty="0">
              <a:solidFill>
                <a:schemeClr val="bg1"/>
              </a:solidFill>
            </a:endParaRPr>
          </a:p>
        </p:txBody>
      </p:sp>
      <p:pic>
        <p:nvPicPr>
          <p:cNvPr id="6146" name="Picture 2" descr="http://images5.fanpop.com/image/photos/26900000/heaven-gate-jesus-26923486-370-282.jpg"/>
          <p:cNvPicPr>
            <a:picLocks noChangeAspect="1" noChangeArrowheads="1"/>
          </p:cNvPicPr>
          <p:nvPr/>
        </p:nvPicPr>
        <p:blipFill rotWithShape="1">
          <a:blip r:embed="rId3">
            <a:extLst>
              <a:ext uri="{28A0092B-C50C-407E-A947-70E740481C1C}">
                <a14:useLocalDpi xmlns:a14="http://schemas.microsoft.com/office/drawing/2010/main" val="0"/>
              </a:ext>
            </a:extLst>
          </a:blip>
          <a:srcRect r="870" b="1115"/>
          <a:stretch/>
        </p:blipFill>
        <p:spPr bwMode="auto">
          <a:xfrm>
            <a:off x="1110950" y="3396636"/>
            <a:ext cx="3722307" cy="282999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6457890"/>
            <a:ext cx="6096000" cy="400110"/>
          </a:xfrm>
          <a:prstGeom prst="rect">
            <a:avLst/>
          </a:prstGeom>
        </p:spPr>
        <p:txBody>
          <a:bodyPr>
            <a:spAutoFit/>
          </a:bodyPr>
          <a:lstStyle/>
          <a:p>
            <a:r>
              <a:rPr lang="en-US" sz="2000" b="0" i="0" dirty="0">
                <a:solidFill>
                  <a:schemeClr val="bg1"/>
                </a:solidFill>
                <a:effectLst/>
              </a:rPr>
              <a:t>Isaiah 42:1-4</a:t>
            </a:r>
            <a:endParaRPr lang="en-US" sz="2000" dirty="0">
              <a:solidFill>
                <a:schemeClr val="bg1"/>
              </a:solidFill>
            </a:endParaRPr>
          </a:p>
        </p:txBody>
      </p:sp>
    </p:spTree>
    <p:extLst>
      <p:ext uri="{BB962C8B-B14F-4D97-AF65-F5344CB8AC3E}">
        <p14:creationId xmlns:p14="http://schemas.microsoft.com/office/powerpoint/2010/main" val="120957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320"/>
            <a:ext cx="12192000" cy="923330"/>
          </a:xfrm>
          <a:prstGeom prst="rect">
            <a:avLst/>
          </a:prstGeom>
          <a:noFill/>
        </p:spPr>
        <p:txBody>
          <a:bodyPr wrap="square" rtlCol="0">
            <a:spAutoFit/>
          </a:bodyPr>
          <a:lstStyle/>
          <a:p>
            <a:pPr algn="ctr"/>
            <a:r>
              <a:rPr lang="en-US" sz="5400" dirty="0">
                <a:solidFill>
                  <a:schemeClr val="bg1"/>
                </a:solidFill>
              </a:rPr>
              <a:t>Messiah—The Anointed</a:t>
            </a:r>
          </a:p>
        </p:txBody>
      </p:sp>
      <p:sp>
        <p:nvSpPr>
          <p:cNvPr id="18" name="Rectangle 17"/>
          <p:cNvSpPr/>
          <p:nvPr/>
        </p:nvSpPr>
        <p:spPr>
          <a:xfrm>
            <a:off x="326757" y="877656"/>
            <a:ext cx="9111157" cy="5940088"/>
          </a:xfrm>
          <a:prstGeom prst="rect">
            <a:avLst/>
          </a:prstGeom>
        </p:spPr>
        <p:txBody>
          <a:bodyPr wrap="square">
            <a:spAutoFit/>
          </a:bodyPr>
          <a:lstStyle/>
          <a:p>
            <a:pPr fontAlgn="base"/>
            <a:r>
              <a:rPr lang="en-US" sz="2000" dirty="0">
                <a:solidFill>
                  <a:schemeClr val="bg1"/>
                </a:solidFill>
              </a:rPr>
              <a:t>An Aramaic and Hebrew word and occurs in Daniel 9:25-26 and John 1:41: 4:25 as </a:t>
            </a:r>
            <a:r>
              <a:rPr lang="en-US" sz="2000" dirty="0" err="1">
                <a:solidFill>
                  <a:schemeClr val="bg1"/>
                </a:solidFill>
              </a:rPr>
              <a:t>Messias</a:t>
            </a:r>
            <a:r>
              <a:rPr lang="en-US" sz="2000" dirty="0">
                <a:solidFill>
                  <a:schemeClr val="bg1"/>
                </a:solidFill>
              </a:rPr>
              <a:t>.</a:t>
            </a:r>
          </a:p>
          <a:p>
            <a:pPr fontAlgn="base"/>
            <a:endParaRPr lang="en-US" sz="2000" dirty="0">
              <a:solidFill>
                <a:schemeClr val="bg1"/>
              </a:solidFill>
            </a:endParaRPr>
          </a:p>
          <a:p>
            <a:pPr fontAlgn="base"/>
            <a:r>
              <a:rPr lang="en-US" sz="2000" dirty="0">
                <a:solidFill>
                  <a:schemeClr val="bg1"/>
                </a:solidFill>
              </a:rPr>
              <a:t>Used as the title of an office, it denotes the King and Deliverer whose coming the Jews were eagerly expecting. </a:t>
            </a:r>
          </a:p>
          <a:p>
            <a:pPr fontAlgn="base"/>
            <a:endParaRPr lang="en-US" sz="2000" dirty="0">
              <a:solidFill>
                <a:schemeClr val="bg1"/>
              </a:solidFill>
            </a:endParaRPr>
          </a:p>
          <a:p>
            <a:pPr fontAlgn="base"/>
            <a:r>
              <a:rPr lang="en-US" sz="2000" dirty="0">
                <a:solidFill>
                  <a:schemeClr val="bg1"/>
                </a:solidFill>
              </a:rPr>
              <a:t>In the New Testament the deliverer is called the Christ, which is the Greek equivalent of Messiah, and Jesus the Messiah is called Jesus the Christ, Jesus Christ, or Christ Jesus.</a:t>
            </a:r>
          </a:p>
          <a:p>
            <a:pPr fontAlgn="base"/>
            <a:endParaRPr lang="en-US" sz="2000" dirty="0">
              <a:solidFill>
                <a:schemeClr val="bg1"/>
              </a:solidFill>
            </a:endParaRPr>
          </a:p>
          <a:p>
            <a:pPr fontAlgn="base"/>
            <a:r>
              <a:rPr lang="en-US" sz="2000" dirty="0">
                <a:solidFill>
                  <a:schemeClr val="bg1"/>
                </a:solidFill>
              </a:rPr>
              <a:t>Throughout the Apocrypha there is no reference to the hope of the Messiah, though during the century before the birth of Christ the hope was steadily reviving.</a:t>
            </a:r>
          </a:p>
          <a:p>
            <a:pPr fontAlgn="base"/>
            <a:endParaRPr lang="en-US" sz="2000" dirty="0">
              <a:solidFill>
                <a:schemeClr val="bg1"/>
              </a:solidFill>
            </a:endParaRPr>
          </a:p>
          <a:p>
            <a:pPr fontAlgn="base"/>
            <a:r>
              <a:rPr lang="en-US" sz="2000" dirty="0">
                <a:solidFill>
                  <a:schemeClr val="bg1"/>
                </a:solidFill>
              </a:rPr>
              <a:t>Many Jews, as we learn from the Gospels, were looking only for a deliverer from the Roman power and for greater national prosperity; so when the Messiah came, the nation as a whole rejected Him. </a:t>
            </a:r>
          </a:p>
          <a:p>
            <a:pPr fontAlgn="base"/>
            <a:endParaRPr lang="en-US" sz="2000" dirty="0">
              <a:solidFill>
                <a:schemeClr val="bg1"/>
              </a:solidFill>
            </a:endParaRPr>
          </a:p>
          <a:p>
            <a:pPr fontAlgn="base"/>
            <a:r>
              <a:rPr lang="en-US" sz="2000" dirty="0">
                <a:solidFill>
                  <a:schemeClr val="bg1"/>
                </a:solidFill>
              </a:rPr>
              <a:t>Only the faithful were able to see in Jesus of Nazareth the true Suffering Servant of Isa. 53, as well as the true Prophet, Priest, and King of Israel. </a:t>
            </a:r>
          </a:p>
        </p:txBody>
      </p:sp>
      <p:sp>
        <p:nvSpPr>
          <p:cNvPr id="21" name="Rectangle 20"/>
          <p:cNvSpPr/>
          <p:nvPr/>
        </p:nvSpPr>
        <p:spPr>
          <a:xfrm>
            <a:off x="5856515" y="6491982"/>
            <a:ext cx="6096000" cy="276999"/>
          </a:xfrm>
          <a:prstGeom prst="rect">
            <a:avLst/>
          </a:prstGeom>
        </p:spPr>
        <p:txBody>
          <a:bodyPr>
            <a:spAutoFit/>
          </a:bodyPr>
          <a:lstStyle/>
          <a:p>
            <a:pPr algn="r"/>
            <a:r>
              <a:rPr lang="en-US" sz="1200" b="0" i="0" dirty="0">
                <a:solidFill>
                  <a:schemeClr val="bg1"/>
                </a:solidFill>
                <a:effectLst/>
              </a:rPr>
              <a:t>Bible Dictionary</a:t>
            </a:r>
            <a:endParaRPr lang="en-US" sz="1200" dirty="0">
              <a:solidFill>
                <a:schemeClr val="bg1"/>
              </a:solidFill>
            </a:endParaRPr>
          </a:p>
        </p:txBody>
      </p:sp>
      <p:grpSp>
        <p:nvGrpSpPr>
          <p:cNvPr id="3" name="Group 2"/>
          <p:cNvGrpSpPr/>
          <p:nvPr/>
        </p:nvGrpSpPr>
        <p:grpSpPr>
          <a:xfrm>
            <a:off x="9437914" y="1440911"/>
            <a:ext cx="2664618" cy="3949372"/>
            <a:chOff x="9437914" y="1440911"/>
            <a:chExt cx="2664618" cy="3949372"/>
          </a:xfrm>
        </p:grpSpPr>
        <p:pic>
          <p:nvPicPr>
            <p:cNvPr id="9220" name="Picture 4" descr="https://www.lds.org/bc/content/shared/content/images/gospel-library/manual/32495/32495_all_005_05-christ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2830" y="1883811"/>
              <a:ext cx="218122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images.clipartpanda.com/gold-frame-clip-art-gold_frame2.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8795537" y="2083288"/>
              <a:ext cx="3949372" cy="26646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457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320"/>
            <a:ext cx="12192000" cy="923330"/>
          </a:xfrm>
          <a:prstGeom prst="rect">
            <a:avLst/>
          </a:prstGeom>
          <a:noFill/>
        </p:spPr>
        <p:txBody>
          <a:bodyPr wrap="square" rtlCol="0">
            <a:spAutoFit/>
          </a:bodyPr>
          <a:lstStyle/>
          <a:p>
            <a:pPr algn="ctr"/>
            <a:r>
              <a:rPr lang="en-US" sz="5400" dirty="0">
                <a:solidFill>
                  <a:schemeClr val="bg1"/>
                </a:solidFill>
              </a:rPr>
              <a:t>Judgement From the Servant</a:t>
            </a:r>
          </a:p>
        </p:txBody>
      </p:sp>
      <p:sp>
        <p:nvSpPr>
          <p:cNvPr id="6" name="Rectangle 5"/>
          <p:cNvSpPr/>
          <p:nvPr/>
        </p:nvSpPr>
        <p:spPr>
          <a:xfrm>
            <a:off x="359229" y="946795"/>
            <a:ext cx="6096000" cy="1015663"/>
          </a:xfrm>
          <a:prstGeom prst="rect">
            <a:avLst/>
          </a:prstGeom>
        </p:spPr>
        <p:txBody>
          <a:bodyPr>
            <a:spAutoFit/>
          </a:bodyPr>
          <a:lstStyle/>
          <a:p>
            <a:r>
              <a:rPr lang="en-US" sz="2000" b="0" i="0" dirty="0">
                <a:solidFill>
                  <a:schemeClr val="bg1"/>
                </a:solidFill>
                <a:effectLst/>
              </a:rPr>
              <a:t>The spirit of judgment was to be withheld until the Day of Judgment, at which time Christ will claim victory as “King of kings, and Lord of lords” </a:t>
            </a:r>
            <a:endParaRPr lang="en-US" sz="2000" dirty="0">
              <a:solidFill>
                <a:schemeClr val="bg1"/>
              </a:solidFill>
            </a:endParaRPr>
          </a:p>
        </p:txBody>
      </p:sp>
      <p:sp>
        <p:nvSpPr>
          <p:cNvPr id="8" name="Rectangle 7"/>
          <p:cNvSpPr/>
          <p:nvPr/>
        </p:nvSpPr>
        <p:spPr>
          <a:xfrm>
            <a:off x="0" y="6457890"/>
            <a:ext cx="6096000" cy="400110"/>
          </a:xfrm>
          <a:prstGeom prst="rect">
            <a:avLst/>
          </a:prstGeom>
        </p:spPr>
        <p:txBody>
          <a:bodyPr>
            <a:spAutoFit/>
          </a:bodyPr>
          <a:lstStyle/>
          <a:p>
            <a:r>
              <a:rPr lang="en-US" sz="2000" b="0" i="0" dirty="0">
                <a:solidFill>
                  <a:schemeClr val="bg1"/>
                </a:solidFill>
                <a:effectLst/>
              </a:rPr>
              <a:t>Isaiah 42:1-4</a:t>
            </a:r>
            <a:endParaRPr lang="en-US" sz="2000" dirty="0">
              <a:solidFill>
                <a:schemeClr val="bg1"/>
              </a:solidFill>
            </a:endParaRPr>
          </a:p>
        </p:txBody>
      </p:sp>
      <p:sp>
        <p:nvSpPr>
          <p:cNvPr id="9" name="Rectangle 8"/>
          <p:cNvSpPr/>
          <p:nvPr/>
        </p:nvSpPr>
        <p:spPr>
          <a:xfrm>
            <a:off x="3558165" y="4171275"/>
            <a:ext cx="6096000" cy="2246769"/>
          </a:xfrm>
          <a:prstGeom prst="rect">
            <a:avLst/>
          </a:prstGeom>
        </p:spPr>
        <p:txBody>
          <a:bodyPr>
            <a:spAutoFit/>
          </a:bodyPr>
          <a:lstStyle/>
          <a:p>
            <a:r>
              <a:rPr lang="en-US" sz="2000" dirty="0">
                <a:solidFill>
                  <a:schemeClr val="bg1"/>
                </a:solidFill>
              </a:rPr>
              <a:t>“Smoking flax” translated a “glimmering wick.” </a:t>
            </a:r>
          </a:p>
          <a:p>
            <a:endParaRPr lang="en-US" sz="2000" dirty="0">
              <a:solidFill>
                <a:schemeClr val="bg1"/>
              </a:solidFill>
            </a:endParaRPr>
          </a:p>
          <a:p>
            <a:r>
              <a:rPr lang="en-US" sz="2000" dirty="0">
                <a:solidFill>
                  <a:schemeClr val="bg1"/>
                </a:solidFill>
              </a:rPr>
              <a:t>“…He does not completely break or extinguish.</a:t>
            </a:r>
          </a:p>
          <a:p>
            <a:endParaRPr lang="en-US" sz="2000" dirty="0">
              <a:solidFill>
                <a:schemeClr val="bg1"/>
              </a:solidFill>
            </a:endParaRPr>
          </a:p>
          <a:p>
            <a:r>
              <a:rPr lang="en-US" sz="2000" dirty="0">
                <a:solidFill>
                  <a:schemeClr val="bg1"/>
                </a:solidFill>
              </a:rPr>
              <a:t>Not only will He not destroy the life that is dying out, but He will actually save it; His course is not to destroy, but to save.” </a:t>
            </a:r>
            <a:r>
              <a:rPr lang="en-US" sz="1400" dirty="0">
                <a:solidFill>
                  <a:schemeClr val="bg1"/>
                </a:solidFill>
              </a:rPr>
              <a:t>(1)</a:t>
            </a:r>
          </a:p>
        </p:txBody>
      </p:sp>
      <p:pic>
        <p:nvPicPr>
          <p:cNvPr id="5122" name="Picture 2" descr="http://3.bp.blogspot.com/_wRGUVPoQB8Q/S8zVnMTM5PI/AAAAAAAAB7k/pZPtQkjgd0I/s400/bruised+reed.JPG"/>
          <p:cNvPicPr>
            <a:picLocks noChangeAspect="1" noChangeArrowheads="1"/>
          </p:cNvPicPr>
          <p:nvPr/>
        </p:nvPicPr>
        <p:blipFill rotWithShape="1">
          <a:blip r:embed="rId3">
            <a:extLst>
              <a:ext uri="{28A0092B-C50C-407E-A947-70E740481C1C}">
                <a14:useLocalDpi xmlns:a14="http://schemas.microsoft.com/office/drawing/2010/main" val="0"/>
              </a:ext>
            </a:extLst>
          </a:blip>
          <a:srcRect r="1071" b="14223"/>
          <a:stretch/>
        </p:blipFill>
        <p:spPr bwMode="auto">
          <a:xfrm>
            <a:off x="7997547" y="1333731"/>
            <a:ext cx="3313236" cy="237901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798740" y="2523238"/>
            <a:ext cx="2249260" cy="3981224"/>
            <a:chOff x="1981200" y="1505176"/>
            <a:chExt cx="2249260" cy="3981224"/>
          </a:xfrm>
        </p:grpSpPr>
        <p:pic>
          <p:nvPicPr>
            <p:cNvPr id="5126" name="Picture 6" descr="https://s-media-cache-ak0.pinimg.com/236x/0a/6e/cd/0a6ecda9ff48bd4042806ad27a85bc12.jpg"/>
            <p:cNvPicPr>
              <a:picLocks noChangeAspect="1" noChangeArrowheads="1"/>
            </p:cNvPicPr>
            <p:nvPr/>
          </p:nvPicPr>
          <p:blipFill rotWithShape="1">
            <a:blip r:embed="rId4">
              <a:extLst>
                <a:ext uri="{28A0092B-C50C-407E-A947-70E740481C1C}">
                  <a14:useLocalDpi xmlns:a14="http://schemas.microsoft.com/office/drawing/2010/main" val="0"/>
                </a:ext>
              </a:extLst>
            </a:blip>
            <a:srcRect l="-60" t="1" b="244"/>
            <a:stretch/>
          </p:blipFill>
          <p:spPr bwMode="auto">
            <a:xfrm>
              <a:off x="1981200" y="1505176"/>
              <a:ext cx="2249260" cy="39812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00943" y="4430486"/>
              <a:ext cx="783771" cy="9361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4024261" y="2108185"/>
            <a:ext cx="3973286" cy="1323439"/>
          </a:xfrm>
          <a:prstGeom prst="rect">
            <a:avLst/>
          </a:prstGeom>
        </p:spPr>
        <p:txBody>
          <a:bodyPr wrap="square">
            <a:spAutoFit/>
          </a:bodyPr>
          <a:lstStyle/>
          <a:p>
            <a:r>
              <a:rPr lang="en-US" sz="2000" dirty="0">
                <a:solidFill>
                  <a:schemeClr val="bg1"/>
                </a:solidFill>
              </a:rPr>
              <a:t>Bruised reed and smoking flax = even though He comes in judgment, it is not to destroy souls but to save them. </a:t>
            </a:r>
          </a:p>
        </p:txBody>
      </p:sp>
    </p:spTree>
    <p:extLst>
      <p:ext uri="{BB962C8B-B14F-4D97-AF65-F5344CB8AC3E}">
        <p14:creationId xmlns:p14="http://schemas.microsoft.com/office/powerpoint/2010/main" val="18225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320"/>
            <a:ext cx="12192000" cy="923330"/>
          </a:xfrm>
          <a:prstGeom prst="rect">
            <a:avLst/>
          </a:prstGeom>
          <a:noFill/>
        </p:spPr>
        <p:txBody>
          <a:bodyPr wrap="square" rtlCol="0">
            <a:spAutoFit/>
          </a:bodyPr>
          <a:lstStyle/>
          <a:p>
            <a:pPr algn="ctr"/>
            <a:r>
              <a:rPr lang="en-US" sz="5400" dirty="0">
                <a:solidFill>
                  <a:schemeClr val="bg1"/>
                </a:solidFill>
              </a:rPr>
              <a:t>The Gospel Light Is Preached</a:t>
            </a:r>
          </a:p>
        </p:txBody>
      </p:sp>
      <p:sp>
        <p:nvSpPr>
          <p:cNvPr id="6" name="Rectangle 5"/>
          <p:cNvSpPr/>
          <p:nvPr/>
        </p:nvSpPr>
        <p:spPr>
          <a:xfrm>
            <a:off x="359229" y="946795"/>
            <a:ext cx="7130142" cy="1384995"/>
          </a:xfrm>
          <a:prstGeom prst="rect">
            <a:avLst/>
          </a:prstGeom>
        </p:spPr>
        <p:txBody>
          <a:bodyPr wrap="square">
            <a:spAutoFit/>
          </a:bodyPr>
          <a:lstStyle/>
          <a:p>
            <a:r>
              <a:rPr lang="en-US" sz="2800" dirty="0">
                <a:solidFill>
                  <a:schemeClr val="bg1"/>
                </a:solidFill>
              </a:rPr>
              <a:t>When mortals who are blind because they lack gospel light embrace the gospel, they are as prisoners set free.</a:t>
            </a:r>
            <a:r>
              <a:rPr lang="en-US" sz="2800" b="0" i="0" dirty="0">
                <a:solidFill>
                  <a:schemeClr val="bg1"/>
                </a:solidFill>
                <a:effectLst/>
              </a:rPr>
              <a:t> </a:t>
            </a:r>
            <a:r>
              <a:rPr lang="en-US" sz="1400" b="0" i="0" dirty="0">
                <a:solidFill>
                  <a:schemeClr val="bg1"/>
                </a:solidFill>
                <a:effectLst/>
              </a:rPr>
              <a:t>(2)</a:t>
            </a:r>
            <a:endParaRPr lang="en-US" sz="1400" dirty="0">
              <a:solidFill>
                <a:schemeClr val="bg1"/>
              </a:solidFill>
            </a:endParaRPr>
          </a:p>
        </p:txBody>
      </p:sp>
      <p:sp>
        <p:nvSpPr>
          <p:cNvPr id="8" name="Rectangle 7"/>
          <p:cNvSpPr/>
          <p:nvPr/>
        </p:nvSpPr>
        <p:spPr>
          <a:xfrm>
            <a:off x="0" y="6457890"/>
            <a:ext cx="6096000" cy="400110"/>
          </a:xfrm>
          <a:prstGeom prst="rect">
            <a:avLst/>
          </a:prstGeom>
        </p:spPr>
        <p:txBody>
          <a:bodyPr>
            <a:spAutoFit/>
          </a:bodyPr>
          <a:lstStyle/>
          <a:p>
            <a:r>
              <a:rPr lang="en-US" sz="2000" b="0" i="0" dirty="0">
                <a:solidFill>
                  <a:schemeClr val="bg1"/>
                </a:solidFill>
                <a:effectLst/>
              </a:rPr>
              <a:t>Isaiah 42:5-16</a:t>
            </a:r>
            <a:endParaRPr lang="en-US" sz="2000" dirty="0">
              <a:solidFill>
                <a:schemeClr val="bg1"/>
              </a:solidFill>
            </a:endParaRPr>
          </a:p>
        </p:txBody>
      </p:sp>
      <p:sp>
        <p:nvSpPr>
          <p:cNvPr id="10" name="Rectangle 9"/>
          <p:cNvSpPr/>
          <p:nvPr/>
        </p:nvSpPr>
        <p:spPr>
          <a:xfrm>
            <a:off x="7814216" y="3650123"/>
            <a:ext cx="3973286" cy="1815882"/>
          </a:xfrm>
          <a:prstGeom prst="rect">
            <a:avLst/>
          </a:prstGeom>
        </p:spPr>
        <p:txBody>
          <a:bodyPr wrap="square">
            <a:spAutoFit/>
          </a:bodyPr>
          <a:lstStyle/>
          <a:p>
            <a:r>
              <a:rPr lang="en-US" sz="2800" i="1" dirty="0">
                <a:solidFill>
                  <a:srgbClr val="FFFF00"/>
                </a:solidFill>
              </a:rPr>
              <a:t>By which also he went and preached unto the spirits in prison; </a:t>
            </a:r>
          </a:p>
          <a:p>
            <a:r>
              <a:rPr lang="en-US" sz="2800" i="1" dirty="0">
                <a:solidFill>
                  <a:srgbClr val="FFFF00"/>
                </a:solidFill>
              </a:rPr>
              <a:t>1 Peter 3:19</a:t>
            </a:r>
          </a:p>
        </p:txBody>
      </p:sp>
      <p:pic>
        <p:nvPicPr>
          <p:cNvPr id="8194" name="Picture 2" descr="http://1.bp.blogspot.com/-b-FmJcZAYME/Vnq7Ki6wv1I/AAAAAAAAA_0/p1XEvyynswM/s1600/What-is-Darkness-1024x5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800" y="2720786"/>
            <a:ext cx="6599918" cy="3267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29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13115" y="923245"/>
            <a:ext cx="5878285" cy="5016758"/>
          </a:xfrm>
          <a:prstGeom prst="rect">
            <a:avLst/>
          </a:prstGeom>
        </p:spPr>
        <p:txBody>
          <a:bodyPr wrap="square">
            <a:spAutoFit/>
          </a:bodyPr>
          <a:lstStyle/>
          <a:p>
            <a:r>
              <a:rPr lang="en-US" sz="2000" dirty="0">
                <a:solidFill>
                  <a:schemeClr val="bg1"/>
                </a:solidFill>
              </a:rPr>
              <a:t> “Here then we have an account of our Savior preaching to the spirits in prison, to spirits that had been imprisoned from the days of Noah; and what did He preach to them? That they were to stay there? Certainly not! Let His own declaration testify. </a:t>
            </a:r>
          </a:p>
          <a:p>
            <a:endParaRPr lang="en-US" sz="2000" dirty="0">
              <a:solidFill>
                <a:schemeClr val="bg1"/>
              </a:solidFill>
            </a:endParaRPr>
          </a:p>
          <a:p>
            <a:r>
              <a:rPr lang="en-US" sz="2000" dirty="0">
                <a:solidFill>
                  <a:schemeClr val="bg1"/>
                </a:solidFill>
              </a:rPr>
              <a:t>It is very evident from this that He not only went to preach to them, but to deliver, or bring them out of the prison house. … </a:t>
            </a:r>
          </a:p>
          <a:p>
            <a:endParaRPr lang="en-US" sz="2000" dirty="0">
              <a:solidFill>
                <a:schemeClr val="bg1"/>
              </a:solidFill>
            </a:endParaRPr>
          </a:p>
          <a:p>
            <a:r>
              <a:rPr lang="en-US" sz="2000" dirty="0">
                <a:solidFill>
                  <a:schemeClr val="bg1"/>
                </a:solidFill>
              </a:rPr>
              <a:t>Thus we find that God will deal with all the human family equally, and that as the antediluvians [those who lived before the Flood] had their day of visitation, so will those characters referred to by Isaiah, have their time of visitation and deliverance, after having been many days in prison.” </a:t>
            </a:r>
            <a:r>
              <a:rPr lang="en-US" sz="1400" dirty="0">
                <a:solidFill>
                  <a:schemeClr val="bg1"/>
                </a:solidFill>
              </a:rPr>
              <a:t>(4)</a:t>
            </a:r>
          </a:p>
        </p:txBody>
      </p:sp>
      <p:sp>
        <p:nvSpPr>
          <p:cNvPr id="8" name="Rectangle 7"/>
          <p:cNvSpPr/>
          <p:nvPr/>
        </p:nvSpPr>
        <p:spPr>
          <a:xfrm>
            <a:off x="0" y="6457890"/>
            <a:ext cx="6096000" cy="400110"/>
          </a:xfrm>
          <a:prstGeom prst="rect">
            <a:avLst/>
          </a:prstGeom>
        </p:spPr>
        <p:txBody>
          <a:bodyPr>
            <a:spAutoFit/>
          </a:bodyPr>
          <a:lstStyle/>
          <a:p>
            <a:r>
              <a:rPr lang="en-US" sz="2000" b="0" i="0" dirty="0">
                <a:solidFill>
                  <a:schemeClr val="bg1"/>
                </a:solidFill>
                <a:effectLst/>
              </a:rPr>
              <a:t>Isaiah 42:7  Luke 4:18</a:t>
            </a:r>
            <a:endParaRPr lang="en-US" sz="2000" dirty="0">
              <a:solidFill>
                <a:schemeClr val="bg1"/>
              </a:solidFill>
            </a:endParaRPr>
          </a:p>
        </p:txBody>
      </p:sp>
      <p:pic>
        <p:nvPicPr>
          <p:cNvPr id="7170" name="Picture 2" descr="https://i.ytimg.com/vi/c-eRRWDLdGo/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l="5238" t="1660" r="3095" b="5959"/>
          <a:stretch/>
        </p:blipFill>
        <p:spPr bwMode="auto">
          <a:xfrm>
            <a:off x="7391400" y="1960354"/>
            <a:ext cx="4565454" cy="34507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299" y="121567"/>
            <a:ext cx="941031" cy="1183678"/>
          </a:xfrm>
          <a:prstGeom prst="rect">
            <a:avLst/>
          </a:prstGeom>
        </p:spPr>
      </p:pic>
    </p:spTree>
    <p:extLst>
      <p:ext uri="{BB962C8B-B14F-4D97-AF65-F5344CB8AC3E}">
        <p14:creationId xmlns:p14="http://schemas.microsoft.com/office/powerpoint/2010/main" val="38302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animEffect transition="in" filter="fade">
                                      <p:cBhvr>
                                        <p:cTn id="9" dur="500"/>
                                        <p:tgtEl>
                                          <p:spTgt spid="717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fabricsamples.com/images/item/thumb/red-satin-fabr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 y="-14320"/>
            <a:ext cx="12212308" cy="6891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320"/>
            <a:ext cx="12192000" cy="923330"/>
          </a:xfrm>
          <a:prstGeom prst="rect">
            <a:avLst/>
          </a:prstGeom>
          <a:noFill/>
        </p:spPr>
        <p:txBody>
          <a:bodyPr wrap="square" rtlCol="0">
            <a:spAutoFit/>
          </a:bodyPr>
          <a:lstStyle/>
          <a:p>
            <a:pPr algn="ctr"/>
            <a:r>
              <a:rPr lang="en-US" sz="5400" dirty="0">
                <a:solidFill>
                  <a:schemeClr val="bg1"/>
                </a:solidFill>
              </a:rPr>
              <a:t>The Savior of the Gentiles</a:t>
            </a:r>
          </a:p>
        </p:txBody>
      </p:sp>
      <p:sp>
        <p:nvSpPr>
          <p:cNvPr id="6" name="Rectangle 5"/>
          <p:cNvSpPr/>
          <p:nvPr/>
        </p:nvSpPr>
        <p:spPr>
          <a:xfrm>
            <a:off x="359229" y="1462045"/>
            <a:ext cx="7130142" cy="2862322"/>
          </a:xfrm>
          <a:prstGeom prst="rect">
            <a:avLst/>
          </a:prstGeom>
        </p:spPr>
        <p:txBody>
          <a:bodyPr wrap="square">
            <a:spAutoFit/>
          </a:bodyPr>
          <a:lstStyle/>
          <a:p>
            <a:r>
              <a:rPr lang="en-US" sz="2000" dirty="0">
                <a:solidFill>
                  <a:schemeClr val="bg1"/>
                </a:solidFill>
              </a:rPr>
              <a:t>Everything centers in the Savior, Jesus Christ. He is the light of the world and “of the gentiles.”</a:t>
            </a:r>
          </a:p>
          <a:p>
            <a:endParaRPr lang="en-US" sz="2000" dirty="0">
              <a:solidFill>
                <a:schemeClr val="bg1"/>
              </a:solidFill>
            </a:endParaRPr>
          </a:p>
          <a:p>
            <a:r>
              <a:rPr lang="en-US" sz="2000" dirty="0">
                <a:solidFill>
                  <a:schemeClr val="bg1"/>
                </a:solidFill>
              </a:rPr>
              <a:t>His hand is extended to strengthen, support, and protect covenant Israel; but that is not all. </a:t>
            </a:r>
          </a:p>
          <a:p>
            <a:endParaRPr lang="en-US" sz="2000" dirty="0">
              <a:solidFill>
                <a:schemeClr val="bg1"/>
              </a:solidFill>
            </a:endParaRPr>
          </a:p>
          <a:p>
            <a:r>
              <a:rPr lang="en-US" sz="2000" dirty="0">
                <a:solidFill>
                  <a:schemeClr val="bg1"/>
                </a:solidFill>
              </a:rPr>
              <a:t>Every covenant person becomes a light to the world by holding up the light of the Savior through faithfully living His commandments.</a:t>
            </a:r>
            <a:r>
              <a:rPr lang="en-US" sz="1400" dirty="0">
                <a:solidFill>
                  <a:schemeClr val="bg1"/>
                </a:solidFill>
              </a:rPr>
              <a:t> (3)</a:t>
            </a:r>
          </a:p>
        </p:txBody>
      </p:sp>
      <p:sp>
        <p:nvSpPr>
          <p:cNvPr id="8" name="Rectangle 7"/>
          <p:cNvSpPr/>
          <p:nvPr/>
        </p:nvSpPr>
        <p:spPr>
          <a:xfrm>
            <a:off x="0" y="6457890"/>
            <a:ext cx="6096000" cy="400110"/>
          </a:xfrm>
          <a:prstGeom prst="rect">
            <a:avLst/>
          </a:prstGeom>
        </p:spPr>
        <p:txBody>
          <a:bodyPr>
            <a:spAutoFit/>
          </a:bodyPr>
          <a:lstStyle/>
          <a:p>
            <a:r>
              <a:rPr lang="en-US" sz="2000" b="0" i="0" dirty="0">
                <a:solidFill>
                  <a:schemeClr val="bg1"/>
                </a:solidFill>
                <a:effectLst/>
              </a:rPr>
              <a:t>Isaiah 42:6  Acts 26:17-18</a:t>
            </a:r>
            <a:endParaRPr lang="en-US" sz="2000" dirty="0">
              <a:solidFill>
                <a:schemeClr val="bg1"/>
              </a:solidFill>
            </a:endParaRPr>
          </a:p>
        </p:txBody>
      </p:sp>
      <p:sp>
        <p:nvSpPr>
          <p:cNvPr id="2" name="Rectangle 1"/>
          <p:cNvSpPr/>
          <p:nvPr/>
        </p:nvSpPr>
        <p:spPr>
          <a:xfrm>
            <a:off x="3924300" y="5326254"/>
            <a:ext cx="7728856" cy="1200329"/>
          </a:xfrm>
          <a:prstGeom prst="rect">
            <a:avLst/>
          </a:prstGeom>
        </p:spPr>
        <p:txBody>
          <a:bodyPr wrap="square">
            <a:spAutoFit/>
          </a:bodyPr>
          <a:lstStyle/>
          <a:p>
            <a:r>
              <a:rPr lang="en-US" b="0" i="1" dirty="0">
                <a:solidFill>
                  <a:srgbClr val="FFFF00"/>
                </a:solidFill>
                <a:effectLst/>
                <a:latin typeface="Palatino"/>
              </a:rPr>
              <a:t>Therefore, hold up your light that it may shine unto the world. Behold I am the light which ye shall hold up—that which ye have seen me do. Behold ye see that I have prayed unto the Father, and ye all have witnessed.</a:t>
            </a:r>
          </a:p>
          <a:p>
            <a:r>
              <a:rPr lang="en-US" i="1" dirty="0">
                <a:solidFill>
                  <a:srgbClr val="FFFF00"/>
                </a:solidFill>
                <a:latin typeface="Palatino"/>
              </a:rPr>
              <a:t>3 Nephi 18:24</a:t>
            </a:r>
            <a:endParaRPr lang="en-US" i="1" dirty="0">
              <a:solidFill>
                <a:srgbClr val="FFFF00"/>
              </a:solidFill>
            </a:endParaRPr>
          </a:p>
        </p:txBody>
      </p:sp>
      <p:pic>
        <p:nvPicPr>
          <p:cNvPr id="10242" name="Picture 2" descr="http://mormonartist.net/images/interviews/del-parson/del-parson-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9371" y="859586"/>
            <a:ext cx="3086762" cy="4115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52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TotalTime>
  <Words>6672</Words>
  <Application>Microsoft Office PowerPoint</Application>
  <PresentationFormat>Widescreen</PresentationFormat>
  <Paragraphs>366</Paragraphs>
  <Slides>34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Franklin Gothic Book</vt:lpstr>
      <vt:lpstr>Franklin Gothic Medium</vt:lpstr>
      <vt:lpstr>Calibri</vt:lpstr>
      <vt:lpstr>Palatino</vt:lpstr>
      <vt:lpstr>Abadi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42</cp:revision>
  <dcterms:created xsi:type="dcterms:W3CDTF">2016-03-15T13:35:11Z</dcterms:created>
  <dcterms:modified xsi:type="dcterms:W3CDTF">2022-01-16T07:06:32Z</dcterms:modified>
</cp:coreProperties>
</file>