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0" r:id="rId3"/>
    <p:sldId id="262" r:id="rId4"/>
    <p:sldId id="257" r:id="rId5"/>
    <p:sldId id="259" r:id="rId6"/>
    <p:sldId id="263" r:id="rId7"/>
    <p:sldId id="261" r:id="rId8"/>
    <p:sldId id="264" r:id="rId9"/>
    <p:sldId id="265" r:id="rId10"/>
    <p:sldId id="266" r:id="rId11"/>
    <p:sldId id="267" r:id="rId12"/>
    <p:sldId id="269" r:id="rId13"/>
    <p:sldId id="271" r:id="rId14"/>
    <p:sldId id="273" r:id="rId15"/>
    <p:sldId id="274" r:id="rId16"/>
    <p:sldId id="275" r:id="rId17"/>
    <p:sldId id="282" r:id="rId18"/>
    <p:sldId id="276" r:id="rId19"/>
    <p:sldId id="278" r:id="rId20"/>
    <p:sldId id="279" r:id="rId21"/>
    <p:sldId id="258" r:id="rId22"/>
    <p:sldId id="268" r:id="rId23"/>
    <p:sldId id="270" r:id="rId24"/>
    <p:sldId id="272" r:id="rId25"/>
    <p:sldId id="277" r:id="rId26"/>
    <p:sldId id="280" r:id="rId27"/>
    <p:sldId id="281" r:id="rId28"/>
    <p:sldId id="283" r:id="rId29"/>
  </p:sldIdLst>
  <p:sldSz cx="12192000" cy="6858000"/>
  <p:notesSz cx="6858000" cy="9144000"/>
  <p:embeddedFontLst>
    <p:embeddedFont>
      <p:font typeface="Abadi" panose="020B0604020104020204" pitchFamily="34" charset="0"/>
      <p:regular r:id="rId30"/>
    </p:embeddedFont>
    <p:embeddedFont>
      <p:font typeface="Calibri" panose="020F050202020403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5" autoAdjust="0"/>
    <p:restoredTop sz="94660"/>
  </p:normalViewPr>
  <p:slideViewPr>
    <p:cSldViewPr snapToGrid="0">
      <p:cViewPr varScale="1">
        <p:scale>
          <a:sx n="62" d="100"/>
          <a:sy n="62" d="100"/>
        </p:scale>
        <p:origin x="3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F34F87-BE4C-4588-B206-982E86996C89}"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BE0E4-95E7-4E7B-8B31-609829A1225B}" type="slidenum">
              <a:rPr lang="en-US" smtClean="0"/>
              <a:t>‹#›</a:t>
            </a:fld>
            <a:endParaRPr lang="en-US"/>
          </a:p>
        </p:txBody>
      </p:sp>
    </p:spTree>
    <p:extLst>
      <p:ext uri="{BB962C8B-B14F-4D97-AF65-F5344CB8AC3E}">
        <p14:creationId xmlns:p14="http://schemas.microsoft.com/office/powerpoint/2010/main" val="3737523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F34F87-BE4C-4588-B206-982E86996C89}"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BE0E4-95E7-4E7B-8B31-609829A1225B}" type="slidenum">
              <a:rPr lang="en-US" smtClean="0"/>
              <a:t>‹#›</a:t>
            </a:fld>
            <a:endParaRPr lang="en-US"/>
          </a:p>
        </p:txBody>
      </p:sp>
    </p:spTree>
    <p:extLst>
      <p:ext uri="{BB962C8B-B14F-4D97-AF65-F5344CB8AC3E}">
        <p14:creationId xmlns:p14="http://schemas.microsoft.com/office/powerpoint/2010/main" val="4192556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F34F87-BE4C-4588-B206-982E86996C89}"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BE0E4-95E7-4E7B-8B31-609829A1225B}" type="slidenum">
              <a:rPr lang="en-US" smtClean="0"/>
              <a:t>‹#›</a:t>
            </a:fld>
            <a:endParaRPr lang="en-US"/>
          </a:p>
        </p:txBody>
      </p:sp>
    </p:spTree>
    <p:extLst>
      <p:ext uri="{BB962C8B-B14F-4D97-AF65-F5344CB8AC3E}">
        <p14:creationId xmlns:p14="http://schemas.microsoft.com/office/powerpoint/2010/main" val="674089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F34F87-BE4C-4588-B206-982E86996C89}"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BE0E4-95E7-4E7B-8B31-609829A1225B}" type="slidenum">
              <a:rPr lang="en-US" smtClean="0"/>
              <a:t>‹#›</a:t>
            </a:fld>
            <a:endParaRPr lang="en-US"/>
          </a:p>
        </p:txBody>
      </p:sp>
    </p:spTree>
    <p:extLst>
      <p:ext uri="{BB962C8B-B14F-4D97-AF65-F5344CB8AC3E}">
        <p14:creationId xmlns:p14="http://schemas.microsoft.com/office/powerpoint/2010/main" val="725221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F34F87-BE4C-4588-B206-982E86996C89}"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BE0E4-95E7-4E7B-8B31-609829A1225B}" type="slidenum">
              <a:rPr lang="en-US" smtClean="0"/>
              <a:t>‹#›</a:t>
            </a:fld>
            <a:endParaRPr lang="en-US"/>
          </a:p>
        </p:txBody>
      </p:sp>
    </p:spTree>
    <p:extLst>
      <p:ext uri="{BB962C8B-B14F-4D97-AF65-F5344CB8AC3E}">
        <p14:creationId xmlns:p14="http://schemas.microsoft.com/office/powerpoint/2010/main" val="1922504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F34F87-BE4C-4588-B206-982E86996C89}" type="datetimeFigureOut">
              <a:rPr lang="en-US" smtClean="0"/>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FBE0E4-95E7-4E7B-8B31-609829A1225B}" type="slidenum">
              <a:rPr lang="en-US" smtClean="0"/>
              <a:t>‹#›</a:t>
            </a:fld>
            <a:endParaRPr lang="en-US"/>
          </a:p>
        </p:txBody>
      </p:sp>
    </p:spTree>
    <p:extLst>
      <p:ext uri="{BB962C8B-B14F-4D97-AF65-F5344CB8AC3E}">
        <p14:creationId xmlns:p14="http://schemas.microsoft.com/office/powerpoint/2010/main" val="2168936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F34F87-BE4C-4588-B206-982E86996C89}" type="datetimeFigureOut">
              <a:rPr lang="en-US" smtClean="0"/>
              <a:t>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FBE0E4-95E7-4E7B-8B31-609829A1225B}" type="slidenum">
              <a:rPr lang="en-US" smtClean="0"/>
              <a:t>‹#›</a:t>
            </a:fld>
            <a:endParaRPr lang="en-US"/>
          </a:p>
        </p:txBody>
      </p:sp>
    </p:spTree>
    <p:extLst>
      <p:ext uri="{BB962C8B-B14F-4D97-AF65-F5344CB8AC3E}">
        <p14:creationId xmlns:p14="http://schemas.microsoft.com/office/powerpoint/2010/main" val="4208642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F34F87-BE4C-4588-B206-982E86996C89}" type="datetimeFigureOut">
              <a:rPr lang="en-US" smtClean="0"/>
              <a:t>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FBE0E4-95E7-4E7B-8B31-609829A1225B}" type="slidenum">
              <a:rPr lang="en-US" smtClean="0"/>
              <a:t>‹#›</a:t>
            </a:fld>
            <a:endParaRPr lang="en-US"/>
          </a:p>
        </p:txBody>
      </p:sp>
    </p:spTree>
    <p:extLst>
      <p:ext uri="{BB962C8B-B14F-4D97-AF65-F5344CB8AC3E}">
        <p14:creationId xmlns:p14="http://schemas.microsoft.com/office/powerpoint/2010/main" val="1027916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34F87-BE4C-4588-B206-982E86996C89}" type="datetimeFigureOut">
              <a:rPr lang="en-US" smtClean="0"/>
              <a:t>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FBE0E4-95E7-4E7B-8B31-609829A1225B}" type="slidenum">
              <a:rPr lang="en-US" smtClean="0"/>
              <a:t>‹#›</a:t>
            </a:fld>
            <a:endParaRPr lang="en-US"/>
          </a:p>
        </p:txBody>
      </p:sp>
    </p:spTree>
    <p:extLst>
      <p:ext uri="{BB962C8B-B14F-4D97-AF65-F5344CB8AC3E}">
        <p14:creationId xmlns:p14="http://schemas.microsoft.com/office/powerpoint/2010/main" val="890232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F34F87-BE4C-4588-B206-982E86996C89}" type="datetimeFigureOut">
              <a:rPr lang="en-US" smtClean="0"/>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FBE0E4-95E7-4E7B-8B31-609829A1225B}" type="slidenum">
              <a:rPr lang="en-US" smtClean="0"/>
              <a:t>‹#›</a:t>
            </a:fld>
            <a:endParaRPr lang="en-US"/>
          </a:p>
        </p:txBody>
      </p:sp>
    </p:spTree>
    <p:extLst>
      <p:ext uri="{BB962C8B-B14F-4D97-AF65-F5344CB8AC3E}">
        <p14:creationId xmlns:p14="http://schemas.microsoft.com/office/powerpoint/2010/main" val="613427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F34F87-BE4C-4588-B206-982E86996C89}" type="datetimeFigureOut">
              <a:rPr lang="en-US" smtClean="0"/>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FBE0E4-95E7-4E7B-8B31-609829A1225B}" type="slidenum">
              <a:rPr lang="en-US" smtClean="0"/>
              <a:t>‹#›</a:t>
            </a:fld>
            <a:endParaRPr lang="en-US"/>
          </a:p>
        </p:txBody>
      </p:sp>
    </p:spTree>
    <p:extLst>
      <p:ext uri="{BB962C8B-B14F-4D97-AF65-F5344CB8AC3E}">
        <p14:creationId xmlns:p14="http://schemas.microsoft.com/office/powerpoint/2010/main" val="2752702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badi" panose="020B0604020104020204" pitchFamily="34" charset="0"/>
              </a:defRPr>
            </a:lvl1pPr>
          </a:lstStyle>
          <a:p>
            <a:fld id="{42F34F87-BE4C-4588-B206-982E86996C89}" type="datetimeFigureOut">
              <a:rPr lang="en-US" smtClean="0"/>
              <a:pPr/>
              <a:t>2/7/2022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badi" panose="020B0604020104020204" pitchFamily="34" charset="0"/>
              </a:defRPr>
            </a:lvl1pPr>
          </a:lstStyle>
          <a:p>
            <a:fld id="{A2FBE0E4-95E7-4E7B-8B31-609829A1225B}" type="slidenum">
              <a:rPr lang="en-US" smtClean="0"/>
              <a:pPr/>
              <a:t>‹#›</a:t>
            </a:fld>
            <a:endParaRPr lang="en-US" dirty="0"/>
          </a:p>
        </p:txBody>
      </p:sp>
    </p:spTree>
    <p:extLst>
      <p:ext uri="{BB962C8B-B14F-4D97-AF65-F5344CB8AC3E}">
        <p14:creationId xmlns:p14="http://schemas.microsoft.com/office/powerpoint/2010/main" val="3720502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6.gif"/></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 y="-1"/>
            <a:ext cx="12237095" cy="6858001"/>
          </a:xfrm>
          <a:prstGeom prst="rect">
            <a:avLst/>
          </a:prstGeom>
        </p:spPr>
      </p:pic>
      <p:pic>
        <p:nvPicPr>
          <p:cNvPr id="56" name="Picture 55"/>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974" y="193964"/>
            <a:ext cx="11876335" cy="6414653"/>
          </a:xfrm>
          <a:prstGeom prst="rect">
            <a:avLst/>
          </a:prstGeom>
        </p:spPr>
      </p:pic>
      <p:grpSp>
        <p:nvGrpSpPr>
          <p:cNvPr id="5" name="Group 4"/>
          <p:cNvGrpSpPr/>
          <p:nvPr/>
        </p:nvGrpSpPr>
        <p:grpSpPr>
          <a:xfrm>
            <a:off x="785397" y="2216653"/>
            <a:ext cx="1888532" cy="3973482"/>
            <a:chOff x="3694850" y="612373"/>
            <a:chExt cx="2211323" cy="5244147"/>
          </a:xfrm>
        </p:grpSpPr>
        <p:sp>
          <p:nvSpPr>
            <p:cNvPr id="6" name="Oval 5"/>
            <p:cNvSpPr/>
            <p:nvPr/>
          </p:nvSpPr>
          <p:spPr>
            <a:xfrm>
              <a:off x="5333207" y="3578273"/>
              <a:ext cx="497541" cy="6164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 name="Oval 6"/>
            <p:cNvSpPr/>
            <p:nvPr/>
          </p:nvSpPr>
          <p:spPr>
            <a:xfrm>
              <a:off x="3828975" y="3593580"/>
              <a:ext cx="497541" cy="6164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 name="Oval 7"/>
            <p:cNvSpPr/>
            <p:nvPr/>
          </p:nvSpPr>
          <p:spPr>
            <a:xfrm>
              <a:off x="4359408" y="5240087"/>
              <a:ext cx="517337" cy="616433"/>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 name="Oval 8"/>
            <p:cNvSpPr/>
            <p:nvPr/>
          </p:nvSpPr>
          <p:spPr>
            <a:xfrm>
              <a:off x="4907260" y="5238573"/>
              <a:ext cx="493581" cy="616433"/>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 name="Trapezoid 9"/>
            <p:cNvSpPr/>
            <p:nvPr/>
          </p:nvSpPr>
          <p:spPr>
            <a:xfrm rot="577485">
              <a:off x="3858408" y="2146827"/>
              <a:ext cx="847165" cy="1842247"/>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 name="Trapezoid 10"/>
            <p:cNvSpPr/>
            <p:nvPr/>
          </p:nvSpPr>
          <p:spPr>
            <a:xfrm rot="21170635">
              <a:off x="5059008" y="2146928"/>
              <a:ext cx="847165" cy="1842247"/>
            </a:xfrm>
            <a:prstGeom prst="trapezoid">
              <a:avLst>
                <a:gd name="adj" fmla="val 302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 name="Trapezoid 11"/>
            <p:cNvSpPr/>
            <p:nvPr/>
          </p:nvSpPr>
          <p:spPr>
            <a:xfrm rot="10800000">
              <a:off x="4312137" y="2158432"/>
              <a:ext cx="1058277" cy="1600201"/>
            </a:xfrm>
            <a:prstGeom prst="trapezoid">
              <a:avLst>
                <a:gd name="adj" fmla="val 912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 name="Trapezoid 12"/>
            <p:cNvSpPr/>
            <p:nvPr/>
          </p:nvSpPr>
          <p:spPr>
            <a:xfrm>
              <a:off x="4179095" y="3758636"/>
              <a:ext cx="1301676" cy="1700898"/>
            </a:xfrm>
            <a:prstGeom prst="trapezoid">
              <a:avLst>
                <a:gd name="adj" fmla="val 1853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4" name="Cloud 13"/>
            <p:cNvSpPr/>
            <p:nvPr/>
          </p:nvSpPr>
          <p:spPr>
            <a:xfrm rot="21261055">
              <a:off x="4632570" y="1051467"/>
              <a:ext cx="1245530" cy="1589447"/>
            </a:xfrm>
            <a:prstGeom prst="cloud">
              <a:avLst/>
            </a:prstGeom>
            <a:solidFill>
              <a:srgbClr val="4E30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 name="Cloud 14"/>
            <p:cNvSpPr/>
            <p:nvPr/>
          </p:nvSpPr>
          <p:spPr>
            <a:xfrm rot="9086649">
              <a:off x="3694850" y="1121251"/>
              <a:ext cx="1245530" cy="1430868"/>
            </a:xfrm>
            <a:prstGeom prst="cloud">
              <a:avLst/>
            </a:prstGeom>
            <a:solidFill>
              <a:srgbClr val="4E30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6" name="Isosceles Triangle 15"/>
            <p:cNvSpPr/>
            <p:nvPr/>
          </p:nvSpPr>
          <p:spPr>
            <a:xfrm rot="10800000">
              <a:off x="4621826" y="2321525"/>
              <a:ext cx="432499" cy="343951"/>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7" name="Oval 16"/>
            <p:cNvSpPr/>
            <p:nvPr/>
          </p:nvSpPr>
          <p:spPr>
            <a:xfrm>
              <a:off x="4159905" y="735929"/>
              <a:ext cx="1317629" cy="16324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18" name="Group 17"/>
            <p:cNvGrpSpPr/>
            <p:nvPr/>
          </p:nvGrpSpPr>
          <p:grpSpPr>
            <a:xfrm>
              <a:off x="3968098" y="612373"/>
              <a:ext cx="1771040" cy="671400"/>
              <a:chOff x="5722762" y="331877"/>
              <a:chExt cx="1771040" cy="671400"/>
            </a:xfrm>
            <a:solidFill>
              <a:srgbClr val="DAA600"/>
            </a:solidFill>
          </p:grpSpPr>
          <p:sp>
            <p:nvSpPr>
              <p:cNvPr id="52" name="Oval 51"/>
              <p:cNvSpPr/>
              <p:nvPr/>
            </p:nvSpPr>
            <p:spPr>
              <a:xfrm>
                <a:off x="5722763" y="331877"/>
                <a:ext cx="1771039" cy="66391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3" name="Rounded Rectangle 52"/>
              <p:cNvSpPr/>
              <p:nvPr/>
            </p:nvSpPr>
            <p:spPr>
              <a:xfrm>
                <a:off x="5722762" y="767052"/>
                <a:ext cx="1771040" cy="23622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19" name="Group 64"/>
            <p:cNvGrpSpPr/>
            <p:nvPr/>
          </p:nvGrpSpPr>
          <p:grpSpPr>
            <a:xfrm flipH="1">
              <a:off x="4409504" y="3611136"/>
              <a:ext cx="995512" cy="1107825"/>
              <a:chOff x="7543805" y="3605661"/>
              <a:chExt cx="1066795" cy="1042539"/>
            </a:xfrm>
          </p:grpSpPr>
          <p:sp>
            <p:nvSpPr>
              <p:cNvPr id="47" name="Rounded Rectangle 46"/>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48" name="Group 162"/>
              <p:cNvGrpSpPr/>
              <p:nvPr/>
            </p:nvGrpSpPr>
            <p:grpSpPr>
              <a:xfrm>
                <a:off x="7543805" y="3605661"/>
                <a:ext cx="418448" cy="1042539"/>
                <a:chOff x="6827799" y="4847065"/>
                <a:chExt cx="794795" cy="1996712"/>
              </a:xfrm>
              <a:solidFill>
                <a:srgbClr val="D98A33"/>
              </a:solidFill>
            </p:grpSpPr>
            <p:sp>
              <p:nvSpPr>
                <p:cNvPr id="49" name="Double Wave 48"/>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0" name="Double Wave 1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1" name="Rounded Rectangle 50"/>
                <p:cNvSpPr/>
                <p:nvPr/>
              </p:nvSpPr>
              <p:spPr>
                <a:xfrm>
                  <a:off x="7103985" y="4847065"/>
                  <a:ext cx="518609" cy="47088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nvGrpSpPr>
            <p:cNvPr id="20" name="Group 19"/>
            <p:cNvGrpSpPr/>
            <p:nvPr/>
          </p:nvGrpSpPr>
          <p:grpSpPr>
            <a:xfrm>
              <a:off x="4202579" y="5154240"/>
              <a:ext cx="1223663" cy="272001"/>
              <a:chOff x="304800" y="2651912"/>
              <a:chExt cx="2514600" cy="376360"/>
            </a:xfrm>
          </p:grpSpPr>
          <p:grpSp>
            <p:nvGrpSpPr>
              <p:cNvPr id="35" name="Group 34"/>
              <p:cNvGrpSpPr/>
              <p:nvPr/>
            </p:nvGrpSpPr>
            <p:grpSpPr>
              <a:xfrm>
                <a:off x="304800" y="2665478"/>
                <a:ext cx="685800" cy="362794"/>
                <a:chOff x="304800" y="2665477"/>
                <a:chExt cx="1447800" cy="765899"/>
              </a:xfrm>
            </p:grpSpPr>
            <p:sp>
              <p:nvSpPr>
                <p:cNvPr id="45" name="Plaque 44"/>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6" name="Plaque 45"/>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36" name="Group 35"/>
              <p:cNvGrpSpPr/>
              <p:nvPr/>
            </p:nvGrpSpPr>
            <p:grpSpPr>
              <a:xfrm>
                <a:off x="914400" y="2660956"/>
                <a:ext cx="685800" cy="362794"/>
                <a:chOff x="304800" y="2665477"/>
                <a:chExt cx="1447800" cy="765899"/>
              </a:xfrm>
            </p:grpSpPr>
            <p:sp>
              <p:nvSpPr>
                <p:cNvPr id="43" name="Plaque 42"/>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4" name="Plaque 43"/>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37" name="Group 36"/>
              <p:cNvGrpSpPr/>
              <p:nvPr/>
            </p:nvGrpSpPr>
            <p:grpSpPr>
              <a:xfrm>
                <a:off x="1524000" y="2656434"/>
                <a:ext cx="685800" cy="362794"/>
                <a:chOff x="304800" y="2665477"/>
                <a:chExt cx="1447800" cy="765899"/>
              </a:xfrm>
            </p:grpSpPr>
            <p:sp>
              <p:nvSpPr>
                <p:cNvPr id="41" name="Plaque 40"/>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2" name="Plaque 41"/>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38" name="Group 37"/>
              <p:cNvGrpSpPr/>
              <p:nvPr/>
            </p:nvGrpSpPr>
            <p:grpSpPr>
              <a:xfrm>
                <a:off x="2133600" y="2651912"/>
                <a:ext cx="685800" cy="362794"/>
                <a:chOff x="304800" y="2665477"/>
                <a:chExt cx="1447800" cy="765899"/>
              </a:xfrm>
            </p:grpSpPr>
            <p:sp>
              <p:nvSpPr>
                <p:cNvPr id="39" name="Plaque 38"/>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0" name="Plaque 39"/>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nvGrpSpPr>
            <p:cNvPr id="21" name="Group 20"/>
            <p:cNvGrpSpPr/>
            <p:nvPr/>
          </p:nvGrpSpPr>
          <p:grpSpPr>
            <a:xfrm>
              <a:off x="3945738" y="966073"/>
              <a:ext cx="1793400" cy="326659"/>
              <a:chOff x="304800" y="2651912"/>
              <a:chExt cx="2514600" cy="376360"/>
            </a:xfrm>
          </p:grpSpPr>
          <p:grpSp>
            <p:nvGrpSpPr>
              <p:cNvPr id="23" name="Group 22"/>
              <p:cNvGrpSpPr/>
              <p:nvPr/>
            </p:nvGrpSpPr>
            <p:grpSpPr>
              <a:xfrm>
                <a:off x="304800" y="2665478"/>
                <a:ext cx="685800" cy="362794"/>
                <a:chOff x="304800" y="2665477"/>
                <a:chExt cx="1447800" cy="765899"/>
              </a:xfrm>
            </p:grpSpPr>
            <p:sp>
              <p:nvSpPr>
                <p:cNvPr id="33" name="Plaque 32"/>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4" name="Plaque 33"/>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4" name="Group 23"/>
              <p:cNvGrpSpPr/>
              <p:nvPr/>
            </p:nvGrpSpPr>
            <p:grpSpPr>
              <a:xfrm>
                <a:off x="914400" y="2660956"/>
                <a:ext cx="685800" cy="362794"/>
                <a:chOff x="304800" y="2665477"/>
                <a:chExt cx="1447800" cy="765899"/>
              </a:xfrm>
            </p:grpSpPr>
            <p:sp>
              <p:nvSpPr>
                <p:cNvPr id="31" name="Plaque 30"/>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2" name="Plaque 31"/>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5" name="Group 24"/>
              <p:cNvGrpSpPr/>
              <p:nvPr/>
            </p:nvGrpSpPr>
            <p:grpSpPr>
              <a:xfrm>
                <a:off x="1524000" y="2656434"/>
                <a:ext cx="685800" cy="362794"/>
                <a:chOff x="304800" y="2665477"/>
                <a:chExt cx="1447800" cy="765899"/>
              </a:xfrm>
            </p:grpSpPr>
            <p:sp>
              <p:nvSpPr>
                <p:cNvPr id="29" name="Plaque 28"/>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0" name="Plaque 29"/>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6" name="Group 25"/>
              <p:cNvGrpSpPr/>
              <p:nvPr/>
            </p:nvGrpSpPr>
            <p:grpSpPr>
              <a:xfrm>
                <a:off x="2133600" y="2651912"/>
                <a:ext cx="685800" cy="362794"/>
                <a:chOff x="304800" y="2665477"/>
                <a:chExt cx="1447800" cy="765899"/>
              </a:xfrm>
            </p:grpSpPr>
            <p:sp>
              <p:nvSpPr>
                <p:cNvPr id="27" name="Plaque 26"/>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8" name="Plaque 27"/>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sp>
        <p:nvSpPr>
          <p:cNvPr id="54" name="TextBox 53"/>
          <p:cNvSpPr txBox="1"/>
          <p:nvPr/>
        </p:nvSpPr>
        <p:spPr>
          <a:xfrm>
            <a:off x="190973" y="483974"/>
            <a:ext cx="12192000" cy="2616101"/>
          </a:xfrm>
          <a:prstGeom prst="rect">
            <a:avLst/>
          </a:prstGeom>
          <a:noFill/>
        </p:spPr>
        <p:txBody>
          <a:bodyPr wrap="square" rtlCol="0">
            <a:spAutoFit/>
          </a:bodyPr>
          <a:lstStyle/>
          <a:p>
            <a:pPr algn="ctr"/>
            <a:r>
              <a:rPr lang="en-US" sz="6600" dirty="0">
                <a:solidFill>
                  <a:schemeClr val="bg1"/>
                </a:solidFill>
                <a:latin typeface="Abadi" panose="020B0604020104020204" pitchFamily="34" charset="0"/>
              </a:rPr>
              <a:t>The Marriage</a:t>
            </a:r>
          </a:p>
          <a:p>
            <a:pPr algn="ctr"/>
            <a:r>
              <a:rPr lang="en-US" sz="3200" dirty="0">
                <a:solidFill>
                  <a:schemeClr val="bg1"/>
                </a:solidFill>
                <a:latin typeface="Abadi" panose="020B0604020104020204" pitchFamily="34" charset="0"/>
              </a:rPr>
              <a:t>A Story of Hope</a:t>
            </a:r>
          </a:p>
          <a:p>
            <a:pPr algn="ctr"/>
            <a:r>
              <a:rPr lang="en-US" sz="6600" dirty="0">
                <a:solidFill>
                  <a:schemeClr val="bg1"/>
                </a:solidFill>
                <a:latin typeface="Abadi" panose="020B0604020104020204" pitchFamily="34" charset="0"/>
              </a:rPr>
              <a:t>Hosea</a:t>
            </a:r>
          </a:p>
        </p:txBody>
      </p:sp>
      <p:sp>
        <p:nvSpPr>
          <p:cNvPr id="55" name="TextBox 54"/>
          <p:cNvSpPr txBox="1"/>
          <p:nvPr/>
        </p:nvSpPr>
        <p:spPr>
          <a:xfrm>
            <a:off x="190973" y="141694"/>
            <a:ext cx="1736100" cy="369332"/>
          </a:xfrm>
          <a:prstGeom prst="rect">
            <a:avLst/>
          </a:prstGeom>
          <a:noFill/>
        </p:spPr>
        <p:txBody>
          <a:bodyPr wrap="square" rtlCol="0">
            <a:spAutoFit/>
          </a:bodyPr>
          <a:lstStyle/>
          <a:p>
            <a:r>
              <a:rPr lang="en-US" dirty="0">
                <a:solidFill>
                  <a:schemeClr val="bg1"/>
                </a:solidFill>
                <a:latin typeface="Abadi" panose="020B0604020104020204" pitchFamily="34" charset="0"/>
              </a:rPr>
              <a:t>Lesson 150</a:t>
            </a:r>
          </a:p>
        </p:txBody>
      </p:sp>
      <p:grpSp>
        <p:nvGrpSpPr>
          <p:cNvPr id="57" name="Group 56"/>
          <p:cNvGrpSpPr/>
          <p:nvPr/>
        </p:nvGrpSpPr>
        <p:grpSpPr>
          <a:xfrm>
            <a:off x="9370508" y="2546385"/>
            <a:ext cx="1881425" cy="3701108"/>
            <a:chOff x="3904465" y="930400"/>
            <a:chExt cx="1931889" cy="3922994"/>
          </a:xfrm>
        </p:grpSpPr>
        <p:sp>
          <p:nvSpPr>
            <p:cNvPr id="58" name="Oval 57"/>
            <p:cNvSpPr/>
            <p:nvPr/>
          </p:nvSpPr>
          <p:spPr>
            <a:xfrm rot="2542647">
              <a:off x="3910728" y="2808947"/>
              <a:ext cx="323559" cy="60531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9" name="Oval 58"/>
            <p:cNvSpPr/>
            <p:nvPr/>
          </p:nvSpPr>
          <p:spPr>
            <a:xfrm rot="19057353" flipH="1">
              <a:off x="5478286" y="2820474"/>
              <a:ext cx="323559" cy="60531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0" name="Oval 59"/>
            <p:cNvSpPr/>
            <p:nvPr/>
          </p:nvSpPr>
          <p:spPr>
            <a:xfrm rot="2500661">
              <a:off x="4406675" y="4131678"/>
              <a:ext cx="418244" cy="721716"/>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1" name="Oval 60"/>
            <p:cNvSpPr/>
            <p:nvPr/>
          </p:nvSpPr>
          <p:spPr>
            <a:xfrm rot="19779230">
              <a:off x="4949945" y="4131149"/>
              <a:ext cx="418244" cy="721716"/>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2" name="Oval 100"/>
            <p:cNvSpPr/>
            <p:nvPr/>
          </p:nvSpPr>
          <p:spPr>
            <a:xfrm rot="19779230">
              <a:off x="4863954" y="3913654"/>
              <a:ext cx="418244" cy="75359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3" name="Oval 101"/>
            <p:cNvSpPr/>
            <p:nvPr/>
          </p:nvSpPr>
          <p:spPr>
            <a:xfrm rot="2542647">
              <a:off x="4474630" y="3961542"/>
              <a:ext cx="418244" cy="75359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4" name="Rounded Rectangle 102"/>
            <p:cNvSpPr/>
            <p:nvPr/>
          </p:nvSpPr>
          <p:spPr>
            <a:xfrm rot="2292215" flipH="1">
              <a:off x="4152991" y="2286278"/>
              <a:ext cx="436396" cy="861248"/>
            </a:xfrm>
            <a:prstGeom prst="roundRect">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5" name="Rounded Rectangle 64"/>
            <p:cNvSpPr/>
            <p:nvPr/>
          </p:nvSpPr>
          <p:spPr>
            <a:xfrm rot="19307785">
              <a:off x="5128893" y="2286278"/>
              <a:ext cx="436396" cy="861248"/>
            </a:xfrm>
            <a:prstGeom prst="roundRect">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6" name="Trapezoid 65"/>
            <p:cNvSpPr/>
            <p:nvPr/>
          </p:nvSpPr>
          <p:spPr>
            <a:xfrm>
              <a:off x="4295100" y="2154007"/>
              <a:ext cx="1161789" cy="1683035"/>
            </a:xfrm>
            <a:prstGeom prst="trapezoid">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7" name="Rounded Rectangle 66"/>
            <p:cNvSpPr/>
            <p:nvPr/>
          </p:nvSpPr>
          <p:spPr>
            <a:xfrm rot="19307785">
              <a:off x="5333911" y="2897946"/>
              <a:ext cx="502443" cy="257407"/>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8" name="Rounded Rectangle 67"/>
            <p:cNvSpPr/>
            <p:nvPr/>
          </p:nvSpPr>
          <p:spPr>
            <a:xfrm rot="2292215" flipH="1">
              <a:off x="3904465" y="2876768"/>
              <a:ext cx="502443" cy="257407"/>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9" name="Oval 68"/>
            <p:cNvSpPr/>
            <p:nvPr/>
          </p:nvSpPr>
          <p:spPr>
            <a:xfrm>
              <a:off x="4356484" y="1046933"/>
              <a:ext cx="975903" cy="128878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0" name="Trapezoid 69"/>
            <p:cNvSpPr/>
            <p:nvPr/>
          </p:nvSpPr>
          <p:spPr>
            <a:xfrm>
              <a:off x="4170598" y="3789072"/>
              <a:ext cx="1394146" cy="538280"/>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1" name="Block Arc 70"/>
            <p:cNvSpPr/>
            <p:nvPr/>
          </p:nvSpPr>
          <p:spPr>
            <a:xfrm>
              <a:off x="4402956" y="4381180"/>
              <a:ext cx="464716" cy="161484"/>
            </a:xfrm>
            <a:prstGeom prst="blockArc">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72" name="Block Arc 71"/>
            <p:cNvSpPr/>
            <p:nvPr/>
          </p:nvSpPr>
          <p:spPr>
            <a:xfrm rot="21278537">
              <a:off x="4919636" y="4352130"/>
              <a:ext cx="464716" cy="161484"/>
            </a:xfrm>
            <a:prstGeom prst="blockArc">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73" name="Wave 72"/>
            <p:cNvSpPr/>
            <p:nvPr/>
          </p:nvSpPr>
          <p:spPr>
            <a:xfrm rot="16200000">
              <a:off x="3628284" y="2040475"/>
              <a:ext cx="1573208" cy="518399"/>
            </a:xfrm>
            <a:prstGeom prst="wav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4" name="Wave 73"/>
            <p:cNvSpPr/>
            <p:nvPr/>
          </p:nvSpPr>
          <p:spPr>
            <a:xfrm rot="16200000" flipH="1">
              <a:off x="4469158" y="1993934"/>
              <a:ext cx="1649000" cy="523936"/>
            </a:xfrm>
            <a:prstGeom prst="wav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5" name="Wave 74"/>
            <p:cNvSpPr/>
            <p:nvPr/>
          </p:nvSpPr>
          <p:spPr>
            <a:xfrm rot="20844216">
              <a:off x="4345007" y="1139472"/>
              <a:ext cx="946037" cy="470797"/>
            </a:xfrm>
            <a:prstGeom prst="wav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6" name="Oval 75"/>
            <p:cNvSpPr/>
            <p:nvPr/>
          </p:nvSpPr>
          <p:spPr>
            <a:xfrm>
              <a:off x="4047893" y="1046934"/>
              <a:ext cx="431180" cy="2039345"/>
            </a:xfrm>
            <a:prstGeom prst="ellipse">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7" name="Oval 76"/>
            <p:cNvSpPr/>
            <p:nvPr/>
          </p:nvSpPr>
          <p:spPr>
            <a:xfrm rot="21281361">
              <a:off x="5174590" y="1035532"/>
              <a:ext cx="431180" cy="2008859"/>
            </a:xfrm>
            <a:prstGeom prst="ellipse">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8" name="Oval 116"/>
            <p:cNvSpPr/>
            <p:nvPr/>
          </p:nvSpPr>
          <p:spPr>
            <a:xfrm rot="5400000">
              <a:off x="4598524" y="487564"/>
              <a:ext cx="407869" cy="1293541"/>
            </a:xfrm>
            <a:prstGeom prst="ellipse">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9" name="Rounded Rectangle 118"/>
            <p:cNvSpPr/>
            <p:nvPr/>
          </p:nvSpPr>
          <p:spPr>
            <a:xfrm>
              <a:off x="4155688" y="1221735"/>
              <a:ext cx="1301204" cy="161484"/>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80" name="Group 79"/>
            <p:cNvGrpSpPr/>
            <p:nvPr/>
          </p:nvGrpSpPr>
          <p:grpSpPr>
            <a:xfrm>
              <a:off x="4314704" y="3455770"/>
              <a:ext cx="1122579" cy="378736"/>
              <a:chOff x="6096000" y="1134334"/>
              <a:chExt cx="3533273" cy="1292702"/>
            </a:xfrm>
          </p:grpSpPr>
          <p:grpSp>
            <p:nvGrpSpPr>
              <p:cNvPr id="105" name="Group 104"/>
              <p:cNvGrpSpPr/>
              <p:nvPr/>
            </p:nvGrpSpPr>
            <p:grpSpPr>
              <a:xfrm>
                <a:off x="6096000" y="1134334"/>
                <a:ext cx="1371600" cy="1260618"/>
                <a:chOff x="6096000" y="1134334"/>
                <a:chExt cx="1371600" cy="1260618"/>
              </a:xfrm>
            </p:grpSpPr>
            <p:sp>
              <p:nvSpPr>
                <p:cNvPr id="114" name="Quad Arrow Callout 113"/>
                <p:cNvSpPr/>
                <p:nvPr/>
              </p:nvSpPr>
              <p:spPr>
                <a:xfrm>
                  <a:off x="6096000" y="1134334"/>
                  <a:ext cx="1371600" cy="1260618"/>
                </a:xfrm>
                <a:prstGeom prst="quadArrowCallout">
                  <a:avLst>
                    <a:gd name="adj1" fmla="val 37030"/>
                    <a:gd name="adj2" fmla="val 18515"/>
                    <a:gd name="adj3" fmla="val 18515"/>
                    <a:gd name="adj4" fmla="val 48123"/>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5" name="Quad Arrow Callout 114"/>
                <p:cNvSpPr/>
                <p:nvPr/>
              </p:nvSpPr>
              <p:spPr>
                <a:xfrm>
                  <a:off x="6355679" y="1358566"/>
                  <a:ext cx="838200" cy="770378"/>
                </a:xfrm>
                <a:prstGeom prst="quadArrowCallout">
                  <a:avLst>
                    <a:gd name="adj1" fmla="val 37030"/>
                    <a:gd name="adj2" fmla="val 18515"/>
                    <a:gd name="adj3" fmla="val 18515"/>
                    <a:gd name="adj4" fmla="val 48123"/>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106" name="Group 105"/>
              <p:cNvGrpSpPr/>
              <p:nvPr/>
            </p:nvGrpSpPr>
            <p:grpSpPr>
              <a:xfrm>
                <a:off x="7186863" y="1154387"/>
                <a:ext cx="1371600" cy="1260618"/>
                <a:chOff x="6096000" y="1134334"/>
                <a:chExt cx="1371600" cy="1260618"/>
              </a:xfrm>
            </p:grpSpPr>
            <p:sp>
              <p:nvSpPr>
                <p:cNvPr id="112" name="Quad Arrow Callout 111"/>
                <p:cNvSpPr/>
                <p:nvPr/>
              </p:nvSpPr>
              <p:spPr>
                <a:xfrm>
                  <a:off x="6096000" y="1134334"/>
                  <a:ext cx="1371600" cy="1260618"/>
                </a:xfrm>
                <a:prstGeom prst="quadArrowCallout">
                  <a:avLst>
                    <a:gd name="adj1" fmla="val 37030"/>
                    <a:gd name="adj2" fmla="val 18515"/>
                    <a:gd name="adj3" fmla="val 18515"/>
                    <a:gd name="adj4" fmla="val 48123"/>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3" name="Quad Arrow Callout 112"/>
                <p:cNvSpPr/>
                <p:nvPr/>
              </p:nvSpPr>
              <p:spPr>
                <a:xfrm>
                  <a:off x="6355679" y="1358566"/>
                  <a:ext cx="838200" cy="770378"/>
                </a:xfrm>
                <a:prstGeom prst="quadArrowCallout">
                  <a:avLst>
                    <a:gd name="adj1" fmla="val 37030"/>
                    <a:gd name="adj2" fmla="val 18515"/>
                    <a:gd name="adj3" fmla="val 18515"/>
                    <a:gd name="adj4" fmla="val 48123"/>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107" name="Group 106"/>
              <p:cNvGrpSpPr/>
              <p:nvPr/>
            </p:nvGrpSpPr>
            <p:grpSpPr>
              <a:xfrm>
                <a:off x="8257673" y="1166418"/>
                <a:ext cx="1371600" cy="1260618"/>
                <a:chOff x="6096000" y="1134334"/>
                <a:chExt cx="1371600" cy="1260618"/>
              </a:xfrm>
            </p:grpSpPr>
            <p:sp>
              <p:nvSpPr>
                <p:cNvPr id="110" name="Quad Arrow Callout 109"/>
                <p:cNvSpPr/>
                <p:nvPr/>
              </p:nvSpPr>
              <p:spPr>
                <a:xfrm>
                  <a:off x="6096000" y="1134334"/>
                  <a:ext cx="1371600" cy="1260618"/>
                </a:xfrm>
                <a:prstGeom prst="quadArrowCallout">
                  <a:avLst>
                    <a:gd name="adj1" fmla="val 37030"/>
                    <a:gd name="adj2" fmla="val 18515"/>
                    <a:gd name="adj3" fmla="val 18515"/>
                    <a:gd name="adj4" fmla="val 48123"/>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1" name="Quad Arrow Callout 110"/>
                <p:cNvSpPr/>
                <p:nvPr/>
              </p:nvSpPr>
              <p:spPr>
                <a:xfrm>
                  <a:off x="6355679" y="1358566"/>
                  <a:ext cx="838200" cy="770378"/>
                </a:xfrm>
                <a:prstGeom prst="quadArrowCallout">
                  <a:avLst>
                    <a:gd name="adj1" fmla="val 37030"/>
                    <a:gd name="adj2" fmla="val 18515"/>
                    <a:gd name="adj3" fmla="val 18515"/>
                    <a:gd name="adj4" fmla="val 48123"/>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108" name="Diamond 107"/>
              <p:cNvSpPr/>
              <p:nvPr/>
            </p:nvSpPr>
            <p:spPr>
              <a:xfrm>
                <a:off x="7122694" y="1383219"/>
                <a:ext cx="344905" cy="76577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9" name="Diamond 108"/>
              <p:cNvSpPr/>
              <p:nvPr/>
            </p:nvSpPr>
            <p:spPr>
              <a:xfrm>
                <a:off x="8249652" y="1391240"/>
                <a:ext cx="344905" cy="76577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81" name="Group 80"/>
            <p:cNvGrpSpPr/>
            <p:nvPr/>
          </p:nvGrpSpPr>
          <p:grpSpPr>
            <a:xfrm>
              <a:off x="4057476" y="1071112"/>
              <a:ext cx="1464375" cy="378736"/>
              <a:chOff x="6096000" y="1134334"/>
              <a:chExt cx="3533273" cy="1292702"/>
            </a:xfrm>
          </p:grpSpPr>
          <p:grpSp>
            <p:nvGrpSpPr>
              <p:cNvPr id="94" name="Group 93"/>
              <p:cNvGrpSpPr/>
              <p:nvPr/>
            </p:nvGrpSpPr>
            <p:grpSpPr>
              <a:xfrm>
                <a:off x="6096000" y="1134334"/>
                <a:ext cx="1371600" cy="1260618"/>
                <a:chOff x="6096000" y="1134334"/>
                <a:chExt cx="1371600" cy="1260618"/>
              </a:xfrm>
            </p:grpSpPr>
            <p:sp>
              <p:nvSpPr>
                <p:cNvPr id="103" name="Quad Arrow Callout 102"/>
                <p:cNvSpPr/>
                <p:nvPr/>
              </p:nvSpPr>
              <p:spPr>
                <a:xfrm>
                  <a:off x="6096000" y="1134334"/>
                  <a:ext cx="1371600" cy="1260618"/>
                </a:xfrm>
                <a:prstGeom prst="quadArrowCallout">
                  <a:avLst>
                    <a:gd name="adj1" fmla="val 37030"/>
                    <a:gd name="adj2" fmla="val 18515"/>
                    <a:gd name="adj3" fmla="val 18515"/>
                    <a:gd name="adj4" fmla="val 48123"/>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4" name="Quad Arrow Callout 103"/>
                <p:cNvSpPr/>
                <p:nvPr/>
              </p:nvSpPr>
              <p:spPr>
                <a:xfrm>
                  <a:off x="6355679" y="1358566"/>
                  <a:ext cx="838200" cy="770378"/>
                </a:xfrm>
                <a:prstGeom prst="quadArrowCallout">
                  <a:avLst>
                    <a:gd name="adj1" fmla="val 37030"/>
                    <a:gd name="adj2" fmla="val 18515"/>
                    <a:gd name="adj3" fmla="val 18515"/>
                    <a:gd name="adj4" fmla="val 48123"/>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95" name="Group 94"/>
              <p:cNvGrpSpPr/>
              <p:nvPr/>
            </p:nvGrpSpPr>
            <p:grpSpPr>
              <a:xfrm>
                <a:off x="7186863" y="1154387"/>
                <a:ext cx="1371600" cy="1260618"/>
                <a:chOff x="6096000" y="1134334"/>
                <a:chExt cx="1371600" cy="1260618"/>
              </a:xfrm>
            </p:grpSpPr>
            <p:sp>
              <p:nvSpPr>
                <p:cNvPr id="101" name="Quad Arrow Callout 100"/>
                <p:cNvSpPr/>
                <p:nvPr/>
              </p:nvSpPr>
              <p:spPr>
                <a:xfrm>
                  <a:off x="6096000" y="1134334"/>
                  <a:ext cx="1371600" cy="1260618"/>
                </a:xfrm>
                <a:prstGeom prst="quadArrowCallout">
                  <a:avLst>
                    <a:gd name="adj1" fmla="val 37030"/>
                    <a:gd name="adj2" fmla="val 18515"/>
                    <a:gd name="adj3" fmla="val 18515"/>
                    <a:gd name="adj4" fmla="val 48123"/>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2" name="Quad Arrow Callout 101"/>
                <p:cNvSpPr/>
                <p:nvPr/>
              </p:nvSpPr>
              <p:spPr>
                <a:xfrm>
                  <a:off x="6355679" y="1358566"/>
                  <a:ext cx="838200" cy="770378"/>
                </a:xfrm>
                <a:prstGeom prst="quadArrowCallout">
                  <a:avLst>
                    <a:gd name="adj1" fmla="val 37030"/>
                    <a:gd name="adj2" fmla="val 18515"/>
                    <a:gd name="adj3" fmla="val 18515"/>
                    <a:gd name="adj4" fmla="val 48123"/>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96" name="Group 95"/>
              <p:cNvGrpSpPr/>
              <p:nvPr/>
            </p:nvGrpSpPr>
            <p:grpSpPr>
              <a:xfrm>
                <a:off x="8257673" y="1166418"/>
                <a:ext cx="1371600" cy="1260618"/>
                <a:chOff x="6096000" y="1134334"/>
                <a:chExt cx="1371600" cy="1260618"/>
              </a:xfrm>
            </p:grpSpPr>
            <p:sp>
              <p:nvSpPr>
                <p:cNvPr id="99" name="Quad Arrow Callout 98"/>
                <p:cNvSpPr/>
                <p:nvPr/>
              </p:nvSpPr>
              <p:spPr>
                <a:xfrm>
                  <a:off x="6096000" y="1134334"/>
                  <a:ext cx="1371600" cy="1260618"/>
                </a:xfrm>
                <a:prstGeom prst="quadArrowCallout">
                  <a:avLst>
                    <a:gd name="adj1" fmla="val 37030"/>
                    <a:gd name="adj2" fmla="val 18515"/>
                    <a:gd name="adj3" fmla="val 18515"/>
                    <a:gd name="adj4" fmla="val 48123"/>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0" name="Quad Arrow Callout 99"/>
                <p:cNvSpPr/>
                <p:nvPr/>
              </p:nvSpPr>
              <p:spPr>
                <a:xfrm>
                  <a:off x="6355679" y="1358566"/>
                  <a:ext cx="838200" cy="770378"/>
                </a:xfrm>
                <a:prstGeom prst="quadArrowCallout">
                  <a:avLst>
                    <a:gd name="adj1" fmla="val 37030"/>
                    <a:gd name="adj2" fmla="val 18515"/>
                    <a:gd name="adj3" fmla="val 18515"/>
                    <a:gd name="adj4" fmla="val 48123"/>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97" name="Diamond 96"/>
              <p:cNvSpPr/>
              <p:nvPr/>
            </p:nvSpPr>
            <p:spPr>
              <a:xfrm>
                <a:off x="7122694" y="1383219"/>
                <a:ext cx="344905" cy="76577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8" name="Diamond 97"/>
              <p:cNvSpPr/>
              <p:nvPr/>
            </p:nvSpPr>
            <p:spPr>
              <a:xfrm>
                <a:off x="8249652" y="1391240"/>
                <a:ext cx="344905" cy="76577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82" name="Group 81"/>
            <p:cNvGrpSpPr/>
            <p:nvPr/>
          </p:nvGrpSpPr>
          <p:grpSpPr>
            <a:xfrm>
              <a:off x="4483772" y="2358300"/>
              <a:ext cx="721366" cy="450107"/>
              <a:chOff x="5903306" y="720943"/>
              <a:chExt cx="2156631" cy="1345663"/>
            </a:xfrm>
          </p:grpSpPr>
          <p:grpSp>
            <p:nvGrpSpPr>
              <p:cNvPr id="83" name="Group 82"/>
              <p:cNvGrpSpPr/>
              <p:nvPr/>
            </p:nvGrpSpPr>
            <p:grpSpPr>
              <a:xfrm rot="1333275">
                <a:off x="5903306" y="723814"/>
                <a:ext cx="1421331" cy="843479"/>
                <a:chOff x="5697811" y="685800"/>
                <a:chExt cx="1421331" cy="843479"/>
              </a:xfrm>
            </p:grpSpPr>
            <p:sp>
              <p:nvSpPr>
                <p:cNvPr id="91" name="Oval 90"/>
                <p:cNvSpPr/>
                <p:nvPr/>
              </p:nvSpPr>
              <p:spPr>
                <a:xfrm rot="2588304">
                  <a:off x="5697811" y="685800"/>
                  <a:ext cx="855389" cy="33408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2" name="Oval 91"/>
                <p:cNvSpPr/>
                <p:nvPr/>
              </p:nvSpPr>
              <p:spPr>
                <a:xfrm rot="2588304">
                  <a:off x="5977075" y="929120"/>
                  <a:ext cx="855389" cy="33408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3" name="Oval 92"/>
                <p:cNvSpPr/>
                <p:nvPr/>
              </p:nvSpPr>
              <p:spPr>
                <a:xfrm rot="2588304">
                  <a:off x="6263753" y="1195190"/>
                  <a:ext cx="855389" cy="33408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84" name="Group 83"/>
              <p:cNvGrpSpPr/>
              <p:nvPr/>
            </p:nvGrpSpPr>
            <p:grpSpPr>
              <a:xfrm rot="20043926" flipH="1">
                <a:off x="6638606" y="720943"/>
                <a:ext cx="1421331" cy="843479"/>
                <a:chOff x="5697811" y="685800"/>
                <a:chExt cx="1421331" cy="843479"/>
              </a:xfrm>
            </p:grpSpPr>
            <p:sp>
              <p:nvSpPr>
                <p:cNvPr id="88" name="Oval 87"/>
                <p:cNvSpPr/>
                <p:nvPr/>
              </p:nvSpPr>
              <p:spPr>
                <a:xfrm rot="2588304">
                  <a:off x="5697811" y="685800"/>
                  <a:ext cx="855389" cy="33408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9" name="Oval 88"/>
                <p:cNvSpPr/>
                <p:nvPr/>
              </p:nvSpPr>
              <p:spPr>
                <a:xfrm rot="2588304">
                  <a:off x="5977075" y="929120"/>
                  <a:ext cx="855389" cy="33408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0" name="Oval 89"/>
                <p:cNvSpPr/>
                <p:nvPr/>
              </p:nvSpPr>
              <p:spPr>
                <a:xfrm rot="2588304">
                  <a:off x="6263753" y="1195190"/>
                  <a:ext cx="855389" cy="33408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85" name="Group 84"/>
              <p:cNvGrpSpPr/>
              <p:nvPr/>
            </p:nvGrpSpPr>
            <p:grpSpPr>
              <a:xfrm>
                <a:off x="6637342" y="1433253"/>
                <a:ext cx="689112" cy="633353"/>
                <a:chOff x="6096000" y="1134334"/>
                <a:chExt cx="1371600" cy="1260618"/>
              </a:xfrm>
            </p:grpSpPr>
            <p:sp>
              <p:nvSpPr>
                <p:cNvPr id="86" name="Quad Arrow Callout 85"/>
                <p:cNvSpPr/>
                <p:nvPr/>
              </p:nvSpPr>
              <p:spPr>
                <a:xfrm>
                  <a:off x="6096000" y="1134334"/>
                  <a:ext cx="1371600" cy="1260618"/>
                </a:xfrm>
                <a:prstGeom prst="quadArrowCallout">
                  <a:avLst>
                    <a:gd name="adj1" fmla="val 37030"/>
                    <a:gd name="adj2" fmla="val 18515"/>
                    <a:gd name="adj3" fmla="val 18515"/>
                    <a:gd name="adj4" fmla="val 48123"/>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7" name="Quad Arrow Callout 86"/>
                <p:cNvSpPr/>
                <p:nvPr/>
              </p:nvSpPr>
              <p:spPr>
                <a:xfrm>
                  <a:off x="6355679" y="1358566"/>
                  <a:ext cx="838200" cy="770378"/>
                </a:xfrm>
                <a:prstGeom prst="quadArrowCallout">
                  <a:avLst>
                    <a:gd name="adj1" fmla="val 37030"/>
                    <a:gd name="adj2" fmla="val 18515"/>
                    <a:gd name="adj3" fmla="val 18515"/>
                    <a:gd name="adj4" fmla="val 48123"/>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sp>
        <p:nvSpPr>
          <p:cNvPr id="116" name="Footer Placeholder 14">
            <a:extLst>
              <a:ext uri="{FF2B5EF4-FFF2-40B4-BE49-F238E27FC236}">
                <a16:creationId xmlns:a16="http://schemas.microsoft.com/office/drawing/2014/main" id="{3BFF90EA-F606-4000-9170-D1E796C45EBB}"/>
              </a:ext>
            </a:extLst>
          </p:cNvPr>
          <p:cNvSpPr>
            <a:spLocks noGrp="1"/>
          </p:cNvSpPr>
          <p:nvPr/>
        </p:nvSpPr>
        <p:spPr>
          <a:xfrm>
            <a:off x="270474" y="620039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badi" panose="020B0604020104020204" pitchFamily="34" charset="0"/>
              </a:rPr>
              <a:t>Presentation by ©http://fashionsbylynda.com/blog/</a:t>
            </a:r>
          </a:p>
        </p:txBody>
      </p:sp>
    </p:spTree>
    <p:extLst>
      <p:ext uri="{BB962C8B-B14F-4D97-AF65-F5344CB8AC3E}">
        <p14:creationId xmlns:p14="http://schemas.microsoft.com/office/powerpoint/2010/main" val="2309402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 y="-1"/>
            <a:ext cx="12237095" cy="6858001"/>
          </a:xfrm>
          <a:prstGeom prst="rect">
            <a:avLst/>
          </a:prstGeom>
        </p:spPr>
      </p:pic>
      <p:pic>
        <p:nvPicPr>
          <p:cNvPr id="2" name="Picture 1"/>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974" y="193964"/>
            <a:ext cx="11876335" cy="6414653"/>
          </a:xfrm>
          <a:prstGeom prst="rect">
            <a:avLst/>
          </a:prstGeom>
        </p:spPr>
      </p:pic>
      <p:grpSp>
        <p:nvGrpSpPr>
          <p:cNvPr id="5" name="Group 4"/>
          <p:cNvGrpSpPr/>
          <p:nvPr/>
        </p:nvGrpSpPr>
        <p:grpSpPr>
          <a:xfrm>
            <a:off x="9236669" y="1193001"/>
            <a:ext cx="2110203" cy="4501217"/>
            <a:chOff x="3694850" y="612373"/>
            <a:chExt cx="2211323" cy="5244147"/>
          </a:xfrm>
        </p:grpSpPr>
        <p:sp>
          <p:nvSpPr>
            <p:cNvPr id="6" name="Oval 5"/>
            <p:cNvSpPr/>
            <p:nvPr/>
          </p:nvSpPr>
          <p:spPr>
            <a:xfrm>
              <a:off x="5333207" y="3578273"/>
              <a:ext cx="497541" cy="6164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 name="Oval 6"/>
            <p:cNvSpPr/>
            <p:nvPr/>
          </p:nvSpPr>
          <p:spPr>
            <a:xfrm>
              <a:off x="3828975" y="3593580"/>
              <a:ext cx="497541" cy="6164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 name="Oval 7"/>
            <p:cNvSpPr/>
            <p:nvPr/>
          </p:nvSpPr>
          <p:spPr>
            <a:xfrm>
              <a:off x="4359408" y="5240087"/>
              <a:ext cx="517337" cy="616433"/>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 name="Oval 8"/>
            <p:cNvSpPr/>
            <p:nvPr/>
          </p:nvSpPr>
          <p:spPr>
            <a:xfrm>
              <a:off x="4907260" y="5238573"/>
              <a:ext cx="493581" cy="616433"/>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 name="Trapezoid 9"/>
            <p:cNvSpPr/>
            <p:nvPr/>
          </p:nvSpPr>
          <p:spPr>
            <a:xfrm rot="577485">
              <a:off x="3858408" y="2146827"/>
              <a:ext cx="847165" cy="1842247"/>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 name="Trapezoid 10"/>
            <p:cNvSpPr/>
            <p:nvPr/>
          </p:nvSpPr>
          <p:spPr>
            <a:xfrm rot="21170635">
              <a:off x="5059008" y="2146928"/>
              <a:ext cx="847165" cy="1842247"/>
            </a:xfrm>
            <a:prstGeom prst="trapezoid">
              <a:avLst>
                <a:gd name="adj" fmla="val 302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 name="Trapezoid 11"/>
            <p:cNvSpPr/>
            <p:nvPr/>
          </p:nvSpPr>
          <p:spPr>
            <a:xfrm rot="10800000">
              <a:off x="4312137" y="2158432"/>
              <a:ext cx="1058277" cy="1600201"/>
            </a:xfrm>
            <a:prstGeom prst="trapezoid">
              <a:avLst>
                <a:gd name="adj" fmla="val 912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 name="Trapezoid 12"/>
            <p:cNvSpPr/>
            <p:nvPr/>
          </p:nvSpPr>
          <p:spPr>
            <a:xfrm>
              <a:off x="4179095" y="3758636"/>
              <a:ext cx="1301676" cy="1700898"/>
            </a:xfrm>
            <a:prstGeom prst="trapezoid">
              <a:avLst>
                <a:gd name="adj" fmla="val 1853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4" name="Cloud 13"/>
            <p:cNvSpPr/>
            <p:nvPr/>
          </p:nvSpPr>
          <p:spPr>
            <a:xfrm rot="21261055">
              <a:off x="4632570" y="1051467"/>
              <a:ext cx="1245530" cy="1589447"/>
            </a:xfrm>
            <a:prstGeom prst="cloud">
              <a:avLst/>
            </a:prstGeom>
            <a:solidFill>
              <a:srgbClr val="4E30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 name="Cloud 14"/>
            <p:cNvSpPr/>
            <p:nvPr/>
          </p:nvSpPr>
          <p:spPr>
            <a:xfrm rot="9086649">
              <a:off x="3694850" y="1121251"/>
              <a:ext cx="1245530" cy="1430868"/>
            </a:xfrm>
            <a:prstGeom prst="cloud">
              <a:avLst/>
            </a:prstGeom>
            <a:solidFill>
              <a:srgbClr val="4E30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6" name="Isosceles Triangle 15"/>
            <p:cNvSpPr/>
            <p:nvPr/>
          </p:nvSpPr>
          <p:spPr>
            <a:xfrm rot="10800000">
              <a:off x="4621826" y="2321525"/>
              <a:ext cx="432499" cy="343951"/>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7" name="Oval 16"/>
            <p:cNvSpPr/>
            <p:nvPr/>
          </p:nvSpPr>
          <p:spPr>
            <a:xfrm>
              <a:off x="4159905" y="735929"/>
              <a:ext cx="1317629" cy="16324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18" name="Group 17"/>
            <p:cNvGrpSpPr/>
            <p:nvPr/>
          </p:nvGrpSpPr>
          <p:grpSpPr>
            <a:xfrm>
              <a:off x="3968098" y="612373"/>
              <a:ext cx="1771040" cy="671400"/>
              <a:chOff x="5722762" y="331877"/>
              <a:chExt cx="1771040" cy="671400"/>
            </a:xfrm>
            <a:solidFill>
              <a:srgbClr val="DAA600"/>
            </a:solidFill>
          </p:grpSpPr>
          <p:sp>
            <p:nvSpPr>
              <p:cNvPr id="52" name="Oval 51"/>
              <p:cNvSpPr/>
              <p:nvPr/>
            </p:nvSpPr>
            <p:spPr>
              <a:xfrm>
                <a:off x="5722763" y="331877"/>
                <a:ext cx="1771039" cy="66391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3" name="Rounded Rectangle 52"/>
              <p:cNvSpPr/>
              <p:nvPr/>
            </p:nvSpPr>
            <p:spPr>
              <a:xfrm>
                <a:off x="5722762" y="767052"/>
                <a:ext cx="1771040" cy="23622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19" name="Group 64"/>
            <p:cNvGrpSpPr/>
            <p:nvPr/>
          </p:nvGrpSpPr>
          <p:grpSpPr>
            <a:xfrm flipH="1">
              <a:off x="4409504" y="3611136"/>
              <a:ext cx="995512" cy="1107825"/>
              <a:chOff x="7543805" y="3605661"/>
              <a:chExt cx="1066795" cy="1042539"/>
            </a:xfrm>
          </p:grpSpPr>
          <p:sp>
            <p:nvSpPr>
              <p:cNvPr id="47" name="Rounded Rectangle 46"/>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48" name="Group 162"/>
              <p:cNvGrpSpPr/>
              <p:nvPr/>
            </p:nvGrpSpPr>
            <p:grpSpPr>
              <a:xfrm>
                <a:off x="7543805" y="3605661"/>
                <a:ext cx="418448" cy="1042539"/>
                <a:chOff x="6827799" y="4847065"/>
                <a:chExt cx="794795" cy="1996712"/>
              </a:xfrm>
              <a:solidFill>
                <a:srgbClr val="D98A33"/>
              </a:solidFill>
            </p:grpSpPr>
            <p:sp>
              <p:nvSpPr>
                <p:cNvPr id="49" name="Double Wave 48"/>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0" name="Double Wave 1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1" name="Rounded Rectangle 50"/>
                <p:cNvSpPr/>
                <p:nvPr/>
              </p:nvSpPr>
              <p:spPr>
                <a:xfrm>
                  <a:off x="7103985" y="4847065"/>
                  <a:ext cx="518609" cy="47088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nvGrpSpPr>
            <p:cNvPr id="20" name="Group 19"/>
            <p:cNvGrpSpPr/>
            <p:nvPr/>
          </p:nvGrpSpPr>
          <p:grpSpPr>
            <a:xfrm>
              <a:off x="4202579" y="5154240"/>
              <a:ext cx="1223663" cy="272001"/>
              <a:chOff x="304800" y="2651912"/>
              <a:chExt cx="2514600" cy="376360"/>
            </a:xfrm>
          </p:grpSpPr>
          <p:grpSp>
            <p:nvGrpSpPr>
              <p:cNvPr id="35" name="Group 34"/>
              <p:cNvGrpSpPr/>
              <p:nvPr/>
            </p:nvGrpSpPr>
            <p:grpSpPr>
              <a:xfrm>
                <a:off x="304800" y="2665478"/>
                <a:ext cx="685800" cy="362794"/>
                <a:chOff x="304800" y="2665477"/>
                <a:chExt cx="1447800" cy="765899"/>
              </a:xfrm>
            </p:grpSpPr>
            <p:sp>
              <p:nvSpPr>
                <p:cNvPr id="45" name="Plaque 44"/>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6" name="Plaque 45"/>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36" name="Group 35"/>
              <p:cNvGrpSpPr/>
              <p:nvPr/>
            </p:nvGrpSpPr>
            <p:grpSpPr>
              <a:xfrm>
                <a:off x="914400" y="2660956"/>
                <a:ext cx="685800" cy="362794"/>
                <a:chOff x="304800" y="2665477"/>
                <a:chExt cx="1447800" cy="765899"/>
              </a:xfrm>
            </p:grpSpPr>
            <p:sp>
              <p:nvSpPr>
                <p:cNvPr id="43" name="Plaque 42"/>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4" name="Plaque 43"/>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37" name="Group 36"/>
              <p:cNvGrpSpPr/>
              <p:nvPr/>
            </p:nvGrpSpPr>
            <p:grpSpPr>
              <a:xfrm>
                <a:off x="1524000" y="2656434"/>
                <a:ext cx="685800" cy="362794"/>
                <a:chOff x="304800" y="2665477"/>
                <a:chExt cx="1447800" cy="765899"/>
              </a:xfrm>
            </p:grpSpPr>
            <p:sp>
              <p:nvSpPr>
                <p:cNvPr id="41" name="Plaque 40"/>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2" name="Plaque 41"/>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38" name="Group 37"/>
              <p:cNvGrpSpPr/>
              <p:nvPr/>
            </p:nvGrpSpPr>
            <p:grpSpPr>
              <a:xfrm>
                <a:off x="2133600" y="2651912"/>
                <a:ext cx="685800" cy="362794"/>
                <a:chOff x="304800" y="2665477"/>
                <a:chExt cx="1447800" cy="765899"/>
              </a:xfrm>
            </p:grpSpPr>
            <p:sp>
              <p:nvSpPr>
                <p:cNvPr id="39" name="Plaque 38"/>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0" name="Plaque 39"/>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nvGrpSpPr>
            <p:cNvPr id="21" name="Group 20"/>
            <p:cNvGrpSpPr/>
            <p:nvPr/>
          </p:nvGrpSpPr>
          <p:grpSpPr>
            <a:xfrm>
              <a:off x="3945738" y="966073"/>
              <a:ext cx="1793400" cy="326659"/>
              <a:chOff x="304800" y="2651912"/>
              <a:chExt cx="2514600" cy="376360"/>
            </a:xfrm>
          </p:grpSpPr>
          <p:grpSp>
            <p:nvGrpSpPr>
              <p:cNvPr id="23" name="Group 22"/>
              <p:cNvGrpSpPr/>
              <p:nvPr/>
            </p:nvGrpSpPr>
            <p:grpSpPr>
              <a:xfrm>
                <a:off x="304800" y="2665478"/>
                <a:ext cx="685800" cy="362794"/>
                <a:chOff x="304800" y="2665477"/>
                <a:chExt cx="1447800" cy="765899"/>
              </a:xfrm>
            </p:grpSpPr>
            <p:sp>
              <p:nvSpPr>
                <p:cNvPr id="33" name="Plaque 32"/>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4" name="Plaque 33"/>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4" name="Group 23"/>
              <p:cNvGrpSpPr/>
              <p:nvPr/>
            </p:nvGrpSpPr>
            <p:grpSpPr>
              <a:xfrm>
                <a:off x="914400" y="2660956"/>
                <a:ext cx="685800" cy="362794"/>
                <a:chOff x="304800" y="2665477"/>
                <a:chExt cx="1447800" cy="765899"/>
              </a:xfrm>
            </p:grpSpPr>
            <p:sp>
              <p:nvSpPr>
                <p:cNvPr id="31" name="Plaque 30"/>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2" name="Plaque 31"/>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5" name="Group 24"/>
              <p:cNvGrpSpPr/>
              <p:nvPr/>
            </p:nvGrpSpPr>
            <p:grpSpPr>
              <a:xfrm>
                <a:off x="1524000" y="2656434"/>
                <a:ext cx="685800" cy="362794"/>
                <a:chOff x="304800" y="2665477"/>
                <a:chExt cx="1447800" cy="765899"/>
              </a:xfrm>
            </p:grpSpPr>
            <p:sp>
              <p:nvSpPr>
                <p:cNvPr id="29" name="Plaque 28"/>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0" name="Plaque 29"/>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6" name="Group 25"/>
              <p:cNvGrpSpPr/>
              <p:nvPr/>
            </p:nvGrpSpPr>
            <p:grpSpPr>
              <a:xfrm>
                <a:off x="2133600" y="2651912"/>
                <a:ext cx="685800" cy="362794"/>
                <a:chOff x="304800" y="2665477"/>
                <a:chExt cx="1447800" cy="765899"/>
              </a:xfrm>
            </p:grpSpPr>
            <p:sp>
              <p:nvSpPr>
                <p:cNvPr id="27" name="Plaque 26"/>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8" name="Plaque 27"/>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sp>
        <p:nvSpPr>
          <p:cNvPr id="55" name="TextBox 54"/>
          <p:cNvSpPr txBox="1"/>
          <p:nvPr/>
        </p:nvSpPr>
        <p:spPr>
          <a:xfrm>
            <a:off x="190974" y="1156086"/>
            <a:ext cx="8595447" cy="369332"/>
          </a:xfrm>
          <a:prstGeom prst="rect">
            <a:avLst/>
          </a:prstGeom>
          <a:noFill/>
        </p:spPr>
        <p:txBody>
          <a:bodyPr wrap="square" rtlCol="0">
            <a:spAutoFit/>
          </a:bodyPr>
          <a:lstStyle/>
          <a:p>
            <a:r>
              <a:rPr lang="en-US" dirty="0">
                <a:solidFill>
                  <a:schemeClr val="bg1"/>
                </a:solidFill>
                <a:latin typeface="Abadi" panose="020B0604020104020204" pitchFamily="34" charset="0"/>
              </a:rPr>
              <a:t>He was the son</a:t>
            </a:r>
          </a:p>
        </p:txBody>
      </p:sp>
      <p:grpSp>
        <p:nvGrpSpPr>
          <p:cNvPr id="3" name="Group 2"/>
          <p:cNvGrpSpPr/>
          <p:nvPr/>
        </p:nvGrpSpPr>
        <p:grpSpPr>
          <a:xfrm>
            <a:off x="-1" y="-1"/>
            <a:ext cx="12237095" cy="6858001"/>
            <a:chOff x="-1" y="-1"/>
            <a:chExt cx="12237095" cy="6858001"/>
          </a:xfrm>
        </p:grpSpPr>
        <p:pic>
          <p:nvPicPr>
            <p:cNvPr id="56" name="Picture 55"/>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 y="-1"/>
              <a:ext cx="12237095" cy="6858001"/>
            </a:xfrm>
            <a:prstGeom prst="rect">
              <a:avLst/>
            </a:prstGeom>
          </p:spPr>
        </p:pic>
        <p:pic>
          <p:nvPicPr>
            <p:cNvPr id="57" name="Picture 56"/>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80378" y="193964"/>
              <a:ext cx="11876335" cy="6414653"/>
            </a:xfrm>
            <a:prstGeom prst="rect">
              <a:avLst/>
            </a:prstGeom>
          </p:spPr>
        </p:pic>
      </p:grpSp>
      <p:sp>
        <p:nvSpPr>
          <p:cNvPr id="58" name="TextBox 57"/>
          <p:cNvSpPr txBox="1"/>
          <p:nvPr/>
        </p:nvSpPr>
        <p:spPr>
          <a:xfrm>
            <a:off x="1724633" y="1201686"/>
            <a:ext cx="8581215" cy="400110"/>
          </a:xfrm>
          <a:prstGeom prst="rect">
            <a:avLst/>
          </a:prstGeom>
          <a:noFill/>
        </p:spPr>
        <p:txBody>
          <a:bodyPr wrap="square" rtlCol="0">
            <a:spAutoFit/>
          </a:bodyPr>
          <a:lstStyle/>
          <a:p>
            <a:pPr algn="ctr"/>
            <a:r>
              <a:rPr lang="en-US" sz="2000" dirty="0">
                <a:solidFill>
                  <a:schemeClr val="bg1"/>
                </a:solidFill>
                <a:latin typeface="Abadi" panose="020B0604020104020204" pitchFamily="34" charset="0"/>
              </a:rPr>
              <a:t>Gomer was not actually a harlot, but a worshiper of Baal</a:t>
            </a:r>
          </a:p>
        </p:txBody>
      </p:sp>
      <p:sp>
        <p:nvSpPr>
          <p:cNvPr id="59" name="TextBox 58"/>
          <p:cNvSpPr txBox="1"/>
          <p:nvPr/>
        </p:nvSpPr>
        <p:spPr>
          <a:xfrm>
            <a:off x="-1" y="180196"/>
            <a:ext cx="12192000" cy="1107996"/>
          </a:xfrm>
          <a:prstGeom prst="rect">
            <a:avLst/>
          </a:prstGeom>
          <a:noFill/>
        </p:spPr>
        <p:txBody>
          <a:bodyPr wrap="square" rtlCol="0">
            <a:spAutoFit/>
          </a:bodyPr>
          <a:lstStyle/>
          <a:p>
            <a:pPr algn="ctr"/>
            <a:r>
              <a:rPr lang="en-US" sz="6600" dirty="0">
                <a:solidFill>
                  <a:schemeClr val="bg1"/>
                </a:solidFill>
                <a:latin typeface="Abadi" panose="020B0604020104020204" pitchFamily="34" charset="0"/>
              </a:rPr>
              <a:t>Interpretation #4</a:t>
            </a:r>
          </a:p>
        </p:txBody>
      </p:sp>
      <p:sp>
        <p:nvSpPr>
          <p:cNvPr id="217" name="TextBox 216"/>
          <p:cNvSpPr txBox="1"/>
          <p:nvPr/>
        </p:nvSpPr>
        <p:spPr>
          <a:xfrm>
            <a:off x="8607611" y="6115256"/>
            <a:ext cx="3359460" cy="369332"/>
          </a:xfrm>
          <a:prstGeom prst="rect">
            <a:avLst/>
          </a:prstGeom>
          <a:noFill/>
        </p:spPr>
        <p:txBody>
          <a:bodyPr wrap="square" rtlCol="0">
            <a:spAutoFit/>
          </a:bodyPr>
          <a:lstStyle/>
          <a:p>
            <a:pPr algn="r"/>
            <a:r>
              <a:rPr lang="en-US" dirty="0">
                <a:solidFill>
                  <a:schemeClr val="bg1"/>
                </a:solidFill>
                <a:latin typeface="Abadi" panose="020B0604020104020204" pitchFamily="34" charset="0"/>
              </a:rPr>
              <a:t>(6)</a:t>
            </a:r>
          </a:p>
        </p:txBody>
      </p:sp>
      <p:sp>
        <p:nvSpPr>
          <p:cNvPr id="62" name="TextBox 61"/>
          <p:cNvSpPr txBox="1"/>
          <p:nvPr/>
        </p:nvSpPr>
        <p:spPr>
          <a:xfrm>
            <a:off x="767786" y="1999661"/>
            <a:ext cx="2268615" cy="707886"/>
          </a:xfrm>
          <a:prstGeom prst="rect">
            <a:avLst/>
          </a:prstGeom>
          <a:noFill/>
        </p:spPr>
        <p:txBody>
          <a:bodyPr wrap="square" rtlCol="0">
            <a:spAutoFit/>
          </a:bodyPr>
          <a:lstStyle/>
          <a:p>
            <a:r>
              <a:rPr lang="en-US" sz="2000" dirty="0">
                <a:solidFill>
                  <a:schemeClr val="bg1"/>
                </a:solidFill>
                <a:latin typeface="Abadi" panose="020B0604020104020204" pitchFamily="34" charset="0"/>
              </a:rPr>
              <a:t>She was guilty of spiritual harlotry</a:t>
            </a:r>
          </a:p>
        </p:txBody>
      </p:sp>
      <p:sp>
        <p:nvSpPr>
          <p:cNvPr id="63" name="TextBox 62"/>
          <p:cNvSpPr txBox="1"/>
          <p:nvPr/>
        </p:nvSpPr>
        <p:spPr>
          <a:xfrm>
            <a:off x="7428555" y="3520069"/>
            <a:ext cx="4046822" cy="1015663"/>
          </a:xfrm>
          <a:prstGeom prst="rect">
            <a:avLst/>
          </a:prstGeom>
          <a:noFill/>
        </p:spPr>
        <p:txBody>
          <a:bodyPr wrap="square" rtlCol="0">
            <a:spAutoFit/>
          </a:bodyPr>
          <a:lstStyle/>
          <a:p>
            <a:r>
              <a:rPr lang="en-US" sz="2000" dirty="0">
                <a:solidFill>
                  <a:schemeClr val="bg1"/>
                </a:solidFill>
                <a:latin typeface="Abadi" panose="020B0604020104020204" pitchFamily="34" charset="0"/>
              </a:rPr>
              <a:t> However, it seems peculiar that God would ask a prophet to marry a nonbelieving woman.</a:t>
            </a:r>
          </a:p>
        </p:txBody>
      </p:sp>
      <p:pic>
        <p:nvPicPr>
          <p:cNvPr id="10242" name="Picture 2" descr="https://s-media-cache-ak0.pinimg.com/736x/fe/2d/4f/fe2d4f1d1434251ef0bebef9f55796b8.jpg"/>
          <p:cNvPicPr>
            <a:picLocks noChangeAspect="1" noChangeArrowheads="1"/>
          </p:cNvPicPr>
          <p:nvPr/>
        </p:nvPicPr>
        <p:blipFill rotWithShape="1">
          <a:blip r:embed="rId4">
            <a:extLst>
              <a:ext uri="{28A0092B-C50C-407E-A947-70E740481C1C}">
                <a14:useLocalDpi xmlns:a14="http://schemas.microsoft.com/office/drawing/2010/main" val="0"/>
              </a:ext>
            </a:extLst>
          </a:blip>
          <a:srcRect l="62040" b="39588"/>
          <a:stretch/>
        </p:blipFill>
        <p:spPr bwMode="auto">
          <a:xfrm>
            <a:off x="3585132" y="2304972"/>
            <a:ext cx="3590251" cy="3624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1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 y="-1"/>
            <a:ext cx="12237095" cy="6858001"/>
          </a:xfrm>
          <a:prstGeom prst="rect">
            <a:avLst/>
          </a:prstGeom>
        </p:spPr>
      </p:pic>
      <p:pic>
        <p:nvPicPr>
          <p:cNvPr id="2" name="Picture 1"/>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974" y="193964"/>
            <a:ext cx="11876335" cy="6414653"/>
          </a:xfrm>
          <a:prstGeom prst="rect">
            <a:avLst/>
          </a:prstGeom>
        </p:spPr>
      </p:pic>
      <p:grpSp>
        <p:nvGrpSpPr>
          <p:cNvPr id="5" name="Group 4"/>
          <p:cNvGrpSpPr/>
          <p:nvPr/>
        </p:nvGrpSpPr>
        <p:grpSpPr>
          <a:xfrm>
            <a:off x="9236669" y="1193001"/>
            <a:ext cx="2110203" cy="4501217"/>
            <a:chOff x="3694850" y="612373"/>
            <a:chExt cx="2211323" cy="5244147"/>
          </a:xfrm>
        </p:grpSpPr>
        <p:sp>
          <p:nvSpPr>
            <p:cNvPr id="6" name="Oval 5"/>
            <p:cNvSpPr/>
            <p:nvPr/>
          </p:nvSpPr>
          <p:spPr>
            <a:xfrm>
              <a:off x="5333207" y="3578273"/>
              <a:ext cx="497541" cy="6164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 name="Oval 6"/>
            <p:cNvSpPr/>
            <p:nvPr/>
          </p:nvSpPr>
          <p:spPr>
            <a:xfrm>
              <a:off x="3828975" y="3593580"/>
              <a:ext cx="497541" cy="6164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 name="Oval 7"/>
            <p:cNvSpPr/>
            <p:nvPr/>
          </p:nvSpPr>
          <p:spPr>
            <a:xfrm>
              <a:off x="4359408" y="5240087"/>
              <a:ext cx="517337" cy="616433"/>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 name="Oval 8"/>
            <p:cNvSpPr/>
            <p:nvPr/>
          </p:nvSpPr>
          <p:spPr>
            <a:xfrm>
              <a:off x="4907260" y="5238573"/>
              <a:ext cx="493581" cy="616433"/>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 name="Trapezoid 9"/>
            <p:cNvSpPr/>
            <p:nvPr/>
          </p:nvSpPr>
          <p:spPr>
            <a:xfrm rot="577485">
              <a:off x="3858408" y="2146827"/>
              <a:ext cx="847165" cy="1842247"/>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 name="Trapezoid 10"/>
            <p:cNvSpPr/>
            <p:nvPr/>
          </p:nvSpPr>
          <p:spPr>
            <a:xfrm rot="21170635">
              <a:off x="5059008" y="2146928"/>
              <a:ext cx="847165" cy="1842247"/>
            </a:xfrm>
            <a:prstGeom prst="trapezoid">
              <a:avLst>
                <a:gd name="adj" fmla="val 302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 name="Trapezoid 11"/>
            <p:cNvSpPr/>
            <p:nvPr/>
          </p:nvSpPr>
          <p:spPr>
            <a:xfrm rot="10800000">
              <a:off x="4312137" y="2158432"/>
              <a:ext cx="1058277" cy="1600201"/>
            </a:xfrm>
            <a:prstGeom prst="trapezoid">
              <a:avLst>
                <a:gd name="adj" fmla="val 912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 name="Trapezoid 12"/>
            <p:cNvSpPr/>
            <p:nvPr/>
          </p:nvSpPr>
          <p:spPr>
            <a:xfrm>
              <a:off x="4179095" y="3758636"/>
              <a:ext cx="1301676" cy="1700898"/>
            </a:xfrm>
            <a:prstGeom prst="trapezoid">
              <a:avLst>
                <a:gd name="adj" fmla="val 1853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4" name="Cloud 13"/>
            <p:cNvSpPr/>
            <p:nvPr/>
          </p:nvSpPr>
          <p:spPr>
            <a:xfrm rot="21261055">
              <a:off x="4632570" y="1051467"/>
              <a:ext cx="1245530" cy="1589447"/>
            </a:xfrm>
            <a:prstGeom prst="cloud">
              <a:avLst/>
            </a:prstGeom>
            <a:solidFill>
              <a:srgbClr val="4E30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 name="Cloud 14"/>
            <p:cNvSpPr/>
            <p:nvPr/>
          </p:nvSpPr>
          <p:spPr>
            <a:xfrm rot="9086649">
              <a:off x="3694850" y="1121251"/>
              <a:ext cx="1245530" cy="1430868"/>
            </a:xfrm>
            <a:prstGeom prst="cloud">
              <a:avLst/>
            </a:prstGeom>
            <a:solidFill>
              <a:srgbClr val="4E30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6" name="Isosceles Triangle 15"/>
            <p:cNvSpPr/>
            <p:nvPr/>
          </p:nvSpPr>
          <p:spPr>
            <a:xfrm rot="10800000">
              <a:off x="4621826" y="2321525"/>
              <a:ext cx="432499" cy="343951"/>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7" name="Oval 16"/>
            <p:cNvSpPr/>
            <p:nvPr/>
          </p:nvSpPr>
          <p:spPr>
            <a:xfrm>
              <a:off x="4159905" y="735929"/>
              <a:ext cx="1317629" cy="16324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18" name="Group 17"/>
            <p:cNvGrpSpPr/>
            <p:nvPr/>
          </p:nvGrpSpPr>
          <p:grpSpPr>
            <a:xfrm>
              <a:off x="3968098" y="612373"/>
              <a:ext cx="1771040" cy="671400"/>
              <a:chOff x="5722762" y="331877"/>
              <a:chExt cx="1771040" cy="671400"/>
            </a:xfrm>
            <a:solidFill>
              <a:srgbClr val="DAA600"/>
            </a:solidFill>
          </p:grpSpPr>
          <p:sp>
            <p:nvSpPr>
              <p:cNvPr id="52" name="Oval 51"/>
              <p:cNvSpPr/>
              <p:nvPr/>
            </p:nvSpPr>
            <p:spPr>
              <a:xfrm>
                <a:off x="5722763" y="331877"/>
                <a:ext cx="1771039" cy="66391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3" name="Rounded Rectangle 52"/>
              <p:cNvSpPr/>
              <p:nvPr/>
            </p:nvSpPr>
            <p:spPr>
              <a:xfrm>
                <a:off x="5722762" y="767052"/>
                <a:ext cx="1771040" cy="23622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19" name="Group 64"/>
            <p:cNvGrpSpPr/>
            <p:nvPr/>
          </p:nvGrpSpPr>
          <p:grpSpPr>
            <a:xfrm flipH="1">
              <a:off x="4409504" y="3611136"/>
              <a:ext cx="995512" cy="1107825"/>
              <a:chOff x="7543805" y="3605661"/>
              <a:chExt cx="1066795" cy="1042539"/>
            </a:xfrm>
          </p:grpSpPr>
          <p:sp>
            <p:nvSpPr>
              <p:cNvPr id="47" name="Rounded Rectangle 46"/>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48" name="Group 162"/>
              <p:cNvGrpSpPr/>
              <p:nvPr/>
            </p:nvGrpSpPr>
            <p:grpSpPr>
              <a:xfrm>
                <a:off x="7543805" y="3605661"/>
                <a:ext cx="418448" cy="1042539"/>
                <a:chOff x="6827799" y="4847065"/>
                <a:chExt cx="794795" cy="1996712"/>
              </a:xfrm>
              <a:solidFill>
                <a:srgbClr val="D98A33"/>
              </a:solidFill>
            </p:grpSpPr>
            <p:sp>
              <p:nvSpPr>
                <p:cNvPr id="49" name="Double Wave 48"/>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0" name="Double Wave 1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1" name="Rounded Rectangle 50"/>
                <p:cNvSpPr/>
                <p:nvPr/>
              </p:nvSpPr>
              <p:spPr>
                <a:xfrm>
                  <a:off x="7103985" y="4847065"/>
                  <a:ext cx="518609" cy="47088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nvGrpSpPr>
            <p:cNvPr id="20" name="Group 19"/>
            <p:cNvGrpSpPr/>
            <p:nvPr/>
          </p:nvGrpSpPr>
          <p:grpSpPr>
            <a:xfrm>
              <a:off x="4202579" y="5154240"/>
              <a:ext cx="1223663" cy="272001"/>
              <a:chOff x="304800" y="2651912"/>
              <a:chExt cx="2514600" cy="376360"/>
            </a:xfrm>
          </p:grpSpPr>
          <p:grpSp>
            <p:nvGrpSpPr>
              <p:cNvPr id="35" name="Group 34"/>
              <p:cNvGrpSpPr/>
              <p:nvPr/>
            </p:nvGrpSpPr>
            <p:grpSpPr>
              <a:xfrm>
                <a:off x="304800" y="2665478"/>
                <a:ext cx="685800" cy="362794"/>
                <a:chOff x="304800" y="2665477"/>
                <a:chExt cx="1447800" cy="765899"/>
              </a:xfrm>
            </p:grpSpPr>
            <p:sp>
              <p:nvSpPr>
                <p:cNvPr id="45" name="Plaque 44"/>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6" name="Plaque 45"/>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36" name="Group 35"/>
              <p:cNvGrpSpPr/>
              <p:nvPr/>
            </p:nvGrpSpPr>
            <p:grpSpPr>
              <a:xfrm>
                <a:off x="914400" y="2660956"/>
                <a:ext cx="685800" cy="362794"/>
                <a:chOff x="304800" y="2665477"/>
                <a:chExt cx="1447800" cy="765899"/>
              </a:xfrm>
            </p:grpSpPr>
            <p:sp>
              <p:nvSpPr>
                <p:cNvPr id="43" name="Plaque 42"/>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4" name="Plaque 43"/>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37" name="Group 36"/>
              <p:cNvGrpSpPr/>
              <p:nvPr/>
            </p:nvGrpSpPr>
            <p:grpSpPr>
              <a:xfrm>
                <a:off x="1524000" y="2656434"/>
                <a:ext cx="685800" cy="362794"/>
                <a:chOff x="304800" y="2665477"/>
                <a:chExt cx="1447800" cy="765899"/>
              </a:xfrm>
            </p:grpSpPr>
            <p:sp>
              <p:nvSpPr>
                <p:cNvPr id="41" name="Plaque 40"/>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2" name="Plaque 41"/>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38" name="Group 37"/>
              <p:cNvGrpSpPr/>
              <p:nvPr/>
            </p:nvGrpSpPr>
            <p:grpSpPr>
              <a:xfrm>
                <a:off x="2133600" y="2651912"/>
                <a:ext cx="685800" cy="362794"/>
                <a:chOff x="304800" y="2665477"/>
                <a:chExt cx="1447800" cy="765899"/>
              </a:xfrm>
            </p:grpSpPr>
            <p:sp>
              <p:nvSpPr>
                <p:cNvPr id="39" name="Plaque 38"/>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0" name="Plaque 39"/>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nvGrpSpPr>
            <p:cNvPr id="21" name="Group 20"/>
            <p:cNvGrpSpPr/>
            <p:nvPr/>
          </p:nvGrpSpPr>
          <p:grpSpPr>
            <a:xfrm>
              <a:off x="3945738" y="966073"/>
              <a:ext cx="1793400" cy="326659"/>
              <a:chOff x="304800" y="2651912"/>
              <a:chExt cx="2514600" cy="376360"/>
            </a:xfrm>
          </p:grpSpPr>
          <p:grpSp>
            <p:nvGrpSpPr>
              <p:cNvPr id="23" name="Group 22"/>
              <p:cNvGrpSpPr/>
              <p:nvPr/>
            </p:nvGrpSpPr>
            <p:grpSpPr>
              <a:xfrm>
                <a:off x="304800" y="2665478"/>
                <a:ext cx="685800" cy="362794"/>
                <a:chOff x="304800" y="2665477"/>
                <a:chExt cx="1447800" cy="765899"/>
              </a:xfrm>
            </p:grpSpPr>
            <p:sp>
              <p:nvSpPr>
                <p:cNvPr id="33" name="Plaque 32"/>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4" name="Plaque 33"/>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4" name="Group 23"/>
              <p:cNvGrpSpPr/>
              <p:nvPr/>
            </p:nvGrpSpPr>
            <p:grpSpPr>
              <a:xfrm>
                <a:off x="914400" y="2660956"/>
                <a:ext cx="685800" cy="362794"/>
                <a:chOff x="304800" y="2665477"/>
                <a:chExt cx="1447800" cy="765899"/>
              </a:xfrm>
            </p:grpSpPr>
            <p:sp>
              <p:nvSpPr>
                <p:cNvPr id="31" name="Plaque 30"/>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2" name="Plaque 31"/>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5" name="Group 24"/>
              <p:cNvGrpSpPr/>
              <p:nvPr/>
            </p:nvGrpSpPr>
            <p:grpSpPr>
              <a:xfrm>
                <a:off x="1524000" y="2656434"/>
                <a:ext cx="685800" cy="362794"/>
                <a:chOff x="304800" y="2665477"/>
                <a:chExt cx="1447800" cy="765899"/>
              </a:xfrm>
            </p:grpSpPr>
            <p:sp>
              <p:nvSpPr>
                <p:cNvPr id="29" name="Plaque 28"/>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0" name="Plaque 29"/>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6" name="Group 25"/>
              <p:cNvGrpSpPr/>
              <p:nvPr/>
            </p:nvGrpSpPr>
            <p:grpSpPr>
              <a:xfrm>
                <a:off x="2133600" y="2651912"/>
                <a:ext cx="685800" cy="362794"/>
                <a:chOff x="304800" y="2665477"/>
                <a:chExt cx="1447800" cy="765899"/>
              </a:xfrm>
            </p:grpSpPr>
            <p:sp>
              <p:nvSpPr>
                <p:cNvPr id="27" name="Plaque 26"/>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8" name="Plaque 27"/>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sp>
        <p:nvSpPr>
          <p:cNvPr id="55" name="TextBox 54"/>
          <p:cNvSpPr txBox="1"/>
          <p:nvPr/>
        </p:nvSpPr>
        <p:spPr>
          <a:xfrm>
            <a:off x="190974" y="1156086"/>
            <a:ext cx="8595447" cy="369332"/>
          </a:xfrm>
          <a:prstGeom prst="rect">
            <a:avLst/>
          </a:prstGeom>
          <a:noFill/>
        </p:spPr>
        <p:txBody>
          <a:bodyPr wrap="square" rtlCol="0">
            <a:spAutoFit/>
          </a:bodyPr>
          <a:lstStyle/>
          <a:p>
            <a:r>
              <a:rPr lang="en-US" dirty="0">
                <a:solidFill>
                  <a:schemeClr val="bg1"/>
                </a:solidFill>
                <a:latin typeface="Abadi" panose="020B0604020104020204" pitchFamily="34" charset="0"/>
              </a:rPr>
              <a:t>He was the son</a:t>
            </a:r>
          </a:p>
        </p:txBody>
      </p:sp>
      <p:grpSp>
        <p:nvGrpSpPr>
          <p:cNvPr id="3" name="Group 2"/>
          <p:cNvGrpSpPr/>
          <p:nvPr/>
        </p:nvGrpSpPr>
        <p:grpSpPr>
          <a:xfrm>
            <a:off x="-1" y="-1"/>
            <a:ext cx="12237095" cy="6858001"/>
            <a:chOff x="-1" y="-1"/>
            <a:chExt cx="12237095" cy="6858001"/>
          </a:xfrm>
        </p:grpSpPr>
        <p:pic>
          <p:nvPicPr>
            <p:cNvPr id="56" name="Picture 55"/>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 y="-1"/>
              <a:ext cx="12237095" cy="6858001"/>
            </a:xfrm>
            <a:prstGeom prst="rect">
              <a:avLst/>
            </a:prstGeom>
          </p:spPr>
        </p:pic>
        <p:pic>
          <p:nvPicPr>
            <p:cNvPr id="57" name="Picture 56"/>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80378" y="193964"/>
              <a:ext cx="11876335" cy="6414653"/>
            </a:xfrm>
            <a:prstGeom prst="rect">
              <a:avLst/>
            </a:prstGeom>
          </p:spPr>
        </p:pic>
      </p:grpSp>
      <p:sp>
        <p:nvSpPr>
          <p:cNvPr id="58" name="TextBox 57"/>
          <p:cNvSpPr txBox="1"/>
          <p:nvPr/>
        </p:nvSpPr>
        <p:spPr>
          <a:xfrm>
            <a:off x="1724633" y="1201686"/>
            <a:ext cx="8581215" cy="707886"/>
          </a:xfrm>
          <a:prstGeom prst="rect">
            <a:avLst/>
          </a:prstGeom>
          <a:noFill/>
        </p:spPr>
        <p:txBody>
          <a:bodyPr wrap="square" rtlCol="0">
            <a:spAutoFit/>
          </a:bodyPr>
          <a:lstStyle/>
          <a:p>
            <a:pPr algn="ctr"/>
            <a:r>
              <a:rPr lang="en-US" sz="2000" dirty="0">
                <a:solidFill>
                  <a:schemeClr val="bg1"/>
                </a:solidFill>
                <a:latin typeface="Abadi" panose="020B0604020104020204" pitchFamily="34" charset="0"/>
              </a:rPr>
              <a:t>An Allegory designed to teach the spiritual consequences of Israel’s unfaithfulness</a:t>
            </a:r>
          </a:p>
        </p:txBody>
      </p:sp>
      <p:sp>
        <p:nvSpPr>
          <p:cNvPr id="59" name="TextBox 58"/>
          <p:cNvSpPr txBox="1"/>
          <p:nvPr/>
        </p:nvSpPr>
        <p:spPr>
          <a:xfrm>
            <a:off x="-1" y="180196"/>
            <a:ext cx="12192000" cy="1107996"/>
          </a:xfrm>
          <a:prstGeom prst="rect">
            <a:avLst/>
          </a:prstGeom>
          <a:noFill/>
        </p:spPr>
        <p:txBody>
          <a:bodyPr wrap="square" rtlCol="0">
            <a:spAutoFit/>
          </a:bodyPr>
          <a:lstStyle/>
          <a:p>
            <a:pPr algn="ctr"/>
            <a:r>
              <a:rPr lang="en-US" sz="6600" dirty="0">
                <a:solidFill>
                  <a:schemeClr val="bg1"/>
                </a:solidFill>
                <a:latin typeface="Abadi" panose="020B0604020104020204" pitchFamily="34" charset="0"/>
              </a:rPr>
              <a:t>Interpretation #5</a:t>
            </a:r>
          </a:p>
        </p:txBody>
      </p:sp>
      <p:sp>
        <p:nvSpPr>
          <p:cNvPr id="217" name="TextBox 216"/>
          <p:cNvSpPr txBox="1"/>
          <p:nvPr/>
        </p:nvSpPr>
        <p:spPr>
          <a:xfrm>
            <a:off x="8607611" y="6115256"/>
            <a:ext cx="3359460" cy="369332"/>
          </a:xfrm>
          <a:prstGeom prst="rect">
            <a:avLst/>
          </a:prstGeom>
          <a:noFill/>
        </p:spPr>
        <p:txBody>
          <a:bodyPr wrap="square" rtlCol="0">
            <a:spAutoFit/>
          </a:bodyPr>
          <a:lstStyle/>
          <a:p>
            <a:pPr algn="r"/>
            <a:r>
              <a:rPr lang="en-US" dirty="0">
                <a:solidFill>
                  <a:schemeClr val="bg1"/>
                </a:solidFill>
                <a:latin typeface="Abadi" panose="020B0604020104020204" pitchFamily="34" charset="0"/>
              </a:rPr>
              <a:t>(5)</a:t>
            </a:r>
          </a:p>
        </p:txBody>
      </p:sp>
      <p:sp>
        <p:nvSpPr>
          <p:cNvPr id="62" name="TextBox 61"/>
          <p:cNvSpPr txBox="1"/>
          <p:nvPr/>
        </p:nvSpPr>
        <p:spPr>
          <a:xfrm>
            <a:off x="507231" y="1773607"/>
            <a:ext cx="2988384" cy="2554545"/>
          </a:xfrm>
          <a:prstGeom prst="rect">
            <a:avLst/>
          </a:prstGeom>
          <a:noFill/>
        </p:spPr>
        <p:txBody>
          <a:bodyPr wrap="square" rtlCol="0">
            <a:spAutoFit/>
          </a:bodyPr>
          <a:lstStyle/>
          <a:p>
            <a:pPr algn="ctr"/>
            <a:r>
              <a:rPr lang="en-US" sz="2000" dirty="0">
                <a:solidFill>
                  <a:schemeClr val="bg1"/>
                </a:solidFill>
                <a:latin typeface="Abadi" panose="020B0604020104020204" pitchFamily="34" charset="0"/>
              </a:rPr>
              <a:t>Some Believe</a:t>
            </a:r>
          </a:p>
          <a:p>
            <a:endParaRPr lang="en-US" sz="2000" dirty="0">
              <a:solidFill>
                <a:schemeClr val="bg1"/>
              </a:solidFill>
              <a:latin typeface="Abadi" panose="020B0604020104020204" pitchFamily="34" charset="0"/>
            </a:endParaRPr>
          </a:p>
          <a:p>
            <a:r>
              <a:rPr lang="en-US" sz="2000" dirty="0">
                <a:solidFill>
                  <a:schemeClr val="bg1"/>
                </a:solidFill>
                <a:latin typeface="Abadi" panose="020B0604020104020204" pitchFamily="34" charset="0"/>
              </a:rPr>
              <a:t>This represents the prophet’s call to the ministry – a ministry to an apostate and covenant-breaking people</a:t>
            </a:r>
          </a:p>
        </p:txBody>
      </p:sp>
      <p:sp>
        <p:nvSpPr>
          <p:cNvPr id="63" name="TextBox 62"/>
          <p:cNvSpPr txBox="1"/>
          <p:nvPr/>
        </p:nvSpPr>
        <p:spPr>
          <a:xfrm>
            <a:off x="7198201" y="2214320"/>
            <a:ext cx="4090325" cy="3170099"/>
          </a:xfrm>
          <a:prstGeom prst="rect">
            <a:avLst/>
          </a:prstGeom>
          <a:noFill/>
        </p:spPr>
        <p:txBody>
          <a:bodyPr wrap="square" rtlCol="0">
            <a:spAutoFit/>
          </a:bodyPr>
          <a:lstStyle/>
          <a:p>
            <a:r>
              <a:rPr lang="en-US" sz="2000" dirty="0">
                <a:solidFill>
                  <a:schemeClr val="bg1"/>
                </a:solidFill>
                <a:latin typeface="Abadi" panose="020B0604020104020204" pitchFamily="34" charset="0"/>
              </a:rPr>
              <a:t>The children = a union of the coming of the judgments of the Lord upon Israel. A warning which was to be carried to the people by the prophet.</a:t>
            </a:r>
          </a:p>
          <a:p>
            <a:endParaRPr lang="en-US" sz="2000" dirty="0">
              <a:solidFill>
                <a:schemeClr val="bg1"/>
              </a:solidFill>
              <a:latin typeface="Abadi" panose="020B0604020104020204" pitchFamily="34" charset="0"/>
            </a:endParaRPr>
          </a:p>
          <a:p>
            <a:r>
              <a:rPr lang="en-US" sz="2000" dirty="0">
                <a:solidFill>
                  <a:schemeClr val="bg1"/>
                </a:solidFill>
                <a:latin typeface="Abadi" panose="020B0604020104020204" pitchFamily="34" charset="0"/>
              </a:rPr>
              <a:t>The children’s names symbolize the destruction that lies in Israel’s future as a result of her idolatrous ways</a:t>
            </a:r>
          </a:p>
        </p:txBody>
      </p:sp>
      <p:pic>
        <p:nvPicPr>
          <p:cNvPr id="12290" name="Picture 2" descr="http://equals.youplusme.com/wp-content/uploads/2012/05/Pile-of-Rocks-Giza-Egypt-October-20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8275" y="2478285"/>
            <a:ext cx="3673645" cy="2755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57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 y="-1"/>
            <a:ext cx="12237095" cy="6858001"/>
          </a:xfrm>
          <a:prstGeom prst="rect">
            <a:avLst/>
          </a:prstGeom>
        </p:spPr>
      </p:pic>
      <p:pic>
        <p:nvPicPr>
          <p:cNvPr id="2" name="Picture 1"/>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974" y="193964"/>
            <a:ext cx="11876335" cy="6414653"/>
          </a:xfrm>
          <a:prstGeom prst="rect">
            <a:avLst/>
          </a:prstGeom>
        </p:spPr>
      </p:pic>
      <p:grpSp>
        <p:nvGrpSpPr>
          <p:cNvPr id="5" name="Group 4"/>
          <p:cNvGrpSpPr/>
          <p:nvPr/>
        </p:nvGrpSpPr>
        <p:grpSpPr>
          <a:xfrm>
            <a:off x="9236669" y="1193001"/>
            <a:ext cx="2110203" cy="4501217"/>
            <a:chOff x="3694850" y="612373"/>
            <a:chExt cx="2211323" cy="5244147"/>
          </a:xfrm>
        </p:grpSpPr>
        <p:sp>
          <p:nvSpPr>
            <p:cNvPr id="6" name="Oval 5"/>
            <p:cNvSpPr/>
            <p:nvPr/>
          </p:nvSpPr>
          <p:spPr>
            <a:xfrm>
              <a:off x="5333207" y="3578273"/>
              <a:ext cx="497541" cy="6164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 name="Oval 6"/>
            <p:cNvSpPr/>
            <p:nvPr/>
          </p:nvSpPr>
          <p:spPr>
            <a:xfrm>
              <a:off x="3828975" y="3593580"/>
              <a:ext cx="497541" cy="6164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 name="Oval 7"/>
            <p:cNvSpPr/>
            <p:nvPr/>
          </p:nvSpPr>
          <p:spPr>
            <a:xfrm>
              <a:off x="4359408" y="5240087"/>
              <a:ext cx="517337" cy="616433"/>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 name="Oval 8"/>
            <p:cNvSpPr/>
            <p:nvPr/>
          </p:nvSpPr>
          <p:spPr>
            <a:xfrm>
              <a:off x="4907260" y="5238573"/>
              <a:ext cx="493581" cy="616433"/>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 name="Trapezoid 9"/>
            <p:cNvSpPr/>
            <p:nvPr/>
          </p:nvSpPr>
          <p:spPr>
            <a:xfrm rot="577485">
              <a:off x="3858408" y="2146827"/>
              <a:ext cx="847165" cy="1842247"/>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 name="Trapezoid 10"/>
            <p:cNvSpPr/>
            <p:nvPr/>
          </p:nvSpPr>
          <p:spPr>
            <a:xfrm rot="21170635">
              <a:off x="5059008" y="2146928"/>
              <a:ext cx="847165" cy="1842247"/>
            </a:xfrm>
            <a:prstGeom prst="trapezoid">
              <a:avLst>
                <a:gd name="adj" fmla="val 302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 name="Trapezoid 11"/>
            <p:cNvSpPr/>
            <p:nvPr/>
          </p:nvSpPr>
          <p:spPr>
            <a:xfrm rot="10800000">
              <a:off x="4312137" y="2158432"/>
              <a:ext cx="1058277" cy="1600201"/>
            </a:xfrm>
            <a:prstGeom prst="trapezoid">
              <a:avLst>
                <a:gd name="adj" fmla="val 912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 name="Trapezoid 12"/>
            <p:cNvSpPr/>
            <p:nvPr/>
          </p:nvSpPr>
          <p:spPr>
            <a:xfrm>
              <a:off x="4179095" y="3758636"/>
              <a:ext cx="1301676" cy="1700898"/>
            </a:xfrm>
            <a:prstGeom prst="trapezoid">
              <a:avLst>
                <a:gd name="adj" fmla="val 1853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4" name="Cloud 13"/>
            <p:cNvSpPr/>
            <p:nvPr/>
          </p:nvSpPr>
          <p:spPr>
            <a:xfrm rot="21261055">
              <a:off x="4632570" y="1051467"/>
              <a:ext cx="1245530" cy="1589447"/>
            </a:xfrm>
            <a:prstGeom prst="cloud">
              <a:avLst/>
            </a:prstGeom>
            <a:solidFill>
              <a:srgbClr val="4E30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 name="Cloud 14"/>
            <p:cNvSpPr/>
            <p:nvPr/>
          </p:nvSpPr>
          <p:spPr>
            <a:xfrm rot="9086649">
              <a:off x="3694850" y="1121251"/>
              <a:ext cx="1245530" cy="1430868"/>
            </a:xfrm>
            <a:prstGeom prst="cloud">
              <a:avLst/>
            </a:prstGeom>
            <a:solidFill>
              <a:srgbClr val="4E30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6" name="Isosceles Triangle 15"/>
            <p:cNvSpPr/>
            <p:nvPr/>
          </p:nvSpPr>
          <p:spPr>
            <a:xfrm rot="10800000">
              <a:off x="4621826" y="2321525"/>
              <a:ext cx="432499" cy="343951"/>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7" name="Oval 16"/>
            <p:cNvSpPr/>
            <p:nvPr/>
          </p:nvSpPr>
          <p:spPr>
            <a:xfrm>
              <a:off x="4159905" y="735929"/>
              <a:ext cx="1317629" cy="16324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18" name="Group 17"/>
            <p:cNvGrpSpPr/>
            <p:nvPr/>
          </p:nvGrpSpPr>
          <p:grpSpPr>
            <a:xfrm>
              <a:off x="3968098" y="612373"/>
              <a:ext cx="1771040" cy="671400"/>
              <a:chOff x="5722762" y="331877"/>
              <a:chExt cx="1771040" cy="671400"/>
            </a:xfrm>
            <a:solidFill>
              <a:srgbClr val="DAA600"/>
            </a:solidFill>
          </p:grpSpPr>
          <p:sp>
            <p:nvSpPr>
              <p:cNvPr id="52" name="Oval 51"/>
              <p:cNvSpPr/>
              <p:nvPr/>
            </p:nvSpPr>
            <p:spPr>
              <a:xfrm>
                <a:off x="5722763" y="331877"/>
                <a:ext cx="1771039" cy="66391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3" name="Rounded Rectangle 52"/>
              <p:cNvSpPr/>
              <p:nvPr/>
            </p:nvSpPr>
            <p:spPr>
              <a:xfrm>
                <a:off x="5722762" y="767052"/>
                <a:ext cx="1771040" cy="23622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19" name="Group 64"/>
            <p:cNvGrpSpPr/>
            <p:nvPr/>
          </p:nvGrpSpPr>
          <p:grpSpPr>
            <a:xfrm flipH="1">
              <a:off x="4409504" y="3611136"/>
              <a:ext cx="995512" cy="1107825"/>
              <a:chOff x="7543805" y="3605661"/>
              <a:chExt cx="1066795" cy="1042539"/>
            </a:xfrm>
          </p:grpSpPr>
          <p:sp>
            <p:nvSpPr>
              <p:cNvPr id="47" name="Rounded Rectangle 46"/>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48" name="Group 162"/>
              <p:cNvGrpSpPr/>
              <p:nvPr/>
            </p:nvGrpSpPr>
            <p:grpSpPr>
              <a:xfrm>
                <a:off x="7543805" y="3605661"/>
                <a:ext cx="418448" cy="1042539"/>
                <a:chOff x="6827799" y="4847065"/>
                <a:chExt cx="794795" cy="1996712"/>
              </a:xfrm>
              <a:solidFill>
                <a:srgbClr val="D98A33"/>
              </a:solidFill>
            </p:grpSpPr>
            <p:sp>
              <p:nvSpPr>
                <p:cNvPr id="49" name="Double Wave 48"/>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0" name="Double Wave 1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1" name="Rounded Rectangle 50"/>
                <p:cNvSpPr/>
                <p:nvPr/>
              </p:nvSpPr>
              <p:spPr>
                <a:xfrm>
                  <a:off x="7103985" y="4847065"/>
                  <a:ext cx="518609" cy="47088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nvGrpSpPr>
            <p:cNvPr id="20" name="Group 19"/>
            <p:cNvGrpSpPr/>
            <p:nvPr/>
          </p:nvGrpSpPr>
          <p:grpSpPr>
            <a:xfrm>
              <a:off x="4202579" y="5154240"/>
              <a:ext cx="1223663" cy="272001"/>
              <a:chOff x="304800" y="2651912"/>
              <a:chExt cx="2514600" cy="376360"/>
            </a:xfrm>
          </p:grpSpPr>
          <p:grpSp>
            <p:nvGrpSpPr>
              <p:cNvPr id="35" name="Group 34"/>
              <p:cNvGrpSpPr/>
              <p:nvPr/>
            </p:nvGrpSpPr>
            <p:grpSpPr>
              <a:xfrm>
                <a:off x="304800" y="2665478"/>
                <a:ext cx="685800" cy="362794"/>
                <a:chOff x="304800" y="2665477"/>
                <a:chExt cx="1447800" cy="765899"/>
              </a:xfrm>
            </p:grpSpPr>
            <p:sp>
              <p:nvSpPr>
                <p:cNvPr id="45" name="Plaque 44"/>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6" name="Plaque 45"/>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36" name="Group 35"/>
              <p:cNvGrpSpPr/>
              <p:nvPr/>
            </p:nvGrpSpPr>
            <p:grpSpPr>
              <a:xfrm>
                <a:off x="914400" y="2660956"/>
                <a:ext cx="685800" cy="362794"/>
                <a:chOff x="304800" y="2665477"/>
                <a:chExt cx="1447800" cy="765899"/>
              </a:xfrm>
            </p:grpSpPr>
            <p:sp>
              <p:nvSpPr>
                <p:cNvPr id="43" name="Plaque 42"/>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4" name="Plaque 43"/>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37" name="Group 36"/>
              <p:cNvGrpSpPr/>
              <p:nvPr/>
            </p:nvGrpSpPr>
            <p:grpSpPr>
              <a:xfrm>
                <a:off x="1524000" y="2656434"/>
                <a:ext cx="685800" cy="362794"/>
                <a:chOff x="304800" y="2665477"/>
                <a:chExt cx="1447800" cy="765899"/>
              </a:xfrm>
            </p:grpSpPr>
            <p:sp>
              <p:nvSpPr>
                <p:cNvPr id="41" name="Plaque 40"/>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2" name="Plaque 41"/>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38" name="Group 37"/>
              <p:cNvGrpSpPr/>
              <p:nvPr/>
            </p:nvGrpSpPr>
            <p:grpSpPr>
              <a:xfrm>
                <a:off x="2133600" y="2651912"/>
                <a:ext cx="685800" cy="362794"/>
                <a:chOff x="304800" y="2665477"/>
                <a:chExt cx="1447800" cy="765899"/>
              </a:xfrm>
            </p:grpSpPr>
            <p:sp>
              <p:nvSpPr>
                <p:cNvPr id="39" name="Plaque 38"/>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0" name="Plaque 39"/>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nvGrpSpPr>
            <p:cNvPr id="21" name="Group 20"/>
            <p:cNvGrpSpPr/>
            <p:nvPr/>
          </p:nvGrpSpPr>
          <p:grpSpPr>
            <a:xfrm>
              <a:off x="3945738" y="966073"/>
              <a:ext cx="1793400" cy="326659"/>
              <a:chOff x="304800" y="2651912"/>
              <a:chExt cx="2514600" cy="376360"/>
            </a:xfrm>
          </p:grpSpPr>
          <p:grpSp>
            <p:nvGrpSpPr>
              <p:cNvPr id="23" name="Group 22"/>
              <p:cNvGrpSpPr/>
              <p:nvPr/>
            </p:nvGrpSpPr>
            <p:grpSpPr>
              <a:xfrm>
                <a:off x="304800" y="2665478"/>
                <a:ext cx="685800" cy="362794"/>
                <a:chOff x="304800" y="2665477"/>
                <a:chExt cx="1447800" cy="765899"/>
              </a:xfrm>
            </p:grpSpPr>
            <p:sp>
              <p:nvSpPr>
                <p:cNvPr id="33" name="Plaque 32"/>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4" name="Plaque 33"/>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4" name="Group 23"/>
              <p:cNvGrpSpPr/>
              <p:nvPr/>
            </p:nvGrpSpPr>
            <p:grpSpPr>
              <a:xfrm>
                <a:off x="914400" y="2660956"/>
                <a:ext cx="685800" cy="362794"/>
                <a:chOff x="304800" y="2665477"/>
                <a:chExt cx="1447800" cy="765899"/>
              </a:xfrm>
            </p:grpSpPr>
            <p:sp>
              <p:nvSpPr>
                <p:cNvPr id="31" name="Plaque 30"/>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2" name="Plaque 31"/>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5" name="Group 24"/>
              <p:cNvGrpSpPr/>
              <p:nvPr/>
            </p:nvGrpSpPr>
            <p:grpSpPr>
              <a:xfrm>
                <a:off x="1524000" y="2656434"/>
                <a:ext cx="685800" cy="362794"/>
                <a:chOff x="304800" y="2665477"/>
                <a:chExt cx="1447800" cy="765899"/>
              </a:xfrm>
            </p:grpSpPr>
            <p:sp>
              <p:nvSpPr>
                <p:cNvPr id="29" name="Plaque 28"/>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0" name="Plaque 29"/>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6" name="Group 25"/>
              <p:cNvGrpSpPr/>
              <p:nvPr/>
            </p:nvGrpSpPr>
            <p:grpSpPr>
              <a:xfrm>
                <a:off x="2133600" y="2651912"/>
                <a:ext cx="685800" cy="362794"/>
                <a:chOff x="304800" y="2665477"/>
                <a:chExt cx="1447800" cy="765899"/>
              </a:xfrm>
            </p:grpSpPr>
            <p:sp>
              <p:nvSpPr>
                <p:cNvPr id="27" name="Plaque 26"/>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8" name="Plaque 27"/>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sp>
        <p:nvSpPr>
          <p:cNvPr id="55" name="TextBox 54"/>
          <p:cNvSpPr txBox="1"/>
          <p:nvPr/>
        </p:nvSpPr>
        <p:spPr>
          <a:xfrm>
            <a:off x="190974" y="1156086"/>
            <a:ext cx="8595447" cy="369332"/>
          </a:xfrm>
          <a:prstGeom prst="rect">
            <a:avLst/>
          </a:prstGeom>
          <a:noFill/>
        </p:spPr>
        <p:txBody>
          <a:bodyPr wrap="square" rtlCol="0">
            <a:spAutoFit/>
          </a:bodyPr>
          <a:lstStyle/>
          <a:p>
            <a:r>
              <a:rPr lang="en-US" dirty="0">
                <a:solidFill>
                  <a:schemeClr val="bg1"/>
                </a:solidFill>
                <a:latin typeface="Abadi" panose="020B0604020104020204" pitchFamily="34" charset="0"/>
              </a:rPr>
              <a:t>He was the son</a:t>
            </a:r>
          </a:p>
        </p:txBody>
      </p:sp>
      <p:grpSp>
        <p:nvGrpSpPr>
          <p:cNvPr id="3" name="Group 2"/>
          <p:cNvGrpSpPr/>
          <p:nvPr/>
        </p:nvGrpSpPr>
        <p:grpSpPr>
          <a:xfrm>
            <a:off x="-1" y="-1"/>
            <a:ext cx="12237095" cy="6858001"/>
            <a:chOff x="-1" y="-1"/>
            <a:chExt cx="12237095" cy="6858001"/>
          </a:xfrm>
        </p:grpSpPr>
        <p:pic>
          <p:nvPicPr>
            <p:cNvPr id="56" name="Picture 55"/>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 y="-1"/>
              <a:ext cx="12237095" cy="6858001"/>
            </a:xfrm>
            <a:prstGeom prst="rect">
              <a:avLst/>
            </a:prstGeom>
          </p:spPr>
        </p:pic>
        <p:pic>
          <p:nvPicPr>
            <p:cNvPr id="57" name="Picture 56"/>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80378" y="193964"/>
              <a:ext cx="11876335" cy="6414653"/>
            </a:xfrm>
            <a:prstGeom prst="rect">
              <a:avLst/>
            </a:prstGeom>
          </p:spPr>
        </p:pic>
      </p:grpSp>
      <p:sp>
        <p:nvSpPr>
          <p:cNvPr id="58" name="TextBox 57"/>
          <p:cNvSpPr txBox="1"/>
          <p:nvPr/>
        </p:nvSpPr>
        <p:spPr>
          <a:xfrm>
            <a:off x="1724633" y="1201686"/>
            <a:ext cx="8581215" cy="707886"/>
          </a:xfrm>
          <a:prstGeom prst="rect">
            <a:avLst/>
          </a:prstGeom>
          <a:noFill/>
        </p:spPr>
        <p:txBody>
          <a:bodyPr wrap="square" rtlCol="0">
            <a:spAutoFit/>
          </a:bodyPr>
          <a:lstStyle/>
          <a:p>
            <a:pPr algn="ctr"/>
            <a:r>
              <a:rPr lang="en-US" sz="2000" dirty="0">
                <a:solidFill>
                  <a:schemeClr val="bg1"/>
                </a:solidFill>
                <a:latin typeface="Abadi" panose="020B0604020104020204" pitchFamily="34" charset="0"/>
              </a:rPr>
              <a:t>Hosea and Gomer = The relationship between Jesus Christ and the Israelites who turned away from the Lord</a:t>
            </a:r>
          </a:p>
        </p:txBody>
      </p:sp>
      <p:sp>
        <p:nvSpPr>
          <p:cNvPr id="59" name="TextBox 58"/>
          <p:cNvSpPr txBox="1"/>
          <p:nvPr/>
        </p:nvSpPr>
        <p:spPr>
          <a:xfrm>
            <a:off x="-1" y="180196"/>
            <a:ext cx="12192000" cy="1107996"/>
          </a:xfrm>
          <a:prstGeom prst="rect">
            <a:avLst/>
          </a:prstGeom>
          <a:noFill/>
        </p:spPr>
        <p:txBody>
          <a:bodyPr wrap="square" rtlCol="0">
            <a:spAutoFit/>
          </a:bodyPr>
          <a:lstStyle/>
          <a:p>
            <a:pPr algn="ctr"/>
            <a:r>
              <a:rPr lang="en-US" sz="6600" dirty="0">
                <a:solidFill>
                  <a:schemeClr val="bg1"/>
                </a:solidFill>
                <a:latin typeface="Abadi" panose="020B0604020104020204" pitchFamily="34" charset="0"/>
              </a:rPr>
              <a:t>A Covenant Relationship</a:t>
            </a:r>
          </a:p>
        </p:txBody>
      </p:sp>
      <p:sp>
        <p:nvSpPr>
          <p:cNvPr id="62" name="TextBox 61"/>
          <p:cNvSpPr txBox="1"/>
          <p:nvPr/>
        </p:nvSpPr>
        <p:spPr>
          <a:xfrm>
            <a:off x="767786" y="1999661"/>
            <a:ext cx="2988384" cy="2554545"/>
          </a:xfrm>
          <a:prstGeom prst="rect">
            <a:avLst/>
          </a:prstGeom>
          <a:noFill/>
        </p:spPr>
        <p:txBody>
          <a:bodyPr wrap="square" rtlCol="0">
            <a:spAutoFit/>
          </a:bodyPr>
          <a:lstStyle/>
          <a:p>
            <a:pPr algn="ctr"/>
            <a:r>
              <a:rPr lang="en-US" sz="2000" dirty="0">
                <a:solidFill>
                  <a:schemeClr val="bg1"/>
                </a:solidFill>
                <a:latin typeface="Abadi" panose="020B0604020104020204" pitchFamily="34" charset="0"/>
              </a:rPr>
              <a:t>Hedge up thy way and make a wall =</a:t>
            </a:r>
          </a:p>
          <a:p>
            <a:pPr algn="ctr"/>
            <a:endParaRPr lang="en-US" sz="2000" dirty="0">
              <a:solidFill>
                <a:schemeClr val="bg1"/>
              </a:solidFill>
              <a:latin typeface="Abadi" panose="020B0604020104020204" pitchFamily="34" charset="0"/>
            </a:endParaRPr>
          </a:p>
          <a:p>
            <a:pPr algn="ctr"/>
            <a:endParaRPr lang="en-US" sz="2000" dirty="0">
              <a:solidFill>
                <a:schemeClr val="bg1"/>
              </a:solidFill>
              <a:latin typeface="Abadi" panose="020B0604020104020204" pitchFamily="34" charset="0"/>
            </a:endParaRPr>
          </a:p>
          <a:p>
            <a:r>
              <a:rPr lang="en-US" sz="2000" dirty="0">
                <a:solidFill>
                  <a:schemeClr val="bg1"/>
                </a:solidFill>
                <a:latin typeface="Abadi" panose="020B0604020104020204" pitchFamily="34" charset="0"/>
              </a:rPr>
              <a:t>Israel being separated from their false gods when they were carried away by the Assyrians</a:t>
            </a:r>
          </a:p>
        </p:txBody>
      </p:sp>
      <p:sp>
        <p:nvSpPr>
          <p:cNvPr id="63" name="TextBox 62"/>
          <p:cNvSpPr txBox="1"/>
          <p:nvPr/>
        </p:nvSpPr>
        <p:spPr>
          <a:xfrm>
            <a:off x="190974" y="6200529"/>
            <a:ext cx="5531461" cy="307777"/>
          </a:xfrm>
          <a:prstGeom prst="rect">
            <a:avLst/>
          </a:prstGeom>
          <a:noFill/>
        </p:spPr>
        <p:txBody>
          <a:bodyPr wrap="square" rtlCol="0">
            <a:spAutoFit/>
          </a:bodyPr>
          <a:lstStyle/>
          <a:p>
            <a:r>
              <a:rPr lang="en-US" sz="1400" dirty="0">
                <a:solidFill>
                  <a:schemeClr val="bg1"/>
                </a:solidFill>
                <a:latin typeface="Abadi" panose="020B0604020104020204" pitchFamily="34" charset="0"/>
              </a:rPr>
              <a:t>Hosea 2:6</a:t>
            </a:r>
          </a:p>
        </p:txBody>
      </p:sp>
      <p:grpSp>
        <p:nvGrpSpPr>
          <p:cNvPr id="60" name="Group 59"/>
          <p:cNvGrpSpPr/>
          <p:nvPr/>
        </p:nvGrpSpPr>
        <p:grpSpPr>
          <a:xfrm>
            <a:off x="7744888" y="3580571"/>
            <a:ext cx="3505068" cy="2501531"/>
            <a:chOff x="228600" y="381000"/>
            <a:chExt cx="3505068" cy="2501531"/>
          </a:xfrm>
        </p:grpSpPr>
        <p:grpSp>
          <p:nvGrpSpPr>
            <p:cNvPr id="61" name="Group 60"/>
            <p:cNvGrpSpPr/>
            <p:nvPr/>
          </p:nvGrpSpPr>
          <p:grpSpPr>
            <a:xfrm>
              <a:off x="228600" y="381000"/>
              <a:ext cx="3505068" cy="2501531"/>
              <a:chOff x="534986" y="381000"/>
              <a:chExt cx="2637111" cy="2501531"/>
            </a:xfrm>
          </p:grpSpPr>
          <p:sp>
            <p:nvSpPr>
              <p:cNvPr id="65" name="Rectangle 64"/>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66" name="Group 65"/>
              <p:cNvGrpSpPr/>
              <p:nvPr/>
            </p:nvGrpSpPr>
            <p:grpSpPr>
              <a:xfrm>
                <a:off x="534986" y="384805"/>
                <a:ext cx="457200" cy="2497726"/>
                <a:chOff x="533400" y="381000"/>
                <a:chExt cx="457200" cy="2497726"/>
              </a:xfrm>
            </p:grpSpPr>
            <p:sp>
              <p:nvSpPr>
                <p:cNvPr id="72" name="Oval 7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3" name="Rounded Rectangle 7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4" name="Oval 7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5" name="Oval 7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67" name="Group 66"/>
              <p:cNvGrpSpPr/>
              <p:nvPr/>
            </p:nvGrpSpPr>
            <p:grpSpPr>
              <a:xfrm>
                <a:off x="2714897" y="381000"/>
                <a:ext cx="457200" cy="2497726"/>
                <a:chOff x="2714897" y="457200"/>
                <a:chExt cx="457200" cy="2497726"/>
              </a:xfrm>
            </p:grpSpPr>
            <p:sp>
              <p:nvSpPr>
                <p:cNvPr id="68" name="Oval 6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9" name="Rounded Rectangle 6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0" name="Oval 69"/>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1" name="Oval 7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sp>
          <p:nvSpPr>
            <p:cNvPr id="64" name="Rectangle 63"/>
            <p:cNvSpPr/>
            <p:nvPr/>
          </p:nvSpPr>
          <p:spPr>
            <a:xfrm>
              <a:off x="842203" y="1056766"/>
              <a:ext cx="2293346" cy="1077218"/>
            </a:xfrm>
            <a:prstGeom prst="rect">
              <a:avLst/>
            </a:prstGeom>
          </p:spPr>
          <p:txBody>
            <a:bodyPr wrap="square">
              <a:spAutoFit/>
            </a:bodyPr>
            <a:lstStyle/>
            <a:p>
              <a:pPr algn="ctr"/>
              <a:r>
                <a:rPr lang="en-US" sz="1600" b="1" dirty="0">
                  <a:latin typeface="Abadi" panose="020B0604020104020204" pitchFamily="34" charset="0"/>
                </a:rPr>
                <a:t>If we violate our covenants with the Lord, we will suffer negative consequences</a:t>
              </a:r>
              <a:endParaRPr lang="en-US" sz="1600" i="1" dirty="0">
                <a:latin typeface="Abadi" panose="020B0604020104020204" pitchFamily="34" charset="0"/>
              </a:endParaRPr>
            </a:p>
          </p:txBody>
        </p:sp>
      </p:grpSp>
      <p:grpSp>
        <p:nvGrpSpPr>
          <p:cNvPr id="77" name="Group 76">
            <a:extLst>
              <a:ext uri="{FF2B5EF4-FFF2-40B4-BE49-F238E27FC236}">
                <a16:creationId xmlns:a16="http://schemas.microsoft.com/office/drawing/2014/main" id="{4D44259A-06CF-4843-831F-0D625E64FAD8}"/>
              </a:ext>
            </a:extLst>
          </p:cNvPr>
          <p:cNvGrpSpPr/>
          <p:nvPr/>
        </p:nvGrpSpPr>
        <p:grpSpPr>
          <a:xfrm>
            <a:off x="3935228" y="2540283"/>
            <a:ext cx="3520574" cy="2594354"/>
            <a:chOff x="4762340" y="1496594"/>
            <a:chExt cx="3905410" cy="2928493"/>
          </a:xfrm>
        </p:grpSpPr>
        <p:pic>
          <p:nvPicPr>
            <p:cNvPr id="54" name="Picture 53">
              <a:extLst>
                <a:ext uri="{FF2B5EF4-FFF2-40B4-BE49-F238E27FC236}">
                  <a16:creationId xmlns:a16="http://schemas.microsoft.com/office/drawing/2014/main" id="{22AAC932-0845-4903-8820-EF95EEF162D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822" r="21938"/>
            <a:stretch/>
          </p:blipFill>
          <p:spPr>
            <a:xfrm rot="5400000">
              <a:off x="5250798" y="1008136"/>
              <a:ext cx="2928493" cy="3905410"/>
            </a:xfrm>
            <a:prstGeom prst="rect">
              <a:avLst/>
            </a:prstGeom>
          </p:spPr>
        </p:pic>
        <p:pic>
          <p:nvPicPr>
            <p:cNvPr id="78" name="Picture 77" descr="Jesus Light Pictures | Download Free Images on Unsplash">
              <a:extLst>
                <a:ext uri="{FF2B5EF4-FFF2-40B4-BE49-F238E27FC236}">
                  <a16:creationId xmlns:a16="http://schemas.microsoft.com/office/drawing/2014/main" id="{BF91A607-0903-4973-8FF2-BC86B3819E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0188" t="22146" r="19453" b="22146"/>
            <a:stretch>
              <a:fillRect/>
            </a:stretch>
          </p:blipFill>
          <p:spPr bwMode="auto">
            <a:xfrm>
              <a:off x="5639475" y="2306371"/>
              <a:ext cx="1865160" cy="1158278"/>
            </a:xfrm>
            <a:custGeom>
              <a:avLst/>
              <a:gdLst>
                <a:gd name="connsiteX0" fmla="*/ 289211 w 2657363"/>
                <a:gd name="connsiteY0" fmla="*/ 462695 h 1650241"/>
                <a:gd name="connsiteX1" fmla="*/ 290300 w 2657363"/>
                <a:gd name="connsiteY1" fmla="*/ 467120 h 1650241"/>
                <a:gd name="connsiteX2" fmla="*/ 289327 w 2657363"/>
                <a:gd name="connsiteY2" fmla="*/ 463359 h 1650241"/>
                <a:gd name="connsiteX3" fmla="*/ 556592 w 2657363"/>
                <a:gd name="connsiteY3" fmla="*/ 0 h 1650241"/>
                <a:gd name="connsiteX4" fmla="*/ 715618 w 2657363"/>
                <a:gd name="connsiteY4" fmla="*/ 9939 h 1650241"/>
                <a:gd name="connsiteX5" fmla="*/ 775252 w 2657363"/>
                <a:gd name="connsiteY5" fmla="*/ 79513 h 1650241"/>
                <a:gd name="connsiteX6" fmla="*/ 874644 w 2657363"/>
                <a:gd name="connsiteY6" fmla="*/ 218661 h 1650241"/>
                <a:gd name="connsiteX7" fmla="*/ 884583 w 2657363"/>
                <a:gd name="connsiteY7" fmla="*/ 248478 h 1650241"/>
                <a:gd name="connsiteX8" fmla="*/ 904461 w 2657363"/>
                <a:gd name="connsiteY8" fmla="*/ 318052 h 1650241"/>
                <a:gd name="connsiteX9" fmla="*/ 934279 w 2657363"/>
                <a:gd name="connsiteY9" fmla="*/ 377687 h 1650241"/>
                <a:gd name="connsiteX10" fmla="*/ 954157 w 2657363"/>
                <a:gd name="connsiteY10" fmla="*/ 447261 h 1650241"/>
                <a:gd name="connsiteX11" fmla="*/ 974035 w 2657363"/>
                <a:gd name="connsiteY11" fmla="*/ 487017 h 1650241"/>
                <a:gd name="connsiteX12" fmla="*/ 1033670 w 2657363"/>
                <a:gd name="connsiteY12" fmla="*/ 566530 h 1650241"/>
                <a:gd name="connsiteX13" fmla="*/ 1073426 w 2657363"/>
                <a:gd name="connsiteY13" fmla="*/ 606287 h 1650241"/>
                <a:gd name="connsiteX14" fmla="*/ 1113183 w 2657363"/>
                <a:gd name="connsiteY14" fmla="*/ 626165 h 1650241"/>
                <a:gd name="connsiteX15" fmla="*/ 1162879 w 2657363"/>
                <a:gd name="connsiteY15" fmla="*/ 675861 h 1650241"/>
                <a:gd name="connsiteX16" fmla="*/ 1222513 w 2657363"/>
                <a:gd name="connsiteY16" fmla="*/ 735496 h 1650241"/>
                <a:gd name="connsiteX17" fmla="*/ 1272209 w 2657363"/>
                <a:gd name="connsiteY17" fmla="*/ 805070 h 1650241"/>
                <a:gd name="connsiteX18" fmla="*/ 1331844 w 2657363"/>
                <a:gd name="connsiteY18" fmla="*/ 884583 h 1650241"/>
                <a:gd name="connsiteX19" fmla="*/ 1391479 w 2657363"/>
                <a:gd name="connsiteY19" fmla="*/ 904461 h 1650241"/>
                <a:gd name="connsiteX20" fmla="*/ 1659835 w 2657363"/>
                <a:gd name="connsiteY20" fmla="*/ 894522 h 1650241"/>
                <a:gd name="connsiteX21" fmla="*/ 1769165 w 2657363"/>
                <a:gd name="connsiteY21" fmla="*/ 874643 h 1650241"/>
                <a:gd name="connsiteX22" fmla="*/ 2365513 w 2657363"/>
                <a:gd name="connsiteY22" fmla="*/ 884583 h 1650241"/>
                <a:gd name="connsiteX23" fmla="*/ 2564296 w 2657363"/>
                <a:gd name="connsiteY23" fmla="*/ 894522 h 1650241"/>
                <a:gd name="connsiteX24" fmla="*/ 2643809 w 2657363"/>
                <a:gd name="connsiteY24" fmla="*/ 914400 h 1650241"/>
                <a:gd name="connsiteX25" fmla="*/ 2643809 w 2657363"/>
                <a:gd name="connsiteY25" fmla="*/ 1003852 h 1650241"/>
                <a:gd name="connsiteX26" fmla="*/ 2594113 w 2657363"/>
                <a:gd name="connsiteY26" fmla="*/ 1013791 h 1650241"/>
                <a:gd name="connsiteX27" fmla="*/ 2534479 w 2657363"/>
                <a:gd name="connsiteY27" fmla="*/ 1023730 h 1650241"/>
                <a:gd name="connsiteX28" fmla="*/ 2226365 w 2657363"/>
                <a:gd name="connsiteY28" fmla="*/ 1043609 h 1650241"/>
                <a:gd name="connsiteX29" fmla="*/ 2097157 w 2657363"/>
                <a:gd name="connsiteY29" fmla="*/ 1083365 h 1650241"/>
                <a:gd name="connsiteX30" fmla="*/ 2067339 w 2657363"/>
                <a:gd name="connsiteY30" fmla="*/ 1113183 h 1650241"/>
                <a:gd name="connsiteX31" fmla="*/ 2017644 w 2657363"/>
                <a:gd name="connsiteY31" fmla="*/ 1202635 h 1650241"/>
                <a:gd name="connsiteX32" fmla="*/ 2007705 w 2657363"/>
                <a:gd name="connsiteY32" fmla="*/ 1520687 h 1650241"/>
                <a:gd name="connsiteX33" fmla="*/ 1987826 w 2657363"/>
                <a:gd name="connsiteY33" fmla="*/ 1540565 h 1650241"/>
                <a:gd name="connsiteX34" fmla="*/ 1967948 w 2657363"/>
                <a:gd name="connsiteY34" fmla="*/ 1570383 h 1650241"/>
                <a:gd name="connsiteX35" fmla="*/ 1918252 w 2657363"/>
                <a:gd name="connsiteY35" fmla="*/ 1580322 h 1650241"/>
                <a:gd name="connsiteX36" fmla="*/ 1779105 w 2657363"/>
                <a:gd name="connsiteY36" fmla="*/ 1570383 h 1650241"/>
                <a:gd name="connsiteX37" fmla="*/ 1361661 w 2657363"/>
                <a:gd name="connsiteY37" fmla="*/ 1590261 h 1650241"/>
                <a:gd name="connsiteX38" fmla="*/ 1232452 w 2657363"/>
                <a:gd name="connsiteY38" fmla="*/ 1620078 h 1650241"/>
                <a:gd name="connsiteX39" fmla="*/ 1133061 w 2657363"/>
                <a:gd name="connsiteY39" fmla="*/ 1630017 h 1650241"/>
                <a:gd name="connsiteX40" fmla="*/ 1103244 w 2657363"/>
                <a:gd name="connsiteY40" fmla="*/ 1639956 h 1650241"/>
                <a:gd name="connsiteX41" fmla="*/ 447261 w 2657363"/>
                <a:gd name="connsiteY41" fmla="*/ 1639956 h 1650241"/>
                <a:gd name="connsiteX42" fmla="*/ 347870 w 2657363"/>
                <a:gd name="connsiteY42" fmla="*/ 1620078 h 1650241"/>
                <a:gd name="connsiteX43" fmla="*/ 318052 w 2657363"/>
                <a:gd name="connsiteY43" fmla="*/ 1610139 h 1650241"/>
                <a:gd name="connsiteX44" fmla="*/ 218661 w 2657363"/>
                <a:gd name="connsiteY44" fmla="*/ 1590261 h 1650241"/>
                <a:gd name="connsiteX45" fmla="*/ 178905 w 2657363"/>
                <a:gd name="connsiteY45" fmla="*/ 1580322 h 1650241"/>
                <a:gd name="connsiteX46" fmla="*/ 149087 w 2657363"/>
                <a:gd name="connsiteY46" fmla="*/ 1560443 h 1650241"/>
                <a:gd name="connsiteX47" fmla="*/ 109331 w 2657363"/>
                <a:gd name="connsiteY47" fmla="*/ 1550504 h 1650241"/>
                <a:gd name="connsiteX48" fmla="*/ 69574 w 2657363"/>
                <a:gd name="connsiteY48" fmla="*/ 1500809 h 1650241"/>
                <a:gd name="connsiteX49" fmla="*/ 49696 w 2657363"/>
                <a:gd name="connsiteY49" fmla="*/ 1480930 h 1650241"/>
                <a:gd name="connsiteX50" fmla="*/ 29818 w 2657363"/>
                <a:gd name="connsiteY50" fmla="*/ 1441174 h 1650241"/>
                <a:gd name="connsiteX51" fmla="*/ 0 w 2657363"/>
                <a:gd name="connsiteY51" fmla="*/ 1401417 h 1650241"/>
                <a:gd name="connsiteX52" fmla="*/ 19879 w 2657363"/>
                <a:gd name="connsiteY52" fmla="*/ 1212574 h 1650241"/>
                <a:gd name="connsiteX53" fmla="*/ 39757 w 2657363"/>
                <a:gd name="connsiteY53" fmla="*/ 1182756 h 1650241"/>
                <a:gd name="connsiteX54" fmla="*/ 49696 w 2657363"/>
                <a:gd name="connsiteY54" fmla="*/ 1143000 h 1650241"/>
                <a:gd name="connsiteX55" fmla="*/ 89452 w 2657363"/>
                <a:gd name="connsiteY55" fmla="*/ 1113183 h 1650241"/>
                <a:gd name="connsiteX56" fmla="*/ 109331 w 2657363"/>
                <a:gd name="connsiteY56" fmla="*/ 1083365 h 1650241"/>
                <a:gd name="connsiteX57" fmla="*/ 178905 w 2657363"/>
                <a:gd name="connsiteY57" fmla="*/ 1043609 h 1650241"/>
                <a:gd name="connsiteX58" fmla="*/ 278296 w 2657363"/>
                <a:gd name="connsiteY58" fmla="*/ 1073426 h 1650241"/>
                <a:gd name="connsiteX59" fmla="*/ 308113 w 2657363"/>
                <a:gd name="connsiteY59" fmla="*/ 1073426 h 1650241"/>
                <a:gd name="connsiteX60" fmla="*/ 616226 w 2657363"/>
                <a:gd name="connsiteY60" fmla="*/ 1073426 h 1650241"/>
                <a:gd name="connsiteX61" fmla="*/ 655983 w 2657363"/>
                <a:gd name="connsiteY61" fmla="*/ 1043609 h 1650241"/>
                <a:gd name="connsiteX62" fmla="*/ 705679 w 2657363"/>
                <a:gd name="connsiteY62" fmla="*/ 993913 h 1650241"/>
                <a:gd name="connsiteX63" fmla="*/ 715618 w 2657363"/>
                <a:gd name="connsiteY63" fmla="*/ 964096 h 1650241"/>
                <a:gd name="connsiteX64" fmla="*/ 626165 w 2657363"/>
                <a:gd name="connsiteY64" fmla="*/ 844826 h 1650241"/>
                <a:gd name="connsiteX65" fmla="*/ 546652 w 2657363"/>
                <a:gd name="connsiteY65" fmla="*/ 795130 h 1650241"/>
                <a:gd name="connsiteX66" fmla="*/ 506896 w 2657363"/>
                <a:gd name="connsiteY66" fmla="*/ 765313 h 1650241"/>
                <a:gd name="connsiteX67" fmla="*/ 477079 w 2657363"/>
                <a:gd name="connsiteY67" fmla="*/ 745435 h 1650241"/>
                <a:gd name="connsiteX68" fmla="*/ 397565 w 2657363"/>
                <a:gd name="connsiteY68" fmla="*/ 655983 h 1650241"/>
                <a:gd name="connsiteX69" fmla="*/ 357809 w 2657363"/>
                <a:gd name="connsiteY69" fmla="*/ 616226 h 1650241"/>
                <a:gd name="connsiteX70" fmla="*/ 308113 w 2657363"/>
                <a:gd name="connsiteY70" fmla="*/ 496956 h 1650241"/>
                <a:gd name="connsiteX71" fmla="*/ 288217 w 2657363"/>
                <a:gd name="connsiteY71" fmla="*/ 456965 h 1650241"/>
                <a:gd name="connsiteX72" fmla="*/ 289211 w 2657363"/>
                <a:gd name="connsiteY72" fmla="*/ 462695 h 1650241"/>
                <a:gd name="connsiteX73" fmla="*/ 288733 w 2657363"/>
                <a:gd name="connsiteY73" fmla="*/ 460750 h 1650241"/>
                <a:gd name="connsiteX74" fmla="*/ 268357 w 2657363"/>
                <a:gd name="connsiteY74" fmla="*/ 387626 h 1650241"/>
                <a:gd name="connsiteX75" fmla="*/ 288235 w 2657363"/>
                <a:gd name="connsiteY75" fmla="*/ 208722 h 1650241"/>
                <a:gd name="connsiteX76" fmla="*/ 337931 w 2657363"/>
                <a:gd name="connsiteY76" fmla="*/ 129209 h 1650241"/>
                <a:gd name="connsiteX77" fmla="*/ 357809 w 2657363"/>
                <a:gd name="connsiteY77" fmla="*/ 89452 h 1650241"/>
                <a:gd name="connsiteX78" fmla="*/ 387626 w 2657363"/>
                <a:gd name="connsiteY78" fmla="*/ 69574 h 1650241"/>
                <a:gd name="connsiteX79" fmla="*/ 427383 w 2657363"/>
                <a:gd name="connsiteY79" fmla="*/ 29817 h 1650241"/>
                <a:gd name="connsiteX80" fmla="*/ 556592 w 2657363"/>
                <a:gd name="connsiteY80" fmla="*/ 0 h 165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657363" h="1650241">
                  <a:moveTo>
                    <a:pt x="289211" y="462695"/>
                  </a:moveTo>
                  <a:lnTo>
                    <a:pt x="290300" y="467120"/>
                  </a:lnTo>
                  <a:cubicBezTo>
                    <a:pt x="290265" y="467138"/>
                    <a:pt x="289807" y="465468"/>
                    <a:pt x="289327" y="463359"/>
                  </a:cubicBezTo>
                  <a:close/>
                  <a:moveTo>
                    <a:pt x="556592" y="0"/>
                  </a:moveTo>
                  <a:cubicBezTo>
                    <a:pt x="609601" y="3313"/>
                    <a:pt x="663537" y="-477"/>
                    <a:pt x="715618" y="9939"/>
                  </a:cubicBezTo>
                  <a:cubicBezTo>
                    <a:pt x="760127" y="18841"/>
                    <a:pt x="754317" y="51599"/>
                    <a:pt x="775252" y="79513"/>
                  </a:cubicBezTo>
                  <a:cubicBezTo>
                    <a:pt x="828861" y="150992"/>
                    <a:pt x="833132" y="94125"/>
                    <a:pt x="874644" y="218661"/>
                  </a:cubicBezTo>
                  <a:cubicBezTo>
                    <a:pt x="877957" y="228600"/>
                    <a:pt x="881705" y="238404"/>
                    <a:pt x="884583" y="248478"/>
                  </a:cubicBezTo>
                  <a:cubicBezTo>
                    <a:pt x="890900" y="270589"/>
                    <a:pt x="894929" y="296604"/>
                    <a:pt x="904461" y="318052"/>
                  </a:cubicBezTo>
                  <a:cubicBezTo>
                    <a:pt x="913487" y="338361"/>
                    <a:pt x="924340" y="357809"/>
                    <a:pt x="934279" y="377687"/>
                  </a:cubicBezTo>
                  <a:cubicBezTo>
                    <a:pt x="939322" y="397859"/>
                    <a:pt x="945603" y="427300"/>
                    <a:pt x="954157" y="447261"/>
                  </a:cubicBezTo>
                  <a:cubicBezTo>
                    <a:pt x="959993" y="460879"/>
                    <a:pt x="966684" y="474153"/>
                    <a:pt x="974035" y="487017"/>
                  </a:cubicBezTo>
                  <a:cubicBezTo>
                    <a:pt x="987707" y="510944"/>
                    <a:pt x="1018368" y="549315"/>
                    <a:pt x="1033670" y="566530"/>
                  </a:cubicBezTo>
                  <a:cubicBezTo>
                    <a:pt x="1046121" y="580537"/>
                    <a:pt x="1058433" y="595042"/>
                    <a:pt x="1073426" y="606287"/>
                  </a:cubicBezTo>
                  <a:cubicBezTo>
                    <a:pt x="1085279" y="615177"/>
                    <a:pt x="1099931" y="619539"/>
                    <a:pt x="1113183" y="626165"/>
                  </a:cubicBezTo>
                  <a:cubicBezTo>
                    <a:pt x="1166189" y="705676"/>
                    <a:pt x="1096620" y="609603"/>
                    <a:pt x="1162879" y="675861"/>
                  </a:cubicBezTo>
                  <a:cubicBezTo>
                    <a:pt x="1236855" y="749836"/>
                    <a:pt x="1152238" y="688644"/>
                    <a:pt x="1222513" y="735496"/>
                  </a:cubicBezTo>
                  <a:cubicBezTo>
                    <a:pt x="1240775" y="790283"/>
                    <a:pt x="1220756" y="745042"/>
                    <a:pt x="1272209" y="805070"/>
                  </a:cubicBezTo>
                  <a:cubicBezTo>
                    <a:pt x="1295123" y="831802"/>
                    <a:pt x="1300132" y="862385"/>
                    <a:pt x="1331844" y="884583"/>
                  </a:cubicBezTo>
                  <a:cubicBezTo>
                    <a:pt x="1349010" y="896599"/>
                    <a:pt x="1371601" y="897835"/>
                    <a:pt x="1391479" y="904461"/>
                  </a:cubicBezTo>
                  <a:cubicBezTo>
                    <a:pt x="1480931" y="901148"/>
                    <a:pt x="1570486" y="899937"/>
                    <a:pt x="1659835" y="894522"/>
                  </a:cubicBezTo>
                  <a:cubicBezTo>
                    <a:pt x="1678090" y="893416"/>
                    <a:pt x="1748364" y="878804"/>
                    <a:pt x="1769165" y="874643"/>
                  </a:cubicBezTo>
                  <a:lnTo>
                    <a:pt x="2365513" y="884583"/>
                  </a:lnTo>
                  <a:cubicBezTo>
                    <a:pt x="2431836" y="886241"/>
                    <a:pt x="2498330" y="887454"/>
                    <a:pt x="2564296" y="894522"/>
                  </a:cubicBezTo>
                  <a:cubicBezTo>
                    <a:pt x="2591461" y="897432"/>
                    <a:pt x="2643809" y="914400"/>
                    <a:pt x="2643809" y="914400"/>
                  </a:cubicBezTo>
                  <a:cubicBezTo>
                    <a:pt x="2653088" y="942238"/>
                    <a:pt x="2668998" y="974465"/>
                    <a:pt x="2643809" y="1003852"/>
                  </a:cubicBezTo>
                  <a:cubicBezTo>
                    <a:pt x="2632815" y="1016678"/>
                    <a:pt x="2610734" y="1010769"/>
                    <a:pt x="2594113" y="1013791"/>
                  </a:cubicBezTo>
                  <a:cubicBezTo>
                    <a:pt x="2574286" y="1017396"/>
                    <a:pt x="2554565" y="1022101"/>
                    <a:pt x="2534479" y="1023730"/>
                  </a:cubicBezTo>
                  <a:cubicBezTo>
                    <a:pt x="2431897" y="1032048"/>
                    <a:pt x="2226365" y="1043609"/>
                    <a:pt x="2226365" y="1043609"/>
                  </a:cubicBezTo>
                  <a:cubicBezTo>
                    <a:pt x="2198508" y="1050573"/>
                    <a:pt x="2127181" y="1064600"/>
                    <a:pt x="2097157" y="1083365"/>
                  </a:cubicBezTo>
                  <a:cubicBezTo>
                    <a:pt x="2085237" y="1090815"/>
                    <a:pt x="2076338" y="1102385"/>
                    <a:pt x="2067339" y="1113183"/>
                  </a:cubicBezTo>
                  <a:cubicBezTo>
                    <a:pt x="2047210" y="1137338"/>
                    <a:pt x="2030333" y="1177256"/>
                    <a:pt x="2017644" y="1202635"/>
                  </a:cubicBezTo>
                  <a:cubicBezTo>
                    <a:pt x="2014331" y="1308652"/>
                    <a:pt x="2017028" y="1415028"/>
                    <a:pt x="2007705" y="1520687"/>
                  </a:cubicBezTo>
                  <a:cubicBezTo>
                    <a:pt x="2006881" y="1530022"/>
                    <a:pt x="1993680" y="1533248"/>
                    <a:pt x="1987826" y="1540565"/>
                  </a:cubicBezTo>
                  <a:cubicBezTo>
                    <a:pt x="1980364" y="1549893"/>
                    <a:pt x="1978320" y="1564456"/>
                    <a:pt x="1967948" y="1570383"/>
                  </a:cubicBezTo>
                  <a:cubicBezTo>
                    <a:pt x="1953280" y="1578765"/>
                    <a:pt x="1934817" y="1577009"/>
                    <a:pt x="1918252" y="1580322"/>
                  </a:cubicBezTo>
                  <a:cubicBezTo>
                    <a:pt x="1871870" y="1577009"/>
                    <a:pt x="1825606" y="1570383"/>
                    <a:pt x="1779105" y="1570383"/>
                  </a:cubicBezTo>
                  <a:cubicBezTo>
                    <a:pt x="1646175" y="1570383"/>
                    <a:pt x="1498038" y="1573214"/>
                    <a:pt x="1361661" y="1590261"/>
                  </a:cubicBezTo>
                  <a:cubicBezTo>
                    <a:pt x="1188026" y="1611965"/>
                    <a:pt x="1429368" y="1585328"/>
                    <a:pt x="1232452" y="1620078"/>
                  </a:cubicBezTo>
                  <a:cubicBezTo>
                    <a:pt x="1199663" y="1625864"/>
                    <a:pt x="1166191" y="1626704"/>
                    <a:pt x="1133061" y="1630017"/>
                  </a:cubicBezTo>
                  <a:cubicBezTo>
                    <a:pt x="1123122" y="1633330"/>
                    <a:pt x="1113681" y="1639048"/>
                    <a:pt x="1103244" y="1639956"/>
                  </a:cubicBezTo>
                  <a:cubicBezTo>
                    <a:pt x="871556" y="1660104"/>
                    <a:pt x="696584" y="1645377"/>
                    <a:pt x="447261" y="1639956"/>
                  </a:cubicBezTo>
                  <a:cubicBezTo>
                    <a:pt x="400398" y="1632146"/>
                    <a:pt x="389387" y="1631940"/>
                    <a:pt x="347870" y="1620078"/>
                  </a:cubicBezTo>
                  <a:cubicBezTo>
                    <a:pt x="337796" y="1617200"/>
                    <a:pt x="328261" y="1612495"/>
                    <a:pt x="318052" y="1610139"/>
                  </a:cubicBezTo>
                  <a:cubicBezTo>
                    <a:pt x="285131" y="1602542"/>
                    <a:pt x="251697" y="1597340"/>
                    <a:pt x="218661" y="1590261"/>
                  </a:cubicBezTo>
                  <a:cubicBezTo>
                    <a:pt x="205304" y="1587399"/>
                    <a:pt x="192157" y="1583635"/>
                    <a:pt x="178905" y="1580322"/>
                  </a:cubicBezTo>
                  <a:cubicBezTo>
                    <a:pt x="168966" y="1573696"/>
                    <a:pt x="160067" y="1565149"/>
                    <a:pt x="149087" y="1560443"/>
                  </a:cubicBezTo>
                  <a:cubicBezTo>
                    <a:pt x="136532" y="1555062"/>
                    <a:pt x="120259" y="1558700"/>
                    <a:pt x="109331" y="1550504"/>
                  </a:cubicBezTo>
                  <a:cubicBezTo>
                    <a:pt x="92360" y="1537776"/>
                    <a:pt x="83380" y="1516916"/>
                    <a:pt x="69574" y="1500809"/>
                  </a:cubicBezTo>
                  <a:cubicBezTo>
                    <a:pt x="63476" y="1493694"/>
                    <a:pt x="54894" y="1488727"/>
                    <a:pt x="49696" y="1480930"/>
                  </a:cubicBezTo>
                  <a:cubicBezTo>
                    <a:pt x="41478" y="1468602"/>
                    <a:pt x="37671" y="1453738"/>
                    <a:pt x="29818" y="1441174"/>
                  </a:cubicBezTo>
                  <a:cubicBezTo>
                    <a:pt x="21038" y="1427127"/>
                    <a:pt x="9939" y="1414669"/>
                    <a:pt x="0" y="1401417"/>
                  </a:cubicBezTo>
                  <a:cubicBezTo>
                    <a:pt x="6626" y="1338469"/>
                    <a:pt x="8556" y="1274848"/>
                    <a:pt x="19879" y="1212574"/>
                  </a:cubicBezTo>
                  <a:cubicBezTo>
                    <a:pt x="22016" y="1200821"/>
                    <a:pt x="35052" y="1193736"/>
                    <a:pt x="39757" y="1182756"/>
                  </a:cubicBezTo>
                  <a:cubicBezTo>
                    <a:pt x="45138" y="1170201"/>
                    <a:pt x="41756" y="1154115"/>
                    <a:pt x="49696" y="1143000"/>
                  </a:cubicBezTo>
                  <a:cubicBezTo>
                    <a:pt x="59324" y="1129521"/>
                    <a:pt x="77739" y="1124896"/>
                    <a:pt x="89452" y="1113183"/>
                  </a:cubicBezTo>
                  <a:cubicBezTo>
                    <a:pt x="97899" y="1104736"/>
                    <a:pt x="100884" y="1091812"/>
                    <a:pt x="109331" y="1083365"/>
                  </a:cubicBezTo>
                  <a:cubicBezTo>
                    <a:pt x="123380" y="1069316"/>
                    <a:pt x="163313" y="1051405"/>
                    <a:pt x="178905" y="1043609"/>
                  </a:cubicBezTo>
                  <a:cubicBezTo>
                    <a:pt x="274586" y="1059556"/>
                    <a:pt x="204757" y="1041910"/>
                    <a:pt x="278296" y="1073426"/>
                  </a:cubicBezTo>
                  <a:cubicBezTo>
                    <a:pt x="311256" y="1087552"/>
                    <a:pt x="303144" y="1073426"/>
                    <a:pt x="308113" y="1073426"/>
                  </a:cubicBezTo>
                  <a:cubicBezTo>
                    <a:pt x="409265" y="1080169"/>
                    <a:pt x="515120" y="1093647"/>
                    <a:pt x="616226" y="1073426"/>
                  </a:cubicBezTo>
                  <a:cubicBezTo>
                    <a:pt x="632470" y="1070177"/>
                    <a:pt x="643602" y="1054614"/>
                    <a:pt x="655983" y="1043609"/>
                  </a:cubicBezTo>
                  <a:cubicBezTo>
                    <a:pt x="673493" y="1028045"/>
                    <a:pt x="705679" y="993913"/>
                    <a:pt x="705679" y="993913"/>
                  </a:cubicBezTo>
                  <a:cubicBezTo>
                    <a:pt x="708992" y="983974"/>
                    <a:pt x="716775" y="974509"/>
                    <a:pt x="715618" y="964096"/>
                  </a:cubicBezTo>
                  <a:cubicBezTo>
                    <a:pt x="708397" y="899110"/>
                    <a:pt x="679116" y="883657"/>
                    <a:pt x="626165" y="844826"/>
                  </a:cubicBezTo>
                  <a:cubicBezTo>
                    <a:pt x="600961" y="826343"/>
                    <a:pt x="571656" y="813883"/>
                    <a:pt x="546652" y="795130"/>
                  </a:cubicBezTo>
                  <a:cubicBezTo>
                    <a:pt x="533400" y="785191"/>
                    <a:pt x="520375" y="774941"/>
                    <a:pt x="506896" y="765313"/>
                  </a:cubicBezTo>
                  <a:cubicBezTo>
                    <a:pt x="497176" y="758370"/>
                    <a:pt x="486007" y="753371"/>
                    <a:pt x="477079" y="745435"/>
                  </a:cubicBezTo>
                  <a:cubicBezTo>
                    <a:pt x="336071" y="620094"/>
                    <a:pt x="464026" y="733521"/>
                    <a:pt x="397565" y="655983"/>
                  </a:cubicBezTo>
                  <a:cubicBezTo>
                    <a:pt x="385368" y="641753"/>
                    <a:pt x="368556" y="631580"/>
                    <a:pt x="357809" y="616226"/>
                  </a:cubicBezTo>
                  <a:cubicBezTo>
                    <a:pt x="326205" y="571077"/>
                    <a:pt x="327870" y="546347"/>
                    <a:pt x="308113" y="496956"/>
                  </a:cubicBezTo>
                  <a:cubicBezTo>
                    <a:pt x="290866" y="453837"/>
                    <a:pt x="287840" y="451753"/>
                    <a:pt x="288217" y="456965"/>
                  </a:cubicBezTo>
                  <a:lnTo>
                    <a:pt x="289211" y="462695"/>
                  </a:lnTo>
                  <a:lnTo>
                    <a:pt x="288733" y="460750"/>
                  </a:lnTo>
                  <a:cubicBezTo>
                    <a:pt x="286306" y="451460"/>
                    <a:pt x="280583" y="430417"/>
                    <a:pt x="268357" y="387626"/>
                  </a:cubicBezTo>
                  <a:cubicBezTo>
                    <a:pt x="274983" y="327991"/>
                    <a:pt x="277502" y="267756"/>
                    <a:pt x="288235" y="208722"/>
                  </a:cubicBezTo>
                  <a:cubicBezTo>
                    <a:pt x="293401" y="180306"/>
                    <a:pt x="323953" y="151573"/>
                    <a:pt x="337931" y="129209"/>
                  </a:cubicBezTo>
                  <a:cubicBezTo>
                    <a:pt x="345784" y="116645"/>
                    <a:pt x="348324" y="100834"/>
                    <a:pt x="357809" y="89452"/>
                  </a:cubicBezTo>
                  <a:cubicBezTo>
                    <a:pt x="365456" y="80275"/>
                    <a:pt x="378557" y="77348"/>
                    <a:pt x="387626" y="69574"/>
                  </a:cubicBezTo>
                  <a:cubicBezTo>
                    <a:pt x="401856" y="57377"/>
                    <a:pt x="410620" y="38199"/>
                    <a:pt x="427383" y="29817"/>
                  </a:cubicBezTo>
                  <a:cubicBezTo>
                    <a:pt x="443367" y="21825"/>
                    <a:pt x="529524" y="5413"/>
                    <a:pt x="556592" y="0"/>
                  </a:cubicBezTo>
                  <a:close/>
                </a:path>
              </a:pathLst>
            </a:cu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4585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7"/>
                                        </p:tgtEl>
                                        <p:attrNameLst>
                                          <p:attrName>style.visibility</p:attrName>
                                        </p:attrNameLst>
                                      </p:cBhvr>
                                      <p:to>
                                        <p:strVal val="visible"/>
                                      </p:to>
                                    </p:set>
                                    <p:animEffect transition="in" filter="fade">
                                      <p:cBhvr>
                                        <p:cTn id="9" dur="500"/>
                                        <p:tgtEl>
                                          <p:spTgt spid="7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2">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nodeType="click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barn(outVertical)">
                                      <p:cBhvr>
                                        <p:cTn id="1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 y="-1"/>
            <a:ext cx="12237095" cy="6858001"/>
          </a:xfrm>
          <a:prstGeom prst="rect">
            <a:avLst/>
          </a:prstGeom>
        </p:spPr>
      </p:pic>
      <p:pic>
        <p:nvPicPr>
          <p:cNvPr id="2" name="Picture 1"/>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974" y="193964"/>
            <a:ext cx="11876335" cy="6414653"/>
          </a:xfrm>
          <a:prstGeom prst="rect">
            <a:avLst/>
          </a:prstGeom>
        </p:spPr>
      </p:pic>
      <p:grpSp>
        <p:nvGrpSpPr>
          <p:cNvPr id="5" name="Group 4"/>
          <p:cNvGrpSpPr/>
          <p:nvPr/>
        </p:nvGrpSpPr>
        <p:grpSpPr>
          <a:xfrm>
            <a:off x="9236669" y="1193001"/>
            <a:ext cx="2110203" cy="4501217"/>
            <a:chOff x="3694850" y="612373"/>
            <a:chExt cx="2211323" cy="5244147"/>
          </a:xfrm>
        </p:grpSpPr>
        <p:sp>
          <p:nvSpPr>
            <p:cNvPr id="6" name="Oval 5"/>
            <p:cNvSpPr/>
            <p:nvPr/>
          </p:nvSpPr>
          <p:spPr>
            <a:xfrm>
              <a:off x="5333207" y="3578273"/>
              <a:ext cx="497541" cy="6164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 name="Oval 6"/>
            <p:cNvSpPr/>
            <p:nvPr/>
          </p:nvSpPr>
          <p:spPr>
            <a:xfrm>
              <a:off x="3828975" y="3593580"/>
              <a:ext cx="497541" cy="6164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 name="Oval 7"/>
            <p:cNvSpPr/>
            <p:nvPr/>
          </p:nvSpPr>
          <p:spPr>
            <a:xfrm>
              <a:off x="4359408" y="5240087"/>
              <a:ext cx="517337" cy="616433"/>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 name="Oval 8"/>
            <p:cNvSpPr/>
            <p:nvPr/>
          </p:nvSpPr>
          <p:spPr>
            <a:xfrm>
              <a:off x="4907260" y="5238573"/>
              <a:ext cx="493581" cy="616433"/>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 name="Trapezoid 9"/>
            <p:cNvSpPr/>
            <p:nvPr/>
          </p:nvSpPr>
          <p:spPr>
            <a:xfrm rot="577485">
              <a:off x="3858408" y="2146827"/>
              <a:ext cx="847165" cy="1842247"/>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 name="Trapezoid 10"/>
            <p:cNvSpPr/>
            <p:nvPr/>
          </p:nvSpPr>
          <p:spPr>
            <a:xfrm rot="21170635">
              <a:off x="5059008" y="2146928"/>
              <a:ext cx="847165" cy="1842247"/>
            </a:xfrm>
            <a:prstGeom prst="trapezoid">
              <a:avLst>
                <a:gd name="adj" fmla="val 302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 name="Trapezoid 11"/>
            <p:cNvSpPr/>
            <p:nvPr/>
          </p:nvSpPr>
          <p:spPr>
            <a:xfrm rot="10800000">
              <a:off x="4312137" y="2158432"/>
              <a:ext cx="1058277" cy="1600201"/>
            </a:xfrm>
            <a:prstGeom prst="trapezoid">
              <a:avLst>
                <a:gd name="adj" fmla="val 912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 name="Trapezoid 12"/>
            <p:cNvSpPr/>
            <p:nvPr/>
          </p:nvSpPr>
          <p:spPr>
            <a:xfrm>
              <a:off x="4179095" y="3758636"/>
              <a:ext cx="1301676" cy="1700898"/>
            </a:xfrm>
            <a:prstGeom prst="trapezoid">
              <a:avLst>
                <a:gd name="adj" fmla="val 1853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4" name="Cloud 13"/>
            <p:cNvSpPr/>
            <p:nvPr/>
          </p:nvSpPr>
          <p:spPr>
            <a:xfrm rot="21261055">
              <a:off x="4632570" y="1051467"/>
              <a:ext cx="1245530" cy="1589447"/>
            </a:xfrm>
            <a:prstGeom prst="cloud">
              <a:avLst/>
            </a:prstGeom>
            <a:solidFill>
              <a:srgbClr val="4E30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 name="Cloud 14"/>
            <p:cNvSpPr/>
            <p:nvPr/>
          </p:nvSpPr>
          <p:spPr>
            <a:xfrm rot="9086649">
              <a:off x="3694850" y="1121251"/>
              <a:ext cx="1245530" cy="1430868"/>
            </a:xfrm>
            <a:prstGeom prst="cloud">
              <a:avLst/>
            </a:prstGeom>
            <a:solidFill>
              <a:srgbClr val="4E30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6" name="Isosceles Triangle 15"/>
            <p:cNvSpPr/>
            <p:nvPr/>
          </p:nvSpPr>
          <p:spPr>
            <a:xfrm rot="10800000">
              <a:off x="4621826" y="2321525"/>
              <a:ext cx="432499" cy="343951"/>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7" name="Oval 16"/>
            <p:cNvSpPr/>
            <p:nvPr/>
          </p:nvSpPr>
          <p:spPr>
            <a:xfrm>
              <a:off x="4159905" y="735929"/>
              <a:ext cx="1317629" cy="16324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18" name="Group 17"/>
            <p:cNvGrpSpPr/>
            <p:nvPr/>
          </p:nvGrpSpPr>
          <p:grpSpPr>
            <a:xfrm>
              <a:off x="3968098" y="612373"/>
              <a:ext cx="1771040" cy="671400"/>
              <a:chOff x="5722762" y="331877"/>
              <a:chExt cx="1771040" cy="671400"/>
            </a:xfrm>
            <a:solidFill>
              <a:srgbClr val="DAA600"/>
            </a:solidFill>
          </p:grpSpPr>
          <p:sp>
            <p:nvSpPr>
              <p:cNvPr id="52" name="Oval 51"/>
              <p:cNvSpPr/>
              <p:nvPr/>
            </p:nvSpPr>
            <p:spPr>
              <a:xfrm>
                <a:off x="5722763" y="331877"/>
                <a:ext cx="1771039" cy="66391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3" name="Rounded Rectangle 52"/>
              <p:cNvSpPr/>
              <p:nvPr/>
            </p:nvSpPr>
            <p:spPr>
              <a:xfrm>
                <a:off x="5722762" y="767052"/>
                <a:ext cx="1771040" cy="23622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19" name="Group 64"/>
            <p:cNvGrpSpPr/>
            <p:nvPr/>
          </p:nvGrpSpPr>
          <p:grpSpPr>
            <a:xfrm flipH="1">
              <a:off x="4409504" y="3611136"/>
              <a:ext cx="995512" cy="1107825"/>
              <a:chOff x="7543805" y="3605661"/>
              <a:chExt cx="1066795" cy="1042539"/>
            </a:xfrm>
          </p:grpSpPr>
          <p:sp>
            <p:nvSpPr>
              <p:cNvPr id="47" name="Rounded Rectangle 46"/>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48" name="Group 162"/>
              <p:cNvGrpSpPr/>
              <p:nvPr/>
            </p:nvGrpSpPr>
            <p:grpSpPr>
              <a:xfrm>
                <a:off x="7543805" y="3605661"/>
                <a:ext cx="418448" cy="1042539"/>
                <a:chOff x="6827799" y="4847065"/>
                <a:chExt cx="794795" cy="1996712"/>
              </a:xfrm>
              <a:solidFill>
                <a:srgbClr val="D98A33"/>
              </a:solidFill>
            </p:grpSpPr>
            <p:sp>
              <p:nvSpPr>
                <p:cNvPr id="49" name="Double Wave 48"/>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0" name="Double Wave 1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1" name="Rounded Rectangle 50"/>
                <p:cNvSpPr/>
                <p:nvPr/>
              </p:nvSpPr>
              <p:spPr>
                <a:xfrm>
                  <a:off x="7103985" y="4847065"/>
                  <a:ext cx="518609" cy="47088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nvGrpSpPr>
            <p:cNvPr id="20" name="Group 19"/>
            <p:cNvGrpSpPr/>
            <p:nvPr/>
          </p:nvGrpSpPr>
          <p:grpSpPr>
            <a:xfrm>
              <a:off x="4202579" y="5154240"/>
              <a:ext cx="1223663" cy="272001"/>
              <a:chOff x="304800" y="2651912"/>
              <a:chExt cx="2514600" cy="376360"/>
            </a:xfrm>
          </p:grpSpPr>
          <p:grpSp>
            <p:nvGrpSpPr>
              <p:cNvPr id="35" name="Group 34"/>
              <p:cNvGrpSpPr/>
              <p:nvPr/>
            </p:nvGrpSpPr>
            <p:grpSpPr>
              <a:xfrm>
                <a:off x="304800" y="2665478"/>
                <a:ext cx="685800" cy="362794"/>
                <a:chOff x="304800" y="2665477"/>
                <a:chExt cx="1447800" cy="765899"/>
              </a:xfrm>
            </p:grpSpPr>
            <p:sp>
              <p:nvSpPr>
                <p:cNvPr id="45" name="Plaque 44"/>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6" name="Plaque 45"/>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36" name="Group 35"/>
              <p:cNvGrpSpPr/>
              <p:nvPr/>
            </p:nvGrpSpPr>
            <p:grpSpPr>
              <a:xfrm>
                <a:off x="914400" y="2660956"/>
                <a:ext cx="685800" cy="362794"/>
                <a:chOff x="304800" y="2665477"/>
                <a:chExt cx="1447800" cy="765899"/>
              </a:xfrm>
            </p:grpSpPr>
            <p:sp>
              <p:nvSpPr>
                <p:cNvPr id="43" name="Plaque 42"/>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4" name="Plaque 43"/>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37" name="Group 36"/>
              <p:cNvGrpSpPr/>
              <p:nvPr/>
            </p:nvGrpSpPr>
            <p:grpSpPr>
              <a:xfrm>
                <a:off x="1524000" y="2656434"/>
                <a:ext cx="685800" cy="362794"/>
                <a:chOff x="304800" y="2665477"/>
                <a:chExt cx="1447800" cy="765899"/>
              </a:xfrm>
            </p:grpSpPr>
            <p:sp>
              <p:nvSpPr>
                <p:cNvPr id="41" name="Plaque 40"/>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2" name="Plaque 41"/>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38" name="Group 37"/>
              <p:cNvGrpSpPr/>
              <p:nvPr/>
            </p:nvGrpSpPr>
            <p:grpSpPr>
              <a:xfrm>
                <a:off x="2133600" y="2651912"/>
                <a:ext cx="685800" cy="362794"/>
                <a:chOff x="304800" y="2665477"/>
                <a:chExt cx="1447800" cy="765899"/>
              </a:xfrm>
            </p:grpSpPr>
            <p:sp>
              <p:nvSpPr>
                <p:cNvPr id="39" name="Plaque 38"/>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0" name="Plaque 39"/>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nvGrpSpPr>
            <p:cNvPr id="21" name="Group 20"/>
            <p:cNvGrpSpPr/>
            <p:nvPr/>
          </p:nvGrpSpPr>
          <p:grpSpPr>
            <a:xfrm>
              <a:off x="3945738" y="966073"/>
              <a:ext cx="1793400" cy="326659"/>
              <a:chOff x="304800" y="2651912"/>
              <a:chExt cx="2514600" cy="376360"/>
            </a:xfrm>
          </p:grpSpPr>
          <p:grpSp>
            <p:nvGrpSpPr>
              <p:cNvPr id="23" name="Group 22"/>
              <p:cNvGrpSpPr/>
              <p:nvPr/>
            </p:nvGrpSpPr>
            <p:grpSpPr>
              <a:xfrm>
                <a:off x="304800" y="2665478"/>
                <a:ext cx="685800" cy="362794"/>
                <a:chOff x="304800" y="2665477"/>
                <a:chExt cx="1447800" cy="765899"/>
              </a:xfrm>
            </p:grpSpPr>
            <p:sp>
              <p:nvSpPr>
                <p:cNvPr id="33" name="Plaque 32"/>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4" name="Plaque 33"/>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4" name="Group 23"/>
              <p:cNvGrpSpPr/>
              <p:nvPr/>
            </p:nvGrpSpPr>
            <p:grpSpPr>
              <a:xfrm>
                <a:off x="914400" y="2660956"/>
                <a:ext cx="685800" cy="362794"/>
                <a:chOff x="304800" y="2665477"/>
                <a:chExt cx="1447800" cy="765899"/>
              </a:xfrm>
            </p:grpSpPr>
            <p:sp>
              <p:nvSpPr>
                <p:cNvPr id="31" name="Plaque 30"/>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2" name="Plaque 31"/>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5" name="Group 24"/>
              <p:cNvGrpSpPr/>
              <p:nvPr/>
            </p:nvGrpSpPr>
            <p:grpSpPr>
              <a:xfrm>
                <a:off x="1524000" y="2656434"/>
                <a:ext cx="685800" cy="362794"/>
                <a:chOff x="304800" y="2665477"/>
                <a:chExt cx="1447800" cy="765899"/>
              </a:xfrm>
            </p:grpSpPr>
            <p:sp>
              <p:nvSpPr>
                <p:cNvPr id="29" name="Plaque 28"/>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0" name="Plaque 29"/>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6" name="Group 25"/>
              <p:cNvGrpSpPr/>
              <p:nvPr/>
            </p:nvGrpSpPr>
            <p:grpSpPr>
              <a:xfrm>
                <a:off x="2133600" y="2651912"/>
                <a:ext cx="685800" cy="362794"/>
                <a:chOff x="304800" y="2665477"/>
                <a:chExt cx="1447800" cy="765899"/>
              </a:xfrm>
            </p:grpSpPr>
            <p:sp>
              <p:nvSpPr>
                <p:cNvPr id="27" name="Plaque 26"/>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8" name="Plaque 27"/>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sp>
        <p:nvSpPr>
          <p:cNvPr id="55" name="TextBox 54"/>
          <p:cNvSpPr txBox="1"/>
          <p:nvPr/>
        </p:nvSpPr>
        <p:spPr>
          <a:xfrm>
            <a:off x="190974" y="1156086"/>
            <a:ext cx="8595447" cy="369332"/>
          </a:xfrm>
          <a:prstGeom prst="rect">
            <a:avLst/>
          </a:prstGeom>
          <a:noFill/>
        </p:spPr>
        <p:txBody>
          <a:bodyPr wrap="square" rtlCol="0">
            <a:spAutoFit/>
          </a:bodyPr>
          <a:lstStyle/>
          <a:p>
            <a:r>
              <a:rPr lang="en-US" dirty="0">
                <a:solidFill>
                  <a:schemeClr val="bg1"/>
                </a:solidFill>
                <a:latin typeface="Abadi" panose="020B0604020104020204" pitchFamily="34" charset="0"/>
              </a:rPr>
              <a:t>He was the son</a:t>
            </a:r>
          </a:p>
        </p:txBody>
      </p:sp>
      <p:grpSp>
        <p:nvGrpSpPr>
          <p:cNvPr id="3" name="Group 2"/>
          <p:cNvGrpSpPr/>
          <p:nvPr/>
        </p:nvGrpSpPr>
        <p:grpSpPr>
          <a:xfrm>
            <a:off x="-1" y="-1"/>
            <a:ext cx="12237095" cy="6858001"/>
            <a:chOff x="-1" y="-1"/>
            <a:chExt cx="12237095" cy="6858001"/>
          </a:xfrm>
        </p:grpSpPr>
        <p:pic>
          <p:nvPicPr>
            <p:cNvPr id="56" name="Picture 55"/>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 y="-1"/>
              <a:ext cx="12237095" cy="6858001"/>
            </a:xfrm>
            <a:prstGeom prst="rect">
              <a:avLst/>
            </a:prstGeom>
          </p:spPr>
        </p:pic>
        <p:pic>
          <p:nvPicPr>
            <p:cNvPr id="57" name="Picture 56"/>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80378" y="193964"/>
              <a:ext cx="11876335" cy="6414653"/>
            </a:xfrm>
            <a:prstGeom prst="rect">
              <a:avLst/>
            </a:prstGeom>
          </p:spPr>
        </p:pic>
      </p:grpSp>
      <p:sp>
        <p:nvSpPr>
          <p:cNvPr id="58" name="TextBox 57"/>
          <p:cNvSpPr txBox="1"/>
          <p:nvPr/>
        </p:nvSpPr>
        <p:spPr>
          <a:xfrm>
            <a:off x="1724633" y="1201686"/>
            <a:ext cx="8581215" cy="707886"/>
          </a:xfrm>
          <a:prstGeom prst="rect">
            <a:avLst/>
          </a:prstGeom>
          <a:noFill/>
        </p:spPr>
        <p:txBody>
          <a:bodyPr wrap="square" rtlCol="0">
            <a:spAutoFit/>
          </a:bodyPr>
          <a:lstStyle/>
          <a:p>
            <a:pPr algn="ctr"/>
            <a:r>
              <a:rPr lang="en-US" sz="2000" dirty="0">
                <a:solidFill>
                  <a:schemeClr val="bg1"/>
                </a:solidFill>
                <a:latin typeface="Abadi" panose="020B0604020104020204" pitchFamily="34" charset="0"/>
              </a:rPr>
              <a:t>Israel turns away and breaks covenants with the Lord</a:t>
            </a:r>
          </a:p>
          <a:p>
            <a:pPr algn="ctr"/>
            <a:r>
              <a:rPr lang="en-US" sz="2000" dirty="0">
                <a:solidFill>
                  <a:schemeClr val="bg1"/>
                </a:solidFill>
                <a:latin typeface="Abadi" panose="020B0604020104020204" pitchFamily="34" charset="0"/>
              </a:rPr>
              <a:t>Separates from the Lord</a:t>
            </a:r>
          </a:p>
        </p:txBody>
      </p:sp>
      <p:sp>
        <p:nvSpPr>
          <p:cNvPr id="59" name="TextBox 58"/>
          <p:cNvSpPr txBox="1"/>
          <p:nvPr/>
        </p:nvSpPr>
        <p:spPr>
          <a:xfrm>
            <a:off x="-1" y="180196"/>
            <a:ext cx="12192000" cy="1107996"/>
          </a:xfrm>
          <a:prstGeom prst="rect">
            <a:avLst/>
          </a:prstGeom>
          <a:noFill/>
        </p:spPr>
        <p:txBody>
          <a:bodyPr wrap="square" rtlCol="0">
            <a:spAutoFit/>
          </a:bodyPr>
          <a:lstStyle/>
          <a:p>
            <a:pPr algn="ctr"/>
            <a:r>
              <a:rPr lang="en-US" sz="6600" dirty="0">
                <a:solidFill>
                  <a:schemeClr val="bg1"/>
                </a:solidFill>
                <a:latin typeface="Abadi" panose="020B0604020104020204" pitchFamily="34" charset="0"/>
              </a:rPr>
              <a:t>Worshipping Other Gods</a:t>
            </a:r>
          </a:p>
        </p:txBody>
      </p:sp>
      <p:sp>
        <p:nvSpPr>
          <p:cNvPr id="63" name="TextBox 62"/>
          <p:cNvSpPr txBox="1"/>
          <p:nvPr/>
        </p:nvSpPr>
        <p:spPr>
          <a:xfrm>
            <a:off x="190974" y="6271643"/>
            <a:ext cx="5531461" cy="307777"/>
          </a:xfrm>
          <a:prstGeom prst="rect">
            <a:avLst/>
          </a:prstGeom>
          <a:noFill/>
        </p:spPr>
        <p:txBody>
          <a:bodyPr wrap="square" rtlCol="0">
            <a:spAutoFit/>
          </a:bodyPr>
          <a:lstStyle/>
          <a:p>
            <a:r>
              <a:rPr lang="en-US" sz="1400" dirty="0">
                <a:solidFill>
                  <a:schemeClr val="bg1"/>
                </a:solidFill>
                <a:latin typeface="Abadi" panose="020B0604020104020204" pitchFamily="34" charset="0"/>
              </a:rPr>
              <a:t>Hosea 2:6</a:t>
            </a:r>
          </a:p>
        </p:txBody>
      </p:sp>
      <p:sp>
        <p:nvSpPr>
          <p:cNvPr id="60" name="TextBox 59"/>
          <p:cNvSpPr txBox="1"/>
          <p:nvPr/>
        </p:nvSpPr>
        <p:spPr>
          <a:xfrm>
            <a:off x="603532" y="1987308"/>
            <a:ext cx="5386249" cy="3477875"/>
          </a:xfrm>
          <a:prstGeom prst="rect">
            <a:avLst/>
          </a:prstGeom>
          <a:noFill/>
        </p:spPr>
        <p:txBody>
          <a:bodyPr wrap="square" rtlCol="0">
            <a:spAutoFit/>
          </a:bodyPr>
          <a:lstStyle/>
          <a:p>
            <a:r>
              <a:rPr lang="en-US" sz="2000" dirty="0">
                <a:solidFill>
                  <a:schemeClr val="bg1"/>
                </a:solidFill>
                <a:latin typeface="Abadi" panose="020B0604020104020204" pitchFamily="34" charset="0"/>
              </a:rPr>
              <a:t>“In a spiritual sense, to emphasize how serious it is, the damning sin of idolatry is called adultery.</a:t>
            </a:r>
          </a:p>
          <a:p>
            <a:endParaRPr lang="en-US" sz="2000" dirty="0">
              <a:solidFill>
                <a:schemeClr val="bg1"/>
              </a:solidFill>
              <a:latin typeface="Abadi" panose="020B0604020104020204" pitchFamily="34" charset="0"/>
            </a:endParaRPr>
          </a:p>
          <a:p>
            <a:r>
              <a:rPr lang="en-US" sz="2000" dirty="0">
                <a:solidFill>
                  <a:schemeClr val="bg1"/>
                </a:solidFill>
                <a:latin typeface="Abadi" panose="020B0604020104020204" pitchFamily="34" charset="0"/>
              </a:rPr>
              <a:t>When the Lord’s people forsake him and worship false god, their infidelity to Jehovah is described as </a:t>
            </a:r>
            <a:r>
              <a:rPr lang="en-US" sz="2000" dirty="0" err="1">
                <a:solidFill>
                  <a:schemeClr val="bg1"/>
                </a:solidFill>
                <a:latin typeface="Abadi" panose="020B0604020104020204" pitchFamily="34" charset="0"/>
              </a:rPr>
              <a:t>whoredoms</a:t>
            </a:r>
            <a:r>
              <a:rPr lang="en-US" sz="2000" dirty="0">
                <a:solidFill>
                  <a:schemeClr val="bg1"/>
                </a:solidFill>
                <a:latin typeface="Abadi" panose="020B0604020104020204" pitchFamily="34" charset="0"/>
              </a:rPr>
              <a:t> and adultery. </a:t>
            </a:r>
          </a:p>
          <a:p>
            <a:endParaRPr lang="en-US" sz="2000" dirty="0">
              <a:solidFill>
                <a:schemeClr val="bg1"/>
              </a:solidFill>
              <a:latin typeface="Abadi" panose="020B0604020104020204" pitchFamily="34" charset="0"/>
            </a:endParaRPr>
          </a:p>
          <a:p>
            <a:r>
              <a:rPr lang="en-US" sz="2000" dirty="0">
                <a:solidFill>
                  <a:schemeClr val="bg1"/>
                </a:solidFill>
                <a:latin typeface="Abadi" panose="020B0604020104020204" pitchFamily="34" charset="0"/>
              </a:rPr>
              <a:t>By forsaking the Lord, his people are unfaithful to their covenant vows, vows made to him who symbolically is their Husband.” (7)</a:t>
            </a:r>
          </a:p>
        </p:txBody>
      </p:sp>
      <p:pic>
        <p:nvPicPr>
          <p:cNvPr id="13314" name="Picture 2" descr="http://4.bp.blogspot.com/-z2GLu4iajls/UwipKyy0CoI/AAAAAAAAEHI/MBppLe-muZc/s1600/2+-+1017285662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737024" y="1672019"/>
            <a:ext cx="3241618" cy="4562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73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 y="-1"/>
            <a:ext cx="12237095" cy="6858001"/>
          </a:xfrm>
          <a:prstGeom prst="rect">
            <a:avLst/>
          </a:prstGeom>
        </p:spPr>
      </p:pic>
      <p:pic>
        <p:nvPicPr>
          <p:cNvPr id="2" name="Picture 1"/>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974" y="193964"/>
            <a:ext cx="11876335" cy="6414653"/>
          </a:xfrm>
          <a:prstGeom prst="rect">
            <a:avLst/>
          </a:prstGeom>
        </p:spPr>
      </p:pic>
      <p:grpSp>
        <p:nvGrpSpPr>
          <p:cNvPr id="5" name="Group 4"/>
          <p:cNvGrpSpPr/>
          <p:nvPr/>
        </p:nvGrpSpPr>
        <p:grpSpPr>
          <a:xfrm>
            <a:off x="9236669" y="1193001"/>
            <a:ext cx="2110203" cy="4501217"/>
            <a:chOff x="3694850" y="612373"/>
            <a:chExt cx="2211323" cy="5244147"/>
          </a:xfrm>
        </p:grpSpPr>
        <p:sp>
          <p:nvSpPr>
            <p:cNvPr id="6" name="Oval 5"/>
            <p:cNvSpPr/>
            <p:nvPr/>
          </p:nvSpPr>
          <p:spPr>
            <a:xfrm>
              <a:off x="5333207" y="3578273"/>
              <a:ext cx="497541" cy="6164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 name="Oval 6"/>
            <p:cNvSpPr/>
            <p:nvPr/>
          </p:nvSpPr>
          <p:spPr>
            <a:xfrm>
              <a:off x="3828975" y="3593580"/>
              <a:ext cx="497541" cy="6164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 name="Oval 7"/>
            <p:cNvSpPr/>
            <p:nvPr/>
          </p:nvSpPr>
          <p:spPr>
            <a:xfrm>
              <a:off x="4359408" y="5240087"/>
              <a:ext cx="517337" cy="616433"/>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 name="Oval 8"/>
            <p:cNvSpPr/>
            <p:nvPr/>
          </p:nvSpPr>
          <p:spPr>
            <a:xfrm>
              <a:off x="4907260" y="5238573"/>
              <a:ext cx="493581" cy="616433"/>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 name="Trapezoid 9"/>
            <p:cNvSpPr/>
            <p:nvPr/>
          </p:nvSpPr>
          <p:spPr>
            <a:xfrm rot="577485">
              <a:off x="3858408" y="2146827"/>
              <a:ext cx="847165" cy="1842247"/>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 name="Trapezoid 10"/>
            <p:cNvSpPr/>
            <p:nvPr/>
          </p:nvSpPr>
          <p:spPr>
            <a:xfrm rot="21170635">
              <a:off x="5059008" y="2146928"/>
              <a:ext cx="847165" cy="1842247"/>
            </a:xfrm>
            <a:prstGeom prst="trapezoid">
              <a:avLst>
                <a:gd name="adj" fmla="val 302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 name="Trapezoid 11"/>
            <p:cNvSpPr/>
            <p:nvPr/>
          </p:nvSpPr>
          <p:spPr>
            <a:xfrm rot="10800000">
              <a:off x="4312137" y="2158432"/>
              <a:ext cx="1058277" cy="1600201"/>
            </a:xfrm>
            <a:prstGeom prst="trapezoid">
              <a:avLst>
                <a:gd name="adj" fmla="val 912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 name="Trapezoid 12"/>
            <p:cNvSpPr/>
            <p:nvPr/>
          </p:nvSpPr>
          <p:spPr>
            <a:xfrm>
              <a:off x="4179095" y="3758636"/>
              <a:ext cx="1301676" cy="1700898"/>
            </a:xfrm>
            <a:prstGeom prst="trapezoid">
              <a:avLst>
                <a:gd name="adj" fmla="val 1853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4" name="Cloud 13"/>
            <p:cNvSpPr/>
            <p:nvPr/>
          </p:nvSpPr>
          <p:spPr>
            <a:xfrm rot="21261055">
              <a:off x="4632570" y="1051467"/>
              <a:ext cx="1245530" cy="1589447"/>
            </a:xfrm>
            <a:prstGeom prst="cloud">
              <a:avLst/>
            </a:prstGeom>
            <a:solidFill>
              <a:srgbClr val="4E30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 name="Cloud 14"/>
            <p:cNvSpPr/>
            <p:nvPr/>
          </p:nvSpPr>
          <p:spPr>
            <a:xfrm rot="9086649">
              <a:off x="3694850" y="1121251"/>
              <a:ext cx="1245530" cy="1430868"/>
            </a:xfrm>
            <a:prstGeom prst="cloud">
              <a:avLst/>
            </a:prstGeom>
            <a:solidFill>
              <a:srgbClr val="4E30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6" name="Isosceles Triangle 15"/>
            <p:cNvSpPr/>
            <p:nvPr/>
          </p:nvSpPr>
          <p:spPr>
            <a:xfrm rot="10800000">
              <a:off x="4621826" y="2321525"/>
              <a:ext cx="432499" cy="343951"/>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7" name="Oval 16"/>
            <p:cNvSpPr/>
            <p:nvPr/>
          </p:nvSpPr>
          <p:spPr>
            <a:xfrm>
              <a:off x="4159905" y="735929"/>
              <a:ext cx="1317629" cy="16324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18" name="Group 17"/>
            <p:cNvGrpSpPr/>
            <p:nvPr/>
          </p:nvGrpSpPr>
          <p:grpSpPr>
            <a:xfrm>
              <a:off x="3968098" y="612373"/>
              <a:ext cx="1771040" cy="671400"/>
              <a:chOff x="5722762" y="331877"/>
              <a:chExt cx="1771040" cy="671400"/>
            </a:xfrm>
            <a:solidFill>
              <a:srgbClr val="DAA600"/>
            </a:solidFill>
          </p:grpSpPr>
          <p:sp>
            <p:nvSpPr>
              <p:cNvPr id="52" name="Oval 51"/>
              <p:cNvSpPr/>
              <p:nvPr/>
            </p:nvSpPr>
            <p:spPr>
              <a:xfrm>
                <a:off x="5722763" y="331877"/>
                <a:ext cx="1771039" cy="66391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3" name="Rounded Rectangle 52"/>
              <p:cNvSpPr/>
              <p:nvPr/>
            </p:nvSpPr>
            <p:spPr>
              <a:xfrm>
                <a:off x="5722762" y="767052"/>
                <a:ext cx="1771040" cy="23622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19" name="Group 64"/>
            <p:cNvGrpSpPr/>
            <p:nvPr/>
          </p:nvGrpSpPr>
          <p:grpSpPr>
            <a:xfrm flipH="1">
              <a:off x="4409504" y="3611136"/>
              <a:ext cx="995512" cy="1107825"/>
              <a:chOff x="7543805" y="3605661"/>
              <a:chExt cx="1066795" cy="1042539"/>
            </a:xfrm>
          </p:grpSpPr>
          <p:sp>
            <p:nvSpPr>
              <p:cNvPr id="47" name="Rounded Rectangle 46"/>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48" name="Group 162"/>
              <p:cNvGrpSpPr/>
              <p:nvPr/>
            </p:nvGrpSpPr>
            <p:grpSpPr>
              <a:xfrm>
                <a:off x="7543805" y="3605661"/>
                <a:ext cx="418448" cy="1042539"/>
                <a:chOff x="6827799" y="4847065"/>
                <a:chExt cx="794795" cy="1996712"/>
              </a:xfrm>
              <a:solidFill>
                <a:srgbClr val="D98A33"/>
              </a:solidFill>
            </p:grpSpPr>
            <p:sp>
              <p:nvSpPr>
                <p:cNvPr id="49" name="Double Wave 48"/>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0" name="Double Wave 1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1" name="Rounded Rectangle 50"/>
                <p:cNvSpPr/>
                <p:nvPr/>
              </p:nvSpPr>
              <p:spPr>
                <a:xfrm>
                  <a:off x="7103985" y="4847065"/>
                  <a:ext cx="518609" cy="47088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nvGrpSpPr>
            <p:cNvPr id="20" name="Group 19"/>
            <p:cNvGrpSpPr/>
            <p:nvPr/>
          </p:nvGrpSpPr>
          <p:grpSpPr>
            <a:xfrm>
              <a:off x="4202579" y="5154240"/>
              <a:ext cx="1223663" cy="272001"/>
              <a:chOff x="304800" y="2651912"/>
              <a:chExt cx="2514600" cy="376360"/>
            </a:xfrm>
          </p:grpSpPr>
          <p:grpSp>
            <p:nvGrpSpPr>
              <p:cNvPr id="35" name="Group 34"/>
              <p:cNvGrpSpPr/>
              <p:nvPr/>
            </p:nvGrpSpPr>
            <p:grpSpPr>
              <a:xfrm>
                <a:off x="304800" y="2665478"/>
                <a:ext cx="685800" cy="362794"/>
                <a:chOff x="304800" y="2665477"/>
                <a:chExt cx="1447800" cy="765899"/>
              </a:xfrm>
            </p:grpSpPr>
            <p:sp>
              <p:nvSpPr>
                <p:cNvPr id="45" name="Plaque 44"/>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6" name="Plaque 45"/>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36" name="Group 35"/>
              <p:cNvGrpSpPr/>
              <p:nvPr/>
            </p:nvGrpSpPr>
            <p:grpSpPr>
              <a:xfrm>
                <a:off x="914400" y="2660956"/>
                <a:ext cx="685800" cy="362794"/>
                <a:chOff x="304800" y="2665477"/>
                <a:chExt cx="1447800" cy="765899"/>
              </a:xfrm>
            </p:grpSpPr>
            <p:sp>
              <p:nvSpPr>
                <p:cNvPr id="43" name="Plaque 42"/>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4" name="Plaque 43"/>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37" name="Group 36"/>
              <p:cNvGrpSpPr/>
              <p:nvPr/>
            </p:nvGrpSpPr>
            <p:grpSpPr>
              <a:xfrm>
                <a:off x="1524000" y="2656434"/>
                <a:ext cx="685800" cy="362794"/>
                <a:chOff x="304800" y="2665477"/>
                <a:chExt cx="1447800" cy="765899"/>
              </a:xfrm>
            </p:grpSpPr>
            <p:sp>
              <p:nvSpPr>
                <p:cNvPr id="41" name="Plaque 40"/>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2" name="Plaque 41"/>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38" name="Group 37"/>
              <p:cNvGrpSpPr/>
              <p:nvPr/>
            </p:nvGrpSpPr>
            <p:grpSpPr>
              <a:xfrm>
                <a:off x="2133600" y="2651912"/>
                <a:ext cx="685800" cy="362794"/>
                <a:chOff x="304800" y="2665477"/>
                <a:chExt cx="1447800" cy="765899"/>
              </a:xfrm>
            </p:grpSpPr>
            <p:sp>
              <p:nvSpPr>
                <p:cNvPr id="39" name="Plaque 38"/>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0" name="Plaque 39"/>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nvGrpSpPr>
            <p:cNvPr id="21" name="Group 20"/>
            <p:cNvGrpSpPr/>
            <p:nvPr/>
          </p:nvGrpSpPr>
          <p:grpSpPr>
            <a:xfrm>
              <a:off x="3945738" y="966073"/>
              <a:ext cx="1793400" cy="326659"/>
              <a:chOff x="304800" y="2651912"/>
              <a:chExt cx="2514600" cy="376360"/>
            </a:xfrm>
          </p:grpSpPr>
          <p:grpSp>
            <p:nvGrpSpPr>
              <p:cNvPr id="23" name="Group 22"/>
              <p:cNvGrpSpPr/>
              <p:nvPr/>
            </p:nvGrpSpPr>
            <p:grpSpPr>
              <a:xfrm>
                <a:off x="304800" y="2665478"/>
                <a:ext cx="685800" cy="362794"/>
                <a:chOff x="304800" y="2665477"/>
                <a:chExt cx="1447800" cy="765899"/>
              </a:xfrm>
            </p:grpSpPr>
            <p:sp>
              <p:nvSpPr>
                <p:cNvPr id="33" name="Plaque 32"/>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4" name="Plaque 33"/>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4" name="Group 23"/>
              <p:cNvGrpSpPr/>
              <p:nvPr/>
            </p:nvGrpSpPr>
            <p:grpSpPr>
              <a:xfrm>
                <a:off x="914400" y="2660956"/>
                <a:ext cx="685800" cy="362794"/>
                <a:chOff x="304800" y="2665477"/>
                <a:chExt cx="1447800" cy="765899"/>
              </a:xfrm>
            </p:grpSpPr>
            <p:sp>
              <p:nvSpPr>
                <p:cNvPr id="31" name="Plaque 30"/>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2" name="Plaque 31"/>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5" name="Group 24"/>
              <p:cNvGrpSpPr/>
              <p:nvPr/>
            </p:nvGrpSpPr>
            <p:grpSpPr>
              <a:xfrm>
                <a:off x="1524000" y="2656434"/>
                <a:ext cx="685800" cy="362794"/>
                <a:chOff x="304800" y="2665477"/>
                <a:chExt cx="1447800" cy="765899"/>
              </a:xfrm>
            </p:grpSpPr>
            <p:sp>
              <p:nvSpPr>
                <p:cNvPr id="29" name="Plaque 28"/>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0" name="Plaque 29"/>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6" name="Group 25"/>
              <p:cNvGrpSpPr/>
              <p:nvPr/>
            </p:nvGrpSpPr>
            <p:grpSpPr>
              <a:xfrm>
                <a:off x="2133600" y="2651912"/>
                <a:ext cx="685800" cy="362794"/>
                <a:chOff x="304800" y="2665477"/>
                <a:chExt cx="1447800" cy="765899"/>
              </a:xfrm>
            </p:grpSpPr>
            <p:sp>
              <p:nvSpPr>
                <p:cNvPr id="27" name="Plaque 26"/>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8" name="Plaque 27"/>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sp>
        <p:nvSpPr>
          <p:cNvPr id="55" name="TextBox 54"/>
          <p:cNvSpPr txBox="1"/>
          <p:nvPr/>
        </p:nvSpPr>
        <p:spPr>
          <a:xfrm>
            <a:off x="190974" y="1156086"/>
            <a:ext cx="8595447" cy="369332"/>
          </a:xfrm>
          <a:prstGeom prst="rect">
            <a:avLst/>
          </a:prstGeom>
          <a:noFill/>
        </p:spPr>
        <p:txBody>
          <a:bodyPr wrap="square" rtlCol="0">
            <a:spAutoFit/>
          </a:bodyPr>
          <a:lstStyle/>
          <a:p>
            <a:r>
              <a:rPr lang="en-US" dirty="0">
                <a:solidFill>
                  <a:schemeClr val="bg1"/>
                </a:solidFill>
                <a:latin typeface="Abadi" panose="020B0604020104020204" pitchFamily="34" charset="0"/>
              </a:rPr>
              <a:t>He was the son</a:t>
            </a:r>
          </a:p>
        </p:txBody>
      </p:sp>
      <p:grpSp>
        <p:nvGrpSpPr>
          <p:cNvPr id="3" name="Group 2"/>
          <p:cNvGrpSpPr/>
          <p:nvPr/>
        </p:nvGrpSpPr>
        <p:grpSpPr>
          <a:xfrm>
            <a:off x="-1" y="-1"/>
            <a:ext cx="12237095" cy="6858001"/>
            <a:chOff x="-1" y="-1"/>
            <a:chExt cx="12237095" cy="6858001"/>
          </a:xfrm>
        </p:grpSpPr>
        <p:pic>
          <p:nvPicPr>
            <p:cNvPr id="56" name="Picture 55"/>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 y="-1"/>
              <a:ext cx="12237095" cy="6858001"/>
            </a:xfrm>
            <a:prstGeom prst="rect">
              <a:avLst/>
            </a:prstGeom>
          </p:spPr>
        </p:pic>
        <p:pic>
          <p:nvPicPr>
            <p:cNvPr id="57" name="Picture 56"/>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80378" y="193964"/>
              <a:ext cx="11876335" cy="6414653"/>
            </a:xfrm>
            <a:prstGeom prst="rect">
              <a:avLst/>
            </a:prstGeom>
          </p:spPr>
        </p:pic>
      </p:grpSp>
      <p:grpSp>
        <p:nvGrpSpPr>
          <p:cNvPr id="86" name="Group 85"/>
          <p:cNvGrpSpPr/>
          <p:nvPr/>
        </p:nvGrpSpPr>
        <p:grpSpPr>
          <a:xfrm>
            <a:off x="545852" y="1218887"/>
            <a:ext cx="2629199" cy="1948963"/>
            <a:chOff x="424876" y="552760"/>
            <a:chExt cx="2629199" cy="1948963"/>
          </a:xfrm>
        </p:grpSpPr>
        <p:sp>
          <p:nvSpPr>
            <p:cNvPr id="62" name="TextBox 61"/>
            <p:cNvSpPr txBox="1"/>
            <p:nvPr/>
          </p:nvSpPr>
          <p:spPr>
            <a:xfrm>
              <a:off x="587677" y="552760"/>
              <a:ext cx="2183232" cy="400110"/>
            </a:xfrm>
            <a:prstGeom prst="rect">
              <a:avLst/>
            </a:prstGeom>
            <a:solidFill>
              <a:schemeClr val="accent6">
                <a:lumMod val="75000"/>
              </a:schemeClr>
            </a:solidFill>
          </p:spPr>
          <p:txBody>
            <a:bodyPr wrap="square" rtlCol="0">
              <a:spAutoFit/>
            </a:bodyPr>
            <a:lstStyle/>
            <a:p>
              <a:pPr algn="ctr"/>
              <a:r>
                <a:rPr lang="en-US" sz="2000" i="1" dirty="0">
                  <a:solidFill>
                    <a:schemeClr val="bg1"/>
                  </a:solidFill>
                  <a:latin typeface="Abadi" panose="020B0604020104020204" pitchFamily="34" charset="0"/>
                </a:rPr>
                <a:t>Hosea 2:14–15</a:t>
              </a:r>
              <a:endParaRPr lang="en-US" sz="2000" dirty="0">
                <a:solidFill>
                  <a:schemeClr val="bg1"/>
                </a:solidFill>
                <a:latin typeface="Abadi" panose="020B0604020104020204" pitchFamily="34" charset="0"/>
              </a:endParaRPr>
            </a:p>
          </p:txBody>
        </p:sp>
        <p:sp>
          <p:nvSpPr>
            <p:cNvPr id="79" name="TextBox 78"/>
            <p:cNvSpPr txBox="1"/>
            <p:nvPr/>
          </p:nvSpPr>
          <p:spPr>
            <a:xfrm>
              <a:off x="424876" y="1486060"/>
              <a:ext cx="2629199" cy="1015663"/>
            </a:xfrm>
            <a:prstGeom prst="rect">
              <a:avLst/>
            </a:prstGeom>
            <a:solidFill>
              <a:schemeClr val="accent6">
                <a:lumMod val="75000"/>
              </a:schemeClr>
            </a:solidFill>
          </p:spPr>
          <p:txBody>
            <a:bodyPr wrap="square" rtlCol="0">
              <a:spAutoFit/>
            </a:bodyPr>
            <a:lstStyle/>
            <a:p>
              <a:pPr algn="ctr"/>
              <a:r>
                <a:rPr lang="en-US" sz="2000" i="1" dirty="0">
                  <a:solidFill>
                    <a:schemeClr val="bg1"/>
                  </a:solidFill>
                  <a:latin typeface="Abadi" panose="020B0604020104020204" pitchFamily="34" charset="0"/>
                </a:rPr>
                <a:t>Allure =  and invitation to return to the Lord</a:t>
              </a:r>
              <a:endParaRPr lang="en-US" sz="2000" dirty="0">
                <a:solidFill>
                  <a:schemeClr val="bg1"/>
                </a:solidFill>
                <a:latin typeface="Abadi" panose="020B0604020104020204" pitchFamily="34" charset="0"/>
              </a:endParaRPr>
            </a:p>
          </p:txBody>
        </p:sp>
        <p:sp>
          <p:nvSpPr>
            <p:cNvPr id="22" name="Down Arrow 21"/>
            <p:cNvSpPr/>
            <p:nvPr/>
          </p:nvSpPr>
          <p:spPr>
            <a:xfrm>
              <a:off x="1532409" y="997500"/>
              <a:ext cx="415636" cy="46754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87" name="Group 86"/>
          <p:cNvGrpSpPr/>
          <p:nvPr/>
        </p:nvGrpSpPr>
        <p:grpSpPr>
          <a:xfrm>
            <a:off x="3640403" y="1205015"/>
            <a:ext cx="2741387" cy="2249789"/>
            <a:chOff x="3408953" y="538690"/>
            <a:chExt cx="2741387" cy="2249789"/>
          </a:xfrm>
        </p:grpSpPr>
        <p:sp>
          <p:nvSpPr>
            <p:cNvPr id="76" name="TextBox 75"/>
            <p:cNvSpPr txBox="1"/>
            <p:nvPr/>
          </p:nvSpPr>
          <p:spPr>
            <a:xfrm>
              <a:off x="3889325" y="538690"/>
              <a:ext cx="2027639" cy="400110"/>
            </a:xfrm>
            <a:prstGeom prst="rect">
              <a:avLst/>
            </a:prstGeom>
            <a:solidFill>
              <a:schemeClr val="accent5">
                <a:lumMod val="75000"/>
              </a:schemeClr>
            </a:solidFill>
          </p:spPr>
          <p:txBody>
            <a:bodyPr wrap="square" rtlCol="0">
              <a:spAutoFit/>
            </a:bodyPr>
            <a:lstStyle/>
            <a:p>
              <a:pPr algn="ctr"/>
              <a:r>
                <a:rPr lang="en-US" sz="2000" i="1" dirty="0">
                  <a:solidFill>
                    <a:schemeClr val="bg1"/>
                  </a:solidFill>
                  <a:latin typeface="Abadi" panose="020B0604020104020204" pitchFamily="34" charset="0"/>
                </a:rPr>
                <a:t>Hosea 2:17</a:t>
              </a:r>
              <a:endParaRPr lang="en-US" sz="2000" dirty="0">
                <a:solidFill>
                  <a:schemeClr val="bg1"/>
                </a:solidFill>
                <a:latin typeface="Abadi" panose="020B0604020104020204" pitchFamily="34" charset="0"/>
              </a:endParaRPr>
            </a:p>
          </p:txBody>
        </p:sp>
        <p:sp>
          <p:nvSpPr>
            <p:cNvPr id="80" name="TextBox 79"/>
            <p:cNvSpPr txBox="1"/>
            <p:nvPr/>
          </p:nvSpPr>
          <p:spPr>
            <a:xfrm>
              <a:off x="3408953" y="1465040"/>
              <a:ext cx="2741387" cy="1323439"/>
            </a:xfrm>
            <a:prstGeom prst="rect">
              <a:avLst/>
            </a:prstGeom>
            <a:solidFill>
              <a:schemeClr val="accent5">
                <a:lumMod val="75000"/>
              </a:schemeClr>
            </a:solidFill>
          </p:spPr>
          <p:txBody>
            <a:bodyPr wrap="square" rtlCol="0">
              <a:spAutoFit/>
            </a:bodyPr>
            <a:lstStyle/>
            <a:p>
              <a:pPr algn="ctr"/>
              <a:r>
                <a:rPr lang="en-US" sz="2000" i="1" dirty="0">
                  <a:solidFill>
                    <a:schemeClr val="bg1"/>
                  </a:solidFill>
                  <a:latin typeface="Abadi" panose="020B0604020104020204" pitchFamily="34" charset="0"/>
                </a:rPr>
                <a:t>Take away names of </a:t>
              </a:r>
              <a:r>
                <a:rPr lang="en-US" sz="2000" i="1" dirty="0" err="1">
                  <a:solidFill>
                    <a:schemeClr val="bg1"/>
                  </a:solidFill>
                  <a:latin typeface="Abadi" panose="020B0604020104020204" pitchFamily="34" charset="0"/>
                </a:rPr>
                <a:t>Baalim</a:t>
              </a:r>
              <a:r>
                <a:rPr lang="en-US" sz="2000" i="1" dirty="0">
                  <a:solidFill>
                    <a:schemeClr val="bg1"/>
                  </a:solidFill>
                  <a:latin typeface="Abadi" panose="020B0604020104020204" pitchFamily="34" charset="0"/>
                </a:rPr>
                <a:t> = They would no longer worship the idols (Baal)</a:t>
              </a:r>
              <a:endParaRPr lang="en-US" sz="2000" dirty="0">
                <a:solidFill>
                  <a:schemeClr val="bg1"/>
                </a:solidFill>
                <a:latin typeface="Abadi" panose="020B0604020104020204" pitchFamily="34" charset="0"/>
              </a:endParaRPr>
            </a:p>
          </p:txBody>
        </p:sp>
        <p:sp>
          <p:nvSpPr>
            <p:cNvPr id="82" name="Down Arrow 81"/>
            <p:cNvSpPr/>
            <p:nvPr/>
          </p:nvSpPr>
          <p:spPr>
            <a:xfrm>
              <a:off x="4679675" y="952870"/>
              <a:ext cx="415636" cy="46754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88" name="Group 87"/>
          <p:cNvGrpSpPr/>
          <p:nvPr/>
        </p:nvGrpSpPr>
        <p:grpSpPr>
          <a:xfrm>
            <a:off x="6842756" y="1193001"/>
            <a:ext cx="2447225" cy="2589663"/>
            <a:chOff x="6596850" y="506593"/>
            <a:chExt cx="2447225" cy="2589663"/>
          </a:xfrm>
        </p:grpSpPr>
        <p:sp>
          <p:nvSpPr>
            <p:cNvPr id="77" name="TextBox 76"/>
            <p:cNvSpPr txBox="1"/>
            <p:nvPr/>
          </p:nvSpPr>
          <p:spPr>
            <a:xfrm>
              <a:off x="6760534" y="506593"/>
              <a:ext cx="2132814" cy="400110"/>
            </a:xfrm>
            <a:prstGeom prst="rect">
              <a:avLst/>
            </a:prstGeom>
            <a:solidFill>
              <a:srgbClr val="00B050"/>
            </a:solidFill>
          </p:spPr>
          <p:txBody>
            <a:bodyPr wrap="square" rtlCol="0">
              <a:spAutoFit/>
            </a:bodyPr>
            <a:lstStyle/>
            <a:p>
              <a:pPr algn="ctr"/>
              <a:r>
                <a:rPr lang="en-US" sz="2000" i="1" dirty="0">
                  <a:solidFill>
                    <a:schemeClr val="bg1"/>
                  </a:solidFill>
                  <a:latin typeface="Abadi" panose="020B0604020104020204" pitchFamily="34" charset="0"/>
                </a:rPr>
                <a:t>Hosea 2:19–20</a:t>
              </a:r>
              <a:endParaRPr lang="en-US" sz="2000" dirty="0">
                <a:solidFill>
                  <a:schemeClr val="bg1"/>
                </a:solidFill>
                <a:latin typeface="Abadi" panose="020B0604020104020204" pitchFamily="34" charset="0"/>
              </a:endParaRPr>
            </a:p>
          </p:txBody>
        </p:sp>
        <p:sp>
          <p:nvSpPr>
            <p:cNvPr id="81" name="TextBox 80"/>
            <p:cNvSpPr txBox="1"/>
            <p:nvPr/>
          </p:nvSpPr>
          <p:spPr>
            <a:xfrm>
              <a:off x="6596850" y="1465040"/>
              <a:ext cx="2447225" cy="1631216"/>
            </a:xfrm>
            <a:prstGeom prst="rect">
              <a:avLst/>
            </a:prstGeom>
            <a:solidFill>
              <a:srgbClr val="00B050"/>
            </a:solidFill>
          </p:spPr>
          <p:txBody>
            <a:bodyPr wrap="square" rtlCol="0">
              <a:spAutoFit/>
            </a:bodyPr>
            <a:lstStyle/>
            <a:p>
              <a:pPr algn="ctr"/>
              <a:r>
                <a:rPr lang="en-US" sz="2000" i="1" dirty="0">
                  <a:solidFill>
                    <a:schemeClr val="bg1"/>
                  </a:solidFill>
                  <a:latin typeface="Abadi" panose="020B0604020104020204" pitchFamily="34" charset="0"/>
                </a:rPr>
                <a:t>Betroth = a binding commitment. To reestablish the Lord’s covenant with Israel…to bind</a:t>
              </a:r>
              <a:endParaRPr lang="en-US" sz="2000" dirty="0">
                <a:solidFill>
                  <a:schemeClr val="bg1"/>
                </a:solidFill>
                <a:latin typeface="Abadi" panose="020B0604020104020204" pitchFamily="34" charset="0"/>
              </a:endParaRPr>
            </a:p>
          </p:txBody>
        </p:sp>
        <p:sp>
          <p:nvSpPr>
            <p:cNvPr id="83" name="Down Arrow 82"/>
            <p:cNvSpPr/>
            <p:nvPr/>
          </p:nvSpPr>
          <p:spPr>
            <a:xfrm>
              <a:off x="7619123" y="927804"/>
              <a:ext cx="415636" cy="46754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89" name="Group 88"/>
          <p:cNvGrpSpPr/>
          <p:nvPr/>
        </p:nvGrpSpPr>
        <p:grpSpPr>
          <a:xfrm>
            <a:off x="9842156" y="1164119"/>
            <a:ext cx="2097909" cy="1677724"/>
            <a:chOff x="9721180" y="497992"/>
            <a:chExt cx="2097909" cy="1677724"/>
          </a:xfrm>
        </p:grpSpPr>
        <p:sp>
          <p:nvSpPr>
            <p:cNvPr id="78" name="TextBox 77"/>
            <p:cNvSpPr txBox="1"/>
            <p:nvPr/>
          </p:nvSpPr>
          <p:spPr>
            <a:xfrm>
              <a:off x="9747498" y="497992"/>
              <a:ext cx="2071591" cy="400110"/>
            </a:xfrm>
            <a:prstGeom prst="rect">
              <a:avLst/>
            </a:prstGeom>
            <a:solidFill>
              <a:srgbClr val="7030A0"/>
            </a:solidFill>
          </p:spPr>
          <p:txBody>
            <a:bodyPr wrap="square" rtlCol="0">
              <a:spAutoFit/>
            </a:bodyPr>
            <a:lstStyle/>
            <a:p>
              <a:pPr algn="ctr"/>
              <a:r>
                <a:rPr lang="en-US" sz="2000" i="1" dirty="0">
                  <a:solidFill>
                    <a:schemeClr val="bg1"/>
                  </a:solidFill>
                  <a:latin typeface="Abadi" panose="020B0604020104020204" pitchFamily="34" charset="0"/>
                </a:rPr>
                <a:t>Hosea 2: 23</a:t>
              </a:r>
              <a:endParaRPr lang="en-US" sz="2000" dirty="0">
                <a:solidFill>
                  <a:schemeClr val="bg1"/>
                </a:solidFill>
                <a:latin typeface="Abadi" panose="020B0604020104020204" pitchFamily="34" charset="0"/>
              </a:endParaRPr>
            </a:p>
          </p:txBody>
        </p:sp>
        <p:sp>
          <p:nvSpPr>
            <p:cNvPr id="84" name="TextBox 83"/>
            <p:cNvSpPr txBox="1"/>
            <p:nvPr/>
          </p:nvSpPr>
          <p:spPr>
            <a:xfrm>
              <a:off x="9721180" y="1467830"/>
              <a:ext cx="2071591" cy="707886"/>
            </a:xfrm>
            <a:prstGeom prst="rect">
              <a:avLst/>
            </a:prstGeom>
            <a:solidFill>
              <a:srgbClr val="7030A0"/>
            </a:solidFill>
          </p:spPr>
          <p:txBody>
            <a:bodyPr wrap="square" rtlCol="0">
              <a:spAutoFit/>
            </a:bodyPr>
            <a:lstStyle/>
            <a:p>
              <a:pPr algn="ctr"/>
              <a:r>
                <a:rPr lang="en-US" sz="2000" i="1" dirty="0">
                  <a:solidFill>
                    <a:schemeClr val="bg1"/>
                  </a:solidFill>
                  <a:latin typeface="Abadi" panose="020B0604020104020204" pitchFamily="34" charset="0"/>
                </a:rPr>
                <a:t>Sow = To scatter then to gather</a:t>
              </a:r>
              <a:endParaRPr lang="en-US" sz="2000" dirty="0">
                <a:solidFill>
                  <a:schemeClr val="bg1"/>
                </a:solidFill>
                <a:latin typeface="Abadi" panose="020B0604020104020204" pitchFamily="34" charset="0"/>
              </a:endParaRPr>
            </a:p>
          </p:txBody>
        </p:sp>
        <p:sp>
          <p:nvSpPr>
            <p:cNvPr id="85" name="Down Arrow 84"/>
            <p:cNvSpPr/>
            <p:nvPr/>
          </p:nvSpPr>
          <p:spPr>
            <a:xfrm>
              <a:off x="10607091" y="969188"/>
              <a:ext cx="415636" cy="46754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90" name="Rectangle 89"/>
          <p:cNvSpPr/>
          <p:nvPr/>
        </p:nvSpPr>
        <p:spPr>
          <a:xfrm>
            <a:off x="190974" y="320349"/>
            <a:ext cx="11749091" cy="646331"/>
          </a:xfrm>
          <a:prstGeom prst="rect">
            <a:avLst/>
          </a:prstGeom>
        </p:spPr>
        <p:txBody>
          <a:bodyPr wrap="square">
            <a:spAutoFit/>
          </a:bodyPr>
          <a:lstStyle/>
          <a:p>
            <a:pPr algn="ctr" fontAlgn="base"/>
            <a:r>
              <a:rPr lang="en-US" sz="3600" dirty="0">
                <a:solidFill>
                  <a:schemeClr val="bg1"/>
                </a:solidFill>
                <a:latin typeface="Calibri" panose="020F0502020204030204" pitchFamily="34" charset="0"/>
              </a:rPr>
              <a:t>What did the Lord say He would eventually do for Israel?</a:t>
            </a:r>
            <a:endParaRPr lang="en-US" sz="3600" b="0" i="0" dirty="0">
              <a:solidFill>
                <a:schemeClr val="bg1"/>
              </a:solidFill>
              <a:effectLst/>
              <a:latin typeface="Calibri" panose="020F0502020204030204" pitchFamily="34" charset="0"/>
            </a:endParaRPr>
          </a:p>
        </p:txBody>
      </p:sp>
      <p:pic>
        <p:nvPicPr>
          <p:cNvPr id="14338" name="Picture 2" descr="http://nebula.wsimg.com/148dfaf190b2e17c292b6c7061524d08?AccessKeyId=EFD593A505B4807292B4&amp;disposition=0&amp;alloworigi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65" y="3850482"/>
            <a:ext cx="2237487" cy="167499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www.reverendkimtavendale.com/images/handfasting806-200p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9270" y="4775610"/>
            <a:ext cx="2213074" cy="1515957"/>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beingchurchin21stc.files.wordpress.com/2011/02/sowing-see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5435" y="4162696"/>
            <a:ext cx="1860356" cy="1392379"/>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http://www.badnewsaboutchristianity.com/pics_03/false_idol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9223" y="4016417"/>
            <a:ext cx="1917982" cy="2240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61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1000"/>
                                        <p:tgtEl>
                                          <p:spTgt spid="86"/>
                                        </p:tgtEl>
                                      </p:cBhvr>
                                    </p:animEffect>
                                    <p:anim calcmode="lin" valueType="num">
                                      <p:cBhvr>
                                        <p:cTn id="8" dur="1000" fill="hold"/>
                                        <p:tgtEl>
                                          <p:spTgt spid="86"/>
                                        </p:tgtEl>
                                        <p:attrNameLst>
                                          <p:attrName>ppt_x</p:attrName>
                                        </p:attrNameLst>
                                      </p:cBhvr>
                                      <p:tavLst>
                                        <p:tav tm="0">
                                          <p:val>
                                            <p:strVal val="#ppt_x"/>
                                          </p:val>
                                        </p:tav>
                                        <p:tav tm="100000">
                                          <p:val>
                                            <p:strVal val="#ppt_x"/>
                                          </p:val>
                                        </p:tav>
                                      </p:tavLst>
                                    </p:anim>
                                    <p:anim calcmode="lin" valueType="num">
                                      <p:cBhvr>
                                        <p:cTn id="9" dur="1000" fill="hold"/>
                                        <p:tgtEl>
                                          <p:spTgt spid="8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338"/>
                                        </p:tgtEl>
                                        <p:attrNameLst>
                                          <p:attrName>style.visibility</p:attrName>
                                        </p:attrNameLst>
                                      </p:cBhvr>
                                      <p:to>
                                        <p:strVal val="visible"/>
                                      </p:to>
                                    </p:set>
                                    <p:animEffect transition="in" filter="fade">
                                      <p:cBhvr>
                                        <p:cTn id="12" dur="1000"/>
                                        <p:tgtEl>
                                          <p:spTgt spid="14338"/>
                                        </p:tgtEl>
                                      </p:cBhvr>
                                    </p:animEffect>
                                    <p:anim calcmode="lin" valueType="num">
                                      <p:cBhvr>
                                        <p:cTn id="13" dur="1000" fill="hold"/>
                                        <p:tgtEl>
                                          <p:spTgt spid="14338"/>
                                        </p:tgtEl>
                                        <p:attrNameLst>
                                          <p:attrName>ppt_x</p:attrName>
                                        </p:attrNameLst>
                                      </p:cBhvr>
                                      <p:tavLst>
                                        <p:tav tm="0">
                                          <p:val>
                                            <p:strVal val="#ppt_x"/>
                                          </p:val>
                                        </p:tav>
                                        <p:tav tm="100000">
                                          <p:val>
                                            <p:strVal val="#ppt_x"/>
                                          </p:val>
                                        </p:tav>
                                      </p:tavLst>
                                    </p:anim>
                                    <p:anim calcmode="lin" valueType="num">
                                      <p:cBhvr>
                                        <p:cTn id="14" dur="1000" fill="hold"/>
                                        <p:tgtEl>
                                          <p:spTgt spid="1433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fade">
                                      <p:cBhvr>
                                        <p:cTn id="19" dur="1000"/>
                                        <p:tgtEl>
                                          <p:spTgt spid="87"/>
                                        </p:tgtEl>
                                      </p:cBhvr>
                                    </p:animEffect>
                                    <p:anim calcmode="lin" valueType="num">
                                      <p:cBhvr>
                                        <p:cTn id="20" dur="1000" fill="hold"/>
                                        <p:tgtEl>
                                          <p:spTgt spid="87"/>
                                        </p:tgtEl>
                                        <p:attrNameLst>
                                          <p:attrName>ppt_x</p:attrName>
                                        </p:attrNameLst>
                                      </p:cBhvr>
                                      <p:tavLst>
                                        <p:tav tm="0">
                                          <p:val>
                                            <p:strVal val="#ppt_x"/>
                                          </p:val>
                                        </p:tav>
                                        <p:tav tm="100000">
                                          <p:val>
                                            <p:strVal val="#ppt_x"/>
                                          </p:val>
                                        </p:tav>
                                      </p:tavLst>
                                    </p:anim>
                                    <p:anim calcmode="lin" valueType="num">
                                      <p:cBhvr>
                                        <p:cTn id="21" dur="1000" fill="hold"/>
                                        <p:tgtEl>
                                          <p:spTgt spid="87"/>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14344"/>
                                        </p:tgtEl>
                                        <p:attrNameLst>
                                          <p:attrName>style.visibility</p:attrName>
                                        </p:attrNameLst>
                                      </p:cBhvr>
                                      <p:to>
                                        <p:strVal val="visible"/>
                                      </p:to>
                                    </p:set>
                                    <p:animEffect transition="in" filter="fade">
                                      <p:cBhvr>
                                        <p:cTn id="24" dur="1000"/>
                                        <p:tgtEl>
                                          <p:spTgt spid="14344"/>
                                        </p:tgtEl>
                                      </p:cBhvr>
                                    </p:animEffect>
                                    <p:anim calcmode="lin" valueType="num">
                                      <p:cBhvr>
                                        <p:cTn id="25" dur="1000" fill="hold"/>
                                        <p:tgtEl>
                                          <p:spTgt spid="14344"/>
                                        </p:tgtEl>
                                        <p:attrNameLst>
                                          <p:attrName>ppt_x</p:attrName>
                                        </p:attrNameLst>
                                      </p:cBhvr>
                                      <p:tavLst>
                                        <p:tav tm="0">
                                          <p:val>
                                            <p:strVal val="#ppt_x"/>
                                          </p:val>
                                        </p:tav>
                                        <p:tav tm="100000">
                                          <p:val>
                                            <p:strVal val="#ppt_x"/>
                                          </p:val>
                                        </p:tav>
                                      </p:tavLst>
                                    </p:anim>
                                    <p:anim calcmode="lin" valueType="num">
                                      <p:cBhvr>
                                        <p:cTn id="26" dur="1000" fill="hold"/>
                                        <p:tgtEl>
                                          <p:spTgt spid="1434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88"/>
                                        </p:tgtEl>
                                        <p:attrNameLst>
                                          <p:attrName>style.visibility</p:attrName>
                                        </p:attrNameLst>
                                      </p:cBhvr>
                                      <p:to>
                                        <p:strVal val="visible"/>
                                      </p:to>
                                    </p:set>
                                    <p:animEffect transition="in" filter="fade">
                                      <p:cBhvr>
                                        <p:cTn id="31" dur="1000"/>
                                        <p:tgtEl>
                                          <p:spTgt spid="88"/>
                                        </p:tgtEl>
                                      </p:cBhvr>
                                    </p:animEffect>
                                    <p:anim calcmode="lin" valueType="num">
                                      <p:cBhvr>
                                        <p:cTn id="32" dur="1000" fill="hold"/>
                                        <p:tgtEl>
                                          <p:spTgt spid="88"/>
                                        </p:tgtEl>
                                        <p:attrNameLst>
                                          <p:attrName>ppt_x</p:attrName>
                                        </p:attrNameLst>
                                      </p:cBhvr>
                                      <p:tavLst>
                                        <p:tav tm="0">
                                          <p:val>
                                            <p:strVal val="#ppt_x"/>
                                          </p:val>
                                        </p:tav>
                                        <p:tav tm="100000">
                                          <p:val>
                                            <p:strVal val="#ppt_x"/>
                                          </p:val>
                                        </p:tav>
                                      </p:tavLst>
                                    </p:anim>
                                    <p:anim calcmode="lin" valueType="num">
                                      <p:cBhvr>
                                        <p:cTn id="33" dur="1000" fill="hold"/>
                                        <p:tgtEl>
                                          <p:spTgt spid="88"/>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14340"/>
                                        </p:tgtEl>
                                        <p:attrNameLst>
                                          <p:attrName>style.visibility</p:attrName>
                                        </p:attrNameLst>
                                      </p:cBhvr>
                                      <p:to>
                                        <p:strVal val="visible"/>
                                      </p:to>
                                    </p:set>
                                    <p:animEffect transition="in" filter="fade">
                                      <p:cBhvr>
                                        <p:cTn id="36" dur="1000"/>
                                        <p:tgtEl>
                                          <p:spTgt spid="14340"/>
                                        </p:tgtEl>
                                      </p:cBhvr>
                                    </p:animEffect>
                                    <p:anim calcmode="lin" valueType="num">
                                      <p:cBhvr>
                                        <p:cTn id="37" dur="1000" fill="hold"/>
                                        <p:tgtEl>
                                          <p:spTgt spid="14340"/>
                                        </p:tgtEl>
                                        <p:attrNameLst>
                                          <p:attrName>ppt_x</p:attrName>
                                        </p:attrNameLst>
                                      </p:cBhvr>
                                      <p:tavLst>
                                        <p:tav tm="0">
                                          <p:val>
                                            <p:strVal val="#ppt_x"/>
                                          </p:val>
                                        </p:tav>
                                        <p:tav tm="100000">
                                          <p:val>
                                            <p:strVal val="#ppt_x"/>
                                          </p:val>
                                        </p:tav>
                                      </p:tavLst>
                                    </p:anim>
                                    <p:anim calcmode="lin" valueType="num">
                                      <p:cBhvr>
                                        <p:cTn id="38" dur="1000" fill="hold"/>
                                        <p:tgtEl>
                                          <p:spTgt spid="1434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nodeType="clickEffect">
                                  <p:stCondLst>
                                    <p:cond delay="0"/>
                                  </p:stCondLst>
                                  <p:childTnLst>
                                    <p:set>
                                      <p:cBhvr>
                                        <p:cTn id="42" dur="1" fill="hold">
                                          <p:stCondLst>
                                            <p:cond delay="0"/>
                                          </p:stCondLst>
                                        </p:cTn>
                                        <p:tgtEl>
                                          <p:spTgt spid="89"/>
                                        </p:tgtEl>
                                        <p:attrNameLst>
                                          <p:attrName>style.visibility</p:attrName>
                                        </p:attrNameLst>
                                      </p:cBhvr>
                                      <p:to>
                                        <p:strVal val="visible"/>
                                      </p:to>
                                    </p:set>
                                    <p:animEffect transition="in" filter="fade">
                                      <p:cBhvr>
                                        <p:cTn id="43" dur="1000"/>
                                        <p:tgtEl>
                                          <p:spTgt spid="89"/>
                                        </p:tgtEl>
                                      </p:cBhvr>
                                    </p:animEffect>
                                    <p:anim calcmode="lin" valueType="num">
                                      <p:cBhvr>
                                        <p:cTn id="44" dur="1000" fill="hold"/>
                                        <p:tgtEl>
                                          <p:spTgt spid="89"/>
                                        </p:tgtEl>
                                        <p:attrNameLst>
                                          <p:attrName>ppt_x</p:attrName>
                                        </p:attrNameLst>
                                      </p:cBhvr>
                                      <p:tavLst>
                                        <p:tav tm="0">
                                          <p:val>
                                            <p:strVal val="#ppt_x"/>
                                          </p:val>
                                        </p:tav>
                                        <p:tav tm="100000">
                                          <p:val>
                                            <p:strVal val="#ppt_x"/>
                                          </p:val>
                                        </p:tav>
                                      </p:tavLst>
                                    </p:anim>
                                    <p:anim calcmode="lin" valueType="num">
                                      <p:cBhvr>
                                        <p:cTn id="45" dur="1000" fill="hold"/>
                                        <p:tgtEl>
                                          <p:spTgt spid="89"/>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14342"/>
                                        </p:tgtEl>
                                        <p:attrNameLst>
                                          <p:attrName>style.visibility</p:attrName>
                                        </p:attrNameLst>
                                      </p:cBhvr>
                                      <p:to>
                                        <p:strVal val="visible"/>
                                      </p:to>
                                    </p:set>
                                    <p:animEffect transition="in" filter="fade">
                                      <p:cBhvr>
                                        <p:cTn id="48" dur="1000"/>
                                        <p:tgtEl>
                                          <p:spTgt spid="14342"/>
                                        </p:tgtEl>
                                      </p:cBhvr>
                                    </p:animEffect>
                                    <p:anim calcmode="lin" valueType="num">
                                      <p:cBhvr>
                                        <p:cTn id="49" dur="1000" fill="hold"/>
                                        <p:tgtEl>
                                          <p:spTgt spid="14342"/>
                                        </p:tgtEl>
                                        <p:attrNameLst>
                                          <p:attrName>ppt_x</p:attrName>
                                        </p:attrNameLst>
                                      </p:cBhvr>
                                      <p:tavLst>
                                        <p:tav tm="0">
                                          <p:val>
                                            <p:strVal val="#ppt_x"/>
                                          </p:val>
                                        </p:tav>
                                        <p:tav tm="100000">
                                          <p:val>
                                            <p:strVal val="#ppt_x"/>
                                          </p:val>
                                        </p:tav>
                                      </p:tavLst>
                                    </p:anim>
                                    <p:anim calcmode="lin" valueType="num">
                                      <p:cBhvr>
                                        <p:cTn id="50" dur="1000" fill="hold"/>
                                        <p:tgtEl>
                                          <p:spTgt spid="143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 y="-1"/>
            <a:ext cx="12237095" cy="6858001"/>
          </a:xfrm>
          <a:prstGeom prst="rect">
            <a:avLst/>
          </a:prstGeom>
        </p:spPr>
      </p:pic>
      <p:pic>
        <p:nvPicPr>
          <p:cNvPr id="2" name="Picture 1"/>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974" y="193964"/>
            <a:ext cx="11876335" cy="6414653"/>
          </a:xfrm>
          <a:prstGeom prst="rect">
            <a:avLst/>
          </a:prstGeom>
        </p:spPr>
      </p:pic>
      <p:sp>
        <p:nvSpPr>
          <p:cNvPr id="59" name="TextBox 58"/>
          <p:cNvSpPr txBox="1"/>
          <p:nvPr/>
        </p:nvSpPr>
        <p:spPr>
          <a:xfrm>
            <a:off x="-1" y="180196"/>
            <a:ext cx="12192000" cy="1107996"/>
          </a:xfrm>
          <a:prstGeom prst="rect">
            <a:avLst/>
          </a:prstGeom>
          <a:noFill/>
        </p:spPr>
        <p:txBody>
          <a:bodyPr wrap="square" rtlCol="0">
            <a:spAutoFit/>
          </a:bodyPr>
          <a:lstStyle/>
          <a:p>
            <a:pPr algn="ctr"/>
            <a:r>
              <a:rPr lang="en-US" sz="6600" dirty="0">
                <a:solidFill>
                  <a:schemeClr val="bg1"/>
                </a:solidFill>
                <a:latin typeface="Abadi" panose="020B0604020104020204" pitchFamily="34" charset="0"/>
              </a:rPr>
              <a:t>Bondage</a:t>
            </a:r>
          </a:p>
        </p:txBody>
      </p:sp>
      <p:sp>
        <p:nvSpPr>
          <p:cNvPr id="63" name="TextBox 62"/>
          <p:cNvSpPr txBox="1"/>
          <p:nvPr/>
        </p:nvSpPr>
        <p:spPr>
          <a:xfrm>
            <a:off x="190974" y="6208507"/>
            <a:ext cx="5531461" cy="307777"/>
          </a:xfrm>
          <a:prstGeom prst="rect">
            <a:avLst/>
          </a:prstGeom>
          <a:noFill/>
        </p:spPr>
        <p:txBody>
          <a:bodyPr wrap="square" rtlCol="0">
            <a:spAutoFit/>
          </a:bodyPr>
          <a:lstStyle/>
          <a:p>
            <a:r>
              <a:rPr lang="en-US" sz="1400" dirty="0">
                <a:solidFill>
                  <a:schemeClr val="bg1"/>
                </a:solidFill>
                <a:latin typeface="Abadi" panose="020B0604020104020204" pitchFamily="34" charset="0"/>
              </a:rPr>
              <a:t>Hosea 3:1-3</a:t>
            </a:r>
          </a:p>
        </p:txBody>
      </p:sp>
      <p:sp>
        <p:nvSpPr>
          <p:cNvPr id="61" name="TextBox 60"/>
          <p:cNvSpPr txBox="1"/>
          <p:nvPr/>
        </p:nvSpPr>
        <p:spPr>
          <a:xfrm>
            <a:off x="3618673" y="1134304"/>
            <a:ext cx="5386249" cy="400110"/>
          </a:xfrm>
          <a:prstGeom prst="rect">
            <a:avLst/>
          </a:prstGeom>
          <a:noFill/>
        </p:spPr>
        <p:txBody>
          <a:bodyPr wrap="square" rtlCol="0">
            <a:spAutoFit/>
          </a:bodyPr>
          <a:lstStyle/>
          <a:p>
            <a:r>
              <a:rPr lang="en-US" sz="2000" dirty="0">
                <a:solidFill>
                  <a:schemeClr val="bg1"/>
                </a:solidFill>
                <a:latin typeface="Abadi" panose="020B0604020104020204" pitchFamily="34" charset="0"/>
              </a:rPr>
              <a:t>Gomer had been placed in bondage</a:t>
            </a:r>
          </a:p>
        </p:txBody>
      </p:sp>
      <p:sp>
        <p:nvSpPr>
          <p:cNvPr id="22" name="Rectangle 21"/>
          <p:cNvSpPr/>
          <p:nvPr/>
        </p:nvSpPr>
        <p:spPr>
          <a:xfrm>
            <a:off x="2068487" y="1823503"/>
            <a:ext cx="7209025" cy="461665"/>
          </a:xfrm>
          <a:prstGeom prst="rect">
            <a:avLst/>
          </a:prstGeom>
        </p:spPr>
        <p:txBody>
          <a:bodyPr wrap="none">
            <a:spAutoFit/>
          </a:bodyPr>
          <a:lstStyle/>
          <a:p>
            <a:pPr fontAlgn="base"/>
            <a:r>
              <a:rPr lang="en-US" sz="2400" dirty="0">
                <a:solidFill>
                  <a:srgbClr val="FFFF00"/>
                </a:solidFill>
                <a:latin typeface="Abadi" panose="020B0604020104020204" pitchFamily="34" charset="0"/>
              </a:rPr>
              <a:t>What did the Lord command Hosea to do for Gomer?</a:t>
            </a:r>
            <a:endParaRPr lang="en-US" sz="2400" b="0" i="0" dirty="0">
              <a:solidFill>
                <a:srgbClr val="FFFF00"/>
              </a:solidFill>
              <a:effectLst/>
              <a:latin typeface="Abadi" panose="020B0604020104020204" pitchFamily="34" charset="0"/>
            </a:endParaRPr>
          </a:p>
        </p:txBody>
      </p:sp>
      <p:sp>
        <p:nvSpPr>
          <p:cNvPr id="54" name="Rectangle 53"/>
          <p:cNvSpPr/>
          <p:nvPr/>
        </p:nvSpPr>
        <p:spPr>
          <a:xfrm>
            <a:off x="1318819" y="2780434"/>
            <a:ext cx="5456054" cy="2308324"/>
          </a:xfrm>
          <a:prstGeom prst="rect">
            <a:avLst/>
          </a:prstGeom>
        </p:spPr>
        <p:txBody>
          <a:bodyPr wrap="square">
            <a:spAutoFit/>
          </a:bodyPr>
          <a:lstStyle/>
          <a:p>
            <a:r>
              <a:rPr lang="en-US" dirty="0">
                <a:solidFill>
                  <a:schemeClr val="bg1"/>
                </a:solidFill>
                <a:latin typeface="Abadi" panose="020B0604020104020204" pitchFamily="34" charset="0"/>
              </a:rPr>
              <a:t>If Gomer would forsake her sins and remain faithful to her marriage covenant with Hosea, then Hosea would continue to love and care for Gomer as her husband in spite of her previous sins.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Hosea did for Gomer what the Lord does for all of His covenant people who turn to Him through repentance.</a:t>
            </a:r>
          </a:p>
        </p:txBody>
      </p:sp>
      <p:pic>
        <p:nvPicPr>
          <p:cNvPr id="11266" name="Picture 2" descr="http://endtimepilgrim.org/gomer1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2101" y="2674731"/>
            <a:ext cx="2381250" cy="3533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25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1266"/>
                                        </p:tgtEl>
                                        <p:attrNameLst>
                                          <p:attrName>style.visibility</p:attrName>
                                        </p:attrNameLst>
                                      </p:cBhvr>
                                      <p:to>
                                        <p:strVal val="visible"/>
                                      </p:to>
                                    </p:set>
                                    <p:animEffect transition="in" filter="fade">
                                      <p:cBhvr>
                                        <p:cTn id="13" dur="500"/>
                                        <p:tgtEl>
                                          <p:spTgt spid="1126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 y="-1"/>
            <a:ext cx="12237095" cy="6858001"/>
          </a:xfrm>
          <a:prstGeom prst="rect">
            <a:avLst/>
          </a:prstGeom>
        </p:spPr>
      </p:pic>
      <p:pic>
        <p:nvPicPr>
          <p:cNvPr id="2" name="Picture 1"/>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974" y="193964"/>
            <a:ext cx="11876335" cy="6414653"/>
          </a:xfrm>
          <a:prstGeom prst="rect">
            <a:avLst/>
          </a:prstGeom>
        </p:spPr>
      </p:pic>
      <p:sp>
        <p:nvSpPr>
          <p:cNvPr id="63" name="TextBox 62"/>
          <p:cNvSpPr txBox="1"/>
          <p:nvPr/>
        </p:nvSpPr>
        <p:spPr>
          <a:xfrm>
            <a:off x="190974" y="6208507"/>
            <a:ext cx="5531461" cy="307777"/>
          </a:xfrm>
          <a:prstGeom prst="rect">
            <a:avLst/>
          </a:prstGeom>
          <a:noFill/>
        </p:spPr>
        <p:txBody>
          <a:bodyPr wrap="square" rtlCol="0">
            <a:spAutoFit/>
          </a:bodyPr>
          <a:lstStyle/>
          <a:p>
            <a:r>
              <a:rPr lang="en-US" sz="1400" dirty="0">
                <a:solidFill>
                  <a:schemeClr val="bg1"/>
                </a:solidFill>
                <a:latin typeface="Abadi" panose="020B0604020104020204" pitchFamily="34" charset="0"/>
              </a:rPr>
              <a:t>Hosea 3:1-3</a:t>
            </a:r>
          </a:p>
        </p:txBody>
      </p:sp>
      <p:grpSp>
        <p:nvGrpSpPr>
          <p:cNvPr id="9" name="Group 8"/>
          <p:cNvGrpSpPr/>
          <p:nvPr/>
        </p:nvGrpSpPr>
        <p:grpSpPr>
          <a:xfrm>
            <a:off x="640597" y="381000"/>
            <a:ext cx="3872345" cy="2985655"/>
            <a:chOff x="228600" y="381000"/>
            <a:chExt cx="3505068" cy="2501531"/>
          </a:xfrm>
        </p:grpSpPr>
        <p:grpSp>
          <p:nvGrpSpPr>
            <p:cNvPr id="10" name="Group 9"/>
            <p:cNvGrpSpPr/>
            <p:nvPr/>
          </p:nvGrpSpPr>
          <p:grpSpPr>
            <a:xfrm>
              <a:off x="228600" y="381000"/>
              <a:ext cx="3505068" cy="2501531"/>
              <a:chOff x="534986" y="381000"/>
              <a:chExt cx="2637111" cy="2501531"/>
            </a:xfrm>
          </p:grpSpPr>
          <p:sp>
            <p:nvSpPr>
              <p:cNvPr id="12" name="Rectangle 11"/>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13" name="Group 12"/>
              <p:cNvGrpSpPr/>
              <p:nvPr/>
            </p:nvGrpSpPr>
            <p:grpSpPr>
              <a:xfrm>
                <a:off x="534986" y="384805"/>
                <a:ext cx="457200" cy="2497726"/>
                <a:chOff x="533400" y="381000"/>
                <a:chExt cx="457200" cy="2497726"/>
              </a:xfrm>
            </p:grpSpPr>
            <p:sp>
              <p:nvSpPr>
                <p:cNvPr id="19" name="Oval 1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0" name="Rounded Rectangle 1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1" name="Oval 2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3" name="Oval 2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14" name="Group 13"/>
              <p:cNvGrpSpPr/>
              <p:nvPr/>
            </p:nvGrpSpPr>
            <p:grpSpPr>
              <a:xfrm>
                <a:off x="2714897" y="381000"/>
                <a:ext cx="457200" cy="2497726"/>
                <a:chOff x="2714897" y="457200"/>
                <a:chExt cx="457200" cy="2497726"/>
              </a:xfrm>
            </p:grpSpPr>
            <p:sp>
              <p:nvSpPr>
                <p:cNvPr id="15" name="Oval 1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6" name="Rounded Rectangle 15"/>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7" name="Oval 16"/>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8" name="Oval 17"/>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sp>
          <p:nvSpPr>
            <p:cNvPr id="11" name="Rectangle 10"/>
            <p:cNvSpPr/>
            <p:nvPr/>
          </p:nvSpPr>
          <p:spPr>
            <a:xfrm>
              <a:off x="842492" y="972693"/>
              <a:ext cx="2293346" cy="1315140"/>
            </a:xfrm>
            <a:prstGeom prst="rect">
              <a:avLst/>
            </a:prstGeom>
          </p:spPr>
          <p:txBody>
            <a:bodyPr wrap="square">
              <a:spAutoFit/>
            </a:bodyPr>
            <a:lstStyle/>
            <a:p>
              <a:pPr algn="ctr"/>
              <a:r>
                <a:rPr lang="en-US" sz="1600" b="1" dirty="0">
                  <a:latin typeface="+mj-lt"/>
                </a:rPr>
                <a:t>If we will repent and remain faithful to the covenants we have made with the Lord, then He will receive us and forgive our sins</a:t>
              </a:r>
              <a:endParaRPr lang="en-US" sz="1600" i="1" dirty="0">
                <a:latin typeface="+mj-lt"/>
              </a:endParaRPr>
            </a:p>
          </p:txBody>
        </p:sp>
      </p:grpSp>
      <p:sp>
        <p:nvSpPr>
          <p:cNvPr id="6" name="Rectangle 5"/>
          <p:cNvSpPr/>
          <p:nvPr/>
        </p:nvSpPr>
        <p:spPr>
          <a:xfrm>
            <a:off x="640597" y="3811436"/>
            <a:ext cx="4527148" cy="1754326"/>
          </a:xfrm>
          <a:prstGeom prst="rect">
            <a:avLst/>
          </a:prstGeom>
        </p:spPr>
        <p:txBody>
          <a:bodyPr wrap="square">
            <a:spAutoFit/>
          </a:bodyPr>
          <a:lstStyle/>
          <a:p>
            <a:r>
              <a:rPr lang="en-US" dirty="0">
                <a:solidFill>
                  <a:schemeClr val="bg1"/>
                </a:solidFill>
                <a:latin typeface="Abadi" panose="020B0604020104020204" pitchFamily="34" charset="0"/>
              </a:rPr>
              <a:t>Gomer had to purify her life before she could feel Hosea’s love.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In their captivity Israel would suffer without God’s help until she purified her life. Then she would know of God’s continued love.</a:t>
            </a:r>
          </a:p>
        </p:txBody>
      </p:sp>
      <p:pic>
        <p:nvPicPr>
          <p:cNvPr id="15362" name="Picture 2" descr="https://burningfireshutinmybones.files.wordpress.com/2012/10/mercy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8157" y="1250336"/>
            <a:ext cx="4322467" cy="4357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71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15362"/>
                                        </p:tgtEl>
                                        <p:attrNameLst>
                                          <p:attrName>style.visibility</p:attrName>
                                        </p:attrNameLst>
                                      </p:cBhvr>
                                      <p:to>
                                        <p:strVal val="visible"/>
                                      </p:to>
                                    </p:set>
                                    <p:animEffect transition="in" filter="fade">
                                      <p:cBhvr>
                                        <p:cTn id="14" dur="500"/>
                                        <p:tgtEl>
                                          <p:spTgt spid="1536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 y="-1"/>
            <a:ext cx="12237095" cy="6858001"/>
          </a:xfrm>
          <a:prstGeom prst="rect">
            <a:avLst/>
          </a:prstGeom>
        </p:spPr>
      </p:pic>
      <p:pic>
        <p:nvPicPr>
          <p:cNvPr id="2" name="Picture 1"/>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974" y="193964"/>
            <a:ext cx="11876335" cy="6414653"/>
          </a:xfrm>
          <a:prstGeom prst="rect">
            <a:avLst/>
          </a:prstGeom>
        </p:spPr>
      </p:pic>
      <p:sp>
        <p:nvSpPr>
          <p:cNvPr id="54" name="Rectangle 53"/>
          <p:cNvSpPr/>
          <p:nvPr/>
        </p:nvSpPr>
        <p:spPr>
          <a:xfrm>
            <a:off x="3968121" y="2778332"/>
            <a:ext cx="5456054" cy="2677656"/>
          </a:xfrm>
          <a:prstGeom prst="rect">
            <a:avLst/>
          </a:prstGeom>
        </p:spPr>
        <p:txBody>
          <a:bodyPr wrap="square">
            <a:spAutoFit/>
          </a:bodyPr>
          <a:lstStyle/>
          <a:p>
            <a:r>
              <a:rPr lang="en-US" sz="2400" dirty="0">
                <a:solidFill>
                  <a:schemeClr val="bg1"/>
                </a:solidFill>
                <a:latin typeface="Abadi" panose="020B0604020104020204" pitchFamily="34" charset="0"/>
              </a:rPr>
              <a:t>“This was not a story about a business deal between partners. </a:t>
            </a:r>
          </a:p>
          <a:p>
            <a:endParaRPr lang="en-US" sz="2400" dirty="0">
              <a:solidFill>
                <a:schemeClr val="bg1"/>
              </a:solidFill>
              <a:latin typeface="Abadi" panose="020B0604020104020204" pitchFamily="34" charset="0"/>
            </a:endParaRPr>
          </a:p>
          <a:p>
            <a:r>
              <a:rPr lang="en-US" sz="2400" dirty="0">
                <a:solidFill>
                  <a:schemeClr val="bg1"/>
                </a:solidFill>
                <a:latin typeface="Abadi" panose="020B0604020104020204" pitchFamily="34" charset="0"/>
              </a:rPr>
              <a:t>… This was a love story. </a:t>
            </a:r>
          </a:p>
          <a:p>
            <a:endParaRPr lang="en-US" sz="2400" dirty="0">
              <a:solidFill>
                <a:schemeClr val="bg1"/>
              </a:solidFill>
              <a:latin typeface="Abadi" panose="020B0604020104020204" pitchFamily="34" charset="0"/>
            </a:endParaRPr>
          </a:p>
          <a:p>
            <a:r>
              <a:rPr lang="en-US" sz="2400" dirty="0">
                <a:solidFill>
                  <a:schemeClr val="bg1"/>
                </a:solidFill>
                <a:latin typeface="Abadi" panose="020B0604020104020204" pitchFamily="34" charset="0"/>
              </a:rPr>
              <a:t>This was a story of a marriage covenant bound by love, by steadfast love.” </a:t>
            </a:r>
          </a:p>
        </p:txBody>
      </p:sp>
      <p:sp>
        <p:nvSpPr>
          <p:cNvPr id="3" name="Rectangle 2"/>
          <p:cNvSpPr/>
          <p:nvPr/>
        </p:nvSpPr>
        <p:spPr>
          <a:xfrm>
            <a:off x="11539134" y="6146952"/>
            <a:ext cx="449162" cy="369332"/>
          </a:xfrm>
          <a:prstGeom prst="rect">
            <a:avLst/>
          </a:prstGeom>
        </p:spPr>
        <p:txBody>
          <a:bodyPr wrap="none">
            <a:spAutoFit/>
          </a:bodyPr>
          <a:lstStyle/>
          <a:p>
            <a:r>
              <a:rPr lang="en-US" dirty="0">
                <a:solidFill>
                  <a:schemeClr val="bg1"/>
                </a:solidFill>
                <a:latin typeface="Abadi" panose="020B0604020104020204" pitchFamily="34" charset="0"/>
              </a:rPr>
              <a:t>(8)</a:t>
            </a:r>
            <a:endParaRPr lang="en-US" dirty="0">
              <a:latin typeface="Abadi" panose="020B060402010402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0390" y="381000"/>
            <a:ext cx="1408176" cy="1755648"/>
          </a:xfrm>
          <a:prstGeom prst="rect">
            <a:avLst/>
          </a:prstGeom>
        </p:spPr>
      </p:pic>
      <p:pic>
        <p:nvPicPr>
          <p:cNvPr id="16386" name="Picture 2" descr="http://wp.production.patheos.com/blogs/filmchat/files/2015/03/amazinglove-a-1024x29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847" y="628384"/>
            <a:ext cx="6687896" cy="1900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33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 y="-1"/>
            <a:ext cx="12237095" cy="6858001"/>
          </a:xfrm>
          <a:prstGeom prst="rect">
            <a:avLst/>
          </a:prstGeom>
        </p:spPr>
      </p:pic>
      <p:pic>
        <p:nvPicPr>
          <p:cNvPr id="2" name="Picture 1"/>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974" y="193964"/>
            <a:ext cx="11876335" cy="6414653"/>
          </a:xfrm>
          <a:prstGeom prst="rect">
            <a:avLst/>
          </a:prstGeom>
        </p:spPr>
      </p:pic>
      <p:sp>
        <p:nvSpPr>
          <p:cNvPr id="59" name="TextBox 58"/>
          <p:cNvSpPr txBox="1"/>
          <p:nvPr/>
        </p:nvSpPr>
        <p:spPr>
          <a:xfrm>
            <a:off x="-1" y="180196"/>
            <a:ext cx="12192000" cy="1107996"/>
          </a:xfrm>
          <a:prstGeom prst="rect">
            <a:avLst/>
          </a:prstGeom>
          <a:noFill/>
        </p:spPr>
        <p:txBody>
          <a:bodyPr wrap="square" rtlCol="0">
            <a:spAutoFit/>
          </a:bodyPr>
          <a:lstStyle/>
          <a:p>
            <a:pPr algn="ctr"/>
            <a:r>
              <a:rPr lang="en-US" sz="6600" dirty="0">
                <a:solidFill>
                  <a:schemeClr val="bg1"/>
                </a:solidFill>
                <a:latin typeface="Abadi" panose="020B0604020104020204" pitchFamily="34" charset="0"/>
              </a:rPr>
              <a:t>A Process of Purifying</a:t>
            </a:r>
          </a:p>
        </p:txBody>
      </p:sp>
      <p:sp>
        <p:nvSpPr>
          <p:cNvPr id="63" name="TextBox 62"/>
          <p:cNvSpPr txBox="1"/>
          <p:nvPr/>
        </p:nvSpPr>
        <p:spPr>
          <a:xfrm>
            <a:off x="21291446" y="8062493"/>
            <a:ext cx="1388444" cy="307777"/>
          </a:xfrm>
          <a:prstGeom prst="rect">
            <a:avLst/>
          </a:prstGeom>
          <a:noFill/>
        </p:spPr>
        <p:txBody>
          <a:bodyPr wrap="square" rtlCol="0">
            <a:spAutoFit/>
          </a:bodyPr>
          <a:lstStyle/>
          <a:p>
            <a:pPr algn="r"/>
            <a:r>
              <a:rPr lang="en-US" sz="1400" dirty="0">
                <a:solidFill>
                  <a:schemeClr val="bg1"/>
                </a:solidFill>
                <a:latin typeface="Abadi" panose="020B0604020104020204" pitchFamily="34" charset="0"/>
              </a:rPr>
              <a:t>(9)</a:t>
            </a:r>
          </a:p>
        </p:txBody>
      </p:sp>
      <p:sp>
        <p:nvSpPr>
          <p:cNvPr id="61" name="TextBox 60"/>
          <p:cNvSpPr txBox="1"/>
          <p:nvPr/>
        </p:nvSpPr>
        <p:spPr>
          <a:xfrm>
            <a:off x="6195619" y="4187348"/>
            <a:ext cx="5585552" cy="1938992"/>
          </a:xfrm>
          <a:prstGeom prst="rect">
            <a:avLst/>
          </a:prstGeom>
          <a:noFill/>
        </p:spPr>
        <p:txBody>
          <a:bodyPr wrap="square" rtlCol="0">
            <a:spAutoFit/>
          </a:bodyPr>
          <a:lstStyle/>
          <a:p>
            <a:r>
              <a:rPr lang="en-US" sz="2000" dirty="0">
                <a:solidFill>
                  <a:schemeClr val="bg1"/>
                </a:solidFill>
                <a:latin typeface="Abadi" panose="020B0604020104020204" pitchFamily="34" charset="0"/>
              </a:rPr>
              <a:t>Our responsibility is to do the work of repentance. We must abandon our sins so the cleansing can begin. </a:t>
            </a:r>
          </a:p>
          <a:p>
            <a:endParaRPr lang="en-US" sz="2000" dirty="0">
              <a:solidFill>
                <a:schemeClr val="bg1"/>
              </a:solidFill>
              <a:latin typeface="Abadi" panose="020B0604020104020204" pitchFamily="34" charset="0"/>
            </a:endParaRPr>
          </a:p>
          <a:p>
            <a:r>
              <a:rPr lang="en-US" sz="2000" dirty="0">
                <a:solidFill>
                  <a:schemeClr val="bg1"/>
                </a:solidFill>
                <a:latin typeface="Abadi" panose="020B0604020104020204" pitchFamily="34" charset="0"/>
              </a:rPr>
              <a:t>He gave His life and suffered for all our sins. He can redeem us from our personal fall. </a:t>
            </a:r>
          </a:p>
        </p:txBody>
      </p:sp>
      <p:sp>
        <p:nvSpPr>
          <p:cNvPr id="54" name="Rectangle 53"/>
          <p:cNvSpPr/>
          <p:nvPr/>
        </p:nvSpPr>
        <p:spPr>
          <a:xfrm>
            <a:off x="445982" y="1425545"/>
            <a:ext cx="5456054" cy="2031325"/>
          </a:xfrm>
          <a:prstGeom prst="rect">
            <a:avLst/>
          </a:prstGeom>
        </p:spPr>
        <p:txBody>
          <a:bodyPr wrap="square">
            <a:spAutoFit/>
          </a:bodyPr>
          <a:lstStyle/>
          <a:p>
            <a:pPr fontAlgn="base"/>
            <a:r>
              <a:rPr lang="en-US" dirty="0">
                <a:solidFill>
                  <a:schemeClr val="bg1"/>
                </a:solidFill>
                <a:latin typeface="Abadi" panose="020B0604020104020204" pitchFamily="34" charset="0"/>
              </a:rPr>
              <a:t>First, go to the Lord.</a:t>
            </a:r>
          </a:p>
          <a:p>
            <a:pPr fontAlgn="base"/>
            <a:endParaRPr lang="en-US" dirty="0">
              <a:solidFill>
                <a:schemeClr val="bg1"/>
              </a:solidFill>
              <a:latin typeface="Abadi" panose="020B0604020104020204" pitchFamily="34" charset="0"/>
            </a:endParaRPr>
          </a:p>
          <a:p>
            <a:pPr fontAlgn="base"/>
            <a:r>
              <a:rPr lang="en-US" dirty="0">
                <a:solidFill>
                  <a:schemeClr val="bg1"/>
                </a:solidFill>
                <a:latin typeface="Abadi" panose="020B0604020104020204" pitchFamily="34" charset="0"/>
              </a:rPr>
              <a:t>Second, go to the one we have offended.</a:t>
            </a:r>
          </a:p>
          <a:p>
            <a:pPr fontAlgn="base"/>
            <a:endParaRPr lang="en-US" dirty="0">
              <a:solidFill>
                <a:schemeClr val="bg1"/>
              </a:solidFill>
              <a:latin typeface="Abadi" panose="020B0604020104020204" pitchFamily="34" charset="0"/>
            </a:endParaRPr>
          </a:p>
          <a:p>
            <a:pPr fontAlgn="base"/>
            <a:r>
              <a:rPr lang="en-US" dirty="0">
                <a:solidFill>
                  <a:schemeClr val="bg1"/>
                </a:solidFill>
                <a:latin typeface="Abadi" panose="020B0604020104020204" pitchFamily="34" charset="0"/>
              </a:rPr>
              <a:t>Third, if necessary, go to our judge in Israel.</a:t>
            </a:r>
          </a:p>
          <a:p>
            <a:pPr fontAlgn="base"/>
            <a:endParaRPr lang="en-US" dirty="0">
              <a:solidFill>
                <a:schemeClr val="bg1"/>
              </a:solidFill>
              <a:latin typeface="Abadi" panose="020B0604020104020204" pitchFamily="34" charset="0"/>
            </a:endParaRPr>
          </a:p>
          <a:p>
            <a:pPr fontAlgn="base"/>
            <a:r>
              <a:rPr lang="en-US" dirty="0">
                <a:solidFill>
                  <a:schemeClr val="bg1"/>
                </a:solidFill>
                <a:latin typeface="Abadi" panose="020B0604020104020204" pitchFamily="34" charset="0"/>
              </a:rPr>
              <a:t>And fourth, then put it away.</a:t>
            </a:r>
          </a:p>
        </p:txBody>
      </p:sp>
      <p:pic>
        <p:nvPicPr>
          <p:cNvPr id="2050" name="Picture 2" descr="Lynn A. Mickels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68156" y="1232774"/>
            <a:ext cx="1000125" cy="1247775"/>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1912161" y="4149600"/>
            <a:ext cx="3260108" cy="1766287"/>
            <a:chOff x="228600" y="381000"/>
            <a:chExt cx="3505068" cy="2501531"/>
          </a:xfrm>
        </p:grpSpPr>
        <p:grpSp>
          <p:nvGrpSpPr>
            <p:cNvPr id="11" name="Group 10"/>
            <p:cNvGrpSpPr/>
            <p:nvPr/>
          </p:nvGrpSpPr>
          <p:grpSpPr>
            <a:xfrm>
              <a:off x="228600" y="381000"/>
              <a:ext cx="3505068" cy="2501531"/>
              <a:chOff x="534986" y="381000"/>
              <a:chExt cx="2637111" cy="2501531"/>
            </a:xfrm>
          </p:grpSpPr>
          <p:sp>
            <p:nvSpPr>
              <p:cNvPr id="13" name="Rectangle 12"/>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j-lt"/>
                </a:endParaRPr>
              </a:p>
            </p:txBody>
          </p:sp>
          <p:grpSp>
            <p:nvGrpSpPr>
              <p:cNvPr id="14" name="Group 13"/>
              <p:cNvGrpSpPr/>
              <p:nvPr/>
            </p:nvGrpSpPr>
            <p:grpSpPr>
              <a:xfrm>
                <a:off x="534986" y="384805"/>
                <a:ext cx="457200" cy="2497726"/>
                <a:chOff x="533400" y="381000"/>
                <a:chExt cx="457200" cy="2497726"/>
              </a:xfrm>
            </p:grpSpPr>
            <p:sp>
              <p:nvSpPr>
                <p:cNvPr id="20" name="Oval 1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1" name="Rounded Rectangle 2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3" name="Oval 2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4" name="Oval 2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15" name="Group 14"/>
              <p:cNvGrpSpPr/>
              <p:nvPr/>
            </p:nvGrpSpPr>
            <p:grpSpPr>
              <a:xfrm>
                <a:off x="2714897" y="381000"/>
                <a:ext cx="457200" cy="2497726"/>
                <a:chOff x="2714897" y="457200"/>
                <a:chExt cx="457200" cy="2497726"/>
              </a:xfrm>
            </p:grpSpPr>
            <p:sp>
              <p:nvSpPr>
                <p:cNvPr id="16" name="Oval 15"/>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7" name="Rounded Rectangle 1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8" name="Oval 1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9" name="Oval 1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sp>
          <p:nvSpPr>
            <p:cNvPr id="12" name="Rectangle 11"/>
            <p:cNvSpPr/>
            <p:nvPr/>
          </p:nvSpPr>
          <p:spPr>
            <a:xfrm>
              <a:off x="842492" y="972693"/>
              <a:ext cx="2293346" cy="1525626"/>
            </a:xfrm>
            <a:prstGeom prst="rect">
              <a:avLst/>
            </a:prstGeom>
          </p:spPr>
          <p:txBody>
            <a:bodyPr wrap="square">
              <a:spAutoFit/>
            </a:bodyPr>
            <a:lstStyle/>
            <a:p>
              <a:pPr algn="ctr"/>
              <a:r>
                <a:rPr lang="en-US" sz="1600" dirty="0">
                  <a:latin typeface="Abadi" panose="020B0604020104020204" pitchFamily="34" charset="0"/>
                </a:rPr>
                <a:t>There is no such thing as</a:t>
              </a:r>
            </a:p>
            <a:p>
              <a:pPr algn="ctr"/>
              <a:r>
                <a:rPr lang="en-US" sz="1600" dirty="0">
                  <a:latin typeface="Abadi" panose="020B0604020104020204" pitchFamily="34" charset="0"/>
                </a:rPr>
                <a:t> ‘The Point of No Return’</a:t>
              </a:r>
              <a:endParaRPr lang="en-US" sz="1600" i="1" dirty="0">
                <a:latin typeface="Abadi" panose="020B0604020104020204" pitchFamily="34" charset="0"/>
              </a:endParaRPr>
            </a:p>
          </p:txBody>
        </p:sp>
      </p:grpSp>
      <p:pic>
        <p:nvPicPr>
          <p:cNvPr id="2052" name="Picture 4" descr="http://mormonchurch.com/files/2015/02/young-man-kneeling-in-pray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8751" y="1326080"/>
            <a:ext cx="2103368" cy="2629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92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outVertic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 y="-1"/>
            <a:ext cx="12237095" cy="6858001"/>
          </a:xfrm>
          <a:prstGeom prst="rect">
            <a:avLst/>
          </a:prstGeom>
        </p:spPr>
      </p:pic>
      <p:pic>
        <p:nvPicPr>
          <p:cNvPr id="2" name="Picture 1"/>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974" y="193964"/>
            <a:ext cx="11876335" cy="6414653"/>
          </a:xfrm>
          <a:prstGeom prst="rect">
            <a:avLst/>
          </a:prstGeom>
        </p:spPr>
      </p:pic>
      <p:sp>
        <p:nvSpPr>
          <p:cNvPr id="59" name="TextBox 58"/>
          <p:cNvSpPr txBox="1"/>
          <p:nvPr/>
        </p:nvSpPr>
        <p:spPr>
          <a:xfrm>
            <a:off x="-1" y="180196"/>
            <a:ext cx="12192000" cy="1107996"/>
          </a:xfrm>
          <a:prstGeom prst="rect">
            <a:avLst/>
          </a:prstGeom>
          <a:noFill/>
        </p:spPr>
        <p:txBody>
          <a:bodyPr wrap="square" rtlCol="0">
            <a:spAutoFit/>
          </a:bodyPr>
          <a:lstStyle/>
          <a:p>
            <a:pPr algn="ctr"/>
            <a:r>
              <a:rPr lang="en-US" sz="6600" dirty="0">
                <a:solidFill>
                  <a:schemeClr val="bg1"/>
                </a:solidFill>
                <a:latin typeface="Abadi" panose="020B0604020104020204" pitchFamily="34" charset="0"/>
              </a:rPr>
              <a:t>Speaking of Ephraim…</a:t>
            </a:r>
          </a:p>
        </p:txBody>
      </p:sp>
      <p:sp>
        <p:nvSpPr>
          <p:cNvPr id="63" name="TextBox 62"/>
          <p:cNvSpPr txBox="1"/>
          <p:nvPr/>
        </p:nvSpPr>
        <p:spPr>
          <a:xfrm>
            <a:off x="21291446" y="8062493"/>
            <a:ext cx="1388444" cy="307777"/>
          </a:xfrm>
          <a:prstGeom prst="rect">
            <a:avLst/>
          </a:prstGeom>
          <a:noFill/>
        </p:spPr>
        <p:txBody>
          <a:bodyPr wrap="square" rtlCol="0">
            <a:spAutoFit/>
          </a:bodyPr>
          <a:lstStyle/>
          <a:p>
            <a:pPr algn="r"/>
            <a:r>
              <a:rPr lang="en-US" sz="1400" dirty="0">
                <a:solidFill>
                  <a:schemeClr val="bg1"/>
                </a:solidFill>
                <a:latin typeface="Abadi" panose="020B0604020104020204" pitchFamily="34" charset="0"/>
              </a:rPr>
              <a:t>(9)</a:t>
            </a:r>
          </a:p>
        </p:txBody>
      </p:sp>
      <p:sp>
        <p:nvSpPr>
          <p:cNvPr id="54" name="Rectangle 53"/>
          <p:cNvSpPr/>
          <p:nvPr/>
        </p:nvSpPr>
        <p:spPr>
          <a:xfrm>
            <a:off x="445981" y="1425545"/>
            <a:ext cx="7354127" cy="1384995"/>
          </a:xfrm>
          <a:prstGeom prst="rect">
            <a:avLst/>
          </a:prstGeom>
        </p:spPr>
        <p:txBody>
          <a:bodyPr wrap="square">
            <a:spAutoFit/>
          </a:bodyPr>
          <a:lstStyle/>
          <a:p>
            <a:pPr fontAlgn="base"/>
            <a:r>
              <a:rPr lang="en-US" sz="2800" dirty="0">
                <a:solidFill>
                  <a:srgbClr val="FFFF00"/>
                </a:solidFill>
                <a:latin typeface="Abadi" panose="020B0604020104020204" pitchFamily="34" charset="0"/>
              </a:rPr>
              <a:t>Why Is There So Much Emphasis on Ephraim and Judah and No Mention of the Other Tribes?</a:t>
            </a:r>
          </a:p>
        </p:txBody>
      </p:sp>
      <p:sp>
        <p:nvSpPr>
          <p:cNvPr id="3" name="TextBox 2"/>
          <p:cNvSpPr txBox="1"/>
          <p:nvPr/>
        </p:nvSpPr>
        <p:spPr>
          <a:xfrm>
            <a:off x="290945" y="6179311"/>
            <a:ext cx="4572000" cy="369332"/>
          </a:xfrm>
          <a:prstGeom prst="rect">
            <a:avLst/>
          </a:prstGeom>
          <a:noFill/>
        </p:spPr>
        <p:txBody>
          <a:bodyPr wrap="square" rtlCol="0">
            <a:spAutoFit/>
          </a:bodyPr>
          <a:lstStyle/>
          <a:p>
            <a:pPr fontAlgn="base"/>
            <a:r>
              <a:rPr lang="en-US" dirty="0">
                <a:solidFill>
                  <a:schemeClr val="bg1"/>
                </a:solidFill>
                <a:latin typeface="Abadi" panose="020B0604020104020204" pitchFamily="34" charset="0"/>
              </a:rPr>
              <a:t> Hosea 4:17; 5:3, 9, 11–14; 6:4</a:t>
            </a:r>
          </a:p>
        </p:txBody>
      </p:sp>
      <p:sp>
        <p:nvSpPr>
          <p:cNvPr id="5" name="Rectangle 4"/>
          <p:cNvSpPr/>
          <p:nvPr/>
        </p:nvSpPr>
        <p:spPr>
          <a:xfrm>
            <a:off x="5486400" y="2971431"/>
            <a:ext cx="6096000" cy="2677656"/>
          </a:xfrm>
          <a:prstGeom prst="rect">
            <a:avLst/>
          </a:prstGeom>
        </p:spPr>
        <p:txBody>
          <a:bodyPr>
            <a:spAutoFit/>
          </a:bodyPr>
          <a:lstStyle/>
          <a:p>
            <a:r>
              <a:rPr lang="en-US" sz="2400" dirty="0">
                <a:solidFill>
                  <a:schemeClr val="bg1"/>
                </a:solidFill>
                <a:latin typeface="Abadi" panose="020B0604020104020204" pitchFamily="34" charset="0"/>
              </a:rPr>
              <a:t>They were the two dominant tribes, Judah came to represent all the Israelites in the Southern Kingdom, and Ephraim came to represent the Israelites in the Northern Kingdom. Thus, as used here, </a:t>
            </a:r>
            <a:r>
              <a:rPr lang="en-US" sz="2400" i="1" dirty="0">
                <a:solidFill>
                  <a:schemeClr val="bg1"/>
                </a:solidFill>
                <a:latin typeface="Abadi" panose="020B0604020104020204" pitchFamily="34" charset="0"/>
              </a:rPr>
              <a:t>Judah </a:t>
            </a:r>
            <a:r>
              <a:rPr lang="en-US" sz="2400" dirty="0">
                <a:solidFill>
                  <a:schemeClr val="bg1"/>
                </a:solidFill>
                <a:latin typeface="Abadi" panose="020B0604020104020204" pitchFamily="34" charset="0"/>
              </a:rPr>
              <a:t>means the Southern Kingdom, and </a:t>
            </a:r>
            <a:r>
              <a:rPr lang="en-US" sz="2400" i="1" dirty="0">
                <a:solidFill>
                  <a:schemeClr val="bg1"/>
                </a:solidFill>
                <a:latin typeface="Abadi" panose="020B0604020104020204" pitchFamily="34" charset="0"/>
              </a:rPr>
              <a:t>Ephraim</a:t>
            </a:r>
            <a:r>
              <a:rPr lang="en-US" sz="2400" dirty="0">
                <a:solidFill>
                  <a:schemeClr val="bg1"/>
                </a:solidFill>
                <a:latin typeface="Abadi" panose="020B0604020104020204" pitchFamily="34" charset="0"/>
              </a:rPr>
              <a:t> the Northern Kingdom. (4)</a:t>
            </a:r>
          </a:p>
        </p:txBody>
      </p:sp>
      <p:pic>
        <p:nvPicPr>
          <p:cNvPr id="5122" name="Picture 2" descr="http://www.jewishvirtuallibrary.org/images/kingdoms.g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31" b="8742"/>
          <a:stretch/>
        </p:blipFill>
        <p:spPr bwMode="auto">
          <a:xfrm>
            <a:off x="2739900" y="2810540"/>
            <a:ext cx="1912537" cy="311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45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 y="-1"/>
            <a:ext cx="12237095" cy="6858001"/>
          </a:xfrm>
          <a:prstGeom prst="rect">
            <a:avLst/>
          </a:prstGeom>
        </p:spPr>
      </p:pic>
      <p:pic>
        <p:nvPicPr>
          <p:cNvPr id="2" name="Picture 1"/>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974" y="193964"/>
            <a:ext cx="11876335" cy="6414653"/>
          </a:xfrm>
          <a:prstGeom prst="rect">
            <a:avLst/>
          </a:prstGeom>
        </p:spPr>
      </p:pic>
      <p:grpSp>
        <p:nvGrpSpPr>
          <p:cNvPr id="5" name="Group 4"/>
          <p:cNvGrpSpPr/>
          <p:nvPr/>
        </p:nvGrpSpPr>
        <p:grpSpPr>
          <a:xfrm>
            <a:off x="9236669" y="1193001"/>
            <a:ext cx="2110203" cy="4501217"/>
            <a:chOff x="3694850" y="612373"/>
            <a:chExt cx="2211323" cy="5244147"/>
          </a:xfrm>
        </p:grpSpPr>
        <p:sp>
          <p:nvSpPr>
            <p:cNvPr id="6" name="Oval 5"/>
            <p:cNvSpPr/>
            <p:nvPr/>
          </p:nvSpPr>
          <p:spPr>
            <a:xfrm>
              <a:off x="5333207" y="3578273"/>
              <a:ext cx="497541" cy="6164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 name="Oval 6"/>
            <p:cNvSpPr/>
            <p:nvPr/>
          </p:nvSpPr>
          <p:spPr>
            <a:xfrm>
              <a:off x="3828975" y="3593580"/>
              <a:ext cx="497541" cy="6164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 name="Oval 7"/>
            <p:cNvSpPr/>
            <p:nvPr/>
          </p:nvSpPr>
          <p:spPr>
            <a:xfrm>
              <a:off x="4359408" y="5240087"/>
              <a:ext cx="517337" cy="616433"/>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 name="Oval 8"/>
            <p:cNvSpPr/>
            <p:nvPr/>
          </p:nvSpPr>
          <p:spPr>
            <a:xfrm>
              <a:off x="4907260" y="5238573"/>
              <a:ext cx="493581" cy="616433"/>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 name="Trapezoid 9"/>
            <p:cNvSpPr/>
            <p:nvPr/>
          </p:nvSpPr>
          <p:spPr>
            <a:xfrm rot="577485">
              <a:off x="3858408" y="2146827"/>
              <a:ext cx="847165" cy="1842247"/>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 name="Trapezoid 10"/>
            <p:cNvSpPr/>
            <p:nvPr/>
          </p:nvSpPr>
          <p:spPr>
            <a:xfrm rot="21170635">
              <a:off x="5059008" y="2146928"/>
              <a:ext cx="847165" cy="1842247"/>
            </a:xfrm>
            <a:prstGeom prst="trapezoid">
              <a:avLst>
                <a:gd name="adj" fmla="val 302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 name="Trapezoid 11"/>
            <p:cNvSpPr/>
            <p:nvPr/>
          </p:nvSpPr>
          <p:spPr>
            <a:xfrm rot="10800000">
              <a:off x="4312137" y="2158432"/>
              <a:ext cx="1058277" cy="1600201"/>
            </a:xfrm>
            <a:prstGeom prst="trapezoid">
              <a:avLst>
                <a:gd name="adj" fmla="val 912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 name="Trapezoid 12"/>
            <p:cNvSpPr/>
            <p:nvPr/>
          </p:nvSpPr>
          <p:spPr>
            <a:xfrm>
              <a:off x="4179095" y="3758636"/>
              <a:ext cx="1301676" cy="1700898"/>
            </a:xfrm>
            <a:prstGeom prst="trapezoid">
              <a:avLst>
                <a:gd name="adj" fmla="val 1853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4" name="Cloud 13"/>
            <p:cNvSpPr/>
            <p:nvPr/>
          </p:nvSpPr>
          <p:spPr>
            <a:xfrm rot="21261055">
              <a:off x="4632570" y="1051467"/>
              <a:ext cx="1245530" cy="1589447"/>
            </a:xfrm>
            <a:prstGeom prst="cloud">
              <a:avLst/>
            </a:prstGeom>
            <a:solidFill>
              <a:srgbClr val="4E30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 name="Cloud 14"/>
            <p:cNvSpPr/>
            <p:nvPr/>
          </p:nvSpPr>
          <p:spPr>
            <a:xfrm rot="9086649">
              <a:off x="3694850" y="1121251"/>
              <a:ext cx="1245530" cy="1430868"/>
            </a:xfrm>
            <a:prstGeom prst="cloud">
              <a:avLst/>
            </a:prstGeom>
            <a:solidFill>
              <a:srgbClr val="4E30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6" name="Isosceles Triangle 15"/>
            <p:cNvSpPr/>
            <p:nvPr/>
          </p:nvSpPr>
          <p:spPr>
            <a:xfrm rot="10800000">
              <a:off x="4621826" y="2321525"/>
              <a:ext cx="432499" cy="343951"/>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7" name="Oval 16"/>
            <p:cNvSpPr/>
            <p:nvPr/>
          </p:nvSpPr>
          <p:spPr>
            <a:xfrm>
              <a:off x="4159905" y="735929"/>
              <a:ext cx="1317629" cy="16324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18" name="Group 17"/>
            <p:cNvGrpSpPr/>
            <p:nvPr/>
          </p:nvGrpSpPr>
          <p:grpSpPr>
            <a:xfrm>
              <a:off x="3968098" y="612373"/>
              <a:ext cx="1771040" cy="671400"/>
              <a:chOff x="5722762" y="331877"/>
              <a:chExt cx="1771040" cy="671400"/>
            </a:xfrm>
            <a:solidFill>
              <a:srgbClr val="DAA600"/>
            </a:solidFill>
          </p:grpSpPr>
          <p:sp>
            <p:nvSpPr>
              <p:cNvPr id="52" name="Oval 51"/>
              <p:cNvSpPr/>
              <p:nvPr/>
            </p:nvSpPr>
            <p:spPr>
              <a:xfrm>
                <a:off x="5722763" y="331877"/>
                <a:ext cx="1771039" cy="66391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3" name="Rounded Rectangle 52"/>
              <p:cNvSpPr/>
              <p:nvPr/>
            </p:nvSpPr>
            <p:spPr>
              <a:xfrm>
                <a:off x="5722762" y="767052"/>
                <a:ext cx="1771040" cy="23622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19" name="Group 64"/>
            <p:cNvGrpSpPr/>
            <p:nvPr/>
          </p:nvGrpSpPr>
          <p:grpSpPr>
            <a:xfrm flipH="1">
              <a:off x="4409504" y="3611136"/>
              <a:ext cx="995512" cy="1107825"/>
              <a:chOff x="7543805" y="3605661"/>
              <a:chExt cx="1066795" cy="1042539"/>
            </a:xfrm>
          </p:grpSpPr>
          <p:sp>
            <p:nvSpPr>
              <p:cNvPr id="47" name="Rounded Rectangle 46"/>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48" name="Group 162"/>
              <p:cNvGrpSpPr/>
              <p:nvPr/>
            </p:nvGrpSpPr>
            <p:grpSpPr>
              <a:xfrm>
                <a:off x="7543805" y="3605661"/>
                <a:ext cx="418448" cy="1042539"/>
                <a:chOff x="6827799" y="4847065"/>
                <a:chExt cx="794795" cy="1996712"/>
              </a:xfrm>
              <a:solidFill>
                <a:srgbClr val="D98A33"/>
              </a:solidFill>
            </p:grpSpPr>
            <p:sp>
              <p:nvSpPr>
                <p:cNvPr id="49" name="Double Wave 48"/>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0" name="Double Wave 1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1" name="Rounded Rectangle 50"/>
                <p:cNvSpPr/>
                <p:nvPr/>
              </p:nvSpPr>
              <p:spPr>
                <a:xfrm>
                  <a:off x="7103985" y="4847065"/>
                  <a:ext cx="518609" cy="47088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nvGrpSpPr>
            <p:cNvPr id="20" name="Group 19"/>
            <p:cNvGrpSpPr/>
            <p:nvPr/>
          </p:nvGrpSpPr>
          <p:grpSpPr>
            <a:xfrm>
              <a:off x="4202579" y="5154240"/>
              <a:ext cx="1223663" cy="272001"/>
              <a:chOff x="304800" y="2651912"/>
              <a:chExt cx="2514600" cy="376360"/>
            </a:xfrm>
          </p:grpSpPr>
          <p:grpSp>
            <p:nvGrpSpPr>
              <p:cNvPr id="35" name="Group 34"/>
              <p:cNvGrpSpPr/>
              <p:nvPr/>
            </p:nvGrpSpPr>
            <p:grpSpPr>
              <a:xfrm>
                <a:off x="304800" y="2665478"/>
                <a:ext cx="685800" cy="362794"/>
                <a:chOff x="304800" y="2665477"/>
                <a:chExt cx="1447800" cy="765899"/>
              </a:xfrm>
            </p:grpSpPr>
            <p:sp>
              <p:nvSpPr>
                <p:cNvPr id="45" name="Plaque 44"/>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6" name="Plaque 45"/>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36" name="Group 35"/>
              <p:cNvGrpSpPr/>
              <p:nvPr/>
            </p:nvGrpSpPr>
            <p:grpSpPr>
              <a:xfrm>
                <a:off x="914400" y="2660956"/>
                <a:ext cx="685800" cy="362794"/>
                <a:chOff x="304800" y="2665477"/>
                <a:chExt cx="1447800" cy="765899"/>
              </a:xfrm>
            </p:grpSpPr>
            <p:sp>
              <p:nvSpPr>
                <p:cNvPr id="43" name="Plaque 42"/>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4" name="Plaque 43"/>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37" name="Group 36"/>
              <p:cNvGrpSpPr/>
              <p:nvPr/>
            </p:nvGrpSpPr>
            <p:grpSpPr>
              <a:xfrm>
                <a:off x="1524000" y="2656434"/>
                <a:ext cx="685800" cy="362794"/>
                <a:chOff x="304800" y="2665477"/>
                <a:chExt cx="1447800" cy="765899"/>
              </a:xfrm>
            </p:grpSpPr>
            <p:sp>
              <p:nvSpPr>
                <p:cNvPr id="41" name="Plaque 40"/>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2" name="Plaque 41"/>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38" name="Group 37"/>
              <p:cNvGrpSpPr/>
              <p:nvPr/>
            </p:nvGrpSpPr>
            <p:grpSpPr>
              <a:xfrm>
                <a:off x="2133600" y="2651912"/>
                <a:ext cx="685800" cy="362794"/>
                <a:chOff x="304800" y="2665477"/>
                <a:chExt cx="1447800" cy="765899"/>
              </a:xfrm>
            </p:grpSpPr>
            <p:sp>
              <p:nvSpPr>
                <p:cNvPr id="39" name="Plaque 38"/>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0" name="Plaque 39"/>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nvGrpSpPr>
            <p:cNvPr id="21" name="Group 20"/>
            <p:cNvGrpSpPr/>
            <p:nvPr/>
          </p:nvGrpSpPr>
          <p:grpSpPr>
            <a:xfrm>
              <a:off x="3945738" y="966073"/>
              <a:ext cx="1793400" cy="326659"/>
              <a:chOff x="304800" y="2651912"/>
              <a:chExt cx="2514600" cy="376360"/>
            </a:xfrm>
          </p:grpSpPr>
          <p:grpSp>
            <p:nvGrpSpPr>
              <p:cNvPr id="23" name="Group 22"/>
              <p:cNvGrpSpPr/>
              <p:nvPr/>
            </p:nvGrpSpPr>
            <p:grpSpPr>
              <a:xfrm>
                <a:off x="304800" y="2665478"/>
                <a:ext cx="685800" cy="362794"/>
                <a:chOff x="304800" y="2665477"/>
                <a:chExt cx="1447800" cy="765899"/>
              </a:xfrm>
            </p:grpSpPr>
            <p:sp>
              <p:nvSpPr>
                <p:cNvPr id="33" name="Plaque 32"/>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4" name="Plaque 33"/>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4" name="Group 23"/>
              <p:cNvGrpSpPr/>
              <p:nvPr/>
            </p:nvGrpSpPr>
            <p:grpSpPr>
              <a:xfrm>
                <a:off x="914400" y="2660956"/>
                <a:ext cx="685800" cy="362794"/>
                <a:chOff x="304800" y="2665477"/>
                <a:chExt cx="1447800" cy="765899"/>
              </a:xfrm>
            </p:grpSpPr>
            <p:sp>
              <p:nvSpPr>
                <p:cNvPr id="31" name="Plaque 30"/>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2" name="Plaque 31"/>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5" name="Group 24"/>
              <p:cNvGrpSpPr/>
              <p:nvPr/>
            </p:nvGrpSpPr>
            <p:grpSpPr>
              <a:xfrm>
                <a:off x="1524000" y="2656434"/>
                <a:ext cx="685800" cy="362794"/>
                <a:chOff x="304800" y="2665477"/>
                <a:chExt cx="1447800" cy="765899"/>
              </a:xfrm>
            </p:grpSpPr>
            <p:sp>
              <p:nvSpPr>
                <p:cNvPr id="29" name="Plaque 28"/>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0" name="Plaque 29"/>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6" name="Group 25"/>
              <p:cNvGrpSpPr/>
              <p:nvPr/>
            </p:nvGrpSpPr>
            <p:grpSpPr>
              <a:xfrm>
                <a:off x="2133600" y="2651912"/>
                <a:ext cx="685800" cy="362794"/>
                <a:chOff x="304800" y="2665477"/>
                <a:chExt cx="1447800" cy="765899"/>
              </a:xfrm>
            </p:grpSpPr>
            <p:sp>
              <p:nvSpPr>
                <p:cNvPr id="27" name="Plaque 26"/>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8" name="Plaque 27"/>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sp>
        <p:nvSpPr>
          <p:cNvPr id="55" name="TextBox 54"/>
          <p:cNvSpPr txBox="1"/>
          <p:nvPr/>
        </p:nvSpPr>
        <p:spPr>
          <a:xfrm>
            <a:off x="190974" y="1156086"/>
            <a:ext cx="8595447" cy="369332"/>
          </a:xfrm>
          <a:prstGeom prst="rect">
            <a:avLst/>
          </a:prstGeom>
          <a:noFill/>
        </p:spPr>
        <p:txBody>
          <a:bodyPr wrap="square" rtlCol="0">
            <a:spAutoFit/>
          </a:bodyPr>
          <a:lstStyle/>
          <a:p>
            <a:r>
              <a:rPr lang="en-US" dirty="0">
                <a:solidFill>
                  <a:schemeClr val="bg1"/>
                </a:solidFill>
                <a:latin typeface="Abadi" panose="020B0604020104020204" pitchFamily="34" charset="0"/>
              </a:rPr>
              <a:t>He was the son</a:t>
            </a:r>
          </a:p>
        </p:txBody>
      </p:sp>
      <p:grpSp>
        <p:nvGrpSpPr>
          <p:cNvPr id="3" name="Group 2"/>
          <p:cNvGrpSpPr/>
          <p:nvPr/>
        </p:nvGrpSpPr>
        <p:grpSpPr>
          <a:xfrm>
            <a:off x="-1" y="-1"/>
            <a:ext cx="12237095" cy="6858001"/>
            <a:chOff x="-1" y="-1"/>
            <a:chExt cx="12237095" cy="6858001"/>
          </a:xfrm>
        </p:grpSpPr>
        <p:pic>
          <p:nvPicPr>
            <p:cNvPr id="56" name="Picture 55"/>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 y="-1"/>
              <a:ext cx="12237095" cy="6858001"/>
            </a:xfrm>
            <a:prstGeom prst="rect">
              <a:avLst/>
            </a:prstGeom>
          </p:spPr>
        </p:pic>
        <p:pic>
          <p:nvPicPr>
            <p:cNvPr id="57" name="Picture 56"/>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80378" y="193964"/>
              <a:ext cx="11876335" cy="6414653"/>
            </a:xfrm>
            <a:prstGeom prst="rect">
              <a:avLst/>
            </a:prstGeom>
          </p:spPr>
        </p:pic>
      </p:grpSp>
      <p:sp>
        <p:nvSpPr>
          <p:cNvPr id="58" name="TextBox 57"/>
          <p:cNvSpPr txBox="1"/>
          <p:nvPr/>
        </p:nvSpPr>
        <p:spPr>
          <a:xfrm>
            <a:off x="616795" y="1574774"/>
            <a:ext cx="3359460" cy="2246769"/>
          </a:xfrm>
          <a:prstGeom prst="rect">
            <a:avLst/>
          </a:prstGeom>
          <a:noFill/>
        </p:spPr>
        <p:txBody>
          <a:bodyPr wrap="square" rtlCol="0">
            <a:spAutoFit/>
          </a:bodyPr>
          <a:lstStyle/>
          <a:p>
            <a:r>
              <a:rPr lang="en-US" sz="2000" dirty="0">
                <a:solidFill>
                  <a:schemeClr val="bg1"/>
                </a:solidFill>
                <a:latin typeface="Abadi" panose="020B0604020104020204" pitchFamily="34" charset="0"/>
              </a:rPr>
              <a:t>“Airplane flights over huge oceans, crossing extensive deserts, and connecting continents need careful planning to ensure a safe arrival at the planned destination.</a:t>
            </a:r>
          </a:p>
        </p:txBody>
      </p:sp>
      <p:sp>
        <p:nvSpPr>
          <p:cNvPr id="59" name="TextBox 58"/>
          <p:cNvSpPr txBox="1"/>
          <p:nvPr/>
        </p:nvSpPr>
        <p:spPr>
          <a:xfrm>
            <a:off x="-1" y="180196"/>
            <a:ext cx="12192000" cy="1107996"/>
          </a:xfrm>
          <a:prstGeom prst="rect">
            <a:avLst/>
          </a:prstGeom>
          <a:noFill/>
        </p:spPr>
        <p:txBody>
          <a:bodyPr wrap="square" rtlCol="0">
            <a:spAutoFit/>
          </a:bodyPr>
          <a:lstStyle/>
          <a:p>
            <a:pPr algn="ctr"/>
            <a:r>
              <a:rPr lang="en-US" sz="6600" dirty="0">
                <a:solidFill>
                  <a:schemeClr val="bg1"/>
                </a:solidFill>
                <a:latin typeface="Abadi" panose="020B0604020104020204" pitchFamily="34" charset="0"/>
              </a:rPr>
              <a:t>Point of No Return</a:t>
            </a:r>
          </a:p>
        </p:txBody>
      </p:sp>
      <p:sp>
        <p:nvSpPr>
          <p:cNvPr id="216" name="TextBox 215"/>
          <p:cNvSpPr txBox="1"/>
          <p:nvPr/>
        </p:nvSpPr>
        <p:spPr>
          <a:xfrm>
            <a:off x="5456113" y="5410248"/>
            <a:ext cx="5481721" cy="1015663"/>
          </a:xfrm>
          <a:prstGeom prst="rect">
            <a:avLst/>
          </a:prstGeom>
          <a:noFill/>
        </p:spPr>
        <p:txBody>
          <a:bodyPr wrap="square" rtlCol="0">
            <a:spAutoFit/>
          </a:bodyPr>
          <a:lstStyle/>
          <a:p>
            <a:r>
              <a:rPr lang="en-US" sz="2000" dirty="0">
                <a:solidFill>
                  <a:schemeClr val="bg1"/>
                </a:solidFill>
                <a:latin typeface="Abadi" panose="020B0604020104020204" pitchFamily="34" charset="0"/>
              </a:rPr>
              <a:t>“There is an important decision point during such long flights commonly known as the point of safe return.”</a:t>
            </a:r>
          </a:p>
        </p:txBody>
      </p:sp>
      <p:sp>
        <p:nvSpPr>
          <p:cNvPr id="217" name="TextBox 216"/>
          <p:cNvSpPr txBox="1"/>
          <p:nvPr/>
        </p:nvSpPr>
        <p:spPr>
          <a:xfrm>
            <a:off x="8607611" y="6115256"/>
            <a:ext cx="3359460" cy="369332"/>
          </a:xfrm>
          <a:prstGeom prst="rect">
            <a:avLst/>
          </a:prstGeom>
          <a:noFill/>
        </p:spPr>
        <p:txBody>
          <a:bodyPr wrap="square" rtlCol="0">
            <a:spAutoFit/>
          </a:bodyPr>
          <a:lstStyle/>
          <a:p>
            <a:pPr algn="r"/>
            <a:r>
              <a:rPr lang="en-US" dirty="0">
                <a:solidFill>
                  <a:schemeClr val="bg1"/>
                </a:solidFill>
                <a:latin typeface="Abadi" panose="020B0604020104020204" pitchFamily="34" charset="0"/>
              </a:rPr>
              <a:t>(3)</a:t>
            </a:r>
          </a:p>
        </p:txBody>
      </p:sp>
      <p:pic>
        <p:nvPicPr>
          <p:cNvPr id="225" name="Picture 2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9762" y="358373"/>
            <a:ext cx="1517904" cy="1895856"/>
          </a:xfrm>
          <a:prstGeom prst="rect">
            <a:avLst/>
          </a:prstGeom>
        </p:spPr>
      </p:pic>
      <p:pic>
        <p:nvPicPr>
          <p:cNvPr id="3074" name="Picture 2" descr="https://lindseyinsevilla.files.wordpress.com/2012/03/sevilla-06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00206" y="1309134"/>
            <a:ext cx="5149282" cy="3861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6"/>
                                        </p:tgtEl>
                                        <p:attrNameLst>
                                          <p:attrName>style.visibility</p:attrName>
                                        </p:attrNameLst>
                                      </p:cBhvr>
                                      <p:to>
                                        <p:strVal val="visible"/>
                                      </p:to>
                                    </p:set>
                                    <p:anim calcmode="lin" valueType="num">
                                      <p:cBhvr additive="base">
                                        <p:cTn id="7" dur="500" fill="hold"/>
                                        <p:tgtEl>
                                          <p:spTgt spid="216"/>
                                        </p:tgtEl>
                                        <p:attrNameLst>
                                          <p:attrName>ppt_x</p:attrName>
                                        </p:attrNameLst>
                                      </p:cBhvr>
                                      <p:tavLst>
                                        <p:tav tm="0">
                                          <p:val>
                                            <p:strVal val="#ppt_x"/>
                                          </p:val>
                                        </p:tav>
                                        <p:tav tm="100000">
                                          <p:val>
                                            <p:strVal val="#ppt_x"/>
                                          </p:val>
                                        </p:tav>
                                      </p:tavLst>
                                    </p:anim>
                                    <p:anim calcmode="lin" valueType="num">
                                      <p:cBhvr additive="base">
                                        <p:cTn id="8" dur="500" fill="hold"/>
                                        <p:tgtEl>
                                          <p:spTgt spid="2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 y="-1"/>
            <a:ext cx="12237095" cy="6858001"/>
          </a:xfrm>
          <a:prstGeom prst="rect">
            <a:avLst/>
          </a:prstGeom>
        </p:spPr>
      </p:pic>
      <p:pic>
        <p:nvPicPr>
          <p:cNvPr id="2" name="Picture 1"/>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974" y="193964"/>
            <a:ext cx="11876335" cy="6414653"/>
          </a:xfrm>
          <a:prstGeom prst="rect">
            <a:avLst/>
          </a:prstGeom>
        </p:spPr>
      </p:pic>
      <p:sp>
        <p:nvSpPr>
          <p:cNvPr id="59" name="TextBox 58"/>
          <p:cNvSpPr txBox="1"/>
          <p:nvPr/>
        </p:nvSpPr>
        <p:spPr>
          <a:xfrm>
            <a:off x="-1" y="180196"/>
            <a:ext cx="12192000" cy="1107996"/>
          </a:xfrm>
          <a:prstGeom prst="rect">
            <a:avLst/>
          </a:prstGeom>
          <a:noFill/>
        </p:spPr>
        <p:txBody>
          <a:bodyPr wrap="square" rtlCol="0">
            <a:spAutoFit/>
          </a:bodyPr>
          <a:lstStyle/>
          <a:p>
            <a:pPr algn="ctr"/>
            <a:r>
              <a:rPr lang="en-US" sz="6600" dirty="0">
                <a:solidFill>
                  <a:schemeClr val="bg1"/>
                </a:solidFill>
                <a:latin typeface="Abadi" panose="020B0604020104020204" pitchFamily="34" charset="0"/>
              </a:rPr>
              <a:t>The Rest of Hosea</a:t>
            </a:r>
          </a:p>
        </p:txBody>
      </p:sp>
      <p:sp>
        <p:nvSpPr>
          <p:cNvPr id="63" name="TextBox 62"/>
          <p:cNvSpPr txBox="1"/>
          <p:nvPr/>
        </p:nvSpPr>
        <p:spPr>
          <a:xfrm>
            <a:off x="21291446" y="8062493"/>
            <a:ext cx="1388444" cy="307777"/>
          </a:xfrm>
          <a:prstGeom prst="rect">
            <a:avLst/>
          </a:prstGeom>
          <a:noFill/>
        </p:spPr>
        <p:txBody>
          <a:bodyPr wrap="square" rtlCol="0">
            <a:spAutoFit/>
          </a:bodyPr>
          <a:lstStyle/>
          <a:p>
            <a:pPr algn="r"/>
            <a:r>
              <a:rPr lang="en-US" sz="1400" dirty="0">
                <a:solidFill>
                  <a:schemeClr val="bg1"/>
                </a:solidFill>
                <a:latin typeface="Abadi" panose="020B0604020104020204" pitchFamily="34" charset="0"/>
              </a:rPr>
              <a:t>(9)</a:t>
            </a:r>
          </a:p>
        </p:txBody>
      </p:sp>
      <p:sp>
        <p:nvSpPr>
          <p:cNvPr id="54" name="Rectangle 53"/>
          <p:cNvSpPr/>
          <p:nvPr/>
        </p:nvSpPr>
        <p:spPr>
          <a:xfrm>
            <a:off x="445982" y="1425545"/>
            <a:ext cx="4611210" cy="3970318"/>
          </a:xfrm>
          <a:prstGeom prst="rect">
            <a:avLst/>
          </a:prstGeom>
        </p:spPr>
        <p:txBody>
          <a:bodyPr wrap="square">
            <a:spAutoFit/>
          </a:bodyPr>
          <a:lstStyle/>
          <a:p>
            <a:pPr fontAlgn="base"/>
            <a:r>
              <a:rPr lang="en-US" dirty="0">
                <a:solidFill>
                  <a:schemeClr val="bg1"/>
                </a:solidFill>
                <a:latin typeface="Abadi" panose="020B0604020104020204" pitchFamily="34" charset="0"/>
              </a:rPr>
              <a:t>Hosea called upon Israel to return to the Lord and serve Him. </a:t>
            </a:r>
          </a:p>
          <a:p>
            <a:pPr fontAlgn="base"/>
            <a:endParaRPr lang="en-US" dirty="0">
              <a:solidFill>
                <a:schemeClr val="bg1"/>
              </a:solidFill>
              <a:latin typeface="Abadi" panose="020B0604020104020204" pitchFamily="34" charset="0"/>
            </a:endParaRPr>
          </a:p>
          <a:p>
            <a:pPr fontAlgn="base"/>
            <a:r>
              <a:rPr lang="en-US" dirty="0">
                <a:solidFill>
                  <a:schemeClr val="bg1"/>
                </a:solidFill>
                <a:latin typeface="Abadi" panose="020B0604020104020204" pitchFamily="34" charset="0"/>
              </a:rPr>
              <a:t>Hosea 12–13 records that Hosea explained that the Lord uses prophets to guide His people. </a:t>
            </a:r>
          </a:p>
          <a:p>
            <a:pPr fontAlgn="base"/>
            <a:endParaRPr lang="en-US" dirty="0">
              <a:solidFill>
                <a:schemeClr val="bg1"/>
              </a:solidFill>
              <a:latin typeface="Abadi" panose="020B0604020104020204" pitchFamily="34" charset="0"/>
            </a:endParaRPr>
          </a:p>
          <a:p>
            <a:pPr fontAlgn="base"/>
            <a:r>
              <a:rPr lang="en-US" dirty="0">
                <a:solidFill>
                  <a:schemeClr val="bg1"/>
                </a:solidFill>
                <a:latin typeface="Abadi" panose="020B0604020104020204" pitchFamily="34" charset="0"/>
              </a:rPr>
              <a:t>Hosea also taught that through the Savior, all people will overcome physical death. </a:t>
            </a:r>
          </a:p>
          <a:p>
            <a:pPr fontAlgn="base"/>
            <a:endParaRPr lang="en-US" dirty="0">
              <a:solidFill>
                <a:schemeClr val="bg1"/>
              </a:solidFill>
              <a:latin typeface="Abadi" panose="020B0604020104020204" pitchFamily="34" charset="0"/>
            </a:endParaRPr>
          </a:p>
          <a:p>
            <a:pPr fontAlgn="base"/>
            <a:r>
              <a:rPr lang="en-US" dirty="0">
                <a:solidFill>
                  <a:schemeClr val="bg1"/>
                </a:solidFill>
                <a:latin typeface="Abadi" panose="020B0604020104020204" pitchFamily="34" charset="0"/>
              </a:rPr>
              <a:t>In Hosea 13–14 we read that Hosea taught the Israelites that their decision to be unfaithful to the Lord was the reason for their impending destruction. </a:t>
            </a:r>
          </a:p>
        </p:txBody>
      </p:sp>
      <p:sp>
        <p:nvSpPr>
          <p:cNvPr id="3" name="Rectangle 2"/>
          <p:cNvSpPr/>
          <p:nvPr/>
        </p:nvSpPr>
        <p:spPr>
          <a:xfrm>
            <a:off x="6352038" y="4766700"/>
            <a:ext cx="5265269" cy="1200329"/>
          </a:xfrm>
          <a:prstGeom prst="rect">
            <a:avLst/>
          </a:prstGeom>
        </p:spPr>
        <p:txBody>
          <a:bodyPr wrap="square">
            <a:spAutoFit/>
          </a:bodyPr>
          <a:lstStyle/>
          <a:p>
            <a:pPr fontAlgn="base"/>
            <a:r>
              <a:rPr lang="en-US" dirty="0">
                <a:solidFill>
                  <a:schemeClr val="bg1"/>
                </a:solidFill>
                <a:latin typeface="Abadi" panose="020B0604020104020204" pitchFamily="34" charset="0"/>
              </a:rPr>
              <a:t>However, Hosea also extended a message of hope to them by teaching that in the last days, the Lord would heal them of their backsliding, or apostasy, when the people of Israel return to Him.</a:t>
            </a:r>
          </a:p>
        </p:txBody>
      </p:sp>
      <p:pic>
        <p:nvPicPr>
          <p:cNvPr id="4098" name="Picture 2" descr="http://1.bp.blogspot.com/-aG-BaoKRZ90/UJLqH_zFXHI/AAAAAAAAHhU/DjpZsjq2AnI/s1600/PS-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2200" y="1468389"/>
            <a:ext cx="6155353" cy="2697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83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 y="-1"/>
            <a:ext cx="12237095" cy="6858001"/>
          </a:xfrm>
          <a:prstGeom prst="rect">
            <a:avLst/>
          </a:prstGeom>
        </p:spPr>
      </p:pic>
      <p:pic>
        <p:nvPicPr>
          <p:cNvPr id="2" name="Picture 1"/>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974" y="193964"/>
            <a:ext cx="11876335" cy="6414653"/>
          </a:xfrm>
          <a:prstGeom prst="rect">
            <a:avLst/>
          </a:prstGeom>
        </p:spPr>
      </p:pic>
      <p:grpSp>
        <p:nvGrpSpPr>
          <p:cNvPr id="5" name="Group 4"/>
          <p:cNvGrpSpPr/>
          <p:nvPr/>
        </p:nvGrpSpPr>
        <p:grpSpPr>
          <a:xfrm>
            <a:off x="9236669" y="1193001"/>
            <a:ext cx="2110203" cy="4501217"/>
            <a:chOff x="3694850" y="612373"/>
            <a:chExt cx="2211323" cy="5244147"/>
          </a:xfrm>
        </p:grpSpPr>
        <p:sp>
          <p:nvSpPr>
            <p:cNvPr id="6" name="Oval 5"/>
            <p:cNvSpPr/>
            <p:nvPr/>
          </p:nvSpPr>
          <p:spPr>
            <a:xfrm>
              <a:off x="5333207" y="3578273"/>
              <a:ext cx="497541" cy="6164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 name="Oval 6"/>
            <p:cNvSpPr/>
            <p:nvPr/>
          </p:nvSpPr>
          <p:spPr>
            <a:xfrm>
              <a:off x="3828975" y="3593580"/>
              <a:ext cx="497541" cy="6164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 name="Oval 7"/>
            <p:cNvSpPr/>
            <p:nvPr/>
          </p:nvSpPr>
          <p:spPr>
            <a:xfrm>
              <a:off x="4359408" y="5240087"/>
              <a:ext cx="517337" cy="616433"/>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 name="Oval 8"/>
            <p:cNvSpPr/>
            <p:nvPr/>
          </p:nvSpPr>
          <p:spPr>
            <a:xfrm>
              <a:off x="4907260" y="5238573"/>
              <a:ext cx="493581" cy="616433"/>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 name="Trapezoid 9"/>
            <p:cNvSpPr/>
            <p:nvPr/>
          </p:nvSpPr>
          <p:spPr>
            <a:xfrm rot="577485">
              <a:off x="3858408" y="2146827"/>
              <a:ext cx="847165" cy="1842247"/>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 name="Trapezoid 10"/>
            <p:cNvSpPr/>
            <p:nvPr/>
          </p:nvSpPr>
          <p:spPr>
            <a:xfrm rot="21170635">
              <a:off x="5059008" y="2146928"/>
              <a:ext cx="847165" cy="1842247"/>
            </a:xfrm>
            <a:prstGeom prst="trapezoid">
              <a:avLst>
                <a:gd name="adj" fmla="val 302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 name="Trapezoid 11"/>
            <p:cNvSpPr/>
            <p:nvPr/>
          </p:nvSpPr>
          <p:spPr>
            <a:xfrm rot="10800000">
              <a:off x="4312137" y="2158432"/>
              <a:ext cx="1058277" cy="1600201"/>
            </a:xfrm>
            <a:prstGeom prst="trapezoid">
              <a:avLst>
                <a:gd name="adj" fmla="val 912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 name="Trapezoid 12"/>
            <p:cNvSpPr/>
            <p:nvPr/>
          </p:nvSpPr>
          <p:spPr>
            <a:xfrm>
              <a:off x="4179095" y="3758636"/>
              <a:ext cx="1301676" cy="1700898"/>
            </a:xfrm>
            <a:prstGeom prst="trapezoid">
              <a:avLst>
                <a:gd name="adj" fmla="val 1853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4" name="Cloud 13"/>
            <p:cNvSpPr/>
            <p:nvPr/>
          </p:nvSpPr>
          <p:spPr>
            <a:xfrm rot="21261055">
              <a:off x="4632570" y="1051467"/>
              <a:ext cx="1245530" cy="1589447"/>
            </a:xfrm>
            <a:prstGeom prst="cloud">
              <a:avLst/>
            </a:prstGeom>
            <a:solidFill>
              <a:srgbClr val="4E30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 name="Cloud 14"/>
            <p:cNvSpPr/>
            <p:nvPr/>
          </p:nvSpPr>
          <p:spPr>
            <a:xfrm rot="9086649">
              <a:off x="3694850" y="1121251"/>
              <a:ext cx="1245530" cy="1430868"/>
            </a:xfrm>
            <a:prstGeom prst="cloud">
              <a:avLst/>
            </a:prstGeom>
            <a:solidFill>
              <a:srgbClr val="4E30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6" name="Isosceles Triangle 15"/>
            <p:cNvSpPr/>
            <p:nvPr/>
          </p:nvSpPr>
          <p:spPr>
            <a:xfrm rot="10800000">
              <a:off x="4621826" y="2321525"/>
              <a:ext cx="432499" cy="343951"/>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7" name="Oval 16"/>
            <p:cNvSpPr/>
            <p:nvPr/>
          </p:nvSpPr>
          <p:spPr>
            <a:xfrm>
              <a:off x="4159905" y="735929"/>
              <a:ext cx="1317629" cy="16324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18" name="Group 17"/>
            <p:cNvGrpSpPr/>
            <p:nvPr/>
          </p:nvGrpSpPr>
          <p:grpSpPr>
            <a:xfrm>
              <a:off x="3968098" y="612373"/>
              <a:ext cx="1771040" cy="671400"/>
              <a:chOff x="5722762" y="331877"/>
              <a:chExt cx="1771040" cy="671400"/>
            </a:xfrm>
            <a:solidFill>
              <a:srgbClr val="DAA600"/>
            </a:solidFill>
          </p:grpSpPr>
          <p:sp>
            <p:nvSpPr>
              <p:cNvPr id="52" name="Oval 51"/>
              <p:cNvSpPr/>
              <p:nvPr/>
            </p:nvSpPr>
            <p:spPr>
              <a:xfrm>
                <a:off x="5722763" y="331877"/>
                <a:ext cx="1771039" cy="66391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3" name="Rounded Rectangle 52"/>
              <p:cNvSpPr/>
              <p:nvPr/>
            </p:nvSpPr>
            <p:spPr>
              <a:xfrm>
                <a:off x="5722762" y="767052"/>
                <a:ext cx="1771040" cy="23622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19" name="Group 64"/>
            <p:cNvGrpSpPr/>
            <p:nvPr/>
          </p:nvGrpSpPr>
          <p:grpSpPr>
            <a:xfrm flipH="1">
              <a:off x="4409504" y="3611136"/>
              <a:ext cx="995512" cy="1107825"/>
              <a:chOff x="7543805" y="3605661"/>
              <a:chExt cx="1066795" cy="1042539"/>
            </a:xfrm>
          </p:grpSpPr>
          <p:sp>
            <p:nvSpPr>
              <p:cNvPr id="47" name="Rounded Rectangle 46"/>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48" name="Group 162"/>
              <p:cNvGrpSpPr/>
              <p:nvPr/>
            </p:nvGrpSpPr>
            <p:grpSpPr>
              <a:xfrm>
                <a:off x="7543805" y="3605661"/>
                <a:ext cx="418448" cy="1042539"/>
                <a:chOff x="6827799" y="4847065"/>
                <a:chExt cx="794795" cy="1996712"/>
              </a:xfrm>
              <a:solidFill>
                <a:srgbClr val="D98A33"/>
              </a:solidFill>
            </p:grpSpPr>
            <p:sp>
              <p:nvSpPr>
                <p:cNvPr id="49" name="Double Wave 48"/>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0" name="Double Wave 1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1" name="Rounded Rectangle 50"/>
                <p:cNvSpPr/>
                <p:nvPr/>
              </p:nvSpPr>
              <p:spPr>
                <a:xfrm>
                  <a:off x="7103985" y="4847065"/>
                  <a:ext cx="518609" cy="47088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nvGrpSpPr>
            <p:cNvPr id="20" name="Group 19"/>
            <p:cNvGrpSpPr/>
            <p:nvPr/>
          </p:nvGrpSpPr>
          <p:grpSpPr>
            <a:xfrm>
              <a:off x="4202579" y="5154240"/>
              <a:ext cx="1223663" cy="272001"/>
              <a:chOff x="304800" y="2651912"/>
              <a:chExt cx="2514600" cy="376360"/>
            </a:xfrm>
          </p:grpSpPr>
          <p:grpSp>
            <p:nvGrpSpPr>
              <p:cNvPr id="35" name="Group 34"/>
              <p:cNvGrpSpPr/>
              <p:nvPr/>
            </p:nvGrpSpPr>
            <p:grpSpPr>
              <a:xfrm>
                <a:off x="304800" y="2665478"/>
                <a:ext cx="685800" cy="362794"/>
                <a:chOff x="304800" y="2665477"/>
                <a:chExt cx="1447800" cy="765899"/>
              </a:xfrm>
            </p:grpSpPr>
            <p:sp>
              <p:nvSpPr>
                <p:cNvPr id="45" name="Plaque 44"/>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6" name="Plaque 45"/>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36" name="Group 35"/>
              <p:cNvGrpSpPr/>
              <p:nvPr/>
            </p:nvGrpSpPr>
            <p:grpSpPr>
              <a:xfrm>
                <a:off x="914400" y="2660956"/>
                <a:ext cx="685800" cy="362794"/>
                <a:chOff x="304800" y="2665477"/>
                <a:chExt cx="1447800" cy="765899"/>
              </a:xfrm>
            </p:grpSpPr>
            <p:sp>
              <p:nvSpPr>
                <p:cNvPr id="43" name="Plaque 42"/>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4" name="Plaque 43"/>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37" name="Group 36"/>
              <p:cNvGrpSpPr/>
              <p:nvPr/>
            </p:nvGrpSpPr>
            <p:grpSpPr>
              <a:xfrm>
                <a:off x="1524000" y="2656434"/>
                <a:ext cx="685800" cy="362794"/>
                <a:chOff x="304800" y="2665477"/>
                <a:chExt cx="1447800" cy="765899"/>
              </a:xfrm>
            </p:grpSpPr>
            <p:sp>
              <p:nvSpPr>
                <p:cNvPr id="41" name="Plaque 40"/>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2" name="Plaque 41"/>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38" name="Group 37"/>
              <p:cNvGrpSpPr/>
              <p:nvPr/>
            </p:nvGrpSpPr>
            <p:grpSpPr>
              <a:xfrm>
                <a:off x="2133600" y="2651912"/>
                <a:ext cx="685800" cy="362794"/>
                <a:chOff x="304800" y="2665477"/>
                <a:chExt cx="1447800" cy="765899"/>
              </a:xfrm>
            </p:grpSpPr>
            <p:sp>
              <p:nvSpPr>
                <p:cNvPr id="39" name="Plaque 38"/>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0" name="Plaque 39"/>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nvGrpSpPr>
            <p:cNvPr id="21" name="Group 20"/>
            <p:cNvGrpSpPr/>
            <p:nvPr/>
          </p:nvGrpSpPr>
          <p:grpSpPr>
            <a:xfrm>
              <a:off x="3945738" y="966073"/>
              <a:ext cx="1793400" cy="326659"/>
              <a:chOff x="304800" y="2651912"/>
              <a:chExt cx="2514600" cy="376360"/>
            </a:xfrm>
          </p:grpSpPr>
          <p:grpSp>
            <p:nvGrpSpPr>
              <p:cNvPr id="23" name="Group 22"/>
              <p:cNvGrpSpPr/>
              <p:nvPr/>
            </p:nvGrpSpPr>
            <p:grpSpPr>
              <a:xfrm>
                <a:off x="304800" y="2665478"/>
                <a:ext cx="685800" cy="362794"/>
                <a:chOff x="304800" y="2665477"/>
                <a:chExt cx="1447800" cy="765899"/>
              </a:xfrm>
            </p:grpSpPr>
            <p:sp>
              <p:nvSpPr>
                <p:cNvPr id="33" name="Plaque 32"/>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4" name="Plaque 33"/>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4" name="Group 23"/>
              <p:cNvGrpSpPr/>
              <p:nvPr/>
            </p:nvGrpSpPr>
            <p:grpSpPr>
              <a:xfrm>
                <a:off x="914400" y="2660956"/>
                <a:ext cx="685800" cy="362794"/>
                <a:chOff x="304800" y="2665477"/>
                <a:chExt cx="1447800" cy="765899"/>
              </a:xfrm>
            </p:grpSpPr>
            <p:sp>
              <p:nvSpPr>
                <p:cNvPr id="31" name="Plaque 30"/>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2" name="Plaque 31"/>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5" name="Group 24"/>
              <p:cNvGrpSpPr/>
              <p:nvPr/>
            </p:nvGrpSpPr>
            <p:grpSpPr>
              <a:xfrm>
                <a:off x="1524000" y="2656434"/>
                <a:ext cx="685800" cy="362794"/>
                <a:chOff x="304800" y="2665477"/>
                <a:chExt cx="1447800" cy="765899"/>
              </a:xfrm>
            </p:grpSpPr>
            <p:sp>
              <p:nvSpPr>
                <p:cNvPr id="29" name="Plaque 28"/>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0" name="Plaque 29"/>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6" name="Group 25"/>
              <p:cNvGrpSpPr/>
              <p:nvPr/>
            </p:nvGrpSpPr>
            <p:grpSpPr>
              <a:xfrm>
                <a:off x="2133600" y="2651912"/>
                <a:ext cx="685800" cy="362794"/>
                <a:chOff x="304800" y="2665477"/>
                <a:chExt cx="1447800" cy="765899"/>
              </a:xfrm>
            </p:grpSpPr>
            <p:sp>
              <p:nvSpPr>
                <p:cNvPr id="27" name="Plaque 26"/>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8" name="Plaque 27"/>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sp>
        <p:nvSpPr>
          <p:cNvPr id="55" name="TextBox 54"/>
          <p:cNvSpPr txBox="1"/>
          <p:nvPr/>
        </p:nvSpPr>
        <p:spPr>
          <a:xfrm>
            <a:off x="190974" y="1156086"/>
            <a:ext cx="8595447" cy="369332"/>
          </a:xfrm>
          <a:prstGeom prst="rect">
            <a:avLst/>
          </a:prstGeom>
          <a:noFill/>
        </p:spPr>
        <p:txBody>
          <a:bodyPr wrap="square" rtlCol="0">
            <a:spAutoFit/>
          </a:bodyPr>
          <a:lstStyle/>
          <a:p>
            <a:r>
              <a:rPr lang="en-US" dirty="0">
                <a:solidFill>
                  <a:schemeClr val="bg1"/>
                </a:solidFill>
                <a:latin typeface="Abadi" panose="020B0604020104020204" pitchFamily="34" charset="0"/>
              </a:rPr>
              <a:t>He was the son</a:t>
            </a:r>
          </a:p>
        </p:txBody>
      </p:sp>
      <p:grpSp>
        <p:nvGrpSpPr>
          <p:cNvPr id="3" name="Group 2"/>
          <p:cNvGrpSpPr/>
          <p:nvPr/>
        </p:nvGrpSpPr>
        <p:grpSpPr>
          <a:xfrm>
            <a:off x="-1" y="-1"/>
            <a:ext cx="12237095" cy="6858001"/>
            <a:chOff x="-1" y="-1"/>
            <a:chExt cx="12237095" cy="6858001"/>
          </a:xfrm>
        </p:grpSpPr>
        <p:pic>
          <p:nvPicPr>
            <p:cNvPr id="56" name="Picture 55"/>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 y="-1"/>
              <a:ext cx="12237095" cy="6858001"/>
            </a:xfrm>
            <a:prstGeom prst="rect">
              <a:avLst/>
            </a:prstGeom>
          </p:spPr>
        </p:pic>
        <p:pic>
          <p:nvPicPr>
            <p:cNvPr id="57" name="Picture 56"/>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80378" y="193964"/>
              <a:ext cx="11876335" cy="6414653"/>
            </a:xfrm>
            <a:prstGeom prst="rect">
              <a:avLst/>
            </a:prstGeom>
          </p:spPr>
        </p:pic>
      </p:grpSp>
      <p:sp>
        <p:nvSpPr>
          <p:cNvPr id="58" name="TextBox 57"/>
          <p:cNvSpPr txBox="1"/>
          <p:nvPr/>
        </p:nvSpPr>
        <p:spPr>
          <a:xfrm>
            <a:off x="190973" y="141694"/>
            <a:ext cx="11876336" cy="6740307"/>
          </a:xfrm>
          <a:prstGeom prst="rect">
            <a:avLst/>
          </a:prstGeom>
          <a:noFill/>
        </p:spPr>
        <p:txBody>
          <a:bodyPr wrap="square" rtlCol="0">
            <a:spAutoFit/>
          </a:bodyPr>
          <a:lstStyle/>
          <a:p>
            <a:r>
              <a:rPr lang="en-US" dirty="0">
                <a:solidFill>
                  <a:schemeClr val="bg1"/>
                </a:solidFill>
                <a:latin typeface="Abadi" panose="020B0604020104020204" pitchFamily="34" charset="0"/>
              </a:rPr>
              <a:t>Sources:</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Suggested Hymn: #125 </a:t>
            </a:r>
            <a:r>
              <a:rPr lang="en-US" i="1" dirty="0">
                <a:solidFill>
                  <a:schemeClr val="bg1"/>
                </a:solidFill>
                <a:latin typeface="Abadi" panose="020B0604020104020204" pitchFamily="34" charset="0"/>
              </a:rPr>
              <a:t>How Gentle God’s Commands</a:t>
            </a:r>
            <a:endParaRPr lang="en-US" dirty="0">
              <a:solidFill>
                <a:schemeClr val="bg1"/>
              </a:solidFill>
              <a:latin typeface="Abadi" panose="020B0604020104020204" pitchFamily="34" charset="0"/>
            </a:endParaRPr>
          </a:p>
          <a:p>
            <a:endParaRPr lang="en-US" dirty="0">
              <a:solidFill>
                <a:schemeClr val="bg1"/>
              </a:solidFill>
              <a:latin typeface="Abadi" panose="020B0604020104020204" pitchFamily="34" charset="0"/>
            </a:endParaRPr>
          </a:p>
          <a:p>
            <a:pPr marL="342900" indent="-342900">
              <a:buAutoNum type="arabicPeriod"/>
            </a:pPr>
            <a:r>
              <a:rPr lang="en-US" i="1" dirty="0">
                <a:solidFill>
                  <a:schemeClr val="bg1"/>
                </a:solidFill>
                <a:latin typeface="Abadi" panose="020B0604020104020204" pitchFamily="34" charset="0"/>
              </a:rPr>
              <a:t>Who’s Who in the Old Testament </a:t>
            </a:r>
            <a:r>
              <a:rPr lang="en-US" dirty="0">
                <a:solidFill>
                  <a:schemeClr val="bg1"/>
                </a:solidFill>
                <a:latin typeface="Abadi" panose="020B0604020104020204" pitchFamily="34" charset="0"/>
              </a:rPr>
              <a:t> by Ed J. </a:t>
            </a:r>
            <a:r>
              <a:rPr lang="en-US" dirty="0" err="1">
                <a:solidFill>
                  <a:schemeClr val="bg1"/>
                </a:solidFill>
                <a:latin typeface="Abadi" panose="020B0604020104020204" pitchFamily="34" charset="0"/>
              </a:rPr>
              <a:t>Pinegar</a:t>
            </a:r>
            <a:r>
              <a:rPr lang="en-US" dirty="0">
                <a:solidFill>
                  <a:schemeClr val="bg1"/>
                </a:solidFill>
                <a:latin typeface="Abadi" panose="020B0604020104020204" pitchFamily="34" charset="0"/>
              </a:rPr>
              <a:t> and Richard j. Allen p. 75</a:t>
            </a:r>
          </a:p>
          <a:p>
            <a:pPr marL="342900" indent="-342900">
              <a:buAutoNum type="arabicPeriod"/>
            </a:pPr>
            <a:endParaRPr lang="en-US" dirty="0">
              <a:solidFill>
                <a:schemeClr val="bg1"/>
              </a:solidFill>
              <a:latin typeface="Abadi" panose="020B0604020104020204" pitchFamily="34" charset="0"/>
            </a:endParaRPr>
          </a:p>
          <a:p>
            <a:pPr marL="342900" indent="-342900">
              <a:buAutoNum type="arabicPeriod"/>
            </a:pPr>
            <a:r>
              <a:rPr lang="en-US" dirty="0">
                <a:solidFill>
                  <a:schemeClr val="bg1"/>
                </a:solidFill>
                <a:latin typeface="Abadi" panose="020B0604020104020204" pitchFamily="34" charset="0"/>
              </a:rPr>
              <a:t>W. Cleon </a:t>
            </a:r>
            <a:r>
              <a:rPr lang="en-US" dirty="0" err="1">
                <a:solidFill>
                  <a:schemeClr val="bg1"/>
                </a:solidFill>
                <a:latin typeface="Abadi" panose="020B0604020104020204" pitchFamily="34" charset="0"/>
              </a:rPr>
              <a:t>Skousen</a:t>
            </a:r>
            <a:r>
              <a:rPr lang="en-US" dirty="0">
                <a:solidFill>
                  <a:schemeClr val="bg1"/>
                </a:solidFill>
                <a:latin typeface="Abadi" panose="020B0604020104020204" pitchFamily="34" charset="0"/>
              </a:rPr>
              <a:t> </a:t>
            </a:r>
            <a:r>
              <a:rPr lang="en-US" i="1" dirty="0">
                <a:solidFill>
                  <a:schemeClr val="bg1"/>
                </a:solidFill>
                <a:latin typeface="Abadi" panose="020B0604020104020204" pitchFamily="34" charset="0"/>
              </a:rPr>
              <a:t>The Fourth Thousand Years </a:t>
            </a:r>
            <a:r>
              <a:rPr lang="en-US" dirty="0">
                <a:solidFill>
                  <a:schemeClr val="bg1"/>
                </a:solidFill>
                <a:latin typeface="Abadi" panose="020B0604020104020204" pitchFamily="34" charset="0"/>
              </a:rPr>
              <a:t> p. 477</a:t>
            </a:r>
          </a:p>
          <a:p>
            <a:pPr marL="342900" indent="-342900">
              <a:buAutoNum type="arabicPeriod"/>
            </a:pPr>
            <a:endParaRPr lang="en-US" dirty="0">
              <a:solidFill>
                <a:schemeClr val="bg1"/>
              </a:solidFill>
              <a:latin typeface="Abadi" panose="020B0604020104020204" pitchFamily="34" charset="0"/>
            </a:endParaRPr>
          </a:p>
          <a:p>
            <a:pPr marL="342900" indent="-342900">
              <a:buAutoNum type="arabicPeriod"/>
            </a:pPr>
            <a:r>
              <a:rPr lang="en-US" dirty="0">
                <a:solidFill>
                  <a:schemeClr val="bg1"/>
                </a:solidFill>
                <a:latin typeface="Abadi" panose="020B0604020104020204" pitchFamily="34" charset="0"/>
              </a:rPr>
              <a:t>President Dieter F. </a:t>
            </a:r>
            <a:r>
              <a:rPr lang="en-US" dirty="0" err="1">
                <a:solidFill>
                  <a:schemeClr val="bg1"/>
                </a:solidFill>
                <a:latin typeface="Abadi" panose="020B0604020104020204" pitchFamily="34" charset="0"/>
              </a:rPr>
              <a:t>Uchtdor</a:t>
            </a:r>
            <a:r>
              <a:rPr lang="en-US" dirty="0">
                <a:solidFill>
                  <a:schemeClr val="bg1"/>
                </a:solidFill>
                <a:latin typeface="Abadi" panose="020B0604020104020204" pitchFamily="34" charset="0"/>
              </a:rPr>
              <a:t> </a:t>
            </a:r>
            <a:r>
              <a:rPr lang="en-US" i="1" dirty="0">
                <a:solidFill>
                  <a:schemeClr val="bg1"/>
                </a:solidFill>
                <a:latin typeface="Abadi" panose="020B0604020104020204" pitchFamily="34" charset="0"/>
              </a:rPr>
              <a:t>Point of Safe Return </a:t>
            </a:r>
            <a:r>
              <a:rPr lang="en-US" dirty="0">
                <a:solidFill>
                  <a:schemeClr val="bg1"/>
                </a:solidFill>
                <a:latin typeface="Abadi" panose="020B0604020104020204" pitchFamily="34" charset="0"/>
              </a:rPr>
              <a:t> Ensign May 2007</a:t>
            </a:r>
          </a:p>
          <a:p>
            <a:pPr marL="342900" indent="-342900">
              <a:buAutoNum type="arabicPeriod"/>
            </a:pPr>
            <a:endParaRPr lang="en-US" dirty="0">
              <a:solidFill>
                <a:schemeClr val="bg1"/>
              </a:solidFill>
              <a:latin typeface="Abadi" panose="020B0604020104020204" pitchFamily="34" charset="0"/>
            </a:endParaRPr>
          </a:p>
          <a:p>
            <a:pPr marL="342900" indent="-342900">
              <a:buAutoNum type="arabicPeriod"/>
            </a:pPr>
            <a:r>
              <a:rPr lang="en-US" dirty="0">
                <a:solidFill>
                  <a:schemeClr val="bg1"/>
                </a:solidFill>
                <a:latin typeface="Abadi" panose="020B0604020104020204" pitchFamily="34" charset="0"/>
              </a:rPr>
              <a:t>Old Testament Institute Manual </a:t>
            </a:r>
            <a:r>
              <a:rPr lang="en-US" i="1" dirty="0">
                <a:solidFill>
                  <a:schemeClr val="bg1"/>
                </a:solidFill>
                <a:latin typeface="Abadi" panose="020B0604020104020204" pitchFamily="34" charset="0"/>
              </a:rPr>
              <a:t>The Ministry of Hosea: A Call to Faithfulness </a:t>
            </a:r>
          </a:p>
          <a:p>
            <a:pPr marL="342900" indent="-342900">
              <a:buAutoNum type="arabicPeriod"/>
            </a:pPr>
            <a:endParaRPr lang="en-US" i="1" dirty="0">
              <a:solidFill>
                <a:schemeClr val="bg1"/>
              </a:solidFill>
              <a:latin typeface="Abadi" panose="020B0604020104020204" pitchFamily="34" charset="0"/>
            </a:endParaRPr>
          </a:p>
          <a:p>
            <a:pPr marL="342900" indent="-342900">
              <a:buAutoNum type="arabicPeriod"/>
            </a:pPr>
            <a:r>
              <a:rPr lang="en-US" i="1" dirty="0">
                <a:solidFill>
                  <a:schemeClr val="bg1"/>
                </a:solidFill>
                <a:latin typeface="Abadi" panose="020B0604020104020204" pitchFamily="34" charset="0"/>
              </a:rPr>
              <a:t>Sidney B. Sperry </a:t>
            </a:r>
            <a:r>
              <a:rPr lang="en-US" dirty="0">
                <a:solidFill>
                  <a:schemeClr val="bg1"/>
                </a:solidFill>
                <a:latin typeface="Abadi" panose="020B0604020104020204" pitchFamily="34" charset="0"/>
              </a:rPr>
              <a:t>The voice of Israel’s prophets: A Latter-day Saint Interpretation of the Major and Minor Prophets of the Old Testament (1952), 281</a:t>
            </a:r>
          </a:p>
          <a:p>
            <a:pPr marL="342900" indent="-342900">
              <a:buAutoNum type="arabicPeriod"/>
            </a:pPr>
            <a:endParaRPr lang="en-US" dirty="0">
              <a:solidFill>
                <a:schemeClr val="bg1"/>
              </a:solidFill>
              <a:latin typeface="Abadi" panose="020B0604020104020204" pitchFamily="34" charset="0"/>
            </a:endParaRPr>
          </a:p>
          <a:p>
            <a:pPr marL="342900" indent="-342900">
              <a:buAutoNum type="arabicPeriod"/>
            </a:pPr>
            <a:r>
              <a:rPr lang="en-US" dirty="0">
                <a:solidFill>
                  <a:schemeClr val="bg1"/>
                </a:solidFill>
                <a:latin typeface="Abadi" panose="020B0604020104020204" pitchFamily="34" charset="0"/>
              </a:rPr>
              <a:t>Seminary Teacher Manual – Old Testament</a:t>
            </a:r>
          </a:p>
          <a:p>
            <a:pPr marL="342900" indent="-342900">
              <a:buAutoNum type="arabicPeriod"/>
            </a:pPr>
            <a:endParaRPr lang="en-US" dirty="0">
              <a:solidFill>
                <a:schemeClr val="bg1"/>
              </a:solidFill>
              <a:latin typeface="Abadi" panose="020B0604020104020204" pitchFamily="34" charset="0"/>
            </a:endParaRPr>
          </a:p>
          <a:p>
            <a:pPr marL="342900" indent="-342900">
              <a:buAutoNum type="arabicPeriod"/>
            </a:pPr>
            <a:r>
              <a:rPr lang="en-US" dirty="0">
                <a:solidFill>
                  <a:schemeClr val="bg1"/>
                </a:solidFill>
                <a:latin typeface="Abadi" panose="020B0604020104020204" pitchFamily="34" charset="0"/>
              </a:rPr>
              <a:t>Elder Bruce R. McConkie </a:t>
            </a:r>
            <a:r>
              <a:rPr lang="en-US" i="1" dirty="0">
                <a:solidFill>
                  <a:schemeClr val="bg1"/>
                </a:solidFill>
                <a:latin typeface="Abadi" panose="020B0604020104020204" pitchFamily="34" charset="0"/>
              </a:rPr>
              <a:t>Mormon Doctrine </a:t>
            </a:r>
            <a:r>
              <a:rPr lang="en-US" dirty="0">
                <a:solidFill>
                  <a:schemeClr val="bg1"/>
                </a:solidFill>
                <a:latin typeface="Abadi" panose="020B0604020104020204" pitchFamily="34" charset="0"/>
              </a:rPr>
              <a:t> p. 25</a:t>
            </a:r>
          </a:p>
          <a:p>
            <a:pPr marL="342900" indent="-342900">
              <a:buAutoNum type="arabicPeriod"/>
            </a:pPr>
            <a:endParaRPr lang="en-US" dirty="0">
              <a:solidFill>
                <a:schemeClr val="bg1"/>
              </a:solidFill>
              <a:latin typeface="Abadi" panose="020B0604020104020204" pitchFamily="34" charset="0"/>
            </a:endParaRPr>
          </a:p>
          <a:p>
            <a:pPr marL="342900" indent="-342900">
              <a:buFontTx/>
              <a:buAutoNum type="arabicPeriod"/>
            </a:pPr>
            <a:r>
              <a:rPr lang="en-US" dirty="0">
                <a:solidFill>
                  <a:schemeClr val="bg1"/>
                </a:solidFill>
                <a:latin typeface="Abadi" panose="020B0604020104020204" pitchFamily="34" charset="0"/>
              </a:rPr>
              <a:t>President Henry B. </a:t>
            </a:r>
            <a:r>
              <a:rPr lang="en-US" dirty="0" err="1">
                <a:solidFill>
                  <a:schemeClr val="bg1"/>
                </a:solidFill>
                <a:latin typeface="Abadi" panose="020B0604020104020204" pitchFamily="34" charset="0"/>
              </a:rPr>
              <a:t>Eyring</a:t>
            </a:r>
            <a:r>
              <a:rPr lang="en-US" dirty="0">
                <a:solidFill>
                  <a:schemeClr val="bg1"/>
                </a:solidFill>
                <a:latin typeface="Abadi" panose="020B0604020104020204" pitchFamily="34" charset="0"/>
              </a:rPr>
              <a:t> </a:t>
            </a:r>
            <a:r>
              <a:rPr lang="en-US" i="1" dirty="0">
                <a:solidFill>
                  <a:schemeClr val="bg1"/>
                </a:solidFill>
                <a:latin typeface="Abadi" panose="020B0604020104020204" pitchFamily="34" charset="0"/>
              </a:rPr>
              <a:t>Covenants and Sacrifice  Address to religious educators 15 Aug 1995 pp. 1-2</a:t>
            </a:r>
          </a:p>
          <a:p>
            <a:pPr marL="342900" indent="-342900">
              <a:buFontTx/>
              <a:buAutoNum type="arabicPeriod"/>
            </a:pPr>
            <a:endParaRPr lang="en-US" i="1" dirty="0">
              <a:solidFill>
                <a:schemeClr val="bg1"/>
              </a:solidFill>
              <a:latin typeface="Abadi" panose="020B0604020104020204" pitchFamily="34" charset="0"/>
            </a:endParaRPr>
          </a:p>
          <a:p>
            <a:pPr marL="342900" indent="-342900">
              <a:buFontTx/>
              <a:buAutoNum type="arabicPeriod"/>
            </a:pPr>
            <a:r>
              <a:rPr lang="en-US" dirty="0">
                <a:solidFill>
                  <a:schemeClr val="bg1"/>
                </a:solidFill>
                <a:latin typeface="Abadi" panose="020B0604020104020204" pitchFamily="34" charset="0"/>
              </a:rPr>
              <a:t>Elder Lynn A. </a:t>
            </a:r>
            <a:r>
              <a:rPr lang="en-US" dirty="0" err="1">
                <a:solidFill>
                  <a:schemeClr val="bg1"/>
                </a:solidFill>
                <a:latin typeface="Abadi" panose="020B0604020104020204" pitchFamily="34" charset="0"/>
              </a:rPr>
              <a:t>Mickelsen</a:t>
            </a:r>
            <a:r>
              <a:rPr lang="en-US" dirty="0">
                <a:solidFill>
                  <a:schemeClr val="bg1"/>
                </a:solidFill>
                <a:latin typeface="Abadi" panose="020B0604020104020204" pitchFamily="34" charset="0"/>
              </a:rPr>
              <a:t> </a:t>
            </a:r>
            <a:r>
              <a:rPr lang="en-US" i="1" dirty="0">
                <a:solidFill>
                  <a:schemeClr val="bg1"/>
                </a:solidFill>
                <a:latin typeface="Abadi" panose="020B0604020104020204" pitchFamily="34" charset="0"/>
              </a:rPr>
              <a:t>The Atonement, Repentance, and Dirty Linen </a:t>
            </a:r>
            <a:r>
              <a:rPr lang="en-US" dirty="0">
                <a:solidFill>
                  <a:schemeClr val="bg1"/>
                </a:solidFill>
                <a:latin typeface="Abadi" panose="020B0604020104020204" pitchFamily="34" charset="0"/>
              </a:rPr>
              <a:t>October 2003 Gen. Conf.</a:t>
            </a:r>
          </a:p>
          <a:p>
            <a:pPr marL="342900" indent="-342900">
              <a:buFontTx/>
              <a:buAutoNum type="arabicPeriod"/>
            </a:pPr>
            <a:endParaRPr lang="en-US" dirty="0">
              <a:solidFill>
                <a:schemeClr val="bg1"/>
              </a:solidFill>
              <a:latin typeface="Abadi" panose="020B0604020104020204" pitchFamily="34" charset="0"/>
            </a:endParaRPr>
          </a:p>
          <a:p>
            <a:pPr marL="342900" indent="-342900">
              <a:buAutoNum type="arabicPeriod"/>
            </a:pPr>
            <a:endParaRPr lang="en-US" dirty="0">
              <a:solidFill>
                <a:schemeClr val="bg1"/>
              </a:solidFill>
              <a:latin typeface="Abadi" panose="020B0604020104020204" pitchFamily="34" charset="0"/>
            </a:endParaRPr>
          </a:p>
        </p:txBody>
      </p:sp>
      <p:sp>
        <p:nvSpPr>
          <p:cNvPr id="59" name="Footer Placeholder 14">
            <a:extLst>
              <a:ext uri="{FF2B5EF4-FFF2-40B4-BE49-F238E27FC236}">
                <a16:creationId xmlns:a16="http://schemas.microsoft.com/office/drawing/2014/main" id="{4C218D3E-98D1-4C67-BAD6-AC71BE98BD33}"/>
              </a:ext>
            </a:extLst>
          </p:cNvPr>
          <p:cNvSpPr>
            <a:spLocks noGrp="1"/>
          </p:cNvSpPr>
          <p:nvPr/>
        </p:nvSpPr>
        <p:spPr>
          <a:xfrm>
            <a:off x="6542328" y="176473"/>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chemeClr val="bg1"/>
                </a:solidFill>
                <a:latin typeface="Abadi" panose="020B0604020104020204" pitchFamily="34" charset="0"/>
              </a:rPr>
              <a:t>Presentation by ©http://fashionsbylynda.com/blog/</a:t>
            </a:r>
          </a:p>
        </p:txBody>
      </p:sp>
    </p:spTree>
    <p:extLst>
      <p:ext uri="{BB962C8B-B14F-4D97-AF65-F5344CB8AC3E}">
        <p14:creationId xmlns:p14="http://schemas.microsoft.com/office/powerpoint/2010/main" val="2006614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29772633"/>
              </p:ext>
            </p:extLst>
          </p:nvPr>
        </p:nvGraphicFramePr>
        <p:xfrm>
          <a:off x="715818" y="248611"/>
          <a:ext cx="10672617" cy="4754880"/>
        </p:xfrm>
        <a:graphic>
          <a:graphicData uri="http://schemas.openxmlformats.org/drawingml/2006/table">
            <a:tbl>
              <a:tblPr firstRow="1" bandRow="1">
                <a:tableStyleId>{5940675A-B579-460E-94D1-54222C63F5DA}</a:tableStyleId>
              </a:tblPr>
              <a:tblGrid>
                <a:gridCol w="3557539">
                  <a:extLst>
                    <a:ext uri="{9D8B030D-6E8A-4147-A177-3AD203B41FA5}">
                      <a16:colId xmlns:a16="http://schemas.microsoft.com/office/drawing/2014/main" val="20000"/>
                    </a:ext>
                  </a:extLst>
                </a:gridCol>
                <a:gridCol w="3557539">
                  <a:extLst>
                    <a:ext uri="{9D8B030D-6E8A-4147-A177-3AD203B41FA5}">
                      <a16:colId xmlns:a16="http://schemas.microsoft.com/office/drawing/2014/main" val="20001"/>
                    </a:ext>
                  </a:extLst>
                </a:gridCol>
                <a:gridCol w="3557539">
                  <a:extLst>
                    <a:ext uri="{9D8B030D-6E8A-4147-A177-3AD203B41FA5}">
                      <a16:colId xmlns:a16="http://schemas.microsoft.com/office/drawing/2014/main" val="20002"/>
                    </a:ext>
                  </a:extLst>
                </a:gridCol>
              </a:tblGrid>
              <a:tr h="370840">
                <a:tc>
                  <a:txBody>
                    <a:bodyPr/>
                    <a:lstStyle/>
                    <a:p>
                      <a:pPr algn="ctr"/>
                      <a:r>
                        <a:rPr lang="en-US" sz="2000" b="0" dirty="0">
                          <a:latin typeface="Abadi" panose="020B0604020104020204" pitchFamily="34" charset="0"/>
                        </a:rPr>
                        <a:t>Hosea 1-3</a:t>
                      </a:r>
                    </a:p>
                  </a:txBody>
                  <a:tcPr/>
                </a:tc>
                <a:tc>
                  <a:txBody>
                    <a:bodyPr/>
                    <a:lstStyle/>
                    <a:p>
                      <a:pPr algn="ctr"/>
                      <a:r>
                        <a:rPr lang="en-US" sz="2000" b="0" dirty="0">
                          <a:latin typeface="Abadi" panose="020B0604020104020204" pitchFamily="34" charset="0"/>
                        </a:rPr>
                        <a:t>Hosea 4-6</a:t>
                      </a:r>
                    </a:p>
                  </a:txBody>
                  <a:tcPr/>
                </a:tc>
                <a:tc>
                  <a:txBody>
                    <a:bodyPr/>
                    <a:lstStyle/>
                    <a:p>
                      <a:pPr algn="ctr"/>
                      <a:r>
                        <a:rPr lang="en-US" sz="2000" b="0" dirty="0">
                          <a:latin typeface="Abadi" panose="020B0604020104020204" pitchFamily="34" charset="0"/>
                        </a:rPr>
                        <a:t>Hosea 7-14</a:t>
                      </a:r>
                    </a:p>
                  </a:txBody>
                  <a:tcPr/>
                </a:tc>
                <a:extLst>
                  <a:ext uri="{0D108BD9-81ED-4DB2-BD59-A6C34878D82A}">
                    <a16:rowId xmlns:a16="http://schemas.microsoft.com/office/drawing/2014/main" val="10000"/>
                  </a:ext>
                </a:extLst>
              </a:tr>
              <a:tr h="370840">
                <a:tc>
                  <a:txBody>
                    <a:bodyPr/>
                    <a:lstStyle/>
                    <a:p>
                      <a:r>
                        <a:rPr lang="en-US" sz="2000" b="0" dirty="0">
                          <a:latin typeface="Abadi" panose="020B0604020104020204" pitchFamily="34" charset="0"/>
                        </a:rPr>
                        <a:t>The Lord commands Hosea to marry, and Hosea selects a woman named Gomer.</a:t>
                      </a:r>
                    </a:p>
                    <a:p>
                      <a:r>
                        <a:rPr lang="en-US" sz="2000" b="0" dirty="0">
                          <a:latin typeface="+mj-lt"/>
                        </a:rPr>
                        <a:t>Gomer chooses to be unfaithful to Hosea and commits adultery.</a:t>
                      </a:r>
                    </a:p>
                    <a:p>
                      <a:r>
                        <a:rPr lang="en-US" sz="2000" b="0" dirty="0">
                          <a:latin typeface="+mj-lt"/>
                        </a:rPr>
                        <a:t>The Lord uses the symbol of this marriage to describe His relationship with Israel.</a:t>
                      </a:r>
                    </a:p>
                    <a:p>
                      <a:r>
                        <a:rPr lang="en-US" sz="2000" b="0" dirty="0">
                          <a:latin typeface="+mj-lt"/>
                        </a:rPr>
                        <a:t>Judgement would come upon the Israelites for breaking their covenants and the Lord mercifully invites them to repent and enter into the covenant again</a:t>
                      </a:r>
                    </a:p>
                  </a:txBody>
                  <a:tcPr/>
                </a:tc>
                <a:tc>
                  <a:txBody>
                    <a:bodyPr/>
                    <a:lstStyle/>
                    <a:p>
                      <a:r>
                        <a:rPr lang="en-US" sz="2000" b="0" dirty="0">
                          <a:latin typeface="Abadi" panose="020B0604020104020204" pitchFamily="34" charset="0"/>
                        </a:rPr>
                        <a:t>The people of Israel rejected the knowledge and truth of the gospel they had received and committed great sins and iniquities. Hosea calls upon Israel to return back to the Lord</a:t>
                      </a:r>
                    </a:p>
                  </a:txBody>
                  <a:tcPr/>
                </a:tc>
                <a:tc>
                  <a:txBody>
                    <a:bodyPr/>
                    <a:lstStyle/>
                    <a:p>
                      <a:r>
                        <a:rPr lang="en-US" sz="2000" b="0" dirty="0">
                          <a:latin typeface="Abadi" panose="020B0604020104020204" pitchFamily="34" charset="0"/>
                        </a:rPr>
                        <a:t>Through Hosea, the Lord </a:t>
                      </a:r>
                      <a:r>
                        <a:rPr lang="en-US" sz="2000" b="0" dirty="0">
                          <a:latin typeface="+mj-lt"/>
                        </a:rPr>
                        <a:t>proclaims</a:t>
                      </a:r>
                      <a:r>
                        <a:rPr lang="en-US" sz="2000" b="0" baseline="0" dirty="0">
                          <a:latin typeface="+mj-lt"/>
                        </a:rPr>
                        <a:t> how He will punish the people of Israel for their sins. However, He also expresses His mercy and kindness. The Lord recounts that He brought the people of Israel out of Egypt, but they rejected their god. Through prophets, visions, and similitudes, the Lord teaches and directs His people. The Lord will ransom us from death. The people of Ephraim will repent of their sins in the last days.</a:t>
                      </a:r>
                      <a:endParaRPr lang="en-US" sz="2000" b="0" dirty="0">
                        <a:latin typeface="+mj-lt"/>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60905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898986"/>
            <a:ext cx="6151418" cy="1754326"/>
          </a:xfrm>
          <a:prstGeom prst="rect">
            <a:avLst/>
          </a:prstGeom>
          <a:noFill/>
          <a:ln>
            <a:solidFill>
              <a:schemeClr val="tx1"/>
            </a:solidFill>
          </a:ln>
        </p:spPr>
        <p:txBody>
          <a:bodyPr wrap="square" rtlCol="0">
            <a:spAutoFit/>
          </a:bodyPr>
          <a:lstStyle/>
          <a:p>
            <a:r>
              <a:rPr lang="en-US" sz="1200" b="1" dirty="0">
                <a:latin typeface="+mj-lt"/>
              </a:rPr>
              <a:t>Hosea 3:4-5 Bondage:: </a:t>
            </a:r>
          </a:p>
          <a:p>
            <a:r>
              <a:rPr lang="en-US" sz="1200" b="1" dirty="0">
                <a:latin typeface="+mj-lt"/>
              </a:rPr>
              <a:t>This alludes to Israel’s impending captivity when they would be without leadership (“kings,” “princes”) and without the temple and the religious practices they believed in (“sacrifice”). They would also be without revelation (represented by the ephod, to which the </a:t>
            </a:r>
            <a:r>
              <a:rPr lang="en-US" sz="1200" b="1" dirty="0" err="1">
                <a:latin typeface="+mj-lt"/>
              </a:rPr>
              <a:t>Urim</a:t>
            </a:r>
            <a:r>
              <a:rPr lang="en-US" sz="1200" b="1" dirty="0">
                <a:latin typeface="+mj-lt"/>
              </a:rPr>
              <a:t> and </a:t>
            </a:r>
            <a:r>
              <a:rPr lang="en-US" sz="1200" b="1" dirty="0" err="1">
                <a:latin typeface="+mj-lt"/>
              </a:rPr>
              <a:t>Thummim</a:t>
            </a:r>
            <a:r>
              <a:rPr lang="en-US" sz="1200" b="1" dirty="0">
                <a:latin typeface="+mj-lt"/>
              </a:rPr>
              <a:t> were attached). The </a:t>
            </a:r>
            <a:r>
              <a:rPr lang="en-US" sz="1200" b="1" dirty="0" err="1">
                <a:latin typeface="+mj-lt"/>
              </a:rPr>
              <a:t>teraphim</a:t>
            </a:r>
            <a:r>
              <a:rPr lang="en-US" sz="1200" b="1" dirty="0">
                <a:latin typeface="+mj-lt"/>
              </a:rPr>
              <a:t> were worshiped by the Canaanites as givers of earthly prosperity and deities who revealed the future. Commentators believe that these objects of Canaanite worship were included with objects from the worship of Jehovah to show the people that the worship of idols would also be lost. “David their king” (v. 5) is one of the titles of the Messiah or Jesus Christ. OT Institute Manual</a:t>
            </a:r>
          </a:p>
        </p:txBody>
      </p:sp>
      <p:sp>
        <p:nvSpPr>
          <p:cNvPr id="3" name="TextBox 2"/>
          <p:cNvSpPr txBox="1"/>
          <p:nvPr/>
        </p:nvSpPr>
        <p:spPr>
          <a:xfrm>
            <a:off x="0" y="-1"/>
            <a:ext cx="6151418" cy="1200329"/>
          </a:xfrm>
          <a:prstGeom prst="rect">
            <a:avLst/>
          </a:prstGeom>
          <a:noFill/>
          <a:ln>
            <a:solidFill>
              <a:schemeClr val="tx1"/>
            </a:solidFill>
          </a:ln>
        </p:spPr>
        <p:txBody>
          <a:bodyPr wrap="square" rtlCol="0">
            <a:spAutoFit/>
          </a:bodyPr>
          <a:lstStyle/>
          <a:p>
            <a:r>
              <a:rPr lang="en-US" sz="1200" b="1" dirty="0">
                <a:latin typeface="+mj-lt"/>
              </a:rPr>
              <a:t>Marriage terms:</a:t>
            </a:r>
          </a:p>
          <a:p>
            <a:r>
              <a:rPr lang="en-US" sz="1200" dirty="0">
                <a:latin typeface="+mj-lt"/>
              </a:rPr>
              <a:t>Throughout history every culture has prescribed ways to celebrate the covenants of marriage. Because most people had personal knowledge of marriage, they understood the Lord better when the prophets used marriage terms to describe symbolically the covenants God made with them and they with Him. The covenant relationship between Jehovah and His people Israel was likened to the relationship between a man and his wife. (4)</a:t>
            </a:r>
          </a:p>
        </p:txBody>
      </p:sp>
      <p:sp>
        <p:nvSpPr>
          <p:cNvPr id="4" name="TextBox 3"/>
          <p:cNvSpPr txBox="1"/>
          <p:nvPr/>
        </p:nvSpPr>
        <p:spPr>
          <a:xfrm>
            <a:off x="0" y="1200328"/>
            <a:ext cx="6151418" cy="2677656"/>
          </a:xfrm>
          <a:prstGeom prst="rect">
            <a:avLst/>
          </a:prstGeom>
          <a:noFill/>
          <a:ln>
            <a:solidFill>
              <a:schemeClr val="tx1"/>
            </a:solidFill>
          </a:ln>
        </p:spPr>
        <p:txBody>
          <a:bodyPr wrap="square" rtlCol="0">
            <a:spAutoFit/>
          </a:bodyPr>
          <a:lstStyle/>
          <a:p>
            <a:r>
              <a:rPr lang="en-US" sz="1200" b="1" dirty="0">
                <a:latin typeface="+mj-lt"/>
              </a:rPr>
              <a:t>Names:</a:t>
            </a:r>
          </a:p>
          <a:p>
            <a:r>
              <a:rPr lang="en-US" sz="1200" b="1" dirty="0" err="1">
                <a:latin typeface="+mj-lt"/>
              </a:rPr>
              <a:t>Jezreel</a:t>
            </a:r>
            <a:r>
              <a:rPr lang="en-US" sz="1200" b="1" dirty="0">
                <a:latin typeface="+mj-lt"/>
              </a:rPr>
              <a:t> the same as that of the valley of former King Jehu’s bloody purge, and foreshadowed Israel’s overthrow in that strategic valley. It is a valley overlooked by Megiddo (new Testament “Armageddon” (Rev. 16:16) and famed for crucial battles past and future.</a:t>
            </a:r>
          </a:p>
          <a:p>
            <a:r>
              <a:rPr lang="en-US" sz="1200" b="1" dirty="0">
                <a:latin typeface="+mj-lt"/>
              </a:rPr>
              <a:t>The name means God shall sow or scatter abroad. Anciently sowing was done by casting handfuls of seeds = scattering</a:t>
            </a:r>
          </a:p>
          <a:p>
            <a:endParaRPr lang="en-US" sz="1200" b="1" dirty="0">
              <a:latin typeface="+mj-lt"/>
            </a:endParaRPr>
          </a:p>
          <a:p>
            <a:r>
              <a:rPr lang="en-US" sz="1200" b="1" dirty="0">
                <a:latin typeface="+mj-lt"/>
              </a:rPr>
              <a:t>Lo-</a:t>
            </a:r>
            <a:r>
              <a:rPr lang="en-US" sz="1200" b="1" dirty="0" err="1">
                <a:latin typeface="+mj-lt"/>
              </a:rPr>
              <a:t>ruhamah</a:t>
            </a:r>
            <a:r>
              <a:rPr lang="en-US" sz="1200" b="1" dirty="0">
                <a:latin typeface="+mj-lt"/>
              </a:rPr>
              <a:t> in Hebrew means “not having obtained mercy ‘ suggests that no amount of mercy from God would set aside divine justice and save northern Israel; the ten tribes would be taken captive and led away.</a:t>
            </a:r>
          </a:p>
          <a:p>
            <a:endParaRPr lang="en-US" sz="1200" b="1" dirty="0">
              <a:latin typeface="+mj-lt"/>
            </a:endParaRPr>
          </a:p>
          <a:p>
            <a:r>
              <a:rPr lang="en-US" sz="1200" b="1" dirty="0">
                <a:latin typeface="+mj-lt"/>
              </a:rPr>
              <a:t>Lo-</a:t>
            </a:r>
            <a:r>
              <a:rPr lang="en-US" sz="1200" b="1" dirty="0" err="1">
                <a:latin typeface="+mj-lt"/>
              </a:rPr>
              <a:t>ammi</a:t>
            </a:r>
            <a:r>
              <a:rPr lang="en-US" sz="1200" b="1" dirty="0">
                <a:latin typeface="+mj-lt"/>
              </a:rPr>
              <a:t> in Hebrew means “not my people,” is like a lament and shows that by their harlotry Israel could not be thought of as God’s people</a:t>
            </a:r>
          </a:p>
          <a:p>
            <a:endParaRPr lang="en-US" sz="1200" dirty="0">
              <a:latin typeface="+mj-lt"/>
            </a:endParaRPr>
          </a:p>
        </p:txBody>
      </p:sp>
      <p:sp>
        <p:nvSpPr>
          <p:cNvPr id="5" name="TextBox 4"/>
          <p:cNvSpPr txBox="1"/>
          <p:nvPr/>
        </p:nvSpPr>
        <p:spPr>
          <a:xfrm>
            <a:off x="6151418" y="0"/>
            <a:ext cx="6040582" cy="1569660"/>
          </a:xfrm>
          <a:prstGeom prst="rect">
            <a:avLst/>
          </a:prstGeom>
          <a:noFill/>
          <a:ln>
            <a:solidFill>
              <a:schemeClr val="tx1"/>
            </a:solidFill>
          </a:ln>
        </p:spPr>
        <p:txBody>
          <a:bodyPr wrap="square" rtlCol="0">
            <a:spAutoFit/>
          </a:bodyPr>
          <a:lstStyle/>
          <a:p>
            <a:r>
              <a:rPr lang="en-US" sz="1200" b="1" dirty="0">
                <a:latin typeface="+mj-lt"/>
              </a:rPr>
              <a:t>They Eat up the Sin of My People:  Hosea 4:8</a:t>
            </a:r>
          </a:p>
          <a:p>
            <a:r>
              <a:rPr lang="en-US" sz="1200" b="1" dirty="0">
                <a:latin typeface="+mj-lt"/>
              </a:rPr>
              <a:t>The sin-offering of the people, the flesh of which the priests were commanded to eat, to wipe away the sin of the people (Lev. 6:26), and the remarks upon this law in Leviticus 10:17. The fulfillment of this command became a sin on the part of the priests, from the fact that they directed their soul, their longing desire, to the transgression of the people. They wished the sins of the people to be increased in order that they might receive a good supply of sacrificial meat to eat. </a:t>
            </a:r>
            <a:r>
              <a:rPr lang="en-US" sz="1200" b="1" dirty="0" err="1">
                <a:latin typeface="+mj-lt"/>
              </a:rPr>
              <a:t>Keil</a:t>
            </a:r>
            <a:r>
              <a:rPr lang="en-US" sz="1200" b="1" dirty="0">
                <a:latin typeface="+mj-lt"/>
              </a:rPr>
              <a:t> and </a:t>
            </a:r>
            <a:r>
              <a:rPr lang="en-US" sz="1200" b="1" dirty="0" err="1">
                <a:latin typeface="+mj-lt"/>
              </a:rPr>
              <a:t>Delitzsch</a:t>
            </a:r>
            <a:r>
              <a:rPr lang="en-US" sz="1200" b="1" dirty="0">
                <a:latin typeface="+mj-lt"/>
              </a:rPr>
              <a:t> Commentary, 10:1:78-79.</a:t>
            </a:r>
          </a:p>
          <a:p>
            <a:endParaRPr lang="en-US" sz="1200" dirty="0">
              <a:latin typeface="+mj-lt"/>
            </a:endParaRPr>
          </a:p>
        </p:txBody>
      </p:sp>
      <p:sp>
        <p:nvSpPr>
          <p:cNvPr id="6" name="TextBox 5"/>
          <p:cNvSpPr txBox="1"/>
          <p:nvPr/>
        </p:nvSpPr>
        <p:spPr>
          <a:xfrm>
            <a:off x="0" y="3877984"/>
            <a:ext cx="6151418" cy="1015663"/>
          </a:xfrm>
          <a:prstGeom prst="rect">
            <a:avLst/>
          </a:prstGeom>
          <a:noFill/>
          <a:ln>
            <a:solidFill>
              <a:schemeClr val="tx1"/>
            </a:solidFill>
          </a:ln>
        </p:spPr>
        <p:txBody>
          <a:bodyPr wrap="square" rtlCol="0">
            <a:spAutoFit/>
          </a:bodyPr>
          <a:lstStyle/>
          <a:p>
            <a:r>
              <a:rPr lang="en-US" sz="1200" b="1" dirty="0">
                <a:latin typeface="+mj-lt"/>
              </a:rPr>
              <a:t>Purchase Price for Israel’s freedoms  Hosea 3;2</a:t>
            </a:r>
          </a:p>
          <a:p>
            <a:r>
              <a:rPr lang="en-US" sz="1200" b="1" dirty="0">
                <a:latin typeface="+mj-lt"/>
              </a:rPr>
              <a:t>Israel’s freedoms had been or would be lost, and in addition she suffered the slaver of sin, which also requires a purchase price before Israel can be reconciled with her Savior. Hosea desired to purchase his wife from slavery just as Heavenly Father seeks after His children to redeem them from Satan’s power with the blood of His Son Jesus Christ (4)</a:t>
            </a:r>
            <a:endParaRPr lang="en-US" sz="1200" dirty="0">
              <a:latin typeface="+mj-lt"/>
            </a:endParaRPr>
          </a:p>
        </p:txBody>
      </p:sp>
      <p:sp>
        <p:nvSpPr>
          <p:cNvPr id="7" name="TextBox 6"/>
          <p:cNvSpPr txBox="1"/>
          <p:nvPr/>
        </p:nvSpPr>
        <p:spPr>
          <a:xfrm>
            <a:off x="6151418" y="1569659"/>
            <a:ext cx="5874328" cy="1200329"/>
          </a:xfrm>
          <a:prstGeom prst="rect">
            <a:avLst/>
          </a:prstGeom>
          <a:noFill/>
          <a:ln>
            <a:solidFill>
              <a:schemeClr val="tx1"/>
            </a:solidFill>
          </a:ln>
        </p:spPr>
        <p:txBody>
          <a:bodyPr wrap="square" rtlCol="0">
            <a:spAutoFit/>
          </a:bodyPr>
          <a:lstStyle/>
          <a:p>
            <a:r>
              <a:rPr lang="en-US" sz="1200" b="1" dirty="0">
                <a:latin typeface="+mj-lt"/>
              </a:rPr>
              <a:t>Stocks and Staffs Hosea 4:12</a:t>
            </a:r>
          </a:p>
          <a:p>
            <a:r>
              <a:rPr lang="en-US" sz="1200" b="1" dirty="0">
                <a:latin typeface="+mj-lt"/>
              </a:rPr>
              <a:t>Stocks were wooden idols. The staffs were diving rods, instruments used to foretell the future, to find lost or hidden objects, and so forth. All were consulted within the Canaanite culture much like divining instruments are used in today’s Satanic cults. This, instead of seeking counsel from the living god, they looked to the idols. (4)</a:t>
            </a:r>
          </a:p>
          <a:p>
            <a:endParaRPr lang="en-US" sz="1200" dirty="0">
              <a:latin typeface="+mj-lt"/>
            </a:endParaRPr>
          </a:p>
        </p:txBody>
      </p:sp>
    </p:spTree>
    <p:extLst>
      <p:ext uri="{BB962C8B-B14F-4D97-AF65-F5344CB8AC3E}">
        <p14:creationId xmlns:p14="http://schemas.microsoft.com/office/powerpoint/2010/main" val="3585184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18248917"/>
              </p:ext>
            </p:extLst>
          </p:nvPr>
        </p:nvGraphicFramePr>
        <p:xfrm>
          <a:off x="411018" y="706578"/>
          <a:ext cx="11462327" cy="5884836"/>
        </p:xfrm>
        <a:graphic>
          <a:graphicData uri="http://schemas.openxmlformats.org/drawingml/2006/table">
            <a:tbl>
              <a:tblPr firstRow="1" bandRow="1">
                <a:tableStyleId>{5940675A-B579-460E-94D1-54222C63F5DA}</a:tableStyleId>
              </a:tblPr>
              <a:tblGrid>
                <a:gridCol w="1530480">
                  <a:extLst>
                    <a:ext uri="{9D8B030D-6E8A-4147-A177-3AD203B41FA5}">
                      <a16:colId xmlns:a16="http://schemas.microsoft.com/office/drawing/2014/main" val="20000"/>
                    </a:ext>
                  </a:extLst>
                </a:gridCol>
                <a:gridCol w="2305490">
                  <a:extLst>
                    <a:ext uri="{9D8B030D-6E8A-4147-A177-3AD203B41FA5}">
                      <a16:colId xmlns:a16="http://schemas.microsoft.com/office/drawing/2014/main" val="20001"/>
                    </a:ext>
                  </a:extLst>
                </a:gridCol>
                <a:gridCol w="7626357">
                  <a:extLst>
                    <a:ext uri="{9D8B030D-6E8A-4147-A177-3AD203B41FA5}">
                      <a16:colId xmlns:a16="http://schemas.microsoft.com/office/drawing/2014/main" val="20002"/>
                    </a:ext>
                  </a:extLst>
                </a:gridCol>
              </a:tblGrid>
              <a:tr h="391526">
                <a:tc>
                  <a:txBody>
                    <a:bodyPr/>
                    <a:lstStyle/>
                    <a:p>
                      <a:r>
                        <a:rPr lang="en-US" sz="1400" dirty="0">
                          <a:latin typeface="+mj-lt"/>
                        </a:rPr>
                        <a:t>Verse 1</a:t>
                      </a:r>
                    </a:p>
                  </a:txBody>
                  <a:tcPr/>
                </a:tc>
                <a:tc>
                  <a:txBody>
                    <a:bodyPr/>
                    <a:lstStyle/>
                    <a:p>
                      <a:r>
                        <a:rPr lang="en-US" sz="1400" dirty="0">
                          <a:latin typeface="+mj-lt"/>
                        </a:rPr>
                        <a:t>Ammi</a:t>
                      </a:r>
                    </a:p>
                  </a:txBody>
                  <a:tcPr/>
                </a:tc>
                <a:tc>
                  <a:txBody>
                    <a:bodyPr/>
                    <a:lstStyle/>
                    <a:p>
                      <a:r>
                        <a:rPr lang="en-US" sz="1400" dirty="0">
                          <a:latin typeface="+mj-lt"/>
                        </a:rPr>
                        <a:t>My people</a:t>
                      </a:r>
                    </a:p>
                  </a:txBody>
                  <a:tcPr/>
                </a:tc>
                <a:extLst>
                  <a:ext uri="{0D108BD9-81ED-4DB2-BD59-A6C34878D82A}">
                    <a16:rowId xmlns:a16="http://schemas.microsoft.com/office/drawing/2014/main" val="10000"/>
                  </a:ext>
                </a:extLst>
              </a:tr>
              <a:tr h="391526">
                <a:tc>
                  <a:txBody>
                    <a:bodyPr/>
                    <a:lstStyle/>
                    <a:p>
                      <a:r>
                        <a:rPr lang="en-US" sz="1400" dirty="0">
                          <a:latin typeface="+mj-lt"/>
                        </a:rPr>
                        <a:t>Verse 1</a:t>
                      </a:r>
                    </a:p>
                  </a:txBody>
                  <a:tcPr/>
                </a:tc>
                <a:tc>
                  <a:txBody>
                    <a:bodyPr/>
                    <a:lstStyle/>
                    <a:p>
                      <a:r>
                        <a:rPr lang="en-US" sz="1400" dirty="0" err="1">
                          <a:latin typeface="+mj-lt"/>
                        </a:rPr>
                        <a:t>Ruhamah</a:t>
                      </a:r>
                      <a:endParaRPr lang="en-US" sz="1400" dirty="0">
                        <a:latin typeface="+mj-lt"/>
                      </a:endParaRPr>
                    </a:p>
                  </a:txBody>
                  <a:tcPr/>
                </a:tc>
                <a:tc>
                  <a:txBody>
                    <a:bodyPr/>
                    <a:lstStyle/>
                    <a:p>
                      <a:r>
                        <a:rPr lang="en-US" sz="1400" dirty="0">
                          <a:latin typeface="+mj-lt"/>
                        </a:rPr>
                        <a:t>Having obtained mercy, or those who have obtained mercy</a:t>
                      </a:r>
                    </a:p>
                  </a:txBody>
                  <a:tcPr/>
                </a:tc>
                <a:extLst>
                  <a:ext uri="{0D108BD9-81ED-4DB2-BD59-A6C34878D82A}">
                    <a16:rowId xmlns:a16="http://schemas.microsoft.com/office/drawing/2014/main" val="10001"/>
                  </a:ext>
                </a:extLst>
              </a:tr>
              <a:tr h="391526">
                <a:tc>
                  <a:txBody>
                    <a:bodyPr/>
                    <a:lstStyle/>
                    <a:p>
                      <a:r>
                        <a:rPr lang="en-US" sz="1400" dirty="0">
                          <a:latin typeface="+mj-lt"/>
                        </a:rPr>
                        <a:t>Verse 2</a:t>
                      </a:r>
                    </a:p>
                  </a:txBody>
                  <a:tcPr/>
                </a:tc>
                <a:tc>
                  <a:txBody>
                    <a:bodyPr/>
                    <a:lstStyle/>
                    <a:p>
                      <a:r>
                        <a:rPr lang="en-US" sz="1400" dirty="0">
                          <a:latin typeface="+mj-lt"/>
                        </a:rPr>
                        <a:t>Your</a:t>
                      </a:r>
                      <a:r>
                        <a:rPr lang="en-US" sz="1400" baseline="0" dirty="0">
                          <a:latin typeface="+mj-lt"/>
                        </a:rPr>
                        <a:t> mother</a:t>
                      </a:r>
                      <a:endParaRPr lang="en-US" sz="1400" dirty="0">
                        <a:latin typeface="+mj-lt"/>
                      </a:endParaRPr>
                    </a:p>
                  </a:txBody>
                  <a:tcPr/>
                </a:tc>
                <a:tc>
                  <a:txBody>
                    <a:bodyPr/>
                    <a:lstStyle/>
                    <a:p>
                      <a:r>
                        <a:rPr lang="en-US" sz="1400" dirty="0">
                          <a:latin typeface="+mj-lt"/>
                        </a:rPr>
                        <a:t>The nation Israel</a:t>
                      </a:r>
                    </a:p>
                  </a:txBody>
                  <a:tcPr/>
                </a:tc>
                <a:extLst>
                  <a:ext uri="{0D108BD9-81ED-4DB2-BD59-A6C34878D82A}">
                    <a16:rowId xmlns:a16="http://schemas.microsoft.com/office/drawing/2014/main" val="10002"/>
                  </a:ext>
                </a:extLst>
              </a:tr>
              <a:tr h="391526">
                <a:tc>
                  <a:txBody>
                    <a:bodyPr/>
                    <a:lstStyle/>
                    <a:p>
                      <a:r>
                        <a:rPr lang="en-US" sz="1400" dirty="0">
                          <a:latin typeface="+mj-lt"/>
                        </a:rPr>
                        <a:t>Verse 3</a:t>
                      </a:r>
                    </a:p>
                  </a:txBody>
                  <a:tcPr/>
                </a:tc>
                <a:tc>
                  <a:txBody>
                    <a:bodyPr/>
                    <a:lstStyle/>
                    <a:p>
                      <a:r>
                        <a:rPr lang="en-US" sz="1400" dirty="0">
                          <a:latin typeface="+mj-lt"/>
                        </a:rPr>
                        <a:t>Wilderness </a:t>
                      </a:r>
                    </a:p>
                  </a:txBody>
                  <a:tcPr/>
                </a:tc>
                <a:tc>
                  <a:txBody>
                    <a:bodyPr/>
                    <a:lstStyle/>
                    <a:p>
                      <a:r>
                        <a:rPr lang="en-US" sz="1400" dirty="0">
                          <a:latin typeface="+mj-lt"/>
                        </a:rPr>
                        <a:t>The captivity</a:t>
                      </a:r>
                    </a:p>
                  </a:txBody>
                  <a:tcPr/>
                </a:tc>
                <a:extLst>
                  <a:ext uri="{0D108BD9-81ED-4DB2-BD59-A6C34878D82A}">
                    <a16:rowId xmlns:a16="http://schemas.microsoft.com/office/drawing/2014/main" val="10003"/>
                  </a:ext>
                </a:extLst>
              </a:tr>
              <a:tr h="391526">
                <a:tc>
                  <a:txBody>
                    <a:bodyPr/>
                    <a:lstStyle/>
                    <a:p>
                      <a:r>
                        <a:rPr lang="en-US" sz="1400" dirty="0">
                          <a:latin typeface="+mj-lt"/>
                        </a:rPr>
                        <a:t>Verse 5</a:t>
                      </a:r>
                    </a:p>
                  </a:txBody>
                  <a:tcPr/>
                </a:tc>
                <a:tc>
                  <a:txBody>
                    <a:bodyPr/>
                    <a:lstStyle/>
                    <a:p>
                      <a:r>
                        <a:rPr lang="en-US" sz="1400" dirty="0">
                          <a:latin typeface="+mj-lt"/>
                        </a:rPr>
                        <a:t>Lovers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The priests, priestesses, and idols of the Canaanite temple</a:t>
                      </a:r>
                      <a:r>
                        <a:rPr lang="en-US" sz="1400" baseline="0" dirty="0">
                          <a:latin typeface="+mj-lt"/>
                        </a:rPr>
                        <a:t>s or, in the larger sense, any person one loves more than God</a:t>
                      </a:r>
                      <a:endParaRPr lang="en-US" sz="1400" dirty="0">
                        <a:latin typeface="+mj-lt"/>
                      </a:endParaRPr>
                    </a:p>
                    <a:p>
                      <a:endParaRPr lang="en-US" sz="1400" dirty="0">
                        <a:latin typeface="+mj-lt"/>
                      </a:endParaRPr>
                    </a:p>
                  </a:txBody>
                  <a:tcPr/>
                </a:tc>
                <a:extLst>
                  <a:ext uri="{0D108BD9-81ED-4DB2-BD59-A6C34878D82A}">
                    <a16:rowId xmlns:a16="http://schemas.microsoft.com/office/drawing/2014/main" val="10004"/>
                  </a:ext>
                </a:extLst>
              </a:tr>
              <a:tr h="391526">
                <a:tc>
                  <a:txBody>
                    <a:bodyPr/>
                    <a:lstStyle/>
                    <a:p>
                      <a:r>
                        <a:rPr lang="en-US" sz="1400" dirty="0">
                          <a:latin typeface="+mj-lt"/>
                        </a:rPr>
                        <a:t>Verse 5-9, 13</a:t>
                      </a:r>
                    </a:p>
                  </a:txBody>
                  <a:tcPr/>
                </a:tc>
                <a:tc>
                  <a:txBody>
                    <a:bodyPr/>
                    <a:lstStyle/>
                    <a:p>
                      <a:r>
                        <a:rPr lang="en-US" sz="1400" dirty="0">
                          <a:latin typeface="+mj-lt"/>
                        </a:rPr>
                        <a:t>Bread, corn, wool, and jewels</a:t>
                      </a:r>
                    </a:p>
                  </a:txBody>
                  <a:tcPr/>
                </a:tc>
                <a:tc>
                  <a:txBody>
                    <a:bodyPr/>
                    <a:lstStyle/>
                    <a:p>
                      <a:r>
                        <a:rPr lang="en-US" sz="1400" dirty="0">
                          <a:latin typeface="+mj-lt"/>
                        </a:rPr>
                        <a:t>Worldly values and treasures</a:t>
                      </a:r>
                    </a:p>
                  </a:txBody>
                  <a:tcPr/>
                </a:tc>
                <a:extLst>
                  <a:ext uri="{0D108BD9-81ED-4DB2-BD59-A6C34878D82A}">
                    <a16:rowId xmlns:a16="http://schemas.microsoft.com/office/drawing/2014/main" val="10005"/>
                  </a:ext>
                </a:extLst>
              </a:tr>
              <a:tr h="391526">
                <a:tc>
                  <a:txBody>
                    <a:bodyPr/>
                    <a:lstStyle/>
                    <a:p>
                      <a:r>
                        <a:rPr lang="en-US" sz="1400" dirty="0">
                          <a:latin typeface="+mj-lt"/>
                        </a:rPr>
                        <a:t>Verses 9-10</a:t>
                      </a:r>
                    </a:p>
                  </a:txBody>
                  <a:tcPr/>
                </a:tc>
                <a:tc>
                  <a:txBody>
                    <a:bodyPr/>
                    <a:lstStyle/>
                    <a:p>
                      <a:r>
                        <a:rPr lang="en-US" sz="1400" dirty="0">
                          <a:latin typeface="+mj-lt"/>
                        </a:rPr>
                        <a:t>Her nakedness and her lewdness</a:t>
                      </a:r>
                    </a:p>
                  </a:txBody>
                  <a:tcPr/>
                </a:tc>
                <a:tc>
                  <a:txBody>
                    <a:bodyPr/>
                    <a:lstStyle/>
                    <a:p>
                      <a:r>
                        <a:rPr lang="en-US" sz="1400" dirty="0">
                          <a:latin typeface="+mj-lt"/>
                        </a:rPr>
                        <a:t>Israel’s sin</a:t>
                      </a:r>
                    </a:p>
                  </a:txBody>
                  <a:tcPr/>
                </a:tc>
                <a:extLst>
                  <a:ext uri="{0D108BD9-81ED-4DB2-BD59-A6C34878D82A}">
                    <a16:rowId xmlns:a16="http://schemas.microsoft.com/office/drawing/2014/main" val="10006"/>
                  </a:ext>
                </a:extLst>
              </a:tr>
              <a:tr h="391526">
                <a:tc>
                  <a:txBody>
                    <a:bodyPr/>
                    <a:lstStyle/>
                    <a:p>
                      <a:r>
                        <a:rPr lang="en-US" sz="1400" dirty="0">
                          <a:latin typeface="+mj-lt"/>
                        </a:rPr>
                        <a:t>Verses 11-14</a:t>
                      </a:r>
                    </a:p>
                  </a:txBody>
                  <a:tcPr/>
                </a:tc>
                <a:tc>
                  <a:txBody>
                    <a:bodyPr/>
                    <a:lstStyle/>
                    <a:p>
                      <a:r>
                        <a:rPr lang="en-US" sz="1400" dirty="0">
                          <a:latin typeface="+mj-lt"/>
                        </a:rPr>
                        <a:t>Allure her</a:t>
                      </a:r>
                    </a:p>
                  </a:txBody>
                  <a:tcPr/>
                </a:tc>
                <a:tc>
                  <a:txBody>
                    <a:bodyPr/>
                    <a:lstStyle/>
                    <a:p>
                      <a:r>
                        <a:rPr lang="en-US" sz="1400" dirty="0">
                          <a:latin typeface="+mj-lt"/>
                        </a:rPr>
                        <a:t>Jehovah still cares for her and will try to win her back</a:t>
                      </a:r>
                    </a:p>
                  </a:txBody>
                  <a:tcPr/>
                </a:tc>
                <a:extLst>
                  <a:ext uri="{0D108BD9-81ED-4DB2-BD59-A6C34878D82A}">
                    <a16:rowId xmlns:a16="http://schemas.microsoft.com/office/drawing/2014/main" val="10007"/>
                  </a:ext>
                </a:extLst>
              </a:tr>
              <a:tr h="391526">
                <a:tc>
                  <a:txBody>
                    <a:bodyPr/>
                    <a:lstStyle/>
                    <a:p>
                      <a:r>
                        <a:rPr lang="en-US" sz="1400" dirty="0">
                          <a:latin typeface="+mj-lt"/>
                        </a:rPr>
                        <a:t>Verses 15</a:t>
                      </a:r>
                    </a:p>
                  </a:txBody>
                  <a:tcPr/>
                </a:tc>
                <a:tc>
                  <a:txBody>
                    <a:bodyPr/>
                    <a:lstStyle/>
                    <a:p>
                      <a:r>
                        <a:rPr lang="en-US" sz="1400" dirty="0">
                          <a:latin typeface="+mj-lt"/>
                        </a:rPr>
                        <a:t>Valley of </a:t>
                      </a:r>
                      <a:r>
                        <a:rPr lang="en-US" sz="1400" dirty="0" err="1">
                          <a:latin typeface="+mj-lt"/>
                        </a:rPr>
                        <a:t>Achor</a:t>
                      </a:r>
                      <a:r>
                        <a:rPr lang="en-US" sz="1400" dirty="0">
                          <a:latin typeface="+mj-lt"/>
                        </a:rPr>
                        <a:t>, a rich valley north of Jericho, near Gilgal</a:t>
                      </a:r>
                    </a:p>
                  </a:txBody>
                  <a:tcPr/>
                </a:tc>
                <a:tc>
                  <a:txBody>
                    <a:bodyPr/>
                    <a:lstStyle/>
                    <a:p>
                      <a:r>
                        <a:rPr lang="en-US" sz="1400" dirty="0">
                          <a:latin typeface="+mj-lt"/>
                        </a:rPr>
                        <a:t>The Lord will restore her to great blessings</a:t>
                      </a:r>
                    </a:p>
                  </a:txBody>
                  <a:tcPr/>
                </a:tc>
                <a:extLst>
                  <a:ext uri="{0D108BD9-81ED-4DB2-BD59-A6C34878D82A}">
                    <a16:rowId xmlns:a16="http://schemas.microsoft.com/office/drawing/2014/main" val="10008"/>
                  </a:ext>
                </a:extLst>
              </a:tr>
              <a:tr h="391526">
                <a:tc>
                  <a:txBody>
                    <a:bodyPr/>
                    <a:lstStyle/>
                    <a:p>
                      <a:r>
                        <a:rPr lang="en-US" sz="1400" dirty="0">
                          <a:latin typeface="+mj-lt"/>
                        </a:rPr>
                        <a:t>Verse 16</a:t>
                      </a:r>
                    </a:p>
                  </a:txBody>
                  <a:tcPr/>
                </a:tc>
                <a:tc>
                  <a:txBody>
                    <a:bodyPr/>
                    <a:lstStyle/>
                    <a:p>
                      <a:r>
                        <a:rPr lang="en-US" sz="1400" dirty="0" err="1">
                          <a:latin typeface="+mj-lt"/>
                        </a:rPr>
                        <a:t>Ishi</a:t>
                      </a:r>
                      <a:r>
                        <a:rPr lang="en-US" sz="1400" dirty="0">
                          <a:latin typeface="+mj-lt"/>
                        </a:rPr>
                        <a:t> (Hebrew for my husband) and </a:t>
                      </a:r>
                      <a:r>
                        <a:rPr lang="en-US" sz="1400" dirty="0" err="1">
                          <a:latin typeface="+mj-lt"/>
                        </a:rPr>
                        <a:t>Baali</a:t>
                      </a:r>
                      <a:r>
                        <a:rPr lang="en-US" sz="1400" dirty="0">
                          <a:latin typeface="+mj-lt"/>
                        </a:rPr>
                        <a:t> Hebrew for my master</a:t>
                      </a:r>
                      <a:r>
                        <a:rPr lang="en-US" sz="1400" baseline="0" dirty="0">
                          <a:latin typeface="+mj-lt"/>
                        </a:rPr>
                        <a:t> </a:t>
                      </a:r>
                      <a:endParaRPr lang="en-US" sz="1400" dirty="0">
                        <a:latin typeface="+mj-lt"/>
                      </a:endParaRPr>
                    </a:p>
                  </a:txBody>
                  <a:tcPr/>
                </a:tc>
                <a:tc>
                  <a:txBody>
                    <a:bodyPr/>
                    <a:lstStyle/>
                    <a:p>
                      <a:r>
                        <a:rPr lang="en-US" sz="1400" dirty="0">
                          <a:latin typeface="+mj-lt"/>
                        </a:rPr>
                        <a:t>Eventually Israel will accept</a:t>
                      </a:r>
                      <a:r>
                        <a:rPr lang="en-US" sz="1400" baseline="0" dirty="0">
                          <a:latin typeface="+mj-lt"/>
                        </a:rPr>
                        <a:t> God as her Lord and her true Husband</a:t>
                      </a:r>
                      <a:endParaRPr lang="en-US" sz="1400" dirty="0">
                        <a:latin typeface="+mj-lt"/>
                      </a:endParaRPr>
                    </a:p>
                  </a:txBody>
                  <a:tcPr/>
                </a:tc>
                <a:extLst>
                  <a:ext uri="{0D108BD9-81ED-4DB2-BD59-A6C34878D82A}">
                    <a16:rowId xmlns:a16="http://schemas.microsoft.com/office/drawing/2014/main" val="10009"/>
                  </a:ext>
                </a:extLst>
              </a:tr>
              <a:tr h="391526">
                <a:tc>
                  <a:txBody>
                    <a:bodyPr/>
                    <a:lstStyle/>
                    <a:p>
                      <a:r>
                        <a:rPr lang="en-US" sz="1400" dirty="0">
                          <a:latin typeface="+mj-lt"/>
                        </a:rPr>
                        <a:t>Verse 19-20</a:t>
                      </a:r>
                    </a:p>
                  </a:txBody>
                  <a:tcPr/>
                </a:tc>
                <a:tc>
                  <a:txBody>
                    <a:bodyPr/>
                    <a:lstStyle/>
                    <a:p>
                      <a:r>
                        <a:rPr lang="en-US" sz="1400" dirty="0">
                          <a:latin typeface="+mj-lt"/>
                        </a:rPr>
                        <a:t>Betroth thee unto me forever</a:t>
                      </a:r>
                    </a:p>
                  </a:txBody>
                  <a:tcPr/>
                </a:tc>
                <a:tc>
                  <a:txBody>
                    <a:bodyPr/>
                    <a:lstStyle/>
                    <a:p>
                      <a:r>
                        <a:rPr lang="en-US" sz="1400" dirty="0">
                          <a:latin typeface="+mj-lt"/>
                        </a:rPr>
                        <a:t>The fullness of the new and everlasting covenant restored to Israel in the later days and the eternal blessings that will result form Israel’s faithful marriage to Jehovah</a:t>
                      </a:r>
                    </a:p>
                  </a:txBody>
                  <a:tcPr/>
                </a:tc>
                <a:extLst>
                  <a:ext uri="{0D108BD9-81ED-4DB2-BD59-A6C34878D82A}">
                    <a16:rowId xmlns:a16="http://schemas.microsoft.com/office/drawing/2014/main" val="10010"/>
                  </a:ext>
                </a:extLst>
              </a:tr>
              <a:tr h="391526">
                <a:tc>
                  <a:txBody>
                    <a:bodyPr/>
                    <a:lstStyle/>
                    <a:p>
                      <a:r>
                        <a:rPr lang="en-US" sz="1400" dirty="0">
                          <a:latin typeface="+mj-lt"/>
                        </a:rPr>
                        <a:t>Verse 22</a:t>
                      </a:r>
                    </a:p>
                  </a:txBody>
                  <a:tcPr/>
                </a:tc>
                <a:tc>
                  <a:txBody>
                    <a:bodyPr/>
                    <a:lstStyle/>
                    <a:p>
                      <a:r>
                        <a:rPr lang="en-US" sz="1400" dirty="0" err="1">
                          <a:latin typeface="+mj-lt"/>
                        </a:rPr>
                        <a:t>Jezreel</a:t>
                      </a:r>
                      <a:r>
                        <a:rPr lang="en-US" sz="1400" baseline="0" dirty="0">
                          <a:latin typeface="+mj-lt"/>
                        </a:rPr>
                        <a:t> – Hebrew for God shall sow</a:t>
                      </a:r>
                      <a:endParaRPr lang="en-US" sz="1400" dirty="0">
                        <a:latin typeface="+mj-lt"/>
                      </a:endParaRPr>
                    </a:p>
                  </a:txBody>
                  <a:tcPr/>
                </a:tc>
                <a:tc>
                  <a:txBody>
                    <a:bodyPr/>
                    <a:lstStyle/>
                    <a:p>
                      <a:r>
                        <a:rPr lang="en-US" sz="1400" dirty="0">
                          <a:latin typeface="+mj-lt"/>
                        </a:rPr>
                        <a:t>The downtrodden and poor Israel. Like the </a:t>
                      </a:r>
                      <a:r>
                        <a:rPr lang="en-US" sz="1400" dirty="0" err="1">
                          <a:latin typeface="+mj-lt"/>
                        </a:rPr>
                        <a:t>Jezreel</a:t>
                      </a:r>
                      <a:r>
                        <a:rPr lang="en-US" sz="1400" dirty="0">
                          <a:latin typeface="+mj-lt"/>
                        </a:rPr>
                        <a:t> Valley, they have great potential and will be </a:t>
                      </a:r>
                      <a:r>
                        <a:rPr lang="en-US" sz="1400" dirty="0" err="1">
                          <a:latin typeface="+mj-lt"/>
                        </a:rPr>
                        <a:t>resown</a:t>
                      </a:r>
                      <a:r>
                        <a:rPr lang="en-US" sz="1400" baseline="0" dirty="0">
                          <a:latin typeface="+mj-lt"/>
                        </a:rPr>
                        <a:t> and made fruitful by the Lord</a:t>
                      </a:r>
                      <a:endParaRPr lang="en-US" sz="1400" dirty="0">
                        <a:latin typeface="+mj-lt"/>
                      </a:endParaRPr>
                    </a:p>
                  </a:txBody>
                  <a:tcPr/>
                </a:tc>
                <a:extLst>
                  <a:ext uri="{0D108BD9-81ED-4DB2-BD59-A6C34878D82A}">
                    <a16:rowId xmlns:a16="http://schemas.microsoft.com/office/drawing/2014/main" val="10011"/>
                  </a:ext>
                </a:extLst>
              </a:tr>
            </a:tbl>
          </a:graphicData>
        </a:graphic>
      </p:graphicFrame>
      <p:sp>
        <p:nvSpPr>
          <p:cNvPr id="3" name="TextBox 2"/>
          <p:cNvSpPr txBox="1"/>
          <p:nvPr/>
        </p:nvSpPr>
        <p:spPr>
          <a:xfrm>
            <a:off x="3505200" y="207818"/>
            <a:ext cx="5888182" cy="369332"/>
          </a:xfrm>
          <a:prstGeom prst="rect">
            <a:avLst/>
          </a:prstGeom>
          <a:noFill/>
        </p:spPr>
        <p:txBody>
          <a:bodyPr wrap="square" rtlCol="0">
            <a:spAutoFit/>
          </a:bodyPr>
          <a:lstStyle/>
          <a:p>
            <a:r>
              <a:rPr lang="en-US" dirty="0">
                <a:latin typeface="Abadi" panose="020B0604020104020204" pitchFamily="34" charset="0"/>
              </a:rPr>
              <a:t>Hosea 2- Meaning of the Metaphors</a:t>
            </a:r>
          </a:p>
        </p:txBody>
      </p:sp>
    </p:spTree>
    <p:extLst>
      <p:ext uri="{BB962C8B-B14F-4D97-AF65-F5344CB8AC3E}">
        <p14:creationId xmlns:p14="http://schemas.microsoft.com/office/powerpoint/2010/main" val="2025850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29827020"/>
              </p:ext>
            </p:extLst>
          </p:nvPr>
        </p:nvGraphicFramePr>
        <p:xfrm>
          <a:off x="411018" y="706578"/>
          <a:ext cx="11462327" cy="4815840"/>
        </p:xfrm>
        <a:graphic>
          <a:graphicData uri="http://schemas.openxmlformats.org/drawingml/2006/table">
            <a:tbl>
              <a:tblPr firstRow="1" bandRow="1">
                <a:tableStyleId>{5940675A-B579-460E-94D1-54222C63F5DA}</a:tableStyleId>
              </a:tblPr>
              <a:tblGrid>
                <a:gridCol w="1530480">
                  <a:extLst>
                    <a:ext uri="{9D8B030D-6E8A-4147-A177-3AD203B41FA5}">
                      <a16:colId xmlns:a16="http://schemas.microsoft.com/office/drawing/2014/main" val="20000"/>
                    </a:ext>
                  </a:extLst>
                </a:gridCol>
                <a:gridCol w="2305490">
                  <a:extLst>
                    <a:ext uri="{9D8B030D-6E8A-4147-A177-3AD203B41FA5}">
                      <a16:colId xmlns:a16="http://schemas.microsoft.com/office/drawing/2014/main" val="20001"/>
                    </a:ext>
                  </a:extLst>
                </a:gridCol>
                <a:gridCol w="7626357">
                  <a:extLst>
                    <a:ext uri="{9D8B030D-6E8A-4147-A177-3AD203B41FA5}">
                      <a16:colId xmlns:a16="http://schemas.microsoft.com/office/drawing/2014/main" val="20002"/>
                    </a:ext>
                  </a:extLst>
                </a:gridCol>
              </a:tblGrid>
              <a:tr h="391526">
                <a:tc>
                  <a:txBody>
                    <a:bodyPr/>
                    <a:lstStyle/>
                    <a:p>
                      <a:r>
                        <a:rPr lang="en-US" sz="1400" dirty="0">
                          <a:latin typeface="+mj-lt"/>
                        </a:rPr>
                        <a:t>Verse 3</a:t>
                      </a:r>
                    </a:p>
                  </a:txBody>
                  <a:tcPr/>
                </a:tc>
                <a:tc>
                  <a:txBody>
                    <a:bodyPr/>
                    <a:lstStyle/>
                    <a:p>
                      <a:pPr fontAlgn="base"/>
                      <a:r>
                        <a:rPr lang="en-US" sz="1400" b="0" i="0" kern="1200" dirty="0">
                          <a:solidFill>
                            <a:schemeClr val="tx1"/>
                          </a:solidFill>
                          <a:effectLst/>
                          <a:latin typeface="+mj-lt"/>
                          <a:ea typeface="+mn-ea"/>
                          <a:cs typeface="+mn-cs"/>
                        </a:rPr>
                        <a:t>Therefore Shall the Land Mourn</a:t>
                      </a:r>
                    </a:p>
                  </a:txBody>
                  <a:tcPr/>
                </a:tc>
                <a:tc>
                  <a:txBody>
                    <a:bodyPr/>
                    <a:lstStyle/>
                    <a:p>
                      <a:r>
                        <a:rPr lang="en-US" sz="1400" b="0" i="0" kern="1200" dirty="0">
                          <a:solidFill>
                            <a:schemeClr val="tx1"/>
                          </a:solidFill>
                          <a:effectLst/>
                          <a:latin typeface="+mj-lt"/>
                          <a:ea typeface="+mn-ea"/>
                          <a:cs typeface="+mn-cs"/>
                        </a:rPr>
                        <a:t>The Lord outlines the relationship between the bounties of the land and the righteousness or wickedness of the people.</a:t>
                      </a:r>
                      <a:endParaRPr lang="en-US" sz="1400" dirty="0">
                        <a:latin typeface="+mj-lt"/>
                      </a:endParaRPr>
                    </a:p>
                  </a:txBody>
                  <a:tcPr/>
                </a:tc>
                <a:extLst>
                  <a:ext uri="{0D108BD9-81ED-4DB2-BD59-A6C34878D82A}">
                    <a16:rowId xmlns:a16="http://schemas.microsoft.com/office/drawing/2014/main" val="10000"/>
                  </a:ext>
                </a:extLst>
              </a:tr>
              <a:tr h="391526">
                <a:tc>
                  <a:txBody>
                    <a:bodyPr/>
                    <a:lstStyle/>
                    <a:p>
                      <a:r>
                        <a:rPr lang="en-US" sz="1400" dirty="0">
                          <a:latin typeface="+mj-lt"/>
                        </a:rPr>
                        <a:t>Verse 8</a:t>
                      </a:r>
                    </a:p>
                  </a:txBody>
                  <a:tcPr/>
                </a:tc>
                <a:tc>
                  <a:txBody>
                    <a:bodyPr/>
                    <a:lstStyle/>
                    <a:p>
                      <a:pPr fontAlgn="base"/>
                      <a:r>
                        <a:rPr lang="en-US" sz="1400" b="0" i="0" kern="1200" dirty="0">
                          <a:solidFill>
                            <a:schemeClr val="tx1"/>
                          </a:solidFill>
                          <a:effectLst/>
                          <a:latin typeface="+mj-lt"/>
                          <a:ea typeface="+mn-ea"/>
                          <a:cs typeface="+mn-cs"/>
                        </a:rPr>
                        <a:t>They Eat Up the Sin of My People</a:t>
                      </a:r>
                    </a:p>
                  </a:txBody>
                  <a:tcPr/>
                </a:tc>
                <a:tc>
                  <a:txBody>
                    <a:bodyPr/>
                    <a:lstStyle/>
                    <a:p>
                      <a:r>
                        <a:rPr lang="en-US" sz="1400" b="0" i="0" kern="1200" dirty="0">
                          <a:solidFill>
                            <a:schemeClr val="tx1"/>
                          </a:solidFill>
                          <a:effectLst/>
                          <a:latin typeface="+mj-lt"/>
                          <a:ea typeface="+mn-ea"/>
                          <a:cs typeface="+mn-cs"/>
                        </a:rPr>
                        <a:t>  “the sin-offering of the people, the flesh of which the priests were commanded to eat, to wipe away the sin of the people.</a:t>
                      </a:r>
                      <a:r>
                        <a:rPr lang="en-US" sz="1400" b="0" i="0" kern="1200" baseline="0" dirty="0">
                          <a:solidFill>
                            <a:schemeClr val="tx1"/>
                          </a:solidFill>
                          <a:effectLst/>
                          <a:latin typeface="+mj-lt"/>
                          <a:ea typeface="+mn-ea"/>
                          <a:cs typeface="+mn-cs"/>
                        </a:rPr>
                        <a:t> </a:t>
                      </a:r>
                      <a:r>
                        <a:rPr lang="en-US" sz="1400" b="0" i="0" kern="1200" dirty="0">
                          <a:solidFill>
                            <a:schemeClr val="tx1"/>
                          </a:solidFill>
                          <a:effectLst/>
                          <a:latin typeface="+mj-lt"/>
                          <a:ea typeface="+mn-ea"/>
                          <a:cs typeface="+mn-cs"/>
                        </a:rPr>
                        <a:t>The fulfillment of this command, however, became a sin on the part of the priests, from the fact that they directed their soul, </a:t>
                      </a:r>
                      <a:r>
                        <a:rPr lang="en-US" sz="1400" b="0" i="1" kern="1200" dirty="0">
                          <a:solidFill>
                            <a:schemeClr val="tx1"/>
                          </a:solidFill>
                          <a:effectLst/>
                          <a:latin typeface="+mj-lt"/>
                          <a:ea typeface="+mn-ea"/>
                          <a:cs typeface="+mn-cs"/>
                        </a:rPr>
                        <a:t>i.e. </a:t>
                      </a:r>
                      <a:r>
                        <a:rPr lang="en-US" sz="1400" b="0" i="0" kern="1200" dirty="0">
                          <a:solidFill>
                            <a:schemeClr val="tx1"/>
                          </a:solidFill>
                          <a:effectLst/>
                          <a:latin typeface="+mj-lt"/>
                          <a:ea typeface="+mn-ea"/>
                          <a:cs typeface="+mn-cs"/>
                        </a:rPr>
                        <a:t>their longing desire, to the transgression of the people; in other words, that they wished the sins of the people to be increased, in order that they might receive a good supply of sacrificial meat to eat.”</a:t>
                      </a:r>
                      <a:endParaRPr lang="en-US" sz="1400" b="0" dirty="0">
                        <a:latin typeface="+mj-lt"/>
                      </a:endParaRPr>
                    </a:p>
                  </a:txBody>
                  <a:tcPr/>
                </a:tc>
                <a:extLst>
                  <a:ext uri="{0D108BD9-81ED-4DB2-BD59-A6C34878D82A}">
                    <a16:rowId xmlns:a16="http://schemas.microsoft.com/office/drawing/2014/main" val="10001"/>
                  </a:ext>
                </a:extLst>
              </a:tr>
              <a:tr h="391526">
                <a:tc>
                  <a:txBody>
                    <a:bodyPr/>
                    <a:lstStyle/>
                    <a:p>
                      <a:r>
                        <a:rPr lang="en-US" sz="1400" dirty="0">
                          <a:latin typeface="+mj-lt"/>
                        </a:rPr>
                        <a:t>Verse 12</a:t>
                      </a:r>
                    </a:p>
                  </a:txBody>
                  <a:tcPr/>
                </a:tc>
                <a:tc>
                  <a:txBody>
                    <a:bodyPr/>
                    <a:lstStyle/>
                    <a:p>
                      <a:pPr fontAlgn="base"/>
                      <a:r>
                        <a:rPr lang="en-US" sz="1400" b="0" i="0" kern="1200" dirty="0">
                          <a:solidFill>
                            <a:schemeClr val="tx1"/>
                          </a:solidFill>
                          <a:effectLst/>
                          <a:latin typeface="+mj-lt"/>
                          <a:ea typeface="+mn-ea"/>
                          <a:cs typeface="+mn-cs"/>
                        </a:rPr>
                        <a:t>Stocks and Staffs</a:t>
                      </a:r>
                    </a:p>
                  </a:txBody>
                  <a:tcPr/>
                </a:tc>
                <a:tc>
                  <a:txBody>
                    <a:bodyPr/>
                    <a:lstStyle/>
                    <a:p>
                      <a:r>
                        <a:rPr lang="en-US" sz="1400" b="0" i="0" kern="1200" dirty="0">
                          <a:solidFill>
                            <a:schemeClr val="tx1"/>
                          </a:solidFill>
                          <a:effectLst/>
                          <a:latin typeface="+mj-lt"/>
                          <a:ea typeface="+mn-ea"/>
                          <a:cs typeface="+mn-cs"/>
                        </a:rPr>
                        <a:t>Wooden idols. The staffs were divining rods, instruments used to foretell the future, to find lost or hidden objects, and so forth. All were consulted within the Canaanite culture much like divining instruments are used in today’s Satanic cults. Thus, instead of seeking counsel from the living God, they looked to the idols.</a:t>
                      </a:r>
                      <a:endParaRPr lang="en-US" sz="1400" dirty="0">
                        <a:latin typeface="+mj-lt"/>
                      </a:endParaRPr>
                    </a:p>
                  </a:txBody>
                  <a:tcPr/>
                </a:tc>
                <a:extLst>
                  <a:ext uri="{0D108BD9-81ED-4DB2-BD59-A6C34878D82A}">
                    <a16:rowId xmlns:a16="http://schemas.microsoft.com/office/drawing/2014/main" val="10002"/>
                  </a:ext>
                </a:extLst>
              </a:tr>
              <a:tr h="391526">
                <a:tc>
                  <a:txBody>
                    <a:bodyPr/>
                    <a:lstStyle/>
                    <a:p>
                      <a:r>
                        <a:rPr lang="en-US" sz="1400" dirty="0">
                          <a:latin typeface="+mj-lt"/>
                        </a:rPr>
                        <a:t>Verse 15</a:t>
                      </a:r>
                    </a:p>
                  </a:txBody>
                  <a:tcPr/>
                </a:tc>
                <a:tc>
                  <a:txBody>
                    <a:bodyPr/>
                    <a:lstStyle/>
                    <a:p>
                      <a:pPr fontAlgn="base"/>
                      <a:r>
                        <a:rPr lang="en-US" sz="1400" b="0" i="0" kern="1200" dirty="0">
                          <a:solidFill>
                            <a:schemeClr val="tx1"/>
                          </a:solidFill>
                          <a:effectLst/>
                          <a:latin typeface="+mj-lt"/>
                          <a:ea typeface="+mn-ea"/>
                          <a:cs typeface="+mn-cs"/>
                        </a:rPr>
                        <a:t>Avoid Gilgal and </a:t>
                      </a:r>
                      <a:r>
                        <a:rPr lang="en-US" sz="1400" b="0" i="0" kern="1200" dirty="0" err="1">
                          <a:solidFill>
                            <a:schemeClr val="tx1"/>
                          </a:solidFill>
                          <a:effectLst/>
                          <a:latin typeface="+mj-lt"/>
                          <a:ea typeface="+mn-ea"/>
                          <a:cs typeface="+mn-cs"/>
                        </a:rPr>
                        <a:t>Bethaven</a:t>
                      </a:r>
                      <a:endParaRPr lang="en-US" sz="1400" b="0" i="0" kern="1200" dirty="0">
                        <a:solidFill>
                          <a:schemeClr val="tx1"/>
                        </a:solidFill>
                        <a:effectLst/>
                        <a:latin typeface="+mj-lt"/>
                        <a:ea typeface="+mn-ea"/>
                        <a:cs typeface="+mn-cs"/>
                      </a:endParaRPr>
                    </a:p>
                  </a:txBody>
                  <a:tcPr/>
                </a:tc>
                <a:tc>
                  <a:txBody>
                    <a:bodyPr/>
                    <a:lstStyle/>
                    <a:p>
                      <a:r>
                        <a:rPr lang="en-US" sz="1400" b="0" i="0" kern="1200" dirty="0">
                          <a:solidFill>
                            <a:schemeClr val="tx1"/>
                          </a:solidFill>
                          <a:effectLst/>
                          <a:latin typeface="+mj-lt"/>
                          <a:ea typeface="+mn-ea"/>
                          <a:cs typeface="+mn-cs"/>
                        </a:rPr>
                        <a:t>Gilgal was where the law of circumcision was renewed after Israel crossed over Jordan in Joshua’s day, but it had become polluted by idolatry since the days of Jeroboam. </a:t>
                      </a:r>
                      <a:r>
                        <a:rPr lang="en-US" sz="1400" b="0" i="0" kern="1200" dirty="0" err="1">
                          <a:solidFill>
                            <a:schemeClr val="tx1"/>
                          </a:solidFill>
                          <a:effectLst/>
                          <a:latin typeface="+mj-lt"/>
                          <a:ea typeface="+mn-ea"/>
                          <a:cs typeface="+mn-cs"/>
                        </a:rPr>
                        <a:t>Bethaven</a:t>
                      </a:r>
                      <a:r>
                        <a:rPr lang="en-US" sz="1400" b="0" i="0" kern="1200" dirty="0">
                          <a:solidFill>
                            <a:schemeClr val="tx1"/>
                          </a:solidFill>
                          <a:effectLst/>
                          <a:latin typeface="+mj-lt"/>
                          <a:ea typeface="+mn-ea"/>
                          <a:cs typeface="+mn-cs"/>
                        </a:rPr>
                        <a:t> means “house of iniquity,” and Bethel means “house of God.” Hosea applied the name </a:t>
                      </a:r>
                      <a:r>
                        <a:rPr lang="en-US" sz="1400" b="0" i="1" kern="1200" dirty="0" err="1">
                          <a:solidFill>
                            <a:schemeClr val="tx1"/>
                          </a:solidFill>
                          <a:effectLst/>
                          <a:latin typeface="+mj-lt"/>
                          <a:ea typeface="+mn-ea"/>
                          <a:cs typeface="+mn-cs"/>
                        </a:rPr>
                        <a:t>Bethaven</a:t>
                      </a:r>
                      <a:r>
                        <a:rPr lang="en-US" sz="1400" b="0" i="0" kern="1200" dirty="0">
                          <a:solidFill>
                            <a:schemeClr val="tx1"/>
                          </a:solidFill>
                          <a:effectLst/>
                          <a:latin typeface="+mj-lt"/>
                          <a:ea typeface="+mn-ea"/>
                          <a:cs typeface="+mn-cs"/>
                        </a:rPr>
                        <a:t> to the town Bethel to show that the house of God had now become the house of iniquity and idols.</a:t>
                      </a:r>
                      <a:endParaRPr lang="en-US" sz="1400" dirty="0">
                        <a:latin typeface="+mj-lt"/>
                      </a:endParaRPr>
                    </a:p>
                  </a:txBody>
                  <a:tcPr/>
                </a:tc>
                <a:extLst>
                  <a:ext uri="{0D108BD9-81ED-4DB2-BD59-A6C34878D82A}">
                    <a16:rowId xmlns:a16="http://schemas.microsoft.com/office/drawing/2014/main" val="10003"/>
                  </a:ext>
                </a:extLst>
              </a:tr>
              <a:tr h="391526">
                <a:tc>
                  <a:txBody>
                    <a:bodyPr/>
                    <a:lstStyle/>
                    <a:p>
                      <a:r>
                        <a:rPr lang="en-US" sz="1400" dirty="0">
                          <a:latin typeface="+mj-lt"/>
                        </a:rPr>
                        <a:t>Verse 16</a:t>
                      </a:r>
                    </a:p>
                  </a:txBody>
                  <a:tcPr/>
                </a:tc>
                <a:tc>
                  <a:txBody>
                    <a:bodyPr/>
                    <a:lstStyle/>
                    <a:p>
                      <a:pPr fontAlgn="base"/>
                      <a:r>
                        <a:rPr lang="en-US" sz="1400" b="0" i="0" kern="1200" dirty="0">
                          <a:solidFill>
                            <a:schemeClr val="tx1"/>
                          </a:solidFill>
                          <a:effectLst/>
                          <a:latin typeface="+mj-lt"/>
                          <a:ea typeface="+mn-ea"/>
                          <a:cs typeface="+mn-cs"/>
                        </a:rPr>
                        <a:t>A Backsliding Heifer and a Lamb in a Large Place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solidFill>
                          <a:effectLst/>
                          <a:latin typeface="+mj-lt"/>
                          <a:ea typeface="+mn-ea"/>
                          <a:cs typeface="+mn-cs"/>
                        </a:rPr>
                        <a:t>One who refuses to follow when led and sets her feet and slides in the dirt. She is an unmanageable animal and will not pull together with the other ox yoked with her, nor will she submit to the guidance of the driver.</a:t>
                      </a:r>
                      <a:endParaRPr lang="en-US" sz="1400" dirty="0">
                        <a:latin typeface="+mj-lt"/>
                      </a:endParaRPr>
                    </a:p>
                  </a:txBody>
                  <a:tcPr/>
                </a:tc>
                <a:extLst>
                  <a:ext uri="{0D108BD9-81ED-4DB2-BD59-A6C34878D82A}">
                    <a16:rowId xmlns:a16="http://schemas.microsoft.com/office/drawing/2014/main" val="10004"/>
                  </a:ext>
                </a:extLst>
              </a:tr>
              <a:tr h="391526">
                <a:tc>
                  <a:txBody>
                    <a:bodyPr/>
                    <a:lstStyle/>
                    <a:p>
                      <a:r>
                        <a:rPr lang="en-US" sz="1400" dirty="0">
                          <a:latin typeface="+mj-lt"/>
                        </a:rPr>
                        <a:t>Verse 16</a:t>
                      </a:r>
                    </a:p>
                  </a:txBody>
                  <a:tcPr/>
                </a:tc>
                <a:tc>
                  <a:txBody>
                    <a:bodyPr/>
                    <a:lstStyle/>
                    <a:p>
                      <a:pPr fontAlgn="base"/>
                      <a:r>
                        <a:rPr lang="en-US" sz="1400" b="0" i="0" kern="1200" dirty="0">
                          <a:solidFill>
                            <a:schemeClr val="tx1"/>
                          </a:solidFill>
                          <a:effectLst/>
                          <a:latin typeface="+mj-lt"/>
                          <a:ea typeface="+mn-ea"/>
                          <a:cs typeface="+mn-cs"/>
                        </a:rPr>
                        <a:t>A Lamb in a Large Place</a:t>
                      </a:r>
                    </a:p>
                  </a:txBody>
                  <a:tcPr/>
                </a:tc>
                <a:tc>
                  <a:txBody>
                    <a:bodyPr/>
                    <a:lstStyle/>
                    <a:p>
                      <a:r>
                        <a:rPr lang="en-US" sz="1400" b="0" i="0" kern="1200" dirty="0">
                          <a:solidFill>
                            <a:schemeClr val="tx1"/>
                          </a:solidFill>
                          <a:effectLst/>
                          <a:latin typeface="+mj-lt"/>
                          <a:ea typeface="+mn-ea"/>
                          <a:cs typeface="+mn-cs"/>
                        </a:rPr>
                        <a:t>A</a:t>
                      </a:r>
                      <a:r>
                        <a:rPr lang="en-US" sz="1400" b="0" i="0" kern="1200" baseline="0" dirty="0">
                          <a:solidFill>
                            <a:schemeClr val="tx1"/>
                          </a:solidFill>
                          <a:effectLst/>
                          <a:latin typeface="+mj-lt"/>
                          <a:ea typeface="+mn-ea"/>
                          <a:cs typeface="+mn-cs"/>
                        </a:rPr>
                        <a:t> </a:t>
                      </a:r>
                      <a:r>
                        <a:rPr lang="en-US" sz="1400" b="0" i="0" kern="1200" dirty="0">
                          <a:solidFill>
                            <a:schemeClr val="tx1"/>
                          </a:solidFill>
                          <a:effectLst/>
                          <a:latin typeface="+mj-lt"/>
                          <a:ea typeface="+mn-ea"/>
                          <a:cs typeface="+mn-cs"/>
                        </a:rPr>
                        <a:t>helpless animal lost in a large open area with no protection. This figure suggests Israel’s being scattered among the Gentiles.</a:t>
                      </a:r>
                      <a:endParaRPr lang="en-US" sz="1400" dirty="0">
                        <a:latin typeface="+mj-lt"/>
                      </a:endParaRPr>
                    </a:p>
                  </a:txBody>
                  <a:tcPr/>
                </a:tc>
                <a:extLst>
                  <a:ext uri="{0D108BD9-81ED-4DB2-BD59-A6C34878D82A}">
                    <a16:rowId xmlns:a16="http://schemas.microsoft.com/office/drawing/2014/main" val="10005"/>
                  </a:ext>
                </a:extLst>
              </a:tr>
            </a:tbl>
          </a:graphicData>
        </a:graphic>
      </p:graphicFrame>
      <p:sp>
        <p:nvSpPr>
          <p:cNvPr id="3" name="TextBox 2"/>
          <p:cNvSpPr txBox="1"/>
          <p:nvPr/>
        </p:nvSpPr>
        <p:spPr>
          <a:xfrm>
            <a:off x="3505200" y="207818"/>
            <a:ext cx="5888182" cy="369332"/>
          </a:xfrm>
          <a:prstGeom prst="rect">
            <a:avLst/>
          </a:prstGeom>
          <a:noFill/>
        </p:spPr>
        <p:txBody>
          <a:bodyPr wrap="square" rtlCol="0">
            <a:spAutoFit/>
          </a:bodyPr>
          <a:lstStyle/>
          <a:p>
            <a:r>
              <a:rPr lang="en-US" dirty="0">
                <a:latin typeface="Abadi" panose="020B0604020104020204" pitchFamily="34" charset="0"/>
              </a:rPr>
              <a:t>Hosea 4- Commentary from OT Institute Manual</a:t>
            </a:r>
          </a:p>
        </p:txBody>
      </p:sp>
    </p:spTree>
    <p:extLst>
      <p:ext uri="{BB962C8B-B14F-4D97-AF65-F5344CB8AC3E}">
        <p14:creationId xmlns:p14="http://schemas.microsoft.com/office/powerpoint/2010/main" val="230319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49215397"/>
              </p:ext>
            </p:extLst>
          </p:nvPr>
        </p:nvGraphicFramePr>
        <p:xfrm>
          <a:off x="175491" y="423136"/>
          <a:ext cx="11864109" cy="2128886"/>
        </p:xfrm>
        <a:graphic>
          <a:graphicData uri="http://schemas.openxmlformats.org/drawingml/2006/table">
            <a:tbl>
              <a:tblPr firstRow="1" bandRow="1">
                <a:tableStyleId>{5940675A-B579-460E-94D1-54222C63F5DA}</a:tableStyleId>
              </a:tblPr>
              <a:tblGrid>
                <a:gridCol w="1584127">
                  <a:extLst>
                    <a:ext uri="{9D8B030D-6E8A-4147-A177-3AD203B41FA5}">
                      <a16:colId xmlns:a16="http://schemas.microsoft.com/office/drawing/2014/main" val="20000"/>
                    </a:ext>
                  </a:extLst>
                </a:gridCol>
                <a:gridCol w="2386303">
                  <a:extLst>
                    <a:ext uri="{9D8B030D-6E8A-4147-A177-3AD203B41FA5}">
                      <a16:colId xmlns:a16="http://schemas.microsoft.com/office/drawing/2014/main" val="20001"/>
                    </a:ext>
                  </a:extLst>
                </a:gridCol>
                <a:gridCol w="7893679">
                  <a:extLst>
                    <a:ext uri="{9D8B030D-6E8A-4147-A177-3AD203B41FA5}">
                      <a16:colId xmlns:a16="http://schemas.microsoft.com/office/drawing/2014/main" val="20002"/>
                    </a:ext>
                  </a:extLst>
                </a:gridCol>
              </a:tblGrid>
              <a:tr h="391526">
                <a:tc>
                  <a:txBody>
                    <a:bodyPr/>
                    <a:lstStyle/>
                    <a:p>
                      <a:r>
                        <a:rPr lang="en-US" sz="1400" dirty="0">
                          <a:latin typeface="+mj-lt"/>
                        </a:rPr>
                        <a:t>Verses 1-2</a:t>
                      </a:r>
                    </a:p>
                  </a:txBody>
                  <a:tcPr/>
                </a:tc>
                <a:tc>
                  <a:txBody>
                    <a:bodyPr/>
                    <a:lstStyle/>
                    <a:p>
                      <a:pPr fontAlgn="base"/>
                      <a:r>
                        <a:rPr lang="en-US" sz="1200" b="0" i="0" kern="1200">
                          <a:solidFill>
                            <a:schemeClr val="tx1"/>
                          </a:solidFill>
                          <a:effectLst/>
                          <a:latin typeface="+mj-lt"/>
                          <a:ea typeface="+mn-ea"/>
                          <a:cs typeface="+mn-cs"/>
                        </a:rPr>
                        <a:t>Nets and Snares</a:t>
                      </a:r>
                      <a:endParaRPr lang="en-US" sz="1200" b="0" i="0" kern="1200" dirty="0">
                        <a:solidFill>
                          <a:schemeClr val="tx1"/>
                        </a:solidFill>
                        <a:effectLst/>
                        <a:latin typeface="+mj-lt"/>
                        <a:ea typeface="+mn-ea"/>
                        <a:cs typeface="+mn-cs"/>
                      </a:endParaRPr>
                    </a:p>
                  </a:txBody>
                  <a:tcPr/>
                </a:tc>
                <a:tc>
                  <a:txBody>
                    <a:bodyPr/>
                    <a:lstStyle/>
                    <a:p>
                      <a:r>
                        <a:rPr lang="en-US" sz="1200" b="0" i="0" kern="1200" dirty="0" err="1">
                          <a:solidFill>
                            <a:schemeClr val="tx1"/>
                          </a:solidFill>
                          <a:effectLst/>
                          <a:latin typeface="+mj-lt"/>
                          <a:ea typeface="+mn-ea"/>
                          <a:cs typeface="+mn-cs"/>
                        </a:rPr>
                        <a:t>Mizpah</a:t>
                      </a:r>
                      <a:r>
                        <a:rPr lang="en-US" sz="1200" b="0" i="0" kern="1200" dirty="0">
                          <a:solidFill>
                            <a:schemeClr val="tx1"/>
                          </a:solidFill>
                          <a:effectLst/>
                          <a:latin typeface="+mj-lt"/>
                          <a:ea typeface="+mn-ea"/>
                          <a:cs typeface="+mn-cs"/>
                        </a:rPr>
                        <a:t> and Tabor, both mountains, were famous for hunting; hence, the “net” and “snare.” </a:t>
                      </a:r>
                      <a:r>
                        <a:rPr lang="en-US" sz="1200" b="0" i="1" kern="1200" dirty="0" err="1">
                          <a:solidFill>
                            <a:schemeClr val="tx1"/>
                          </a:solidFill>
                          <a:effectLst/>
                          <a:latin typeface="+mj-lt"/>
                          <a:ea typeface="+mn-ea"/>
                          <a:cs typeface="+mn-cs"/>
                        </a:rPr>
                        <a:t>Revolters</a:t>
                      </a:r>
                      <a:r>
                        <a:rPr lang="en-US" sz="1200" b="0" i="0" kern="1200" dirty="0">
                          <a:solidFill>
                            <a:schemeClr val="tx1"/>
                          </a:solidFill>
                          <a:effectLst/>
                          <a:latin typeface="+mj-lt"/>
                          <a:ea typeface="+mn-ea"/>
                          <a:cs typeface="+mn-cs"/>
                        </a:rPr>
                        <a:t> were those who drove animals into a pit that had been camouflaged. The metaphor depicts the rulers and priesthood in the bloody role of the hunters who spiritually killed their prey, Israel.</a:t>
                      </a:r>
                      <a:endParaRPr lang="en-US" sz="1200" dirty="0">
                        <a:latin typeface="+mj-lt"/>
                      </a:endParaRPr>
                    </a:p>
                  </a:txBody>
                  <a:tcPr/>
                </a:tc>
                <a:extLst>
                  <a:ext uri="{0D108BD9-81ED-4DB2-BD59-A6C34878D82A}">
                    <a16:rowId xmlns:a16="http://schemas.microsoft.com/office/drawing/2014/main" val="10000"/>
                  </a:ext>
                </a:extLst>
              </a:tr>
              <a:tr h="391526">
                <a:tc>
                  <a:txBody>
                    <a:bodyPr/>
                    <a:lstStyle/>
                    <a:p>
                      <a:r>
                        <a:rPr lang="en-US" sz="1400" dirty="0">
                          <a:latin typeface="+mj-lt"/>
                        </a:rPr>
                        <a:t>Verse 7</a:t>
                      </a:r>
                    </a:p>
                  </a:txBody>
                  <a:tcPr/>
                </a:tc>
                <a:tc>
                  <a:txBody>
                    <a:bodyPr/>
                    <a:lstStyle/>
                    <a:p>
                      <a:pPr fontAlgn="base"/>
                      <a:r>
                        <a:rPr lang="en-US" sz="1200" b="0" i="0" kern="1200" dirty="0">
                          <a:solidFill>
                            <a:schemeClr val="tx1"/>
                          </a:solidFill>
                          <a:effectLst/>
                          <a:latin typeface="+mj-lt"/>
                          <a:ea typeface="+mn-ea"/>
                          <a:cs typeface="+mn-cs"/>
                        </a:rPr>
                        <a:t>Begotten Strange Children</a:t>
                      </a:r>
                    </a:p>
                  </a:txBody>
                  <a:tcPr/>
                </a:tc>
                <a:tc>
                  <a:txBody>
                    <a:bodyPr/>
                    <a:lstStyle/>
                    <a:p>
                      <a:r>
                        <a:rPr lang="en-US" sz="1200" b="0" i="0" kern="1200" dirty="0">
                          <a:solidFill>
                            <a:schemeClr val="tx1"/>
                          </a:solidFill>
                          <a:effectLst/>
                          <a:latin typeface="+mj-lt"/>
                          <a:ea typeface="+mn-ea"/>
                          <a:cs typeface="+mn-cs"/>
                        </a:rPr>
                        <a:t>“Israel ought to have begotten children of God in the maintenance of the covenant with the Lord; but in its apostasy from God it had begotten an adulterous generation, children whom the Lord could not acknowledge as His own” (</a:t>
                      </a:r>
                      <a:r>
                        <a:rPr lang="en-US" sz="1200" b="0" i="0" kern="1200" dirty="0" err="1">
                          <a:solidFill>
                            <a:schemeClr val="tx1"/>
                          </a:solidFill>
                          <a:effectLst/>
                          <a:latin typeface="+mj-lt"/>
                          <a:ea typeface="+mn-ea"/>
                          <a:cs typeface="+mn-cs"/>
                        </a:rPr>
                        <a:t>Keil</a:t>
                      </a:r>
                      <a:r>
                        <a:rPr lang="en-US" sz="1200" b="0" i="0" kern="1200" dirty="0">
                          <a:solidFill>
                            <a:schemeClr val="tx1"/>
                          </a:solidFill>
                          <a:effectLst/>
                          <a:latin typeface="+mj-lt"/>
                          <a:ea typeface="+mn-ea"/>
                          <a:cs typeface="+mn-cs"/>
                        </a:rPr>
                        <a:t> and </a:t>
                      </a:r>
                      <a:r>
                        <a:rPr lang="en-US" sz="1200" b="0" i="0" kern="1200" dirty="0" err="1">
                          <a:solidFill>
                            <a:schemeClr val="tx1"/>
                          </a:solidFill>
                          <a:effectLst/>
                          <a:latin typeface="+mj-lt"/>
                          <a:ea typeface="+mn-ea"/>
                          <a:cs typeface="+mn-cs"/>
                        </a:rPr>
                        <a:t>Delitzsch</a:t>
                      </a:r>
                      <a:r>
                        <a:rPr lang="en-US" sz="1200" b="0" i="0" kern="1200" dirty="0">
                          <a:solidFill>
                            <a:schemeClr val="tx1"/>
                          </a:solidFill>
                          <a:effectLst/>
                          <a:latin typeface="+mj-lt"/>
                          <a:ea typeface="+mn-ea"/>
                          <a:cs typeface="+mn-cs"/>
                        </a:rPr>
                        <a:t>, </a:t>
                      </a:r>
                      <a:r>
                        <a:rPr lang="en-US" sz="1200" b="0" i="1" kern="1200" dirty="0">
                          <a:solidFill>
                            <a:schemeClr val="tx1"/>
                          </a:solidFill>
                          <a:effectLst/>
                          <a:latin typeface="+mj-lt"/>
                          <a:ea typeface="+mn-ea"/>
                          <a:cs typeface="+mn-cs"/>
                        </a:rPr>
                        <a:t>Commentary,</a:t>
                      </a:r>
                      <a:r>
                        <a:rPr lang="en-US" sz="1200" b="0" i="0" kern="1200" dirty="0">
                          <a:solidFill>
                            <a:schemeClr val="tx1"/>
                          </a:solidFill>
                          <a:effectLst/>
                          <a:latin typeface="+mj-lt"/>
                          <a:ea typeface="+mn-ea"/>
                          <a:cs typeface="+mn-cs"/>
                        </a:rPr>
                        <a:t> 10:1:89).</a:t>
                      </a:r>
                      <a:endParaRPr lang="en-US" sz="1200" b="0" dirty="0">
                        <a:latin typeface="+mj-lt"/>
                      </a:endParaRPr>
                    </a:p>
                  </a:txBody>
                  <a:tcPr/>
                </a:tc>
                <a:extLst>
                  <a:ext uri="{0D108BD9-81ED-4DB2-BD59-A6C34878D82A}">
                    <a16:rowId xmlns:a16="http://schemas.microsoft.com/office/drawing/2014/main" val="10001"/>
                  </a:ext>
                </a:extLst>
              </a:tr>
              <a:tr h="391526">
                <a:tc>
                  <a:txBody>
                    <a:bodyPr/>
                    <a:lstStyle/>
                    <a:p>
                      <a:r>
                        <a:rPr lang="en-US" sz="1400" dirty="0">
                          <a:latin typeface="+mj-lt"/>
                        </a:rPr>
                        <a:t>Verse 10-11</a:t>
                      </a:r>
                    </a:p>
                  </a:txBody>
                  <a:tcPr/>
                </a:tc>
                <a:tc>
                  <a:txBody>
                    <a:bodyPr/>
                    <a:lstStyle/>
                    <a:p>
                      <a:pPr fontAlgn="base"/>
                      <a:r>
                        <a:rPr lang="en-US" sz="1200" b="0" i="0" kern="1200" dirty="0">
                          <a:solidFill>
                            <a:schemeClr val="tx1"/>
                          </a:solidFill>
                          <a:effectLst/>
                          <a:latin typeface="+mj-lt"/>
                          <a:ea typeface="+mn-ea"/>
                          <a:cs typeface="+mn-cs"/>
                        </a:rPr>
                        <a:t>Remove the Bound</a:t>
                      </a:r>
                    </a:p>
                  </a:txBody>
                  <a:tcPr/>
                </a:tc>
                <a:tc>
                  <a:txBody>
                    <a:bodyPr/>
                    <a:lstStyle/>
                    <a:p>
                      <a:r>
                        <a:rPr lang="en-US" sz="1200" b="0" i="0" kern="1200" dirty="0">
                          <a:solidFill>
                            <a:schemeClr val="tx1"/>
                          </a:solidFill>
                          <a:effectLst/>
                          <a:latin typeface="+mj-lt"/>
                          <a:ea typeface="+mn-ea"/>
                          <a:cs typeface="+mn-cs"/>
                        </a:rPr>
                        <a:t>In ancient Israel, property was marked with stone markers or “landmarks.” To move such a mark was a serious offense, for it was the same as stealing land. If one who destroyed a neighbor’s boundaries was cursed, </a:t>
                      </a:r>
                      <a:endParaRPr lang="en-US" sz="1200" dirty="0">
                        <a:latin typeface="+mj-lt"/>
                      </a:endParaRPr>
                    </a:p>
                  </a:txBody>
                  <a:tcPr/>
                </a:tc>
                <a:extLst>
                  <a:ext uri="{0D108BD9-81ED-4DB2-BD59-A6C34878D82A}">
                    <a16:rowId xmlns:a16="http://schemas.microsoft.com/office/drawing/2014/main" val="10002"/>
                  </a:ext>
                </a:extLst>
              </a:tr>
              <a:tr h="391526">
                <a:tc>
                  <a:txBody>
                    <a:bodyPr/>
                    <a:lstStyle/>
                    <a:p>
                      <a:r>
                        <a:rPr lang="en-US" sz="1400" dirty="0">
                          <a:latin typeface="+mj-lt"/>
                        </a:rPr>
                        <a:t>Verse 11</a:t>
                      </a:r>
                    </a:p>
                  </a:txBody>
                  <a:tcPr/>
                </a:tc>
                <a:tc>
                  <a:txBody>
                    <a:bodyPr/>
                    <a:lstStyle/>
                    <a:p>
                      <a:pPr fontAlgn="base"/>
                      <a:r>
                        <a:rPr lang="en-US" sz="1200" b="0" i="0" kern="1200" dirty="0">
                          <a:solidFill>
                            <a:schemeClr val="tx1"/>
                          </a:solidFill>
                          <a:effectLst/>
                          <a:latin typeface="+mj-lt"/>
                          <a:ea typeface="+mn-ea"/>
                          <a:cs typeface="+mn-cs"/>
                        </a:rPr>
                        <a:t>walked after the commandment</a:t>
                      </a:r>
                    </a:p>
                  </a:txBody>
                  <a:tcPr/>
                </a:tc>
                <a:tc>
                  <a:txBody>
                    <a:bodyPr/>
                    <a:lstStyle/>
                    <a:p>
                      <a:r>
                        <a:rPr lang="en-US" sz="1200" b="0" i="0" kern="1200" dirty="0">
                          <a:solidFill>
                            <a:schemeClr val="tx1"/>
                          </a:solidFill>
                          <a:effectLst/>
                          <a:latin typeface="+mj-lt"/>
                          <a:ea typeface="+mn-ea"/>
                          <a:cs typeface="+mn-cs"/>
                        </a:rPr>
                        <a:t>Ephraim was oppressed because it willingly walked after filth instead of walking after true commandments.</a:t>
                      </a:r>
                      <a:endParaRPr lang="en-US" sz="1200" dirty="0">
                        <a:latin typeface="+mj-lt"/>
                      </a:endParaRPr>
                    </a:p>
                  </a:txBody>
                  <a:tcPr/>
                </a:tc>
                <a:extLst>
                  <a:ext uri="{0D108BD9-81ED-4DB2-BD59-A6C34878D82A}">
                    <a16:rowId xmlns:a16="http://schemas.microsoft.com/office/drawing/2014/main" val="10003"/>
                  </a:ext>
                </a:extLst>
              </a:tr>
            </a:tbl>
          </a:graphicData>
        </a:graphic>
      </p:graphicFrame>
      <p:sp>
        <p:nvSpPr>
          <p:cNvPr id="3" name="TextBox 2"/>
          <p:cNvSpPr txBox="1"/>
          <p:nvPr/>
        </p:nvSpPr>
        <p:spPr>
          <a:xfrm>
            <a:off x="3505200" y="0"/>
            <a:ext cx="5888182" cy="369332"/>
          </a:xfrm>
          <a:prstGeom prst="rect">
            <a:avLst/>
          </a:prstGeom>
          <a:noFill/>
        </p:spPr>
        <p:txBody>
          <a:bodyPr wrap="square" rtlCol="0">
            <a:spAutoFit/>
          </a:bodyPr>
          <a:lstStyle/>
          <a:p>
            <a:r>
              <a:rPr lang="en-US" dirty="0">
                <a:latin typeface="Abadi" panose="020B0604020104020204" pitchFamily="34" charset="0"/>
              </a:rPr>
              <a:t>Hosea 5- Commentary from OT Institute Manual</a:t>
            </a:r>
          </a:p>
        </p:txBody>
      </p:sp>
      <p:graphicFrame>
        <p:nvGraphicFramePr>
          <p:cNvPr id="4" name="Table 3"/>
          <p:cNvGraphicFramePr>
            <a:graphicFrameLocks noGrp="1"/>
          </p:cNvGraphicFramePr>
          <p:nvPr>
            <p:extLst>
              <p:ext uri="{D42A27DB-BD31-4B8C-83A1-F6EECF244321}">
                <p14:modId xmlns:p14="http://schemas.microsoft.com/office/powerpoint/2010/main" val="2844596845"/>
              </p:ext>
            </p:extLst>
          </p:nvPr>
        </p:nvGraphicFramePr>
        <p:xfrm>
          <a:off x="175491" y="2906701"/>
          <a:ext cx="11864109" cy="1097280"/>
        </p:xfrm>
        <a:graphic>
          <a:graphicData uri="http://schemas.openxmlformats.org/drawingml/2006/table">
            <a:tbl>
              <a:tblPr firstRow="1" bandRow="1">
                <a:tableStyleId>{5940675A-B579-460E-94D1-54222C63F5DA}</a:tableStyleId>
              </a:tblPr>
              <a:tblGrid>
                <a:gridCol w="1584127">
                  <a:extLst>
                    <a:ext uri="{9D8B030D-6E8A-4147-A177-3AD203B41FA5}">
                      <a16:colId xmlns:a16="http://schemas.microsoft.com/office/drawing/2014/main" val="20000"/>
                    </a:ext>
                  </a:extLst>
                </a:gridCol>
                <a:gridCol w="2386303">
                  <a:extLst>
                    <a:ext uri="{9D8B030D-6E8A-4147-A177-3AD203B41FA5}">
                      <a16:colId xmlns:a16="http://schemas.microsoft.com/office/drawing/2014/main" val="20001"/>
                    </a:ext>
                  </a:extLst>
                </a:gridCol>
                <a:gridCol w="7893679">
                  <a:extLst>
                    <a:ext uri="{9D8B030D-6E8A-4147-A177-3AD203B41FA5}">
                      <a16:colId xmlns:a16="http://schemas.microsoft.com/office/drawing/2014/main" val="20002"/>
                    </a:ext>
                  </a:extLst>
                </a:gridCol>
              </a:tblGrid>
              <a:tr h="387924">
                <a:tc>
                  <a:txBody>
                    <a:bodyPr/>
                    <a:lstStyle/>
                    <a:p>
                      <a:r>
                        <a:rPr lang="en-US" sz="1400" dirty="0">
                          <a:latin typeface="+mj-lt"/>
                        </a:rPr>
                        <a:t>Verses 1-3</a:t>
                      </a:r>
                    </a:p>
                  </a:txBody>
                  <a:tcPr/>
                </a:tc>
                <a:tc>
                  <a:txBody>
                    <a:bodyPr/>
                    <a:lstStyle/>
                    <a:p>
                      <a:pPr fontAlgn="base"/>
                      <a:r>
                        <a:rPr lang="en-US" sz="1200" b="0" i="0" kern="1200" dirty="0">
                          <a:solidFill>
                            <a:schemeClr val="tx1"/>
                          </a:solidFill>
                          <a:effectLst/>
                          <a:latin typeface="+mj-lt"/>
                          <a:ea typeface="+mn-ea"/>
                          <a:cs typeface="+mn-cs"/>
                        </a:rPr>
                        <a:t>A Call to Return</a:t>
                      </a:r>
                    </a:p>
                  </a:txBody>
                  <a:tcPr/>
                </a:tc>
                <a:tc>
                  <a:txBody>
                    <a:bodyPr/>
                    <a:lstStyle/>
                    <a:p>
                      <a:r>
                        <a:rPr lang="en-US" sz="1200" b="0" i="0" kern="1200" dirty="0">
                          <a:solidFill>
                            <a:schemeClr val="tx1"/>
                          </a:solidFill>
                          <a:effectLst/>
                          <a:latin typeface="+mj-lt"/>
                          <a:ea typeface="+mn-ea"/>
                          <a:cs typeface="+mn-cs"/>
                        </a:rPr>
                        <a:t>may be a symbolic reference to the gathering of Israel and the Millennium. If a day is a thousand years (see </a:t>
                      </a:r>
                      <a:r>
                        <a:rPr lang="en-US" sz="1200" b="0" i="0" u="none" strike="noStrike" kern="1200" dirty="0">
                          <a:solidFill>
                            <a:schemeClr val="tx1"/>
                          </a:solidFill>
                          <a:effectLst/>
                          <a:latin typeface="+mj-lt"/>
                          <a:ea typeface="+mn-ea"/>
                          <a:cs typeface="+mn-cs"/>
                        </a:rPr>
                        <a:t>1 Peter 3:8</a:t>
                      </a:r>
                      <a:r>
                        <a:rPr lang="en-US" sz="1200" b="0" i="0" kern="1200" dirty="0">
                          <a:solidFill>
                            <a:schemeClr val="tx1"/>
                          </a:solidFill>
                          <a:effectLst/>
                          <a:latin typeface="+mj-lt"/>
                          <a:ea typeface="+mn-ea"/>
                          <a:cs typeface="+mn-cs"/>
                        </a:rPr>
                        <a:t>), Israel is to be revived and blessed some two or three thousand years in the future.</a:t>
                      </a:r>
                      <a:endParaRPr lang="en-US" sz="1200" dirty="0">
                        <a:latin typeface="+mj-lt"/>
                      </a:endParaRPr>
                    </a:p>
                  </a:txBody>
                  <a:tcPr/>
                </a:tc>
                <a:extLst>
                  <a:ext uri="{0D108BD9-81ED-4DB2-BD59-A6C34878D82A}">
                    <a16:rowId xmlns:a16="http://schemas.microsoft.com/office/drawing/2014/main" val="10000"/>
                  </a:ext>
                </a:extLst>
              </a:tr>
              <a:tr h="391526">
                <a:tc>
                  <a:txBody>
                    <a:bodyPr/>
                    <a:lstStyle/>
                    <a:p>
                      <a:r>
                        <a:rPr lang="en-US" sz="1400" dirty="0">
                          <a:latin typeface="+mj-lt"/>
                        </a:rPr>
                        <a:t>Verse 3</a:t>
                      </a:r>
                    </a:p>
                  </a:txBody>
                  <a:tcPr/>
                </a:tc>
                <a:tc>
                  <a:txBody>
                    <a:bodyPr/>
                    <a:lstStyle/>
                    <a:p>
                      <a:pPr fontAlgn="base"/>
                      <a:r>
                        <a:rPr lang="en-US" sz="1200" b="0" i="0" kern="1200" dirty="0">
                          <a:solidFill>
                            <a:schemeClr val="tx1"/>
                          </a:solidFill>
                          <a:effectLst/>
                          <a:latin typeface="+mj-lt"/>
                          <a:ea typeface="+mn-ea"/>
                          <a:cs typeface="+mn-cs"/>
                        </a:rPr>
                        <a:t>Come</a:t>
                      </a:r>
                      <a:r>
                        <a:rPr lang="en-US" sz="1200" b="0" i="0" kern="1200" baseline="0" dirty="0">
                          <a:solidFill>
                            <a:schemeClr val="tx1"/>
                          </a:solidFill>
                          <a:effectLst/>
                          <a:latin typeface="+mj-lt"/>
                          <a:ea typeface="+mn-ea"/>
                          <a:cs typeface="+mn-cs"/>
                        </a:rPr>
                        <a:t> to us as his rain</a:t>
                      </a:r>
                      <a:endParaRPr lang="en-US" sz="1200" b="0" i="0" kern="1200" dirty="0">
                        <a:solidFill>
                          <a:schemeClr val="tx1"/>
                        </a:solidFill>
                        <a:effectLst/>
                        <a:latin typeface="+mj-lt"/>
                        <a:ea typeface="+mn-ea"/>
                        <a:cs typeface="+mn-cs"/>
                      </a:endParaRPr>
                    </a:p>
                  </a:txBody>
                  <a:tcPr/>
                </a:tc>
                <a:tc>
                  <a:txBody>
                    <a:bodyPr/>
                    <a:lstStyle/>
                    <a:p>
                      <a:r>
                        <a:rPr lang="en-US" sz="1200" b="0" i="0" kern="1200" dirty="0">
                          <a:solidFill>
                            <a:schemeClr val="tx1"/>
                          </a:solidFill>
                          <a:effectLst/>
                          <a:latin typeface="+mj-lt"/>
                          <a:ea typeface="+mn-ea"/>
                          <a:cs typeface="+mn-cs"/>
                        </a:rPr>
                        <a:t>A</a:t>
                      </a:r>
                      <a:r>
                        <a:rPr lang="en-US" sz="1200" b="0" i="0" kern="1200" baseline="0" dirty="0">
                          <a:solidFill>
                            <a:schemeClr val="tx1"/>
                          </a:solidFill>
                          <a:effectLst/>
                          <a:latin typeface="+mj-lt"/>
                          <a:ea typeface="+mn-ea"/>
                          <a:cs typeface="+mn-cs"/>
                        </a:rPr>
                        <a:t> </a:t>
                      </a:r>
                      <a:r>
                        <a:rPr lang="en-US" sz="1200" b="0" i="0" kern="1200" dirty="0">
                          <a:solidFill>
                            <a:schemeClr val="tx1"/>
                          </a:solidFill>
                          <a:effectLst/>
                          <a:latin typeface="+mj-lt"/>
                          <a:ea typeface="+mn-ea"/>
                          <a:cs typeface="+mn-cs"/>
                        </a:rPr>
                        <a:t>call to seek the knowledge of Jehovah, whose rising is fixed like the morning dawn and whose blessing is “as the latter and former rain unto the earth.” To the farmer in ancient Israel, two “rains” were very critical. The former (or first) rains softened the earth so that he could plow it and plant the seed; the latter (or second) rains gave the crop its growth. </a:t>
                      </a:r>
                      <a:endParaRPr lang="en-US" sz="1200" b="0" dirty="0">
                        <a:latin typeface="+mj-lt"/>
                      </a:endParaRPr>
                    </a:p>
                  </a:txBody>
                  <a:tcPr/>
                </a:tc>
                <a:extLst>
                  <a:ext uri="{0D108BD9-81ED-4DB2-BD59-A6C34878D82A}">
                    <a16:rowId xmlns:a16="http://schemas.microsoft.com/office/drawing/2014/main" val="10001"/>
                  </a:ext>
                </a:extLst>
              </a:tr>
            </a:tbl>
          </a:graphicData>
        </a:graphic>
      </p:graphicFrame>
      <p:sp>
        <p:nvSpPr>
          <p:cNvPr id="5" name="TextBox 4"/>
          <p:cNvSpPr txBox="1"/>
          <p:nvPr/>
        </p:nvSpPr>
        <p:spPr>
          <a:xfrm>
            <a:off x="3505200" y="2552022"/>
            <a:ext cx="5888182" cy="369332"/>
          </a:xfrm>
          <a:prstGeom prst="rect">
            <a:avLst/>
          </a:prstGeom>
          <a:noFill/>
        </p:spPr>
        <p:txBody>
          <a:bodyPr wrap="square" rtlCol="0">
            <a:spAutoFit/>
          </a:bodyPr>
          <a:lstStyle/>
          <a:p>
            <a:r>
              <a:rPr lang="en-US" dirty="0">
                <a:latin typeface="Abadi" panose="020B0604020104020204" pitchFamily="34" charset="0"/>
              </a:rPr>
              <a:t>Hosea 6- Commentary from OT Institute Manual</a:t>
            </a:r>
          </a:p>
        </p:txBody>
      </p:sp>
      <p:graphicFrame>
        <p:nvGraphicFramePr>
          <p:cNvPr id="6" name="Table 5"/>
          <p:cNvGraphicFramePr>
            <a:graphicFrameLocks noGrp="1"/>
          </p:cNvGraphicFramePr>
          <p:nvPr>
            <p:extLst>
              <p:ext uri="{D42A27DB-BD31-4B8C-83A1-F6EECF244321}">
                <p14:modId xmlns:p14="http://schemas.microsoft.com/office/powerpoint/2010/main" val="4203925594"/>
              </p:ext>
            </p:extLst>
          </p:nvPr>
        </p:nvGraphicFramePr>
        <p:xfrm>
          <a:off x="175491" y="4480560"/>
          <a:ext cx="11864109" cy="2103120"/>
        </p:xfrm>
        <a:graphic>
          <a:graphicData uri="http://schemas.openxmlformats.org/drawingml/2006/table">
            <a:tbl>
              <a:tblPr firstRow="1" bandRow="1">
                <a:tableStyleId>{5940675A-B579-460E-94D1-54222C63F5DA}</a:tableStyleId>
              </a:tblPr>
              <a:tblGrid>
                <a:gridCol w="1584127">
                  <a:extLst>
                    <a:ext uri="{9D8B030D-6E8A-4147-A177-3AD203B41FA5}">
                      <a16:colId xmlns:a16="http://schemas.microsoft.com/office/drawing/2014/main" val="20000"/>
                    </a:ext>
                  </a:extLst>
                </a:gridCol>
                <a:gridCol w="2386303">
                  <a:extLst>
                    <a:ext uri="{9D8B030D-6E8A-4147-A177-3AD203B41FA5}">
                      <a16:colId xmlns:a16="http://schemas.microsoft.com/office/drawing/2014/main" val="20001"/>
                    </a:ext>
                  </a:extLst>
                </a:gridCol>
                <a:gridCol w="7893679">
                  <a:extLst>
                    <a:ext uri="{9D8B030D-6E8A-4147-A177-3AD203B41FA5}">
                      <a16:colId xmlns:a16="http://schemas.microsoft.com/office/drawing/2014/main" val="20002"/>
                    </a:ext>
                  </a:extLst>
                </a:gridCol>
              </a:tblGrid>
              <a:tr h="387924">
                <a:tc>
                  <a:txBody>
                    <a:bodyPr/>
                    <a:lstStyle/>
                    <a:p>
                      <a:r>
                        <a:rPr lang="en-US" sz="1400" dirty="0">
                          <a:latin typeface="+mj-lt"/>
                        </a:rPr>
                        <a:t>Verses 8-9</a:t>
                      </a:r>
                    </a:p>
                  </a:txBody>
                  <a:tcPr/>
                </a:tc>
                <a:tc>
                  <a:txBody>
                    <a:bodyPr/>
                    <a:lstStyle/>
                    <a:p>
                      <a:pPr fontAlgn="base"/>
                      <a:r>
                        <a:rPr lang="en-US" sz="1200" b="0" i="0" kern="1200" dirty="0">
                          <a:solidFill>
                            <a:schemeClr val="tx1"/>
                          </a:solidFill>
                          <a:effectLst/>
                          <a:latin typeface="+mj-lt"/>
                          <a:ea typeface="+mn-ea"/>
                          <a:cs typeface="+mn-cs"/>
                        </a:rPr>
                        <a:t>Cake Not Turned</a:t>
                      </a:r>
                    </a:p>
                  </a:txBody>
                  <a:tcPr/>
                </a:tc>
                <a:tc>
                  <a:txBody>
                    <a:bodyPr/>
                    <a:lstStyle/>
                    <a:p>
                      <a:r>
                        <a:rPr lang="en-US" sz="1200" b="0" i="0" kern="1200" dirty="0">
                          <a:solidFill>
                            <a:schemeClr val="tx1"/>
                          </a:solidFill>
                          <a:effectLst/>
                          <a:latin typeface="+mj-lt"/>
                          <a:ea typeface="+mn-ea"/>
                          <a:cs typeface="+mn-cs"/>
                        </a:rPr>
                        <a:t>Because Ephraim (the Northern Kingdom) had mixed with other nations, worshiped their idols, and learned their ways, she had only fulfilled half the requisites for the conquest of Canaan, or she was only “half baked.” </a:t>
                      </a:r>
                    </a:p>
                    <a:p>
                      <a:r>
                        <a:rPr lang="en-US" sz="1200" b="0" i="0" kern="1200" dirty="0">
                          <a:solidFill>
                            <a:schemeClr val="tx1"/>
                          </a:solidFill>
                          <a:effectLst/>
                          <a:latin typeface="+mj-lt"/>
                          <a:ea typeface="+mn-ea"/>
                          <a:cs typeface="+mn-cs"/>
                        </a:rPr>
                        <a:t>The image in Hebrew is of] a cake baked upon hot ashes or red-hot stones, which, if it be not turned, is burned at the bottom, and not baked at all above. The meaning of this figure is explained by ver. 9. As the fire will burn an ash-cake when it is left unturned, so have foreigners consumed the strength of Israel, partly by devastating wars, and partly by the heathenish nature which has penetrated into Israel in their train.” (</a:t>
                      </a:r>
                      <a:r>
                        <a:rPr lang="en-US" sz="1200" b="0" i="0" kern="1200" dirty="0" err="1">
                          <a:solidFill>
                            <a:schemeClr val="tx1"/>
                          </a:solidFill>
                          <a:effectLst/>
                          <a:latin typeface="+mj-lt"/>
                          <a:ea typeface="+mn-ea"/>
                          <a:cs typeface="+mn-cs"/>
                        </a:rPr>
                        <a:t>Keil</a:t>
                      </a:r>
                      <a:r>
                        <a:rPr lang="en-US" sz="1200" b="0" i="0" kern="1200" dirty="0">
                          <a:solidFill>
                            <a:schemeClr val="tx1"/>
                          </a:solidFill>
                          <a:effectLst/>
                          <a:latin typeface="+mj-lt"/>
                          <a:ea typeface="+mn-ea"/>
                          <a:cs typeface="+mn-cs"/>
                        </a:rPr>
                        <a:t> and </a:t>
                      </a:r>
                      <a:r>
                        <a:rPr lang="en-US" sz="1200" b="0" i="0" kern="1200" dirty="0" err="1">
                          <a:solidFill>
                            <a:schemeClr val="tx1"/>
                          </a:solidFill>
                          <a:effectLst/>
                          <a:latin typeface="+mj-lt"/>
                          <a:ea typeface="+mn-ea"/>
                          <a:cs typeface="+mn-cs"/>
                        </a:rPr>
                        <a:t>Delitzsch</a:t>
                      </a:r>
                      <a:r>
                        <a:rPr lang="en-US" sz="1200" b="0" i="0" kern="1200" dirty="0">
                          <a:solidFill>
                            <a:schemeClr val="tx1"/>
                          </a:solidFill>
                          <a:effectLst/>
                          <a:latin typeface="+mj-lt"/>
                          <a:ea typeface="+mn-ea"/>
                          <a:cs typeface="+mn-cs"/>
                        </a:rPr>
                        <a:t>, </a:t>
                      </a:r>
                      <a:r>
                        <a:rPr lang="en-US" sz="1200" b="0" i="1" kern="1200" dirty="0">
                          <a:solidFill>
                            <a:schemeClr val="tx1"/>
                          </a:solidFill>
                          <a:effectLst/>
                          <a:latin typeface="+mj-lt"/>
                          <a:ea typeface="+mn-ea"/>
                          <a:cs typeface="+mn-cs"/>
                        </a:rPr>
                        <a:t>Commentary,</a:t>
                      </a:r>
                      <a:r>
                        <a:rPr lang="en-US" sz="1200" b="0" i="0" kern="1200" dirty="0">
                          <a:solidFill>
                            <a:schemeClr val="tx1"/>
                          </a:solidFill>
                          <a:effectLst/>
                          <a:latin typeface="+mj-lt"/>
                          <a:ea typeface="+mn-ea"/>
                          <a:cs typeface="+mn-cs"/>
                        </a:rPr>
                        <a:t> 10:1:107–8.)</a:t>
                      </a:r>
                      <a:endParaRPr lang="en-US" sz="1200" dirty="0">
                        <a:latin typeface="+mj-lt"/>
                      </a:endParaRPr>
                    </a:p>
                  </a:txBody>
                  <a:tcPr/>
                </a:tc>
                <a:extLst>
                  <a:ext uri="{0D108BD9-81ED-4DB2-BD59-A6C34878D82A}">
                    <a16:rowId xmlns:a16="http://schemas.microsoft.com/office/drawing/2014/main" val="10000"/>
                  </a:ext>
                </a:extLst>
              </a:tr>
              <a:tr h="391526">
                <a:tc>
                  <a:txBody>
                    <a:bodyPr/>
                    <a:lstStyle/>
                    <a:p>
                      <a:r>
                        <a:rPr lang="en-US" sz="1400" dirty="0">
                          <a:latin typeface="+mj-lt"/>
                        </a:rPr>
                        <a:t>Verse 14</a:t>
                      </a:r>
                    </a:p>
                  </a:txBody>
                  <a:tcPr/>
                </a:tc>
                <a:tc>
                  <a:txBody>
                    <a:bodyPr/>
                    <a:lstStyle/>
                    <a:p>
                      <a:pPr fontAlgn="base"/>
                      <a:r>
                        <a:rPr lang="en-US" sz="1200" b="0" i="0" kern="1200" dirty="0">
                          <a:solidFill>
                            <a:schemeClr val="tx1"/>
                          </a:solidFill>
                          <a:effectLst/>
                          <a:latin typeface="+mj-lt"/>
                          <a:ea typeface="+mn-ea"/>
                          <a:cs typeface="+mn-cs"/>
                        </a:rPr>
                        <a:t> Cry for Corn and Wine</a:t>
                      </a:r>
                    </a:p>
                  </a:txBody>
                  <a:tcPr/>
                </a:tc>
                <a:tc>
                  <a:txBody>
                    <a:bodyPr/>
                    <a:lstStyle/>
                    <a:p>
                      <a:r>
                        <a:rPr lang="en-US" sz="1200" b="0" i="0" kern="1200" dirty="0">
                          <a:solidFill>
                            <a:schemeClr val="tx1"/>
                          </a:solidFill>
                          <a:effectLst/>
                          <a:latin typeface="+mj-lt"/>
                          <a:ea typeface="+mn-ea"/>
                          <a:cs typeface="+mn-cs"/>
                        </a:rPr>
                        <a:t>When hardships come, some cry upon their beds. Rather than pray to God with all their heart, they look for corn and wine—something to take away the hurt. They do not seek that which brings the Lord’s help</a:t>
                      </a:r>
                      <a:endParaRPr lang="en-US" sz="1200" b="0" dirty="0">
                        <a:latin typeface="+mj-lt"/>
                      </a:endParaRPr>
                    </a:p>
                  </a:txBody>
                  <a:tcPr/>
                </a:tc>
                <a:extLst>
                  <a:ext uri="{0D108BD9-81ED-4DB2-BD59-A6C34878D82A}">
                    <a16:rowId xmlns:a16="http://schemas.microsoft.com/office/drawing/2014/main" val="10001"/>
                  </a:ext>
                </a:extLst>
              </a:tr>
              <a:tr h="391526">
                <a:tc>
                  <a:txBody>
                    <a:bodyPr/>
                    <a:lstStyle/>
                    <a:p>
                      <a:r>
                        <a:rPr lang="en-US" sz="1400" dirty="0">
                          <a:latin typeface="+mj-lt"/>
                        </a:rPr>
                        <a:t>Verse </a:t>
                      </a:r>
                    </a:p>
                  </a:txBody>
                  <a:tcPr/>
                </a:tc>
                <a:tc>
                  <a: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j-lt"/>
                          <a:ea typeface="+mn-ea"/>
                          <a:cs typeface="+mn-cs"/>
                        </a:rPr>
                        <a:t> A Deceitful Bow</a:t>
                      </a:r>
                    </a:p>
                    <a:p>
                      <a:pPr fontAlgn="base"/>
                      <a:endParaRPr lang="en-US" sz="1200" b="0" i="0" kern="1200" dirty="0">
                        <a:solidFill>
                          <a:schemeClr val="tx1"/>
                        </a:solidFill>
                        <a:effectLst/>
                        <a:latin typeface="+mj-lt"/>
                        <a:ea typeface="+mn-ea"/>
                        <a:cs typeface="+mn-cs"/>
                      </a:endParaRPr>
                    </a:p>
                  </a:txBody>
                  <a:tcPr/>
                </a:tc>
                <a:tc>
                  <a:txBody>
                    <a:bodyPr/>
                    <a:lstStyle/>
                    <a:p>
                      <a:r>
                        <a:rPr lang="en-US" sz="1200" b="0" i="0" kern="1200" dirty="0">
                          <a:solidFill>
                            <a:schemeClr val="tx1"/>
                          </a:solidFill>
                          <a:effectLst/>
                          <a:latin typeface="+mj-lt"/>
                          <a:ea typeface="+mn-ea"/>
                          <a:cs typeface="+mn-cs"/>
                        </a:rPr>
                        <a:t>One that flies back to its curved position while the archer is stringing it or breaks while he has it drawn. In either case, the archer can be wounded.</a:t>
                      </a:r>
                      <a:endParaRPr lang="en-US" sz="1200" b="0" dirty="0">
                        <a:latin typeface="+mj-lt"/>
                      </a:endParaRPr>
                    </a:p>
                  </a:txBody>
                  <a:tcPr/>
                </a:tc>
                <a:extLst>
                  <a:ext uri="{0D108BD9-81ED-4DB2-BD59-A6C34878D82A}">
                    <a16:rowId xmlns:a16="http://schemas.microsoft.com/office/drawing/2014/main" val="10002"/>
                  </a:ext>
                </a:extLst>
              </a:tr>
            </a:tbl>
          </a:graphicData>
        </a:graphic>
      </p:graphicFrame>
      <p:sp>
        <p:nvSpPr>
          <p:cNvPr id="7" name="TextBox 6"/>
          <p:cNvSpPr txBox="1"/>
          <p:nvPr/>
        </p:nvSpPr>
        <p:spPr>
          <a:xfrm>
            <a:off x="3380509" y="4020603"/>
            <a:ext cx="5888182" cy="369332"/>
          </a:xfrm>
          <a:prstGeom prst="rect">
            <a:avLst/>
          </a:prstGeom>
          <a:noFill/>
        </p:spPr>
        <p:txBody>
          <a:bodyPr wrap="square" rtlCol="0">
            <a:spAutoFit/>
          </a:bodyPr>
          <a:lstStyle/>
          <a:p>
            <a:r>
              <a:rPr lang="en-US" dirty="0">
                <a:latin typeface="Abadi" panose="020B0604020104020204" pitchFamily="34" charset="0"/>
              </a:rPr>
              <a:t>Hosea 7- Commentary from OT Institute Manual</a:t>
            </a:r>
          </a:p>
        </p:txBody>
      </p:sp>
    </p:spTree>
    <p:extLst>
      <p:ext uri="{BB962C8B-B14F-4D97-AF65-F5344CB8AC3E}">
        <p14:creationId xmlns:p14="http://schemas.microsoft.com/office/powerpoint/2010/main" val="2263078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18836095"/>
              </p:ext>
            </p:extLst>
          </p:nvPr>
        </p:nvGraphicFramePr>
        <p:xfrm>
          <a:off x="175491" y="423136"/>
          <a:ext cx="11864109" cy="1280160"/>
        </p:xfrm>
        <a:graphic>
          <a:graphicData uri="http://schemas.openxmlformats.org/drawingml/2006/table">
            <a:tbl>
              <a:tblPr firstRow="1" bandRow="1">
                <a:tableStyleId>{5940675A-B579-460E-94D1-54222C63F5DA}</a:tableStyleId>
              </a:tblPr>
              <a:tblGrid>
                <a:gridCol w="1584127">
                  <a:extLst>
                    <a:ext uri="{9D8B030D-6E8A-4147-A177-3AD203B41FA5}">
                      <a16:colId xmlns:a16="http://schemas.microsoft.com/office/drawing/2014/main" val="20000"/>
                    </a:ext>
                  </a:extLst>
                </a:gridCol>
                <a:gridCol w="2386303">
                  <a:extLst>
                    <a:ext uri="{9D8B030D-6E8A-4147-A177-3AD203B41FA5}">
                      <a16:colId xmlns:a16="http://schemas.microsoft.com/office/drawing/2014/main" val="20001"/>
                    </a:ext>
                  </a:extLst>
                </a:gridCol>
                <a:gridCol w="7893679">
                  <a:extLst>
                    <a:ext uri="{9D8B030D-6E8A-4147-A177-3AD203B41FA5}">
                      <a16:colId xmlns:a16="http://schemas.microsoft.com/office/drawing/2014/main" val="20002"/>
                    </a:ext>
                  </a:extLst>
                </a:gridCol>
              </a:tblGrid>
              <a:tr h="391526">
                <a:tc>
                  <a:txBody>
                    <a:bodyPr/>
                    <a:lstStyle/>
                    <a:p>
                      <a:r>
                        <a:rPr lang="en-US" sz="1400" dirty="0">
                          <a:latin typeface="+mj-lt"/>
                        </a:rPr>
                        <a:t>Verses 8-9</a:t>
                      </a:r>
                    </a:p>
                  </a:txBody>
                  <a:tcPr/>
                </a:tc>
                <a:tc>
                  <a:txBody>
                    <a:bodyPr/>
                    <a:lstStyle/>
                    <a:p>
                      <a:pPr fontAlgn="base"/>
                      <a:r>
                        <a:rPr lang="en-US" sz="1200" b="0" i="0" kern="1200" dirty="0">
                          <a:solidFill>
                            <a:schemeClr val="tx1"/>
                          </a:solidFill>
                          <a:effectLst/>
                          <a:latin typeface="+mj-lt"/>
                          <a:ea typeface="+mn-ea"/>
                          <a:cs typeface="+mn-cs"/>
                        </a:rPr>
                        <a:t>A Wild Ass</a:t>
                      </a:r>
                    </a:p>
                  </a:txBody>
                  <a:tcPr/>
                </a:tc>
                <a:tc>
                  <a:txBody>
                    <a:bodyPr/>
                    <a:lstStyle/>
                    <a:p>
                      <a:r>
                        <a:rPr lang="en-US" sz="1200" b="0" i="0" kern="1200" dirty="0">
                          <a:solidFill>
                            <a:schemeClr val="tx1"/>
                          </a:solidFill>
                          <a:effectLst/>
                          <a:latin typeface="+mj-lt"/>
                          <a:ea typeface="+mn-ea"/>
                          <a:cs typeface="+mn-cs"/>
                        </a:rPr>
                        <a:t>A wild ass is one of the most independent and unreliable beasts on earth. Because Israel wanted to go her own way and be alone, she was likened to a wild ass. She would go alone into Assyria and be swallowed up by the Gentiles. The “lovers” hired by Ephraim represent her continued attempt to find security and friends through political alliances rather than through obedience to God.</a:t>
                      </a:r>
                      <a:endParaRPr lang="en-US" sz="1200" dirty="0">
                        <a:latin typeface="+mj-lt"/>
                      </a:endParaRPr>
                    </a:p>
                  </a:txBody>
                  <a:tcPr/>
                </a:tc>
                <a:extLst>
                  <a:ext uri="{0D108BD9-81ED-4DB2-BD59-A6C34878D82A}">
                    <a16:rowId xmlns:a16="http://schemas.microsoft.com/office/drawing/2014/main" val="10000"/>
                  </a:ext>
                </a:extLst>
              </a:tr>
              <a:tr h="391526">
                <a:tc>
                  <a:txBody>
                    <a:bodyPr/>
                    <a:lstStyle/>
                    <a:p>
                      <a:r>
                        <a:rPr lang="en-US" sz="1400" dirty="0">
                          <a:latin typeface="+mj-lt"/>
                        </a:rPr>
                        <a:t>Verse 13</a:t>
                      </a:r>
                    </a:p>
                  </a:txBody>
                  <a:tcPr/>
                </a:tc>
                <a:tc>
                  <a:txBody>
                    <a:bodyPr/>
                    <a:lstStyle/>
                    <a:p>
                      <a:pPr fontAlgn="base"/>
                      <a:r>
                        <a:rPr lang="en-US" sz="1200" b="0" i="0" kern="1200" dirty="0">
                          <a:solidFill>
                            <a:schemeClr val="tx1"/>
                          </a:solidFill>
                          <a:effectLst/>
                          <a:latin typeface="+mj-lt"/>
                          <a:ea typeface="+mn-ea"/>
                          <a:cs typeface="+mn-cs"/>
                        </a:rPr>
                        <a:t>Egypt</a:t>
                      </a:r>
                    </a:p>
                  </a:txBody>
                  <a:tcPr/>
                </a:tc>
                <a:tc>
                  <a:txBody>
                    <a:bodyPr/>
                    <a:lstStyle/>
                    <a:p>
                      <a:r>
                        <a:rPr lang="en-US" sz="1200" b="0" i="0" kern="1200" dirty="0">
                          <a:solidFill>
                            <a:schemeClr val="tx1"/>
                          </a:solidFill>
                          <a:effectLst/>
                          <a:latin typeface="+mj-lt"/>
                          <a:ea typeface="+mn-ea"/>
                          <a:cs typeface="+mn-cs"/>
                        </a:rPr>
                        <a:t>Egypt was the land of the first captivity—between the times of Joseph and Moses. The word here refers to captivity or bondage in general; thus, Assyria is the new Egypt.</a:t>
                      </a:r>
                      <a:endParaRPr lang="en-US" sz="1200" b="0" dirty="0">
                        <a:latin typeface="+mj-lt"/>
                      </a:endParaRPr>
                    </a:p>
                  </a:txBody>
                  <a:tcPr/>
                </a:tc>
                <a:extLst>
                  <a:ext uri="{0D108BD9-81ED-4DB2-BD59-A6C34878D82A}">
                    <a16:rowId xmlns:a16="http://schemas.microsoft.com/office/drawing/2014/main" val="10001"/>
                  </a:ext>
                </a:extLst>
              </a:tr>
            </a:tbl>
          </a:graphicData>
        </a:graphic>
      </p:graphicFrame>
      <p:sp>
        <p:nvSpPr>
          <p:cNvPr id="3" name="TextBox 2"/>
          <p:cNvSpPr txBox="1"/>
          <p:nvPr/>
        </p:nvSpPr>
        <p:spPr>
          <a:xfrm>
            <a:off x="3505200" y="0"/>
            <a:ext cx="5888182" cy="369332"/>
          </a:xfrm>
          <a:prstGeom prst="rect">
            <a:avLst/>
          </a:prstGeom>
          <a:noFill/>
        </p:spPr>
        <p:txBody>
          <a:bodyPr wrap="square" rtlCol="0">
            <a:spAutoFit/>
          </a:bodyPr>
          <a:lstStyle/>
          <a:p>
            <a:r>
              <a:rPr lang="en-US" dirty="0">
                <a:latin typeface="Abadi" panose="020B0604020104020204" pitchFamily="34" charset="0"/>
              </a:rPr>
              <a:t>Hosea 8- Commentary from OT Institute Manual</a:t>
            </a:r>
          </a:p>
        </p:txBody>
      </p:sp>
      <p:graphicFrame>
        <p:nvGraphicFramePr>
          <p:cNvPr id="4" name="Table 3"/>
          <p:cNvGraphicFramePr>
            <a:graphicFrameLocks noGrp="1"/>
          </p:cNvGraphicFramePr>
          <p:nvPr>
            <p:extLst>
              <p:ext uri="{D42A27DB-BD31-4B8C-83A1-F6EECF244321}">
                <p14:modId xmlns:p14="http://schemas.microsoft.com/office/powerpoint/2010/main" val="4216762371"/>
              </p:ext>
            </p:extLst>
          </p:nvPr>
        </p:nvGraphicFramePr>
        <p:xfrm>
          <a:off x="175490" y="2304998"/>
          <a:ext cx="11864109" cy="2546178"/>
        </p:xfrm>
        <a:graphic>
          <a:graphicData uri="http://schemas.openxmlformats.org/drawingml/2006/table">
            <a:tbl>
              <a:tblPr firstRow="1" bandRow="1">
                <a:tableStyleId>{5940675A-B579-460E-94D1-54222C63F5DA}</a:tableStyleId>
              </a:tblPr>
              <a:tblGrid>
                <a:gridCol w="1584127">
                  <a:extLst>
                    <a:ext uri="{9D8B030D-6E8A-4147-A177-3AD203B41FA5}">
                      <a16:colId xmlns:a16="http://schemas.microsoft.com/office/drawing/2014/main" val="20000"/>
                    </a:ext>
                  </a:extLst>
                </a:gridCol>
                <a:gridCol w="2386303">
                  <a:extLst>
                    <a:ext uri="{9D8B030D-6E8A-4147-A177-3AD203B41FA5}">
                      <a16:colId xmlns:a16="http://schemas.microsoft.com/office/drawing/2014/main" val="20001"/>
                    </a:ext>
                  </a:extLst>
                </a:gridCol>
                <a:gridCol w="7893679">
                  <a:extLst>
                    <a:ext uri="{9D8B030D-6E8A-4147-A177-3AD203B41FA5}">
                      <a16:colId xmlns:a16="http://schemas.microsoft.com/office/drawing/2014/main" val="20002"/>
                    </a:ext>
                  </a:extLst>
                </a:gridCol>
              </a:tblGrid>
              <a:tr h="387924">
                <a:tc>
                  <a:txBody>
                    <a:bodyPr/>
                    <a:lstStyle/>
                    <a:p>
                      <a:r>
                        <a:rPr lang="en-US" sz="1400" dirty="0">
                          <a:latin typeface="+mj-lt"/>
                        </a:rPr>
                        <a:t>Verses 7</a:t>
                      </a:r>
                    </a:p>
                  </a:txBody>
                  <a:tcPr/>
                </a:tc>
                <a:tc>
                  <a:txBody>
                    <a:bodyPr/>
                    <a:lstStyle/>
                    <a:p>
                      <a:pPr fontAlgn="base"/>
                      <a:r>
                        <a:rPr lang="en-US" sz="1200" b="0" i="0" kern="1200" dirty="0">
                          <a:solidFill>
                            <a:schemeClr val="tx1"/>
                          </a:solidFill>
                          <a:effectLst/>
                          <a:latin typeface="+mj-lt"/>
                          <a:ea typeface="+mn-ea"/>
                          <a:cs typeface="+mn-cs"/>
                        </a:rPr>
                        <a:t>Prophets</a:t>
                      </a:r>
                      <a:r>
                        <a:rPr lang="en-US" sz="1200" b="0" i="0" kern="1200" baseline="0" dirty="0">
                          <a:solidFill>
                            <a:schemeClr val="tx1"/>
                          </a:solidFill>
                          <a:effectLst/>
                          <a:latin typeface="+mj-lt"/>
                          <a:ea typeface="+mn-ea"/>
                          <a:cs typeface="+mn-cs"/>
                        </a:rPr>
                        <a:t> who are fools</a:t>
                      </a:r>
                      <a:endParaRPr lang="en-US" sz="1200" b="0" i="0" kern="1200" dirty="0">
                        <a:solidFill>
                          <a:schemeClr val="tx1"/>
                        </a:solidFill>
                        <a:effectLst/>
                        <a:latin typeface="+mj-lt"/>
                        <a:ea typeface="+mn-ea"/>
                        <a:cs typeface="+mn-cs"/>
                      </a:endParaRPr>
                    </a:p>
                  </a:txBody>
                  <a:tcPr/>
                </a:tc>
                <a:tc>
                  <a:txBody>
                    <a:bodyPr/>
                    <a:lstStyle/>
                    <a:p>
                      <a:r>
                        <a:rPr lang="en-US" sz="1200" b="0" i="0" kern="1200" dirty="0">
                          <a:solidFill>
                            <a:schemeClr val="tx1"/>
                          </a:solidFill>
                          <a:effectLst/>
                          <a:latin typeface="+mj-lt"/>
                          <a:ea typeface="+mn-ea"/>
                          <a:cs typeface="+mn-cs"/>
                        </a:rPr>
                        <a:t>Hosea was referring to false prophets who were saying that all was well in Israel and that their enemies would not come against them..</a:t>
                      </a:r>
                      <a:endParaRPr lang="en-US" sz="1200" dirty="0">
                        <a:latin typeface="+mj-lt"/>
                      </a:endParaRPr>
                    </a:p>
                  </a:txBody>
                  <a:tcPr/>
                </a:tc>
                <a:extLst>
                  <a:ext uri="{0D108BD9-81ED-4DB2-BD59-A6C34878D82A}">
                    <a16:rowId xmlns:a16="http://schemas.microsoft.com/office/drawing/2014/main" val="10000"/>
                  </a:ext>
                </a:extLst>
              </a:tr>
              <a:tr h="391526">
                <a:tc>
                  <a:txBody>
                    <a:bodyPr/>
                    <a:lstStyle/>
                    <a:p>
                      <a:r>
                        <a:rPr lang="en-US" sz="1400" dirty="0">
                          <a:latin typeface="+mj-lt"/>
                        </a:rPr>
                        <a:t>Verse 10</a:t>
                      </a:r>
                    </a:p>
                  </a:txBody>
                  <a:tcPr/>
                </a:tc>
                <a:tc>
                  <a:txBody>
                    <a:bodyPr/>
                    <a:lstStyle/>
                    <a:p>
                      <a:pPr fontAlgn="base"/>
                      <a:r>
                        <a:rPr lang="en-US" sz="1200" b="0" i="1" kern="1200" dirty="0">
                          <a:solidFill>
                            <a:schemeClr val="tx1"/>
                          </a:solidFill>
                          <a:effectLst/>
                          <a:latin typeface="+mj-lt"/>
                          <a:ea typeface="+mn-ea"/>
                          <a:cs typeface="+mn-cs"/>
                        </a:rPr>
                        <a:t>Grapes in the wilderness; first ripe fruit of the fig</a:t>
                      </a:r>
                      <a:endParaRPr lang="en-US" sz="1200" b="0" i="0" kern="1200" dirty="0">
                        <a:solidFill>
                          <a:schemeClr val="tx1"/>
                        </a:solidFill>
                        <a:effectLst/>
                        <a:latin typeface="+mj-lt"/>
                        <a:ea typeface="+mn-ea"/>
                        <a:cs typeface="+mn-cs"/>
                      </a:endParaRPr>
                    </a:p>
                  </a:txBody>
                  <a:tcPr/>
                </a:tc>
                <a:tc>
                  <a:txBody>
                    <a:bodyPr/>
                    <a:lstStyle/>
                    <a:p>
                      <a:r>
                        <a:rPr lang="en-US" sz="1200" b="0" i="0" kern="1200" dirty="0">
                          <a:solidFill>
                            <a:schemeClr val="tx1"/>
                          </a:solidFill>
                          <a:effectLst/>
                          <a:latin typeface="+mj-lt"/>
                          <a:ea typeface="+mn-ea"/>
                          <a:cs typeface="+mn-cs"/>
                        </a:rPr>
                        <a:t>Both grapes and figs were viewed as choice fruits by the people anciently. Jehovah found Israel, at first, a delightful thing.</a:t>
                      </a:r>
                      <a:endParaRPr lang="en-US" sz="1200" b="0" dirty="0">
                        <a:latin typeface="+mj-lt"/>
                      </a:endParaRPr>
                    </a:p>
                  </a:txBody>
                  <a:tcPr/>
                </a:tc>
                <a:extLst>
                  <a:ext uri="{0D108BD9-81ED-4DB2-BD59-A6C34878D82A}">
                    <a16:rowId xmlns:a16="http://schemas.microsoft.com/office/drawing/2014/main" val="10001"/>
                  </a:ext>
                </a:extLst>
              </a:tr>
              <a:tr h="391526">
                <a:tc>
                  <a:txBody>
                    <a:bodyPr/>
                    <a:lstStyle/>
                    <a:p>
                      <a:r>
                        <a:rPr lang="en-US" sz="1200" dirty="0">
                          <a:latin typeface="+mj-lt"/>
                        </a:rPr>
                        <a:t>Verse 10</a:t>
                      </a:r>
                    </a:p>
                  </a:txBody>
                  <a:tcPr/>
                </a:tc>
                <a:tc>
                  <a:txBody>
                    <a:bodyPr/>
                    <a:lstStyle/>
                    <a:p>
                      <a:pPr fontAlgn="base"/>
                      <a:r>
                        <a:rPr lang="en-US" sz="1200" b="0" i="1" kern="1200" dirty="0">
                          <a:solidFill>
                            <a:schemeClr val="tx1"/>
                          </a:solidFill>
                          <a:effectLst/>
                          <a:latin typeface="+mj-lt"/>
                          <a:ea typeface="+mn-ea"/>
                          <a:cs typeface="+mn-cs"/>
                        </a:rPr>
                        <a:t>Baal-</a:t>
                      </a:r>
                      <a:r>
                        <a:rPr lang="en-US" sz="1200" b="0" i="1" kern="1200" dirty="0" err="1">
                          <a:solidFill>
                            <a:schemeClr val="tx1"/>
                          </a:solidFill>
                          <a:effectLst/>
                          <a:latin typeface="+mj-lt"/>
                          <a:ea typeface="+mn-ea"/>
                          <a:cs typeface="+mn-cs"/>
                        </a:rPr>
                        <a:t>peor</a:t>
                      </a:r>
                      <a:endParaRPr lang="en-US" sz="1200" b="0" i="0" kern="1200" dirty="0">
                        <a:solidFill>
                          <a:schemeClr val="tx1"/>
                        </a:solidFill>
                        <a:effectLst/>
                        <a:latin typeface="+mj-lt"/>
                        <a:ea typeface="+mn-ea"/>
                        <a:cs typeface="+mn-cs"/>
                      </a:endParaRPr>
                    </a:p>
                  </a:txBody>
                  <a:tcPr/>
                </a:tc>
                <a:tc>
                  <a:txBody>
                    <a:bodyPr/>
                    <a:lstStyle/>
                    <a:p>
                      <a:r>
                        <a:rPr lang="en-US" sz="1200" b="0" i="0" kern="1200" dirty="0">
                          <a:solidFill>
                            <a:schemeClr val="tx1"/>
                          </a:solidFill>
                          <a:effectLst/>
                          <a:latin typeface="+mj-lt"/>
                          <a:ea typeface="+mn-ea"/>
                          <a:cs typeface="+mn-cs"/>
                        </a:rPr>
                        <a:t>Another way of saying the people were committing immoral acts (see </a:t>
                      </a:r>
                      <a:r>
                        <a:rPr lang="en-US" sz="1200" b="0" i="0" u="none" strike="noStrike" kern="1200" dirty="0">
                          <a:solidFill>
                            <a:schemeClr val="tx1"/>
                          </a:solidFill>
                          <a:effectLst/>
                          <a:latin typeface="+mj-lt"/>
                          <a:ea typeface="+mn-ea"/>
                          <a:cs typeface="+mn-cs"/>
                        </a:rPr>
                        <a:t>Numbers 25:1–3</a:t>
                      </a:r>
                      <a:r>
                        <a:rPr lang="en-US" sz="1200" b="0" i="0" kern="1200" dirty="0">
                          <a:solidFill>
                            <a:schemeClr val="tx1"/>
                          </a:solidFill>
                          <a:effectLst/>
                          <a:latin typeface="+mj-lt"/>
                          <a:ea typeface="+mn-ea"/>
                          <a:cs typeface="+mn-cs"/>
                        </a:rPr>
                        <a:t>; </a:t>
                      </a:r>
                      <a:r>
                        <a:rPr lang="en-US" sz="1200" b="0" i="0" u="none" strike="noStrike" kern="1200" dirty="0">
                          <a:solidFill>
                            <a:schemeClr val="tx1"/>
                          </a:solidFill>
                          <a:effectLst/>
                          <a:latin typeface="+mj-lt"/>
                          <a:ea typeface="+mn-ea"/>
                          <a:cs typeface="+mn-cs"/>
                        </a:rPr>
                        <a:t>Psalm 106:28</a:t>
                      </a:r>
                      <a:r>
                        <a:rPr lang="en-US" sz="1200" b="0" i="0" kern="1200" dirty="0">
                          <a:solidFill>
                            <a:schemeClr val="tx1"/>
                          </a:solidFill>
                          <a:effectLst/>
                          <a:latin typeface="+mj-lt"/>
                          <a:ea typeface="+mn-ea"/>
                          <a:cs typeface="+mn-cs"/>
                        </a:rPr>
                        <a:t>).</a:t>
                      </a:r>
                      <a:endParaRPr lang="en-US" sz="1200" b="0" dirty="0">
                        <a:latin typeface="+mj-lt"/>
                      </a:endParaRPr>
                    </a:p>
                  </a:txBody>
                  <a:tcPr/>
                </a:tc>
                <a:extLst>
                  <a:ext uri="{0D108BD9-81ED-4DB2-BD59-A6C34878D82A}">
                    <a16:rowId xmlns:a16="http://schemas.microsoft.com/office/drawing/2014/main" val="10002"/>
                  </a:ext>
                </a:extLst>
              </a:tr>
              <a:tr h="391526">
                <a:tc>
                  <a:txBody>
                    <a:bodyPr/>
                    <a:lstStyle/>
                    <a:p>
                      <a:r>
                        <a:rPr lang="en-US" sz="1200" dirty="0">
                          <a:latin typeface="+mj-lt"/>
                        </a:rPr>
                        <a:t>Verse 11</a:t>
                      </a:r>
                    </a:p>
                  </a:txBody>
                  <a:tcPr/>
                </a:tc>
                <a:tc>
                  <a:txBody>
                    <a:bodyPr/>
                    <a:lstStyle/>
                    <a:p>
                      <a:pPr fontAlgn="base"/>
                      <a:r>
                        <a:rPr lang="en-US" sz="1200" b="0" i="1" kern="1200" dirty="0">
                          <a:solidFill>
                            <a:schemeClr val="tx1"/>
                          </a:solidFill>
                          <a:effectLst/>
                          <a:latin typeface="+mj-lt"/>
                          <a:ea typeface="+mn-ea"/>
                          <a:cs typeface="+mn-cs"/>
                        </a:rPr>
                        <a:t>Ephraim’s glory flies away</a:t>
                      </a:r>
                      <a:endParaRPr lang="en-US" sz="1200" b="0" i="0" kern="1200" dirty="0">
                        <a:solidFill>
                          <a:schemeClr val="tx1"/>
                        </a:solidFill>
                        <a:effectLst/>
                        <a:latin typeface="+mj-lt"/>
                        <a:ea typeface="+mn-ea"/>
                        <a:cs typeface="+mn-cs"/>
                      </a:endParaRPr>
                    </a:p>
                  </a:txBody>
                  <a:tcPr/>
                </a:tc>
                <a:tc>
                  <a:txBody>
                    <a:bodyPr/>
                    <a:lstStyle/>
                    <a:p>
                      <a:r>
                        <a:rPr lang="en-US" sz="1200" b="0" i="0" kern="1200" dirty="0">
                          <a:solidFill>
                            <a:schemeClr val="tx1"/>
                          </a:solidFill>
                          <a:effectLst/>
                          <a:latin typeface="+mj-lt"/>
                          <a:ea typeface="+mn-ea"/>
                          <a:cs typeface="+mn-cs"/>
                        </a:rPr>
                        <a:t>The Northern Kingdom shall see no conception, no pregnancy, no birth—Ephraim will be left totally desolate</a:t>
                      </a:r>
                      <a:endParaRPr lang="en-US" sz="1200" b="0" dirty="0">
                        <a:latin typeface="+mj-lt"/>
                      </a:endParaRPr>
                    </a:p>
                  </a:txBody>
                  <a:tcPr/>
                </a:tc>
                <a:extLst>
                  <a:ext uri="{0D108BD9-81ED-4DB2-BD59-A6C34878D82A}">
                    <a16:rowId xmlns:a16="http://schemas.microsoft.com/office/drawing/2014/main" val="10003"/>
                  </a:ext>
                </a:extLst>
              </a:tr>
              <a:tr h="391526">
                <a:tc>
                  <a:txBody>
                    <a:bodyPr/>
                    <a:lstStyle/>
                    <a:p>
                      <a:r>
                        <a:rPr lang="en-US" sz="1200" dirty="0">
                          <a:latin typeface="+mj-lt"/>
                        </a:rPr>
                        <a:t>Verse 12</a:t>
                      </a:r>
                    </a:p>
                  </a:txBody>
                  <a:tcPr/>
                </a:tc>
                <a:tc>
                  <a:txBody>
                    <a:bodyPr/>
                    <a:lstStyle/>
                    <a:p>
                      <a:pPr fontAlgn="base"/>
                      <a:r>
                        <a:rPr lang="en-US" sz="1200" b="0" i="1" kern="1200" dirty="0">
                          <a:solidFill>
                            <a:schemeClr val="tx1"/>
                          </a:solidFill>
                          <a:effectLst/>
                          <a:latin typeface="+mj-lt"/>
                          <a:ea typeface="+mn-ea"/>
                          <a:cs typeface="+mn-cs"/>
                        </a:rPr>
                        <a:t>Have children but be bereaved</a:t>
                      </a:r>
                      <a:endParaRPr lang="en-US" sz="1200" b="0" i="0" kern="1200" dirty="0">
                        <a:solidFill>
                          <a:schemeClr val="tx1"/>
                        </a:solidFill>
                        <a:effectLst/>
                        <a:latin typeface="+mj-lt"/>
                        <a:ea typeface="+mn-ea"/>
                        <a:cs typeface="+mn-cs"/>
                      </a:endParaRPr>
                    </a:p>
                  </a:txBody>
                  <a:tcPr/>
                </a:tc>
                <a:tc>
                  <a:txBody>
                    <a:bodyPr/>
                    <a:lstStyle/>
                    <a:p>
                      <a:r>
                        <a:rPr lang="en-US" sz="1200" b="0" i="0" kern="1200" dirty="0">
                          <a:solidFill>
                            <a:schemeClr val="tx1"/>
                          </a:solidFill>
                          <a:effectLst/>
                          <a:latin typeface="+mj-lt"/>
                          <a:ea typeface="+mn-ea"/>
                          <a:cs typeface="+mn-cs"/>
                        </a:rPr>
                        <a:t>Even their grown-up sons shall be cut off.</a:t>
                      </a:r>
                      <a:endParaRPr lang="en-US" sz="1200" b="0" dirty="0">
                        <a:latin typeface="+mj-lt"/>
                      </a:endParaRPr>
                    </a:p>
                  </a:txBody>
                  <a:tcPr/>
                </a:tc>
                <a:extLst>
                  <a:ext uri="{0D108BD9-81ED-4DB2-BD59-A6C34878D82A}">
                    <a16:rowId xmlns:a16="http://schemas.microsoft.com/office/drawing/2014/main" val="10004"/>
                  </a:ext>
                </a:extLst>
              </a:tr>
              <a:tr h="391526">
                <a:tc>
                  <a:txBody>
                    <a:bodyPr/>
                    <a:lstStyle/>
                    <a:p>
                      <a:r>
                        <a:rPr lang="en-US" sz="1200" b="0" i="1" kern="1200" dirty="0">
                          <a:solidFill>
                            <a:schemeClr val="tx1"/>
                          </a:solidFill>
                          <a:effectLst/>
                          <a:latin typeface="+mj-lt"/>
                          <a:ea typeface="+mn-ea"/>
                          <a:cs typeface="+mn-cs"/>
                        </a:rPr>
                        <a:t>Verse 13</a:t>
                      </a:r>
                      <a:endParaRPr lang="en-US" sz="1200" dirty="0">
                        <a:latin typeface="+mj-lt"/>
                      </a:endParaRPr>
                    </a:p>
                  </a:txBody>
                  <a:tcPr/>
                </a:tc>
                <a:tc>
                  <a:txBody>
                    <a:bodyPr/>
                    <a:lstStyle/>
                    <a:p>
                      <a:pPr fontAlgn="base"/>
                      <a:r>
                        <a:rPr lang="en-US" sz="1200" b="0" i="1" kern="1200" dirty="0">
                          <a:solidFill>
                            <a:schemeClr val="tx1"/>
                          </a:solidFill>
                          <a:effectLst/>
                          <a:latin typeface="+mj-lt"/>
                          <a:ea typeface="+mn-ea"/>
                          <a:cs typeface="+mn-cs"/>
                        </a:rPr>
                        <a:t>Ephraim and </a:t>
                      </a:r>
                      <a:r>
                        <a:rPr lang="en-US" sz="1200" b="0" i="1" kern="1200" dirty="0" err="1">
                          <a:solidFill>
                            <a:schemeClr val="tx1"/>
                          </a:solidFill>
                          <a:effectLst/>
                          <a:latin typeface="+mj-lt"/>
                          <a:ea typeface="+mn-ea"/>
                          <a:cs typeface="+mn-cs"/>
                        </a:rPr>
                        <a:t>Tyre</a:t>
                      </a:r>
                      <a:r>
                        <a:rPr lang="en-US" sz="1200" b="0" i="1" kern="1200" dirty="0">
                          <a:solidFill>
                            <a:schemeClr val="tx1"/>
                          </a:solidFill>
                          <a:effectLst/>
                          <a:latin typeface="+mj-lt"/>
                          <a:ea typeface="+mn-ea"/>
                          <a:cs typeface="+mn-cs"/>
                        </a:rPr>
                        <a:t> (</a:t>
                      </a:r>
                      <a:r>
                        <a:rPr lang="en-US" sz="1200" b="0" i="1" kern="1200" dirty="0" err="1">
                          <a:solidFill>
                            <a:schemeClr val="tx1"/>
                          </a:solidFill>
                          <a:effectLst/>
                          <a:latin typeface="+mj-lt"/>
                          <a:ea typeface="+mn-ea"/>
                          <a:cs typeface="+mn-cs"/>
                        </a:rPr>
                        <a:t>Tyrus</a:t>
                      </a:r>
                      <a:r>
                        <a:rPr lang="en-US" sz="1200" b="0" i="1" kern="1200" dirty="0">
                          <a:solidFill>
                            <a:schemeClr val="tx1"/>
                          </a:solidFill>
                          <a:effectLst/>
                          <a:latin typeface="+mj-lt"/>
                          <a:ea typeface="+mn-ea"/>
                          <a:cs typeface="+mn-cs"/>
                        </a:rPr>
                        <a:t>)</a:t>
                      </a:r>
                      <a:endParaRPr lang="en-US" sz="1200" b="0" i="0" kern="1200" dirty="0">
                        <a:solidFill>
                          <a:schemeClr val="tx1"/>
                        </a:solidFill>
                        <a:effectLst/>
                        <a:latin typeface="+mj-lt"/>
                        <a:ea typeface="+mn-ea"/>
                        <a:cs typeface="+mn-cs"/>
                      </a:endParaRPr>
                    </a:p>
                  </a:txBody>
                  <a:tcPr/>
                </a:tc>
                <a:tc>
                  <a:txBody>
                    <a:bodyPr/>
                    <a:lstStyle/>
                    <a:p>
                      <a:r>
                        <a:rPr lang="en-US" sz="1200" b="0" i="0" kern="1200" dirty="0" err="1">
                          <a:solidFill>
                            <a:schemeClr val="tx1"/>
                          </a:solidFill>
                          <a:effectLst/>
                          <a:latin typeface="+mj-lt"/>
                          <a:ea typeface="+mn-ea"/>
                          <a:cs typeface="+mn-cs"/>
                        </a:rPr>
                        <a:t>Tyre</a:t>
                      </a:r>
                      <a:r>
                        <a:rPr lang="en-US" sz="1200" b="0" i="0" kern="1200" dirty="0">
                          <a:solidFill>
                            <a:schemeClr val="tx1"/>
                          </a:solidFill>
                          <a:effectLst/>
                          <a:latin typeface="+mj-lt"/>
                          <a:ea typeface="+mn-ea"/>
                          <a:cs typeface="+mn-cs"/>
                        </a:rPr>
                        <a:t> was renowned for its glory and splendor. God had chosen Ephraim for similar blessings, but because of their wickedness they would be barren.</a:t>
                      </a:r>
                      <a:endParaRPr lang="en-US" sz="1200" b="0" dirty="0">
                        <a:latin typeface="+mj-lt"/>
                      </a:endParaRPr>
                    </a:p>
                  </a:txBody>
                  <a:tcPr/>
                </a:tc>
                <a:extLst>
                  <a:ext uri="{0D108BD9-81ED-4DB2-BD59-A6C34878D82A}">
                    <a16:rowId xmlns:a16="http://schemas.microsoft.com/office/drawing/2014/main" val="10005"/>
                  </a:ext>
                </a:extLst>
              </a:tr>
            </a:tbl>
          </a:graphicData>
        </a:graphic>
      </p:graphicFrame>
      <p:sp>
        <p:nvSpPr>
          <p:cNvPr id="5" name="TextBox 4"/>
          <p:cNvSpPr txBox="1"/>
          <p:nvPr/>
        </p:nvSpPr>
        <p:spPr>
          <a:xfrm>
            <a:off x="3505200" y="1810543"/>
            <a:ext cx="5888182" cy="369332"/>
          </a:xfrm>
          <a:prstGeom prst="rect">
            <a:avLst/>
          </a:prstGeom>
          <a:noFill/>
        </p:spPr>
        <p:txBody>
          <a:bodyPr wrap="square" rtlCol="0">
            <a:spAutoFit/>
          </a:bodyPr>
          <a:lstStyle/>
          <a:p>
            <a:r>
              <a:rPr lang="en-US" dirty="0">
                <a:latin typeface="Abadi" panose="020B0604020104020204" pitchFamily="34" charset="0"/>
              </a:rPr>
              <a:t>Hosea 9- Commentary from OT Institute Manual</a:t>
            </a:r>
          </a:p>
        </p:txBody>
      </p:sp>
    </p:spTree>
    <p:extLst>
      <p:ext uri="{BB962C8B-B14F-4D97-AF65-F5344CB8AC3E}">
        <p14:creationId xmlns:p14="http://schemas.microsoft.com/office/powerpoint/2010/main" val="3646937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416334" y="114776"/>
            <a:ext cx="6708296" cy="6682274"/>
          </a:xfrm>
          <a:prstGeom prst="rect">
            <a:avLst/>
          </a:prstGeom>
        </p:spPr>
      </p:pic>
      <p:sp>
        <p:nvSpPr>
          <p:cNvPr id="4" name="TextBox 3"/>
          <p:cNvSpPr txBox="1"/>
          <p:nvPr/>
        </p:nvSpPr>
        <p:spPr>
          <a:xfrm rot="5400000">
            <a:off x="7916588" y="2855748"/>
            <a:ext cx="6504308" cy="1200329"/>
          </a:xfrm>
          <a:prstGeom prst="rect">
            <a:avLst/>
          </a:prstGeom>
          <a:noFill/>
        </p:spPr>
        <p:txBody>
          <a:bodyPr wrap="square" rtlCol="0">
            <a:spAutoFit/>
          </a:bodyPr>
          <a:lstStyle/>
          <a:p>
            <a:r>
              <a:rPr lang="en-US" dirty="0">
                <a:latin typeface="Abadi" panose="020B0604020104020204" pitchFamily="34" charset="0"/>
              </a:rPr>
              <a:t>Amos was the first of the two writing prophets to the Northern Kingdom</a:t>
            </a:r>
          </a:p>
          <a:p>
            <a:r>
              <a:rPr lang="en-US" dirty="0">
                <a:latin typeface="Abadi" panose="020B0604020104020204" pitchFamily="34" charset="0"/>
              </a:rPr>
              <a:t>Hosea was a resident of Israel and Amos was a resident of Judah</a:t>
            </a:r>
          </a:p>
        </p:txBody>
      </p:sp>
      <p:sp>
        <p:nvSpPr>
          <p:cNvPr id="5" name="TextBox 4"/>
          <p:cNvSpPr txBox="1"/>
          <p:nvPr/>
        </p:nvSpPr>
        <p:spPr>
          <a:xfrm rot="5400000">
            <a:off x="6087944" y="3373241"/>
            <a:ext cx="6504308" cy="369332"/>
          </a:xfrm>
          <a:prstGeom prst="rect">
            <a:avLst/>
          </a:prstGeom>
          <a:noFill/>
        </p:spPr>
        <p:txBody>
          <a:bodyPr wrap="square" rtlCol="0">
            <a:spAutoFit/>
          </a:bodyPr>
          <a:lstStyle/>
          <a:p>
            <a:r>
              <a:rPr lang="en-US" dirty="0">
                <a:latin typeface="Abadi" panose="020B0604020104020204" pitchFamily="34" charset="0"/>
              </a:rPr>
              <a:t>Here is a comparison chart between the two books</a:t>
            </a:r>
          </a:p>
        </p:txBody>
      </p:sp>
      <p:sp>
        <p:nvSpPr>
          <p:cNvPr id="6" name="TextBox 5"/>
          <p:cNvSpPr txBox="1"/>
          <p:nvPr/>
        </p:nvSpPr>
        <p:spPr>
          <a:xfrm rot="5400000">
            <a:off x="-3062685" y="3427102"/>
            <a:ext cx="6504308" cy="261610"/>
          </a:xfrm>
          <a:prstGeom prst="rect">
            <a:avLst/>
          </a:prstGeom>
          <a:noFill/>
        </p:spPr>
        <p:txBody>
          <a:bodyPr wrap="square" rtlCol="0">
            <a:spAutoFit/>
          </a:bodyPr>
          <a:lstStyle/>
          <a:p>
            <a:r>
              <a:rPr lang="en-US" sz="1100" dirty="0">
                <a:latin typeface="+mj-lt"/>
              </a:rPr>
              <a:t>Talk thru the bible by Bruce </a:t>
            </a:r>
            <a:r>
              <a:rPr lang="en-US" sz="1100" dirty="0" err="1">
                <a:latin typeface="+mj-lt"/>
              </a:rPr>
              <a:t>Wikinson</a:t>
            </a:r>
            <a:r>
              <a:rPr lang="en-US" sz="1100" dirty="0">
                <a:latin typeface="+mj-lt"/>
              </a:rPr>
              <a:t> and Kenneth Boa</a:t>
            </a:r>
          </a:p>
        </p:txBody>
      </p:sp>
    </p:spTree>
    <p:extLst>
      <p:ext uri="{BB962C8B-B14F-4D97-AF65-F5344CB8AC3E}">
        <p14:creationId xmlns:p14="http://schemas.microsoft.com/office/powerpoint/2010/main" val="1812452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 y="-1"/>
            <a:ext cx="12237095" cy="6858001"/>
          </a:xfrm>
          <a:prstGeom prst="rect">
            <a:avLst/>
          </a:prstGeom>
        </p:spPr>
      </p:pic>
      <p:pic>
        <p:nvPicPr>
          <p:cNvPr id="2" name="Picture 1"/>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974" y="193964"/>
            <a:ext cx="11876335" cy="6414653"/>
          </a:xfrm>
          <a:prstGeom prst="rect">
            <a:avLst/>
          </a:prstGeom>
        </p:spPr>
      </p:pic>
      <p:grpSp>
        <p:nvGrpSpPr>
          <p:cNvPr id="5" name="Group 4"/>
          <p:cNvGrpSpPr/>
          <p:nvPr/>
        </p:nvGrpSpPr>
        <p:grpSpPr>
          <a:xfrm>
            <a:off x="9236669" y="1193001"/>
            <a:ext cx="2110203" cy="4501217"/>
            <a:chOff x="3694850" y="612373"/>
            <a:chExt cx="2211323" cy="5244147"/>
          </a:xfrm>
        </p:grpSpPr>
        <p:sp>
          <p:nvSpPr>
            <p:cNvPr id="6" name="Oval 5"/>
            <p:cNvSpPr/>
            <p:nvPr/>
          </p:nvSpPr>
          <p:spPr>
            <a:xfrm>
              <a:off x="5333207" y="3578273"/>
              <a:ext cx="497541" cy="6164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 name="Oval 6"/>
            <p:cNvSpPr/>
            <p:nvPr/>
          </p:nvSpPr>
          <p:spPr>
            <a:xfrm>
              <a:off x="3828975" y="3593580"/>
              <a:ext cx="497541" cy="6164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 name="Oval 7"/>
            <p:cNvSpPr/>
            <p:nvPr/>
          </p:nvSpPr>
          <p:spPr>
            <a:xfrm>
              <a:off x="4359408" y="5240087"/>
              <a:ext cx="517337" cy="616433"/>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 name="Oval 8"/>
            <p:cNvSpPr/>
            <p:nvPr/>
          </p:nvSpPr>
          <p:spPr>
            <a:xfrm>
              <a:off x="4907260" y="5238573"/>
              <a:ext cx="493581" cy="616433"/>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 name="Trapezoid 9"/>
            <p:cNvSpPr/>
            <p:nvPr/>
          </p:nvSpPr>
          <p:spPr>
            <a:xfrm rot="577485">
              <a:off x="3858408" y="2146827"/>
              <a:ext cx="847165" cy="1842247"/>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 name="Trapezoid 10"/>
            <p:cNvSpPr/>
            <p:nvPr/>
          </p:nvSpPr>
          <p:spPr>
            <a:xfrm rot="21170635">
              <a:off x="5059008" y="2146928"/>
              <a:ext cx="847165" cy="1842247"/>
            </a:xfrm>
            <a:prstGeom prst="trapezoid">
              <a:avLst>
                <a:gd name="adj" fmla="val 302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 name="Trapezoid 11"/>
            <p:cNvSpPr/>
            <p:nvPr/>
          </p:nvSpPr>
          <p:spPr>
            <a:xfrm rot="10800000">
              <a:off x="4312137" y="2158432"/>
              <a:ext cx="1058277" cy="1600201"/>
            </a:xfrm>
            <a:prstGeom prst="trapezoid">
              <a:avLst>
                <a:gd name="adj" fmla="val 912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 name="Trapezoid 12"/>
            <p:cNvSpPr/>
            <p:nvPr/>
          </p:nvSpPr>
          <p:spPr>
            <a:xfrm>
              <a:off x="4179095" y="3758636"/>
              <a:ext cx="1301676" cy="1700898"/>
            </a:xfrm>
            <a:prstGeom prst="trapezoid">
              <a:avLst>
                <a:gd name="adj" fmla="val 1853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4" name="Cloud 13"/>
            <p:cNvSpPr/>
            <p:nvPr/>
          </p:nvSpPr>
          <p:spPr>
            <a:xfrm rot="21261055">
              <a:off x="4632570" y="1051467"/>
              <a:ext cx="1245530" cy="1589447"/>
            </a:xfrm>
            <a:prstGeom prst="cloud">
              <a:avLst/>
            </a:prstGeom>
            <a:solidFill>
              <a:srgbClr val="4E30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 name="Cloud 14"/>
            <p:cNvSpPr/>
            <p:nvPr/>
          </p:nvSpPr>
          <p:spPr>
            <a:xfrm rot="9086649">
              <a:off x="3694850" y="1121251"/>
              <a:ext cx="1245530" cy="1430868"/>
            </a:xfrm>
            <a:prstGeom prst="cloud">
              <a:avLst/>
            </a:prstGeom>
            <a:solidFill>
              <a:srgbClr val="4E30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6" name="Isosceles Triangle 15"/>
            <p:cNvSpPr/>
            <p:nvPr/>
          </p:nvSpPr>
          <p:spPr>
            <a:xfrm rot="10800000">
              <a:off x="4621826" y="2321525"/>
              <a:ext cx="432499" cy="343951"/>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7" name="Oval 16"/>
            <p:cNvSpPr/>
            <p:nvPr/>
          </p:nvSpPr>
          <p:spPr>
            <a:xfrm>
              <a:off x="4159905" y="735929"/>
              <a:ext cx="1317629" cy="16324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18" name="Group 17"/>
            <p:cNvGrpSpPr/>
            <p:nvPr/>
          </p:nvGrpSpPr>
          <p:grpSpPr>
            <a:xfrm>
              <a:off x="3968098" y="612373"/>
              <a:ext cx="1771040" cy="671400"/>
              <a:chOff x="5722762" y="331877"/>
              <a:chExt cx="1771040" cy="671400"/>
            </a:xfrm>
            <a:solidFill>
              <a:srgbClr val="DAA600"/>
            </a:solidFill>
          </p:grpSpPr>
          <p:sp>
            <p:nvSpPr>
              <p:cNvPr id="52" name="Oval 51"/>
              <p:cNvSpPr/>
              <p:nvPr/>
            </p:nvSpPr>
            <p:spPr>
              <a:xfrm>
                <a:off x="5722763" y="331877"/>
                <a:ext cx="1771039" cy="66391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3" name="Rounded Rectangle 52"/>
              <p:cNvSpPr/>
              <p:nvPr/>
            </p:nvSpPr>
            <p:spPr>
              <a:xfrm>
                <a:off x="5722762" y="767052"/>
                <a:ext cx="1771040" cy="23622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19" name="Group 64"/>
            <p:cNvGrpSpPr/>
            <p:nvPr/>
          </p:nvGrpSpPr>
          <p:grpSpPr>
            <a:xfrm flipH="1">
              <a:off x="4409504" y="3611136"/>
              <a:ext cx="995512" cy="1107825"/>
              <a:chOff x="7543805" y="3605661"/>
              <a:chExt cx="1066795" cy="1042539"/>
            </a:xfrm>
          </p:grpSpPr>
          <p:sp>
            <p:nvSpPr>
              <p:cNvPr id="47" name="Rounded Rectangle 46"/>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48" name="Group 162"/>
              <p:cNvGrpSpPr/>
              <p:nvPr/>
            </p:nvGrpSpPr>
            <p:grpSpPr>
              <a:xfrm>
                <a:off x="7543805" y="3605661"/>
                <a:ext cx="418448" cy="1042539"/>
                <a:chOff x="6827799" y="4847065"/>
                <a:chExt cx="794795" cy="1996712"/>
              </a:xfrm>
              <a:solidFill>
                <a:srgbClr val="D98A33"/>
              </a:solidFill>
            </p:grpSpPr>
            <p:sp>
              <p:nvSpPr>
                <p:cNvPr id="49" name="Double Wave 48"/>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0" name="Double Wave 1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1" name="Rounded Rectangle 50"/>
                <p:cNvSpPr/>
                <p:nvPr/>
              </p:nvSpPr>
              <p:spPr>
                <a:xfrm>
                  <a:off x="7103985" y="4847065"/>
                  <a:ext cx="518609" cy="47088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nvGrpSpPr>
            <p:cNvPr id="20" name="Group 19"/>
            <p:cNvGrpSpPr/>
            <p:nvPr/>
          </p:nvGrpSpPr>
          <p:grpSpPr>
            <a:xfrm>
              <a:off x="4202579" y="5154240"/>
              <a:ext cx="1223663" cy="272001"/>
              <a:chOff x="304800" y="2651912"/>
              <a:chExt cx="2514600" cy="376360"/>
            </a:xfrm>
          </p:grpSpPr>
          <p:grpSp>
            <p:nvGrpSpPr>
              <p:cNvPr id="35" name="Group 34"/>
              <p:cNvGrpSpPr/>
              <p:nvPr/>
            </p:nvGrpSpPr>
            <p:grpSpPr>
              <a:xfrm>
                <a:off x="304800" y="2665478"/>
                <a:ext cx="685800" cy="362794"/>
                <a:chOff x="304800" y="2665477"/>
                <a:chExt cx="1447800" cy="765899"/>
              </a:xfrm>
            </p:grpSpPr>
            <p:sp>
              <p:nvSpPr>
                <p:cNvPr id="45" name="Plaque 44"/>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6" name="Plaque 45"/>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36" name="Group 35"/>
              <p:cNvGrpSpPr/>
              <p:nvPr/>
            </p:nvGrpSpPr>
            <p:grpSpPr>
              <a:xfrm>
                <a:off x="914400" y="2660956"/>
                <a:ext cx="685800" cy="362794"/>
                <a:chOff x="304800" y="2665477"/>
                <a:chExt cx="1447800" cy="765899"/>
              </a:xfrm>
            </p:grpSpPr>
            <p:sp>
              <p:nvSpPr>
                <p:cNvPr id="43" name="Plaque 42"/>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4" name="Plaque 43"/>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37" name="Group 36"/>
              <p:cNvGrpSpPr/>
              <p:nvPr/>
            </p:nvGrpSpPr>
            <p:grpSpPr>
              <a:xfrm>
                <a:off x="1524000" y="2656434"/>
                <a:ext cx="685800" cy="362794"/>
                <a:chOff x="304800" y="2665477"/>
                <a:chExt cx="1447800" cy="765899"/>
              </a:xfrm>
            </p:grpSpPr>
            <p:sp>
              <p:nvSpPr>
                <p:cNvPr id="41" name="Plaque 40"/>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2" name="Plaque 41"/>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38" name="Group 37"/>
              <p:cNvGrpSpPr/>
              <p:nvPr/>
            </p:nvGrpSpPr>
            <p:grpSpPr>
              <a:xfrm>
                <a:off x="2133600" y="2651912"/>
                <a:ext cx="685800" cy="362794"/>
                <a:chOff x="304800" y="2665477"/>
                <a:chExt cx="1447800" cy="765899"/>
              </a:xfrm>
            </p:grpSpPr>
            <p:sp>
              <p:nvSpPr>
                <p:cNvPr id="39" name="Plaque 38"/>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0" name="Plaque 39"/>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nvGrpSpPr>
            <p:cNvPr id="21" name="Group 20"/>
            <p:cNvGrpSpPr/>
            <p:nvPr/>
          </p:nvGrpSpPr>
          <p:grpSpPr>
            <a:xfrm>
              <a:off x="3945738" y="966073"/>
              <a:ext cx="1793400" cy="326659"/>
              <a:chOff x="304800" y="2651912"/>
              <a:chExt cx="2514600" cy="376360"/>
            </a:xfrm>
          </p:grpSpPr>
          <p:grpSp>
            <p:nvGrpSpPr>
              <p:cNvPr id="23" name="Group 22"/>
              <p:cNvGrpSpPr/>
              <p:nvPr/>
            </p:nvGrpSpPr>
            <p:grpSpPr>
              <a:xfrm>
                <a:off x="304800" y="2665478"/>
                <a:ext cx="685800" cy="362794"/>
                <a:chOff x="304800" y="2665477"/>
                <a:chExt cx="1447800" cy="765899"/>
              </a:xfrm>
            </p:grpSpPr>
            <p:sp>
              <p:nvSpPr>
                <p:cNvPr id="33" name="Plaque 32"/>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4" name="Plaque 33"/>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4" name="Group 23"/>
              <p:cNvGrpSpPr/>
              <p:nvPr/>
            </p:nvGrpSpPr>
            <p:grpSpPr>
              <a:xfrm>
                <a:off x="914400" y="2660956"/>
                <a:ext cx="685800" cy="362794"/>
                <a:chOff x="304800" y="2665477"/>
                <a:chExt cx="1447800" cy="765899"/>
              </a:xfrm>
            </p:grpSpPr>
            <p:sp>
              <p:nvSpPr>
                <p:cNvPr id="31" name="Plaque 30"/>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2" name="Plaque 31"/>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5" name="Group 24"/>
              <p:cNvGrpSpPr/>
              <p:nvPr/>
            </p:nvGrpSpPr>
            <p:grpSpPr>
              <a:xfrm>
                <a:off x="1524000" y="2656434"/>
                <a:ext cx="685800" cy="362794"/>
                <a:chOff x="304800" y="2665477"/>
                <a:chExt cx="1447800" cy="765899"/>
              </a:xfrm>
            </p:grpSpPr>
            <p:sp>
              <p:nvSpPr>
                <p:cNvPr id="29" name="Plaque 28"/>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0" name="Plaque 29"/>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6" name="Group 25"/>
              <p:cNvGrpSpPr/>
              <p:nvPr/>
            </p:nvGrpSpPr>
            <p:grpSpPr>
              <a:xfrm>
                <a:off x="2133600" y="2651912"/>
                <a:ext cx="685800" cy="362794"/>
                <a:chOff x="304800" y="2665477"/>
                <a:chExt cx="1447800" cy="765899"/>
              </a:xfrm>
            </p:grpSpPr>
            <p:sp>
              <p:nvSpPr>
                <p:cNvPr id="27" name="Plaque 26"/>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8" name="Plaque 27"/>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sp>
        <p:nvSpPr>
          <p:cNvPr id="55" name="TextBox 54"/>
          <p:cNvSpPr txBox="1"/>
          <p:nvPr/>
        </p:nvSpPr>
        <p:spPr>
          <a:xfrm>
            <a:off x="190974" y="1156086"/>
            <a:ext cx="8595447" cy="369332"/>
          </a:xfrm>
          <a:prstGeom prst="rect">
            <a:avLst/>
          </a:prstGeom>
          <a:noFill/>
        </p:spPr>
        <p:txBody>
          <a:bodyPr wrap="square" rtlCol="0">
            <a:spAutoFit/>
          </a:bodyPr>
          <a:lstStyle/>
          <a:p>
            <a:r>
              <a:rPr lang="en-US" dirty="0">
                <a:solidFill>
                  <a:schemeClr val="bg1"/>
                </a:solidFill>
                <a:latin typeface="Abadi" panose="020B0604020104020204" pitchFamily="34" charset="0"/>
              </a:rPr>
              <a:t>He was the son</a:t>
            </a:r>
          </a:p>
        </p:txBody>
      </p:sp>
      <p:grpSp>
        <p:nvGrpSpPr>
          <p:cNvPr id="3" name="Group 2"/>
          <p:cNvGrpSpPr/>
          <p:nvPr/>
        </p:nvGrpSpPr>
        <p:grpSpPr>
          <a:xfrm>
            <a:off x="-1" y="-1"/>
            <a:ext cx="12237095" cy="6858001"/>
            <a:chOff x="-1" y="-1"/>
            <a:chExt cx="12237095" cy="6858001"/>
          </a:xfrm>
        </p:grpSpPr>
        <p:pic>
          <p:nvPicPr>
            <p:cNvPr id="56" name="Picture 55"/>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 y="-1"/>
              <a:ext cx="12237095" cy="6858001"/>
            </a:xfrm>
            <a:prstGeom prst="rect">
              <a:avLst/>
            </a:prstGeom>
          </p:spPr>
        </p:pic>
        <p:pic>
          <p:nvPicPr>
            <p:cNvPr id="57" name="Picture 56"/>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80378" y="193964"/>
              <a:ext cx="11876335" cy="6414653"/>
            </a:xfrm>
            <a:prstGeom prst="rect">
              <a:avLst/>
            </a:prstGeom>
          </p:spPr>
        </p:pic>
      </p:grpSp>
      <p:sp>
        <p:nvSpPr>
          <p:cNvPr id="58" name="TextBox 57"/>
          <p:cNvSpPr txBox="1"/>
          <p:nvPr/>
        </p:nvSpPr>
        <p:spPr>
          <a:xfrm>
            <a:off x="495276" y="579635"/>
            <a:ext cx="2927748" cy="3170099"/>
          </a:xfrm>
          <a:prstGeom prst="rect">
            <a:avLst/>
          </a:prstGeom>
          <a:noFill/>
        </p:spPr>
        <p:txBody>
          <a:bodyPr wrap="square" rtlCol="0">
            <a:spAutoFit/>
          </a:bodyPr>
          <a:lstStyle/>
          <a:p>
            <a:r>
              <a:rPr lang="en-US" sz="2000" dirty="0">
                <a:solidFill>
                  <a:schemeClr val="bg1"/>
                </a:solidFill>
                <a:latin typeface="Abadi" panose="020B0604020104020204" pitchFamily="34" charset="0"/>
              </a:rPr>
              <a:t>“Up to this point the aircraft has enough fuel to turn around and return safely to the airport of departure. Having passed the point of safe return, the captain has lost this option and has to continue on. “</a:t>
            </a:r>
          </a:p>
        </p:txBody>
      </p:sp>
      <p:sp>
        <p:nvSpPr>
          <p:cNvPr id="216" name="TextBox 215"/>
          <p:cNvSpPr txBox="1"/>
          <p:nvPr/>
        </p:nvSpPr>
        <p:spPr>
          <a:xfrm>
            <a:off x="9050912" y="1659488"/>
            <a:ext cx="2988832" cy="1015663"/>
          </a:xfrm>
          <a:prstGeom prst="rect">
            <a:avLst/>
          </a:prstGeom>
          <a:noFill/>
        </p:spPr>
        <p:txBody>
          <a:bodyPr wrap="square" rtlCol="0">
            <a:spAutoFit/>
          </a:bodyPr>
          <a:lstStyle/>
          <a:p>
            <a:r>
              <a:rPr lang="en-US" sz="2000" dirty="0">
                <a:solidFill>
                  <a:schemeClr val="bg1"/>
                </a:solidFill>
                <a:latin typeface="Abadi" panose="020B0604020104020204" pitchFamily="34" charset="0"/>
              </a:rPr>
              <a:t>“That is why this point is often referred to as the point of no return. …”</a:t>
            </a:r>
          </a:p>
        </p:txBody>
      </p:sp>
      <p:sp>
        <p:nvSpPr>
          <p:cNvPr id="217" name="TextBox 216"/>
          <p:cNvSpPr txBox="1"/>
          <p:nvPr/>
        </p:nvSpPr>
        <p:spPr>
          <a:xfrm>
            <a:off x="8607611" y="6115256"/>
            <a:ext cx="3359460" cy="369332"/>
          </a:xfrm>
          <a:prstGeom prst="rect">
            <a:avLst/>
          </a:prstGeom>
          <a:noFill/>
        </p:spPr>
        <p:txBody>
          <a:bodyPr wrap="square" rtlCol="0">
            <a:spAutoFit/>
          </a:bodyPr>
          <a:lstStyle/>
          <a:p>
            <a:pPr algn="r"/>
            <a:r>
              <a:rPr lang="en-US" dirty="0">
                <a:solidFill>
                  <a:schemeClr val="bg1"/>
                </a:solidFill>
                <a:latin typeface="Abadi" panose="020B0604020104020204" pitchFamily="34" charset="0"/>
              </a:rPr>
              <a:t>(3)</a:t>
            </a:r>
          </a:p>
        </p:txBody>
      </p:sp>
      <p:sp>
        <p:nvSpPr>
          <p:cNvPr id="60" name="TextBox 59"/>
          <p:cNvSpPr txBox="1"/>
          <p:nvPr/>
        </p:nvSpPr>
        <p:spPr>
          <a:xfrm>
            <a:off x="3379413" y="4675264"/>
            <a:ext cx="6289731" cy="1569660"/>
          </a:xfrm>
          <a:prstGeom prst="rect">
            <a:avLst/>
          </a:prstGeom>
          <a:noFill/>
        </p:spPr>
        <p:txBody>
          <a:bodyPr wrap="square" rtlCol="0">
            <a:spAutoFit/>
          </a:bodyPr>
          <a:lstStyle/>
          <a:p>
            <a:r>
              <a:rPr lang="en-US" sz="2400" dirty="0">
                <a:solidFill>
                  <a:schemeClr val="bg1"/>
                </a:solidFill>
                <a:latin typeface="Abadi" panose="020B0604020104020204" pitchFamily="34" charset="0"/>
              </a:rPr>
              <a:t>“Satan wants us to think that when we have sinned we have gone past a ‘point of not return’ – That it is too late to change our course.”</a:t>
            </a:r>
          </a:p>
        </p:txBody>
      </p:sp>
      <p:pic>
        <p:nvPicPr>
          <p:cNvPr id="6146" name="Picture 2" descr="http://www.goodwp.com/images/201104/goodwp.com_177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6684" y="755040"/>
            <a:ext cx="5654228" cy="3533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78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fade">
                                      <p:cBhvr>
                                        <p:cTn id="7" dur="1000"/>
                                        <p:tgtEl>
                                          <p:spTgt spid="216"/>
                                        </p:tgtEl>
                                      </p:cBhvr>
                                    </p:animEffect>
                                    <p:anim calcmode="lin" valueType="num">
                                      <p:cBhvr>
                                        <p:cTn id="8" dur="1000" fill="hold"/>
                                        <p:tgtEl>
                                          <p:spTgt spid="216"/>
                                        </p:tgtEl>
                                        <p:attrNameLst>
                                          <p:attrName>ppt_x</p:attrName>
                                        </p:attrNameLst>
                                      </p:cBhvr>
                                      <p:tavLst>
                                        <p:tav tm="0">
                                          <p:val>
                                            <p:strVal val="#ppt_x"/>
                                          </p:val>
                                        </p:tav>
                                        <p:tav tm="100000">
                                          <p:val>
                                            <p:strVal val="#ppt_x"/>
                                          </p:val>
                                        </p:tav>
                                      </p:tavLst>
                                    </p:anim>
                                    <p:anim calcmode="lin" valueType="num">
                                      <p:cBhvr>
                                        <p:cTn id="9" dur="1000" fill="hold"/>
                                        <p:tgtEl>
                                          <p:spTgt spid="2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fade">
                                      <p:cBhvr>
                                        <p:cTn id="14" dur="1000"/>
                                        <p:tgtEl>
                                          <p:spTgt spid="60"/>
                                        </p:tgtEl>
                                      </p:cBhvr>
                                    </p:animEffect>
                                    <p:anim calcmode="lin" valueType="num">
                                      <p:cBhvr>
                                        <p:cTn id="15" dur="1000" fill="hold"/>
                                        <p:tgtEl>
                                          <p:spTgt spid="60"/>
                                        </p:tgtEl>
                                        <p:attrNameLst>
                                          <p:attrName>ppt_x</p:attrName>
                                        </p:attrNameLst>
                                      </p:cBhvr>
                                      <p:tavLst>
                                        <p:tav tm="0">
                                          <p:val>
                                            <p:strVal val="#ppt_x"/>
                                          </p:val>
                                        </p:tav>
                                        <p:tav tm="100000">
                                          <p:val>
                                            <p:strVal val="#ppt_x"/>
                                          </p:val>
                                        </p:tav>
                                      </p:tavLst>
                                    </p:anim>
                                    <p:anim calcmode="lin" valueType="num">
                                      <p:cBhvr>
                                        <p:cTn id="16"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p:bldP spid="6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 y="-1"/>
            <a:ext cx="12237095" cy="6858001"/>
          </a:xfrm>
          <a:prstGeom prst="rect">
            <a:avLst/>
          </a:prstGeom>
        </p:spPr>
      </p:pic>
      <p:pic>
        <p:nvPicPr>
          <p:cNvPr id="2" name="Picture 1"/>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974" y="193964"/>
            <a:ext cx="11876335" cy="6414653"/>
          </a:xfrm>
          <a:prstGeom prst="rect">
            <a:avLst/>
          </a:prstGeom>
        </p:spPr>
      </p:pic>
      <p:grpSp>
        <p:nvGrpSpPr>
          <p:cNvPr id="5" name="Group 4"/>
          <p:cNvGrpSpPr/>
          <p:nvPr/>
        </p:nvGrpSpPr>
        <p:grpSpPr>
          <a:xfrm>
            <a:off x="9236669" y="1193001"/>
            <a:ext cx="2110203" cy="4501217"/>
            <a:chOff x="3694850" y="612373"/>
            <a:chExt cx="2211323" cy="5244147"/>
          </a:xfrm>
        </p:grpSpPr>
        <p:sp>
          <p:nvSpPr>
            <p:cNvPr id="6" name="Oval 5"/>
            <p:cNvSpPr/>
            <p:nvPr/>
          </p:nvSpPr>
          <p:spPr>
            <a:xfrm>
              <a:off x="5333207" y="3578273"/>
              <a:ext cx="497541" cy="6164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 name="Oval 6"/>
            <p:cNvSpPr/>
            <p:nvPr/>
          </p:nvSpPr>
          <p:spPr>
            <a:xfrm>
              <a:off x="3828975" y="3593580"/>
              <a:ext cx="497541" cy="6164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 name="Oval 7"/>
            <p:cNvSpPr/>
            <p:nvPr/>
          </p:nvSpPr>
          <p:spPr>
            <a:xfrm>
              <a:off x="4359408" y="5240087"/>
              <a:ext cx="517337" cy="616433"/>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 name="Oval 8"/>
            <p:cNvSpPr/>
            <p:nvPr/>
          </p:nvSpPr>
          <p:spPr>
            <a:xfrm>
              <a:off x="4907260" y="5238573"/>
              <a:ext cx="493581" cy="616433"/>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 name="Trapezoid 9"/>
            <p:cNvSpPr/>
            <p:nvPr/>
          </p:nvSpPr>
          <p:spPr>
            <a:xfrm rot="577485">
              <a:off x="3858408" y="2146827"/>
              <a:ext cx="847165" cy="1842247"/>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 name="Trapezoid 10"/>
            <p:cNvSpPr/>
            <p:nvPr/>
          </p:nvSpPr>
          <p:spPr>
            <a:xfrm rot="21170635">
              <a:off x="5059008" y="2146928"/>
              <a:ext cx="847165" cy="1842247"/>
            </a:xfrm>
            <a:prstGeom prst="trapezoid">
              <a:avLst>
                <a:gd name="adj" fmla="val 302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 name="Trapezoid 11"/>
            <p:cNvSpPr/>
            <p:nvPr/>
          </p:nvSpPr>
          <p:spPr>
            <a:xfrm rot="10800000">
              <a:off x="4312137" y="2158432"/>
              <a:ext cx="1058277" cy="1600201"/>
            </a:xfrm>
            <a:prstGeom prst="trapezoid">
              <a:avLst>
                <a:gd name="adj" fmla="val 912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 name="Trapezoid 12"/>
            <p:cNvSpPr/>
            <p:nvPr/>
          </p:nvSpPr>
          <p:spPr>
            <a:xfrm>
              <a:off x="4179095" y="3758636"/>
              <a:ext cx="1301676" cy="1700898"/>
            </a:xfrm>
            <a:prstGeom prst="trapezoid">
              <a:avLst>
                <a:gd name="adj" fmla="val 1853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4" name="Cloud 13"/>
            <p:cNvSpPr/>
            <p:nvPr/>
          </p:nvSpPr>
          <p:spPr>
            <a:xfrm rot="21261055">
              <a:off x="4632570" y="1051467"/>
              <a:ext cx="1245530" cy="1589447"/>
            </a:xfrm>
            <a:prstGeom prst="cloud">
              <a:avLst/>
            </a:prstGeom>
            <a:solidFill>
              <a:srgbClr val="4E30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 name="Cloud 14"/>
            <p:cNvSpPr/>
            <p:nvPr/>
          </p:nvSpPr>
          <p:spPr>
            <a:xfrm rot="9086649">
              <a:off x="3694850" y="1121251"/>
              <a:ext cx="1245530" cy="1430868"/>
            </a:xfrm>
            <a:prstGeom prst="cloud">
              <a:avLst/>
            </a:prstGeom>
            <a:solidFill>
              <a:srgbClr val="4E30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6" name="Isosceles Triangle 15"/>
            <p:cNvSpPr/>
            <p:nvPr/>
          </p:nvSpPr>
          <p:spPr>
            <a:xfrm rot="10800000">
              <a:off x="4621826" y="2321525"/>
              <a:ext cx="432499" cy="343951"/>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7" name="Oval 16"/>
            <p:cNvSpPr/>
            <p:nvPr/>
          </p:nvSpPr>
          <p:spPr>
            <a:xfrm>
              <a:off x="4159905" y="735929"/>
              <a:ext cx="1317629" cy="16324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18" name="Group 17"/>
            <p:cNvGrpSpPr/>
            <p:nvPr/>
          </p:nvGrpSpPr>
          <p:grpSpPr>
            <a:xfrm>
              <a:off x="3968098" y="612373"/>
              <a:ext cx="1771040" cy="671400"/>
              <a:chOff x="5722762" y="331877"/>
              <a:chExt cx="1771040" cy="671400"/>
            </a:xfrm>
            <a:solidFill>
              <a:srgbClr val="DAA600"/>
            </a:solidFill>
          </p:grpSpPr>
          <p:sp>
            <p:nvSpPr>
              <p:cNvPr id="52" name="Oval 51"/>
              <p:cNvSpPr/>
              <p:nvPr/>
            </p:nvSpPr>
            <p:spPr>
              <a:xfrm>
                <a:off x="5722763" y="331877"/>
                <a:ext cx="1771039" cy="66391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3" name="Rounded Rectangle 52"/>
              <p:cNvSpPr/>
              <p:nvPr/>
            </p:nvSpPr>
            <p:spPr>
              <a:xfrm>
                <a:off x="5722762" y="767052"/>
                <a:ext cx="1771040" cy="23622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19" name="Group 64"/>
            <p:cNvGrpSpPr/>
            <p:nvPr/>
          </p:nvGrpSpPr>
          <p:grpSpPr>
            <a:xfrm flipH="1">
              <a:off x="4409504" y="3611136"/>
              <a:ext cx="995512" cy="1107825"/>
              <a:chOff x="7543805" y="3605661"/>
              <a:chExt cx="1066795" cy="1042539"/>
            </a:xfrm>
          </p:grpSpPr>
          <p:sp>
            <p:nvSpPr>
              <p:cNvPr id="47" name="Rounded Rectangle 46"/>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48" name="Group 162"/>
              <p:cNvGrpSpPr/>
              <p:nvPr/>
            </p:nvGrpSpPr>
            <p:grpSpPr>
              <a:xfrm>
                <a:off x="7543805" y="3605661"/>
                <a:ext cx="418448" cy="1042539"/>
                <a:chOff x="6827799" y="4847065"/>
                <a:chExt cx="794795" cy="1996712"/>
              </a:xfrm>
              <a:solidFill>
                <a:srgbClr val="D98A33"/>
              </a:solidFill>
            </p:grpSpPr>
            <p:sp>
              <p:nvSpPr>
                <p:cNvPr id="49" name="Double Wave 48"/>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0" name="Double Wave 1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1" name="Rounded Rectangle 50"/>
                <p:cNvSpPr/>
                <p:nvPr/>
              </p:nvSpPr>
              <p:spPr>
                <a:xfrm>
                  <a:off x="7103985" y="4847065"/>
                  <a:ext cx="518609" cy="47088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nvGrpSpPr>
            <p:cNvPr id="20" name="Group 19"/>
            <p:cNvGrpSpPr/>
            <p:nvPr/>
          </p:nvGrpSpPr>
          <p:grpSpPr>
            <a:xfrm>
              <a:off x="4202579" y="5154240"/>
              <a:ext cx="1223663" cy="272001"/>
              <a:chOff x="304800" y="2651912"/>
              <a:chExt cx="2514600" cy="376360"/>
            </a:xfrm>
          </p:grpSpPr>
          <p:grpSp>
            <p:nvGrpSpPr>
              <p:cNvPr id="35" name="Group 34"/>
              <p:cNvGrpSpPr/>
              <p:nvPr/>
            </p:nvGrpSpPr>
            <p:grpSpPr>
              <a:xfrm>
                <a:off x="304800" y="2665478"/>
                <a:ext cx="685800" cy="362794"/>
                <a:chOff x="304800" y="2665477"/>
                <a:chExt cx="1447800" cy="765899"/>
              </a:xfrm>
            </p:grpSpPr>
            <p:sp>
              <p:nvSpPr>
                <p:cNvPr id="45" name="Plaque 44"/>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6" name="Plaque 45"/>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36" name="Group 35"/>
              <p:cNvGrpSpPr/>
              <p:nvPr/>
            </p:nvGrpSpPr>
            <p:grpSpPr>
              <a:xfrm>
                <a:off x="914400" y="2660956"/>
                <a:ext cx="685800" cy="362794"/>
                <a:chOff x="304800" y="2665477"/>
                <a:chExt cx="1447800" cy="765899"/>
              </a:xfrm>
            </p:grpSpPr>
            <p:sp>
              <p:nvSpPr>
                <p:cNvPr id="43" name="Plaque 42"/>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4" name="Plaque 43"/>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37" name="Group 36"/>
              <p:cNvGrpSpPr/>
              <p:nvPr/>
            </p:nvGrpSpPr>
            <p:grpSpPr>
              <a:xfrm>
                <a:off x="1524000" y="2656434"/>
                <a:ext cx="685800" cy="362794"/>
                <a:chOff x="304800" y="2665477"/>
                <a:chExt cx="1447800" cy="765899"/>
              </a:xfrm>
            </p:grpSpPr>
            <p:sp>
              <p:nvSpPr>
                <p:cNvPr id="41" name="Plaque 40"/>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2" name="Plaque 41"/>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38" name="Group 37"/>
              <p:cNvGrpSpPr/>
              <p:nvPr/>
            </p:nvGrpSpPr>
            <p:grpSpPr>
              <a:xfrm>
                <a:off x="2133600" y="2651912"/>
                <a:ext cx="685800" cy="362794"/>
                <a:chOff x="304800" y="2665477"/>
                <a:chExt cx="1447800" cy="765899"/>
              </a:xfrm>
            </p:grpSpPr>
            <p:sp>
              <p:nvSpPr>
                <p:cNvPr id="39" name="Plaque 38"/>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0" name="Plaque 39"/>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nvGrpSpPr>
            <p:cNvPr id="21" name="Group 20"/>
            <p:cNvGrpSpPr/>
            <p:nvPr/>
          </p:nvGrpSpPr>
          <p:grpSpPr>
            <a:xfrm>
              <a:off x="3945738" y="966073"/>
              <a:ext cx="1793400" cy="326659"/>
              <a:chOff x="304800" y="2651912"/>
              <a:chExt cx="2514600" cy="376360"/>
            </a:xfrm>
          </p:grpSpPr>
          <p:grpSp>
            <p:nvGrpSpPr>
              <p:cNvPr id="23" name="Group 22"/>
              <p:cNvGrpSpPr/>
              <p:nvPr/>
            </p:nvGrpSpPr>
            <p:grpSpPr>
              <a:xfrm>
                <a:off x="304800" y="2665478"/>
                <a:ext cx="685800" cy="362794"/>
                <a:chOff x="304800" y="2665477"/>
                <a:chExt cx="1447800" cy="765899"/>
              </a:xfrm>
            </p:grpSpPr>
            <p:sp>
              <p:nvSpPr>
                <p:cNvPr id="33" name="Plaque 32"/>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4" name="Plaque 33"/>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4" name="Group 23"/>
              <p:cNvGrpSpPr/>
              <p:nvPr/>
            </p:nvGrpSpPr>
            <p:grpSpPr>
              <a:xfrm>
                <a:off x="914400" y="2660956"/>
                <a:ext cx="685800" cy="362794"/>
                <a:chOff x="304800" y="2665477"/>
                <a:chExt cx="1447800" cy="765899"/>
              </a:xfrm>
            </p:grpSpPr>
            <p:sp>
              <p:nvSpPr>
                <p:cNvPr id="31" name="Plaque 30"/>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2" name="Plaque 31"/>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5" name="Group 24"/>
              <p:cNvGrpSpPr/>
              <p:nvPr/>
            </p:nvGrpSpPr>
            <p:grpSpPr>
              <a:xfrm>
                <a:off x="1524000" y="2656434"/>
                <a:ext cx="685800" cy="362794"/>
                <a:chOff x="304800" y="2665477"/>
                <a:chExt cx="1447800" cy="765899"/>
              </a:xfrm>
            </p:grpSpPr>
            <p:sp>
              <p:nvSpPr>
                <p:cNvPr id="29" name="Plaque 28"/>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0" name="Plaque 29"/>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6" name="Group 25"/>
              <p:cNvGrpSpPr/>
              <p:nvPr/>
            </p:nvGrpSpPr>
            <p:grpSpPr>
              <a:xfrm>
                <a:off x="2133600" y="2651912"/>
                <a:ext cx="685800" cy="362794"/>
                <a:chOff x="304800" y="2665477"/>
                <a:chExt cx="1447800" cy="765899"/>
              </a:xfrm>
            </p:grpSpPr>
            <p:sp>
              <p:nvSpPr>
                <p:cNvPr id="27" name="Plaque 26"/>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8" name="Plaque 27"/>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sp>
        <p:nvSpPr>
          <p:cNvPr id="55" name="TextBox 54"/>
          <p:cNvSpPr txBox="1"/>
          <p:nvPr/>
        </p:nvSpPr>
        <p:spPr>
          <a:xfrm>
            <a:off x="190974" y="1156086"/>
            <a:ext cx="8595447" cy="369332"/>
          </a:xfrm>
          <a:prstGeom prst="rect">
            <a:avLst/>
          </a:prstGeom>
          <a:noFill/>
        </p:spPr>
        <p:txBody>
          <a:bodyPr wrap="square" rtlCol="0">
            <a:spAutoFit/>
          </a:bodyPr>
          <a:lstStyle/>
          <a:p>
            <a:r>
              <a:rPr lang="en-US" dirty="0">
                <a:solidFill>
                  <a:schemeClr val="bg1"/>
                </a:solidFill>
                <a:latin typeface="Abadi" panose="020B0604020104020204" pitchFamily="34" charset="0"/>
              </a:rPr>
              <a:t>He was the son</a:t>
            </a:r>
          </a:p>
        </p:txBody>
      </p:sp>
      <p:grpSp>
        <p:nvGrpSpPr>
          <p:cNvPr id="3" name="Group 2"/>
          <p:cNvGrpSpPr/>
          <p:nvPr/>
        </p:nvGrpSpPr>
        <p:grpSpPr>
          <a:xfrm>
            <a:off x="-1" y="-1"/>
            <a:ext cx="12237095" cy="6858001"/>
            <a:chOff x="-1" y="-1"/>
            <a:chExt cx="12237095" cy="6858001"/>
          </a:xfrm>
        </p:grpSpPr>
        <p:pic>
          <p:nvPicPr>
            <p:cNvPr id="56" name="Picture 55"/>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 y="-1"/>
              <a:ext cx="12237095" cy="6858001"/>
            </a:xfrm>
            <a:prstGeom prst="rect">
              <a:avLst/>
            </a:prstGeom>
          </p:spPr>
        </p:pic>
        <p:pic>
          <p:nvPicPr>
            <p:cNvPr id="57" name="Picture 56"/>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80378" y="193964"/>
              <a:ext cx="11876335" cy="6414653"/>
            </a:xfrm>
            <a:prstGeom prst="rect">
              <a:avLst/>
            </a:prstGeom>
          </p:spPr>
        </p:pic>
      </p:grpSp>
      <p:sp>
        <p:nvSpPr>
          <p:cNvPr id="58" name="TextBox 57"/>
          <p:cNvSpPr txBox="1"/>
          <p:nvPr/>
        </p:nvSpPr>
        <p:spPr>
          <a:xfrm>
            <a:off x="242722" y="1205410"/>
            <a:ext cx="9563565" cy="5509200"/>
          </a:xfrm>
          <a:prstGeom prst="rect">
            <a:avLst/>
          </a:prstGeom>
          <a:noFill/>
        </p:spPr>
        <p:txBody>
          <a:bodyPr wrap="square" rtlCol="0">
            <a:spAutoFit/>
          </a:bodyPr>
          <a:lstStyle/>
          <a:p>
            <a:r>
              <a:rPr lang="en-US" sz="1600" dirty="0">
                <a:solidFill>
                  <a:schemeClr val="bg1"/>
                </a:solidFill>
                <a:latin typeface="Abadi" panose="020B0604020104020204" pitchFamily="34" charset="0"/>
              </a:rPr>
              <a:t>He was the son of </a:t>
            </a:r>
            <a:r>
              <a:rPr lang="en-US" sz="1600" dirty="0" err="1">
                <a:solidFill>
                  <a:schemeClr val="bg1"/>
                </a:solidFill>
                <a:latin typeface="Abadi" panose="020B0604020104020204" pitchFamily="34" charset="0"/>
              </a:rPr>
              <a:t>Beeri</a:t>
            </a:r>
            <a:r>
              <a:rPr lang="en-US" sz="1600" dirty="0">
                <a:solidFill>
                  <a:schemeClr val="bg1"/>
                </a:solidFill>
                <a:latin typeface="Abadi" panose="020B0604020104020204" pitchFamily="34" charset="0"/>
              </a:rPr>
              <a:t> and his name means ‘to help, deliverer and salvation derived from same root names as Joshua, and Jesus</a:t>
            </a:r>
          </a:p>
          <a:p>
            <a:endParaRPr lang="en-US" sz="1600" dirty="0">
              <a:solidFill>
                <a:schemeClr val="bg1"/>
              </a:solidFill>
              <a:latin typeface="Abadi" panose="020B0604020104020204" pitchFamily="34" charset="0"/>
            </a:endParaRPr>
          </a:p>
          <a:p>
            <a:r>
              <a:rPr lang="en-US" sz="1600" dirty="0">
                <a:solidFill>
                  <a:schemeClr val="bg1"/>
                </a:solidFill>
                <a:latin typeface="Abadi" panose="020B0604020104020204" pitchFamily="34" charset="0"/>
              </a:rPr>
              <a:t>He is the only prophet of the northern kingdom whose writing have been handed down to us as part of the canon and one of the few prophets who left written prophecies in the Northern Kingdom</a:t>
            </a:r>
          </a:p>
          <a:p>
            <a:endParaRPr lang="en-US" sz="1600" dirty="0">
              <a:solidFill>
                <a:schemeClr val="bg1"/>
              </a:solidFill>
              <a:latin typeface="Abadi" panose="020B0604020104020204" pitchFamily="34" charset="0"/>
            </a:endParaRPr>
          </a:p>
          <a:p>
            <a:r>
              <a:rPr lang="en-US" sz="1600" dirty="0">
                <a:solidFill>
                  <a:schemeClr val="bg1"/>
                </a:solidFill>
                <a:latin typeface="Abadi" panose="020B0604020104020204" pitchFamily="34" charset="0"/>
              </a:rPr>
              <a:t>His ministry extended  from the days of King </a:t>
            </a:r>
            <a:r>
              <a:rPr lang="en-US" sz="1600" dirty="0" err="1">
                <a:solidFill>
                  <a:schemeClr val="bg1"/>
                </a:solidFill>
                <a:latin typeface="Abadi" panose="020B0604020104020204" pitchFamily="34" charset="0"/>
              </a:rPr>
              <a:t>Uzziah</a:t>
            </a:r>
            <a:r>
              <a:rPr lang="en-US" sz="1600" dirty="0">
                <a:solidFill>
                  <a:schemeClr val="bg1"/>
                </a:solidFill>
                <a:latin typeface="Abadi" panose="020B0604020104020204" pitchFamily="34" charset="0"/>
              </a:rPr>
              <a:t> to King Hezekiah about 23 years, and preached before and after the fall of Israel</a:t>
            </a:r>
          </a:p>
          <a:p>
            <a:endParaRPr lang="en-US" sz="1600" dirty="0">
              <a:solidFill>
                <a:schemeClr val="bg1"/>
              </a:solidFill>
              <a:latin typeface="Abadi" panose="020B0604020104020204" pitchFamily="34" charset="0"/>
            </a:endParaRPr>
          </a:p>
          <a:p>
            <a:r>
              <a:rPr lang="en-US" sz="1600" dirty="0">
                <a:solidFill>
                  <a:schemeClr val="bg1"/>
                </a:solidFill>
                <a:latin typeface="Abadi" panose="020B0604020104020204" pitchFamily="34" charset="0"/>
              </a:rPr>
              <a:t>He received his call during the latter part of Jeroboam II reign</a:t>
            </a:r>
          </a:p>
          <a:p>
            <a:endParaRPr lang="en-US" sz="1600" dirty="0">
              <a:solidFill>
                <a:schemeClr val="bg1"/>
              </a:solidFill>
              <a:latin typeface="Abadi" panose="020B0604020104020204" pitchFamily="34" charset="0"/>
            </a:endParaRPr>
          </a:p>
          <a:p>
            <a:r>
              <a:rPr lang="en-US" sz="1600" dirty="0">
                <a:solidFill>
                  <a:schemeClr val="bg1"/>
                </a:solidFill>
                <a:latin typeface="Abadi" panose="020B0604020104020204" pitchFamily="34" charset="0"/>
              </a:rPr>
              <a:t>Evidently his writings were collected and preserved in the Southern Kingdom of Judah after the fall of the Northern Kingdom</a:t>
            </a:r>
          </a:p>
          <a:p>
            <a:endParaRPr lang="en-US" sz="1600" dirty="0">
              <a:solidFill>
                <a:schemeClr val="bg1"/>
              </a:solidFill>
              <a:latin typeface="Abadi" panose="020B0604020104020204" pitchFamily="34" charset="0"/>
            </a:endParaRPr>
          </a:p>
          <a:p>
            <a:r>
              <a:rPr lang="en-US" sz="1600" dirty="0">
                <a:solidFill>
                  <a:schemeClr val="bg1"/>
                </a:solidFill>
                <a:latin typeface="Abadi" panose="020B0604020104020204" pitchFamily="34" charset="0"/>
              </a:rPr>
              <a:t>He uses the metaphor of marriage with the message of the relationship with God and Israel</a:t>
            </a:r>
          </a:p>
          <a:p>
            <a:endParaRPr lang="en-US" sz="1600" dirty="0">
              <a:solidFill>
                <a:schemeClr val="bg1"/>
              </a:solidFill>
              <a:latin typeface="Abadi" panose="020B0604020104020204" pitchFamily="34" charset="0"/>
            </a:endParaRPr>
          </a:p>
          <a:p>
            <a:r>
              <a:rPr lang="en-US" sz="1600" dirty="0">
                <a:solidFill>
                  <a:schemeClr val="bg1"/>
                </a:solidFill>
                <a:latin typeface="Abadi" panose="020B0604020104020204" pitchFamily="34" charset="0"/>
              </a:rPr>
              <a:t>He testifies of the Lord’s love for Israel as he waits for His return</a:t>
            </a:r>
          </a:p>
          <a:p>
            <a:endParaRPr lang="en-US" sz="1600" dirty="0">
              <a:solidFill>
                <a:schemeClr val="bg1"/>
              </a:solidFill>
              <a:latin typeface="Abadi" panose="020B0604020104020204" pitchFamily="34" charset="0"/>
            </a:endParaRPr>
          </a:p>
          <a:p>
            <a:r>
              <a:rPr lang="en-US" sz="1600" dirty="0">
                <a:solidFill>
                  <a:schemeClr val="bg1"/>
                </a:solidFill>
                <a:latin typeface="Abadi" panose="020B0604020104020204" pitchFamily="34" charset="0"/>
              </a:rPr>
              <a:t>He is a contemporary of Isaiah, Amos, and Micah</a:t>
            </a:r>
          </a:p>
          <a:p>
            <a:endParaRPr lang="en-US" sz="1600" dirty="0">
              <a:solidFill>
                <a:schemeClr val="bg1"/>
              </a:solidFill>
              <a:latin typeface="Abadi" panose="020B0604020104020204" pitchFamily="34" charset="0"/>
            </a:endParaRPr>
          </a:p>
          <a:p>
            <a:r>
              <a:rPr lang="en-US" sz="1600" dirty="0">
                <a:solidFill>
                  <a:schemeClr val="bg1"/>
                </a:solidFill>
                <a:latin typeface="Abadi" panose="020B0604020104020204" pitchFamily="34" charset="0"/>
              </a:rPr>
              <a:t>He probably died before the accession of </a:t>
            </a:r>
            <a:r>
              <a:rPr lang="en-US" sz="1600" dirty="0" err="1">
                <a:solidFill>
                  <a:schemeClr val="bg1"/>
                </a:solidFill>
                <a:latin typeface="Abadi" panose="020B0604020104020204" pitchFamily="34" charset="0"/>
              </a:rPr>
              <a:t>Pekah</a:t>
            </a:r>
            <a:r>
              <a:rPr lang="en-US" sz="1600" dirty="0">
                <a:solidFill>
                  <a:schemeClr val="bg1"/>
                </a:solidFill>
                <a:latin typeface="Abadi" panose="020B0604020104020204" pitchFamily="34" charset="0"/>
              </a:rPr>
              <a:t>, 736 B.C.</a:t>
            </a:r>
          </a:p>
          <a:p>
            <a:endParaRPr lang="en-US" sz="1600" dirty="0">
              <a:solidFill>
                <a:schemeClr val="bg1"/>
              </a:solidFill>
              <a:latin typeface="Abadi" panose="020B0604020104020204" pitchFamily="34" charset="0"/>
            </a:endParaRPr>
          </a:p>
        </p:txBody>
      </p:sp>
      <p:sp>
        <p:nvSpPr>
          <p:cNvPr id="59" name="TextBox 58"/>
          <p:cNvSpPr txBox="1"/>
          <p:nvPr/>
        </p:nvSpPr>
        <p:spPr>
          <a:xfrm>
            <a:off x="-1" y="180196"/>
            <a:ext cx="12192000" cy="1107996"/>
          </a:xfrm>
          <a:prstGeom prst="rect">
            <a:avLst/>
          </a:prstGeom>
          <a:noFill/>
        </p:spPr>
        <p:txBody>
          <a:bodyPr wrap="square" rtlCol="0">
            <a:spAutoFit/>
          </a:bodyPr>
          <a:lstStyle/>
          <a:p>
            <a:pPr algn="ctr"/>
            <a:r>
              <a:rPr lang="en-US" sz="6600" dirty="0">
                <a:solidFill>
                  <a:schemeClr val="bg1"/>
                </a:solidFill>
                <a:latin typeface="Abadi" panose="020B0604020104020204" pitchFamily="34" charset="0"/>
              </a:rPr>
              <a:t>Hosea</a:t>
            </a:r>
          </a:p>
        </p:txBody>
      </p:sp>
      <p:grpSp>
        <p:nvGrpSpPr>
          <p:cNvPr id="60" name="Group 59"/>
          <p:cNvGrpSpPr/>
          <p:nvPr/>
        </p:nvGrpSpPr>
        <p:grpSpPr>
          <a:xfrm>
            <a:off x="9753728" y="1015641"/>
            <a:ext cx="1974647" cy="4826715"/>
            <a:chOff x="3694850" y="612373"/>
            <a:chExt cx="2211323" cy="5244147"/>
          </a:xfrm>
        </p:grpSpPr>
        <p:sp>
          <p:nvSpPr>
            <p:cNvPr id="61" name="Oval 60"/>
            <p:cNvSpPr/>
            <p:nvPr/>
          </p:nvSpPr>
          <p:spPr>
            <a:xfrm>
              <a:off x="5333207" y="3578273"/>
              <a:ext cx="497541" cy="6164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2" name="Oval 61"/>
            <p:cNvSpPr/>
            <p:nvPr/>
          </p:nvSpPr>
          <p:spPr>
            <a:xfrm>
              <a:off x="3828975" y="3593580"/>
              <a:ext cx="497541" cy="6164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3" name="Oval 62"/>
            <p:cNvSpPr/>
            <p:nvPr/>
          </p:nvSpPr>
          <p:spPr>
            <a:xfrm>
              <a:off x="4359408" y="5240087"/>
              <a:ext cx="517337" cy="616433"/>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4" name="Oval 63"/>
            <p:cNvSpPr/>
            <p:nvPr/>
          </p:nvSpPr>
          <p:spPr>
            <a:xfrm>
              <a:off x="4907260" y="5238573"/>
              <a:ext cx="493581" cy="616433"/>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5" name="Trapezoid 64"/>
            <p:cNvSpPr/>
            <p:nvPr/>
          </p:nvSpPr>
          <p:spPr>
            <a:xfrm rot="577485">
              <a:off x="3858408" y="2146827"/>
              <a:ext cx="847165" cy="1842247"/>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6" name="Trapezoid 65"/>
            <p:cNvSpPr/>
            <p:nvPr/>
          </p:nvSpPr>
          <p:spPr>
            <a:xfrm rot="21170635">
              <a:off x="5059008" y="2146928"/>
              <a:ext cx="847165" cy="1842247"/>
            </a:xfrm>
            <a:prstGeom prst="trapezoid">
              <a:avLst>
                <a:gd name="adj" fmla="val 302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7" name="Trapezoid 66"/>
            <p:cNvSpPr/>
            <p:nvPr/>
          </p:nvSpPr>
          <p:spPr>
            <a:xfrm rot="10800000">
              <a:off x="4312137" y="2158432"/>
              <a:ext cx="1058277" cy="1600201"/>
            </a:xfrm>
            <a:prstGeom prst="trapezoid">
              <a:avLst>
                <a:gd name="adj" fmla="val 912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8" name="Trapezoid 67"/>
            <p:cNvSpPr/>
            <p:nvPr/>
          </p:nvSpPr>
          <p:spPr>
            <a:xfrm>
              <a:off x="4179095" y="3758636"/>
              <a:ext cx="1301676" cy="1700898"/>
            </a:xfrm>
            <a:prstGeom prst="trapezoid">
              <a:avLst>
                <a:gd name="adj" fmla="val 1853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9" name="Cloud 68"/>
            <p:cNvSpPr/>
            <p:nvPr/>
          </p:nvSpPr>
          <p:spPr>
            <a:xfrm rot="21261055">
              <a:off x="4632570" y="1051467"/>
              <a:ext cx="1245530" cy="1589447"/>
            </a:xfrm>
            <a:prstGeom prst="cloud">
              <a:avLst/>
            </a:prstGeom>
            <a:solidFill>
              <a:srgbClr val="4E30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0" name="Cloud 69"/>
            <p:cNvSpPr/>
            <p:nvPr/>
          </p:nvSpPr>
          <p:spPr>
            <a:xfrm rot="9086649">
              <a:off x="3694850" y="1121251"/>
              <a:ext cx="1245530" cy="1430868"/>
            </a:xfrm>
            <a:prstGeom prst="cloud">
              <a:avLst/>
            </a:prstGeom>
            <a:solidFill>
              <a:srgbClr val="4E30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1" name="Isosceles Triangle 70"/>
            <p:cNvSpPr/>
            <p:nvPr/>
          </p:nvSpPr>
          <p:spPr>
            <a:xfrm rot="10800000">
              <a:off x="4621826" y="2321525"/>
              <a:ext cx="432499" cy="343951"/>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2" name="Oval 71"/>
            <p:cNvSpPr/>
            <p:nvPr/>
          </p:nvSpPr>
          <p:spPr>
            <a:xfrm>
              <a:off x="4159905" y="735929"/>
              <a:ext cx="1317629" cy="16324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73" name="Group 72"/>
            <p:cNvGrpSpPr/>
            <p:nvPr/>
          </p:nvGrpSpPr>
          <p:grpSpPr>
            <a:xfrm>
              <a:off x="3968098" y="612373"/>
              <a:ext cx="1771040" cy="671400"/>
              <a:chOff x="5722762" y="331877"/>
              <a:chExt cx="1771040" cy="671400"/>
            </a:xfrm>
            <a:solidFill>
              <a:srgbClr val="DAA600"/>
            </a:solidFill>
          </p:grpSpPr>
          <p:sp>
            <p:nvSpPr>
              <p:cNvPr id="107" name="Oval 106"/>
              <p:cNvSpPr/>
              <p:nvPr/>
            </p:nvSpPr>
            <p:spPr>
              <a:xfrm>
                <a:off x="5722763" y="331877"/>
                <a:ext cx="1771039" cy="66391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8" name="Rounded Rectangle 107"/>
              <p:cNvSpPr/>
              <p:nvPr/>
            </p:nvSpPr>
            <p:spPr>
              <a:xfrm>
                <a:off x="5722762" y="767052"/>
                <a:ext cx="1771040" cy="23622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74" name="Group 64"/>
            <p:cNvGrpSpPr/>
            <p:nvPr/>
          </p:nvGrpSpPr>
          <p:grpSpPr>
            <a:xfrm flipH="1">
              <a:off x="4409504" y="3611136"/>
              <a:ext cx="995512" cy="1107825"/>
              <a:chOff x="7543805" y="3605661"/>
              <a:chExt cx="1066795" cy="1042539"/>
            </a:xfrm>
          </p:grpSpPr>
          <p:sp>
            <p:nvSpPr>
              <p:cNvPr id="102" name="Rounded Rectangle 101"/>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103" name="Group 162"/>
              <p:cNvGrpSpPr/>
              <p:nvPr/>
            </p:nvGrpSpPr>
            <p:grpSpPr>
              <a:xfrm>
                <a:off x="7543805" y="3605661"/>
                <a:ext cx="418448" cy="1042539"/>
                <a:chOff x="6827799" y="4847065"/>
                <a:chExt cx="794795" cy="1996712"/>
              </a:xfrm>
              <a:solidFill>
                <a:srgbClr val="D98A33"/>
              </a:solidFill>
            </p:grpSpPr>
            <p:sp>
              <p:nvSpPr>
                <p:cNvPr id="104" name="Double Wave 103"/>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5" name="Double Wave 1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6" name="Rounded Rectangle 105"/>
                <p:cNvSpPr/>
                <p:nvPr/>
              </p:nvSpPr>
              <p:spPr>
                <a:xfrm>
                  <a:off x="7103985" y="4847065"/>
                  <a:ext cx="518609" cy="47088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nvGrpSpPr>
            <p:cNvPr id="75" name="Group 74"/>
            <p:cNvGrpSpPr/>
            <p:nvPr/>
          </p:nvGrpSpPr>
          <p:grpSpPr>
            <a:xfrm>
              <a:off x="4202579" y="5154240"/>
              <a:ext cx="1223663" cy="272001"/>
              <a:chOff x="304800" y="2651912"/>
              <a:chExt cx="2514600" cy="376360"/>
            </a:xfrm>
          </p:grpSpPr>
          <p:grpSp>
            <p:nvGrpSpPr>
              <p:cNvPr id="90" name="Group 89"/>
              <p:cNvGrpSpPr/>
              <p:nvPr/>
            </p:nvGrpSpPr>
            <p:grpSpPr>
              <a:xfrm>
                <a:off x="304800" y="2665478"/>
                <a:ext cx="685800" cy="362794"/>
                <a:chOff x="304800" y="2665477"/>
                <a:chExt cx="1447800" cy="765899"/>
              </a:xfrm>
            </p:grpSpPr>
            <p:sp>
              <p:nvSpPr>
                <p:cNvPr id="100" name="Plaque 99"/>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1" name="Plaque 100"/>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91" name="Group 90"/>
              <p:cNvGrpSpPr/>
              <p:nvPr/>
            </p:nvGrpSpPr>
            <p:grpSpPr>
              <a:xfrm>
                <a:off x="914400" y="2660956"/>
                <a:ext cx="685800" cy="362794"/>
                <a:chOff x="304800" y="2665477"/>
                <a:chExt cx="1447800" cy="765899"/>
              </a:xfrm>
            </p:grpSpPr>
            <p:sp>
              <p:nvSpPr>
                <p:cNvPr id="98" name="Plaque 97"/>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9" name="Plaque 98"/>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92" name="Group 91"/>
              <p:cNvGrpSpPr/>
              <p:nvPr/>
            </p:nvGrpSpPr>
            <p:grpSpPr>
              <a:xfrm>
                <a:off x="1524000" y="2656434"/>
                <a:ext cx="685800" cy="362794"/>
                <a:chOff x="304800" y="2665477"/>
                <a:chExt cx="1447800" cy="765899"/>
              </a:xfrm>
            </p:grpSpPr>
            <p:sp>
              <p:nvSpPr>
                <p:cNvPr id="96" name="Plaque 95"/>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7" name="Plaque 96"/>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93" name="Group 92"/>
              <p:cNvGrpSpPr/>
              <p:nvPr/>
            </p:nvGrpSpPr>
            <p:grpSpPr>
              <a:xfrm>
                <a:off x="2133600" y="2651912"/>
                <a:ext cx="685800" cy="362794"/>
                <a:chOff x="304800" y="2665477"/>
                <a:chExt cx="1447800" cy="765899"/>
              </a:xfrm>
            </p:grpSpPr>
            <p:sp>
              <p:nvSpPr>
                <p:cNvPr id="94" name="Plaque 93"/>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5" name="Plaque 94"/>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nvGrpSpPr>
            <p:cNvPr id="76" name="Group 75"/>
            <p:cNvGrpSpPr/>
            <p:nvPr/>
          </p:nvGrpSpPr>
          <p:grpSpPr>
            <a:xfrm>
              <a:off x="3945738" y="966073"/>
              <a:ext cx="1793400" cy="326659"/>
              <a:chOff x="304800" y="2651912"/>
              <a:chExt cx="2514600" cy="376360"/>
            </a:xfrm>
          </p:grpSpPr>
          <p:grpSp>
            <p:nvGrpSpPr>
              <p:cNvPr id="78" name="Group 77"/>
              <p:cNvGrpSpPr/>
              <p:nvPr/>
            </p:nvGrpSpPr>
            <p:grpSpPr>
              <a:xfrm>
                <a:off x="304800" y="2665478"/>
                <a:ext cx="685800" cy="362794"/>
                <a:chOff x="304800" y="2665477"/>
                <a:chExt cx="1447800" cy="765899"/>
              </a:xfrm>
            </p:grpSpPr>
            <p:sp>
              <p:nvSpPr>
                <p:cNvPr id="88" name="Plaque 87"/>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9" name="Plaque 88"/>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79" name="Group 78"/>
              <p:cNvGrpSpPr/>
              <p:nvPr/>
            </p:nvGrpSpPr>
            <p:grpSpPr>
              <a:xfrm>
                <a:off x="914400" y="2660956"/>
                <a:ext cx="685800" cy="362794"/>
                <a:chOff x="304800" y="2665477"/>
                <a:chExt cx="1447800" cy="765899"/>
              </a:xfrm>
            </p:grpSpPr>
            <p:sp>
              <p:nvSpPr>
                <p:cNvPr id="86" name="Plaque 85"/>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7" name="Plaque 86"/>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80" name="Group 79"/>
              <p:cNvGrpSpPr/>
              <p:nvPr/>
            </p:nvGrpSpPr>
            <p:grpSpPr>
              <a:xfrm>
                <a:off x="1524000" y="2656434"/>
                <a:ext cx="685800" cy="362794"/>
                <a:chOff x="304800" y="2665477"/>
                <a:chExt cx="1447800" cy="765899"/>
              </a:xfrm>
            </p:grpSpPr>
            <p:sp>
              <p:nvSpPr>
                <p:cNvPr id="84" name="Plaque 83"/>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5" name="Plaque 84"/>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81" name="Group 80"/>
              <p:cNvGrpSpPr/>
              <p:nvPr/>
            </p:nvGrpSpPr>
            <p:grpSpPr>
              <a:xfrm>
                <a:off x="2133600" y="2651912"/>
                <a:ext cx="685800" cy="362794"/>
                <a:chOff x="304800" y="2665477"/>
                <a:chExt cx="1447800" cy="765899"/>
              </a:xfrm>
            </p:grpSpPr>
            <p:sp>
              <p:nvSpPr>
                <p:cNvPr id="82" name="Plaque 81"/>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3" name="Plaque 82"/>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sp>
        <p:nvSpPr>
          <p:cNvPr id="109" name="TextBox 108"/>
          <p:cNvSpPr txBox="1"/>
          <p:nvPr/>
        </p:nvSpPr>
        <p:spPr>
          <a:xfrm>
            <a:off x="10568927" y="6144248"/>
            <a:ext cx="1736100" cy="369332"/>
          </a:xfrm>
          <a:prstGeom prst="rect">
            <a:avLst/>
          </a:prstGeom>
          <a:noFill/>
        </p:spPr>
        <p:txBody>
          <a:bodyPr wrap="square" rtlCol="0">
            <a:spAutoFit/>
          </a:bodyPr>
          <a:lstStyle/>
          <a:p>
            <a:r>
              <a:rPr lang="en-US" dirty="0">
                <a:solidFill>
                  <a:schemeClr val="bg1"/>
                </a:solidFill>
                <a:latin typeface="Abadi" panose="020B0604020104020204" pitchFamily="34" charset="0"/>
              </a:rPr>
              <a:t>(1,2,4)</a:t>
            </a:r>
          </a:p>
        </p:txBody>
      </p:sp>
    </p:spTree>
    <p:extLst>
      <p:ext uri="{BB962C8B-B14F-4D97-AF65-F5344CB8AC3E}">
        <p14:creationId xmlns:p14="http://schemas.microsoft.com/office/powerpoint/2010/main" val="20987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60"/>
                                        </p:tgtEl>
                                        <p:attrNameLst>
                                          <p:attrName>style.visibility</p:attrName>
                                        </p:attrNameLst>
                                      </p:cBhvr>
                                      <p:to>
                                        <p:strVal val="visible"/>
                                      </p:to>
                                    </p:set>
                                    <p:animEffect transition="in" filter="wipe(down)">
                                      <p:cBhvr>
                                        <p:cTn id="9" dur="580">
                                          <p:stCondLst>
                                            <p:cond delay="0"/>
                                          </p:stCondLst>
                                        </p:cTn>
                                        <p:tgtEl>
                                          <p:spTgt spid="60"/>
                                        </p:tgtEl>
                                      </p:cBhvr>
                                    </p:animEffect>
                                    <p:anim calcmode="lin" valueType="num">
                                      <p:cBhvr>
                                        <p:cTn id="10"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15" dur="26">
                                          <p:stCondLst>
                                            <p:cond delay="650"/>
                                          </p:stCondLst>
                                        </p:cTn>
                                        <p:tgtEl>
                                          <p:spTgt spid="60"/>
                                        </p:tgtEl>
                                      </p:cBhvr>
                                      <p:to x="100000" y="60000"/>
                                    </p:animScale>
                                    <p:animScale>
                                      <p:cBhvr>
                                        <p:cTn id="16" dur="166" decel="50000">
                                          <p:stCondLst>
                                            <p:cond delay="676"/>
                                          </p:stCondLst>
                                        </p:cTn>
                                        <p:tgtEl>
                                          <p:spTgt spid="60"/>
                                        </p:tgtEl>
                                      </p:cBhvr>
                                      <p:to x="100000" y="100000"/>
                                    </p:animScale>
                                    <p:animScale>
                                      <p:cBhvr>
                                        <p:cTn id="17" dur="26">
                                          <p:stCondLst>
                                            <p:cond delay="1312"/>
                                          </p:stCondLst>
                                        </p:cTn>
                                        <p:tgtEl>
                                          <p:spTgt spid="60"/>
                                        </p:tgtEl>
                                      </p:cBhvr>
                                      <p:to x="100000" y="80000"/>
                                    </p:animScale>
                                    <p:animScale>
                                      <p:cBhvr>
                                        <p:cTn id="18" dur="166" decel="50000">
                                          <p:stCondLst>
                                            <p:cond delay="1338"/>
                                          </p:stCondLst>
                                        </p:cTn>
                                        <p:tgtEl>
                                          <p:spTgt spid="60"/>
                                        </p:tgtEl>
                                      </p:cBhvr>
                                      <p:to x="100000" y="100000"/>
                                    </p:animScale>
                                    <p:animScale>
                                      <p:cBhvr>
                                        <p:cTn id="19" dur="26">
                                          <p:stCondLst>
                                            <p:cond delay="1642"/>
                                          </p:stCondLst>
                                        </p:cTn>
                                        <p:tgtEl>
                                          <p:spTgt spid="60"/>
                                        </p:tgtEl>
                                      </p:cBhvr>
                                      <p:to x="100000" y="90000"/>
                                    </p:animScale>
                                    <p:animScale>
                                      <p:cBhvr>
                                        <p:cTn id="20" dur="166" decel="50000">
                                          <p:stCondLst>
                                            <p:cond delay="1668"/>
                                          </p:stCondLst>
                                        </p:cTn>
                                        <p:tgtEl>
                                          <p:spTgt spid="60"/>
                                        </p:tgtEl>
                                      </p:cBhvr>
                                      <p:to x="100000" y="100000"/>
                                    </p:animScale>
                                    <p:animScale>
                                      <p:cBhvr>
                                        <p:cTn id="21" dur="26">
                                          <p:stCondLst>
                                            <p:cond delay="1808"/>
                                          </p:stCondLst>
                                        </p:cTn>
                                        <p:tgtEl>
                                          <p:spTgt spid="60"/>
                                        </p:tgtEl>
                                      </p:cBhvr>
                                      <p:to x="100000" y="95000"/>
                                    </p:animScale>
                                    <p:animScale>
                                      <p:cBhvr>
                                        <p:cTn id="22" dur="166" decel="50000">
                                          <p:stCondLst>
                                            <p:cond delay="1834"/>
                                          </p:stCondLst>
                                        </p:cTn>
                                        <p:tgtEl>
                                          <p:spTgt spid="60"/>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8">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8">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8">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8">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 y="-1"/>
            <a:ext cx="12237095" cy="6858001"/>
          </a:xfrm>
          <a:prstGeom prst="rect">
            <a:avLst/>
          </a:prstGeom>
        </p:spPr>
      </p:pic>
      <p:pic>
        <p:nvPicPr>
          <p:cNvPr id="2" name="Picture 1"/>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974" y="193964"/>
            <a:ext cx="11876335" cy="6414653"/>
          </a:xfrm>
          <a:prstGeom prst="rect">
            <a:avLst/>
          </a:prstGeom>
        </p:spPr>
      </p:pic>
      <p:grpSp>
        <p:nvGrpSpPr>
          <p:cNvPr id="5" name="Group 4"/>
          <p:cNvGrpSpPr/>
          <p:nvPr/>
        </p:nvGrpSpPr>
        <p:grpSpPr>
          <a:xfrm>
            <a:off x="9236669" y="1193001"/>
            <a:ext cx="2110203" cy="4501217"/>
            <a:chOff x="3694850" y="612373"/>
            <a:chExt cx="2211323" cy="5244147"/>
          </a:xfrm>
        </p:grpSpPr>
        <p:sp>
          <p:nvSpPr>
            <p:cNvPr id="6" name="Oval 5"/>
            <p:cNvSpPr/>
            <p:nvPr/>
          </p:nvSpPr>
          <p:spPr>
            <a:xfrm>
              <a:off x="5333207" y="3578273"/>
              <a:ext cx="497541" cy="6164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 name="Oval 6"/>
            <p:cNvSpPr/>
            <p:nvPr/>
          </p:nvSpPr>
          <p:spPr>
            <a:xfrm>
              <a:off x="3828975" y="3593580"/>
              <a:ext cx="497541" cy="6164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 name="Oval 7"/>
            <p:cNvSpPr/>
            <p:nvPr/>
          </p:nvSpPr>
          <p:spPr>
            <a:xfrm>
              <a:off x="4359408" y="5240087"/>
              <a:ext cx="517337" cy="616433"/>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 name="Oval 8"/>
            <p:cNvSpPr/>
            <p:nvPr/>
          </p:nvSpPr>
          <p:spPr>
            <a:xfrm>
              <a:off x="4907260" y="5238573"/>
              <a:ext cx="493581" cy="616433"/>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 name="Trapezoid 9"/>
            <p:cNvSpPr/>
            <p:nvPr/>
          </p:nvSpPr>
          <p:spPr>
            <a:xfrm rot="577485">
              <a:off x="3858408" y="2146827"/>
              <a:ext cx="847165" cy="1842247"/>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 name="Trapezoid 10"/>
            <p:cNvSpPr/>
            <p:nvPr/>
          </p:nvSpPr>
          <p:spPr>
            <a:xfrm rot="21170635">
              <a:off x="5059008" y="2146928"/>
              <a:ext cx="847165" cy="1842247"/>
            </a:xfrm>
            <a:prstGeom prst="trapezoid">
              <a:avLst>
                <a:gd name="adj" fmla="val 302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 name="Trapezoid 11"/>
            <p:cNvSpPr/>
            <p:nvPr/>
          </p:nvSpPr>
          <p:spPr>
            <a:xfrm rot="10800000">
              <a:off x="4312137" y="2158432"/>
              <a:ext cx="1058277" cy="1600201"/>
            </a:xfrm>
            <a:prstGeom prst="trapezoid">
              <a:avLst>
                <a:gd name="adj" fmla="val 912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 name="Trapezoid 12"/>
            <p:cNvSpPr/>
            <p:nvPr/>
          </p:nvSpPr>
          <p:spPr>
            <a:xfrm>
              <a:off x="4179095" y="3758636"/>
              <a:ext cx="1301676" cy="1700898"/>
            </a:xfrm>
            <a:prstGeom prst="trapezoid">
              <a:avLst>
                <a:gd name="adj" fmla="val 1853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4" name="Cloud 13"/>
            <p:cNvSpPr/>
            <p:nvPr/>
          </p:nvSpPr>
          <p:spPr>
            <a:xfrm rot="21261055">
              <a:off x="4632570" y="1051467"/>
              <a:ext cx="1245530" cy="1589447"/>
            </a:xfrm>
            <a:prstGeom prst="cloud">
              <a:avLst/>
            </a:prstGeom>
            <a:solidFill>
              <a:srgbClr val="4E30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 name="Cloud 14"/>
            <p:cNvSpPr/>
            <p:nvPr/>
          </p:nvSpPr>
          <p:spPr>
            <a:xfrm rot="9086649">
              <a:off x="3694850" y="1121251"/>
              <a:ext cx="1245530" cy="1430868"/>
            </a:xfrm>
            <a:prstGeom prst="cloud">
              <a:avLst/>
            </a:prstGeom>
            <a:solidFill>
              <a:srgbClr val="4E30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6" name="Isosceles Triangle 15"/>
            <p:cNvSpPr/>
            <p:nvPr/>
          </p:nvSpPr>
          <p:spPr>
            <a:xfrm rot="10800000">
              <a:off x="4621826" y="2321525"/>
              <a:ext cx="432499" cy="343951"/>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7" name="Oval 16"/>
            <p:cNvSpPr/>
            <p:nvPr/>
          </p:nvSpPr>
          <p:spPr>
            <a:xfrm>
              <a:off x="4159905" y="735929"/>
              <a:ext cx="1317629" cy="16324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18" name="Group 17"/>
            <p:cNvGrpSpPr/>
            <p:nvPr/>
          </p:nvGrpSpPr>
          <p:grpSpPr>
            <a:xfrm>
              <a:off x="3968098" y="612373"/>
              <a:ext cx="1771040" cy="671400"/>
              <a:chOff x="5722762" y="331877"/>
              <a:chExt cx="1771040" cy="671400"/>
            </a:xfrm>
            <a:solidFill>
              <a:srgbClr val="DAA600"/>
            </a:solidFill>
          </p:grpSpPr>
          <p:sp>
            <p:nvSpPr>
              <p:cNvPr id="52" name="Oval 51"/>
              <p:cNvSpPr/>
              <p:nvPr/>
            </p:nvSpPr>
            <p:spPr>
              <a:xfrm>
                <a:off x="5722763" y="331877"/>
                <a:ext cx="1771039" cy="66391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3" name="Rounded Rectangle 52"/>
              <p:cNvSpPr/>
              <p:nvPr/>
            </p:nvSpPr>
            <p:spPr>
              <a:xfrm>
                <a:off x="5722762" y="767052"/>
                <a:ext cx="1771040" cy="23622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19" name="Group 64"/>
            <p:cNvGrpSpPr/>
            <p:nvPr/>
          </p:nvGrpSpPr>
          <p:grpSpPr>
            <a:xfrm flipH="1">
              <a:off x="4409504" y="3611136"/>
              <a:ext cx="995512" cy="1107825"/>
              <a:chOff x="7543805" y="3605661"/>
              <a:chExt cx="1066795" cy="1042539"/>
            </a:xfrm>
          </p:grpSpPr>
          <p:sp>
            <p:nvSpPr>
              <p:cNvPr id="47" name="Rounded Rectangle 46"/>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48" name="Group 162"/>
              <p:cNvGrpSpPr/>
              <p:nvPr/>
            </p:nvGrpSpPr>
            <p:grpSpPr>
              <a:xfrm>
                <a:off x="7543805" y="3605661"/>
                <a:ext cx="418448" cy="1042539"/>
                <a:chOff x="6827799" y="4847065"/>
                <a:chExt cx="794795" cy="1996712"/>
              </a:xfrm>
              <a:solidFill>
                <a:srgbClr val="D98A33"/>
              </a:solidFill>
            </p:grpSpPr>
            <p:sp>
              <p:nvSpPr>
                <p:cNvPr id="49" name="Double Wave 48"/>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0" name="Double Wave 1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1" name="Rounded Rectangle 50"/>
                <p:cNvSpPr/>
                <p:nvPr/>
              </p:nvSpPr>
              <p:spPr>
                <a:xfrm>
                  <a:off x="7103985" y="4847065"/>
                  <a:ext cx="518609" cy="47088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nvGrpSpPr>
            <p:cNvPr id="20" name="Group 19"/>
            <p:cNvGrpSpPr/>
            <p:nvPr/>
          </p:nvGrpSpPr>
          <p:grpSpPr>
            <a:xfrm>
              <a:off x="4202579" y="5154240"/>
              <a:ext cx="1223663" cy="272001"/>
              <a:chOff x="304800" y="2651912"/>
              <a:chExt cx="2514600" cy="376360"/>
            </a:xfrm>
          </p:grpSpPr>
          <p:grpSp>
            <p:nvGrpSpPr>
              <p:cNvPr id="35" name="Group 34"/>
              <p:cNvGrpSpPr/>
              <p:nvPr/>
            </p:nvGrpSpPr>
            <p:grpSpPr>
              <a:xfrm>
                <a:off x="304800" y="2665478"/>
                <a:ext cx="685800" cy="362794"/>
                <a:chOff x="304800" y="2665477"/>
                <a:chExt cx="1447800" cy="765899"/>
              </a:xfrm>
            </p:grpSpPr>
            <p:sp>
              <p:nvSpPr>
                <p:cNvPr id="45" name="Plaque 44"/>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6" name="Plaque 45"/>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36" name="Group 35"/>
              <p:cNvGrpSpPr/>
              <p:nvPr/>
            </p:nvGrpSpPr>
            <p:grpSpPr>
              <a:xfrm>
                <a:off x="914400" y="2660956"/>
                <a:ext cx="685800" cy="362794"/>
                <a:chOff x="304800" y="2665477"/>
                <a:chExt cx="1447800" cy="765899"/>
              </a:xfrm>
            </p:grpSpPr>
            <p:sp>
              <p:nvSpPr>
                <p:cNvPr id="43" name="Plaque 42"/>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4" name="Plaque 43"/>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37" name="Group 36"/>
              <p:cNvGrpSpPr/>
              <p:nvPr/>
            </p:nvGrpSpPr>
            <p:grpSpPr>
              <a:xfrm>
                <a:off x="1524000" y="2656434"/>
                <a:ext cx="685800" cy="362794"/>
                <a:chOff x="304800" y="2665477"/>
                <a:chExt cx="1447800" cy="765899"/>
              </a:xfrm>
            </p:grpSpPr>
            <p:sp>
              <p:nvSpPr>
                <p:cNvPr id="41" name="Plaque 40"/>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2" name="Plaque 41"/>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38" name="Group 37"/>
              <p:cNvGrpSpPr/>
              <p:nvPr/>
            </p:nvGrpSpPr>
            <p:grpSpPr>
              <a:xfrm>
                <a:off x="2133600" y="2651912"/>
                <a:ext cx="685800" cy="362794"/>
                <a:chOff x="304800" y="2665477"/>
                <a:chExt cx="1447800" cy="765899"/>
              </a:xfrm>
            </p:grpSpPr>
            <p:sp>
              <p:nvSpPr>
                <p:cNvPr id="39" name="Plaque 38"/>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0" name="Plaque 39"/>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nvGrpSpPr>
            <p:cNvPr id="21" name="Group 20"/>
            <p:cNvGrpSpPr/>
            <p:nvPr/>
          </p:nvGrpSpPr>
          <p:grpSpPr>
            <a:xfrm>
              <a:off x="3945738" y="966073"/>
              <a:ext cx="1793400" cy="326659"/>
              <a:chOff x="304800" y="2651912"/>
              <a:chExt cx="2514600" cy="376360"/>
            </a:xfrm>
          </p:grpSpPr>
          <p:grpSp>
            <p:nvGrpSpPr>
              <p:cNvPr id="23" name="Group 22"/>
              <p:cNvGrpSpPr/>
              <p:nvPr/>
            </p:nvGrpSpPr>
            <p:grpSpPr>
              <a:xfrm>
                <a:off x="304800" y="2665478"/>
                <a:ext cx="685800" cy="362794"/>
                <a:chOff x="304800" y="2665477"/>
                <a:chExt cx="1447800" cy="765899"/>
              </a:xfrm>
            </p:grpSpPr>
            <p:sp>
              <p:nvSpPr>
                <p:cNvPr id="33" name="Plaque 32"/>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4" name="Plaque 33"/>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4" name="Group 23"/>
              <p:cNvGrpSpPr/>
              <p:nvPr/>
            </p:nvGrpSpPr>
            <p:grpSpPr>
              <a:xfrm>
                <a:off x="914400" y="2660956"/>
                <a:ext cx="685800" cy="362794"/>
                <a:chOff x="304800" y="2665477"/>
                <a:chExt cx="1447800" cy="765899"/>
              </a:xfrm>
            </p:grpSpPr>
            <p:sp>
              <p:nvSpPr>
                <p:cNvPr id="31" name="Plaque 30"/>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2" name="Plaque 31"/>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5" name="Group 24"/>
              <p:cNvGrpSpPr/>
              <p:nvPr/>
            </p:nvGrpSpPr>
            <p:grpSpPr>
              <a:xfrm>
                <a:off x="1524000" y="2656434"/>
                <a:ext cx="685800" cy="362794"/>
                <a:chOff x="304800" y="2665477"/>
                <a:chExt cx="1447800" cy="765899"/>
              </a:xfrm>
            </p:grpSpPr>
            <p:sp>
              <p:nvSpPr>
                <p:cNvPr id="29" name="Plaque 28"/>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0" name="Plaque 29"/>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6" name="Group 25"/>
              <p:cNvGrpSpPr/>
              <p:nvPr/>
            </p:nvGrpSpPr>
            <p:grpSpPr>
              <a:xfrm>
                <a:off x="2133600" y="2651912"/>
                <a:ext cx="685800" cy="362794"/>
                <a:chOff x="304800" y="2665477"/>
                <a:chExt cx="1447800" cy="765899"/>
              </a:xfrm>
            </p:grpSpPr>
            <p:sp>
              <p:nvSpPr>
                <p:cNvPr id="27" name="Plaque 26"/>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8" name="Plaque 27"/>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sp>
        <p:nvSpPr>
          <p:cNvPr id="55" name="TextBox 54"/>
          <p:cNvSpPr txBox="1"/>
          <p:nvPr/>
        </p:nvSpPr>
        <p:spPr>
          <a:xfrm>
            <a:off x="190974" y="1156086"/>
            <a:ext cx="8595447" cy="369332"/>
          </a:xfrm>
          <a:prstGeom prst="rect">
            <a:avLst/>
          </a:prstGeom>
          <a:noFill/>
        </p:spPr>
        <p:txBody>
          <a:bodyPr wrap="square" rtlCol="0">
            <a:spAutoFit/>
          </a:bodyPr>
          <a:lstStyle/>
          <a:p>
            <a:r>
              <a:rPr lang="en-US" dirty="0">
                <a:solidFill>
                  <a:schemeClr val="bg1"/>
                </a:solidFill>
                <a:latin typeface="Abadi" panose="020B0604020104020204" pitchFamily="34" charset="0"/>
              </a:rPr>
              <a:t>He was the son</a:t>
            </a:r>
          </a:p>
        </p:txBody>
      </p:sp>
      <p:grpSp>
        <p:nvGrpSpPr>
          <p:cNvPr id="3" name="Group 2"/>
          <p:cNvGrpSpPr/>
          <p:nvPr/>
        </p:nvGrpSpPr>
        <p:grpSpPr>
          <a:xfrm>
            <a:off x="-1" y="-1"/>
            <a:ext cx="12237095" cy="6858001"/>
            <a:chOff x="-1" y="-1"/>
            <a:chExt cx="12237095" cy="6858001"/>
          </a:xfrm>
        </p:grpSpPr>
        <p:pic>
          <p:nvPicPr>
            <p:cNvPr id="56" name="Picture 55"/>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 y="-1"/>
              <a:ext cx="12237095" cy="6858001"/>
            </a:xfrm>
            <a:prstGeom prst="rect">
              <a:avLst/>
            </a:prstGeom>
          </p:spPr>
        </p:pic>
        <p:pic>
          <p:nvPicPr>
            <p:cNvPr id="57" name="Picture 56"/>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80378" y="193964"/>
              <a:ext cx="11876335" cy="6414653"/>
            </a:xfrm>
            <a:prstGeom prst="rect">
              <a:avLst/>
            </a:prstGeom>
          </p:spPr>
        </p:pic>
      </p:grpSp>
      <p:sp>
        <p:nvSpPr>
          <p:cNvPr id="58" name="TextBox 57"/>
          <p:cNvSpPr txBox="1"/>
          <p:nvPr/>
        </p:nvSpPr>
        <p:spPr>
          <a:xfrm>
            <a:off x="824613" y="1320288"/>
            <a:ext cx="4130436" cy="1569660"/>
          </a:xfrm>
          <a:prstGeom prst="rect">
            <a:avLst/>
          </a:prstGeom>
          <a:noFill/>
        </p:spPr>
        <p:txBody>
          <a:bodyPr wrap="square" rtlCol="0">
            <a:spAutoFit/>
          </a:bodyPr>
          <a:lstStyle/>
          <a:p>
            <a:r>
              <a:rPr lang="en-US" sz="2400" dirty="0">
                <a:solidFill>
                  <a:schemeClr val="bg1"/>
                </a:solidFill>
                <a:latin typeface="Abadi" panose="020B0604020104020204" pitchFamily="34" charset="0"/>
              </a:rPr>
              <a:t>During the time of Hosea, the Israelites were influenced by the worship and ways of the Canaanites.</a:t>
            </a:r>
          </a:p>
        </p:txBody>
      </p:sp>
      <p:sp>
        <p:nvSpPr>
          <p:cNvPr id="59" name="TextBox 58"/>
          <p:cNvSpPr txBox="1"/>
          <p:nvPr/>
        </p:nvSpPr>
        <p:spPr>
          <a:xfrm>
            <a:off x="-1" y="180196"/>
            <a:ext cx="12192000" cy="769441"/>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rPr>
              <a:t>Worshiping the Ways of the Canaanites</a:t>
            </a:r>
          </a:p>
        </p:txBody>
      </p:sp>
      <p:sp>
        <p:nvSpPr>
          <p:cNvPr id="217" name="TextBox 216"/>
          <p:cNvSpPr txBox="1"/>
          <p:nvPr/>
        </p:nvSpPr>
        <p:spPr>
          <a:xfrm>
            <a:off x="8607611" y="6179311"/>
            <a:ext cx="3359460" cy="369332"/>
          </a:xfrm>
          <a:prstGeom prst="rect">
            <a:avLst/>
          </a:prstGeom>
          <a:noFill/>
        </p:spPr>
        <p:txBody>
          <a:bodyPr wrap="square" rtlCol="0">
            <a:spAutoFit/>
          </a:bodyPr>
          <a:lstStyle/>
          <a:p>
            <a:pPr algn="r"/>
            <a:r>
              <a:rPr lang="en-US" dirty="0">
                <a:solidFill>
                  <a:schemeClr val="bg1"/>
                </a:solidFill>
                <a:latin typeface="Abadi" panose="020B0604020104020204" pitchFamily="34" charset="0"/>
              </a:rPr>
              <a:t>(4)</a:t>
            </a:r>
          </a:p>
        </p:txBody>
      </p:sp>
      <p:sp>
        <p:nvSpPr>
          <p:cNvPr id="225" name="TextBox 224"/>
          <p:cNvSpPr txBox="1"/>
          <p:nvPr/>
        </p:nvSpPr>
        <p:spPr>
          <a:xfrm>
            <a:off x="5432049" y="4279886"/>
            <a:ext cx="5969613" cy="1200329"/>
          </a:xfrm>
          <a:prstGeom prst="rect">
            <a:avLst/>
          </a:prstGeom>
          <a:noFill/>
        </p:spPr>
        <p:txBody>
          <a:bodyPr wrap="square" rtlCol="0">
            <a:spAutoFit/>
          </a:bodyPr>
          <a:lstStyle/>
          <a:p>
            <a:r>
              <a:rPr lang="en-US" sz="2400" dirty="0">
                <a:solidFill>
                  <a:schemeClr val="bg1"/>
                </a:solidFill>
                <a:latin typeface="Abadi" panose="020B0604020104020204" pitchFamily="34" charset="0"/>
              </a:rPr>
              <a:t>The Israelites were attracted by the fertility gods and goddesses and were deeply involved in the practices of their neighbors</a:t>
            </a:r>
          </a:p>
        </p:txBody>
      </p:sp>
      <p:pic>
        <p:nvPicPr>
          <p:cNvPr id="7170" name="Picture 2" descr="http://www.truthcontrol.com/files/truthcontrol/styles/medium/public/images/baal_h17.gif?itok=DkPbiXO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132" y="1363639"/>
            <a:ext cx="2657475" cy="235267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upload.wikimedia.org/wikipedia/commons/thumb/c/cb/NMMI_IMG_8966.JPG/100px-NMMI_IMG_896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7665" y="3423482"/>
            <a:ext cx="9525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99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 y="-1"/>
            <a:ext cx="12237095" cy="6858001"/>
          </a:xfrm>
          <a:prstGeom prst="rect">
            <a:avLst/>
          </a:prstGeom>
        </p:spPr>
      </p:pic>
      <p:pic>
        <p:nvPicPr>
          <p:cNvPr id="2" name="Picture 1"/>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974" y="193964"/>
            <a:ext cx="11876335" cy="6414653"/>
          </a:xfrm>
          <a:prstGeom prst="rect">
            <a:avLst/>
          </a:prstGeom>
        </p:spPr>
      </p:pic>
      <p:grpSp>
        <p:nvGrpSpPr>
          <p:cNvPr id="5" name="Group 4"/>
          <p:cNvGrpSpPr/>
          <p:nvPr/>
        </p:nvGrpSpPr>
        <p:grpSpPr>
          <a:xfrm>
            <a:off x="9236669" y="1193001"/>
            <a:ext cx="2110203" cy="4501217"/>
            <a:chOff x="3694850" y="612373"/>
            <a:chExt cx="2211323" cy="5244147"/>
          </a:xfrm>
        </p:grpSpPr>
        <p:sp>
          <p:nvSpPr>
            <p:cNvPr id="6" name="Oval 5"/>
            <p:cNvSpPr/>
            <p:nvPr/>
          </p:nvSpPr>
          <p:spPr>
            <a:xfrm>
              <a:off x="5333207" y="3578273"/>
              <a:ext cx="497541" cy="6164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 name="Oval 6"/>
            <p:cNvSpPr/>
            <p:nvPr/>
          </p:nvSpPr>
          <p:spPr>
            <a:xfrm>
              <a:off x="3828975" y="3593580"/>
              <a:ext cx="497541" cy="6164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 name="Oval 7"/>
            <p:cNvSpPr/>
            <p:nvPr/>
          </p:nvSpPr>
          <p:spPr>
            <a:xfrm>
              <a:off x="4359408" y="5240087"/>
              <a:ext cx="517337" cy="616433"/>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 name="Oval 8"/>
            <p:cNvSpPr/>
            <p:nvPr/>
          </p:nvSpPr>
          <p:spPr>
            <a:xfrm>
              <a:off x="4907260" y="5238573"/>
              <a:ext cx="493581" cy="616433"/>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 name="Trapezoid 9"/>
            <p:cNvSpPr/>
            <p:nvPr/>
          </p:nvSpPr>
          <p:spPr>
            <a:xfrm rot="577485">
              <a:off x="3858408" y="2146827"/>
              <a:ext cx="847165" cy="1842247"/>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 name="Trapezoid 10"/>
            <p:cNvSpPr/>
            <p:nvPr/>
          </p:nvSpPr>
          <p:spPr>
            <a:xfrm rot="21170635">
              <a:off x="5059008" y="2146928"/>
              <a:ext cx="847165" cy="1842247"/>
            </a:xfrm>
            <a:prstGeom prst="trapezoid">
              <a:avLst>
                <a:gd name="adj" fmla="val 302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 name="Trapezoid 11"/>
            <p:cNvSpPr/>
            <p:nvPr/>
          </p:nvSpPr>
          <p:spPr>
            <a:xfrm rot="10800000">
              <a:off x="4312137" y="2158432"/>
              <a:ext cx="1058277" cy="1600201"/>
            </a:xfrm>
            <a:prstGeom prst="trapezoid">
              <a:avLst>
                <a:gd name="adj" fmla="val 912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 name="Trapezoid 12"/>
            <p:cNvSpPr/>
            <p:nvPr/>
          </p:nvSpPr>
          <p:spPr>
            <a:xfrm>
              <a:off x="4179095" y="3758636"/>
              <a:ext cx="1301676" cy="1700898"/>
            </a:xfrm>
            <a:prstGeom prst="trapezoid">
              <a:avLst>
                <a:gd name="adj" fmla="val 1853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4" name="Cloud 13"/>
            <p:cNvSpPr/>
            <p:nvPr/>
          </p:nvSpPr>
          <p:spPr>
            <a:xfrm rot="21261055">
              <a:off x="4632570" y="1051467"/>
              <a:ext cx="1245530" cy="1589447"/>
            </a:xfrm>
            <a:prstGeom prst="cloud">
              <a:avLst/>
            </a:prstGeom>
            <a:solidFill>
              <a:srgbClr val="4E30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 name="Cloud 14"/>
            <p:cNvSpPr/>
            <p:nvPr/>
          </p:nvSpPr>
          <p:spPr>
            <a:xfrm rot="9086649">
              <a:off x="3694850" y="1121251"/>
              <a:ext cx="1245530" cy="1430868"/>
            </a:xfrm>
            <a:prstGeom prst="cloud">
              <a:avLst/>
            </a:prstGeom>
            <a:solidFill>
              <a:srgbClr val="4E30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6" name="Isosceles Triangle 15"/>
            <p:cNvSpPr/>
            <p:nvPr/>
          </p:nvSpPr>
          <p:spPr>
            <a:xfrm rot="10800000">
              <a:off x="4621826" y="2321525"/>
              <a:ext cx="432499" cy="343951"/>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7" name="Oval 16"/>
            <p:cNvSpPr/>
            <p:nvPr/>
          </p:nvSpPr>
          <p:spPr>
            <a:xfrm>
              <a:off x="4159905" y="735929"/>
              <a:ext cx="1317629" cy="16324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18" name="Group 17"/>
            <p:cNvGrpSpPr/>
            <p:nvPr/>
          </p:nvGrpSpPr>
          <p:grpSpPr>
            <a:xfrm>
              <a:off x="3968098" y="612373"/>
              <a:ext cx="1771040" cy="671400"/>
              <a:chOff x="5722762" y="331877"/>
              <a:chExt cx="1771040" cy="671400"/>
            </a:xfrm>
            <a:solidFill>
              <a:srgbClr val="DAA600"/>
            </a:solidFill>
          </p:grpSpPr>
          <p:sp>
            <p:nvSpPr>
              <p:cNvPr id="52" name="Oval 51"/>
              <p:cNvSpPr/>
              <p:nvPr/>
            </p:nvSpPr>
            <p:spPr>
              <a:xfrm>
                <a:off x="5722763" y="331877"/>
                <a:ext cx="1771039" cy="66391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3" name="Rounded Rectangle 52"/>
              <p:cNvSpPr/>
              <p:nvPr/>
            </p:nvSpPr>
            <p:spPr>
              <a:xfrm>
                <a:off x="5722762" y="767052"/>
                <a:ext cx="1771040" cy="23622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19" name="Group 64"/>
            <p:cNvGrpSpPr/>
            <p:nvPr/>
          </p:nvGrpSpPr>
          <p:grpSpPr>
            <a:xfrm flipH="1">
              <a:off x="4409504" y="3611136"/>
              <a:ext cx="995512" cy="1107825"/>
              <a:chOff x="7543805" y="3605661"/>
              <a:chExt cx="1066795" cy="1042539"/>
            </a:xfrm>
          </p:grpSpPr>
          <p:sp>
            <p:nvSpPr>
              <p:cNvPr id="47" name="Rounded Rectangle 46"/>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48" name="Group 162"/>
              <p:cNvGrpSpPr/>
              <p:nvPr/>
            </p:nvGrpSpPr>
            <p:grpSpPr>
              <a:xfrm>
                <a:off x="7543805" y="3605661"/>
                <a:ext cx="418448" cy="1042539"/>
                <a:chOff x="6827799" y="4847065"/>
                <a:chExt cx="794795" cy="1996712"/>
              </a:xfrm>
              <a:solidFill>
                <a:srgbClr val="D98A33"/>
              </a:solidFill>
            </p:grpSpPr>
            <p:sp>
              <p:nvSpPr>
                <p:cNvPr id="49" name="Double Wave 48"/>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0" name="Double Wave 1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1" name="Rounded Rectangle 50"/>
                <p:cNvSpPr/>
                <p:nvPr/>
              </p:nvSpPr>
              <p:spPr>
                <a:xfrm>
                  <a:off x="7103985" y="4847065"/>
                  <a:ext cx="518609" cy="47088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nvGrpSpPr>
            <p:cNvPr id="20" name="Group 19"/>
            <p:cNvGrpSpPr/>
            <p:nvPr/>
          </p:nvGrpSpPr>
          <p:grpSpPr>
            <a:xfrm>
              <a:off x="4202579" y="5154240"/>
              <a:ext cx="1223663" cy="272001"/>
              <a:chOff x="304800" y="2651912"/>
              <a:chExt cx="2514600" cy="376360"/>
            </a:xfrm>
          </p:grpSpPr>
          <p:grpSp>
            <p:nvGrpSpPr>
              <p:cNvPr id="35" name="Group 34"/>
              <p:cNvGrpSpPr/>
              <p:nvPr/>
            </p:nvGrpSpPr>
            <p:grpSpPr>
              <a:xfrm>
                <a:off x="304800" y="2665478"/>
                <a:ext cx="685800" cy="362794"/>
                <a:chOff x="304800" y="2665477"/>
                <a:chExt cx="1447800" cy="765899"/>
              </a:xfrm>
            </p:grpSpPr>
            <p:sp>
              <p:nvSpPr>
                <p:cNvPr id="45" name="Plaque 44"/>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6" name="Plaque 45"/>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36" name="Group 35"/>
              <p:cNvGrpSpPr/>
              <p:nvPr/>
            </p:nvGrpSpPr>
            <p:grpSpPr>
              <a:xfrm>
                <a:off x="914400" y="2660956"/>
                <a:ext cx="685800" cy="362794"/>
                <a:chOff x="304800" y="2665477"/>
                <a:chExt cx="1447800" cy="765899"/>
              </a:xfrm>
            </p:grpSpPr>
            <p:sp>
              <p:nvSpPr>
                <p:cNvPr id="43" name="Plaque 42"/>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4" name="Plaque 43"/>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37" name="Group 36"/>
              <p:cNvGrpSpPr/>
              <p:nvPr/>
            </p:nvGrpSpPr>
            <p:grpSpPr>
              <a:xfrm>
                <a:off x="1524000" y="2656434"/>
                <a:ext cx="685800" cy="362794"/>
                <a:chOff x="304800" y="2665477"/>
                <a:chExt cx="1447800" cy="765899"/>
              </a:xfrm>
            </p:grpSpPr>
            <p:sp>
              <p:nvSpPr>
                <p:cNvPr id="41" name="Plaque 40"/>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2" name="Plaque 41"/>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38" name="Group 37"/>
              <p:cNvGrpSpPr/>
              <p:nvPr/>
            </p:nvGrpSpPr>
            <p:grpSpPr>
              <a:xfrm>
                <a:off x="2133600" y="2651912"/>
                <a:ext cx="685800" cy="362794"/>
                <a:chOff x="304800" y="2665477"/>
                <a:chExt cx="1447800" cy="765899"/>
              </a:xfrm>
            </p:grpSpPr>
            <p:sp>
              <p:nvSpPr>
                <p:cNvPr id="39" name="Plaque 38"/>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0" name="Plaque 39"/>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nvGrpSpPr>
            <p:cNvPr id="21" name="Group 20"/>
            <p:cNvGrpSpPr/>
            <p:nvPr/>
          </p:nvGrpSpPr>
          <p:grpSpPr>
            <a:xfrm>
              <a:off x="3945738" y="966073"/>
              <a:ext cx="1793400" cy="326659"/>
              <a:chOff x="304800" y="2651912"/>
              <a:chExt cx="2514600" cy="376360"/>
            </a:xfrm>
          </p:grpSpPr>
          <p:grpSp>
            <p:nvGrpSpPr>
              <p:cNvPr id="23" name="Group 22"/>
              <p:cNvGrpSpPr/>
              <p:nvPr/>
            </p:nvGrpSpPr>
            <p:grpSpPr>
              <a:xfrm>
                <a:off x="304800" y="2665478"/>
                <a:ext cx="685800" cy="362794"/>
                <a:chOff x="304800" y="2665477"/>
                <a:chExt cx="1447800" cy="765899"/>
              </a:xfrm>
            </p:grpSpPr>
            <p:sp>
              <p:nvSpPr>
                <p:cNvPr id="33" name="Plaque 32"/>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4" name="Plaque 33"/>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4" name="Group 23"/>
              <p:cNvGrpSpPr/>
              <p:nvPr/>
            </p:nvGrpSpPr>
            <p:grpSpPr>
              <a:xfrm>
                <a:off x="914400" y="2660956"/>
                <a:ext cx="685800" cy="362794"/>
                <a:chOff x="304800" y="2665477"/>
                <a:chExt cx="1447800" cy="765899"/>
              </a:xfrm>
            </p:grpSpPr>
            <p:sp>
              <p:nvSpPr>
                <p:cNvPr id="31" name="Plaque 30"/>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2" name="Plaque 31"/>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5" name="Group 24"/>
              <p:cNvGrpSpPr/>
              <p:nvPr/>
            </p:nvGrpSpPr>
            <p:grpSpPr>
              <a:xfrm>
                <a:off x="1524000" y="2656434"/>
                <a:ext cx="685800" cy="362794"/>
                <a:chOff x="304800" y="2665477"/>
                <a:chExt cx="1447800" cy="765899"/>
              </a:xfrm>
            </p:grpSpPr>
            <p:sp>
              <p:nvSpPr>
                <p:cNvPr id="29" name="Plaque 28"/>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0" name="Plaque 29"/>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6" name="Group 25"/>
              <p:cNvGrpSpPr/>
              <p:nvPr/>
            </p:nvGrpSpPr>
            <p:grpSpPr>
              <a:xfrm>
                <a:off x="2133600" y="2651912"/>
                <a:ext cx="685800" cy="362794"/>
                <a:chOff x="304800" y="2665477"/>
                <a:chExt cx="1447800" cy="765899"/>
              </a:xfrm>
            </p:grpSpPr>
            <p:sp>
              <p:nvSpPr>
                <p:cNvPr id="27" name="Plaque 26"/>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8" name="Plaque 27"/>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sp>
        <p:nvSpPr>
          <p:cNvPr id="55" name="TextBox 54"/>
          <p:cNvSpPr txBox="1"/>
          <p:nvPr/>
        </p:nvSpPr>
        <p:spPr>
          <a:xfrm>
            <a:off x="190974" y="1156086"/>
            <a:ext cx="8595447" cy="369332"/>
          </a:xfrm>
          <a:prstGeom prst="rect">
            <a:avLst/>
          </a:prstGeom>
          <a:noFill/>
        </p:spPr>
        <p:txBody>
          <a:bodyPr wrap="square" rtlCol="0">
            <a:spAutoFit/>
          </a:bodyPr>
          <a:lstStyle/>
          <a:p>
            <a:r>
              <a:rPr lang="en-US" dirty="0">
                <a:solidFill>
                  <a:schemeClr val="bg1"/>
                </a:solidFill>
                <a:latin typeface="Abadi" panose="020B0604020104020204" pitchFamily="34" charset="0"/>
              </a:rPr>
              <a:t>He was the son</a:t>
            </a:r>
          </a:p>
        </p:txBody>
      </p:sp>
      <p:grpSp>
        <p:nvGrpSpPr>
          <p:cNvPr id="3" name="Group 2"/>
          <p:cNvGrpSpPr/>
          <p:nvPr/>
        </p:nvGrpSpPr>
        <p:grpSpPr>
          <a:xfrm>
            <a:off x="-1" y="-1"/>
            <a:ext cx="12237095" cy="6858001"/>
            <a:chOff x="-1" y="-1"/>
            <a:chExt cx="12237095" cy="6858001"/>
          </a:xfrm>
        </p:grpSpPr>
        <p:pic>
          <p:nvPicPr>
            <p:cNvPr id="56" name="Picture 55"/>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 y="-1"/>
              <a:ext cx="12237095" cy="6858001"/>
            </a:xfrm>
            <a:prstGeom prst="rect">
              <a:avLst/>
            </a:prstGeom>
          </p:spPr>
        </p:pic>
        <p:pic>
          <p:nvPicPr>
            <p:cNvPr id="57" name="Picture 56"/>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80378" y="193964"/>
              <a:ext cx="11876335" cy="6414653"/>
            </a:xfrm>
            <a:prstGeom prst="rect">
              <a:avLst/>
            </a:prstGeom>
          </p:spPr>
        </p:pic>
      </p:grpSp>
      <p:sp>
        <p:nvSpPr>
          <p:cNvPr id="58" name="TextBox 57"/>
          <p:cNvSpPr txBox="1"/>
          <p:nvPr/>
        </p:nvSpPr>
        <p:spPr>
          <a:xfrm>
            <a:off x="616795" y="1574774"/>
            <a:ext cx="3359460" cy="1200329"/>
          </a:xfrm>
          <a:prstGeom prst="rect">
            <a:avLst/>
          </a:prstGeom>
          <a:noFill/>
        </p:spPr>
        <p:txBody>
          <a:bodyPr wrap="square" rtlCol="0">
            <a:spAutoFit/>
          </a:bodyPr>
          <a:lstStyle/>
          <a:p>
            <a:r>
              <a:rPr lang="en-US" dirty="0">
                <a:solidFill>
                  <a:schemeClr val="bg1"/>
                </a:solidFill>
                <a:latin typeface="Abadi" panose="020B0604020104020204" pitchFamily="34" charset="0"/>
              </a:rPr>
              <a:t>Hosea was told to go and marry from among the common people even though they were in a state of apostasy</a:t>
            </a:r>
          </a:p>
        </p:txBody>
      </p:sp>
      <p:sp>
        <p:nvSpPr>
          <p:cNvPr id="59" name="TextBox 58"/>
          <p:cNvSpPr txBox="1"/>
          <p:nvPr/>
        </p:nvSpPr>
        <p:spPr>
          <a:xfrm>
            <a:off x="-1" y="180196"/>
            <a:ext cx="12192000" cy="1107996"/>
          </a:xfrm>
          <a:prstGeom prst="rect">
            <a:avLst/>
          </a:prstGeom>
          <a:noFill/>
        </p:spPr>
        <p:txBody>
          <a:bodyPr wrap="square" rtlCol="0">
            <a:spAutoFit/>
          </a:bodyPr>
          <a:lstStyle/>
          <a:p>
            <a:pPr algn="ctr"/>
            <a:r>
              <a:rPr lang="en-US" sz="6600" dirty="0">
                <a:solidFill>
                  <a:schemeClr val="bg1"/>
                </a:solidFill>
                <a:latin typeface="Abadi" panose="020B0604020104020204" pitchFamily="34" charset="0"/>
              </a:rPr>
              <a:t>The Marriage</a:t>
            </a:r>
          </a:p>
        </p:txBody>
      </p:sp>
      <p:grpSp>
        <p:nvGrpSpPr>
          <p:cNvPr id="109" name="Group 108"/>
          <p:cNvGrpSpPr/>
          <p:nvPr/>
        </p:nvGrpSpPr>
        <p:grpSpPr>
          <a:xfrm>
            <a:off x="5751755" y="1991811"/>
            <a:ext cx="1881425" cy="3701108"/>
            <a:chOff x="3904465" y="930400"/>
            <a:chExt cx="1931889" cy="3922994"/>
          </a:xfrm>
        </p:grpSpPr>
        <p:sp>
          <p:nvSpPr>
            <p:cNvPr id="110" name="Oval 109"/>
            <p:cNvSpPr/>
            <p:nvPr/>
          </p:nvSpPr>
          <p:spPr>
            <a:xfrm rot="2542647">
              <a:off x="3910728" y="2808947"/>
              <a:ext cx="323559" cy="60531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1" name="Oval 110"/>
            <p:cNvSpPr/>
            <p:nvPr/>
          </p:nvSpPr>
          <p:spPr>
            <a:xfrm rot="19057353" flipH="1">
              <a:off x="5478286" y="2820474"/>
              <a:ext cx="323559" cy="60531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2" name="Oval 111"/>
            <p:cNvSpPr/>
            <p:nvPr/>
          </p:nvSpPr>
          <p:spPr>
            <a:xfrm rot="2500661">
              <a:off x="4406675" y="4131678"/>
              <a:ext cx="418244" cy="721716"/>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3" name="Oval 112"/>
            <p:cNvSpPr/>
            <p:nvPr/>
          </p:nvSpPr>
          <p:spPr>
            <a:xfrm rot="19779230">
              <a:off x="4949945" y="4131149"/>
              <a:ext cx="418244" cy="721716"/>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4" name="Oval 100"/>
            <p:cNvSpPr/>
            <p:nvPr/>
          </p:nvSpPr>
          <p:spPr>
            <a:xfrm rot="19779230">
              <a:off x="4863954" y="3913654"/>
              <a:ext cx="418244" cy="75359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5" name="Oval 101"/>
            <p:cNvSpPr/>
            <p:nvPr/>
          </p:nvSpPr>
          <p:spPr>
            <a:xfrm rot="2542647">
              <a:off x="4474630" y="3961542"/>
              <a:ext cx="418244" cy="75359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6" name="Rounded Rectangle 102"/>
            <p:cNvSpPr/>
            <p:nvPr/>
          </p:nvSpPr>
          <p:spPr>
            <a:xfrm rot="2292215" flipH="1">
              <a:off x="4152991" y="2286278"/>
              <a:ext cx="436396" cy="861248"/>
            </a:xfrm>
            <a:prstGeom prst="roundRect">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7" name="Rounded Rectangle 116"/>
            <p:cNvSpPr/>
            <p:nvPr/>
          </p:nvSpPr>
          <p:spPr>
            <a:xfrm rot="19307785">
              <a:off x="5128893" y="2286278"/>
              <a:ext cx="436396" cy="861248"/>
            </a:xfrm>
            <a:prstGeom prst="roundRect">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8" name="Trapezoid 117"/>
            <p:cNvSpPr/>
            <p:nvPr/>
          </p:nvSpPr>
          <p:spPr>
            <a:xfrm>
              <a:off x="4295100" y="2154007"/>
              <a:ext cx="1161789" cy="1683035"/>
            </a:xfrm>
            <a:prstGeom prst="trapezoid">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9" name="Rounded Rectangle 118"/>
            <p:cNvSpPr/>
            <p:nvPr/>
          </p:nvSpPr>
          <p:spPr>
            <a:xfrm rot="19307785">
              <a:off x="5333911" y="2897946"/>
              <a:ext cx="502443" cy="257407"/>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0" name="Rounded Rectangle 119"/>
            <p:cNvSpPr/>
            <p:nvPr/>
          </p:nvSpPr>
          <p:spPr>
            <a:xfrm rot="2292215" flipH="1">
              <a:off x="3904465" y="2876768"/>
              <a:ext cx="502443" cy="257407"/>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1" name="Oval 120"/>
            <p:cNvSpPr/>
            <p:nvPr/>
          </p:nvSpPr>
          <p:spPr>
            <a:xfrm>
              <a:off x="4356484" y="1046933"/>
              <a:ext cx="975903" cy="128878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2" name="Trapezoid 121"/>
            <p:cNvSpPr/>
            <p:nvPr/>
          </p:nvSpPr>
          <p:spPr>
            <a:xfrm>
              <a:off x="4170598" y="3789072"/>
              <a:ext cx="1394146" cy="538280"/>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3" name="Block Arc 122"/>
            <p:cNvSpPr/>
            <p:nvPr/>
          </p:nvSpPr>
          <p:spPr>
            <a:xfrm>
              <a:off x="4402956" y="4381180"/>
              <a:ext cx="464716" cy="161484"/>
            </a:xfrm>
            <a:prstGeom prst="blockArc">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124" name="Block Arc 123"/>
            <p:cNvSpPr/>
            <p:nvPr/>
          </p:nvSpPr>
          <p:spPr>
            <a:xfrm rot="21278537">
              <a:off x="4919636" y="4352130"/>
              <a:ext cx="464716" cy="161484"/>
            </a:xfrm>
            <a:prstGeom prst="blockArc">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125" name="Wave 124"/>
            <p:cNvSpPr/>
            <p:nvPr/>
          </p:nvSpPr>
          <p:spPr>
            <a:xfrm rot="16200000">
              <a:off x="3628284" y="2040475"/>
              <a:ext cx="1573208" cy="518399"/>
            </a:xfrm>
            <a:prstGeom prst="wav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6" name="Wave 125"/>
            <p:cNvSpPr/>
            <p:nvPr/>
          </p:nvSpPr>
          <p:spPr>
            <a:xfrm rot="16200000" flipH="1">
              <a:off x="4469158" y="1993934"/>
              <a:ext cx="1649000" cy="523936"/>
            </a:xfrm>
            <a:prstGeom prst="wav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7" name="Wave 126"/>
            <p:cNvSpPr/>
            <p:nvPr/>
          </p:nvSpPr>
          <p:spPr>
            <a:xfrm rot="20844216">
              <a:off x="4345007" y="1139472"/>
              <a:ext cx="946037" cy="470797"/>
            </a:xfrm>
            <a:prstGeom prst="wav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8" name="Oval 127"/>
            <p:cNvSpPr/>
            <p:nvPr/>
          </p:nvSpPr>
          <p:spPr>
            <a:xfrm>
              <a:off x="4047893" y="1046934"/>
              <a:ext cx="431180" cy="2039345"/>
            </a:xfrm>
            <a:prstGeom prst="ellipse">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9" name="Oval 128"/>
            <p:cNvSpPr/>
            <p:nvPr/>
          </p:nvSpPr>
          <p:spPr>
            <a:xfrm rot="21281361">
              <a:off x="5174590" y="1035532"/>
              <a:ext cx="431180" cy="2008859"/>
            </a:xfrm>
            <a:prstGeom prst="ellipse">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0" name="Oval 116"/>
            <p:cNvSpPr/>
            <p:nvPr/>
          </p:nvSpPr>
          <p:spPr>
            <a:xfrm rot="5400000">
              <a:off x="4598524" y="487564"/>
              <a:ext cx="407869" cy="1293541"/>
            </a:xfrm>
            <a:prstGeom prst="ellipse">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1" name="Rounded Rectangle 118"/>
            <p:cNvSpPr/>
            <p:nvPr/>
          </p:nvSpPr>
          <p:spPr>
            <a:xfrm>
              <a:off x="4155688" y="1221735"/>
              <a:ext cx="1301204" cy="161484"/>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132" name="Group 131"/>
            <p:cNvGrpSpPr/>
            <p:nvPr/>
          </p:nvGrpSpPr>
          <p:grpSpPr>
            <a:xfrm>
              <a:off x="4314704" y="3455770"/>
              <a:ext cx="1122579" cy="378736"/>
              <a:chOff x="6096000" y="1134334"/>
              <a:chExt cx="3533273" cy="1292702"/>
            </a:xfrm>
          </p:grpSpPr>
          <p:grpSp>
            <p:nvGrpSpPr>
              <p:cNvPr id="157" name="Group 156"/>
              <p:cNvGrpSpPr/>
              <p:nvPr/>
            </p:nvGrpSpPr>
            <p:grpSpPr>
              <a:xfrm>
                <a:off x="6096000" y="1134334"/>
                <a:ext cx="1371600" cy="1260618"/>
                <a:chOff x="6096000" y="1134334"/>
                <a:chExt cx="1371600" cy="1260618"/>
              </a:xfrm>
            </p:grpSpPr>
            <p:sp>
              <p:nvSpPr>
                <p:cNvPr id="166" name="Quad Arrow Callout 165"/>
                <p:cNvSpPr/>
                <p:nvPr/>
              </p:nvSpPr>
              <p:spPr>
                <a:xfrm>
                  <a:off x="6096000" y="1134334"/>
                  <a:ext cx="1371600" cy="1260618"/>
                </a:xfrm>
                <a:prstGeom prst="quadArrowCallout">
                  <a:avLst>
                    <a:gd name="adj1" fmla="val 37030"/>
                    <a:gd name="adj2" fmla="val 18515"/>
                    <a:gd name="adj3" fmla="val 18515"/>
                    <a:gd name="adj4" fmla="val 48123"/>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67" name="Quad Arrow Callout 166"/>
                <p:cNvSpPr/>
                <p:nvPr/>
              </p:nvSpPr>
              <p:spPr>
                <a:xfrm>
                  <a:off x="6355679" y="1358566"/>
                  <a:ext cx="838200" cy="770378"/>
                </a:xfrm>
                <a:prstGeom prst="quadArrowCallout">
                  <a:avLst>
                    <a:gd name="adj1" fmla="val 37030"/>
                    <a:gd name="adj2" fmla="val 18515"/>
                    <a:gd name="adj3" fmla="val 18515"/>
                    <a:gd name="adj4" fmla="val 48123"/>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158" name="Group 157"/>
              <p:cNvGrpSpPr/>
              <p:nvPr/>
            </p:nvGrpSpPr>
            <p:grpSpPr>
              <a:xfrm>
                <a:off x="7186863" y="1154387"/>
                <a:ext cx="1371600" cy="1260618"/>
                <a:chOff x="6096000" y="1134334"/>
                <a:chExt cx="1371600" cy="1260618"/>
              </a:xfrm>
            </p:grpSpPr>
            <p:sp>
              <p:nvSpPr>
                <p:cNvPr id="164" name="Quad Arrow Callout 163"/>
                <p:cNvSpPr/>
                <p:nvPr/>
              </p:nvSpPr>
              <p:spPr>
                <a:xfrm>
                  <a:off x="6096000" y="1134334"/>
                  <a:ext cx="1371600" cy="1260618"/>
                </a:xfrm>
                <a:prstGeom prst="quadArrowCallout">
                  <a:avLst>
                    <a:gd name="adj1" fmla="val 37030"/>
                    <a:gd name="adj2" fmla="val 18515"/>
                    <a:gd name="adj3" fmla="val 18515"/>
                    <a:gd name="adj4" fmla="val 48123"/>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65" name="Quad Arrow Callout 164"/>
                <p:cNvSpPr/>
                <p:nvPr/>
              </p:nvSpPr>
              <p:spPr>
                <a:xfrm>
                  <a:off x="6355679" y="1358566"/>
                  <a:ext cx="838200" cy="770378"/>
                </a:xfrm>
                <a:prstGeom prst="quadArrowCallout">
                  <a:avLst>
                    <a:gd name="adj1" fmla="val 37030"/>
                    <a:gd name="adj2" fmla="val 18515"/>
                    <a:gd name="adj3" fmla="val 18515"/>
                    <a:gd name="adj4" fmla="val 48123"/>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159" name="Group 158"/>
              <p:cNvGrpSpPr/>
              <p:nvPr/>
            </p:nvGrpSpPr>
            <p:grpSpPr>
              <a:xfrm>
                <a:off x="8257673" y="1166418"/>
                <a:ext cx="1371600" cy="1260618"/>
                <a:chOff x="6096000" y="1134334"/>
                <a:chExt cx="1371600" cy="1260618"/>
              </a:xfrm>
            </p:grpSpPr>
            <p:sp>
              <p:nvSpPr>
                <p:cNvPr id="162" name="Quad Arrow Callout 161"/>
                <p:cNvSpPr/>
                <p:nvPr/>
              </p:nvSpPr>
              <p:spPr>
                <a:xfrm>
                  <a:off x="6096000" y="1134334"/>
                  <a:ext cx="1371600" cy="1260618"/>
                </a:xfrm>
                <a:prstGeom prst="quadArrowCallout">
                  <a:avLst>
                    <a:gd name="adj1" fmla="val 37030"/>
                    <a:gd name="adj2" fmla="val 18515"/>
                    <a:gd name="adj3" fmla="val 18515"/>
                    <a:gd name="adj4" fmla="val 48123"/>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63" name="Quad Arrow Callout 162"/>
                <p:cNvSpPr/>
                <p:nvPr/>
              </p:nvSpPr>
              <p:spPr>
                <a:xfrm>
                  <a:off x="6355679" y="1358566"/>
                  <a:ext cx="838200" cy="770378"/>
                </a:xfrm>
                <a:prstGeom prst="quadArrowCallout">
                  <a:avLst>
                    <a:gd name="adj1" fmla="val 37030"/>
                    <a:gd name="adj2" fmla="val 18515"/>
                    <a:gd name="adj3" fmla="val 18515"/>
                    <a:gd name="adj4" fmla="val 48123"/>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160" name="Diamond 159"/>
              <p:cNvSpPr/>
              <p:nvPr/>
            </p:nvSpPr>
            <p:spPr>
              <a:xfrm>
                <a:off x="7122694" y="1383219"/>
                <a:ext cx="344905" cy="76577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61" name="Diamond 160"/>
              <p:cNvSpPr/>
              <p:nvPr/>
            </p:nvSpPr>
            <p:spPr>
              <a:xfrm>
                <a:off x="8249652" y="1391240"/>
                <a:ext cx="344905" cy="76577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133" name="Group 132"/>
            <p:cNvGrpSpPr/>
            <p:nvPr/>
          </p:nvGrpSpPr>
          <p:grpSpPr>
            <a:xfrm>
              <a:off x="4057476" y="1071112"/>
              <a:ext cx="1464375" cy="378736"/>
              <a:chOff x="6096000" y="1134334"/>
              <a:chExt cx="3533273" cy="1292702"/>
            </a:xfrm>
          </p:grpSpPr>
          <p:grpSp>
            <p:nvGrpSpPr>
              <p:cNvPr id="146" name="Group 145"/>
              <p:cNvGrpSpPr/>
              <p:nvPr/>
            </p:nvGrpSpPr>
            <p:grpSpPr>
              <a:xfrm>
                <a:off x="6096000" y="1134334"/>
                <a:ext cx="1371600" cy="1260618"/>
                <a:chOff x="6096000" y="1134334"/>
                <a:chExt cx="1371600" cy="1260618"/>
              </a:xfrm>
            </p:grpSpPr>
            <p:sp>
              <p:nvSpPr>
                <p:cNvPr id="155" name="Quad Arrow Callout 154"/>
                <p:cNvSpPr/>
                <p:nvPr/>
              </p:nvSpPr>
              <p:spPr>
                <a:xfrm>
                  <a:off x="6096000" y="1134334"/>
                  <a:ext cx="1371600" cy="1260618"/>
                </a:xfrm>
                <a:prstGeom prst="quadArrowCallout">
                  <a:avLst>
                    <a:gd name="adj1" fmla="val 37030"/>
                    <a:gd name="adj2" fmla="val 18515"/>
                    <a:gd name="adj3" fmla="val 18515"/>
                    <a:gd name="adj4" fmla="val 48123"/>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6" name="Quad Arrow Callout 155"/>
                <p:cNvSpPr/>
                <p:nvPr/>
              </p:nvSpPr>
              <p:spPr>
                <a:xfrm>
                  <a:off x="6355679" y="1358566"/>
                  <a:ext cx="838200" cy="770378"/>
                </a:xfrm>
                <a:prstGeom prst="quadArrowCallout">
                  <a:avLst>
                    <a:gd name="adj1" fmla="val 37030"/>
                    <a:gd name="adj2" fmla="val 18515"/>
                    <a:gd name="adj3" fmla="val 18515"/>
                    <a:gd name="adj4" fmla="val 48123"/>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147" name="Group 146"/>
              <p:cNvGrpSpPr/>
              <p:nvPr/>
            </p:nvGrpSpPr>
            <p:grpSpPr>
              <a:xfrm>
                <a:off x="7186863" y="1154387"/>
                <a:ext cx="1371600" cy="1260618"/>
                <a:chOff x="6096000" y="1134334"/>
                <a:chExt cx="1371600" cy="1260618"/>
              </a:xfrm>
            </p:grpSpPr>
            <p:sp>
              <p:nvSpPr>
                <p:cNvPr id="153" name="Quad Arrow Callout 152"/>
                <p:cNvSpPr/>
                <p:nvPr/>
              </p:nvSpPr>
              <p:spPr>
                <a:xfrm>
                  <a:off x="6096000" y="1134334"/>
                  <a:ext cx="1371600" cy="1260618"/>
                </a:xfrm>
                <a:prstGeom prst="quadArrowCallout">
                  <a:avLst>
                    <a:gd name="adj1" fmla="val 37030"/>
                    <a:gd name="adj2" fmla="val 18515"/>
                    <a:gd name="adj3" fmla="val 18515"/>
                    <a:gd name="adj4" fmla="val 48123"/>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4" name="Quad Arrow Callout 153"/>
                <p:cNvSpPr/>
                <p:nvPr/>
              </p:nvSpPr>
              <p:spPr>
                <a:xfrm>
                  <a:off x="6355679" y="1358566"/>
                  <a:ext cx="838200" cy="770378"/>
                </a:xfrm>
                <a:prstGeom prst="quadArrowCallout">
                  <a:avLst>
                    <a:gd name="adj1" fmla="val 37030"/>
                    <a:gd name="adj2" fmla="val 18515"/>
                    <a:gd name="adj3" fmla="val 18515"/>
                    <a:gd name="adj4" fmla="val 48123"/>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148" name="Group 147"/>
              <p:cNvGrpSpPr/>
              <p:nvPr/>
            </p:nvGrpSpPr>
            <p:grpSpPr>
              <a:xfrm>
                <a:off x="8257673" y="1166418"/>
                <a:ext cx="1371600" cy="1260618"/>
                <a:chOff x="6096000" y="1134334"/>
                <a:chExt cx="1371600" cy="1260618"/>
              </a:xfrm>
            </p:grpSpPr>
            <p:sp>
              <p:nvSpPr>
                <p:cNvPr id="151" name="Quad Arrow Callout 150"/>
                <p:cNvSpPr/>
                <p:nvPr/>
              </p:nvSpPr>
              <p:spPr>
                <a:xfrm>
                  <a:off x="6096000" y="1134334"/>
                  <a:ext cx="1371600" cy="1260618"/>
                </a:xfrm>
                <a:prstGeom prst="quadArrowCallout">
                  <a:avLst>
                    <a:gd name="adj1" fmla="val 37030"/>
                    <a:gd name="adj2" fmla="val 18515"/>
                    <a:gd name="adj3" fmla="val 18515"/>
                    <a:gd name="adj4" fmla="val 48123"/>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2" name="Quad Arrow Callout 151"/>
                <p:cNvSpPr/>
                <p:nvPr/>
              </p:nvSpPr>
              <p:spPr>
                <a:xfrm>
                  <a:off x="6355679" y="1358566"/>
                  <a:ext cx="838200" cy="770378"/>
                </a:xfrm>
                <a:prstGeom prst="quadArrowCallout">
                  <a:avLst>
                    <a:gd name="adj1" fmla="val 37030"/>
                    <a:gd name="adj2" fmla="val 18515"/>
                    <a:gd name="adj3" fmla="val 18515"/>
                    <a:gd name="adj4" fmla="val 48123"/>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149" name="Diamond 148"/>
              <p:cNvSpPr/>
              <p:nvPr/>
            </p:nvSpPr>
            <p:spPr>
              <a:xfrm>
                <a:off x="7122694" y="1383219"/>
                <a:ext cx="344905" cy="76577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0" name="Diamond 149"/>
              <p:cNvSpPr/>
              <p:nvPr/>
            </p:nvSpPr>
            <p:spPr>
              <a:xfrm>
                <a:off x="8249652" y="1391240"/>
                <a:ext cx="344905" cy="76577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134" name="Group 133"/>
            <p:cNvGrpSpPr/>
            <p:nvPr/>
          </p:nvGrpSpPr>
          <p:grpSpPr>
            <a:xfrm>
              <a:off x="4483772" y="2358300"/>
              <a:ext cx="721366" cy="450107"/>
              <a:chOff x="5903306" y="720943"/>
              <a:chExt cx="2156631" cy="1345663"/>
            </a:xfrm>
          </p:grpSpPr>
          <p:grpSp>
            <p:nvGrpSpPr>
              <p:cNvPr id="135" name="Group 134"/>
              <p:cNvGrpSpPr/>
              <p:nvPr/>
            </p:nvGrpSpPr>
            <p:grpSpPr>
              <a:xfrm rot="1333275">
                <a:off x="5903306" y="723814"/>
                <a:ext cx="1421331" cy="843479"/>
                <a:chOff x="5697811" y="685800"/>
                <a:chExt cx="1421331" cy="843479"/>
              </a:xfrm>
            </p:grpSpPr>
            <p:sp>
              <p:nvSpPr>
                <p:cNvPr id="143" name="Oval 142"/>
                <p:cNvSpPr/>
                <p:nvPr/>
              </p:nvSpPr>
              <p:spPr>
                <a:xfrm rot="2588304">
                  <a:off x="5697811" y="685800"/>
                  <a:ext cx="855389" cy="33408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44" name="Oval 143"/>
                <p:cNvSpPr/>
                <p:nvPr/>
              </p:nvSpPr>
              <p:spPr>
                <a:xfrm rot="2588304">
                  <a:off x="5977075" y="929120"/>
                  <a:ext cx="855389" cy="33408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45" name="Oval 144"/>
                <p:cNvSpPr/>
                <p:nvPr/>
              </p:nvSpPr>
              <p:spPr>
                <a:xfrm rot="2588304">
                  <a:off x="6263753" y="1195190"/>
                  <a:ext cx="855389" cy="33408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136" name="Group 135"/>
              <p:cNvGrpSpPr/>
              <p:nvPr/>
            </p:nvGrpSpPr>
            <p:grpSpPr>
              <a:xfrm rot="20043926" flipH="1">
                <a:off x="6638606" y="720943"/>
                <a:ext cx="1421331" cy="843479"/>
                <a:chOff x="5697811" y="685800"/>
                <a:chExt cx="1421331" cy="843479"/>
              </a:xfrm>
            </p:grpSpPr>
            <p:sp>
              <p:nvSpPr>
                <p:cNvPr id="140" name="Oval 139"/>
                <p:cNvSpPr/>
                <p:nvPr/>
              </p:nvSpPr>
              <p:spPr>
                <a:xfrm rot="2588304">
                  <a:off x="5697811" y="685800"/>
                  <a:ext cx="855389" cy="33408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41" name="Oval 140"/>
                <p:cNvSpPr/>
                <p:nvPr/>
              </p:nvSpPr>
              <p:spPr>
                <a:xfrm rot="2588304">
                  <a:off x="5977075" y="929120"/>
                  <a:ext cx="855389" cy="33408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42" name="Oval 141"/>
                <p:cNvSpPr/>
                <p:nvPr/>
              </p:nvSpPr>
              <p:spPr>
                <a:xfrm rot="2588304">
                  <a:off x="6263753" y="1195190"/>
                  <a:ext cx="855389" cy="33408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137" name="Group 136"/>
              <p:cNvGrpSpPr/>
              <p:nvPr/>
            </p:nvGrpSpPr>
            <p:grpSpPr>
              <a:xfrm>
                <a:off x="6637342" y="1433253"/>
                <a:ext cx="689112" cy="633353"/>
                <a:chOff x="6096000" y="1134334"/>
                <a:chExt cx="1371600" cy="1260618"/>
              </a:xfrm>
            </p:grpSpPr>
            <p:sp>
              <p:nvSpPr>
                <p:cNvPr id="138" name="Quad Arrow Callout 137"/>
                <p:cNvSpPr/>
                <p:nvPr/>
              </p:nvSpPr>
              <p:spPr>
                <a:xfrm>
                  <a:off x="6096000" y="1134334"/>
                  <a:ext cx="1371600" cy="1260618"/>
                </a:xfrm>
                <a:prstGeom prst="quadArrowCallout">
                  <a:avLst>
                    <a:gd name="adj1" fmla="val 37030"/>
                    <a:gd name="adj2" fmla="val 18515"/>
                    <a:gd name="adj3" fmla="val 18515"/>
                    <a:gd name="adj4" fmla="val 48123"/>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9" name="Quad Arrow Callout 138"/>
                <p:cNvSpPr/>
                <p:nvPr/>
              </p:nvSpPr>
              <p:spPr>
                <a:xfrm>
                  <a:off x="6355679" y="1358566"/>
                  <a:ext cx="838200" cy="770378"/>
                </a:xfrm>
                <a:prstGeom prst="quadArrowCallout">
                  <a:avLst>
                    <a:gd name="adj1" fmla="val 37030"/>
                    <a:gd name="adj2" fmla="val 18515"/>
                    <a:gd name="adj3" fmla="val 18515"/>
                    <a:gd name="adj4" fmla="val 48123"/>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grpSp>
        <p:nvGrpSpPr>
          <p:cNvPr id="168" name="Group 167"/>
          <p:cNvGrpSpPr/>
          <p:nvPr/>
        </p:nvGrpSpPr>
        <p:grpSpPr>
          <a:xfrm>
            <a:off x="3768570" y="1759088"/>
            <a:ext cx="1713778" cy="4064220"/>
            <a:chOff x="3694850" y="612373"/>
            <a:chExt cx="2211323" cy="5244147"/>
          </a:xfrm>
        </p:grpSpPr>
        <p:sp>
          <p:nvSpPr>
            <p:cNvPr id="169" name="Oval 168"/>
            <p:cNvSpPr/>
            <p:nvPr/>
          </p:nvSpPr>
          <p:spPr>
            <a:xfrm>
              <a:off x="5333207" y="3578273"/>
              <a:ext cx="497541" cy="6164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70" name="Oval 169"/>
            <p:cNvSpPr/>
            <p:nvPr/>
          </p:nvSpPr>
          <p:spPr>
            <a:xfrm>
              <a:off x="3828975" y="3593580"/>
              <a:ext cx="497541" cy="6164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71" name="Oval 170"/>
            <p:cNvSpPr/>
            <p:nvPr/>
          </p:nvSpPr>
          <p:spPr>
            <a:xfrm>
              <a:off x="4359408" y="5240087"/>
              <a:ext cx="517337" cy="616433"/>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72" name="Oval 171"/>
            <p:cNvSpPr/>
            <p:nvPr/>
          </p:nvSpPr>
          <p:spPr>
            <a:xfrm>
              <a:off x="4907260" y="5238573"/>
              <a:ext cx="493581" cy="616433"/>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73" name="Trapezoid 172"/>
            <p:cNvSpPr/>
            <p:nvPr/>
          </p:nvSpPr>
          <p:spPr>
            <a:xfrm rot="577485">
              <a:off x="3858408" y="2146827"/>
              <a:ext cx="847165" cy="1842247"/>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74" name="Trapezoid 173"/>
            <p:cNvSpPr/>
            <p:nvPr/>
          </p:nvSpPr>
          <p:spPr>
            <a:xfrm rot="21170635">
              <a:off x="5059008" y="2146928"/>
              <a:ext cx="847165" cy="1842247"/>
            </a:xfrm>
            <a:prstGeom prst="trapezoid">
              <a:avLst>
                <a:gd name="adj" fmla="val 302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75" name="Trapezoid 174"/>
            <p:cNvSpPr/>
            <p:nvPr/>
          </p:nvSpPr>
          <p:spPr>
            <a:xfrm rot="10800000">
              <a:off x="4312137" y="2158432"/>
              <a:ext cx="1058277" cy="1600201"/>
            </a:xfrm>
            <a:prstGeom prst="trapezoid">
              <a:avLst>
                <a:gd name="adj" fmla="val 912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76" name="Trapezoid 175"/>
            <p:cNvSpPr/>
            <p:nvPr/>
          </p:nvSpPr>
          <p:spPr>
            <a:xfrm>
              <a:off x="4179095" y="3758636"/>
              <a:ext cx="1301676" cy="1700898"/>
            </a:xfrm>
            <a:prstGeom prst="trapezoid">
              <a:avLst>
                <a:gd name="adj" fmla="val 1853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77" name="Cloud 176"/>
            <p:cNvSpPr/>
            <p:nvPr/>
          </p:nvSpPr>
          <p:spPr>
            <a:xfrm rot="21261055">
              <a:off x="4632570" y="1051467"/>
              <a:ext cx="1245530" cy="1589447"/>
            </a:xfrm>
            <a:prstGeom prst="cloud">
              <a:avLst/>
            </a:prstGeom>
            <a:solidFill>
              <a:srgbClr val="4E30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78" name="Cloud 177"/>
            <p:cNvSpPr/>
            <p:nvPr/>
          </p:nvSpPr>
          <p:spPr>
            <a:xfrm rot="9086649">
              <a:off x="3694850" y="1121251"/>
              <a:ext cx="1245530" cy="1430868"/>
            </a:xfrm>
            <a:prstGeom prst="cloud">
              <a:avLst/>
            </a:prstGeom>
            <a:solidFill>
              <a:srgbClr val="4E30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79" name="Isosceles Triangle 178"/>
            <p:cNvSpPr/>
            <p:nvPr/>
          </p:nvSpPr>
          <p:spPr>
            <a:xfrm rot="10800000">
              <a:off x="4621826" y="2321525"/>
              <a:ext cx="432499" cy="343951"/>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80" name="Oval 179"/>
            <p:cNvSpPr/>
            <p:nvPr/>
          </p:nvSpPr>
          <p:spPr>
            <a:xfrm>
              <a:off x="4159905" y="735929"/>
              <a:ext cx="1317629" cy="16324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181" name="Group 180"/>
            <p:cNvGrpSpPr/>
            <p:nvPr/>
          </p:nvGrpSpPr>
          <p:grpSpPr>
            <a:xfrm>
              <a:off x="3968098" y="612373"/>
              <a:ext cx="1771040" cy="671400"/>
              <a:chOff x="5722762" y="331877"/>
              <a:chExt cx="1771040" cy="671400"/>
            </a:xfrm>
            <a:solidFill>
              <a:srgbClr val="DAA600"/>
            </a:solidFill>
          </p:grpSpPr>
          <p:sp>
            <p:nvSpPr>
              <p:cNvPr id="214" name="Oval 213"/>
              <p:cNvSpPr/>
              <p:nvPr/>
            </p:nvSpPr>
            <p:spPr>
              <a:xfrm>
                <a:off x="5722763" y="331877"/>
                <a:ext cx="1771039" cy="66391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15" name="Rounded Rectangle 214"/>
              <p:cNvSpPr/>
              <p:nvPr/>
            </p:nvSpPr>
            <p:spPr>
              <a:xfrm>
                <a:off x="5722762" y="767052"/>
                <a:ext cx="1771040" cy="23622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182" name="Group 64"/>
            <p:cNvGrpSpPr/>
            <p:nvPr/>
          </p:nvGrpSpPr>
          <p:grpSpPr>
            <a:xfrm flipH="1">
              <a:off x="4409504" y="3611136"/>
              <a:ext cx="995512" cy="1107825"/>
              <a:chOff x="7543805" y="3605661"/>
              <a:chExt cx="1066795" cy="1042539"/>
            </a:xfrm>
          </p:grpSpPr>
          <p:sp>
            <p:nvSpPr>
              <p:cNvPr id="209" name="Rounded Rectangle 208"/>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210" name="Group 162"/>
              <p:cNvGrpSpPr/>
              <p:nvPr/>
            </p:nvGrpSpPr>
            <p:grpSpPr>
              <a:xfrm>
                <a:off x="7543805" y="3605661"/>
                <a:ext cx="418448" cy="1042539"/>
                <a:chOff x="6827799" y="4847065"/>
                <a:chExt cx="794795" cy="1996712"/>
              </a:xfrm>
              <a:solidFill>
                <a:srgbClr val="D98A33"/>
              </a:solidFill>
            </p:grpSpPr>
            <p:sp>
              <p:nvSpPr>
                <p:cNvPr id="211" name="Double Wave 210"/>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12" name="Double Wave 1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13" name="Rounded Rectangle 212"/>
                <p:cNvSpPr/>
                <p:nvPr/>
              </p:nvSpPr>
              <p:spPr>
                <a:xfrm>
                  <a:off x="7103985" y="4847065"/>
                  <a:ext cx="518609" cy="47088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nvGrpSpPr>
            <p:cNvPr id="183" name="Group 182"/>
            <p:cNvGrpSpPr/>
            <p:nvPr/>
          </p:nvGrpSpPr>
          <p:grpSpPr>
            <a:xfrm>
              <a:off x="4202579" y="5154240"/>
              <a:ext cx="1223663" cy="272001"/>
              <a:chOff x="304800" y="2651912"/>
              <a:chExt cx="2514600" cy="376360"/>
            </a:xfrm>
          </p:grpSpPr>
          <p:grpSp>
            <p:nvGrpSpPr>
              <p:cNvPr id="197" name="Group 196"/>
              <p:cNvGrpSpPr/>
              <p:nvPr/>
            </p:nvGrpSpPr>
            <p:grpSpPr>
              <a:xfrm>
                <a:off x="304800" y="2665478"/>
                <a:ext cx="685800" cy="362794"/>
                <a:chOff x="304800" y="2665477"/>
                <a:chExt cx="1447800" cy="765899"/>
              </a:xfrm>
            </p:grpSpPr>
            <p:sp>
              <p:nvSpPr>
                <p:cNvPr id="207" name="Plaque 206"/>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08" name="Plaque 207"/>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198" name="Group 197"/>
              <p:cNvGrpSpPr/>
              <p:nvPr/>
            </p:nvGrpSpPr>
            <p:grpSpPr>
              <a:xfrm>
                <a:off x="914400" y="2660956"/>
                <a:ext cx="685800" cy="362794"/>
                <a:chOff x="304800" y="2665477"/>
                <a:chExt cx="1447800" cy="765899"/>
              </a:xfrm>
            </p:grpSpPr>
            <p:sp>
              <p:nvSpPr>
                <p:cNvPr id="205" name="Plaque 204"/>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06" name="Plaque 205"/>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199" name="Group 198"/>
              <p:cNvGrpSpPr/>
              <p:nvPr/>
            </p:nvGrpSpPr>
            <p:grpSpPr>
              <a:xfrm>
                <a:off x="1524000" y="2656434"/>
                <a:ext cx="685800" cy="362794"/>
                <a:chOff x="304800" y="2665477"/>
                <a:chExt cx="1447800" cy="765899"/>
              </a:xfrm>
            </p:grpSpPr>
            <p:sp>
              <p:nvSpPr>
                <p:cNvPr id="203" name="Plaque 202"/>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04" name="Plaque 203"/>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00" name="Group 199"/>
              <p:cNvGrpSpPr/>
              <p:nvPr/>
            </p:nvGrpSpPr>
            <p:grpSpPr>
              <a:xfrm>
                <a:off x="2133600" y="2651912"/>
                <a:ext cx="685800" cy="362794"/>
                <a:chOff x="304800" y="2665477"/>
                <a:chExt cx="1447800" cy="765899"/>
              </a:xfrm>
            </p:grpSpPr>
            <p:sp>
              <p:nvSpPr>
                <p:cNvPr id="201" name="Plaque 200"/>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02" name="Plaque 201"/>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nvGrpSpPr>
            <p:cNvPr id="184" name="Group 183"/>
            <p:cNvGrpSpPr/>
            <p:nvPr/>
          </p:nvGrpSpPr>
          <p:grpSpPr>
            <a:xfrm>
              <a:off x="3945738" y="966073"/>
              <a:ext cx="1793400" cy="326659"/>
              <a:chOff x="304800" y="2651912"/>
              <a:chExt cx="2514600" cy="376360"/>
            </a:xfrm>
          </p:grpSpPr>
          <p:grpSp>
            <p:nvGrpSpPr>
              <p:cNvPr id="185" name="Group 184"/>
              <p:cNvGrpSpPr/>
              <p:nvPr/>
            </p:nvGrpSpPr>
            <p:grpSpPr>
              <a:xfrm>
                <a:off x="304800" y="2665478"/>
                <a:ext cx="685800" cy="362794"/>
                <a:chOff x="304800" y="2665477"/>
                <a:chExt cx="1447800" cy="765899"/>
              </a:xfrm>
            </p:grpSpPr>
            <p:sp>
              <p:nvSpPr>
                <p:cNvPr id="195" name="Plaque 194"/>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96" name="Plaque 195"/>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186" name="Group 185"/>
              <p:cNvGrpSpPr/>
              <p:nvPr/>
            </p:nvGrpSpPr>
            <p:grpSpPr>
              <a:xfrm>
                <a:off x="914400" y="2660956"/>
                <a:ext cx="685800" cy="362794"/>
                <a:chOff x="304800" y="2665477"/>
                <a:chExt cx="1447800" cy="765899"/>
              </a:xfrm>
            </p:grpSpPr>
            <p:sp>
              <p:nvSpPr>
                <p:cNvPr id="193" name="Plaque 192"/>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94" name="Plaque 193"/>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187" name="Group 186"/>
              <p:cNvGrpSpPr/>
              <p:nvPr/>
            </p:nvGrpSpPr>
            <p:grpSpPr>
              <a:xfrm>
                <a:off x="1524000" y="2656434"/>
                <a:ext cx="685800" cy="362794"/>
                <a:chOff x="304800" y="2665477"/>
                <a:chExt cx="1447800" cy="765899"/>
              </a:xfrm>
            </p:grpSpPr>
            <p:sp>
              <p:nvSpPr>
                <p:cNvPr id="191" name="Plaque 190"/>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92" name="Plaque 191"/>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188" name="Group 187"/>
              <p:cNvGrpSpPr/>
              <p:nvPr/>
            </p:nvGrpSpPr>
            <p:grpSpPr>
              <a:xfrm>
                <a:off x="2133600" y="2651912"/>
                <a:ext cx="685800" cy="362794"/>
                <a:chOff x="304800" y="2665477"/>
                <a:chExt cx="1447800" cy="765899"/>
              </a:xfrm>
            </p:grpSpPr>
            <p:sp>
              <p:nvSpPr>
                <p:cNvPr id="189" name="Plaque 188"/>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90" name="Plaque 189"/>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sp>
        <p:nvSpPr>
          <p:cNvPr id="216" name="TextBox 215"/>
          <p:cNvSpPr txBox="1"/>
          <p:nvPr/>
        </p:nvSpPr>
        <p:spPr>
          <a:xfrm>
            <a:off x="7732920" y="1200918"/>
            <a:ext cx="4156377" cy="1477328"/>
          </a:xfrm>
          <a:prstGeom prst="rect">
            <a:avLst/>
          </a:prstGeom>
          <a:noFill/>
        </p:spPr>
        <p:txBody>
          <a:bodyPr wrap="square" rtlCol="0">
            <a:spAutoFit/>
          </a:bodyPr>
          <a:lstStyle/>
          <a:p>
            <a:r>
              <a:rPr lang="en-US" dirty="0">
                <a:solidFill>
                  <a:schemeClr val="bg1"/>
                </a:solidFill>
                <a:latin typeface="Abadi" panose="020B0604020104020204" pitchFamily="34" charset="0"/>
              </a:rPr>
              <a:t>With this strange request he married Gomer (daughter of </a:t>
            </a:r>
            <a:r>
              <a:rPr lang="en-US" dirty="0" err="1">
                <a:solidFill>
                  <a:schemeClr val="bg1"/>
                </a:solidFill>
                <a:latin typeface="Abadi" panose="020B0604020104020204" pitchFamily="34" charset="0"/>
              </a:rPr>
              <a:t>Diblaim</a:t>
            </a:r>
            <a:r>
              <a:rPr lang="en-US" dirty="0">
                <a:solidFill>
                  <a:schemeClr val="bg1"/>
                </a:solidFill>
                <a:latin typeface="Abadi" panose="020B0604020104020204" pitchFamily="34" charset="0"/>
              </a:rPr>
              <a:t>) and by her Hosea had a son, </a:t>
            </a:r>
            <a:r>
              <a:rPr lang="en-US" dirty="0" err="1">
                <a:solidFill>
                  <a:schemeClr val="bg1"/>
                </a:solidFill>
                <a:latin typeface="Abadi" panose="020B0604020104020204" pitchFamily="34" charset="0"/>
              </a:rPr>
              <a:t>Jezreel</a:t>
            </a:r>
            <a:r>
              <a:rPr lang="en-US" dirty="0">
                <a:solidFill>
                  <a:schemeClr val="bg1"/>
                </a:solidFill>
                <a:latin typeface="Abadi" panose="020B0604020104020204" pitchFamily="34" charset="0"/>
              </a:rPr>
              <a:t>, then a daughter, </a:t>
            </a:r>
            <a:r>
              <a:rPr lang="en-US" dirty="0" err="1">
                <a:solidFill>
                  <a:schemeClr val="bg1"/>
                </a:solidFill>
                <a:latin typeface="Abadi" panose="020B0604020104020204" pitchFamily="34" charset="0"/>
              </a:rPr>
              <a:t>Loruhamah</a:t>
            </a:r>
            <a:r>
              <a:rPr lang="en-US" dirty="0">
                <a:solidFill>
                  <a:schemeClr val="bg1"/>
                </a:solidFill>
                <a:latin typeface="Abadi" panose="020B0604020104020204" pitchFamily="34" charset="0"/>
              </a:rPr>
              <a:t>, then another son, </a:t>
            </a:r>
            <a:r>
              <a:rPr lang="en-US" dirty="0" err="1">
                <a:solidFill>
                  <a:schemeClr val="bg1"/>
                </a:solidFill>
                <a:latin typeface="Abadi" panose="020B0604020104020204" pitchFamily="34" charset="0"/>
              </a:rPr>
              <a:t>Loammi</a:t>
            </a:r>
            <a:endParaRPr lang="en-US" dirty="0">
              <a:solidFill>
                <a:schemeClr val="bg1"/>
              </a:solidFill>
              <a:latin typeface="Abadi" panose="020B0604020104020204" pitchFamily="34" charset="0"/>
            </a:endParaRPr>
          </a:p>
        </p:txBody>
      </p:sp>
      <p:sp>
        <p:nvSpPr>
          <p:cNvPr id="217" name="TextBox 216"/>
          <p:cNvSpPr txBox="1"/>
          <p:nvPr/>
        </p:nvSpPr>
        <p:spPr>
          <a:xfrm>
            <a:off x="204961" y="6171454"/>
            <a:ext cx="3359460" cy="369332"/>
          </a:xfrm>
          <a:prstGeom prst="rect">
            <a:avLst/>
          </a:prstGeom>
          <a:noFill/>
        </p:spPr>
        <p:txBody>
          <a:bodyPr wrap="square" rtlCol="0">
            <a:spAutoFit/>
          </a:bodyPr>
          <a:lstStyle/>
          <a:p>
            <a:r>
              <a:rPr lang="en-US" dirty="0">
                <a:solidFill>
                  <a:schemeClr val="bg1"/>
                </a:solidFill>
                <a:latin typeface="Abadi" panose="020B0604020104020204" pitchFamily="34" charset="0"/>
              </a:rPr>
              <a:t>Hosea 1:3-9</a:t>
            </a:r>
          </a:p>
        </p:txBody>
      </p:sp>
      <p:grpSp>
        <p:nvGrpSpPr>
          <p:cNvPr id="218" name="Group 217"/>
          <p:cNvGrpSpPr/>
          <p:nvPr/>
        </p:nvGrpSpPr>
        <p:grpSpPr>
          <a:xfrm>
            <a:off x="8188781" y="2886826"/>
            <a:ext cx="3478411" cy="3196231"/>
            <a:chOff x="457200" y="821109"/>
            <a:chExt cx="3478411" cy="3196231"/>
          </a:xfrm>
        </p:grpSpPr>
        <p:sp>
          <p:nvSpPr>
            <p:cNvPr id="219" name="Rectangle 218"/>
            <p:cNvSpPr/>
            <p:nvPr/>
          </p:nvSpPr>
          <p:spPr>
            <a:xfrm>
              <a:off x="457200" y="1447800"/>
              <a:ext cx="1676400" cy="5334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badi" panose="020B0604020104020204" pitchFamily="34" charset="0"/>
                </a:rPr>
                <a:t>Hosea</a:t>
              </a:r>
            </a:p>
          </p:txBody>
        </p:sp>
        <p:sp>
          <p:nvSpPr>
            <p:cNvPr id="220" name="Rectangle 219"/>
            <p:cNvSpPr/>
            <p:nvPr/>
          </p:nvSpPr>
          <p:spPr>
            <a:xfrm>
              <a:off x="2259211" y="821109"/>
              <a:ext cx="1676400" cy="5334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Abadi" panose="020B0604020104020204" pitchFamily="34" charset="0"/>
                </a:rPr>
                <a:t>Diblaim</a:t>
              </a:r>
              <a:endParaRPr lang="en-US" dirty="0">
                <a:latin typeface="Abadi" panose="020B0604020104020204" pitchFamily="34" charset="0"/>
              </a:endParaRPr>
            </a:p>
          </p:txBody>
        </p:sp>
        <p:sp>
          <p:nvSpPr>
            <p:cNvPr id="221" name="Rectangle 220"/>
            <p:cNvSpPr/>
            <p:nvPr/>
          </p:nvSpPr>
          <p:spPr>
            <a:xfrm>
              <a:off x="2245894" y="1443789"/>
              <a:ext cx="1676400" cy="533400"/>
            </a:xfrm>
            <a:prstGeom prst="rect">
              <a:avLst/>
            </a:prstGeom>
            <a:solidFill>
              <a:srgbClr val="FF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badi" panose="020B0604020104020204" pitchFamily="34" charset="0"/>
                </a:rPr>
                <a:t>Gomer</a:t>
              </a:r>
            </a:p>
          </p:txBody>
        </p:sp>
        <p:sp>
          <p:nvSpPr>
            <p:cNvPr id="222" name="Rectangle 221"/>
            <p:cNvSpPr/>
            <p:nvPr/>
          </p:nvSpPr>
          <p:spPr>
            <a:xfrm>
              <a:off x="1294146" y="2131164"/>
              <a:ext cx="1676400" cy="5334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Abadi" panose="020B0604020104020204" pitchFamily="34" charset="0"/>
                </a:rPr>
                <a:t>Jezreel</a:t>
              </a:r>
              <a:endParaRPr lang="en-US" dirty="0">
                <a:latin typeface="Abadi" panose="020B0604020104020204" pitchFamily="34" charset="0"/>
              </a:endParaRPr>
            </a:p>
          </p:txBody>
        </p:sp>
        <p:sp>
          <p:nvSpPr>
            <p:cNvPr id="223" name="Rectangle 222"/>
            <p:cNvSpPr/>
            <p:nvPr/>
          </p:nvSpPr>
          <p:spPr>
            <a:xfrm>
              <a:off x="1295400" y="2822551"/>
              <a:ext cx="1676400" cy="533400"/>
            </a:xfrm>
            <a:prstGeom prst="rect">
              <a:avLst/>
            </a:prstGeom>
            <a:solidFill>
              <a:srgbClr val="FF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Abadi" panose="020B0604020104020204" pitchFamily="34" charset="0"/>
                </a:rPr>
                <a:t>Loruhamah</a:t>
              </a:r>
              <a:endParaRPr lang="en-US" dirty="0">
                <a:latin typeface="Abadi" panose="020B0604020104020204" pitchFamily="34" charset="0"/>
              </a:endParaRPr>
            </a:p>
          </p:txBody>
        </p:sp>
        <p:sp>
          <p:nvSpPr>
            <p:cNvPr id="224" name="Rectangle 223"/>
            <p:cNvSpPr/>
            <p:nvPr/>
          </p:nvSpPr>
          <p:spPr>
            <a:xfrm>
              <a:off x="1296516" y="3483940"/>
              <a:ext cx="1676400" cy="5334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Abadi" panose="020B0604020104020204" pitchFamily="34" charset="0"/>
                </a:rPr>
                <a:t>Loammi</a:t>
              </a:r>
              <a:endParaRPr lang="en-US" dirty="0">
                <a:latin typeface="Abadi" panose="020B0604020104020204" pitchFamily="34" charset="0"/>
              </a:endParaRPr>
            </a:p>
          </p:txBody>
        </p:sp>
      </p:grpSp>
    </p:spTree>
    <p:extLst>
      <p:ext uri="{BB962C8B-B14F-4D97-AF65-F5344CB8AC3E}">
        <p14:creationId xmlns:p14="http://schemas.microsoft.com/office/powerpoint/2010/main" val="52849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 y="-1"/>
            <a:ext cx="12237095" cy="6858001"/>
          </a:xfrm>
          <a:prstGeom prst="rect">
            <a:avLst/>
          </a:prstGeom>
        </p:spPr>
      </p:pic>
      <p:pic>
        <p:nvPicPr>
          <p:cNvPr id="2" name="Picture 1"/>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974" y="193964"/>
            <a:ext cx="11876335" cy="6414653"/>
          </a:xfrm>
          <a:prstGeom prst="rect">
            <a:avLst/>
          </a:prstGeom>
        </p:spPr>
      </p:pic>
      <p:grpSp>
        <p:nvGrpSpPr>
          <p:cNvPr id="5" name="Group 4"/>
          <p:cNvGrpSpPr/>
          <p:nvPr/>
        </p:nvGrpSpPr>
        <p:grpSpPr>
          <a:xfrm>
            <a:off x="9236669" y="1193001"/>
            <a:ext cx="2110203" cy="4501217"/>
            <a:chOff x="3694850" y="612373"/>
            <a:chExt cx="2211323" cy="5244147"/>
          </a:xfrm>
        </p:grpSpPr>
        <p:sp>
          <p:nvSpPr>
            <p:cNvPr id="6" name="Oval 5"/>
            <p:cNvSpPr/>
            <p:nvPr/>
          </p:nvSpPr>
          <p:spPr>
            <a:xfrm>
              <a:off x="5333207" y="3578273"/>
              <a:ext cx="497541" cy="6164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 name="Oval 6"/>
            <p:cNvSpPr/>
            <p:nvPr/>
          </p:nvSpPr>
          <p:spPr>
            <a:xfrm>
              <a:off x="3828975" y="3593580"/>
              <a:ext cx="497541" cy="6164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 name="Oval 7"/>
            <p:cNvSpPr/>
            <p:nvPr/>
          </p:nvSpPr>
          <p:spPr>
            <a:xfrm>
              <a:off x="4359408" y="5240087"/>
              <a:ext cx="517337" cy="616433"/>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 name="Oval 8"/>
            <p:cNvSpPr/>
            <p:nvPr/>
          </p:nvSpPr>
          <p:spPr>
            <a:xfrm>
              <a:off x="4907260" y="5238573"/>
              <a:ext cx="493581" cy="616433"/>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 name="Trapezoid 9"/>
            <p:cNvSpPr/>
            <p:nvPr/>
          </p:nvSpPr>
          <p:spPr>
            <a:xfrm rot="577485">
              <a:off x="3858408" y="2146827"/>
              <a:ext cx="847165" cy="1842247"/>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 name="Trapezoid 10"/>
            <p:cNvSpPr/>
            <p:nvPr/>
          </p:nvSpPr>
          <p:spPr>
            <a:xfrm rot="21170635">
              <a:off x="5059008" y="2146928"/>
              <a:ext cx="847165" cy="1842247"/>
            </a:xfrm>
            <a:prstGeom prst="trapezoid">
              <a:avLst>
                <a:gd name="adj" fmla="val 302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 name="Trapezoid 11"/>
            <p:cNvSpPr/>
            <p:nvPr/>
          </p:nvSpPr>
          <p:spPr>
            <a:xfrm rot="10800000">
              <a:off x="4312137" y="2158432"/>
              <a:ext cx="1058277" cy="1600201"/>
            </a:xfrm>
            <a:prstGeom prst="trapezoid">
              <a:avLst>
                <a:gd name="adj" fmla="val 912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 name="Trapezoid 12"/>
            <p:cNvSpPr/>
            <p:nvPr/>
          </p:nvSpPr>
          <p:spPr>
            <a:xfrm>
              <a:off x="4179095" y="3758636"/>
              <a:ext cx="1301676" cy="1700898"/>
            </a:xfrm>
            <a:prstGeom prst="trapezoid">
              <a:avLst>
                <a:gd name="adj" fmla="val 1853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4" name="Cloud 13"/>
            <p:cNvSpPr/>
            <p:nvPr/>
          </p:nvSpPr>
          <p:spPr>
            <a:xfrm rot="21261055">
              <a:off x="4632570" y="1051467"/>
              <a:ext cx="1245530" cy="1589447"/>
            </a:xfrm>
            <a:prstGeom prst="cloud">
              <a:avLst/>
            </a:prstGeom>
            <a:solidFill>
              <a:srgbClr val="4E30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 name="Cloud 14"/>
            <p:cNvSpPr/>
            <p:nvPr/>
          </p:nvSpPr>
          <p:spPr>
            <a:xfrm rot="9086649">
              <a:off x="3694850" y="1121251"/>
              <a:ext cx="1245530" cy="1430868"/>
            </a:xfrm>
            <a:prstGeom prst="cloud">
              <a:avLst/>
            </a:prstGeom>
            <a:solidFill>
              <a:srgbClr val="4E30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6" name="Isosceles Triangle 15"/>
            <p:cNvSpPr/>
            <p:nvPr/>
          </p:nvSpPr>
          <p:spPr>
            <a:xfrm rot="10800000">
              <a:off x="4621826" y="2321525"/>
              <a:ext cx="432499" cy="343951"/>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7" name="Oval 16"/>
            <p:cNvSpPr/>
            <p:nvPr/>
          </p:nvSpPr>
          <p:spPr>
            <a:xfrm>
              <a:off x="4159905" y="735929"/>
              <a:ext cx="1317629" cy="16324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18" name="Group 17"/>
            <p:cNvGrpSpPr/>
            <p:nvPr/>
          </p:nvGrpSpPr>
          <p:grpSpPr>
            <a:xfrm>
              <a:off x="3968098" y="612373"/>
              <a:ext cx="1771040" cy="671400"/>
              <a:chOff x="5722762" y="331877"/>
              <a:chExt cx="1771040" cy="671400"/>
            </a:xfrm>
            <a:solidFill>
              <a:srgbClr val="DAA600"/>
            </a:solidFill>
          </p:grpSpPr>
          <p:sp>
            <p:nvSpPr>
              <p:cNvPr id="52" name="Oval 51"/>
              <p:cNvSpPr/>
              <p:nvPr/>
            </p:nvSpPr>
            <p:spPr>
              <a:xfrm>
                <a:off x="5722763" y="331877"/>
                <a:ext cx="1771039" cy="66391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3" name="Rounded Rectangle 52"/>
              <p:cNvSpPr/>
              <p:nvPr/>
            </p:nvSpPr>
            <p:spPr>
              <a:xfrm>
                <a:off x="5722762" y="767052"/>
                <a:ext cx="1771040" cy="23622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19" name="Group 64"/>
            <p:cNvGrpSpPr/>
            <p:nvPr/>
          </p:nvGrpSpPr>
          <p:grpSpPr>
            <a:xfrm flipH="1">
              <a:off x="4409504" y="3611136"/>
              <a:ext cx="995512" cy="1107825"/>
              <a:chOff x="7543805" y="3605661"/>
              <a:chExt cx="1066795" cy="1042539"/>
            </a:xfrm>
          </p:grpSpPr>
          <p:sp>
            <p:nvSpPr>
              <p:cNvPr id="47" name="Rounded Rectangle 46"/>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48" name="Group 162"/>
              <p:cNvGrpSpPr/>
              <p:nvPr/>
            </p:nvGrpSpPr>
            <p:grpSpPr>
              <a:xfrm>
                <a:off x="7543805" y="3605661"/>
                <a:ext cx="418448" cy="1042539"/>
                <a:chOff x="6827799" y="4847065"/>
                <a:chExt cx="794795" cy="1996712"/>
              </a:xfrm>
              <a:solidFill>
                <a:srgbClr val="D98A33"/>
              </a:solidFill>
            </p:grpSpPr>
            <p:sp>
              <p:nvSpPr>
                <p:cNvPr id="49" name="Double Wave 48"/>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0" name="Double Wave 1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1" name="Rounded Rectangle 50"/>
                <p:cNvSpPr/>
                <p:nvPr/>
              </p:nvSpPr>
              <p:spPr>
                <a:xfrm>
                  <a:off x="7103985" y="4847065"/>
                  <a:ext cx="518609" cy="47088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nvGrpSpPr>
            <p:cNvPr id="20" name="Group 19"/>
            <p:cNvGrpSpPr/>
            <p:nvPr/>
          </p:nvGrpSpPr>
          <p:grpSpPr>
            <a:xfrm>
              <a:off x="4202579" y="5154240"/>
              <a:ext cx="1223663" cy="272001"/>
              <a:chOff x="304800" y="2651912"/>
              <a:chExt cx="2514600" cy="376360"/>
            </a:xfrm>
          </p:grpSpPr>
          <p:grpSp>
            <p:nvGrpSpPr>
              <p:cNvPr id="35" name="Group 34"/>
              <p:cNvGrpSpPr/>
              <p:nvPr/>
            </p:nvGrpSpPr>
            <p:grpSpPr>
              <a:xfrm>
                <a:off x="304800" y="2665478"/>
                <a:ext cx="685800" cy="362794"/>
                <a:chOff x="304800" y="2665477"/>
                <a:chExt cx="1447800" cy="765899"/>
              </a:xfrm>
            </p:grpSpPr>
            <p:sp>
              <p:nvSpPr>
                <p:cNvPr id="45" name="Plaque 44"/>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6" name="Plaque 45"/>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36" name="Group 35"/>
              <p:cNvGrpSpPr/>
              <p:nvPr/>
            </p:nvGrpSpPr>
            <p:grpSpPr>
              <a:xfrm>
                <a:off x="914400" y="2660956"/>
                <a:ext cx="685800" cy="362794"/>
                <a:chOff x="304800" y="2665477"/>
                <a:chExt cx="1447800" cy="765899"/>
              </a:xfrm>
            </p:grpSpPr>
            <p:sp>
              <p:nvSpPr>
                <p:cNvPr id="43" name="Plaque 42"/>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4" name="Plaque 43"/>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37" name="Group 36"/>
              <p:cNvGrpSpPr/>
              <p:nvPr/>
            </p:nvGrpSpPr>
            <p:grpSpPr>
              <a:xfrm>
                <a:off x="1524000" y="2656434"/>
                <a:ext cx="685800" cy="362794"/>
                <a:chOff x="304800" y="2665477"/>
                <a:chExt cx="1447800" cy="765899"/>
              </a:xfrm>
            </p:grpSpPr>
            <p:sp>
              <p:nvSpPr>
                <p:cNvPr id="41" name="Plaque 40"/>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2" name="Plaque 41"/>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38" name="Group 37"/>
              <p:cNvGrpSpPr/>
              <p:nvPr/>
            </p:nvGrpSpPr>
            <p:grpSpPr>
              <a:xfrm>
                <a:off x="2133600" y="2651912"/>
                <a:ext cx="685800" cy="362794"/>
                <a:chOff x="304800" y="2665477"/>
                <a:chExt cx="1447800" cy="765899"/>
              </a:xfrm>
            </p:grpSpPr>
            <p:sp>
              <p:nvSpPr>
                <p:cNvPr id="39" name="Plaque 38"/>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0" name="Plaque 39"/>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nvGrpSpPr>
            <p:cNvPr id="21" name="Group 20"/>
            <p:cNvGrpSpPr/>
            <p:nvPr/>
          </p:nvGrpSpPr>
          <p:grpSpPr>
            <a:xfrm>
              <a:off x="3945738" y="966073"/>
              <a:ext cx="1793400" cy="326659"/>
              <a:chOff x="304800" y="2651912"/>
              <a:chExt cx="2514600" cy="376360"/>
            </a:xfrm>
          </p:grpSpPr>
          <p:grpSp>
            <p:nvGrpSpPr>
              <p:cNvPr id="23" name="Group 22"/>
              <p:cNvGrpSpPr/>
              <p:nvPr/>
            </p:nvGrpSpPr>
            <p:grpSpPr>
              <a:xfrm>
                <a:off x="304800" y="2665478"/>
                <a:ext cx="685800" cy="362794"/>
                <a:chOff x="304800" y="2665477"/>
                <a:chExt cx="1447800" cy="765899"/>
              </a:xfrm>
            </p:grpSpPr>
            <p:sp>
              <p:nvSpPr>
                <p:cNvPr id="33" name="Plaque 32"/>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4" name="Plaque 33"/>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4" name="Group 23"/>
              <p:cNvGrpSpPr/>
              <p:nvPr/>
            </p:nvGrpSpPr>
            <p:grpSpPr>
              <a:xfrm>
                <a:off x="914400" y="2660956"/>
                <a:ext cx="685800" cy="362794"/>
                <a:chOff x="304800" y="2665477"/>
                <a:chExt cx="1447800" cy="765899"/>
              </a:xfrm>
            </p:grpSpPr>
            <p:sp>
              <p:nvSpPr>
                <p:cNvPr id="31" name="Plaque 30"/>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2" name="Plaque 31"/>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5" name="Group 24"/>
              <p:cNvGrpSpPr/>
              <p:nvPr/>
            </p:nvGrpSpPr>
            <p:grpSpPr>
              <a:xfrm>
                <a:off x="1524000" y="2656434"/>
                <a:ext cx="685800" cy="362794"/>
                <a:chOff x="304800" y="2665477"/>
                <a:chExt cx="1447800" cy="765899"/>
              </a:xfrm>
            </p:grpSpPr>
            <p:sp>
              <p:nvSpPr>
                <p:cNvPr id="29" name="Plaque 28"/>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0" name="Plaque 29"/>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6" name="Group 25"/>
              <p:cNvGrpSpPr/>
              <p:nvPr/>
            </p:nvGrpSpPr>
            <p:grpSpPr>
              <a:xfrm>
                <a:off x="2133600" y="2651912"/>
                <a:ext cx="685800" cy="362794"/>
                <a:chOff x="304800" y="2665477"/>
                <a:chExt cx="1447800" cy="765899"/>
              </a:xfrm>
            </p:grpSpPr>
            <p:sp>
              <p:nvSpPr>
                <p:cNvPr id="27" name="Plaque 26"/>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8" name="Plaque 27"/>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sp>
        <p:nvSpPr>
          <p:cNvPr id="55" name="TextBox 54"/>
          <p:cNvSpPr txBox="1"/>
          <p:nvPr/>
        </p:nvSpPr>
        <p:spPr>
          <a:xfrm>
            <a:off x="190974" y="1156086"/>
            <a:ext cx="8595447" cy="369332"/>
          </a:xfrm>
          <a:prstGeom prst="rect">
            <a:avLst/>
          </a:prstGeom>
          <a:noFill/>
        </p:spPr>
        <p:txBody>
          <a:bodyPr wrap="square" rtlCol="0">
            <a:spAutoFit/>
          </a:bodyPr>
          <a:lstStyle/>
          <a:p>
            <a:r>
              <a:rPr lang="en-US" dirty="0">
                <a:solidFill>
                  <a:schemeClr val="bg1"/>
                </a:solidFill>
                <a:latin typeface="Abadi" panose="020B0604020104020204" pitchFamily="34" charset="0"/>
              </a:rPr>
              <a:t>He was the son</a:t>
            </a:r>
          </a:p>
        </p:txBody>
      </p:sp>
      <p:grpSp>
        <p:nvGrpSpPr>
          <p:cNvPr id="3" name="Group 2"/>
          <p:cNvGrpSpPr/>
          <p:nvPr/>
        </p:nvGrpSpPr>
        <p:grpSpPr>
          <a:xfrm>
            <a:off x="-1" y="-1"/>
            <a:ext cx="12237095" cy="6858001"/>
            <a:chOff x="-1" y="-1"/>
            <a:chExt cx="12237095" cy="6858001"/>
          </a:xfrm>
        </p:grpSpPr>
        <p:pic>
          <p:nvPicPr>
            <p:cNvPr id="56" name="Picture 55"/>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 y="-1"/>
              <a:ext cx="12237095" cy="6858001"/>
            </a:xfrm>
            <a:prstGeom prst="rect">
              <a:avLst/>
            </a:prstGeom>
          </p:spPr>
        </p:pic>
        <p:pic>
          <p:nvPicPr>
            <p:cNvPr id="57" name="Picture 56"/>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80378" y="193964"/>
              <a:ext cx="11876335" cy="6414653"/>
            </a:xfrm>
            <a:prstGeom prst="rect">
              <a:avLst/>
            </a:prstGeom>
          </p:spPr>
        </p:pic>
      </p:grpSp>
      <p:sp>
        <p:nvSpPr>
          <p:cNvPr id="58" name="TextBox 57"/>
          <p:cNvSpPr txBox="1"/>
          <p:nvPr/>
        </p:nvSpPr>
        <p:spPr>
          <a:xfrm>
            <a:off x="1724633" y="1201686"/>
            <a:ext cx="8581215" cy="400110"/>
          </a:xfrm>
          <a:prstGeom prst="rect">
            <a:avLst/>
          </a:prstGeom>
          <a:noFill/>
        </p:spPr>
        <p:txBody>
          <a:bodyPr wrap="square" rtlCol="0">
            <a:spAutoFit/>
          </a:bodyPr>
          <a:lstStyle/>
          <a:p>
            <a:pPr algn="ctr"/>
            <a:r>
              <a:rPr lang="en-US" sz="2000" dirty="0">
                <a:solidFill>
                  <a:schemeClr val="bg1"/>
                </a:solidFill>
                <a:latin typeface="Abadi" panose="020B0604020104020204" pitchFamily="34" charset="0"/>
              </a:rPr>
              <a:t>Hosea was actually asked by God to marry a harlot. </a:t>
            </a:r>
          </a:p>
        </p:txBody>
      </p:sp>
      <p:sp>
        <p:nvSpPr>
          <p:cNvPr id="59" name="TextBox 58"/>
          <p:cNvSpPr txBox="1"/>
          <p:nvPr/>
        </p:nvSpPr>
        <p:spPr>
          <a:xfrm>
            <a:off x="-1" y="180196"/>
            <a:ext cx="12192000" cy="1107996"/>
          </a:xfrm>
          <a:prstGeom prst="rect">
            <a:avLst/>
          </a:prstGeom>
          <a:noFill/>
        </p:spPr>
        <p:txBody>
          <a:bodyPr wrap="square" rtlCol="0">
            <a:spAutoFit/>
          </a:bodyPr>
          <a:lstStyle/>
          <a:p>
            <a:pPr algn="ctr"/>
            <a:r>
              <a:rPr lang="en-US" sz="6600" dirty="0">
                <a:solidFill>
                  <a:schemeClr val="bg1"/>
                </a:solidFill>
                <a:latin typeface="Abadi" panose="020B0604020104020204" pitchFamily="34" charset="0"/>
              </a:rPr>
              <a:t>Interpretation #1</a:t>
            </a:r>
          </a:p>
        </p:txBody>
      </p:sp>
      <p:sp>
        <p:nvSpPr>
          <p:cNvPr id="217" name="TextBox 216"/>
          <p:cNvSpPr txBox="1"/>
          <p:nvPr/>
        </p:nvSpPr>
        <p:spPr>
          <a:xfrm>
            <a:off x="8607611" y="6115256"/>
            <a:ext cx="3359460" cy="369332"/>
          </a:xfrm>
          <a:prstGeom prst="rect">
            <a:avLst/>
          </a:prstGeom>
          <a:noFill/>
        </p:spPr>
        <p:txBody>
          <a:bodyPr wrap="square" rtlCol="0">
            <a:spAutoFit/>
          </a:bodyPr>
          <a:lstStyle/>
          <a:p>
            <a:pPr algn="r"/>
            <a:r>
              <a:rPr lang="en-US" dirty="0">
                <a:solidFill>
                  <a:schemeClr val="bg1"/>
                </a:solidFill>
                <a:latin typeface="Abadi" panose="020B0604020104020204" pitchFamily="34" charset="0"/>
              </a:rPr>
              <a:t>(5)</a:t>
            </a:r>
          </a:p>
        </p:txBody>
      </p:sp>
      <p:grpSp>
        <p:nvGrpSpPr>
          <p:cNvPr id="54" name="Group 53"/>
          <p:cNvGrpSpPr/>
          <p:nvPr/>
        </p:nvGrpSpPr>
        <p:grpSpPr>
          <a:xfrm>
            <a:off x="683071" y="1863104"/>
            <a:ext cx="2988384" cy="1737317"/>
            <a:chOff x="683071" y="1863104"/>
            <a:chExt cx="2988384" cy="1737317"/>
          </a:xfrm>
        </p:grpSpPr>
        <p:sp>
          <p:nvSpPr>
            <p:cNvPr id="216" name="TextBox 215"/>
            <p:cNvSpPr txBox="1"/>
            <p:nvPr/>
          </p:nvSpPr>
          <p:spPr>
            <a:xfrm>
              <a:off x="1361944" y="1863104"/>
              <a:ext cx="1270421" cy="400110"/>
            </a:xfrm>
            <a:prstGeom prst="rect">
              <a:avLst/>
            </a:prstGeom>
            <a:noFill/>
          </p:spPr>
          <p:txBody>
            <a:bodyPr wrap="square" rtlCol="0">
              <a:spAutoFit/>
            </a:bodyPr>
            <a:lstStyle/>
            <a:p>
              <a:r>
                <a:rPr lang="en-US" sz="2000" dirty="0">
                  <a:solidFill>
                    <a:schemeClr val="bg1"/>
                  </a:solidFill>
                  <a:latin typeface="Abadi" panose="020B0604020104020204" pitchFamily="34" charset="0"/>
                </a:rPr>
                <a:t>Scholars</a:t>
              </a:r>
            </a:p>
          </p:txBody>
        </p:sp>
        <p:sp>
          <p:nvSpPr>
            <p:cNvPr id="60" name="TextBox 59"/>
            <p:cNvSpPr txBox="1"/>
            <p:nvPr/>
          </p:nvSpPr>
          <p:spPr>
            <a:xfrm>
              <a:off x="683071" y="2276982"/>
              <a:ext cx="2988384" cy="1323439"/>
            </a:xfrm>
            <a:prstGeom prst="rect">
              <a:avLst/>
            </a:prstGeom>
            <a:noFill/>
          </p:spPr>
          <p:txBody>
            <a:bodyPr wrap="square" rtlCol="0">
              <a:spAutoFit/>
            </a:bodyPr>
            <a:lstStyle/>
            <a:p>
              <a:r>
                <a:rPr lang="en-US" sz="2000" dirty="0">
                  <a:solidFill>
                    <a:schemeClr val="bg1"/>
                  </a:solidFill>
                  <a:latin typeface="Abadi" panose="020B0604020104020204" pitchFamily="34" charset="0"/>
                </a:rPr>
                <a:t>This marriage served as an object lesson to call Israel’s attention to their carnal state</a:t>
              </a:r>
            </a:p>
          </p:txBody>
        </p:sp>
      </p:grpSp>
      <p:grpSp>
        <p:nvGrpSpPr>
          <p:cNvPr id="22" name="Group 21"/>
          <p:cNvGrpSpPr/>
          <p:nvPr/>
        </p:nvGrpSpPr>
        <p:grpSpPr>
          <a:xfrm>
            <a:off x="3458333" y="4623505"/>
            <a:ext cx="5804611" cy="1406104"/>
            <a:chOff x="6516371" y="3618421"/>
            <a:chExt cx="5804611" cy="1406104"/>
          </a:xfrm>
        </p:grpSpPr>
        <p:sp>
          <p:nvSpPr>
            <p:cNvPr id="61" name="TextBox 60"/>
            <p:cNvSpPr txBox="1"/>
            <p:nvPr/>
          </p:nvSpPr>
          <p:spPr>
            <a:xfrm>
              <a:off x="8551968" y="3618421"/>
              <a:ext cx="1270421" cy="400110"/>
            </a:xfrm>
            <a:prstGeom prst="rect">
              <a:avLst/>
            </a:prstGeom>
            <a:noFill/>
          </p:spPr>
          <p:txBody>
            <a:bodyPr wrap="square" rtlCol="0">
              <a:spAutoFit/>
            </a:bodyPr>
            <a:lstStyle/>
            <a:p>
              <a:r>
                <a:rPr lang="en-US" sz="2000" dirty="0">
                  <a:solidFill>
                    <a:schemeClr val="bg1"/>
                  </a:solidFill>
                  <a:latin typeface="Abadi" panose="020B0604020104020204" pitchFamily="34" charset="0"/>
                </a:rPr>
                <a:t>Others</a:t>
              </a:r>
            </a:p>
          </p:txBody>
        </p:sp>
        <p:sp>
          <p:nvSpPr>
            <p:cNvPr id="62" name="TextBox 61"/>
            <p:cNvSpPr txBox="1"/>
            <p:nvPr/>
          </p:nvSpPr>
          <p:spPr>
            <a:xfrm>
              <a:off x="6516371" y="4008862"/>
              <a:ext cx="5804611" cy="1015663"/>
            </a:xfrm>
            <a:prstGeom prst="rect">
              <a:avLst/>
            </a:prstGeom>
            <a:noFill/>
          </p:spPr>
          <p:txBody>
            <a:bodyPr wrap="square" rtlCol="0">
              <a:spAutoFit/>
            </a:bodyPr>
            <a:lstStyle/>
            <a:p>
              <a:r>
                <a:rPr lang="en-US" sz="2000" dirty="0">
                  <a:solidFill>
                    <a:schemeClr val="bg1"/>
                  </a:solidFill>
                  <a:latin typeface="Abadi" panose="020B0604020104020204" pitchFamily="34" charset="0"/>
                </a:rPr>
                <a:t>The act of Hosea marrying a harlot would be inconsistent with God, who ‘cannot look upon sin with the least degree of allowance’ (Alma 45:16) </a:t>
              </a:r>
            </a:p>
          </p:txBody>
        </p:sp>
      </p:grpSp>
      <p:grpSp>
        <p:nvGrpSpPr>
          <p:cNvPr id="64" name="Group 63"/>
          <p:cNvGrpSpPr/>
          <p:nvPr/>
        </p:nvGrpSpPr>
        <p:grpSpPr>
          <a:xfrm>
            <a:off x="8424451" y="2195530"/>
            <a:ext cx="2988384" cy="1706785"/>
            <a:chOff x="6890663" y="3039863"/>
            <a:chExt cx="2988384" cy="1706785"/>
          </a:xfrm>
        </p:grpSpPr>
        <p:sp>
          <p:nvSpPr>
            <p:cNvPr id="65" name="TextBox 64"/>
            <p:cNvSpPr txBox="1"/>
            <p:nvPr/>
          </p:nvSpPr>
          <p:spPr>
            <a:xfrm>
              <a:off x="7555878" y="3039863"/>
              <a:ext cx="2099613" cy="400110"/>
            </a:xfrm>
            <a:prstGeom prst="rect">
              <a:avLst/>
            </a:prstGeom>
            <a:noFill/>
          </p:spPr>
          <p:txBody>
            <a:bodyPr wrap="square" rtlCol="0">
              <a:spAutoFit/>
            </a:bodyPr>
            <a:lstStyle/>
            <a:p>
              <a:r>
                <a:rPr lang="en-US" sz="2000" dirty="0">
                  <a:solidFill>
                    <a:schemeClr val="bg1"/>
                  </a:solidFill>
                  <a:latin typeface="Abadi" panose="020B0604020104020204" pitchFamily="34" charset="0"/>
                </a:rPr>
                <a:t>Some Others</a:t>
              </a:r>
            </a:p>
          </p:txBody>
        </p:sp>
        <p:sp>
          <p:nvSpPr>
            <p:cNvPr id="66" name="TextBox 65"/>
            <p:cNvSpPr txBox="1"/>
            <p:nvPr/>
          </p:nvSpPr>
          <p:spPr>
            <a:xfrm>
              <a:off x="6890663" y="3730985"/>
              <a:ext cx="2988384" cy="1015663"/>
            </a:xfrm>
            <a:prstGeom prst="rect">
              <a:avLst/>
            </a:prstGeom>
            <a:noFill/>
          </p:spPr>
          <p:txBody>
            <a:bodyPr wrap="square" rtlCol="0">
              <a:spAutoFit/>
            </a:bodyPr>
            <a:lstStyle/>
            <a:p>
              <a:r>
                <a:rPr lang="en-US" sz="2000" dirty="0">
                  <a:solidFill>
                    <a:schemeClr val="bg1"/>
                  </a:solidFill>
                  <a:latin typeface="Abadi" panose="020B0604020104020204" pitchFamily="34" charset="0"/>
                </a:rPr>
                <a:t>God would not use sinful behavior even in an object lesson of this kind.</a:t>
              </a:r>
            </a:p>
          </p:txBody>
        </p:sp>
      </p:grpSp>
      <p:pic>
        <p:nvPicPr>
          <p:cNvPr id="8194" name="Picture 2" descr="http://www.aprincessinthemaking.com/uploads/7/0/4/4/7044881/9854297.jpg?2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1872" y="1689216"/>
            <a:ext cx="2711701" cy="2821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6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 y="-1"/>
            <a:ext cx="12237095" cy="6858001"/>
          </a:xfrm>
          <a:prstGeom prst="rect">
            <a:avLst/>
          </a:prstGeom>
        </p:spPr>
      </p:pic>
      <p:pic>
        <p:nvPicPr>
          <p:cNvPr id="2" name="Picture 1"/>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974" y="193964"/>
            <a:ext cx="11876335" cy="6414653"/>
          </a:xfrm>
          <a:prstGeom prst="rect">
            <a:avLst/>
          </a:prstGeom>
        </p:spPr>
      </p:pic>
      <p:grpSp>
        <p:nvGrpSpPr>
          <p:cNvPr id="5" name="Group 4"/>
          <p:cNvGrpSpPr/>
          <p:nvPr/>
        </p:nvGrpSpPr>
        <p:grpSpPr>
          <a:xfrm>
            <a:off x="9236669" y="1193001"/>
            <a:ext cx="2110203" cy="4501217"/>
            <a:chOff x="3694850" y="612373"/>
            <a:chExt cx="2211323" cy="5244147"/>
          </a:xfrm>
        </p:grpSpPr>
        <p:sp>
          <p:nvSpPr>
            <p:cNvPr id="6" name="Oval 5"/>
            <p:cNvSpPr/>
            <p:nvPr/>
          </p:nvSpPr>
          <p:spPr>
            <a:xfrm>
              <a:off x="5333207" y="3578273"/>
              <a:ext cx="497541" cy="6164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 name="Oval 6"/>
            <p:cNvSpPr/>
            <p:nvPr/>
          </p:nvSpPr>
          <p:spPr>
            <a:xfrm>
              <a:off x="3828975" y="3593580"/>
              <a:ext cx="497541" cy="6164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 name="Oval 7"/>
            <p:cNvSpPr/>
            <p:nvPr/>
          </p:nvSpPr>
          <p:spPr>
            <a:xfrm>
              <a:off x="4359408" y="5240087"/>
              <a:ext cx="517337" cy="616433"/>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 name="Oval 8"/>
            <p:cNvSpPr/>
            <p:nvPr/>
          </p:nvSpPr>
          <p:spPr>
            <a:xfrm>
              <a:off x="4907260" y="5238573"/>
              <a:ext cx="493581" cy="616433"/>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 name="Trapezoid 9"/>
            <p:cNvSpPr/>
            <p:nvPr/>
          </p:nvSpPr>
          <p:spPr>
            <a:xfrm rot="577485">
              <a:off x="3858408" y="2146827"/>
              <a:ext cx="847165" cy="1842247"/>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 name="Trapezoid 10"/>
            <p:cNvSpPr/>
            <p:nvPr/>
          </p:nvSpPr>
          <p:spPr>
            <a:xfrm rot="21170635">
              <a:off x="5059008" y="2146928"/>
              <a:ext cx="847165" cy="1842247"/>
            </a:xfrm>
            <a:prstGeom prst="trapezoid">
              <a:avLst>
                <a:gd name="adj" fmla="val 302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 name="Trapezoid 11"/>
            <p:cNvSpPr/>
            <p:nvPr/>
          </p:nvSpPr>
          <p:spPr>
            <a:xfrm rot="10800000">
              <a:off x="4312137" y="2158432"/>
              <a:ext cx="1058277" cy="1600201"/>
            </a:xfrm>
            <a:prstGeom prst="trapezoid">
              <a:avLst>
                <a:gd name="adj" fmla="val 912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 name="Trapezoid 12"/>
            <p:cNvSpPr/>
            <p:nvPr/>
          </p:nvSpPr>
          <p:spPr>
            <a:xfrm>
              <a:off x="4179095" y="3758636"/>
              <a:ext cx="1301676" cy="1700898"/>
            </a:xfrm>
            <a:prstGeom prst="trapezoid">
              <a:avLst>
                <a:gd name="adj" fmla="val 1853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4" name="Cloud 13"/>
            <p:cNvSpPr/>
            <p:nvPr/>
          </p:nvSpPr>
          <p:spPr>
            <a:xfrm rot="21261055">
              <a:off x="4632570" y="1051467"/>
              <a:ext cx="1245530" cy="1589447"/>
            </a:xfrm>
            <a:prstGeom prst="cloud">
              <a:avLst/>
            </a:prstGeom>
            <a:solidFill>
              <a:srgbClr val="4E30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 name="Cloud 14"/>
            <p:cNvSpPr/>
            <p:nvPr/>
          </p:nvSpPr>
          <p:spPr>
            <a:xfrm rot="9086649">
              <a:off x="3694850" y="1121251"/>
              <a:ext cx="1245530" cy="1430868"/>
            </a:xfrm>
            <a:prstGeom prst="cloud">
              <a:avLst/>
            </a:prstGeom>
            <a:solidFill>
              <a:srgbClr val="4E30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6" name="Isosceles Triangle 15"/>
            <p:cNvSpPr/>
            <p:nvPr/>
          </p:nvSpPr>
          <p:spPr>
            <a:xfrm rot="10800000">
              <a:off x="4621826" y="2321525"/>
              <a:ext cx="432499" cy="343951"/>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7" name="Oval 16"/>
            <p:cNvSpPr/>
            <p:nvPr/>
          </p:nvSpPr>
          <p:spPr>
            <a:xfrm>
              <a:off x="4159905" y="735929"/>
              <a:ext cx="1317629" cy="16324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18" name="Group 17"/>
            <p:cNvGrpSpPr/>
            <p:nvPr/>
          </p:nvGrpSpPr>
          <p:grpSpPr>
            <a:xfrm>
              <a:off x="3968098" y="612373"/>
              <a:ext cx="1771040" cy="671400"/>
              <a:chOff x="5722762" y="331877"/>
              <a:chExt cx="1771040" cy="671400"/>
            </a:xfrm>
            <a:solidFill>
              <a:srgbClr val="DAA600"/>
            </a:solidFill>
          </p:grpSpPr>
          <p:sp>
            <p:nvSpPr>
              <p:cNvPr id="52" name="Oval 51"/>
              <p:cNvSpPr/>
              <p:nvPr/>
            </p:nvSpPr>
            <p:spPr>
              <a:xfrm>
                <a:off x="5722763" y="331877"/>
                <a:ext cx="1771039" cy="66391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3" name="Rounded Rectangle 52"/>
              <p:cNvSpPr/>
              <p:nvPr/>
            </p:nvSpPr>
            <p:spPr>
              <a:xfrm>
                <a:off x="5722762" y="767052"/>
                <a:ext cx="1771040" cy="23622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19" name="Group 64"/>
            <p:cNvGrpSpPr/>
            <p:nvPr/>
          </p:nvGrpSpPr>
          <p:grpSpPr>
            <a:xfrm flipH="1">
              <a:off x="4409504" y="3611136"/>
              <a:ext cx="995512" cy="1107825"/>
              <a:chOff x="7543805" y="3605661"/>
              <a:chExt cx="1066795" cy="1042539"/>
            </a:xfrm>
          </p:grpSpPr>
          <p:sp>
            <p:nvSpPr>
              <p:cNvPr id="47" name="Rounded Rectangle 46"/>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48" name="Group 162"/>
              <p:cNvGrpSpPr/>
              <p:nvPr/>
            </p:nvGrpSpPr>
            <p:grpSpPr>
              <a:xfrm>
                <a:off x="7543805" y="3605661"/>
                <a:ext cx="418448" cy="1042539"/>
                <a:chOff x="6827799" y="4847065"/>
                <a:chExt cx="794795" cy="1996712"/>
              </a:xfrm>
              <a:solidFill>
                <a:srgbClr val="D98A33"/>
              </a:solidFill>
            </p:grpSpPr>
            <p:sp>
              <p:nvSpPr>
                <p:cNvPr id="49" name="Double Wave 48"/>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0" name="Double Wave 1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1" name="Rounded Rectangle 50"/>
                <p:cNvSpPr/>
                <p:nvPr/>
              </p:nvSpPr>
              <p:spPr>
                <a:xfrm>
                  <a:off x="7103985" y="4847065"/>
                  <a:ext cx="518609" cy="47088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nvGrpSpPr>
            <p:cNvPr id="20" name="Group 19"/>
            <p:cNvGrpSpPr/>
            <p:nvPr/>
          </p:nvGrpSpPr>
          <p:grpSpPr>
            <a:xfrm>
              <a:off x="4202579" y="5154240"/>
              <a:ext cx="1223663" cy="272001"/>
              <a:chOff x="304800" y="2651912"/>
              <a:chExt cx="2514600" cy="376360"/>
            </a:xfrm>
          </p:grpSpPr>
          <p:grpSp>
            <p:nvGrpSpPr>
              <p:cNvPr id="35" name="Group 34"/>
              <p:cNvGrpSpPr/>
              <p:nvPr/>
            </p:nvGrpSpPr>
            <p:grpSpPr>
              <a:xfrm>
                <a:off x="304800" y="2665478"/>
                <a:ext cx="685800" cy="362794"/>
                <a:chOff x="304800" y="2665477"/>
                <a:chExt cx="1447800" cy="765899"/>
              </a:xfrm>
            </p:grpSpPr>
            <p:sp>
              <p:nvSpPr>
                <p:cNvPr id="45" name="Plaque 44"/>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6" name="Plaque 45"/>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36" name="Group 35"/>
              <p:cNvGrpSpPr/>
              <p:nvPr/>
            </p:nvGrpSpPr>
            <p:grpSpPr>
              <a:xfrm>
                <a:off x="914400" y="2660956"/>
                <a:ext cx="685800" cy="362794"/>
                <a:chOff x="304800" y="2665477"/>
                <a:chExt cx="1447800" cy="765899"/>
              </a:xfrm>
            </p:grpSpPr>
            <p:sp>
              <p:nvSpPr>
                <p:cNvPr id="43" name="Plaque 42"/>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4" name="Plaque 43"/>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37" name="Group 36"/>
              <p:cNvGrpSpPr/>
              <p:nvPr/>
            </p:nvGrpSpPr>
            <p:grpSpPr>
              <a:xfrm>
                <a:off x="1524000" y="2656434"/>
                <a:ext cx="685800" cy="362794"/>
                <a:chOff x="304800" y="2665477"/>
                <a:chExt cx="1447800" cy="765899"/>
              </a:xfrm>
            </p:grpSpPr>
            <p:sp>
              <p:nvSpPr>
                <p:cNvPr id="41" name="Plaque 40"/>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2" name="Plaque 41"/>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38" name="Group 37"/>
              <p:cNvGrpSpPr/>
              <p:nvPr/>
            </p:nvGrpSpPr>
            <p:grpSpPr>
              <a:xfrm>
                <a:off x="2133600" y="2651912"/>
                <a:ext cx="685800" cy="362794"/>
                <a:chOff x="304800" y="2665477"/>
                <a:chExt cx="1447800" cy="765899"/>
              </a:xfrm>
            </p:grpSpPr>
            <p:sp>
              <p:nvSpPr>
                <p:cNvPr id="39" name="Plaque 38"/>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0" name="Plaque 39"/>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nvGrpSpPr>
            <p:cNvPr id="21" name="Group 20"/>
            <p:cNvGrpSpPr/>
            <p:nvPr/>
          </p:nvGrpSpPr>
          <p:grpSpPr>
            <a:xfrm>
              <a:off x="3945738" y="966073"/>
              <a:ext cx="1793400" cy="326659"/>
              <a:chOff x="304800" y="2651912"/>
              <a:chExt cx="2514600" cy="376360"/>
            </a:xfrm>
          </p:grpSpPr>
          <p:grpSp>
            <p:nvGrpSpPr>
              <p:cNvPr id="23" name="Group 22"/>
              <p:cNvGrpSpPr/>
              <p:nvPr/>
            </p:nvGrpSpPr>
            <p:grpSpPr>
              <a:xfrm>
                <a:off x="304800" y="2665478"/>
                <a:ext cx="685800" cy="362794"/>
                <a:chOff x="304800" y="2665477"/>
                <a:chExt cx="1447800" cy="765899"/>
              </a:xfrm>
            </p:grpSpPr>
            <p:sp>
              <p:nvSpPr>
                <p:cNvPr id="33" name="Plaque 32"/>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4" name="Plaque 33"/>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4" name="Group 23"/>
              <p:cNvGrpSpPr/>
              <p:nvPr/>
            </p:nvGrpSpPr>
            <p:grpSpPr>
              <a:xfrm>
                <a:off x="914400" y="2660956"/>
                <a:ext cx="685800" cy="362794"/>
                <a:chOff x="304800" y="2665477"/>
                <a:chExt cx="1447800" cy="765899"/>
              </a:xfrm>
            </p:grpSpPr>
            <p:sp>
              <p:nvSpPr>
                <p:cNvPr id="31" name="Plaque 30"/>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2" name="Plaque 31"/>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5" name="Group 24"/>
              <p:cNvGrpSpPr/>
              <p:nvPr/>
            </p:nvGrpSpPr>
            <p:grpSpPr>
              <a:xfrm>
                <a:off x="1524000" y="2656434"/>
                <a:ext cx="685800" cy="362794"/>
                <a:chOff x="304800" y="2665477"/>
                <a:chExt cx="1447800" cy="765899"/>
              </a:xfrm>
            </p:grpSpPr>
            <p:sp>
              <p:nvSpPr>
                <p:cNvPr id="29" name="Plaque 28"/>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0" name="Plaque 29"/>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6" name="Group 25"/>
              <p:cNvGrpSpPr/>
              <p:nvPr/>
            </p:nvGrpSpPr>
            <p:grpSpPr>
              <a:xfrm>
                <a:off x="2133600" y="2651912"/>
                <a:ext cx="685800" cy="362794"/>
                <a:chOff x="304800" y="2665477"/>
                <a:chExt cx="1447800" cy="765899"/>
              </a:xfrm>
            </p:grpSpPr>
            <p:sp>
              <p:nvSpPr>
                <p:cNvPr id="27" name="Plaque 26"/>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8" name="Plaque 27"/>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sp>
        <p:nvSpPr>
          <p:cNvPr id="55" name="TextBox 54"/>
          <p:cNvSpPr txBox="1"/>
          <p:nvPr/>
        </p:nvSpPr>
        <p:spPr>
          <a:xfrm>
            <a:off x="190974" y="1156086"/>
            <a:ext cx="8595447" cy="369332"/>
          </a:xfrm>
          <a:prstGeom prst="rect">
            <a:avLst/>
          </a:prstGeom>
          <a:noFill/>
        </p:spPr>
        <p:txBody>
          <a:bodyPr wrap="square" rtlCol="0">
            <a:spAutoFit/>
          </a:bodyPr>
          <a:lstStyle/>
          <a:p>
            <a:r>
              <a:rPr lang="en-US" dirty="0">
                <a:solidFill>
                  <a:schemeClr val="bg1"/>
                </a:solidFill>
                <a:latin typeface="Abadi" panose="020B0604020104020204" pitchFamily="34" charset="0"/>
              </a:rPr>
              <a:t>He was the son</a:t>
            </a:r>
          </a:p>
        </p:txBody>
      </p:sp>
      <p:grpSp>
        <p:nvGrpSpPr>
          <p:cNvPr id="3" name="Group 2"/>
          <p:cNvGrpSpPr/>
          <p:nvPr/>
        </p:nvGrpSpPr>
        <p:grpSpPr>
          <a:xfrm>
            <a:off x="-1" y="-1"/>
            <a:ext cx="12237095" cy="6858001"/>
            <a:chOff x="-1" y="-1"/>
            <a:chExt cx="12237095" cy="6858001"/>
          </a:xfrm>
        </p:grpSpPr>
        <p:pic>
          <p:nvPicPr>
            <p:cNvPr id="56" name="Picture 55"/>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 y="-1"/>
              <a:ext cx="12237095" cy="6858001"/>
            </a:xfrm>
            <a:prstGeom prst="rect">
              <a:avLst/>
            </a:prstGeom>
          </p:spPr>
        </p:pic>
        <p:pic>
          <p:nvPicPr>
            <p:cNvPr id="57" name="Picture 56"/>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80378" y="193964"/>
              <a:ext cx="11876335" cy="6414653"/>
            </a:xfrm>
            <a:prstGeom prst="rect">
              <a:avLst/>
            </a:prstGeom>
          </p:spPr>
        </p:pic>
      </p:grpSp>
      <p:sp>
        <p:nvSpPr>
          <p:cNvPr id="58" name="TextBox 57"/>
          <p:cNvSpPr txBox="1"/>
          <p:nvPr/>
        </p:nvSpPr>
        <p:spPr>
          <a:xfrm>
            <a:off x="1724633" y="1201686"/>
            <a:ext cx="8581215" cy="400110"/>
          </a:xfrm>
          <a:prstGeom prst="rect">
            <a:avLst/>
          </a:prstGeom>
          <a:noFill/>
        </p:spPr>
        <p:txBody>
          <a:bodyPr wrap="square" rtlCol="0">
            <a:spAutoFit/>
          </a:bodyPr>
          <a:lstStyle/>
          <a:p>
            <a:pPr algn="ctr"/>
            <a:r>
              <a:rPr lang="en-US" sz="2000" dirty="0">
                <a:solidFill>
                  <a:schemeClr val="bg1"/>
                </a:solidFill>
                <a:latin typeface="Abadi" panose="020B0604020104020204" pitchFamily="34" charset="0"/>
              </a:rPr>
              <a:t>The experience came to Hosea in a dream or vision</a:t>
            </a:r>
          </a:p>
        </p:txBody>
      </p:sp>
      <p:sp>
        <p:nvSpPr>
          <p:cNvPr id="59" name="TextBox 58"/>
          <p:cNvSpPr txBox="1"/>
          <p:nvPr/>
        </p:nvSpPr>
        <p:spPr>
          <a:xfrm>
            <a:off x="-1" y="180196"/>
            <a:ext cx="12192000" cy="1107996"/>
          </a:xfrm>
          <a:prstGeom prst="rect">
            <a:avLst/>
          </a:prstGeom>
          <a:noFill/>
        </p:spPr>
        <p:txBody>
          <a:bodyPr wrap="square" rtlCol="0">
            <a:spAutoFit/>
          </a:bodyPr>
          <a:lstStyle/>
          <a:p>
            <a:pPr algn="ctr"/>
            <a:r>
              <a:rPr lang="en-US" sz="6600" dirty="0">
                <a:solidFill>
                  <a:schemeClr val="bg1"/>
                </a:solidFill>
                <a:latin typeface="Abadi" panose="020B0604020104020204" pitchFamily="34" charset="0"/>
              </a:rPr>
              <a:t>Interpretation #2</a:t>
            </a:r>
          </a:p>
        </p:txBody>
      </p:sp>
      <p:sp>
        <p:nvSpPr>
          <p:cNvPr id="217" name="TextBox 216"/>
          <p:cNvSpPr txBox="1"/>
          <p:nvPr/>
        </p:nvSpPr>
        <p:spPr>
          <a:xfrm>
            <a:off x="8607611" y="6115256"/>
            <a:ext cx="3359460" cy="369332"/>
          </a:xfrm>
          <a:prstGeom prst="rect">
            <a:avLst/>
          </a:prstGeom>
          <a:noFill/>
        </p:spPr>
        <p:txBody>
          <a:bodyPr wrap="square" rtlCol="0">
            <a:spAutoFit/>
          </a:bodyPr>
          <a:lstStyle/>
          <a:p>
            <a:pPr algn="r"/>
            <a:r>
              <a:rPr lang="en-US" dirty="0">
                <a:solidFill>
                  <a:schemeClr val="bg1"/>
                </a:solidFill>
                <a:latin typeface="Abadi" panose="020B0604020104020204" pitchFamily="34" charset="0"/>
              </a:rPr>
              <a:t>(6)</a:t>
            </a:r>
          </a:p>
        </p:txBody>
      </p:sp>
      <p:sp>
        <p:nvSpPr>
          <p:cNvPr id="62" name="TextBox 61"/>
          <p:cNvSpPr txBox="1"/>
          <p:nvPr/>
        </p:nvSpPr>
        <p:spPr>
          <a:xfrm>
            <a:off x="767786" y="1999661"/>
            <a:ext cx="2988384" cy="1938992"/>
          </a:xfrm>
          <a:prstGeom prst="rect">
            <a:avLst/>
          </a:prstGeom>
          <a:noFill/>
        </p:spPr>
        <p:txBody>
          <a:bodyPr wrap="square" rtlCol="0">
            <a:spAutoFit/>
          </a:bodyPr>
          <a:lstStyle/>
          <a:p>
            <a:r>
              <a:rPr lang="en-US" sz="2000" dirty="0">
                <a:solidFill>
                  <a:schemeClr val="bg1"/>
                </a:solidFill>
                <a:latin typeface="Abadi" panose="020B0604020104020204" pitchFamily="34" charset="0"/>
              </a:rPr>
              <a:t>There was neither harlot nor marriage, but </a:t>
            </a:r>
            <a:r>
              <a:rPr lang="en-US" sz="2000" dirty="0" err="1">
                <a:solidFill>
                  <a:schemeClr val="bg1"/>
                </a:solidFill>
                <a:latin typeface="Abadi" panose="020B0604020104020204" pitchFamily="34" charset="0"/>
              </a:rPr>
              <a:t>hosea</a:t>
            </a:r>
            <a:r>
              <a:rPr lang="en-US" sz="2000" dirty="0">
                <a:solidFill>
                  <a:schemeClr val="bg1"/>
                </a:solidFill>
                <a:latin typeface="Abadi" panose="020B0604020104020204" pitchFamily="34" charset="0"/>
              </a:rPr>
              <a:t> was asked to accept the burden of being prophet (husband) to immoral Israel (Gomer).</a:t>
            </a:r>
          </a:p>
        </p:txBody>
      </p:sp>
      <p:grpSp>
        <p:nvGrpSpPr>
          <p:cNvPr id="64" name="Group 63"/>
          <p:cNvGrpSpPr/>
          <p:nvPr/>
        </p:nvGrpSpPr>
        <p:grpSpPr>
          <a:xfrm>
            <a:off x="8510068" y="2551690"/>
            <a:ext cx="2988384" cy="2322338"/>
            <a:chOff x="6890663" y="3039863"/>
            <a:chExt cx="2988384" cy="2322338"/>
          </a:xfrm>
        </p:grpSpPr>
        <p:sp>
          <p:nvSpPr>
            <p:cNvPr id="65" name="TextBox 64"/>
            <p:cNvSpPr txBox="1"/>
            <p:nvPr/>
          </p:nvSpPr>
          <p:spPr>
            <a:xfrm>
              <a:off x="7555878" y="3039863"/>
              <a:ext cx="2099613" cy="400110"/>
            </a:xfrm>
            <a:prstGeom prst="rect">
              <a:avLst/>
            </a:prstGeom>
            <a:noFill/>
          </p:spPr>
          <p:txBody>
            <a:bodyPr wrap="square" rtlCol="0">
              <a:spAutoFit/>
            </a:bodyPr>
            <a:lstStyle/>
            <a:p>
              <a:r>
                <a:rPr lang="en-US" sz="2000" dirty="0">
                  <a:solidFill>
                    <a:schemeClr val="bg1"/>
                  </a:solidFill>
                  <a:latin typeface="Abadi" panose="020B0604020104020204" pitchFamily="34" charset="0"/>
                </a:rPr>
                <a:t>Scholars</a:t>
              </a:r>
            </a:p>
          </p:txBody>
        </p:sp>
        <p:sp>
          <p:nvSpPr>
            <p:cNvPr id="66" name="TextBox 65"/>
            <p:cNvSpPr txBox="1"/>
            <p:nvPr/>
          </p:nvSpPr>
          <p:spPr>
            <a:xfrm>
              <a:off x="6890663" y="3730985"/>
              <a:ext cx="2988384" cy="1631216"/>
            </a:xfrm>
            <a:prstGeom prst="rect">
              <a:avLst/>
            </a:prstGeom>
            <a:noFill/>
          </p:spPr>
          <p:txBody>
            <a:bodyPr wrap="square" rtlCol="0">
              <a:spAutoFit/>
            </a:bodyPr>
            <a:lstStyle/>
            <a:p>
              <a:r>
                <a:rPr lang="en-US" sz="2000" dirty="0">
                  <a:solidFill>
                    <a:schemeClr val="bg1"/>
                  </a:solidFill>
                  <a:latin typeface="Abadi" panose="020B0604020104020204" pitchFamily="34" charset="0"/>
                </a:rPr>
                <a:t>Most reject this alternative because of the intensity of Hosea’s involvement with the imagery.</a:t>
              </a:r>
            </a:p>
          </p:txBody>
        </p:sp>
      </p:grpSp>
      <p:pic>
        <p:nvPicPr>
          <p:cNvPr id="9218" name="Picture 2" descr="http://www.sgeorgiastreet.church/wp-content/uploads/2016/01/iu-5.jpeg"/>
          <p:cNvPicPr>
            <a:picLocks noChangeAspect="1" noChangeArrowheads="1"/>
          </p:cNvPicPr>
          <p:nvPr/>
        </p:nvPicPr>
        <p:blipFill rotWithShape="1">
          <a:blip r:embed="rId4">
            <a:extLst>
              <a:ext uri="{28A0092B-C50C-407E-A947-70E740481C1C}">
                <a14:useLocalDpi xmlns:a14="http://schemas.microsoft.com/office/drawing/2010/main" val="0"/>
              </a:ext>
            </a:extLst>
          </a:blip>
          <a:srcRect l="19082" t="5562" r="27448" b="12805"/>
          <a:stretch/>
        </p:blipFill>
        <p:spPr bwMode="auto">
          <a:xfrm>
            <a:off x="4518204" y="2280401"/>
            <a:ext cx="3009293" cy="3445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77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 y="-1"/>
            <a:ext cx="12237095" cy="6858001"/>
          </a:xfrm>
          <a:prstGeom prst="rect">
            <a:avLst/>
          </a:prstGeom>
        </p:spPr>
      </p:pic>
      <p:pic>
        <p:nvPicPr>
          <p:cNvPr id="2" name="Picture 1"/>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974" y="193964"/>
            <a:ext cx="11876335" cy="6414653"/>
          </a:xfrm>
          <a:prstGeom prst="rect">
            <a:avLst/>
          </a:prstGeom>
        </p:spPr>
      </p:pic>
      <p:grpSp>
        <p:nvGrpSpPr>
          <p:cNvPr id="5" name="Group 4"/>
          <p:cNvGrpSpPr/>
          <p:nvPr/>
        </p:nvGrpSpPr>
        <p:grpSpPr>
          <a:xfrm>
            <a:off x="9236669" y="1193001"/>
            <a:ext cx="2110203" cy="4501217"/>
            <a:chOff x="3694850" y="612373"/>
            <a:chExt cx="2211323" cy="5244147"/>
          </a:xfrm>
        </p:grpSpPr>
        <p:sp>
          <p:nvSpPr>
            <p:cNvPr id="6" name="Oval 5"/>
            <p:cNvSpPr/>
            <p:nvPr/>
          </p:nvSpPr>
          <p:spPr>
            <a:xfrm>
              <a:off x="5333207" y="3578273"/>
              <a:ext cx="497541" cy="6164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 name="Oval 6"/>
            <p:cNvSpPr/>
            <p:nvPr/>
          </p:nvSpPr>
          <p:spPr>
            <a:xfrm>
              <a:off x="3828975" y="3593580"/>
              <a:ext cx="497541" cy="6164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 name="Oval 7"/>
            <p:cNvSpPr/>
            <p:nvPr/>
          </p:nvSpPr>
          <p:spPr>
            <a:xfrm>
              <a:off x="4359408" y="5240087"/>
              <a:ext cx="517337" cy="616433"/>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 name="Oval 8"/>
            <p:cNvSpPr/>
            <p:nvPr/>
          </p:nvSpPr>
          <p:spPr>
            <a:xfrm>
              <a:off x="4907260" y="5238573"/>
              <a:ext cx="493581" cy="616433"/>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 name="Trapezoid 9"/>
            <p:cNvSpPr/>
            <p:nvPr/>
          </p:nvSpPr>
          <p:spPr>
            <a:xfrm rot="577485">
              <a:off x="3858408" y="2146827"/>
              <a:ext cx="847165" cy="1842247"/>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 name="Trapezoid 10"/>
            <p:cNvSpPr/>
            <p:nvPr/>
          </p:nvSpPr>
          <p:spPr>
            <a:xfrm rot="21170635">
              <a:off x="5059008" y="2146928"/>
              <a:ext cx="847165" cy="1842247"/>
            </a:xfrm>
            <a:prstGeom prst="trapezoid">
              <a:avLst>
                <a:gd name="adj" fmla="val 3028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 name="Trapezoid 11"/>
            <p:cNvSpPr/>
            <p:nvPr/>
          </p:nvSpPr>
          <p:spPr>
            <a:xfrm rot="10800000">
              <a:off x="4312137" y="2158432"/>
              <a:ext cx="1058277" cy="1600201"/>
            </a:xfrm>
            <a:prstGeom prst="trapezoid">
              <a:avLst>
                <a:gd name="adj" fmla="val 912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 name="Trapezoid 12"/>
            <p:cNvSpPr/>
            <p:nvPr/>
          </p:nvSpPr>
          <p:spPr>
            <a:xfrm>
              <a:off x="4179095" y="3758636"/>
              <a:ext cx="1301676" cy="1700898"/>
            </a:xfrm>
            <a:prstGeom prst="trapezoid">
              <a:avLst>
                <a:gd name="adj" fmla="val 1853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4" name="Cloud 13"/>
            <p:cNvSpPr/>
            <p:nvPr/>
          </p:nvSpPr>
          <p:spPr>
            <a:xfrm rot="21261055">
              <a:off x="4632570" y="1051467"/>
              <a:ext cx="1245530" cy="1589447"/>
            </a:xfrm>
            <a:prstGeom prst="cloud">
              <a:avLst/>
            </a:prstGeom>
            <a:solidFill>
              <a:srgbClr val="4E30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 name="Cloud 14"/>
            <p:cNvSpPr/>
            <p:nvPr/>
          </p:nvSpPr>
          <p:spPr>
            <a:xfrm rot="9086649">
              <a:off x="3694850" y="1121251"/>
              <a:ext cx="1245530" cy="1430868"/>
            </a:xfrm>
            <a:prstGeom prst="cloud">
              <a:avLst/>
            </a:prstGeom>
            <a:solidFill>
              <a:srgbClr val="4E30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6" name="Isosceles Triangle 15"/>
            <p:cNvSpPr/>
            <p:nvPr/>
          </p:nvSpPr>
          <p:spPr>
            <a:xfrm rot="10800000">
              <a:off x="4621826" y="2321525"/>
              <a:ext cx="432499" cy="343951"/>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7" name="Oval 16"/>
            <p:cNvSpPr/>
            <p:nvPr/>
          </p:nvSpPr>
          <p:spPr>
            <a:xfrm>
              <a:off x="4159905" y="735929"/>
              <a:ext cx="1317629" cy="16324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18" name="Group 17"/>
            <p:cNvGrpSpPr/>
            <p:nvPr/>
          </p:nvGrpSpPr>
          <p:grpSpPr>
            <a:xfrm>
              <a:off x="3968098" y="612373"/>
              <a:ext cx="1771040" cy="671400"/>
              <a:chOff x="5722762" y="331877"/>
              <a:chExt cx="1771040" cy="671400"/>
            </a:xfrm>
            <a:solidFill>
              <a:srgbClr val="DAA600"/>
            </a:solidFill>
          </p:grpSpPr>
          <p:sp>
            <p:nvSpPr>
              <p:cNvPr id="52" name="Oval 51"/>
              <p:cNvSpPr/>
              <p:nvPr/>
            </p:nvSpPr>
            <p:spPr>
              <a:xfrm>
                <a:off x="5722763" y="331877"/>
                <a:ext cx="1771039" cy="66391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3" name="Rounded Rectangle 52"/>
              <p:cNvSpPr/>
              <p:nvPr/>
            </p:nvSpPr>
            <p:spPr>
              <a:xfrm>
                <a:off x="5722762" y="767052"/>
                <a:ext cx="1771040" cy="23622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19" name="Group 64"/>
            <p:cNvGrpSpPr/>
            <p:nvPr/>
          </p:nvGrpSpPr>
          <p:grpSpPr>
            <a:xfrm flipH="1">
              <a:off x="4409504" y="3611136"/>
              <a:ext cx="995512" cy="1107825"/>
              <a:chOff x="7543805" y="3605661"/>
              <a:chExt cx="1066795" cy="1042539"/>
            </a:xfrm>
          </p:grpSpPr>
          <p:sp>
            <p:nvSpPr>
              <p:cNvPr id="47" name="Rounded Rectangle 46"/>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48" name="Group 162"/>
              <p:cNvGrpSpPr/>
              <p:nvPr/>
            </p:nvGrpSpPr>
            <p:grpSpPr>
              <a:xfrm>
                <a:off x="7543805" y="3605661"/>
                <a:ext cx="418448" cy="1042539"/>
                <a:chOff x="6827799" y="4847065"/>
                <a:chExt cx="794795" cy="1996712"/>
              </a:xfrm>
              <a:solidFill>
                <a:srgbClr val="D98A33"/>
              </a:solidFill>
            </p:grpSpPr>
            <p:sp>
              <p:nvSpPr>
                <p:cNvPr id="49" name="Double Wave 48"/>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0" name="Double Wave 1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1" name="Rounded Rectangle 50"/>
                <p:cNvSpPr/>
                <p:nvPr/>
              </p:nvSpPr>
              <p:spPr>
                <a:xfrm>
                  <a:off x="7103985" y="4847065"/>
                  <a:ext cx="518609" cy="47088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nvGrpSpPr>
            <p:cNvPr id="20" name="Group 19"/>
            <p:cNvGrpSpPr/>
            <p:nvPr/>
          </p:nvGrpSpPr>
          <p:grpSpPr>
            <a:xfrm>
              <a:off x="4202579" y="5154240"/>
              <a:ext cx="1223663" cy="272001"/>
              <a:chOff x="304800" y="2651912"/>
              <a:chExt cx="2514600" cy="376360"/>
            </a:xfrm>
          </p:grpSpPr>
          <p:grpSp>
            <p:nvGrpSpPr>
              <p:cNvPr id="35" name="Group 34"/>
              <p:cNvGrpSpPr/>
              <p:nvPr/>
            </p:nvGrpSpPr>
            <p:grpSpPr>
              <a:xfrm>
                <a:off x="304800" y="2665478"/>
                <a:ext cx="685800" cy="362794"/>
                <a:chOff x="304800" y="2665477"/>
                <a:chExt cx="1447800" cy="765899"/>
              </a:xfrm>
            </p:grpSpPr>
            <p:sp>
              <p:nvSpPr>
                <p:cNvPr id="45" name="Plaque 44"/>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6" name="Plaque 45"/>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36" name="Group 35"/>
              <p:cNvGrpSpPr/>
              <p:nvPr/>
            </p:nvGrpSpPr>
            <p:grpSpPr>
              <a:xfrm>
                <a:off x="914400" y="2660956"/>
                <a:ext cx="685800" cy="362794"/>
                <a:chOff x="304800" y="2665477"/>
                <a:chExt cx="1447800" cy="765899"/>
              </a:xfrm>
            </p:grpSpPr>
            <p:sp>
              <p:nvSpPr>
                <p:cNvPr id="43" name="Plaque 42"/>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4" name="Plaque 43"/>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37" name="Group 36"/>
              <p:cNvGrpSpPr/>
              <p:nvPr/>
            </p:nvGrpSpPr>
            <p:grpSpPr>
              <a:xfrm>
                <a:off x="1524000" y="2656434"/>
                <a:ext cx="685800" cy="362794"/>
                <a:chOff x="304800" y="2665477"/>
                <a:chExt cx="1447800" cy="765899"/>
              </a:xfrm>
            </p:grpSpPr>
            <p:sp>
              <p:nvSpPr>
                <p:cNvPr id="41" name="Plaque 40"/>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2" name="Plaque 41"/>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38" name="Group 37"/>
              <p:cNvGrpSpPr/>
              <p:nvPr/>
            </p:nvGrpSpPr>
            <p:grpSpPr>
              <a:xfrm>
                <a:off x="2133600" y="2651912"/>
                <a:ext cx="685800" cy="362794"/>
                <a:chOff x="304800" y="2665477"/>
                <a:chExt cx="1447800" cy="765899"/>
              </a:xfrm>
            </p:grpSpPr>
            <p:sp>
              <p:nvSpPr>
                <p:cNvPr id="39" name="Plaque 38"/>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0" name="Plaque 39"/>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nvGrpSpPr>
            <p:cNvPr id="21" name="Group 20"/>
            <p:cNvGrpSpPr/>
            <p:nvPr/>
          </p:nvGrpSpPr>
          <p:grpSpPr>
            <a:xfrm>
              <a:off x="3945738" y="966073"/>
              <a:ext cx="1793400" cy="326659"/>
              <a:chOff x="304800" y="2651912"/>
              <a:chExt cx="2514600" cy="376360"/>
            </a:xfrm>
          </p:grpSpPr>
          <p:grpSp>
            <p:nvGrpSpPr>
              <p:cNvPr id="23" name="Group 22"/>
              <p:cNvGrpSpPr/>
              <p:nvPr/>
            </p:nvGrpSpPr>
            <p:grpSpPr>
              <a:xfrm>
                <a:off x="304800" y="2665478"/>
                <a:ext cx="685800" cy="362794"/>
                <a:chOff x="304800" y="2665477"/>
                <a:chExt cx="1447800" cy="765899"/>
              </a:xfrm>
            </p:grpSpPr>
            <p:sp>
              <p:nvSpPr>
                <p:cNvPr id="33" name="Plaque 32"/>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4" name="Plaque 33"/>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4" name="Group 23"/>
              <p:cNvGrpSpPr/>
              <p:nvPr/>
            </p:nvGrpSpPr>
            <p:grpSpPr>
              <a:xfrm>
                <a:off x="914400" y="2660956"/>
                <a:ext cx="685800" cy="362794"/>
                <a:chOff x="304800" y="2665477"/>
                <a:chExt cx="1447800" cy="765899"/>
              </a:xfrm>
            </p:grpSpPr>
            <p:sp>
              <p:nvSpPr>
                <p:cNvPr id="31" name="Plaque 30"/>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2" name="Plaque 31"/>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5" name="Group 24"/>
              <p:cNvGrpSpPr/>
              <p:nvPr/>
            </p:nvGrpSpPr>
            <p:grpSpPr>
              <a:xfrm>
                <a:off x="1524000" y="2656434"/>
                <a:ext cx="685800" cy="362794"/>
                <a:chOff x="304800" y="2665477"/>
                <a:chExt cx="1447800" cy="765899"/>
              </a:xfrm>
            </p:grpSpPr>
            <p:sp>
              <p:nvSpPr>
                <p:cNvPr id="29" name="Plaque 28"/>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0" name="Plaque 29"/>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6" name="Group 25"/>
              <p:cNvGrpSpPr/>
              <p:nvPr/>
            </p:nvGrpSpPr>
            <p:grpSpPr>
              <a:xfrm>
                <a:off x="2133600" y="2651912"/>
                <a:ext cx="685800" cy="362794"/>
                <a:chOff x="304800" y="2665477"/>
                <a:chExt cx="1447800" cy="765899"/>
              </a:xfrm>
            </p:grpSpPr>
            <p:sp>
              <p:nvSpPr>
                <p:cNvPr id="27" name="Plaque 26"/>
                <p:cNvSpPr/>
                <p:nvPr/>
              </p:nvSpPr>
              <p:spPr>
                <a:xfrm>
                  <a:off x="304800" y="2665477"/>
                  <a:ext cx="1447800" cy="746808"/>
                </a:xfrm>
                <a:prstGeom prst="plaque">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8" name="Plaque 27"/>
                <p:cNvSpPr/>
                <p:nvPr/>
              </p:nvSpPr>
              <p:spPr>
                <a:xfrm rot="5400000">
                  <a:off x="662190" y="2821015"/>
                  <a:ext cx="733019" cy="487704"/>
                </a:xfrm>
                <a:prstGeom prst="plaque">
                  <a:avLst>
                    <a:gd name="adj" fmla="val 50000"/>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sp>
        <p:nvSpPr>
          <p:cNvPr id="55" name="TextBox 54"/>
          <p:cNvSpPr txBox="1"/>
          <p:nvPr/>
        </p:nvSpPr>
        <p:spPr>
          <a:xfrm>
            <a:off x="190974" y="1156086"/>
            <a:ext cx="8595447" cy="369332"/>
          </a:xfrm>
          <a:prstGeom prst="rect">
            <a:avLst/>
          </a:prstGeom>
          <a:noFill/>
        </p:spPr>
        <p:txBody>
          <a:bodyPr wrap="square" rtlCol="0">
            <a:spAutoFit/>
          </a:bodyPr>
          <a:lstStyle/>
          <a:p>
            <a:r>
              <a:rPr lang="en-US" dirty="0">
                <a:solidFill>
                  <a:schemeClr val="bg1"/>
                </a:solidFill>
                <a:latin typeface="Abadi" panose="020B0604020104020204" pitchFamily="34" charset="0"/>
              </a:rPr>
              <a:t>He was the son</a:t>
            </a:r>
          </a:p>
        </p:txBody>
      </p:sp>
      <p:grpSp>
        <p:nvGrpSpPr>
          <p:cNvPr id="3" name="Group 2"/>
          <p:cNvGrpSpPr/>
          <p:nvPr/>
        </p:nvGrpSpPr>
        <p:grpSpPr>
          <a:xfrm>
            <a:off x="-1" y="-1"/>
            <a:ext cx="12237095" cy="6858001"/>
            <a:chOff x="-1" y="-1"/>
            <a:chExt cx="12237095" cy="6858001"/>
          </a:xfrm>
        </p:grpSpPr>
        <p:pic>
          <p:nvPicPr>
            <p:cNvPr id="56" name="Picture 55"/>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 y="-1"/>
              <a:ext cx="12237095" cy="6858001"/>
            </a:xfrm>
            <a:prstGeom prst="rect">
              <a:avLst/>
            </a:prstGeom>
          </p:spPr>
        </p:pic>
        <p:pic>
          <p:nvPicPr>
            <p:cNvPr id="57" name="Picture 56"/>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80378" y="193964"/>
              <a:ext cx="11876335" cy="6414653"/>
            </a:xfrm>
            <a:prstGeom prst="rect">
              <a:avLst/>
            </a:prstGeom>
          </p:spPr>
        </p:pic>
      </p:grpSp>
      <p:sp>
        <p:nvSpPr>
          <p:cNvPr id="58" name="TextBox 57"/>
          <p:cNvSpPr txBox="1"/>
          <p:nvPr/>
        </p:nvSpPr>
        <p:spPr>
          <a:xfrm>
            <a:off x="1724633" y="1201686"/>
            <a:ext cx="8581215" cy="707886"/>
          </a:xfrm>
          <a:prstGeom prst="rect">
            <a:avLst/>
          </a:prstGeom>
          <a:noFill/>
        </p:spPr>
        <p:txBody>
          <a:bodyPr wrap="square" rtlCol="0">
            <a:spAutoFit/>
          </a:bodyPr>
          <a:lstStyle/>
          <a:p>
            <a:pPr algn="ctr"/>
            <a:r>
              <a:rPr lang="en-US" sz="2000" dirty="0">
                <a:solidFill>
                  <a:schemeClr val="bg1"/>
                </a:solidFill>
                <a:latin typeface="Abadi" panose="020B0604020104020204" pitchFamily="34" charset="0"/>
              </a:rPr>
              <a:t>Hosea married Gomer who had been faithful at that time but later became (a harlot)</a:t>
            </a:r>
          </a:p>
        </p:txBody>
      </p:sp>
      <p:sp>
        <p:nvSpPr>
          <p:cNvPr id="59" name="TextBox 58"/>
          <p:cNvSpPr txBox="1"/>
          <p:nvPr/>
        </p:nvSpPr>
        <p:spPr>
          <a:xfrm>
            <a:off x="-1" y="180196"/>
            <a:ext cx="12192000" cy="1107996"/>
          </a:xfrm>
          <a:prstGeom prst="rect">
            <a:avLst/>
          </a:prstGeom>
          <a:noFill/>
        </p:spPr>
        <p:txBody>
          <a:bodyPr wrap="square" rtlCol="0">
            <a:spAutoFit/>
          </a:bodyPr>
          <a:lstStyle/>
          <a:p>
            <a:pPr algn="ctr"/>
            <a:r>
              <a:rPr lang="en-US" sz="6600" dirty="0">
                <a:solidFill>
                  <a:schemeClr val="bg1"/>
                </a:solidFill>
                <a:latin typeface="Abadi" panose="020B0604020104020204" pitchFamily="34" charset="0"/>
              </a:rPr>
              <a:t>Interpretation #3</a:t>
            </a:r>
          </a:p>
        </p:txBody>
      </p:sp>
      <p:sp>
        <p:nvSpPr>
          <p:cNvPr id="217" name="TextBox 216"/>
          <p:cNvSpPr txBox="1"/>
          <p:nvPr/>
        </p:nvSpPr>
        <p:spPr>
          <a:xfrm>
            <a:off x="8607611" y="6115256"/>
            <a:ext cx="3359460" cy="369332"/>
          </a:xfrm>
          <a:prstGeom prst="rect">
            <a:avLst/>
          </a:prstGeom>
          <a:noFill/>
        </p:spPr>
        <p:txBody>
          <a:bodyPr wrap="square" rtlCol="0">
            <a:spAutoFit/>
          </a:bodyPr>
          <a:lstStyle/>
          <a:p>
            <a:pPr algn="r"/>
            <a:r>
              <a:rPr lang="en-US" dirty="0">
                <a:solidFill>
                  <a:schemeClr val="bg1"/>
                </a:solidFill>
                <a:latin typeface="Abadi" panose="020B0604020104020204" pitchFamily="34" charset="0"/>
              </a:rPr>
              <a:t>(6)</a:t>
            </a:r>
          </a:p>
        </p:txBody>
      </p:sp>
      <p:sp>
        <p:nvSpPr>
          <p:cNvPr id="62" name="TextBox 61"/>
          <p:cNvSpPr txBox="1"/>
          <p:nvPr/>
        </p:nvSpPr>
        <p:spPr>
          <a:xfrm>
            <a:off x="767786" y="1999661"/>
            <a:ext cx="2988384" cy="1631216"/>
          </a:xfrm>
          <a:prstGeom prst="rect">
            <a:avLst/>
          </a:prstGeom>
          <a:noFill/>
        </p:spPr>
        <p:txBody>
          <a:bodyPr wrap="square" rtlCol="0">
            <a:spAutoFit/>
          </a:bodyPr>
          <a:lstStyle/>
          <a:p>
            <a:r>
              <a:rPr lang="en-US" sz="2000" dirty="0">
                <a:solidFill>
                  <a:schemeClr val="bg1"/>
                </a:solidFill>
                <a:latin typeface="Abadi" panose="020B0604020104020204" pitchFamily="34" charset="0"/>
              </a:rPr>
              <a:t>An ‘enacted parable’ with the phrase ‘wife of </a:t>
            </a:r>
            <a:r>
              <a:rPr lang="en-US" sz="2000" dirty="0" err="1">
                <a:solidFill>
                  <a:schemeClr val="bg1"/>
                </a:solidFill>
                <a:latin typeface="Abadi" panose="020B0604020104020204" pitchFamily="34" charset="0"/>
              </a:rPr>
              <a:t>whoredoms</a:t>
            </a:r>
            <a:r>
              <a:rPr lang="en-US" sz="2000" dirty="0">
                <a:solidFill>
                  <a:schemeClr val="bg1"/>
                </a:solidFill>
                <a:latin typeface="Abadi" panose="020B0604020104020204" pitchFamily="34" charset="0"/>
              </a:rPr>
              <a:t>’ (Hosea 1:2) refers to what Gomer became.</a:t>
            </a:r>
          </a:p>
        </p:txBody>
      </p:sp>
      <p:grpSp>
        <p:nvGrpSpPr>
          <p:cNvPr id="64" name="Group 63"/>
          <p:cNvGrpSpPr/>
          <p:nvPr/>
        </p:nvGrpSpPr>
        <p:grpSpPr>
          <a:xfrm>
            <a:off x="8030986" y="1746905"/>
            <a:ext cx="3335568" cy="2630114"/>
            <a:chOff x="6890663" y="3039863"/>
            <a:chExt cx="3335568" cy="2630114"/>
          </a:xfrm>
        </p:grpSpPr>
        <p:sp>
          <p:nvSpPr>
            <p:cNvPr id="65" name="TextBox 64"/>
            <p:cNvSpPr txBox="1"/>
            <p:nvPr/>
          </p:nvSpPr>
          <p:spPr>
            <a:xfrm>
              <a:off x="7555878" y="3039863"/>
              <a:ext cx="2099613" cy="400110"/>
            </a:xfrm>
            <a:prstGeom prst="rect">
              <a:avLst/>
            </a:prstGeom>
            <a:noFill/>
          </p:spPr>
          <p:txBody>
            <a:bodyPr wrap="square" rtlCol="0">
              <a:spAutoFit/>
            </a:bodyPr>
            <a:lstStyle/>
            <a:p>
              <a:r>
                <a:rPr lang="en-US" sz="2000" dirty="0">
                  <a:solidFill>
                    <a:schemeClr val="bg1"/>
                  </a:solidFill>
                  <a:latin typeface="Abadi" panose="020B0604020104020204" pitchFamily="34" charset="0"/>
                </a:rPr>
                <a:t>Scholars</a:t>
              </a:r>
            </a:p>
          </p:txBody>
        </p:sp>
        <p:sp>
          <p:nvSpPr>
            <p:cNvPr id="66" name="TextBox 65"/>
            <p:cNvSpPr txBox="1"/>
            <p:nvPr/>
          </p:nvSpPr>
          <p:spPr>
            <a:xfrm>
              <a:off x="6890663" y="3730985"/>
              <a:ext cx="3335568" cy="1938992"/>
            </a:xfrm>
            <a:prstGeom prst="rect">
              <a:avLst/>
            </a:prstGeom>
            <a:noFill/>
          </p:spPr>
          <p:txBody>
            <a:bodyPr wrap="square" rtlCol="0">
              <a:spAutoFit/>
            </a:bodyPr>
            <a:lstStyle/>
            <a:p>
              <a:r>
                <a:rPr lang="en-US" sz="2000" dirty="0">
                  <a:solidFill>
                    <a:schemeClr val="bg1"/>
                  </a:solidFill>
                  <a:latin typeface="Abadi" panose="020B0604020104020204" pitchFamily="34" charset="0"/>
                </a:rPr>
                <a:t>Hosea looked back on his experiences and all that he had suffered and learned through them, recorded incidents that helped illustrate his teaching..</a:t>
              </a:r>
            </a:p>
          </p:txBody>
        </p:sp>
      </p:grpSp>
      <p:sp>
        <p:nvSpPr>
          <p:cNvPr id="63" name="TextBox 62"/>
          <p:cNvSpPr txBox="1"/>
          <p:nvPr/>
        </p:nvSpPr>
        <p:spPr>
          <a:xfrm>
            <a:off x="1216833" y="5185087"/>
            <a:ext cx="6181022" cy="1015663"/>
          </a:xfrm>
          <a:prstGeom prst="rect">
            <a:avLst/>
          </a:prstGeom>
          <a:noFill/>
        </p:spPr>
        <p:txBody>
          <a:bodyPr wrap="square" rtlCol="0">
            <a:spAutoFit/>
          </a:bodyPr>
          <a:lstStyle/>
          <a:p>
            <a:r>
              <a:rPr lang="en-US" sz="2000" dirty="0">
                <a:solidFill>
                  <a:schemeClr val="bg1"/>
                </a:solidFill>
                <a:latin typeface="Abadi" panose="020B0604020104020204" pitchFamily="34" charset="0"/>
              </a:rPr>
              <a:t> However, if Gomer were faithful and true at the time of the marriage, this phrase would seem like a peculiar way to describe her..</a:t>
            </a:r>
          </a:p>
        </p:txBody>
      </p:sp>
      <p:pic>
        <p:nvPicPr>
          <p:cNvPr id="1026" name="Picture 2" descr="A painting of a New Testament–era bride and groom against a brown backgrou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7827" y="1967600"/>
            <a:ext cx="3036455" cy="3050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7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ras bold">
      <a:majorFont>
        <a:latin typeface="Calibri"/>
        <a:ea typeface=""/>
        <a:cs typeface=""/>
      </a:majorFont>
      <a:minorFont>
        <a:latin typeface="Eras Bold IT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TotalTime>
  <Words>4086</Words>
  <Application>Microsoft Office PowerPoint</Application>
  <PresentationFormat>Widescreen</PresentationFormat>
  <Paragraphs>334</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Abadi</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lynda blau</cp:lastModifiedBy>
  <cp:revision>48</cp:revision>
  <dcterms:created xsi:type="dcterms:W3CDTF">2016-04-24T13:16:30Z</dcterms:created>
  <dcterms:modified xsi:type="dcterms:W3CDTF">2022-02-07T14:14:17Z</dcterms:modified>
</cp:coreProperties>
</file>